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9"/>
  </p:notesMasterIdLst>
  <p:sldIdLst>
    <p:sldId id="262" r:id="rId2"/>
    <p:sldId id="341" r:id="rId3"/>
    <p:sldId id="383" r:id="rId4"/>
    <p:sldId id="382" r:id="rId5"/>
    <p:sldId id="344" r:id="rId6"/>
    <p:sldId id="328" r:id="rId7"/>
    <p:sldId id="357" r:id="rId8"/>
    <p:sldId id="355" r:id="rId9"/>
    <p:sldId id="356" r:id="rId10"/>
    <p:sldId id="376" r:id="rId11"/>
    <p:sldId id="373" r:id="rId12"/>
    <p:sldId id="310" r:id="rId13"/>
    <p:sldId id="311" r:id="rId14"/>
    <p:sldId id="296" r:id="rId15"/>
    <p:sldId id="375" r:id="rId16"/>
    <p:sldId id="378" r:id="rId17"/>
    <p:sldId id="379" r:id="rId18"/>
    <p:sldId id="380" r:id="rId19"/>
    <p:sldId id="381" r:id="rId20"/>
    <p:sldId id="342" r:id="rId21"/>
    <p:sldId id="368" r:id="rId22"/>
    <p:sldId id="280" r:id="rId23"/>
    <p:sldId id="282" r:id="rId24"/>
    <p:sldId id="257" r:id="rId25"/>
    <p:sldId id="317" r:id="rId26"/>
    <p:sldId id="367" r:id="rId27"/>
    <p:sldId id="361"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D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176"/>
    <p:restoredTop sz="96695"/>
  </p:normalViewPr>
  <p:slideViewPr>
    <p:cSldViewPr snapToGrid="0" snapToObjects="1">
      <p:cViewPr varScale="1">
        <p:scale>
          <a:sx n="124" d="100"/>
          <a:sy n="124" d="100"/>
        </p:scale>
        <p:origin x="504" y="17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A76EAF-1F96-7947-99DA-FCDFF1E79DC2}" type="datetimeFigureOut">
              <a:rPr lang="en-US" smtClean="0"/>
              <a:t>2/1/23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34AAF1-DCF4-0A4A-A93A-A759939F88AB}" type="slidenum">
              <a:rPr lang="en-US" smtClean="0"/>
              <a:t>‹#›</a:t>
            </a:fld>
            <a:endParaRPr lang="en-US"/>
          </a:p>
        </p:txBody>
      </p:sp>
    </p:spTree>
    <p:extLst>
      <p:ext uri="{BB962C8B-B14F-4D97-AF65-F5344CB8AC3E}">
        <p14:creationId xmlns:p14="http://schemas.microsoft.com/office/powerpoint/2010/main" val="11248972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334AAF1-DCF4-0A4A-A93A-A759939F88AB}" type="slidenum">
              <a:rPr lang="en-US" smtClean="0"/>
              <a:t>1</a:t>
            </a:fld>
            <a:endParaRPr lang="en-US"/>
          </a:p>
        </p:txBody>
      </p:sp>
    </p:spTree>
    <p:extLst>
      <p:ext uri="{BB962C8B-B14F-4D97-AF65-F5344CB8AC3E}">
        <p14:creationId xmlns:p14="http://schemas.microsoft.com/office/powerpoint/2010/main" val="21712675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186831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226734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556732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838200" y="1"/>
            <a:ext cx="9569218" cy="546409"/>
          </a:xfrm>
        </p:spPr>
        <p:txBody>
          <a:bodyPr/>
          <a:lstStyle/>
          <a:p>
            <a:r>
              <a:rPr lang="en-US" dirty="0"/>
              <a:t>Click to edit Master title style</a:t>
            </a:r>
          </a:p>
        </p:txBody>
      </p:sp>
      <p:sp>
        <p:nvSpPr>
          <p:cNvPr id="3" name="Content Placeholder 2"/>
          <p:cNvSpPr>
            <a:spLocks noGrp="1"/>
          </p:cNvSpPr>
          <p:nvPr>
            <p:ph idx="1"/>
          </p:nvPr>
        </p:nvSpPr>
        <p:spPr/>
        <p:txBody>
          <a:bodyPr/>
          <a:lstStyle>
            <a:lvl1pPr>
              <a:defRPr sz="2000"/>
            </a:lvl1pPr>
            <a:lvl2pPr>
              <a:defRPr sz="1800"/>
            </a:lvl2pPr>
            <a:lvl3pPr>
              <a:defRPr sz="16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cxnSp>
        <p:nvCxnSpPr>
          <p:cNvPr id="9" name="Straight Connector 8"/>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55625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49953984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2525315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8" name="Footer Placeholder 7"/>
          <p:cNvSpPr>
            <a:spLocks noGrp="1"/>
          </p:cNvSpPr>
          <p:nvPr>
            <p:ph type="ftr" sz="quarter" idx="11"/>
          </p:nvPr>
        </p:nvSpPr>
        <p:spPr>
          <a:xfrm>
            <a:off x="4038600" y="6356350"/>
            <a:ext cx="4114800" cy="365125"/>
          </a:xfrm>
          <a:prstGeom prst="rect">
            <a:avLst/>
          </a:prstGeom>
        </p:spPr>
        <p:txBody>
          <a:bodyPr/>
          <a:lstStyle/>
          <a:p>
            <a:endParaRPr lang="en-US"/>
          </a:p>
        </p:txBody>
      </p:sp>
      <p:sp>
        <p:nvSpPr>
          <p:cNvPr id="9" name="Slide Number Placeholder 8"/>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66328825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cxnSp>
        <p:nvCxnSpPr>
          <p:cNvPr id="6" name="Straight Connector 5"/>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sp>
        <p:nvSpPr>
          <p:cNvPr id="7" name="Date Placeholder 3"/>
          <p:cNvSpPr txBox="1">
            <a:spLocks/>
          </p:cNvSpPr>
          <p:nvPr userDrawn="1"/>
        </p:nvSpPr>
        <p:spPr>
          <a:xfrm>
            <a:off x="838200" y="6590664"/>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21 March 2018</a:t>
            </a:r>
            <a:endParaRPr lang="en-US" dirty="0"/>
          </a:p>
        </p:txBody>
      </p:sp>
      <p:sp>
        <p:nvSpPr>
          <p:cNvPr id="8" name="Footer Placeholder 4"/>
          <p:cNvSpPr txBox="1">
            <a:spLocks/>
          </p:cNvSpPr>
          <p:nvPr userDrawn="1"/>
        </p:nvSpPr>
        <p:spPr>
          <a:xfrm>
            <a:off x="4038600" y="6590664"/>
            <a:ext cx="4114800" cy="267335"/>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a:t>Senior Staff Advisory Committee</a:t>
            </a:r>
            <a:endParaRPr lang="en-US" dirty="0"/>
          </a:p>
        </p:txBody>
      </p:sp>
      <p:sp>
        <p:nvSpPr>
          <p:cNvPr id="9" name="Slide Number Placeholder 5"/>
          <p:cNvSpPr txBox="1">
            <a:spLocks/>
          </p:cNvSpPr>
          <p:nvPr userDrawn="1"/>
        </p:nvSpPr>
        <p:spPr>
          <a:xfrm>
            <a:off x="8610600" y="6590662"/>
            <a:ext cx="2743200" cy="267336"/>
          </a:xfrm>
          <a:prstGeom prst="rect">
            <a:avLst/>
          </a:prstGeom>
        </p:spPr>
        <p:txBody>
          <a:bodyPr/>
          <a:lstStyle>
            <a:defPPr>
              <a:defRPr lang="en-US"/>
            </a:defPPr>
            <a:lvl1pPr marL="0" algn="l" defTabSz="914400" rtl="0" eaLnBrk="1" latinLnBrk="0" hangingPunct="1">
              <a:defRPr sz="800" kern="1200">
                <a:solidFill>
                  <a:schemeClr val="bg2">
                    <a:lumMod val="50000"/>
                  </a:schemeClr>
                </a:solidFill>
                <a:latin typeface="Century Gothic" charset="0"/>
                <a:ea typeface="Century Gothic" charset="0"/>
                <a:cs typeface="Century Gothic"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5E221694-9A37-5746-8CB4-48D985807C45}" type="slidenum">
              <a:rPr lang="en-US" smtClean="0"/>
              <a:pPr/>
              <a:t>‹#›</a:t>
            </a:fld>
            <a:endParaRPr lang="en-US" dirty="0"/>
          </a:p>
        </p:txBody>
      </p:sp>
    </p:spTree>
    <p:extLst>
      <p:ext uri="{BB962C8B-B14F-4D97-AF65-F5344CB8AC3E}">
        <p14:creationId xmlns:p14="http://schemas.microsoft.com/office/powerpoint/2010/main" val="109105197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3" name="Footer Placeholder 2"/>
          <p:cNvSpPr>
            <a:spLocks noGrp="1"/>
          </p:cNvSpPr>
          <p:nvPr>
            <p:ph type="ftr" sz="quarter" idx="11"/>
          </p:nvPr>
        </p:nvSpPr>
        <p:spPr>
          <a:xfrm>
            <a:off x="4038600" y="6356350"/>
            <a:ext cx="4114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095232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1436328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838200" y="6356350"/>
            <a:ext cx="2743200" cy="365125"/>
          </a:xfrm>
          <a:prstGeom prst="rect">
            <a:avLst/>
          </a:prstGeom>
        </p:spPr>
        <p:txBody>
          <a:bodyPr/>
          <a:lstStyle/>
          <a:p>
            <a:fld id="{72BF5510-8938-8647-BD96-77E9E453D0D5}" type="datetimeFigureOut">
              <a:rPr lang="en-US" smtClean="0"/>
              <a:t>2/1/23</a:t>
            </a:fld>
            <a:endParaRPr lang="en-US"/>
          </a:p>
        </p:txBody>
      </p:sp>
      <p:sp>
        <p:nvSpPr>
          <p:cNvPr id="6" name="Footer Placeholder 5"/>
          <p:cNvSpPr>
            <a:spLocks noGrp="1"/>
          </p:cNvSpPr>
          <p:nvPr>
            <p:ph type="ftr" sz="quarter" idx="11"/>
          </p:nvPr>
        </p:nvSpPr>
        <p:spPr>
          <a:xfrm>
            <a:off x="4038600" y="6356350"/>
            <a:ext cx="4114800" cy="365125"/>
          </a:xfrm>
          <a:prstGeom prst="rect">
            <a:avLst/>
          </a:prstGeom>
        </p:spPr>
        <p:txBody>
          <a:bodyPr/>
          <a:lstStyle/>
          <a:p>
            <a:endParaRPr lang="en-US"/>
          </a:p>
        </p:txBody>
      </p:sp>
      <p:sp>
        <p:nvSpPr>
          <p:cNvPr id="7" name="Slide Number Placeholder 6"/>
          <p:cNvSpPr>
            <a:spLocks noGrp="1"/>
          </p:cNvSpPr>
          <p:nvPr>
            <p:ph type="sldNum" sz="quarter" idx="12"/>
          </p:nvPr>
        </p:nvSpPr>
        <p:spPr>
          <a:xfrm>
            <a:off x="8610600" y="6356350"/>
            <a:ext cx="2743200" cy="365125"/>
          </a:xfrm>
          <a:prstGeom prst="rect">
            <a:avLst/>
          </a:prstGeom>
        </p:spPr>
        <p:txBody>
          <a:bodyPr/>
          <a:lstStyle/>
          <a:p>
            <a:fld id="{5E221694-9A37-5746-8CB4-48D985807C45}" type="slidenum">
              <a:rPr lang="en-US" smtClean="0"/>
              <a:t>‹#›</a:t>
            </a:fld>
            <a:endParaRPr lang="en-US"/>
          </a:p>
        </p:txBody>
      </p:sp>
    </p:spTree>
    <p:extLst>
      <p:ext uri="{BB962C8B-B14F-4D97-AF65-F5344CB8AC3E}">
        <p14:creationId xmlns:p14="http://schemas.microsoft.com/office/powerpoint/2010/main" val="2659092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tiff"/><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tif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743074" y="1"/>
            <a:ext cx="8748399" cy="550548"/>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cxnSp>
        <p:nvCxnSpPr>
          <p:cNvPr id="7" name="Straight Connector 6"/>
          <p:cNvCxnSpPr/>
          <p:nvPr userDrawn="1"/>
        </p:nvCxnSpPr>
        <p:spPr>
          <a:xfrm>
            <a:off x="0" y="550549"/>
            <a:ext cx="12192000"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0" y="6590664"/>
            <a:ext cx="12192000" cy="0"/>
          </a:xfrm>
          <a:prstGeom prst="line">
            <a:avLst/>
          </a:prstGeom>
        </p:spPr>
        <p:style>
          <a:lnRef idx="1">
            <a:schemeClr val="accent1"/>
          </a:lnRef>
          <a:fillRef idx="0">
            <a:schemeClr val="accent1"/>
          </a:fillRef>
          <a:effectRef idx="0">
            <a:schemeClr val="accent1"/>
          </a:effectRef>
          <a:fontRef idx="minor">
            <a:schemeClr val="tx1"/>
          </a:fontRef>
        </p:style>
      </p:cxnSp>
      <p:pic>
        <p:nvPicPr>
          <p:cNvPr id="9" name="Picture 8"/>
          <p:cNvPicPr>
            <a:picLocks noChangeAspect="1"/>
          </p:cNvPicPr>
          <p:nvPr userDrawn="1"/>
        </p:nvPicPr>
        <p:blipFill>
          <a:blip r:embed="rId13" cstate="hqprint">
            <a:extLst>
              <a:ext uri="{28A0092B-C50C-407E-A947-70E740481C1C}">
                <a14:useLocalDpi xmlns:a14="http://schemas.microsoft.com/office/drawing/2010/main"/>
              </a:ext>
            </a:extLst>
          </a:blip>
          <a:stretch>
            <a:fillRect/>
          </a:stretch>
        </p:blipFill>
        <p:spPr>
          <a:xfrm>
            <a:off x="11608418" y="59056"/>
            <a:ext cx="499771" cy="491493"/>
          </a:xfrm>
          <a:prstGeom prst="rect">
            <a:avLst/>
          </a:prstGeom>
        </p:spPr>
      </p:pic>
      <p:sp>
        <p:nvSpPr>
          <p:cNvPr id="16" name="Slide Number Placeholder 5"/>
          <p:cNvSpPr>
            <a:spLocks noGrp="1"/>
          </p:cNvSpPr>
          <p:nvPr>
            <p:ph type="sldNum" sz="quarter" idx="4"/>
          </p:nvPr>
        </p:nvSpPr>
        <p:spPr>
          <a:xfrm>
            <a:off x="8610600" y="6590662"/>
            <a:ext cx="2743200" cy="267336"/>
          </a:xfrm>
          <a:prstGeom prst="rect">
            <a:avLst/>
          </a:prstGeom>
        </p:spPr>
        <p:txBody>
          <a:bodyPr/>
          <a:lstStyle>
            <a:lvl1pPr>
              <a:defRPr sz="800">
                <a:latin typeface="Century Gothic" charset="0"/>
                <a:ea typeface="Century Gothic" charset="0"/>
                <a:cs typeface="Century Gothic" charset="0"/>
              </a:defRPr>
            </a:lvl1pPr>
          </a:lstStyle>
          <a:p>
            <a:fld id="{5E221694-9A37-5746-8CB4-48D985807C45}" type="slidenum">
              <a:rPr lang="en-US" smtClean="0"/>
              <a:pPr/>
              <a:t>‹#›</a:t>
            </a:fld>
            <a:endParaRPr lang="en-US" dirty="0"/>
          </a:p>
        </p:txBody>
      </p:sp>
      <p:pic>
        <p:nvPicPr>
          <p:cNvPr id="11" name="Picture 10">
            <a:extLst>
              <a:ext uri="{FF2B5EF4-FFF2-40B4-BE49-F238E27FC236}">
                <a16:creationId xmlns:a16="http://schemas.microsoft.com/office/drawing/2014/main" id="{6ACBB6E4-B71E-3245-92A6-2FC64EFF4C37}"/>
              </a:ext>
            </a:extLst>
          </p:cNvPr>
          <p:cNvPicPr>
            <a:picLocks noChangeAspect="1"/>
          </p:cNvPicPr>
          <p:nvPr userDrawn="1"/>
        </p:nvPicPr>
        <p:blipFill>
          <a:blip r:embed="rId14" cstate="hqprint">
            <a:extLst>
              <a:ext uri="{28A0092B-C50C-407E-A947-70E740481C1C}">
                <a14:useLocalDpi xmlns:a14="http://schemas.microsoft.com/office/drawing/2010/main"/>
              </a:ext>
            </a:extLst>
          </a:blip>
          <a:stretch>
            <a:fillRect/>
          </a:stretch>
        </p:blipFill>
        <p:spPr>
          <a:xfrm>
            <a:off x="189570" y="136848"/>
            <a:ext cx="873117" cy="320597"/>
          </a:xfrm>
          <a:prstGeom prst="rect">
            <a:avLst/>
          </a:prstGeom>
        </p:spPr>
      </p:pic>
      <p:sp>
        <p:nvSpPr>
          <p:cNvPr id="12" name="Subtitle 2">
            <a:extLst>
              <a:ext uri="{FF2B5EF4-FFF2-40B4-BE49-F238E27FC236}">
                <a16:creationId xmlns:a16="http://schemas.microsoft.com/office/drawing/2014/main" id="{FBFF429D-F554-3649-9A4F-4D2D7F56CFA7}"/>
              </a:ext>
            </a:extLst>
          </p:cNvPr>
          <p:cNvSpPr txBox="1">
            <a:spLocks/>
          </p:cNvSpPr>
          <p:nvPr userDrawn="1"/>
        </p:nvSpPr>
        <p:spPr>
          <a:xfrm>
            <a:off x="0" y="6590662"/>
            <a:ext cx="2834640" cy="267336"/>
          </a:xfrm>
          <a:prstGeom prst="rect">
            <a:avLst/>
          </a:prstGeom>
        </p:spPr>
        <p:txBody>
          <a:bodyPr anchor="b">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800" dirty="0">
                <a:solidFill>
                  <a:schemeClr val="tx1">
                    <a:lumMod val="65000"/>
                    <a:lumOff val="35000"/>
                  </a:schemeClr>
                </a:solidFill>
              </a:rPr>
              <a:t>CLEAR Scientific Board,  1</a:t>
            </a:r>
            <a:r>
              <a:rPr lang="en-US" sz="800" baseline="30000" dirty="0">
                <a:solidFill>
                  <a:schemeClr val="tx1">
                    <a:lumMod val="65000"/>
                    <a:lumOff val="35000"/>
                  </a:schemeClr>
                </a:solidFill>
              </a:rPr>
              <a:t>st</a:t>
            </a:r>
            <a:r>
              <a:rPr lang="en-US" sz="800" dirty="0">
                <a:solidFill>
                  <a:schemeClr val="tx1">
                    <a:lumMod val="65000"/>
                    <a:lumOff val="35000"/>
                  </a:schemeClr>
                </a:solidFill>
              </a:rPr>
              <a:t> February 2023</a:t>
            </a:r>
          </a:p>
        </p:txBody>
      </p:sp>
    </p:spTree>
    <p:extLst>
      <p:ext uri="{BB962C8B-B14F-4D97-AF65-F5344CB8AC3E}">
        <p14:creationId xmlns:p14="http://schemas.microsoft.com/office/powerpoint/2010/main" val="189290233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lnSpc>
          <a:spcPct val="90000"/>
        </a:lnSpc>
        <a:spcBef>
          <a:spcPct val="0"/>
        </a:spcBef>
        <a:buNone/>
        <a:defRPr sz="2800" kern="1200">
          <a:solidFill>
            <a:srgbClr val="002060"/>
          </a:solidFill>
          <a:latin typeface="Century Gothic" charset="0"/>
          <a:ea typeface="Century Gothic" charset="0"/>
          <a:cs typeface="Century Gothic" charset="0"/>
        </a:defRPr>
      </a:lvl1pPr>
    </p:titleStyle>
    <p:body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tif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16.tiff"/><Relationship Id="rId13" Type="http://schemas.openxmlformats.org/officeDocument/2006/relationships/image" Target="../media/image21.png"/><Relationship Id="rId3" Type="http://schemas.openxmlformats.org/officeDocument/2006/relationships/image" Target="../media/image11.emf"/><Relationship Id="rId7" Type="http://schemas.openxmlformats.org/officeDocument/2006/relationships/image" Target="../media/image15.tiff"/><Relationship Id="rId12" Type="http://schemas.openxmlformats.org/officeDocument/2006/relationships/image" Target="../media/image20.jpeg"/><Relationship Id="rId2" Type="http://schemas.openxmlformats.org/officeDocument/2006/relationships/image" Target="../media/image10.emf"/><Relationship Id="rId1" Type="http://schemas.openxmlformats.org/officeDocument/2006/relationships/slideLayout" Target="../slideLayouts/slideLayout2.xml"/><Relationship Id="rId6" Type="http://schemas.openxmlformats.org/officeDocument/2006/relationships/image" Target="../media/image14.tiff"/><Relationship Id="rId11" Type="http://schemas.openxmlformats.org/officeDocument/2006/relationships/image" Target="../media/image19.tiff"/><Relationship Id="rId5" Type="http://schemas.openxmlformats.org/officeDocument/2006/relationships/image" Target="../media/image13.png"/><Relationship Id="rId15" Type="http://schemas.openxmlformats.org/officeDocument/2006/relationships/image" Target="../media/image23.jpeg"/><Relationship Id="rId10" Type="http://schemas.openxmlformats.org/officeDocument/2006/relationships/image" Target="../media/image18.png"/><Relationship Id="rId4" Type="http://schemas.openxmlformats.org/officeDocument/2006/relationships/image" Target="../media/image12.tiff"/><Relationship Id="rId9" Type="http://schemas.openxmlformats.org/officeDocument/2006/relationships/image" Target="../media/image17.tiff"/><Relationship Id="rId14" Type="http://schemas.openxmlformats.org/officeDocument/2006/relationships/image" Target="../media/image22.png"/></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8" Type="http://schemas.openxmlformats.org/officeDocument/2006/relationships/image" Target="../media/image38.emf"/><Relationship Id="rId3" Type="http://schemas.openxmlformats.org/officeDocument/2006/relationships/image" Target="../media/image33.emf"/><Relationship Id="rId7" Type="http://schemas.openxmlformats.org/officeDocument/2006/relationships/image" Target="../media/image37.jpg"/><Relationship Id="rId2" Type="http://schemas.openxmlformats.org/officeDocument/2006/relationships/image" Target="../media/image32.jpe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jpeg"/><Relationship Id="rId9" Type="http://schemas.openxmlformats.org/officeDocument/2006/relationships/image" Target="../media/image39.jpeg"/></Relationships>
</file>

<file path=ppt/slides/_rels/slide1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2.xml"/><Relationship Id="rId5" Type="http://schemas.openxmlformats.org/officeDocument/2006/relationships/image" Target="../media/image44.png"/><Relationship Id="rId4" Type="http://schemas.openxmlformats.org/officeDocument/2006/relationships/image" Target="../media/image43.png"/></Relationships>
</file>

<file path=ppt/slides/_rels/slide19.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2.xml.rels><?xml version="1.0" encoding="UTF-8" standalone="yes"?>
<Relationships xmlns="http://schemas.openxmlformats.org/package/2006/relationships"><Relationship Id="rId3" Type="http://schemas.openxmlformats.org/officeDocument/2006/relationships/image" Target="../media/image53.jpeg"/><Relationship Id="rId2" Type="http://schemas.openxmlformats.org/officeDocument/2006/relationships/image" Target="../media/image52.jpeg"/><Relationship Id="rId1" Type="http://schemas.openxmlformats.org/officeDocument/2006/relationships/slideLayout" Target="../slideLayouts/slideLayout2.xml"/><Relationship Id="rId4" Type="http://schemas.openxmlformats.org/officeDocument/2006/relationships/image" Target="../media/image5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8" Type="http://schemas.openxmlformats.org/officeDocument/2006/relationships/image" Target="../media/image60.png"/><Relationship Id="rId3" Type="http://schemas.openxmlformats.org/officeDocument/2006/relationships/image" Target="../media/image55.png"/><Relationship Id="rId7" Type="http://schemas.openxmlformats.org/officeDocument/2006/relationships/image" Target="../media/image59.png"/><Relationship Id="rId2" Type="http://schemas.openxmlformats.org/officeDocument/2006/relationships/image" Target="../media/image34.jpeg"/><Relationship Id="rId1" Type="http://schemas.openxmlformats.org/officeDocument/2006/relationships/slideLayout" Target="../slideLayouts/slideLayout2.xml"/><Relationship Id="rId6" Type="http://schemas.openxmlformats.org/officeDocument/2006/relationships/image" Target="../media/image58.jpeg"/><Relationship Id="rId5" Type="http://schemas.openxmlformats.org/officeDocument/2006/relationships/image" Target="../media/image57.png"/><Relationship Id="rId4" Type="http://schemas.openxmlformats.org/officeDocument/2006/relationships/image" Target="../media/image56.png"/><Relationship Id="rId9" Type="http://schemas.openxmlformats.org/officeDocument/2006/relationships/image" Target="../media/image61.png"/></Relationships>
</file>

<file path=ppt/slides/_rels/slide25.xml.rels><?xml version="1.0" encoding="UTF-8" standalone="yes"?>
<Relationships xmlns="http://schemas.openxmlformats.org/package/2006/relationships"><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hyperlink" Target="https://clear.cern/content/publications" TargetMode="External"/><Relationship Id="rId1" Type="http://schemas.openxmlformats.org/officeDocument/2006/relationships/slideLayout" Target="../slideLayouts/slideLayout2.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6.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jpeg"/><Relationship Id="rId1" Type="http://schemas.openxmlformats.org/officeDocument/2006/relationships/slideLayout" Target="../slideLayouts/slideLayout2.xml"/><Relationship Id="rId5" Type="http://schemas.openxmlformats.org/officeDocument/2006/relationships/image" Target="../media/image70.png"/><Relationship Id="rId4" Type="http://schemas.openxmlformats.org/officeDocument/2006/relationships/image" Target="../media/image69.png"/></Relationships>
</file>

<file path=ppt/slides/_rels/slide27.xml.rels><?xml version="1.0" encoding="UTF-8" standalone="yes"?>
<Relationships xmlns="http://schemas.openxmlformats.org/package/2006/relationships"><Relationship Id="rId8" Type="http://schemas.openxmlformats.org/officeDocument/2006/relationships/image" Target="../media/image77.png"/><Relationship Id="rId3" Type="http://schemas.openxmlformats.org/officeDocument/2006/relationships/image" Target="../media/image72.png"/><Relationship Id="rId7" Type="http://schemas.openxmlformats.org/officeDocument/2006/relationships/image" Target="../media/image76.png"/><Relationship Id="rId2"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75.png"/><Relationship Id="rId5" Type="http://schemas.openxmlformats.org/officeDocument/2006/relationships/image" Target="../media/image74.png"/><Relationship Id="rId10" Type="http://schemas.openxmlformats.org/officeDocument/2006/relationships/image" Target="../media/image79.png"/><Relationship Id="rId4" Type="http://schemas.openxmlformats.org/officeDocument/2006/relationships/image" Target="../media/image73.png"/><Relationship Id="rId9" Type="http://schemas.openxmlformats.org/officeDocument/2006/relationships/image" Target="../media/image7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clear.cern/content/beam-time-request"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AA78C9EF-0B79-0A42-959E-E45C2DFF082B}"/>
              </a:ext>
            </a:extLst>
          </p:cNvPr>
          <p:cNvPicPr>
            <a:picLocks noChangeAspect="1"/>
          </p:cNvPicPr>
          <p:nvPr/>
        </p:nvPicPr>
        <p:blipFill>
          <a:blip r:embed="rId3"/>
          <a:stretch>
            <a:fillRect/>
          </a:stretch>
        </p:blipFill>
        <p:spPr>
          <a:xfrm>
            <a:off x="1623900" y="735980"/>
            <a:ext cx="9826556" cy="5809644"/>
          </a:xfrm>
          <a:prstGeom prst="rect">
            <a:avLst/>
          </a:prstGeom>
        </p:spPr>
      </p:pic>
      <p:sp>
        <p:nvSpPr>
          <p:cNvPr id="2" name="Title 1"/>
          <p:cNvSpPr>
            <a:spLocks noGrp="1"/>
          </p:cNvSpPr>
          <p:nvPr>
            <p:ph type="ctrTitle"/>
          </p:nvPr>
        </p:nvSpPr>
        <p:spPr>
          <a:xfrm>
            <a:off x="1623900" y="0"/>
            <a:ext cx="9144000" cy="532337"/>
          </a:xfrm>
        </p:spPr>
        <p:txBody>
          <a:bodyPr>
            <a:normAutofit/>
          </a:bodyPr>
          <a:lstStyle/>
          <a:p>
            <a:r>
              <a:rPr lang="en-US" sz="2800" dirty="0">
                <a:solidFill>
                  <a:srgbClr val="002060"/>
                </a:solidFill>
              </a:rPr>
              <a:t>CLEAR Scientific Board Meeting - Introduction</a:t>
            </a:r>
          </a:p>
        </p:txBody>
      </p:sp>
      <p:sp>
        <p:nvSpPr>
          <p:cNvPr id="3" name="Subtitle 2"/>
          <p:cNvSpPr>
            <a:spLocks noGrp="1"/>
          </p:cNvSpPr>
          <p:nvPr>
            <p:ph type="subTitle" idx="1"/>
          </p:nvPr>
        </p:nvSpPr>
        <p:spPr>
          <a:xfrm>
            <a:off x="92466" y="3086717"/>
            <a:ext cx="1531433" cy="829531"/>
          </a:xfrm>
        </p:spPr>
        <p:txBody>
          <a:bodyPr anchor="t">
            <a:normAutofit/>
          </a:bodyPr>
          <a:lstStyle/>
          <a:p>
            <a:pPr algn="l"/>
            <a:r>
              <a:rPr lang="en-US" sz="1800" i="1" dirty="0">
                <a:solidFill>
                  <a:schemeClr val="tx1">
                    <a:lumMod val="65000"/>
                    <a:lumOff val="35000"/>
                  </a:schemeClr>
                </a:solidFill>
              </a:rPr>
              <a:t>R. </a:t>
            </a:r>
            <a:r>
              <a:rPr lang="en-US" sz="1800" i="1" dirty="0" err="1">
                <a:solidFill>
                  <a:schemeClr val="tx1">
                    <a:lumMod val="65000"/>
                    <a:lumOff val="35000"/>
                  </a:schemeClr>
                </a:solidFill>
              </a:rPr>
              <a:t>Corsini</a:t>
            </a:r>
            <a:endParaRPr lang="en-US" sz="1800" i="1" dirty="0">
              <a:solidFill>
                <a:schemeClr val="tx1">
                  <a:lumMod val="65000"/>
                  <a:lumOff val="35000"/>
                </a:schemeClr>
              </a:solidFill>
            </a:endParaRPr>
          </a:p>
        </p:txBody>
      </p:sp>
      <p:sp>
        <p:nvSpPr>
          <p:cNvPr id="6" name="TextBox 5">
            <a:extLst>
              <a:ext uri="{FF2B5EF4-FFF2-40B4-BE49-F238E27FC236}">
                <a16:creationId xmlns:a16="http://schemas.microsoft.com/office/drawing/2014/main" id="{A7F414D3-2554-324D-AB39-CBD82209C5A4}"/>
              </a:ext>
            </a:extLst>
          </p:cNvPr>
          <p:cNvSpPr txBox="1"/>
          <p:nvPr/>
        </p:nvSpPr>
        <p:spPr>
          <a:xfrm flipH="1">
            <a:off x="8271010" y="4645325"/>
            <a:ext cx="3179446" cy="1569660"/>
          </a:xfrm>
          <a:prstGeom prst="rect">
            <a:avLst/>
          </a:prstGeom>
          <a:solidFill>
            <a:schemeClr val="tx1">
              <a:alpha val="25000"/>
            </a:schemeClr>
          </a:solidFill>
        </p:spPr>
        <p:txBody>
          <a:bodyPr wrap="square" rtlCol="0">
            <a:spAutoFit/>
          </a:bodyPr>
          <a:lstStyle/>
          <a:p>
            <a:pPr fontAlgn="base"/>
            <a:r>
              <a:rPr lang="en-US" sz="2400" dirty="0">
                <a:solidFill>
                  <a:schemeClr val="bg1"/>
                </a:solidFill>
                <a:latin typeface="Century Gothic" panose="020B0502020202020204" pitchFamily="34" charset="0"/>
              </a:rPr>
              <a:t>CERN Linear </a:t>
            </a:r>
          </a:p>
          <a:p>
            <a:pPr fontAlgn="base"/>
            <a:r>
              <a:rPr lang="en-US" sz="2400" dirty="0">
                <a:solidFill>
                  <a:schemeClr val="bg1"/>
                </a:solidFill>
                <a:latin typeface="Century Gothic" panose="020B0502020202020204" pitchFamily="34" charset="0"/>
              </a:rPr>
              <a:t>Electron Accelerator </a:t>
            </a:r>
          </a:p>
          <a:p>
            <a:pPr fontAlgn="base"/>
            <a:r>
              <a:rPr lang="en-US" sz="2400" dirty="0">
                <a:solidFill>
                  <a:schemeClr val="bg1"/>
                </a:solidFill>
                <a:latin typeface="Century Gothic" panose="020B0502020202020204" pitchFamily="34" charset="0"/>
              </a:rPr>
              <a:t>for Research</a:t>
            </a:r>
          </a:p>
        </p:txBody>
      </p:sp>
      <p:pic>
        <p:nvPicPr>
          <p:cNvPr id="5" name="Picture 4">
            <a:extLst>
              <a:ext uri="{FF2B5EF4-FFF2-40B4-BE49-F238E27FC236}">
                <a16:creationId xmlns:a16="http://schemas.microsoft.com/office/drawing/2014/main" id="{6C799DCF-6393-9C46-9616-93C743A661A2}"/>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807728" y="1360979"/>
            <a:ext cx="2092549" cy="2140504"/>
          </a:xfrm>
          <a:prstGeom prst="rect">
            <a:avLst/>
          </a:prstGeom>
        </p:spPr>
      </p:pic>
      <p:pic>
        <p:nvPicPr>
          <p:cNvPr id="9" name="Picture 8">
            <a:extLst>
              <a:ext uri="{FF2B5EF4-FFF2-40B4-BE49-F238E27FC236}">
                <a16:creationId xmlns:a16="http://schemas.microsoft.com/office/drawing/2014/main" id="{957BAD59-5A4C-134C-BCAD-E0B990F6123A}"/>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532960" y="4303631"/>
            <a:ext cx="2544776" cy="1911354"/>
          </a:xfrm>
          <a:prstGeom prst="rect">
            <a:avLst/>
          </a:prstGeom>
        </p:spPr>
      </p:pic>
    </p:spTree>
    <p:extLst>
      <p:ext uri="{BB962C8B-B14F-4D97-AF65-F5344CB8AC3E}">
        <p14:creationId xmlns:p14="http://schemas.microsoft.com/office/powerpoint/2010/main" val="7355523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7F0C3-9963-BC4E-8348-E776977FF7F6}"/>
              </a:ext>
            </a:extLst>
          </p:cNvPr>
          <p:cNvSpPr>
            <a:spLocks noGrp="1"/>
          </p:cNvSpPr>
          <p:nvPr>
            <p:ph type="title"/>
          </p:nvPr>
        </p:nvSpPr>
        <p:spPr/>
        <p:txBody>
          <a:bodyPr/>
          <a:lstStyle/>
          <a:p>
            <a:r>
              <a:rPr lang="en-US" dirty="0"/>
              <a:t>CLEAR Technical Board</a:t>
            </a:r>
            <a:endParaRPr dirty="0"/>
          </a:p>
        </p:txBody>
      </p:sp>
      <p:sp>
        <p:nvSpPr>
          <p:cNvPr id="5" name="TextBox 4">
            <a:extLst>
              <a:ext uri="{FF2B5EF4-FFF2-40B4-BE49-F238E27FC236}">
                <a16:creationId xmlns:a16="http://schemas.microsoft.com/office/drawing/2014/main" id="{4752CC08-05EF-C943-B0BB-00A6E4B4B209}"/>
              </a:ext>
            </a:extLst>
          </p:cNvPr>
          <p:cNvSpPr txBox="1"/>
          <p:nvPr/>
        </p:nvSpPr>
        <p:spPr>
          <a:xfrm>
            <a:off x="460624" y="941429"/>
            <a:ext cx="11270751" cy="923330"/>
          </a:xfrm>
          <a:prstGeom prst="rect">
            <a:avLst/>
          </a:prstGeom>
          <a:noFill/>
        </p:spPr>
        <p:txBody>
          <a:bodyPr wrap="square">
            <a:spAutoFit/>
          </a:bodyPr>
          <a:lstStyle/>
          <a:p>
            <a:pPr algn="just"/>
            <a:r>
              <a:rPr lang="en-GB" b="0" i="0" u="none" strike="noStrike" dirty="0">
                <a:solidFill>
                  <a:srgbClr val="292929"/>
                </a:solidFill>
                <a:effectLst/>
                <a:latin typeface="sourcesans-regular"/>
              </a:rPr>
              <a:t>The CLEAR Technical Board (CTB) is responsible for assessing the technical, safety and radioprotection aspects of each proposal before the experiments are submitted for final approval to the CSB and the safety and RP representatives, and follows-up the beam time scheduling.</a:t>
            </a:r>
            <a:endParaRPr lang="en-GB" i="0" u="none" strike="noStrike" dirty="0">
              <a:effectLst/>
              <a:latin typeface="Calibri" panose="020F0502020204030204" pitchFamily="34" charset="0"/>
            </a:endParaRPr>
          </a:p>
        </p:txBody>
      </p:sp>
      <p:sp>
        <p:nvSpPr>
          <p:cNvPr id="7" name="TextBox 6">
            <a:extLst>
              <a:ext uri="{FF2B5EF4-FFF2-40B4-BE49-F238E27FC236}">
                <a16:creationId xmlns:a16="http://schemas.microsoft.com/office/drawing/2014/main" id="{F43DA375-90CA-C741-9C45-CDF9DDE0AF9E}"/>
              </a:ext>
            </a:extLst>
          </p:cNvPr>
          <p:cNvSpPr txBox="1"/>
          <p:nvPr/>
        </p:nvSpPr>
        <p:spPr>
          <a:xfrm>
            <a:off x="1839075" y="2629781"/>
            <a:ext cx="7417940" cy="2308324"/>
          </a:xfrm>
          <a:prstGeom prst="rect">
            <a:avLst/>
          </a:prstGeom>
          <a:noFill/>
        </p:spPr>
        <p:txBody>
          <a:bodyPr wrap="square">
            <a:spAutoFit/>
          </a:bodyPr>
          <a:lstStyle/>
          <a:p>
            <a:pPr algn="l"/>
            <a:r>
              <a:rPr lang="en-GB" sz="1600" b="0" i="0" u="none" strike="noStrike" dirty="0">
                <a:solidFill>
                  <a:srgbClr val="292929"/>
                </a:solidFill>
                <a:effectLst/>
                <a:latin typeface="sourcesans-regular"/>
              </a:rPr>
              <a:t>Members:</a:t>
            </a:r>
          </a:p>
          <a:p>
            <a:pPr algn="l"/>
            <a:br>
              <a:rPr lang="en-GB" sz="1600" dirty="0"/>
            </a:br>
            <a:r>
              <a:rPr lang="en-GB" sz="1600" b="0" i="0" u="none" strike="noStrike" dirty="0">
                <a:solidFill>
                  <a:srgbClr val="292929"/>
                </a:solidFill>
                <a:effectLst/>
                <a:latin typeface="sourcesans-regular"/>
              </a:rPr>
              <a:t>Roberto CORSINI (BE-ABP), Facility Coordinator</a:t>
            </a:r>
            <a:br>
              <a:rPr lang="en-GB" sz="1600" dirty="0"/>
            </a:br>
            <a:r>
              <a:rPr lang="en-GB" sz="1600" b="0" i="0" u="none" strike="noStrike" dirty="0">
                <a:solidFill>
                  <a:srgbClr val="292929"/>
                </a:solidFill>
                <a:effectLst/>
                <a:latin typeface="sourcesans-regular"/>
              </a:rPr>
              <a:t>Davide GAMBA (BE-ABP) Facility Safety Officer (ad-interim), Technical Support</a:t>
            </a:r>
            <a:br>
              <a:rPr lang="en-GB" sz="1600" dirty="0"/>
            </a:br>
            <a:r>
              <a:rPr lang="en-GB" sz="1600" b="0" i="0" u="none" strike="noStrike" dirty="0">
                <a:solidFill>
                  <a:srgbClr val="292929"/>
                </a:solidFill>
                <a:effectLst/>
                <a:latin typeface="sourcesans-regular"/>
              </a:rPr>
              <a:t>Markus WIDORSKI (HSE-RP), Radio Protection Officer</a:t>
            </a:r>
            <a:br>
              <a:rPr lang="en-GB" sz="1600" dirty="0"/>
            </a:br>
            <a:r>
              <a:rPr lang="en-GB" sz="1600" b="0" i="0" u="none" strike="noStrike" dirty="0">
                <a:solidFill>
                  <a:srgbClr val="292929"/>
                </a:solidFill>
                <a:effectLst/>
                <a:latin typeface="sourcesans-regular"/>
              </a:rPr>
              <a:t>Wilfrid FARABOLINI (BE-ABP), Beam Expert, Operation</a:t>
            </a:r>
            <a:br>
              <a:rPr lang="en-GB" sz="1600" dirty="0"/>
            </a:br>
            <a:r>
              <a:rPr lang="en-GB" sz="1600" b="0" i="0" u="none" strike="noStrike" dirty="0">
                <a:solidFill>
                  <a:srgbClr val="292929"/>
                </a:solidFill>
                <a:effectLst/>
                <a:latin typeface="sourcesans-regular"/>
              </a:rPr>
              <a:t>Pierre KORYSKO (BE-ABP and Oxford University), Beam Expert, Operation</a:t>
            </a:r>
            <a:br>
              <a:rPr lang="en-GB" sz="1600" dirty="0"/>
            </a:br>
            <a:r>
              <a:rPr lang="en-GB" sz="1600" b="0" i="0" u="none" strike="noStrike" dirty="0" err="1">
                <a:solidFill>
                  <a:srgbClr val="292929"/>
                </a:solidFill>
                <a:effectLst/>
                <a:latin typeface="sourcesans-regular"/>
              </a:rPr>
              <a:t>Kyrre</a:t>
            </a:r>
            <a:r>
              <a:rPr lang="en-GB" sz="1600" b="0" i="0" u="none" strike="noStrike" dirty="0">
                <a:solidFill>
                  <a:srgbClr val="292929"/>
                </a:solidFill>
                <a:effectLst/>
                <a:latin typeface="sourcesans-regular"/>
              </a:rPr>
              <a:t> SJOBAK (BE-ABP and Oslo University) Beam Expert and User Representative</a:t>
            </a:r>
            <a:br>
              <a:rPr lang="en-GB" sz="1600" dirty="0"/>
            </a:br>
            <a:r>
              <a:rPr lang="en-GB" sz="1600" b="0" i="0" u="none" strike="noStrike" dirty="0">
                <a:solidFill>
                  <a:srgbClr val="292929"/>
                </a:solidFill>
                <a:effectLst/>
                <a:latin typeface="sourcesans-regular"/>
              </a:rPr>
              <a:t>Stefano </a:t>
            </a:r>
            <a:r>
              <a:rPr lang="en-GB" sz="1600" b="0" i="0" u="none" strike="noStrike" dirty="0" err="1">
                <a:solidFill>
                  <a:srgbClr val="292929"/>
                </a:solidFill>
                <a:effectLst/>
                <a:latin typeface="sourcesans-regular"/>
              </a:rPr>
              <a:t>Mazzoni</a:t>
            </a:r>
            <a:r>
              <a:rPr lang="en-GB" sz="1600" b="0" i="0" u="none" strike="noStrike" dirty="0">
                <a:solidFill>
                  <a:srgbClr val="292929"/>
                </a:solidFill>
                <a:effectLst/>
                <a:latin typeface="sourcesans-regular"/>
              </a:rPr>
              <a:t> (SY-BI), User Representative</a:t>
            </a:r>
          </a:p>
        </p:txBody>
      </p:sp>
    </p:spTree>
    <p:extLst>
      <p:ext uri="{BB962C8B-B14F-4D97-AF65-F5344CB8AC3E}">
        <p14:creationId xmlns:p14="http://schemas.microsoft.com/office/powerpoint/2010/main" val="8846956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F31B5-AAD9-8B4C-948C-9F03B50D507E}"/>
              </a:ext>
            </a:extLst>
          </p:cNvPr>
          <p:cNvSpPr>
            <a:spLocks noGrp="1"/>
          </p:cNvSpPr>
          <p:nvPr>
            <p:ph type="title"/>
          </p:nvPr>
        </p:nvSpPr>
        <p:spPr>
          <a:xfrm>
            <a:off x="1379869" y="1195530"/>
            <a:ext cx="8910535" cy="2217906"/>
          </a:xfrm>
        </p:spPr>
        <p:txBody>
          <a:bodyPr>
            <a:noAutofit/>
          </a:bodyPr>
          <a:lstStyle/>
          <a:p>
            <a:pPr algn="ctr"/>
            <a:r>
              <a:rPr lang="en-US" sz="8000" i="1" dirty="0">
                <a:solidFill>
                  <a:srgbClr val="002060"/>
                </a:solidFill>
                <a:effectLst>
                  <a:outerShdw blurRad="50800" dist="38100" dir="2700000" algn="tl" rotWithShape="0">
                    <a:prstClr val="black">
                      <a:alpha val="40000"/>
                    </a:prstClr>
                  </a:outerShdw>
                </a:effectLst>
              </a:rPr>
              <a:t>Thanks for </a:t>
            </a:r>
            <a:br>
              <a:rPr lang="en-US" sz="8000" i="1" dirty="0">
                <a:solidFill>
                  <a:srgbClr val="002060"/>
                </a:solidFill>
                <a:effectLst>
                  <a:outerShdw blurRad="50800" dist="38100" dir="2700000" algn="tl" rotWithShape="0">
                    <a:prstClr val="black">
                      <a:alpha val="40000"/>
                    </a:prstClr>
                  </a:outerShdw>
                </a:effectLst>
              </a:rPr>
            </a:br>
            <a:r>
              <a:rPr lang="en-US" sz="8000" i="1" dirty="0">
                <a:solidFill>
                  <a:srgbClr val="002060"/>
                </a:solidFill>
                <a:effectLst>
                  <a:outerShdw blurRad="50800" dist="38100" dir="2700000" algn="tl" rotWithShape="0">
                    <a:prstClr val="black">
                      <a:alpha val="40000"/>
                    </a:prstClr>
                  </a:outerShdw>
                </a:effectLst>
              </a:rPr>
              <a:t>your attention</a:t>
            </a:r>
            <a:r>
              <a:rPr lang="en-US" sz="8000" i="1" dirty="0">
                <a:solidFill>
                  <a:schemeClr val="accent1">
                    <a:lumMod val="50000"/>
                  </a:schemeClr>
                </a:solidFill>
              </a:rPr>
              <a:t>!</a:t>
            </a:r>
          </a:p>
        </p:txBody>
      </p:sp>
      <p:pic>
        <p:nvPicPr>
          <p:cNvPr id="5" name="Picture 4">
            <a:extLst>
              <a:ext uri="{FF2B5EF4-FFF2-40B4-BE49-F238E27FC236}">
                <a16:creationId xmlns:a16="http://schemas.microsoft.com/office/drawing/2014/main" id="{F3DF02A1-A14B-6641-9295-517D46B96138}"/>
              </a:ext>
            </a:extLst>
          </p:cNvPr>
          <p:cNvPicPr>
            <a:picLocks noChangeAspect="1"/>
          </p:cNvPicPr>
          <p:nvPr/>
        </p:nvPicPr>
        <p:blipFill>
          <a:blip r:embed="rId2"/>
          <a:stretch>
            <a:fillRect/>
          </a:stretch>
        </p:blipFill>
        <p:spPr>
          <a:xfrm>
            <a:off x="9658749" y="4586710"/>
            <a:ext cx="1728439" cy="1721660"/>
          </a:xfrm>
          <a:prstGeom prst="rect">
            <a:avLst/>
          </a:prstGeom>
        </p:spPr>
      </p:pic>
    </p:spTree>
    <p:extLst>
      <p:ext uri="{BB962C8B-B14F-4D97-AF65-F5344CB8AC3E}">
        <p14:creationId xmlns:p14="http://schemas.microsoft.com/office/powerpoint/2010/main" val="41658595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a:extLst>
              <a:ext uri="{FF2B5EF4-FFF2-40B4-BE49-F238E27FC236}">
                <a16:creationId xmlns:a16="http://schemas.microsoft.com/office/drawing/2014/main" id="{D8BE33EA-11FE-AA46-ADC8-1B9E10E900D5}"/>
              </a:ext>
            </a:extLst>
          </p:cNvPr>
          <p:cNvGrpSpPr/>
          <p:nvPr/>
        </p:nvGrpSpPr>
        <p:grpSpPr>
          <a:xfrm rot="5400000">
            <a:off x="5127828" y="-2176101"/>
            <a:ext cx="1839104" cy="11761645"/>
            <a:chOff x="40576728" y="-6693096"/>
            <a:chExt cx="8298261" cy="53069983"/>
          </a:xfrm>
        </p:grpSpPr>
        <p:pic>
          <p:nvPicPr>
            <p:cNvPr id="9" name="Picture 8">
              <a:extLst>
                <a:ext uri="{FF2B5EF4-FFF2-40B4-BE49-F238E27FC236}">
                  <a16:creationId xmlns:a16="http://schemas.microsoft.com/office/drawing/2014/main" id="{89279709-AFFC-6D4F-9709-D9EE4BB58500}"/>
                </a:ext>
              </a:extLst>
            </p:cNvPr>
            <p:cNvPicPr>
              <a:picLocks noChangeAspect="1"/>
            </p:cNvPicPr>
            <p:nvPr/>
          </p:nvPicPr>
          <p:blipFill>
            <a:blip r:embed="rId2"/>
            <a:stretch>
              <a:fillRect/>
            </a:stretch>
          </p:blipFill>
          <p:spPr>
            <a:xfrm rot="16204327">
              <a:off x="31715082" y="29216980"/>
              <a:ext cx="27737512" cy="6582302"/>
            </a:xfrm>
            <a:prstGeom prst="rect">
              <a:avLst/>
            </a:prstGeom>
          </p:spPr>
        </p:pic>
        <p:pic>
          <p:nvPicPr>
            <p:cNvPr id="10" name="Picture 9">
              <a:extLst>
                <a:ext uri="{FF2B5EF4-FFF2-40B4-BE49-F238E27FC236}">
                  <a16:creationId xmlns:a16="http://schemas.microsoft.com/office/drawing/2014/main" id="{964433C6-1D61-B246-8E1A-32EFC59BAD5A}"/>
                </a:ext>
              </a:extLst>
            </p:cNvPr>
            <p:cNvPicPr>
              <a:picLocks noChangeAspect="1"/>
            </p:cNvPicPr>
            <p:nvPr/>
          </p:nvPicPr>
          <p:blipFill>
            <a:blip r:embed="rId3"/>
            <a:stretch>
              <a:fillRect/>
            </a:stretch>
          </p:blipFill>
          <p:spPr>
            <a:xfrm rot="16204327">
              <a:off x="30963824" y="2919808"/>
              <a:ext cx="27452666" cy="8226857"/>
            </a:xfrm>
            <a:prstGeom prst="rect">
              <a:avLst/>
            </a:prstGeom>
          </p:spPr>
        </p:pic>
      </p:grpSp>
      <p:cxnSp>
        <p:nvCxnSpPr>
          <p:cNvPr id="15" name="Straight Connector 14">
            <a:extLst>
              <a:ext uri="{FF2B5EF4-FFF2-40B4-BE49-F238E27FC236}">
                <a16:creationId xmlns:a16="http://schemas.microsoft.com/office/drawing/2014/main" id="{105A9BE7-8524-624E-9003-CC3130D7CFF4}"/>
              </a:ext>
            </a:extLst>
          </p:cNvPr>
          <p:cNvCxnSpPr>
            <a:cxnSpLocks/>
          </p:cNvCxnSpPr>
          <p:nvPr/>
        </p:nvCxnSpPr>
        <p:spPr>
          <a:xfrm>
            <a:off x="2319827" y="3808114"/>
            <a:ext cx="0" cy="242362"/>
          </a:xfrm>
          <a:prstGeom prst="line">
            <a:avLst/>
          </a:prstGeom>
          <a:ln w="76200">
            <a:solidFill>
              <a:srgbClr val="E6A7A8"/>
            </a:solidFill>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85E6DFF0-1A3D-C94E-98E9-147A3F7AE35A}"/>
              </a:ext>
            </a:extLst>
          </p:cNvPr>
          <p:cNvSpPr/>
          <p:nvPr/>
        </p:nvSpPr>
        <p:spPr>
          <a:xfrm>
            <a:off x="586408" y="4084216"/>
            <a:ext cx="5516217" cy="37735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25" name="TextBox 24">
            <a:extLst>
              <a:ext uri="{FF2B5EF4-FFF2-40B4-BE49-F238E27FC236}">
                <a16:creationId xmlns:a16="http://schemas.microsoft.com/office/drawing/2014/main" id="{5A23D888-258F-9D4F-9017-0FCE815EF813}"/>
              </a:ext>
            </a:extLst>
          </p:cNvPr>
          <p:cNvSpPr txBox="1"/>
          <p:nvPr/>
        </p:nvSpPr>
        <p:spPr>
          <a:xfrm>
            <a:off x="2731106" y="856098"/>
            <a:ext cx="2127636" cy="1569660"/>
          </a:xfrm>
          <a:prstGeom prst="rect">
            <a:avLst/>
          </a:prstGeom>
          <a:noFill/>
        </p:spPr>
        <p:txBody>
          <a:bodyPr wrap="square" rtlCol="0">
            <a:spAutoFit/>
          </a:bodyPr>
          <a:lstStyle/>
          <a:p>
            <a:r>
              <a:rPr lang="en-US" sz="1200" b="1" dirty="0">
                <a:latin typeface="Century Gothic" panose="020B0502020202020204" pitchFamily="34" charset="0"/>
              </a:rPr>
              <a:t>In-air test stand</a:t>
            </a:r>
          </a:p>
          <a:p>
            <a:br>
              <a:rPr lang="en-US" sz="1200" dirty="0">
                <a:latin typeface="Century Gothic" panose="020B0502020202020204" pitchFamily="34" charset="0"/>
              </a:rPr>
            </a:br>
            <a:r>
              <a:rPr lang="en-US" sz="1200" dirty="0">
                <a:latin typeface="Century Gothic" panose="020B0502020202020204" pitchFamily="34" charset="0"/>
              </a:rPr>
              <a:t>Testing ground for beam diagnostics R&amp;D and THz radiation studies</a:t>
            </a:r>
          </a:p>
          <a:p>
            <a:endParaRPr lang="en-US" sz="1200" dirty="0">
              <a:latin typeface="Century Gothic" panose="020B0502020202020204" pitchFamily="34" charset="0"/>
            </a:endParaRPr>
          </a:p>
          <a:p>
            <a:r>
              <a:rPr lang="en-US" sz="1200" dirty="0">
                <a:solidFill>
                  <a:srgbClr val="0070C0"/>
                </a:solidFill>
                <a:latin typeface="Century Gothic" panose="020B0502020202020204" pitchFamily="34" charset="0"/>
              </a:rPr>
              <a:t>Irradiation for medical </a:t>
            </a:r>
            <a:r>
              <a:rPr lang="en-US" sz="1200" dirty="0">
                <a:latin typeface="Century Gothic" panose="020B0502020202020204" pitchFamily="34" charset="0"/>
              </a:rPr>
              <a:t>and other applications</a:t>
            </a:r>
          </a:p>
        </p:txBody>
      </p:sp>
      <p:cxnSp>
        <p:nvCxnSpPr>
          <p:cNvPr id="31" name="Straight Connector 30">
            <a:extLst>
              <a:ext uri="{FF2B5EF4-FFF2-40B4-BE49-F238E27FC236}">
                <a16:creationId xmlns:a16="http://schemas.microsoft.com/office/drawing/2014/main" id="{E201A6D9-60BB-854E-BBE8-AAC0163C4F94}"/>
              </a:ext>
            </a:extLst>
          </p:cNvPr>
          <p:cNvCxnSpPr>
            <a:cxnSpLocks/>
          </p:cNvCxnSpPr>
          <p:nvPr/>
        </p:nvCxnSpPr>
        <p:spPr>
          <a:xfrm>
            <a:off x="30830740" y="-782294"/>
            <a:ext cx="0" cy="242362"/>
          </a:xfrm>
          <a:prstGeom prst="line">
            <a:avLst/>
          </a:prstGeom>
          <a:ln w="76200">
            <a:solidFill>
              <a:srgbClr val="E6A7A8"/>
            </a:solidFill>
          </a:ln>
        </p:spPr>
        <p:style>
          <a:lnRef idx="1">
            <a:schemeClr val="accent1"/>
          </a:lnRef>
          <a:fillRef idx="0">
            <a:schemeClr val="accent1"/>
          </a:fillRef>
          <a:effectRef idx="0">
            <a:schemeClr val="accent1"/>
          </a:effectRef>
          <a:fontRef idx="minor">
            <a:schemeClr val="tx1"/>
          </a:fontRef>
        </p:style>
      </p:cxnSp>
      <p:pic>
        <p:nvPicPr>
          <p:cNvPr id="32" name="Picture 31">
            <a:extLst>
              <a:ext uri="{FF2B5EF4-FFF2-40B4-BE49-F238E27FC236}">
                <a16:creationId xmlns:a16="http://schemas.microsoft.com/office/drawing/2014/main" id="{1AE4C36F-EF87-904B-872B-12B87C88AE16}"/>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8073934" y="1602495"/>
            <a:ext cx="510678" cy="510678"/>
          </a:xfrm>
          <a:prstGeom prst="rect">
            <a:avLst/>
          </a:prstGeom>
        </p:spPr>
      </p:pic>
      <p:sp>
        <p:nvSpPr>
          <p:cNvPr id="53" name="Rectangle 52">
            <a:extLst>
              <a:ext uri="{FF2B5EF4-FFF2-40B4-BE49-F238E27FC236}">
                <a16:creationId xmlns:a16="http://schemas.microsoft.com/office/drawing/2014/main" id="{D5ED29F7-A3A3-F646-A00F-87B03ACB3016}"/>
              </a:ext>
            </a:extLst>
          </p:cNvPr>
          <p:cNvSpPr/>
          <p:nvPr/>
        </p:nvSpPr>
        <p:spPr>
          <a:xfrm>
            <a:off x="6335544" y="3985508"/>
            <a:ext cx="5449979" cy="502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54" name="TextBox 53">
            <a:extLst>
              <a:ext uri="{FF2B5EF4-FFF2-40B4-BE49-F238E27FC236}">
                <a16:creationId xmlns:a16="http://schemas.microsoft.com/office/drawing/2014/main" id="{87D2C8C6-8627-B146-B426-8437D7E5DAA4}"/>
              </a:ext>
            </a:extLst>
          </p:cNvPr>
          <p:cNvSpPr txBox="1"/>
          <p:nvPr/>
        </p:nvSpPr>
        <p:spPr>
          <a:xfrm>
            <a:off x="3691153" y="5586206"/>
            <a:ext cx="3145188" cy="1015663"/>
          </a:xfrm>
          <a:prstGeom prst="rect">
            <a:avLst/>
          </a:prstGeom>
          <a:noFill/>
        </p:spPr>
        <p:txBody>
          <a:bodyPr wrap="square" rtlCol="0">
            <a:spAutoFit/>
          </a:bodyPr>
          <a:lstStyle/>
          <a:p>
            <a:r>
              <a:rPr lang="en-US" sz="1200" b="1" dirty="0">
                <a:latin typeface="Century Gothic" panose="020B0502020202020204" pitchFamily="34" charset="0"/>
              </a:rPr>
              <a:t>VESPER</a:t>
            </a:r>
          </a:p>
          <a:p>
            <a:br>
              <a:rPr lang="en-US" sz="1200" dirty="0">
                <a:latin typeface="Century Gothic" panose="020B0502020202020204" pitchFamily="34" charset="0"/>
              </a:rPr>
            </a:br>
            <a:r>
              <a:rPr lang="en-US" sz="1200" dirty="0">
                <a:latin typeface="Century Gothic" panose="020B0502020202020204" pitchFamily="34" charset="0"/>
              </a:rPr>
              <a:t>Beam </a:t>
            </a:r>
            <a:r>
              <a:rPr lang="en-US" sz="1200" dirty="0">
                <a:solidFill>
                  <a:srgbClr val="0070C0"/>
                </a:solidFill>
                <a:latin typeface="Century Gothic" panose="020B0502020202020204" pitchFamily="34" charset="0"/>
              </a:rPr>
              <a:t>irradiation facility </a:t>
            </a:r>
            <a:r>
              <a:rPr lang="en-US" sz="1200" dirty="0">
                <a:latin typeface="Century Gothic" panose="020B0502020202020204" pitchFamily="34" charset="0"/>
              </a:rPr>
              <a:t>for studies on radiation damage of electronics and </a:t>
            </a:r>
            <a:r>
              <a:rPr lang="en-US" sz="1200" dirty="0">
                <a:solidFill>
                  <a:srgbClr val="0070C0"/>
                </a:solidFill>
                <a:latin typeface="Century Gothic" panose="020B0502020202020204" pitchFamily="34" charset="0"/>
              </a:rPr>
              <a:t>medical applications</a:t>
            </a:r>
          </a:p>
        </p:txBody>
      </p:sp>
      <p:grpSp>
        <p:nvGrpSpPr>
          <p:cNvPr id="57" name="Group 56">
            <a:extLst>
              <a:ext uri="{FF2B5EF4-FFF2-40B4-BE49-F238E27FC236}">
                <a16:creationId xmlns:a16="http://schemas.microsoft.com/office/drawing/2014/main" id="{DBD2DD04-311B-544E-A543-868B37CE38C9}"/>
              </a:ext>
            </a:extLst>
          </p:cNvPr>
          <p:cNvGrpSpPr/>
          <p:nvPr/>
        </p:nvGrpSpPr>
        <p:grpSpPr>
          <a:xfrm>
            <a:off x="4417871" y="4168288"/>
            <a:ext cx="791792" cy="348462"/>
            <a:chOff x="35778572" y="26954539"/>
            <a:chExt cx="4313743" cy="2013162"/>
          </a:xfrm>
        </p:grpSpPr>
        <p:pic>
          <p:nvPicPr>
            <p:cNvPr id="58" name="Picture 57" descr="Screen Shot 2017-11-20 at 15.37.16.png">
              <a:extLst>
                <a:ext uri="{FF2B5EF4-FFF2-40B4-BE49-F238E27FC236}">
                  <a16:creationId xmlns:a16="http://schemas.microsoft.com/office/drawing/2014/main" id="{972E7F37-70EC-0948-8FFA-E0B4FCBFF06D}"/>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35778572" y="26954539"/>
              <a:ext cx="4313743" cy="1927541"/>
            </a:xfrm>
            <a:prstGeom prst="rect">
              <a:avLst/>
            </a:prstGeom>
          </p:spPr>
        </p:pic>
        <p:sp>
          <p:nvSpPr>
            <p:cNvPr id="59" name="Rectangle 58">
              <a:extLst>
                <a:ext uri="{FF2B5EF4-FFF2-40B4-BE49-F238E27FC236}">
                  <a16:creationId xmlns:a16="http://schemas.microsoft.com/office/drawing/2014/main" id="{FC82E529-CB47-6D46-8068-A03C257C7250}"/>
                </a:ext>
              </a:extLst>
            </p:cNvPr>
            <p:cNvSpPr/>
            <p:nvPr/>
          </p:nvSpPr>
          <p:spPr>
            <a:xfrm>
              <a:off x="37774927" y="28108954"/>
              <a:ext cx="2317387" cy="85874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grpSp>
      <p:sp>
        <p:nvSpPr>
          <p:cNvPr id="61" name="TextBox 60">
            <a:extLst>
              <a:ext uri="{FF2B5EF4-FFF2-40B4-BE49-F238E27FC236}">
                <a16:creationId xmlns:a16="http://schemas.microsoft.com/office/drawing/2014/main" id="{A91ECDE1-DFE3-C24C-894C-0ED69E5AB882}"/>
              </a:ext>
            </a:extLst>
          </p:cNvPr>
          <p:cNvSpPr txBox="1"/>
          <p:nvPr/>
        </p:nvSpPr>
        <p:spPr>
          <a:xfrm>
            <a:off x="57514" y="5550758"/>
            <a:ext cx="2991890" cy="1015663"/>
          </a:xfrm>
          <a:prstGeom prst="rect">
            <a:avLst/>
          </a:prstGeom>
          <a:noFill/>
        </p:spPr>
        <p:txBody>
          <a:bodyPr wrap="square" rtlCol="0">
            <a:spAutoFit/>
          </a:bodyPr>
          <a:lstStyle/>
          <a:p>
            <a:r>
              <a:rPr lang="en-US" sz="1200" b="1" dirty="0">
                <a:latin typeface="Century Gothic" panose="020B0502020202020204" pitchFamily="34" charset="0"/>
              </a:rPr>
              <a:t>The Plasma </a:t>
            </a:r>
            <a:br>
              <a:rPr lang="en-US" sz="1200" b="1" dirty="0">
                <a:latin typeface="Century Gothic" panose="020B0502020202020204" pitchFamily="34" charset="0"/>
              </a:rPr>
            </a:br>
            <a:r>
              <a:rPr lang="en-US" sz="1200" b="1" dirty="0">
                <a:latin typeface="Century Gothic" panose="020B0502020202020204" pitchFamily="34" charset="0"/>
              </a:rPr>
              <a:t>Lens Experiment </a:t>
            </a:r>
          </a:p>
          <a:p>
            <a:br>
              <a:rPr lang="en-US" sz="1200" dirty="0">
                <a:latin typeface="Century Gothic" panose="020B0502020202020204" pitchFamily="34" charset="0"/>
              </a:rPr>
            </a:br>
            <a:r>
              <a:rPr lang="en-US" sz="1200" dirty="0">
                <a:latin typeface="Century Gothic" panose="020B0502020202020204" pitchFamily="34" charset="0"/>
              </a:rPr>
              <a:t>Novel concepts of plasma-based focusing and acceleration</a:t>
            </a:r>
          </a:p>
        </p:txBody>
      </p:sp>
      <p:grpSp>
        <p:nvGrpSpPr>
          <p:cNvPr id="66" name="Group 65">
            <a:extLst>
              <a:ext uri="{FF2B5EF4-FFF2-40B4-BE49-F238E27FC236}">
                <a16:creationId xmlns:a16="http://schemas.microsoft.com/office/drawing/2014/main" id="{7C2BEA6B-51A6-3248-A795-B7158FB1A2CF}"/>
              </a:ext>
            </a:extLst>
          </p:cNvPr>
          <p:cNvGrpSpPr/>
          <p:nvPr/>
        </p:nvGrpSpPr>
        <p:grpSpPr>
          <a:xfrm>
            <a:off x="1218144" y="4432832"/>
            <a:ext cx="280097" cy="1261938"/>
            <a:chOff x="16980399" y="21384317"/>
            <a:chExt cx="1220578" cy="5499147"/>
          </a:xfrm>
        </p:grpSpPr>
        <p:pic>
          <p:nvPicPr>
            <p:cNvPr id="67" name="Picture 66">
              <a:extLst>
                <a:ext uri="{FF2B5EF4-FFF2-40B4-BE49-F238E27FC236}">
                  <a16:creationId xmlns:a16="http://schemas.microsoft.com/office/drawing/2014/main" id="{48DDBCC6-C2CE-954C-B799-859A768E7B60}"/>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16980399" y="21384317"/>
              <a:ext cx="1118588" cy="1118588"/>
            </a:xfrm>
            <a:prstGeom prst="rect">
              <a:avLst/>
            </a:prstGeom>
          </p:spPr>
        </p:pic>
        <p:pic>
          <p:nvPicPr>
            <p:cNvPr id="68" name="Picture 67">
              <a:extLst>
                <a:ext uri="{FF2B5EF4-FFF2-40B4-BE49-F238E27FC236}">
                  <a16:creationId xmlns:a16="http://schemas.microsoft.com/office/drawing/2014/main" id="{4A61683E-EBB2-5749-85C4-2B56AB8ED4D7}"/>
                </a:ext>
              </a:extLst>
            </p:cNvPr>
            <p:cNvPicPr>
              <a:picLocks noChangeAspect="1"/>
            </p:cNvPicPr>
            <p:nvPr/>
          </p:nvPicPr>
          <p:blipFill>
            <a:blip r:embed="rId7" cstate="hqprint">
              <a:extLst>
                <a:ext uri="{28A0092B-C50C-407E-A947-70E740481C1C}">
                  <a14:useLocalDpi xmlns:a14="http://schemas.microsoft.com/office/drawing/2010/main"/>
                </a:ext>
              </a:extLst>
            </a:blip>
            <a:stretch>
              <a:fillRect/>
            </a:stretch>
          </p:blipFill>
          <p:spPr>
            <a:xfrm>
              <a:off x="17020465" y="24179379"/>
              <a:ext cx="1136671" cy="1358345"/>
            </a:xfrm>
            <a:prstGeom prst="rect">
              <a:avLst/>
            </a:prstGeom>
          </p:spPr>
        </p:pic>
        <p:pic>
          <p:nvPicPr>
            <p:cNvPr id="69" name="Picture 68">
              <a:extLst>
                <a:ext uri="{FF2B5EF4-FFF2-40B4-BE49-F238E27FC236}">
                  <a16:creationId xmlns:a16="http://schemas.microsoft.com/office/drawing/2014/main" id="{DD0210C4-CFE7-0748-BC6F-31DB165600F5}"/>
                </a:ext>
              </a:extLst>
            </p:cNvPr>
            <p:cNvPicPr>
              <a:picLocks noChangeAspect="1"/>
            </p:cNvPicPr>
            <p:nvPr/>
          </p:nvPicPr>
          <p:blipFill>
            <a:blip r:embed="rId8" cstate="hqprint">
              <a:extLst>
                <a:ext uri="{28A0092B-C50C-407E-A947-70E740481C1C}">
                  <a14:useLocalDpi xmlns:a14="http://schemas.microsoft.com/office/drawing/2010/main"/>
                </a:ext>
              </a:extLst>
            </a:blip>
            <a:stretch>
              <a:fillRect/>
            </a:stretch>
          </p:blipFill>
          <p:spPr>
            <a:xfrm>
              <a:off x="17025062" y="25755907"/>
              <a:ext cx="1127557" cy="1127557"/>
            </a:xfrm>
            <a:prstGeom prst="rect">
              <a:avLst/>
            </a:prstGeom>
          </p:spPr>
        </p:pic>
        <p:pic>
          <p:nvPicPr>
            <p:cNvPr id="70" name="Picture 69">
              <a:extLst>
                <a:ext uri="{FF2B5EF4-FFF2-40B4-BE49-F238E27FC236}">
                  <a16:creationId xmlns:a16="http://schemas.microsoft.com/office/drawing/2014/main" id="{D83352C8-0832-5044-BB69-26633B98D3E5}"/>
                </a:ext>
              </a:extLst>
            </p:cNvPr>
            <p:cNvPicPr>
              <a:picLocks noChangeAspect="1"/>
            </p:cNvPicPr>
            <p:nvPr/>
          </p:nvPicPr>
          <p:blipFill>
            <a:blip r:embed="rId9" cstate="hqprint">
              <a:extLst>
                <a:ext uri="{28A0092B-C50C-407E-A947-70E740481C1C}">
                  <a14:useLocalDpi xmlns:a14="http://schemas.microsoft.com/office/drawing/2010/main"/>
                </a:ext>
              </a:extLst>
            </a:blip>
            <a:stretch>
              <a:fillRect/>
            </a:stretch>
          </p:blipFill>
          <p:spPr>
            <a:xfrm>
              <a:off x="16980399" y="22721088"/>
              <a:ext cx="1220578" cy="1240108"/>
            </a:xfrm>
            <a:prstGeom prst="rect">
              <a:avLst/>
            </a:prstGeom>
          </p:spPr>
        </p:pic>
      </p:grpSp>
      <p:sp>
        <p:nvSpPr>
          <p:cNvPr id="71" name="Rectangle 70">
            <a:extLst>
              <a:ext uri="{FF2B5EF4-FFF2-40B4-BE49-F238E27FC236}">
                <a16:creationId xmlns:a16="http://schemas.microsoft.com/office/drawing/2014/main" id="{EA6D7727-0AC7-894D-83A8-798CA87C8C60}"/>
              </a:ext>
            </a:extLst>
          </p:cNvPr>
          <p:cNvSpPr/>
          <p:nvPr/>
        </p:nvSpPr>
        <p:spPr>
          <a:xfrm>
            <a:off x="5645103" y="2881303"/>
            <a:ext cx="1083688" cy="502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sp>
        <p:nvSpPr>
          <p:cNvPr id="72" name="Rectangle 71">
            <a:extLst>
              <a:ext uri="{FF2B5EF4-FFF2-40B4-BE49-F238E27FC236}">
                <a16:creationId xmlns:a16="http://schemas.microsoft.com/office/drawing/2014/main" id="{92A1D8A9-0EAA-DE42-90CB-A09C790D5DEE}"/>
              </a:ext>
            </a:extLst>
          </p:cNvPr>
          <p:cNvSpPr/>
          <p:nvPr/>
        </p:nvSpPr>
        <p:spPr>
          <a:xfrm>
            <a:off x="165641" y="3053256"/>
            <a:ext cx="1083688" cy="5021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0"/>
          </a:p>
        </p:txBody>
      </p:sp>
      <p:pic>
        <p:nvPicPr>
          <p:cNvPr id="73" name="Picture 72" descr="Screen Shot 2014-10-01 at 16.40.15.png">
            <a:extLst>
              <a:ext uri="{FF2B5EF4-FFF2-40B4-BE49-F238E27FC236}">
                <a16:creationId xmlns:a16="http://schemas.microsoft.com/office/drawing/2014/main" id="{F41F96E4-05E1-3F46-9970-0713BD119228}"/>
              </a:ext>
            </a:extLst>
          </p:cNvPr>
          <p:cNvPicPr>
            <a:picLocks noChangeAspect="1"/>
          </p:cNvPicPr>
          <p:nvPr/>
        </p:nvPicPr>
        <p:blipFill>
          <a:blip r:embed="rId10" cstate="hqprint">
            <a:extLst>
              <a:ext uri="{28A0092B-C50C-407E-A947-70E740481C1C}">
                <a14:useLocalDpi xmlns:a14="http://schemas.microsoft.com/office/drawing/2010/main"/>
              </a:ext>
            </a:extLst>
          </a:blip>
          <a:stretch>
            <a:fillRect/>
          </a:stretch>
        </p:blipFill>
        <p:spPr>
          <a:xfrm>
            <a:off x="7572671" y="4204671"/>
            <a:ext cx="666408" cy="245969"/>
          </a:xfrm>
          <a:prstGeom prst="rect">
            <a:avLst/>
          </a:prstGeom>
        </p:spPr>
      </p:pic>
      <p:pic>
        <p:nvPicPr>
          <p:cNvPr id="74" name="Picture 73">
            <a:extLst>
              <a:ext uri="{FF2B5EF4-FFF2-40B4-BE49-F238E27FC236}">
                <a16:creationId xmlns:a16="http://schemas.microsoft.com/office/drawing/2014/main" id="{A691BFE1-9C7F-494F-A5FA-4FD0A82D765B}"/>
              </a:ext>
            </a:extLst>
          </p:cNvPr>
          <p:cNvPicPr>
            <a:picLocks noChangeAspect="1"/>
          </p:cNvPicPr>
          <p:nvPr/>
        </p:nvPicPr>
        <p:blipFill>
          <a:blip r:embed="rId11" cstate="hqprint">
            <a:extLst>
              <a:ext uri="{28A0092B-C50C-407E-A947-70E740481C1C}">
                <a14:useLocalDpi xmlns:a14="http://schemas.microsoft.com/office/drawing/2010/main"/>
              </a:ext>
            </a:extLst>
          </a:blip>
          <a:stretch>
            <a:fillRect/>
          </a:stretch>
        </p:blipFill>
        <p:spPr>
          <a:xfrm>
            <a:off x="7572671" y="4542236"/>
            <a:ext cx="2937321" cy="1927061"/>
          </a:xfrm>
          <a:prstGeom prst="rect">
            <a:avLst/>
          </a:prstGeom>
        </p:spPr>
      </p:pic>
      <p:sp>
        <p:nvSpPr>
          <p:cNvPr id="75" name="TextBox 74">
            <a:extLst>
              <a:ext uri="{FF2B5EF4-FFF2-40B4-BE49-F238E27FC236}">
                <a16:creationId xmlns:a16="http://schemas.microsoft.com/office/drawing/2014/main" id="{9EA4B7FD-6F64-D44F-BEF6-E044A5C14B13}"/>
              </a:ext>
            </a:extLst>
          </p:cNvPr>
          <p:cNvSpPr txBox="1"/>
          <p:nvPr/>
        </p:nvSpPr>
        <p:spPr>
          <a:xfrm>
            <a:off x="10741749" y="4432832"/>
            <a:ext cx="1133095" cy="2123658"/>
          </a:xfrm>
          <a:prstGeom prst="rect">
            <a:avLst/>
          </a:prstGeom>
          <a:noFill/>
        </p:spPr>
        <p:txBody>
          <a:bodyPr wrap="square" rtlCol="0">
            <a:spAutoFit/>
          </a:bodyPr>
          <a:lstStyle/>
          <a:p>
            <a:r>
              <a:rPr lang="en-US" sz="1200" b="1" dirty="0">
                <a:latin typeface="Century Gothic" panose="020B0502020202020204" pitchFamily="34" charset="0"/>
              </a:rPr>
              <a:t>CALIFES </a:t>
            </a:r>
            <a:br>
              <a:rPr lang="en-US" sz="1200" b="1" dirty="0">
                <a:latin typeface="Century Gothic" panose="020B0502020202020204" pitchFamily="34" charset="0"/>
              </a:rPr>
            </a:br>
            <a:r>
              <a:rPr lang="en-US" sz="1200" b="1" dirty="0">
                <a:latin typeface="Century Gothic" panose="020B0502020202020204" pitchFamily="34" charset="0"/>
              </a:rPr>
              <a:t>electron </a:t>
            </a:r>
            <a:r>
              <a:rPr lang="en-US" sz="1200" b="1" dirty="0" err="1">
                <a:latin typeface="Century Gothic" panose="020B0502020202020204" pitchFamily="34" charset="0"/>
              </a:rPr>
              <a:t>linac</a:t>
            </a:r>
            <a:br>
              <a:rPr lang="en-US" sz="1200" dirty="0">
                <a:latin typeface="Century Gothic" panose="020B0502020202020204" pitchFamily="34" charset="0"/>
              </a:rPr>
            </a:br>
            <a:br>
              <a:rPr lang="en-US" sz="1200" dirty="0">
                <a:latin typeface="Century Gothic" panose="020B0502020202020204" pitchFamily="34" charset="0"/>
              </a:rPr>
            </a:br>
            <a:r>
              <a:rPr lang="en-US" sz="1200" dirty="0">
                <a:latin typeface="Century Gothic" panose="020B0502020202020204" pitchFamily="34" charset="0"/>
              </a:rPr>
              <a:t>Flexible accelerator providing </a:t>
            </a:r>
            <a:r>
              <a:rPr lang="en-US" sz="1200" dirty="0">
                <a:solidFill>
                  <a:srgbClr val="0070C0"/>
                </a:solidFill>
                <a:latin typeface="Century Gothic" panose="020B0502020202020204" pitchFamily="34" charset="0"/>
              </a:rPr>
              <a:t>200 MeV </a:t>
            </a:r>
            <a:r>
              <a:rPr lang="en-US" sz="1200" dirty="0">
                <a:latin typeface="Century Gothic" panose="020B0502020202020204" pitchFamily="34" charset="0"/>
              </a:rPr>
              <a:t>electron beams to all CLEAR users</a:t>
            </a:r>
          </a:p>
        </p:txBody>
      </p:sp>
      <p:sp>
        <p:nvSpPr>
          <p:cNvPr id="77" name="TextBox 76">
            <a:extLst>
              <a:ext uri="{FF2B5EF4-FFF2-40B4-BE49-F238E27FC236}">
                <a16:creationId xmlns:a16="http://schemas.microsoft.com/office/drawing/2014/main" id="{DD06D3D4-E1F7-E44B-B8DA-E1344AF72C79}"/>
              </a:ext>
            </a:extLst>
          </p:cNvPr>
          <p:cNvSpPr txBox="1"/>
          <p:nvPr/>
        </p:nvSpPr>
        <p:spPr>
          <a:xfrm>
            <a:off x="8039068" y="864758"/>
            <a:ext cx="3038972" cy="646331"/>
          </a:xfrm>
          <a:prstGeom prst="rect">
            <a:avLst/>
          </a:prstGeom>
          <a:noFill/>
        </p:spPr>
        <p:txBody>
          <a:bodyPr wrap="square" rtlCol="0">
            <a:spAutoFit/>
          </a:bodyPr>
          <a:lstStyle/>
          <a:p>
            <a:r>
              <a:rPr lang="en-US" sz="1200" b="1" dirty="0">
                <a:latin typeface="Century Gothic" panose="020B0502020202020204" pitchFamily="34" charset="0"/>
              </a:rPr>
              <a:t>CLIC Test-Stand</a:t>
            </a:r>
          </a:p>
          <a:p>
            <a:br>
              <a:rPr lang="en-US" sz="1200" dirty="0">
                <a:latin typeface="Century Gothic" panose="020B0502020202020204" pitchFamily="34" charset="0"/>
              </a:rPr>
            </a:br>
            <a:r>
              <a:rPr lang="en-US" sz="1200" dirty="0">
                <a:latin typeface="Century Gothic" panose="020B0502020202020204" pitchFamily="34" charset="0"/>
              </a:rPr>
              <a:t>High-gradient and linear colliders R&amp;D</a:t>
            </a:r>
          </a:p>
        </p:txBody>
      </p:sp>
      <p:sp>
        <p:nvSpPr>
          <p:cNvPr id="78" name="Title 1">
            <a:extLst>
              <a:ext uri="{FF2B5EF4-FFF2-40B4-BE49-F238E27FC236}">
                <a16:creationId xmlns:a16="http://schemas.microsoft.com/office/drawing/2014/main" id="{54ED1FB6-1538-8142-AFF1-7D8461C7F8DC}"/>
              </a:ext>
            </a:extLst>
          </p:cNvPr>
          <p:cNvSpPr txBox="1">
            <a:spLocks/>
          </p:cNvSpPr>
          <p:nvPr/>
        </p:nvSpPr>
        <p:spPr>
          <a:xfrm>
            <a:off x="1249330" y="175657"/>
            <a:ext cx="6782138" cy="492369"/>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US" dirty="0">
                <a:solidFill>
                  <a:srgbClr val="002060"/>
                </a:solidFill>
              </a:rPr>
              <a:t>CLEAR Layout &amp; main installations</a:t>
            </a:r>
          </a:p>
        </p:txBody>
      </p:sp>
      <p:pic>
        <p:nvPicPr>
          <p:cNvPr id="79" name="Picture 78" descr="vs13.jpg">
            <a:extLst>
              <a:ext uri="{FF2B5EF4-FFF2-40B4-BE49-F238E27FC236}">
                <a16:creationId xmlns:a16="http://schemas.microsoft.com/office/drawing/2014/main" id="{E306C59F-558B-1547-96B3-F0E95681CAAC}"/>
              </a:ext>
            </a:extLst>
          </p:cNvPr>
          <p:cNvPicPr>
            <a:picLocks noChangeAspect="1"/>
          </p:cNvPicPr>
          <p:nvPr/>
        </p:nvPicPr>
        <p:blipFill>
          <a:blip r:embed="rId12" cstate="hqprint">
            <a:extLst>
              <a:ext uri="{28A0092B-C50C-407E-A947-70E740481C1C}">
                <a14:useLocalDpi xmlns:a14="http://schemas.microsoft.com/office/drawing/2010/main"/>
              </a:ext>
            </a:extLst>
          </a:blip>
          <a:stretch>
            <a:fillRect/>
          </a:stretch>
        </p:blipFill>
        <p:spPr>
          <a:xfrm>
            <a:off x="4429547" y="4466882"/>
            <a:ext cx="2154408" cy="1435850"/>
          </a:xfrm>
          <a:prstGeom prst="rect">
            <a:avLst/>
          </a:prstGeom>
        </p:spPr>
      </p:pic>
      <p:pic>
        <p:nvPicPr>
          <p:cNvPr id="81" name="Picture 80">
            <a:extLst>
              <a:ext uri="{FF2B5EF4-FFF2-40B4-BE49-F238E27FC236}">
                <a16:creationId xmlns:a16="http://schemas.microsoft.com/office/drawing/2014/main" id="{72C88BAA-0E9E-8A42-9B88-FABD9FFF51DA}"/>
              </a:ext>
            </a:extLst>
          </p:cNvPr>
          <p:cNvPicPr>
            <a:picLocks noChangeAspect="1"/>
          </p:cNvPicPr>
          <p:nvPr/>
        </p:nvPicPr>
        <p:blipFill>
          <a:blip r:embed="rId13" cstate="hqprint">
            <a:extLst>
              <a:ext uri="{28A0092B-C50C-407E-A947-70E740481C1C}">
                <a14:useLocalDpi xmlns:a14="http://schemas.microsoft.com/office/drawing/2010/main"/>
              </a:ext>
            </a:extLst>
          </a:blip>
          <a:stretch>
            <a:fillRect/>
          </a:stretch>
        </p:blipFill>
        <p:spPr>
          <a:xfrm>
            <a:off x="5055929" y="861556"/>
            <a:ext cx="2831344" cy="2159118"/>
          </a:xfrm>
          <a:prstGeom prst="rect">
            <a:avLst/>
          </a:prstGeom>
        </p:spPr>
      </p:pic>
      <p:cxnSp>
        <p:nvCxnSpPr>
          <p:cNvPr id="83" name="Straight Connector 82">
            <a:extLst>
              <a:ext uri="{FF2B5EF4-FFF2-40B4-BE49-F238E27FC236}">
                <a16:creationId xmlns:a16="http://schemas.microsoft.com/office/drawing/2014/main" id="{D8875F88-683E-C047-B3EF-09D97D77007C}"/>
              </a:ext>
            </a:extLst>
          </p:cNvPr>
          <p:cNvCxnSpPr>
            <a:cxnSpLocks/>
          </p:cNvCxnSpPr>
          <p:nvPr/>
        </p:nvCxnSpPr>
        <p:spPr>
          <a:xfrm flipV="1">
            <a:off x="869244" y="2749752"/>
            <a:ext cx="557402" cy="707269"/>
          </a:xfrm>
          <a:prstGeom prst="line">
            <a:avLst/>
          </a:prstGeom>
          <a:ln w="127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6" name="Straight Connector 85">
            <a:extLst>
              <a:ext uri="{FF2B5EF4-FFF2-40B4-BE49-F238E27FC236}">
                <a16:creationId xmlns:a16="http://schemas.microsoft.com/office/drawing/2014/main" id="{61148AF4-FE2E-BB48-A6A9-D753EAB678EE}"/>
              </a:ext>
            </a:extLst>
          </p:cNvPr>
          <p:cNvCxnSpPr>
            <a:cxnSpLocks/>
          </p:cNvCxnSpPr>
          <p:nvPr/>
        </p:nvCxnSpPr>
        <p:spPr>
          <a:xfrm>
            <a:off x="1978480" y="3983607"/>
            <a:ext cx="139848" cy="373304"/>
          </a:xfrm>
          <a:prstGeom prst="line">
            <a:avLst/>
          </a:prstGeom>
          <a:ln w="127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pic>
        <p:nvPicPr>
          <p:cNvPr id="89" name="Picture 88">
            <a:extLst>
              <a:ext uri="{FF2B5EF4-FFF2-40B4-BE49-F238E27FC236}">
                <a16:creationId xmlns:a16="http://schemas.microsoft.com/office/drawing/2014/main" id="{8272E487-C358-4243-B993-6ED300C3009E}"/>
              </a:ext>
            </a:extLst>
          </p:cNvPr>
          <p:cNvPicPr>
            <a:picLocks noChangeAspect="1"/>
          </p:cNvPicPr>
          <p:nvPr/>
        </p:nvPicPr>
        <p:blipFill>
          <a:blip r:embed="rId14" cstate="hqprint">
            <a:extLst>
              <a:ext uri="{28A0092B-C50C-407E-A947-70E740481C1C}">
                <a14:useLocalDpi xmlns:a14="http://schemas.microsoft.com/office/drawing/2010/main"/>
              </a:ext>
            </a:extLst>
          </a:blip>
          <a:stretch>
            <a:fillRect/>
          </a:stretch>
        </p:blipFill>
        <p:spPr>
          <a:xfrm>
            <a:off x="1620603" y="4339360"/>
            <a:ext cx="1760094" cy="1673216"/>
          </a:xfrm>
          <a:prstGeom prst="rect">
            <a:avLst/>
          </a:prstGeom>
        </p:spPr>
      </p:pic>
      <p:pic>
        <p:nvPicPr>
          <p:cNvPr id="90" name="Picture 89" descr="Screen Shot 2017-09-28 at 16.31.13.png">
            <a:extLst>
              <a:ext uri="{FF2B5EF4-FFF2-40B4-BE49-F238E27FC236}">
                <a16:creationId xmlns:a16="http://schemas.microsoft.com/office/drawing/2014/main" id="{86ADEB7E-4C8C-C44E-BC88-7E696D0BD2EE}"/>
              </a:ext>
            </a:extLst>
          </p:cNvPr>
          <p:cNvPicPr>
            <a:picLocks noChangeAspect="1"/>
          </p:cNvPicPr>
          <p:nvPr/>
        </p:nvPicPr>
        <p:blipFill>
          <a:blip r:embed="rId15" cstate="hqprint">
            <a:extLst>
              <a:ext uri="{28A0092B-C50C-407E-A947-70E740481C1C}">
                <a14:useLocalDpi xmlns:a14="http://schemas.microsoft.com/office/drawing/2010/main"/>
              </a:ext>
            </a:extLst>
          </a:blip>
          <a:stretch>
            <a:fillRect/>
          </a:stretch>
        </p:blipFill>
        <p:spPr>
          <a:xfrm>
            <a:off x="165641" y="854836"/>
            <a:ext cx="2522010" cy="1894916"/>
          </a:xfrm>
          <a:prstGeom prst="rect">
            <a:avLst/>
          </a:prstGeom>
        </p:spPr>
      </p:pic>
      <p:cxnSp>
        <p:nvCxnSpPr>
          <p:cNvPr id="91" name="Straight Connector 90">
            <a:extLst>
              <a:ext uri="{FF2B5EF4-FFF2-40B4-BE49-F238E27FC236}">
                <a16:creationId xmlns:a16="http://schemas.microsoft.com/office/drawing/2014/main" id="{5F6C16A9-7CBA-DA4A-9BE2-3FAAF37CA06B}"/>
              </a:ext>
            </a:extLst>
          </p:cNvPr>
          <p:cNvCxnSpPr>
            <a:cxnSpLocks/>
          </p:cNvCxnSpPr>
          <p:nvPr/>
        </p:nvCxnSpPr>
        <p:spPr>
          <a:xfrm flipH="1">
            <a:off x="6339735" y="4154632"/>
            <a:ext cx="82079" cy="314603"/>
          </a:xfrm>
          <a:prstGeom prst="line">
            <a:avLst/>
          </a:prstGeom>
          <a:ln w="127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96" name="Straight Connector 95">
            <a:extLst>
              <a:ext uri="{FF2B5EF4-FFF2-40B4-BE49-F238E27FC236}">
                <a16:creationId xmlns:a16="http://schemas.microsoft.com/office/drawing/2014/main" id="{6611DB67-D480-E94F-8DAA-8AB2111478FA}"/>
              </a:ext>
            </a:extLst>
          </p:cNvPr>
          <p:cNvCxnSpPr>
            <a:cxnSpLocks/>
          </p:cNvCxnSpPr>
          <p:nvPr/>
        </p:nvCxnSpPr>
        <p:spPr>
          <a:xfrm flipH="1">
            <a:off x="9196756" y="4154632"/>
            <a:ext cx="127237" cy="387604"/>
          </a:xfrm>
          <a:prstGeom prst="line">
            <a:avLst/>
          </a:prstGeom>
          <a:ln w="127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00" name="Straight Connector 99">
            <a:extLst>
              <a:ext uri="{FF2B5EF4-FFF2-40B4-BE49-F238E27FC236}">
                <a16:creationId xmlns:a16="http://schemas.microsoft.com/office/drawing/2014/main" id="{839F8D11-9323-2E4E-953F-07FDC13E39D6}"/>
              </a:ext>
            </a:extLst>
          </p:cNvPr>
          <p:cNvCxnSpPr>
            <a:cxnSpLocks/>
          </p:cNvCxnSpPr>
          <p:nvPr/>
        </p:nvCxnSpPr>
        <p:spPr>
          <a:xfrm flipV="1">
            <a:off x="3794924" y="3020674"/>
            <a:ext cx="1261005" cy="325355"/>
          </a:xfrm>
          <a:prstGeom prst="line">
            <a:avLst/>
          </a:prstGeom>
          <a:ln w="12700">
            <a:solidFill>
              <a:srgbClr val="C00000"/>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1226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1"/>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8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2"/>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8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86"/>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6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90"/>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8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54" grpId="0"/>
      <p:bldP spid="61" grpId="0"/>
      <p:bldP spid="7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659FB922-FEF4-F44C-BCF6-2AF5D635A156}"/>
              </a:ext>
            </a:extLst>
          </p:cNvPr>
          <p:cNvPicPr>
            <a:picLocks noChangeAspect="1"/>
          </p:cNvPicPr>
          <p:nvPr/>
        </p:nvPicPr>
        <p:blipFill>
          <a:blip r:embed="rId2"/>
          <a:stretch>
            <a:fillRect/>
          </a:stretch>
        </p:blipFill>
        <p:spPr>
          <a:xfrm>
            <a:off x="0" y="755650"/>
            <a:ext cx="12192000" cy="6102349"/>
          </a:xfrm>
          <a:prstGeom prst="rect">
            <a:avLst/>
          </a:prstGeom>
        </p:spPr>
      </p:pic>
      <p:sp>
        <p:nvSpPr>
          <p:cNvPr id="2" name="Title 1">
            <a:extLst>
              <a:ext uri="{FF2B5EF4-FFF2-40B4-BE49-F238E27FC236}">
                <a16:creationId xmlns:a16="http://schemas.microsoft.com/office/drawing/2014/main" id="{868AE0B7-409A-D743-B7BE-D1F28D6D8A3E}"/>
              </a:ext>
            </a:extLst>
          </p:cNvPr>
          <p:cNvSpPr>
            <a:spLocks noGrp="1"/>
          </p:cNvSpPr>
          <p:nvPr>
            <p:ph type="title"/>
          </p:nvPr>
        </p:nvSpPr>
        <p:spPr>
          <a:xfrm>
            <a:off x="1794932" y="1"/>
            <a:ext cx="8612485" cy="755650"/>
          </a:xfrm>
        </p:spPr>
        <p:txBody>
          <a:bodyPr/>
          <a:lstStyle/>
          <a:p>
            <a:r>
              <a:rPr lang="en-US" dirty="0">
                <a:solidFill>
                  <a:srgbClr val="002060"/>
                </a:solidFill>
              </a:rPr>
              <a:t>CLEAR Beam Parameters</a:t>
            </a:r>
          </a:p>
        </p:txBody>
      </p:sp>
      <p:sp>
        <p:nvSpPr>
          <p:cNvPr id="10" name="Rectangle 9">
            <a:extLst>
              <a:ext uri="{FF2B5EF4-FFF2-40B4-BE49-F238E27FC236}">
                <a16:creationId xmlns:a16="http://schemas.microsoft.com/office/drawing/2014/main" id="{B03E7ED6-A3DE-6048-A1EE-D5F69049E6CE}"/>
              </a:ext>
            </a:extLst>
          </p:cNvPr>
          <p:cNvSpPr/>
          <p:nvPr/>
        </p:nvSpPr>
        <p:spPr>
          <a:xfrm flipV="1">
            <a:off x="1252007" y="755650"/>
            <a:ext cx="12181652" cy="6102350"/>
          </a:xfrm>
          <a:prstGeom prst="rect">
            <a:avLst/>
          </a:prstGeom>
          <a:solidFill>
            <a:schemeClr val="bg1">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aphicFrame>
        <p:nvGraphicFramePr>
          <p:cNvPr id="11" name="Table 10">
            <a:extLst>
              <a:ext uri="{FF2B5EF4-FFF2-40B4-BE49-F238E27FC236}">
                <a16:creationId xmlns:a16="http://schemas.microsoft.com/office/drawing/2014/main" id="{1F28159C-DE1D-CE41-8B7B-C2149579B42F}"/>
              </a:ext>
            </a:extLst>
          </p:cNvPr>
          <p:cNvGraphicFramePr>
            <a:graphicFrameLocks noGrp="1"/>
          </p:cNvGraphicFramePr>
          <p:nvPr>
            <p:extLst>
              <p:ext uri="{D42A27DB-BD31-4B8C-83A1-F6EECF244321}">
                <p14:modId xmlns:p14="http://schemas.microsoft.com/office/powerpoint/2010/main" val="1175209373"/>
              </p:ext>
            </p:extLst>
          </p:nvPr>
        </p:nvGraphicFramePr>
        <p:xfrm>
          <a:off x="921687" y="3276711"/>
          <a:ext cx="9259952" cy="3413760"/>
        </p:xfrm>
        <a:graphic>
          <a:graphicData uri="http://schemas.openxmlformats.org/drawingml/2006/table">
            <a:tbl>
              <a:tblPr firstRow="1" bandRow="1">
                <a:effectLst>
                  <a:outerShdw blurRad="50800" dist="38100" dir="2700000" algn="tl" rotWithShape="0">
                    <a:prstClr val="black">
                      <a:alpha val="40000"/>
                    </a:prstClr>
                  </a:outerShdw>
                </a:effectLst>
                <a:tableStyleId>{5C22544A-7EE6-4342-B048-85BDC9FD1C3A}</a:tableStyleId>
              </a:tblPr>
              <a:tblGrid>
                <a:gridCol w="4642796">
                  <a:extLst>
                    <a:ext uri="{9D8B030D-6E8A-4147-A177-3AD203B41FA5}">
                      <a16:colId xmlns:a16="http://schemas.microsoft.com/office/drawing/2014/main" val="20000"/>
                    </a:ext>
                  </a:extLst>
                </a:gridCol>
                <a:gridCol w="4617156">
                  <a:extLst>
                    <a:ext uri="{9D8B030D-6E8A-4147-A177-3AD203B41FA5}">
                      <a16:colId xmlns:a16="http://schemas.microsoft.com/office/drawing/2014/main" val="20001"/>
                    </a:ext>
                  </a:extLst>
                </a:gridCol>
              </a:tblGrid>
              <a:tr h="289932">
                <a:tc>
                  <a:txBody>
                    <a:bodyPr/>
                    <a:lstStyle/>
                    <a:p>
                      <a:r>
                        <a:rPr lang="en-GB" sz="2000" dirty="0">
                          <a:latin typeface="Century Gothic" panose="020B0502020202020204" pitchFamily="34" charset="0"/>
                        </a:rPr>
                        <a:t>Beam</a:t>
                      </a:r>
                      <a:r>
                        <a:rPr lang="en-GB" sz="2000" baseline="0" dirty="0">
                          <a:latin typeface="Century Gothic" panose="020B0502020202020204" pitchFamily="34" charset="0"/>
                        </a:rPr>
                        <a:t> parameter</a:t>
                      </a:r>
                      <a:endParaRPr lang="en-GB" sz="2000" dirty="0">
                        <a:latin typeface="Century Gothic" panose="020B0502020202020204" pitchFamily="34" charset="0"/>
                      </a:endParaRPr>
                    </a:p>
                  </a:txBody>
                  <a:tcPr>
                    <a:solidFill>
                      <a:srgbClr val="002060"/>
                    </a:solidFill>
                  </a:tcPr>
                </a:tc>
                <a:tc>
                  <a:txBody>
                    <a:bodyPr/>
                    <a:lstStyle/>
                    <a:p>
                      <a:r>
                        <a:rPr lang="en-GB" sz="2000" dirty="0">
                          <a:latin typeface="Century Gothic" panose="020B0502020202020204" pitchFamily="34" charset="0"/>
                        </a:rPr>
                        <a:t>Range</a:t>
                      </a:r>
                    </a:p>
                  </a:txBody>
                  <a:tcPr>
                    <a:solidFill>
                      <a:srgbClr val="002060"/>
                    </a:solidFill>
                  </a:tcPr>
                </a:tc>
                <a:extLst>
                  <a:ext uri="{0D108BD9-81ED-4DB2-BD59-A6C34878D82A}">
                    <a16:rowId xmlns:a16="http://schemas.microsoft.com/office/drawing/2014/main" val="10000"/>
                  </a:ext>
                </a:extLst>
              </a:tr>
              <a:tr h="289932">
                <a:tc>
                  <a:txBody>
                    <a:bodyPr/>
                    <a:lstStyle/>
                    <a:p>
                      <a:r>
                        <a:rPr lang="en-GB" sz="1600" dirty="0">
                          <a:latin typeface="Century Gothic" panose="020B0502020202020204" pitchFamily="34" charset="0"/>
                        </a:rPr>
                        <a:t>Energy</a:t>
                      </a:r>
                    </a:p>
                  </a:txBody>
                  <a:tcPr/>
                </a:tc>
                <a:tc>
                  <a:txBody>
                    <a:bodyPr/>
                    <a:lstStyle/>
                    <a:p>
                      <a:r>
                        <a:rPr lang="en-GB" sz="1600" b="0" dirty="0">
                          <a:solidFill>
                            <a:schemeClr val="tx1"/>
                          </a:solidFill>
                          <a:latin typeface="Century Gothic" panose="020B0502020202020204" pitchFamily="34" charset="0"/>
                        </a:rPr>
                        <a:t>30 – 230 MeV</a:t>
                      </a:r>
                    </a:p>
                  </a:txBody>
                  <a:tcPr/>
                </a:tc>
                <a:extLst>
                  <a:ext uri="{0D108BD9-81ED-4DB2-BD59-A6C34878D82A}">
                    <a16:rowId xmlns:a16="http://schemas.microsoft.com/office/drawing/2014/main" val="10001"/>
                  </a:ext>
                </a:extLst>
              </a:tr>
              <a:tr h="289932">
                <a:tc>
                  <a:txBody>
                    <a:bodyPr/>
                    <a:lstStyle/>
                    <a:p>
                      <a:r>
                        <a:rPr lang="en-GB" sz="1600" dirty="0">
                          <a:latin typeface="Century Gothic" panose="020B0502020202020204" pitchFamily="34" charset="0"/>
                        </a:rPr>
                        <a:t>Energy Spread</a:t>
                      </a:r>
                    </a:p>
                  </a:txBody>
                  <a:tcPr/>
                </a:tc>
                <a:tc>
                  <a:txBody>
                    <a:bodyPr/>
                    <a:lstStyle/>
                    <a:p>
                      <a:r>
                        <a:rPr lang="en-GB" sz="1600" b="0" dirty="0">
                          <a:solidFill>
                            <a:schemeClr val="tx1"/>
                          </a:solidFill>
                          <a:latin typeface="Century Gothic" panose="020B0502020202020204" pitchFamily="34" charset="0"/>
                        </a:rPr>
                        <a:t>&lt; 0.2 % </a:t>
                      </a:r>
                      <a:r>
                        <a:rPr lang="en-GB" sz="1600" b="0" dirty="0" err="1">
                          <a:solidFill>
                            <a:schemeClr val="tx1"/>
                          </a:solidFill>
                          <a:latin typeface="Century Gothic" panose="020B0502020202020204" pitchFamily="34" charset="0"/>
                        </a:rPr>
                        <a:t>rms</a:t>
                      </a:r>
                      <a:r>
                        <a:rPr lang="en-GB" sz="1600" b="0" dirty="0">
                          <a:solidFill>
                            <a:schemeClr val="tx1"/>
                          </a:solidFill>
                          <a:latin typeface="Century Gothic" panose="020B0502020202020204" pitchFamily="34" charset="0"/>
                        </a:rPr>
                        <a:t> (&lt; 1 MeV FWHM)</a:t>
                      </a:r>
                    </a:p>
                  </a:txBody>
                  <a:tcPr/>
                </a:tc>
                <a:extLst>
                  <a:ext uri="{0D108BD9-81ED-4DB2-BD59-A6C34878D82A}">
                    <a16:rowId xmlns:a16="http://schemas.microsoft.com/office/drawing/2014/main" val="10002"/>
                  </a:ext>
                </a:extLst>
              </a:tr>
              <a:tr h="289932">
                <a:tc>
                  <a:txBody>
                    <a:bodyPr/>
                    <a:lstStyle/>
                    <a:p>
                      <a:r>
                        <a:rPr lang="en-GB" sz="1600" dirty="0">
                          <a:latin typeface="Century Gothic" panose="020B0502020202020204" pitchFamily="34" charset="0"/>
                        </a:rPr>
                        <a:t>Bunch Length</a:t>
                      </a:r>
                    </a:p>
                  </a:txBody>
                  <a:tcPr/>
                </a:tc>
                <a:tc>
                  <a:txBody>
                    <a:bodyPr/>
                    <a:lstStyle/>
                    <a:p>
                      <a:r>
                        <a:rPr lang="en-GB" sz="1600" b="0" dirty="0">
                          <a:solidFill>
                            <a:schemeClr val="tx1"/>
                          </a:solidFill>
                          <a:latin typeface="Century Gothic" panose="020B0502020202020204" pitchFamily="34" charset="0"/>
                        </a:rPr>
                        <a:t>0.1 ps – 10 </a:t>
                      </a:r>
                      <a:r>
                        <a:rPr lang="en-GB" sz="1600" b="0" dirty="0" err="1">
                          <a:solidFill>
                            <a:schemeClr val="tx1"/>
                          </a:solidFill>
                          <a:latin typeface="Century Gothic" panose="020B0502020202020204" pitchFamily="34" charset="0"/>
                        </a:rPr>
                        <a:t>ps</a:t>
                      </a:r>
                      <a:r>
                        <a:rPr lang="en-GB" sz="1600" b="0" dirty="0">
                          <a:solidFill>
                            <a:schemeClr val="tx1"/>
                          </a:solidFill>
                          <a:latin typeface="Century Gothic" panose="020B0502020202020204" pitchFamily="34" charset="0"/>
                        </a:rPr>
                        <a:t> </a:t>
                      </a:r>
                      <a:r>
                        <a:rPr lang="en-GB" sz="1600" b="0" dirty="0" err="1">
                          <a:solidFill>
                            <a:schemeClr val="tx1"/>
                          </a:solidFill>
                          <a:latin typeface="Century Gothic" panose="020B0502020202020204" pitchFamily="34" charset="0"/>
                        </a:rPr>
                        <a:t>rms</a:t>
                      </a:r>
                      <a:endParaRPr lang="en-GB" sz="16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4278581882"/>
                  </a:ext>
                </a:extLst>
              </a:tr>
              <a:tr h="322842">
                <a:tc>
                  <a:txBody>
                    <a:bodyPr/>
                    <a:lstStyle/>
                    <a:p>
                      <a:r>
                        <a:rPr lang="en-GB" sz="1600" dirty="0">
                          <a:latin typeface="Century Gothic" panose="020B0502020202020204" pitchFamily="34" charset="0"/>
                        </a:rPr>
                        <a:t>Bunch Charge</a:t>
                      </a:r>
                    </a:p>
                  </a:txBody>
                  <a:tcPr/>
                </a:tc>
                <a:tc>
                  <a:txBody>
                    <a:bodyPr/>
                    <a:lstStyle/>
                    <a:p>
                      <a:r>
                        <a:rPr lang="en-GB" sz="1600" b="0" baseline="0" dirty="0">
                          <a:solidFill>
                            <a:schemeClr val="tx1"/>
                          </a:solidFill>
                          <a:latin typeface="Century Gothic" panose="020B0502020202020204" pitchFamily="34" charset="0"/>
                        </a:rPr>
                        <a:t>5 </a:t>
                      </a:r>
                      <a:r>
                        <a:rPr lang="en-GB" sz="1600" b="0" baseline="0" dirty="0" err="1">
                          <a:solidFill>
                            <a:schemeClr val="tx1"/>
                          </a:solidFill>
                          <a:latin typeface="Century Gothic" panose="020B0502020202020204" pitchFamily="34" charset="0"/>
                        </a:rPr>
                        <a:t>pC</a:t>
                      </a:r>
                      <a:r>
                        <a:rPr lang="en-GB" sz="1600" b="0" baseline="0" dirty="0">
                          <a:solidFill>
                            <a:schemeClr val="tx1"/>
                          </a:solidFill>
                          <a:latin typeface="Century Gothic" panose="020B0502020202020204" pitchFamily="34" charset="0"/>
                        </a:rPr>
                        <a:t> – 3 </a:t>
                      </a:r>
                      <a:r>
                        <a:rPr lang="en-GB" sz="1600" b="0" baseline="0" dirty="0" err="1">
                          <a:solidFill>
                            <a:schemeClr val="tx1"/>
                          </a:solidFill>
                          <a:latin typeface="Century Gothic" panose="020B0502020202020204" pitchFamily="34" charset="0"/>
                        </a:rPr>
                        <a:t>nC</a:t>
                      </a:r>
                      <a:endParaRPr lang="en-GB" sz="16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3"/>
                  </a:ext>
                </a:extLst>
              </a:tr>
              <a:tr h="289932">
                <a:tc>
                  <a:txBody>
                    <a:bodyPr/>
                    <a:lstStyle/>
                    <a:p>
                      <a:r>
                        <a:rPr lang="en-GB" sz="1600" dirty="0">
                          <a:latin typeface="Century Gothic" panose="020B0502020202020204" pitchFamily="34" charset="0"/>
                        </a:rPr>
                        <a:t>Number of bunches per pulse</a:t>
                      </a:r>
                    </a:p>
                  </a:txBody>
                  <a:tcPr/>
                </a:tc>
                <a:tc>
                  <a:txBody>
                    <a:bodyPr/>
                    <a:lstStyle/>
                    <a:p>
                      <a:r>
                        <a:rPr lang="en-GB" sz="1600" b="0" dirty="0">
                          <a:solidFill>
                            <a:schemeClr val="tx1"/>
                          </a:solidFill>
                          <a:latin typeface="Century Gothic" panose="020B0502020202020204" pitchFamily="34" charset="0"/>
                        </a:rPr>
                        <a:t>1 to ~150</a:t>
                      </a:r>
                    </a:p>
                  </a:txBody>
                  <a:tcPr/>
                </a:tc>
                <a:extLst>
                  <a:ext uri="{0D108BD9-81ED-4DB2-BD59-A6C34878D82A}">
                    <a16:rowId xmlns:a16="http://schemas.microsoft.com/office/drawing/2014/main" val="10004"/>
                  </a:ext>
                </a:extLst>
              </a:tr>
              <a:tr h="289932">
                <a:tc>
                  <a:txBody>
                    <a:bodyPr/>
                    <a:lstStyle/>
                    <a:p>
                      <a:r>
                        <a:rPr lang="en-GB" sz="1600" dirty="0">
                          <a:latin typeface="Century Gothic" panose="020B0502020202020204" pitchFamily="34" charset="0"/>
                        </a:rPr>
                        <a:t>Maximum total pulse charge </a:t>
                      </a:r>
                    </a:p>
                  </a:txBody>
                  <a:tcPr/>
                </a:tc>
                <a:tc>
                  <a:txBody>
                    <a:bodyPr/>
                    <a:lstStyle/>
                    <a:p>
                      <a:r>
                        <a:rPr lang="en-GB" sz="1600" b="0" dirty="0">
                          <a:solidFill>
                            <a:schemeClr val="tx1"/>
                          </a:solidFill>
                          <a:latin typeface="Century Gothic" panose="020B0502020202020204" pitchFamily="34" charset="0"/>
                        </a:rPr>
                        <a:t>80 </a:t>
                      </a:r>
                      <a:r>
                        <a:rPr lang="en-GB" sz="1600" b="0" dirty="0" err="1">
                          <a:solidFill>
                            <a:schemeClr val="tx1"/>
                          </a:solidFill>
                          <a:latin typeface="Century Gothic" panose="020B0502020202020204" pitchFamily="34" charset="0"/>
                        </a:rPr>
                        <a:t>nC</a:t>
                      </a:r>
                      <a:endParaRPr lang="en-GB" sz="16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2567897715"/>
                  </a:ext>
                </a:extLst>
              </a:tr>
              <a:tr h="289932">
                <a:tc>
                  <a:txBody>
                    <a:bodyPr/>
                    <a:lstStyle/>
                    <a:p>
                      <a:r>
                        <a:rPr lang="en-GB" sz="1600" dirty="0">
                          <a:latin typeface="Century Gothic" panose="020B0502020202020204" pitchFamily="34" charset="0"/>
                        </a:rPr>
                        <a:t>Normalized emittances</a:t>
                      </a:r>
                    </a:p>
                  </a:txBody>
                  <a:tcPr/>
                </a:tc>
                <a:tc>
                  <a:txBody>
                    <a:bodyPr/>
                    <a:lstStyle/>
                    <a:p>
                      <a:r>
                        <a:rPr lang="en-GB" sz="1600" b="0" dirty="0">
                          <a:solidFill>
                            <a:schemeClr val="tx1"/>
                          </a:solidFill>
                          <a:latin typeface="Century Gothic" panose="020B0502020202020204" pitchFamily="34" charset="0"/>
                        </a:rPr>
                        <a:t>3 </a:t>
                      </a:r>
                      <a:r>
                        <a:rPr lang="en-GB" sz="1600" b="0" dirty="0">
                          <a:solidFill>
                            <a:schemeClr val="tx1"/>
                          </a:solidFill>
                          <a:latin typeface="Symbol" pitchFamily="2" charset="2"/>
                        </a:rPr>
                        <a:t>m</a:t>
                      </a:r>
                      <a:r>
                        <a:rPr lang="en-GB" sz="1600" b="0" dirty="0">
                          <a:solidFill>
                            <a:schemeClr val="tx1"/>
                          </a:solidFill>
                          <a:latin typeface="Century Gothic" panose="020B0502020202020204" pitchFamily="34" charset="0"/>
                        </a:rPr>
                        <a:t>m to 30 </a:t>
                      </a:r>
                      <a:r>
                        <a:rPr lang="en-GB" sz="1600" b="0" dirty="0">
                          <a:solidFill>
                            <a:schemeClr val="tx1"/>
                          </a:solidFill>
                          <a:latin typeface="Symbol" pitchFamily="2" charset="2"/>
                        </a:rPr>
                        <a:t>m</a:t>
                      </a:r>
                      <a:r>
                        <a:rPr lang="en-GB" sz="1600" b="0" dirty="0">
                          <a:solidFill>
                            <a:schemeClr val="tx1"/>
                          </a:solidFill>
                          <a:latin typeface="Century Gothic" panose="020B0502020202020204" pitchFamily="34" charset="0"/>
                        </a:rPr>
                        <a:t>m (bunch charge dependent)</a:t>
                      </a:r>
                    </a:p>
                  </a:txBody>
                  <a:tcPr/>
                </a:tc>
                <a:extLst>
                  <a:ext uri="{0D108BD9-81ED-4DB2-BD59-A6C34878D82A}">
                    <a16:rowId xmlns:a16="http://schemas.microsoft.com/office/drawing/2014/main" val="10005"/>
                  </a:ext>
                </a:extLst>
              </a:tr>
              <a:tr h="289932">
                <a:tc>
                  <a:txBody>
                    <a:bodyPr/>
                    <a:lstStyle/>
                    <a:p>
                      <a:r>
                        <a:rPr lang="en-GB" sz="1600" dirty="0">
                          <a:latin typeface="Century Gothic" panose="020B0502020202020204" pitchFamily="34" charset="0"/>
                        </a:rPr>
                        <a:t>Repetition</a:t>
                      </a:r>
                      <a:r>
                        <a:rPr lang="en-GB" sz="1600" baseline="0" dirty="0">
                          <a:latin typeface="Century Gothic" panose="020B0502020202020204" pitchFamily="34" charset="0"/>
                        </a:rPr>
                        <a:t> rate</a:t>
                      </a:r>
                      <a:endParaRPr lang="en-GB" sz="1600" dirty="0">
                        <a:latin typeface="Century Gothic" panose="020B0502020202020204" pitchFamily="34" charset="0"/>
                      </a:endParaRPr>
                    </a:p>
                  </a:txBody>
                  <a:tcPr/>
                </a:tc>
                <a:tc>
                  <a:txBody>
                    <a:bodyPr/>
                    <a:lstStyle/>
                    <a:p>
                      <a:r>
                        <a:rPr lang="en-GB" sz="1600" b="0" dirty="0">
                          <a:solidFill>
                            <a:schemeClr val="tx1"/>
                          </a:solidFill>
                          <a:latin typeface="Century Gothic" panose="020B0502020202020204" pitchFamily="34" charset="0"/>
                        </a:rPr>
                        <a:t>0.8 to 10 Hz</a:t>
                      </a:r>
                    </a:p>
                  </a:txBody>
                  <a:tcPr/>
                </a:tc>
                <a:extLst>
                  <a:ext uri="{0D108BD9-81ED-4DB2-BD59-A6C34878D82A}">
                    <a16:rowId xmlns:a16="http://schemas.microsoft.com/office/drawing/2014/main" val="10006"/>
                  </a:ext>
                </a:extLst>
              </a:tr>
              <a:tr h="275302">
                <a:tc>
                  <a:txBody>
                    <a:bodyPr/>
                    <a:lstStyle/>
                    <a:p>
                      <a:r>
                        <a:rPr lang="en-GB" sz="1600" dirty="0">
                          <a:latin typeface="Century Gothic" panose="020B0502020202020204" pitchFamily="34" charset="0"/>
                        </a:rPr>
                        <a:t>Bunch spacing</a:t>
                      </a:r>
                    </a:p>
                  </a:txBody>
                  <a:tcPr/>
                </a:tc>
                <a:tc>
                  <a:txBody>
                    <a:bodyPr/>
                    <a:lstStyle/>
                    <a:p>
                      <a:r>
                        <a:rPr lang="en-GB" sz="1600" b="0" dirty="0">
                          <a:solidFill>
                            <a:schemeClr val="tx1"/>
                          </a:solidFill>
                          <a:latin typeface="Century Gothic" panose="020B0502020202020204" pitchFamily="34" charset="0"/>
                        </a:rPr>
                        <a:t>1.5 GHz</a:t>
                      </a:r>
                      <a:r>
                        <a:rPr lang="en-GB" sz="1600" b="0" baseline="0" dirty="0">
                          <a:solidFill>
                            <a:schemeClr val="tx1"/>
                          </a:solidFill>
                          <a:latin typeface="Century Gothic" panose="020B0502020202020204" pitchFamily="34" charset="0"/>
                        </a:rPr>
                        <a:t> or 3 GHz</a:t>
                      </a:r>
                      <a:endParaRPr lang="en-GB" sz="1600" b="0" dirty="0">
                        <a:solidFill>
                          <a:schemeClr val="tx1"/>
                        </a:solidFill>
                        <a:latin typeface="Century Gothic" panose="020B0502020202020204" pitchFamily="34" charset="0"/>
                      </a:endParaRPr>
                    </a:p>
                  </a:txBody>
                  <a:tcPr/>
                </a:tc>
                <a:extLst>
                  <a:ext uri="{0D108BD9-81ED-4DB2-BD59-A6C34878D82A}">
                    <a16:rowId xmlns:a16="http://schemas.microsoft.com/office/drawing/2014/main" val="10008"/>
                  </a:ext>
                </a:extLst>
              </a:tr>
            </a:tbl>
          </a:graphicData>
        </a:graphic>
      </p:graphicFrame>
      <p:sp>
        <p:nvSpPr>
          <p:cNvPr id="3" name="TextBox 2">
            <a:extLst>
              <a:ext uri="{FF2B5EF4-FFF2-40B4-BE49-F238E27FC236}">
                <a16:creationId xmlns:a16="http://schemas.microsoft.com/office/drawing/2014/main" id="{AF0E495D-DE1F-3B49-90E7-55166C8211C7}"/>
              </a:ext>
            </a:extLst>
          </p:cNvPr>
          <p:cNvSpPr txBox="1"/>
          <p:nvPr/>
        </p:nvSpPr>
        <p:spPr>
          <a:xfrm>
            <a:off x="7857893" y="862019"/>
            <a:ext cx="4185424" cy="2185214"/>
          </a:xfrm>
          <a:prstGeom prst="rect">
            <a:avLst/>
          </a:prstGeom>
          <a:solidFill>
            <a:schemeClr val="bg1"/>
          </a:solidFill>
        </p:spPr>
        <p:txBody>
          <a:bodyPr wrap="square" rtlCol="0">
            <a:spAutoFit/>
          </a:bodyPr>
          <a:lstStyle/>
          <a:p>
            <a:r>
              <a:rPr lang="en-US" dirty="0">
                <a:solidFill>
                  <a:srgbClr val="002060"/>
                </a:solidFill>
                <a:latin typeface="Century Gothic" panose="020B0502020202020204" pitchFamily="34" charset="0"/>
              </a:rPr>
              <a:t>Extended parameter range and performances since 2017</a:t>
            </a:r>
          </a:p>
          <a:p>
            <a:endParaRPr lang="en-US" dirty="0">
              <a:latin typeface="Century Gothic" panose="020B0502020202020204" pitchFamily="34" charset="0"/>
            </a:endParaRPr>
          </a:p>
          <a:p>
            <a:pPr marL="285750" indent="-285750">
              <a:buFont typeface="Arial" panose="020B0604020202020204" pitchFamily="34" charset="0"/>
              <a:buChar char="•"/>
            </a:pPr>
            <a:r>
              <a:rPr lang="en-US" sz="1600" dirty="0">
                <a:latin typeface="Century Gothic" panose="020B0502020202020204" pitchFamily="34" charset="0"/>
              </a:rPr>
              <a:t>Short bunches</a:t>
            </a:r>
          </a:p>
          <a:p>
            <a:pPr marL="285750" indent="-285750">
              <a:buFont typeface="Arial" panose="020B0604020202020204" pitchFamily="34" charset="0"/>
              <a:buChar char="•"/>
            </a:pPr>
            <a:r>
              <a:rPr lang="en-US" sz="1600" dirty="0">
                <a:latin typeface="Century Gothic" panose="020B0502020202020204" pitchFamily="34" charset="0"/>
              </a:rPr>
              <a:t>High charge</a:t>
            </a:r>
          </a:p>
          <a:p>
            <a:pPr marL="285750" indent="-285750">
              <a:buFont typeface="Arial" panose="020B0604020202020204" pitchFamily="34" charset="0"/>
              <a:buChar char="•"/>
            </a:pPr>
            <a:r>
              <a:rPr lang="en-US" sz="1600" dirty="0">
                <a:latin typeface="Century Gothic" panose="020B0502020202020204" pitchFamily="34" charset="0"/>
              </a:rPr>
              <a:t>Large energy range</a:t>
            </a:r>
          </a:p>
          <a:p>
            <a:pPr marL="285750" indent="-285750">
              <a:buFont typeface="Arial" panose="020B0604020202020204" pitchFamily="34" charset="0"/>
              <a:buChar char="•"/>
            </a:pPr>
            <a:r>
              <a:rPr lang="en-US" sz="1600" dirty="0">
                <a:latin typeface="Century Gothic" panose="020B0502020202020204" pitchFamily="34" charset="0"/>
              </a:rPr>
              <a:t>Stability, beam sizes,…</a:t>
            </a:r>
          </a:p>
          <a:p>
            <a:pPr marL="285750" indent="-285750">
              <a:buFont typeface="Arial" panose="020B0604020202020204" pitchFamily="34" charset="0"/>
              <a:buChar char="•"/>
            </a:pPr>
            <a:endParaRPr lang="en-US" dirty="0">
              <a:latin typeface="Century Gothic" panose="020B0502020202020204" pitchFamily="34" charset="0"/>
            </a:endParaRPr>
          </a:p>
        </p:txBody>
      </p:sp>
    </p:spTree>
    <p:extLst>
      <p:ext uri="{BB962C8B-B14F-4D97-AF65-F5344CB8AC3E}">
        <p14:creationId xmlns:p14="http://schemas.microsoft.com/office/powerpoint/2010/main" val="27895672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713678" y="0"/>
            <a:ext cx="6782138" cy="556265"/>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US" dirty="0">
                <a:solidFill>
                  <a:srgbClr val="002060"/>
                </a:solidFill>
              </a:rPr>
              <a:t>CLEAR operation 2017-2020</a:t>
            </a:r>
          </a:p>
        </p:txBody>
      </p:sp>
      <p:pic>
        <p:nvPicPr>
          <p:cNvPr id="7" name="Picture 6">
            <a:extLst>
              <a:ext uri="{FF2B5EF4-FFF2-40B4-BE49-F238E27FC236}">
                <a16:creationId xmlns:a16="http://schemas.microsoft.com/office/drawing/2014/main" id="{933FD0F8-AB8E-EB47-85F9-DCDABF5187FA}"/>
              </a:ext>
            </a:extLst>
          </p:cNvPr>
          <p:cNvPicPr>
            <a:picLocks noChangeAspect="1"/>
          </p:cNvPicPr>
          <p:nvPr/>
        </p:nvPicPr>
        <p:blipFill>
          <a:blip r:embed="rId2"/>
          <a:stretch>
            <a:fillRect/>
          </a:stretch>
        </p:blipFill>
        <p:spPr>
          <a:xfrm>
            <a:off x="4417948" y="1115098"/>
            <a:ext cx="7586882" cy="5057920"/>
          </a:xfrm>
          <a:prstGeom prst="rect">
            <a:avLst/>
          </a:prstGeom>
        </p:spPr>
      </p:pic>
      <p:pic>
        <p:nvPicPr>
          <p:cNvPr id="12" name="Picture 11">
            <a:extLst>
              <a:ext uri="{FF2B5EF4-FFF2-40B4-BE49-F238E27FC236}">
                <a16:creationId xmlns:a16="http://schemas.microsoft.com/office/drawing/2014/main" id="{ACCA8529-D900-CF4F-9C2C-D9582904939A}"/>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9448800" y="4563254"/>
            <a:ext cx="2618010" cy="2168597"/>
          </a:xfrm>
          <a:prstGeom prst="rect">
            <a:avLst/>
          </a:prstGeom>
        </p:spPr>
      </p:pic>
      <p:pic>
        <p:nvPicPr>
          <p:cNvPr id="13" name="Picture 12">
            <a:extLst>
              <a:ext uri="{FF2B5EF4-FFF2-40B4-BE49-F238E27FC236}">
                <a16:creationId xmlns:a16="http://schemas.microsoft.com/office/drawing/2014/main" id="{2B9C9DD8-0A88-634D-AC27-E2B413D16BCA}"/>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6838108" y="320451"/>
            <a:ext cx="3436861" cy="1410874"/>
          </a:xfrm>
          <a:prstGeom prst="rect">
            <a:avLst/>
          </a:prstGeom>
        </p:spPr>
      </p:pic>
      <p:sp>
        <p:nvSpPr>
          <p:cNvPr id="14" name="Content Placeholder 2">
            <a:extLst>
              <a:ext uri="{FF2B5EF4-FFF2-40B4-BE49-F238E27FC236}">
                <a16:creationId xmlns:a16="http://schemas.microsoft.com/office/drawing/2014/main" id="{6F18281C-9D6C-EB44-B4BE-E1A9E1A4B320}"/>
              </a:ext>
            </a:extLst>
          </p:cNvPr>
          <p:cNvSpPr txBox="1">
            <a:spLocks/>
          </p:cNvSpPr>
          <p:nvPr/>
        </p:nvSpPr>
        <p:spPr>
          <a:xfrm>
            <a:off x="47354" y="1422928"/>
            <a:ext cx="4370594" cy="3448156"/>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dirty="0"/>
              <a:t>Start with beam </a:t>
            </a:r>
            <a:r>
              <a:rPr lang="en-GB" dirty="0">
                <a:solidFill>
                  <a:srgbClr val="0070C0"/>
                </a:solidFill>
              </a:rPr>
              <a:t>August 2017</a:t>
            </a:r>
          </a:p>
          <a:p>
            <a:pPr lvl="1"/>
            <a:endParaRPr lang="en-GB" sz="1000" dirty="0"/>
          </a:p>
          <a:p>
            <a:pPr marL="493713" lvl="1" indent="-223838"/>
            <a:r>
              <a:rPr lang="en-GB" sz="1600" dirty="0">
                <a:solidFill>
                  <a:srgbClr val="C00000"/>
                </a:solidFill>
              </a:rPr>
              <a:t>19</a:t>
            </a:r>
            <a:r>
              <a:rPr lang="en-GB" sz="1600" dirty="0"/>
              <a:t> weeks of operation in </a:t>
            </a:r>
            <a:r>
              <a:rPr lang="en-GB" sz="1600" dirty="0">
                <a:solidFill>
                  <a:srgbClr val="C00000"/>
                </a:solidFill>
              </a:rPr>
              <a:t>2017</a:t>
            </a:r>
          </a:p>
          <a:p>
            <a:pPr marL="493713" lvl="1" indent="-223838"/>
            <a:r>
              <a:rPr lang="en-GB" sz="1600" dirty="0">
                <a:solidFill>
                  <a:srgbClr val="C00000"/>
                </a:solidFill>
              </a:rPr>
              <a:t>36</a:t>
            </a:r>
            <a:r>
              <a:rPr lang="en-GB" sz="1600" dirty="0"/>
              <a:t> weeks in </a:t>
            </a:r>
            <a:r>
              <a:rPr lang="en-GB" sz="1600" dirty="0">
                <a:solidFill>
                  <a:srgbClr val="C00000"/>
                </a:solidFill>
              </a:rPr>
              <a:t>2018</a:t>
            </a:r>
          </a:p>
          <a:p>
            <a:pPr marL="493713" lvl="1" indent="-223838"/>
            <a:r>
              <a:rPr lang="en-GB" sz="1600" dirty="0">
                <a:solidFill>
                  <a:srgbClr val="C00000"/>
                </a:solidFill>
              </a:rPr>
              <a:t>38 </a:t>
            </a:r>
            <a:r>
              <a:rPr lang="en-GB" sz="1600" dirty="0"/>
              <a:t>weeks in </a:t>
            </a:r>
            <a:r>
              <a:rPr lang="en-GB" sz="1600" dirty="0">
                <a:solidFill>
                  <a:srgbClr val="C00000"/>
                </a:solidFill>
              </a:rPr>
              <a:t>2019</a:t>
            </a:r>
          </a:p>
          <a:p>
            <a:pPr marL="493713" lvl="1" indent="-223838"/>
            <a:r>
              <a:rPr lang="en-GB" sz="1600" dirty="0">
                <a:solidFill>
                  <a:srgbClr val="C00000"/>
                </a:solidFill>
              </a:rPr>
              <a:t>34 </a:t>
            </a:r>
            <a:r>
              <a:rPr lang="en-GB" sz="1600" dirty="0"/>
              <a:t>weeks</a:t>
            </a:r>
            <a:r>
              <a:rPr lang="en-GB" sz="1600" dirty="0">
                <a:solidFill>
                  <a:srgbClr val="C00000"/>
                </a:solidFill>
              </a:rPr>
              <a:t> </a:t>
            </a:r>
            <a:r>
              <a:rPr lang="en-GB" sz="1600" dirty="0"/>
              <a:t>in </a:t>
            </a:r>
            <a:r>
              <a:rPr lang="en-GB" sz="1600" dirty="0">
                <a:solidFill>
                  <a:srgbClr val="C00000"/>
                </a:solidFill>
              </a:rPr>
              <a:t>2020</a:t>
            </a:r>
          </a:p>
          <a:p>
            <a:pPr marL="493713" lvl="1" indent="-223838"/>
            <a:r>
              <a:rPr lang="en-GB" sz="1600" dirty="0">
                <a:solidFill>
                  <a:srgbClr val="C00000"/>
                </a:solidFill>
              </a:rPr>
              <a:t>35 </a:t>
            </a:r>
            <a:r>
              <a:rPr lang="en-GB" sz="1600" dirty="0"/>
              <a:t>weeks in </a:t>
            </a:r>
            <a:r>
              <a:rPr lang="en-GB" sz="1600" dirty="0">
                <a:solidFill>
                  <a:srgbClr val="C00000"/>
                </a:solidFill>
              </a:rPr>
              <a:t>2021</a:t>
            </a:r>
          </a:p>
          <a:p>
            <a:pPr marL="493713" lvl="1" indent="-223838"/>
            <a:r>
              <a:rPr lang="en-GB" sz="1600" dirty="0">
                <a:solidFill>
                  <a:srgbClr val="C00000"/>
                </a:solidFill>
              </a:rPr>
              <a:t>40 </a:t>
            </a:r>
            <a:r>
              <a:rPr lang="en-GB" sz="1600" dirty="0"/>
              <a:t>weeks in </a:t>
            </a:r>
            <a:r>
              <a:rPr lang="en-GB" sz="1600" dirty="0">
                <a:solidFill>
                  <a:srgbClr val="C00000"/>
                </a:solidFill>
              </a:rPr>
              <a:t>2022</a:t>
            </a:r>
            <a:endParaRPr lang="en-GB" sz="1400" dirty="0"/>
          </a:p>
          <a:p>
            <a:pPr marL="0" indent="0">
              <a:buNone/>
            </a:pPr>
            <a:r>
              <a:rPr lang="en-GB" sz="1600" dirty="0"/>
              <a:t>Due to Covid-19 related measures, 2020 2021 activities were impacted, and mainly limited to CERN users</a:t>
            </a:r>
            <a:endParaRPr lang="en-GB" sz="1400" dirty="0"/>
          </a:p>
        </p:txBody>
      </p:sp>
      <p:pic>
        <p:nvPicPr>
          <p:cNvPr id="8" name="Picture 7">
            <a:extLst>
              <a:ext uri="{FF2B5EF4-FFF2-40B4-BE49-F238E27FC236}">
                <a16:creationId xmlns:a16="http://schemas.microsoft.com/office/drawing/2014/main" id="{4B56ADF9-4A86-FE49-B789-0D272A8D2D2C}"/>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272255" y="5291250"/>
            <a:ext cx="3492251" cy="1328651"/>
          </a:xfrm>
          <a:prstGeom prst="rect">
            <a:avLst/>
          </a:prstGeom>
        </p:spPr>
      </p:pic>
    </p:spTree>
    <p:extLst>
      <p:ext uri="{BB962C8B-B14F-4D97-AF65-F5344CB8AC3E}">
        <p14:creationId xmlns:p14="http://schemas.microsoft.com/office/powerpoint/2010/main" val="24760181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620E18-D5C4-B646-9DE9-D494254370C1}"/>
              </a:ext>
            </a:extLst>
          </p:cNvPr>
          <p:cNvSpPr>
            <a:spLocks noGrp="1"/>
          </p:cNvSpPr>
          <p:nvPr>
            <p:ph type="title"/>
          </p:nvPr>
        </p:nvSpPr>
        <p:spPr/>
        <p:txBody>
          <a:bodyPr/>
          <a:lstStyle/>
          <a:p>
            <a:r>
              <a:rPr lang="en-US" dirty="0"/>
              <a:t>Irradiation on electronics</a:t>
            </a:r>
          </a:p>
        </p:txBody>
      </p:sp>
      <p:sp>
        <p:nvSpPr>
          <p:cNvPr id="4" name="TextBox 3">
            <a:extLst>
              <a:ext uri="{FF2B5EF4-FFF2-40B4-BE49-F238E27FC236}">
                <a16:creationId xmlns:a16="http://schemas.microsoft.com/office/drawing/2014/main" id="{35B195F3-FCA9-EC4F-96D1-BE196812174F}"/>
              </a:ext>
            </a:extLst>
          </p:cNvPr>
          <p:cNvSpPr txBox="1"/>
          <p:nvPr/>
        </p:nvSpPr>
        <p:spPr bwMode="auto">
          <a:xfrm>
            <a:off x="147645" y="856357"/>
            <a:ext cx="6170341" cy="6001643"/>
          </a:xfrm>
          <a:prstGeom prst="rect">
            <a:avLst/>
          </a:prstGeom>
          <a:noFill/>
        </p:spPr>
        <p:txBody>
          <a:bodyPr wrap="square" rtlCol="0">
            <a:spAutoFit/>
          </a:bodyPr>
          <a:lstStyle/>
          <a:p>
            <a:r>
              <a:rPr lang="it-IT" sz="1600" dirty="0">
                <a:latin typeface="Century Gothic" panose="020B0502020202020204" pitchFamily="34" charset="0"/>
              </a:rPr>
              <a:t>CLEAR </a:t>
            </a:r>
            <a:r>
              <a:rPr lang="it-IT" sz="1600" dirty="0" err="1">
                <a:latin typeface="Century Gothic" panose="020B0502020202020204" pitchFamily="34" charset="0"/>
              </a:rPr>
              <a:t>has</a:t>
            </a:r>
            <a:r>
              <a:rPr lang="it-IT" sz="1600" dirty="0">
                <a:latin typeface="Century Gothic" panose="020B0502020202020204" pitchFamily="34" charset="0"/>
              </a:rPr>
              <a:t> </a:t>
            </a:r>
            <a:r>
              <a:rPr lang="it-IT" sz="1600" dirty="0" err="1">
                <a:latin typeface="Century Gothic" panose="020B0502020202020204" pitchFamily="34" charset="0"/>
              </a:rPr>
              <a:t>been</a:t>
            </a:r>
            <a:r>
              <a:rPr lang="it-IT" sz="1600" dirty="0">
                <a:latin typeface="Century Gothic" panose="020B0502020202020204" pitchFamily="34" charset="0"/>
              </a:rPr>
              <a:t> </a:t>
            </a:r>
            <a:r>
              <a:rPr lang="it-IT" sz="1600" dirty="0" err="1">
                <a:latin typeface="Century Gothic" panose="020B0502020202020204" pitchFamily="34" charset="0"/>
              </a:rPr>
              <a:t>central</a:t>
            </a:r>
            <a:r>
              <a:rPr lang="it-IT" sz="1600" dirty="0">
                <a:latin typeface="Century Gothic" panose="020B0502020202020204" pitchFamily="34" charset="0"/>
              </a:rPr>
              <a:t> to R2E </a:t>
            </a:r>
            <a:r>
              <a:rPr lang="it-IT" sz="1600" dirty="0" err="1">
                <a:latin typeface="Century Gothic" panose="020B0502020202020204" pitchFamily="34" charset="0"/>
              </a:rPr>
              <a:t>activities</a:t>
            </a:r>
            <a:r>
              <a:rPr lang="it-IT" sz="1600" dirty="0">
                <a:latin typeface="Century Gothic" panose="020B0502020202020204" pitchFamily="34" charset="0"/>
              </a:rPr>
              <a:t> over the last 5 </a:t>
            </a:r>
            <a:r>
              <a:rPr lang="it-IT" sz="1600" dirty="0" err="1">
                <a:latin typeface="Century Gothic" panose="020B0502020202020204" pitchFamily="34" charset="0"/>
              </a:rPr>
              <a:t>years</a:t>
            </a:r>
            <a:endParaRPr lang="it-IT" sz="1600" dirty="0">
              <a:latin typeface="Century Gothic" panose="020B0502020202020204" pitchFamily="34" charset="0"/>
            </a:endParaRPr>
          </a:p>
          <a:p>
            <a:pPr marL="285750" indent="-285750">
              <a:buFont typeface="Arial" panose="020B0604020202020204" pitchFamily="34" charset="0"/>
              <a:buChar char="•"/>
            </a:pPr>
            <a:endParaRPr lang="it-IT" sz="1600" dirty="0">
              <a:latin typeface="Century Gothic" panose="020B0502020202020204" pitchFamily="34" charset="0"/>
            </a:endParaRPr>
          </a:p>
          <a:p>
            <a:pPr marL="285750" indent="-285750">
              <a:buFont typeface="Arial" panose="020B0604020202020204" pitchFamily="34" charset="0"/>
              <a:buChar char="•"/>
            </a:pPr>
            <a:r>
              <a:rPr lang="it-IT" sz="1600" dirty="0" err="1">
                <a:latin typeface="Century Gothic" panose="020B0502020202020204" pitchFamily="34" charset="0"/>
              </a:rPr>
              <a:t>Initial</a:t>
            </a:r>
            <a:r>
              <a:rPr lang="it-IT" sz="1600" dirty="0">
                <a:latin typeface="Century Gothic" panose="020B0502020202020204" pitchFamily="34" charset="0"/>
              </a:rPr>
              <a:t> </a:t>
            </a:r>
            <a:r>
              <a:rPr lang="it-IT" sz="1600" dirty="0" err="1">
                <a:latin typeface="Century Gothic" panose="020B0502020202020204" pitchFamily="34" charset="0"/>
              </a:rPr>
              <a:t>interest</a:t>
            </a:r>
            <a:r>
              <a:rPr lang="it-IT" sz="1600" dirty="0">
                <a:latin typeface="Century Gothic" panose="020B0502020202020204" pitchFamily="34" charset="0"/>
              </a:rPr>
              <a:t> for </a:t>
            </a:r>
            <a:r>
              <a:rPr lang="it-IT" sz="1600" dirty="0" err="1">
                <a:latin typeface="Century Gothic" panose="020B0502020202020204" pitchFamily="34" charset="0"/>
              </a:rPr>
              <a:t>Jovian</a:t>
            </a:r>
            <a:r>
              <a:rPr lang="it-IT" sz="1600" dirty="0">
                <a:latin typeface="Century Gothic" panose="020B0502020202020204" pitchFamily="34" charset="0"/>
              </a:rPr>
              <a:t> </a:t>
            </a:r>
            <a:r>
              <a:rPr lang="it-IT" sz="1600" dirty="0" err="1">
                <a:latin typeface="Century Gothic" panose="020B0502020202020204" pitchFamily="34" charset="0"/>
              </a:rPr>
              <a:t>environment</a:t>
            </a:r>
            <a:r>
              <a:rPr lang="it-IT" sz="1600" dirty="0">
                <a:latin typeface="Century Gothic" panose="020B0502020202020204" pitchFamily="34" charset="0"/>
              </a:rPr>
              <a:t> </a:t>
            </a:r>
            <a:r>
              <a:rPr lang="it-IT" sz="1600" dirty="0" err="1">
                <a:latin typeface="Century Gothic" panose="020B0502020202020204" pitchFamily="34" charset="0"/>
              </a:rPr>
              <a:t>space</a:t>
            </a:r>
            <a:r>
              <a:rPr lang="it-IT" sz="1600" dirty="0">
                <a:latin typeface="Century Gothic" panose="020B0502020202020204" pitchFamily="34" charset="0"/>
              </a:rPr>
              <a:t> </a:t>
            </a:r>
            <a:r>
              <a:rPr lang="it-IT" sz="1600" dirty="0" err="1">
                <a:latin typeface="Century Gothic" panose="020B0502020202020204" pitchFamily="34" charset="0"/>
              </a:rPr>
              <a:t>missions</a:t>
            </a:r>
            <a:r>
              <a:rPr lang="it-IT" sz="1600" dirty="0">
                <a:latin typeface="Century Gothic" panose="020B0502020202020204" pitchFamily="34" charset="0"/>
              </a:rPr>
              <a:t> (JUICE from ESA)</a:t>
            </a:r>
          </a:p>
          <a:p>
            <a:pPr marL="285750" indent="-285750">
              <a:buFont typeface="Arial" panose="020B0604020202020204" pitchFamily="34" charset="0"/>
              <a:buChar char="•"/>
            </a:pPr>
            <a:endParaRPr lang="it-IT" sz="1600" dirty="0">
              <a:latin typeface="Century Gothic" panose="020B0502020202020204" pitchFamily="34" charset="0"/>
            </a:endParaRPr>
          </a:p>
          <a:p>
            <a:r>
              <a:rPr lang="it-IT" sz="1600" dirty="0">
                <a:latin typeface="Century Gothic" panose="020B0502020202020204" pitchFamily="34" charset="0"/>
              </a:rPr>
              <a:t>Electron-</a:t>
            </a:r>
            <a:r>
              <a:rPr lang="it-IT" sz="1600" dirty="0" err="1">
                <a:latin typeface="Century Gothic" panose="020B0502020202020204" pitchFamily="34" charset="0"/>
              </a:rPr>
              <a:t>induced</a:t>
            </a:r>
            <a:r>
              <a:rPr lang="it-IT" sz="1600" dirty="0">
                <a:latin typeface="Century Gothic" panose="020B0502020202020204" pitchFamily="34" charset="0"/>
              </a:rPr>
              <a:t> </a:t>
            </a:r>
            <a:r>
              <a:rPr lang="it-IT" sz="1600" dirty="0" err="1">
                <a:latin typeface="Century Gothic" panose="020B0502020202020204" pitchFamily="34" charset="0"/>
              </a:rPr>
              <a:t>effects</a:t>
            </a:r>
            <a:r>
              <a:rPr lang="it-IT" sz="1600" dirty="0">
                <a:latin typeface="Century Gothic" panose="020B0502020202020204" pitchFamily="34" charset="0"/>
              </a:rPr>
              <a:t> in </a:t>
            </a:r>
            <a:r>
              <a:rPr lang="it-IT" sz="1600" dirty="0" err="1">
                <a:latin typeface="Century Gothic" panose="020B0502020202020204" pitchFamily="34" charset="0"/>
              </a:rPr>
              <a:t>electronics</a:t>
            </a:r>
            <a:r>
              <a:rPr lang="it-IT" sz="1600" dirty="0">
                <a:latin typeface="Century Gothic" panose="020B0502020202020204" pitchFamily="34" charset="0"/>
              </a:rPr>
              <a:t> are </a:t>
            </a:r>
            <a:r>
              <a:rPr lang="it-IT" sz="1600" b="1" dirty="0" err="1">
                <a:solidFill>
                  <a:srgbClr val="00B0F0"/>
                </a:solidFill>
                <a:latin typeface="Century Gothic" panose="020B0502020202020204" pitchFamily="34" charset="0"/>
              </a:rPr>
              <a:t>not</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as</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well</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explored</a:t>
            </a:r>
            <a:r>
              <a:rPr lang="it-IT" sz="1600" dirty="0">
                <a:latin typeface="Century Gothic" panose="020B0502020202020204" pitchFamily="34" charset="0"/>
              </a:rPr>
              <a:t> </a:t>
            </a:r>
            <a:r>
              <a:rPr lang="it-IT" sz="1600" dirty="0" err="1">
                <a:latin typeface="Century Gothic" panose="020B0502020202020204" pitchFamily="34" charset="0"/>
              </a:rPr>
              <a:t>as</a:t>
            </a:r>
            <a:r>
              <a:rPr lang="it-IT" sz="1600" dirty="0">
                <a:latin typeface="Century Gothic" panose="020B0502020202020204" pitchFamily="34" charset="0"/>
              </a:rPr>
              <a:t> </a:t>
            </a:r>
            <a:r>
              <a:rPr lang="it-IT" sz="1600" dirty="0" err="1">
                <a:latin typeface="Century Gothic" panose="020B0502020202020204" pitchFamily="34" charset="0"/>
              </a:rPr>
              <a:t>those</a:t>
            </a:r>
            <a:r>
              <a:rPr lang="it-IT" sz="1600" dirty="0">
                <a:latin typeface="Century Gothic" panose="020B0502020202020204" pitchFamily="34" charset="0"/>
              </a:rPr>
              <a:t> from </a:t>
            </a:r>
            <a:r>
              <a:rPr lang="it-IT" sz="1600" dirty="0" err="1">
                <a:latin typeface="Century Gothic" panose="020B0502020202020204" pitchFamily="34" charset="0"/>
              </a:rPr>
              <a:t>ions</a:t>
            </a:r>
            <a:r>
              <a:rPr lang="it-IT" sz="1600" dirty="0">
                <a:latin typeface="Century Gothic" panose="020B0502020202020204" pitchFamily="34" charset="0"/>
              </a:rPr>
              <a:t>, </a:t>
            </a:r>
            <a:r>
              <a:rPr lang="it-IT" sz="1600" dirty="0" err="1">
                <a:latin typeface="Century Gothic" panose="020B0502020202020204" pitchFamily="34" charset="0"/>
              </a:rPr>
              <a:t>protons</a:t>
            </a:r>
            <a:r>
              <a:rPr lang="it-IT" sz="1600" dirty="0">
                <a:latin typeface="Century Gothic" panose="020B0502020202020204" pitchFamily="34" charset="0"/>
              </a:rPr>
              <a:t> or </a:t>
            </a:r>
            <a:r>
              <a:rPr lang="it-IT" sz="1600" dirty="0" err="1">
                <a:latin typeface="Century Gothic" panose="020B0502020202020204" pitchFamily="34" charset="0"/>
              </a:rPr>
              <a:t>neutrons</a:t>
            </a:r>
            <a:r>
              <a:rPr lang="it-IT" sz="1600" dirty="0">
                <a:latin typeface="Century Gothic" panose="020B0502020202020204" pitchFamily="34" charset="0"/>
              </a:rPr>
              <a:t>. CLEAR </a:t>
            </a:r>
            <a:r>
              <a:rPr lang="it-IT" sz="1600" dirty="0" err="1">
                <a:latin typeface="Century Gothic" panose="020B0502020202020204" pitchFamily="34" charset="0"/>
              </a:rPr>
              <a:t>is</a:t>
            </a:r>
            <a:r>
              <a:rPr lang="it-IT" sz="1600" dirty="0">
                <a:latin typeface="Century Gothic" panose="020B0502020202020204" pitchFamily="34" charset="0"/>
              </a:rPr>
              <a:t> central to the investigation of </a:t>
            </a:r>
            <a:r>
              <a:rPr lang="it-IT" sz="1600" dirty="0" err="1">
                <a:latin typeface="Century Gothic" panose="020B0502020202020204" pitchFamily="34" charset="0"/>
              </a:rPr>
              <a:t>these</a:t>
            </a:r>
            <a:r>
              <a:rPr lang="it-IT" sz="1600" dirty="0">
                <a:latin typeface="Century Gothic" panose="020B0502020202020204" pitchFamily="34" charset="0"/>
              </a:rPr>
              <a:t> </a:t>
            </a:r>
            <a:r>
              <a:rPr lang="it-IT" sz="1600" dirty="0" err="1">
                <a:latin typeface="Century Gothic" panose="020B0502020202020204" pitchFamily="34" charset="0"/>
              </a:rPr>
              <a:t>effects</a:t>
            </a:r>
            <a:r>
              <a:rPr lang="it-IT" sz="1600" dirty="0">
                <a:latin typeface="Century Gothic" panose="020B0502020202020204" pitchFamily="34" charset="0"/>
              </a:rPr>
              <a:t>.</a:t>
            </a:r>
          </a:p>
          <a:p>
            <a:pPr marL="742950" lvl="1" indent="-285750">
              <a:buFont typeface="Arial" panose="020B0604020202020204" pitchFamily="34" charset="0"/>
              <a:buChar char="•"/>
            </a:pPr>
            <a:endParaRPr lang="it-IT" sz="1600" dirty="0">
              <a:latin typeface="Century Gothic" panose="020B0502020202020204" pitchFamily="34" charset="0"/>
            </a:endParaRPr>
          </a:p>
          <a:p>
            <a:pPr marL="285750" indent="-285750">
              <a:buFont typeface="Arial" panose="020B0604020202020204" pitchFamily="34" charset="0"/>
              <a:buChar char="•"/>
            </a:pPr>
            <a:r>
              <a:rPr lang="it-IT" sz="1600" dirty="0" err="1">
                <a:latin typeface="Century Gothic" panose="020B0502020202020204" pitchFamily="34" charset="0"/>
              </a:rPr>
              <a:t>It</a:t>
            </a:r>
            <a:r>
              <a:rPr lang="it-IT" sz="1600" dirty="0">
                <a:latin typeface="Century Gothic" panose="020B0502020202020204" pitchFamily="34" charset="0"/>
              </a:rPr>
              <a:t> </a:t>
            </a:r>
            <a:r>
              <a:rPr lang="it-IT" sz="1600" dirty="0" err="1">
                <a:latin typeface="Century Gothic" panose="020B0502020202020204" pitchFamily="34" charset="0"/>
              </a:rPr>
              <a:t>enabled</a:t>
            </a:r>
            <a:r>
              <a:rPr lang="it-IT" sz="1600" dirty="0">
                <a:latin typeface="Century Gothic" panose="020B0502020202020204" pitchFamily="34" charset="0"/>
              </a:rPr>
              <a:t> </a:t>
            </a:r>
            <a:r>
              <a:rPr lang="it-IT" sz="1600" dirty="0" err="1">
                <a:latin typeface="Century Gothic" panose="020B0502020202020204" pitchFamily="34" charset="0"/>
              </a:rPr>
              <a:t>studying</a:t>
            </a:r>
            <a:r>
              <a:rPr lang="it-IT" sz="1600" dirty="0">
                <a:latin typeface="Century Gothic" panose="020B0502020202020204" pitchFamily="34" charset="0"/>
              </a:rPr>
              <a:t> </a:t>
            </a:r>
            <a:r>
              <a:rPr lang="it-IT" sz="1600" b="1" dirty="0" err="1">
                <a:solidFill>
                  <a:srgbClr val="00B0F0"/>
                </a:solidFill>
                <a:latin typeface="Century Gothic" panose="020B0502020202020204" pitchFamily="34" charset="0"/>
              </a:rPr>
              <a:t>key</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radiation</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effects</a:t>
            </a:r>
            <a:r>
              <a:rPr lang="it-IT" sz="1600" b="1" dirty="0">
                <a:solidFill>
                  <a:srgbClr val="00B0F0"/>
                </a:solidFill>
                <a:latin typeface="Century Gothic" panose="020B0502020202020204" pitchFamily="34" charset="0"/>
              </a:rPr>
              <a:t> </a:t>
            </a:r>
            <a:r>
              <a:rPr lang="it-IT" sz="1600" dirty="0" err="1">
                <a:latin typeface="Century Gothic" panose="020B0502020202020204" pitchFamily="34" charset="0"/>
              </a:rPr>
              <a:t>that</a:t>
            </a:r>
            <a:r>
              <a:rPr lang="it-IT" sz="1600" dirty="0">
                <a:latin typeface="Century Gothic" panose="020B0502020202020204" pitchFamily="34" charset="0"/>
              </a:rPr>
              <a:t> </a:t>
            </a:r>
            <a:r>
              <a:rPr lang="it-IT" sz="1600" dirty="0" err="1">
                <a:latin typeface="Century Gothic" panose="020B0502020202020204" pitchFamily="34" charset="0"/>
              </a:rPr>
              <a:t>it</a:t>
            </a:r>
            <a:r>
              <a:rPr lang="it-IT" sz="1600" dirty="0">
                <a:latin typeface="Century Gothic" panose="020B0502020202020204" pitchFamily="34" charset="0"/>
              </a:rPr>
              <a:t> </a:t>
            </a:r>
            <a:r>
              <a:rPr lang="it-IT" sz="1600" dirty="0" err="1">
                <a:latin typeface="Century Gothic" panose="020B0502020202020204" pitchFamily="34" charset="0"/>
              </a:rPr>
              <a:t>was</a:t>
            </a:r>
            <a:r>
              <a:rPr lang="it-IT" sz="1600" dirty="0">
                <a:latin typeface="Century Gothic" panose="020B0502020202020204" pitchFamily="34" charset="0"/>
              </a:rPr>
              <a:t> </a:t>
            </a:r>
            <a:r>
              <a:rPr lang="it-IT" sz="1600" dirty="0" err="1">
                <a:latin typeface="Century Gothic" panose="020B0502020202020204" pitchFamily="34" charset="0"/>
              </a:rPr>
              <a:t>not</a:t>
            </a:r>
            <a:r>
              <a:rPr lang="it-IT" sz="1600" dirty="0">
                <a:latin typeface="Century Gothic" panose="020B0502020202020204" pitchFamily="34" charset="0"/>
              </a:rPr>
              <a:t> </a:t>
            </a:r>
            <a:r>
              <a:rPr lang="it-IT" sz="1600" dirty="0" err="1">
                <a:latin typeface="Century Gothic" panose="020B0502020202020204" pitchFamily="34" charset="0"/>
              </a:rPr>
              <a:t>possible</a:t>
            </a:r>
            <a:r>
              <a:rPr lang="it-IT" sz="1600" dirty="0">
                <a:latin typeface="Century Gothic" panose="020B0502020202020204" pitchFamily="34" charset="0"/>
              </a:rPr>
              <a:t> to </a:t>
            </a:r>
            <a:r>
              <a:rPr lang="it-IT" sz="1600" dirty="0" err="1">
                <a:latin typeface="Century Gothic" panose="020B0502020202020204" pitchFamily="34" charset="0"/>
              </a:rPr>
              <a:t>study</a:t>
            </a:r>
            <a:r>
              <a:rPr lang="it-IT" sz="1600" dirty="0">
                <a:latin typeface="Century Gothic" panose="020B0502020202020204" pitchFamily="34" charset="0"/>
              </a:rPr>
              <a:t> </a:t>
            </a:r>
            <a:r>
              <a:rPr lang="it-IT" sz="1600" dirty="0" err="1">
                <a:latin typeface="Century Gothic" panose="020B0502020202020204" pitchFamily="34" charset="0"/>
              </a:rPr>
              <a:t>elsewhere</a:t>
            </a:r>
            <a:endParaRPr lang="it-IT" sz="1600" dirty="0">
              <a:latin typeface="Century Gothic" panose="020B0502020202020204" pitchFamily="34" charset="0"/>
            </a:endParaRPr>
          </a:p>
          <a:p>
            <a:pPr marL="742950" lvl="1" indent="-285750">
              <a:buFont typeface="Arial" panose="020B0604020202020204" pitchFamily="34" charset="0"/>
              <a:buChar char="•"/>
            </a:pPr>
            <a:endParaRPr lang="it-IT" sz="1600" dirty="0">
              <a:latin typeface="Century Gothic" panose="020B0502020202020204" pitchFamily="34" charset="0"/>
            </a:endParaRPr>
          </a:p>
          <a:p>
            <a:pPr marL="285750" indent="-285750">
              <a:buFont typeface="Arial" panose="020B0604020202020204" pitchFamily="34" charset="0"/>
              <a:buChar char="•"/>
            </a:pPr>
            <a:r>
              <a:rPr lang="it-IT" sz="1600" dirty="0" err="1">
                <a:latin typeface="Century Gothic" panose="020B0502020202020204" pitchFamily="34" charset="0"/>
              </a:rPr>
              <a:t>Explored</a:t>
            </a:r>
            <a:r>
              <a:rPr lang="it-IT" sz="1600" dirty="0">
                <a:latin typeface="Century Gothic" panose="020B0502020202020204" pitchFamily="34" charset="0"/>
              </a:rPr>
              <a:t> electron-</a:t>
            </a:r>
            <a:r>
              <a:rPr lang="it-IT" sz="1600" dirty="0" err="1">
                <a:latin typeface="Century Gothic" panose="020B0502020202020204" pitchFamily="34" charset="0"/>
              </a:rPr>
              <a:t>induced</a:t>
            </a:r>
            <a:r>
              <a:rPr lang="it-IT" sz="1600" dirty="0">
                <a:latin typeface="Century Gothic" panose="020B0502020202020204" pitchFamily="34" charset="0"/>
              </a:rPr>
              <a:t> </a:t>
            </a:r>
            <a:r>
              <a:rPr lang="it-IT" sz="1600" b="1" dirty="0">
                <a:solidFill>
                  <a:srgbClr val="00B0F0"/>
                </a:solidFill>
                <a:latin typeface="Century Gothic" panose="020B0502020202020204" pitchFamily="34" charset="0"/>
              </a:rPr>
              <a:t>single-</a:t>
            </a:r>
            <a:r>
              <a:rPr lang="it-IT" sz="1600" b="1" dirty="0" err="1">
                <a:solidFill>
                  <a:srgbClr val="00B0F0"/>
                </a:solidFill>
                <a:latin typeface="Century Gothic" panose="020B0502020202020204" pitchFamily="34" charset="0"/>
              </a:rPr>
              <a:t>event</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effects</a:t>
            </a:r>
            <a:r>
              <a:rPr lang="it-IT" sz="1600" dirty="0">
                <a:latin typeface="Century Gothic" panose="020B0502020202020204" pitchFamily="34" charset="0"/>
              </a:rPr>
              <a:t> over a </a:t>
            </a:r>
            <a:r>
              <a:rPr lang="it-IT" sz="1600" dirty="0" err="1">
                <a:latin typeface="Century Gothic" panose="020B0502020202020204" pitchFamily="34" charset="0"/>
              </a:rPr>
              <a:t>wider</a:t>
            </a:r>
            <a:r>
              <a:rPr lang="it-IT" sz="1600" dirty="0">
                <a:latin typeface="Century Gothic" panose="020B0502020202020204" pitchFamily="34" charset="0"/>
              </a:rPr>
              <a:t> </a:t>
            </a:r>
            <a:r>
              <a:rPr lang="it-IT" sz="1600" dirty="0" err="1">
                <a:latin typeface="Century Gothic" panose="020B0502020202020204" pitchFamily="34" charset="0"/>
              </a:rPr>
              <a:t>range</a:t>
            </a:r>
            <a:r>
              <a:rPr lang="it-IT" sz="1600" dirty="0">
                <a:latin typeface="Century Gothic" panose="020B0502020202020204" pitchFamily="34" charset="0"/>
              </a:rPr>
              <a:t> of </a:t>
            </a:r>
            <a:r>
              <a:rPr lang="it-IT" sz="1600" dirty="0" err="1">
                <a:latin typeface="Century Gothic" panose="020B0502020202020204" pitchFamily="34" charset="0"/>
              </a:rPr>
              <a:t>energy</a:t>
            </a:r>
            <a:r>
              <a:rPr lang="it-IT" sz="1600" dirty="0">
                <a:latin typeface="Century Gothic" panose="020B0502020202020204" pitchFamily="34" charset="0"/>
              </a:rPr>
              <a:t> </a:t>
            </a:r>
            <a:r>
              <a:rPr lang="it-IT" sz="1600" dirty="0" err="1">
                <a:latin typeface="Century Gothic" panose="020B0502020202020204" pitchFamily="34" charset="0"/>
              </a:rPr>
              <a:t>than</a:t>
            </a:r>
            <a:r>
              <a:rPr lang="it-IT" sz="1600" dirty="0">
                <a:latin typeface="Century Gothic" panose="020B0502020202020204" pitchFamily="34" charset="0"/>
              </a:rPr>
              <a:t> </a:t>
            </a:r>
            <a:r>
              <a:rPr lang="it-IT" sz="1600" dirty="0" err="1">
                <a:latin typeface="Century Gothic" panose="020B0502020202020204" pitchFamily="34" charset="0"/>
              </a:rPr>
              <a:t>what</a:t>
            </a:r>
            <a:r>
              <a:rPr lang="it-IT" sz="1600" dirty="0">
                <a:latin typeface="Century Gothic" panose="020B0502020202020204" pitchFamily="34" charset="0"/>
              </a:rPr>
              <a:t> can be </a:t>
            </a:r>
            <a:r>
              <a:rPr lang="it-IT" sz="1600" dirty="0" err="1">
                <a:latin typeface="Century Gothic" panose="020B0502020202020204" pitchFamily="34" charset="0"/>
              </a:rPr>
              <a:t>achieved</a:t>
            </a:r>
            <a:r>
              <a:rPr lang="it-IT" sz="1600" dirty="0">
                <a:latin typeface="Century Gothic" panose="020B0502020202020204" pitchFamily="34" charset="0"/>
              </a:rPr>
              <a:t> in </a:t>
            </a:r>
            <a:r>
              <a:rPr lang="it-IT" sz="1600" dirty="0" err="1">
                <a:latin typeface="Century Gothic" panose="020B0502020202020204" pitchFamily="34" charset="0"/>
              </a:rPr>
              <a:t>medical</a:t>
            </a:r>
            <a:r>
              <a:rPr lang="it-IT" sz="1600" dirty="0">
                <a:latin typeface="Century Gothic" panose="020B0502020202020204" pitchFamily="34" charset="0"/>
              </a:rPr>
              <a:t> </a:t>
            </a:r>
            <a:r>
              <a:rPr lang="it-IT" sz="1600" dirty="0" err="1">
                <a:latin typeface="Century Gothic" panose="020B0502020202020204" pitchFamily="34" charset="0"/>
              </a:rPr>
              <a:t>LINACs</a:t>
            </a:r>
            <a:r>
              <a:rPr lang="it-IT" sz="1600" dirty="0">
                <a:latin typeface="Century Gothic" panose="020B0502020202020204" pitchFamily="34" charset="0"/>
              </a:rPr>
              <a:t>.</a:t>
            </a:r>
          </a:p>
          <a:p>
            <a:pPr marL="285750" indent="-285750">
              <a:buFont typeface="Arial" panose="020B0604020202020204" pitchFamily="34" charset="0"/>
              <a:buChar char="•"/>
            </a:pPr>
            <a:r>
              <a:rPr lang="it-IT" sz="1600" dirty="0" err="1">
                <a:latin typeface="Century Gothic" panose="020B0502020202020204" pitchFamily="34" charset="0"/>
              </a:rPr>
              <a:t>Enabled</a:t>
            </a:r>
            <a:r>
              <a:rPr lang="it-IT" sz="1600" dirty="0">
                <a:latin typeface="Century Gothic" panose="020B0502020202020204" pitchFamily="34" charset="0"/>
              </a:rPr>
              <a:t> </a:t>
            </a:r>
            <a:r>
              <a:rPr lang="it-IT" sz="1600" b="1" dirty="0">
                <a:solidFill>
                  <a:srgbClr val="00B0F0"/>
                </a:solidFill>
                <a:latin typeface="Century Gothic" panose="020B0502020202020204" pitchFamily="34" charset="0"/>
              </a:rPr>
              <a:t>first </a:t>
            </a:r>
            <a:r>
              <a:rPr lang="it-IT" sz="1600" b="1" dirty="0" err="1">
                <a:solidFill>
                  <a:srgbClr val="00B0F0"/>
                </a:solidFill>
                <a:latin typeface="Century Gothic" panose="020B0502020202020204" pitchFamily="34" charset="0"/>
              </a:rPr>
              <a:t>ever</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observation</a:t>
            </a:r>
            <a:r>
              <a:rPr lang="it-IT" sz="1600" b="1" dirty="0">
                <a:solidFill>
                  <a:srgbClr val="00B0F0"/>
                </a:solidFill>
                <a:latin typeface="Century Gothic" panose="020B0502020202020204" pitchFamily="34" charset="0"/>
              </a:rPr>
              <a:t> </a:t>
            </a:r>
            <a:r>
              <a:rPr lang="it-IT" sz="1600" dirty="0">
                <a:latin typeface="Century Gothic" panose="020B0502020202020204" pitchFamily="34" charset="0"/>
              </a:rPr>
              <a:t>and </a:t>
            </a:r>
            <a:r>
              <a:rPr lang="it-IT" sz="1600" dirty="0" err="1">
                <a:latin typeface="Century Gothic" panose="020B0502020202020204" pitchFamily="34" charset="0"/>
              </a:rPr>
              <a:t>demonstration</a:t>
            </a:r>
            <a:r>
              <a:rPr lang="it-IT" sz="1600" dirty="0">
                <a:latin typeface="Century Gothic" panose="020B0502020202020204" pitchFamily="34" charset="0"/>
              </a:rPr>
              <a:t> </a:t>
            </a:r>
            <a:r>
              <a:rPr lang="it-IT" sz="1600" dirty="0" err="1">
                <a:latin typeface="Century Gothic" panose="020B0502020202020204" pitchFamily="34" charset="0"/>
              </a:rPr>
              <a:t>that</a:t>
            </a:r>
            <a:r>
              <a:rPr lang="it-IT" sz="1600" dirty="0">
                <a:latin typeface="Century Gothic" panose="020B0502020202020204" pitchFamily="34" charset="0"/>
              </a:rPr>
              <a:t> HEE can trigger SEL in SRAM.</a:t>
            </a:r>
          </a:p>
          <a:p>
            <a:pPr marL="285750" indent="-285750">
              <a:buFont typeface="Arial" panose="020B0604020202020204" pitchFamily="34" charset="0"/>
              <a:buChar char="•"/>
            </a:pPr>
            <a:r>
              <a:rPr lang="it-IT" sz="1600" dirty="0" err="1">
                <a:latin typeface="Century Gothic" panose="020B0502020202020204" pitchFamily="34" charset="0"/>
              </a:rPr>
              <a:t>It</a:t>
            </a:r>
            <a:r>
              <a:rPr lang="it-IT" sz="1600" dirty="0">
                <a:latin typeface="Century Gothic" panose="020B0502020202020204" pitchFamily="34" charset="0"/>
              </a:rPr>
              <a:t> </a:t>
            </a:r>
            <a:r>
              <a:rPr lang="it-IT" sz="1600" dirty="0" err="1">
                <a:latin typeface="Century Gothic" panose="020B0502020202020204" pitchFamily="34" charset="0"/>
              </a:rPr>
              <a:t>enabled</a:t>
            </a:r>
            <a:r>
              <a:rPr lang="it-IT" sz="1600" dirty="0">
                <a:latin typeface="Century Gothic" panose="020B0502020202020204" pitchFamily="34" charset="0"/>
              </a:rPr>
              <a:t> </a:t>
            </a:r>
            <a:r>
              <a:rPr lang="it-IT" sz="1600" dirty="0" err="1">
                <a:latin typeface="Century Gothic" panose="020B0502020202020204" pitchFamily="34" charset="0"/>
              </a:rPr>
              <a:t>studying</a:t>
            </a:r>
            <a:r>
              <a:rPr lang="it-IT" sz="1600" dirty="0">
                <a:latin typeface="Century Gothic" panose="020B0502020202020204" pitchFamily="34" charset="0"/>
              </a:rPr>
              <a:t> </a:t>
            </a:r>
            <a:r>
              <a:rPr lang="it-IT" sz="1600" b="1" dirty="0" err="1">
                <a:solidFill>
                  <a:srgbClr val="00B0F0"/>
                </a:solidFill>
                <a:latin typeface="Century Gothic" panose="020B0502020202020204" pitchFamily="34" charset="0"/>
              </a:rPr>
              <a:t>displacement</a:t>
            </a:r>
            <a:r>
              <a:rPr lang="it-IT" sz="1600" b="1" dirty="0">
                <a:solidFill>
                  <a:srgbClr val="00B0F0"/>
                </a:solidFill>
                <a:latin typeface="Century Gothic" panose="020B0502020202020204" pitchFamily="34" charset="0"/>
              </a:rPr>
              <a:t> </a:t>
            </a:r>
            <a:r>
              <a:rPr lang="it-IT" sz="1600" b="1" dirty="0" err="1">
                <a:solidFill>
                  <a:srgbClr val="00B0F0"/>
                </a:solidFill>
                <a:latin typeface="Century Gothic" panose="020B0502020202020204" pitchFamily="34" charset="0"/>
              </a:rPr>
              <a:t>damage</a:t>
            </a:r>
            <a:r>
              <a:rPr lang="it-IT" sz="1600" b="1" dirty="0">
                <a:solidFill>
                  <a:srgbClr val="00B0F0"/>
                </a:solidFill>
                <a:latin typeface="Century Gothic" panose="020B0502020202020204" pitchFamily="34" charset="0"/>
              </a:rPr>
              <a:t> </a:t>
            </a:r>
            <a:r>
              <a:rPr lang="it-IT" sz="1600" dirty="0" err="1">
                <a:latin typeface="Century Gothic" panose="020B0502020202020204" pitchFamily="34" charset="0"/>
              </a:rPr>
              <a:t>effects</a:t>
            </a:r>
            <a:r>
              <a:rPr lang="it-IT" sz="1600" dirty="0">
                <a:latin typeface="Century Gothic" panose="020B0502020202020204" pitchFamily="34" charset="0"/>
              </a:rPr>
              <a:t> in a short time and with </a:t>
            </a:r>
            <a:r>
              <a:rPr lang="it-IT" sz="1600" dirty="0" err="1">
                <a:latin typeface="Century Gothic" panose="020B0502020202020204" pitchFamily="34" charset="0"/>
              </a:rPr>
              <a:t>low</a:t>
            </a:r>
            <a:r>
              <a:rPr lang="it-IT" sz="1600" dirty="0">
                <a:latin typeface="Century Gothic" panose="020B0502020202020204" pitchFamily="34" charset="0"/>
              </a:rPr>
              <a:t> </a:t>
            </a:r>
            <a:r>
              <a:rPr lang="it-IT" sz="1600" dirty="0" err="1">
                <a:latin typeface="Century Gothic" panose="020B0502020202020204" pitchFamily="34" charset="0"/>
              </a:rPr>
              <a:t>level</a:t>
            </a:r>
            <a:r>
              <a:rPr lang="it-IT" sz="1600" dirty="0">
                <a:latin typeface="Century Gothic" panose="020B0502020202020204" pitchFamily="34" charset="0"/>
              </a:rPr>
              <a:t> of </a:t>
            </a:r>
            <a:r>
              <a:rPr lang="it-IT" sz="1600" dirty="0" err="1">
                <a:latin typeface="Century Gothic" panose="020B0502020202020204" pitchFamily="34" charset="0"/>
              </a:rPr>
              <a:t>activation</a:t>
            </a:r>
            <a:endParaRPr lang="it-IT" sz="1600" dirty="0">
              <a:latin typeface="Century Gothic" panose="020B0502020202020204" pitchFamily="34" charset="0"/>
            </a:endParaRPr>
          </a:p>
          <a:p>
            <a:pPr marL="285750" indent="-285750">
              <a:buFont typeface="Arial" panose="020B0604020202020204" pitchFamily="34" charset="0"/>
              <a:buChar char="•"/>
            </a:pPr>
            <a:r>
              <a:rPr lang="it-IT" sz="1600" dirty="0" err="1">
                <a:latin typeface="Century Gothic" panose="020B0502020202020204" pitchFamily="34" charset="0"/>
              </a:rPr>
              <a:t>Allowed</a:t>
            </a:r>
            <a:r>
              <a:rPr lang="it-IT" sz="1600" dirty="0">
                <a:latin typeface="Century Gothic" panose="020B0502020202020204" pitchFamily="34" charset="0"/>
              </a:rPr>
              <a:t> </a:t>
            </a:r>
            <a:r>
              <a:rPr lang="it-IT" sz="1600" dirty="0" err="1">
                <a:latin typeface="Century Gothic" panose="020B0502020202020204" pitchFamily="34" charset="0"/>
              </a:rPr>
              <a:t>studies</a:t>
            </a:r>
            <a:r>
              <a:rPr lang="it-IT" sz="1600" dirty="0">
                <a:latin typeface="Century Gothic" panose="020B0502020202020204" pitchFamily="34" charset="0"/>
              </a:rPr>
              <a:t> on HEE SEU, SEL, </a:t>
            </a:r>
            <a:r>
              <a:rPr lang="it-IT" sz="1600" dirty="0" err="1">
                <a:latin typeface="Century Gothic" panose="020B0502020202020204" pitchFamily="34" charset="0"/>
              </a:rPr>
              <a:t>stuck</a:t>
            </a:r>
            <a:r>
              <a:rPr lang="it-IT" sz="1600" dirty="0">
                <a:latin typeface="Century Gothic" panose="020B0502020202020204" pitchFamily="34" charset="0"/>
              </a:rPr>
              <a:t> bits…</a:t>
            </a:r>
          </a:p>
          <a:p>
            <a:pPr marL="742950" lvl="1" indent="-285750">
              <a:buFont typeface="Arial" panose="020B0604020202020204" pitchFamily="34" charset="0"/>
              <a:buChar char="•"/>
            </a:pPr>
            <a:endParaRPr lang="it-IT" sz="1600" dirty="0">
              <a:latin typeface="Century Gothic" panose="020B0502020202020204" pitchFamily="34" charset="0"/>
            </a:endParaRPr>
          </a:p>
          <a:p>
            <a:pPr marL="742950" lvl="1" indent="-285750">
              <a:buFont typeface="Arial" panose="020B0604020202020204" pitchFamily="34" charset="0"/>
              <a:buChar char="•"/>
            </a:pPr>
            <a:endParaRPr lang="it-IT" sz="1600" dirty="0">
              <a:latin typeface="Century Gothic" panose="020B0502020202020204" pitchFamily="34" charset="0"/>
            </a:endParaRPr>
          </a:p>
          <a:p>
            <a:pPr marL="742950" lvl="1" indent="-285750">
              <a:buFont typeface="Arial" panose="020B0604020202020204" pitchFamily="34" charset="0"/>
              <a:buChar char="•"/>
            </a:pPr>
            <a:endParaRPr lang="it-IT" sz="1600" dirty="0">
              <a:latin typeface="Century Gothic" panose="020B0502020202020204" pitchFamily="34" charset="0"/>
            </a:endParaRPr>
          </a:p>
          <a:p>
            <a:endParaRPr lang="en-GB" sz="1600" dirty="0">
              <a:latin typeface="Century Gothic" panose="020B0502020202020204" pitchFamily="34" charset="0"/>
            </a:endParaRPr>
          </a:p>
        </p:txBody>
      </p:sp>
      <p:sp>
        <p:nvSpPr>
          <p:cNvPr id="5" name="Rectangle 4">
            <a:extLst>
              <a:ext uri="{FF2B5EF4-FFF2-40B4-BE49-F238E27FC236}">
                <a16:creationId xmlns:a16="http://schemas.microsoft.com/office/drawing/2014/main" id="{3E25BD2A-B171-534D-8497-ADFDDB10F52D}"/>
              </a:ext>
            </a:extLst>
          </p:cNvPr>
          <p:cNvSpPr/>
          <p:nvPr/>
        </p:nvSpPr>
        <p:spPr>
          <a:xfrm>
            <a:off x="7025239" y="864306"/>
            <a:ext cx="1051891" cy="276999"/>
          </a:xfrm>
          <a:prstGeom prst="rect">
            <a:avLst/>
          </a:prstGeom>
        </p:spPr>
        <p:txBody>
          <a:bodyPr wrap="none">
            <a:spAutoFit/>
          </a:bodyPr>
          <a:lstStyle/>
          <a:p>
            <a:r>
              <a:rPr lang="it-IT" sz="1200" i="1" dirty="0">
                <a:latin typeface="Century Gothic" panose="020B0502020202020204" pitchFamily="34" charset="0"/>
              </a:rPr>
              <a:t>S. </a:t>
            </a:r>
            <a:r>
              <a:rPr lang="it-IT" sz="1200" i="1" dirty="0" err="1">
                <a:latin typeface="Century Gothic" panose="020B0502020202020204" pitchFamily="34" charset="0"/>
              </a:rPr>
              <a:t>Coronetti</a:t>
            </a:r>
            <a:endParaRPr lang="en-US" sz="1200" i="1" dirty="0"/>
          </a:p>
        </p:txBody>
      </p:sp>
      <p:pic>
        <p:nvPicPr>
          <p:cNvPr id="6" name="Picture 5">
            <a:extLst>
              <a:ext uri="{FF2B5EF4-FFF2-40B4-BE49-F238E27FC236}">
                <a16:creationId xmlns:a16="http://schemas.microsoft.com/office/drawing/2014/main" id="{FF859134-7E46-5943-BF0F-D444969CF15B}"/>
              </a:ext>
            </a:extLst>
          </p:cNvPr>
          <p:cNvPicPr>
            <a:picLocks noChangeAspect="1"/>
          </p:cNvPicPr>
          <p:nvPr/>
        </p:nvPicPr>
        <p:blipFill>
          <a:blip r:embed="rId2"/>
          <a:stretch>
            <a:fillRect/>
          </a:stretch>
        </p:blipFill>
        <p:spPr bwMode="auto">
          <a:xfrm>
            <a:off x="6744072" y="3356992"/>
            <a:ext cx="4809120" cy="2808312"/>
          </a:xfrm>
          <a:prstGeom prst="rect">
            <a:avLst/>
          </a:prstGeom>
        </p:spPr>
      </p:pic>
      <p:pic>
        <p:nvPicPr>
          <p:cNvPr id="7" name="Picture 6">
            <a:extLst>
              <a:ext uri="{FF2B5EF4-FFF2-40B4-BE49-F238E27FC236}">
                <a16:creationId xmlns:a16="http://schemas.microsoft.com/office/drawing/2014/main" id="{8A13F236-3B67-7F4A-A172-2BE3D474818C}"/>
              </a:ext>
            </a:extLst>
          </p:cNvPr>
          <p:cNvPicPr>
            <a:picLocks noChangeAspect="1"/>
          </p:cNvPicPr>
          <p:nvPr/>
        </p:nvPicPr>
        <p:blipFill rotWithShape="1">
          <a:blip r:embed="rId3"/>
          <a:srcRect l="44072"/>
          <a:stretch/>
        </p:blipFill>
        <p:spPr bwMode="auto">
          <a:xfrm>
            <a:off x="8784384" y="787223"/>
            <a:ext cx="2880320" cy="2280416"/>
          </a:xfrm>
          <a:prstGeom prst="rect">
            <a:avLst/>
          </a:prstGeom>
        </p:spPr>
      </p:pic>
      <p:pic>
        <p:nvPicPr>
          <p:cNvPr id="9" name="Picture 8">
            <a:extLst>
              <a:ext uri="{FF2B5EF4-FFF2-40B4-BE49-F238E27FC236}">
                <a16:creationId xmlns:a16="http://schemas.microsoft.com/office/drawing/2014/main" id="{6518B959-974E-7442-8620-CFBE0E17EE0D}"/>
              </a:ext>
            </a:extLst>
          </p:cNvPr>
          <p:cNvPicPr>
            <a:picLocks noChangeAspect="1"/>
          </p:cNvPicPr>
          <p:nvPr/>
        </p:nvPicPr>
        <p:blipFill>
          <a:blip r:embed="rId4"/>
          <a:stretch>
            <a:fillRect/>
          </a:stretch>
        </p:blipFill>
        <p:spPr>
          <a:xfrm>
            <a:off x="6208426" y="3356992"/>
            <a:ext cx="5880411" cy="3091451"/>
          </a:xfrm>
          <a:prstGeom prst="rect">
            <a:avLst/>
          </a:prstGeom>
        </p:spPr>
      </p:pic>
      <p:sp>
        <p:nvSpPr>
          <p:cNvPr id="10" name="Rectangle 9">
            <a:extLst>
              <a:ext uri="{FF2B5EF4-FFF2-40B4-BE49-F238E27FC236}">
                <a16:creationId xmlns:a16="http://schemas.microsoft.com/office/drawing/2014/main" id="{873DAE6F-870D-BC46-9B56-9E1A6229FFCE}"/>
              </a:ext>
            </a:extLst>
          </p:cNvPr>
          <p:cNvSpPr/>
          <p:nvPr/>
        </p:nvSpPr>
        <p:spPr>
          <a:xfrm>
            <a:off x="8367790" y="2947599"/>
            <a:ext cx="2962378" cy="523220"/>
          </a:xfrm>
          <a:prstGeom prst="rect">
            <a:avLst/>
          </a:prstGeom>
        </p:spPr>
        <p:txBody>
          <a:bodyPr wrap="square">
            <a:spAutoFit/>
          </a:bodyPr>
          <a:lstStyle/>
          <a:p>
            <a:pPr lvl="1"/>
            <a:r>
              <a:rPr lang="it-IT" sz="1400" dirty="0">
                <a:latin typeface="Century Gothic" panose="020B0502020202020204" pitchFamily="34" charset="0"/>
              </a:rPr>
              <a:t>ESA Monitor </a:t>
            </a:r>
            <a:br>
              <a:rPr lang="it-IT" sz="1400" dirty="0">
                <a:latin typeface="Century Gothic" panose="020B0502020202020204" pitchFamily="34" charset="0"/>
              </a:rPr>
            </a:br>
            <a:r>
              <a:rPr lang="it-IT" sz="1400" dirty="0">
                <a:latin typeface="Century Gothic" panose="020B0502020202020204" pitchFamily="34" charset="0"/>
              </a:rPr>
              <a:t>(</a:t>
            </a:r>
            <a:r>
              <a:rPr lang="it-IT" sz="1400" dirty="0" err="1">
                <a:latin typeface="Century Gothic" panose="020B0502020202020204" pitchFamily="34" charset="0"/>
              </a:rPr>
              <a:t>reference</a:t>
            </a:r>
            <a:r>
              <a:rPr lang="it-IT" sz="1400" dirty="0">
                <a:latin typeface="Century Gothic" panose="020B0502020202020204" pitchFamily="34" charset="0"/>
              </a:rPr>
              <a:t> chip, 250 nm)</a:t>
            </a:r>
          </a:p>
        </p:txBody>
      </p:sp>
    </p:spTree>
    <p:extLst>
      <p:ext uri="{BB962C8B-B14F-4D97-AF65-F5344CB8AC3E}">
        <p14:creationId xmlns:p14="http://schemas.microsoft.com/office/powerpoint/2010/main" val="19414264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55DF3-CB1E-554D-872B-2910F516557C}"/>
              </a:ext>
            </a:extLst>
          </p:cNvPr>
          <p:cNvSpPr>
            <a:spLocks noGrp="1"/>
          </p:cNvSpPr>
          <p:nvPr>
            <p:ph type="title"/>
          </p:nvPr>
        </p:nvSpPr>
        <p:spPr/>
        <p:txBody>
          <a:bodyPr/>
          <a:lstStyle/>
          <a:p>
            <a:r>
              <a:rPr lang="en-US" dirty="0"/>
              <a:t>AWAKE</a:t>
            </a:r>
          </a:p>
        </p:txBody>
      </p:sp>
      <p:pic>
        <p:nvPicPr>
          <p:cNvPr id="8" name="Picture 7" descr="A picture containing device, miller, tool&#10;&#10;Description automatically generated">
            <a:extLst>
              <a:ext uri="{FF2B5EF4-FFF2-40B4-BE49-F238E27FC236}">
                <a16:creationId xmlns:a16="http://schemas.microsoft.com/office/drawing/2014/main" id="{2DD5D83D-D7ED-9843-BDFB-A9EE58EB984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46001" y="1365340"/>
            <a:ext cx="2946834" cy="2208743"/>
          </a:xfrm>
          <a:prstGeom prst="rect">
            <a:avLst/>
          </a:prstGeom>
        </p:spPr>
      </p:pic>
      <p:pic>
        <p:nvPicPr>
          <p:cNvPr id="9" name="Picture 8">
            <a:extLst>
              <a:ext uri="{FF2B5EF4-FFF2-40B4-BE49-F238E27FC236}">
                <a16:creationId xmlns:a16="http://schemas.microsoft.com/office/drawing/2014/main" id="{11CD1F17-714E-DC49-953D-A46B37FCA7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92835" y="1227399"/>
            <a:ext cx="3251923" cy="2440706"/>
          </a:xfrm>
          <a:prstGeom prst="rect">
            <a:avLst/>
          </a:prstGeom>
        </p:spPr>
      </p:pic>
      <p:pic>
        <p:nvPicPr>
          <p:cNvPr id="10" name="Picture 9">
            <a:extLst>
              <a:ext uri="{FF2B5EF4-FFF2-40B4-BE49-F238E27FC236}">
                <a16:creationId xmlns:a16="http://schemas.microsoft.com/office/drawing/2014/main" id="{ABB8105C-63CD-1D40-A84A-FFD2CF87CE0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635923" y="4813089"/>
            <a:ext cx="2138080" cy="1652153"/>
          </a:xfrm>
          <a:prstGeom prst="rect">
            <a:avLst/>
          </a:prstGeom>
        </p:spPr>
      </p:pic>
      <p:sp>
        <p:nvSpPr>
          <p:cNvPr id="17" name="Content Placeholder 2">
            <a:extLst>
              <a:ext uri="{FF2B5EF4-FFF2-40B4-BE49-F238E27FC236}">
                <a16:creationId xmlns:a16="http://schemas.microsoft.com/office/drawing/2014/main" id="{A5CE585F-7183-C346-B7B6-F6D1ACFB8A83}"/>
              </a:ext>
            </a:extLst>
          </p:cNvPr>
          <p:cNvSpPr txBox="1">
            <a:spLocks/>
          </p:cNvSpPr>
          <p:nvPr/>
        </p:nvSpPr>
        <p:spPr>
          <a:xfrm>
            <a:off x="2635923" y="4349094"/>
            <a:ext cx="1490029" cy="360532"/>
          </a:xfrm>
          <a:prstGeom prst="rect">
            <a:avLst/>
          </a:prstGeom>
          <a:solidFill>
            <a:srgbClr val="F0FFEE"/>
          </a:solidFill>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US" sz="1200" dirty="0"/>
              <a:t>Cherenkov BPMs</a:t>
            </a:r>
            <a:endParaRPr lang="en-CH" sz="1200" dirty="0"/>
          </a:p>
        </p:txBody>
      </p:sp>
      <p:pic>
        <p:nvPicPr>
          <p:cNvPr id="19" name="Picture 18">
            <a:extLst>
              <a:ext uri="{FF2B5EF4-FFF2-40B4-BE49-F238E27FC236}">
                <a16:creationId xmlns:a16="http://schemas.microsoft.com/office/drawing/2014/main" id="{03DBC07F-1FE5-F24E-8F96-C26BF5B4BF12}"/>
              </a:ext>
            </a:extLst>
          </p:cNvPr>
          <p:cNvPicPr>
            <a:picLocks noChangeAspect="1"/>
          </p:cNvPicPr>
          <p:nvPr/>
        </p:nvPicPr>
        <p:blipFill>
          <a:blip r:embed="rId5"/>
          <a:stretch>
            <a:fillRect/>
          </a:stretch>
        </p:blipFill>
        <p:spPr>
          <a:xfrm>
            <a:off x="146001" y="4033228"/>
            <a:ext cx="2339569" cy="2432014"/>
          </a:xfrm>
          <a:prstGeom prst="rect">
            <a:avLst/>
          </a:prstGeom>
        </p:spPr>
      </p:pic>
      <p:sp>
        <p:nvSpPr>
          <p:cNvPr id="21" name="Content Placeholder 2">
            <a:extLst>
              <a:ext uri="{FF2B5EF4-FFF2-40B4-BE49-F238E27FC236}">
                <a16:creationId xmlns:a16="http://schemas.microsoft.com/office/drawing/2014/main" id="{59F4C3D6-C097-D34A-BA59-0B3849661431}"/>
              </a:ext>
            </a:extLst>
          </p:cNvPr>
          <p:cNvSpPr txBox="1">
            <a:spLocks/>
          </p:cNvSpPr>
          <p:nvPr/>
        </p:nvSpPr>
        <p:spPr>
          <a:xfrm>
            <a:off x="146001" y="754676"/>
            <a:ext cx="5964868" cy="510160"/>
          </a:xfrm>
          <a:prstGeom prst="rect">
            <a:avLst/>
          </a:prstGeom>
          <a:solidFill>
            <a:srgbClr val="F0FFEE"/>
          </a:solidFill>
        </p:spPr>
        <p:txBody>
          <a:bodyPr vert="horz" lIns="91440" tIns="45720" rIns="91440" bIns="45720" rtlCol="0">
            <a:normAutofit fontScale="62500" lnSpcReduction="20000"/>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CH"/>
              <a:t>Charge calibration measurements of the AWAKE spectrometer scintillating screen/camera combination performed in 2017, 2018, 2019</a:t>
            </a:r>
            <a:endParaRPr lang="en-CH" dirty="0"/>
          </a:p>
        </p:txBody>
      </p:sp>
      <p:grpSp>
        <p:nvGrpSpPr>
          <p:cNvPr id="22" name="Group 21">
            <a:extLst>
              <a:ext uri="{FF2B5EF4-FFF2-40B4-BE49-F238E27FC236}">
                <a16:creationId xmlns:a16="http://schemas.microsoft.com/office/drawing/2014/main" id="{AE4C256D-2810-0A41-A49E-D8642F9A515D}"/>
              </a:ext>
            </a:extLst>
          </p:cNvPr>
          <p:cNvGrpSpPr/>
          <p:nvPr/>
        </p:nvGrpSpPr>
        <p:grpSpPr>
          <a:xfrm>
            <a:off x="7917503" y="588052"/>
            <a:ext cx="3917818" cy="3173883"/>
            <a:chOff x="7096350" y="2744675"/>
            <a:chExt cx="4733925" cy="3793138"/>
          </a:xfrm>
        </p:grpSpPr>
        <p:pic>
          <p:nvPicPr>
            <p:cNvPr id="23" name="Picture 22">
              <a:extLst>
                <a:ext uri="{FF2B5EF4-FFF2-40B4-BE49-F238E27FC236}">
                  <a16:creationId xmlns:a16="http://schemas.microsoft.com/office/drawing/2014/main" id="{6A48A04D-ADD1-634B-98F2-E0C241C0C47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096350" y="2779955"/>
              <a:ext cx="4733925" cy="3757858"/>
            </a:xfrm>
            <a:prstGeom prst="rect">
              <a:avLst/>
            </a:prstGeom>
          </p:spPr>
        </p:pic>
        <p:sp>
          <p:nvSpPr>
            <p:cNvPr id="24" name="Rectangle 23">
              <a:extLst>
                <a:ext uri="{FF2B5EF4-FFF2-40B4-BE49-F238E27FC236}">
                  <a16:creationId xmlns:a16="http://schemas.microsoft.com/office/drawing/2014/main" id="{D3C312A6-B574-9242-A2C0-072B7346D2C7}"/>
                </a:ext>
              </a:extLst>
            </p:cNvPr>
            <p:cNvSpPr/>
            <p:nvPr/>
          </p:nvSpPr>
          <p:spPr>
            <a:xfrm>
              <a:off x="7286171" y="2744675"/>
              <a:ext cx="1705429" cy="56718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25" name="Picture 24" descr="A picture containing text, case&#10;&#10;Description automatically generated">
            <a:extLst>
              <a:ext uri="{FF2B5EF4-FFF2-40B4-BE49-F238E27FC236}">
                <a16:creationId xmlns:a16="http://schemas.microsoft.com/office/drawing/2014/main" id="{5225F384-D5E0-544B-8988-E6F191972ECB}"/>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786435" y="2897432"/>
            <a:ext cx="2048886" cy="1135796"/>
          </a:xfrm>
          <a:prstGeom prst="rect">
            <a:avLst/>
          </a:prstGeom>
        </p:spPr>
      </p:pic>
      <p:pic>
        <p:nvPicPr>
          <p:cNvPr id="26" name="Picture 25">
            <a:extLst>
              <a:ext uri="{FF2B5EF4-FFF2-40B4-BE49-F238E27FC236}">
                <a16:creationId xmlns:a16="http://schemas.microsoft.com/office/drawing/2014/main" id="{DBB8868D-524D-3F49-A642-28E63134DB05}"/>
              </a:ext>
            </a:extLst>
          </p:cNvPr>
          <p:cNvPicPr>
            <a:picLocks noChangeAspect="1"/>
          </p:cNvPicPr>
          <p:nvPr/>
        </p:nvPicPr>
        <p:blipFill>
          <a:blip r:embed="rId8"/>
          <a:stretch>
            <a:fillRect/>
          </a:stretch>
        </p:blipFill>
        <p:spPr>
          <a:xfrm>
            <a:off x="9111408" y="4333262"/>
            <a:ext cx="3001226" cy="2412561"/>
          </a:xfrm>
          <a:prstGeom prst="rect">
            <a:avLst/>
          </a:prstGeom>
        </p:spPr>
      </p:pic>
      <p:sp>
        <p:nvSpPr>
          <p:cNvPr id="28" name="Content Placeholder 2">
            <a:extLst>
              <a:ext uri="{FF2B5EF4-FFF2-40B4-BE49-F238E27FC236}">
                <a16:creationId xmlns:a16="http://schemas.microsoft.com/office/drawing/2014/main" id="{D5F77099-247A-6149-B05A-75310D6CC7D1}"/>
              </a:ext>
            </a:extLst>
          </p:cNvPr>
          <p:cNvSpPr txBox="1">
            <a:spLocks/>
          </p:cNvSpPr>
          <p:nvPr/>
        </p:nvSpPr>
        <p:spPr>
          <a:xfrm>
            <a:off x="10154539" y="2067539"/>
            <a:ext cx="1958095" cy="636403"/>
          </a:xfrm>
          <a:prstGeom prst="rect">
            <a:avLst/>
          </a:prstGeom>
          <a:solidFill>
            <a:srgbClr val="F0FFEE"/>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US" sz="1200" dirty="0"/>
              <a:t>Bunch length monitors: </a:t>
            </a:r>
          </a:p>
          <a:p>
            <a:pPr marL="0" indent="0">
              <a:lnSpc>
                <a:spcPct val="120000"/>
              </a:lnSpc>
              <a:buFont typeface="Arial"/>
              <a:buNone/>
            </a:pPr>
            <a:r>
              <a:rPr lang="en-US" sz="1200" dirty="0"/>
              <a:t>EOS and </a:t>
            </a:r>
            <a:r>
              <a:rPr lang="en-US" sz="1200" dirty="0" err="1"/>
              <a:t>ChhDR</a:t>
            </a:r>
            <a:endParaRPr lang="en-CH" sz="1200" dirty="0"/>
          </a:p>
        </p:txBody>
      </p:sp>
      <p:sp>
        <p:nvSpPr>
          <p:cNvPr id="29" name="Rectangle 28">
            <a:extLst>
              <a:ext uri="{FF2B5EF4-FFF2-40B4-BE49-F238E27FC236}">
                <a16:creationId xmlns:a16="http://schemas.microsoft.com/office/drawing/2014/main" id="{BB3A7D1D-5D8D-E74B-A6F4-AA7615413BE7}"/>
              </a:ext>
            </a:extLst>
          </p:cNvPr>
          <p:cNvSpPr/>
          <p:nvPr/>
        </p:nvSpPr>
        <p:spPr>
          <a:xfrm>
            <a:off x="8104241" y="575930"/>
            <a:ext cx="1462260" cy="461665"/>
          </a:xfrm>
          <a:prstGeom prst="rect">
            <a:avLst/>
          </a:prstGeom>
        </p:spPr>
        <p:txBody>
          <a:bodyPr wrap="none">
            <a:spAutoFit/>
          </a:bodyPr>
          <a:lstStyle/>
          <a:p>
            <a:r>
              <a:rPr lang="it-IT" sz="1200" i="1" dirty="0">
                <a:latin typeface="Century Gothic" panose="020B0502020202020204" pitchFamily="34" charset="0"/>
              </a:rPr>
              <a:t>E. </a:t>
            </a:r>
            <a:r>
              <a:rPr lang="it-IT" sz="1200" i="1" dirty="0" err="1">
                <a:latin typeface="Century Gothic" panose="020B0502020202020204" pitchFamily="34" charset="0"/>
              </a:rPr>
              <a:t>Gschwendtner</a:t>
            </a:r>
            <a:endParaRPr lang="it-IT" sz="1200" i="1" dirty="0">
              <a:latin typeface="Century Gothic" panose="020B0502020202020204" pitchFamily="34" charset="0"/>
            </a:endParaRPr>
          </a:p>
          <a:p>
            <a:endParaRPr lang="en-US" sz="1200" i="1" dirty="0"/>
          </a:p>
        </p:txBody>
      </p:sp>
      <p:sp>
        <p:nvSpPr>
          <p:cNvPr id="30" name="Content Placeholder 2">
            <a:extLst>
              <a:ext uri="{FF2B5EF4-FFF2-40B4-BE49-F238E27FC236}">
                <a16:creationId xmlns:a16="http://schemas.microsoft.com/office/drawing/2014/main" id="{DEB4AAEC-F801-1841-9F8F-CDAEA2D92495}"/>
              </a:ext>
            </a:extLst>
          </p:cNvPr>
          <p:cNvSpPr txBox="1">
            <a:spLocks/>
          </p:cNvSpPr>
          <p:nvPr/>
        </p:nvSpPr>
        <p:spPr>
          <a:xfrm>
            <a:off x="9179047" y="4867855"/>
            <a:ext cx="1262686" cy="671687"/>
          </a:xfrm>
          <a:prstGeom prst="rect">
            <a:avLst/>
          </a:prstGeom>
          <a:solidFill>
            <a:srgbClr val="F0FFEE"/>
          </a:solidFill>
        </p:spPr>
        <p:txBody>
          <a:bodyPr vert="horz" lIns="91440" tIns="45720" rIns="91440" bIns="45720" rtlCol="0">
            <a:normAutofit fontScale="77500" lnSpcReduction="20000"/>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None/>
            </a:pPr>
            <a:r>
              <a:rPr lang="en-US" sz="1600" dirty="0"/>
              <a:t>Beam Screen Survival Tests in Rubidium</a:t>
            </a:r>
            <a:endParaRPr lang="en-CH" sz="1600" dirty="0"/>
          </a:p>
        </p:txBody>
      </p:sp>
      <p:pic>
        <p:nvPicPr>
          <p:cNvPr id="31" name="Picture 30">
            <a:extLst>
              <a:ext uri="{FF2B5EF4-FFF2-40B4-BE49-F238E27FC236}">
                <a16:creationId xmlns:a16="http://schemas.microsoft.com/office/drawing/2014/main" id="{5C5AE50D-0798-9E4A-B14A-534F3F4AD9EE}"/>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033438" y="2737942"/>
            <a:ext cx="3868296" cy="2901223"/>
          </a:xfrm>
          <a:prstGeom prst="rect">
            <a:avLst/>
          </a:prstGeom>
        </p:spPr>
      </p:pic>
      <p:sp>
        <p:nvSpPr>
          <p:cNvPr id="32" name="Content Placeholder 2">
            <a:extLst>
              <a:ext uri="{FF2B5EF4-FFF2-40B4-BE49-F238E27FC236}">
                <a16:creationId xmlns:a16="http://schemas.microsoft.com/office/drawing/2014/main" id="{D8E4176D-CAF2-0D4D-AE13-07D022BAF11F}"/>
              </a:ext>
            </a:extLst>
          </p:cNvPr>
          <p:cNvSpPr txBox="1">
            <a:spLocks/>
          </p:cNvSpPr>
          <p:nvPr/>
        </p:nvSpPr>
        <p:spPr>
          <a:xfrm>
            <a:off x="5033438" y="5819476"/>
            <a:ext cx="3868296" cy="695374"/>
          </a:xfrm>
          <a:prstGeom prst="rect">
            <a:avLst/>
          </a:prstGeom>
          <a:solidFill>
            <a:srgbClr val="F0FFEE"/>
          </a:solidFill>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lnSpc>
                <a:spcPct val="120000"/>
              </a:lnSpc>
              <a:buFont typeface="Arial"/>
              <a:buNone/>
            </a:pPr>
            <a:r>
              <a:rPr lang="en-US" sz="1200" dirty="0"/>
              <a:t>Common development of novel electron source</a:t>
            </a:r>
          </a:p>
          <a:p>
            <a:pPr marL="0" indent="0" algn="ctr">
              <a:lnSpc>
                <a:spcPct val="120000"/>
              </a:lnSpc>
              <a:buFont typeface="Arial"/>
              <a:buNone/>
            </a:pPr>
            <a:r>
              <a:rPr lang="en-US" sz="1200" dirty="0"/>
              <a:t>CLIC-AWAKE-CLEAR</a:t>
            </a:r>
            <a:endParaRPr lang="en-CH" sz="1200" dirty="0"/>
          </a:p>
        </p:txBody>
      </p:sp>
    </p:spTree>
    <p:extLst>
      <p:ext uri="{BB962C8B-B14F-4D97-AF65-F5344CB8AC3E}">
        <p14:creationId xmlns:p14="http://schemas.microsoft.com/office/powerpoint/2010/main" val="3223033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1"/>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28" grpId="0" animBg="1"/>
      <p:bldP spid="30" grpId="0" animBg="1"/>
      <p:bldP spid="32"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55DF3-CB1E-554D-872B-2910F516557C}"/>
              </a:ext>
            </a:extLst>
          </p:cNvPr>
          <p:cNvSpPr>
            <a:spLocks noGrp="1"/>
          </p:cNvSpPr>
          <p:nvPr>
            <p:ph type="title"/>
          </p:nvPr>
        </p:nvSpPr>
        <p:spPr/>
        <p:txBody>
          <a:bodyPr/>
          <a:lstStyle/>
          <a:p>
            <a:r>
              <a:rPr lang="en-US" dirty="0"/>
              <a:t>CLIC</a:t>
            </a:r>
          </a:p>
        </p:txBody>
      </p:sp>
      <p:pic>
        <p:nvPicPr>
          <p:cNvPr id="5" name="Content Placeholder 4">
            <a:extLst>
              <a:ext uri="{FF2B5EF4-FFF2-40B4-BE49-F238E27FC236}">
                <a16:creationId xmlns:a16="http://schemas.microsoft.com/office/drawing/2014/main" id="{5BA0FECD-170F-1646-887D-EC42BF37AF3C}"/>
              </a:ext>
            </a:extLst>
          </p:cNvPr>
          <p:cNvPicPr>
            <a:picLocks noGrp="1" noChangeAspect="1"/>
          </p:cNvPicPr>
          <p:nvPr>
            <p:ph idx="1"/>
          </p:nvPr>
        </p:nvPicPr>
        <p:blipFill>
          <a:blip r:embed="rId2"/>
          <a:stretch>
            <a:fillRect/>
          </a:stretch>
        </p:blipFill>
        <p:spPr>
          <a:xfrm>
            <a:off x="559419" y="743956"/>
            <a:ext cx="11016229" cy="5623390"/>
          </a:xfrm>
        </p:spPr>
      </p:pic>
      <p:sp>
        <p:nvSpPr>
          <p:cNvPr id="6" name="Rectangle 5">
            <a:extLst>
              <a:ext uri="{FF2B5EF4-FFF2-40B4-BE49-F238E27FC236}">
                <a16:creationId xmlns:a16="http://schemas.microsoft.com/office/drawing/2014/main" id="{AE0B3E2F-BB3D-CA47-9890-7D492BFE8A0C}"/>
              </a:ext>
            </a:extLst>
          </p:cNvPr>
          <p:cNvSpPr/>
          <p:nvPr/>
        </p:nvSpPr>
        <p:spPr>
          <a:xfrm>
            <a:off x="2156388" y="743956"/>
            <a:ext cx="1490061" cy="461665"/>
          </a:xfrm>
          <a:prstGeom prst="rect">
            <a:avLst/>
          </a:prstGeom>
        </p:spPr>
        <p:txBody>
          <a:bodyPr wrap="square">
            <a:spAutoFit/>
          </a:bodyPr>
          <a:lstStyle/>
          <a:p>
            <a:r>
              <a:rPr lang="it-IT" sz="1200" i="1" dirty="0">
                <a:latin typeface="Century Gothic" panose="020B0502020202020204" pitchFamily="34" charset="0"/>
              </a:rPr>
              <a:t>S. </a:t>
            </a:r>
            <a:r>
              <a:rPr lang="it-IT" sz="1200" i="1" dirty="0" err="1">
                <a:latin typeface="Century Gothic" panose="020B0502020202020204" pitchFamily="34" charset="0"/>
              </a:rPr>
              <a:t>Stapnes</a:t>
            </a:r>
            <a:endParaRPr lang="it-IT" sz="1200" i="1" dirty="0">
              <a:latin typeface="Century Gothic" panose="020B0502020202020204" pitchFamily="34" charset="0"/>
            </a:endParaRPr>
          </a:p>
          <a:p>
            <a:endParaRPr lang="en-US" sz="1200" i="1" dirty="0"/>
          </a:p>
        </p:txBody>
      </p:sp>
    </p:spTree>
    <p:extLst>
      <p:ext uri="{BB962C8B-B14F-4D97-AF65-F5344CB8AC3E}">
        <p14:creationId xmlns:p14="http://schemas.microsoft.com/office/powerpoint/2010/main" val="328725509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55DF3-CB1E-554D-872B-2910F516557C}"/>
              </a:ext>
            </a:extLst>
          </p:cNvPr>
          <p:cNvSpPr>
            <a:spLocks noGrp="1"/>
          </p:cNvSpPr>
          <p:nvPr>
            <p:ph type="title"/>
          </p:nvPr>
        </p:nvSpPr>
        <p:spPr/>
        <p:txBody>
          <a:bodyPr/>
          <a:lstStyle/>
          <a:p>
            <a:r>
              <a:rPr lang="en-US" dirty="0"/>
              <a:t>Other Beam Instrumentation activities</a:t>
            </a:r>
          </a:p>
        </p:txBody>
      </p:sp>
      <p:pic>
        <p:nvPicPr>
          <p:cNvPr id="9" name="Picture 8">
            <a:extLst>
              <a:ext uri="{FF2B5EF4-FFF2-40B4-BE49-F238E27FC236}">
                <a16:creationId xmlns:a16="http://schemas.microsoft.com/office/drawing/2014/main" id="{47B04A75-3D01-6B4E-BB03-8157469E6AE1}"/>
              </a:ext>
            </a:extLst>
          </p:cNvPr>
          <p:cNvPicPr>
            <a:picLocks noChangeAspect="1"/>
          </p:cNvPicPr>
          <p:nvPr/>
        </p:nvPicPr>
        <p:blipFill>
          <a:blip r:embed="rId2"/>
          <a:stretch>
            <a:fillRect/>
          </a:stretch>
        </p:blipFill>
        <p:spPr>
          <a:xfrm>
            <a:off x="5954750" y="3320233"/>
            <a:ext cx="6237249" cy="3174790"/>
          </a:xfrm>
          <a:prstGeom prst="rect">
            <a:avLst/>
          </a:prstGeom>
        </p:spPr>
      </p:pic>
      <p:pic>
        <p:nvPicPr>
          <p:cNvPr id="13" name="Picture 12">
            <a:extLst>
              <a:ext uri="{FF2B5EF4-FFF2-40B4-BE49-F238E27FC236}">
                <a16:creationId xmlns:a16="http://schemas.microsoft.com/office/drawing/2014/main" id="{28045E43-4AFC-084E-BDF7-6DF7548E9261}"/>
              </a:ext>
            </a:extLst>
          </p:cNvPr>
          <p:cNvPicPr>
            <a:picLocks noChangeAspect="1"/>
          </p:cNvPicPr>
          <p:nvPr/>
        </p:nvPicPr>
        <p:blipFill>
          <a:blip r:embed="rId3"/>
          <a:stretch>
            <a:fillRect/>
          </a:stretch>
        </p:blipFill>
        <p:spPr>
          <a:xfrm>
            <a:off x="5912202" y="825190"/>
            <a:ext cx="6222861" cy="2158097"/>
          </a:xfrm>
          <a:prstGeom prst="rect">
            <a:avLst/>
          </a:prstGeom>
        </p:spPr>
      </p:pic>
      <p:pic>
        <p:nvPicPr>
          <p:cNvPr id="17" name="Picture 16">
            <a:extLst>
              <a:ext uri="{FF2B5EF4-FFF2-40B4-BE49-F238E27FC236}">
                <a16:creationId xmlns:a16="http://schemas.microsoft.com/office/drawing/2014/main" id="{AD8544A1-6884-0349-9ED4-D873F4B2A0E3}"/>
              </a:ext>
            </a:extLst>
          </p:cNvPr>
          <p:cNvPicPr>
            <a:picLocks noChangeAspect="1"/>
          </p:cNvPicPr>
          <p:nvPr/>
        </p:nvPicPr>
        <p:blipFill>
          <a:blip r:embed="rId4"/>
          <a:stretch>
            <a:fillRect/>
          </a:stretch>
        </p:blipFill>
        <p:spPr>
          <a:xfrm>
            <a:off x="0" y="1286855"/>
            <a:ext cx="5675075" cy="3351229"/>
          </a:xfrm>
          <a:prstGeom prst="rect">
            <a:avLst/>
          </a:prstGeom>
        </p:spPr>
      </p:pic>
      <p:sp>
        <p:nvSpPr>
          <p:cNvPr id="18" name="Rectangle 17">
            <a:extLst>
              <a:ext uri="{FF2B5EF4-FFF2-40B4-BE49-F238E27FC236}">
                <a16:creationId xmlns:a16="http://schemas.microsoft.com/office/drawing/2014/main" id="{36AE9C93-FEF3-044A-8403-D5CD72122FA5}"/>
              </a:ext>
            </a:extLst>
          </p:cNvPr>
          <p:cNvSpPr/>
          <p:nvPr/>
        </p:nvSpPr>
        <p:spPr>
          <a:xfrm>
            <a:off x="4160549" y="825190"/>
            <a:ext cx="982961" cy="461665"/>
          </a:xfrm>
          <a:prstGeom prst="rect">
            <a:avLst/>
          </a:prstGeom>
        </p:spPr>
        <p:txBody>
          <a:bodyPr wrap="none">
            <a:spAutoFit/>
          </a:bodyPr>
          <a:lstStyle/>
          <a:p>
            <a:r>
              <a:rPr lang="it-IT" sz="1200" i="1" dirty="0">
                <a:latin typeface="Century Gothic" panose="020B0502020202020204" pitchFamily="34" charset="0"/>
              </a:rPr>
              <a:t>S. Mazzoni</a:t>
            </a:r>
          </a:p>
          <a:p>
            <a:endParaRPr lang="en-US" sz="1200" i="1" dirty="0"/>
          </a:p>
        </p:txBody>
      </p:sp>
      <p:pic>
        <p:nvPicPr>
          <p:cNvPr id="20" name="Picture 19">
            <a:extLst>
              <a:ext uri="{FF2B5EF4-FFF2-40B4-BE49-F238E27FC236}">
                <a16:creationId xmlns:a16="http://schemas.microsoft.com/office/drawing/2014/main" id="{CBEFF833-0B19-7042-AB67-7E09A348E3F8}"/>
              </a:ext>
            </a:extLst>
          </p:cNvPr>
          <p:cNvPicPr>
            <a:picLocks noChangeAspect="1"/>
          </p:cNvPicPr>
          <p:nvPr/>
        </p:nvPicPr>
        <p:blipFill>
          <a:blip r:embed="rId5"/>
          <a:stretch>
            <a:fillRect/>
          </a:stretch>
        </p:blipFill>
        <p:spPr>
          <a:xfrm>
            <a:off x="180337" y="5099749"/>
            <a:ext cx="5774413" cy="1204734"/>
          </a:xfrm>
          <a:prstGeom prst="rect">
            <a:avLst/>
          </a:prstGeom>
        </p:spPr>
      </p:pic>
    </p:spTree>
    <p:extLst>
      <p:ext uri="{BB962C8B-B14F-4D97-AF65-F5344CB8AC3E}">
        <p14:creationId xmlns:p14="http://schemas.microsoft.com/office/powerpoint/2010/main" val="19549241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055DF3-CB1E-554D-872B-2910F516557C}"/>
              </a:ext>
            </a:extLst>
          </p:cNvPr>
          <p:cNvSpPr>
            <a:spLocks noGrp="1"/>
          </p:cNvSpPr>
          <p:nvPr>
            <p:ph type="title"/>
          </p:nvPr>
        </p:nvSpPr>
        <p:spPr/>
        <p:txBody>
          <a:bodyPr/>
          <a:lstStyle/>
          <a:p>
            <a:r>
              <a:rPr lang="en-US" dirty="0"/>
              <a:t>The Plasma lens experiment</a:t>
            </a:r>
          </a:p>
        </p:txBody>
      </p:sp>
      <p:pic>
        <p:nvPicPr>
          <p:cNvPr id="4" name="Picture 3">
            <a:extLst>
              <a:ext uri="{FF2B5EF4-FFF2-40B4-BE49-F238E27FC236}">
                <a16:creationId xmlns:a16="http://schemas.microsoft.com/office/drawing/2014/main" id="{B7FE8484-5328-5845-9ADB-043639427B3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036520" y="1027134"/>
            <a:ext cx="3155480" cy="4912576"/>
          </a:xfrm>
          <a:prstGeom prst="rect">
            <a:avLst/>
          </a:prstGeom>
        </p:spPr>
      </p:pic>
      <p:sp>
        <p:nvSpPr>
          <p:cNvPr id="5" name="Rectangle 4">
            <a:extLst>
              <a:ext uri="{FF2B5EF4-FFF2-40B4-BE49-F238E27FC236}">
                <a16:creationId xmlns:a16="http://schemas.microsoft.com/office/drawing/2014/main" id="{819EE33E-EE5A-C44A-9D6D-679DE9956D3F}"/>
              </a:ext>
            </a:extLst>
          </p:cNvPr>
          <p:cNvSpPr/>
          <p:nvPr/>
        </p:nvSpPr>
        <p:spPr>
          <a:xfrm>
            <a:off x="0" y="4903993"/>
            <a:ext cx="8567803" cy="1692771"/>
          </a:xfrm>
          <a:prstGeom prst="rect">
            <a:avLst/>
          </a:prstGeom>
        </p:spPr>
        <p:txBody>
          <a:bodyPr wrap="square">
            <a:spAutoFit/>
          </a:bodyPr>
          <a:lstStyle/>
          <a:p>
            <a:pPr marL="285750" indent="-285750" algn="just">
              <a:buFont typeface="Arial" charset="0"/>
              <a:buChar char="•"/>
            </a:pPr>
            <a:r>
              <a:rPr lang="en-US" sz="1400" dirty="0">
                <a:solidFill>
                  <a:srgbClr val="0070C0"/>
                </a:solidFill>
                <a:latin typeface="Century Gothic" charset="0"/>
                <a:ea typeface="Century Gothic" charset="0"/>
                <a:cs typeface="Century Gothic" charset="0"/>
              </a:rPr>
              <a:t>Emittance preservation </a:t>
            </a:r>
            <a:r>
              <a:rPr lang="en-US" sz="1400" dirty="0">
                <a:latin typeface="Century Gothic" charset="0"/>
                <a:ea typeface="Century Gothic" charset="0"/>
                <a:cs typeface="Century Gothic" charset="0"/>
              </a:rPr>
              <a:t>in an </a:t>
            </a:r>
            <a:r>
              <a:rPr lang="en-US" sz="1400" dirty="0">
                <a:solidFill>
                  <a:srgbClr val="C00000"/>
                </a:solidFill>
                <a:latin typeface="Century Gothic" charset="0"/>
                <a:ea typeface="Century Gothic" charset="0"/>
                <a:cs typeface="Century Gothic" charset="0"/>
              </a:rPr>
              <a:t>active plasma lens </a:t>
            </a:r>
            <a:r>
              <a:rPr lang="en-US" sz="1400" dirty="0">
                <a:latin typeface="Century Gothic" charset="0"/>
                <a:ea typeface="Century Gothic" charset="0"/>
                <a:cs typeface="Century Gothic" charset="0"/>
              </a:rPr>
              <a:t>demonstrated for the first time with the use of an </a:t>
            </a:r>
            <a:r>
              <a:rPr lang="en-US" sz="1400" dirty="0">
                <a:solidFill>
                  <a:srgbClr val="0070C0"/>
                </a:solidFill>
                <a:latin typeface="Century Gothic" charset="0"/>
                <a:ea typeface="Century Gothic" charset="0"/>
                <a:cs typeface="Century Gothic" charset="0"/>
              </a:rPr>
              <a:t>argon</a:t>
            </a:r>
            <a:r>
              <a:rPr lang="en-US" sz="1400" dirty="0">
                <a:latin typeface="Century Gothic" charset="0"/>
                <a:ea typeface="Century Gothic" charset="0"/>
                <a:cs typeface="Century Gothic" charset="0"/>
              </a:rPr>
              <a:t>-based discharge capillary. </a:t>
            </a:r>
          </a:p>
          <a:p>
            <a:pPr marL="285750" indent="-285750" algn="just">
              <a:buFont typeface="Arial" charset="0"/>
              <a:buChar char="•"/>
            </a:pPr>
            <a:endParaRPr lang="en-US" sz="1000" dirty="0">
              <a:latin typeface="Century Gothic" charset="0"/>
              <a:ea typeface="Century Gothic" charset="0"/>
              <a:cs typeface="Century Gothic" charset="0"/>
            </a:endParaRPr>
          </a:p>
          <a:p>
            <a:pPr marL="285750" indent="-285750" algn="just">
              <a:buFont typeface="Arial" charset="0"/>
              <a:buChar char="•"/>
            </a:pPr>
            <a:r>
              <a:rPr lang="en-US" sz="1400" dirty="0">
                <a:latin typeface="Century Gothic" charset="0"/>
                <a:ea typeface="Century Gothic" charset="0"/>
                <a:cs typeface="Century Gothic" charset="0"/>
              </a:rPr>
              <a:t>Direct measurements of magnetic fields across the full aperture showed linearity in </a:t>
            </a:r>
            <a:r>
              <a:rPr lang="en-US" sz="1400" dirty="0">
                <a:solidFill>
                  <a:srgbClr val="0070C0"/>
                </a:solidFill>
                <a:latin typeface="Century Gothic" charset="0"/>
                <a:ea typeface="Century Gothic" charset="0"/>
                <a:cs typeface="Century Gothic" charset="0"/>
              </a:rPr>
              <a:t>argon</a:t>
            </a:r>
            <a:r>
              <a:rPr lang="en-US" sz="1400" dirty="0">
                <a:latin typeface="Century Gothic" charset="0"/>
                <a:ea typeface="Century Gothic" charset="0"/>
                <a:cs typeface="Century Gothic" charset="0"/>
              </a:rPr>
              <a:t> and nonlinearity in </a:t>
            </a:r>
            <a:r>
              <a:rPr lang="en-US" sz="1400" dirty="0">
                <a:solidFill>
                  <a:srgbClr val="0070C0"/>
                </a:solidFill>
                <a:latin typeface="Century Gothic" charset="0"/>
                <a:ea typeface="Century Gothic" charset="0"/>
                <a:cs typeface="Century Gothic" charset="0"/>
              </a:rPr>
              <a:t>helium</a:t>
            </a:r>
            <a:r>
              <a:rPr lang="en-US" sz="1400" dirty="0">
                <a:latin typeface="Century Gothic" charset="0"/>
                <a:ea typeface="Century Gothic" charset="0"/>
                <a:cs typeface="Century Gothic" charset="0"/>
              </a:rPr>
              <a:t>.</a:t>
            </a:r>
            <a:r>
              <a:rPr lang="en-US" sz="1400" dirty="0">
                <a:solidFill>
                  <a:srgbClr val="BFBFBF"/>
                </a:solidFill>
                <a:latin typeface="Century Gothic" charset="0"/>
                <a:ea typeface="Century Gothic" charset="0"/>
                <a:cs typeface="Century Gothic" charset="0"/>
              </a:rPr>
              <a:t> </a:t>
            </a:r>
          </a:p>
          <a:p>
            <a:pPr marL="285750" indent="-285750" algn="just">
              <a:buFont typeface="Arial" charset="0"/>
              <a:buChar char="•"/>
            </a:pPr>
            <a:endParaRPr lang="en-US" sz="1000" dirty="0">
              <a:solidFill>
                <a:srgbClr val="BFBFBF"/>
              </a:solidFill>
              <a:latin typeface="Century Gothic" charset="0"/>
              <a:ea typeface="Century Gothic" charset="0"/>
              <a:cs typeface="Century Gothic" charset="0"/>
            </a:endParaRPr>
          </a:p>
          <a:p>
            <a:pPr marL="285750" indent="-285750" algn="just">
              <a:buFont typeface="Arial" charset="0"/>
              <a:buChar char="•"/>
            </a:pPr>
            <a:r>
              <a:rPr lang="en-US" sz="1400" dirty="0">
                <a:latin typeface="Century Gothic" charset="0"/>
                <a:ea typeface="Century Gothic" charset="0"/>
                <a:cs typeface="Century Gothic" charset="0"/>
              </a:rPr>
              <a:t>Quadrupole scans demonstrated expected emittance</a:t>
            </a:r>
            <a:r>
              <a:rPr lang="en-US" sz="1400" dirty="0">
                <a:solidFill>
                  <a:srgbClr val="BFBFBF"/>
                </a:solidFill>
                <a:latin typeface="Century Gothic" charset="0"/>
                <a:ea typeface="Century Gothic" charset="0"/>
                <a:cs typeface="Century Gothic" charset="0"/>
              </a:rPr>
              <a:t> </a:t>
            </a:r>
            <a:r>
              <a:rPr lang="en-US" sz="1400" dirty="0">
                <a:latin typeface="Century Gothic" charset="0"/>
                <a:ea typeface="Century Gothic" charset="0"/>
                <a:cs typeface="Century Gothic" charset="0"/>
              </a:rPr>
              <a:t>preservation and growth (respectively) consistent with the</a:t>
            </a:r>
            <a:r>
              <a:rPr lang="en-US" sz="1400" dirty="0">
                <a:solidFill>
                  <a:srgbClr val="BFBFBF"/>
                </a:solidFill>
                <a:latin typeface="Century Gothic" charset="0"/>
                <a:ea typeface="Century Gothic" charset="0"/>
                <a:cs typeface="Century Gothic" charset="0"/>
              </a:rPr>
              <a:t> </a:t>
            </a:r>
            <a:r>
              <a:rPr lang="en-US" sz="1400" dirty="0">
                <a:latin typeface="Century Gothic" charset="0"/>
                <a:ea typeface="Century Gothic" charset="0"/>
                <a:cs typeface="Century Gothic" charset="0"/>
              </a:rPr>
              <a:t>measured field profiles. </a:t>
            </a:r>
            <a:endParaRPr lang="en-US" sz="1400" dirty="0">
              <a:effectLst/>
              <a:latin typeface="Century Gothic" charset="0"/>
              <a:ea typeface="Century Gothic" charset="0"/>
              <a:cs typeface="Century Gothic" charset="0"/>
            </a:endParaRPr>
          </a:p>
        </p:txBody>
      </p:sp>
      <p:pic>
        <p:nvPicPr>
          <p:cNvPr id="6" name="Picture 5">
            <a:extLst>
              <a:ext uri="{FF2B5EF4-FFF2-40B4-BE49-F238E27FC236}">
                <a16:creationId xmlns:a16="http://schemas.microsoft.com/office/drawing/2014/main" id="{B4FAF084-136F-DC4B-845B-A653CC8659F4}"/>
              </a:ext>
            </a:extLst>
          </p:cNvPr>
          <p:cNvPicPr>
            <a:picLocks noChangeAspect="1"/>
          </p:cNvPicPr>
          <p:nvPr/>
        </p:nvPicPr>
        <p:blipFill>
          <a:blip r:embed="rId3"/>
          <a:stretch>
            <a:fillRect/>
          </a:stretch>
        </p:blipFill>
        <p:spPr>
          <a:xfrm>
            <a:off x="329999" y="931255"/>
            <a:ext cx="4429892" cy="580969"/>
          </a:xfrm>
          <a:prstGeom prst="rect">
            <a:avLst/>
          </a:prstGeom>
        </p:spPr>
      </p:pic>
      <p:pic>
        <p:nvPicPr>
          <p:cNvPr id="7" name="Picture 6">
            <a:extLst>
              <a:ext uri="{FF2B5EF4-FFF2-40B4-BE49-F238E27FC236}">
                <a16:creationId xmlns:a16="http://schemas.microsoft.com/office/drawing/2014/main" id="{AE6802FF-FB26-C34C-94BA-9A4DDEDC5E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460876"/>
            <a:ext cx="7422083" cy="2599108"/>
          </a:xfrm>
          <a:prstGeom prst="rect">
            <a:avLst/>
          </a:prstGeom>
        </p:spPr>
      </p:pic>
      <p:sp>
        <p:nvSpPr>
          <p:cNvPr id="8" name="Rectangle 7">
            <a:extLst>
              <a:ext uri="{FF2B5EF4-FFF2-40B4-BE49-F238E27FC236}">
                <a16:creationId xmlns:a16="http://schemas.microsoft.com/office/drawing/2014/main" id="{A26544A3-E6DD-A64F-AB18-E99E0FD9494E}"/>
              </a:ext>
            </a:extLst>
          </p:cNvPr>
          <p:cNvSpPr/>
          <p:nvPr/>
        </p:nvSpPr>
        <p:spPr>
          <a:xfrm>
            <a:off x="6309483" y="2760430"/>
            <a:ext cx="1127342" cy="143578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3F37659C-DDD6-ED47-ABB4-96B5949F2AAB}"/>
              </a:ext>
            </a:extLst>
          </p:cNvPr>
          <p:cNvPicPr>
            <a:picLocks noChangeAspect="1"/>
          </p:cNvPicPr>
          <p:nvPr/>
        </p:nvPicPr>
        <p:blipFill>
          <a:blip r:embed="rId5"/>
          <a:stretch>
            <a:fillRect/>
          </a:stretch>
        </p:blipFill>
        <p:spPr>
          <a:xfrm>
            <a:off x="6438923" y="2623471"/>
            <a:ext cx="2582855" cy="2040962"/>
          </a:xfrm>
          <a:prstGeom prst="rect">
            <a:avLst/>
          </a:prstGeom>
        </p:spPr>
      </p:pic>
      <p:sp>
        <p:nvSpPr>
          <p:cNvPr id="10" name="Rectangle 9">
            <a:extLst>
              <a:ext uri="{FF2B5EF4-FFF2-40B4-BE49-F238E27FC236}">
                <a16:creationId xmlns:a16="http://schemas.microsoft.com/office/drawing/2014/main" id="{8ADF5292-10E7-884F-8ECA-F2A34919821F}"/>
              </a:ext>
            </a:extLst>
          </p:cNvPr>
          <p:cNvSpPr/>
          <p:nvPr/>
        </p:nvSpPr>
        <p:spPr>
          <a:xfrm>
            <a:off x="7815034" y="4295101"/>
            <a:ext cx="872355" cy="369332"/>
          </a:xfrm>
          <a:prstGeom prst="rect">
            <a:avLst/>
          </a:prstGeom>
        </p:spPr>
        <p:txBody>
          <a:bodyPr wrap="none">
            <a:spAutoFit/>
          </a:bodyPr>
          <a:lstStyle/>
          <a:p>
            <a:r>
              <a:rPr lang="en-US" dirty="0">
                <a:solidFill>
                  <a:schemeClr val="accent1">
                    <a:lumMod val="75000"/>
                  </a:schemeClr>
                </a:solidFill>
                <a:latin typeface="Century Gothic"/>
                <a:cs typeface="Century Gothic"/>
              </a:rPr>
              <a:t>Argon</a:t>
            </a:r>
          </a:p>
        </p:txBody>
      </p:sp>
      <p:sp>
        <p:nvSpPr>
          <p:cNvPr id="11" name="Rectangle 10">
            <a:extLst>
              <a:ext uri="{FF2B5EF4-FFF2-40B4-BE49-F238E27FC236}">
                <a16:creationId xmlns:a16="http://schemas.microsoft.com/office/drawing/2014/main" id="{731F4D21-54B0-9244-999B-FD71D7B625E2}"/>
              </a:ext>
            </a:extLst>
          </p:cNvPr>
          <p:cNvSpPr/>
          <p:nvPr/>
        </p:nvSpPr>
        <p:spPr>
          <a:xfrm>
            <a:off x="6713134" y="4314590"/>
            <a:ext cx="942887" cy="369332"/>
          </a:xfrm>
          <a:prstGeom prst="rect">
            <a:avLst/>
          </a:prstGeom>
        </p:spPr>
        <p:txBody>
          <a:bodyPr wrap="none">
            <a:spAutoFit/>
          </a:bodyPr>
          <a:lstStyle/>
          <a:p>
            <a:r>
              <a:rPr lang="en-US" dirty="0">
                <a:solidFill>
                  <a:schemeClr val="accent2">
                    <a:lumMod val="75000"/>
                  </a:schemeClr>
                </a:solidFill>
                <a:latin typeface="Century Gothic"/>
                <a:cs typeface="Century Gothic"/>
              </a:rPr>
              <a:t>Helium</a:t>
            </a:r>
          </a:p>
        </p:txBody>
      </p:sp>
      <p:sp>
        <p:nvSpPr>
          <p:cNvPr id="12" name="Rectangle 11">
            <a:extLst>
              <a:ext uri="{FF2B5EF4-FFF2-40B4-BE49-F238E27FC236}">
                <a16:creationId xmlns:a16="http://schemas.microsoft.com/office/drawing/2014/main" id="{1CA934F7-31B8-534A-8E14-F87EA21B4472}"/>
              </a:ext>
            </a:extLst>
          </p:cNvPr>
          <p:cNvSpPr/>
          <p:nvPr/>
        </p:nvSpPr>
        <p:spPr>
          <a:xfrm>
            <a:off x="853386" y="5491244"/>
            <a:ext cx="7558479" cy="400110"/>
          </a:xfrm>
          <a:prstGeom prst="rect">
            <a:avLst/>
          </a:prstGeom>
          <a:solidFill>
            <a:schemeClr val="bg1"/>
          </a:solidFill>
        </p:spPr>
        <p:txBody>
          <a:bodyPr wrap="none">
            <a:spAutoFit/>
          </a:bodyPr>
          <a:lstStyle/>
          <a:p>
            <a:r>
              <a:rPr lang="en-US" sz="2000" dirty="0">
                <a:solidFill>
                  <a:srgbClr val="002060"/>
                </a:solidFill>
                <a:effectLst>
                  <a:outerShdw blurRad="50800" dist="38100" dir="2700000" algn="tl" rotWithShape="0">
                    <a:prstClr val="black">
                      <a:alpha val="40000"/>
                    </a:prstClr>
                  </a:outerShdw>
                </a:effectLst>
                <a:latin typeface="Century Gothic" panose="020B0502020202020204" pitchFamily="34" charset="0"/>
              </a:rPr>
              <a:t>October 2019 – record magnetic field gradient of 5.2 </a:t>
            </a:r>
            <a:r>
              <a:rPr lang="en-US" sz="2000" dirty="0" err="1">
                <a:solidFill>
                  <a:srgbClr val="002060"/>
                </a:solidFill>
                <a:effectLst>
                  <a:outerShdw blurRad="50800" dist="38100" dir="2700000" algn="tl" rotWithShape="0">
                    <a:prstClr val="black">
                      <a:alpha val="40000"/>
                    </a:prstClr>
                  </a:outerShdw>
                </a:effectLst>
                <a:latin typeface="Century Gothic" panose="020B0502020202020204" pitchFamily="34" charset="0"/>
              </a:rPr>
              <a:t>kT</a:t>
            </a:r>
            <a:r>
              <a:rPr lang="en-US" sz="2000" dirty="0">
                <a:solidFill>
                  <a:srgbClr val="002060"/>
                </a:solidFill>
                <a:effectLst>
                  <a:outerShdw blurRad="50800" dist="38100" dir="2700000" algn="tl" rotWithShape="0">
                    <a:prstClr val="black">
                      <a:alpha val="40000"/>
                    </a:prstClr>
                  </a:outerShdw>
                </a:effectLst>
                <a:latin typeface="Century Gothic" panose="020B0502020202020204" pitchFamily="34" charset="0"/>
              </a:rPr>
              <a:t>/m !</a:t>
            </a:r>
          </a:p>
        </p:txBody>
      </p:sp>
      <p:sp>
        <p:nvSpPr>
          <p:cNvPr id="13" name="Rectangle 12">
            <a:extLst>
              <a:ext uri="{FF2B5EF4-FFF2-40B4-BE49-F238E27FC236}">
                <a16:creationId xmlns:a16="http://schemas.microsoft.com/office/drawing/2014/main" id="{6B7C3CEC-CD1B-6948-A4BB-B02A0E5E3440}"/>
              </a:ext>
            </a:extLst>
          </p:cNvPr>
          <p:cNvSpPr/>
          <p:nvPr/>
        </p:nvSpPr>
        <p:spPr>
          <a:xfrm>
            <a:off x="6309483" y="715663"/>
            <a:ext cx="5693051" cy="276999"/>
          </a:xfrm>
          <a:prstGeom prst="rect">
            <a:avLst/>
          </a:prstGeom>
        </p:spPr>
        <p:txBody>
          <a:bodyPr wrap="square">
            <a:spAutoFit/>
          </a:bodyPr>
          <a:lstStyle/>
          <a:p>
            <a:r>
              <a:rPr lang="en-US" sz="1200" dirty="0">
                <a:latin typeface="Century Gothic"/>
                <a:cs typeface="Century Gothic"/>
              </a:rPr>
              <a:t>Lead by Univ. of Oslo, in collaboration with CERN, </a:t>
            </a:r>
            <a:r>
              <a:rPr lang="en-US" sz="1200" dirty="0" err="1">
                <a:latin typeface="Century Gothic"/>
                <a:cs typeface="Century Gothic"/>
              </a:rPr>
              <a:t>Desy</a:t>
            </a:r>
            <a:r>
              <a:rPr lang="en-US" sz="1200" dirty="0">
                <a:latin typeface="Century Gothic"/>
                <a:cs typeface="Century Gothic"/>
              </a:rPr>
              <a:t> and Oxford Univ.</a:t>
            </a:r>
          </a:p>
        </p:txBody>
      </p:sp>
    </p:spTree>
    <p:extLst>
      <p:ext uri="{BB962C8B-B14F-4D97-AF65-F5344CB8AC3E}">
        <p14:creationId xmlns:p14="http://schemas.microsoft.com/office/powerpoint/2010/main" val="41479287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subTnLst>
                                    <p:set>
                                      <p:cBhvr override="childStyle">
                                        <p:cTn dur="1" fill="hold" display="0" masterRel="nextClick" afterEffect="1"/>
                                        <p:tgtEl>
                                          <p:spTgt spid="5"/>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2"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E283DE05-C91C-6D43-B6E5-DE7E93E34A05}"/>
              </a:ext>
            </a:extLst>
          </p:cNvPr>
          <p:cNvSpPr txBox="1">
            <a:spLocks/>
          </p:cNvSpPr>
          <p:nvPr/>
        </p:nvSpPr>
        <p:spPr>
          <a:xfrm>
            <a:off x="1518137" y="1"/>
            <a:ext cx="9144000" cy="54641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US" dirty="0">
                <a:solidFill>
                  <a:srgbClr val="002060"/>
                </a:solidFill>
              </a:rPr>
              <a:t>CSB Meeting Program</a:t>
            </a:r>
          </a:p>
        </p:txBody>
      </p:sp>
      <p:pic>
        <p:nvPicPr>
          <p:cNvPr id="7" name="Picture 6">
            <a:extLst>
              <a:ext uri="{FF2B5EF4-FFF2-40B4-BE49-F238E27FC236}">
                <a16:creationId xmlns:a16="http://schemas.microsoft.com/office/drawing/2014/main" id="{53B14506-3A7A-E34C-8DD7-9ABE5CCE2DF4}"/>
              </a:ext>
            </a:extLst>
          </p:cNvPr>
          <p:cNvPicPr>
            <a:picLocks noChangeAspect="1"/>
          </p:cNvPicPr>
          <p:nvPr/>
        </p:nvPicPr>
        <p:blipFill>
          <a:blip r:embed="rId2"/>
          <a:stretch>
            <a:fillRect/>
          </a:stretch>
        </p:blipFill>
        <p:spPr>
          <a:xfrm>
            <a:off x="6343650" y="1437005"/>
            <a:ext cx="5444490" cy="4355592"/>
          </a:xfrm>
          <a:prstGeom prst="rect">
            <a:avLst/>
          </a:prstGeom>
        </p:spPr>
      </p:pic>
      <p:pic>
        <p:nvPicPr>
          <p:cNvPr id="8" name="Picture 7" descr="Graphical user interface, text, application, email&#10;&#10;Description automatically generated">
            <a:extLst>
              <a:ext uri="{FF2B5EF4-FFF2-40B4-BE49-F238E27FC236}">
                <a16:creationId xmlns:a16="http://schemas.microsoft.com/office/drawing/2014/main" id="{99856751-DD4D-424A-95F8-BFA342337FA3}"/>
              </a:ext>
            </a:extLst>
          </p:cNvPr>
          <p:cNvPicPr>
            <a:picLocks noChangeAspect="1"/>
          </p:cNvPicPr>
          <p:nvPr/>
        </p:nvPicPr>
        <p:blipFill>
          <a:blip r:embed="rId3"/>
          <a:stretch>
            <a:fillRect/>
          </a:stretch>
        </p:blipFill>
        <p:spPr>
          <a:xfrm>
            <a:off x="577501" y="903028"/>
            <a:ext cx="5270850" cy="5423546"/>
          </a:xfrm>
          <a:prstGeom prst="rect">
            <a:avLst/>
          </a:prstGeom>
        </p:spPr>
      </p:pic>
    </p:spTree>
    <p:extLst>
      <p:ext uri="{BB962C8B-B14F-4D97-AF65-F5344CB8AC3E}">
        <p14:creationId xmlns:p14="http://schemas.microsoft.com/office/powerpoint/2010/main" val="77464390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10B6E0-C1D2-2B48-A02A-178B29F112AD}"/>
              </a:ext>
            </a:extLst>
          </p:cNvPr>
          <p:cNvSpPr>
            <a:spLocks noGrp="1"/>
          </p:cNvSpPr>
          <p:nvPr>
            <p:ph type="title"/>
          </p:nvPr>
        </p:nvSpPr>
        <p:spPr/>
        <p:txBody>
          <a:bodyPr/>
          <a:lstStyle/>
          <a:p>
            <a:pPr algn="ctr"/>
            <a:r>
              <a:rPr lang="en-US" dirty="0">
                <a:solidFill>
                  <a:srgbClr val="002060"/>
                </a:solidFill>
              </a:rPr>
              <a:t>VHEE at CERN – Background &amp; Motivation</a:t>
            </a:r>
          </a:p>
        </p:txBody>
      </p:sp>
      <p:sp>
        <p:nvSpPr>
          <p:cNvPr id="6" name="Content Placeholder 2">
            <a:extLst>
              <a:ext uri="{FF2B5EF4-FFF2-40B4-BE49-F238E27FC236}">
                <a16:creationId xmlns:a16="http://schemas.microsoft.com/office/drawing/2014/main" id="{CD8E08EC-5423-F044-BA96-02638793D49A}"/>
              </a:ext>
            </a:extLst>
          </p:cNvPr>
          <p:cNvSpPr>
            <a:spLocks noGrp="1"/>
          </p:cNvSpPr>
          <p:nvPr>
            <p:ph idx="1"/>
          </p:nvPr>
        </p:nvSpPr>
        <p:spPr>
          <a:xfrm>
            <a:off x="381000" y="850900"/>
            <a:ext cx="11379200" cy="5854700"/>
          </a:xfrm>
        </p:spPr>
        <p:txBody>
          <a:bodyPr>
            <a:normAutofit/>
          </a:bodyPr>
          <a:lstStyle/>
          <a:p>
            <a:pPr>
              <a:lnSpc>
                <a:spcPct val="120000"/>
              </a:lnSpc>
            </a:pPr>
            <a:r>
              <a:rPr lang="en-US" sz="1600" dirty="0"/>
              <a:t>The idea of investigating the use of very high-energy </a:t>
            </a:r>
            <a:r>
              <a:rPr lang="en-US" sz="1600" dirty="0">
                <a:solidFill>
                  <a:srgbClr val="0070C0"/>
                </a:solidFill>
              </a:rPr>
              <a:t>electron (VHEE) beams (50-250 MeV) </a:t>
            </a:r>
            <a:r>
              <a:rPr lang="en-US" sz="1600" dirty="0"/>
              <a:t>for RT recently gained interest, since electrons at these energies can travel deep into the patient. </a:t>
            </a:r>
          </a:p>
          <a:p>
            <a:pPr>
              <a:lnSpc>
                <a:spcPct val="120000"/>
              </a:lnSpc>
            </a:pPr>
            <a:r>
              <a:rPr lang="en-US" sz="1600" dirty="0"/>
              <a:t>Potential advantages: </a:t>
            </a:r>
          </a:p>
          <a:p>
            <a:pPr lvl="1">
              <a:lnSpc>
                <a:spcPct val="120000"/>
              </a:lnSpc>
            </a:pPr>
            <a:r>
              <a:rPr lang="en-US" sz="1600" dirty="0"/>
              <a:t>Depth – dose profile for electrons better than the quasi-exponential decay given by X-rays </a:t>
            </a:r>
          </a:p>
          <a:p>
            <a:pPr lvl="1">
              <a:lnSpc>
                <a:spcPct val="120000"/>
              </a:lnSpc>
            </a:pPr>
            <a:r>
              <a:rPr lang="en-US" sz="1600" dirty="0"/>
              <a:t>Charged particles like electrons may be focused and steered in ways that are not possible with X-rays</a:t>
            </a:r>
          </a:p>
          <a:p>
            <a:pPr lvl="1">
              <a:lnSpc>
                <a:spcPct val="120000"/>
              </a:lnSpc>
            </a:pPr>
            <a:r>
              <a:rPr lang="en-US" sz="1600" dirty="0"/>
              <a:t>Electron beams rather unsensitive to tissue inhomogeneities</a:t>
            </a:r>
          </a:p>
          <a:p>
            <a:pPr lvl="1">
              <a:lnSpc>
                <a:spcPct val="120000"/>
              </a:lnSpc>
            </a:pPr>
            <a:r>
              <a:rPr lang="en-US" sz="1600" dirty="0"/>
              <a:t>Electron accelerators comparatively more compact, simpler and cheaper than proton/ion machines</a:t>
            </a:r>
          </a:p>
          <a:p>
            <a:pPr>
              <a:lnSpc>
                <a:spcPct val="120000"/>
              </a:lnSpc>
            </a:pPr>
            <a:r>
              <a:rPr lang="en-US" sz="1600" dirty="0"/>
              <a:t>This last advantage is  now especially true given the recent advancements on </a:t>
            </a:r>
            <a:r>
              <a:rPr lang="en-US" sz="1600" dirty="0">
                <a:solidFill>
                  <a:srgbClr val="0070C0"/>
                </a:solidFill>
              </a:rPr>
              <a:t>high-gradient acceleration</a:t>
            </a:r>
            <a:r>
              <a:rPr lang="en-US" sz="1600" dirty="0"/>
              <a:t>, e.g. X-band </a:t>
            </a:r>
            <a:r>
              <a:rPr lang="en-US" sz="1600" dirty="0">
                <a:solidFill>
                  <a:srgbClr val="0070C0"/>
                </a:solidFill>
              </a:rPr>
              <a:t>CLIC</a:t>
            </a:r>
            <a:r>
              <a:rPr lang="en-US" sz="1600" dirty="0"/>
              <a:t> technology.</a:t>
            </a:r>
          </a:p>
          <a:p>
            <a:pPr>
              <a:lnSpc>
                <a:spcPct val="120000"/>
              </a:lnSpc>
            </a:pPr>
            <a:r>
              <a:rPr lang="en-US" sz="1600" dirty="0"/>
              <a:t>Ultra-high dose rate (above </a:t>
            </a:r>
            <a:r>
              <a:rPr lang="en-US" sz="1600" dirty="0">
                <a:solidFill>
                  <a:srgbClr val="0070C0"/>
                </a:solidFill>
              </a:rPr>
              <a:t>100 </a:t>
            </a:r>
            <a:r>
              <a:rPr lang="en-US" sz="1600" dirty="0" err="1">
                <a:solidFill>
                  <a:srgbClr val="0070C0"/>
                </a:solidFill>
              </a:rPr>
              <a:t>Gy</a:t>
            </a:r>
            <a:r>
              <a:rPr lang="en-US" sz="1600" dirty="0">
                <a:solidFill>
                  <a:srgbClr val="0070C0"/>
                </a:solidFill>
              </a:rPr>
              <a:t>/s</a:t>
            </a:r>
            <a:r>
              <a:rPr lang="en-US" sz="1600" dirty="0"/>
              <a:t>) radiation delivery, termed </a:t>
            </a:r>
            <a:r>
              <a:rPr lang="en-US" sz="1600" dirty="0">
                <a:solidFill>
                  <a:srgbClr val="0070C0"/>
                </a:solidFill>
              </a:rPr>
              <a:t>FLASH radiotherapy</a:t>
            </a:r>
            <a:r>
              <a:rPr lang="en-US" sz="1600" dirty="0"/>
              <a:t>, showed normal tissue sparing capabilities, without compromising tumor control. Electron </a:t>
            </a:r>
            <a:r>
              <a:rPr lang="en-US" sz="1600" dirty="0" err="1"/>
              <a:t>linacs</a:t>
            </a:r>
            <a:r>
              <a:rPr lang="en-US" sz="1600" dirty="0"/>
              <a:t> can relatively easily reach the high beam currents needed for FLASH treatment of large fields.</a:t>
            </a:r>
          </a:p>
          <a:p>
            <a:pPr>
              <a:lnSpc>
                <a:spcPct val="120000"/>
              </a:lnSpc>
            </a:pPr>
            <a:endParaRPr lang="en-US" sz="1600" dirty="0"/>
          </a:p>
          <a:p>
            <a:pPr marL="407988" indent="-363538">
              <a:lnSpc>
                <a:spcPct val="120000"/>
              </a:lnSpc>
              <a:buNone/>
            </a:pPr>
            <a:r>
              <a:rPr lang="en-US" sz="1600" dirty="0"/>
              <a:t>→   Exploit </a:t>
            </a:r>
            <a:r>
              <a:rPr lang="en-US" sz="1600" dirty="0">
                <a:solidFill>
                  <a:srgbClr val="0070C0"/>
                </a:solidFill>
              </a:rPr>
              <a:t>CERN</a:t>
            </a:r>
            <a:r>
              <a:rPr lang="en-US" sz="1600" dirty="0"/>
              <a:t> expertise in accelerators, especially the one on high-gradient electron machines developed by the </a:t>
            </a:r>
            <a:r>
              <a:rPr lang="en-US" sz="1600" dirty="0">
                <a:solidFill>
                  <a:srgbClr val="0070C0"/>
                </a:solidFill>
              </a:rPr>
              <a:t>CLIC</a:t>
            </a:r>
            <a:r>
              <a:rPr lang="en-US" sz="1600" dirty="0"/>
              <a:t> study. The </a:t>
            </a:r>
            <a:r>
              <a:rPr lang="en-US" sz="1600" dirty="0">
                <a:solidFill>
                  <a:srgbClr val="0070C0"/>
                </a:solidFill>
              </a:rPr>
              <a:t>CLEAR</a:t>
            </a:r>
            <a:r>
              <a:rPr lang="en-US" sz="1600" dirty="0"/>
              <a:t> user facility offers as well a unique opportunity for experimental </a:t>
            </a:r>
            <a:r>
              <a:rPr lang="en-US" sz="1600" dirty="0">
                <a:solidFill>
                  <a:srgbClr val="0070C0"/>
                </a:solidFill>
              </a:rPr>
              <a:t>VHEE</a:t>
            </a:r>
            <a:r>
              <a:rPr lang="en-US" sz="1600" dirty="0"/>
              <a:t> and </a:t>
            </a:r>
            <a:r>
              <a:rPr lang="en-US" sz="1600" dirty="0">
                <a:solidFill>
                  <a:srgbClr val="0070C0"/>
                </a:solidFill>
              </a:rPr>
              <a:t>FLASH</a:t>
            </a:r>
            <a:r>
              <a:rPr lang="en-US" sz="1600" dirty="0"/>
              <a:t> studies with a </a:t>
            </a:r>
            <a:r>
              <a:rPr lang="en-US" sz="1600" dirty="0">
                <a:solidFill>
                  <a:srgbClr val="0070C0"/>
                </a:solidFill>
              </a:rPr>
              <a:t>high-current</a:t>
            </a:r>
            <a:r>
              <a:rPr lang="en-US" sz="1600" dirty="0"/>
              <a:t> </a:t>
            </a:r>
            <a:r>
              <a:rPr lang="en-US" sz="1600" dirty="0">
                <a:solidFill>
                  <a:srgbClr val="0070C0"/>
                </a:solidFill>
              </a:rPr>
              <a:t>200 MeV e- beam</a:t>
            </a:r>
            <a:r>
              <a:rPr lang="en-US" sz="1600" dirty="0"/>
              <a:t>.</a:t>
            </a:r>
            <a:endParaRPr lang="en-US" sz="1600" dirty="0">
              <a:solidFill>
                <a:srgbClr val="0070C0"/>
              </a:solidFill>
            </a:endParaRPr>
          </a:p>
          <a:p>
            <a:pPr>
              <a:lnSpc>
                <a:spcPct val="120000"/>
              </a:lnSpc>
            </a:pPr>
            <a:endParaRPr lang="en-US" dirty="0"/>
          </a:p>
          <a:p>
            <a:pPr>
              <a:lnSpc>
                <a:spcPct val="120000"/>
              </a:lnSpc>
            </a:pPr>
            <a:endParaRPr lang="en-US" dirty="0"/>
          </a:p>
        </p:txBody>
      </p:sp>
    </p:spTree>
    <p:extLst>
      <p:ext uri="{BB962C8B-B14F-4D97-AF65-F5344CB8AC3E}">
        <p14:creationId xmlns:p14="http://schemas.microsoft.com/office/powerpoint/2010/main" val="3762848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6">
                                            <p:txEl>
                                              <p:pRg st="6" end="6"/>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6">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A56973-D62F-B146-8CDC-74B5D8822B1E}"/>
              </a:ext>
            </a:extLst>
          </p:cNvPr>
          <p:cNvSpPr>
            <a:spLocks noGrp="1"/>
          </p:cNvSpPr>
          <p:nvPr>
            <p:ph type="title"/>
          </p:nvPr>
        </p:nvSpPr>
        <p:spPr/>
        <p:txBody>
          <a:bodyPr/>
          <a:lstStyle/>
          <a:p>
            <a:r>
              <a:rPr lang="en-US" dirty="0"/>
              <a:t>VHEE/FLASH activities in CLEAR</a:t>
            </a:r>
          </a:p>
        </p:txBody>
      </p:sp>
      <p:sp>
        <p:nvSpPr>
          <p:cNvPr id="4" name="Content Placeholder 7">
            <a:extLst>
              <a:ext uri="{FF2B5EF4-FFF2-40B4-BE49-F238E27FC236}">
                <a16:creationId xmlns:a16="http://schemas.microsoft.com/office/drawing/2014/main" id="{E830A521-9304-2B4D-A007-8D05EFBA3B8A}"/>
              </a:ext>
            </a:extLst>
          </p:cNvPr>
          <p:cNvSpPr txBox="1">
            <a:spLocks/>
          </p:cNvSpPr>
          <p:nvPr/>
        </p:nvSpPr>
        <p:spPr bwMode="auto">
          <a:xfrm>
            <a:off x="181861" y="881132"/>
            <a:ext cx="5995915" cy="3244819"/>
          </a:xfrm>
          <a:prstGeom prst="rect">
            <a:avLst/>
          </a:prstGeom>
          <a:ln w="12700">
            <a:miter lim="400000"/>
          </a:ln>
          <a:extLst>
            <a:ext uri="{C572A759-6A51-4108-AA02-DFA0A04FC94B}">
              <ma14:wrappingTextBoxFlag xmlns="" xmlns:ma14="http://schemas.microsoft.com/office/mac/drawingml/2011/main" val="1"/>
            </a:ext>
          </a:extLst>
        </p:spPr>
        <p:txBody>
          <a:bodyPr lIns="50800" tIns="50800" rIns="50800" bIns="50800" anchor="ctr">
            <a:normAutofit fontScale="70000" lnSpcReduction="20000"/>
          </a:bodyPr>
          <a:lstStyle>
            <a:lvl1pPr marL="0" marR="0" indent="0" algn="l" defTabSz="410751" rtl="0" latinLnBrk="0">
              <a:lnSpc>
                <a:spcPct val="100000"/>
              </a:lnSpc>
              <a:spcBef>
                <a:spcPts val="2953"/>
              </a:spcBef>
              <a:spcAft>
                <a:spcPts val="0"/>
              </a:spcAft>
              <a:buClrTx/>
              <a:buSzPct val="75000"/>
              <a:buFontTx/>
              <a:buNone/>
              <a:tabLst/>
              <a:defRPr sz="2800" b="0" i="0" u="none" strike="noStrike" cap="none" spc="0" baseline="0">
                <a:ln>
                  <a:noFill/>
                </a:ln>
                <a:solidFill>
                  <a:srgbClr val="000000"/>
                </a:solidFill>
                <a:uFillTx/>
                <a:latin typeface="+mn-lt"/>
                <a:ea typeface="+mn-ea"/>
                <a:cs typeface="+mn-cs"/>
                <a:sym typeface="Helvetica Light"/>
              </a:defRPr>
            </a:lvl1pPr>
            <a:lvl2pPr marL="312528"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2pPr>
            <a:lvl3pPr marL="625056"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3pPr>
            <a:lvl4pPr marL="937584"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4pPr>
            <a:lvl5pPr marL="1250112" marR="0" indent="0" algn="l" defTabSz="410751" rtl="0" latinLnBrk="0">
              <a:lnSpc>
                <a:spcPct val="100000"/>
              </a:lnSpc>
              <a:spcBef>
                <a:spcPts val="2953"/>
              </a:spcBef>
              <a:spcAft>
                <a:spcPts val="0"/>
              </a:spcAft>
              <a:buClrTx/>
              <a:buSzPct val="75000"/>
              <a:buFontTx/>
              <a:buNone/>
              <a:tabLst/>
              <a:defRPr sz="2400" b="0" i="0" u="none" strike="noStrike" cap="none" spc="0" baseline="0">
                <a:ln>
                  <a:noFill/>
                </a:ln>
                <a:solidFill>
                  <a:srgbClr val="000000"/>
                </a:solidFill>
                <a:uFillTx/>
                <a:latin typeface="+mn-lt"/>
                <a:ea typeface="+mn-ea"/>
                <a:cs typeface="+mn-cs"/>
                <a:sym typeface="Helvetica Light"/>
              </a:defRPr>
            </a:lvl5pPr>
            <a:lvl6pPr marL="1875168"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6pPr>
            <a:lvl7pPr marL="2187696"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7pPr>
            <a:lvl8pPr marL="2500224"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8pPr>
            <a:lvl9pPr marL="2812752" marR="0" indent="-312528" algn="l" defTabSz="410751" rtl="0" latinLnBrk="0">
              <a:lnSpc>
                <a:spcPct val="100000"/>
              </a:lnSpc>
              <a:spcBef>
                <a:spcPts val="2953"/>
              </a:spcBef>
              <a:spcAft>
                <a:spcPts val="0"/>
              </a:spcAft>
              <a:buClrTx/>
              <a:buSzPct val="75000"/>
              <a:buFontTx/>
              <a:buChar char="•"/>
              <a:tabLst/>
              <a:defRPr sz="2531" b="0" i="0" u="none" strike="noStrike" cap="none" spc="0" baseline="0">
                <a:ln>
                  <a:noFill/>
                </a:ln>
                <a:solidFill>
                  <a:srgbClr val="000000"/>
                </a:solidFill>
                <a:uFillTx/>
                <a:latin typeface="+mn-lt"/>
                <a:ea typeface="+mn-ea"/>
                <a:cs typeface="+mn-cs"/>
                <a:sym typeface="Helvetica Light"/>
              </a:defRPr>
            </a:lvl9pPr>
          </a:lstStyle>
          <a:p>
            <a:pPr hangingPunct="1"/>
            <a:r>
              <a:rPr lang="en-GB" dirty="0">
                <a:latin typeface="Century Gothic" panose="020B0502020202020204" pitchFamily="34" charset="0"/>
              </a:rPr>
              <a:t>Calibration of operational medical dosimeters – nonlinear effects with high-dose short pulses</a:t>
            </a:r>
          </a:p>
          <a:p>
            <a:pPr hangingPunct="1"/>
            <a:r>
              <a:rPr lang="en-GB" dirty="0">
                <a:latin typeface="Century Gothic" panose="020B0502020202020204" pitchFamily="34" charset="0"/>
              </a:rPr>
              <a:t>Verification of FLASH effect using biological dosimeters</a:t>
            </a:r>
          </a:p>
          <a:p>
            <a:pPr hangingPunct="1"/>
            <a:r>
              <a:rPr lang="en-GB" dirty="0">
                <a:latin typeface="Century Gothic" panose="020B0502020202020204" pitchFamily="34" charset="0"/>
              </a:rPr>
              <a:t>Experimental verification of dose deposition profiles in water phantoms</a:t>
            </a:r>
          </a:p>
          <a:p>
            <a:pPr hangingPunct="1"/>
            <a:r>
              <a:rPr lang="en-GB" dirty="0">
                <a:latin typeface="Century Gothic" panose="020B0502020202020204" pitchFamily="34" charset="0"/>
              </a:rPr>
              <a:t>Demonstration of “Bragg-like peak” deposition with focused beams</a:t>
            </a:r>
          </a:p>
        </p:txBody>
      </p:sp>
      <p:pic>
        <p:nvPicPr>
          <p:cNvPr id="8" name="Picture 7">
            <a:extLst>
              <a:ext uri="{FF2B5EF4-FFF2-40B4-BE49-F238E27FC236}">
                <a16:creationId xmlns:a16="http://schemas.microsoft.com/office/drawing/2014/main" id="{11EE853C-10C8-2743-8D69-14CA2A738CB5}"/>
              </a:ext>
            </a:extLst>
          </p:cNvPr>
          <p:cNvPicPr>
            <a:picLocks noChangeAspect="1"/>
          </p:cNvPicPr>
          <p:nvPr/>
        </p:nvPicPr>
        <p:blipFill>
          <a:blip r:embed="rId2"/>
          <a:stretch>
            <a:fillRect/>
          </a:stretch>
        </p:blipFill>
        <p:spPr>
          <a:xfrm>
            <a:off x="6322741" y="974434"/>
            <a:ext cx="5869259" cy="2819930"/>
          </a:xfrm>
          <a:prstGeom prst="rect">
            <a:avLst/>
          </a:prstGeom>
        </p:spPr>
      </p:pic>
      <p:sp>
        <p:nvSpPr>
          <p:cNvPr id="9" name="Title 1">
            <a:extLst>
              <a:ext uri="{FF2B5EF4-FFF2-40B4-BE49-F238E27FC236}">
                <a16:creationId xmlns:a16="http://schemas.microsoft.com/office/drawing/2014/main" id="{8C6295DA-5CDA-3843-B4C2-BA533F983E43}"/>
              </a:ext>
            </a:extLst>
          </p:cNvPr>
          <p:cNvSpPr txBox="1">
            <a:spLocks/>
          </p:cNvSpPr>
          <p:nvPr/>
        </p:nvSpPr>
        <p:spPr>
          <a:xfrm>
            <a:off x="9300117" y="702713"/>
            <a:ext cx="2891882" cy="557376"/>
          </a:xfrm>
          <a:prstGeom prst="rect">
            <a:avLst/>
          </a:prstGeom>
        </p:spPr>
        <p:txBody>
          <a:bodyPr vert="horz" lIns="91440" tIns="45720" rIns="91440" bIns="45720" rtlCol="0" anchor="ctr">
            <a:normAutofit fontScale="92500"/>
          </a:bodyPr>
          <a:lstStyle>
            <a:lvl1pPr algn="ctr" defTabSz="914400" rtl="0" eaLnBrk="1" latinLnBrk="0" hangingPunct="1">
              <a:lnSpc>
                <a:spcPct val="90000"/>
              </a:lnSpc>
              <a:spcBef>
                <a:spcPct val="0"/>
              </a:spcBef>
              <a:buNone/>
              <a:defRPr sz="2800" kern="1200">
                <a:solidFill>
                  <a:srgbClr val="002060"/>
                </a:solidFill>
                <a:latin typeface="Century Gothic" charset="0"/>
                <a:ea typeface="Century Gothic" charset="0"/>
                <a:cs typeface="Century Gothic" charset="0"/>
              </a:defRPr>
            </a:lvl1pPr>
          </a:lstStyle>
          <a:p>
            <a:pPr marL="0" lvl="1" algn="ctr"/>
            <a:r>
              <a:rPr lang="en-GB" kern="0" dirty="0">
                <a:solidFill>
                  <a:srgbClr val="002060"/>
                </a:solidFill>
                <a:latin typeface="Century Gothic" panose="020B0502020202020204" pitchFamily="34" charset="0"/>
              </a:rPr>
              <a:t>High dose rate dosimetry</a:t>
            </a:r>
          </a:p>
        </p:txBody>
      </p:sp>
      <p:pic>
        <p:nvPicPr>
          <p:cNvPr id="10" name="Picture 9">
            <a:extLst>
              <a:ext uri="{FF2B5EF4-FFF2-40B4-BE49-F238E27FC236}">
                <a16:creationId xmlns:a16="http://schemas.microsoft.com/office/drawing/2014/main" id="{75B9D42F-B4DE-274D-9EBE-35C2C215944B}"/>
              </a:ext>
            </a:extLst>
          </p:cNvPr>
          <p:cNvPicPr>
            <a:picLocks noChangeAspect="1"/>
          </p:cNvPicPr>
          <p:nvPr/>
        </p:nvPicPr>
        <p:blipFill>
          <a:blip r:embed="rId3"/>
          <a:stretch>
            <a:fillRect/>
          </a:stretch>
        </p:blipFill>
        <p:spPr>
          <a:xfrm>
            <a:off x="266628" y="4553975"/>
            <a:ext cx="4336409" cy="1843950"/>
          </a:xfrm>
          <a:prstGeom prst="rect">
            <a:avLst/>
          </a:prstGeom>
        </p:spPr>
      </p:pic>
      <p:sp>
        <p:nvSpPr>
          <p:cNvPr id="11" name="Rectangle 10">
            <a:extLst>
              <a:ext uri="{FF2B5EF4-FFF2-40B4-BE49-F238E27FC236}">
                <a16:creationId xmlns:a16="http://schemas.microsoft.com/office/drawing/2014/main" id="{F06D6F86-7A1A-B847-9914-CA753980A11F}"/>
              </a:ext>
            </a:extLst>
          </p:cNvPr>
          <p:cNvSpPr/>
          <p:nvPr/>
        </p:nvSpPr>
        <p:spPr>
          <a:xfrm>
            <a:off x="4673490" y="4731219"/>
            <a:ext cx="2214450" cy="1323439"/>
          </a:xfrm>
          <a:prstGeom prst="rect">
            <a:avLst/>
          </a:prstGeom>
        </p:spPr>
        <p:txBody>
          <a:bodyPr wrap="square">
            <a:spAutoFit/>
          </a:bodyPr>
          <a:lstStyle/>
          <a:p>
            <a:r>
              <a:rPr lang="en-US" sz="1600" dirty="0">
                <a:solidFill>
                  <a:srgbClr val="000090"/>
                </a:solidFill>
                <a:latin typeface="Century Gothic"/>
                <a:cs typeface="Century Gothic"/>
              </a:rPr>
              <a:t>Aim:</a:t>
            </a:r>
          </a:p>
          <a:p>
            <a:endParaRPr lang="en-US" sz="800" dirty="0">
              <a:latin typeface="Century Gothic"/>
              <a:cs typeface="Century Gothic"/>
            </a:endParaRPr>
          </a:p>
          <a:p>
            <a:r>
              <a:rPr lang="en-US" sz="1400" dirty="0">
                <a:latin typeface="Century Gothic"/>
                <a:cs typeface="Century Gothic"/>
              </a:rPr>
              <a:t>Focus the  beam on the  </a:t>
            </a:r>
            <a:r>
              <a:rPr lang="en-US" sz="1400" dirty="0" err="1">
                <a:latin typeface="Century Gothic"/>
                <a:cs typeface="Century Gothic"/>
              </a:rPr>
              <a:t>tumour</a:t>
            </a:r>
            <a:r>
              <a:rPr lang="en-US" sz="1400" dirty="0">
                <a:latin typeface="Century Gothic"/>
                <a:cs typeface="Century Gothic"/>
              </a:rPr>
              <a:t> to minimize the  dose on the nearby healthy tissues</a:t>
            </a:r>
          </a:p>
        </p:txBody>
      </p:sp>
      <p:pic>
        <p:nvPicPr>
          <p:cNvPr id="13" name="Picture 12">
            <a:extLst>
              <a:ext uri="{FF2B5EF4-FFF2-40B4-BE49-F238E27FC236}">
                <a16:creationId xmlns:a16="http://schemas.microsoft.com/office/drawing/2014/main" id="{4A4A19EA-35DC-8841-A347-E34398E98563}"/>
              </a:ext>
            </a:extLst>
          </p:cNvPr>
          <p:cNvPicPr>
            <a:picLocks noChangeAspect="1"/>
          </p:cNvPicPr>
          <p:nvPr/>
        </p:nvPicPr>
        <p:blipFill>
          <a:blip r:embed="rId4"/>
          <a:stretch>
            <a:fillRect/>
          </a:stretch>
        </p:blipFill>
        <p:spPr>
          <a:xfrm>
            <a:off x="7038290" y="4125951"/>
            <a:ext cx="4438160" cy="2616665"/>
          </a:xfrm>
          <a:prstGeom prst="rect">
            <a:avLst/>
          </a:prstGeom>
        </p:spPr>
      </p:pic>
      <p:sp>
        <p:nvSpPr>
          <p:cNvPr id="15" name="Rectangle 14">
            <a:extLst>
              <a:ext uri="{FF2B5EF4-FFF2-40B4-BE49-F238E27FC236}">
                <a16:creationId xmlns:a16="http://schemas.microsoft.com/office/drawing/2014/main" id="{5B481F71-8EB0-4742-831A-916318337A15}"/>
              </a:ext>
            </a:extLst>
          </p:cNvPr>
          <p:cNvSpPr/>
          <p:nvPr/>
        </p:nvSpPr>
        <p:spPr>
          <a:xfrm>
            <a:off x="4516244" y="6259425"/>
            <a:ext cx="2446871" cy="276999"/>
          </a:xfrm>
          <a:prstGeom prst="rect">
            <a:avLst/>
          </a:prstGeom>
        </p:spPr>
        <p:txBody>
          <a:bodyPr wrap="square">
            <a:spAutoFit/>
          </a:bodyPr>
          <a:lstStyle/>
          <a:p>
            <a:r>
              <a:rPr lang="en-US" sz="1200" dirty="0">
                <a:solidFill>
                  <a:schemeClr val="accent1"/>
                </a:solidFill>
                <a:latin typeface="Century Gothic" panose="020B0502020202020204" pitchFamily="34" charset="0"/>
                <a:cs typeface="Century Gothic"/>
              </a:rPr>
              <a:t>Strathclyde and Manchester</a:t>
            </a:r>
          </a:p>
        </p:txBody>
      </p:sp>
    </p:spTree>
    <p:extLst>
      <p:ext uri="{BB962C8B-B14F-4D97-AF65-F5344CB8AC3E}">
        <p14:creationId xmlns:p14="http://schemas.microsoft.com/office/powerpoint/2010/main" val="335586134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33046"/>
            <a:ext cx="10515600" cy="379910"/>
          </a:xfrm>
        </p:spPr>
        <p:txBody>
          <a:bodyPr>
            <a:normAutofit fontScale="90000"/>
          </a:bodyPr>
          <a:lstStyle/>
          <a:p>
            <a:pPr lvl="1" algn="ctr"/>
            <a:r>
              <a:rPr lang="en-GB" sz="2800" dirty="0">
                <a:solidFill>
                  <a:srgbClr val="002060"/>
                </a:solidFill>
                <a:latin typeface="Century Gothic" panose="020B0502020202020204" pitchFamily="34" charset="0"/>
              </a:rPr>
              <a:t>Biological effects of high dose rates</a:t>
            </a:r>
          </a:p>
        </p:txBody>
      </p:sp>
      <p:sp>
        <p:nvSpPr>
          <p:cNvPr id="3" name="Rectangle 2"/>
          <p:cNvSpPr/>
          <p:nvPr/>
        </p:nvSpPr>
        <p:spPr>
          <a:xfrm>
            <a:off x="7329668" y="4591307"/>
            <a:ext cx="4710067" cy="1169551"/>
          </a:xfrm>
          <a:prstGeom prst="rect">
            <a:avLst/>
          </a:prstGeom>
        </p:spPr>
        <p:txBody>
          <a:bodyPr wrap="square">
            <a:spAutoFit/>
          </a:bodyPr>
          <a:lstStyle/>
          <a:p>
            <a:r>
              <a:rPr lang="en-US" dirty="0">
                <a:latin typeface="Century Gothic" panose="020B0502020202020204" pitchFamily="34" charset="0"/>
              </a:rPr>
              <a:t>Set-up in the water tank. Zebra fish eggs, alanine pellets, </a:t>
            </a:r>
            <a:r>
              <a:rPr lang="en-US" dirty="0" err="1">
                <a:latin typeface="Century Gothic" panose="020B0502020202020204" pitchFamily="34" charset="0"/>
              </a:rPr>
              <a:t>gafchromic</a:t>
            </a:r>
            <a:r>
              <a:rPr lang="en-US" dirty="0">
                <a:latin typeface="Century Gothic" panose="020B0502020202020204" pitchFamily="34" charset="0"/>
              </a:rPr>
              <a:t> films, </a:t>
            </a:r>
            <a:br>
              <a:rPr lang="en-US" dirty="0">
                <a:latin typeface="Century Gothic" panose="020B0502020202020204" pitchFamily="34" charset="0"/>
              </a:rPr>
            </a:br>
            <a:r>
              <a:rPr lang="en-US" dirty="0">
                <a:solidFill>
                  <a:srgbClr val="011893"/>
                </a:solidFill>
                <a:latin typeface="Century Gothic" panose="020B0502020202020204" pitchFamily="34" charset="0"/>
                <a:cs typeface="Century Gothic"/>
              </a:rPr>
              <a:t>CHUV Lausanne </a:t>
            </a:r>
          </a:p>
          <a:p>
            <a:r>
              <a:rPr lang="en-US" sz="1600" i="1" dirty="0">
                <a:latin typeface="Century Gothic" panose="020B0502020202020204" pitchFamily="34" charset="0"/>
                <a:cs typeface="Century Gothic"/>
              </a:rPr>
              <a:t>(M.C. Vozenin, C. Bailat, R. Moeckli  et al.)</a:t>
            </a:r>
            <a:endParaRPr lang="en-GB" sz="1600" dirty="0">
              <a:latin typeface="Century Gothic" panose="020B0502020202020204" pitchFamily="34" charset="0"/>
            </a:endParaRPr>
          </a:p>
        </p:txBody>
      </p:sp>
      <p:pic>
        <p:nvPicPr>
          <p:cNvPr id="8" name="Picture 7"/>
          <p:cNvPicPr/>
          <p:nvPr/>
        </p:nvPicPr>
        <p:blipFill rotWithShape="1">
          <a:blip r:embed="rId2" cstate="hqprint">
            <a:extLst>
              <a:ext uri="{28A0092B-C50C-407E-A947-70E740481C1C}">
                <a14:useLocalDpi xmlns:a14="http://schemas.microsoft.com/office/drawing/2010/main"/>
              </a:ext>
            </a:extLst>
          </a:blip>
          <a:srcRect/>
          <a:stretch/>
        </p:blipFill>
        <p:spPr bwMode="auto">
          <a:xfrm>
            <a:off x="381000" y="1236425"/>
            <a:ext cx="3200400" cy="2419928"/>
          </a:xfrm>
          <a:prstGeom prst="rect">
            <a:avLst/>
          </a:prstGeom>
          <a:ln>
            <a:noFill/>
          </a:ln>
          <a:extLst>
            <a:ext uri="{53640926-AAD7-44D8-BBD7-CCE9431645EC}">
              <a14:shadowObscured xmlns:a14="http://schemas.microsoft.com/office/drawing/2010/main"/>
            </a:ext>
          </a:extLst>
        </p:spPr>
      </p:pic>
      <p:pic>
        <p:nvPicPr>
          <p:cNvPr id="9" name="Picture 8"/>
          <p:cNvPicPr/>
          <p:nvPr/>
        </p:nvPicPr>
        <p:blipFill rotWithShape="1">
          <a:blip r:embed="rId3" cstate="hqprint">
            <a:extLst>
              <a:ext uri="{28A0092B-C50C-407E-A947-70E740481C1C}">
                <a14:useLocalDpi xmlns:a14="http://schemas.microsoft.com/office/drawing/2010/main"/>
              </a:ext>
            </a:extLst>
          </a:blip>
          <a:srcRect/>
          <a:stretch/>
        </p:blipFill>
        <p:spPr bwMode="auto">
          <a:xfrm>
            <a:off x="3786600" y="1236425"/>
            <a:ext cx="3173730" cy="2419928"/>
          </a:xfrm>
          <a:prstGeom prst="rect">
            <a:avLst/>
          </a:prstGeom>
          <a:ln>
            <a:noFill/>
          </a:ln>
          <a:extLst>
            <a:ext uri="{53640926-AAD7-44D8-BBD7-CCE9431645EC}">
              <a14:shadowObscured xmlns:a14="http://schemas.microsoft.com/office/drawing/2010/main"/>
            </a:ext>
          </a:extLst>
        </p:spPr>
      </p:pic>
      <p:sp>
        <p:nvSpPr>
          <p:cNvPr id="11" name="TextBox 10"/>
          <p:cNvSpPr txBox="1"/>
          <p:nvPr/>
        </p:nvSpPr>
        <p:spPr>
          <a:xfrm>
            <a:off x="381000" y="4129642"/>
            <a:ext cx="6579330" cy="1200329"/>
          </a:xfrm>
          <a:prstGeom prst="rect">
            <a:avLst/>
          </a:prstGeom>
          <a:noFill/>
        </p:spPr>
        <p:txBody>
          <a:bodyPr wrap="square" rtlCol="0">
            <a:spAutoFit/>
          </a:bodyPr>
          <a:lstStyle/>
          <a:p>
            <a:r>
              <a:rPr lang="en-GB" dirty="0">
                <a:latin typeface="Century Gothic" panose="020B0502020202020204" pitchFamily="34" charset="0"/>
                <a:ea typeface="Times New Roman" panose="02020603050405020304" pitchFamily="18" charset="0"/>
              </a:rPr>
              <a:t>Left: dry plasmid samples on glass microscope slides.</a:t>
            </a:r>
            <a:endParaRPr lang="en-GB" dirty="0">
              <a:latin typeface="Century Gothic" panose="020B0502020202020204" pitchFamily="34" charset="0"/>
            </a:endParaRPr>
          </a:p>
          <a:p>
            <a:r>
              <a:rPr lang="en-GB" dirty="0">
                <a:latin typeface="Century Gothic" panose="020B0502020202020204" pitchFamily="34" charset="0"/>
              </a:rPr>
              <a:t>Right: </a:t>
            </a:r>
            <a:r>
              <a:rPr lang="en-GB" dirty="0">
                <a:latin typeface="Century Gothic" panose="020B0502020202020204" pitchFamily="34" charset="0"/>
                <a:ea typeface="Times New Roman" panose="02020603050405020304" pitchFamily="18" charset="0"/>
              </a:rPr>
              <a:t>wet plasmid samples in Eppendorf tubes.</a:t>
            </a:r>
          </a:p>
          <a:p>
            <a:r>
              <a:rPr lang="en-GB" dirty="0">
                <a:latin typeface="Century Gothic" panose="020B0502020202020204" pitchFamily="34" charset="0"/>
                <a:ea typeface="Times New Roman" panose="02020603050405020304" pitchFamily="18" charset="0"/>
              </a:rPr>
              <a:t>EBT-XD film placed behind samples, </a:t>
            </a:r>
            <a:r>
              <a:rPr lang="en-US" dirty="0">
                <a:solidFill>
                  <a:srgbClr val="011893"/>
                </a:solidFill>
                <a:latin typeface="Century Gothic"/>
                <a:cs typeface="Century Gothic"/>
              </a:rPr>
              <a:t>Manchester University  </a:t>
            </a:r>
          </a:p>
          <a:p>
            <a:r>
              <a:rPr lang="en-US" i="1" dirty="0">
                <a:latin typeface="Century Gothic"/>
                <a:cs typeface="Century Gothic"/>
              </a:rPr>
              <a:t>(K. Small, R. Jones et al.)</a:t>
            </a:r>
          </a:p>
        </p:txBody>
      </p:sp>
      <p:pic>
        <p:nvPicPr>
          <p:cNvPr id="12" name="Image 5"/>
          <p:cNvPicPr/>
          <p:nvPr/>
        </p:nvPicPr>
        <p:blipFill>
          <a:blip r:embed="rId4" cstate="print">
            <a:extLst>
              <a:ext uri="{28A0092B-C50C-407E-A947-70E740481C1C}">
                <a14:useLocalDpi xmlns:a14="http://schemas.microsoft.com/office/drawing/2010/main"/>
              </a:ext>
            </a:extLst>
          </a:blip>
          <a:stretch>
            <a:fillRect/>
          </a:stretch>
        </p:blipFill>
        <p:spPr>
          <a:xfrm>
            <a:off x="7596505" y="1236425"/>
            <a:ext cx="4176395" cy="3132455"/>
          </a:xfrm>
          <a:prstGeom prst="rect">
            <a:avLst/>
          </a:prstGeom>
        </p:spPr>
      </p:pic>
    </p:spTree>
    <p:extLst>
      <p:ext uri="{BB962C8B-B14F-4D97-AF65-F5344CB8AC3E}">
        <p14:creationId xmlns:p14="http://schemas.microsoft.com/office/powerpoint/2010/main" val="84327858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484" y="767042"/>
            <a:ext cx="10673316" cy="818905"/>
          </a:xfrm>
        </p:spPr>
        <p:txBody>
          <a:bodyPr>
            <a:noAutofit/>
          </a:bodyPr>
          <a:lstStyle/>
          <a:p>
            <a:r>
              <a:rPr lang="en-GB" sz="2200" dirty="0">
                <a:solidFill>
                  <a:srgbClr val="C00000"/>
                </a:solidFill>
              </a:rPr>
              <a:t>Some recent radiotherapy-related publications based on CLEAR experiments</a:t>
            </a:r>
          </a:p>
        </p:txBody>
      </p:sp>
      <p:sp>
        <p:nvSpPr>
          <p:cNvPr id="7" name="TextBox 6"/>
          <p:cNvSpPr txBox="1"/>
          <p:nvPr/>
        </p:nvSpPr>
        <p:spPr>
          <a:xfrm>
            <a:off x="803031" y="1667189"/>
            <a:ext cx="10550769" cy="4031873"/>
          </a:xfrm>
          <a:prstGeom prst="rect">
            <a:avLst/>
          </a:prstGeom>
          <a:noFill/>
        </p:spPr>
        <p:txBody>
          <a:bodyPr wrap="square" rtlCol="0">
            <a:spAutoFit/>
          </a:bodyPr>
          <a:lstStyle/>
          <a:p>
            <a:pPr marL="285750" indent="-285750">
              <a:buFont typeface="Arial" panose="020B0604020202020204" pitchFamily="34" charset="0"/>
              <a:buChar char="•"/>
            </a:pPr>
            <a:r>
              <a:rPr lang="en-GB" sz="1600" b="1" dirty="0">
                <a:latin typeface="Century Gothic" panose="020B0502020202020204" pitchFamily="34" charset="0"/>
              </a:rPr>
              <a:t>A. </a:t>
            </a:r>
            <a:r>
              <a:rPr lang="en-GB" sz="1600" b="1" dirty="0" err="1">
                <a:latin typeface="Century Gothic" panose="020B0502020202020204" pitchFamily="34" charset="0"/>
              </a:rPr>
              <a:t>Lagdza</a:t>
            </a:r>
            <a:r>
              <a:rPr lang="en-GB" sz="1600" dirty="0">
                <a:latin typeface="Century Gothic" panose="020B0502020202020204" pitchFamily="34" charset="0"/>
              </a:rPr>
              <a:t>, R. Jones et al., Influence of heterogeneous media on Very High Energy Electron (VHEE) dose penetration and a Monte Carlo-based comparison with existing radiotherapy modalities, Nuclear Inst. and Methods in Physics Research, B, 482 (2020) 70-81.</a:t>
            </a:r>
          </a:p>
          <a:p>
            <a:pPr marL="285750" indent="-285750">
              <a:buFont typeface="Arial" panose="020B0604020202020204" pitchFamily="34" charset="0"/>
              <a:buChar char="•"/>
            </a:pPr>
            <a:endParaRPr lang="en-GB" sz="1600" dirty="0">
              <a:latin typeface="Century Gothic" panose="020B0502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rPr>
              <a:t>K. Small</a:t>
            </a:r>
            <a:r>
              <a:rPr lang="en-GB" sz="1600" dirty="0">
                <a:latin typeface="Century Gothic" panose="020B0502020202020204" pitchFamily="34" charset="0"/>
              </a:rPr>
              <a:t>, R. Jones et al., Evaluating Very High Energy Electron RBE from nanodosimetric pBR322 plasmid DNA damage, Nature Scientific Reports, Nature Sci. Rep. 11, 3341 (2021). </a:t>
            </a:r>
          </a:p>
          <a:p>
            <a:pPr marL="285750" indent="-285750">
              <a:buFont typeface="Arial" panose="020B0604020202020204" pitchFamily="34" charset="0"/>
              <a:buChar char="•"/>
            </a:pPr>
            <a:endParaRPr lang="en-GB" sz="1600" dirty="0">
              <a:latin typeface="Century Gothic" panose="020B0502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rPr>
              <a:t>M. McManus</a:t>
            </a:r>
            <a:r>
              <a:rPr lang="en-GB" sz="1600" dirty="0">
                <a:latin typeface="Century Gothic" panose="020B0502020202020204" pitchFamily="34" charset="0"/>
              </a:rPr>
              <a:t>, A. Subiel, The challenge of ionisation chamber dosimetry in ultra-short pulsed high dose-rate Very High Energy Electron beams, Nature Scientific Reports (2020) 10-9089.</a:t>
            </a:r>
          </a:p>
          <a:p>
            <a:pPr marL="285750" indent="-285750">
              <a:buFont typeface="Arial" panose="020B0604020202020204" pitchFamily="34" charset="0"/>
              <a:buChar char="•"/>
            </a:pPr>
            <a:endParaRPr lang="en-GB" sz="1600" dirty="0">
              <a:latin typeface="Century Gothic" panose="020B0502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rPr>
              <a:t>D. </a:t>
            </a:r>
            <a:r>
              <a:rPr lang="en-GB" sz="1600" b="1" dirty="0" err="1">
                <a:latin typeface="Century Gothic" panose="020B0502020202020204" pitchFamily="34" charset="0"/>
              </a:rPr>
              <a:t>Poppinga</a:t>
            </a:r>
            <a:r>
              <a:rPr lang="en-GB" sz="1600" b="1" dirty="0">
                <a:latin typeface="Century Gothic" panose="020B0502020202020204" pitchFamily="34" charset="0"/>
              </a:rPr>
              <a:t> </a:t>
            </a:r>
            <a:r>
              <a:rPr lang="en-GB" sz="1600" dirty="0">
                <a:latin typeface="Century Gothic" panose="020B0502020202020204" pitchFamily="34" charset="0"/>
              </a:rPr>
              <a:t>et al., VHEE beam dosimetry at CERN Linear Electron Accelerator for Research under ultra-high dose rate conditions, 2021 Biomed. Phys. Eng. Express 7 015012.</a:t>
            </a:r>
          </a:p>
          <a:p>
            <a:pPr marL="285750" indent="-285750">
              <a:buFont typeface="Arial" panose="020B0604020202020204" pitchFamily="34" charset="0"/>
              <a:buChar char="•"/>
            </a:pPr>
            <a:endParaRPr lang="en-GB" sz="1600" dirty="0">
              <a:latin typeface="Century Gothic" panose="020B0502020202020204" pitchFamily="34" charset="0"/>
            </a:endParaRPr>
          </a:p>
          <a:p>
            <a:pPr marL="285750" indent="-285750">
              <a:buFont typeface="Arial" panose="020B0604020202020204" pitchFamily="34" charset="0"/>
              <a:buChar char="•"/>
            </a:pPr>
            <a:r>
              <a:rPr lang="en-GB" sz="1600" b="1" dirty="0">
                <a:latin typeface="Century Gothic" panose="020B0502020202020204" pitchFamily="34" charset="0"/>
              </a:rPr>
              <a:t>K. Kokurewicz</a:t>
            </a:r>
            <a:r>
              <a:rPr lang="en-GB" sz="1600" dirty="0">
                <a:latin typeface="Century Gothic" panose="020B0502020202020204" pitchFamily="34" charset="0"/>
              </a:rPr>
              <a:t>, E. Brunetti, A. Curcio et al., An experimental study of the dose distribution of focused very high energy electron (VHEE) beams for radiotherapy, Nature </a:t>
            </a:r>
            <a:r>
              <a:rPr lang="en-GB" sz="1600" dirty="0" err="1">
                <a:latin typeface="Century Gothic" panose="020B0502020202020204" pitchFamily="34" charset="0"/>
              </a:rPr>
              <a:t>Commun</a:t>
            </a:r>
            <a:r>
              <a:rPr lang="en-GB" sz="1600" dirty="0">
                <a:latin typeface="Century Gothic" panose="020B0502020202020204" pitchFamily="34" charset="0"/>
              </a:rPr>
              <a:t>. Phys. 4, 33 (2021). </a:t>
            </a:r>
          </a:p>
          <a:p>
            <a:pPr marL="285750" indent="-285750">
              <a:buFont typeface="Arial" panose="020B0604020202020204" pitchFamily="34" charset="0"/>
              <a:buChar char="•"/>
            </a:pPr>
            <a:endParaRPr lang="en-GB" sz="1600" dirty="0">
              <a:latin typeface="Century Gothic" panose="020B0502020202020204" pitchFamily="34" charset="0"/>
            </a:endParaRPr>
          </a:p>
        </p:txBody>
      </p:sp>
      <p:sp>
        <p:nvSpPr>
          <p:cNvPr id="8" name="Title 1">
            <a:extLst>
              <a:ext uri="{FF2B5EF4-FFF2-40B4-BE49-F238E27FC236}">
                <a16:creationId xmlns:a16="http://schemas.microsoft.com/office/drawing/2014/main" id="{D9ACF79D-9713-4440-BC80-BD1CDF981807}"/>
              </a:ext>
            </a:extLst>
          </p:cNvPr>
          <p:cNvSpPr txBox="1">
            <a:spLocks/>
          </p:cNvSpPr>
          <p:nvPr/>
        </p:nvSpPr>
        <p:spPr>
          <a:xfrm>
            <a:off x="838200" y="0"/>
            <a:ext cx="10515600" cy="5442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GB" dirty="0">
                <a:solidFill>
                  <a:srgbClr val="002060"/>
                </a:solidFill>
              </a:rPr>
              <a:t>VHEE in CLEAR – References</a:t>
            </a:r>
          </a:p>
        </p:txBody>
      </p:sp>
    </p:spTree>
    <p:extLst>
      <p:ext uri="{BB962C8B-B14F-4D97-AF65-F5344CB8AC3E}">
        <p14:creationId xmlns:p14="http://schemas.microsoft.com/office/powerpoint/2010/main" val="60167940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E9AB3C90-73DA-9746-9793-E69821CADB29}"/>
              </a:ext>
            </a:extLst>
          </p:cNvPr>
          <p:cNvSpPr txBox="1">
            <a:spLocks/>
          </p:cNvSpPr>
          <p:nvPr/>
        </p:nvSpPr>
        <p:spPr>
          <a:xfrm>
            <a:off x="1628236" y="39788"/>
            <a:ext cx="6149353" cy="556265"/>
          </a:xfrm>
          <a:prstGeom prst="rect">
            <a:avLst/>
          </a:prstGeom>
        </p:spPr>
        <p:txBody>
          <a:bodyPr vert="horz" lIns="91440" tIns="45720" rIns="91440" bIns="45720" rtlCol="0" anchor="ctr">
            <a:no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2000" dirty="0">
                <a:solidFill>
                  <a:srgbClr val="002060"/>
                </a:solidFill>
                <a:latin typeface="Century Gothic" panose="020B0502020202020204" pitchFamily="34" charset="0"/>
              </a:rPr>
              <a:t>CLEAR Operation  2022 – Some Highlights</a:t>
            </a:r>
          </a:p>
        </p:txBody>
      </p:sp>
      <p:sp>
        <p:nvSpPr>
          <p:cNvPr id="6" name="TextBox 5">
            <a:extLst>
              <a:ext uri="{FF2B5EF4-FFF2-40B4-BE49-F238E27FC236}">
                <a16:creationId xmlns:a16="http://schemas.microsoft.com/office/drawing/2014/main" id="{EA56327C-2582-9642-9697-BACD104608C1}"/>
              </a:ext>
            </a:extLst>
          </p:cNvPr>
          <p:cNvSpPr txBox="1"/>
          <p:nvPr/>
        </p:nvSpPr>
        <p:spPr>
          <a:xfrm>
            <a:off x="-67387" y="3687615"/>
            <a:ext cx="5051057" cy="2523768"/>
          </a:xfrm>
          <a:prstGeom prst="rect">
            <a:avLst/>
          </a:prstGeom>
          <a:noFill/>
        </p:spPr>
        <p:txBody>
          <a:bodyPr wrap="square">
            <a:spAutoFit/>
          </a:bodyPr>
          <a:lstStyle/>
          <a:p>
            <a:pPr marL="555625" lvl="1" indent="-285750">
              <a:buFont typeface="Arial" panose="020B0604020202020204" pitchFamily="34" charset="0"/>
              <a:buChar char="•"/>
            </a:pPr>
            <a:r>
              <a:rPr lang="en-GB" dirty="0">
                <a:solidFill>
                  <a:srgbClr val="C00000"/>
                </a:solidFill>
                <a:latin typeface="Century Gothic" panose="020B0502020202020204" pitchFamily="34" charset="0"/>
              </a:rPr>
              <a:t>20 </a:t>
            </a:r>
            <a:r>
              <a:rPr lang="en-GB" dirty="0">
                <a:latin typeface="Century Gothic" panose="020B0502020202020204" pitchFamily="34" charset="0"/>
              </a:rPr>
              <a:t>Experiments</a:t>
            </a:r>
          </a:p>
          <a:p>
            <a:pPr marL="555625" lvl="1" indent="-285750">
              <a:buFont typeface="Arial" panose="020B0604020202020204" pitchFamily="34" charset="0"/>
              <a:buChar char="•"/>
            </a:pPr>
            <a:r>
              <a:rPr lang="en-GB" dirty="0">
                <a:latin typeface="Century Gothic" panose="020B0502020202020204" pitchFamily="34" charset="0"/>
              </a:rPr>
              <a:t>About </a:t>
            </a:r>
            <a:r>
              <a:rPr lang="en-GB" dirty="0">
                <a:solidFill>
                  <a:srgbClr val="C00000"/>
                </a:solidFill>
                <a:latin typeface="Century Gothic" panose="020B0502020202020204" pitchFamily="34" charset="0"/>
              </a:rPr>
              <a:t>15 User Groups </a:t>
            </a:r>
            <a:r>
              <a:rPr lang="en-GB" dirty="0">
                <a:latin typeface="Century Gothic" panose="020B0502020202020204" pitchFamily="34" charset="0"/>
              </a:rPr>
              <a:t>internal/external</a:t>
            </a:r>
          </a:p>
          <a:p>
            <a:pPr marL="555625" lvl="1" indent="-285750">
              <a:buFont typeface="Arial" panose="020B0604020202020204" pitchFamily="34" charset="0"/>
              <a:buChar char="•"/>
            </a:pPr>
            <a:r>
              <a:rPr lang="en-GB" dirty="0">
                <a:latin typeface="Century Gothic" panose="020B0502020202020204" pitchFamily="34" charset="0"/>
              </a:rPr>
              <a:t>More than </a:t>
            </a:r>
            <a:r>
              <a:rPr lang="en-GB" dirty="0">
                <a:solidFill>
                  <a:srgbClr val="C00000"/>
                </a:solidFill>
                <a:latin typeface="Century Gothic" panose="020B0502020202020204" pitchFamily="34" charset="0"/>
              </a:rPr>
              <a:t>13 </a:t>
            </a:r>
            <a:r>
              <a:rPr lang="en-GB" dirty="0">
                <a:latin typeface="Century Gothic" panose="020B0502020202020204" pitchFamily="34" charset="0"/>
              </a:rPr>
              <a:t>external collaborating institutes </a:t>
            </a:r>
          </a:p>
          <a:p>
            <a:pPr marL="555625" lvl="1" indent="-285750">
              <a:buFont typeface="Arial" panose="020B0604020202020204" pitchFamily="34" charset="0"/>
              <a:buChar char="•"/>
            </a:pPr>
            <a:r>
              <a:rPr lang="en-GB" dirty="0">
                <a:latin typeface="Century Gothic" panose="020B0502020202020204" pitchFamily="34" charset="0"/>
              </a:rPr>
              <a:t>Beam from </a:t>
            </a:r>
            <a:r>
              <a:rPr lang="en-GB" dirty="0">
                <a:solidFill>
                  <a:srgbClr val="C00000"/>
                </a:solidFill>
                <a:latin typeface="Century Gothic" panose="020B0502020202020204" pitchFamily="34" charset="0"/>
              </a:rPr>
              <a:t>March 1</a:t>
            </a:r>
            <a:r>
              <a:rPr lang="en-GB" baseline="30000" dirty="0">
                <a:solidFill>
                  <a:srgbClr val="C00000"/>
                </a:solidFill>
                <a:latin typeface="Century Gothic" panose="020B0502020202020204" pitchFamily="34" charset="0"/>
              </a:rPr>
              <a:t>st</a:t>
            </a:r>
            <a:r>
              <a:rPr lang="en-GB" dirty="0">
                <a:solidFill>
                  <a:srgbClr val="C00000"/>
                </a:solidFill>
                <a:latin typeface="Century Gothic" panose="020B0502020202020204" pitchFamily="34" charset="0"/>
              </a:rPr>
              <a:t> </a:t>
            </a:r>
            <a:r>
              <a:rPr lang="en-GB" dirty="0">
                <a:latin typeface="Century Gothic" panose="020B0502020202020204" pitchFamily="34" charset="0"/>
              </a:rPr>
              <a:t>to </a:t>
            </a:r>
            <a:r>
              <a:rPr lang="en-GB" dirty="0">
                <a:solidFill>
                  <a:srgbClr val="C00000"/>
                </a:solidFill>
                <a:latin typeface="Century Gothic" panose="020B0502020202020204" pitchFamily="34" charset="0"/>
              </a:rPr>
              <a:t>December 12</a:t>
            </a:r>
            <a:r>
              <a:rPr lang="en-GB" baseline="30000" dirty="0">
                <a:solidFill>
                  <a:srgbClr val="C00000"/>
                </a:solidFill>
                <a:latin typeface="Century Gothic" panose="020B0502020202020204" pitchFamily="34" charset="0"/>
              </a:rPr>
              <a:t>th</a:t>
            </a:r>
            <a:r>
              <a:rPr lang="en-GB" dirty="0">
                <a:solidFill>
                  <a:srgbClr val="C00000"/>
                </a:solidFill>
                <a:latin typeface="Century Gothic" panose="020B0502020202020204" pitchFamily="34" charset="0"/>
              </a:rPr>
              <a:t> </a:t>
            </a:r>
            <a:br>
              <a:rPr lang="en-GB" dirty="0">
                <a:solidFill>
                  <a:srgbClr val="C00000"/>
                </a:solidFill>
                <a:latin typeface="Century Gothic" panose="020B0502020202020204" pitchFamily="34" charset="0"/>
              </a:rPr>
            </a:br>
            <a:r>
              <a:rPr lang="en-GB" dirty="0">
                <a:latin typeface="Century Gothic" panose="020B0502020202020204" pitchFamily="34" charset="0"/>
              </a:rPr>
              <a:t>(with 3 weeks summer stop)</a:t>
            </a:r>
          </a:p>
          <a:p>
            <a:pPr marL="555625" lvl="1" indent="-285750">
              <a:buFont typeface="Arial" panose="020B0604020202020204" pitchFamily="34" charset="0"/>
              <a:buChar char="•"/>
            </a:pPr>
            <a:r>
              <a:rPr lang="en-GB" dirty="0">
                <a:solidFill>
                  <a:srgbClr val="C00000"/>
                </a:solidFill>
                <a:latin typeface="Century Gothic" panose="020B0502020202020204" pitchFamily="34" charset="0"/>
              </a:rPr>
              <a:t>40</a:t>
            </a:r>
            <a:r>
              <a:rPr lang="en-GB" dirty="0">
                <a:latin typeface="Century Gothic" panose="020B0502020202020204" pitchFamily="34" charset="0"/>
              </a:rPr>
              <a:t> weeks expected before shutdown</a:t>
            </a:r>
            <a:endParaRPr lang="en-GB" dirty="0">
              <a:solidFill>
                <a:srgbClr val="C00000"/>
              </a:solidFill>
              <a:latin typeface="Century Gothic" panose="020B0502020202020204" pitchFamily="34" charset="0"/>
            </a:endParaRPr>
          </a:p>
          <a:p>
            <a:pPr marL="493713" lvl="1" indent="-223838"/>
            <a:endParaRPr lang="en-GB" sz="1400" dirty="0">
              <a:solidFill>
                <a:srgbClr val="C00000"/>
              </a:solidFill>
              <a:latin typeface="Century Gothic" panose="020B0502020202020204" pitchFamily="34" charset="0"/>
            </a:endParaRPr>
          </a:p>
        </p:txBody>
      </p:sp>
      <p:sp>
        <p:nvSpPr>
          <p:cNvPr id="11" name="Title 1">
            <a:extLst>
              <a:ext uri="{FF2B5EF4-FFF2-40B4-BE49-F238E27FC236}">
                <a16:creationId xmlns:a16="http://schemas.microsoft.com/office/drawing/2014/main" id="{B1280551-C03D-AA45-A683-2C41D6501748}"/>
              </a:ext>
            </a:extLst>
          </p:cNvPr>
          <p:cNvSpPr txBox="1">
            <a:spLocks/>
          </p:cNvSpPr>
          <p:nvPr/>
        </p:nvSpPr>
        <p:spPr>
          <a:xfrm>
            <a:off x="4983670" y="603897"/>
            <a:ext cx="2672413" cy="556265"/>
          </a:xfrm>
          <a:prstGeom prst="rect">
            <a:avLst/>
          </a:prstGeom>
        </p:spPr>
        <p:txBody>
          <a:bodyPr vert="horz" lIns="91440" tIns="45720" rIns="91440" bIns="45720" rtlCol="0" anchor="ctr">
            <a:norm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solidFill>
                  <a:srgbClr val="002060"/>
                </a:solidFill>
                <a:latin typeface="Century Gothic" panose="020B0502020202020204" pitchFamily="34" charset="0"/>
              </a:rPr>
              <a:t>Beam Diagnostics R&amp;D</a:t>
            </a:r>
          </a:p>
        </p:txBody>
      </p:sp>
      <p:pic>
        <p:nvPicPr>
          <p:cNvPr id="13" name="Picture 12">
            <a:extLst>
              <a:ext uri="{FF2B5EF4-FFF2-40B4-BE49-F238E27FC236}">
                <a16:creationId xmlns:a16="http://schemas.microsoft.com/office/drawing/2014/main" id="{A3353C89-896C-F64E-AF4D-917CD742BC4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856115" y="1190862"/>
            <a:ext cx="2018604" cy="1559831"/>
          </a:xfrm>
          <a:prstGeom prst="rect">
            <a:avLst/>
          </a:prstGeom>
        </p:spPr>
      </p:pic>
      <p:pic>
        <p:nvPicPr>
          <p:cNvPr id="16" name="Picture 15" descr="A machine on the white cover&#10;&#10;Description automatically generated with low confidence">
            <a:extLst>
              <a:ext uri="{FF2B5EF4-FFF2-40B4-BE49-F238E27FC236}">
                <a16:creationId xmlns:a16="http://schemas.microsoft.com/office/drawing/2014/main" id="{453DFE00-DC10-C644-AB12-F9775C396701}"/>
              </a:ext>
            </a:extLst>
          </p:cNvPr>
          <p:cNvPicPr>
            <a:picLocks noChangeAspect="1"/>
          </p:cNvPicPr>
          <p:nvPr/>
        </p:nvPicPr>
        <p:blipFill>
          <a:blip r:embed="rId3"/>
          <a:stretch>
            <a:fillRect/>
          </a:stretch>
        </p:blipFill>
        <p:spPr>
          <a:xfrm>
            <a:off x="9813468" y="637737"/>
            <a:ext cx="2018604" cy="2290034"/>
          </a:xfrm>
          <a:prstGeom prst="rect">
            <a:avLst/>
          </a:prstGeom>
        </p:spPr>
      </p:pic>
      <p:sp>
        <p:nvSpPr>
          <p:cNvPr id="17" name="Title 1">
            <a:extLst>
              <a:ext uri="{FF2B5EF4-FFF2-40B4-BE49-F238E27FC236}">
                <a16:creationId xmlns:a16="http://schemas.microsoft.com/office/drawing/2014/main" id="{C15B38BC-3111-A54E-8B74-42D80839499C}"/>
              </a:ext>
            </a:extLst>
          </p:cNvPr>
          <p:cNvSpPr txBox="1">
            <a:spLocks/>
          </p:cNvSpPr>
          <p:nvPr/>
        </p:nvSpPr>
        <p:spPr>
          <a:xfrm>
            <a:off x="8412346" y="2347932"/>
            <a:ext cx="2634527" cy="556265"/>
          </a:xfrm>
          <a:prstGeom prst="rect">
            <a:avLst/>
          </a:prstGeom>
        </p:spPr>
        <p:txBody>
          <a:bodyPr vert="horz" lIns="91440" tIns="45720" rIns="91440" bIns="45720" rtlCol="0" anchor="ctr">
            <a:normAutofit lnSpcReduction="10000"/>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dirty="0">
                <a:solidFill>
                  <a:srgbClr val="002060"/>
                </a:solidFill>
                <a:latin typeface="Century Gothic" panose="020B0502020202020204" pitchFamily="34" charset="0"/>
              </a:rPr>
              <a:t>Medical </a:t>
            </a:r>
          </a:p>
          <a:p>
            <a:r>
              <a:rPr lang="en-US" sz="1600" dirty="0">
                <a:solidFill>
                  <a:srgbClr val="002060"/>
                </a:solidFill>
                <a:latin typeface="Century Gothic" panose="020B0502020202020204" pitchFamily="34" charset="0"/>
              </a:rPr>
              <a:t>Applications</a:t>
            </a:r>
          </a:p>
        </p:txBody>
      </p:sp>
      <p:sp>
        <p:nvSpPr>
          <p:cNvPr id="20" name="TextBox 19">
            <a:extLst>
              <a:ext uri="{FF2B5EF4-FFF2-40B4-BE49-F238E27FC236}">
                <a16:creationId xmlns:a16="http://schemas.microsoft.com/office/drawing/2014/main" id="{407178E1-3B77-8F4A-B500-E4A972C964FE}"/>
              </a:ext>
            </a:extLst>
          </p:cNvPr>
          <p:cNvSpPr txBox="1"/>
          <p:nvPr/>
        </p:nvSpPr>
        <p:spPr>
          <a:xfrm>
            <a:off x="4788234" y="2788913"/>
            <a:ext cx="2283195" cy="923330"/>
          </a:xfrm>
          <a:prstGeom prst="rect">
            <a:avLst/>
          </a:prstGeom>
          <a:noFill/>
        </p:spPr>
        <p:txBody>
          <a:bodyPr wrap="square" rtlCol="0">
            <a:spAutoFit/>
          </a:bodyPr>
          <a:lstStyle/>
          <a:p>
            <a:r>
              <a:rPr lang="en-US" sz="1000" dirty="0">
                <a:solidFill>
                  <a:srgbClr val="002060"/>
                </a:solidFill>
                <a:latin typeface="Century Gothic" panose="020B0502020202020204" pitchFamily="34" charset="0"/>
              </a:rPr>
              <a:t>Cherenkov Diffraction Radiation studies (beam position and bunch length monitors)</a:t>
            </a:r>
            <a:br>
              <a:rPr lang="en-US" sz="1000" dirty="0">
                <a:solidFill>
                  <a:srgbClr val="002060"/>
                </a:solidFill>
                <a:latin typeface="Century Gothic" panose="020B0502020202020204" pitchFamily="34" charset="0"/>
              </a:rPr>
            </a:br>
            <a:br>
              <a:rPr lang="en-US" sz="1200" dirty="0">
                <a:solidFill>
                  <a:srgbClr val="002060"/>
                </a:solidFill>
                <a:latin typeface="Century Gothic" panose="020B0502020202020204" pitchFamily="34" charset="0"/>
              </a:rPr>
            </a:br>
            <a:endParaRPr lang="en-US" sz="1200" dirty="0">
              <a:latin typeface="Century Gothic" panose="020B0502020202020204" pitchFamily="34" charset="0"/>
            </a:endParaRPr>
          </a:p>
        </p:txBody>
      </p:sp>
      <p:sp>
        <p:nvSpPr>
          <p:cNvPr id="21" name="TextBox 20">
            <a:extLst>
              <a:ext uri="{FF2B5EF4-FFF2-40B4-BE49-F238E27FC236}">
                <a16:creationId xmlns:a16="http://schemas.microsoft.com/office/drawing/2014/main" id="{A25BD1E8-EEFF-B54A-AA97-719456021FAC}"/>
              </a:ext>
            </a:extLst>
          </p:cNvPr>
          <p:cNvSpPr txBox="1"/>
          <p:nvPr/>
        </p:nvSpPr>
        <p:spPr>
          <a:xfrm>
            <a:off x="7693965" y="5892483"/>
            <a:ext cx="1804604" cy="861774"/>
          </a:xfrm>
          <a:prstGeom prst="rect">
            <a:avLst/>
          </a:prstGeom>
          <a:solidFill>
            <a:schemeClr val="bg1"/>
          </a:solidFill>
        </p:spPr>
        <p:txBody>
          <a:bodyPr wrap="square" rtlCol="0">
            <a:spAutoFit/>
          </a:bodyPr>
          <a:lstStyle/>
          <a:p>
            <a:r>
              <a:rPr lang="en-US" sz="1000" dirty="0">
                <a:solidFill>
                  <a:srgbClr val="002060"/>
                </a:solidFill>
                <a:latin typeface="Century Gothic" panose="020B0502020202020204" pitchFamily="34" charset="0"/>
              </a:rPr>
              <a:t>Chemistry and Biology FLASH experiments</a:t>
            </a:r>
          </a:p>
          <a:p>
            <a:endParaRPr lang="en-US" sz="1000" dirty="0">
              <a:solidFill>
                <a:srgbClr val="002060"/>
              </a:solidFill>
              <a:latin typeface="Century Gothic" panose="020B0502020202020204" pitchFamily="34" charset="0"/>
            </a:endParaRPr>
          </a:p>
          <a:p>
            <a:r>
              <a:rPr lang="en-US" sz="1000" dirty="0">
                <a:solidFill>
                  <a:srgbClr val="002060"/>
                </a:solidFill>
                <a:latin typeface="Century Gothic" panose="020B0502020202020204" pitchFamily="34" charset="0"/>
              </a:rPr>
              <a:t>H</a:t>
            </a:r>
            <a:r>
              <a:rPr lang="en-US" sz="1000" baseline="-25000" dirty="0">
                <a:solidFill>
                  <a:srgbClr val="002060"/>
                </a:solidFill>
                <a:latin typeface="Century Gothic" panose="020B0502020202020204" pitchFamily="34" charset="0"/>
              </a:rPr>
              <a:t>2</a:t>
            </a:r>
            <a:r>
              <a:rPr lang="en-US" sz="1000" dirty="0">
                <a:solidFill>
                  <a:srgbClr val="002060"/>
                </a:solidFill>
                <a:latin typeface="Century Gothic" panose="020B0502020202020204" pitchFamily="34" charset="0"/>
              </a:rPr>
              <a:t>O</a:t>
            </a:r>
            <a:r>
              <a:rPr lang="en-US" sz="1000" baseline="-25000" dirty="0">
                <a:solidFill>
                  <a:srgbClr val="002060"/>
                </a:solidFill>
                <a:latin typeface="Century Gothic" panose="020B0502020202020204" pitchFamily="34" charset="0"/>
              </a:rPr>
              <a:t>2</a:t>
            </a:r>
            <a:r>
              <a:rPr lang="en-US" sz="1000" dirty="0">
                <a:solidFill>
                  <a:srgbClr val="002060"/>
                </a:solidFill>
                <a:latin typeface="Century Gothic" panose="020B0502020202020204" pitchFamily="34" charset="0"/>
              </a:rPr>
              <a:t> production – Plasmids – Zebra Fish Eggs </a:t>
            </a:r>
          </a:p>
        </p:txBody>
      </p:sp>
      <p:sp>
        <p:nvSpPr>
          <p:cNvPr id="22" name="TextBox 21">
            <a:extLst>
              <a:ext uri="{FF2B5EF4-FFF2-40B4-BE49-F238E27FC236}">
                <a16:creationId xmlns:a16="http://schemas.microsoft.com/office/drawing/2014/main" id="{F7BAE18A-B282-284D-AE50-78F63BA1D0C3}"/>
              </a:ext>
            </a:extLst>
          </p:cNvPr>
          <p:cNvSpPr txBox="1"/>
          <p:nvPr/>
        </p:nvSpPr>
        <p:spPr>
          <a:xfrm>
            <a:off x="10559814" y="4475848"/>
            <a:ext cx="1557533" cy="553998"/>
          </a:xfrm>
          <a:prstGeom prst="rect">
            <a:avLst/>
          </a:prstGeom>
          <a:solidFill>
            <a:schemeClr val="bg1"/>
          </a:solidFill>
        </p:spPr>
        <p:txBody>
          <a:bodyPr wrap="square" rtlCol="0">
            <a:spAutoFit/>
          </a:bodyPr>
          <a:lstStyle/>
          <a:p>
            <a:r>
              <a:rPr lang="en-US" sz="1000" dirty="0">
                <a:solidFill>
                  <a:srgbClr val="002060"/>
                </a:solidFill>
                <a:latin typeface="Century Gothic" panose="020B0502020202020204" pitchFamily="34" charset="0"/>
              </a:rPr>
              <a:t>Ultra-High Dose Rate </a:t>
            </a:r>
            <a:br>
              <a:rPr lang="en-US" sz="1000" dirty="0">
                <a:solidFill>
                  <a:srgbClr val="002060"/>
                </a:solidFill>
                <a:latin typeface="Century Gothic" panose="020B0502020202020204" pitchFamily="34" charset="0"/>
              </a:rPr>
            </a:br>
            <a:r>
              <a:rPr lang="en-US" sz="1000" dirty="0">
                <a:solidFill>
                  <a:srgbClr val="002060"/>
                </a:solidFill>
                <a:latin typeface="Century Gothic" panose="020B0502020202020204" pitchFamily="34" charset="0"/>
              </a:rPr>
              <a:t>(FLASH) dosimetry: </a:t>
            </a:r>
            <a:br>
              <a:rPr lang="en-US" sz="1000" dirty="0">
                <a:solidFill>
                  <a:srgbClr val="002060"/>
                </a:solidFill>
                <a:latin typeface="Century Gothic" panose="020B0502020202020204" pitchFamily="34" charset="0"/>
              </a:rPr>
            </a:br>
            <a:r>
              <a:rPr lang="en-US" sz="1000" dirty="0">
                <a:solidFill>
                  <a:srgbClr val="002060"/>
                </a:solidFill>
                <a:latin typeface="Century Gothic" panose="020B0502020202020204" pitchFamily="34" charset="0"/>
              </a:rPr>
              <a:t>Films, </a:t>
            </a:r>
            <a:r>
              <a:rPr lang="en-US" sz="1000" dirty="0" err="1">
                <a:solidFill>
                  <a:srgbClr val="002060"/>
                </a:solidFill>
                <a:latin typeface="Century Gothic" panose="020B0502020202020204" pitchFamily="34" charset="0"/>
              </a:rPr>
              <a:t>Alanin</a:t>
            </a:r>
            <a:r>
              <a:rPr lang="en-US" sz="1000" dirty="0">
                <a:solidFill>
                  <a:srgbClr val="002060"/>
                </a:solidFill>
                <a:latin typeface="Century Gothic" panose="020B0502020202020204" pitchFamily="34" charset="0"/>
              </a:rPr>
              <a:t>, Fibers…</a:t>
            </a:r>
          </a:p>
        </p:txBody>
      </p:sp>
      <p:sp>
        <p:nvSpPr>
          <p:cNvPr id="24" name="TextBox 23">
            <a:extLst>
              <a:ext uri="{FF2B5EF4-FFF2-40B4-BE49-F238E27FC236}">
                <a16:creationId xmlns:a16="http://schemas.microsoft.com/office/drawing/2014/main" id="{D114F64D-4E30-BA48-A677-568E79E7864A}"/>
              </a:ext>
            </a:extLst>
          </p:cNvPr>
          <p:cNvSpPr txBox="1"/>
          <p:nvPr/>
        </p:nvSpPr>
        <p:spPr>
          <a:xfrm>
            <a:off x="9826103" y="646066"/>
            <a:ext cx="2112854" cy="553998"/>
          </a:xfrm>
          <a:prstGeom prst="rect">
            <a:avLst/>
          </a:prstGeom>
          <a:noFill/>
        </p:spPr>
        <p:txBody>
          <a:bodyPr wrap="square">
            <a:spAutoFit/>
          </a:bodyPr>
          <a:lstStyle/>
          <a:p>
            <a:r>
              <a:rPr lang="en-US" sz="1000" dirty="0">
                <a:latin typeface="Century Gothic" panose="020B0502020202020204" pitchFamily="34" charset="0"/>
              </a:rPr>
              <a:t>C-Robot </a:t>
            </a:r>
            <a:br>
              <a:rPr lang="en-US" sz="1000" dirty="0">
                <a:latin typeface="Century Gothic" panose="020B0502020202020204" pitchFamily="34" charset="0"/>
              </a:rPr>
            </a:br>
            <a:r>
              <a:rPr lang="en-US" sz="1000" dirty="0">
                <a:latin typeface="Century Gothic" panose="020B0502020202020204" pitchFamily="34" charset="0"/>
              </a:rPr>
              <a:t>used for samples </a:t>
            </a:r>
            <a:br>
              <a:rPr lang="en-US" sz="1000" dirty="0">
                <a:latin typeface="Century Gothic" panose="020B0502020202020204" pitchFamily="34" charset="0"/>
              </a:rPr>
            </a:br>
            <a:r>
              <a:rPr lang="en-US" sz="1000" dirty="0">
                <a:latin typeface="Century Gothic" panose="020B0502020202020204" pitchFamily="34" charset="0"/>
              </a:rPr>
              <a:t>manipulation</a:t>
            </a:r>
            <a:endParaRPr sz="1000" dirty="0"/>
          </a:p>
        </p:txBody>
      </p:sp>
      <p:pic>
        <p:nvPicPr>
          <p:cNvPr id="25" name="Picture 24" descr="A picture containing indoor&#10;&#10;Description automatically generated">
            <a:extLst>
              <a:ext uri="{FF2B5EF4-FFF2-40B4-BE49-F238E27FC236}">
                <a16:creationId xmlns:a16="http://schemas.microsoft.com/office/drawing/2014/main" id="{28048D14-9DAF-6F41-BFB7-99D953959E6A}"/>
              </a:ext>
            </a:extLst>
          </p:cNvPr>
          <p:cNvPicPr>
            <a:picLocks noChangeAspect="1"/>
          </p:cNvPicPr>
          <p:nvPr/>
        </p:nvPicPr>
        <p:blipFill>
          <a:blip r:embed="rId4"/>
          <a:stretch>
            <a:fillRect/>
          </a:stretch>
        </p:blipFill>
        <p:spPr>
          <a:xfrm>
            <a:off x="7197468" y="1200064"/>
            <a:ext cx="1024872" cy="1064290"/>
          </a:xfrm>
          <a:prstGeom prst="rect">
            <a:avLst/>
          </a:prstGeom>
        </p:spPr>
      </p:pic>
      <p:sp>
        <p:nvSpPr>
          <p:cNvPr id="28" name="TextBox 27">
            <a:extLst>
              <a:ext uri="{FF2B5EF4-FFF2-40B4-BE49-F238E27FC236}">
                <a16:creationId xmlns:a16="http://schemas.microsoft.com/office/drawing/2014/main" id="{EF6771D8-84CD-7041-BEAD-27E6279CF2E8}"/>
              </a:ext>
            </a:extLst>
          </p:cNvPr>
          <p:cNvSpPr txBox="1"/>
          <p:nvPr/>
        </p:nvSpPr>
        <p:spPr>
          <a:xfrm>
            <a:off x="7197468" y="2290219"/>
            <a:ext cx="941014" cy="553998"/>
          </a:xfrm>
          <a:prstGeom prst="rect">
            <a:avLst/>
          </a:prstGeom>
          <a:noFill/>
        </p:spPr>
        <p:txBody>
          <a:bodyPr wrap="square">
            <a:spAutoFit/>
          </a:bodyPr>
          <a:lstStyle/>
          <a:p>
            <a:r>
              <a:rPr lang="en-US" sz="1000" dirty="0">
                <a:solidFill>
                  <a:srgbClr val="002060"/>
                </a:solidFill>
                <a:latin typeface="Century Gothic" panose="020B0502020202020204" pitchFamily="34" charset="0"/>
              </a:rPr>
              <a:t>CLIC high resolution </a:t>
            </a:r>
            <a:br>
              <a:rPr lang="en-US" sz="1000" dirty="0">
                <a:solidFill>
                  <a:srgbClr val="002060"/>
                </a:solidFill>
                <a:latin typeface="Century Gothic" panose="020B0502020202020204" pitchFamily="34" charset="0"/>
              </a:rPr>
            </a:br>
            <a:r>
              <a:rPr lang="en-US" sz="1000" dirty="0">
                <a:solidFill>
                  <a:srgbClr val="002060"/>
                </a:solidFill>
                <a:latin typeface="Century Gothic" panose="020B0502020202020204" pitchFamily="34" charset="0"/>
              </a:rPr>
              <a:t>BPMs</a:t>
            </a:r>
            <a:endParaRPr sz="1000" dirty="0"/>
          </a:p>
        </p:txBody>
      </p:sp>
      <p:pic>
        <p:nvPicPr>
          <p:cNvPr id="31" name="Picture 30" descr="A picture containing light, cluttered&#10;&#10;Description automatically generated">
            <a:extLst>
              <a:ext uri="{FF2B5EF4-FFF2-40B4-BE49-F238E27FC236}">
                <a16:creationId xmlns:a16="http://schemas.microsoft.com/office/drawing/2014/main" id="{3CEE32FB-0C22-FA4D-A99A-3D797BC4046D}"/>
              </a:ext>
            </a:extLst>
          </p:cNvPr>
          <p:cNvPicPr>
            <a:picLocks noChangeAspect="1"/>
          </p:cNvPicPr>
          <p:nvPr/>
        </p:nvPicPr>
        <p:blipFill>
          <a:blip r:embed="rId5"/>
          <a:stretch>
            <a:fillRect/>
          </a:stretch>
        </p:blipFill>
        <p:spPr>
          <a:xfrm>
            <a:off x="5273405" y="4154372"/>
            <a:ext cx="2169586" cy="1522703"/>
          </a:xfrm>
          <a:prstGeom prst="rect">
            <a:avLst/>
          </a:prstGeom>
        </p:spPr>
      </p:pic>
      <p:sp>
        <p:nvSpPr>
          <p:cNvPr id="33" name="TextBox 32">
            <a:extLst>
              <a:ext uri="{FF2B5EF4-FFF2-40B4-BE49-F238E27FC236}">
                <a16:creationId xmlns:a16="http://schemas.microsoft.com/office/drawing/2014/main" id="{F43B16D8-1065-C24B-8938-9A062611B085}"/>
              </a:ext>
            </a:extLst>
          </p:cNvPr>
          <p:cNvSpPr txBox="1"/>
          <p:nvPr/>
        </p:nvSpPr>
        <p:spPr>
          <a:xfrm>
            <a:off x="5720361" y="3844324"/>
            <a:ext cx="1643440" cy="400110"/>
          </a:xfrm>
          <a:prstGeom prst="rect">
            <a:avLst/>
          </a:prstGeom>
          <a:solidFill>
            <a:schemeClr val="bg1"/>
          </a:solidFill>
        </p:spPr>
        <p:txBody>
          <a:bodyPr wrap="square">
            <a:spAutoFit/>
          </a:bodyPr>
          <a:lstStyle/>
          <a:p>
            <a:r>
              <a:rPr lang="en-US" sz="1000" dirty="0">
                <a:solidFill>
                  <a:srgbClr val="002060"/>
                </a:solidFill>
                <a:latin typeface="Century Gothic" panose="020B0502020202020204" pitchFamily="34" charset="0"/>
              </a:rPr>
              <a:t>Beam Profiler detector for the LUXE experiment</a:t>
            </a:r>
            <a:endParaRPr sz="1000" dirty="0"/>
          </a:p>
        </p:txBody>
      </p:sp>
      <p:sp>
        <p:nvSpPr>
          <p:cNvPr id="34" name="TextBox 33">
            <a:extLst>
              <a:ext uri="{FF2B5EF4-FFF2-40B4-BE49-F238E27FC236}">
                <a16:creationId xmlns:a16="http://schemas.microsoft.com/office/drawing/2014/main" id="{B53A8AA6-1084-744A-A64A-38D19CE043C6}"/>
              </a:ext>
            </a:extLst>
          </p:cNvPr>
          <p:cNvSpPr txBox="1"/>
          <p:nvPr/>
        </p:nvSpPr>
        <p:spPr>
          <a:xfrm>
            <a:off x="7902660" y="4732383"/>
            <a:ext cx="1841273" cy="707886"/>
          </a:xfrm>
          <a:prstGeom prst="rect">
            <a:avLst/>
          </a:prstGeom>
          <a:noFill/>
        </p:spPr>
        <p:txBody>
          <a:bodyPr wrap="square" rtlCol="0">
            <a:spAutoFit/>
          </a:bodyPr>
          <a:lstStyle/>
          <a:p>
            <a:r>
              <a:rPr lang="en-US" sz="1000" dirty="0">
                <a:solidFill>
                  <a:srgbClr val="002060"/>
                </a:solidFill>
                <a:latin typeface="Century Gothic" panose="020B0502020202020204" pitchFamily="34" charset="0"/>
              </a:rPr>
              <a:t>Use of focused beams for Radiotherapy </a:t>
            </a:r>
            <a:br>
              <a:rPr lang="en-US" sz="1000" dirty="0">
                <a:solidFill>
                  <a:srgbClr val="002060"/>
                </a:solidFill>
                <a:latin typeface="Century Gothic" panose="020B0502020202020204" pitchFamily="34" charset="0"/>
              </a:rPr>
            </a:br>
            <a:r>
              <a:rPr lang="en-US" sz="1000" dirty="0">
                <a:solidFill>
                  <a:srgbClr val="002060"/>
                </a:solidFill>
                <a:latin typeface="Century Gothic" panose="020B0502020202020204" pitchFamily="34" charset="0"/>
              </a:rPr>
              <a:t>(localized dose deposition)</a:t>
            </a:r>
            <a:endParaRPr lang="en-US" sz="1000" dirty="0">
              <a:latin typeface="Century Gothic" panose="020B0502020202020204" pitchFamily="34" charset="0"/>
            </a:endParaRPr>
          </a:p>
        </p:txBody>
      </p:sp>
      <p:pic>
        <p:nvPicPr>
          <p:cNvPr id="1028" name="Picture 4">
            <a:extLst>
              <a:ext uri="{FF2B5EF4-FFF2-40B4-BE49-F238E27FC236}">
                <a16:creationId xmlns:a16="http://schemas.microsoft.com/office/drawing/2014/main" id="{ADA479DD-3AD5-B34A-A5DC-D5DAB573F81D}"/>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1437" y="811098"/>
            <a:ext cx="4032728" cy="259054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34" descr="A screenshot of a computer&#10;&#10;Description automatically generated with medium confidence">
            <a:extLst>
              <a:ext uri="{FF2B5EF4-FFF2-40B4-BE49-F238E27FC236}">
                <a16:creationId xmlns:a16="http://schemas.microsoft.com/office/drawing/2014/main" id="{FC5480FF-E370-7542-8CCE-45954594DEC6}"/>
              </a:ext>
            </a:extLst>
          </p:cNvPr>
          <p:cNvPicPr>
            <a:picLocks noChangeAspect="1"/>
          </p:cNvPicPr>
          <p:nvPr/>
        </p:nvPicPr>
        <p:blipFill>
          <a:blip r:embed="rId7"/>
          <a:stretch>
            <a:fillRect/>
          </a:stretch>
        </p:blipFill>
        <p:spPr>
          <a:xfrm>
            <a:off x="9424419" y="5147043"/>
            <a:ext cx="2618778" cy="1598082"/>
          </a:xfrm>
          <a:prstGeom prst="rect">
            <a:avLst/>
          </a:prstGeom>
        </p:spPr>
      </p:pic>
      <p:pic>
        <p:nvPicPr>
          <p:cNvPr id="39" name="Picture 38" descr="A picture containing chart&#10;&#10;Description automatically generated">
            <a:extLst>
              <a:ext uri="{FF2B5EF4-FFF2-40B4-BE49-F238E27FC236}">
                <a16:creationId xmlns:a16="http://schemas.microsoft.com/office/drawing/2014/main" id="{CEEBAF75-0F07-4E42-B027-BF49F7530ED7}"/>
              </a:ext>
            </a:extLst>
          </p:cNvPr>
          <p:cNvPicPr>
            <a:picLocks noChangeAspect="1"/>
          </p:cNvPicPr>
          <p:nvPr/>
        </p:nvPicPr>
        <p:blipFill>
          <a:blip r:embed="rId8"/>
          <a:stretch>
            <a:fillRect/>
          </a:stretch>
        </p:blipFill>
        <p:spPr>
          <a:xfrm>
            <a:off x="10521361" y="3046126"/>
            <a:ext cx="1417596" cy="1474604"/>
          </a:xfrm>
          <a:prstGeom prst="rect">
            <a:avLst/>
          </a:prstGeom>
        </p:spPr>
      </p:pic>
      <p:pic>
        <p:nvPicPr>
          <p:cNvPr id="41" name="Picture 40" descr="Chart, line chart&#10;&#10;Description automatically generated">
            <a:extLst>
              <a:ext uri="{FF2B5EF4-FFF2-40B4-BE49-F238E27FC236}">
                <a16:creationId xmlns:a16="http://schemas.microsoft.com/office/drawing/2014/main" id="{5B715E26-37FF-714E-8C20-C1073318B34D}"/>
              </a:ext>
            </a:extLst>
          </p:cNvPr>
          <p:cNvPicPr>
            <a:picLocks noChangeAspect="1"/>
          </p:cNvPicPr>
          <p:nvPr/>
        </p:nvPicPr>
        <p:blipFill>
          <a:blip r:embed="rId9"/>
          <a:stretch>
            <a:fillRect/>
          </a:stretch>
        </p:blipFill>
        <p:spPr>
          <a:xfrm>
            <a:off x="7963919" y="3137179"/>
            <a:ext cx="1877942" cy="1522169"/>
          </a:xfrm>
          <a:prstGeom prst="rect">
            <a:avLst/>
          </a:prstGeom>
        </p:spPr>
      </p:pic>
    </p:spTree>
    <p:extLst>
      <p:ext uri="{BB962C8B-B14F-4D97-AF65-F5344CB8AC3E}">
        <p14:creationId xmlns:p14="http://schemas.microsoft.com/office/powerpoint/2010/main" val="396491931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A1C641C-9088-FA45-BD93-AD78B5993722}"/>
              </a:ext>
            </a:extLst>
          </p:cNvPr>
          <p:cNvSpPr>
            <a:spLocks noGrp="1"/>
          </p:cNvSpPr>
          <p:nvPr>
            <p:ph idx="1"/>
          </p:nvPr>
        </p:nvSpPr>
        <p:spPr>
          <a:xfrm>
            <a:off x="713678" y="836341"/>
            <a:ext cx="10676217" cy="2330605"/>
          </a:xfrm>
        </p:spPr>
        <p:txBody>
          <a:bodyPr>
            <a:normAutofit/>
          </a:bodyPr>
          <a:lstStyle/>
          <a:p>
            <a:r>
              <a:rPr lang="en-US" dirty="0">
                <a:solidFill>
                  <a:srgbClr val="C00000"/>
                </a:solidFill>
              </a:rPr>
              <a:t>24</a:t>
            </a:r>
            <a:r>
              <a:rPr lang="en-US" dirty="0"/>
              <a:t> scientific papers published </a:t>
            </a:r>
            <a:br>
              <a:rPr lang="en-US" dirty="0"/>
            </a:br>
            <a:endParaRPr lang="en-US" dirty="0"/>
          </a:p>
          <a:p>
            <a:pPr lvl="1"/>
            <a:r>
              <a:rPr lang="en-US" dirty="0">
                <a:solidFill>
                  <a:srgbClr val="C00000"/>
                </a:solidFill>
              </a:rPr>
              <a:t>14</a:t>
            </a:r>
            <a:r>
              <a:rPr lang="en-US" dirty="0"/>
              <a:t> on peer-reviewed </a:t>
            </a:r>
            <a:r>
              <a:rPr lang="en-US" dirty="0">
                <a:solidFill>
                  <a:schemeClr val="accent1"/>
                </a:solidFill>
              </a:rPr>
              <a:t>Journals</a:t>
            </a:r>
            <a:r>
              <a:rPr lang="en-US" dirty="0"/>
              <a:t>, </a:t>
            </a:r>
            <a:r>
              <a:rPr lang="en-US" dirty="0">
                <a:solidFill>
                  <a:srgbClr val="C00000"/>
                </a:solidFill>
              </a:rPr>
              <a:t>10</a:t>
            </a:r>
            <a:r>
              <a:rPr lang="en-US" dirty="0"/>
              <a:t> in </a:t>
            </a:r>
            <a:r>
              <a:rPr lang="en-US" dirty="0">
                <a:solidFill>
                  <a:schemeClr val="accent1"/>
                </a:solidFill>
              </a:rPr>
              <a:t>Conference Proceedings</a:t>
            </a:r>
          </a:p>
          <a:p>
            <a:endParaRPr lang="en-US" sz="1600" dirty="0"/>
          </a:p>
          <a:p>
            <a:r>
              <a:rPr lang="en-US" dirty="0"/>
              <a:t>Many oral presentations/posters in Conferences and Workshops</a:t>
            </a:r>
          </a:p>
          <a:p>
            <a:r>
              <a:rPr lang="en-US" dirty="0"/>
              <a:t>Full documentation in: </a:t>
            </a:r>
            <a:r>
              <a:rPr lang="en-US" dirty="0">
                <a:hlinkClick r:id="rId2"/>
              </a:rPr>
              <a:t>https://clear.cern/content/publications</a:t>
            </a:r>
            <a:endParaRPr lang="en-US" dirty="0"/>
          </a:p>
          <a:p>
            <a:endParaRPr lang="en-US" dirty="0"/>
          </a:p>
          <a:p>
            <a:pPr marL="0" indent="0">
              <a:buNone/>
            </a:pPr>
            <a:endParaRPr lang="en-US" dirty="0"/>
          </a:p>
          <a:p>
            <a:endParaRPr lang="en-US" dirty="0"/>
          </a:p>
          <a:p>
            <a:endParaRPr lang="en-US" dirty="0"/>
          </a:p>
          <a:p>
            <a:endParaRPr lang="en-US" sz="1800" dirty="0"/>
          </a:p>
          <a:p>
            <a:endParaRPr lang="en-US" sz="1800" dirty="0"/>
          </a:p>
          <a:p>
            <a:pPr marL="0" indent="0">
              <a:buNone/>
            </a:pPr>
            <a:endParaRPr lang="en-US" sz="1800" dirty="0"/>
          </a:p>
        </p:txBody>
      </p:sp>
      <p:pic>
        <p:nvPicPr>
          <p:cNvPr id="6" name="Picture 5">
            <a:extLst>
              <a:ext uri="{FF2B5EF4-FFF2-40B4-BE49-F238E27FC236}">
                <a16:creationId xmlns:a16="http://schemas.microsoft.com/office/drawing/2014/main" id="{2308EBC3-0CA8-FC4D-8A06-8AE97ECDB95B}"/>
              </a:ext>
            </a:extLst>
          </p:cNvPr>
          <p:cNvPicPr>
            <a:picLocks noChangeAspect="1"/>
          </p:cNvPicPr>
          <p:nvPr/>
        </p:nvPicPr>
        <p:blipFill>
          <a:blip r:embed="rId3" cstate="hqprint">
            <a:extLst>
              <a:ext uri="{28A0092B-C50C-407E-A947-70E740481C1C}">
                <a14:useLocalDpi xmlns:a14="http://schemas.microsoft.com/office/drawing/2010/main"/>
              </a:ext>
            </a:extLst>
          </a:blip>
          <a:stretch>
            <a:fillRect/>
          </a:stretch>
        </p:blipFill>
        <p:spPr>
          <a:xfrm>
            <a:off x="4545178" y="3821557"/>
            <a:ext cx="2574735" cy="1583411"/>
          </a:xfrm>
          <a:prstGeom prst="rect">
            <a:avLst/>
          </a:prstGeom>
        </p:spPr>
      </p:pic>
      <p:pic>
        <p:nvPicPr>
          <p:cNvPr id="10" name="Picture 9">
            <a:extLst>
              <a:ext uri="{FF2B5EF4-FFF2-40B4-BE49-F238E27FC236}">
                <a16:creationId xmlns:a16="http://schemas.microsoft.com/office/drawing/2014/main" id="{2B50B0F1-AD51-D349-AC35-F197BF47C079}"/>
              </a:ext>
            </a:extLst>
          </p:cNvPr>
          <p:cNvPicPr>
            <a:picLocks noChangeAspect="1"/>
          </p:cNvPicPr>
          <p:nvPr/>
        </p:nvPicPr>
        <p:blipFill>
          <a:blip r:embed="rId4"/>
          <a:stretch>
            <a:fillRect/>
          </a:stretch>
        </p:blipFill>
        <p:spPr>
          <a:xfrm>
            <a:off x="7519923" y="3942051"/>
            <a:ext cx="4423415" cy="957717"/>
          </a:xfrm>
          <a:prstGeom prst="rect">
            <a:avLst/>
          </a:prstGeom>
        </p:spPr>
      </p:pic>
      <p:sp>
        <p:nvSpPr>
          <p:cNvPr id="9" name="Title 1">
            <a:extLst>
              <a:ext uri="{FF2B5EF4-FFF2-40B4-BE49-F238E27FC236}">
                <a16:creationId xmlns:a16="http://schemas.microsoft.com/office/drawing/2014/main" id="{E33665F4-6FBC-914B-AC18-EACB78318416}"/>
              </a:ext>
            </a:extLst>
          </p:cNvPr>
          <p:cNvSpPr txBox="1">
            <a:spLocks/>
          </p:cNvSpPr>
          <p:nvPr/>
        </p:nvSpPr>
        <p:spPr>
          <a:xfrm>
            <a:off x="838200" y="0"/>
            <a:ext cx="10515600" cy="5442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US" dirty="0">
                <a:solidFill>
                  <a:srgbClr val="002060"/>
                </a:solidFill>
              </a:rPr>
              <a:t>CLEAR scientific output</a:t>
            </a:r>
          </a:p>
        </p:txBody>
      </p:sp>
      <p:pic>
        <p:nvPicPr>
          <p:cNvPr id="11" name="Picture 10">
            <a:extLst>
              <a:ext uri="{FF2B5EF4-FFF2-40B4-BE49-F238E27FC236}">
                <a16:creationId xmlns:a16="http://schemas.microsoft.com/office/drawing/2014/main" id="{DB20F367-00BF-EE4B-9B49-2F26AACA4278}"/>
              </a:ext>
            </a:extLst>
          </p:cNvPr>
          <p:cNvPicPr>
            <a:picLocks noChangeAspect="1"/>
          </p:cNvPicPr>
          <p:nvPr/>
        </p:nvPicPr>
        <p:blipFill>
          <a:blip r:embed="rId5" cstate="hqprint">
            <a:extLst>
              <a:ext uri="{28A0092B-C50C-407E-A947-70E740481C1C}">
                <a14:useLocalDpi xmlns:a14="http://schemas.microsoft.com/office/drawing/2010/main"/>
              </a:ext>
            </a:extLst>
          </a:blip>
          <a:stretch>
            <a:fillRect/>
          </a:stretch>
        </p:blipFill>
        <p:spPr>
          <a:xfrm>
            <a:off x="136939" y="4962293"/>
            <a:ext cx="3653076" cy="1518092"/>
          </a:xfrm>
          <a:prstGeom prst="rect">
            <a:avLst/>
          </a:prstGeom>
        </p:spPr>
      </p:pic>
      <p:pic>
        <p:nvPicPr>
          <p:cNvPr id="13" name="Picture 12">
            <a:extLst>
              <a:ext uri="{FF2B5EF4-FFF2-40B4-BE49-F238E27FC236}">
                <a16:creationId xmlns:a16="http://schemas.microsoft.com/office/drawing/2014/main" id="{08CA1259-1685-1846-BCFC-070CBBBF3088}"/>
              </a:ext>
            </a:extLst>
          </p:cNvPr>
          <p:cNvPicPr>
            <a:picLocks noChangeAspect="1"/>
          </p:cNvPicPr>
          <p:nvPr/>
        </p:nvPicPr>
        <p:blipFill>
          <a:blip r:embed="rId6" cstate="hqprint">
            <a:extLst>
              <a:ext uri="{28A0092B-C50C-407E-A947-70E740481C1C}">
                <a14:useLocalDpi xmlns:a14="http://schemas.microsoft.com/office/drawing/2010/main"/>
              </a:ext>
            </a:extLst>
          </a:blip>
          <a:stretch>
            <a:fillRect/>
          </a:stretch>
        </p:blipFill>
        <p:spPr>
          <a:xfrm>
            <a:off x="8238878" y="5455825"/>
            <a:ext cx="3953122" cy="1053823"/>
          </a:xfrm>
          <a:prstGeom prst="rect">
            <a:avLst/>
          </a:prstGeom>
        </p:spPr>
      </p:pic>
      <p:pic>
        <p:nvPicPr>
          <p:cNvPr id="4" name="Picture 3">
            <a:extLst>
              <a:ext uri="{FF2B5EF4-FFF2-40B4-BE49-F238E27FC236}">
                <a16:creationId xmlns:a16="http://schemas.microsoft.com/office/drawing/2014/main" id="{443EBD62-BB53-5940-A42D-B74B36574C3B}"/>
              </a:ext>
            </a:extLst>
          </p:cNvPr>
          <p:cNvPicPr>
            <a:picLocks noChangeAspect="1"/>
          </p:cNvPicPr>
          <p:nvPr/>
        </p:nvPicPr>
        <p:blipFill>
          <a:blip r:embed="rId7"/>
          <a:stretch>
            <a:fillRect/>
          </a:stretch>
        </p:blipFill>
        <p:spPr>
          <a:xfrm>
            <a:off x="3981746" y="5782583"/>
            <a:ext cx="4020173" cy="697802"/>
          </a:xfrm>
          <a:prstGeom prst="rect">
            <a:avLst/>
          </a:prstGeom>
        </p:spPr>
      </p:pic>
    </p:spTree>
    <p:extLst>
      <p:ext uri="{BB962C8B-B14F-4D97-AF65-F5344CB8AC3E}">
        <p14:creationId xmlns:p14="http://schemas.microsoft.com/office/powerpoint/2010/main" val="27972374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C574333-D9FF-EE47-B522-28C6F500A934}"/>
              </a:ext>
            </a:extLst>
          </p:cNvPr>
          <p:cNvSpPr>
            <a:spLocks noGrp="1"/>
          </p:cNvSpPr>
          <p:nvPr>
            <p:ph idx="1"/>
          </p:nvPr>
        </p:nvSpPr>
        <p:spPr>
          <a:xfrm>
            <a:off x="308811" y="1007120"/>
            <a:ext cx="10515600" cy="4351338"/>
          </a:xfrm>
        </p:spPr>
        <p:txBody>
          <a:bodyPr/>
          <a:lstStyle/>
          <a:p>
            <a:r>
              <a:rPr lang="en-US" dirty="0"/>
              <a:t>PhD</a:t>
            </a:r>
            <a:br>
              <a:rPr lang="en-US" dirty="0"/>
            </a:br>
            <a:r>
              <a:rPr lang="en-US" dirty="0"/>
              <a:t>Thesis</a:t>
            </a:r>
            <a:br>
              <a:rPr lang="en-US" dirty="0"/>
            </a:br>
            <a:br>
              <a:rPr lang="en-US" dirty="0"/>
            </a:br>
            <a:r>
              <a:rPr lang="en-US" sz="1400" dirty="0"/>
              <a:t>with experimental </a:t>
            </a:r>
            <a:br>
              <a:rPr lang="en-US" sz="1400" dirty="0"/>
            </a:br>
            <a:r>
              <a:rPr lang="en-US" sz="1400" dirty="0"/>
              <a:t>work in CLEAR </a:t>
            </a:r>
          </a:p>
        </p:txBody>
      </p:sp>
      <p:pic>
        <p:nvPicPr>
          <p:cNvPr id="5" name="Picture 4">
            <a:extLst>
              <a:ext uri="{FF2B5EF4-FFF2-40B4-BE49-F238E27FC236}">
                <a16:creationId xmlns:a16="http://schemas.microsoft.com/office/drawing/2014/main" id="{B81EE103-A373-2445-9D2F-D972D78BE86C}"/>
              </a:ext>
            </a:extLst>
          </p:cNvPr>
          <p:cNvPicPr>
            <a:picLocks noChangeAspect="1"/>
          </p:cNvPicPr>
          <p:nvPr/>
        </p:nvPicPr>
        <p:blipFill>
          <a:blip r:embed="rId2" cstate="hqprint">
            <a:extLst>
              <a:ext uri="{28A0092B-C50C-407E-A947-70E740481C1C}">
                <a14:useLocalDpi xmlns:a14="http://schemas.microsoft.com/office/drawing/2010/main"/>
              </a:ext>
            </a:extLst>
          </a:blip>
          <a:stretch>
            <a:fillRect/>
          </a:stretch>
        </p:blipFill>
        <p:spPr>
          <a:xfrm>
            <a:off x="8064166" y="271146"/>
            <a:ext cx="2183732" cy="2911643"/>
          </a:xfrm>
          <a:prstGeom prst="rect">
            <a:avLst/>
          </a:prstGeom>
        </p:spPr>
      </p:pic>
      <p:pic>
        <p:nvPicPr>
          <p:cNvPr id="7" name="Picture 6">
            <a:extLst>
              <a:ext uri="{FF2B5EF4-FFF2-40B4-BE49-F238E27FC236}">
                <a16:creationId xmlns:a16="http://schemas.microsoft.com/office/drawing/2014/main" id="{F85975BF-C97C-5947-BEC4-7854C47614B5}"/>
              </a:ext>
            </a:extLst>
          </p:cNvPr>
          <p:cNvPicPr>
            <a:picLocks noChangeAspect="1"/>
          </p:cNvPicPr>
          <p:nvPr/>
        </p:nvPicPr>
        <p:blipFill>
          <a:blip r:embed="rId3"/>
          <a:stretch>
            <a:fillRect/>
          </a:stretch>
        </p:blipFill>
        <p:spPr>
          <a:xfrm>
            <a:off x="2695246" y="1007120"/>
            <a:ext cx="4479218" cy="5476863"/>
          </a:xfrm>
          <a:prstGeom prst="rect">
            <a:avLst/>
          </a:prstGeom>
        </p:spPr>
      </p:pic>
      <p:sp>
        <p:nvSpPr>
          <p:cNvPr id="8" name="Title 1">
            <a:extLst>
              <a:ext uri="{FF2B5EF4-FFF2-40B4-BE49-F238E27FC236}">
                <a16:creationId xmlns:a16="http://schemas.microsoft.com/office/drawing/2014/main" id="{CC2701D6-D415-EC46-A72D-43F757C877FD}"/>
              </a:ext>
            </a:extLst>
          </p:cNvPr>
          <p:cNvSpPr txBox="1">
            <a:spLocks/>
          </p:cNvSpPr>
          <p:nvPr/>
        </p:nvSpPr>
        <p:spPr>
          <a:xfrm>
            <a:off x="713678" y="0"/>
            <a:ext cx="8442354" cy="54428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US" dirty="0">
                <a:solidFill>
                  <a:srgbClr val="002060"/>
                </a:solidFill>
              </a:rPr>
              <a:t>Education and Training</a:t>
            </a:r>
          </a:p>
        </p:txBody>
      </p:sp>
      <p:pic>
        <p:nvPicPr>
          <p:cNvPr id="10" name="Picture 9">
            <a:extLst>
              <a:ext uri="{FF2B5EF4-FFF2-40B4-BE49-F238E27FC236}">
                <a16:creationId xmlns:a16="http://schemas.microsoft.com/office/drawing/2014/main" id="{74DFAC9C-E364-A546-A101-97868FCA73CE}"/>
              </a:ext>
            </a:extLst>
          </p:cNvPr>
          <p:cNvPicPr>
            <a:picLocks noChangeAspect="1"/>
          </p:cNvPicPr>
          <p:nvPr/>
        </p:nvPicPr>
        <p:blipFill>
          <a:blip r:embed="rId4"/>
          <a:stretch>
            <a:fillRect/>
          </a:stretch>
        </p:blipFill>
        <p:spPr>
          <a:xfrm>
            <a:off x="7942950" y="3395368"/>
            <a:ext cx="4014590" cy="3088615"/>
          </a:xfrm>
          <a:prstGeom prst="rect">
            <a:avLst/>
          </a:prstGeom>
        </p:spPr>
      </p:pic>
      <p:sp>
        <p:nvSpPr>
          <p:cNvPr id="6" name="Rectangle 5">
            <a:extLst>
              <a:ext uri="{FF2B5EF4-FFF2-40B4-BE49-F238E27FC236}">
                <a16:creationId xmlns:a16="http://schemas.microsoft.com/office/drawing/2014/main" id="{054C3B5B-917B-3841-8B21-6A01EBD89444}"/>
              </a:ext>
            </a:extLst>
          </p:cNvPr>
          <p:cNvSpPr/>
          <p:nvPr/>
        </p:nvSpPr>
        <p:spPr>
          <a:xfrm>
            <a:off x="178563" y="3554680"/>
            <a:ext cx="2274705" cy="1200329"/>
          </a:xfrm>
          <a:prstGeom prst="rect">
            <a:avLst/>
          </a:prstGeom>
        </p:spPr>
        <p:txBody>
          <a:bodyPr wrap="square">
            <a:spAutoFit/>
          </a:bodyPr>
          <a:lstStyle/>
          <a:p>
            <a:r>
              <a:rPr lang="en-US" sz="1200" dirty="0">
                <a:latin typeface="Calibri" panose="020F0502020204030204" pitchFamily="34" charset="0"/>
              </a:rPr>
              <a:t>Luke Aidan </a:t>
            </a:r>
            <a:r>
              <a:rPr lang="en-US" sz="1200" dirty="0" err="1">
                <a:latin typeface="Calibri" panose="020F0502020204030204" pitchFamily="34" charset="0"/>
              </a:rPr>
              <a:t>Dyks</a:t>
            </a:r>
            <a:endParaRPr lang="en-US" sz="1200" dirty="0">
              <a:latin typeface="Calibri" panose="020F0502020204030204" pitchFamily="34" charset="0"/>
            </a:endParaRPr>
          </a:p>
          <a:p>
            <a:r>
              <a:rPr lang="en-US" sz="1200" dirty="0">
                <a:latin typeface="Calibri" panose="020F0502020204030204" pitchFamily="34" charset="0"/>
              </a:rPr>
              <a:t>University of Oxford</a:t>
            </a:r>
            <a:endParaRPr lang="en-US" sz="1200" dirty="0"/>
          </a:p>
          <a:p>
            <a:r>
              <a:rPr lang="en-US" sz="1200" dirty="0">
                <a:latin typeface="Calibri" panose="020F0502020204030204" pitchFamily="34" charset="0"/>
              </a:rPr>
              <a:t>Novel acceleration technique studies in the CLEAR user Facility and its potential future upgrades </a:t>
            </a:r>
            <a:endParaRPr lang="en-US" sz="1200" dirty="0"/>
          </a:p>
          <a:p>
            <a:r>
              <a:rPr lang="en-US" sz="1200" dirty="0">
                <a:latin typeface="Calibri" panose="020F0502020204030204" pitchFamily="34" charset="0"/>
              </a:rPr>
              <a:t>Supervisor: P. Burrows </a:t>
            </a:r>
            <a:endParaRPr lang="en-US" sz="1200" dirty="0"/>
          </a:p>
        </p:txBody>
      </p:sp>
      <p:sp>
        <p:nvSpPr>
          <p:cNvPr id="9" name="TextBox 8">
            <a:extLst>
              <a:ext uri="{FF2B5EF4-FFF2-40B4-BE49-F238E27FC236}">
                <a16:creationId xmlns:a16="http://schemas.microsoft.com/office/drawing/2014/main" id="{153A9998-F35E-2043-AC49-54CDACBAF480}"/>
              </a:ext>
            </a:extLst>
          </p:cNvPr>
          <p:cNvSpPr txBox="1"/>
          <p:nvPr/>
        </p:nvSpPr>
        <p:spPr>
          <a:xfrm>
            <a:off x="7344295" y="1193181"/>
            <a:ext cx="357790" cy="5355312"/>
          </a:xfrm>
          <a:prstGeom prst="rect">
            <a:avLst/>
          </a:prstGeom>
          <a:noFill/>
        </p:spPr>
        <p:txBody>
          <a:bodyPr wrap="none" rtlCol="0">
            <a:spAutoFit/>
          </a:bodyPr>
          <a:lstStyle/>
          <a:p>
            <a:r>
              <a:rPr lang="en-US" dirty="0">
                <a:solidFill>
                  <a:srgbClr val="00B050"/>
                </a:solidFill>
              </a:rPr>
              <a:t>✓</a:t>
            </a:r>
          </a:p>
          <a:p>
            <a:endParaRPr lang="en-US" dirty="0">
              <a:solidFill>
                <a:srgbClr val="00B050"/>
              </a:solidFill>
            </a:endParaRPr>
          </a:p>
          <a:p>
            <a:endParaRPr lang="en-US" dirty="0">
              <a:solidFill>
                <a:srgbClr val="00B050"/>
              </a:solidFill>
            </a:endParaRPr>
          </a:p>
          <a:p>
            <a:r>
              <a:rPr lang="en-US" dirty="0">
                <a:solidFill>
                  <a:srgbClr val="00B050"/>
                </a:solidFill>
              </a:rPr>
              <a:t>✓</a:t>
            </a:r>
          </a:p>
          <a:p>
            <a:endParaRPr lang="en-US" dirty="0">
              <a:solidFill>
                <a:srgbClr val="00B050"/>
              </a:solidFill>
            </a:endParaRPr>
          </a:p>
          <a:p>
            <a:endParaRPr lang="en-US" dirty="0">
              <a:solidFill>
                <a:srgbClr val="00B050"/>
              </a:solidFill>
            </a:endParaRPr>
          </a:p>
          <a:p>
            <a:r>
              <a:rPr lang="en-US" dirty="0">
                <a:solidFill>
                  <a:srgbClr val="00B050"/>
                </a:solidFill>
              </a:rPr>
              <a:t>✓</a:t>
            </a:r>
          </a:p>
          <a:p>
            <a:endParaRPr lang="en-US" dirty="0">
              <a:solidFill>
                <a:srgbClr val="00B050"/>
              </a:solidFill>
            </a:endParaRPr>
          </a:p>
          <a:p>
            <a:endParaRPr lang="en-US" dirty="0">
              <a:solidFill>
                <a:srgbClr val="00B050"/>
              </a:solidFill>
            </a:endParaRPr>
          </a:p>
          <a:p>
            <a:endParaRPr lang="en-US" dirty="0">
              <a:solidFill>
                <a:srgbClr val="00B050"/>
              </a:solidFill>
            </a:endParaRPr>
          </a:p>
          <a:p>
            <a:r>
              <a:rPr lang="en-US" dirty="0">
                <a:solidFill>
                  <a:schemeClr val="accent4">
                    <a:lumMod val="60000"/>
                    <a:lumOff val="40000"/>
                  </a:schemeClr>
                </a:solidFill>
              </a:rPr>
              <a:t>✓</a:t>
            </a:r>
          </a:p>
          <a:p>
            <a:endParaRPr lang="en-US" dirty="0">
              <a:solidFill>
                <a:srgbClr val="00B050"/>
              </a:solidFill>
            </a:endParaRPr>
          </a:p>
          <a:p>
            <a:endParaRPr lang="en-US" dirty="0">
              <a:solidFill>
                <a:srgbClr val="00B050"/>
              </a:solidFill>
            </a:endParaRPr>
          </a:p>
          <a:p>
            <a:endParaRPr lang="en-US" dirty="0">
              <a:solidFill>
                <a:srgbClr val="00B050"/>
              </a:solidFill>
            </a:endParaRPr>
          </a:p>
          <a:p>
            <a:r>
              <a:rPr lang="en-US" dirty="0">
                <a:solidFill>
                  <a:srgbClr val="00B050"/>
                </a:solidFill>
              </a:rPr>
              <a:t>✓</a:t>
            </a:r>
          </a:p>
          <a:p>
            <a:endParaRPr lang="en-US" dirty="0">
              <a:solidFill>
                <a:srgbClr val="00B050"/>
              </a:solidFill>
            </a:endParaRPr>
          </a:p>
          <a:p>
            <a:endParaRPr lang="en-US" dirty="0">
              <a:solidFill>
                <a:srgbClr val="00B050"/>
              </a:solidFill>
            </a:endParaRPr>
          </a:p>
          <a:p>
            <a:r>
              <a:rPr lang="en-US" dirty="0">
                <a:solidFill>
                  <a:srgbClr val="00B050"/>
                </a:solidFill>
              </a:rPr>
              <a:t>✓</a:t>
            </a:r>
          </a:p>
          <a:p>
            <a:endParaRPr lang="en-US" dirty="0"/>
          </a:p>
        </p:txBody>
      </p:sp>
      <p:pic>
        <p:nvPicPr>
          <p:cNvPr id="12" name="Picture 11">
            <a:extLst>
              <a:ext uri="{FF2B5EF4-FFF2-40B4-BE49-F238E27FC236}">
                <a16:creationId xmlns:a16="http://schemas.microsoft.com/office/drawing/2014/main" id="{93FA1C89-AE26-8E47-B78E-D5CCFB2960D2}"/>
              </a:ext>
            </a:extLst>
          </p:cNvPr>
          <p:cNvPicPr>
            <a:picLocks noChangeAspect="1"/>
          </p:cNvPicPr>
          <p:nvPr/>
        </p:nvPicPr>
        <p:blipFill>
          <a:blip r:embed="rId5"/>
          <a:stretch>
            <a:fillRect/>
          </a:stretch>
        </p:blipFill>
        <p:spPr>
          <a:xfrm>
            <a:off x="178563" y="5713677"/>
            <a:ext cx="7616283" cy="746396"/>
          </a:xfrm>
          <a:prstGeom prst="rect">
            <a:avLst/>
          </a:prstGeom>
        </p:spPr>
      </p:pic>
      <p:sp>
        <p:nvSpPr>
          <p:cNvPr id="13" name="TextBox 12">
            <a:extLst>
              <a:ext uri="{FF2B5EF4-FFF2-40B4-BE49-F238E27FC236}">
                <a16:creationId xmlns:a16="http://schemas.microsoft.com/office/drawing/2014/main" id="{F8B69485-BD46-534B-8B3F-FE8563DEA356}"/>
              </a:ext>
            </a:extLst>
          </p:cNvPr>
          <p:cNvSpPr txBox="1"/>
          <p:nvPr/>
        </p:nvSpPr>
        <p:spPr>
          <a:xfrm>
            <a:off x="7925094" y="4935903"/>
            <a:ext cx="3884614" cy="1477328"/>
          </a:xfrm>
          <a:prstGeom prst="rect">
            <a:avLst/>
          </a:prstGeom>
          <a:solidFill>
            <a:schemeClr val="bg1"/>
          </a:solidFill>
        </p:spPr>
        <p:txBody>
          <a:bodyPr wrap="square" rtlCol="0">
            <a:spAutoFit/>
          </a:bodyPr>
          <a:lstStyle/>
          <a:p>
            <a:r>
              <a:rPr lang="en-US" dirty="0">
                <a:latin typeface="Century Gothic" panose="020B0502020202020204" pitchFamily="34" charset="0"/>
              </a:rPr>
              <a:t>JUAS Practical Work, and also…</a:t>
            </a:r>
          </a:p>
          <a:p>
            <a:endParaRPr lang="en-US" dirty="0">
              <a:latin typeface="Century Gothic" panose="020B0502020202020204" pitchFamily="34" charset="0"/>
            </a:endParaRPr>
          </a:p>
          <a:p>
            <a:pPr marL="285750" indent="-285750">
              <a:buFont typeface="Arial" panose="020B0604020202020204" pitchFamily="34" charset="0"/>
              <a:buChar char="•"/>
            </a:pPr>
            <a:r>
              <a:rPr lang="en-US" dirty="0">
                <a:latin typeface="Century Gothic" panose="020B0502020202020204" pitchFamily="34" charset="0"/>
              </a:rPr>
              <a:t>Several Master Thesis</a:t>
            </a:r>
          </a:p>
          <a:p>
            <a:pPr marL="285750" indent="-285750">
              <a:buFont typeface="Arial" panose="020B0604020202020204" pitchFamily="34" charset="0"/>
              <a:buChar char="•"/>
            </a:pPr>
            <a:r>
              <a:rPr lang="en-US" dirty="0">
                <a:latin typeface="Century Gothic" panose="020B0502020202020204" pitchFamily="34" charset="0"/>
              </a:rPr>
              <a:t>Trainees and summer students    </a:t>
            </a:r>
          </a:p>
          <a:p>
            <a:pPr marL="285750" indent="-285750">
              <a:buFont typeface="Arial" panose="020B0604020202020204" pitchFamily="34" charset="0"/>
              <a:buChar char="•"/>
            </a:pPr>
            <a:endParaRPr lang="en-US" dirty="0">
              <a:latin typeface="Century Gothic" panose="020B0502020202020204" pitchFamily="34" charset="0"/>
            </a:endParaRPr>
          </a:p>
        </p:txBody>
      </p:sp>
    </p:spTree>
    <p:extLst>
      <p:ext uri="{BB962C8B-B14F-4D97-AF65-F5344CB8AC3E}">
        <p14:creationId xmlns:p14="http://schemas.microsoft.com/office/powerpoint/2010/main" val="6194012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13" grpId="0"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29DB47-09EE-364A-94AA-66B5766ED4A7}"/>
              </a:ext>
            </a:extLst>
          </p:cNvPr>
          <p:cNvSpPr>
            <a:spLocks noGrp="1"/>
          </p:cNvSpPr>
          <p:nvPr>
            <p:ph type="title"/>
          </p:nvPr>
        </p:nvSpPr>
        <p:spPr/>
        <p:txBody>
          <a:bodyPr/>
          <a:lstStyle/>
          <a:p>
            <a:r>
              <a:rPr lang="en-US" dirty="0"/>
              <a:t>Recent Press Statements</a:t>
            </a:r>
          </a:p>
        </p:txBody>
      </p:sp>
      <p:pic>
        <p:nvPicPr>
          <p:cNvPr id="9" name="Picture 8">
            <a:extLst>
              <a:ext uri="{FF2B5EF4-FFF2-40B4-BE49-F238E27FC236}">
                <a16:creationId xmlns:a16="http://schemas.microsoft.com/office/drawing/2014/main" id="{21D18993-EE8C-9C45-917F-7553780028C0}"/>
              </a:ext>
            </a:extLst>
          </p:cNvPr>
          <p:cNvPicPr>
            <a:picLocks noChangeAspect="1"/>
          </p:cNvPicPr>
          <p:nvPr/>
        </p:nvPicPr>
        <p:blipFill>
          <a:blip r:embed="rId2"/>
          <a:stretch>
            <a:fillRect/>
          </a:stretch>
        </p:blipFill>
        <p:spPr>
          <a:xfrm>
            <a:off x="5263854" y="4258902"/>
            <a:ext cx="5234652" cy="1096448"/>
          </a:xfrm>
          <a:prstGeom prst="rect">
            <a:avLst/>
          </a:prstGeom>
        </p:spPr>
      </p:pic>
      <p:pic>
        <p:nvPicPr>
          <p:cNvPr id="11" name="Picture 10">
            <a:extLst>
              <a:ext uri="{FF2B5EF4-FFF2-40B4-BE49-F238E27FC236}">
                <a16:creationId xmlns:a16="http://schemas.microsoft.com/office/drawing/2014/main" id="{6A19BD7D-8904-DE44-A3AF-5E7FF8197248}"/>
              </a:ext>
            </a:extLst>
          </p:cNvPr>
          <p:cNvPicPr>
            <a:picLocks noChangeAspect="1"/>
          </p:cNvPicPr>
          <p:nvPr/>
        </p:nvPicPr>
        <p:blipFill>
          <a:blip r:embed="rId3"/>
          <a:stretch>
            <a:fillRect/>
          </a:stretch>
        </p:blipFill>
        <p:spPr>
          <a:xfrm>
            <a:off x="5263854" y="5242617"/>
            <a:ext cx="6517286" cy="914848"/>
          </a:xfrm>
          <a:prstGeom prst="rect">
            <a:avLst/>
          </a:prstGeom>
        </p:spPr>
      </p:pic>
      <p:pic>
        <p:nvPicPr>
          <p:cNvPr id="13" name="Picture 12">
            <a:extLst>
              <a:ext uri="{FF2B5EF4-FFF2-40B4-BE49-F238E27FC236}">
                <a16:creationId xmlns:a16="http://schemas.microsoft.com/office/drawing/2014/main" id="{C085F44D-2228-8F41-AC85-0E69D2566203}"/>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2310960" y="4251649"/>
            <a:ext cx="2818601" cy="2118439"/>
          </a:xfrm>
          <a:prstGeom prst="rect">
            <a:avLst/>
          </a:prstGeom>
        </p:spPr>
      </p:pic>
      <p:pic>
        <p:nvPicPr>
          <p:cNvPr id="19" name="Picture 18">
            <a:extLst>
              <a:ext uri="{FF2B5EF4-FFF2-40B4-BE49-F238E27FC236}">
                <a16:creationId xmlns:a16="http://schemas.microsoft.com/office/drawing/2014/main" id="{835393B9-7866-D64F-829C-A440F306BA6E}"/>
              </a:ext>
            </a:extLst>
          </p:cNvPr>
          <p:cNvPicPr>
            <a:picLocks noChangeAspect="1"/>
          </p:cNvPicPr>
          <p:nvPr/>
        </p:nvPicPr>
        <p:blipFill>
          <a:blip r:embed="rId5"/>
          <a:stretch>
            <a:fillRect/>
          </a:stretch>
        </p:blipFill>
        <p:spPr>
          <a:xfrm>
            <a:off x="233396" y="1204456"/>
            <a:ext cx="4418166" cy="2657585"/>
          </a:xfrm>
          <a:prstGeom prst="rect">
            <a:avLst/>
          </a:prstGeom>
        </p:spPr>
      </p:pic>
      <p:sp>
        <p:nvSpPr>
          <p:cNvPr id="22" name="Rectangle 21">
            <a:extLst>
              <a:ext uri="{FF2B5EF4-FFF2-40B4-BE49-F238E27FC236}">
                <a16:creationId xmlns:a16="http://schemas.microsoft.com/office/drawing/2014/main" id="{50FB3D47-2973-0543-B832-29DF9B83B729}"/>
              </a:ext>
            </a:extLst>
          </p:cNvPr>
          <p:cNvSpPr/>
          <p:nvPr/>
        </p:nvSpPr>
        <p:spPr>
          <a:xfrm>
            <a:off x="2220176" y="4117323"/>
            <a:ext cx="9751475" cy="2357538"/>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E5F96579-B242-7346-AD91-A2E967E911E6}"/>
              </a:ext>
            </a:extLst>
          </p:cNvPr>
          <p:cNvSpPr/>
          <p:nvPr/>
        </p:nvSpPr>
        <p:spPr>
          <a:xfrm>
            <a:off x="115754" y="831756"/>
            <a:ext cx="10071531" cy="3067928"/>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a:extLst>
              <a:ext uri="{FF2B5EF4-FFF2-40B4-BE49-F238E27FC236}">
                <a16:creationId xmlns:a16="http://schemas.microsoft.com/office/drawing/2014/main" id="{2D686B99-A648-474F-AD39-9DD11AAB8854}"/>
              </a:ext>
            </a:extLst>
          </p:cNvPr>
          <p:cNvPicPr>
            <a:picLocks noChangeAspect="1"/>
          </p:cNvPicPr>
          <p:nvPr/>
        </p:nvPicPr>
        <p:blipFill>
          <a:blip r:embed="rId6"/>
          <a:stretch>
            <a:fillRect/>
          </a:stretch>
        </p:blipFill>
        <p:spPr>
          <a:xfrm>
            <a:off x="4843896" y="2635020"/>
            <a:ext cx="5172647" cy="1178017"/>
          </a:xfrm>
          <a:prstGeom prst="rect">
            <a:avLst/>
          </a:prstGeom>
        </p:spPr>
      </p:pic>
      <p:pic>
        <p:nvPicPr>
          <p:cNvPr id="27" name="Picture 26">
            <a:extLst>
              <a:ext uri="{FF2B5EF4-FFF2-40B4-BE49-F238E27FC236}">
                <a16:creationId xmlns:a16="http://schemas.microsoft.com/office/drawing/2014/main" id="{BFF53C42-98F7-8F42-AC6F-CE05643E0095}"/>
              </a:ext>
            </a:extLst>
          </p:cNvPr>
          <p:cNvPicPr>
            <a:picLocks noChangeAspect="1"/>
          </p:cNvPicPr>
          <p:nvPr/>
        </p:nvPicPr>
        <p:blipFill>
          <a:blip r:embed="rId7"/>
          <a:stretch>
            <a:fillRect/>
          </a:stretch>
        </p:blipFill>
        <p:spPr>
          <a:xfrm>
            <a:off x="4843896" y="1039561"/>
            <a:ext cx="5212686" cy="1453879"/>
          </a:xfrm>
          <a:prstGeom prst="rect">
            <a:avLst/>
          </a:prstGeom>
        </p:spPr>
      </p:pic>
      <p:pic>
        <p:nvPicPr>
          <p:cNvPr id="28" name="Picture 27">
            <a:extLst>
              <a:ext uri="{FF2B5EF4-FFF2-40B4-BE49-F238E27FC236}">
                <a16:creationId xmlns:a16="http://schemas.microsoft.com/office/drawing/2014/main" id="{C5888630-A6BA-C94D-80C3-83D3D1BEBC5B}"/>
              </a:ext>
            </a:extLst>
          </p:cNvPr>
          <p:cNvPicPr>
            <a:picLocks noChangeAspect="1"/>
          </p:cNvPicPr>
          <p:nvPr/>
        </p:nvPicPr>
        <p:blipFill>
          <a:blip r:embed="rId8"/>
          <a:stretch>
            <a:fillRect/>
          </a:stretch>
        </p:blipFill>
        <p:spPr>
          <a:xfrm>
            <a:off x="1601528" y="651768"/>
            <a:ext cx="1011638" cy="775588"/>
          </a:xfrm>
          <a:prstGeom prst="rect">
            <a:avLst/>
          </a:prstGeom>
        </p:spPr>
      </p:pic>
      <p:pic>
        <p:nvPicPr>
          <p:cNvPr id="29" name="Picture 28">
            <a:extLst>
              <a:ext uri="{FF2B5EF4-FFF2-40B4-BE49-F238E27FC236}">
                <a16:creationId xmlns:a16="http://schemas.microsoft.com/office/drawing/2014/main" id="{933A4E37-3949-8647-AEA0-1F3D130AB4A9}"/>
              </a:ext>
            </a:extLst>
          </p:cNvPr>
          <p:cNvPicPr>
            <a:picLocks noChangeAspect="1"/>
          </p:cNvPicPr>
          <p:nvPr/>
        </p:nvPicPr>
        <p:blipFill>
          <a:blip r:embed="rId9"/>
          <a:stretch>
            <a:fillRect/>
          </a:stretch>
        </p:blipFill>
        <p:spPr>
          <a:xfrm>
            <a:off x="10301892" y="3901162"/>
            <a:ext cx="1555152" cy="722596"/>
          </a:xfrm>
          <a:prstGeom prst="rect">
            <a:avLst/>
          </a:prstGeom>
        </p:spPr>
      </p:pic>
      <p:pic>
        <p:nvPicPr>
          <p:cNvPr id="35" name="Picture 34">
            <a:extLst>
              <a:ext uri="{FF2B5EF4-FFF2-40B4-BE49-F238E27FC236}">
                <a16:creationId xmlns:a16="http://schemas.microsoft.com/office/drawing/2014/main" id="{657B0FF6-9B51-F445-BC9B-A5C4D19B8F42}"/>
              </a:ext>
            </a:extLst>
          </p:cNvPr>
          <p:cNvPicPr>
            <a:picLocks noChangeAspect="1"/>
          </p:cNvPicPr>
          <p:nvPr/>
        </p:nvPicPr>
        <p:blipFill>
          <a:blip r:embed="rId10"/>
          <a:stretch>
            <a:fillRect/>
          </a:stretch>
        </p:blipFill>
        <p:spPr>
          <a:xfrm>
            <a:off x="5309602" y="6157465"/>
            <a:ext cx="5955028" cy="221260"/>
          </a:xfrm>
          <a:prstGeom prst="rect">
            <a:avLst/>
          </a:prstGeom>
        </p:spPr>
      </p:pic>
    </p:spTree>
    <p:extLst>
      <p:ext uri="{BB962C8B-B14F-4D97-AF65-F5344CB8AC3E}">
        <p14:creationId xmlns:p14="http://schemas.microsoft.com/office/powerpoint/2010/main" val="3830883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7F0C3-9963-BC4E-8348-E776977FF7F6}"/>
              </a:ext>
            </a:extLst>
          </p:cNvPr>
          <p:cNvSpPr>
            <a:spLocks noGrp="1"/>
          </p:cNvSpPr>
          <p:nvPr>
            <p:ph type="title"/>
          </p:nvPr>
        </p:nvSpPr>
        <p:spPr/>
        <p:txBody>
          <a:bodyPr/>
          <a:lstStyle/>
          <a:p>
            <a:r>
              <a:rPr lang="en-US" dirty="0"/>
              <a:t>CLEAR Scientific Board</a:t>
            </a:r>
            <a:endParaRPr dirty="0"/>
          </a:p>
        </p:txBody>
      </p:sp>
      <p:sp>
        <p:nvSpPr>
          <p:cNvPr id="5" name="TextBox 4">
            <a:extLst>
              <a:ext uri="{FF2B5EF4-FFF2-40B4-BE49-F238E27FC236}">
                <a16:creationId xmlns:a16="http://schemas.microsoft.com/office/drawing/2014/main" id="{4752CC08-05EF-C943-B0BB-00A6E4B4B209}"/>
              </a:ext>
            </a:extLst>
          </p:cNvPr>
          <p:cNvSpPr txBox="1"/>
          <p:nvPr/>
        </p:nvSpPr>
        <p:spPr>
          <a:xfrm>
            <a:off x="460624" y="941429"/>
            <a:ext cx="11270751" cy="1200329"/>
          </a:xfrm>
          <a:prstGeom prst="rect">
            <a:avLst/>
          </a:prstGeom>
          <a:noFill/>
        </p:spPr>
        <p:txBody>
          <a:bodyPr wrap="square">
            <a:spAutoFit/>
          </a:bodyPr>
          <a:lstStyle/>
          <a:p>
            <a:pPr algn="just"/>
            <a:r>
              <a:rPr lang="en-GB" i="0" u="none" strike="noStrike" dirty="0">
                <a:effectLst/>
                <a:latin typeface="Calibri" panose="020F0502020204030204" pitchFamily="34" charset="0"/>
              </a:rPr>
              <a:t>The CLEAR Scientific Board (CSB) periodically reviews the progress of the experimental program, steers the experimental program and gives recommendations on proposed experiments and activities on the basis of their scientific interest and the availability of the facility. The Scientific Board members participate to the formal approval process of the beam time requests.</a:t>
            </a:r>
          </a:p>
        </p:txBody>
      </p:sp>
      <p:sp>
        <p:nvSpPr>
          <p:cNvPr id="7" name="TextBox 6">
            <a:extLst>
              <a:ext uri="{FF2B5EF4-FFF2-40B4-BE49-F238E27FC236}">
                <a16:creationId xmlns:a16="http://schemas.microsoft.com/office/drawing/2014/main" id="{F43DA375-90CA-C741-9C45-CDF9DDE0AF9E}"/>
              </a:ext>
            </a:extLst>
          </p:cNvPr>
          <p:cNvSpPr txBox="1"/>
          <p:nvPr/>
        </p:nvSpPr>
        <p:spPr>
          <a:xfrm>
            <a:off x="318500" y="2640055"/>
            <a:ext cx="3924729" cy="3046988"/>
          </a:xfrm>
          <a:prstGeom prst="rect">
            <a:avLst/>
          </a:prstGeom>
          <a:noFill/>
        </p:spPr>
        <p:txBody>
          <a:bodyPr wrap="square">
            <a:spAutoFit/>
          </a:bodyPr>
          <a:lstStyle/>
          <a:p>
            <a:pPr algn="l"/>
            <a:r>
              <a:rPr lang="en-GB" sz="1600" b="0" i="0" u="none" strike="noStrike" dirty="0">
                <a:solidFill>
                  <a:srgbClr val="292929"/>
                </a:solidFill>
                <a:effectLst/>
                <a:latin typeface="sourcesans-regular"/>
              </a:rPr>
              <a:t>Members:</a:t>
            </a:r>
          </a:p>
          <a:p>
            <a:pPr algn="l"/>
            <a:r>
              <a:rPr lang="en-GB" sz="1600" b="0" i="0" u="none" strike="noStrike" dirty="0">
                <a:solidFill>
                  <a:srgbClr val="292929"/>
                </a:solidFill>
                <a:effectLst/>
                <a:latin typeface="sourcesans-regular"/>
              </a:rPr>
              <a:t>Giovanni ANELLI (CERN)</a:t>
            </a:r>
          </a:p>
          <a:p>
            <a:pPr algn="l"/>
            <a:r>
              <a:rPr lang="en-GB" sz="1600" b="0" i="0" u="none" strike="noStrike" dirty="0">
                <a:solidFill>
                  <a:srgbClr val="292929"/>
                </a:solidFill>
                <a:effectLst/>
                <a:latin typeface="sourcesans-regular"/>
              </a:rPr>
              <a:t>Hans BRAUN (PSI)</a:t>
            </a:r>
          </a:p>
          <a:p>
            <a:pPr algn="l"/>
            <a:r>
              <a:rPr lang="en-GB" sz="1600" b="0" i="0" u="none" strike="noStrike" dirty="0">
                <a:solidFill>
                  <a:srgbClr val="292929"/>
                </a:solidFill>
                <a:effectLst/>
                <a:latin typeface="sourcesans-regular"/>
              </a:rPr>
              <a:t>Philip BURROWS (JAI/Oxford U.) </a:t>
            </a:r>
            <a:r>
              <a:rPr lang="en-GB" sz="1600" b="0" i="1" u="none" strike="noStrike" dirty="0">
                <a:solidFill>
                  <a:srgbClr val="292929"/>
                </a:solidFill>
                <a:effectLst/>
                <a:latin typeface="sourcesans-bold"/>
              </a:rPr>
              <a:t>chair</a:t>
            </a:r>
            <a:endParaRPr lang="en-GB" sz="1600" b="0" i="0" u="none" strike="noStrike" dirty="0">
              <a:solidFill>
                <a:srgbClr val="292929"/>
              </a:solidFill>
              <a:effectLst/>
              <a:latin typeface="sourcesans-regular"/>
            </a:endParaRPr>
          </a:p>
          <a:p>
            <a:pPr algn="l"/>
            <a:r>
              <a:rPr lang="en-GB" sz="1600" b="0" i="0" u="none" strike="noStrike" dirty="0">
                <a:solidFill>
                  <a:srgbClr val="292929"/>
                </a:solidFill>
                <a:effectLst/>
                <a:latin typeface="sourcesans-regular"/>
              </a:rPr>
              <a:t>Roberto CORSINI (CERN) </a:t>
            </a:r>
            <a:r>
              <a:rPr lang="en-GB" sz="1600" b="0" i="1" u="none" strike="noStrike" dirty="0">
                <a:solidFill>
                  <a:srgbClr val="292929"/>
                </a:solidFill>
                <a:effectLst/>
                <a:latin typeface="sourcesans-regular"/>
              </a:rPr>
              <a:t>ex officio</a:t>
            </a:r>
            <a:endParaRPr lang="en-GB" sz="1600" b="0" i="0" u="none" strike="noStrike" dirty="0">
              <a:solidFill>
                <a:srgbClr val="292929"/>
              </a:solidFill>
              <a:effectLst/>
              <a:latin typeface="sourcesans-regular"/>
            </a:endParaRPr>
          </a:p>
          <a:p>
            <a:pPr algn="l"/>
            <a:r>
              <a:rPr lang="en-GB" sz="1600" b="0" i="0" u="none" strike="noStrike" dirty="0" err="1">
                <a:solidFill>
                  <a:srgbClr val="292929"/>
                </a:solidFill>
                <a:effectLst/>
                <a:latin typeface="sourcesans-regular"/>
              </a:rPr>
              <a:t>Ilias</a:t>
            </a:r>
            <a:r>
              <a:rPr lang="en-GB" sz="1600" b="0" i="0" u="none" strike="noStrike" dirty="0">
                <a:solidFill>
                  <a:srgbClr val="292929"/>
                </a:solidFill>
                <a:effectLst/>
                <a:latin typeface="sourcesans-regular"/>
              </a:rPr>
              <a:t> EFTHYMIOPOULOS (CERN)</a:t>
            </a:r>
          </a:p>
          <a:p>
            <a:pPr algn="l"/>
            <a:r>
              <a:rPr lang="en-GB" sz="1600" b="0" i="0" u="none" strike="noStrike" dirty="0">
                <a:solidFill>
                  <a:srgbClr val="292929"/>
                </a:solidFill>
                <a:effectLst/>
                <a:latin typeface="sourcesans-regular"/>
              </a:rPr>
              <a:t>Angeles FAUS-GOLFE (CNRS/In2p3-Orsay)</a:t>
            </a:r>
          </a:p>
          <a:p>
            <a:pPr algn="l"/>
            <a:r>
              <a:rPr lang="en-GB" sz="1600" b="0" i="0" u="none" strike="noStrike" dirty="0">
                <a:solidFill>
                  <a:srgbClr val="292929"/>
                </a:solidFill>
                <a:effectLst/>
                <a:latin typeface="sourcesans-regular"/>
              </a:rPr>
              <a:t>Massimo FERRARIO (INFN-LNF)</a:t>
            </a:r>
          </a:p>
          <a:p>
            <a:pPr algn="l"/>
            <a:r>
              <a:rPr lang="en-GB" sz="1600" b="0" i="0" u="none" strike="noStrike" dirty="0">
                <a:solidFill>
                  <a:srgbClr val="292929"/>
                </a:solidFill>
                <a:effectLst/>
                <a:latin typeface="sourcesans-regular"/>
              </a:rPr>
              <a:t>Eugenia HATZIANGELI (CERN)</a:t>
            </a:r>
          </a:p>
          <a:p>
            <a:pPr algn="l"/>
            <a:r>
              <a:rPr lang="en-GB" sz="1600" b="0" i="0" u="none" strike="noStrike" dirty="0">
                <a:solidFill>
                  <a:srgbClr val="292929"/>
                </a:solidFill>
                <a:effectLst/>
                <a:latin typeface="sourcesans-regular"/>
              </a:rPr>
              <a:t>Giuseppe LERNER (CERN)</a:t>
            </a:r>
          </a:p>
          <a:p>
            <a:pPr algn="l"/>
            <a:r>
              <a:rPr lang="en-GB" sz="1600" b="0" i="0" u="none" strike="noStrike" dirty="0">
                <a:solidFill>
                  <a:srgbClr val="292929"/>
                </a:solidFill>
                <a:effectLst/>
                <a:latin typeface="sourcesans-regular"/>
              </a:rPr>
              <a:t>Steinar STAPNES (CERN)</a:t>
            </a:r>
          </a:p>
          <a:p>
            <a:pPr algn="l"/>
            <a:r>
              <a:rPr lang="en-GB" sz="1600" b="0" i="0" u="none" strike="noStrike" dirty="0">
                <a:solidFill>
                  <a:srgbClr val="292929"/>
                </a:solidFill>
                <a:effectLst/>
                <a:latin typeface="sourcesans-regular"/>
              </a:rPr>
              <a:t>Marie-Catherine VOZENIN (UNIL/CHUV)</a:t>
            </a:r>
          </a:p>
        </p:txBody>
      </p:sp>
      <p:sp>
        <p:nvSpPr>
          <p:cNvPr id="6" name="TextBox 5">
            <a:extLst>
              <a:ext uri="{FF2B5EF4-FFF2-40B4-BE49-F238E27FC236}">
                <a16:creationId xmlns:a16="http://schemas.microsoft.com/office/drawing/2014/main" id="{8E68E526-6B67-2A4E-828D-02BD5494E5AC}"/>
              </a:ext>
            </a:extLst>
          </p:cNvPr>
          <p:cNvSpPr txBox="1"/>
          <p:nvPr/>
        </p:nvSpPr>
        <p:spPr>
          <a:xfrm>
            <a:off x="4530902" y="2743334"/>
            <a:ext cx="7342597" cy="3293209"/>
          </a:xfrm>
          <a:prstGeom prst="rect">
            <a:avLst/>
          </a:prstGeom>
          <a:noFill/>
        </p:spPr>
        <p:txBody>
          <a:bodyPr wrap="square">
            <a:spAutoFit/>
          </a:bodyPr>
          <a:lstStyle/>
          <a:p>
            <a:pPr algn="just"/>
            <a:r>
              <a:rPr lang="en-GB" sz="1600" b="0" i="0" u="none" strike="noStrike" dirty="0">
                <a:effectLst/>
                <a:latin typeface="Calibri" panose="020F0502020204030204" pitchFamily="34" charset="0"/>
              </a:rPr>
              <a:t>- The CSB will act in concertation with the local CLEAR Technical Board (CTB), responsible for assessing the technical, safety and radioprotection aspects of each proposal before the experiments are submitted for final approval to the CSB and to the safety/RP representatives, and for the detailed beam time scheduling.</a:t>
            </a:r>
          </a:p>
          <a:p>
            <a:pPr algn="just"/>
            <a:r>
              <a:rPr lang="en-GB" sz="1600" b="0" i="0" u="none" strike="noStrike" dirty="0">
                <a:effectLst/>
                <a:latin typeface="Calibri" panose="020F0502020204030204" pitchFamily="34" charset="0"/>
              </a:rPr>
              <a:t> </a:t>
            </a:r>
          </a:p>
          <a:p>
            <a:pPr algn="just"/>
            <a:r>
              <a:rPr lang="en-GB" sz="1600" b="0" i="0" u="none" strike="noStrike" dirty="0">
                <a:effectLst/>
                <a:latin typeface="Calibri" panose="020F0502020204030204" pitchFamily="34" charset="0"/>
              </a:rPr>
              <a:t>- The CSB will meet once per year, before the start of operation (in February/March) in order to assess the execution of the experimental program in the previous year, examine the new experiment proposals received until then and give recommendations on the new year experimental program, indicating priorities if needed.  The formal approval of each individual request for beam time is done through a remote procedure, and further proposals, received after the CSB yearly meeting,  will be accepted during the year following such procedure.  </a:t>
            </a:r>
          </a:p>
          <a:p>
            <a:pPr algn="just"/>
            <a:r>
              <a:rPr lang="en-GB" sz="1600" b="0" i="0" u="none" strike="noStrike" dirty="0">
                <a:effectLst/>
                <a:latin typeface="Calibri" panose="020F0502020204030204" pitchFamily="34" charset="0"/>
              </a:rPr>
              <a:t> </a:t>
            </a:r>
          </a:p>
        </p:txBody>
      </p:sp>
    </p:spTree>
    <p:extLst>
      <p:ext uri="{BB962C8B-B14F-4D97-AF65-F5344CB8AC3E}">
        <p14:creationId xmlns:p14="http://schemas.microsoft.com/office/powerpoint/2010/main" val="268954755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85F58C-41EF-D44F-8A53-38562AC2BA31}"/>
              </a:ext>
            </a:extLst>
          </p:cNvPr>
          <p:cNvSpPr>
            <a:spLocks noGrp="1"/>
          </p:cNvSpPr>
          <p:nvPr>
            <p:ph type="title"/>
          </p:nvPr>
        </p:nvSpPr>
        <p:spPr/>
        <p:txBody>
          <a:bodyPr/>
          <a:lstStyle/>
          <a:p>
            <a:r>
              <a:rPr lang="en-US" dirty="0"/>
              <a:t>CSB Meeting - Mandate</a:t>
            </a:r>
            <a:endParaRPr dirty="0"/>
          </a:p>
        </p:txBody>
      </p:sp>
      <p:sp>
        <p:nvSpPr>
          <p:cNvPr id="3" name="Content Placeholder 2">
            <a:extLst>
              <a:ext uri="{FF2B5EF4-FFF2-40B4-BE49-F238E27FC236}">
                <a16:creationId xmlns:a16="http://schemas.microsoft.com/office/drawing/2014/main" id="{3F61E29D-B766-6043-97CC-117683E13D8A}"/>
              </a:ext>
            </a:extLst>
          </p:cNvPr>
          <p:cNvSpPr>
            <a:spLocks noGrp="1"/>
          </p:cNvSpPr>
          <p:nvPr>
            <p:ph idx="1"/>
          </p:nvPr>
        </p:nvSpPr>
        <p:spPr>
          <a:xfrm>
            <a:off x="838200" y="1527675"/>
            <a:ext cx="10515600" cy="4351338"/>
          </a:xfrm>
        </p:spPr>
        <p:txBody>
          <a:bodyPr/>
          <a:lstStyle/>
          <a:p>
            <a:pPr marL="0" indent="0">
              <a:buNone/>
            </a:pPr>
            <a:r>
              <a:rPr lang="en-GB" dirty="0"/>
              <a:t>This meeting is focused on the specific charge:</a:t>
            </a:r>
          </a:p>
          <a:p>
            <a:pPr marL="0" indent="0">
              <a:buNone/>
            </a:pPr>
            <a:endParaRPr lang="en-GB" dirty="0"/>
          </a:p>
          <a:p>
            <a:r>
              <a:rPr lang="en-GB" dirty="0"/>
              <a:t>Review and assess the </a:t>
            </a:r>
            <a:r>
              <a:rPr lang="en-GB" dirty="0">
                <a:solidFill>
                  <a:srgbClr val="0070C0"/>
                </a:solidFill>
              </a:rPr>
              <a:t>past CLEAR experimental programme</a:t>
            </a:r>
            <a:r>
              <a:rPr lang="en-GB" dirty="0"/>
              <a:t>, with particular focus on the one executed </a:t>
            </a:r>
            <a:r>
              <a:rPr lang="en-GB" dirty="0">
                <a:solidFill>
                  <a:srgbClr val="0070C0"/>
                </a:solidFill>
              </a:rPr>
              <a:t>last year</a:t>
            </a:r>
            <a:r>
              <a:rPr lang="en-GB" dirty="0"/>
              <a:t>.</a:t>
            </a:r>
          </a:p>
          <a:p>
            <a:r>
              <a:rPr lang="en-GB" dirty="0"/>
              <a:t>Review the </a:t>
            </a:r>
            <a:r>
              <a:rPr lang="en-GB" dirty="0">
                <a:solidFill>
                  <a:srgbClr val="0070C0"/>
                </a:solidFill>
              </a:rPr>
              <a:t>2023 experimental program</a:t>
            </a:r>
            <a:r>
              <a:rPr lang="en-GB" dirty="0"/>
              <a:t>, as defined by the user proposals received so far and the extrapolation of past experiments, and give recommendations on most relevant directions or activities to be followed. </a:t>
            </a:r>
          </a:p>
          <a:p>
            <a:r>
              <a:rPr lang="en-GB" dirty="0"/>
              <a:t>Make suggestions on the best ways to </a:t>
            </a:r>
            <a:r>
              <a:rPr lang="en-GB" dirty="0">
                <a:solidFill>
                  <a:srgbClr val="0070C0"/>
                </a:solidFill>
              </a:rPr>
              <a:t>handle priorities </a:t>
            </a:r>
            <a:r>
              <a:rPr lang="en-GB" dirty="0"/>
              <a:t>and </a:t>
            </a:r>
            <a:r>
              <a:rPr lang="en-GB" dirty="0">
                <a:solidFill>
                  <a:srgbClr val="0070C0"/>
                </a:solidFill>
              </a:rPr>
              <a:t>optimize beam time allocation</a:t>
            </a:r>
            <a:r>
              <a:rPr lang="en-GB" dirty="0"/>
              <a:t>.</a:t>
            </a:r>
          </a:p>
          <a:p>
            <a:endParaRPr lang="en-GB" dirty="0"/>
          </a:p>
          <a:p>
            <a:pPr marL="0" indent="0">
              <a:buNone/>
            </a:pPr>
            <a:r>
              <a:rPr lang="en-GB" dirty="0"/>
              <a:t>It would be also appreciated an initial assessment on </a:t>
            </a:r>
            <a:r>
              <a:rPr lang="en-GB" dirty="0">
                <a:solidFill>
                  <a:srgbClr val="0070C0"/>
                </a:solidFill>
              </a:rPr>
              <a:t>consolidation and upgrade plans</a:t>
            </a:r>
            <a:r>
              <a:rPr lang="en-GB" dirty="0"/>
              <a:t> and potential </a:t>
            </a:r>
            <a:r>
              <a:rPr lang="en-GB" dirty="0">
                <a:solidFill>
                  <a:srgbClr val="0070C0"/>
                </a:solidFill>
              </a:rPr>
              <a:t>evolution</a:t>
            </a:r>
            <a:r>
              <a:rPr lang="en-GB" dirty="0"/>
              <a:t> of the facility activities.</a:t>
            </a:r>
            <a:endParaRPr dirty="0"/>
          </a:p>
        </p:txBody>
      </p:sp>
    </p:spTree>
    <p:extLst>
      <p:ext uri="{BB962C8B-B14F-4D97-AF65-F5344CB8AC3E}">
        <p14:creationId xmlns:p14="http://schemas.microsoft.com/office/powerpoint/2010/main" val="4263838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F10B6E0-C1D2-2B48-A02A-178B29F112AD}"/>
              </a:ext>
            </a:extLst>
          </p:cNvPr>
          <p:cNvSpPr>
            <a:spLocks noGrp="1"/>
          </p:cNvSpPr>
          <p:nvPr>
            <p:ph type="title"/>
          </p:nvPr>
        </p:nvSpPr>
        <p:spPr>
          <a:xfrm>
            <a:off x="1546860" y="-11430"/>
            <a:ext cx="9569218" cy="541338"/>
          </a:xfrm>
        </p:spPr>
        <p:txBody>
          <a:bodyPr>
            <a:normAutofit fontScale="90000"/>
          </a:bodyPr>
          <a:lstStyle/>
          <a:p>
            <a:pPr algn="ctr"/>
            <a:r>
              <a:rPr lang="en-US" dirty="0">
                <a:solidFill>
                  <a:srgbClr val="002060"/>
                </a:solidFill>
              </a:rPr>
              <a:t>The CERN Linear Electron  Accelerator for Research (CLEAR)</a:t>
            </a:r>
          </a:p>
        </p:txBody>
      </p:sp>
      <p:sp>
        <p:nvSpPr>
          <p:cNvPr id="4" name="Content Placeholder 2">
            <a:extLst>
              <a:ext uri="{FF2B5EF4-FFF2-40B4-BE49-F238E27FC236}">
                <a16:creationId xmlns:a16="http://schemas.microsoft.com/office/drawing/2014/main" id="{5CEAE2C5-EC46-B64B-8620-55492432E928}"/>
              </a:ext>
            </a:extLst>
          </p:cNvPr>
          <p:cNvSpPr txBox="1">
            <a:spLocks/>
          </p:cNvSpPr>
          <p:nvPr/>
        </p:nvSpPr>
        <p:spPr>
          <a:xfrm>
            <a:off x="4949190" y="1005841"/>
            <a:ext cx="7360920" cy="5474969"/>
          </a:xfrm>
          <a:prstGeom prst="rect">
            <a:avLst/>
          </a:prstGeom>
        </p:spPr>
        <p:txBody>
          <a:bodyPr vert="horz" lIns="91440" tIns="45720" rIns="91440" bIns="45720" rtlCol="0">
            <a:normAutofit fontScale="92500" lnSpcReduction="10000"/>
          </a:bodyPr>
          <a:lstStyle>
            <a:lvl1pPr marL="228600" indent="-228600" algn="l" defTabSz="914400" rtl="0" eaLnBrk="1" latinLnBrk="0" hangingPunct="1">
              <a:lnSpc>
                <a:spcPct val="90000"/>
              </a:lnSpc>
              <a:spcBef>
                <a:spcPts val="1000"/>
              </a:spcBef>
              <a:buFont typeface="Arial"/>
              <a:buChar char="•"/>
              <a:defRPr sz="2000" kern="1200">
                <a:solidFill>
                  <a:schemeClr val="tx1"/>
                </a:solidFill>
                <a:latin typeface="Century Gothic" charset="0"/>
                <a:ea typeface="Century Gothic" charset="0"/>
                <a:cs typeface="Century Gothic" charset="0"/>
              </a:defRPr>
            </a:lvl1pPr>
            <a:lvl2pPr marL="685800" indent="-228600" algn="l" defTabSz="914400" rtl="0" eaLnBrk="1" latinLnBrk="0" hangingPunct="1">
              <a:lnSpc>
                <a:spcPct val="90000"/>
              </a:lnSpc>
              <a:spcBef>
                <a:spcPts val="500"/>
              </a:spcBef>
              <a:buFont typeface="Arial"/>
              <a:buChar char="•"/>
              <a:defRPr sz="1800" kern="1200">
                <a:solidFill>
                  <a:schemeClr val="tx1"/>
                </a:solidFill>
                <a:latin typeface="Century Gothic" charset="0"/>
                <a:ea typeface="Century Gothic" charset="0"/>
                <a:cs typeface="Century Gothic" charset="0"/>
              </a:defRPr>
            </a:lvl2pPr>
            <a:lvl3pPr marL="11430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3pPr>
            <a:lvl4pPr marL="1600200" indent="-228600" algn="l" defTabSz="914400" rtl="0" eaLnBrk="1" latinLnBrk="0" hangingPunct="1">
              <a:lnSpc>
                <a:spcPct val="90000"/>
              </a:lnSpc>
              <a:spcBef>
                <a:spcPts val="500"/>
              </a:spcBef>
              <a:buFont typeface="Arial"/>
              <a:buChar char="•"/>
              <a:defRPr sz="1600" kern="1200">
                <a:solidFill>
                  <a:schemeClr val="tx1"/>
                </a:solidFill>
                <a:latin typeface="Century Gothic" charset="0"/>
                <a:ea typeface="Century Gothic" charset="0"/>
                <a:cs typeface="Century Gothic" charset="0"/>
              </a:defRPr>
            </a:lvl4pPr>
            <a:lvl5pPr marL="2057400" indent="-228600" algn="l" defTabSz="914400" rtl="0" eaLnBrk="1" latinLnBrk="0" hangingPunct="1">
              <a:lnSpc>
                <a:spcPct val="90000"/>
              </a:lnSpc>
              <a:spcBef>
                <a:spcPts val="500"/>
              </a:spcBef>
              <a:buFont typeface="Arial"/>
              <a:buChar char="•"/>
              <a:defRPr sz="1400" kern="1200">
                <a:solidFill>
                  <a:schemeClr val="tx1"/>
                </a:solidFill>
                <a:latin typeface="Century Gothic" charset="0"/>
                <a:ea typeface="Century Gothic" charset="0"/>
                <a:cs typeface="Century Gothic"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Font typeface="Arial"/>
              <a:buNone/>
            </a:pPr>
            <a:r>
              <a:rPr lang="en-GB" sz="2400" dirty="0">
                <a:solidFill>
                  <a:srgbClr val="002060"/>
                </a:solidFill>
              </a:rPr>
              <a:t>Scientific and strategic goals:</a:t>
            </a:r>
            <a:br>
              <a:rPr lang="en-GB" dirty="0">
                <a:solidFill>
                  <a:srgbClr val="002060"/>
                </a:solidFill>
              </a:rPr>
            </a:br>
            <a:endParaRPr lang="en-GB" dirty="0">
              <a:solidFill>
                <a:srgbClr val="002060"/>
              </a:solidFill>
            </a:endParaRPr>
          </a:p>
          <a:p>
            <a:r>
              <a:rPr lang="en-GB" dirty="0"/>
              <a:t>Providing a test facility at CERN with high </a:t>
            </a:r>
            <a:r>
              <a:rPr lang="en-GB" dirty="0">
                <a:solidFill>
                  <a:srgbClr val="0070C0"/>
                </a:solidFill>
              </a:rPr>
              <a:t>availability</a:t>
            </a:r>
            <a:r>
              <a:rPr lang="en-GB" dirty="0"/>
              <a:t>, easy </a:t>
            </a:r>
            <a:r>
              <a:rPr lang="en-GB" dirty="0">
                <a:solidFill>
                  <a:srgbClr val="0070C0"/>
                </a:solidFill>
              </a:rPr>
              <a:t>access</a:t>
            </a:r>
            <a:r>
              <a:rPr lang="en-GB" dirty="0"/>
              <a:t> and </a:t>
            </a:r>
            <a:r>
              <a:rPr lang="en-GB" dirty="0">
                <a:solidFill>
                  <a:srgbClr val="0070C0"/>
                </a:solidFill>
              </a:rPr>
              <a:t>high quality e- beams</a:t>
            </a:r>
            <a:r>
              <a:rPr lang="en-GB" dirty="0"/>
              <a:t>.</a:t>
            </a:r>
          </a:p>
          <a:p>
            <a:endParaRPr lang="en-GB" dirty="0"/>
          </a:p>
          <a:p>
            <a:pPr lvl="1"/>
            <a:r>
              <a:rPr lang="en-GB" dirty="0"/>
              <a:t>Performing </a:t>
            </a:r>
            <a:r>
              <a:rPr lang="en-GB" dirty="0">
                <a:solidFill>
                  <a:srgbClr val="0070C0"/>
                </a:solidFill>
              </a:rPr>
              <a:t>R&amp;D</a:t>
            </a:r>
            <a:r>
              <a:rPr lang="en-GB" dirty="0"/>
              <a:t> on </a:t>
            </a:r>
            <a:r>
              <a:rPr lang="en-GB" dirty="0">
                <a:solidFill>
                  <a:srgbClr val="0070C0"/>
                </a:solidFill>
              </a:rPr>
              <a:t>accelerator components</a:t>
            </a:r>
            <a:r>
              <a:rPr lang="en-GB" dirty="0"/>
              <a:t>, including </a:t>
            </a:r>
            <a:r>
              <a:rPr lang="en-GB" dirty="0">
                <a:solidFill>
                  <a:srgbClr val="C00000"/>
                </a:solidFill>
              </a:rPr>
              <a:t>beam instrumentation </a:t>
            </a:r>
            <a:r>
              <a:rPr lang="en-GB" dirty="0"/>
              <a:t>prototyping and </a:t>
            </a:r>
            <a:r>
              <a:rPr lang="en-GB" dirty="0">
                <a:solidFill>
                  <a:srgbClr val="C00000"/>
                </a:solidFill>
              </a:rPr>
              <a:t>high gradient RF </a:t>
            </a:r>
            <a:r>
              <a:rPr lang="en-GB" dirty="0"/>
              <a:t>technology</a:t>
            </a:r>
          </a:p>
          <a:p>
            <a:pPr lvl="1"/>
            <a:endParaRPr lang="en-GB" dirty="0"/>
          </a:p>
          <a:p>
            <a:pPr lvl="1"/>
            <a:r>
              <a:rPr lang="en-GB" dirty="0"/>
              <a:t>Providing an </a:t>
            </a:r>
            <a:r>
              <a:rPr lang="en-GB" dirty="0">
                <a:solidFill>
                  <a:srgbClr val="0070C0"/>
                </a:solidFill>
              </a:rPr>
              <a:t>irradiation facility </a:t>
            </a:r>
            <a:r>
              <a:rPr lang="en-GB" dirty="0"/>
              <a:t>with high-energy electrons, e.g. for testing electronic components in collaboration with </a:t>
            </a:r>
            <a:r>
              <a:rPr lang="en-GB" dirty="0">
                <a:solidFill>
                  <a:srgbClr val="C00000"/>
                </a:solidFill>
              </a:rPr>
              <a:t>ESA</a:t>
            </a:r>
            <a:r>
              <a:rPr lang="en-GB" dirty="0"/>
              <a:t> or for medical purposes(</a:t>
            </a:r>
            <a:r>
              <a:rPr lang="en-GB" dirty="0">
                <a:solidFill>
                  <a:srgbClr val="C00000"/>
                </a:solidFill>
              </a:rPr>
              <a:t>VHEE/FLASH</a:t>
            </a:r>
            <a:r>
              <a:rPr lang="en-GB" dirty="0"/>
              <a:t>)</a:t>
            </a:r>
          </a:p>
          <a:p>
            <a:pPr lvl="1"/>
            <a:endParaRPr lang="en-GB" dirty="0"/>
          </a:p>
          <a:p>
            <a:pPr lvl="1"/>
            <a:r>
              <a:rPr lang="en-GB" dirty="0"/>
              <a:t>Performing </a:t>
            </a:r>
            <a:r>
              <a:rPr lang="en-GB" dirty="0">
                <a:solidFill>
                  <a:srgbClr val="0070C0"/>
                </a:solidFill>
              </a:rPr>
              <a:t>R&amp;D</a:t>
            </a:r>
            <a:r>
              <a:rPr lang="en-GB" dirty="0"/>
              <a:t> on </a:t>
            </a:r>
            <a:r>
              <a:rPr lang="en-GB" dirty="0">
                <a:solidFill>
                  <a:srgbClr val="0070C0"/>
                </a:solidFill>
              </a:rPr>
              <a:t>novel accelerating techniques </a:t>
            </a:r>
            <a:r>
              <a:rPr lang="en-GB" dirty="0"/>
              <a:t>– electron driven </a:t>
            </a:r>
            <a:r>
              <a:rPr lang="en-GB" dirty="0">
                <a:solidFill>
                  <a:srgbClr val="C00000"/>
                </a:solidFill>
              </a:rPr>
              <a:t>plasma</a:t>
            </a:r>
            <a:r>
              <a:rPr lang="en-GB" dirty="0"/>
              <a:t> and </a:t>
            </a:r>
            <a:r>
              <a:rPr lang="en-GB" dirty="0">
                <a:solidFill>
                  <a:srgbClr val="C00000"/>
                </a:solidFill>
              </a:rPr>
              <a:t>THz</a:t>
            </a:r>
            <a:r>
              <a:rPr lang="en-GB" dirty="0"/>
              <a:t> acceleration. </a:t>
            </a:r>
          </a:p>
          <a:p>
            <a:pPr lvl="1"/>
            <a:endParaRPr lang="en-GB" dirty="0"/>
          </a:p>
          <a:p>
            <a:r>
              <a:rPr lang="en-GB" dirty="0"/>
              <a:t>Maintaining CERN and European </a:t>
            </a:r>
            <a:r>
              <a:rPr lang="en-GB" dirty="0">
                <a:solidFill>
                  <a:srgbClr val="0070C0"/>
                </a:solidFill>
              </a:rPr>
              <a:t>expertise for electron </a:t>
            </a:r>
            <a:r>
              <a:rPr lang="en-GB" dirty="0" err="1">
                <a:solidFill>
                  <a:srgbClr val="0070C0"/>
                </a:solidFill>
              </a:rPr>
              <a:t>linacs</a:t>
            </a:r>
            <a:r>
              <a:rPr lang="en-GB" dirty="0">
                <a:solidFill>
                  <a:srgbClr val="0070C0"/>
                </a:solidFill>
              </a:rPr>
              <a:t> </a:t>
            </a:r>
            <a:r>
              <a:rPr lang="en-GB" dirty="0"/>
              <a:t>linked to future collider studies</a:t>
            </a:r>
          </a:p>
          <a:p>
            <a:r>
              <a:rPr lang="en-GB" dirty="0"/>
              <a:t>Using CLEAR as a </a:t>
            </a:r>
            <a:r>
              <a:rPr lang="en-GB" dirty="0">
                <a:solidFill>
                  <a:srgbClr val="0070C0"/>
                </a:solidFill>
              </a:rPr>
              <a:t>training</a:t>
            </a:r>
            <a:r>
              <a:rPr lang="en-GB" dirty="0"/>
              <a:t> infrastructure for the next generation of accelerator scientists and engineers.</a:t>
            </a:r>
          </a:p>
        </p:txBody>
      </p:sp>
      <p:pic>
        <p:nvPicPr>
          <p:cNvPr id="8" name="Picture 7">
            <a:extLst>
              <a:ext uri="{FF2B5EF4-FFF2-40B4-BE49-F238E27FC236}">
                <a16:creationId xmlns:a16="http://schemas.microsoft.com/office/drawing/2014/main" id="{4376D2D4-907A-F542-80B1-D3E4DA2CD690}"/>
              </a:ext>
            </a:extLst>
          </p:cNvPr>
          <p:cNvPicPr>
            <a:picLocks noChangeAspect="1"/>
          </p:cNvPicPr>
          <p:nvPr/>
        </p:nvPicPr>
        <p:blipFill>
          <a:blip r:embed="rId2"/>
          <a:stretch>
            <a:fillRect/>
          </a:stretch>
        </p:blipFill>
        <p:spPr>
          <a:xfrm>
            <a:off x="232410" y="1005841"/>
            <a:ext cx="4419600" cy="3535680"/>
          </a:xfrm>
          <a:prstGeom prst="rect">
            <a:avLst/>
          </a:prstGeom>
        </p:spPr>
      </p:pic>
      <p:sp>
        <p:nvSpPr>
          <p:cNvPr id="9" name="Rectangle 8">
            <a:extLst>
              <a:ext uri="{FF2B5EF4-FFF2-40B4-BE49-F238E27FC236}">
                <a16:creationId xmlns:a16="http://schemas.microsoft.com/office/drawing/2014/main" id="{6763C260-56BA-0440-9926-66B791675F92}"/>
              </a:ext>
            </a:extLst>
          </p:cNvPr>
          <p:cNvSpPr/>
          <p:nvPr/>
        </p:nvSpPr>
        <p:spPr>
          <a:xfrm>
            <a:off x="232410" y="5017454"/>
            <a:ext cx="4419600" cy="1477328"/>
          </a:xfrm>
          <a:prstGeom prst="rect">
            <a:avLst/>
          </a:prstGeom>
        </p:spPr>
        <p:txBody>
          <a:bodyPr wrap="square">
            <a:spAutoFit/>
          </a:bodyPr>
          <a:lstStyle/>
          <a:p>
            <a:r>
              <a:rPr lang="en-GB" dirty="0">
                <a:solidFill>
                  <a:srgbClr val="002060"/>
                </a:solidFill>
                <a:latin typeface="Century Gothic" panose="020B0502020202020204" pitchFamily="34" charset="0"/>
              </a:rPr>
              <a:t>CLEAR is a versatile 200 MeV electron </a:t>
            </a:r>
            <a:r>
              <a:rPr lang="en-GB" dirty="0" err="1">
                <a:solidFill>
                  <a:srgbClr val="002060"/>
                </a:solidFill>
                <a:latin typeface="Century Gothic" panose="020B0502020202020204" pitchFamily="34" charset="0"/>
              </a:rPr>
              <a:t>linac</a:t>
            </a:r>
            <a:r>
              <a:rPr lang="en-GB" dirty="0">
                <a:solidFill>
                  <a:srgbClr val="002060"/>
                </a:solidFill>
                <a:latin typeface="Century Gothic" panose="020B0502020202020204" pitchFamily="34" charset="0"/>
              </a:rPr>
              <a:t> + a 20 m experimental beamline, operated at CERN as a multi-purpose user facility.</a:t>
            </a:r>
          </a:p>
          <a:p>
            <a:endParaRPr lang="en-GB" dirty="0">
              <a:solidFill>
                <a:srgbClr val="002060"/>
              </a:solidFill>
              <a:latin typeface="Century Gothic" panose="020B0502020202020204" pitchFamily="34" charset="0"/>
            </a:endParaRPr>
          </a:p>
        </p:txBody>
      </p:sp>
    </p:spTree>
    <p:extLst>
      <p:ext uri="{BB962C8B-B14F-4D97-AF65-F5344CB8AC3E}">
        <p14:creationId xmlns:p14="http://schemas.microsoft.com/office/powerpoint/2010/main" val="25848886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492BD95-4441-1047-A145-D8C08B7430DE}"/>
              </a:ext>
            </a:extLst>
          </p:cNvPr>
          <p:cNvSpPr>
            <a:spLocks noGrp="1"/>
          </p:cNvSpPr>
          <p:nvPr>
            <p:ph idx="1"/>
          </p:nvPr>
        </p:nvSpPr>
        <p:spPr>
          <a:xfrm>
            <a:off x="838200" y="1825625"/>
            <a:ext cx="10391078" cy="4351338"/>
          </a:xfrm>
        </p:spPr>
        <p:txBody>
          <a:bodyPr/>
          <a:lstStyle/>
          <a:p>
            <a:r>
              <a:rPr lang="en-US" dirty="0">
                <a:solidFill>
                  <a:srgbClr val="0070C0"/>
                </a:solidFill>
              </a:rPr>
              <a:t>Approved</a:t>
            </a:r>
            <a:r>
              <a:rPr lang="en-US" dirty="0"/>
              <a:t> in December </a:t>
            </a:r>
            <a:r>
              <a:rPr lang="en-US" dirty="0">
                <a:solidFill>
                  <a:srgbClr val="0070C0"/>
                </a:solidFill>
              </a:rPr>
              <a:t>2016</a:t>
            </a:r>
            <a:r>
              <a:rPr lang="en-US" dirty="0"/>
              <a:t>, as a </a:t>
            </a:r>
            <a:r>
              <a:rPr lang="en-US" dirty="0">
                <a:solidFill>
                  <a:srgbClr val="0070C0"/>
                </a:solidFill>
              </a:rPr>
              <a:t>2 + 2 years </a:t>
            </a:r>
            <a:r>
              <a:rPr lang="en-US" dirty="0"/>
              <a:t>program</a:t>
            </a:r>
          </a:p>
          <a:p>
            <a:endParaRPr lang="en-US" dirty="0"/>
          </a:p>
          <a:p>
            <a:r>
              <a:rPr lang="en-US" dirty="0"/>
              <a:t>Started operation in August </a:t>
            </a:r>
            <a:r>
              <a:rPr lang="en-US" dirty="0">
                <a:solidFill>
                  <a:srgbClr val="0070C0"/>
                </a:solidFill>
              </a:rPr>
              <a:t>2017</a:t>
            </a:r>
          </a:p>
          <a:p>
            <a:endParaRPr lang="en-US" dirty="0"/>
          </a:p>
          <a:p>
            <a:r>
              <a:rPr lang="en-US" dirty="0">
                <a:solidFill>
                  <a:srgbClr val="0070C0"/>
                </a:solidFill>
              </a:rPr>
              <a:t>Reviewed</a:t>
            </a:r>
            <a:r>
              <a:rPr lang="en-US" dirty="0"/>
              <a:t> and </a:t>
            </a:r>
            <a:r>
              <a:rPr lang="en-US" dirty="0">
                <a:solidFill>
                  <a:srgbClr val="0070C0"/>
                </a:solidFill>
              </a:rPr>
              <a:t>extended</a:t>
            </a:r>
            <a:r>
              <a:rPr lang="en-US" dirty="0"/>
              <a:t> until 2020 in February </a:t>
            </a:r>
            <a:r>
              <a:rPr lang="en-US" dirty="0">
                <a:solidFill>
                  <a:srgbClr val="0070C0"/>
                </a:solidFill>
              </a:rPr>
              <a:t>2019</a:t>
            </a:r>
            <a:endParaRPr lang="en-US" dirty="0"/>
          </a:p>
          <a:p>
            <a:endParaRPr lang="en-US" dirty="0"/>
          </a:p>
          <a:p>
            <a:r>
              <a:rPr lang="en-US" dirty="0"/>
              <a:t>Operation extended in 2021 and possibly beyond</a:t>
            </a:r>
            <a:r>
              <a:rPr lang="en-US" dirty="0">
                <a:solidFill>
                  <a:srgbClr val="002060"/>
                </a:solidFill>
              </a:rPr>
              <a:t>, with independent </a:t>
            </a:r>
            <a:r>
              <a:rPr lang="en-US" dirty="0"/>
              <a:t>budget included in the new </a:t>
            </a:r>
            <a:r>
              <a:rPr lang="en-US" dirty="0">
                <a:solidFill>
                  <a:srgbClr val="0070C0"/>
                </a:solidFill>
              </a:rPr>
              <a:t>CERN Medium Term Plan 2021-2025 </a:t>
            </a:r>
            <a:r>
              <a:rPr lang="en-US" dirty="0">
                <a:solidFill>
                  <a:srgbClr val="002060"/>
                </a:solidFill>
              </a:rPr>
              <a:t>(approved by the CERN Council in September 2020)</a:t>
            </a:r>
          </a:p>
          <a:p>
            <a:endParaRPr lang="en-US" dirty="0">
              <a:solidFill>
                <a:srgbClr val="002060"/>
              </a:solidFill>
            </a:endParaRPr>
          </a:p>
          <a:p>
            <a:r>
              <a:rPr lang="en-US" dirty="0">
                <a:solidFill>
                  <a:srgbClr val="002060"/>
                </a:solidFill>
              </a:rPr>
              <a:t>CERN internal review, 16 March 2021 → confirmed, </a:t>
            </a:r>
            <a:r>
              <a:rPr lang="en-US" dirty="0">
                <a:solidFill>
                  <a:srgbClr val="0070C0"/>
                </a:solidFill>
              </a:rPr>
              <a:t>approved to end 2025</a:t>
            </a:r>
          </a:p>
        </p:txBody>
      </p:sp>
      <p:sp>
        <p:nvSpPr>
          <p:cNvPr id="6" name="Title 1">
            <a:extLst>
              <a:ext uri="{FF2B5EF4-FFF2-40B4-BE49-F238E27FC236}">
                <a16:creationId xmlns:a16="http://schemas.microsoft.com/office/drawing/2014/main" id="{E25AFBE6-1ADF-D14F-9784-BB971ACB157F}"/>
              </a:ext>
            </a:extLst>
          </p:cNvPr>
          <p:cNvSpPr txBox="1">
            <a:spLocks/>
          </p:cNvSpPr>
          <p:nvPr/>
        </p:nvSpPr>
        <p:spPr>
          <a:xfrm>
            <a:off x="1127843" y="0"/>
            <a:ext cx="9144000" cy="546411"/>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2800" kern="1200">
                <a:solidFill>
                  <a:schemeClr val="tx1"/>
                </a:solidFill>
                <a:latin typeface="Century Gothic" charset="0"/>
                <a:ea typeface="Century Gothic" charset="0"/>
                <a:cs typeface="Century Gothic" charset="0"/>
              </a:defRPr>
            </a:lvl1pPr>
          </a:lstStyle>
          <a:p>
            <a:pPr algn="ctr"/>
            <a:r>
              <a:rPr lang="en-US" dirty="0">
                <a:solidFill>
                  <a:srgbClr val="002060"/>
                </a:solidFill>
              </a:rPr>
              <a:t>CLEAR Timeline</a:t>
            </a:r>
          </a:p>
        </p:txBody>
      </p:sp>
    </p:spTree>
    <p:extLst>
      <p:ext uri="{BB962C8B-B14F-4D97-AF65-F5344CB8AC3E}">
        <p14:creationId xmlns:p14="http://schemas.microsoft.com/office/powerpoint/2010/main" val="109909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7F7C5-6072-9E49-A51C-B75AADA60166}"/>
              </a:ext>
            </a:extLst>
          </p:cNvPr>
          <p:cNvSpPr>
            <a:spLocks noGrp="1"/>
          </p:cNvSpPr>
          <p:nvPr>
            <p:ph type="title"/>
          </p:nvPr>
        </p:nvSpPr>
        <p:spPr/>
        <p:txBody>
          <a:bodyPr/>
          <a:lstStyle/>
          <a:p>
            <a:r>
              <a:rPr lang="en-US" dirty="0"/>
              <a:t>Main activities</a:t>
            </a:r>
          </a:p>
        </p:txBody>
      </p:sp>
      <p:sp>
        <p:nvSpPr>
          <p:cNvPr id="3" name="Content Placeholder 2">
            <a:extLst>
              <a:ext uri="{FF2B5EF4-FFF2-40B4-BE49-F238E27FC236}">
                <a16:creationId xmlns:a16="http://schemas.microsoft.com/office/drawing/2014/main" id="{D706CFF6-79D4-CF4C-8595-BECB2A11DFC1}"/>
              </a:ext>
            </a:extLst>
          </p:cNvPr>
          <p:cNvSpPr>
            <a:spLocks noGrp="1"/>
          </p:cNvSpPr>
          <p:nvPr>
            <p:ph idx="1"/>
          </p:nvPr>
        </p:nvSpPr>
        <p:spPr>
          <a:xfrm>
            <a:off x="760140" y="1134250"/>
            <a:ext cx="10814825" cy="5010072"/>
          </a:xfrm>
        </p:spPr>
        <p:txBody>
          <a:bodyPr>
            <a:normAutofit fontScale="85000" lnSpcReduction="10000"/>
          </a:bodyPr>
          <a:lstStyle/>
          <a:p>
            <a:pPr>
              <a:lnSpc>
                <a:spcPct val="110000"/>
              </a:lnSpc>
              <a:tabLst>
                <a:tab pos="4173538" algn="l"/>
              </a:tabLst>
            </a:pPr>
            <a:r>
              <a:rPr lang="en-US" sz="2400" dirty="0">
                <a:solidFill>
                  <a:srgbClr val="002060"/>
                </a:solidFill>
              </a:rPr>
              <a:t>Beam Diagnostics R&amp;D</a:t>
            </a:r>
            <a:r>
              <a:rPr lang="en-US" dirty="0"/>
              <a:t>	</a:t>
            </a:r>
            <a:r>
              <a:rPr lang="en-US" sz="1900" dirty="0">
                <a:solidFill>
                  <a:schemeClr val="accent1"/>
                </a:solidFill>
              </a:rPr>
              <a:t>SY/BI </a:t>
            </a:r>
            <a:r>
              <a:rPr lang="en-US" sz="1900" dirty="0"/>
              <a:t>is our main interface, collaboration with external 	institutes, or other CERN projects mainly through them</a:t>
            </a:r>
          </a:p>
          <a:p>
            <a:pPr>
              <a:lnSpc>
                <a:spcPct val="110000"/>
              </a:lnSpc>
              <a:tabLst>
                <a:tab pos="4173538" algn="l"/>
              </a:tabLst>
            </a:pPr>
            <a:endParaRPr lang="en-US" dirty="0"/>
          </a:p>
          <a:p>
            <a:pPr>
              <a:lnSpc>
                <a:spcPct val="110000"/>
              </a:lnSpc>
              <a:tabLst>
                <a:tab pos="4173538" algn="l"/>
              </a:tabLst>
            </a:pPr>
            <a:r>
              <a:rPr lang="en-US" sz="2400" dirty="0">
                <a:solidFill>
                  <a:srgbClr val="002060"/>
                </a:solidFill>
              </a:rPr>
              <a:t>Medical Activities</a:t>
            </a:r>
            <a:r>
              <a:rPr lang="en-US" dirty="0"/>
              <a:t>	</a:t>
            </a:r>
            <a:r>
              <a:rPr lang="en-US" sz="1900" dirty="0"/>
              <a:t>Main collaborator is </a:t>
            </a:r>
            <a:r>
              <a:rPr lang="en-US" sz="1900" dirty="0">
                <a:solidFill>
                  <a:schemeClr val="accent1"/>
                </a:solidFill>
              </a:rPr>
              <a:t>CHUV-Lausanne</a:t>
            </a:r>
            <a:r>
              <a:rPr lang="en-US" sz="1900" dirty="0"/>
              <a:t>, but independent 	collaborations exist with several other institutes/firms </a:t>
            </a:r>
          </a:p>
          <a:p>
            <a:pPr>
              <a:lnSpc>
                <a:spcPct val="110000"/>
              </a:lnSpc>
              <a:tabLst>
                <a:tab pos="4173538" algn="l"/>
              </a:tabLst>
            </a:pPr>
            <a:endParaRPr lang="en-US" dirty="0"/>
          </a:p>
          <a:p>
            <a:pPr>
              <a:lnSpc>
                <a:spcPct val="110000"/>
              </a:lnSpc>
              <a:tabLst>
                <a:tab pos="4173538" algn="l"/>
              </a:tabLst>
            </a:pPr>
            <a:r>
              <a:rPr lang="en-US" sz="2400" dirty="0">
                <a:solidFill>
                  <a:srgbClr val="002060"/>
                </a:solidFill>
              </a:rPr>
              <a:t>Irradiation</a:t>
            </a:r>
            <a:r>
              <a:rPr lang="en-US" dirty="0"/>
              <a:t>	</a:t>
            </a:r>
            <a:r>
              <a:rPr lang="en-US" sz="1900" dirty="0"/>
              <a:t>Similar to beam </a:t>
            </a:r>
            <a:r>
              <a:rPr lang="en-US" sz="1900" dirty="0" err="1"/>
              <a:t>diag</a:t>
            </a:r>
            <a:r>
              <a:rPr lang="en-US" sz="1900" dirty="0"/>
              <a:t> R&amp;D, our main interface is the </a:t>
            </a:r>
            <a:r>
              <a:rPr lang="en-US" sz="1900" dirty="0">
                <a:solidFill>
                  <a:schemeClr val="accent1"/>
                </a:solidFill>
              </a:rPr>
              <a:t>R2E team</a:t>
            </a:r>
            <a:r>
              <a:rPr lang="en-US" sz="1900" dirty="0"/>
              <a:t> </a:t>
            </a:r>
            <a:br>
              <a:rPr lang="en-US" sz="1900" dirty="0"/>
            </a:br>
            <a:r>
              <a:rPr lang="en-US" sz="1900" dirty="0"/>
              <a:t>	at CERN – collaboration with others (e.g., </a:t>
            </a:r>
            <a:r>
              <a:rPr lang="en-US" sz="1900" dirty="0">
                <a:solidFill>
                  <a:schemeClr val="accent1"/>
                </a:solidFill>
              </a:rPr>
              <a:t>ESA</a:t>
            </a:r>
            <a:r>
              <a:rPr lang="en-US" sz="1900" dirty="0"/>
              <a:t>) handled jointly</a:t>
            </a:r>
          </a:p>
          <a:p>
            <a:pPr>
              <a:lnSpc>
                <a:spcPct val="110000"/>
              </a:lnSpc>
              <a:tabLst>
                <a:tab pos="4173538" algn="l"/>
              </a:tabLst>
            </a:pPr>
            <a:endParaRPr lang="en-US" dirty="0"/>
          </a:p>
          <a:p>
            <a:pPr>
              <a:lnSpc>
                <a:spcPct val="110000"/>
              </a:lnSpc>
              <a:tabLst>
                <a:tab pos="4173538" algn="l"/>
              </a:tabLst>
            </a:pPr>
            <a:r>
              <a:rPr lang="en-US" sz="2400" dirty="0">
                <a:solidFill>
                  <a:srgbClr val="002060"/>
                </a:solidFill>
              </a:rPr>
              <a:t>Advanced acceleration</a:t>
            </a:r>
            <a:r>
              <a:rPr lang="en-US" dirty="0"/>
              <a:t>	</a:t>
            </a:r>
            <a:r>
              <a:rPr lang="en-US" sz="1900" dirty="0"/>
              <a:t>Two main “clients” so far: </a:t>
            </a:r>
            <a:r>
              <a:rPr lang="en-US" sz="1900" dirty="0">
                <a:solidFill>
                  <a:schemeClr val="accent1"/>
                </a:solidFill>
              </a:rPr>
              <a:t>CLIC</a:t>
            </a:r>
            <a:r>
              <a:rPr lang="en-US" sz="1900" dirty="0"/>
              <a:t> and </a:t>
            </a:r>
            <a:r>
              <a:rPr lang="en-US" sz="1900" dirty="0">
                <a:solidFill>
                  <a:schemeClr val="accent1"/>
                </a:solidFill>
              </a:rPr>
              <a:t>AWAKE</a:t>
            </a:r>
            <a:r>
              <a:rPr lang="en-US" sz="1900" dirty="0"/>
              <a:t>, </a:t>
            </a:r>
            <a:br>
              <a:rPr lang="en-US" sz="1900" dirty="0"/>
            </a:br>
            <a:r>
              <a:rPr lang="en-US" sz="1900" dirty="0"/>
              <a:t>	plus the </a:t>
            </a:r>
            <a:r>
              <a:rPr lang="en-US" sz="1900" dirty="0">
                <a:solidFill>
                  <a:schemeClr val="accent1"/>
                </a:solidFill>
              </a:rPr>
              <a:t>Plasma Lens Collaboration </a:t>
            </a:r>
            <a:r>
              <a:rPr lang="en-US" sz="1900" dirty="0"/>
              <a:t>lead by Oslo University</a:t>
            </a:r>
          </a:p>
          <a:p>
            <a:pPr>
              <a:lnSpc>
                <a:spcPct val="110000"/>
              </a:lnSpc>
              <a:tabLst>
                <a:tab pos="4173538" algn="l"/>
              </a:tabLst>
            </a:pPr>
            <a:endParaRPr lang="en-US" dirty="0"/>
          </a:p>
          <a:p>
            <a:pPr>
              <a:lnSpc>
                <a:spcPct val="110000"/>
              </a:lnSpc>
              <a:tabLst>
                <a:tab pos="4173538" algn="l"/>
              </a:tabLst>
            </a:pPr>
            <a:r>
              <a:rPr lang="en-US" sz="2400" dirty="0">
                <a:solidFill>
                  <a:srgbClr val="002060"/>
                </a:solidFill>
              </a:rPr>
              <a:t>Others</a:t>
            </a:r>
            <a:r>
              <a:rPr lang="en-US" dirty="0"/>
              <a:t>	</a:t>
            </a:r>
            <a:r>
              <a:rPr lang="en-US" sz="1900" dirty="0"/>
              <a:t>We routinely receive (and follow) beam time requests in many 	different fields, different from the above. </a:t>
            </a:r>
            <a:endParaRPr lang="en-US" dirty="0"/>
          </a:p>
        </p:txBody>
      </p:sp>
    </p:spTree>
    <p:extLst>
      <p:ext uri="{BB962C8B-B14F-4D97-AF65-F5344CB8AC3E}">
        <p14:creationId xmlns:p14="http://schemas.microsoft.com/office/powerpoint/2010/main" val="62621532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A38B92-7B75-1C45-A7D2-E2B45CC03C4B}"/>
              </a:ext>
            </a:extLst>
          </p:cNvPr>
          <p:cNvSpPr>
            <a:spLocks noGrp="1"/>
          </p:cNvSpPr>
          <p:nvPr>
            <p:ph type="title"/>
          </p:nvPr>
        </p:nvSpPr>
        <p:spPr/>
        <p:txBody>
          <a:bodyPr/>
          <a:lstStyle/>
          <a:p>
            <a:r>
              <a:rPr lang="en-US" dirty="0"/>
              <a:t>Operation</a:t>
            </a:r>
          </a:p>
        </p:txBody>
      </p:sp>
      <p:sp>
        <p:nvSpPr>
          <p:cNvPr id="11" name="Content Placeholder 2">
            <a:extLst>
              <a:ext uri="{FF2B5EF4-FFF2-40B4-BE49-F238E27FC236}">
                <a16:creationId xmlns:a16="http://schemas.microsoft.com/office/drawing/2014/main" id="{3693906C-9E4C-8B4D-8957-37B2B7EBDEDF}"/>
              </a:ext>
            </a:extLst>
          </p:cNvPr>
          <p:cNvSpPr>
            <a:spLocks noGrp="1"/>
          </p:cNvSpPr>
          <p:nvPr>
            <p:ph idx="1"/>
          </p:nvPr>
        </p:nvSpPr>
        <p:spPr>
          <a:xfrm>
            <a:off x="211873" y="735980"/>
            <a:ext cx="11541763" cy="5876693"/>
          </a:xfrm>
        </p:spPr>
        <p:txBody>
          <a:bodyPr>
            <a:normAutofit fontScale="92500" lnSpcReduction="20000"/>
          </a:bodyPr>
          <a:lstStyle/>
          <a:p>
            <a:pPr>
              <a:lnSpc>
                <a:spcPct val="110000"/>
              </a:lnSpc>
            </a:pPr>
            <a:r>
              <a:rPr lang="en-US" dirty="0"/>
              <a:t>CLEAR is a </a:t>
            </a:r>
            <a:r>
              <a:rPr lang="en-US" dirty="0">
                <a:solidFill>
                  <a:schemeClr val="accent1"/>
                </a:solidFill>
              </a:rPr>
              <a:t>stand-alone</a:t>
            </a:r>
            <a:r>
              <a:rPr lang="en-US" dirty="0"/>
              <a:t> installation, thus operation during general stops of the global CERN accelerator complex, including </a:t>
            </a:r>
            <a:r>
              <a:rPr lang="en-US" dirty="0">
                <a:solidFill>
                  <a:schemeClr val="accent1"/>
                </a:solidFill>
              </a:rPr>
              <a:t>long shut-downs</a:t>
            </a:r>
            <a:r>
              <a:rPr lang="en-US" dirty="0"/>
              <a:t>, is possible.</a:t>
            </a:r>
          </a:p>
          <a:p>
            <a:pPr>
              <a:lnSpc>
                <a:spcPct val="110000"/>
              </a:lnSpc>
            </a:pPr>
            <a:endParaRPr lang="en-US" sz="1500" dirty="0"/>
          </a:p>
          <a:p>
            <a:pPr>
              <a:lnSpc>
                <a:spcPct val="110000"/>
              </a:lnSpc>
            </a:pPr>
            <a:r>
              <a:rPr lang="en-US" dirty="0"/>
              <a:t>CLEAR is operated for </a:t>
            </a:r>
            <a:r>
              <a:rPr lang="en-US" dirty="0">
                <a:solidFill>
                  <a:schemeClr val="accent1"/>
                </a:solidFill>
              </a:rPr>
              <a:t>30 to 40 weeks/year </a:t>
            </a:r>
            <a:r>
              <a:rPr lang="en-US" dirty="0"/>
              <a:t>– typically from March to December, </a:t>
            </a:r>
            <a:br>
              <a:rPr lang="en-US" dirty="0"/>
            </a:br>
            <a:r>
              <a:rPr lang="en-US" dirty="0"/>
              <a:t>often 2-3 weeks stop in summer.</a:t>
            </a:r>
          </a:p>
          <a:p>
            <a:pPr>
              <a:lnSpc>
                <a:spcPct val="110000"/>
              </a:lnSpc>
            </a:pPr>
            <a:endParaRPr lang="en-US" sz="900" dirty="0"/>
          </a:p>
          <a:p>
            <a:pPr lvl="1">
              <a:lnSpc>
                <a:spcPct val="110000"/>
              </a:lnSpc>
            </a:pPr>
            <a:r>
              <a:rPr lang="en-US" sz="1600" dirty="0"/>
              <a:t>Operation organized over </a:t>
            </a:r>
            <a:r>
              <a:rPr lang="en-US" sz="1600" dirty="0">
                <a:solidFill>
                  <a:schemeClr val="accent1"/>
                </a:solidFill>
              </a:rPr>
              <a:t>2 shifts</a:t>
            </a:r>
            <a:r>
              <a:rPr lang="en-US" sz="1600" dirty="0"/>
              <a:t>,</a:t>
            </a:r>
            <a:r>
              <a:rPr lang="en-US" sz="1600" dirty="0">
                <a:solidFill>
                  <a:schemeClr val="accent1"/>
                </a:solidFill>
              </a:rPr>
              <a:t> </a:t>
            </a:r>
            <a:r>
              <a:rPr lang="en-US" sz="1600" dirty="0"/>
              <a:t>roughly during </a:t>
            </a:r>
            <a:r>
              <a:rPr lang="en-US" sz="1600" dirty="0">
                <a:solidFill>
                  <a:schemeClr val="accent1"/>
                </a:solidFill>
              </a:rPr>
              <a:t>working hours</a:t>
            </a:r>
            <a:r>
              <a:rPr lang="en-US" sz="1600" dirty="0"/>
              <a:t>, </a:t>
            </a:r>
            <a:r>
              <a:rPr lang="en-US" sz="1600" dirty="0">
                <a:solidFill>
                  <a:schemeClr val="accent1"/>
                </a:solidFill>
              </a:rPr>
              <a:t>5 days/week</a:t>
            </a:r>
          </a:p>
          <a:p>
            <a:pPr lvl="1">
              <a:lnSpc>
                <a:spcPct val="110000"/>
              </a:lnSpc>
            </a:pPr>
            <a:r>
              <a:rPr lang="en-US" sz="1600" dirty="0"/>
              <a:t>No night shifts or week-end running (apart few exceptions)</a:t>
            </a:r>
          </a:p>
          <a:p>
            <a:pPr lvl="1">
              <a:lnSpc>
                <a:spcPct val="110000"/>
              </a:lnSpc>
            </a:pPr>
            <a:r>
              <a:rPr lang="en-US" sz="1600" dirty="0"/>
              <a:t>Sometimes </a:t>
            </a:r>
            <a:r>
              <a:rPr lang="en-US" sz="1600" dirty="0">
                <a:solidFill>
                  <a:schemeClr val="accent1"/>
                </a:solidFill>
              </a:rPr>
              <a:t>remotely supervised operation </a:t>
            </a:r>
            <a:r>
              <a:rPr lang="en-US" sz="1600" dirty="0"/>
              <a:t>in nights/week-ends (low-charge irradiation – none in 2020)</a:t>
            </a:r>
          </a:p>
          <a:p>
            <a:pPr>
              <a:lnSpc>
                <a:spcPct val="110000"/>
              </a:lnSpc>
            </a:pPr>
            <a:endParaRPr lang="en-US" sz="1500" dirty="0"/>
          </a:p>
          <a:p>
            <a:pPr>
              <a:lnSpc>
                <a:spcPct val="110000"/>
              </a:lnSpc>
            </a:pPr>
            <a:r>
              <a:rPr lang="en-US" dirty="0"/>
              <a:t>Current operating team: </a:t>
            </a:r>
            <a:br>
              <a:rPr lang="en-US" dirty="0"/>
            </a:br>
            <a:r>
              <a:rPr lang="en-US" dirty="0">
                <a:solidFill>
                  <a:srgbClr val="0070C0"/>
                </a:solidFill>
              </a:rPr>
              <a:t>1</a:t>
            </a:r>
            <a:r>
              <a:rPr lang="en-US" dirty="0"/>
              <a:t> Staff, </a:t>
            </a:r>
            <a:r>
              <a:rPr lang="en-US" dirty="0">
                <a:solidFill>
                  <a:schemeClr val="accent1"/>
                </a:solidFill>
              </a:rPr>
              <a:t>1</a:t>
            </a:r>
            <a:r>
              <a:rPr lang="en-US" dirty="0"/>
              <a:t> associate, </a:t>
            </a:r>
            <a:r>
              <a:rPr lang="en-US" dirty="0">
                <a:solidFill>
                  <a:srgbClr val="0070C0"/>
                </a:solidFill>
              </a:rPr>
              <a:t>1</a:t>
            </a:r>
            <a:r>
              <a:rPr lang="en-US" dirty="0"/>
              <a:t> fellow, </a:t>
            </a:r>
            <a:r>
              <a:rPr lang="en-US" dirty="0">
                <a:solidFill>
                  <a:schemeClr val="accent1"/>
                </a:solidFill>
              </a:rPr>
              <a:t>2</a:t>
            </a:r>
            <a:r>
              <a:rPr lang="en-US" dirty="0"/>
              <a:t> PhD students, </a:t>
            </a:r>
            <a:r>
              <a:rPr lang="en-US" dirty="0">
                <a:solidFill>
                  <a:schemeClr val="accent1"/>
                </a:solidFill>
              </a:rPr>
              <a:t>1</a:t>
            </a:r>
            <a:r>
              <a:rPr lang="en-US" dirty="0"/>
              <a:t> part-time associate (in remote)</a:t>
            </a:r>
          </a:p>
          <a:p>
            <a:pPr>
              <a:lnSpc>
                <a:spcPct val="110000"/>
              </a:lnSpc>
            </a:pPr>
            <a:endParaRPr lang="en-US" dirty="0"/>
          </a:p>
          <a:p>
            <a:pPr>
              <a:lnSpc>
                <a:spcPct val="110000"/>
              </a:lnSpc>
            </a:pPr>
            <a:r>
              <a:rPr lang="en-US" dirty="0"/>
              <a:t>Support from CERN services and groups on technical systems, in general on best effort basis and subject to priorities</a:t>
            </a:r>
          </a:p>
          <a:p>
            <a:pPr marL="0" indent="0">
              <a:lnSpc>
                <a:spcPct val="110000"/>
              </a:lnSpc>
              <a:buNone/>
            </a:pPr>
            <a:endParaRPr lang="en-US" sz="1500" dirty="0"/>
          </a:p>
          <a:p>
            <a:pPr>
              <a:lnSpc>
                <a:spcPct val="110000"/>
              </a:lnSpc>
            </a:pPr>
            <a:r>
              <a:rPr lang="en-US" dirty="0"/>
              <a:t>Detailed weekly activities organized at the </a:t>
            </a:r>
            <a:r>
              <a:rPr lang="en-US" dirty="0">
                <a:solidFill>
                  <a:schemeClr val="accent1"/>
                </a:solidFill>
              </a:rPr>
              <a:t>Monday operation meeting </a:t>
            </a:r>
            <a:r>
              <a:rPr lang="en-US" dirty="0"/>
              <a:t>(often followed by access in the hall) and coordinated by a </a:t>
            </a:r>
            <a:r>
              <a:rPr lang="en-US" dirty="0">
                <a:solidFill>
                  <a:schemeClr val="accent1"/>
                </a:solidFill>
              </a:rPr>
              <a:t>weekly supervisor </a:t>
            </a:r>
            <a:r>
              <a:rPr lang="en-US" dirty="0"/>
              <a:t>(member of the operation team)</a:t>
            </a:r>
          </a:p>
        </p:txBody>
      </p:sp>
    </p:spTree>
    <p:extLst>
      <p:ext uri="{BB962C8B-B14F-4D97-AF65-F5344CB8AC3E}">
        <p14:creationId xmlns:p14="http://schemas.microsoft.com/office/powerpoint/2010/main" val="8223217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xEl>
                                              <p:pRg st="8" end="8"/>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1">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xEl>
                                              <p:pRg st="12" end="1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07F7C5-6072-9E49-A51C-B75AADA60166}"/>
              </a:ext>
            </a:extLst>
          </p:cNvPr>
          <p:cNvSpPr>
            <a:spLocks noGrp="1"/>
          </p:cNvSpPr>
          <p:nvPr>
            <p:ph type="title"/>
          </p:nvPr>
        </p:nvSpPr>
        <p:spPr/>
        <p:txBody>
          <a:bodyPr/>
          <a:lstStyle/>
          <a:p>
            <a:r>
              <a:rPr lang="en-US" dirty="0"/>
              <a:t>Access to beam time</a:t>
            </a:r>
          </a:p>
        </p:txBody>
      </p:sp>
      <p:sp>
        <p:nvSpPr>
          <p:cNvPr id="6" name="Content Placeholder 2">
            <a:extLst>
              <a:ext uri="{FF2B5EF4-FFF2-40B4-BE49-F238E27FC236}">
                <a16:creationId xmlns:a16="http://schemas.microsoft.com/office/drawing/2014/main" id="{D97CB36F-43C2-B14E-A33E-AB37A433D340}"/>
              </a:ext>
            </a:extLst>
          </p:cNvPr>
          <p:cNvSpPr>
            <a:spLocks noGrp="1"/>
          </p:cNvSpPr>
          <p:nvPr>
            <p:ph idx="1"/>
          </p:nvPr>
        </p:nvSpPr>
        <p:spPr>
          <a:xfrm>
            <a:off x="189572" y="746345"/>
            <a:ext cx="11831444" cy="5752426"/>
          </a:xfrm>
        </p:spPr>
        <p:txBody>
          <a:bodyPr>
            <a:normAutofit fontScale="92500" lnSpcReduction="20000"/>
          </a:bodyPr>
          <a:lstStyle/>
          <a:p>
            <a:pPr>
              <a:lnSpc>
                <a:spcPct val="110000"/>
              </a:lnSpc>
            </a:pPr>
            <a:r>
              <a:rPr lang="en-US" dirty="0"/>
              <a:t>Any user willing to access the facility has to fill-up a </a:t>
            </a:r>
            <a:r>
              <a:rPr lang="en-US" dirty="0">
                <a:solidFill>
                  <a:schemeClr val="accent1"/>
                </a:solidFill>
              </a:rPr>
              <a:t>beam time request form </a:t>
            </a:r>
            <a:r>
              <a:rPr lang="en-US" dirty="0"/>
              <a:t>(</a:t>
            </a:r>
            <a:r>
              <a:rPr lang="en-US" dirty="0">
                <a:hlinkClick r:id="rId2"/>
              </a:rPr>
              <a:t>https://clear.cern/content/beam-time-request</a:t>
            </a:r>
            <a:r>
              <a:rPr lang="en-US" dirty="0"/>
              <a:t>), specifying: </a:t>
            </a:r>
          </a:p>
          <a:p>
            <a:pPr lvl="1">
              <a:lnSpc>
                <a:spcPct val="110000"/>
              </a:lnSpc>
            </a:pPr>
            <a:r>
              <a:rPr lang="en-US" sz="1600" dirty="0"/>
              <a:t>Experiment description, scientific aim and justification </a:t>
            </a:r>
          </a:p>
          <a:p>
            <a:pPr lvl="1">
              <a:lnSpc>
                <a:spcPct val="110000"/>
              </a:lnSpc>
            </a:pPr>
            <a:r>
              <a:rPr lang="en-US" sz="1600" dirty="0"/>
              <a:t>Needed beam parameters</a:t>
            </a:r>
          </a:p>
          <a:p>
            <a:pPr lvl="1">
              <a:lnSpc>
                <a:spcPct val="110000"/>
              </a:lnSpc>
            </a:pPr>
            <a:r>
              <a:rPr lang="en-US" sz="1600" dirty="0"/>
              <a:t>Experimental apparatus and logistics, safety aspects</a:t>
            </a:r>
          </a:p>
          <a:p>
            <a:pPr lvl="1">
              <a:lnSpc>
                <a:spcPct val="110000"/>
              </a:lnSpc>
            </a:pPr>
            <a:endParaRPr lang="en-US" sz="1600" dirty="0"/>
          </a:p>
          <a:p>
            <a:pPr>
              <a:lnSpc>
                <a:spcPct val="110000"/>
              </a:lnSpc>
            </a:pPr>
            <a:r>
              <a:rPr lang="en-US" dirty="0"/>
              <a:t>In general, some iterations between the operation team and the requester are needed (before or after receiving the form) in order to clarify requirements and understand goals. </a:t>
            </a:r>
          </a:p>
          <a:p>
            <a:pPr>
              <a:lnSpc>
                <a:spcPct val="110000"/>
              </a:lnSpc>
            </a:pPr>
            <a:endParaRPr lang="en-US" dirty="0"/>
          </a:p>
          <a:p>
            <a:pPr>
              <a:lnSpc>
                <a:spcPct val="110000"/>
              </a:lnSpc>
            </a:pPr>
            <a:r>
              <a:rPr lang="en-US" dirty="0"/>
              <a:t>The </a:t>
            </a:r>
            <a:r>
              <a:rPr lang="en-US" dirty="0">
                <a:solidFill>
                  <a:schemeClr val="accent1"/>
                </a:solidFill>
              </a:rPr>
              <a:t>CLEAR Technical Board </a:t>
            </a:r>
            <a:r>
              <a:rPr lang="en-US" dirty="0"/>
              <a:t>is responsible to give the </a:t>
            </a:r>
            <a:r>
              <a:rPr lang="en-US" dirty="0">
                <a:solidFill>
                  <a:schemeClr val="accent1"/>
                </a:solidFill>
              </a:rPr>
              <a:t>final authorization </a:t>
            </a:r>
            <a:r>
              <a:rPr lang="en-US" dirty="0"/>
              <a:t>and allocate the beam time in the </a:t>
            </a:r>
            <a:r>
              <a:rPr lang="en-US" dirty="0">
                <a:solidFill>
                  <a:schemeClr val="accent1"/>
                </a:solidFill>
              </a:rPr>
              <a:t>schedule, </a:t>
            </a:r>
            <a:r>
              <a:rPr lang="en-US" dirty="0"/>
              <a:t>after checking technical feasibility and scientific interest and safety and RP issues, following guidelines by the </a:t>
            </a:r>
            <a:r>
              <a:rPr lang="en-US" dirty="0">
                <a:solidFill>
                  <a:srgbClr val="0070C0"/>
                </a:solidFill>
              </a:rPr>
              <a:t>CLEAR Scientific Board </a:t>
            </a:r>
          </a:p>
          <a:p>
            <a:pPr>
              <a:lnSpc>
                <a:spcPct val="110000"/>
              </a:lnSpc>
            </a:pPr>
            <a:endParaRPr lang="en-US" dirty="0">
              <a:solidFill>
                <a:srgbClr val="0070C0"/>
              </a:solidFill>
            </a:endParaRPr>
          </a:p>
          <a:p>
            <a:pPr>
              <a:lnSpc>
                <a:spcPct val="110000"/>
              </a:lnSpc>
            </a:pPr>
            <a:r>
              <a:rPr lang="en-US" sz="2100" dirty="0"/>
              <a:t>The </a:t>
            </a:r>
            <a:r>
              <a:rPr lang="en-US" sz="2100" dirty="0">
                <a:solidFill>
                  <a:srgbClr val="0070C0"/>
                </a:solidFill>
              </a:rPr>
              <a:t>CLEAR Scientific Board </a:t>
            </a:r>
            <a:r>
              <a:rPr lang="en-US" sz="2100" dirty="0"/>
              <a:t>members are also involved in the formal approval procedure for each beam time request, which is carried out using the CERN EDMS infrastructure</a:t>
            </a:r>
          </a:p>
          <a:p>
            <a:pPr>
              <a:lnSpc>
                <a:spcPct val="110000"/>
              </a:lnSpc>
            </a:pPr>
            <a:endParaRPr lang="en-US" dirty="0">
              <a:solidFill>
                <a:srgbClr val="0070C0"/>
              </a:solidFill>
            </a:endParaRPr>
          </a:p>
          <a:p>
            <a:pPr>
              <a:lnSpc>
                <a:spcPct val="110000"/>
              </a:lnSpc>
            </a:pPr>
            <a:r>
              <a:rPr lang="en-US" sz="2100" dirty="0"/>
              <a:t>User teams often ask for beam time for an activity </a:t>
            </a:r>
            <a:r>
              <a:rPr lang="en-US" sz="2100" dirty="0">
                <a:solidFill>
                  <a:schemeClr val="accent1"/>
                </a:solidFill>
              </a:rPr>
              <a:t>a few times </a:t>
            </a:r>
            <a:r>
              <a:rPr lang="en-US" sz="2100" dirty="0"/>
              <a:t>during a year, and often </a:t>
            </a:r>
            <a:r>
              <a:rPr lang="en-US" sz="2100" dirty="0">
                <a:solidFill>
                  <a:schemeClr val="accent1"/>
                </a:solidFill>
              </a:rPr>
              <a:t>over 2 or more years</a:t>
            </a:r>
            <a:r>
              <a:rPr lang="en-US" sz="2100" dirty="0"/>
              <a:t>. Beam time requests </a:t>
            </a:r>
            <a:r>
              <a:rPr lang="en-US" sz="2100" dirty="0">
                <a:solidFill>
                  <a:schemeClr val="accent1"/>
                </a:solidFill>
              </a:rPr>
              <a:t>beyond 1 year </a:t>
            </a:r>
            <a:r>
              <a:rPr lang="en-US" sz="2100" dirty="0"/>
              <a:t>require to fill out a </a:t>
            </a:r>
            <a:r>
              <a:rPr lang="en-US" sz="2100" dirty="0">
                <a:solidFill>
                  <a:schemeClr val="accent1"/>
                </a:solidFill>
              </a:rPr>
              <a:t>new form</a:t>
            </a:r>
          </a:p>
          <a:p>
            <a:pPr>
              <a:lnSpc>
                <a:spcPct val="110000"/>
              </a:lnSpc>
            </a:pPr>
            <a:endParaRPr lang="en-US" dirty="0"/>
          </a:p>
          <a:p>
            <a:pPr marL="0" indent="0">
              <a:lnSpc>
                <a:spcPct val="110000"/>
              </a:lnSpc>
              <a:buNone/>
            </a:pPr>
            <a:endParaRPr lang="en-US" dirty="0"/>
          </a:p>
          <a:p>
            <a:pPr>
              <a:lnSpc>
                <a:spcPct val="110000"/>
              </a:lnSpc>
            </a:pPr>
            <a:endParaRPr lang="en-US" dirty="0"/>
          </a:p>
        </p:txBody>
      </p:sp>
    </p:spTree>
    <p:extLst>
      <p:ext uri="{BB962C8B-B14F-4D97-AF65-F5344CB8AC3E}">
        <p14:creationId xmlns:p14="http://schemas.microsoft.com/office/powerpoint/2010/main" val="32364907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47369</TotalTime>
  <Words>2559</Words>
  <Application>Microsoft Macintosh PowerPoint</Application>
  <PresentationFormat>Widescreen</PresentationFormat>
  <Paragraphs>285</Paragraphs>
  <Slides>27</Slides>
  <Notes>1</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Century Gothic</vt:lpstr>
      <vt:lpstr>sourcesans-bold</vt:lpstr>
      <vt:lpstr>sourcesans-regular</vt:lpstr>
      <vt:lpstr>Symbol</vt:lpstr>
      <vt:lpstr>Office Theme</vt:lpstr>
      <vt:lpstr>CLEAR Scientific Board Meeting - Introduction</vt:lpstr>
      <vt:lpstr>PowerPoint Presentation</vt:lpstr>
      <vt:lpstr>CLEAR Scientific Board</vt:lpstr>
      <vt:lpstr>CSB Meeting - Mandate</vt:lpstr>
      <vt:lpstr>The CERN Linear Electron  Accelerator for Research (CLEAR)</vt:lpstr>
      <vt:lpstr>PowerPoint Presentation</vt:lpstr>
      <vt:lpstr>Main activities</vt:lpstr>
      <vt:lpstr>Operation</vt:lpstr>
      <vt:lpstr>Access to beam time</vt:lpstr>
      <vt:lpstr>CLEAR Technical Board</vt:lpstr>
      <vt:lpstr>Thanks for  your attention!</vt:lpstr>
      <vt:lpstr>PowerPoint Presentation</vt:lpstr>
      <vt:lpstr>CLEAR Beam Parameters</vt:lpstr>
      <vt:lpstr>PowerPoint Presentation</vt:lpstr>
      <vt:lpstr>Irradiation on electronics</vt:lpstr>
      <vt:lpstr>AWAKE</vt:lpstr>
      <vt:lpstr>CLIC</vt:lpstr>
      <vt:lpstr>Other Beam Instrumentation activities</vt:lpstr>
      <vt:lpstr>The Plasma lens experiment</vt:lpstr>
      <vt:lpstr>VHEE at CERN – Background &amp; Motivation</vt:lpstr>
      <vt:lpstr>VHEE/FLASH activities in CLEAR</vt:lpstr>
      <vt:lpstr>Biological effects of high dose rates</vt:lpstr>
      <vt:lpstr>Some recent radiotherapy-related publications based on CLEAR experiments</vt:lpstr>
      <vt:lpstr>PowerPoint Presentation</vt:lpstr>
      <vt:lpstr>PowerPoint Presentation</vt:lpstr>
      <vt:lpstr>PowerPoint Presentation</vt:lpstr>
      <vt:lpstr>Recent Press Statements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Roberto Corsini</cp:lastModifiedBy>
  <cp:revision>431</cp:revision>
  <dcterms:created xsi:type="dcterms:W3CDTF">2018-03-20T15:42:27Z</dcterms:created>
  <dcterms:modified xsi:type="dcterms:W3CDTF">2023-02-01T07:04:31Z</dcterms:modified>
</cp:coreProperties>
</file>