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28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0" autoAdjust="0"/>
    <p:restoredTop sz="94686"/>
  </p:normalViewPr>
  <p:slideViewPr>
    <p:cSldViewPr snapToGrid="0" snapToObjects="1">
      <p:cViewPr>
        <p:scale>
          <a:sx n="60" d="100"/>
          <a:sy n="60" d="100"/>
        </p:scale>
        <p:origin x="840" y="3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2"/>
                </a:solidFill>
                <a:latin typeface="Corbel" panose="020B0503020204020204" pitchFamily="34" charset="0"/>
              </a:defRPr>
            </a:lvl1pPr>
            <a:lvl2pPr marL="324000" indent="-324000">
              <a:buFont typeface="Arial" charset="0"/>
              <a:buChar char="•"/>
              <a:tabLst/>
              <a:defRPr sz="2400">
                <a:solidFill>
                  <a:schemeClr val="tx2"/>
                </a:solidFill>
                <a:latin typeface="Corbel" panose="020B0503020204020204" pitchFamily="34" charset="0"/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2000">
                <a:solidFill>
                  <a:schemeClr val="tx2"/>
                </a:solidFill>
                <a:latin typeface="Corbel" panose="020B0503020204020204" pitchFamily="34" charset="0"/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 sz="2000">
                <a:solidFill>
                  <a:schemeClr val="tx2"/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1/2/2023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BI R&amp;D @ CLEAR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3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9.png"/><Relationship Id="rId5" Type="http://schemas.openxmlformats.org/officeDocument/2006/relationships/image" Target="../media/image7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image" Target="../media/image70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orbel" panose="020B0503020204020204" pitchFamily="34" charset="0"/>
              </a:rPr>
              <a:t>Review of beam diagnostics R&amp;D @ CLEAR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>
                <a:latin typeface="Corbel" panose="020B0503020204020204" pitchFamily="34" charset="0"/>
              </a:rPr>
              <a:t>S. Mazzoni for the BI teams</a:t>
            </a:r>
          </a:p>
          <a:p>
            <a:pPr algn="l"/>
            <a:r>
              <a:rPr lang="en-US" dirty="0">
                <a:latin typeface="Corbel" panose="020B0503020204020204" pitchFamily="34" charset="0"/>
              </a:rPr>
              <a:t>CLEAR scientific board meeting, 1/2/2023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5988B0-4423-A441-726F-68928136E6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Optical BLM tests (U. Huddersfield)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ChDR</a:t>
            </a:r>
            <a:r>
              <a:rPr lang="en-US" sz="2400" dirty="0"/>
              <a:t> BPM tests (U. Oxford)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ChDR</a:t>
            </a:r>
            <a:r>
              <a:rPr lang="en-US" sz="2400" dirty="0"/>
              <a:t> – based bunch length measurement (U. Manchester)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Electro optical sampling of </a:t>
            </a:r>
            <a:r>
              <a:rPr lang="en-US" sz="2400" dirty="0" err="1"/>
              <a:t>ChDR</a:t>
            </a:r>
            <a:r>
              <a:rPr lang="en-US" sz="2400" dirty="0"/>
              <a:t> (TU. Vienna)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Rad-hard </a:t>
            </a:r>
            <a:r>
              <a:rPr lang="en-US" sz="2400" dirty="0" err="1"/>
              <a:t>fibres</a:t>
            </a:r>
            <a:r>
              <a:rPr lang="en-US" sz="2400" dirty="0"/>
              <a:t> tests for FLASH and CERN Exp. Areas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1509C2-2D7C-4020-7BFC-200F64801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R&amp;D @ CLEAR in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449AB-C192-807E-0A80-2E5D11E4E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A47E1-75F0-3F1B-01AE-F2987924C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BI R&amp;D @ CLEAR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4B90A-7B6A-71EA-1386-DC5377B83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654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229B35E-9B5A-A3DE-9C15-0BC100ADD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Loss detection and localization by Cherenkov </a:t>
            </a:r>
            <a:r>
              <a:rPr lang="en-US" sz="3600" dirty="0" err="1"/>
              <a:t>oBLM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C37C4F-DCCD-1522-6B9E-E80443950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A733C-4027-6D57-57BF-26643B000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BI R&amp;D @ CLEAR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A742D8-8923-3C81-7F81-F129F0430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1A82AC6-E10E-F9BA-7B99-A1E58C933830}"/>
                  </a:ext>
                </a:extLst>
              </p:cNvPr>
              <p:cNvSpPr txBox="1"/>
              <p:nvPr/>
            </p:nvSpPr>
            <p:spPr bwMode="auto">
              <a:xfrm>
                <a:off x="2474771" y="3546881"/>
                <a:ext cx="182217" cy="184666"/>
              </a:xfrm>
              <a:prstGeom prst="rect">
                <a:avLst/>
              </a:prstGeom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1A82AC6-E10E-F9BA-7B99-A1E58C9338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74771" y="3546881"/>
                <a:ext cx="182217" cy="1846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Imagen 7" descr="Imagen que contiene edificio, estacionado, camioneta, tabla&#10;&#10;Descripción generada automáticamente">
            <a:extLst>
              <a:ext uri="{FF2B5EF4-FFF2-40B4-BE49-F238E27FC236}">
                <a16:creationId xmlns:a16="http://schemas.microsoft.com/office/drawing/2014/main" id="{9576A18B-D044-7C22-452C-CE3CF83D7F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9000" r="-1742" b="24800"/>
          <a:stretch/>
        </p:blipFill>
        <p:spPr>
          <a:xfrm>
            <a:off x="407986" y="1285772"/>
            <a:ext cx="5253438" cy="17891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52F5307-A35C-13D7-D7CF-7DF49E4F4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730" y="4381514"/>
            <a:ext cx="3374271" cy="96180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8BC3DC1-3824-FCAE-2F87-9AC89504B651}"/>
              </a:ext>
            </a:extLst>
          </p:cNvPr>
          <p:cNvSpPr txBox="1"/>
          <p:nvPr/>
        </p:nvSpPr>
        <p:spPr>
          <a:xfrm>
            <a:off x="166077" y="3485275"/>
            <a:ext cx="573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03030"/>
                </a:solidFill>
                <a:latin typeface="Corbel" panose="020B0503020204020204" pitchFamily="34" charset="0"/>
              </a:rPr>
              <a:t>Losses produced by screen insertion and steering magnets along the line.</a:t>
            </a:r>
            <a:endParaRPr lang="en-GB" dirty="0">
              <a:solidFill>
                <a:srgbClr val="303030"/>
              </a:solidFill>
              <a:latin typeface="Corbel" panose="020B05030202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AD0B58-5430-13A1-EDD0-174E1F339E26}"/>
              </a:ext>
            </a:extLst>
          </p:cNvPr>
          <p:cNvSpPr txBox="1"/>
          <p:nvPr/>
        </p:nvSpPr>
        <p:spPr>
          <a:xfrm>
            <a:off x="3636270" y="4412533"/>
            <a:ext cx="133401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Screen locations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5B251A6-1A61-642B-0030-DBB32074570F}"/>
              </a:ext>
            </a:extLst>
          </p:cNvPr>
          <p:cNvSpPr txBox="1"/>
          <p:nvPr/>
        </p:nvSpPr>
        <p:spPr>
          <a:xfrm>
            <a:off x="3695341" y="5547512"/>
            <a:ext cx="1899821" cy="27699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Steering magnet locations</a:t>
            </a:r>
            <a:endParaRPr lang="en-GB" sz="12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2D53152-9960-A3FC-2B82-754E87D724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152" y="5302674"/>
            <a:ext cx="3374271" cy="931848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4313E08A-2759-35D6-BA57-0E02328FE31C}"/>
              </a:ext>
            </a:extLst>
          </p:cNvPr>
          <p:cNvGrpSpPr/>
          <p:nvPr/>
        </p:nvGrpSpPr>
        <p:grpSpPr>
          <a:xfrm>
            <a:off x="5739548" y="936498"/>
            <a:ext cx="6213641" cy="1528504"/>
            <a:chOff x="6545301" y="1184393"/>
            <a:chExt cx="6213641" cy="152850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5BD5662-3CD7-3B02-2099-E22D451EE58F}"/>
                </a:ext>
              </a:extLst>
            </p:cNvPr>
            <p:cNvSpPr txBox="1"/>
            <p:nvPr/>
          </p:nvSpPr>
          <p:spPr>
            <a:xfrm>
              <a:off x="7777683" y="1184393"/>
              <a:ext cx="49812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Calculation method: Upstream relative arrival times comparison</a:t>
              </a:r>
              <a:endParaRPr lang="en-GB" sz="14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uadroTexto 31">
                  <a:extLst>
                    <a:ext uri="{FF2B5EF4-FFF2-40B4-BE49-F238E27FC236}">
                      <a16:creationId xmlns:a16="http://schemas.microsoft.com/office/drawing/2014/main" id="{C712F101-D91E-63BE-01C4-976C63E6CDBF}"/>
                    </a:ext>
                  </a:extLst>
                </p:cNvPr>
                <p:cNvSpPr txBox="1"/>
                <p:nvPr/>
              </p:nvSpPr>
              <p:spPr bwMode="auto">
                <a:xfrm>
                  <a:off x="10422384" y="1669002"/>
                  <a:ext cx="1638964" cy="465317"/>
                </a:xfrm>
                <a:prstGeom prst="rect">
                  <a:avLst/>
                </a:prstGeom>
                <a:ln>
                  <a:solidFill>
                    <a:schemeClr val="accent1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s-ES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s-ES" sz="16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s-E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s-E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s-E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s-E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  <m:d>
                          <m:dPr>
                            <m:ctrlPr>
                              <a:rPr lang="es-E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s-ES" sz="16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oMath>
                    </m:oMathPara>
                  </a14:m>
                  <a:endParaRPr lang="en-US" sz="1200" dirty="0">
                    <a:solidFill>
                      <a:srgbClr val="0070C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CuadroTexto 31">
                  <a:extLst>
                    <a:ext uri="{FF2B5EF4-FFF2-40B4-BE49-F238E27FC236}">
                      <a16:creationId xmlns:a16="http://schemas.microsoft.com/office/drawing/2014/main" id="{1F9F79D9-50F8-A032-B43C-CC560C05EDF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0422384" y="1669002"/>
                  <a:ext cx="1638964" cy="465317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accent1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CuadroTexto 32">
                  <a:extLst>
                    <a:ext uri="{FF2B5EF4-FFF2-40B4-BE49-F238E27FC236}">
                      <a16:creationId xmlns:a16="http://schemas.microsoft.com/office/drawing/2014/main" id="{69024FAE-F68E-E151-962E-482B38AC1DA6}"/>
                    </a:ext>
                  </a:extLst>
                </p:cNvPr>
                <p:cNvSpPr txBox="1"/>
                <p:nvPr/>
              </p:nvSpPr>
              <p:spPr bwMode="auto">
                <a:xfrm>
                  <a:off x="11241866" y="2224958"/>
                  <a:ext cx="917687" cy="215444"/>
                </a:xfrm>
                <a:prstGeom prst="rect">
                  <a:avLst/>
                </a:prstGeom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ES" sz="1400" b="0" i="1" smtClean="0">
                            <a:latin typeface="Cambria Math" panose="02040503050406030204" pitchFamily="18" charset="0"/>
                          </a:rPr>
                          <m:t>=1.46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4" name="CuadroTexto 32">
                  <a:extLst>
                    <a:ext uri="{FF2B5EF4-FFF2-40B4-BE49-F238E27FC236}">
                      <a16:creationId xmlns:a16="http://schemas.microsoft.com/office/drawing/2014/main" id="{30EC5087-69CB-DFB4-6CBB-6F05910667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1241866" y="2224958"/>
                  <a:ext cx="917687" cy="215444"/>
                </a:xfrm>
                <a:prstGeom prst="rect">
                  <a:avLst/>
                </a:prstGeom>
                <a:blipFill>
                  <a:blip r:embed="rId10"/>
                  <a:stretch>
                    <a:fillRect b="-2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5EA77675-82AA-C7EB-DC0E-5E2CBCFC62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545301" y="1504319"/>
              <a:ext cx="3532766" cy="1208578"/>
            </a:xfrm>
            <a:prstGeom prst="rect">
              <a:avLst/>
            </a:prstGeom>
          </p:spPr>
        </p:pic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E17A4D1-0093-3282-FDDA-1759C6EC3961}"/>
              </a:ext>
            </a:extLst>
          </p:cNvPr>
          <p:cNvCxnSpPr>
            <a:cxnSpLocks/>
          </p:cNvCxnSpPr>
          <p:nvPr/>
        </p:nvCxnSpPr>
        <p:spPr>
          <a:xfrm flipV="1">
            <a:off x="5007395" y="4098996"/>
            <a:ext cx="875622" cy="452036"/>
          </a:xfrm>
          <a:prstGeom prst="straightConnector1">
            <a:avLst/>
          </a:prstGeom>
          <a:ln w="38100"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64C2623-D2B3-EBF8-3EA5-B468F501002C}"/>
              </a:ext>
            </a:extLst>
          </p:cNvPr>
          <p:cNvGrpSpPr/>
          <p:nvPr/>
        </p:nvGrpSpPr>
        <p:grpSpPr>
          <a:xfrm>
            <a:off x="5721107" y="2447529"/>
            <a:ext cx="2463244" cy="1735624"/>
            <a:chOff x="5721107" y="2447529"/>
            <a:chExt cx="2463244" cy="173562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93AB0C5-FB48-C7C7-6514-0F10A72E3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721107" y="2447529"/>
              <a:ext cx="2409610" cy="1735624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D2535D-BEDA-C472-9294-2C8168FFD359}"/>
                </a:ext>
              </a:extLst>
            </p:cNvPr>
            <p:cNvSpPr txBox="1"/>
            <p:nvPr/>
          </p:nvSpPr>
          <p:spPr>
            <a:xfrm>
              <a:off x="7051005" y="3142647"/>
              <a:ext cx="1133346" cy="314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30 bunches</a:t>
              </a:r>
              <a:endParaRPr lang="en-GB" sz="1400" dirty="0"/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9A75FCF0-986A-8405-F430-6C981DA58D92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6045" r="11037"/>
          <a:stretch/>
        </p:blipFill>
        <p:spPr>
          <a:xfrm>
            <a:off x="5862331" y="4327393"/>
            <a:ext cx="3071400" cy="173749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6BE7C4B-98A9-18FE-09F2-66BFDD5358C7}"/>
              </a:ext>
            </a:extLst>
          </p:cNvPr>
          <p:cNvSpPr txBox="1"/>
          <p:nvPr/>
        </p:nvSpPr>
        <p:spPr>
          <a:xfrm>
            <a:off x="325173" y="914623"/>
            <a:ext cx="5673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03030"/>
                </a:solidFill>
                <a:latin typeface="Corbel" panose="020B0503020204020204" pitchFamily="34" charset="0"/>
              </a:rPr>
              <a:t>PhD thesis of S. Benitez (U. Huddersfield)</a:t>
            </a:r>
            <a:endParaRPr lang="en-GB" sz="1600" dirty="0">
              <a:solidFill>
                <a:srgbClr val="303030"/>
              </a:solidFill>
              <a:latin typeface="Corbel" panose="020B0503020204020204" pitchFamily="34" charset="0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2E154DA-7705-0F5B-F42B-D14D1ABB6D91}"/>
              </a:ext>
            </a:extLst>
          </p:cNvPr>
          <p:cNvCxnSpPr>
            <a:cxnSpLocks/>
          </p:cNvCxnSpPr>
          <p:nvPr/>
        </p:nvCxnSpPr>
        <p:spPr>
          <a:xfrm flipV="1">
            <a:off x="5438608" y="3726119"/>
            <a:ext cx="3680393" cy="1755117"/>
          </a:xfrm>
          <a:prstGeom prst="straightConnector1">
            <a:avLst/>
          </a:prstGeom>
          <a:ln w="38100">
            <a:solidFill>
              <a:schemeClr val="accent2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4415F199-B7B5-C82E-5613-7CB6CE3A053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03561" y="4278484"/>
            <a:ext cx="3063337" cy="1690569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16B7CB5A-0683-271B-CCBB-62186A60799C}"/>
              </a:ext>
            </a:extLst>
          </p:cNvPr>
          <p:cNvGrpSpPr/>
          <p:nvPr/>
        </p:nvGrpSpPr>
        <p:grpSpPr>
          <a:xfrm>
            <a:off x="9174341" y="2331774"/>
            <a:ext cx="2609672" cy="1865414"/>
            <a:chOff x="9174341" y="2331774"/>
            <a:chExt cx="2609672" cy="1865414"/>
          </a:xfrm>
        </p:grpSpPr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A9F46D36-65D1-8848-C2A8-704B8BDA04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74341" y="2331774"/>
              <a:ext cx="2609672" cy="18654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D881BEB-2FCD-C491-BD94-03AA9856BA02}"/>
                </a:ext>
              </a:extLst>
            </p:cNvPr>
            <p:cNvSpPr txBox="1"/>
            <p:nvPr/>
          </p:nvSpPr>
          <p:spPr>
            <a:xfrm>
              <a:off x="10650667" y="3074882"/>
              <a:ext cx="1133346" cy="314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30 bunches</a:t>
              </a:r>
              <a:endParaRPr lang="en-GB" sz="140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5A975F1F-4888-6C86-0F5C-72B3C84360BD}"/>
              </a:ext>
            </a:extLst>
          </p:cNvPr>
          <p:cNvSpPr txBox="1"/>
          <p:nvPr/>
        </p:nvSpPr>
        <p:spPr>
          <a:xfrm>
            <a:off x="4645251" y="5961883"/>
            <a:ext cx="92596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Further steps about the localization of SPS beam losses are being investigated.</a:t>
            </a:r>
          </a:p>
        </p:txBody>
      </p:sp>
    </p:spTree>
    <p:extLst>
      <p:ext uri="{BB962C8B-B14F-4D97-AF65-F5344CB8AC3E}">
        <p14:creationId xmlns:p14="http://schemas.microsoft.com/office/powerpoint/2010/main" val="2001460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BA6599-D9DA-AE40-2DB1-68B4F8648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BPM tests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BA41C-574F-8E78-8095-F0A972564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F9907-4A41-CBB8-9CD9-59FB13449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BI R&amp;D @ CLEAR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0F2CA-E7D2-0058-E97F-D13E50740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7F396B-24A3-14F6-1309-6677F77C48C1}"/>
              </a:ext>
            </a:extLst>
          </p:cNvPr>
          <p:cNvSpPr txBox="1">
            <a:spLocks/>
          </p:cNvSpPr>
          <p:nvPr/>
        </p:nvSpPr>
        <p:spPr>
          <a:xfrm>
            <a:off x="330227" y="1743885"/>
            <a:ext cx="5765773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800" b="1" kern="1200">
                <a:solidFill>
                  <a:schemeClr val="tx2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2400" kern="1200">
                <a:solidFill>
                  <a:schemeClr val="tx2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2000" kern="1200">
                <a:solidFill>
                  <a:schemeClr val="tx2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Test of horizontal plane of AWAKE </a:t>
            </a:r>
            <a:r>
              <a:rPr lang="en-US" sz="2400" b="0" dirty="0" err="1"/>
              <a:t>ChDR</a:t>
            </a:r>
            <a:r>
              <a:rPr lang="en-US" sz="2400" b="0" dirty="0"/>
              <a:t> BPM PUs in-vacuum in location ~7m upstream of THz setup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Characterization of PUs with signal processing at three different frequency ranges: 26.5-40 GHz, 50-75 GHz, 75-110 GHz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/>
              <a:t>Example set-up and signals with Ka band (26.5-40 GHz) detection, and the difference over sum of the input voltage to the Schottky diodes.</a:t>
            </a:r>
          </a:p>
          <a:p>
            <a:endParaRPr lang="en-US" sz="2400" b="0" dirty="0"/>
          </a:p>
          <a:p>
            <a:pPr lvl="1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4E912A-A4CC-C1D0-E83B-ACE4CA82E0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055310" y="879569"/>
            <a:ext cx="3359999" cy="25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5F4FF3-909B-FF44-08FE-127FF904DD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94" r="7077"/>
          <a:stretch/>
        </p:blipFill>
        <p:spPr>
          <a:xfrm>
            <a:off x="8995310" y="880436"/>
            <a:ext cx="3070475" cy="26130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FE7D747-77D1-1E95-D33B-8E3011304092}"/>
              </a:ext>
            </a:extLst>
          </p:cNvPr>
          <p:cNvSpPr txBox="1"/>
          <p:nvPr/>
        </p:nvSpPr>
        <p:spPr>
          <a:xfrm>
            <a:off x="4689946" y="6170410"/>
            <a:ext cx="221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Sensitivity 3.1 %/mm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4712AB-CCD3-D23D-3960-63EEC54B9F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4014" y="3905545"/>
            <a:ext cx="5050375" cy="25649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851E808-7829-6609-FC9F-51F3A70AF848}"/>
              </a:ext>
            </a:extLst>
          </p:cNvPr>
          <p:cNvSpPr txBox="1">
            <a:spLocks/>
          </p:cNvSpPr>
          <p:nvPr/>
        </p:nvSpPr>
        <p:spPr>
          <a:xfrm>
            <a:off x="696341" y="5264439"/>
            <a:ext cx="3922168" cy="25506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2800" dirty="0"/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02F53A-87A6-579C-7575-CA5BE6481802}"/>
              </a:ext>
            </a:extLst>
          </p:cNvPr>
          <p:cNvSpPr txBox="1"/>
          <p:nvPr/>
        </p:nvSpPr>
        <p:spPr>
          <a:xfrm>
            <a:off x="325173" y="914623"/>
            <a:ext cx="56732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03030"/>
                </a:solidFill>
                <a:latin typeface="Corbel" panose="020B0503020204020204" pitchFamily="34" charset="0"/>
              </a:rPr>
              <a:t>PhD thesis of C. Pakuza (U. Oxford)</a:t>
            </a:r>
            <a:endParaRPr lang="en-GB" sz="1600" dirty="0">
              <a:solidFill>
                <a:srgbClr val="30303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6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AE131-D615-91AB-5CE0-557A99EC3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014403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>
                <a:ea typeface="Artifakt Element Black" panose="020B0A03050000020004" pitchFamily="34" charset="0"/>
              </a:rPr>
              <a:t>RMS bunch length measurement using 2 different Schottky detectors working in different frequency bands (WR-12 (60-90) GHz &amp; WR-1.9 (400-600 GHz))</a:t>
            </a:r>
            <a:endParaRPr lang="en-GB" sz="24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448B5D-1886-140F-F40C-006B47B26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bunch length monitor for AWAKE run 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4ADBB-AAFD-A556-9BFC-ABE07CE16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865BE-0A33-7DD4-3AF2-BA78869CF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BI R&amp;D @ CLEAR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2D9F4-9479-7E1F-535A-73A5BE312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85B14C2E-349B-0086-3F08-A3D1466877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415" y="790441"/>
            <a:ext cx="5527049" cy="31060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43F76A-730C-F9B8-39B5-71EEDD117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2855" y="4167786"/>
            <a:ext cx="2987049" cy="19476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011C6D-9D50-525C-C39A-4B1261CEB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568" y="4220986"/>
            <a:ext cx="2894891" cy="19682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A07FCA-5240-6040-A69A-8306807741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9262" y="4220986"/>
            <a:ext cx="2951315" cy="19060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07509DE-218B-84D4-3A3B-C43550AD3FA8}"/>
              </a:ext>
            </a:extLst>
          </p:cNvPr>
          <p:cNvSpPr txBox="1"/>
          <p:nvPr/>
        </p:nvSpPr>
        <p:spPr>
          <a:xfrm>
            <a:off x="325173" y="914623"/>
            <a:ext cx="6963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03030"/>
                </a:solidFill>
                <a:latin typeface="Corbel" panose="020B0503020204020204" pitchFamily="34" charset="0"/>
              </a:rPr>
              <a:t>PhD thesis of C. Davut, U. Manchester</a:t>
            </a:r>
            <a:endParaRPr lang="en-GB" sz="1600" dirty="0">
              <a:solidFill>
                <a:srgbClr val="30303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101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AE131-D615-91AB-5CE0-557A99EC3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173" y="1292733"/>
            <a:ext cx="5014403" cy="260483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>
                <a:ea typeface="Artifakt Element Black" panose="020B0A03050000020004" pitchFamily="34" charset="0"/>
              </a:rPr>
              <a:t>Martin – </a:t>
            </a:r>
            <a:r>
              <a:rPr lang="en-GB" sz="2400" b="0" dirty="0" err="1">
                <a:ea typeface="Artifakt Element Black" panose="020B0A03050000020004" pitchFamily="34" charset="0"/>
              </a:rPr>
              <a:t>Puplett</a:t>
            </a:r>
            <a:r>
              <a:rPr lang="en-GB" sz="2400" b="0" dirty="0">
                <a:ea typeface="Artifakt Element Black" panose="020B0A03050000020004" pitchFamily="34" charset="0"/>
              </a:rPr>
              <a:t> Interferometer scan with 0.5 </a:t>
            </a:r>
            <a:r>
              <a:rPr lang="en-GB" sz="2400" b="0" dirty="0" err="1">
                <a:ea typeface="Artifakt Element Black" panose="020B0A03050000020004" pitchFamily="34" charset="0"/>
              </a:rPr>
              <a:t>ps</a:t>
            </a:r>
            <a:r>
              <a:rPr lang="en-GB" sz="2400" b="0" dirty="0">
                <a:ea typeface="Artifakt Element Black" panose="020B0A03050000020004" pitchFamily="34" charset="0"/>
              </a:rPr>
              <a:t> electron bunch @5 mm impact parameter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>
                <a:ea typeface="Artifakt Element Black" panose="020B0A03050000020004" pitchFamily="34" charset="0"/>
              </a:rPr>
              <a:t>Frequency Selective Surface (&gt;80 GHz high pass filter) used to prevent low frequency domination of the </a:t>
            </a:r>
            <a:r>
              <a:rPr lang="en-GB" sz="2400" b="0" dirty="0" err="1">
                <a:ea typeface="Artifakt Element Black" panose="020B0A03050000020004" pitchFamily="34" charset="0"/>
              </a:rPr>
              <a:t>ChDR</a:t>
            </a:r>
            <a:r>
              <a:rPr lang="en-GB" sz="2400" b="0" dirty="0">
                <a:ea typeface="Artifakt Element Black" panose="020B0A03050000020004" pitchFamily="34" charset="0"/>
              </a:rPr>
              <a:t> spectrum.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448B5D-1886-140F-F40C-006B47B26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bunch length monitor for AWAKE run 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4ADBB-AAFD-A556-9BFC-ABE07CE16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865BE-0A33-7DD4-3AF2-BA78869CF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BI R&amp;D @ CLEAR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2D9F4-9479-7E1F-535A-73A5BE312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85B14C2E-349B-0086-3F08-A3D1466877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415" y="790441"/>
            <a:ext cx="5527049" cy="31060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07509DE-218B-84D4-3A3B-C43550AD3FA8}"/>
              </a:ext>
            </a:extLst>
          </p:cNvPr>
          <p:cNvSpPr txBox="1"/>
          <p:nvPr/>
        </p:nvSpPr>
        <p:spPr>
          <a:xfrm>
            <a:off x="325173" y="914623"/>
            <a:ext cx="6963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03030"/>
                </a:solidFill>
                <a:latin typeface="Corbel" panose="020B0503020204020204" pitchFamily="34" charset="0"/>
              </a:rPr>
              <a:t>PhD thesis of C. Davut, U. Manchester</a:t>
            </a:r>
            <a:endParaRPr lang="en-GB" sz="1600" dirty="0">
              <a:solidFill>
                <a:srgbClr val="303030"/>
              </a:solidFill>
              <a:latin typeface="Corbel" panose="020B0503020204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A86166-8F54-C012-65BB-9974824C9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00" y="4025217"/>
            <a:ext cx="3535395" cy="22748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40A233-3BD7-2DE9-BA68-DF6A223DDB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2076" y="4028833"/>
            <a:ext cx="3394121" cy="22217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9F8D097-9642-696A-B2A4-71962E2472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7465" y="4002299"/>
            <a:ext cx="3331335" cy="224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241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DE5683-7F7D-CA81-7327-87B271AF4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with Electro-Optical probes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E9001-9F09-DDE2-9AA4-0880DE96F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295CB-3EE8-735C-8587-3EFF2DDC2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BI R&amp;D @ CLEAR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C9C61-72CE-B5A7-ECAD-21307D71B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Chart, line chart, histogram&#10;&#10;Description automatically generated">
            <a:extLst>
              <a:ext uri="{FF2B5EF4-FFF2-40B4-BE49-F238E27FC236}">
                <a16:creationId xmlns:a16="http://schemas.microsoft.com/office/drawing/2014/main" id="{CD7F0F33-581C-963D-137C-293441A4E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299" y="3385190"/>
            <a:ext cx="3359999" cy="2520000"/>
          </a:xfrm>
          <a:prstGeom prst="rect">
            <a:avLst/>
          </a:prstGeom>
        </p:spPr>
      </p:pic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BCB79449-1CFD-5B5C-A482-6D545903C0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157" y="937970"/>
            <a:ext cx="3360000" cy="2520000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90C0CEB7-E212-03A1-17F0-38AAEB7237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724" y="3457970"/>
            <a:ext cx="3360000" cy="25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0C98E04-1683-BA11-C804-6B780B6F05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2440" y="1231345"/>
            <a:ext cx="3031572" cy="20198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646427-3B89-3E58-1684-DA98B64404DA}"/>
              </a:ext>
            </a:extLst>
          </p:cNvPr>
          <p:cNvSpPr txBox="1"/>
          <p:nvPr/>
        </p:nvSpPr>
        <p:spPr>
          <a:xfrm>
            <a:off x="407988" y="1231345"/>
            <a:ext cx="503402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sz="2400" dirty="0">
                <a:solidFill>
                  <a:srgbClr val="303030"/>
                </a:solidFill>
                <a:latin typeface="Corbel" panose="020B0503020204020204" pitchFamily="34" charset="0"/>
              </a:rPr>
              <a:t>Characterization of ChDR from an 36 mm diameter Alumina radiator using</a:t>
            </a:r>
            <a:br>
              <a:rPr lang="de-CH" sz="2400" dirty="0">
                <a:solidFill>
                  <a:srgbClr val="303030"/>
                </a:solidFill>
                <a:latin typeface="Corbel" panose="020B0503020204020204" pitchFamily="34" charset="0"/>
              </a:rPr>
            </a:br>
            <a:r>
              <a:rPr lang="de-CH" sz="2400" dirty="0">
                <a:solidFill>
                  <a:srgbClr val="303030"/>
                </a:solidFill>
                <a:latin typeface="Corbel" panose="020B0503020204020204" pitchFamily="34" charset="0"/>
              </a:rPr>
              <a:t>EO-probes from KAPTEOS (BW up to 10 GHZ)</a:t>
            </a:r>
          </a:p>
          <a:p>
            <a:endParaRPr lang="de-CH" dirty="0">
              <a:solidFill>
                <a:srgbClr val="303030"/>
              </a:solidFill>
              <a:latin typeface="Corbel" panose="020B0503020204020204" pitchFamily="34" charset="0"/>
            </a:endParaRPr>
          </a:p>
          <a:p>
            <a:r>
              <a:rPr lang="de-CH" dirty="0">
                <a:solidFill>
                  <a:srgbClr val="303030"/>
                </a:solidFill>
                <a:latin typeface="Corbel" panose="020B0503020204020204" pitchFamily="34" charset="0"/>
              </a:rPr>
              <a:t>Successfully </a:t>
            </a:r>
            <a:r>
              <a:rPr lang="de-CH" dirty="0" err="1">
                <a:solidFill>
                  <a:srgbClr val="303030"/>
                </a:solidFill>
                <a:latin typeface="Corbel" panose="020B0503020204020204" pitchFamily="34" charset="0"/>
              </a:rPr>
              <a:t>measured</a:t>
            </a:r>
            <a:r>
              <a:rPr lang="de-CH" dirty="0">
                <a:solidFill>
                  <a:srgbClr val="303030"/>
                </a:solidFill>
                <a:latin typeface="Corbel" panose="020B050302020402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dirty="0">
                <a:solidFill>
                  <a:srgbClr val="303030"/>
                </a:solidFill>
                <a:latin typeface="Corbel" panose="020B0503020204020204" pitchFamily="34" charset="0"/>
              </a:rPr>
              <a:t>Lower limit for the </a:t>
            </a:r>
            <a:r>
              <a:rPr lang="de-CH" b="1" dirty="0">
                <a:solidFill>
                  <a:srgbClr val="303030"/>
                </a:solidFill>
                <a:latin typeface="Corbel" panose="020B0503020204020204" pitchFamily="34" charset="0"/>
              </a:rPr>
              <a:t>absolute e-field </a:t>
            </a:r>
            <a:r>
              <a:rPr lang="de-CH" dirty="0">
                <a:solidFill>
                  <a:srgbClr val="303030"/>
                </a:solidFill>
                <a:latin typeface="Corbel" panose="020B0503020204020204" pitchFamily="34" charset="0"/>
              </a:rPr>
              <a:t>strength </a:t>
            </a:r>
            <a:br>
              <a:rPr lang="de-CH" dirty="0">
                <a:solidFill>
                  <a:srgbClr val="303030"/>
                </a:solidFill>
                <a:latin typeface="Corbel" panose="020B0503020204020204" pitchFamily="34" charset="0"/>
              </a:rPr>
            </a:br>
            <a:r>
              <a:rPr lang="de-CH" dirty="0">
                <a:solidFill>
                  <a:srgbClr val="303030"/>
                </a:solidFill>
                <a:latin typeface="Corbel" panose="020B0503020204020204" pitchFamily="34" charset="0"/>
                <a:sym typeface="Wingdings" panose="05000000000000000000" pitchFamily="2" charset="2"/>
              </a:rPr>
              <a:t> benchmarking CST simulations</a:t>
            </a:r>
            <a:endParaRPr lang="de-CH" dirty="0">
              <a:solidFill>
                <a:srgbClr val="303030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b="1" dirty="0">
                <a:solidFill>
                  <a:srgbClr val="303030"/>
                </a:solidFill>
                <a:latin typeface="Corbel" panose="020B0503020204020204" pitchFamily="34" charset="0"/>
              </a:rPr>
              <a:t>Linear polarization </a:t>
            </a:r>
            <a:r>
              <a:rPr lang="de-CH" dirty="0">
                <a:solidFill>
                  <a:srgbClr val="303030"/>
                </a:solidFill>
                <a:latin typeface="Corbel" panose="020B0503020204020204" pitchFamily="34" charset="0"/>
              </a:rPr>
              <a:t>of ChDR travelling through radiator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b="1" dirty="0">
                <a:solidFill>
                  <a:srgbClr val="303030"/>
                </a:solidFill>
                <a:latin typeface="Corbel" panose="020B0503020204020204" pitchFamily="34" charset="0"/>
              </a:rPr>
              <a:t>e-field distribution </a:t>
            </a:r>
            <a:r>
              <a:rPr lang="de-CH" dirty="0">
                <a:solidFill>
                  <a:srgbClr val="303030"/>
                </a:solidFill>
                <a:latin typeface="Corbel" panose="020B0503020204020204" pitchFamily="34" charset="0"/>
              </a:rPr>
              <a:t>on radiator surface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b="1" dirty="0">
                <a:solidFill>
                  <a:srgbClr val="303030"/>
                </a:solidFill>
                <a:latin typeface="Corbel" panose="020B0503020204020204" pitchFamily="34" charset="0"/>
              </a:rPr>
              <a:t>Low cut-off frequency </a:t>
            </a:r>
            <a:r>
              <a:rPr lang="de-CH" dirty="0">
                <a:solidFill>
                  <a:srgbClr val="303030"/>
                </a:solidFill>
                <a:latin typeface="Corbel" panose="020B0503020204020204" pitchFamily="34" charset="0"/>
              </a:rPr>
              <a:t>of 36 mm diameter radiator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CH" b="1" dirty="0">
                <a:solidFill>
                  <a:srgbClr val="303030"/>
                </a:solidFill>
                <a:latin typeface="Corbel" panose="020B0503020204020204" pitchFamily="34" charset="0"/>
              </a:rPr>
              <a:t>Impact parameter </a:t>
            </a:r>
            <a:r>
              <a:rPr lang="de-CH" dirty="0">
                <a:solidFill>
                  <a:srgbClr val="303030"/>
                </a:solidFill>
                <a:latin typeface="Corbel" panose="020B0503020204020204" pitchFamily="34" charset="0"/>
              </a:rPr>
              <a:t>dependence at low frequencies</a:t>
            </a:r>
            <a:endParaRPr lang="en-GB" dirty="0">
              <a:solidFill>
                <a:srgbClr val="303030"/>
              </a:solidFill>
              <a:latin typeface="Corbel" panose="020B05030202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58BCAE-182A-FB0D-BCDB-D45402B3BA38}"/>
              </a:ext>
            </a:extLst>
          </p:cNvPr>
          <p:cNvSpPr txBox="1"/>
          <p:nvPr/>
        </p:nvSpPr>
        <p:spPr>
          <a:xfrm>
            <a:off x="325173" y="914623"/>
            <a:ext cx="6963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03030"/>
                </a:solidFill>
                <a:latin typeface="Corbel" panose="020B0503020204020204" pitchFamily="34" charset="0"/>
              </a:rPr>
              <a:t>PhD thesis of A. Schloegelhofer, TU. Vienna</a:t>
            </a:r>
            <a:endParaRPr lang="en-GB" sz="1600" dirty="0">
              <a:solidFill>
                <a:srgbClr val="30303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462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F0203C-AC43-CD6D-317C-46756CBD3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269258" cy="4608512"/>
          </a:xfrm>
        </p:spPr>
        <p:txBody>
          <a:bodyPr/>
          <a:lstStyle/>
          <a:p>
            <a:pPr marL="498475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dk1"/>
                </a:solidFill>
                <a:ea typeface="Source Sans Pro"/>
                <a:cs typeface="Source Sans Pro"/>
                <a:sym typeface="Source Sans Pro"/>
              </a:rPr>
              <a:t>Tested different radiation-hard optical fibres </a:t>
            </a:r>
          </a:p>
          <a:p>
            <a:pPr marL="781200" lvl="1" indent="-30162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Source Sans Pro"/>
              <a:buChar char="●"/>
            </a:pPr>
            <a:r>
              <a:rPr lang="en-GB" sz="2000" dirty="0">
                <a:solidFill>
                  <a:schemeClr val="dk1"/>
                </a:solidFill>
                <a:ea typeface="Source Sans Pro"/>
                <a:cs typeface="Source Sans Pro"/>
                <a:sym typeface="Source Sans Pro"/>
              </a:rPr>
              <a:t>Silica fibres with varied diameters</a:t>
            </a:r>
          </a:p>
          <a:p>
            <a:pPr marL="781200" lvl="1" indent="-30162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Source Sans Pro"/>
              <a:buChar char="●"/>
            </a:pPr>
            <a:r>
              <a:rPr lang="en-GB" sz="2000" dirty="0">
                <a:solidFill>
                  <a:schemeClr val="dk1"/>
                </a:solidFill>
                <a:ea typeface="Source Sans Pro"/>
                <a:cs typeface="Source Sans Pro"/>
                <a:sym typeface="Source Sans Pro"/>
              </a:rPr>
              <a:t>Glass capillaries filled with liquid scintillators</a:t>
            </a:r>
          </a:p>
          <a:p>
            <a:pPr marL="457200" indent="-27622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dk1"/>
                </a:solidFill>
                <a:ea typeface="Source Sans Pro"/>
                <a:cs typeface="Source Sans Pro"/>
                <a:sym typeface="Source Sans Pro"/>
              </a:rPr>
              <a:t>Coupled to </a:t>
            </a:r>
            <a:r>
              <a:rPr lang="en-GB" sz="2400" dirty="0" err="1">
                <a:solidFill>
                  <a:schemeClr val="dk1"/>
                </a:solidFill>
                <a:ea typeface="Source Sans Pro"/>
                <a:cs typeface="Source Sans Pro"/>
                <a:sym typeface="Source Sans Pro"/>
              </a:rPr>
              <a:t>si</a:t>
            </a:r>
            <a:r>
              <a:rPr lang="en-GB" sz="2400" dirty="0">
                <a:solidFill>
                  <a:schemeClr val="dk1"/>
                </a:solidFill>
                <a:ea typeface="Source Sans Pro"/>
                <a:cs typeface="Source Sans Pro"/>
                <a:sym typeface="Source Sans Pro"/>
              </a:rPr>
              <a:t>-pm and </a:t>
            </a:r>
            <a:r>
              <a:rPr lang="en-GB" sz="2400" dirty="0" err="1">
                <a:solidFill>
                  <a:schemeClr val="dk1"/>
                </a:solidFill>
                <a:ea typeface="Source Sans Pro"/>
                <a:cs typeface="Source Sans Pro"/>
                <a:sym typeface="Source Sans Pro"/>
              </a:rPr>
              <a:t>pmt</a:t>
            </a:r>
            <a:r>
              <a:rPr lang="en-GB" sz="2400" dirty="0">
                <a:solidFill>
                  <a:schemeClr val="dk1"/>
                </a:solidFill>
                <a:ea typeface="Source Sans Pro"/>
                <a:cs typeface="Source Sans Pro"/>
                <a:sym typeface="Source Sans Pro"/>
              </a:rPr>
              <a:t> </a:t>
            </a:r>
          </a:p>
          <a:p>
            <a:pPr marL="457200" indent="-27622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dk1"/>
                </a:solidFill>
                <a:ea typeface="Source Sans Pro"/>
                <a:cs typeface="Source Sans Pro"/>
                <a:sym typeface="Source Sans Pro"/>
              </a:rPr>
              <a:t>Single bunch and multi bunch scans</a:t>
            </a:r>
          </a:p>
          <a:p>
            <a:pPr marL="764875" indent="-3429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dk1"/>
                </a:solidFill>
                <a:ea typeface="Source Sans Pro"/>
                <a:cs typeface="Source Sans Pro"/>
                <a:sym typeface="Source Sans Pro"/>
              </a:rPr>
              <a:t>Saturation occurs during multi bunch scans</a:t>
            </a:r>
          </a:p>
          <a:p>
            <a:pPr marL="449263" indent="-26828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dk1"/>
                </a:solidFill>
                <a:ea typeface="Source Sans Pro"/>
                <a:cs typeface="Source Sans Pro"/>
                <a:sym typeface="Source Sans Pro"/>
              </a:rPr>
              <a:t>Repeated measurements using optical filters and saturation still occurs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71EC4B-789D-8026-FD28-5260706C6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Silica Fibre tests for FLASH Therapy Beam Instrumentation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7923F-DDD4-5FDB-88FD-AE749B524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79BC2-8BEA-F49C-0C09-762634754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BI R&amp;D @ CLEAR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97B08-7C1C-0CB0-E8D5-FB9F5FA77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Google Shape;54;p13">
            <a:extLst>
              <a:ext uri="{FF2B5EF4-FFF2-40B4-BE49-F238E27FC236}">
                <a16:creationId xmlns:a16="http://schemas.microsoft.com/office/drawing/2014/main" id="{34EF4C48-9142-48BF-E623-C27103FD991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09220" y="3049798"/>
            <a:ext cx="1768528" cy="132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60;p13">
            <a:extLst>
              <a:ext uri="{FF2B5EF4-FFF2-40B4-BE49-F238E27FC236}">
                <a16:creationId xmlns:a16="http://schemas.microsoft.com/office/drawing/2014/main" id="{F1FF0AD7-656C-C8F9-7BC5-AC5D87806C7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9222" y="1408963"/>
            <a:ext cx="1890126" cy="1417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61;p13">
            <a:extLst>
              <a:ext uri="{FF2B5EF4-FFF2-40B4-BE49-F238E27FC236}">
                <a16:creationId xmlns:a16="http://schemas.microsoft.com/office/drawing/2014/main" id="{6A770420-B44C-8FAF-7EB8-E280A2AC94A3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33617" y="1247056"/>
            <a:ext cx="2329052" cy="1717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63;p13">
            <a:extLst>
              <a:ext uri="{FF2B5EF4-FFF2-40B4-BE49-F238E27FC236}">
                <a16:creationId xmlns:a16="http://schemas.microsoft.com/office/drawing/2014/main" id="{21489222-FE73-BDDC-CE87-CE55464EA184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09222" y="4850982"/>
            <a:ext cx="1768526" cy="1059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64;p13">
            <a:extLst>
              <a:ext uri="{FF2B5EF4-FFF2-40B4-BE49-F238E27FC236}">
                <a16:creationId xmlns:a16="http://schemas.microsoft.com/office/drawing/2014/main" id="{3659BC63-78F4-0922-0155-AB93C62ECFA5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783142" y="2887077"/>
            <a:ext cx="2223202" cy="1637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65;p13">
            <a:extLst>
              <a:ext uri="{FF2B5EF4-FFF2-40B4-BE49-F238E27FC236}">
                <a16:creationId xmlns:a16="http://schemas.microsoft.com/office/drawing/2014/main" id="{08110FD0-32DB-996C-F619-F791B0CEC065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812852" y="4561080"/>
            <a:ext cx="2223204" cy="163969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66;p13">
            <a:extLst>
              <a:ext uri="{FF2B5EF4-FFF2-40B4-BE49-F238E27FC236}">
                <a16:creationId xmlns:a16="http://schemas.microsoft.com/office/drawing/2014/main" id="{A9D368CE-AF2C-5881-F39D-0A9E2D5F4B29}"/>
              </a:ext>
            </a:extLst>
          </p:cNvPr>
          <p:cNvSpPr txBox="1"/>
          <p:nvPr/>
        </p:nvSpPr>
        <p:spPr>
          <a:xfrm>
            <a:off x="8636043" y="947129"/>
            <a:ext cx="22587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50" b="1" dirty="0">
                <a:solidFill>
                  <a:srgbClr val="0033A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200𝜇m Diameter FIbre</a:t>
            </a:r>
            <a:endParaRPr sz="1500" b="1" dirty="0">
              <a:solidFill>
                <a:srgbClr val="0033A0"/>
              </a:solidFill>
            </a:endParaRPr>
          </a:p>
        </p:txBody>
      </p:sp>
      <p:sp>
        <p:nvSpPr>
          <p:cNvPr id="14" name="Google Shape;67;p13">
            <a:extLst>
              <a:ext uri="{FF2B5EF4-FFF2-40B4-BE49-F238E27FC236}">
                <a16:creationId xmlns:a16="http://schemas.microsoft.com/office/drawing/2014/main" id="{77DEBF0E-8B41-9C36-EE03-B8213279335E}"/>
              </a:ext>
            </a:extLst>
          </p:cNvPr>
          <p:cNvSpPr txBox="1"/>
          <p:nvPr/>
        </p:nvSpPr>
        <p:spPr>
          <a:xfrm>
            <a:off x="6677247" y="1513431"/>
            <a:ext cx="9852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50" b="1">
                <a:solidFill>
                  <a:srgbClr val="0033A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si-pm</a:t>
            </a:r>
            <a:endParaRPr sz="1500" b="1">
              <a:solidFill>
                <a:srgbClr val="0033A0"/>
              </a:solidFill>
            </a:endParaRPr>
          </a:p>
        </p:txBody>
      </p:sp>
      <p:sp>
        <p:nvSpPr>
          <p:cNvPr id="15" name="Google Shape;68;p13">
            <a:extLst>
              <a:ext uri="{FF2B5EF4-FFF2-40B4-BE49-F238E27FC236}">
                <a16:creationId xmlns:a16="http://schemas.microsoft.com/office/drawing/2014/main" id="{BF1369FF-7264-5383-DEA4-71C817AC0A90}"/>
              </a:ext>
            </a:extLst>
          </p:cNvPr>
          <p:cNvSpPr txBox="1"/>
          <p:nvPr/>
        </p:nvSpPr>
        <p:spPr>
          <a:xfrm>
            <a:off x="6950782" y="3071853"/>
            <a:ext cx="8031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50" b="1" dirty="0">
                <a:solidFill>
                  <a:srgbClr val="0033A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si-pm</a:t>
            </a:r>
            <a:endParaRPr dirty="0"/>
          </a:p>
        </p:txBody>
      </p:sp>
      <p:sp>
        <p:nvSpPr>
          <p:cNvPr id="16" name="Google Shape;69;p13">
            <a:extLst>
              <a:ext uri="{FF2B5EF4-FFF2-40B4-BE49-F238E27FC236}">
                <a16:creationId xmlns:a16="http://schemas.microsoft.com/office/drawing/2014/main" id="{71789A1B-0449-B2EC-1DD8-7C06E92D6B95}"/>
              </a:ext>
            </a:extLst>
          </p:cNvPr>
          <p:cNvSpPr txBox="1"/>
          <p:nvPr/>
        </p:nvSpPr>
        <p:spPr>
          <a:xfrm>
            <a:off x="6974118" y="4859207"/>
            <a:ext cx="8031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50" b="1" dirty="0">
                <a:solidFill>
                  <a:srgbClr val="0033A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PMT</a:t>
            </a:r>
            <a:endParaRPr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A3957C-745F-5F87-8A7A-96C077653A92}"/>
              </a:ext>
            </a:extLst>
          </p:cNvPr>
          <p:cNvSpPr txBox="1"/>
          <p:nvPr/>
        </p:nvSpPr>
        <p:spPr>
          <a:xfrm>
            <a:off x="325173" y="1308020"/>
            <a:ext cx="6963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303030"/>
                </a:solidFill>
                <a:latin typeface="Corbel" panose="020B0503020204020204" pitchFamily="34" charset="0"/>
              </a:rPr>
              <a:t>E. Buchanan, I. O. Ruiz and J. Bateman</a:t>
            </a:r>
            <a:endParaRPr lang="en-GB" sz="1600" dirty="0">
              <a:solidFill>
                <a:srgbClr val="303030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699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DFA8AC-ED09-186A-37AE-CE03F6E31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50002"/>
            <a:ext cx="11376024" cy="520194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Beam Time Requests for BI tests in 2023 have been submitted: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 err="1"/>
              <a:t>ChDR</a:t>
            </a:r>
            <a:r>
              <a:rPr lang="en-US" dirty="0"/>
              <a:t> BPM follow-up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Electro-optical sampling of </a:t>
            </a:r>
            <a:r>
              <a:rPr lang="en-US" dirty="0" err="1"/>
              <a:t>ChDR</a:t>
            </a:r>
            <a:endParaRPr lang="en-US" dirty="0"/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 err="1"/>
              <a:t>ChDR</a:t>
            </a:r>
            <a:r>
              <a:rPr lang="en-US" dirty="0"/>
              <a:t> Bunch length follow-up (interferometer scans)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EOSD tests in air (two proposals from CERN and KIT)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For second half of CLEAR operation year: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 err="1"/>
              <a:t>oBLM</a:t>
            </a:r>
            <a:r>
              <a:rPr lang="en-US" dirty="0"/>
              <a:t> follow-up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cavity BPM studies (A. Lyapin, RHUL)</a:t>
            </a:r>
          </a:p>
          <a:p>
            <a:pPr algn="ctr"/>
            <a:r>
              <a:rPr lang="en-GB" dirty="0"/>
              <a:t>CLEAR remains an essential facility for instrument development and formation of students 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99FE26-F423-E781-0FF7-124BC30F5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tests in 2023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CB3D5-18F6-A32E-8518-347F5D3FE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5F23A-2239-4B58-1BC7-72A5A31C8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BI R&amp;D @ CLEAR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DE137-151E-FFC3-70FD-CB42F5F7B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541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91</TotalTime>
  <Words>647</Words>
  <Application>Microsoft Office PowerPoint</Application>
  <PresentationFormat>Widescreen</PresentationFormat>
  <Paragraphs>92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 Math</vt:lpstr>
      <vt:lpstr>Corbel</vt:lpstr>
      <vt:lpstr>Source Sans Pro</vt:lpstr>
      <vt:lpstr>Wingdings</vt:lpstr>
      <vt:lpstr>Office Theme</vt:lpstr>
      <vt:lpstr>Review of beam diagnostics R&amp;D @ CLEAR</vt:lpstr>
      <vt:lpstr>BI R&amp;D @ CLEAR in 2022</vt:lpstr>
      <vt:lpstr>Loss detection and localization by Cherenkov oBLM</vt:lpstr>
      <vt:lpstr>ChDR BPM tests</vt:lpstr>
      <vt:lpstr>ChDR bunch length monitor for AWAKE run 2</vt:lpstr>
      <vt:lpstr>ChDR bunch length monitor for AWAKE run 2</vt:lpstr>
      <vt:lpstr>ChDR with Electro-Optical probes</vt:lpstr>
      <vt:lpstr>Silica Fibre tests for FLASH Therapy Beam Instrumentation</vt:lpstr>
      <vt:lpstr>BI tests in 2023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Stefano Mazzoni</dc:creator>
  <cp:lastModifiedBy>Stefano Mazzoni</cp:lastModifiedBy>
  <cp:revision>32</cp:revision>
  <dcterms:created xsi:type="dcterms:W3CDTF">2023-01-31T20:22:04Z</dcterms:created>
  <dcterms:modified xsi:type="dcterms:W3CDTF">2023-01-31T21:53:31Z</dcterms:modified>
</cp:coreProperties>
</file>