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0" r:id="rId2"/>
    <p:sldId id="256" r:id="rId3"/>
    <p:sldId id="257" r:id="rId4"/>
    <p:sldId id="258" r:id="rId5"/>
    <p:sldId id="261" r:id="rId6"/>
    <p:sldId id="263" r:id="rId7"/>
    <p:sldId id="264" r:id="rId8"/>
    <p:sldId id="260" r:id="rId9"/>
    <p:sldId id="265" r:id="rId10"/>
    <p:sldId id="267" r:id="rId11"/>
    <p:sldId id="269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76" autoAdjust="0"/>
    <p:restoredTop sz="94660"/>
  </p:normalViewPr>
  <p:slideViewPr>
    <p:cSldViewPr snapToGrid="0">
      <p:cViewPr varScale="1">
        <p:scale>
          <a:sx n="72" d="100"/>
          <a:sy n="72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0D109-49B6-4141-BC61-BBE7B1902114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DF8EE-2FE9-6848-9207-05DA1E5F9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39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D15BB1D7-495B-5846-AF18-487126E9D24D}" type="slidenum">
              <a:rPr lang="pl-PL" altLang="en-US"/>
              <a:pPr/>
              <a:t>5</a:t>
            </a:fld>
            <a:endParaRPr lang="pl-PL" altLang="en-US"/>
          </a:p>
        </p:txBody>
      </p:sp>
      <p:sp>
        <p:nvSpPr>
          <p:cNvPr id="5837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95325"/>
            <a:ext cx="6091237" cy="3427413"/>
          </a:xfrm>
          <a:solidFill>
            <a:srgbClr val="FFFFFF"/>
          </a:solidFill>
          <a:ln/>
        </p:spPr>
      </p:sp>
      <p:sp>
        <p:nvSpPr>
          <p:cNvPr id="58372" name="Text Box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9116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8786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de-DE">
              <a:ea typeface="ＭＳ Ｐゴシック" charset="-128"/>
            </a:endParaRPr>
          </a:p>
        </p:txBody>
      </p:sp>
      <p:sp>
        <p:nvSpPr>
          <p:cNvPr id="118787" name="Foliennummernplatzhalt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284C1CC-91F8-2A4D-A47A-EA7F1A84CC04}" type="slidenum">
              <a:rPr lang="de-DE" altLang="de-DE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6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20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8786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de-DE">
              <a:ea typeface="ＭＳ Ｐゴシック" charset="-128"/>
            </a:endParaRPr>
          </a:p>
        </p:txBody>
      </p:sp>
      <p:sp>
        <p:nvSpPr>
          <p:cNvPr id="118787" name="Foliennummernplatzhalt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284C1CC-91F8-2A4D-A47A-EA7F1A84CC04}" type="slidenum">
              <a:rPr lang="de-DE" altLang="de-DE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542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B5DC6-5AD3-A34C-A7AB-1CEA4976C04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23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25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918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5432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41" y="273629"/>
            <a:ext cx="10968960" cy="114348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608641" y="6247376"/>
            <a:ext cx="2837760" cy="47093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4170240" y="6247376"/>
            <a:ext cx="3863040" cy="47093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8741761" y="6247376"/>
            <a:ext cx="2837760" cy="470930"/>
          </a:xfrm>
        </p:spPr>
        <p:txBody>
          <a:bodyPr/>
          <a:lstStyle>
            <a:lvl1pPr>
              <a:defRPr/>
            </a:lvl1pPr>
          </a:lstStyle>
          <a:p>
            <a:fld id="{C8640BA9-2C41-FA4F-BEFB-280E36AA144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49396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167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286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35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137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547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701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803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330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9A8C0-BD71-42DF-BE01-866A5063C549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671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opbox.com/scl/fo/y32povwa5jdj7gwrdmmu2/h?dl=0&amp;preview=05-20210609_virtual-visit_therapie_en.mp4&amp;rlkey=cqplic473dlrjy1dyi95mfoje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4.jpe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Εικόνα 19" descr="Εικόνα που περιέχει χάρτης&#10;&#10;Περιγραφή που δημιουργήθηκε αυτόματα">
            <a:extLst>
              <a:ext uri="{FF2B5EF4-FFF2-40B4-BE49-F238E27FC236}">
                <a16:creationId xmlns:a16="http://schemas.microsoft.com/office/drawing/2014/main" id="{777A0DC7-4721-1A3A-013E-1950C97BBA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941" y="2583578"/>
            <a:ext cx="4544059" cy="4267796"/>
          </a:xfrm>
          <a:prstGeom prst="rect">
            <a:avLst/>
          </a:prstGeom>
        </p:spPr>
      </p:pic>
      <p:pic>
        <p:nvPicPr>
          <p:cNvPr id="18" name="Εικόνα 17" descr="Εικόνα που περιέχει χάρτης&#10;&#10;Περιγραφή που δημιουργήθηκε αυτόματα">
            <a:extLst>
              <a:ext uri="{FF2B5EF4-FFF2-40B4-BE49-F238E27FC236}">
                <a16:creationId xmlns:a16="http://schemas.microsoft.com/office/drawing/2014/main" id="{FFDCEC15-905C-449D-D71B-81BDCFE2F4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0025"/>
          <a:stretch/>
        </p:blipFill>
        <p:spPr>
          <a:xfrm>
            <a:off x="4056199" y="2646077"/>
            <a:ext cx="4942027" cy="421192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54"/>
          <a:stretch/>
        </p:blipFill>
        <p:spPr>
          <a:xfrm>
            <a:off x="0" y="-194008"/>
            <a:ext cx="12192000" cy="3164882"/>
          </a:xfrm>
          <a:prstGeom prst="rect">
            <a:avLst/>
          </a:prstGeom>
        </p:spPr>
      </p:pic>
      <p:pic>
        <p:nvPicPr>
          <p:cNvPr id="6" name="Εικόνα 5" descr="Εικόνα που περιέχει φύση&#10;&#10;Περιγραφή που δημιουργήθηκε αυτόματα">
            <a:extLst>
              <a:ext uri="{FF2B5EF4-FFF2-40B4-BE49-F238E27FC236}">
                <a16:creationId xmlns:a16="http://schemas.microsoft.com/office/drawing/2014/main" id="{1DC58F63-2482-962C-7F7A-56C28D7A215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19" r="7146"/>
          <a:stretch/>
        </p:blipFill>
        <p:spPr>
          <a:xfrm>
            <a:off x="0" y="2964248"/>
            <a:ext cx="4343401" cy="38871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48679" y="-180756"/>
            <a:ext cx="849464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Conference 14 March 2023</a:t>
            </a:r>
            <a:endParaRPr lang="en-GB" sz="3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67FFFD-A070-DA97-0918-E23119E45F53}"/>
              </a:ext>
            </a:extLst>
          </p:cNvPr>
          <p:cNvSpPr txBox="1"/>
          <p:nvPr/>
        </p:nvSpPr>
        <p:spPr>
          <a:xfrm>
            <a:off x="-86139" y="2614794"/>
            <a:ext cx="3803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PARTICLE THERAPY MASTERCLASS</a:t>
            </a:r>
            <a:endParaRPr lang="el-GR" b="1" dirty="0"/>
          </a:p>
        </p:txBody>
      </p:sp>
      <p:pic>
        <p:nvPicPr>
          <p:cNvPr id="12" name="Γραφικό 11" descr="Σημάδι με συμπαγές γέμισμα">
            <a:extLst>
              <a:ext uri="{FF2B5EF4-FFF2-40B4-BE49-F238E27FC236}">
                <a16:creationId xmlns:a16="http://schemas.microsoft.com/office/drawing/2014/main" id="{72049FD3-1950-A2FD-2947-50FDFC06D3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66801" y="4579316"/>
            <a:ext cx="914400" cy="914400"/>
          </a:xfrm>
          <a:prstGeom prst="rect">
            <a:avLst/>
          </a:prstGeom>
        </p:spPr>
      </p:pic>
      <p:pic>
        <p:nvPicPr>
          <p:cNvPr id="13" name="Γραφικό 12" descr="Σημάδι με συμπαγές γέμισμα">
            <a:extLst>
              <a:ext uri="{FF2B5EF4-FFF2-40B4-BE49-F238E27FC236}">
                <a16:creationId xmlns:a16="http://schemas.microsoft.com/office/drawing/2014/main" id="{EF3FAB84-CF16-1AA5-BEA4-A83EFF42BC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09736" y="2984126"/>
            <a:ext cx="914400" cy="914400"/>
          </a:xfrm>
          <a:prstGeom prst="rect">
            <a:avLst/>
          </a:prstGeom>
        </p:spPr>
      </p:pic>
      <p:pic>
        <p:nvPicPr>
          <p:cNvPr id="14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11197" y="3898526"/>
            <a:ext cx="914400" cy="914400"/>
          </a:xfrm>
          <a:prstGeom prst="rect">
            <a:avLst/>
          </a:prstGeom>
        </p:spPr>
      </p:pic>
      <p:pic>
        <p:nvPicPr>
          <p:cNvPr id="15" name="Γραφικό 14" descr="Σημάδι με συμπαγές γέμισμα">
            <a:extLst>
              <a:ext uri="{FF2B5EF4-FFF2-40B4-BE49-F238E27FC236}">
                <a16:creationId xmlns:a16="http://schemas.microsoft.com/office/drawing/2014/main" id="{CE19A927-2B72-04A1-9EE3-36D69FD013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82365" y="3169808"/>
            <a:ext cx="914400" cy="914400"/>
          </a:xfrm>
          <a:prstGeom prst="rect">
            <a:avLst/>
          </a:prstGeom>
        </p:spPr>
      </p:pic>
      <p:pic>
        <p:nvPicPr>
          <p:cNvPr id="16" name="Γραφικό 15" descr="Σημάδι με συμπαγές γέμισμα">
            <a:extLst>
              <a:ext uri="{FF2B5EF4-FFF2-40B4-BE49-F238E27FC236}">
                <a16:creationId xmlns:a16="http://schemas.microsoft.com/office/drawing/2014/main" id="{BCB4CB4A-8EA0-7A62-599A-FE000FF26B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671763" y="399341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9393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5080"/>
            <a:ext cx="12192000" cy="6152920"/>
          </a:xfrm>
          <a:prstGeom prst="rect">
            <a:avLst/>
          </a:prstGeom>
        </p:spPr>
      </p:pic>
      <p:sp>
        <p:nvSpPr>
          <p:cNvPr id="3" name="Title 4"/>
          <p:cNvSpPr txBox="1">
            <a:spLocks/>
          </p:cNvSpPr>
          <p:nvPr/>
        </p:nvSpPr>
        <p:spPr>
          <a:xfrm>
            <a:off x="2764482" y="44451"/>
            <a:ext cx="6046912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altLang="de-DE" sz="3600" b="1">
                <a:solidFill>
                  <a:srgbClr val="0000FF"/>
                </a:solidFill>
                <a:latin typeface="+mn-lt"/>
              </a:rPr>
              <a:t>Virtual Hadron </a:t>
            </a:r>
            <a:r>
              <a:rPr lang="en-US" altLang="de-DE" sz="3600" b="1" dirty="0">
                <a:solidFill>
                  <a:srgbClr val="0000FF"/>
                </a:solidFill>
                <a:latin typeface="+mn-lt"/>
              </a:rPr>
              <a:t>Therapy Center</a:t>
            </a:r>
            <a:endParaRPr lang="en-US" altLang="de-DE" sz="3600" b="1" dirty="0">
              <a:latin typeface="+mn-lt"/>
            </a:endParaRPr>
          </a:p>
        </p:txBody>
      </p:sp>
      <p:pic>
        <p:nvPicPr>
          <p:cNvPr id="4" name="Picture 3" descr="IPPOG_Logo_coloured">
            <a:extLst>
              <a:ext uri="{FF2B5EF4-FFF2-40B4-BE49-F238E27FC236}">
                <a16:creationId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184" y="44451"/>
            <a:ext cx="1934816" cy="1453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854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14" y="327793"/>
            <a:ext cx="3601430" cy="220191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14" y="2663866"/>
            <a:ext cx="3664527" cy="2040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458" y="1254600"/>
            <a:ext cx="5151698" cy="28185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2458" y="4145201"/>
            <a:ext cx="5151698" cy="25311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14" y="4802650"/>
            <a:ext cx="3664527" cy="1873717"/>
          </a:xfrm>
          <a:prstGeom prst="rect">
            <a:avLst/>
          </a:prstGeom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8981131" y="866865"/>
            <a:ext cx="2721579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 err="1">
                <a:solidFill>
                  <a:srgbClr val="0000FF"/>
                </a:solidFill>
                <a:latin typeface="ArialMT"/>
              </a:rPr>
              <a:t>MedAustron</a:t>
            </a: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, </a:t>
            </a:r>
            <a:r>
              <a:rPr lang="el-GR" altLang="de-DE" sz="2133" dirty="0">
                <a:solidFill>
                  <a:srgbClr val="0000FF"/>
                </a:solidFill>
                <a:latin typeface="ArialMT"/>
              </a:rPr>
              <a:t>Α</a:t>
            </a:r>
            <a:r>
              <a:rPr lang="en-US" altLang="de-DE" sz="2133" dirty="0" err="1">
                <a:solidFill>
                  <a:srgbClr val="0000FF"/>
                </a:solidFill>
                <a:latin typeface="ArialMT"/>
              </a:rPr>
              <a:t>ustria</a:t>
            </a: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 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4168596" y="4316606"/>
            <a:ext cx="1869807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HIT, Germany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4138140" y="6288632"/>
            <a:ext cx="1900264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MIT, Germany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4138140" y="2127065"/>
            <a:ext cx="1625766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CNAO, </a:t>
            </a:r>
            <a:r>
              <a:rPr lang="el-GR" altLang="de-DE" sz="2133" dirty="0">
                <a:solidFill>
                  <a:srgbClr val="0000FF"/>
                </a:solidFill>
                <a:latin typeface="ArialMT"/>
              </a:rPr>
              <a:t>Ι</a:t>
            </a:r>
            <a:r>
              <a:rPr lang="en-US" altLang="de-DE" sz="2133" dirty="0" err="1">
                <a:solidFill>
                  <a:srgbClr val="0000FF"/>
                </a:solidFill>
                <a:latin typeface="ArialMT"/>
              </a:rPr>
              <a:t>taly</a:t>
            </a:r>
            <a:endParaRPr lang="en-US" altLang="de-DE" sz="2133" dirty="0">
              <a:solidFill>
                <a:srgbClr val="0000FF"/>
              </a:solidFill>
              <a:latin typeface="ArialMT"/>
            </a:endParaRP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4168596" y="253133"/>
            <a:ext cx="10799011" cy="8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</a:rPr>
              <a:t>Four carbon-ion cancer therapy centers in Europe</a:t>
            </a:r>
            <a:endParaRPr lang="de-DE" alt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922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667" y="2655518"/>
            <a:ext cx="6168643" cy="420248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091" y="0"/>
            <a:ext cx="6098086" cy="243721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454664" y="2655612"/>
            <a:ext cx="46823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https://</a:t>
            </a:r>
            <a:r>
              <a:rPr lang="en-US" sz="1400" dirty="0" err="1">
                <a:solidFill>
                  <a:srgbClr val="0070C0"/>
                </a:solidFill>
              </a:rPr>
              <a:t>indico.cern.ch</a:t>
            </a:r>
            <a:r>
              <a:rPr lang="en-US" sz="1400" dirty="0">
                <a:solidFill>
                  <a:srgbClr val="0070C0"/>
                </a:solidFill>
              </a:rPr>
              <a:t>/event/840212/page/18000-animations</a:t>
            </a:r>
          </a:p>
        </p:txBody>
      </p:sp>
    </p:spTree>
    <p:extLst>
      <p:ext uri="{BB962C8B-B14F-4D97-AF65-F5344CB8AC3E}">
        <p14:creationId xmlns:p14="http://schemas.microsoft.com/office/powerpoint/2010/main" val="1957692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9411" y="0"/>
            <a:ext cx="112993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Conference 14 March 2023</a:t>
            </a:r>
            <a:endParaRPr lang="en-GB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50424" y="526485"/>
            <a:ext cx="3838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https://indico.cern.ch/event/1246645/</a:t>
            </a:r>
          </a:p>
        </p:txBody>
      </p:sp>
      <p:pic>
        <p:nvPicPr>
          <p:cNvPr id="6" name="Εικόνα 5" descr="Εικόνα που περιέχει 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id="{AFE42E2E-9964-A145-0909-D37B48FB59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2" b="1231"/>
          <a:stretch/>
        </p:blipFill>
        <p:spPr>
          <a:xfrm>
            <a:off x="189411" y="895817"/>
            <a:ext cx="7653702" cy="4391800"/>
          </a:xfrm>
          <a:prstGeom prst="rect">
            <a:avLst/>
          </a:prstGeom>
        </p:spPr>
      </p:pic>
      <p:pic>
        <p:nvPicPr>
          <p:cNvPr id="8" name="Εικόνα 7" descr="Εικόνα που περιέχει 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id="{85469FD0-A223-21B7-CE87-147C929ED22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"/>
          <a:stretch/>
        </p:blipFill>
        <p:spPr>
          <a:xfrm>
            <a:off x="5679703" y="1840275"/>
            <a:ext cx="6097414" cy="481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617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904" y="692620"/>
            <a:ext cx="8062466" cy="6119589"/>
          </a:xfrm>
        </p:spPr>
      </p:pic>
      <p:sp>
        <p:nvSpPr>
          <p:cNvPr id="7" name="Rectangle 6"/>
          <p:cNvSpPr/>
          <p:nvPr/>
        </p:nvSpPr>
        <p:spPr>
          <a:xfrm>
            <a:off x="2799690" y="701458"/>
            <a:ext cx="6325643" cy="9269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914511" y="68884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3"/>
              </a:rPr>
              <a:t>https://www.dropbox.com/scl/fo/y32povwa5jdj7gwrdmmu2/h?dl=0&amp;preview=05-20210609_virtual-visit_therapie_en.mp4&amp;rlkey=cqplic473dlrjy1dyi95mfoje</a:t>
            </a:r>
            <a:endParaRPr lang="en-US" dirty="0"/>
          </a:p>
        </p:txBody>
      </p:sp>
      <p:sp>
        <p:nvSpPr>
          <p:cNvPr id="8" name="Titel 1"/>
          <p:cNvSpPr txBox="1">
            <a:spLocks/>
          </p:cNvSpPr>
          <p:nvPr/>
        </p:nvSpPr>
        <p:spPr bwMode="auto">
          <a:xfrm>
            <a:off x="1152393" y="29897"/>
            <a:ext cx="11400023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From the historic GSI therapy room </a:t>
            </a:r>
            <a:r>
              <a:rPr lang="en-US" altLang="en-US" sz="3600" b="1">
                <a:solidFill>
                  <a:srgbClr val="0000FF"/>
                </a:solidFill>
              </a:rPr>
              <a:t>Cave M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872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82" y="3398665"/>
            <a:ext cx="5835748" cy="345933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82" y="155903"/>
            <a:ext cx="11646826" cy="36811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130" y="3541577"/>
            <a:ext cx="5811078" cy="3316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173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68" y="953943"/>
            <a:ext cx="6638811" cy="4433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1" name="Rectangle 3"/>
          <p:cNvSpPr>
            <a:spLocks noChangeArrowheads="1"/>
          </p:cNvSpPr>
          <p:nvPr/>
        </p:nvSpPr>
        <p:spPr bwMode="auto">
          <a:xfrm>
            <a:off x="258812" y="5650721"/>
            <a:ext cx="108863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7030A0"/>
                </a:solidFill>
              </a:rPr>
              <a:t>Pioneered heavy-ion (carbon) therapy for cancer </a:t>
            </a:r>
            <a:r>
              <a:rPr lang="en-US" altLang="en-US" sz="2400" b="1" dirty="0" err="1">
                <a:solidFill>
                  <a:srgbClr val="7030A0"/>
                </a:solidFill>
              </a:rPr>
              <a:t>tumours</a:t>
            </a:r>
            <a:r>
              <a:rPr lang="en-US" altLang="en-US" sz="2400" b="1" dirty="0">
                <a:solidFill>
                  <a:srgbClr val="7030A0"/>
                </a:solidFill>
              </a:rPr>
              <a:t> in Europe (90s).</a:t>
            </a:r>
          </a:p>
        </p:txBody>
      </p:sp>
      <p:pic>
        <p:nvPicPr>
          <p:cNvPr id="13" name="Picture 12" descr="IPPOG_Logo_coloured">
            <a:extLst>
              <a:ext uri="{FF2B5EF4-FFF2-40B4-BE49-F238E27FC236}">
                <a16:creationId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el 1"/>
          <p:cNvSpPr txBox="1">
            <a:spLocks/>
          </p:cNvSpPr>
          <p:nvPr/>
        </p:nvSpPr>
        <p:spPr bwMode="auto">
          <a:xfrm>
            <a:off x="975360" y="119857"/>
            <a:ext cx="11441315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Heavy-ion research and </a:t>
            </a:r>
            <a:r>
              <a:rPr lang="en-US" altLang="en-US" sz="3600" b="1">
                <a:solidFill>
                  <a:srgbClr val="0000FF"/>
                </a:solidFill>
              </a:rPr>
              <a:t>heavy-ion therapy at GSI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16" name="Content Placeholder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150" y="923290"/>
            <a:ext cx="299085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pic>
        <p:nvPicPr>
          <p:cNvPr id="7" name="Picture 6" descr="MC-Logo-RG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27" y="6096000"/>
            <a:ext cx="19081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09004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64" y="908050"/>
            <a:ext cx="613727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762" name="Text Box 4"/>
          <p:cNvSpPr txBox="1">
            <a:spLocks noChangeArrowheads="1"/>
          </p:cNvSpPr>
          <p:nvPr/>
        </p:nvSpPr>
        <p:spPr bwMode="auto">
          <a:xfrm>
            <a:off x="1774825" y="1144588"/>
            <a:ext cx="2089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de-DE" sz="1800">
              <a:solidFill>
                <a:srgbClr val="000000"/>
              </a:solidFill>
            </a:endParaRPr>
          </a:p>
        </p:txBody>
      </p:sp>
      <p:sp>
        <p:nvSpPr>
          <p:cNvPr id="117763" name="Text Box 6"/>
          <p:cNvSpPr txBox="1">
            <a:spLocks noChangeArrowheads="1"/>
          </p:cNvSpPr>
          <p:nvPr/>
        </p:nvSpPr>
        <p:spPr bwMode="auto">
          <a:xfrm>
            <a:off x="1703389" y="6488113"/>
            <a:ext cx="3214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i="1" dirty="0">
                <a:solidFill>
                  <a:srgbClr val="FFFFFF"/>
                </a:solidFill>
              </a:rPr>
              <a:t>Haberer</a:t>
            </a:r>
            <a:r>
              <a:rPr lang="de-DE" altLang="de-DE" sz="1800" i="1" dirty="0">
                <a:solidFill>
                  <a:srgbClr val="FFFFFF"/>
                </a:solidFill>
              </a:rPr>
              <a:t> et al., NIM A , 1993</a:t>
            </a:r>
          </a:p>
        </p:txBody>
      </p:sp>
      <p:sp>
        <p:nvSpPr>
          <p:cNvPr id="117764" name="Text Box 6"/>
          <p:cNvSpPr txBox="1">
            <a:spLocks noChangeArrowheads="1"/>
          </p:cNvSpPr>
          <p:nvPr/>
        </p:nvSpPr>
        <p:spPr bwMode="auto">
          <a:xfrm>
            <a:off x="1395414" y="5313415"/>
            <a:ext cx="3214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b="1" i="1">
                <a:solidFill>
                  <a:srgbClr val="2B4FCD"/>
                </a:solidFill>
              </a:rPr>
              <a:t>Haberer</a:t>
            </a:r>
            <a:r>
              <a:rPr lang="de-DE" altLang="de-DE" sz="1800" b="1" i="1">
                <a:solidFill>
                  <a:srgbClr val="2B4FCD"/>
                </a:solidFill>
              </a:rPr>
              <a:t> et al., NIM A , 1993</a:t>
            </a:r>
          </a:p>
        </p:txBody>
      </p:sp>
      <p:sp>
        <p:nvSpPr>
          <p:cNvPr id="10" name="Title 4"/>
          <p:cNvSpPr txBox="1">
            <a:spLocks/>
          </p:cNvSpPr>
          <p:nvPr/>
        </p:nvSpPr>
        <p:spPr bwMode="auto">
          <a:xfrm>
            <a:off x="1490163" y="4865094"/>
            <a:ext cx="3025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400" b="1" kern="0" dirty="0" err="1">
                <a:solidFill>
                  <a:schemeClr val="bg1"/>
                </a:solidFill>
                <a:latin typeface="ArialMT" charset="0"/>
              </a:rPr>
              <a:t>Rasterscan</a:t>
            </a:r>
            <a:r>
              <a:rPr lang="en-US" sz="2400" b="1" kern="0" dirty="0">
                <a:solidFill>
                  <a:schemeClr val="bg1"/>
                </a:solidFill>
                <a:latin typeface="ArialMT" charset="0"/>
              </a:rPr>
              <a:t> Method</a:t>
            </a:r>
          </a:p>
        </p:txBody>
      </p:sp>
      <p:pic>
        <p:nvPicPr>
          <p:cNvPr id="117766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150" y="908050"/>
            <a:ext cx="299085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pic>
        <p:nvPicPr>
          <p:cNvPr id="11" name="Picture 10" descr="IPPOG_Logo_coloured">
            <a:extLst>
              <a:ext uri="{FF2B5EF4-FFF2-40B4-BE49-F238E27FC236}">
                <a16:creationId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923132" y="5864851"/>
            <a:ext cx="10840278" cy="70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lvl="1">
              <a:lnSpc>
                <a:spcPct val="50000"/>
              </a:lnSpc>
              <a:spcBef>
                <a:spcPts val="1688"/>
              </a:spcBef>
              <a:buNone/>
            </a:pPr>
            <a:r>
              <a:rPr lang="en-US" altLang="en-US" sz="2400" b="1" dirty="0">
                <a:solidFill>
                  <a:srgbClr val="A40000"/>
                </a:solidFill>
                <a:ea typeface="ＭＳ Ｐゴシック" charset="-128"/>
              </a:rPr>
              <a:t>Implemented in the Heidelberg and Marburg Ion Treatment centers </a:t>
            </a:r>
          </a:p>
          <a:p>
            <a:pPr lvl="1">
              <a:lnSpc>
                <a:spcPct val="50000"/>
              </a:lnSpc>
              <a:spcBef>
                <a:spcPts val="1688"/>
              </a:spcBef>
              <a:buNone/>
            </a:pPr>
            <a:r>
              <a:rPr lang="en-US" altLang="en-US" sz="2400" b="1" dirty="0">
                <a:solidFill>
                  <a:srgbClr val="A40000"/>
                </a:solidFill>
                <a:ea typeface="ＭＳ Ｐゴシック" charset="-128"/>
              </a:rPr>
              <a:t>(HIT and MIT) in Germany</a:t>
            </a: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975360" y="119857"/>
            <a:ext cx="11441315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Heavy-ion research and </a:t>
            </a:r>
            <a:r>
              <a:rPr lang="en-US" altLang="en-US" sz="3600" b="1">
                <a:solidFill>
                  <a:srgbClr val="0000FF"/>
                </a:solidFill>
              </a:rPr>
              <a:t>heavy-ion therapy at GSI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12" name="Picture 6" descr="MC-Logo-RG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27" y="6096000"/>
            <a:ext cx="19081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2329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ext Box 4"/>
          <p:cNvSpPr txBox="1">
            <a:spLocks noChangeArrowheads="1"/>
          </p:cNvSpPr>
          <p:nvPr/>
        </p:nvSpPr>
        <p:spPr bwMode="auto">
          <a:xfrm>
            <a:off x="1774825" y="1144588"/>
            <a:ext cx="2089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de-DE" sz="1800">
              <a:solidFill>
                <a:srgbClr val="000000"/>
              </a:solidFill>
            </a:endParaRPr>
          </a:p>
        </p:txBody>
      </p:sp>
      <p:sp>
        <p:nvSpPr>
          <p:cNvPr id="117763" name="Text Box 6"/>
          <p:cNvSpPr txBox="1">
            <a:spLocks noChangeArrowheads="1"/>
          </p:cNvSpPr>
          <p:nvPr/>
        </p:nvSpPr>
        <p:spPr bwMode="auto">
          <a:xfrm>
            <a:off x="1703389" y="6488113"/>
            <a:ext cx="3214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i="1" dirty="0">
                <a:solidFill>
                  <a:srgbClr val="FFFFFF"/>
                </a:solidFill>
              </a:rPr>
              <a:t>Haberer</a:t>
            </a:r>
            <a:r>
              <a:rPr lang="de-DE" altLang="de-DE" sz="1800" i="1" dirty="0">
                <a:solidFill>
                  <a:srgbClr val="FFFFFF"/>
                </a:solidFill>
              </a:rPr>
              <a:t> et al., NIM A , 1993</a:t>
            </a:r>
          </a:p>
        </p:txBody>
      </p:sp>
      <p:sp>
        <p:nvSpPr>
          <p:cNvPr id="117764" name="Text Box 6"/>
          <p:cNvSpPr txBox="1">
            <a:spLocks noChangeArrowheads="1"/>
          </p:cNvSpPr>
          <p:nvPr/>
        </p:nvSpPr>
        <p:spPr bwMode="auto">
          <a:xfrm>
            <a:off x="1395414" y="5313415"/>
            <a:ext cx="3214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b="1" i="1">
                <a:solidFill>
                  <a:srgbClr val="2B4FCD"/>
                </a:solidFill>
              </a:rPr>
              <a:t>Haberer</a:t>
            </a:r>
            <a:r>
              <a:rPr lang="de-DE" altLang="de-DE" sz="1800" b="1" i="1">
                <a:solidFill>
                  <a:srgbClr val="2B4FCD"/>
                </a:solidFill>
              </a:rPr>
              <a:t> et al., NIM A , 1993</a:t>
            </a:r>
          </a:p>
        </p:txBody>
      </p:sp>
      <p:sp>
        <p:nvSpPr>
          <p:cNvPr id="10" name="Title 4"/>
          <p:cNvSpPr txBox="1">
            <a:spLocks/>
          </p:cNvSpPr>
          <p:nvPr/>
        </p:nvSpPr>
        <p:spPr bwMode="auto">
          <a:xfrm>
            <a:off x="1490163" y="4865094"/>
            <a:ext cx="3025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400" b="1" kern="0" dirty="0" err="1">
                <a:solidFill>
                  <a:schemeClr val="bg1"/>
                </a:solidFill>
                <a:latin typeface="ArialMT" charset="0"/>
              </a:rPr>
              <a:t>Rasterscan</a:t>
            </a:r>
            <a:r>
              <a:rPr lang="en-US" sz="2400" b="1" kern="0" dirty="0">
                <a:solidFill>
                  <a:schemeClr val="bg1"/>
                </a:solidFill>
                <a:latin typeface="ArialMT" charset="0"/>
              </a:rPr>
              <a:t> Method</a:t>
            </a:r>
          </a:p>
        </p:txBody>
      </p:sp>
      <p:pic>
        <p:nvPicPr>
          <p:cNvPr id="11" name="Picture 10" descr="IPPOG_Logo_coloured">
            <a:extLst>
              <a:ext uri="{FF2B5EF4-FFF2-40B4-BE49-F238E27FC236}">
                <a16:creationId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923132" y="5864851"/>
            <a:ext cx="10840278" cy="70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lvl="1">
              <a:lnSpc>
                <a:spcPct val="50000"/>
              </a:lnSpc>
              <a:spcBef>
                <a:spcPts val="1688"/>
              </a:spcBef>
              <a:buNone/>
            </a:pPr>
            <a:r>
              <a:rPr lang="en-US" altLang="en-US" sz="2400" b="1" dirty="0">
                <a:solidFill>
                  <a:srgbClr val="A40000"/>
                </a:solidFill>
                <a:ea typeface="ＭＳ Ｐゴシック" charset="-128"/>
              </a:rPr>
              <a:t>Implemented in the Heidelberg and Marburg Ion Treatment centers </a:t>
            </a:r>
          </a:p>
          <a:p>
            <a:pPr lvl="1">
              <a:lnSpc>
                <a:spcPct val="50000"/>
              </a:lnSpc>
              <a:spcBef>
                <a:spcPts val="1688"/>
              </a:spcBef>
              <a:buNone/>
            </a:pPr>
            <a:r>
              <a:rPr lang="en-US" altLang="en-US" sz="2400" b="1" dirty="0">
                <a:solidFill>
                  <a:srgbClr val="A40000"/>
                </a:solidFill>
                <a:ea typeface="ＭＳ Ｐゴシック" charset="-128"/>
              </a:rPr>
              <a:t>(HIT and MIT) in Germany</a:t>
            </a: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1703389" y="130105"/>
            <a:ext cx="10222727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The heavy-ion </a:t>
            </a:r>
            <a:r>
              <a:rPr lang="en-US" altLang="en-US" sz="3600" b="1">
                <a:solidFill>
                  <a:srgbClr val="0000FF"/>
                </a:solidFill>
              </a:rPr>
              <a:t>therapy room at GSI today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12" name="Picture 6" descr="MC-Logo-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27" y="6096000"/>
            <a:ext cx="19081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28068" y="1458720"/>
            <a:ext cx="4405366" cy="33040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163" y="924971"/>
            <a:ext cx="5927527" cy="4401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42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10241" y="1954632"/>
            <a:ext cx="5247345" cy="393550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13" y="1298713"/>
            <a:ext cx="6996461" cy="5247346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 bwMode="auto">
          <a:xfrm>
            <a:off x="2923430" y="331891"/>
            <a:ext cx="5677231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What </a:t>
            </a:r>
            <a:r>
              <a:rPr lang="en-US" altLang="en-US" sz="3600" b="1">
                <a:solidFill>
                  <a:srgbClr val="0000FF"/>
                </a:solidFill>
              </a:rPr>
              <a:t>is behind </a:t>
            </a:r>
            <a:r>
              <a:rPr lang="en-US" altLang="en-US" sz="3600" b="1" dirty="0">
                <a:solidFill>
                  <a:srgbClr val="0000FF"/>
                </a:solidFill>
              </a:rPr>
              <a:t>the wall?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717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16" y="1182671"/>
            <a:ext cx="5526157" cy="462409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684" y="3631095"/>
            <a:ext cx="6568525" cy="25326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684" y="1169746"/>
            <a:ext cx="6462507" cy="2331034"/>
          </a:xfrm>
          <a:prstGeom prst="rect">
            <a:avLst/>
          </a:prstGeom>
        </p:spPr>
      </p:pic>
      <p:sp>
        <p:nvSpPr>
          <p:cNvPr id="7" name="Titel 1"/>
          <p:cNvSpPr txBox="1">
            <a:spLocks/>
          </p:cNvSpPr>
          <p:nvPr/>
        </p:nvSpPr>
        <p:spPr bwMode="auto">
          <a:xfrm>
            <a:off x="2923430" y="331891"/>
            <a:ext cx="5677231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What </a:t>
            </a:r>
            <a:r>
              <a:rPr lang="en-US" altLang="en-US" sz="3600" b="1">
                <a:solidFill>
                  <a:srgbClr val="0000FF"/>
                </a:solidFill>
              </a:rPr>
              <a:t>is behind </a:t>
            </a:r>
            <a:r>
              <a:rPr lang="en-US" altLang="en-US" sz="3600" b="1" dirty="0">
                <a:solidFill>
                  <a:srgbClr val="0000FF"/>
                </a:solidFill>
              </a:rPr>
              <a:t>the wall?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371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229</Words>
  <Application>Microsoft Office PowerPoint</Application>
  <PresentationFormat>Ευρεία οθόνη</PresentationFormat>
  <Paragraphs>33</Paragraphs>
  <Slides>12</Slides>
  <Notes>4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12</vt:i4>
      </vt:variant>
    </vt:vector>
  </HeadingPairs>
  <TitlesOfParts>
    <vt:vector size="17" baseType="lpstr">
      <vt:lpstr>Arial</vt:lpstr>
      <vt:lpstr>ArialMT</vt:lpstr>
      <vt:lpstr>Calibri</vt:lpstr>
      <vt:lpstr>Calibri Light</vt:lpstr>
      <vt:lpstr>Office Theme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taiwu tata</dc:creator>
  <cp:lastModifiedBy>Eirini Xanthopoulou</cp:lastModifiedBy>
  <cp:revision>12</cp:revision>
  <dcterms:created xsi:type="dcterms:W3CDTF">2022-01-31T18:48:40Z</dcterms:created>
  <dcterms:modified xsi:type="dcterms:W3CDTF">2023-03-12T18:16:52Z</dcterms:modified>
</cp:coreProperties>
</file>