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54098" autoAdjust="0"/>
  </p:normalViewPr>
  <p:slideViewPr>
    <p:cSldViewPr>
      <p:cViewPr>
        <p:scale>
          <a:sx n="33" d="100"/>
          <a:sy n="33" d="100"/>
        </p:scale>
        <p:origin x="2888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4.png"/><Relationship Id="rId5" Type="http://schemas.openxmlformats.org/officeDocument/2006/relationships/image" Target="../media/image6.svg"/><Relationship Id="rId6" Type="http://schemas.openxmlformats.org/officeDocument/2006/relationships/image" Target="../media/image5.png"/><Relationship Id="rId7" Type="http://schemas.openxmlformats.org/officeDocument/2006/relationships/image" Target="../media/image8.sv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svg"/><Relationship Id="rId12" Type="http://schemas.openxmlformats.org/officeDocument/2006/relationships/image" Target="../media/image12.png"/><Relationship Id="rId13" Type="http://schemas.openxmlformats.org/officeDocument/2006/relationships/image" Target="../media/image21.svg"/><Relationship Id="rId14" Type="http://schemas.openxmlformats.org/officeDocument/2006/relationships/image" Target="../media/image13.png"/><Relationship Id="rId15" Type="http://schemas.openxmlformats.org/officeDocument/2006/relationships/image" Target="../media/image23.svg"/><Relationship Id="rId16" Type="http://schemas.openxmlformats.org/officeDocument/2006/relationships/image" Target="../media/image14.png"/><Relationship Id="rId17" Type="http://schemas.openxmlformats.org/officeDocument/2006/relationships/image" Target="../media/image25.sv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1.svg"/><Relationship Id="rId4" Type="http://schemas.openxmlformats.org/officeDocument/2006/relationships/image" Target="../media/image8.png"/><Relationship Id="rId5" Type="http://schemas.openxmlformats.org/officeDocument/2006/relationships/image" Target="../media/image13.svg"/><Relationship Id="rId6" Type="http://schemas.openxmlformats.org/officeDocument/2006/relationships/image" Target="../media/image9.png"/><Relationship Id="rId7" Type="http://schemas.openxmlformats.org/officeDocument/2006/relationships/image" Target="../media/image15.svg"/><Relationship Id="rId8" Type="http://schemas.openxmlformats.org/officeDocument/2006/relationships/image" Target="../media/image10.png"/><Relationship Id="rId9" Type="http://schemas.openxmlformats.org/officeDocument/2006/relationships/image" Target="../media/image17.svg"/><Relationship Id="rId10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png"/><Relationship Id="rId7" Type="http://schemas.openxmlformats.org/officeDocument/2006/relationships/image" Target="../media/image31.svg"/><Relationship Id="rId8" Type="http://schemas.openxmlformats.org/officeDocument/2006/relationships/image" Target="../media/image19.png"/><Relationship Id="rId9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12001" b="12001"/>
          <a:stretch>
            <a:fillRect/>
          </a:stretch>
        </p:blipFill>
        <p:spPr>
          <a:xfrm>
            <a:off x="6430514" y="1028700"/>
            <a:ext cx="10828786" cy="82296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28700" y="1028700"/>
            <a:ext cx="4420251" cy="2073990"/>
            <a:chOff x="0" y="0"/>
            <a:chExt cx="5893668" cy="2765319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5893668" cy="2429842"/>
              <a:chOff x="0" y="0"/>
              <a:chExt cx="1716508" cy="70768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716508" cy="707682"/>
              </a:xfrm>
              <a:custGeom>
                <a:avLst/>
                <a:gdLst/>
                <a:ahLst/>
                <a:cxnLst/>
                <a:rect l="l" t="t" r="r" b="b"/>
                <a:pathLst>
                  <a:path w="1716508" h="707682">
                    <a:moveTo>
                      <a:pt x="0" y="0"/>
                    </a:moveTo>
                    <a:lnTo>
                      <a:pt x="1716508" y="0"/>
                    </a:lnTo>
                    <a:lnTo>
                      <a:pt x="1716508" y="707682"/>
                    </a:lnTo>
                    <a:lnTo>
                      <a:pt x="0" y="70768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3"/>
            <a:srcRect t="31502" b="22745"/>
            <a:stretch>
              <a:fillRect/>
            </a:stretch>
          </p:blipFill>
          <p:spPr>
            <a:xfrm>
              <a:off x="0" y="68830"/>
              <a:ext cx="5893668" cy="2696489"/>
            </a:xfrm>
            <a:prstGeom prst="rect">
              <a:avLst/>
            </a:prstGeom>
          </p:spPr>
        </p:pic>
      </p:grpSp>
      <p:sp>
        <p:nvSpPr>
          <p:cNvPr id="8" name="TextBox 8"/>
          <p:cNvSpPr txBox="1"/>
          <p:nvPr/>
        </p:nvSpPr>
        <p:spPr>
          <a:xfrm>
            <a:off x="656685" y="6543675"/>
            <a:ext cx="5497132" cy="271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99"/>
              </a:lnSpc>
            </a:pPr>
            <a:r>
              <a:rPr lang="en-US" sz="6499">
                <a:solidFill>
                  <a:srgbClr val="FFFFFF"/>
                </a:solidFill>
                <a:latin typeface="Noto Sans Bold"/>
              </a:rPr>
              <a:t>THE HADRON ACADEMY </a:t>
            </a:r>
          </a:p>
          <a:p>
            <a:pPr algn="ctr">
              <a:lnSpc>
                <a:spcPts val="6000"/>
              </a:lnSpc>
            </a:pPr>
            <a:r>
              <a:rPr lang="en-US" sz="5000">
                <a:solidFill>
                  <a:srgbClr val="FFFFFF"/>
                </a:solidFill>
                <a:latin typeface="Noto Sans Bold"/>
              </a:rPr>
              <a:t>2ND EDITION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41662" y="4337407"/>
            <a:ext cx="5229934" cy="971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99"/>
              </a:lnSpc>
            </a:pPr>
            <a:r>
              <a:rPr lang="en-US" sz="6499">
                <a:solidFill>
                  <a:srgbClr val="D32639"/>
                </a:solidFill>
                <a:latin typeface="Noto Sans Bold"/>
              </a:rPr>
              <a:t>APRIL 2023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0" y="4231522"/>
            <a:ext cx="379988" cy="5026778"/>
            <a:chOff x="0" y="0"/>
            <a:chExt cx="456409" cy="603772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56409" cy="6037728"/>
            </a:xfrm>
            <a:custGeom>
              <a:avLst/>
              <a:gdLst/>
              <a:ahLst/>
              <a:cxnLst/>
              <a:rect l="l" t="t" r="r" b="b"/>
              <a:pathLst>
                <a:path w="456409" h="6037728">
                  <a:moveTo>
                    <a:pt x="0" y="0"/>
                  </a:moveTo>
                  <a:lnTo>
                    <a:pt x="456409" y="0"/>
                  </a:lnTo>
                  <a:lnTo>
                    <a:pt x="456409" y="6037728"/>
                  </a:lnTo>
                  <a:lnTo>
                    <a:pt x="0" y="6037728"/>
                  </a:lnTo>
                  <a:close/>
                </a:path>
              </a:pathLst>
            </a:custGeom>
            <a:solidFill>
              <a:srgbClr val="1D1D1B"/>
            </a:solidFill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572102" y="6950293"/>
            <a:ext cx="1105626" cy="1105626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D1D1B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879571" y="7257762"/>
            <a:ext cx="490687" cy="49068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8591187" y="6950293"/>
            <a:ext cx="1105626" cy="1105626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D1D1B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4459005" y="6950293"/>
            <a:ext cx="1105626" cy="110562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D1D1B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4729616" y="7158957"/>
            <a:ext cx="564404" cy="68829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04057" y="7296165"/>
            <a:ext cx="679885" cy="41388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221229" y="8283067"/>
            <a:ext cx="3807372" cy="815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spc="23">
                <a:solidFill>
                  <a:srgbClr val="FFFFFF"/>
                </a:solidFill>
                <a:latin typeface="Noto Sans Bold"/>
              </a:rPr>
              <a:t>Interdisciplinarity approach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240314" y="8283067"/>
            <a:ext cx="3807372" cy="815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spc="23">
                <a:solidFill>
                  <a:srgbClr val="FFFFFF"/>
                </a:solidFill>
                <a:latin typeface="Noto Sans Bold"/>
              </a:rPr>
              <a:t>Harmonization of different skills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764336" y="8283067"/>
            <a:ext cx="4494964" cy="815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 spc="23">
                <a:solidFill>
                  <a:srgbClr val="FFFFFF"/>
                </a:solidFill>
                <a:latin typeface="Noto Sans Bold"/>
              </a:rPr>
              <a:t>International researchers Community</a:t>
            </a: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8"/>
          <a:srcRect t="15339" b="25004"/>
          <a:stretch>
            <a:fillRect/>
          </a:stretch>
        </p:blipFill>
        <p:spPr>
          <a:xfrm>
            <a:off x="1028700" y="0"/>
            <a:ext cx="16230600" cy="64549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51225" y="1509032"/>
            <a:ext cx="16230600" cy="8123945"/>
            <a:chOff x="19526" y="-803552"/>
            <a:chExt cx="5920967" cy="2963637"/>
          </a:xfrm>
        </p:grpSpPr>
        <p:sp>
          <p:nvSpPr>
            <p:cNvPr id="3" name="Freeform 3"/>
            <p:cNvSpPr/>
            <p:nvPr/>
          </p:nvSpPr>
          <p:spPr>
            <a:xfrm>
              <a:off x="19526" y="-803552"/>
              <a:ext cx="5920967" cy="2963637"/>
            </a:xfrm>
            <a:custGeom>
              <a:avLst/>
              <a:gdLst/>
              <a:ahLst/>
              <a:cxnLst/>
              <a:rect l="l" t="t" r="r" b="b"/>
              <a:pathLst>
                <a:path w="5920967" h="2963637">
                  <a:moveTo>
                    <a:pt x="0" y="0"/>
                  </a:moveTo>
                  <a:lnTo>
                    <a:pt x="5920967" y="0"/>
                  </a:lnTo>
                  <a:lnTo>
                    <a:pt x="5920967" y="2963637"/>
                  </a:lnTo>
                  <a:lnTo>
                    <a:pt x="0" y="2963637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/>
            <a:lstStyle/>
            <a:p>
              <a:r>
                <a:rPr lang="it-IT" dirty="0"/>
                <a:t>È</a:t>
              </a:r>
            </a:p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2416441" y="3007102"/>
            <a:ext cx="939034" cy="12175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503233" y="3006647"/>
            <a:ext cx="1179500" cy="121754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742219" y="3007102"/>
            <a:ext cx="1115579" cy="121754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4886270" y="2951529"/>
            <a:ext cx="1242006" cy="124426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2214979" y="6639827"/>
            <a:ext cx="1244269" cy="124426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6470849" y="6278338"/>
            <a:ext cx="1244269" cy="16081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14849364" y="6639827"/>
            <a:ext cx="1210051" cy="124426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>
            <a:off x="10550103" y="6821104"/>
            <a:ext cx="1499812" cy="106299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2833610" y="542925"/>
            <a:ext cx="12620779" cy="971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79"/>
              </a:lnSpc>
            </a:pPr>
            <a:r>
              <a:rPr lang="en-US" sz="6399">
                <a:solidFill>
                  <a:srgbClr val="FFFFFF"/>
                </a:solidFill>
                <a:latin typeface="Noto Sans Bold"/>
              </a:rPr>
              <a:t>Admitted faculties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77651" y="4430942"/>
            <a:ext cx="2816614" cy="35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FFFFFF"/>
                </a:solidFill>
                <a:latin typeface="Noto Sans Bold"/>
              </a:rPr>
              <a:t>Medicine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684677" y="4430488"/>
            <a:ext cx="2816614" cy="35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FFFFFF"/>
                </a:solidFill>
                <a:latin typeface="Noto Sans Bold"/>
              </a:rPr>
              <a:t>Biology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891702" y="4430488"/>
            <a:ext cx="2816614" cy="352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>
                <a:solidFill>
                  <a:srgbClr val="FFFFFF"/>
                </a:solidFill>
                <a:latin typeface="Noto Sans Bold"/>
              </a:rPr>
              <a:t>Physics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098966" y="4430488"/>
            <a:ext cx="2816614" cy="730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Noto Sans Bold"/>
              </a:rPr>
              <a:t>Industrial Engineering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425303" y="8118786"/>
            <a:ext cx="2816614" cy="11021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Noto Sans Bold"/>
              </a:rPr>
              <a:t>Information Engineering and Bioengineering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35069" y="8121129"/>
            <a:ext cx="3515830" cy="358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Noto Sans Bold"/>
              </a:rPr>
              <a:t>Data Science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542094" y="8121129"/>
            <a:ext cx="3515830" cy="358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Noto Sans Bold"/>
              </a:rPr>
              <a:t>Humanities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696475" y="8118786"/>
            <a:ext cx="3515830" cy="358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79"/>
              </a:lnSpc>
            </a:pPr>
            <a:r>
              <a:rPr lang="en-US" sz="2400" dirty="0">
                <a:solidFill>
                  <a:srgbClr val="FFFFFF"/>
                </a:solidFill>
                <a:latin typeface="Noto Sans Bold"/>
              </a:rPr>
              <a:t>Social Sciences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200166"/>
            <a:ext cx="6382198" cy="1943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9"/>
              </a:lnSpc>
            </a:pPr>
            <a:r>
              <a:rPr lang="en-US" sz="6399">
                <a:solidFill>
                  <a:srgbClr val="FFFFFF"/>
                </a:solidFill>
                <a:latin typeface="Noto Sans Bold"/>
              </a:rPr>
              <a:t>Educational Topics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578724" y="955780"/>
            <a:ext cx="7290830" cy="1308632"/>
            <a:chOff x="0" y="0"/>
            <a:chExt cx="2659715" cy="47739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659715" cy="477392"/>
            </a:xfrm>
            <a:custGeom>
              <a:avLst/>
              <a:gdLst/>
              <a:ahLst/>
              <a:cxnLst/>
              <a:rect l="l" t="t" r="r" b="b"/>
              <a:pathLst>
                <a:path w="2659715" h="477392">
                  <a:moveTo>
                    <a:pt x="0" y="0"/>
                  </a:moveTo>
                  <a:lnTo>
                    <a:pt x="2659715" y="0"/>
                  </a:lnTo>
                  <a:lnTo>
                    <a:pt x="2659715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1214432" y="1171946"/>
            <a:ext cx="3454035" cy="885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99"/>
              </a:lnSpc>
            </a:pPr>
            <a:r>
              <a:rPr lang="en-US" sz="2999">
                <a:solidFill>
                  <a:srgbClr val="26281F"/>
                </a:solidFill>
                <a:latin typeface="Noto Sans Bold"/>
              </a:rPr>
              <a:t>Research Based Innovation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0" y="1028700"/>
            <a:ext cx="379988" cy="2617263"/>
            <a:chOff x="0" y="0"/>
            <a:chExt cx="456409" cy="314362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56409" cy="3143629"/>
            </a:xfrm>
            <a:custGeom>
              <a:avLst/>
              <a:gdLst/>
              <a:ahLst/>
              <a:cxnLst/>
              <a:rect l="l" t="t" r="r" b="b"/>
              <a:pathLst>
                <a:path w="456409" h="3143629">
                  <a:moveTo>
                    <a:pt x="0" y="0"/>
                  </a:moveTo>
                  <a:lnTo>
                    <a:pt x="456409" y="0"/>
                  </a:lnTo>
                  <a:lnTo>
                    <a:pt x="456409" y="3143629"/>
                  </a:lnTo>
                  <a:lnTo>
                    <a:pt x="0" y="3143629"/>
                  </a:lnTo>
                  <a:close/>
                </a:path>
              </a:pathLst>
            </a:custGeom>
            <a:solidFill>
              <a:srgbClr val="1D1D1B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755006" y="2725094"/>
            <a:ext cx="7290830" cy="1308632"/>
            <a:chOff x="0" y="0"/>
            <a:chExt cx="2659715" cy="47739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659715" cy="477392"/>
            </a:xfrm>
            <a:custGeom>
              <a:avLst/>
              <a:gdLst/>
              <a:ahLst/>
              <a:cxnLst/>
              <a:rect l="l" t="t" r="r" b="b"/>
              <a:pathLst>
                <a:path w="2659715" h="477392">
                  <a:moveTo>
                    <a:pt x="0" y="0"/>
                  </a:moveTo>
                  <a:lnTo>
                    <a:pt x="2659715" y="0"/>
                  </a:lnTo>
                  <a:lnTo>
                    <a:pt x="2659715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0115429" y="2820456"/>
            <a:ext cx="6569984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99"/>
              </a:lnSpc>
            </a:pPr>
            <a:r>
              <a:rPr lang="en-US" sz="2499" dirty="0">
                <a:solidFill>
                  <a:srgbClr val="26281F"/>
                </a:solidFill>
                <a:latin typeface="Noto Sans Bold"/>
              </a:rPr>
              <a:t> Modern Radiotherapy Techniques for Oncological And Non-oncological Indications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890021" y="4490925"/>
            <a:ext cx="7282912" cy="1308632"/>
            <a:chOff x="0" y="0"/>
            <a:chExt cx="2656826" cy="47739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9465826" y="4700475"/>
            <a:ext cx="3149856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26281F"/>
                </a:solidFill>
                <a:latin typeface="Noto Sans Bold"/>
              </a:rPr>
              <a:t>Radiation Biology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8048490" y="6256757"/>
            <a:ext cx="7282912" cy="1308632"/>
            <a:chOff x="0" y="0"/>
            <a:chExt cx="2656826" cy="47739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8690953" y="6472923"/>
            <a:ext cx="5046958" cy="885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99"/>
              </a:lnSpc>
            </a:pPr>
            <a:r>
              <a:rPr lang="en-US" sz="2999">
                <a:solidFill>
                  <a:srgbClr val="26281F"/>
                </a:solidFill>
                <a:latin typeface="Noto Sans Bold"/>
              </a:rPr>
              <a:t>Medical Physics Applied To Hadrontherapy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7212259" y="8022588"/>
            <a:ext cx="7282912" cy="1308632"/>
            <a:chOff x="0" y="0"/>
            <a:chExt cx="2656826" cy="47739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TextBox 19"/>
          <p:cNvSpPr txBox="1"/>
          <p:nvPr/>
        </p:nvSpPr>
        <p:spPr>
          <a:xfrm>
            <a:off x="7822561" y="8232138"/>
            <a:ext cx="3218193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26281F"/>
                </a:solidFill>
                <a:latin typeface="Noto Sans Bold"/>
              </a:rPr>
              <a:t>Biomedical Sensors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200166"/>
            <a:ext cx="6382198" cy="1943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9"/>
              </a:lnSpc>
            </a:pPr>
            <a:r>
              <a:rPr lang="en-US" sz="6399">
                <a:solidFill>
                  <a:srgbClr val="FFFFFF"/>
                </a:solidFill>
                <a:latin typeface="Noto Sans Bold"/>
              </a:rPr>
              <a:t>Educational Topics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586642" y="955780"/>
            <a:ext cx="7282912" cy="1308632"/>
            <a:chOff x="0" y="0"/>
            <a:chExt cx="2656826" cy="47739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1197254" y="1152896"/>
            <a:ext cx="4389227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26281F"/>
                </a:solidFill>
                <a:latin typeface="Noto Sans Bold"/>
              </a:rPr>
              <a:t>Introduction to Accelerator Physics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0" y="1028700"/>
            <a:ext cx="379988" cy="2617263"/>
            <a:chOff x="0" y="0"/>
            <a:chExt cx="456409" cy="314362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56409" cy="3143629"/>
            </a:xfrm>
            <a:custGeom>
              <a:avLst/>
              <a:gdLst/>
              <a:ahLst/>
              <a:cxnLst/>
              <a:rect l="l" t="t" r="r" b="b"/>
              <a:pathLst>
                <a:path w="456409" h="3143629">
                  <a:moveTo>
                    <a:pt x="0" y="0"/>
                  </a:moveTo>
                  <a:lnTo>
                    <a:pt x="456409" y="0"/>
                  </a:lnTo>
                  <a:lnTo>
                    <a:pt x="456409" y="3143629"/>
                  </a:lnTo>
                  <a:lnTo>
                    <a:pt x="0" y="3143629"/>
                  </a:lnTo>
                  <a:close/>
                </a:path>
              </a:pathLst>
            </a:custGeom>
            <a:solidFill>
              <a:srgbClr val="1D1D1B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750412" y="2725094"/>
            <a:ext cx="7282912" cy="1308632"/>
            <a:chOff x="0" y="0"/>
            <a:chExt cx="2656826" cy="47739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10404541" y="2922209"/>
            <a:ext cx="3881125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26281F"/>
                </a:solidFill>
                <a:latin typeface="Noto Sans Bold"/>
              </a:rPr>
              <a:t>Radiation Protection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890021" y="4490925"/>
            <a:ext cx="7282912" cy="1308632"/>
            <a:chOff x="0" y="0"/>
            <a:chExt cx="2656826" cy="47739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9622098" y="4690950"/>
            <a:ext cx="2909378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26281F"/>
                </a:solidFill>
                <a:latin typeface="Noto Sans Bold"/>
              </a:rPr>
              <a:t>Risk Assessment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8048490" y="6256757"/>
            <a:ext cx="7282912" cy="1308632"/>
            <a:chOff x="0" y="0"/>
            <a:chExt cx="2656826" cy="47739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8710523" y="6456782"/>
            <a:ext cx="375223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26281F"/>
                </a:solidFill>
                <a:latin typeface="Noto Sans Bold"/>
              </a:rPr>
              <a:t>Bioengineering Applications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7212259" y="8022588"/>
            <a:ext cx="7282912" cy="1308632"/>
            <a:chOff x="0" y="0"/>
            <a:chExt cx="2656826" cy="47739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656826" cy="477392"/>
            </a:xfrm>
            <a:custGeom>
              <a:avLst/>
              <a:gdLst/>
              <a:ahLst/>
              <a:cxnLst/>
              <a:rect l="l" t="t" r="r" b="b"/>
              <a:pathLst>
                <a:path w="2656826" h="477392">
                  <a:moveTo>
                    <a:pt x="0" y="0"/>
                  </a:moveTo>
                  <a:lnTo>
                    <a:pt x="2656826" y="0"/>
                  </a:lnTo>
                  <a:lnTo>
                    <a:pt x="2656826" y="477392"/>
                  </a:lnTo>
                  <a:lnTo>
                    <a:pt x="0" y="47739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TextBox 19"/>
          <p:cNvSpPr txBox="1"/>
          <p:nvPr/>
        </p:nvSpPr>
        <p:spPr>
          <a:xfrm>
            <a:off x="7848600" y="8213088"/>
            <a:ext cx="3720427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26281F"/>
                </a:solidFill>
                <a:latin typeface="Noto Sans Bold"/>
              </a:rPr>
              <a:t>Clinical Research in </a:t>
            </a:r>
            <a:r>
              <a:rPr lang="en-US" sz="3000" dirty="0" err="1">
                <a:solidFill>
                  <a:srgbClr val="26281F"/>
                </a:solidFill>
                <a:latin typeface="Noto Sans Bold"/>
              </a:rPr>
              <a:t>Hadrontherapy</a:t>
            </a:r>
            <a:endParaRPr lang="en-US" sz="3000" dirty="0">
              <a:solidFill>
                <a:srgbClr val="26281F"/>
              </a:solidFill>
              <a:latin typeface="Noto Sans 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5C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58095" y="8152674"/>
            <a:ext cx="1105626" cy="1105626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6281F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8386950" y="8542279"/>
            <a:ext cx="424419" cy="32641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8058095" y="6371707"/>
            <a:ext cx="1105626" cy="1105626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6281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8058095" y="3822655"/>
            <a:ext cx="1105626" cy="110562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6281F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4"/>
          <a:srcRect l="5221" r="45500"/>
          <a:stretch>
            <a:fillRect/>
          </a:stretch>
        </p:blipFill>
        <p:spPr>
          <a:xfrm>
            <a:off x="1028700" y="1028700"/>
            <a:ext cx="6075531" cy="82296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 l="53010" r="27701"/>
          <a:stretch>
            <a:fillRect/>
          </a:stretch>
        </p:blipFill>
        <p:spPr>
          <a:xfrm>
            <a:off x="15481003" y="0"/>
            <a:ext cx="2806997" cy="102870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310331" y="6627019"/>
            <a:ext cx="601153" cy="601153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8312511" y="4021564"/>
            <a:ext cx="638791" cy="63879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9486186" y="8746558"/>
            <a:ext cx="4086487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 b="1" spc="-124" dirty="0">
                <a:solidFill>
                  <a:srgbClr val="D9D9D9"/>
                </a:solidFill>
                <a:latin typeface="Noto Sans"/>
              </a:rPr>
              <a:t>hadronacademy@cnao.it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486186" y="8152674"/>
            <a:ext cx="40864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-134" dirty="0">
                <a:solidFill>
                  <a:srgbClr val="FFFFFF"/>
                </a:solidFill>
                <a:latin typeface="Noto Sans"/>
              </a:rPr>
              <a:t>For more information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486186" y="6991952"/>
            <a:ext cx="4086487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600" spc="-124">
                <a:solidFill>
                  <a:srgbClr val="D9D9D9"/>
                </a:solidFill>
                <a:latin typeface="Noto Sans Bold"/>
              </a:rPr>
              <a:t>APRIL 2023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486186" y="6314557"/>
            <a:ext cx="40864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-134">
                <a:solidFill>
                  <a:srgbClr val="FFFFFF"/>
                </a:solidFill>
                <a:latin typeface="Noto Sans"/>
              </a:rPr>
              <a:t>Announcement release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486186" y="4387332"/>
            <a:ext cx="5040954" cy="1327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1" lvl="1" indent="-280670">
              <a:lnSpc>
                <a:spcPts val="3640"/>
              </a:lnSpc>
              <a:buFont typeface="Arial"/>
              <a:buChar char="•"/>
            </a:pPr>
            <a:r>
              <a:rPr lang="en-US" sz="2600" spc="-124">
                <a:solidFill>
                  <a:srgbClr val="D9D9D9"/>
                </a:solidFill>
                <a:latin typeface="Noto Sans Bold"/>
              </a:rPr>
              <a:t>Master degree (within october 2023)</a:t>
            </a:r>
          </a:p>
          <a:p>
            <a:pPr marL="518162" lvl="1" indent="-259081">
              <a:lnSpc>
                <a:spcPts val="3360"/>
              </a:lnSpc>
              <a:buFont typeface="Arial"/>
              <a:buChar char="•"/>
            </a:pPr>
            <a:r>
              <a:rPr lang="en-US" sz="2400" spc="-115">
                <a:solidFill>
                  <a:srgbClr val="D9D9D9"/>
                </a:solidFill>
                <a:latin typeface="Noto Sans Bold"/>
              </a:rPr>
              <a:t>Similar academic qualification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486186" y="3752324"/>
            <a:ext cx="40864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-134">
                <a:solidFill>
                  <a:srgbClr val="FFFFFF"/>
                </a:solidFill>
                <a:latin typeface="Noto Sans"/>
              </a:rPr>
              <a:t>Requirements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060275" y="937859"/>
            <a:ext cx="5257076" cy="2228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959"/>
              </a:lnSpc>
            </a:pPr>
            <a:r>
              <a:rPr lang="en-US" sz="6399">
                <a:solidFill>
                  <a:srgbClr val="FFFFFF"/>
                </a:solidFill>
                <a:latin typeface="Noto Sans Bold"/>
              </a:rPr>
              <a:t>STAY TUNED AND APPLY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95</Words>
  <Application>Microsoft Macintosh PowerPoint</Application>
  <PresentationFormat>Custom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Noto Sans</vt:lpstr>
      <vt:lpstr>Arial</vt:lpstr>
      <vt:lpstr>Calibri</vt:lpstr>
      <vt:lpstr>Noto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 Academy</dc:title>
  <dc:creator>Meneghello Silvia</dc:creator>
  <cp:lastModifiedBy>Microsoft Office User</cp:lastModifiedBy>
  <cp:revision>5</cp:revision>
  <dcterms:created xsi:type="dcterms:W3CDTF">2006-08-16T00:00:00Z</dcterms:created>
  <dcterms:modified xsi:type="dcterms:W3CDTF">2023-03-08T14:49:45Z</dcterms:modified>
  <dc:identifier>DAFcbf9wFQI</dc:identifier>
</cp:coreProperties>
</file>