
<file path=[Content_Types].xml><?xml version="1.0" encoding="utf-8"?>
<Types xmlns="http://schemas.openxmlformats.org/package/2006/content-types">
  <Default Extension="jfif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725" r:id="rId4"/>
  </p:sldMasterIdLst>
  <p:notesMasterIdLst>
    <p:notesMasterId r:id="rId15"/>
  </p:notesMasterIdLst>
  <p:sldIdLst>
    <p:sldId id="348" r:id="rId5"/>
    <p:sldId id="333" r:id="rId6"/>
    <p:sldId id="265" r:id="rId7"/>
    <p:sldId id="358" r:id="rId8"/>
    <p:sldId id="362" r:id="rId9"/>
    <p:sldId id="367" r:id="rId10"/>
    <p:sldId id="364" r:id="rId11"/>
    <p:sldId id="366" r:id="rId12"/>
    <p:sldId id="365" r:id="rId13"/>
    <p:sldId id="357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DB53"/>
    <a:srgbClr val="64621F"/>
    <a:srgbClr val="FFFF50"/>
    <a:srgbClr val="4F4D01"/>
    <a:srgbClr val="FF0000"/>
    <a:srgbClr val="00B050"/>
    <a:srgbClr val="2828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2E5B7B1-8D93-4489-A8A9-B1796A5E68C8}" v="11" dt="2024-02-28T14:39:19.94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2" autoAdjust="0"/>
    <p:restoredTop sz="94634" autoAdjust="0"/>
  </p:normalViewPr>
  <p:slideViewPr>
    <p:cSldViewPr snapToGrid="0">
      <p:cViewPr varScale="1">
        <p:scale>
          <a:sx n="71" d="100"/>
          <a:sy n="71" d="100"/>
        </p:scale>
        <p:origin x="33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97D29D-673A-4FE8-AF62-152632289996}" type="datetimeFigureOut">
              <a:rPr lang="en-US" smtClean="0"/>
              <a:t>2/28/2024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86394D-84B2-4B0D-AF9A-73B9B3258DE9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6596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6E202-B606-4609-B914-27C9371A1F6D}" type="datetime1">
              <a:rPr lang="en-US" smtClean="0"/>
              <a:t>2/28/2024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3A98EE3D-8CD1-4C3F-BD1C-C98C9596463C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276816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6E202-B606-4609-B914-27C9371A1F6D}" type="datetime1">
              <a:rPr lang="en-US" smtClean="0"/>
              <a:t>2/28/2024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A98EE3D-8CD1-4C3F-BD1C-C98C9596463C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3523369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6E202-B606-4609-B914-27C9371A1F6D}" type="datetime1">
              <a:rPr lang="en-US" smtClean="0"/>
              <a:t>2/28/2024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A98EE3D-8CD1-4C3F-BD1C-C98C9596463C}" type="slidenum">
              <a:rPr lang="en-US" smtClean="0"/>
              <a:t>‹N›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79407454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6E202-B606-4609-B914-27C9371A1F6D}" type="datetime1">
              <a:rPr lang="en-US" smtClean="0"/>
              <a:t>2/28/2024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A98EE3D-8CD1-4C3F-BD1C-C98C9596463C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048962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6E202-B606-4609-B914-27C9371A1F6D}" type="datetime1">
              <a:rPr lang="en-US" smtClean="0"/>
              <a:t>2/28/2024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A98EE3D-8CD1-4C3F-BD1C-C98C9596463C}" type="slidenum">
              <a:rPr lang="en-US" smtClean="0"/>
              <a:t>‹N›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87023901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6E202-B606-4609-B914-27C9371A1F6D}" type="datetime1">
              <a:rPr lang="en-US" smtClean="0"/>
              <a:t>2/28/2024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A98EE3D-8CD1-4C3F-BD1C-C98C9596463C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412023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6E202-B606-4609-B914-27C9371A1F6D}" type="datetime1">
              <a:rPr lang="en-US" smtClean="0"/>
              <a:t>2/28/2024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053695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6E202-B606-4609-B914-27C9371A1F6D}" type="datetime1">
              <a:rPr lang="en-US" smtClean="0"/>
              <a:t>2/28/2024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134376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>
            <a:extLst>
              <a:ext uri="{FF2B5EF4-FFF2-40B4-BE49-F238E27FC236}">
                <a16:creationId xmlns:a16="http://schemas.microsoft.com/office/drawing/2014/main" id="{71DAD948-6707-714E-9E8F-26A36F4AE20E}"/>
              </a:ext>
            </a:extLst>
          </p:cNvPr>
          <p:cNvSpPr/>
          <p:nvPr userDrawn="1"/>
        </p:nvSpPr>
        <p:spPr>
          <a:xfrm>
            <a:off x="10429390" y="360726"/>
            <a:ext cx="1035859" cy="1035859"/>
          </a:xfrm>
          <a:prstGeom prst="ellipse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5F81511-AC79-6748-869A-9982CD568B16}"/>
              </a:ext>
            </a:extLst>
          </p:cNvPr>
          <p:cNvSpPr/>
          <p:nvPr userDrawn="1"/>
        </p:nvSpPr>
        <p:spPr>
          <a:xfrm>
            <a:off x="10337662" y="4398630"/>
            <a:ext cx="1700492" cy="1700492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6F72D4E-9F4D-6341-9F9E-63E01AF59B4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654414" y="265113"/>
            <a:ext cx="6089650" cy="6089650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89000"/>
                </a:schemeClr>
              </a:gs>
              <a:gs pos="23000">
                <a:schemeClr val="accent6">
                  <a:lumMod val="89000"/>
                </a:schemeClr>
              </a:gs>
              <a:gs pos="69000">
                <a:schemeClr val="accent6">
                  <a:lumMod val="75000"/>
                </a:schemeClr>
              </a:gs>
              <a:gs pos="97000">
                <a:schemeClr val="accent6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50D6-574B-40AF-946F-D52A04ADE379}" type="datetime1">
              <a:rPr lang="en-US" smtClean="0"/>
              <a:t>2/28/2024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‹N›</a:t>
            </a:fld>
            <a:endParaRPr lang="en-US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A2F758DC-4792-1D42-83A8-ED4E6CD5F7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97279" y="2322728"/>
            <a:ext cx="4144096" cy="4032225"/>
          </a:xfrm>
        </p:spPr>
        <p:txBody>
          <a:bodyPr anchor="t"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CB8633A-7C70-3C48-8FEE-69941AF2B466}"/>
              </a:ext>
            </a:extLst>
          </p:cNvPr>
          <p:cNvSpPr/>
          <p:nvPr userDrawn="1"/>
        </p:nvSpPr>
        <p:spPr>
          <a:xfrm>
            <a:off x="5535466" y="5600935"/>
            <a:ext cx="643415" cy="643415"/>
          </a:xfrm>
          <a:prstGeom prst="ellipse">
            <a:avLst/>
          </a:prstGeom>
          <a:noFill/>
          <a:ln w="38100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23B967D9-597D-E14A-AE80-4C3877655FB2}"/>
              </a:ext>
            </a:extLst>
          </p:cNvPr>
          <p:cNvSpPr/>
          <p:nvPr userDrawn="1"/>
        </p:nvSpPr>
        <p:spPr>
          <a:xfrm>
            <a:off x="5664569" y="541205"/>
            <a:ext cx="283407" cy="283407"/>
          </a:xfrm>
          <a:prstGeom prst="ellipse">
            <a:avLst/>
          </a:prstGeom>
          <a:solidFill>
            <a:schemeClr val="accent5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B7114435-8CC0-E744-B541-8EF28B774ECF}"/>
              </a:ext>
            </a:extLst>
          </p:cNvPr>
          <p:cNvSpPr/>
          <p:nvPr userDrawn="1"/>
        </p:nvSpPr>
        <p:spPr>
          <a:xfrm flipV="1">
            <a:off x="11885583" y="3453319"/>
            <a:ext cx="167338" cy="167338"/>
          </a:xfrm>
          <a:prstGeom prst="ellipse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B844B6D-9772-1D4A-A22A-19F6A1250CD6}"/>
              </a:ext>
            </a:extLst>
          </p:cNvPr>
          <p:cNvGrpSpPr/>
          <p:nvPr userDrawn="1"/>
        </p:nvGrpSpPr>
        <p:grpSpPr>
          <a:xfrm rot="5400000">
            <a:off x="-21619" y="1088453"/>
            <a:ext cx="910099" cy="99010"/>
            <a:chOff x="622418" y="280927"/>
            <a:chExt cx="2335705" cy="254101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4834FA13-7139-8546-99A9-CF39B5EDFDF5}"/>
                </a:ext>
              </a:extLst>
            </p:cNvPr>
            <p:cNvSpPr/>
            <p:nvPr userDrawn="1"/>
          </p:nvSpPr>
          <p:spPr>
            <a:xfrm>
              <a:off x="1038739" y="280927"/>
              <a:ext cx="254101" cy="254101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9746C656-7A16-8445-80B5-88C23703E694}"/>
                </a:ext>
              </a:extLst>
            </p:cNvPr>
            <p:cNvSpPr/>
            <p:nvPr userDrawn="1"/>
          </p:nvSpPr>
          <p:spPr>
            <a:xfrm>
              <a:off x="1455060" y="280927"/>
              <a:ext cx="254101" cy="254101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1E0A223A-22AD-6D40-9B6F-62F488036D58}"/>
                </a:ext>
              </a:extLst>
            </p:cNvPr>
            <p:cNvSpPr/>
            <p:nvPr userDrawn="1"/>
          </p:nvSpPr>
          <p:spPr>
            <a:xfrm>
              <a:off x="1871381" y="280927"/>
              <a:ext cx="254101" cy="254101"/>
            </a:xfrm>
            <a:prstGeom prst="ellipse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1DB8FD84-D022-E842-9B56-88F0574EBD30}"/>
                </a:ext>
              </a:extLst>
            </p:cNvPr>
            <p:cNvSpPr/>
            <p:nvPr userDrawn="1"/>
          </p:nvSpPr>
          <p:spPr>
            <a:xfrm>
              <a:off x="2287702" y="280927"/>
              <a:ext cx="254101" cy="254101"/>
            </a:xfrm>
            <a:prstGeom prst="ellipse">
              <a:avLst/>
            </a:prstGeom>
            <a:solidFill>
              <a:schemeClr val="accent5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2F4DC0E-4CC4-374D-BE14-132577B95A70}"/>
                </a:ext>
              </a:extLst>
            </p:cNvPr>
            <p:cNvSpPr/>
            <p:nvPr userDrawn="1"/>
          </p:nvSpPr>
          <p:spPr>
            <a:xfrm>
              <a:off x="2704022" y="280927"/>
              <a:ext cx="254101" cy="254101"/>
            </a:xfrm>
            <a:prstGeom prst="ellipse">
              <a:avLst/>
            </a:prstGeom>
            <a:solidFill>
              <a:schemeClr val="accent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A4E00522-1D16-F244-89FE-668EEBD08F2B}"/>
                </a:ext>
              </a:extLst>
            </p:cNvPr>
            <p:cNvSpPr/>
            <p:nvPr userDrawn="1"/>
          </p:nvSpPr>
          <p:spPr>
            <a:xfrm>
              <a:off x="622418" y="280927"/>
              <a:ext cx="254101" cy="254101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7" name="Title 1">
            <a:extLst>
              <a:ext uri="{FF2B5EF4-FFF2-40B4-BE49-F238E27FC236}">
                <a16:creationId xmlns:a16="http://schemas.microsoft.com/office/drawing/2014/main" id="{C4C5AC59-B537-D54C-9B5C-55B75E9117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80" y="421817"/>
            <a:ext cx="4144095" cy="1369074"/>
          </a:xfrm>
          <a:prstGeom prst="rect">
            <a:avLst/>
          </a:prstGeom>
        </p:spPr>
        <p:txBody>
          <a:bodyPr lIns="0" rIns="0" anchor="ctr">
            <a:normAutofit/>
          </a:bodyPr>
          <a:lstStyle>
            <a:lvl1pPr>
              <a:defRPr sz="4000" cap="all" baseline="0"/>
            </a:lvl1pPr>
          </a:lstStyle>
          <a:p>
            <a:r>
              <a:rPr lang="en-US" dirty="0"/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1077999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2/28/2024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‹N›</a:t>
            </a:fld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A2141DD-8D8D-FA43-BD4F-2CFC93C87782}"/>
              </a:ext>
            </a:extLst>
          </p:cNvPr>
          <p:cNvGrpSpPr/>
          <p:nvPr userDrawn="1"/>
        </p:nvGrpSpPr>
        <p:grpSpPr>
          <a:xfrm rot="5400000">
            <a:off x="-21619" y="1088453"/>
            <a:ext cx="910099" cy="99010"/>
            <a:chOff x="622418" y="280927"/>
            <a:chExt cx="2335705" cy="254101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71A62821-5E0F-DE41-B5C2-17A3A7277F4E}"/>
                </a:ext>
              </a:extLst>
            </p:cNvPr>
            <p:cNvSpPr/>
            <p:nvPr userDrawn="1"/>
          </p:nvSpPr>
          <p:spPr>
            <a:xfrm>
              <a:off x="1038739" y="280927"/>
              <a:ext cx="254101" cy="254101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C311AE14-D8F0-1D4C-9D8D-603836582793}"/>
                </a:ext>
              </a:extLst>
            </p:cNvPr>
            <p:cNvSpPr/>
            <p:nvPr userDrawn="1"/>
          </p:nvSpPr>
          <p:spPr>
            <a:xfrm>
              <a:off x="1455060" y="280927"/>
              <a:ext cx="254101" cy="254101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F2BE645-D4F2-304C-9AFA-473D8F888A85}"/>
                </a:ext>
              </a:extLst>
            </p:cNvPr>
            <p:cNvSpPr/>
            <p:nvPr userDrawn="1"/>
          </p:nvSpPr>
          <p:spPr>
            <a:xfrm>
              <a:off x="1871381" y="280927"/>
              <a:ext cx="254101" cy="254101"/>
            </a:xfrm>
            <a:prstGeom prst="ellipse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93640330-30A6-6948-87A7-9DE6D41794F5}"/>
                </a:ext>
              </a:extLst>
            </p:cNvPr>
            <p:cNvSpPr/>
            <p:nvPr userDrawn="1"/>
          </p:nvSpPr>
          <p:spPr>
            <a:xfrm>
              <a:off x="2287702" y="280927"/>
              <a:ext cx="254101" cy="254101"/>
            </a:xfrm>
            <a:prstGeom prst="ellipse">
              <a:avLst/>
            </a:prstGeom>
            <a:solidFill>
              <a:schemeClr val="accent5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ADFB6548-D83C-1D4E-AE87-2E8F1D3D0FA7}"/>
                </a:ext>
              </a:extLst>
            </p:cNvPr>
            <p:cNvSpPr/>
            <p:nvPr userDrawn="1"/>
          </p:nvSpPr>
          <p:spPr>
            <a:xfrm>
              <a:off x="2704022" y="280927"/>
              <a:ext cx="254101" cy="254101"/>
            </a:xfrm>
            <a:prstGeom prst="ellipse">
              <a:avLst/>
            </a:prstGeom>
            <a:solidFill>
              <a:schemeClr val="accent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D97C7400-7EDC-8845-AB5A-80FB8175C1E2}"/>
                </a:ext>
              </a:extLst>
            </p:cNvPr>
            <p:cNvSpPr/>
            <p:nvPr userDrawn="1"/>
          </p:nvSpPr>
          <p:spPr>
            <a:xfrm>
              <a:off x="622418" y="280927"/>
              <a:ext cx="254101" cy="254101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8" name="Title 1">
            <a:extLst>
              <a:ext uri="{FF2B5EF4-FFF2-40B4-BE49-F238E27FC236}">
                <a16:creationId xmlns:a16="http://schemas.microsoft.com/office/drawing/2014/main" id="{BC941C44-9B96-0040-8C71-D8364EB577C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80" y="421817"/>
            <a:ext cx="10058400" cy="1369074"/>
          </a:xfrm>
          <a:prstGeom prst="rect">
            <a:avLst/>
          </a:prstGeom>
        </p:spPr>
        <p:txBody>
          <a:bodyPr lIns="0" rIns="0" anchor="ctr">
            <a:normAutofit/>
          </a:bodyPr>
          <a:lstStyle>
            <a:lvl1pPr>
              <a:defRPr sz="4000" cap="all" baseline="0"/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E014993B-5057-2A4C-9CA0-383DC5504020}"/>
              </a:ext>
            </a:extLst>
          </p:cNvPr>
          <p:cNvSpPr/>
          <p:nvPr userDrawn="1"/>
        </p:nvSpPr>
        <p:spPr>
          <a:xfrm>
            <a:off x="10429390" y="360726"/>
            <a:ext cx="1035859" cy="1035859"/>
          </a:xfrm>
          <a:prstGeom prst="ellipse">
            <a:avLst/>
          </a:prstGeom>
          <a:noFill/>
          <a:ln w="38100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43B110E8-1FE2-BC47-A5AE-4C698B688B65}"/>
              </a:ext>
            </a:extLst>
          </p:cNvPr>
          <p:cNvSpPr/>
          <p:nvPr userDrawn="1"/>
        </p:nvSpPr>
        <p:spPr>
          <a:xfrm>
            <a:off x="5664570" y="125360"/>
            <a:ext cx="176394" cy="176394"/>
          </a:xfrm>
          <a:prstGeom prst="ellipse">
            <a:avLst/>
          </a:prstGeom>
          <a:solidFill>
            <a:schemeClr val="accent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87DACF2F-5D4D-434D-8786-E4DF0385E6F6}"/>
              </a:ext>
            </a:extLst>
          </p:cNvPr>
          <p:cNvSpPr/>
          <p:nvPr userDrawn="1"/>
        </p:nvSpPr>
        <p:spPr>
          <a:xfrm>
            <a:off x="458087" y="5430446"/>
            <a:ext cx="99011" cy="99011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FE816CC-CBCA-7946-B9E5-E9649EF369BE}"/>
              </a:ext>
            </a:extLst>
          </p:cNvPr>
          <p:cNvSpPr/>
          <p:nvPr userDrawn="1"/>
        </p:nvSpPr>
        <p:spPr>
          <a:xfrm>
            <a:off x="11383587" y="6035040"/>
            <a:ext cx="776923" cy="776923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77675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2/28/2024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‹N›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2C09A16-A6B6-E04E-A40A-F482C0A95C0A}"/>
              </a:ext>
            </a:extLst>
          </p:cNvPr>
          <p:cNvGrpSpPr/>
          <p:nvPr userDrawn="1"/>
        </p:nvGrpSpPr>
        <p:grpSpPr>
          <a:xfrm rot="5400000">
            <a:off x="-21619" y="1088453"/>
            <a:ext cx="910099" cy="99010"/>
            <a:chOff x="622418" y="280927"/>
            <a:chExt cx="2335705" cy="254101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A6B2DF34-338D-4F43-B8F7-D7A00348B68B}"/>
                </a:ext>
              </a:extLst>
            </p:cNvPr>
            <p:cNvSpPr/>
            <p:nvPr userDrawn="1"/>
          </p:nvSpPr>
          <p:spPr>
            <a:xfrm>
              <a:off x="1038739" y="280927"/>
              <a:ext cx="254101" cy="254101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3778C21-4171-774D-A73F-77BEBF2E4C18}"/>
                </a:ext>
              </a:extLst>
            </p:cNvPr>
            <p:cNvSpPr/>
            <p:nvPr userDrawn="1"/>
          </p:nvSpPr>
          <p:spPr>
            <a:xfrm>
              <a:off x="1455060" y="280927"/>
              <a:ext cx="254101" cy="254101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CC25D2EF-AE01-A247-8BC3-8F35F863C0A6}"/>
                </a:ext>
              </a:extLst>
            </p:cNvPr>
            <p:cNvSpPr/>
            <p:nvPr userDrawn="1"/>
          </p:nvSpPr>
          <p:spPr>
            <a:xfrm>
              <a:off x="1871381" y="280927"/>
              <a:ext cx="254101" cy="254101"/>
            </a:xfrm>
            <a:prstGeom prst="ellipse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5F860801-109B-EB4F-96A8-35D76B759583}"/>
                </a:ext>
              </a:extLst>
            </p:cNvPr>
            <p:cNvSpPr/>
            <p:nvPr userDrawn="1"/>
          </p:nvSpPr>
          <p:spPr>
            <a:xfrm>
              <a:off x="2287702" y="280927"/>
              <a:ext cx="254101" cy="254101"/>
            </a:xfrm>
            <a:prstGeom prst="ellipse">
              <a:avLst/>
            </a:prstGeom>
            <a:solidFill>
              <a:schemeClr val="accent5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97337F70-9199-7242-BD8B-8F96606A18A1}"/>
                </a:ext>
              </a:extLst>
            </p:cNvPr>
            <p:cNvSpPr/>
            <p:nvPr userDrawn="1"/>
          </p:nvSpPr>
          <p:spPr>
            <a:xfrm>
              <a:off x="2704022" y="280927"/>
              <a:ext cx="254101" cy="254101"/>
            </a:xfrm>
            <a:prstGeom prst="ellipse">
              <a:avLst/>
            </a:prstGeom>
            <a:solidFill>
              <a:schemeClr val="accent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DF9320B7-AD58-7649-BC95-614ED90F4E69}"/>
                </a:ext>
              </a:extLst>
            </p:cNvPr>
            <p:cNvSpPr/>
            <p:nvPr userDrawn="1"/>
          </p:nvSpPr>
          <p:spPr>
            <a:xfrm>
              <a:off x="622418" y="280927"/>
              <a:ext cx="254101" cy="254101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6" name="Title 1">
            <a:extLst>
              <a:ext uri="{FF2B5EF4-FFF2-40B4-BE49-F238E27FC236}">
                <a16:creationId xmlns:a16="http://schemas.microsoft.com/office/drawing/2014/main" id="{0C0DE796-998A-F84E-9B56-1958C6777C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80" y="421817"/>
            <a:ext cx="10058400" cy="1369074"/>
          </a:xfrm>
          <a:prstGeom prst="rect">
            <a:avLst/>
          </a:prstGeom>
        </p:spPr>
        <p:txBody>
          <a:bodyPr lIns="0" rIns="0" anchor="ctr">
            <a:normAutofit/>
          </a:bodyPr>
          <a:lstStyle>
            <a:lvl1pPr>
              <a:defRPr sz="4000" cap="all" baseline="0"/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B23D2B0-E152-D14D-8154-8DD47BD10DF3}"/>
              </a:ext>
            </a:extLst>
          </p:cNvPr>
          <p:cNvSpPr/>
          <p:nvPr userDrawn="1"/>
        </p:nvSpPr>
        <p:spPr>
          <a:xfrm>
            <a:off x="10429390" y="360726"/>
            <a:ext cx="1035859" cy="1035859"/>
          </a:xfrm>
          <a:prstGeom prst="ellipse">
            <a:avLst/>
          </a:prstGeom>
          <a:noFill/>
          <a:ln w="38100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8A3BEDF6-5ABA-3B42-99BB-4438813B1A4B}"/>
              </a:ext>
            </a:extLst>
          </p:cNvPr>
          <p:cNvSpPr/>
          <p:nvPr userDrawn="1"/>
        </p:nvSpPr>
        <p:spPr>
          <a:xfrm>
            <a:off x="458087" y="5430446"/>
            <a:ext cx="99011" cy="99011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9CF8BE7-F2AC-AB4C-900F-F64D55111EFC}"/>
              </a:ext>
            </a:extLst>
          </p:cNvPr>
          <p:cNvSpPr/>
          <p:nvPr userDrawn="1"/>
        </p:nvSpPr>
        <p:spPr>
          <a:xfrm>
            <a:off x="5664570" y="125360"/>
            <a:ext cx="176394" cy="176394"/>
          </a:xfrm>
          <a:prstGeom prst="ellipse">
            <a:avLst/>
          </a:prstGeom>
          <a:solidFill>
            <a:schemeClr val="accent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5EF4254B-D281-684E-BD0B-63AEC0AC197C}"/>
              </a:ext>
            </a:extLst>
          </p:cNvPr>
          <p:cNvSpPr/>
          <p:nvPr userDrawn="1"/>
        </p:nvSpPr>
        <p:spPr>
          <a:xfrm>
            <a:off x="11383587" y="6035040"/>
            <a:ext cx="776923" cy="776923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2155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6E202-B606-4609-B914-27C9371A1F6D}" type="datetime1">
              <a:rPr lang="en-US" smtClean="0"/>
              <a:t>2/28/2024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306083"/>
      </p:ext>
    </p:extLst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7873" y="758952"/>
            <a:ext cx="7356255" cy="3566160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 algn="ctr">
              <a:lnSpc>
                <a:spcPct val="90000"/>
              </a:lnSpc>
              <a:defRPr sz="80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7873" y="4663440"/>
            <a:ext cx="7356255" cy="1143000"/>
          </a:xfrm>
        </p:spPr>
        <p:txBody>
          <a:bodyPr lIns="91440" rIns="91440" anchor="t" anchorCtr="0">
            <a:normAutofit/>
          </a:bodyPr>
          <a:lstStyle>
            <a:lvl1pPr marL="0" indent="0" algn="ctr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158240" y="4485132"/>
            <a:ext cx="987552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69AF7-7BEB-44E4-9852-375E34362B5B}" type="datetime1">
              <a:rPr lang="en-US" smtClean="0"/>
              <a:t>2/28/2024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‹N›</a:t>
            </a:fld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675A452-E352-BE40-9E44-7C0E90F4DBC5}"/>
              </a:ext>
            </a:extLst>
          </p:cNvPr>
          <p:cNvSpPr/>
          <p:nvPr userDrawn="1"/>
        </p:nvSpPr>
        <p:spPr>
          <a:xfrm>
            <a:off x="10429390" y="360726"/>
            <a:ext cx="1035859" cy="1035859"/>
          </a:xfrm>
          <a:prstGeom prst="ellipse">
            <a:avLst/>
          </a:prstGeom>
          <a:noFill/>
          <a:ln w="38100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72E00246-7C7C-8E48-B95E-02BE89F197F5}"/>
              </a:ext>
            </a:extLst>
          </p:cNvPr>
          <p:cNvSpPr/>
          <p:nvPr userDrawn="1"/>
        </p:nvSpPr>
        <p:spPr>
          <a:xfrm>
            <a:off x="10337662" y="4398630"/>
            <a:ext cx="1700492" cy="1700492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BF1652A-A323-BC48-9A00-7ECF1C4E1DA4}"/>
              </a:ext>
            </a:extLst>
          </p:cNvPr>
          <p:cNvSpPr/>
          <p:nvPr userDrawn="1"/>
        </p:nvSpPr>
        <p:spPr>
          <a:xfrm>
            <a:off x="11634902" y="2565781"/>
            <a:ext cx="283407" cy="283407"/>
          </a:xfrm>
          <a:prstGeom prst="ellipse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733BC29-8FD1-CB45-8FF6-0C7CC3CB423D}"/>
              </a:ext>
            </a:extLst>
          </p:cNvPr>
          <p:cNvSpPr/>
          <p:nvPr userDrawn="1"/>
        </p:nvSpPr>
        <p:spPr>
          <a:xfrm>
            <a:off x="458087" y="5430446"/>
            <a:ext cx="99011" cy="99011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C67EB1F-C984-B840-BD1F-FD174D01A3AF}"/>
              </a:ext>
            </a:extLst>
          </p:cNvPr>
          <p:cNvSpPr/>
          <p:nvPr userDrawn="1"/>
        </p:nvSpPr>
        <p:spPr>
          <a:xfrm>
            <a:off x="6135" y="0"/>
            <a:ext cx="1700492" cy="1700492"/>
          </a:xfrm>
          <a:prstGeom prst="ellipse">
            <a:avLst/>
          </a:prstGeom>
          <a:noFill/>
          <a:ln w="38100"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9D75F8B1-A294-E349-BD08-B06B2954212A}"/>
              </a:ext>
            </a:extLst>
          </p:cNvPr>
          <p:cNvGrpSpPr/>
          <p:nvPr userDrawn="1"/>
        </p:nvGrpSpPr>
        <p:grpSpPr>
          <a:xfrm>
            <a:off x="495300" y="0"/>
            <a:ext cx="11201400" cy="6880860"/>
            <a:chOff x="495300" y="0"/>
            <a:chExt cx="11201400" cy="6880860"/>
          </a:xfrm>
        </p:grpSpPr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5942EFAD-842E-9C46-9853-C0F135D24007}"/>
                </a:ext>
              </a:extLst>
            </p:cNvPr>
            <p:cNvSpPr/>
            <p:nvPr userDrawn="1"/>
          </p:nvSpPr>
          <p:spPr>
            <a:xfrm>
              <a:off x="495300" y="0"/>
              <a:ext cx="1337265" cy="6880860"/>
            </a:xfrm>
            <a:custGeom>
              <a:avLst/>
              <a:gdLst>
                <a:gd name="connsiteX0" fmla="*/ 1173967 w 1337265"/>
                <a:gd name="connsiteY0" fmla="*/ 0 h 6880860"/>
                <a:gd name="connsiteX1" fmla="*/ 1319300 w 1337265"/>
                <a:gd name="connsiteY1" fmla="*/ 0 h 6880860"/>
                <a:gd name="connsiteX2" fmla="*/ 1204253 w 1337265"/>
                <a:gd name="connsiteY2" fmla="*/ 146399 h 6880860"/>
                <a:gd name="connsiteX3" fmla="*/ 114300 w 1337265"/>
                <a:gd name="connsiteY3" fmla="*/ 3429000 h 6880860"/>
                <a:gd name="connsiteX4" fmla="*/ 1204253 w 1337265"/>
                <a:gd name="connsiteY4" fmla="*/ 6711601 h 6880860"/>
                <a:gd name="connsiteX5" fmla="*/ 1337265 w 1337265"/>
                <a:gd name="connsiteY5" fmla="*/ 6880860 h 6880860"/>
                <a:gd name="connsiteX6" fmla="*/ 1191931 w 1337265"/>
                <a:gd name="connsiteY6" fmla="*/ 6880860 h 6880860"/>
                <a:gd name="connsiteX7" fmla="*/ 1112661 w 1337265"/>
                <a:gd name="connsiteY7" fmla="*/ 6779988 h 6880860"/>
                <a:gd name="connsiteX8" fmla="*/ 0 w 1337265"/>
                <a:gd name="connsiteY8" fmla="*/ 3429000 h 6880860"/>
                <a:gd name="connsiteX9" fmla="*/ 1112661 w 1337265"/>
                <a:gd name="connsiteY9" fmla="*/ 78012 h 6880860"/>
                <a:gd name="connsiteX10" fmla="*/ 1173967 w 1337265"/>
                <a:gd name="connsiteY10" fmla="*/ 0 h 688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37265" h="6880860">
                  <a:moveTo>
                    <a:pt x="1173967" y="0"/>
                  </a:moveTo>
                  <a:lnTo>
                    <a:pt x="1319300" y="0"/>
                  </a:lnTo>
                  <a:lnTo>
                    <a:pt x="1204253" y="146399"/>
                  </a:lnTo>
                  <a:cubicBezTo>
                    <a:pt x="519693" y="1061765"/>
                    <a:pt x="114300" y="2198040"/>
                    <a:pt x="114300" y="3429000"/>
                  </a:cubicBezTo>
                  <a:cubicBezTo>
                    <a:pt x="114300" y="4659960"/>
                    <a:pt x="519693" y="5796235"/>
                    <a:pt x="1204253" y="6711601"/>
                  </a:cubicBezTo>
                  <a:lnTo>
                    <a:pt x="1337265" y="6880860"/>
                  </a:lnTo>
                  <a:lnTo>
                    <a:pt x="1191931" y="6880860"/>
                  </a:lnTo>
                  <a:lnTo>
                    <a:pt x="1112661" y="6779988"/>
                  </a:lnTo>
                  <a:cubicBezTo>
                    <a:pt x="413839" y="5845552"/>
                    <a:pt x="0" y="4685605"/>
                    <a:pt x="0" y="3429000"/>
                  </a:cubicBezTo>
                  <a:cubicBezTo>
                    <a:pt x="0" y="2172395"/>
                    <a:pt x="413839" y="1012448"/>
                    <a:pt x="1112661" y="78012"/>
                  </a:cubicBezTo>
                  <a:lnTo>
                    <a:pt x="117396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BE0B7AF7-52C0-EB45-93DE-79DFF44F5AAE}"/>
                </a:ext>
              </a:extLst>
            </p:cNvPr>
            <p:cNvSpPr/>
            <p:nvPr userDrawn="1"/>
          </p:nvSpPr>
          <p:spPr>
            <a:xfrm>
              <a:off x="10359435" y="0"/>
              <a:ext cx="1337265" cy="6880860"/>
            </a:xfrm>
            <a:custGeom>
              <a:avLst/>
              <a:gdLst>
                <a:gd name="connsiteX0" fmla="*/ 17965 w 1337265"/>
                <a:gd name="connsiteY0" fmla="*/ 0 h 6880860"/>
                <a:gd name="connsiteX1" fmla="*/ 163299 w 1337265"/>
                <a:gd name="connsiteY1" fmla="*/ 0 h 6880860"/>
                <a:gd name="connsiteX2" fmla="*/ 224604 w 1337265"/>
                <a:gd name="connsiteY2" fmla="*/ 78012 h 6880860"/>
                <a:gd name="connsiteX3" fmla="*/ 1337265 w 1337265"/>
                <a:gd name="connsiteY3" fmla="*/ 3429000 h 6880860"/>
                <a:gd name="connsiteX4" fmla="*/ 224604 w 1337265"/>
                <a:gd name="connsiteY4" fmla="*/ 6779988 h 6880860"/>
                <a:gd name="connsiteX5" fmla="*/ 145334 w 1337265"/>
                <a:gd name="connsiteY5" fmla="*/ 6880860 h 6880860"/>
                <a:gd name="connsiteX6" fmla="*/ 0 w 1337265"/>
                <a:gd name="connsiteY6" fmla="*/ 6880860 h 6880860"/>
                <a:gd name="connsiteX7" fmla="*/ 133012 w 1337265"/>
                <a:gd name="connsiteY7" fmla="*/ 6711601 h 6880860"/>
                <a:gd name="connsiteX8" fmla="*/ 1222965 w 1337265"/>
                <a:gd name="connsiteY8" fmla="*/ 3429000 h 6880860"/>
                <a:gd name="connsiteX9" fmla="*/ 133012 w 1337265"/>
                <a:gd name="connsiteY9" fmla="*/ 146399 h 6880860"/>
                <a:gd name="connsiteX10" fmla="*/ 17965 w 1337265"/>
                <a:gd name="connsiteY10" fmla="*/ 0 h 688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37265" h="6880860">
                  <a:moveTo>
                    <a:pt x="17965" y="0"/>
                  </a:moveTo>
                  <a:lnTo>
                    <a:pt x="163299" y="0"/>
                  </a:lnTo>
                  <a:lnTo>
                    <a:pt x="224604" y="78012"/>
                  </a:lnTo>
                  <a:cubicBezTo>
                    <a:pt x="923426" y="1012448"/>
                    <a:pt x="1337265" y="2172395"/>
                    <a:pt x="1337265" y="3429000"/>
                  </a:cubicBezTo>
                  <a:cubicBezTo>
                    <a:pt x="1337265" y="4685605"/>
                    <a:pt x="923426" y="5845552"/>
                    <a:pt x="224604" y="6779988"/>
                  </a:cubicBezTo>
                  <a:lnTo>
                    <a:pt x="145334" y="6880860"/>
                  </a:lnTo>
                  <a:lnTo>
                    <a:pt x="0" y="6880860"/>
                  </a:lnTo>
                  <a:lnTo>
                    <a:pt x="133012" y="6711601"/>
                  </a:lnTo>
                  <a:cubicBezTo>
                    <a:pt x="817572" y="5796235"/>
                    <a:pt x="1222965" y="4659960"/>
                    <a:pt x="1222965" y="3429000"/>
                  </a:cubicBezTo>
                  <a:cubicBezTo>
                    <a:pt x="1222965" y="2198040"/>
                    <a:pt x="817572" y="1061765"/>
                    <a:pt x="133012" y="146399"/>
                  </a:cubicBezTo>
                  <a:lnTo>
                    <a:pt x="17965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231837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2/28/2024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‹N›</a:t>
            </a:fld>
            <a:endParaRPr lang="en-US" dirty="0"/>
          </a:p>
        </p:txBody>
      </p:sp>
      <p:sp>
        <p:nvSpPr>
          <p:cNvPr id="14" name="Picture Placeholder 3">
            <a:extLst>
              <a:ext uri="{FF2B5EF4-FFF2-40B4-BE49-F238E27FC236}">
                <a16:creationId xmlns:a16="http://schemas.microsoft.com/office/drawing/2014/main" id="{C950F4E3-11A9-2549-A00D-601AEF6E49A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97279" y="2160508"/>
            <a:ext cx="2919413" cy="2919413"/>
          </a:xfrm>
          <a:prstGeom prst="ellipse">
            <a:avLst/>
          </a:prstGeom>
          <a:solidFill>
            <a:srgbClr val="EDEFF7"/>
          </a:solidFill>
          <a:ln w="38100">
            <a:solidFill>
              <a:schemeClr val="accent3"/>
            </a:solidFill>
          </a:ln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Picture Placeholder 3">
            <a:extLst>
              <a:ext uri="{FF2B5EF4-FFF2-40B4-BE49-F238E27FC236}">
                <a16:creationId xmlns:a16="http://schemas.microsoft.com/office/drawing/2014/main" id="{21B5A175-E633-E74F-AE3B-DF58F989F44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59186" y="2160508"/>
            <a:ext cx="2919413" cy="2919413"/>
          </a:xfrm>
          <a:prstGeom prst="ellipse">
            <a:avLst/>
          </a:prstGeom>
          <a:solidFill>
            <a:srgbClr val="EDEFF7"/>
          </a:solidFill>
          <a:ln w="38100">
            <a:solidFill>
              <a:schemeClr val="accent6"/>
            </a:solidFill>
          </a:ln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3">
            <a:extLst>
              <a:ext uri="{FF2B5EF4-FFF2-40B4-BE49-F238E27FC236}">
                <a16:creationId xmlns:a16="http://schemas.microsoft.com/office/drawing/2014/main" id="{261D2778-BA56-D247-9B2C-28D010C9D4E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221093" y="2160508"/>
            <a:ext cx="2919413" cy="2919413"/>
          </a:xfrm>
          <a:prstGeom prst="ellipse">
            <a:avLst/>
          </a:prstGeom>
          <a:solidFill>
            <a:srgbClr val="EDEFF7"/>
          </a:solidFill>
          <a:ln w="38100">
            <a:solidFill>
              <a:schemeClr val="accent1"/>
            </a:solidFill>
          </a:ln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2DAF6EFF-134E-BA40-8B51-917FDE13C076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097279" y="5486968"/>
            <a:ext cx="2919413" cy="583534"/>
          </a:xfrm>
        </p:spPr>
        <p:txBody>
          <a:bodyPr lIns="91440" rIns="91440" anchor="ctr">
            <a:normAutofit/>
          </a:bodyPr>
          <a:lstStyle>
            <a:lvl1pPr marL="0" indent="0" algn="ctr">
              <a:buNone/>
              <a:defRPr sz="18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188BF917-678C-1249-95B9-7FD2AC7B2231}"/>
              </a:ext>
            </a:extLst>
          </p:cNvPr>
          <p:cNvSpPr>
            <a:spLocks noGrp="1"/>
          </p:cNvSpPr>
          <p:nvPr>
            <p:ph type="body" sz="half" idx="16" hasCustomPrompt="1"/>
          </p:nvPr>
        </p:nvSpPr>
        <p:spPr>
          <a:xfrm>
            <a:off x="4666773" y="5486968"/>
            <a:ext cx="2919413" cy="583534"/>
          </a:xfrm>
        </p:spPr>
        <p:txBody>
          <a:bodyPr lIns="91440" rIns="91440" anchor="ctr">
            <a:normAutofit/>
          </a:bodyPr>
          <a:lstStyle>
            <a:lvl1pPr marL="0" indent="0" algn="ctr">
              <a:buNone/>
              <a:defRPr sz="18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BAFF17AE-3EA2-2D47-BCDD-E5587B127062}"/>
              </a:ext>
            </a:extLst>
          </p:cNvPr>
          <p:cNvSpPr>
            <a:spLocks noGrp="1"/>
          </p:cNvSpPr>
          <p:nvPr>
            <p:ph type="body" sz="half" idx="17" hasCustomPrompt="1"/>
          </p:nvPr>
        </p:nvSpPr>
        <p:spPr>
          <a:xfrm>
            <a:off x="8236267" y="5486968"/>
            <a:ext cx="2919413" cy="583534"/>
          </a:xfrm>
        </p:spPr>
        <p:txBody>
          <a:bodyPr lIns="91440" rIns="91440" anchor="ctr">
            <a:normAutofit/>
          </a:bodyPr>
          <a:lstStyle>
            <a:lvl1pPr marL="0" indent="0" algn="ctr">
              <a:buNone/>
              <a:defRPr sz="18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Name Goes Here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2D7EDB7-7C02-0245-8A1F-553F094A4429}"/>
              </a:ext>
            </a:extLst>
          </p:cNvPr>
          <p:cNvGrpSpPr/>
          <p:nvPr userDrawn="1"/>
        </p:nvGrpSpPr>
        <p:grpSpPr>
          <a:xfrm rot="5400000">
            <a:off x="-21619" y="1088453"/>
            <a:ext cx="910099" cy="99010"/>
            <a:chOff x="622418" y="280927"/>
            <a:chExt cx="2335705" cy="254101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8CF5D165-4F6F-2447-8B9E-8B0D94808ED3}"/>
                </a:ext>
              </a:extLst>
            </p:cNvPr>
            <p:cNvSpPr/>
            <p:nvPr userDrawn="1"/>
          </p:nvSpPr>
          <p:spPr>
            <a:xfrm>
              <a:off x="1038739" y="280927"/>
              <a:ext cx="254101" cy="254101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146C35C7-7133-4C43-BBF7-575440F7BAD3}"/>
                </a:ext>
              </a:extLst>
            </p:cNvPr>
            <p:cNvSpPr/>
            <p:nvPr userDrawn="1"/>
          </p:nvSpPr>
          <p:spPr>
            <a:xfrm>
              <a:off x="1455060" y="280927"/>
              <a:ext cx="254101" cy="254101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D33DD7BE-C379-5C42-9FB0-EF72161049F4}"/>
                </a:ext>
              </a:extLst>
            </p:cNvPr>
            <p:cNvSpPr/>
            <p:nvPr userDrawn="1"/>
          </p:nvSpPr>
          <p:spPr>
            <a:xfrm>
              <a:off x="1871381" y="280927"/>
              <a:ext cx="254101" cy="254101"/>
            </a:xfrm>
            <a:prstGeom prst="ellipse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743DFC41-C6DE-7942-9358-E23A1EE8759D}"/>
                </a:ext>
              </a:extLst>
            </p:cNvPr>
            <p:cNvSpPr/>
            <p:nvPr userDrawn="1"/>
          </p:nvSpPr>
          <p:spPr>
            <a:xfrm>
              <a:off x="2287702" y="280927"/>
              <a:ext cx="254101" cy="254101"/>
            </a:xfrm>
            <a:prstGeom prst="ellipse">
              <a:avLst/>
            </a:prstGeom>
            <a:solidFill>
              <a:schemeClr val="accent5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A2ABB593-7229-9548-8BCC-C947B1BF8D93}"/>
                </a:ext>
              </a:extLst>
            </p:cNvPr>
            <p:cNvSpPr/>
            <p:nvPr userDrawn="1"/>
          </p:nvSpPr>
          <p:spPr>
            <a:xfrm>
              <a:off x="2704022" y="280927"/>
              <a:ext cx="254101" cy="254101"/>
            </a:xfrm>
            <a:prstGeom prst="ellipse">
              <a:avLst/>
            </a:prstGeom>
            <a:solidFill>
              <a:schemeClr val="accent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986D2413-D60D-484E-ACAB-31891AFDA133}"/>
                </a:ext>
              </a:extLst>
            </p:cNvPr>
            <p:cNvSpPr/>
            <p:nvPr userDrawn="1"/>
          </p:nvSpPr>
          <p:spPr>
            <a:xfrm>
              <a:off x="622418" y="280927"/>
              <a:ext cx="254101" cy="254101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4" name="Title 1">
            <a:extLst>
              <a:ext uri="{FF2B5EF4-FFF2-40B4-BE49-F238E27FC236}">
                <a16:creationId xmlns:a16="http://schemas.microsoft.com/office/drawing/2014/main" id="{86090E0F-345E-3D4B-8886-95D8A4A77C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80" y="421817"/>
            <a:ext cx="10058400" cy="1369074"/>
          </a:xfrm>
          <a:prstGeom prst="rect">
            <a:avLst/>
          </a:prstGeom>
        </p:spPr>
        <p:txBody>
          <a:bodyPr lIns="0" rIns="0" anchor="ctr">
            <a:normAutofit/>
          </a:bodyPr>
          <a:lstStyle>
            <a:lvl1pPr>
              <a:defRPr sz="4000" cap="all" baseline="0"/>
            </a:lvl1pPr>
          </a:lstStyle>
          <a:p>
            <a:r>
              <a:rPr lang="en-US" dirty="0"/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32586829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C38D-0552-4C82-B593-E6124DFADBE2}" type="datetime1">
              <a:rPr lang="en-US" smtClean="0"/>
              <a:t>2/28/2024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‹N›</a:t>
            </a:fld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06E6D77-4CA3-764C-99E1-7D2CFE6B929E}"/>
              </a:ext>
            </a:extLst>
          </p:cNvPr>
          <p:cNvGrpSpPr/>
          <p:nvPr userDrawn="1"/>
        </p:nvGrpSpPr>
        <p:grpSpPr>
          <a:xfrm rot="5400000">
            <a:off x="-21619" y="1088453"/>
            <a:ext cx="910099" cy="99010"/>
            <a:chOff x="622418" y="280927"/>
            <a:chExt cx="2335705" cy="254101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D155117-8A2A-414B-9598-C2919DF747DC}"/>
                </a:ext>
              </a:extLst>
            </p:cNvPr>
            <p:cNvSpPr/>
            <p:nvPr userDrawn="1"/>
          </p:nvSpPr>
          <p:spPr>
            <a:xfrm>
              <a:off x="1038739" y="280927"/>
              <a:ext cx="254101" cy="254101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53838F88-99DE-9246-A83B-9C7DB6AE99EF}"/>
                </a:ext>
              </a:extLst>
            </p:cNvPr>
            <p:cNvSpPr/>
            <p:nvPr userDrawn="1"/>
          </p:nvSpPr>
          <p:spPr>
            <a:xfrm>
              <a:off x="1455060" y="280927"/>
              <a:ext cx="254101" cy="254101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D031FBA2-FD0D-7346-8941-4861923E15CF}"/>
                </a:ext>
              </a:extLst>
            </p:cNvPr>
            <p:cNvSpPr/>
            <p:nvPr userDrawn="1"/>
          </p:nvSpPr>
          <p:spPr>
            <a:xfrm>
              <a:off x="1871381" y="280927"/>
              <a:ext cx="254101" cy="254101"/>
            </a:xfrm>
            <a:prstGeom prst="ellipse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22D5D5E-3339-5D47-9E1C-8897082672DB}"/>
                </a:ext>
              </a:extLst>
            </p:cNvPr>
            <p:cNvSpPr/>
            <p:nvPr userDrawn="1"/>
          </p:nvSpPr>
          <p:spPr>
            <a:xfrm>
              <a:off x="2287702" y="280927"/>
              <a:ext cx="254101" cy="254101"/>
            </a:xfrm>
            <a:prstGeom prst="ellipse">
              <a:avLst/>
            </a:prstGeom>
            <a:solidFill>
              <a:schemeClr val="accent5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13BE7267-458F-A141-8480-10E9FB553671}"/>
                </a:ext>
              </a:extLst>
            </p:cNvPr>
            <p:cNvSpPr/>
            <p:nvPr userDrawn="1"/>
          </p:nvSpPr>
          <p:spPr>
            <a:xfrm>
              <a:off x="2704022" y="280927"/>
              <a:ext cx="254101" cy="254101"/>
            </a:xfrm>
            <a:prstGeom prst="ellipse">
              <a:avLst/>
            </a:prstGeom>
            <a:solidFill>
              <a:schemeClr val="accent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A71A438B-57BE-F445-AFBB-BBB2270E9BB4}"/>
                </a:ext>
              </a:extLst>
            </p:cNvPr>
            <p:cNvSpPr/>
            <p:nvPr userDrawn="1"/>
          </p:nvSpPr>
          <p:spPr>
            <a:xfrm>
              <a:off x="622418" y="280927"/>
              <a:ext cx="254101" cy="254101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Title 1">
            <a:extLst>
              <a:ext uri="{FF2B5EF4-FFF2-40B4-BE49-F238E27FC236}">
                <a16:creationId xmlns:a16="http://schemas.microsoft.com/office/drawing/2014/main" id="{040C74AA-3663-2A49-AA62-C9207F22BF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80" y="421817"/>
            <a:ext cx="10058400" cy="1369074"/>
          </a:xfrm>
          <a:prstGeom prst="rect">
            <a:avLst/>
          </a:prstGeom>
        </p:spPr>
        <p:txBody>
          <a:bodyPr lIns="0" rIns="0" anchor="ctr">
            <a:normAutofit/>
          </a:bodyPr>
          <a:lstStyle>
            <a:lvl1pPr>
              <a:defRPr sz="4000" cap="all" baseline="0"/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8E70AAE0-F405-8C4D-B2F2-BC73ABD2560F}"/>
              </a:ext>
            </a:extLst>
          </p:cNvPr>
          <p:cNvSpPr/>
          <p:nvPr userDrawn="1"/>
        </p:nvSpPr>
        <p:spPr>
          <a:xfrm>
            <a:off x="10429390" y="360726"/>
            <a:ext cx="1035859" cy="1035859"/>
          </a:xfrm>
          <a:prstGeom prst="ellipse">
            <a:avLst/>
          </a:prstGeom>
          <a:noFill/>
          <a:ln w="38100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C72AC8A-19AA-5641-88DA-414732A1A643}"/>
              </a:ext>
            </a:extLst>
          </p:cNvPr>
          <p:cNvSpPr/>
          <p:nvPr userDrawn="1"/>
        </p:nvSpPr>
        <p:spPr>
          <a:xfrm>
            <a:off x="458087" y="5430446"/>
            <a:ext cx="99011" cy="99011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B0FF4153-FE4A-204C-B4B4-F331F8058F73}"/>
              </a:ext>
            </a:extLst>
          </p:cNvPr>
          <p:cNvSpPr/>
          <p:nvPr userDrawn="1"/>
        </p:nvSpPr>
        <p:spPr>
          <a:xfrm>
            <a:off x="5664570" y="125360"/>
            <a:ext cx="176394" cy="176394"/>
          </a:xfrm>
          <a:prstGeom prst="ellipse">
            <a:avLst/>
          </a:prstGeom>
          <a:solidFill>
            <a:schemeClr val="accent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C0910027-B57E-5C4C-B196-C2CF16EB6B83}"/>
              </a:ext>
            </a:extLst>
          </p:cNvPr>
          <p:cNvSpPr/>
          <p:nvPr userDrawn="1"/>
        </p:nvSpPr>
        <p:spPr>
          <a:xfrm>
            <a:off x="11383587" y="6035040"/>
            <a:ext cx="776923" cy="776923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79728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0F1C-5577-4ACB-BB62-DF8F3C494C7E}" type="datetime1">
              <a:rPr lang="en-US" smtClean="0"/>
              <a:t>2/28/2024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‹N›</a:t>
            </a:fld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D896C11-7092-DD43-9676-23A81081B759}"/>
              </a:ext>
            </a:extLst>
          </p:cNvPr>
          <p:cNvGrpSpPr/>
          <p:nvPr userDrawn="1"/>
        </p:nvGrpSpPr>
        <p:grpSpPr>
          <a:xfrm rot="5400000">
            <a:off x="-21619" y="1088453"/>
            <a:ext cx="910099" cy="99010"/>
            <a:chOff x="622418" y="280927"/>
            <a:chExt cx="2335705" cy="254101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D39FB8D4-533A-0C44-89B5-487470B0B82B}"/>
                </a:ext>
              </a:extLst>
            </p:cNvPr>
            <p:cNvSpPr/>
            <p:nvPr userDrawn="1"/>
          </p:nvSpPr>
          <p:spPr>
            <a:xfrm>
              <a:off x="1038739" y="280927"/>
              <a:ext cx="254101" cy="254101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C642B0AB-C322-C14B-B2A1-E9F144473219}"/>
                </a:ext>
              </a:extLst>
            </p:cNvPr>
            <p:cNvSpPr/>
            <p:nvPr userDrawn="1"/>
          </p:nvSpPr>
          <p:spPr>
            <a:xfrm>
              <a:off x="1455060" y="280927"/>
              <a:ext cx="254101" cy="254101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47ABE4C7-7926-3949-9205-07E33FB2D2CE}"/>
                </a:ext>
              </a:extLst>
            </p:cNvPr>
            <p:cNvSpPr/>
            <p:nvPr userDrawn="1"/>
          </p:nvSpPr>
          <p:spPr>
            <a:xfrm>
              <a:off x="1871381" y="280927"/>
              <a:ext cx="254101" cy="254101"/>
            </a:xfrm>
            <a:prstGeom prst="ellipse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E1B43F26-6C7C-4D43-9D1C-A0F792F54874}"/>
                </a:ext>
              </a:extLst>
            </p:cNvPr>
            <p:cNvSpPr/>
            <p:nvPr userDrawn="1"/>
          </p:nvSpPr>
          <p:spPr>
            <a:xfrm>
              <a:off x="2287702" y="280927"/>
              <a:ext cx="254101" cy="254101"/>
            </a:xfrm>
            <a:prstGeom prst="ellipse">
              <a:avLst/>
            </a:prstGeom>
            <a:solidFill>
              <a:schemeClr val="accent5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53D175F-F9D4-DD4E-81B9-495A2E867249}"/>
                </a:ext>
              </a:extLst>
            </p:cNvPr>
            <p:cNvSpPr/>
            <p:nvPr userDrawn="1"/>
          </p:nvSpPr>
          <p:spPr>
            <a:xfrm>
              <a:off x="2704022" y="280927"/>
              <a:ext cx="254101" cy="254101"/>
            </a:xfrm>
            <a:prstGeom prst="ellipse">
              <a:avLst/>
            </a:prstGeom>
            <a:solidFill>
              <a:schemeClr val="accent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52D03A0-BBCF-2042-832A-8082F1377835}"/>
                </a:ext>
              </a:extLst>
            </p:cNvPr>
            <p:cNvSpPr/>
            <p:nvPr userDrawn="1"/>
          </p:nvSpPr>
          <p:spPr>
            <a:xfrm>
              <a:off x="622418" y="280927"/>
              <a:ext cx="254101" cy="254101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0" name="Title 1">
            <a:extLst>
              <a:ext uri="{FF2B5EF4-FFF2-40B4-BE49-F238E27FC236}">
                <a16:creationId xmlns:a16="http://schemas.microsoft.com/office/drawing/2014/main" id="{E2831508-70C2-2F43-998D-55CE4837BA4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80" y="421817"/>
            <a:ext cx="10058400" cy="1369074"/>
          </a:xfrm>
          <a:prstGeom prst="rect">
            <a:avLst/>
          </a:prstGeom>
        </p:spPr>
        <p:txBody>
          <a:bodyPr lIns="0" rIns="0" anchor="ctr">
            <a:normAutofit/>
          </a:bodyPr>
          <a:lstStyle>
            <a:lvl1pPr>
              <a:defRPr sz="4000" cap="all" baseline="0"/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5232ACE3-4E65-6243-9416-19BFA39FD92C}"/>
              </a:ext>
            </a:extLst>
          </p:cNvPr>
          <p:cNvSpPr/>
          <p:nvPr userDrawn="1"/>
        </p:nvSpPr>
        <p:spPr>
          <a:xfrm>
            <a:off x="10429390" y="360726"/>
            <a:ext cx="1035859" cy="1035859"/>
          </a:xfrm>
          <a:prstGeom prst="ellipse">
            <a:avLst/>
          </a:prstGeom>
          <a:noFill/>
          <a:ln w="38100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6A372105-F1CB-9149-A4B9-C151B3CCB9B4}"/>
              </a:ext>
            </a:extLst>
          </p:cNvPr>
          <p:cNvSpPr/>
          <p:nvPr userDrawn="1"/>
        </p:nvSpPr>
        <p:spPr>
          <a:xfrm>
            <a:off x="458087" y="5430446"/>
            <a:ext cx="99011" cy="99011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CAE2DDF3-5C18-5644-8994-8CD902656DE8}"/>
              </a:ext>
            </a:extLst>
          </p:cNvPr>
          <p:cNvSpPr/>
          <p:nvPr userDrawn="1"/>
        </p:nvSpPr>
        <p:spPr>
          <a:xfrm>
            <a:off x="5664570" y="125360"/>
            <a:ext cx="176394" cy="176394"/>
          </a:xfrm>
          <a:prstGeom prst="ellipse">
            <a:avLst/>
          </a:prstGeom>
          <a:solidFill>
            <a:schemeClr val="accent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383F4E3-E6C1-BB40-90E6-290C140F9A07}"/>
              </a:ext>
            </a:extLst>
          </p:cNvPr>
          <p:cNvSpPr/>
          <p:nvPr userDrawn="1"/>
        </p:nvSpPr>
        <p:spPr>
          <a:xfrm>
            <a:off x="11383587" y="6035040"/>
            <a:ext cx="776923" cy="776923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941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2/28/2024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‹N›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2C09A16-A6B6-E04E-A40A-F482C0A95C0A}"/>
              </a:ext>
            </a:extLst>
          </p:cNvPr>
          <p:cNvGrpSpPr/>
          <p:nvPr userDrawn="1"/>
        </p:nvGrpSpPr>
        <p:grpSpPr>
          <a:xfrm rot="5400000">
            <a:off x="-21619" y="1088453"/>
            <a:ext cx="910099" cy="99010"/>
            <a:chOff x="622418" y="280927"/>
            <a:chExt cx="2335705" cy="254101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A6B2DF34-338D-4F43-B8F7-D7A00348B68B}"/>
                </a:ext>
              </a:extLst>
            </p:cNvPr>
            <p:cNvSpPr/>
            <p:nvPr userDrawn="1"/>
          </p:nvSpPr>
          <p:spPr>
            <a:xfrm>
              <a:off x="1038739" y="280927"/>
              <a:ext cx="254101" cy="254101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3778C21-4171-774D-A73F-77BEBF2E4C18}"/>
                </a:ext>
              </a:extLst>
            </p:cNvPr>
            <p:cNvSpPr/>
            <p:nvPr userDrawn="1"/>
          </p:nvSpPr>
          <p:spPr>
            <a:xfrm>
              <a:off x="1455060" y="280927"/>
              <a:ext cx="254101" cy="254101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CC25D2EF-AE01-A247-8BC3-8F35F863C0A6}"/>
                </a:ext>
              </a:extLst>
            </p:cNvPr>
            <p:cNvSpPr/>
            <p:nvPr userDrawn="1"/>
          </p:nvSpPr>
          <p:spPr>
            <a:xfrm>
              <a:off x="1871381" y="280927"/>
              <a:ext cx="254101" cy="254101"/>
            </a:xfrm>
            <a:prstGeom prst="ellipse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5F860801-109B-EB4F-96A8-35D76B759583}"/>
                </a:ext>
              </a:extLst>
            </p:cNvPr>
            <p:cNvSpPr/>
            <p:nvPr userDrawn="1"/>
          </p:nvSpPr>
          <p:spPr>
            <a:xfrm>
              <a:off x="2287702" y="280927"/>
              <a:ext cx="254101" cy="254101"/>
            </a:xfrm>
            <a:prstGeom prst="ellipse">
              <a:avLst/>
            </a:prstGeom>
            <a:solidFill>
              <a:schemeClr val="accent5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97337F70-9199-7242-BD8B-8F96606A18A1}"/>
                </a:ext>
              </a:extLst>
            </p:cNvPr>
            <p:cNvSpPr/>
            <p:nvPr userDrawn="1"/>
          </p:nvSpPr>
          <p:spPr>
            <a:xfrm>
              <a:off x="2704022" y="280927"/>
              <a:ext cx="254101" cy="254101"/>
            </a:xfrm>
            <a:prstGeom prst="ellipse">
              <a:avLst/>
            </a:prstGeom>
            <a:solidFill>
              <a:schemeClr val="accent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DF9320B7-AD58-7649-BC95-614ED90F4E69}"/>
                </a:ext>
              </a:extLst>
            </p:cNvPr>
            <p:cNvSpPr/>
            <p:nvPr userDrawn="1"/>
          </p:nvSpPr>
          <p:spPr>
            <a:xfrm>
              <a:off x="622418" y="280927"/>
              <a:ext cx="254101" cy="254101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6" name="Title 1">
            <a:extLst>
              <a:ext uri="{FF2B5EF4-FFF2-40B4-BE49-F238E27FC236}">
                <a16:creationId xmlns:a16="http://schemas.microsoft.com/office/drawing/2014/main" id="{0C0DE796-998A-F84E-9B56-1958C6777C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80" y="421817"/>
            <a:ext cx="5751389" cy="1369074"/>
          </a:xfrm>
          <a:prstGeom prst="rect">
            <a:avLst/>
          </a:prstGeom>
        </p:spPr>
        <p:txBody>
          <a:bodyPr lIns="0" rIns="0" anchor="ctr">
            <a:normAutofit/>
          </a:bodyPr>
          <a:lstStyle>
            <a:lvl1pPr>
              <a:defRPr sz="4000" cap="all" baseline="0"/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384D173E-9054-4C40-98EA-A6EAC4D8511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921641" y="0"/>
            <a:ext cx="4270360" cy="6858001"/>
          </a:xfrm>
          <a:custGeom>
            <a:avLst/>
            <a:gdLst>
              <a:gd name="connsiteX0" fmla="*/ 1904091 w 4305219"/>
              <a:gd name="connsiteY0" fmla="*/ 0 h 6913983"/>
              <a:gd name="connsiteX1" fmla="*/ 4305219 w 4305219"/>
              <a:gd name="connsiteY1" fmla="*/ 0 h 6913983"/>
              <a:gd name="connsiteX2" fmla="*/ 4305219 w 4305219"/>
              <a:gd name="connsiteY2" fmla="*/ 6913983 h 6913983"/>
              <a:gd name="connsiteX3" fmla="*/ 1818156 w 4305219"/>
              <a:gd name="connsiteY3" fmla="*/ 6913983 h 6913983"/>
              <a:gd name="connsiteX4" fmla="*/ 1507580 w 4305219"/>
              <a:gd name="connsiteY4" fmla="*/ 6681739 h 6913983"/>
              <a:gd name="connsiteX5" fmla="*/ 0 w 4305219"/>
              <a:gd name="connsiteY5" fmla="*/ 3484983 h 6913983"/>
              <a:gd name="connsiteX6" fmla="*/ 1826504 w 4305219"/>
              <a:gd name="connsiteY6" fmla="*/ 49741 h 6913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05219" h="6913983">
                <a:moveTo>
                  <a:pt x="1904091" y="0"/>
                </a:moveTo>
                <a:lnTo>
                  <a:pt x="4305219" y="0"/>
                </a:lnTo>
                <a:lnTo>
                  <a:pt x="4305219" y="6913983"/>
                </a:lnTo>
                <a:lnTo>
                  <a:pt x="1818156" y="6913983"/>
                </a:lnTo>
                <a:lnTo>
                  <a:pt x="1507580" y="6681739"/>
                </a:lnTo>
                <a:cubicBezTo>
                  <a:pt x="586863" y="5921896"/>
                  <a:pt x="0" y="4771974"/>
                  <a:pt x="0" y="3484983"/>
                </a:cubicBezTo>
                <a:cubicBezTo>
                  <a:pt x="0" y="2054993"/>
                  <a:pt x="724522" y="794225"/>
                  <a:pt x="1826504" y="4974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lumMod val="89000"/>
                </a:schemeClr>
              </a:gs>
              <a:gs pos="23000">
                <a:schemeClr val="accent6">
                  <a:lumMod val="89000"/>
                </a:schemeClr>
              </a:gs>
              <a:gs pos="69000">
                <a:schemeClr val="accent6">
                  <a:lumMod val="75000"/>
                </a:schemeClr>
              </a:gs>
              <a:gs pos="97000">
                <a:schemeClr val="accent6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881322FE-E286-E344-B332-CF37E6CAD2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97278" y="2322728"/>
            <a:ext cx="5751389" cy="4032225"/>
          </a:xfrm>
        </p:spPr>
        <p:txBody>
          <a:bodyPr anchor="t"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985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6E202-B606-4609-B914-27C9371A1F6D}" type="datetime1">
              <a:rPr lang="en-US" smtClean="0"/>
              <a:t>2/28/2024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A98EE3D-8CD1-4C3F-BD1C-C98C9596463C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463608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6E202-B606-4609-B914-27C9371A1F6D}" type="datetime1">
              <a:rPr lang="en-US" smtClean="0"/>
              <a:t>2/28/2024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A98EE3D-8CD1-4C3F-BD1C-C98C9596463C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7377900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6E202-B606-4609-B914-27C9371A1F6D}" type="datetime1">
              <a:rPr lang="en-US" smtClean="0"/>
              <a:t>2/28/2024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A98EE3D-8CD1-4C3F-BD1C-C98C9596463C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070751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6E202-B606-4609-B914-27C9371A1F6D}" type="datetime1">
              <a:rPr lang="en-US" smtClean="0"/>
              <a:t>2/28/2024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8752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6E202-B606-4609-B914-27C9371A1F6D}" type="datetime1">
              <a:rPr lang="en-US" smtClean="0"/>
              <a:t>2/28/2024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3859807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6E202-B606-4609-B914-27C9371A1F6D}" type="datetime1">
              <a:rPr lang="en-US" smtClean="0"/>
              <a:t>2/28/2024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901022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6E202-B606-4609-B914-27C9371A1F6D}" type="datetime1">
              <a:rPr lang="en-US" smtClean="0"/>
              <a:t>2/28/2024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A98EE3D-8CD1-4C3F-BD1C-C98C9596463C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925235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D6E202-B606-4609-B914-27C9371A1F6D}" type="datetime1">
              <a:rPr lang="en-US" smtClean="0"/>
              <a:t>2/28/2024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4989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  <p:sldLayoutId id="2147483742" r:id="rId17"/>
    <p:sldLayoutId id="2147483743" r:id="rId18"/>
    <p:sldLayoutId id="2147483744" r:id="rId19"/>
    <p:sldLayoutId id="2147483745" r:id="rId20"/>
    <p:sldLayoutId id="2147483722" r:id="rId21"/>
    <p:sldLayoutId id="2147483709" r:id="rId22"/>
    <p:sldLayoutId id="2147483716" r:id="rId23"/>
    <p:sldLayoutId id="2147483724" r:id="rId2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fif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F50278-9A9A-0F4E-BDCF-6351BE1732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20240" y="1987808"/>
            <a:ext cx="8915399" cy="2023332"/>
          </a:xfrm>
        </p:spPr>
        <p:txBody>
          <a:bodyPr/>
          <a:lstStyle/>
          <a:p>
            <a:r>
              <a:rPr lang="bs-Latn-BA" dirty="0">
                <a:latin typeface="+mn-lt"/>
              </a:rPr>
              <a:t>Particle therapy masterclass</a:t>
            </a:r>
            <a:r>
              <a:rPr lang="it-IT" dirty="0">
                <a:latin typeface="+mn-lt"/>
              </a:rPr>
              <a:t> - Torino</a:t>
            </a:r>
            <a:endParaRPr lang="en-US" dirty="0">
              <a:latin typeface="+mn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7F481B-9C2C-084A-8DF1-0582D2DA4B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02694" y="4541192"/>
            <a:ext cx="5091647" cy="2046593"/>
          </a:xfrm>
        </p:spPr>
        <p:txBody>
          <a:bodyPr>
            <a:normAutofit fontScale="92500" lnSpcReduction="10000"/>
          </a:bodyPr>
          <a:lstStyle/>
          <a:p>
            <a:r>
              <a:rPr lang="it-IT" sz="1600" dirty="0" err="1"/>
              <a:t>Universita’</a:t>
            </a:r>
            <a:r>
              <a:rPr lang="it-IT" sz="1600" dirty="0"/>
              <a:t> degli studi di </a:t>
            </a:r>
            <a:r>
              <a:rPr lang="it-IT" sz="1600" dirty="0" err="1"/>
              <a:t>torino</a:t>
            </a:r>
            <a:r>
              <a:rPr lang="it-IT" sz="1600" dirty="0"/>
              <a:t>, </a:t>
            </a:r>
          </a:p>
          <a:p>
            <a:r>
              <a:rPr lang="it-IT" sz="1600" b="1" i="1" dirty="0"/>
              <a:t>Roberto Sacchi</a:t>
            </a:r>
          </a:p>
          <a:p>
            <a:r>
              <a:rPr lang="it-IT" sz="1600" dirty="0"/>
              <a:t>Istituto nazionale di fisica nucleare</a:t>
            </a:r>
          </a:p>
          <a:p>
            <a:r>
              <a:rPr lang="it-IT" sz="1600" b="1" i="1" dirty="0"/>
              <a:t>Elisa Fiorina, Simona Giordanengo</a:t>
            </a:r>
          </a:p>
          <a:p>
            <a:r>
              <a:rPr lang="it-IT" sz="1600" dirty="0"/>
              <a:t>CITTA’ della SALUTE e DELLA SCIENZA - AIFM</a:t>
            </a:r>
          </a:p>
          <a:p>
            <a:r>
              <a:rPr lang="it-IT" sz="1600" b="1" i="1" dirty="0"/>
              <a:t>Elena gallio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98727" y="548034"/>
            <a:ext cx="710530" cy="6822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23084" y="4904249"/>
            <a:ext cx="1413992" cy="698529"/>
          </a:xfrm>
          <a:prstGeom prst="rect">
            <a:avLst/>
          </a:prstGeom>
        </p:spPr>
      </p:pic>
      <p:pic>
        <p:nvPicPr>
          <p:cNvPr id="12" name="Immagine 11" descr="Immagine che contiene testo, arredamento, clipart&#10;&#10;Descrizione generata automaticamente">
            <a:extLst>
              <a:ext uri="{FF2B5EF4-FFF2-40B4-BE49-F238E27FC236}">
                <a16:creationId xmlns:a16="http://schemas.microsoft.com/office/drawing/2014/main" id="{6FBFE24C-3D90-4204-B6E2-F5434C3A79A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3122" r="29856"/>
          <a:stretch/>
        </p:blipFill>
        <p:spPr>
          <a:xfrm>
            <a:off x="1920240" y="270215"/>
            <a:ext cx="1133856" cy="977473"/>
          </a:xfrm>
          <a:prstGeom prst="rect">
            <a:avLst/>
          </a:prstGeom>
        </p:spPr>
      </p:pic>
      <p:pic>
        <p:nvPicPr>
          <p:cNvPr id="4" name="Immagine 6">
            <a:extLst>
              <a:ext uri="{FF2B5EF4-FFF2-40B4-BE49-F238E27FC236}">
                <a16:creationId xmlns:a16="http://schemas.microsoft.com/office/drawing/2014/main" id="{99AC24B0-B0EB-95E9-5190-E64DBBCE0D2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3030" y="384813"/>
            <a:ext cx="1741467" cy="918864"/>
          </a:xfrm>
          <a:prstGeom prst="rect">
            <a:avLst/>
          </a:prstGeom>
        </p:spPr>
      </p:pic>
      <p:pic>
        <p:nvPicPr>
          <p:cNvPr id="5" name="Picture 2" descr="Risultati immagini per unito">
            <a:extLst>
              <a:ext uri="{FF2B5EF4-FFF2-40B4-BE49-F238E27FC236}">
                <a16:creationId xmlns:a16="http://schemas.microsoft.com/office/drawing/2014/main" id="{FF4DE312-A382-5D10-852C-B85CACFDF4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6408" y="0"/>
            <a:ext cx="1183653" cy="1789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AIFM - Associazione Italiana di Fisica Medica e Sanitaria">
            <a:extLst>
              <a:ext uri="{FF2B5EF4-FFF2-40B4-BE49-F238E27FC236}">
                <a16:creationId xmlns:a16="http://schemas.microsoft.com/office/drawing/2014/main" id="{65A2A2CC-65EE-78A7-10FA-C7D287CDD6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7929" y="568551"/>
            <a:ext cx="1208442" cy="1208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asellaDiTesto 12">
            <a:extLst>
              <a:ext uri="{FF2B5EF4-FFF2-40B4-BE49-F238E27FC236}">
                <a16:creationId xmlns:a16="http://schemas.microsoft.com/office/drawing/2014/main" id="{B143CF2B-E36F-FC35-63B4-CB1495BDC476}"/>
              </a:ext>
            </a:extLst>
          </p:cNvPr>
          <p:cNvSpPr txBox="1"/>
          <p:nvPr/>
        </p:nvSpPr>
        <p:spPr>
          <a:xfrm>
            <a:off x="4009524" y="1131580"/>
            <a:ext cx="14278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1642"/>
                </a:solidFill>
              </a:rPr>
              <a:t>TORINO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E29F8FCB-A2B9-1D6B-1924-D5BCE0C174D7}"/>
              </a:ext>
            </a:extLst>
          </p:cNvPr>
          <p:cNvSpPr txBox="1"/>
          <p:nvPr/>
        </p:nvSpPr>
        <p:spPr>
          <a:xfrm>
            <a:off x="8712150" y="4134111"/>
            <a:ext cx="27061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i="1" dirty="0"/>
              <a:t>28 </a:t>
            </a:r>
            <a:r>
              <a:rPr lang="it-IT" sz="2400" b="1" i="1" dirty="0" err="1"/>
              <a:t>February</a:t>
            </a:r>
            <a:r>
              <a:rPr lang="it-IT" sz="2400" b="1" i="1" dirty="0"/>
              <a:t> 2024</a:t>
            </a:r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75090D5C-D02B-EEAF-C464-37781E58F31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687811" y="1634004"/>
            <a:ext cx="1848394" cy="548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6934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166BF9EE-F7AC-4FA5-AC7E-001B3A642F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3B48D182-44E3-4D8B-ACEF-F1A900BE44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355A535A-A489-477F-A314-593AA8CAFB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954C2D4C-FD83-4EF4-9312-04442ABD66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C20701C2-CD9A-4698-BC97-E1085820C2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62575C35-466F-42AE-87A1-D691849AB8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58236F37-6119-45AC-80A0-CD2C311B50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F3FDD799-39FE-4D6F-9A64-2F472B2150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9820D241-1D49-442C-A95A-00BC1BF9E2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EBC2197C-B383-4866-8ABD-74222400BE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404B06AA-FC93-4471-9DE4-56A401E70A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E580600C-013F-4FAF-8FB7-4CC0FA80A9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9BFCF199-64B2-4AEE-88C4-E954ABF362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312DBA5-56D8-42B2-BA94-28168C2A6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26" name="Freeform 27">
              <a:extLst>
                <a:ext uri="{FF2B5EF4-FFF2-40B4-BE49-F238E27FC236}">
                  <a16:creationId xmlns:a16="http://schemas.microsoft.com/office/drawing/2014/main" id="{7AD46C74-3117-46B0-B267-0F61B57CAC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7" name="Freeform 28">
              <a:extLst>
                <a:ext uri="{FF2B5EF4-FFF2-40B4-BE49-F238E27FC236}">
                  <a16:creationId xmlns:a16="http://schemas.microsoft.com/office/drawing/2014/main" id="{8C13B810-9664-45D8-8510-D6ED0ADD72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8" name="Freeform 29">
              <a:extLst>
                <a:ext uri="{FF2B5EF4-FFF2-40B4-BE49-F238E27FC236}">
                  <a16:creationId xmlns:a16="http://schemas.microsoft.com/office/drawing/2014/main" id="{10306E52-A922-4458-BCCE-C3C840CC75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9" name="Freeform 30">
              <a:extLst>
                <a:ext uri="{FF2B5EF4-FFF2-40B4-BE49-F238E27FC236}">
                  <a16:creationId xmlns:a16="http://schemas.microsoft.com/office/drawing/2014/main" id="{CB578819-B7E7-4250-932F-52AE2A2A9A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0" name="Freeform 31">
              <a:extLst>
                <a:ext uri="{FF2B5EF4-FFF2-40B4-BE49-F238E27FC236}">
                  <a16:creationId xmlns:a16="http://schemas.microsoft.com/office/drawing/2014/main" id="{454B9C91-B623-424A-B16E-F764F189D3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1" name="Freeform 32">
              <a:extLst>
                <a:ext uri="{FF2B5EF4-FFF2-40B4-BE49-F238E27FC236}">
                  <a16:creationId xmlns:a16="http://schemas.microsoft.com/office/drawing/2014/main" id="{EFD03C4A-8484-41E6-B458-032F1DCA70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2" name="Freeform 33">
              <a:extLst>
                <a:ext uri="{FF2B5EF4-FFF2-40B4-BE49-F238E27FC236}">
                  <a16:creationId xmlns:a16="http://schemas.microsoft.com/office/drawing/2014/main" id="{DDC2F3C3-1D4E-4913-9C5C-F9A65B47E5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3" name="Freeform 34">
              <a:extLst>
                <a:ext uri="{FF2B5EF4-FFF2-40B4-BE49-F238E27FC236}">
                  <a16:creationId xmlns:a16="http://schemas.microsoft.com/office/drawing/2014/main" id="{1E15BCA2-2420-4C53-ADE9-40FBAC2384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4" name="Freeform 35">
              <a:extLst>
                <a:ext uri="{FF2B5EF4-FFF2-40B4-BE49-F238E27FC236}">
                  <a16:creationId xmlns:a16="http://schemas.microsoft.com/office/drawing/2014/main" id="{73D5FBF4-7129-4C51-B603-E3BC334195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5" name="Freeform 36">
              <a:extLst>
                <a:ext uri="{FF2B5EF4-FFF2-40B4-BE49-F238E27FC236}">
                  <a16:creationId xmlns:a16="http://schemas.microsoft.com/office/drawing/2014/main" id="{0165B164-CE2A-494C-88FC-507232B37C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6" name="Freeform 37">
              <a:extLst>
                <a:ext uri="{FF2B5EF4-FFF2-40B4-BE49-F238E27FC236}">
                  <a16:creationId xmlns:a16="http://schemas.microsoft.com/office/drawing/2014/main" id="{87F127E5-B10B-4D18-BCF0-E7C3C7F401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7" name="Freeform 38">
              <a:extLst>
                <a:ext uri="{FF2B5EF4-FFF2-40B4-BE49-F238E27FC236}">
                  <a16:creationId xmlns:a16="http://schemas.microsoft.com/office/drawing/2014/main" id="{FC692D59-F28D-4E42-B435-225F2C6CFA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1996130F-9AB5-4DE9-8574-3AF891C5C1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sp>
        <p:nvSpPr>
          <p:cNvPr id="41" name="Freeform 6">
            <a:extLst>
              <a:ext uri="{FF2B5EF4-FFF2-40B4-BE49-F238E27FC236}">
                <a16:creationId xmlns:a16="http://schemas.microsoft.com/office/drawing/2014/main" id="{3623DEAC-F39C-45D6-86DC-1033F64295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it-IT"/>
          </a:p>
        </p:txBody>
      </p:sp>
      <p:sp useBgFill="1">
        <p:nvSpPr>
          <p:cNvPr id="43" name="Rectangle 42">
            <a:extLst>
              <a:ext uri="{FF2B5EF4-FFF2-40B4-BE49-F238E27FC236}">
                <a16:creationId xmlns:a16="http://schemas.microsoft.com/office/drawing/2014/main" id="{A692209D-B607-46C3-8560-07AF722916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786"/>
            <a:ext cx="12192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94874638-CF15-4908-BC4B-4908744D0B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4639734" cy="6858000"/>
          </a:xfrm>
          <a:prstGeom prst="rect">
            <a:avLst/>
          </a:prstGeom>
          <a:solidFill>
            <a:schemeClr val="tx2">
              <a:lumMod val="50000"/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540279" y="967417"/>
            <a:ext cx="3778870" cy="394325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>
                <a:solidFill>
                  <a:srgbClr val="FEFFFF"/>
                </a:solidFill>
              </a:rPr>
              <a:t>Thank you for your attention</a:t>
            </a:r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5F1B8348-CD6E-4561-A704-C232D9A26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0" y="5033007"/>
            <a:ext cx="5404022" cy="857047"/>
          </a:xfrm>
          <a:custGeom>
            <a:avLst/>
            <a:gdLst>
              <a:gd name="T0" fmla="*/ 1114 w 1117"/>
              <a:gd name="T1" fmla="*/ 77 h 163"/>
              <a:gd name="T2" fmla="*/ 1040 w 1117"/>
              <a:gd name="T3" fmla="*/ 3 h 163"/>
              <a:gd name="T4" fmla="*/ 1039 w 1117"/>
              <a:gd name="T5" fmla="*/ 2 h 163"/>
              <a:gd name="T6" fmla="*/ 1034 w 1117"/>
              <a:gd name="T7" fmla="*/ 0 h 163"/>
              <a:gd name="T8" fmla="*/ 578 w 1117"/>
              <a:gd name="T9" fmla="*/ 0 h 163"/>
              <a:gd name="T10" fmla="*/ 562 w 1117"/>
              <a:gd name="T11" fmla="*/ 0 h 163"/>
              <a:gd name="T12" fmla="*/ 440 w 1117"/>
              <a:gd name="T13" fmla="*/ 0 h 163"/>
              <a:gd name="T14" fmla="*/ 106 w 1117"/>
              <a:gd name="T15" fmla="*/ 0 h 163"/>
              <a:gd name="T16" fmla="*/ 0 w 1117"/>
              <a:gd name="T17" fmla="*/ 0 h 163"/>
              <a:gd name="T18" fmla="*/ 0 w 1117"/>
              <a:gd name="T19" fmla="*/ 163 h 163"/>
              <a:gd name="T20" fmla="*/ 106 w 1117"/>
              <a:gd name="T21" fmla="*/ 163 h 163"/>
              <a:gd name="T22" fmla="*/ 440 w 1117"/>
              <a:gd name="T23" fmla="*/ 163 h 163"/>
              <a:gd name="T24" fmla="*/ 562 w 1117"/>
              <a:gd name="T25" fmla="*/ 163 h 163"/>
              <a:gd name="T26" fmla="*/ 578 w 1117"/>
              <a:gd name="T27" fmla="*/ 163 h 163"/>
              <a:gd name="T28" fmla="*/ 1034 w 1117"/>
              <a:gd name="T29" fmla="*/ 163 h 163"/>
              <a:gd name="T30" fmla="*/ 1039 w 1117"/>
              <a:gd name="T31" fmla="*/ 161 h 163"/>
              <a:gd name="T32" fmla="*/ 1040 w 1117"/>
              <a:gd name="T33" fmla="*/ 160 h 163"/>
              <a:gd name="T34" fmla="*/ 1114 w 1117"/>
              <a:gd name="T35" fmla="*/ 86 h 163"/>
              <a:gd name="T36" fmla="*/ 1114 w 1117"/>
              <a:gd name="T37" fmla="*/ 77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17" h="163">
                <a:moveTo>
                  <a:pt x="1114" y="77"/>
                </a:moveTo>
                <a:cubicBezTo>
                  <a:pt x="1040" y="3"/>
                  <a:pt x="1040" y="3"/>
                  <a:pt x="1040" y="3"/>
                </a:cubicBezTo>
                <a:cubicBezTo>
                  <a:pt x="1040" y="2"/>
                  <a:pt x="1039" y="2"/>
                  <a:pt x="1039" y="2"/>
                </a:cubicBezTo>
                <a:cubicBezTo>
                  <a:pt x="1038" y="1"/>
                  <a:pt x="1036" y="0"/>
                  <a:pt x="1034" y="0"/>
                </a:cubicBezTo>
                <a:cubicBezTo>
                  <a:pt x="578" y="0"/>
                  <a:pt x="578" y="0"/>
                  <a:pt x="578" y="0"/>
                </a:cubicBezTo>
                <a:cubicBezTo>
                  <a:pt x="562" y="0"/>
                  <a:pt x="562" y="0"/>
                  <a:pt x="562" y="0"/>
                </a:cubicBezTo>
                <a:cubicBezTo>
                  <a:pt x="440" y="0"/>
                  <a:pt x="440" y="0"/>
                  <a:pt x="440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3"/>
                  <a:pt x="0" y="163"/>
                  <a:pt x="0" y="163"/>
                </a:cubicBezTo>
                <a:cubicBezTo>
                  <a:pt x="106" y="163"/>
                  <a:pt x="106" y="163"/>
                  <a:pt x="106" y="163"/>
                </a:cubicBezTo>
                <a:cubicBezTo>
                  <a:pt x="440" y="163"/>
                  <a:pt x="440" y="163"/>
                  <a:pt x="440" y="163"/>
                </a:cubicBezTo>
                <a:cubicBezTo>
                  <a:pt x="562" y="163"/>
                  <a:pt x="562" y="163"/>
                  <a:pt x="562" y="163"/>
                </a:cubicBezTo>
                <a:cubicBezTo>
                  <a:pt x="578" y="163"/>
                  <a:pt x="578" y="163"/>
                  <a:pt x="578" y="163"/>
                </a:cubicBezTo>
                <a:cubicBezTo>
                  <a:pt x="1034" y="163"/>
                  <a:pt x="1034" y="163"/>
                  <a:pt x="1034" y="163"/>
                </a:cubicBezTo>
                <a:cubicBezTo>
                  <a:pt x="1036" y="163"/>
                  <a:pt x="1038" y="162"/>
                  <a:pt x="1039" y="161"/>
                </a:cubicBezTo>
                <a:cubicBezTo>
                  <a:pt x="1039" y="160"/>
                  <a:pt x="1040" y="160"/>
                  <a:pt x="1040" y="160"/>
                </a:cubicBezTo>
                <a:cubicBezTo>
                  <a:pt x="1114" y="86"/>
                  <a:pt x="1114" y="86"/>
                  <a:pt x="1114" y="86"/>
                </a:cubicBezTo>
                <a:cubicBezTo>
                  <a:pt x="1117" y="83"/>
                  <a:pt x="1117" y="79"/>
                  <a:pt x="1114" y="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Graphic 7" descr="Smiling Face with No Fill">
            <a:extLst>
              <a:ext uri="{FF2B5EF4-FFF2-40B4-BE49-F238E27FC236}">
                <a16:creationId xmlns:a16="http://schemas.microsoft.com/office/drawing/2014/main" id="{8753EB97-C6F1-1BF2-4A62-790C0E7AA5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943011" y="967417"/>
            <a:ext cx="4930468" cy="4930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519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48" b="3648"/>
          <a:stretch>
            <a:fillRect/>
          </a:stretch>
        </p:blipFill>
        <p:spPr>
          <a:xfrm>
            <a:off x="6776633" y="1567718"/>
            <a:ext cx="3226232" cy="3226232"/>
          </a:xfr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09B206E8-59BD-1B4C-8912-9A0443F96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sym typeface="Bodoni SvtyTwo ITC TT-Book"/>
              </a:rPr>
              <a:t>3 </a:t>
            </a:r>
            <a:r>
              <a:rPr lang="it-IT" dirty="0" err="1">
                <a:sym typeface="Bodoni SvtyTwo ITC TT-Book"/>
              </a:rPr>
              <a:t>exercices</a:t>
            </a:r>
            <a:endParaRPr lang="en-US" dirty="0">
              <a:sym typeface="Bodoni SvtyTwo ITC TT-Book"/>
            </a:endParaRPr>
          </a:p>
        </p:txBody>
      </p:sp>
      <p:sp>
        <p:nvSpPr>
          <p:cNvPr id="6" name="Content Placeholder 11">
            <a:extLst>
              <a:ext uri="{FF2B5EF4-FFF2-40B4-BE49-F238E27FC236}">
                <a16:creationId xmlns:a16="http://schemas.microsoft.com/office/drawing/2014/main" id="{2F06A708-C428-8443-AB48-F60A95FF71FE}"/>
              </a:ext>
            </a:extLst>
          </p:cNvPr>
          <p:cNvSpPr txBox="1">
            <a:spLocks/>
          </p:cNvSpPr>
          <p:nvPr/>
        </p:nvSpPr>
        <p:spPr>
          <a:xfrm>
            <a:off x="1097280" y="1790891"/>
            <a:ext cx="4144096" cy="4563872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>
            <a:lvl1pPr marL="91440" indent="-9144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C1F1C4CC-C605-4FE3-9546-3A9F5B515A06}"/>
              </a:ext>
            </a:extLst>
          </p:cNvPr>
          <p:cNvSpPr txBox="1">
            <a:spLocks/>
          </p:cNvSpPr>
          <p:nvPr/>
        </p:nvSpPr>
        <p:spPr>
          <a:xfrm>
            <a:off x="1543179" y="2688969"/>
            <a:ext cx="9310254" cy="2767716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>
            <a:lvl1pPr marL="91440" indent="-9144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it-IT" sz="4000" b="1" dirty="0"/>
              <a:t>    BOXPHANTOM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it-IT" sz="4000" b="1" dirty="0"/>
              <a:t>    TG119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it-IT" sz="4000" b="1" dirty="0"/>
              <a:t>    PROSTATE</a:t>
            </a:r>
          </a:p>
          <a:p>
            <a:r>
              <a:rPr lang="it-IT" sz="800" b="1" dirty="0"/>
              <a:t>    </a:t>
            </a:r>
            <a:endParaRPr lang="it-IT" sz="400" b="1" dirty="0"/>
          </a:p>
        </p:txBody>
      </p:sp>
    </p:spTree>
    <p:extLst>
      <p:ext uri="{BB962C8B-B14F-4D97-AF65-F5344CB8AC3E}">
        <p14:creationId xmlns:p14="http://schemas.microsoft.com/office/powerpoint/2010/main" val="3980113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Department of Medical Physics in Radiation Oncology DKFZ Heidelber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bs-Latn-BA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637032" y="676408"/>
            <a:ext cx="3724102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bs-Latn-BA" dirty="0"/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963FDE58-0C11-4AAA-95FB-2B3969F07A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7465" y="696799"/>
            <a:ext cx="3387942" cy="2904834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87221BCA-C2F4-40F9-887A-2CE28949B4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8918" y="696799"/>
            <a:ext cx="3490213" cy="2992523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FD233903-20CF-4BAD-A941-F659679BEF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8409" y="3986259"/>
            <a:ext cx="3102519" cy="2660112"/>
          </a:xfrm>
          <a:prstGeom prst="rect">
            <a:avLst/>
          </a:prstGeom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61B38A0F-7205-4C97-8A25-983F0CDD1B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0775" y="3984467"/>
            <a:ext cx="3104609" cy="2661904"/>
          </a:xfrm>
          <a:prstGeom prst="rect">
            <a:avLst/>
          </a:prstGeom>
        </p:spPr>
      </p:pic>
      <p:sp>
        <p:nvSpPr>
          <p:cNvPr id="19" name="Title 1">
            <a:extLst>
              <a:ext uri="{FF2B5EF4-FFF2-40B4-BE49-F238E27FC236}">
                <a16:creationId xmlns:a16="http://schemas.microsoft.com/office/drawing/2014/main" id="{6A0691C6-7FFB-4020-A944-A0FC6599CD31}"/>
              </a:ext>
            </a:extLst>
          </p:cNvPr>
          <p:cNvSpPr txBox="1">
            <a:spLocks/>
          </p:cNvSpPr>
          <p:nvPr/>
        </p:nvSpPr>
        <p:spPr>
          <a:xfrm>
            <a:off x="3614723" y="307083"/>
            <a:ext cx="2117588" cy="1369074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200" b="1" dirty="0">
                <a:solidFill>
                  <a:srgbClr val="FF0000"/>
                </a:solidFill>
              </a:rPr>
              <a:t>PHOTONS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7B93C36A-D371-4F9D-B7D6-F751A8B0FB9F}"/>
              </a:ext>
            </a:extLst>
          </p:cNvPr>
          <p:cNvSpPr txBox="1">
            <a:spLocks/>
          </p:cNvSpPr>
          <p:nvPr/>
        </p:nvSpPr>
        <p:spPr>
          <a:xfrm>
            <a:off x="7421098" y="307083"/>
            <a:ext cx="2442013" cy="1369074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200" b="1" dirty="0">
                <a:solidFill>
                  <a:srgbClr val="FF0000"/>
                </a:solidFill>
              </a:rPr>
              <a:t>PROTONS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F196C367-1ED8-4AED-A86E-13AB5AFC44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0243" y="-112157"/>
            <a:ext cx="3761968" cy="1152815"/>
          </a:xfrm>
        </p:spPr>
        <p:txBody>
          <a:bodyPr>
            <a:normAutofit/>
          </a:bodyPr>
          <a:lstStyle/>
          <a:p>
            <a:r>
              <a:rPr lang="it-IT" sz="3600" b="1" dirty="0"/>
              <a:t>BOX PHANTOM</a:t>
            </a:r>
            <a:endParaRPr lang="en-US" sz="3600" b="1" dirty="0"/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0AA2EF21-86FA-4164-8466-571780B8229D}"/>
              </a:ext>
            </a:extLst>
          </p:cNvPr>
          <p:cNvSpPr txBox="1"/>
          <p:nvPr/>
        </p:nvSpPr>
        <p:spPr>
          <a:xfrm>
            <a:off x="192523" y="2882381"/>
            <a:ext cx="199161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b="1" dirty="0"/>
              <a:t>Constraints</a:t>
            </a:r>
            <a:r>
              <a:rPr lang="en-GB" dirty="0"/>
              <a:t>: </a:t>
            </a:r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22F483B2-8F31-4D3E-982C-A7D725374263}"/>
              </a:ext>
            </a:extLst>
          </p:cNvPr>
          <p:cNvSpPr txBox="1"/>
          <p:nvPr/>
        </p:nvSpPr>
        <p:spPr>
          <a:xfrm>
            <a:off x="201651" y="3251814"/>
            <a:ext cx="2549222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Dose to the</a:t>
            </a:r>
          </a:p>
          <a:p>
            <a:r>
              <a:rPr lang="en-GB" dirty="0"/>
              <a:t>    </a:t>
            </a:r>
            <a:r>
              <a:rPr lang="en-GB" b="1" dirty="0">
                <a:solidFill>
                  <a:srgbClr val="FFC000"/>
                </a:solidFill>
              </a:rPr>
              <a:t>target</a:t>
            </a:r>
            <a:r>
              <a:rPr lang="en-GB" dirty="0"/>
              <a:t> = </a:t>
            </a:r>
            <a:r>
              <a:rPr lang="en-GB" b="1" dirty="0"/>
              <a:t>5 </a:t>
            </a:r>
            <a:r>
              <a:rPr lang="en-GB" b="1" dirty="0" err="1"/>
              <a:t>Gy</a:t>
            </a:r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Maximum dose</a:t>
            </a:r>
          </a:p>
          <a:p>
            <a:r>
              <a:rPr lang="en-GB" dirty="0"/>
              <a:t>    to the </a:t>
            </a:r>
            <a:r>
              <a:rPr lang="en-GB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OAR</a:t>
            </a:r>
            <a:r>
              <a:rPr lang="en-GB" dirty="0"/>
              <a:t> = </a:t>
            </a:r>
            <a:r>
              <a:rPr lang="en-GB" b="1" dirty="0"/>
              <a:t>2 </a:t>
            </a:r>
            <a:r>
              <a:rPr lang="en-GB" b="1" dirty="0" err="1"/>
              <a:t>Gy</a:t>
            </a:r>
            <a:r>
              <a:rPr lang="en-GB" b="1" dirty="0"/>
              <a:t> </a:t>
            </a:r>
          </a:p>
        </p:txBody>
      </p:sp>
      <p:cxnSp>
        <p:nvCxnSpPr>
          <p:cNvPr id="32" name="Connettore 2 31">
            <a:extLst>
              <a:ext uri="{FF2B5EF4-FFF2-40B4-BE49-F238E27FC236}">
                <a16:creationId xmlns:a16="http://schemas.microsoft.com/office/drawing/2014/main" id="{167A9567-B894-4A14-A96A-86F09A267C7C}"/>
              </a:ext>
            </a:extLst>
          </p:cNvPr>
          <p:cNvCxnSpPr>
            <a:cxnSpLocks/>
          </p:cNvCxnSpPr>
          <p:nvPr/>
        </p:nvCxnSpPr>
        <p:spPr>
          <a:xfrm flipH="1" flipV="1">
            <a:off x="3551663" y="1590300"/>
            <a:ext cx="620853" cy="489038"/>
          </a:xfrm>
          <a:prstGeom prst="straightConnector1">
            <a:avLst/>
          </a:prstGeom>
          <a:ln w="254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1ECA5464-0A6B-4622-8487-74E6A7C1EF46}"/>
              </a:ext>
            </a:extLst>
          </p:cNvPr>
          <p:cNvSpPr txBox="1"/>
          <p:nvPr/>
        </p:nvSpPr>
        <p:spPr>
          <a:xfrm>
            <a:off x="4491964" y="3130931"/>
            <a:ext cx="4575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OAR</a:t>
            </a:r>
          </a:p>
        </p:txBody>
      </p:sp>
      <p:cxnSp>
        <p:nvCxnSpPr>
          <p:cNvPr id="39" name="Connettore 2 38">
            <a:extLst>
              <a:ext uri="{FF2B5EF4-FFF2-40B4-BE49-F238E27FC236}">
                <a16:creationId xmlns:a16="http://schemas.microsoft.com/office/drawing/2014/main" id="{290CE1EF-A1B8-4E47-BB4E-0C7D39812E77}"/>
              </a:ext>
            </a:extLst>
          </p:cNvPr>
          <p:cNvCxnSpPr>
            <a:cxnSpLocks/>
          </p:cNvCxnSpPr>
          <p:nvPr/>
        </p:nvCxnSpPr>
        <p:spPr>
          <a:xfrm>
            <a:off x="4698636" y="2863779"/>
            <a:ext cx="184031" cy="304245"/>
          </a:xfrm>
          <a:prstGeom prst="straightConnector1">
            <a:avLst/>
          </a:prstGeom>
          <a:ln w="254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34E0DD5B-966D-4676-8664-83504A09DF91}"/>
              </a:ext>
            </a:extLst>
          </p:cNvPr>
          <p:cNvSpPr txBox="1"/>
          <p:nvPr/>
        </p:nvSpPr>
        <p:spPr>
          <a:xfrm>
            <a:off x="9709425" y="3698720"/>
            <a:ext cx="1991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Spread Out Bragg Peak </a:t>
            </a:r>
          </a:p>
        </p:txBody>
      </p:sp>
      <p:cxnSp>
        <p:nvCxnSpPr>
          <p:cNvPr id="43" name="Connettore 2 42">
            <a:extLst>
              <a:ext uri="{FF2B5EF4-FFF2-40B4-BE49-F238E27FC236}">
                <a16:creationId xmlns:a16="http://schemas.microsoft.com/office/drawing/2014/main" id="{9D689061-A01D-4A3F-B019-4A89F7F3417D}"/>
              </a:ext>
            </a:extLst>
          </p:cNvPr>
          <p:cNvCxnSpPr>
            <a:cxnSpLocks/>
            <a:endCxn id="42" idx="1"/>
          </p:cNvCxnSpPr>
          <p:nvPr/>
        </p:nvCxnSpPr>
        <p:spPr>
          <a:xfrm flipV="1">
            <a:off x="8527078" y="4021886"/>
            <a:ext cx="1182347" cy="237499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CasellaDiTesto 46">
            <a:extLst>
              <a:ext uri="{FF2B5EF4-FFF2-40B4-BE49-F238E27FC236}">
                <a16:creationId xmlns:a16="http://schemas.microsoft.com/office/drawing/2014/main" id="{D0C16C53-B22B-43A6-A9BC-3F7CDDAF994B}"/>
              </a:ext>
            </a:extLst>
          </p:cNvPr>
          <p:cNvSpPr txBox="1"/>
          <p:nvPr/>
        </p:nvSpPr>
        <p:spPr>
          <a:xfrm>
            <a:off x="5197435" y="263405"/>
            <a:ext cx="31646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70C0"/>
                </a:solidFill>
              </a:rPr>
              <a:t>Dose distribution</a:t>
            </a:r>
          </a:p>
        </p:txBody>
      </p:sp>
      <p:sp>
        <p:nvSpPr>
          <p:cNvPr id="48" name="CasellaDiTesto 47">
            <a:extLst>
              <a:ext uri="{FF2B5EF4-FFF2-40B4-BE49-F238E27FC236}">
                <a16:creationId xmlns:a16="http://schemas.microsoft.com/office/drawing/2014/main" id="{A09EF3D1-4CDA-4814-A149-6BE589DA1782}"/>
              </a:ext>
            </a:extLst>
          </p:cNvPr>
          <p:cNvSpPr txBox="1"/>
          <p:nvPr/>
        </p:nvSpPr>
        <p:spPr>
          <a:xfrm>
            <a:off x="5320281" y="3633805"/>
            <a:ext cx="31646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70C0"/>
                </a:solidFill>
              </a:rPr>
              <a:t>Profile plot</a:t>
            </a:r>
          </a:p>
        </p:txBody>
      </p:sp>
      <p:sp>
        <p:nvSpPr>
          <p:cNvPr id="50" name="CasellaDiTesto 49">
            <a:extLst>
              <a:ext uri="{FF2B5EF4-FFF2-40B4-BE49-F238E27FC236}">
                <a16:creationId xmlns:a16="http://schemas.microsoft.com/office/drawing/2014/main" id="{5362DB46-79D2-40D8-ACF3-7304B51D6D9B}"/>
              </a:ext>
            </a:extLst>
          </p:cNvPr>
          <p:cNvSpPr txBox="1"/>
          <p:nvPr/>
        </p:nvSpPr>
        <p:spPr>
          <a:xfrm>
            <a:off x="3917629" y="3590369"/>
            <a:ext cx="12684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z [mm]</a:t>
            </a:r>
          </a:p>
        </p:txBody>
      </p:sp>
      <p:sp>
        <p:nvSpPr>
          <p:cNvPr id="51" name="CasellaDiTesto 50">
            <a:extLst>
              <a:ext uri="{FF2B5EF4-FFF2-40B4-BE49-F238E27FC236}">
                <a16:creationId xmlns:a16="http://schemas.microsoft.com/office/drawing/2014/main" id="{7E094EB9-14BF-4EA0-9EE5-4CAF210F20EC}"/>
              </a:ext>
            </a:extLst>
          </p:cNvPr>
          <p:cNvSpPr txBox="1"/>
          <p:nvPr/>
        </p:nvSpPr>
        <p:spPr>
          <a:xfrm rot="16200000">
            <a:off x="1985838" y="1686713"/>
            <a:ext cx="126846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100" dirty="0"/>
              <a:t>y [mm]</a:t>
            </a:r>
          </a:p>
        </p:txBody>
      </p:sp>
      <p:sp>
        <p:nvSpPr>
          <p:cNvPr id="49" name="CasellaDiTesto 48">
            <a:extLst>
              <a:ext uri="{FF2B5EF4-FFF2-40B4-BE49-F238E27FC236}">
                <a16:creationId xmlns:a16="http://schemas.microsoft.com/office/drawing/2014/main" id="{A0CF00A1-56D9-41EA-A100-CDF73B9F3BF0}"/>
              </a:ext>
            </a:extLst>
          </p:cNvPr>
          <p:cNvSpPr txBox="1"/>
          <p:nvPr/>
        </p:nvSpPr>
        <p:spPr>
          <a:xfrm>
            <a:off x="184394" y="1848168"/>
            <a:ext cx="4575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Gantry angles: 0°</a:t>
            </a:r>
          </a:p>
        </p:txBody>
      </p:sp>
      <p:sp>
        <p:nvSpPr>
          <p:cNvPr id="53" name="CasellaDiTesto 52">
            <a:extLst>
              <a:ext uri="{FF2B5EF4-FFF2-40B4-BE49-F238E27FC236}">
                <a16:creationId xmlns:a16="http://schemas.microsoft.com/office/drawing/2014/main" id="{61E93996-CD8A-48AC-93BE-B1F465D67139}"/>
              </a:ext>
            </a:extLst>
          </p:cNvPr>
          <p:cNvSpPr txBox="1"/>
          <p:nvPr/>
        </p:nvSpPr>
        <p:spPr>
          <a:xfrm>
            <a:off x="7841290" y="3641568"/>
            <a:ext cx="12684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z [mm]</a:t>
            </a:r>
          </a:p>
        </p:txBody>
      </p:sp>
      <p:sp>
        <p:nvSpPr>
          <p:cNvPr id="54" name="CasellaDiTesto 53">
            <a:extLst>
              <a:ext uri="{FF2B5EF4-FFF2-40B4-BE49-F238E27FC236}">
                <a16:creationId xmlns:a16="http://schemas.microsoft.com/office/drawing/2014/main" id="{DEA24271-033A-4DF0-A780-F5D9514848EC}"/>
              </a:ext>
            </a:extLst>
          </p:cNvPr>
          <p:cNvSpPr txBox="1"/>
          <p:nvPr/>
        </p:nvSpPr>
        <p:spPr>
          <a:xfrm rot="16200000">
            <a:off x="5909499" y="1795064"/>
            <a:ext cx="126846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100" dirty="0"/>
              <a:t>y [mm]</a:t>
            </a:r>
          </a:p>
        </p:txBody>
      </p:sp>
      <p:sp>
        <p:nvSpPr>
          <p:cNvPr id="55" name="CasellaDiTesto 54">
            <a:extLst>
              <a:ext uri="{FF2B5EF4-FFF2-40B4-BE49-F238E27FC236}">
                <a16:creationId xmlns:a16="http://schemas.microsoft.com/office/drawing/2014/main" id="{E02E1A86-128A-4345-BDF5-AFA73CA8D75D}"/>
              </a:ext>
            </a:extLst>
          </p:cNvPr>
          <p:cNvSpPr txBox="1"/>
          <p:nvPr/>
        </p:nvSpPr>
        <p:spPr>
          <a:xfrm>
            <a:off x="3377154" y="6592694"/>
            <a:ext cx="22561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Radiological depth [mm]</a:t>
            </a:r>
          </a:p>
        </p:txBody>
      </p:sp>
      <p:sp>
        <p:nvSpPr>
          <p:cNvPr id="56" name="CasellaDiTesto 55">
            <a:extLst>
              <a:ext uri="{FF2B5EF4-FFF2-40B4-BE49-F238E27FC236}">
                <a16:creationId xmlns:a16="http://schemas.microsoft.com/office/drawing/2014/main" id="{00FCA319-CE4F-4A67-9E6C-288446F32B46}"/>
              </a:ext>
            </a:extLst>
          </p:cNvPr>
          <p:cNvSpPr txBox="1"/>
          <p:nvPr/>
        </p:nvSpPr>
        <p:spPr>
          <a:xfrm>
            <a:off x="7392522" y="6593154"/>
            <a:ext cx="22561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Radiological depth [mm]</a:t>
            </a:r>
          </a:p>
        </p:txBody>
      </p:sp>
      <p:sp>
        <p:nvSpPr>
          <p:cNvPr id="57" name="CasellaDiTesto 56">
            <a:extLst>
              <a:ext uri="{FF2B5EF4-FFF2-40B4-BE49-F238E27FC236}">
                <a16:creationId xmlns:a16="http://schemas.microsoft.com/office/drawing/2014/main" id="{F71D729F-E2FB-4458-8A6B-9A1A876DADEE}"/>
              </a:ext>
            </a:extLst>
          </p:cNvPr>
          <p:cNvSpPr txBox="1"/>
          <p:nvPr/>
        </p:nvSpPr>
        <p:spPr>
          <a:xfrm rot="16200000">
            <a:off x="2057278" y="4927041"/>
            <a:ext cx="126846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100" dirty="0"/>
              <a:t>Dose [</a:t>
            </a:r>
            <a:r>
              <a:rPr lang="en-GB" sz="1100" dirty="0" err="1"/>
              <a:t>Gy</a:t>
            </a:r>
            <a:r>
              <a:rPr lang="en-GB" sz="1100" dirty="0"/>
              <a:t>]</a:t>
            </a:r>
          </a:p>
        </p:txBody>
      </p:sp>
      <p:sp>
        <p:nvSpPr>
          <p:cNvPr id="58" name="CasellaDiTesto 57">
            <a:extLst>
              <a:ext uri="{FF2B5EF4-FFF2-40B4-BE49-F238E27FC236}">
                <a16:creationId xmlns:a16="http://schemas.microsoft.com/office/drawing/2014/main" id="{C818E033-26E6-49CC-82B1-6D90529604DD}"/>
              </a:ext>
            </a:extLst>
          </p:cNvPr>
          <p:cNvSpPr txBox="1"/>
          <p:nvPr/>
        </p:nvSpPr>
        <p:spPr>
          <a:xfrm rot="16200000">
            <a:off x="6068735" y="4894501"/>
            <a:ext cx="126846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100" dirty="0"/>
              <a:t>Dose [</a:t>
            </a:r>
            <a:r>
              <a:rPr lang="en-GB" sz="1100" dirty="0" err="1"/>
              <a:t>Gy</a:t>
            </a:r>
            <a:r>
              <a:rPr lang="en-GB" sz="1100" dirty="0"/>
              <a:t>]</a:t>
            </a:r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E403A969-38D3-4AA4-9E8E-9DA91913CA87}"/>
              </a:ext>
            </a:extLst>
          </p:cNvPr>
          <p:cNvSpPr txBox="1"/>
          <p:nvPr/>
        </p:nvSpPr>
        <p:spPr>
          <a:xfrm>
            <a:off x="2808988" y="1148986"/>
            <a:ext cx="4575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C000"/>
                </a:solidFill>
              </a:rPr>
              <a:t>TARGET</a:t>
            </a:r>
          </a:p>
        </p:txBody>
      </p:sp>
    </p:spTree>
    <p:extLst>
      <p:ext uri="{BB962C8B-B14F-4D97-AF65-F5344CB8AC3E}">
        <p14:creationId xmlns:p14="http://schemas.microsoft.com/office/powerpoint/2010/main" val="29043570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EF41F9-7D13-4D21-A010-46E29F1F6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0243" y="-112157"/>
            <a:ext cx="3761968" cy="1152815"/>
          </a:xfrm>
        </p:spPr>
        <p:txBody>
          <a:bodyPr>
            <a:normAutofit fontScale="90000"/>
          </a:bodyPr>
          <a:lstStyle/>
          <a:p>
            <a:r>
              <a:rPr lang="it-IT" sz="3600" b="1" dirty="0"/>
              <a:t>PHANTOM TG 119</a:t>
            </a:r>
            <a:endParaRPr lang="en-US" sz="3600" b="1" dirty="0"/>
          </a:p>
        </p:txBody>
      </p:sp>
      <p:sp>
        <p:nvSpPr>
          <p:cNvPr id="4" name="AutoShape 2" descr="Department of Medical Physics in Radiation Oncology DKFZ Heidelber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bs-Latn-BA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126480" y="723010"/>
            <a:ext cx="3724102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bs-Latn-BA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6A0691C6-7FFB-4020-A944-A0FC6599CD31}"/>
              </a:ext>
            </a:extLst>
          </p:cNvPr>
          <p:cNvSpPr txBox="1">
            <a:spLocks/>
          </p:cNvSpPr>
          <p:nvPr/>
        </p:nvSpPr>
        <p:spPr>
          <a:xfrm>
            <a:off x="2341418" y="715011"/>
            <a:ext cx="2117588" cy="1369074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200" b="1" dirty="0">
                <a:solidFill>
                  <a:srgbClr val="FF0000"/>
                </a:solidFill>
              </a:rPr>
              <a:t>PHOTONS</a:t>
            </a:r>
            <a:endParaRPr lang="en-US" sz="3200" b="1" dirty="0">
              <a:solidFill>
                <a:srgbClr val="FF0000"/>
              </a:solidFill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744BD762-A195-4554-BEAC-36FC98B46F7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8215"/>
          <a:stretch/>
        </p:blipFill>
        <p:spPr>
          <a:xfrm>
            <a:off x="5553326" y="2188749"/>
            <a:ext cx="6338138" cy="2151803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1E809A4E-2D9F-4A8B-A9F9-2AD8686CD5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127" y="2097600"/>
            <a:ext cx="4804199" cy="4119140"/>
          </a:xfrm>
          <a:prstGeom prst="rect">
            <a:avLst/>
          </a:prstGeom>
        </p:spPr>
      </p:pic>
      <p:pic>
        <p:nvPicPr>
          <p:cNvPr id="17" name="Immagine 16">
            <a:extLst>
              <a:ext uri="{FF2B5EF4-FFF2-40B4-BE49-F238E27FC236}">
                <a16:creationId xmlns:a16="http://schemas.microsoft.com/office/drawing/2014/main" id="{2126E6E4-B7EA-4CF7-B588-C260A63FD59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489" t="52514" r="36894" b="24037"/>
          <a:stretch/>
        </p:blipFill>
        <p:spPr>
          <a:xfrm>
            <a:off x="6006559" y="4374294"/>
            <a:ext cx="5298581" cy="1609253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D6BECA5D-BFAD-4F2A-BA73-3D98A0C1B599}"/>
              </a:ext>
            </a:extLst>
          </p:cNvPr>
          <p:cNvSpPr txBox="1">
            <a:spLocks/>
          </p:cNvSpPr>
          <p:nvPr/>
        </p:nvSpPr>
        <p:spPr>
          <a:xfrm>
            <a:off x="8392868" y="1495814"/>
            <a:ext cx="3220059" cy="1369074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200" b="1" dirty="0">
                <a:solidFill>
                  <a:srgbClr val="FF0000"/>
                </a:solidFill>
              </a:rPr>
              <a:t>DVH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DE6E08D1-88BA-482D-81C4-AEE7C903AE2E}"/>
              </a:ext>
            </a:extLst>
          </p:cNvPr>
          <p:cNvSpPr txBox="1"/>
          <p:nvPr/>
        </p:nvSpPr>
        <p:spPr>
          <a:xfrm>
            <a:off x="1213538" y="1577994"/>
            <a:ext cx="4575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Gantry angles: 0° - 120° - 240°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46C37EC9-7232-4C5E-8FEF-D3FCB94652F8}"/>
              </a:ext>
            </a:extLst>
          </p:cNvPr>
          <p:cNvSpPr txBox="1"/>
          <p:nvPr/>
        </p:nvSpPr>
        <p:spPr>
          <a:xfrm>
            <a:off x="4157038" y="775628"/>
            <a:ext cx="1991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Constraints</a:t>
            </a:r>
            <a:r>
              <a:rPr lang="en-GB" dirty="0"/>
              <a:t>: 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FA1C5FDE-A9EF-42A4-9BD1-4D575A1EBCE3}"/>
              </a:ext>
            </a:extLst>
          </p:cNvPr>
          <p:cNvSpPr txBox="1"/>
          <p:nvPr/>
        </p:nvSpPr>
        <p:spPr>
          <a:xfrm>
            <a:off x="1626538" y="5246555"/>
            <a:ext cx="4575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OAR = SPINAL CORD</a:t>
            </a:r>
          </a:p>
        </p:txBody>
      </p: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9EE1A6F2-8413-4B77-BBC0-52AED0BDB5C4}"/>
              </a:ext>
            </a:extLst>
          </p:cNvPr>
          <p:cNvCxnSpPr/>
          <p:nvPr/>
        </p:nvCxnSpPr>
        <p:spPr>
          <a:xfrm flipV="1">
            <a:off x="3033307" y="2927357"/>
            <a:ext cx="251791" cy="936589"/>
          </a:xfrm>
          <a:prstGeom prst="straightConnector1">
            <a:avLst/>
          </a:prstGeom>
          <a:ln w="254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2 25">
            <a:extLst>
              <a:ext uri="{FF2B5EF4-FFF2-40B4-BE49-F238E27FC236}">
                <a16:creationId xmlns:a16="http://schemas.microsoft.com/office/drawing/2014/main" id="{EBD454B8-E4AE-4B9F-9C59-84B7B1C7985C}"/>
              </a:ext>
            </a:extLst>
          </p:cNvPr>
          <p:cNvCxnSpPr>
            <a:cxnSpLocks/>
          </p:cNvCxnSpPr>
          <p:nvPr/>
        </p:nvCxnSpPr>
        <p:spPr>
          <a:xfrm>
            <a:off x="3004731" y="4157170"/>
            <a:ext cx="0" cy="1108551"/>
          </a:xfrm>
          <a:prstGeom prst="straightConnector1">
            <a:avLst/>
          </a:prstGeom>
          <a:ln w="254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74F77349-27B3-4763-B034-4EA7EFB54989}"/>
              </a:ext>
            </a:extLst>
          </p:cNvPr>
          <p:cNvSpPr txBox="1"/>
          <p:nvPr/>
        </p:nvSpPr>
        <p:spPr>
          <a:xfrm>
            <a:off x="5817729" y="771677"/>
            <a:ext cx="48968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Dose to the </a:t>
            </a:r>
            <a:r>
              <a:rPr lang="en-GB" b="1" dirty="0">
                <a:solidFill>
                  <a:srgbClr val="FFC000"/>
                </a:solidFill>
              </a:rPr>
              <a:t>target</a:t>
            </a:r>
            <a:r>
              <a:rPr lang="en-GB" dirty="0"/>
              <a:t> = </a:t>
            </a:r>
            <a:r>
              <a:rPr lang="en-GB" b="1" dirty="0"/>
              <a:t>16 </a:t>
            </a:r>
            <a:r>
              <a:rPr lang="en-GB" b="1" dirty="0" err="1"/>
              <a:t>Gy</a:t>
            </a:r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Maximum dose to the </a:t>
            </a:r>
            <a:r>
              <a:rPr lang="en-GB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OAR</a:t>
            </a:r>
            <a:r>
              <a:rPr lang="en-GB" dirty="0"/>
              <a:t> = </a:t>
            </a:r>
            <a:r>
              <a:rPr lang="en-GB" b="1" dirty="0"/>
              <a:t>14 </a:t>
            </a:r>
            <a:r>
              <a:rPr lang="en-GB" b="1" dirty="0" err="1"/>
              <a:t>Gy</a:t>
            </a:r>
            <a:r>
              <a:rPr lang="en-GB" b="1" dirty="0"/>
              <a:t> </a:t>
            </a:r>
          </a:p>
        </p:txBody>
      </p:sp>
      <p:sp>
        <p:nvSpPr>
          <p:cNvPr id="15" name="Ovale 14">
            <a:extLst>
              <a:ext uri="{FF2B5EF4-FFF2-40B4-BE49-F238E27FC236}">
                <a16:creationId xmlns:a16="http://schemas.microsoft.com/office/drawing/2014/main" id="{E980BC88-F643-4568-BC7B-CEA20DF03DAB}"/>
              </a:ext>
            </a:extLst>
          </p:cNvPr>
          <p:cNvSpPr/>
          <p:nvPr/>
        </p:nvSpPr>
        <p:spPr>
          <a:xfrm>
            <a:off x="7594633" y="4723467"/>
            <a:ext cx="972000" cy="339925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Connettore 2 27">
            <a:extLst>
              <a:ext uri="{FF2B5EF4-FFF2-40B4-BE49-F238E27FC236}">
                <a16:creationId xmlns:a16="http://schemas.microsoft.com/office/drawing/2014/main" id="{C0BEBF92-6A94-49CE-9EC3-4290913992B4}"/>
              </a:ext>
            </a:extLst>
          </p:cNvPr>
          <p:cNvCxnSpPr>
            <a:cxnSpLocks/>
          </p:cNvCxnSpPr>
          <p:nvPr/>
        </p:nvCxnSpPr>
        <p:spPr>
          <a:xfrm flipH="1">
            <a:off x="7238779" y="5033641"/>
            <a:ext cx="576591" cy="958035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vale 30">
            <a:extLst>
              <a:ext uri="{FF2B5EF4-FFF2-40B4-BE49-F238E27FC236}">
                <a16:creationId xmlns:a16="http://schemas.microsoft.com/office/drawing/2014/main" id="{AE63CE08-E283-4F73-9914-59058D286285}"/>
              </a:ext>
            </a:extLst>
          </p:cNvPr>
          <p:cNvSpPr/>
          <p:nvPr/>
        </p:nvSpPr>
        <p:spPr>
          <a:xfrm>
            <a:off x="9364582" y="5000544"/>
            <a:ext cx="972000" cy="216000"/>
          </a:xfrm>
          <a:prstGeom prst="ellipse">
            <a:avLst/>
          </a:prstGeom>
          <a:noFill/>
          <a:ln w="222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2" name="Connettore 2 31">
            <a:extLst>
              <a:ext uri="{FF2B5EF4-FFF2-40B4-BE49-F238E27FC236}">
                <a16:creationId xmlns:a16="http://schemas.microsoft.com/office/drawing/2014/main" id="{D0EAF69E-3603-4B61-8F46-A227A388B3C7}"/>
              </a:ext>
            </a:extLst>
          </p:cNvPr>
          <p:cNvCxnSpPr>
            <a:cxnSpLocks/>
          </p:cNvCxnSpPr>
          <p:nvPr/>
        </p:nvCxnSpPr>
        <p:spPr>
          <a:xfrm flipH="1">
            <a:off x="9386614" y="5211562"/>
            <a:ext cx="228417" cy="792000"/>
          </a:xfrm>
          <a:prstGeom prst="straightConnector1">
            <a:avLst/>
          </a:prstGeom>
          <a:ln w="25400">
            <a:solidFill>
              <a:srgbClr val="77DB5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DF9F3F21-8980-4954-AC49-8EFCEBFC6BE8}"/>
              </a:ext>
            </a:extLst>
          </p:cNvPr>
          <p:cNvSpPr txBox="1"/>
          <p:nvPr/>
        </p:nvSpPr>
        <p:spPr>
          <a:xfrm>
            <a:off x="1900525" y="2571664"/>
            <a:ext cx="4575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C000"/>
                </a:solidFill>
              </a:rPr>
              <a:t>TARGET = VERTEBRA</a:t>
            </a:r>
          </a:p>
        </p:txBody>
      </p:sp>
      <p:grpSp>
        <p:nvGrpSpPr>
          <p:cNvPr id="43" name="Gruppo 42">
            <a:extLst>
              <a:ext uri="{FF2B5EF4-FFF2-40B4-BE49-F238E27FC236}">
                <a16:creationId xmlns:a16="http://schemas.microsoft.com/office/drawing/2014/main" id="{37451C2E-0389-471A-A9AA-1A8C419C4E31}"/>
              </a:ext>
            </a:extLst>
          </p:cNvPr>
          <p:cNvGrpSpPr/>
          <p:nvPr/>
        </p:nvGrpSpPr>
        <p:grpSpPr>
          <a:xfrm>
            <a:off x="8392868" y="6140103"/>
            <a:ext cx="948178" cy="404780"/>
            <a:chOff x="8192839" y="6140103"/>
            <a:chExt cx="948178" cy="404780"/>
          </a:xfrm>
        </p:grpSpPr>
        <p:sp>
          <p:nvSpPr>
            <p:cNvPr id="38" name="CasellaDiTesto 37">
              <a:extLst>
                <a:ext uri="{FF2B5EF4-FFF2-40B4-BE49-F238E27FC236}">
                  <a16:creationId xmlns:a16="http://schemas.microsoft.com/office/drawing/2014/main" id="{DB484BEE-D977-4D28-AAA3-CB492A357D76}"/>
                </a:ext>
              </a:extLst>
            </p:cNvPr>
            <p:cNvSpPr txBox="1"/>
            <p:nvPr/>
          </p:nvSpPr>
          <p:spPr>
            <a:xfrm>
              <a:off x="8192839" y="6237106"/>
              <a:ext cx="6974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Clr>
                  <a:srgbClr val="00B050"/>
                </a:buClr>
                <a:buSzPct val="400000"/>
                <a:buFont typeface="Wingdings" panose="05000000000000000000" pitchFamily="2" charset="2"/>
                <a:buChar char="ü"/>
              </a:pPr>
              <a:r>
                <a:rPr lang="it-IT" sz="1400" dirty="0"/>
                <a:t>l</a:t>
              </a:r>
            </a:p>
          </p:txBody>
        </p:sp>
        <p:sp>
          <p:nvSpPr>
            <p:cNvPr id="39" name="Rettangolo 38">
              <a:extLst>
                <a:ext uri="{FF2B5EF4-FFF2-40B4-BE49-F238E27FC236}">
                  <a16:creationId xmlns:a16="http://schemas.microsoft.com/office/drawing/2014/main" id="{2099E5D7-0482-4E22-9F9C-3752C839D6E8}"/>
                </a:ext>
              </a:extLst>
            </p:cNvPr>
            <p:cNvSpPr/>
            <p:nvPr/>
          </p:nvSpPr>
          <p:spPr>
            <a:xfrm>
              <a:off x="8821514" y="6140103"/>
              <a:ext cx="319503" cy="3605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857285D4-3E5C-4530-9B00-F8BE31F2A56C}"/>
              </a:ext>
            </a:extLst>
          </p:cNvPr>
          <p:cNvSpPr txBox="1"/>
          <p:nvPr/>
        </p:nvSpPr>
        <p:spPr>
          <a:xfrm>
            <a:off x="8821514" y="5994915"/>
            <a:ext cx="1729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~ 16 </a:t>
            </a:r>
            <a:r>
              <a:rPr lang="en-GB" dirty="0" err="1"/>
              <a:t>Gy</a:t>
            </a:r>
            <a:r>
              <a:rPr lang="en-GB" dirty="0"/>
              <a:t> </a:t>
            </a:r>
          </a:p>
        </p:txBody>
      </p:sp>
      <p:grpSp>
        <p:nvGrpSpPr>
          <p:cNvPr id="42" name="Gruppo 41">
            <a:extLst>
              <a:ext uri="{FF2B5EF4-FFF2-40B4-BE49-F238E27FC236}">
                <a16:creationId xmlns:a16="http://schemas.microsoft.com/office/drawing/2014/main" id="{C9924364-145A-4CF0-ACE2-27D9A51E41A1}"/>
              </a:ext>
            </a:extLst>
          </p:cNvPr>
          <p:cNvGrpSpPr/>
          <p:nvPr/>
        </p:nvGrpSpPr>
        <p:grpSpPr>
          <a:xfrm>
            <a:off x="6266770" y="6063619"/>
            <a:ext cx="740154" cy="375550"/>
            <a:chOff x="5437893" y="5954717"/>
            <a:chExt cx="740154" cy="375550"/>
          </a:xfrm>
        </p:grpSpPr>
        <p:sp>
          <p:nvSpPr>
            <p:cNvPr id="40" name="CasellaDiTesto 39">
              <a:extLst>
                <a:ext uri="{FF2B5EF4-FFF2-40B4-BE49-F238E27FC236}">
                  <a16:creationId xmlns:a16="http://schemas.microsoft.com/office/drawing/2014/main" id="{6F970980-B8CF-43F1-AF5B-E442AD3BF228}"/>
                </a:ext>
              </a:extLst>
            </p:cNvPr>
            <p:cNvSpPr txBox="1"/>
            <p:nvPr/>
          </p:nvSpPr>
          <p:spPr>
            <a:xfrm>
              <a:off x="5437893" y="6022490"/>
              <a:ext cx="6974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Clr>
                  <a:srgbClr val="FF0000"/>
                </a:buClr>
                <a:buSzPct val="400000"/>
                <a:buFont typeface="Abadi" panose="020B0604020104020204" pitchFamily="34" charset="0"/>
                <a:buChar char="x"/>
              </a:pPr>
              <a:r>
                <a:rPr lang="it-IT" sz="1400" dirty="0"/>
                <a:t>l</a:t>
              </a:r>
            </a:p>
          </p:txBody>
        </p:sp>
        <p:sp>
          <p:nvSpPr>
            <p:cNvPr id="41" name="Rettangolo 40">
              <a:extLst>
                <a:ext uri="{FF2B5EF4-FFF2-40B4-BE49-F238E27FC236}">
                  <a16:creationId xmlns:a16="http://schemas.microsoft.com/office/drawing/2014/main" id="{C2489D06-768A-478E-AB09-B6CE7FDE89CC}"/>
                </a:ext>
              </a:extLst>
            </p:cNvPr>
            <p:cNvSpPr/>
            <p:nvPr/>
          </p:nvSpPr>
          <p:spPr>
            <a:xfrm>
              <a:off x="5858544" y="5954717"/>
              <a:ext cx="319503" cy="3605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52CE5685-32EB-49D6-AEC2-5B66DEF9439B}"/>
              </a:ext>
            </a:extLst>
          </p:cNvPr>
          <p:cNvSpPr txBox="1"/>
          <p:nvPr/>
        </p:nvSpPr>
        <p:spPr>
          <a:xfrm>
            <a:off x="6636237" y="6003562"/>
            <a:ext cx="1729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&gt; 14 </a:t>
            </a:r>
            <a:r>
              <a:rPr lang="en-GB" dirty="0" err="1"/>
              <a:t>Gy</a:t>
            </a:r>
            <a:r>
              <a:rPr lang="en-GB" dirty="0"/>
              <a:t> </a:t>
            </a:r>
          </a:p>
        </p:txBody>
      </p:sp>
      <p:sp>
        <p:nvSpPr>
          <p:cNvPr id="44" name="CasellaDiTesto 43">
            <a:extLst>
              <a:ext uri="{FF2B5EF4-FFF2-40B4-BE49-F238E27FC236}">
                <a16:creationId xmlns:a16="http://schemas.microsoft.com/office/drawing/2014/main" id="{FF9763F5-66BB-48AF-9393-6354962DDD36}"/>
              </a:ext>
            </a:extLst>
          </p:cNvPr>
          <p:cNvSpPr txBox="1"/>
          <p:nvPr/>
        </p:nvSpPr>
        <p:spPr>
          <a:xfrm>
            <a:off x="2737406" y="6216740"/>
            <a:ext cx="12684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z [mm]</a:t>
            </a:r>
          </a:p>
        </p:txBody>
      </p:sp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7D35BC5A-8163-4E0C-BFCE-8D11C85FACC2}"/>
              </a:ext>
            </a:extLst>
          </p:cNvPr>
          <p:cNvSpPr txBox="1"/>
          <p:nvPr/>
        </p:nvSpPr>
        <p:spPr>
          <a:xfrm rot="16200000">
            <a:off x="114897" y="3757624"/>
            <a:ext cx="126846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100" dirty="0"/>
              <a:t>y [mm]</a:t>
            </a:r>
          </a:p>
        </p:txBody>
      </p:sp>
    </p:spTree>
    <p:extLst>
      <p:ext uri="{BB962C8B-B14F-4D97-AF65-F5344CB8AC3E}">
        <p14:creationId xmlns:p14="http://schemas.microsoft.com/office/powerpoint/2010/main" val="8590065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>
            <a:extLst>
              <a:ext uri="{FF2B5EF4-FFF2-40B4-BE49-F238E27FC236}">
                <a16:creationId xmlns:a16="http://schemas.microsoft.com/office/drawing/2014/main" id="{CE931F38-C07E-4EEC-85E0-D35CFA8FE1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305" t="52926" r="40650" b="29573"/>
          <a:stretch/>
        </p:blipFill>
        <p:spPr>
          <a:xfrm>
            <a:off x="5701993" y="4350922"/>
            <a:ext cx="5672126" cy="1283308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FC231D72-B275-40ED-8042-04A0C9C80F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478" y="2077443"/>
            <a:ext cx="4839462" cy="414937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DEF41F9-7D13-4D21-A010-46E29F1F6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0243" y="-112157"/>
            <a:ext cx="3761968" cy="1152815"/>
          </a:xfrm>
        </p:spPr>
        <p:txBody>
          <a:bodyPr>
            <a:normAutofit fontScale="90000"/>
          </a:bodyPr>
          <a:lstStyle/>
          <a:p>
            <a:r>
              <a:rPr lang="it-IT" sz="3600" b="1" dirty="0"/>
              <a:t>PHANTOM TG 119</a:t>
            </a:r>
            <a:endParaRPr lang="en-US" sz="3600" b="1" dirty="0"/>
          </a:p>
        </p:txBody>
      </p:sp>
      <p:sp>
        <p:nvSpPr>
          <p:cNvPr id="4" name="AutoShape 2" descr="Department of Medical Physics in Radiation Oncology DKFZ Heidelber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bs-Latn-BA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126480" y="723010"/>
            <a:ext cx="3724102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bs-Latn-BA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6A0691C6-7FFB-4020-A944-A0FC6599CD31}"/>
              </a:ext>
            </a:extLst>
          </p:cNvPr>
          <p:cNvSpPr txBox="1">
            <a:spLocks/>
          </p:cNvSpPr>
          <p:nvPr/>
        </p:nvSpPr>
        <p:spPr>
          <a:xfrm>
            <a:off x="2341418" y="715011"/>
            <a:ext cx="2117588" cy="1369074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200" b="1" dirty="0">
                <a:solidFill>
                  <a:srgbClr val="FF0000"/>
                </a:solidFill>
              </a:rPr>
              <a:t>PROTONS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DE6E08D1-88BA-482D-81C4-AEE7C903AE2E}"/>
              </a:ext>
            </a:extLst>
          </p:cNvPr>
          <p:cNvSpPr txBox="1"/>
          <p:nvPr/>
        </p:nvSpPr>
        <p:spPr>
          <a:xfrm>
            <a:off x="1213538" y="1577994"/>
            <a:ext cx="4575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Gantry angles: 0° - 120° - 240°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46C37EC9-7232-4C5E-8FEF-D3FCB94652F8}"/>
              </a:ext>
            </a:extLst>
          </p:cNvPr>
          <p:cNvSpPr txBox="1"/>
          <p:nvPr/>
        </p:nvSpPr>
        <p:spPr>
          <a:xfrm>
            <a:off x="4157038" y="775628"/>
            <a:ext cx="1991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Constraints</a:t>
            </a:r>
            <a:r>
              <a:rPr lang="en-GB" dirty="0"/>
              <a:t>: 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7AAE2186-634A-4AA3-87B4-37C29851A2A3}"/>
              </a:ext>
            </a:extLst>
          </p:cNvPr>
          <p:cNvSpPr txBox="1"/>
          <p:nvPr/>
        </p:nvSpPr>
        <p:spPr>
          <a:xfrm>
            <a:off x="1900525" y="2571664"/>
            <a:ext cx="4575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C000"/>
                </a:solidFill>
              </a:rPr>
              <a:t>TARGET = VERTEBRA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FA1C5FDE-A9EF-42A4-9BD1-4D575A1EBCE3}"/>
              </a:ext>
            </a:extLst>
          </p:cNvPr>
          <p:cNvSpPr txBox="1"/>
          <p:nvPr/>
        </p:nvSpPr>
        <p:spPr>
          <a:xfrm>
            <a:off x="1626538" y="5246555"/>
            <a:ext cx="4575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OAR = SPINAL CORD</a:t>
            </a:r>
          </a:p>
        </p:txBody>
      </p: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9EE1A6F2-8413-4B77-BBC0-52AED0BDB5C4}"/>
              </a:ext>
            </a:extLst>
          </p:cNvPr>
          <p:cNvCxnSpPr/>
          <p:nvPr/>
        </p:nvCxnSpPr>
        <p:spPr>
          <a:xfrm flipV="1">
            <a:off x="3033307" y="2927357"/>
            <a:ext cx="251791" cy="936589"/>
          </a:xfrm>
          <a:prstGeom prst="straightConnector1">
            <a:avLst/>
          </a:prstGeom>
          <a:ln w="254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2 25">
            <a:extLst>
              <a:ext uri="{FF2B5EF4-FFF2-40B4-BE49-F238E27FC236}">
                <a16:creationId xmlns:a16="http://schemas.microsoft.com/office/drawing/2014/main" id="{EBD454B8-E4AE-4B9F-9C59-84B7B1C7985C}"/>
              </a:ext>
            </a:extLst>
          </p:cNvPr>
          <p:cNvCxnSpPr>
            <a:cxnSpLocks/>
          </p:cNvCxnSpPr>
          <p:nvPr/>
        </p:nvCxnSpPr>
        <p:spPr>
          <a:xfrm>
            <a:off x="3004731" y="4157170"/>
            <a:ext cx="0" cy="1108551"/>
          </a:xfrm>
          <a:prstGeom prst="straightConnector1">
            <a:avLst/>
          </a:prstGeom>
          <a:ln w="254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74F77349-27B3-4763-B034-4EA7EFB54989}"/>
              </a:ext>
            </a:extLst>
          </p:cNvPr>
          <p:cNvSpPr txBox="1"/>
          <p:nvPr/>
        </p:nvSpPr>
        <p:spPr>
          <a:xfrm>
            <a:off x="5817729" y="771677"/>
            <a:ext cx="48968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Dose to the </a:t>
            </a:r>
            <a:r>
              <a:rPr lang="en-GB" b="1" dirty="0">
                <a:solidFill>
                  <a:srgbClr val="FFC000"/>
                </a:solidFill>
              </a:rPr>
              <a:t>target</a:t>
            </a:r>
            <a:r>
              <a:rPr lang="en-GB" dirty="0"/>
              <a:t> = </a:t>
            </a:r>
            <a:r>
              <a:rPr lang="en-GB" b="1" dirty="0"/>
              <a:t>16 </a:t>
            </a:r>
            <a:r>
              <a:rPr lang="en-GB" b="1" dirty="0" err="1"/>
              <a:t>Gy</a:t>
            </a:r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Maximum dose to the </a:t>
            </a:r>
            <a:r>
              <a:rPr lang="en-GB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OAR</a:t>
            </a:r>
            <a:r>
              <a:rPr lang="en-GB" dirty="0"/>
              <a:t> = </a:t>
            </a:r>
            <a:r>
              <a:rPr lang="en-GB" b="1" dirty="0"/>
              <a:t>14 </a:t>
            </a:r>
            <a:r>
              <a:rPr lang="en-GB" b="1" dirty="0" err="1"/>
              <a:t>Gy</a:t>
            </a:r>
            <a:r>
              <a:rPr lang="en-GB" b="1" dirty="0"/>
              <a:t> </a:t>
            </a:r>
          </a:p>
        </p:txBody>
      </p:sp>
      <p:pic>
        <p:nvPicPr>
          <p:cNvPr id="41" name="Immagine 40">
            <a:extLst>
              <a:ext uri="{FF2B5EF4-FFF2-40B4-BE49-F238E27FC236}">
                <a16:creationId xmlns:a16="http://schemas.microsoft.com/office/drawing/2014/main" id="{0CDE4776-B1D6-4081-AFCD-C657ABF3F39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9246"/>
          <a:stretch/>
        </p:blipFill>
        <p:spPr>
          <a:xfrm>
            <a:off x="5608909" y="2296449"/>
            <a:ext cx="5956606" cy="2085653"/>
          </a:xfrm>
          <a:prstGeom prst="rect">
            <a:avLst/>
          </a:prstGeom>
        </p:spPr>
      </p:pic>
      <p:sp>
        <p:nvSpPr>
          <p:cNvPr id="42" name="Title 1">
            <a:extLst>
              <a:ext uri="{FF2B5EF4-FFF2-40B4-BE49-F238E27FC236}">
                <a16:creationId xmlns:a16="http://schemas.microsoft.com/office/drawing/2014/main" id="{03C76321-CAB2-4AA6-8359-7B98F026DB2A}"/>
              </a:ext>
            </a:extLst>
          </p:cNvPr>
          <p:cNvSpPr txBox="1">
            <a:spLocks/>
          </p:cNvSpPr>
          <p:nvPr/>
        </p:nvSpPr>
        <p:spPr>
          <a:xfrm>
            <a:off x="8240552" y="1571922"/>
            <a:ext cx="3220059" cy="1369074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200" b="1" dirty="0">
                <a:solidFill>
                  <a:srgbClr val="FF0000"/>
                </a:solidFill>
              </a:rPr>
              <a:t>DVH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38409E5D-9903-41C4-A631-76D9ADBC76B8}"/>
              </a:ext>
            </a:extLst>
          </p:cNvPr>
          <p:cNvSpPr txBox="1"/>
          <p:nvPr/>
        </p:nvSpPr>
        <p:spPr>
          <a:xfrm>
            <a:off x="2603021" y="6204442"/>
            <a:ext cx="12684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z [mm]</a:t>
            </a:r>
          </a:p>
        </p:txBody>
      </p:sp>
      <p:sp>
        <p:nvSpPr>
          <p:cNvPr id="44" name="CasellaDiTesto 43">
            <a:extLst>
              <a:ext uri="{FF2B5EF4-FFF2-40B4-BE49-F238E27FC236}">
                <a16:creationId xmlns:a16="http://schemas.microsoft.com/office/drawing/2014/main" id="{4A0B17F1-5975-441B-8BE5-8E68E67C3682}"/>
              </a:ext>
            </a:extLst>
          </p:cNvPr>
          <p:cNvSpPr txBox="1"/>
          <p:nvPr/>
        </p:nvSpPr>
        <p:spPr>
          <a:xfrm rot="16200000">
            <a:off x="80196" y="3646308"/>
            <a:ext cx="126846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100" dirty="0"/>
              <a:t>y [mm]</a:t>
            </a:r>
          </a:p>
        </p:txBody>
      </p:sp>
      <p:sp>
        <p:nvSpPr>
          <p:cNvPr id="20" name="Ovale 19">
            <a:extLst>
              <a:ext uri="{FF2B5EF4-FFF2-40B4-BE49-F238E27FC236}">
                <a16:creationId xmlns:a16="http://schemas.microsoft.com/office/drawing/2014/main" id="{C4B6445A-786E-41E0-A910-211F03E280E9}"/>
              </a:ext>
            </a:extLst>
          </p:cNvPr>
          <p:cNvSpPr/>
          <p:nvPr/>
        </p:nvSpPr>
        <p:spPr>
          <a:xfrm>
            <a:off x="7594633" y="4723467"/>
            <a:ext cx="972000" cy="339925"/>
          </a:xfrm>
          <a:prstGeom prst="ellipse">
            <a:avLst/>
          </a:prstGeom>
          <a:noFill/>
          <a:ln w="22225">
            <a:solidFill>
              <a:srgbClr val="77DB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Connettore 2 20">
            <a:extLst>
              <a:ext uri="{FF2B5EF4-FFF2-40B4-BE49-F238E27FC236}">
                <a16:creationId xmlns:a16="http://schemas.microsoft.com/office/drawing/2014/main" id="{BC789378-EE31-4F39-8AEA-CC8A88717145}"/>
              </a:ext>
            </a:extLst>
          </p:cNvPr>
          <p:cNvCxnSpPr>
            <a:cxnSpLocks/>
          </p:cNvCxnSpPr>
          <p:nvPr/>
        </p:nvCxnSpPr>
        <p:spPr>
          <a:xfrm flipH="1">
            <a:off x="7238779" y="5033641"/>
            <a:ext cx="576591" cy="958035"/>
          </a:xfrm>
          <a:prstGeom prst="straightConnector1">
            <a:avLst/>
          </a:prstGeom>
          <a:ln w="25400">
            <a:solidFill>
              <a:srgbClr val="77DB5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e 27">
            <a:extLst>
              <a:ext uri="{FF2B5EF4-FFF2-40B4-BE49-F238E27FC236}">
                <a16:creationId xmlns:a16="http://schemas.microsoft.com/office/drawing/2014/main" id="{AF90218A-986D-4151-A932-04D73C558D47}"/>
              </a:ext>
            </a:extLst>
          </p:cNvPr>
          <p:cNvSpPr/>
          <p:nvPr/>
        </p:nvSpPr>
        <p:spPr>
          <a:xfrm>
            <a:off x="9364582" y="5000544"/>
            <a:ext cx="972000" cy="216000"/>
          </a:xfrm>
          <a:prstGeom prst="ellipse">
            <a:avLst/>
          </a:prstGeom>
          <a:noFill/>
          <a:ln w="222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Connettore 2 28">
            <a:extLst>
              <a:ext uri="{FF2B5EF4-FFF2-40B4-BE49-F238E27FC236}">
                <a16:creationId xmlns:a16="http://schemas.microsoft.com/office/drawing/2014/main" id="{B4D8DD63-3EA3-4042-B398-CFA620BC1B4F}"/>
              </a:ext>
            </a:extLst>
          </p:cNvPr>
          <p:cNvCxnSpPr>
            <a:cxnSpLocks/>
          </p:cNvCxnSpPr>
          <p:nvPr/>
        </p:nvCxnSpPr>
        <p:spPr>
          <a:xfrm flipH="1">
            <a:off x="9386614" y="5211562"/>
            <a:ext cx="228417" cy="792000"/>
          </a:xfrm>
          <a:prstGeom prst="straightConnector1">
            <a:avLst/>
          </a:prstGeom>
          <a:ln w="25400">
            <a:solidFill>
              <a:srgbClr val="77DB5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uppo 29">
            <a:extLst>
              <a:ext uri="{FF2B5EF4-FFF2-40B4-BE49-F238E27FC236}">
                <a16:creationId xmlns:a16="http://schemas.microsoft.com/office/drawing/2014/main" id="{7F16803C-67AE-40C8-B854-227962F4AC86}"/>
              </a:ext>
            </a:extLst>
          </p:cNvPr>
          <p:cNvGrpSpPr/>
          <p:nvPr/>
        </p:nvGrpSpPr>
        <p:grpSpPr>
          <a:xfrm>
            <a:off x="8416404" y="6136636"/>
            <a:ext cx="948178" cy="404780"/>
            <a:chOff x="8192839" y="6140103"/>
            <a:chExt cx="948178" cy="404780"/>
          </a:xfrm>
        </p:grpSpPr>
        <p:sp>
          <p:nvSpPr>
            <p:cNvPr id="31" name="CasellaDiTesto 30">
              <a:extLst>
                <a:ext uri="{FF2B5EF4-FFF2-40B4-BE49-F238E27FC236}">
                  <a16:creationId xmlns:a16="http://schemas.microsoft.com/office/drawing/2014/main" id="{7E6B594F-ED5F-4ABB-9F9D-2AFF8E00326D}"/>
                </a:ext>
              </a:extLst>
            </p:cNvPr>
            <p:cNvSpPr txBox="1"/>
            <p:nvPr/>
          </p:nvSpPr>
          <p:spPr>
            <a:xfrm>
              <a:off x="8192839" y="6237106"/>
              <a:ext cx="6974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Clr>
                  <a:srgbClr val="00B050"/>
                </a:buClr>
                <a:buSzPct val="400000"/>
                <a:buFont typeface="Wingdings" panose="05000000000000000000" pitchFamily="2" charset="2"/>
                <a:buChar char="ü"/>
              </a:pPr>
              <a:r>
                <a:rPr lang="it-IT" sz="1400" dirty="0"/>
                <a:t>l</a:t>
              </a:r>
            </a:p>
          </p:txBody>
        </p:sp>
        <p:sp>
          <p:nvSpPr>
            <p:cNvPr id="32" name="Rettangolo 31">
              <a:extLst>
                <a:ext uri="{FF2B5EF4-FFF2-40B4-BE49-F238E27FC236}">
                  <a16:creationId xmlns:a16="http://schemas.microsoft.com/office/drawing/2014/main" id="{A64E4D1D-B405-4C6C-8B83-9108D4B69D41}"/>
                </a:ext>
              </a:extLst>
            </p:cNvPr>
            <p:cNvSpPr/>
            <p:nvPr/>
          </p:nvSpPr>
          <p:spPr>
            <a:xfrm>
              <a:off x="8821514" y="6140103"/>
              <a:ext cx="319503" cy="3605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33" name="Gruppo 32">
            <a:extLst>
              <a:ext uri="{FF2B5EF4-FFF2-40B4-BE49-F238E27FC236}">
                <a16:creationId xmlns:a16="http://schemas.microsoft.com/office/drawing/2014/main" id="{FB8B9FE1-2193-4986-8A0F-BFC212D12E6D}"/>
              </a:ext>
            </a:extLst>
          </p:cNvPr>
          <p:cNvGrpSpPr/>
          <p:nvPr/>
        </p:nvGrpSpPr>
        <p:grpSpPr>
          <a:xfrm>
            <a:off x="6155104" y="6129814"/>
            <a:ext cx="948178" cy="404780"/>
            <a:chOff x="8192839" y="6140103"/>
            <a:chExt cx="948178" cy="404780"/>
          </a:xfrm>
        </p:grpSpPr>
        <p:sp>
          <p:nvSpPr>
            <p:cNvPr id="34" name="CasellaDiTesto 33">
              <a:extLst>
                <a:ext uri="{FF2B5EF4-FFF2-40B4-BE49-F238E27FC236}">
                  <a16:creationId xmlns:a16="http://schemas.microsoft.com/office/drawing/2014/main" id="{056B3625-309F-442B-AD2A-537A2825858F}"/>
                </a:ext>
              </a:extLst>
            </p:cNvPr>
            <p:cNvSpPr txBox="1"/>
            <p:nvPr/>
          </p:nvSpPr>
          <p:spPr>
            <a:xfrm>
              <a:off x="8192839" y="6237106"/>
              <a:ext cx="6974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Clr>
                  <a:srgbClr val="00B050"/>
                </a:buClr>
                <a:buSzPct val="400000"/>
                <a:buFont typeface="Wingdings" panose="05000000000000000000" pitchFamily="2" charset="2"/>
                <a:buChar char="ü"/>
              </a:pPr>
              <a:r>
                <a:rPr lang="it-IT" sz="1400" dirty="0"/>
                <a:t>l</a:t>
              </a:r>
            </a:p>
          </p:txBody>
        </p:sp>
        <p:sp>
          <p:nvSpPr>
            <p:cNvPr id="35" name="Rettangolo 34">
              <a:extLst>
                <a:ext uri="{FF2B5EF4-FFF2-40B4-BE49-F238E27FC236}">
                  <a16:creationId xmlns:a16="http://schemas.microsoft.com/office/drawing/2014/main" id="{1AFB294F-426C-4A9E-B32D-17523CA34BF6}"/>
                </a:ext>
              </a:extLst>
            </p:cNvPr>
            <p:cNvSpPr/>
            <p:nvPr/>
          </p:nvSpPr>
          <p:spPr>
            <a:xfrm>
              <a:off x="8821514" y="6140103"/>
              <a:ext cx="319503" cy="3605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E2D554C6-1885-445F-B6E9-4D82DAB3B0DB}"/>
              </a:ext>
            </a:extLst>
          </p:cNvPr>
          <p:cNvSpPr txBox="1"/>
          <p:nvPr/>
        </p:nvSpPr>
        <p:spPr>
          <a:xfrm>
            <a:off x="6636237" y="6003562"/>
            <a:ext cx="1729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~ 14 </a:t>
            </a:r>
            <a:r>
              <a:rPr lang="en-GB" dirty="0" err="1"/>
              <a:t>Gy</a:t>
            </a:r>
            <a:r>
              <a:rPr lang="en-GB" dirty="0"/>
              <a:t> </a:t>
            </a:r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A6CE473E-380E-4376-B3E9-819E53C21929}"/>
              </a:ext>
            </a:extLst>
          </p:cNvPr>
          <p:cNvSpPr txBox="1"/>
          <p:nvPr/>
        </p:nvSpPr>
        <p:spPr>
          <a:xfrm>
            <a:off x="8821514" y="5994915"/>
            <a:ext cx="1729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~ 16 </a:t>
            </a:r>
            <a:r>
              <a:rPr lang="en-GB" dirty="0" err="1"/>
              <a:t>Gy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657645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1AD7C85-BEEE-4FB7-93B4-7D9A69209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379718"/>
            <a:ext cx="10058400" cy="1369074"/>
          </a:xfrm>
        </p:spPr>
        <p:txBody>
          <a:bodyPr/>
          <a:lstStyle/>
          <a:p>
            <a:r>
              <a:rPr lang="it-IT" b="1" dirty="0"/>
              <a:t>Minimum dose to </a:t>
            </a:r>
            <a:r>
              <a:rPr lang="it-IT" b="1" dirty="0" err="1"/>
              <a:t>Spinal</a:t>
            </a:r>
            <a:r>
              <a:rPr lang="it-IT" b="1" dirty="0"/>
              <a:t> cord</a:t>
            </a:r>
          </a:p>
        </p:txBody>
      </p:sp>
      <p:pic>
        <p:nvPicPr>
          <p:cNvPr id="4" name="Immagine 3" descr="Immagine che contiene testo, schermata, Policromia, diagramma&#10;&#10;Descrizione generata automaticamente">
            <a:extLst>
              <a:ext uri="{FF2B5EF4-FFF2-40B4-BE49-F238E27FC236}">
                <a16:creationId xmlns:a16="http://schemas.microsoft.com/office/drawing/2014/main" id="{E8F0E27E-664E-91E1-414F-B7489D4C0E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592" y="1746105"/>
            <a:ext cx="5456660" cy="4678562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734EE5BF-8355-46C9-9D83-5E3134716354}"/>
              </a:ext>
            </a:extLst>
          </p:cNvPr>
          <p:cNvSpPr txBox="1"/>
          <p:nvPr/>
        </p:nvSpPr>
        <p:spPr>
          <a:xfrm>
            <a:off x="6372633" y="1638823"/>
            <a:ext cx="48968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Dose to the </a:t>
            </a:r>
            <a:r>
              <a:rPr lang="en-GB" b="1" dirty="0">
                <a:solidFill>
                  <a:srgbClr val="FFC000"/>
                </a:solidFill>
              </a:rPr>
              <a:t>target</a:t>
            </a:r>
            <a:r>
              <a:rPr lang="en-GB" dirty="0"/>
              <a:t> = </a:t>
            </a:r>
            <a:r>
              <a:rPr lang="en-GB" b="1" dirty="0"/>
              <a:t>16 </a:t>
            </a:r>
            <a:r>
              <a:rPr lang="en-GB" b="1" dirty="0" err="1"/>
              <a:t>Gy</a:t>
            </a:r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Maximum dose to the </a:t>
            </a:r>
            <a:r>
              <a:rPr lang="en-GB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OAR</a:t>
            </a:r>
            <a:r>
              <a:rPr lang="en-GB" dirty="0"/>
              <a:t> = </a:t>
            </a:r>
            <a:r>
              <a:rPr lang="en-GB" b="1" dirty="0"/>
              <a:t>12 </a:t>
            </a:r>
            <a:r>
              <a:rPr lang="en-GB" b="1" dirty="0" err="1"/>
              <a:t>Gy</a:t>
            </a:r>
            <a:r>
              <a:rPr lang="en-GB" b="1" dirty="0"/>
              <a:t> 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ED1D7769-FBC2-B1CF-7E06-A528DCCB810E}"/>
              </a:ext>
            </a:extLst>
          </p:cNvPr>
          <p:cNvSpPr txBox="1"/>
          <p:nvPr/>
        </p:nvSpPr>
        <p:spPr>
          <a:xfrm>
            <a:off x="5289621" y="2829222"/>
            <a:ext cx="5638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Best </a:t>
            </a:r>
            <a:r>
              <a:rPr lang="it-IT" dirty="0" err="1"/>
              <a:t>optimization</a:t>
            </a:r>
            <a:r>
              <a:rPr lang="it-IT" dirty="0"/>
              <a:t> with max Dose OAR = 12 </a:t>
            </a:r>
            <a:r>
              <a:rPr lang="it-IT" dirty="0" err="1"/>
              <a:t>Gy</a:t>
            </a:r>
            <a:endParaRPr lang="it-IT" dirty="0"/>
          </a:p>
        </p:txBody>
      </p:sp>
      <p:pic>
        <p:nvPicPr>
          <p:cNvPr id="8" name="Immagine 7" descr="Immagine che contiene testo, diagramma, linea, schermata&#10;&#10;Descrizione generata automaticamente">
            <a:extLst>
              <a:ext uri="{FF2B5EF4-FFF2-40B4-BE49-F238E27FC236}">
                <a16:creationId xmlns:a16="http://schemas.microsoft.com/office/drawing/2014/main" id="{927B49FD-5412-FF7F-B16C-9560E013CC2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6818"/>
          <a:stretch/>
        </p:blipFill>
        <p:spPr>
          <a:xfrm>
            <a:off x="5660252" y="3525359"/>
            <a:ext cx="5334000" cy="2927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7592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02019EB8-38EB-45C1-9F3E-0927C733DB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727" y="2037799"/>
            <a:ext cx="4799544" cy="411514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DEF41F9-7D13-4D21-A010-46E29F1F6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2023" y="128644"/>
            <a:ext cx="2679279" cy="861349"/>
          </a:xfrm>
        </p:spPr>
        <p:txBody>
          <a:bodyPr>
            <a:normAutofit/>
          </a:bodyPr>
          <a:lstStyle/>
          <a:p>
            <a:r>
              <a:rPr lang="it-IT" sz="3200" b="1" dirty="0"/>
              <a:t>PROSTATE</a:t>
            </a:r>
            <a:endParaRPr lang="en-US" sz="3200" b="1" dirty="0"/>
          </a:p>
        </p:txBody>
      </p:sp>
      <p:sp>
        <p:nvSpPr>
          <p:cNvPr id="4" name="AutoShape 2" descr="Department of Medical Physics in Radiation Oncology DKFZ Heidelber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bs-Latn-BA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126480" y="723010"/>
            <a:ext cx="3724102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bs-Latn-BA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6A0691C6-7FFB-4020-A944-A0FC6599CD31}"/>
              </a:ext>
            </a:extLst>
          </p:cNvPr>
          <p:cNvSpPr txBox="1">
            <a:spLocks/>
          </p:cNvSpPr>
          <p:nvPr/>
        </p:nvSpPr>
        <p:spPr>
          <a:xfrm>
            <a:off x="2341418" y="715011"/>
            <a:ext cx="2117588" cy="1369074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200" b="1" dirty="0">
                <a:solidFill>
                  <a:srgbClr val="FF0000"/>
                </a:solidFill>
              </a:rPr>
              <a:t>PHOTONS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DE6E08D1-88BA-482D-81C4-AEE7C903AE2E}"/>
              </a:ext>
            </a:extLst>
          </p:cNvPr>
          <p:cNvSpPr txBox="1"/>
          <p:nvPr/>
        </p:nvSpPr>
        <p:spPr>
          <a:xfrm>
            <a:off x="383304" y="1563596"/>
            <a:ext cx="71032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Gantry angles: 0° - 60° - 120° - 240° - 300°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46C37EC9-7232-4C5E-8FEF-D3FCB94652F8}"/>
              </a:ext>
            </a:extLst>
          </p:cNvPr>
          <p:cNvSpPr txBox="1"/>
          <p:nvPr/>
        </p:nvSpPr>
        <p:spPr>
          <a:xfrm>
            <a:off x="3988436" y="494894"/>
            <a:ext cx="1991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Constraints</a:t>
            </a:r>
            <a:r>
              <a:rPr lang="en-GB" dirty="0"/>
              <a:t>: 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7AAE2186-634A-4AA3-87B4-37C29851A2A3}"/>
              </a:ext>
            </a:extLst>
          </p:cNvPr>
          <p:cNvSpPr txBox="1"/>
          <p:nvPr/>
        </p:nvSpPr>
        <p:spPr>
          <a:xfrm>
            <a:off x="1900525" y="2571664"/>
            <a:ext cx="4575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C000"/>
                </a:solidFill>
              </a:rPr>
              <a:t>TARGET = PROSTATE</a:t>
            </a:r>
          </a:p>
        </p:txBody>
      </p: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9EE1A6F2-8413-4B77-BBC0-52AED0BDB5C4}"/>
              </a:ext>
            </a:extLst>
          </p:cNvPr>
          <p:cNvCxnSpPr>
            <a:cxnSpLocks/>
          </p:cNvCxnSpPr>
          <p:nvPr/>
        </p:nvCxnSpPr>
        <p:spPr>
          <a:xfrm flipV="1">
            <a:off x="2878835" y="2911253"/>
            <a:ext cx="378715" cy="1077549"/>
          </a:xfrm>
          <a:prstGeom prst="straightConnector1">
            <a:avLst/>
          </a:prstGeom>
          <a:ln w="254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74F77349-27B3-4763-B034-4EA7EFB54989}"/>
              </a:ext>
            </a:extLst>
          </p:cNvPr>
          <p:cNvSpPr txBox="1"/>
          <p:nvPr/>
        </p:nvSpPr>
        <p:spPr>
          <a:xfrm>
            <a:off x="6096000" y="478799"/>
            <a:ext cx="4896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Dose to the </a:t>
            </a:r>
            <a:r>
              <a:rPr lang="en-GB" b="1" dirty="0">
                <a:solidFill>
                  <a:srgbClr val="FFC000"/>
                </a:solidFill>
              </a:rPr>
              <a:t>target</a:t>
            </a:r>
            <a:r>
              <a:rPr lang="en-GB" dirty="0"/>
              <a:t> = </a:t>
            </a:r>
            <a:r>
              <a:rPr lang="en-GB" b="1" dirty="0"/>
              <a:t>68 </a:t>
            </a:r>
            <a:r>
              <a:rPr lang="en-GB" b="1" dirty="0" err="1"/>
              <a:t>Gy</a:t>
            </a:r>
            <a:endParaRPr lang="en-GB" b="1" dirty="0"/>
          </a:p>
        </p:txBody>
      </p: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2CE62695-6BBC-46D4-A923-82DF419BAAFE}"/>
              </a:ext>
            </a:extLst>
          </p:cNvPr>
          <p:cNvSpPr txBox="1"/>
          <p:nvPr/>
        </p:nvSpPr>
        <p:spPr>
          <a:xfrm>
            <a:off x="2312842" y="6165293"/>
            <a:ext cx="12684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z [mm]</a:t>
            </a:r>
          </a:p>
        </p:txBody>
      </p:sp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DA2300CF-3B8E-4578-A65C-73FD9FF3A9A5}"/>
              </a:ext>
            </a:extLst>
          </p:cNvPr>
          <p:cNvSpPr txBox="1"/>
          <p:nvPr/>
        </p:nvSpPr>
        <p:spPr>
          <a:xfrm rot="16200000">
            <a:off x="-5870" y="3718853"/>
            <a:ext cx="126846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100" dirty="0"/>
              <a:t>y [mm]</a:t>
            </a:r>
          </a:p>
        </p:txBody>
      </p:sp>
      <p:pic>
        <p:nvPicPr>
          <p:cNvPr id="17" name="Immagine 16">
            <a:extLst>
              <a:ext uri="{FF2B5EF4-FFF2-40B4-BE49-F238E27FC236}">
                <a16:creationId xmlns:a16="http://schemas.microsoft.com/office/drawing/2014/main" id="{BC28A0B9-4445-40FE-A69D-5E14724CAE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8048" y="2034551"/>
            <a:ext cx="4782388" cy="4100439"/>
          </a:xfrm>
          <a:prstGeom prst="rect">
            <a:avLst/>
          </a:prstGeom>
        </p:spPr>
      </p:pic>
      <p:sp>
        <p:nvSpPr>
          <p:cNvPr id="18" name="Title 1">
            <a:extLst>
              <a:ext uri="{FF2B5EF4-FFF2-40B4-BE49-F238E27FC236}">
                <a16:creationId xmlns:a16="http://schemas.microsoft.com/office/drawing/2014/main" id="{81C2D03E-9701-4D44-B8A8-CC3C4DF3F971}"/>
              </a:ext>
            </a:extLst>
          </p:cNvPr>
          <p:cNvSpPr txBox="1">
            <a:spLocks/>
          </p:cNvSpPr>
          <p:nvPr/>
        </p:nvSpPr>
        <p:spPr>
          <a:xfrm>
            <a:off x="7890159" y="738631"/>
            <a:ext cx="2117588" cy="1369074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200" b="1" dirty="0">
                <a:solidFill>
                  <a:srgbClr val="FF0000"/>
                </a:solidFill>
              </a:rPr>
              <a:t>PROTONS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1EB0127E-2C53-4A32-BA20-4B6455CBB852}"/>
              </a:ext>
            </a:extLst>
          </p:cNvPr>
          <p:cNvSpPr txBox="1"/>
          <p:nvPr/>
        </p:nvSpPr>
        <p:spPr>
          <a:xfrm>
            <a:off x="6975046" y="1587216"/>
            <a:ext cx="71032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Gantry angles: 45° - 315°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486D4CB3-EB81-42BB-AB9D-78DFEAFF2638}"/>
              </a:ext>
            </a:extLst>
          </p:cNvPr>
          <p:cNvSpPr txBox="1"/>
          <p:nvPr/>
        </p:nvSpPr>
        <p:spPr>
          <a:xfrm>
            <a:off x="7449266" y="2595284"/>
            <a:ext cx="4575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C000"/>
                </a:solidFill>
              </a:rPr>
              <a:t>TARGET = PROSTATE</a:t>
            </a:r>
          </a:p>
        </p:txBody>
      </p:sp>
      <p:cxnSp>
        <p:nvCxnSpPr>
          <p:cNvPr id="25" name="Connettore 2 24">
            <a:extLst>
              <a:ext uri="{FF2B5EF4-FFF2-40B4-BE49-F238E27FC236}">
                <a16:creationId xmlns:a16="http://schemas.microsoft.com/office/drawing/2014/main" id="{68B9E8FB-F200-4DB8-B970-612D5247CB4C}"/>
              </a:ext>
            </a:extLst>
          </p:cNvPr>
          <p:cNvCxnSpPr>
            <a:cxnSpLocks/>
          </p:cNvCxnSpPr>
          <p:nvPr/>
        </p:nvCxnSpPr>
        <p:spPr>
          <a:xfrm flipV="1">
            <a:off x="8427576" y="2934873"/>
            <a:ext cx="378715" cy="1077549"/>
          </a:xfrm>
          <a:prstGeom prst="straightConnector1">
            <a:avLst/>
          </a:prstGeom>
          <a:ln w="254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06C5865C-6A64-405B-860E-FC9FB6F66AA1}"/>
              </a:ext>
            </a:extLst>
          </p:cNvPr>
          <p:cNvSpPr txBox="1"/>
          <p:nvPr/>
        </p:nvSpPr>
        <p:spPr>
          <a:xfrm>
            <a:off x="8066548" y="6133004"/>
            <a:ext cx="12684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z [mm]</a:t>
            </a: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2B36ED41-DB3C-4B05-95B6-D0251CDFA82A}"/>
              </a:ext>
            </a:extLst>
          </p:cNvPr>
          <p:cNvSpPr txBox="1"/>
          <p:nvPr/>
        </p:nvSpPr>
        <p:spPr>
          <a:xfrm rot="16200000">
            <a:off x="5533520" y="3643700"/>
            <a:ext cx="126846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100" dirty="0"/>
              <a:t>y [mm]</a:t>
            </a:r>
          </a:p>
        </p:txBody>
      </p:sp>
    </p:spTree>
    <p:extLst>
      <p:ext uri="{BB962C8B-B14F-4D97-AF65-F5344CB8AC3E}">
        <p14:creationId xmlns:p14="http://schemas.microsoft.com/office/powerpoint/2010/main" val="14102564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EF41F9-7D13-4D21-A010-46E29F1F6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0243" y="-112157"/>
            <a:ext cx="3761968" cy="1152815"/>
          </a:xfrm>
        </p:spPr>
        <p:txBody>
          <a:bodyPr>
            <a:normAutofit/>
          </a:bodyPr>
          <a:lstStyle/>
          <a:p>
            <a:r>
              <a:rPr lang="it-IT" sz="3600" b="1" dirty="0"/>
              <a:t>PROSTATE</a:t>
            </a:r>
            <a:endParaRPr lang="en-US" sz="3600" b="1" dirty="0"/>
          </a:p>
        </p:txBody>
      </p:sp>
      <p:sp>
        <p:nvSpPr>
          <p:cNvPr id="4" name="AutoShape 2" descr="Department of Medical Physics in Radiation Oncology DKFZ Heidelber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bs-Latn-BA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126480" y="723010"/>
            <a:ext cx="3724102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bs-Latn-BA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6A0691C6-7FFB-4020-A944-A0FC6599CD31}"/>
              </a:ext>
            </a:extLst>
          </p:cNvPr>
          <p:cNvSpPr txBox="1">
            <a:spLocks/>
          </p:cNvSpPr>
          <p:nvPr/>
        </p:nvSpPr>
        <p:spPr>
          <a:xfrm>
            <a:off x="2341418" y="715011"/>
            <a:ext cx="2117588" cy="1369074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200" b="1" dirty="0">
                <a:solidFill>
                  <a:srgbClr val="FF0000"/>
                </a:solidFill>
              </a:rPr>
              <a:t>PHOTONS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DE6E08D1-88BA-482D-81C4-AEE7C903AE2E}"/>
              </a:ext>
            </a:extLst>
          </p:cNvPr>
          <p:cNvSpPr txBox="1"/>
          <p:nvPr/>
        </p:nvSpPr>
        <p:spPr>
          <a:xfrm>
            <a:off x="383304" y="1563596"/>
            <a:ext cx="71032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Gantry angles: 0° - 60° - 120° - 240° - 300°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46C37EC9-7232-4C5E-8FEF-D3FCB94652F8}"/>
              </a:ext>
            </a:extLst>
          </p:cNvPr>
          <p:cNvSpPr txBox="1"/>
          <p:nvPr/>
        </p:nvSpPr>
        <p:spPr>
          <a:xfrm>
            <a:off x="3990979" y="378761"/>
            <a:ext cx="1991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Constraints</a:t>
            </a:r>
            <a:r>
              <a:rPr lang="en-GB" dirty="0"/>
              <a:t>: </a:t>
            </a: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74F77349-27B3-4763-B034-4EA7EFB54989}"/>
              </a:ext>
            </a:extLst>
          </p:cNvPr>
          <p:cNvSpPr txBox="1"/>
          <p:nvPr/>
        </p:nvSpPr>
        <p:spPr>
          <a:xfrm>
            <a:off x="5651670" y="374810"/>
            <a:ext cx="4896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Dose to the </a:t>
            </a:r>
            <a:r>
              <a:rPr lang="en-GB" b="1" dirty="0">
                <a:solidFill>
                  <a:srgbClr val="FFC000"/>
                </a:solidFill>
              </a:rPr>
              <a:t>target</a:t>
            </a:r>
            <a:r>
              <a:rPr lang="en-GB" dirty="0"/>
              <a:t> = </a:t>
            </a:r>
            <a:r>
              <a:rPr lang="en-GB" b="1" dirty="0"/>
              <a:t>68 </a:t>
            </a:r>
            <a:r>
              <a:rPr lang="en-GB" b="1" dirty="0" err="1"/>
              <a:t>Gy</a:t>
            </a:r>
            <a:endParaRPr lang="en-GB" b="1" dirty="0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81C2D03E-9701-4D44-B8A8-CC3C4DF3F971}"/>
              </a:ext>
            </a:extLst>
          </p:cNvPr>
          <p:cNvSpPr txBox="1">
            <a:spLocks/>
          </p:cNvSpPr>
          <p:nvPr/>
        </p:nvSpPr>
        <p:spPr>
          <a:xfrm>
            <a:off x="7890159" y="738631"/>
            <a:ext cx="2117588" cy="1369074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200" b="1" dirty="0">
                <a:solidFill>
                  <a:srgbClr val="FF0000"/>
                </a:solidFill>
              </a:rPr>
              <a:t>PROTONS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1EB0127E-2C53-4A32-BA20-4B6455CBB852}"/>
              </a:ext>
            </a:extLst>
          </p:cNvPr>
          <p:cNvSpPr txBox="1"/>
          <p:nvPr/>
        </p:nvSpPr>
        <p:spPr>
          <a:xfrm>
            <a:off x="6975046" y="1587216"/>
            <a:ext cx="71032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Gantry angles: 45° - 315°</a:t>
            </a: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D41A2BBC-5B9E-4992-BFAB-E5F6987186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30740"/>
            <a:ext cx="6334125" cy="3952875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1F34B358-BE6A-4423-B5F1-1721BD5EA2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0775" y="2192652"/>
            <a:ext cx="5991225" cy="3829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4246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Department of Medical Physics in Radiation Oncology DKFZ Heidelber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bs-Latn-BA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342C26D4-89CA-DD1F-1FC5-01E23EB88C2F}"/>
              </a:ext>
            </a:extLst>
          </p:cNvPr>
          <p:cNvSpPr txBox="1"/>
          <p:nvPr/>
        </p:nvSpPr>
        <p:spPr>
          <a:xfrm>
            <a:off x="1306348" y="560161"/>
            <a:ext cx="383329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b="1" dirty="0"/>
              <a:t>SCHOOLS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E6B85483-DCAA-5698-885F-2C9581FF020E}"/>
              </a:ext>
            </a:extLst>
          </p:cNvPr>
          <p:cNvSpPr txBox="1"/>
          <p:nvPr/>
        </p:nvSpPr>
        <p:spPr>
          <a:xfrm>
            <a:off x="6648574" y="560161"/>
            <a:ext cx="22926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/>
              <a:t>32 STUDENTS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0A17B912-7FC5-1861-FB7A-D61373DB6F81}"/>
              </a:ext>
            </a:extLst>
          </p:cNvPr>
          <p:cNvSpPr txBox="1"/>
          <p:nvPr/>
        </p:nvSpPr>
        <p:spPr>
          <a:xfrm>
            <a:off x="1210464" y="1467291"/>
            <a:ext cx="440187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Liceo Vasco Beccaria Govone </a:t>
            </a:r>
          </a:p>
          <a:p>
            <a:r>
              <a:rPr lang="it-IT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Edoardo Agnelli </a:t>
            </a:r>
          </a:p>
          <a:p>
            <a:r>
              <a:rPr lang="it-IT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IIS Copernico Luxemburg</a:t>
            </a:r>
          </a:p>
          <a:p>
            <a:r>
              <a:rPr lang="it-IT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Liceo scientifico Maria Curie</a:t>
            </a:r>
          </a:p>
          <a:p>
            <a:r>
              <a:rPr lang="it-IT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Edoardo Agnelli </a:t>
            </a:r>
          </a:p>
          <a:p>
            <a:r>
              <a:rPr lang="it-IT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L.S.GALILEO FERRARIS</a:t>
            </a:r>
          </a:p>
          <a:p>
            <a:r>
              <a:rPr lang="it-IT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Liceo Classico Vittorio Alfieri</a:t>
            </a:r>
          </a:p>
          <a:p>
            <a:r>
              <a:rPr lang="it-IT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Liceo Avogadro Biella </a:t>
            </a:r>
          </a:p>
          <a:p>
            <a:r>
              <a:rPr lang="it-IT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Liceo Augusto Monti di Chieri </a:t>
            </a:r>
          </a:p>
          <a:p>
            <a:r>
              <a:rPr lang="it-IT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IIS Primo Levi </a:t>
            </a:r>
          </a:p>
          <a:p>
            <a:r>
              <a:rPr lang="it-IT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Convitto Nazionale Umberto I</a:t>
            </a:r>
          </a:p>
          <a:p>
            <a:r>
              <a:rPr lang="it-IT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Liceo </a:t>
            </a:r>
            <a:r>
              <a:rPr lang="it-IT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Valsalice</a:t>
            </a:r>
            <a:r>
              <a:rPr lang="it-IT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it-IT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LIceo</a:t>
            </a:r>
            <a:r>
              <a:rPr lang="it-IT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Carlo Cattaneo </a:t>
            </a:r>
          </a:p>
          <a:p>
            <a:r>
              <a:rPr lang="it-IT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ITIS Amedeo Avogadro</a:t>
            </a:r>
          </a:p>
          <a:p>
            <a:r>
              <a:rPr lang="it-IT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I.S </a:t>
            </a:r>
            <a:r>
              <a:rPr lang="it-IT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A.Einstein</a:t>
            </a:r>
            <a:endParaRPr lang="it-IT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C737D574-4192-867E-0C78-FB82D86F56B2}"/>
              </a:ext>
            </a:extLst>
          </p:cNvPr>
          <p:cNvSpPr txBox="1"/>
          <p:nvPr/>
        </p:nvSpPr>
        <p:spPr>
          <a:xfrm>
            <a:off x="5443869" y="1496525"/>
            <a:ext cx="376392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Matilde </a:t>
            </a:r>
            <a:r>
              <a:rPr lang="it-IT" dirty="0" err="1"/>
              <a:t>Digeronimo</a:t>
            </a:r>
            <a:endParaRPr lang="it-IT" dirty="0"/>
          </a:p>
          <a:p>
            <a:r>
              <a:rPr lang="it-IT" dirty="0"/>
              <a:t>Luca Rinaldi</a:t>
            </a:r>
          </a:p>
          <a:p>
            <a:r>
              <a:rPr lang="it-IT" dirty="0"/>
              <a:t>Giulia Petrini</a:t>
            </a:r>
          </a:p>
          <a:p>
            <a:r>
              <a:rPr lang="it-IT" dirty="0"/>
              <a:t>Sofia Torres</a:t>
            </a:r>
          </a:p>
          <a:p>
            <a:r>
              <a:rPr lang="it-IT" dirty="0"/>
              <a:t>Chiara </a:t>
            </a:r>
            <a:r>
              <a:rPr lang="it-IT" dirty="0" err="1"/>
              <a:t>Gioannini</a:t>
            </a:r>
            <a:endParaRPr lang="it-IT" dirty="0"/>
          </a:p>
          <a:p>
            <a:r>
              <a:rPr lang="it-IT" dirty="0"/>
              <a:t>Sara Stefanelli</a:t>
            </a:r>
          </a:p>
          <a:p>
            <a:r>
              <a:rPr lang="it-IT" dirty="0"/>
              <a:t>Elena Porporato</a:t>
            </a:r>
          </a:p>
          <a:p>
            <a:r>
              <a:rPr lang="it-IT" dirty="0"/>
              <a:t>Carlo </a:t>
            </a:r>
            <a:r>
              <a:rPr lang="it-IT" dirty="0" err="1"/>
              <a:t>Cocirio</a:t>
            </a:r>
            <a:endParaRPr lang="it-IT" dirty="0"/>
          </a:p>
          <a:p>
            <a:r>
              <a:rPr lang="it-IT" dirty="0"/>
              <a:t>Gabriele Di Stefano</a:t>
            </a:r>
          </a:p>
          <a:p>
            <a:r>
              <a:rPr lang="it-IT" dirty="0"/>
              <a:t>ELISABETTA CASETTI</a:t>
            </a:r>
          </a:p>
          <a:p>
            <a:r>
              <a:rPr lang="it-IT" dirty="0"/>
              <a:t>LUCA NASCIMBENE</a:t>
            </a:r>
          </a:p>
          <a:p>
            <a:r>
              <a:rPr lang="it-IT" dirty="0"/>
              <a:t>Viola Ferretti</a:t>
            </a:r>
          </a:p>
          <a:p>
            <a:r>
              <a:rPr lang="it-IT" dirty="0"/>
              <a:t>Marta </a:t>
            </a:r>
            <a:r>
              <a:rPr lang="it-IT" dirty="0" err="1"/>
              <a:t>Vallero</a:t>
            </a:r>
            <a:endParaRPr lang="it-IT" dirty="0"/>
          </a:p>
          <a:p>
            <a:r>
              <a:rPr lang="it-IT" dirty="0"/>
              <a:t>Carlo Caligaris</a:t>
            </a:r>
          </a:p>
          <a:p>
            <a:r>
              <a:rPr lang="it-IT" dirty="0"/>
              <a:t>Lucia </a:t>
            </a:r>
            <a:r>
              <a:rPr lang="it-IT" dirty="0" err="1"/>
              <a:t>Imarisio</a:t>
            </a:r>
            <a:endParaRPr lang="it-IT" dirty="0"/>
          </a:p>
          <a:p>
            <a:r>
              <a:rPr lang="it-IT" dirty="0"/>
              <a:t>Filippo Salmi</a:t>
            </a:r>
          </a:p>
          <a:p>
            <a:r>
              <a:rPr lang="it-IT" dirty="0"/>
              <a:t>Dorotea Maffei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99A6C4FB-2F8C-E2D1-071B-B28B5140E2C2}"/>
              </a:ext>
            </a:extLst>
          </p:cNvPr>
          <p:cNvSpPr txBox="1"/>
          <p:nvPr/>
        </p:nvSpPr>
        <p:spPr>
          <a:xfrm>
            <a:off x="8307573" y="1467292"/>
            <a:ext cx="3763925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Alessandro Perino</a:t>
            </a:r>
          </a:p>
          <a:p>
            <a:r>
              <a:rPr lang="it-IT" dirty="0"/>
              <a:t>Pietro </a:t>
            </a:r>
            <a:r>
              <a:rPr lang="it-IT" dirty="0" err="1"/>
              <a:t>Perio</a:t>
            </a:r>
            <a:endParaRPr lang="it-IT" dirty="0"/>
          </a:p>
          <a:p>
            <a:r>
              <a:rPr lang="it-IT" dirty="0"/>
              <a:t>Andrea Santarcangelo</a:t>
            </a:r>
          </a:p>
          <a:p>
            <a:r>
              <a:rPr lang="it-IT" dirty="0"/>
              <a:t>Francesco Battaglia</a:t>
            </a:r>
          </a:p>
          <a:p>
            <a:r>
              <a:rPr lang="it-IT" dirty="0"/>
              <a:t>Umberto Cantini</a:t>
            </a:r>
          </a:p>
          <a:p>
            <a:r>
              <a:rPr lang="it-IT" dirty="0"/>
              <a:t>William Gentilini</a:t>
            </a:r>
          </a:p>
          <a:p>
            <a:r>
              <a:rPr lang="it-IT" dirty="0"/>
              <a:t>Hu </a:t>
            </a:r>
            <a:r>
              <a:rPr lang="it-IT" dirty="0" err="1"/>
              <a:t>Jia</a:t>
            </a:r>
            <a:r>
              <a:rPr lang="it-IT" dirty="0"/>
              <a:t> Wei Federico</a:t>
            </a:r>
          </a:p>
          <a:p>
            <a:r>
              <a:rPr lang="it-IT" dirty="0"/>
              <a:t>Francesca Irrera</a:t>
            </a:r>
          </a:p>
          <a:p>
            <a:r>
              <a:rPr lang="it-IT" dirty="0"/>
              <a:t>Matteo Damiani</a:t>
            </a:r>
          </a:p>
          <a:p>
            <a:r>
              <a:rPr lang="it-IT" dirty="0"/>
              <a:t>Cesare Maria </a:t>
            </a:r>
            <a:r>
              <a:rPr lang="it-IT" dirty="0" err="1"/>
              <a:t>Rayneri</a:t>
            </a:r>
            <a:endParaRPr lang="it-IT" dirty="0"/>
          </a:p>
          <a:p>
            <a:r>
              <a:rPr lang="it-IT" dirty="0"/>
              <a:t>Michela Cerutti</a:t>
            </a:r>
          </a:p>
          <a:p>
            <a:r>
              <a:rPr lang="it-IT" dirty="0"/>
              <a:t>Alexander Kharitonov</a:t>
            </a:r>
          </a:p>
          <a:p>
            <a:r>
              <a:rPr lang="it-IT" dirty="0"/>
              <a:t>Amanda </a:t>
            </a:r>
            <a:r>
              <a:rPr lang="it-IT" dirty="0" err="1"/>
              <a:t>Arteaga</a:t>
            </a:r>
            <a:endParaRPr lang="it-IT" dirty="0"/>
          </a:p>
          <a:p>
            <a:r>
              <a:rPr lang="it-IT" dirty="0"/>
              <a:t>Peter Cameron Curry</a:t>
            </a:r>
          </a:p>
          <a:p>
            <a:r>
              <a:rPr lang="it-IT" dirty="0"/>
              <a:t>Luca </a:t>
            </a:r>
            <a:r>
              <a:rPr lang="it-IT" dirty="0" err="1"/>
              <a:t>Saccotelli</a:t>
            </a:r>
            <a:endParaRPr lang="it-IT" dirty="0"/>
          </a:p>
          <a:p>
            <a:r>
              <a:rPr lang="it-IT" dirty="0"/>
              <a:t>Matteo </a:t>
            </a:r>
            <a:r>
              <a:rPr lang="it-IT" dirty="0" err="1"/>
              <a:t>Maggiorotti</a:t>
            </a:r>
            <a:endParaRPr lang="it-IT" dirty="0"/>
          </a:p>
          <a:p>
            <a:r>
              <a:rPr lang="it-IT" dirty="0"/>
              <a:t>Riccardo </a:t>
            </a:r>
            <a:r>
              <a:rPr lang="it-IT" dirty="0" err="1"/>
              <a:t>Tollemeto</a:t>
            </a:r>
            <a:endParaRPr lang="it-IT" dirty="0"/>
          </a:p>
          <a:p>
            <a:r>
              <a:rPr lang="it-IT" dirty="0"/>
              <a:t>Tommaso Carè</a:t>
            </a:r>
          </a:p>
        </p:txBody>
      </p:sp>
    </p:spTree>
    <p:extLst>
      <p:ext uri="{BB962C8B-B14F-4D97-AF65-F5344CB8AC3E}">
        <p14:creationId xmlns:p14="http://schemas.microsoft.com/office/powerpoint/2010/main" val="950552395"/>
      </p:ext>
    </p:extLst>
  </p:cSld>
  <p:clrMapOvr>
    <a:masterClrMapping/>
  </p:clrMapOvr>
</p:sld>
</file>

<file path=ppt/theme/theme1.xml><?xml version="1.0" encoding="utf-8"?>
<a:theme xmlns:a="http://schemas.openxmlformats.org/drawingml/2006/main" name="Filo">
  <a:themeElements>
    <a:clrScheme name="Filo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Filo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ilo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fa6e671f1cd7e4d96ff9652be322dd5e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4e2496f70b101db0b8013f30a071bbf7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F2FE978-FCBC-4C90-A410-B547AA70606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8F4328E-77DF-41E8-952F-124AE19F1F7C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3.xml><?xml version="1.0" encoding="utf-8"?>
<ds:datastoreItem xmlns:ds="http://schemas.openxmlformats.org/officeDocument/2006/customXml" ds:itemID="{6A7FA506-1E93-4CA4-B270-1F08FD18C36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0</TotalTime>
  <Words>494</Words>
  <Application>Microsoft Office PowerPoint</Application>
  <PresentationFormat>Widescreen</PresentationFormat>
  <Paragraphs>143</Paragraphs>
  <Slides>10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8" baseType="lpstr">
      <vt:lpstr>Abadi</vt:lpstr>
      <vt:lpstr>Arial</vt:lpstr>
      <vt:lpstr>Bodoni SvtyTwo ITC TT-Book</vt:lpstr>
      <vt:lpstr>Calibri</vt:lpstr>
      <vt:lpstr>Century Gothic</vt:lpstr>
      <vt:lpstr>Wingdings</vt:lpstr>
      <vt:lpstr>Wingdings 3</vt:lpstr>
      <vt:lpstr>Filo</vt:lpstr>
      <vt:lpstr>Particle therapy masterclass - Torino</vt:lpstr>
      <vt:lpstr>3 exercices</vt:lpstr>
      <vt:lpstr>BOX PHANTOM</vt:lpstr>
      <vt:lpstr>PHANTOM TG 119</vt:lpstr>
      <vt:lpstr>PHANTOM TG 119</vt:lpstr>
      <vt:lpstr>Minimum dose to Spinal cord</vt:lpstr>
      <vt:lpstr>PROSTATE</vt:lpstr>
      <vt:lpstr>PROSTATE</vt:lpstr>
      <vt:lpstr>Presentazione standard di PowerPoint</vt:lpstr>
      <vt:lpstr>Thank you for your attention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2021-01-12T15:31:55Z</dcterms:created>
  <dcterms:modified xsi:type="dcterms:W3CDTF">2024-02-28T14:46:53Z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