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  <a:lvl2pPr marL="0" indent="457200">
              <a:spcBef>
                <a:spcPts val="500"/>
              </a:spcBef>
              <a:buSzTx/>
              <a:buFontTx/>
              <a:buNone/>
              <a:defRPr b="1" sz="2400"/>
            </a:lvl2pPr>
            <a:lvl3pPr marL="0" indent="914400">
              <a:spcBef>
                <a:spcPts val="500"/>
              </a:spcBef>
              <a:buSzTx/>
              <a:buFontTx/>
              <a:buNone/>
              <a:defRPr b="1" sz="2400"/>
            </a:lvl3pPr>
            <a:lvl4pPr marL="0" indent="1371600">
              <a:spcBef>
                <a:spcPts val="500"/>
              </a:spcBef>
              <a:buSzTx/>
              <a:buFontTx/>
              <a:buNone/>
              <a:defRPr b="1" sz="2400"/>
            </a:lvl4pPr>
            <a:lvl5pPr marL="0" indent="1828800">
              <a:spcBef>
                <a:spcPts val="500"/>
              </a:spcBef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half" idx="21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428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1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ifae.es/event/1393" TargetMode="External"/><Relationship Id="rId3" Type="http://schemas.openxmlformats.org/officeDocument/2006/relationships/image" Target="../media/image39.png"/><Relationship Id="rId4" Type="http://schemas.openxmlformats.org/officeDocument/2006/relationships/image" Target="../media/image40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30300" y="50677"/>
            <a:ext cx="7170487" cy="2209922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Title 1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INFRA-DEV Horizon </a:t>
            </a:r>
            <a:br/>
            <a:r>
              <a:t>Preparatory Phase for ET</a:t>
            </a:r>
          </a:p>
        </p:txBody>
      </p:sp>
      <p:sp>
        <p:nvSpPr>
          <p:cNvPr id="96" name="Subtitle 2"/>
          <p:cNvSpPr txBox="1"/>
          <p:nvPr>
            <p:ph type="subTitle" sz="half" idx="1"/>
          </p:nvPr>
        </p:nvSpPr>
        <p:spPr>
          <a:xfrm>
            <a:off x="707000" y="3886198"/>
            <a:ext cx="7611499" cy="2548468"/>
          </a:xfrm>
          <a:prstGeom prst="rect">
            <a:avLst/>
          </a:prstGeom>
        </p:spPr>
        <p:txBody>
          <a:bodyPr/>
          <a:lstStyle/>
          <a:p>
            <a:pPr defTabSz="438911">
              <a:lnSpc>
                <a:spcPct val="80000"/>
              </a:lnSpc>
              <a:defRPr sz="3072"/>
            </a:pPr>
            <a:r>
              <a:t>M. Martínez</a:t>
            </a:r>
            <a:endParaRPr sz="3648"/>
          </a:p>
          <a:p>
            <a:pPr defTabSz="438911">
              <a:lnSpc>
                <a:spcPct val="80000"/>
              </a:lnSpc>
              <a:spcBef>
                <a:spcPts val="600"/>
              </a:spcBef>
              <a:defRPr sz="2592"/>
            </a:pPr>
          </a:p>
          <a:p>
            <a:pPr defTabSz="438911">
              <a:lnSpc>
                <a:spcPct val="80000"/>
              </a:lnSpc>
              <a:spcBef>
                <a:spcPts val="600"/>
              </a:spcBef>
              <a:defRPr sz="2592"/>
            </a:pPr>
          </a:p>
          <a:p>
            <a:pPr defTabSz="438911">
              <a:lnSpc>
                <a:spcPct val="80000"/>
              </a:lnSpc>
              <a:spcBef>
                <a:spcPts val="600"/>
              </a:spcBef>
              <a:defRPr sz="2592"/>
            </a:pPr>
          </a:p>
          <a:p>
            <a:pPr defTabSz="438911">
              <a:lnSpc>
                <a:spcPct val="80000"/>
              </a:lnSpc>
              <a:spcBef>
                <a:spcPts val="600"/>
              </a:spcBef>
              <a:defRPr b="1" sz="2592"/>
            </a:pPr>
            <a:r>
              <a:t>Civil Engineering </a:t>
            </a:r>
            <a:r>
              <a:t>meeting </a:t>
            </a:r>
          </a:p>
          <a:p>
            <a:pPr defTabSz="438911">
              <a:lnSpc>
                <a:spcPct val="80000"/>
              </a:lnSpc>
              <a:spcBef>
                <a:spcPts val="600"/>
              </a:spcBef>
              <a:defRPr b="1" sz="2592"/>
            </a:pPr>
            <a:r>
              <a:t>CERN, 3</a:t>
            </a:r>
            <a:r>
              <a:rPr baseline="29916"/>
              <a:t>rd</a:t>
            </a:r>
            <a:r>
              <a:t> Feb  2023</a:t>
            </a:r>
          </a:p>
        </p:txBody>
      </p:sp>
      <p:pic>
        <p:nvPicPr>
          <p:cNvPr id="97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21574" y="5817296"/>
            <a:ext cx="2363634" cy="731249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85475" y="4631266"/>
            <a:ext cx="1595664" cy="668185"/>
          </a:xfrm>
          <a:prstGeom prst="rect">
            <a:avLst/>
          </a:prstGeom>
          <a:ln w="12700">
            <a:miter lim="400000"/>
          </a:ln>
        </p:spPr>
      </p:pic>
      <p:pic>
        <p:nvPicPr>
          <p:cNvPr id="99" name="Imagen 14" descr="Imagen 1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548480" y="4673820"/>
            <a:ext cx="1639172" cy="4900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" name="Picture 6" descr="Picture 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395692" y="4444998"/>
            <a:ext cx="854452" cy="8544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le 1"/>
          <p:cNvSpPr txBox="1"/>
          <p:nvPr>
            <p:ph type="title"/>
          </p:nvPr>
        </p:nvSpPr>
        <p:spPr>
          <a:xfrm>
            <a:off x="457200" y="274638"/>
            <a:ext cx="8229600" cy="614363"/>
          </a:xfrm>
          <a:prstGeom prst="rect">
            <a:avLst/>
          </a:prstGeom>
        </p:spPr>
        <p:txBody>
          <a:bodyPr/>
          <a:lstStyle>
            <a:lvl1pPr>
              <a:defRPr b="1" sz="3900"/>
            </a:lvl1pPr>
          </a:lstStyle>
          <a:p>
            <a:pPr/>
            <a:r>
              <a:t>WP missions (3/5) </a:t>
            </a:r>
          </a:p>
        </p:txBody>
      </p:sp>
      <p:sp>
        <p:nvSpPr>
          <p:cNvPr id="159" name="Content Placeholder 2"/>
          <p:cNvSpPr txBox="1"/>
          <p:nvPr>
            <p:ph type="body" idx="1"/>
          </p:nvPr>
        </p:nvSpPr>
        <p:spPr>
          <a:xfrm>
            <a:off x="245532" y="889000"/>
            <a:ext cx="8758768" cy="569652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500"/>
              </a:spcBef>
              <a:defRPr b="1" sz="2400">
                <a:solidFill>
                  <a:srgbClr val="3366FF"/>
                </a:solidFill>
              </a:defRPr>
            </a:pPr>
            <a:r>
              <a:t>WP6 Technical Design </a:t>
            </a:r>
          </a:p>
          <a:p>
            <a:pPr lvl="1" marL="914400" indent="-514350">
              <a:spcBef>
                <a:spcPts val="500"/>
              </a:spcBef>
              <a:buFontTx/>
              <a:buAutoNum type="arabicPeriod" startAt="1"/>
              <a:defRPr sz="2400">
                <a:solidFill>
                  <a:srgbClr val="0000FF"/>
                </a:solidFill>
              </a:defRPr>
            </a:pPr>
            <a:r>
              <a:t>Infrastructure Technical Design </a:t>
            </a:r>
          </a:p>
          <a:p>
            <a:pPr lvl="1" marL="914400" indent="-514350">
              <a:spcBef>
                <a:spcPts val="500"/>
              </a:spcBef>
              <a:buFontTx/>
              <a:buAutoNum type="arabicPeriod" startAt="1"/>
              <a:defRPr sz="2400">
                <a:solidFill>
                  <a:srgbClr val="0000FF"/>
                </a:solidFill>
              </a:defRPr>
            </a:pPr>
            <a:r>
              <a:t>Experiment Technical Design </a:t>
            </a:r>
          </a:p>
          <a:p>
            <a:pPr lvl="1" marL="914400" indent="-514350">
              <a:spcBef>
                <a:spcPts val="500"/>
              </a:spcBef>
              <a:buFontTx/>
              <a:buAutoNum type="arabicPeriod" startAt="1"/>
              <a:defRPr sz="2400">
                <a:solidFill>
                  <a:srgbClr val="0000FF"/>
                </a:solidFill>
              </a:defRPr>
            </a:pPr>
            <a:r>
              <a:t>Scientific impact  </a:t>
            </a:r>
          </a:p>
          <a:p>
            <a:pPr lvl="1" marL="914400" indent="-514350">
              <a:spcBef>
                <a:spcPts val="500"/>
              </a:spcBef>
              <a:buFontTx/>
              <a:buAutoNum type="arabicPeriod" startAt="1"/>
              <a:defRPr sz="2400">
                <a:solidFill>
                  <a:srgbClr val="0000FF"/>
                </a:solidFill>
              </a:defRPr>
            </a:pPr>
            <a:r>
              <a:t>Open Data Access and Services </a:t>
            </a:r>
          </a:p>
        </p:txBody>
      </p:sp>
      <p:pic>
        <p:nvPicPr>
          <p:cNvPr id="160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7200" y="3402060"/>
            <a:ext cx="3479800" cy="3183468"/>
          </a:xfrm>
          <a:prstGeom prst="rect">
            <a:avLst/>
          </a:prstGeom>
          <a:ln w="12700">
            <a:miter lim="400000"/>
          </a:ln>
        </p:spPr>
      </p:pic>
      <p:sp>
        <p:nvSpPr>
          <p:cNvPr id="161" name="TextBox 8"/>
          <p:cNvSpPr txBox="1"/>
          <p:nvPr/>
        </p:nvSpPr>
        <p:spPr>
          <a:xfrm>
            <a:off x="4540920" y="5166600"/>
            <a:ext cx="4614295" cy="1522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As expected there is a strong synergy</a:t>
            </a:r>
          </a:p>
          <a:p>
            <a:pPr/>
            <a:r>
              <a:t>with existing ET internal organization</a:t>
            </a:r>
          </a:p>
          <a:p>
            <a:pPr/>
            <a:r>
              <a:rPr>
                <a:latin typeface="Wingdings"/>
                <a:ea typeface="Wingdings"/>
                <a:cs typeface="Wingdings"/>
                <a:sym typeface="Wingdings"/>
              </a:rPr>
              <a:t>  </a:t>
            </a:r>
            <a:r>
              <a:t>Seeking for the best coordination !</a:t>
            </a:r>
          </a:p>
          <a:p>
            <a:pPr/>
            <a:r>
              <a:t>We also involved external experts with </a:t>
            </a:r>
          </a:p>
          <a:p>
            <a:pPr/>
            <a:r>
              <a:t>huge experience from CERN </a:t>
            </a:r>
          </a:p>
        </p:txBody>
      </p:sp>
      <p:pic>
        <p:nvPicPr>
          <p:cNvPr id="162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95877" y="1104900"/>
            <a:ext cx="3905059" cy="1765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95877" y="3013299"/>
            <a:ext cx="3581423" cy="2115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1"/>
          <p:cNvSpPr txBox="1"/>
          <p:nvPr>
            <p:ph type="title"/>
          </p:nvPr>
        </p:nvSpPr>
        <p:spPr>
          <a:xfrm>
            <a:off x="457200" y="9091"/>
            <a:ext cx="8229600" cy="614364"/>
          </a:xfrm>
          <a:prstGeom prst="rect">
            <a:avLst/>
          </a:prstGeom>
        </p:spPr>
        <p:txBody>
          <a:bodyPr/>
          <a:lstStyle>
            <a:lvl1pPr>
              <a:defRPr b="1" sz="3900"/>
            </a:lvl1pPr>
          </a:lstStyle>
          <a:p>
            <a:pPr/>
            <a:r>
              <a:t>WP missions (4/5)</a:t>
            </a:r>
          </a:p>
        </p:txBody>
      </p:sp>
      <p:sp>
        <p:nvSpPr>
          <p:cNvPr id="166" name="Content Placeholder 2"/>
          <p:cNvSpPr txBox="1"/>
          <p:nvPr>
            <p:ph type="body" idx="1"/>
          </p:nvPr>
        </p:nvSpPr>
        <p:spPr>
          <a:xfrm>
            <a:off x="45407" y="715817"/>
            <a:ext cx="5177451" cy="623454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defRPr b="1">
                <a:solidFill>
                  <a:srgbClr val="008000"/>
                </a:solidFill>
              </a:defRPr>
            </a:pPr>
            <a:r>
              <a:t>WP7</a:t>
            </a:r>
            <a:r>
              <a:rPr b="0"/>
              <a:t> </a:t>
            </a:r>
            <a:r>
              <a:t>Transfer of Technology</a:t>
            </a:r>
            <a:r>
              <a:rPr b="0"/>
              <a:t> </a:t>
            </a:r>
          </a:p>
          <a:p>
            <a:pPr lvl="1" marL="971550" indent="-514350">
              <a:lnSpc>
                <a:spcPct val="90000"/>
              </a:lnSpc>
              <a:spcBef>
                <a:spcPts val="600"/>
              </a:spcBef>
              <a:buFontTx/>
              <a:buAutoNum type="arabicPeriod" startAt="1"/>
              <a:defRPr sz="2800">
                <a:solidFill>
                  <a:srgbClr val="008000"/>
                </a:solidFill>
              </a:defRPr>
            </a:pPr>
            <a:r>
              <a:t>Promotion of Innovative technologies </a:t>
            </a:r>
          </a:p>
          <a:p>
            <a:pPr lvl="1" marL="971550" indent="-514350">
              <a:lnSpc>
                <a:spcPct val="90000"/>
              </a:lnSpc>
              <a:spcBef>
                <a:spcPts val="600"/>
              </a:spcBef>
              <a:buFontTx/>
              <a:buAutoNum type="arabicPeriod" startAt="1"/>
              <a:defRPr sz="2800">
                <a:solidFill>
                  <a:srgbClr val="008000"/>
                </a:solidFill>
              </a:defRPr>
            </a:pPr>
            <a:r>
              <a:t>Liaison with industries, industrial returns</a:t>
            </a:r>
          </a:p>
          <a:p>
            <a:pPr lvl="1" marL="971550" indent="-514350">
              <a:lnSpc>
                <a:spcPct val="90000"/>
              </a:lnSpc>
              <a:spcBef>
                <a:spcPts val="600"/>
              </a:spcBef>
              <a:buFontTx/>
              <a:buAutoNum type="arabicPeriod" startAt="1"/>
              <a:defRPr sz="2800">
                <a:solidFill>
                  <a:srgbClr val="008000"/>
                </a:solidFill>
              </a:defRPr>
            </a:pPr>
            <a:r>
              <a:t>Intellectual Property </a:t>
            </a:r>
          </a:p>
          <a:p>
            <a:pPr>
              <a:lnSpc>
                <a:spcPct val="90000"/>
              </a:lnSpc>
              <a:defRPr b="1">
                <a:solidFill>
                  <a:srgbClr val="FF6600"/>
                </a:solidFill>
              </a:defRPr>
            </a:pPr>
            <a:r>
              <a:t>WP8</a:t>
            </a:r>
            <a:r>
              <a:rPr b="0"/>
              <a:t> </a:t>
            </a:r>
            <a:r>
              <a:t>Computing and Data Access </a:t>
            </a:r>
          </a:p>
          <a:p>
            <a:pPr lvl="1" marL="971550" indent="-514350">
              <a:lnSpc>
                <a:spcPct val="90000"/>
              </a:lnSpc>
              <a:spcBef>
                <a:spcPts val="600"/>
              </a:spcBef>
              <a:buFontTx/>
              <a:buAutoNum type="arabicPeriod" startAt="1"/>
              <a:defRPr sz="2800">
                <a:solidFill>
                  <a:srgbClr val="FF6600"/>
                </a:solidFill>
              </a:defRPr>
            </a:pPr>
            <a:r>
              <a:t>Computing model  </a:t>
            </a:r>
          </a:p>
          <a:p>
            <a:pPr lvl="1" marL="971550" indent="-514350">
              <a:lnSpc>
                <a:spcPct val="90000"/>
              </a:lnSpc>
              <a:spcBef>
                <a:spcPts val="600"/>
              </a:spcBef>
              <a:buFontTx/>
              <a:buAutoNum type="arabicPeriod" startAt="1"/>
              <a:defRPr sz="2800">
                <a:solidFill>
                  <a:srgbClr val="FF6600"/>
                </a:solidFill>
              </a:defRPr>
            </a:pPr>
            <a:r>
              <a:t>Computing Resources </a:t>
            </a:r>
          </a:p>
          <a:p>
            <a:pPr lvl="1" marL="971550" indent="-514350">
              <a:lnSpc>
                <a:spcPct val="90000"/>
              </a:lnSpc>
              <a:spcBef>
                <a:spcPts val="600"/>
              </a:spcBef>
              <a:buFontTx/>
              <a:buAutoNum type="arabicPeriod" startAt="1"/>
              <a:defRPr sz="2800">
                <a:solidFill>
                  <a:srgbClr val="FF6600"/>
                </a:solidFill>
              </a:defRPr>
            </a:pPr>
            <a:r>
              <a:t>T0 Data Center </a:t>
            </a:r>
          </a:p>
          <a:p>
            <a:pPr lvl="1" marL="971550" indent="-514350">
              <a:lnSpc>
                <a:spcPct val="90000"/>
              </a:lnSpc>
              <a:spcBef>
                <a:spcPts val="600"/>
              </a:spcBef>
              <a:buFontTx/>
              <a:buAutoNum type="arabicPeriod" startAt="1"/>
              <a:defRPr sz="2800">
                <a:solidFill>
                  <a:srgbClr val="FF6600"/>
                </a:solidFill>
              </a:defRPr>
            </a:pPr>
            <a:r>
              <a:t>Data Preservation </a:t>
            </a:r>
          </a:p>
        </p:txBody>
      </p:sp>
      <p:pic>
        <p:nvPicPr>
          <p:cNvPr id="16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38757" y="791777"/>
            <a:ext cx="2651144" cy="17274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8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38922" y="2548658"/>
            <a:ext cx="4292884" cy="1346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9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38756" y="3924300"/>
            <a:ext cx="2611066" cy="1701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0" name="Picture 9" descr="Picture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953000" y="5626100"/>
            <a:ext cx="3556000" cy="11049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1"/>
          <p:cNvSpPr txBox="1"/>
          <p:nvPr>
            <p:ph type="title"/>
          </p:nvPr>
        </p:nvSpPr>
        <p:spPr>
          <a:xfrm>
            <a:off x="457200" y="9091"/>
            <a:ext cx="8229600" cy="614364"/>
          </a:xfrm>
          <a:prstGeom prst="rect">
            <a:avLst/>
          </a:prstGeom>
        </p:spPr>
        <p:txBody>
          <a:bodyPr/>
          <a:lstStyle>
            <a:lvl1pPr>
              <a:defRPr b="1" sz="3900"/>
            </a:lvl1pPr>
          </a:lstStyle>
          <a:p>
            <a:pPr/>
            <a:r>
              <a:t>WP missions (5/5)</a:t>
            </a:r>
          </a:p>
        </p:txBody>
      </p:sp>
      <p:sp>
        <p:nvSpPr>
          <p:cNvPr id="173" name="Content Placeholder 2"/>
          <p:cNvSpPr txBox="1"/>
          <p:nvPr>
            <p:ph type="body" idx="1"/>
          </p:nvPr>
        </p:nvSpPr>
        <p:spPr>
          <a:xfrm>
            <a:off x="-18091" y="715817"/>
            <a:ext cx="4742492" cy="623454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  <a:defRPr b="1" sz="2700"/>
            </a:pPr>
            <a:r>
              <a:t>WP9</a:t>
            </a:r>
            <a:r>
              <a:rPr b="0"/>
              <a:t> </a:t>
            </a:r>
            <a:r>
              <a:t>Sustainable Development Strategy</a:t>
            </a:r>
            <a:r>
              <a:rPr b="0"/>
              <a:t>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300"/>
            </a:pPr>
            <a:r>
              <a:t>Low Carbon footprint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300"/>
            </a:pPr>
            <a:r>
              <a:t>Liaison with Climate Change and Geoscience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300"/>
            </a:pPr>
            <a:r>
              <a:t>Landscape and Environmental impact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300"/>
            </a:pPr>
            <a:r>
              <a:t>Transportation </a:t>
            </a:r>
          </a:p>
          <a:p>
            <a:pPr>
              <a:lnSpc>
                <a:spcPct val="80000"/>
              </a:lnSpc>
              <a:spcBef>
                <a:spcPts val="600"/>
              </a:spcBef>
              <a:defRPr b="1" sz="2700">
                <a:solidFill>
                  <a:srgbClr val="660066"/>
                </a:solidFill>
              </a:defRPr>
            </a:pPr>
            <a:r>
              <a:t>WP10 Education, Outreach and Citizen Engagement</a:t>
            </a:r>
            <a:r>
              <a:rPr b="0"/>
              <a:t>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300">
                <a:solidFill>
                  <a:srgbClr val="660066"/>
                </a:solidFill>
              </a:defRPr>
            </a:pPr>
            <a:r>
              <a:t>School Education Program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300">
                <a:solidFill>
                  <a:srgbClr val="660066"/>
                </a:solidFill>
              </a:defRPr>
            </a:pPr>
            <a:r>
              <a:t>Dissemination and communication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300">
                <a:solidFill>
                  <a:srgbClr val="660066"/>
                </a:solidFill>
              </a:defRPr>
            </a:pPr>
            <a:r>
              <a:t>Mentoring and Training 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300">
                <a:solidFill>
                  <a:srgbClr val="660066"/>
                </a:solidFill>
              </a:defRPr>
            </a:pPr>
            <a:r>
              <a:t>Diversity and Inclusion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300">
                <a:solidFill>
                  <a:srgbClr val="660066"/>
                </a:solidFill>
              </a:defRPr>
            </a:pPr>
            <a:r>
              <a:t>Early Career Scientists </a:t>
            </a:r>
          </a:p>
        </p:txBody>
      </p:sp>
      <p:pic>
        <p:nvPicPr>
          <p:cNvPr id="17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12821" y="2276763"/>
            <a:ext cx="4742493" cy="11856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24401" y="715817"/>
            <a:ext cx="4164142" cy="1468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46600" y="5232089"/>
            <a:ext cx="4597400" cy="1625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08600" y="3597916"/>
            <a:ext cx="2781300" cy="16341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depositphotos_264724110-stock-illustration-stock-vector-illustration-black-awareness.jpeg" descr="depositphotos_264724110-stock-illustration-stock-vector-illustration-black-awareness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738552" y="1716628"/>
            <a:ext cx="310152" cy="3101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Content Placeholder 5" descr="Content Placeholder 5"/>
          <p:cNvPicPr>
            <a:picLocks noChangeAspect="1"/>
          </p:cNvPicPr>
          <p:nvPr/>
        </p:nvPicPr>
        <p:blipFill>
          <a:blip r:embed="rId2">
            <a:extLst/>
          </a:blip>
          <a:srcRect l="0" t="430" r="0" b="429"/>
          <a:stretch>
            <a:fillRect/>
          </a:stretch>
        </p:blipFill>
        <p:spPr>
          <a:xfrm>
            <a:off x="-137885" y="-389370"/>
            <a:ext cx="8356600" cy="5769553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itle 1"/>
          <p:cNvSpPr txBox="1"/>
          <p:nvPr>
            <p:ph type="title"/>
          </p:nvPr>
        </p:nvSpPr>
        <p:spPr>
          <a:xfrm>
            <a:off x="46991" y="1801310"/>
            <a:ext cx="8229601" cy="546630"/>
          </a:xfrm>
          <a:prstGeom prst="rect">
            <a:avLst/>
          </a:prstGeom>
        </p:spPr>
        <p:txBody>
          <a:bodyPr/>
          <a:lstStyle>
            <a:lvl1pPr defTabSz="429768">
              <a:defRPr b="1" sz="3666"/>
            </a:lvl1pPr>
          </a:lstStyle>
          <a:p>
            <a:pPr/>
            <a:r>
              <a:t>Budget allocation</a:t>
            </a:r>
          </a:p>
        </p:txBody>
      </p:sp>
      <p:sp>
        <p:nvSpPr>
          <p:cNvPr id="182" name="TextBox 4"/>
          <p:cNvSpPr txBox="1"/>
          <p:nvPr/>
        </p:nvSpPr>
        <p:spPr>
          <a:xfrm>
            <a:off x="4498711" y="3672192"/>
            <a:ext cx="4138722" cy="3263613"/>
          </a:xfrm>
          <a:prstGeom prst="rect">
            <a:avLst/>
          </a:prstGeom>
          <a:solidFill>
            <a:srgbClr val="CCFFCC">
              <a:alpha val="50000"/>
            </a:srgbClr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/>
            </a:pPr>
            <a:r>
              <a:t>Project Office/Engineering Dept.</a:t>
            </a:r>
          </a:p>
          <a:p>
            <a:pPr lvl="1" marL="800100" indent="-342900">
              <a:buSzPct val="100000"/>
              <a:buAutoNum type="arabicPeriod" startAt="1"/>
              <a:defRPr b="1">
                <a:solidFill>
                  <a:srgbClr val="808080"/>
                </a:solidFill>
              </a:defRPr>
            </a:pPr>
            <a:r>
              <a:t>Technical Coordinator (in-kind)</a:t>
            </a:r>
          </a:p>
          <a:p>
            <a:pPr lvl="1" marL="800100" indent="-342900">
              <a:buSzPct val="100000"/>
              <a:buAutoNum type="arabicPeriod" startAt="1"/>
              <a:defRPr b="1">
                <a:solidFill>
                  <a:srgbClr val="808080"/>
                </a:solidFill>
              </a:defRPr>
            </a:pPr>
            <a:r>
              <a:t>System Engineering (in-kind)</a:t>
            </a:r>
          </a:p>
          <a:p>
            <a:pPr lvl="1" marL="800100" indent="-342900">
              <a:buSzPct val="100000"/>
              <a:buAutoNum type="arabicPeriod" startAt="1"/>
              <a:defRPr b="1"/>
            </a:pPr>
            <a:r>
              <a:t>Parameters, Layout, Risk Manager</a:t>
            </a:r>
          </a:p>
          <a:p>
            <a:pPr lvl="1" marL="800100" indent="-342900">
              <a:buSzPct val="100000"/>
              <a:buAutoNum type="arabicPeriod" startAt="1"/>
              <a:defRPr b="1"/>
            </a:pPr>
            <a:r>
              <a:t>Software Engineer</a:t>
            </a:r>
          </a:p>
          <a:p>
            <a:pPr lvl="1" marL="800100" indent="-342900">
              <a:buSzPct val="100000"/>
              <a:buAutoNum type="arabicPeriod" startAt="1"/>
              <a:defRPr b="1"/>
            </a:pPr>
            <a:r>
              <a:t>Civil Engineering </a:t>
            </a:r>
          </a:p>
          <a:p>
            <a:pPr lvl="1" marL="800100" indent="-342900">
              <a:buSzPct val="100000"/>
              <a:buAutoNum type="arabicPeriod" startAt="1"/>
              <a:defRPr b="1"/>
            </a:pPr>
            <a:r>
              <a:t>Vacuum Engineer</a:t>
            </a:r>
          </a:p>
          <a:p>
            <a:pPr lvl="1" marL="800100" indent="-342900">
              <a:buSzPct val="100000"/>
              <a:buAutoNum type="arabicPeriod" startAt="1"/>
              <a:defRPr b="1"/>
            </a:pPr>
            <a:r>
              <a:t>Integration and Technical </a:t>
            </a:r>
          </a:p>
          <a:p>
            <a:pPr lvl="1">
              <a:defRPr b="1"/>
            </a:pPr>
            <a:r>
              <a:t>      Infrastructures  Engineer</a:t>
            </a:r>
          </a:p>
          <a:p>
            <a:pPr>
              <a:defRPr b="1"/>
            </a:pPr>
            <a:r>
              <a:t>Design of the vacuum system by CERN</a:t>
            </a:r>
          </a:p>
          <a:p>
            <a:pPr>
              <a:defRPr b="1"/>
            </a:pPr>
            <a:r>
              <a:t>(in-kind funding included for first year) </a:t>
            </a:r>
          </a:p>
        </p:txBody>
      </p:sp>
      <p:graphicFrame>
        <p:nvGraphicFramePr>
          <p:cNvPr id="183" name="Content Placeholder 5"/>
          <p:cNvGraphicFramePr/>
          <p:nvPr/>
        </p:nvGraphicFramePr>
        <p:xfrm>
          <a:off x="584200" y="2347940"/>
          <a:ext cx="2936240" cy="4237927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547586"/>
                <a:gridCol w="1388654"/>
              </a:tblGrid>
              <a:tr h="301480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100">
                          <a:solidFill>
                            <a:srgbClr val="FFFFFF"/>
                          </a:solidFill>
                        </a:rPr>
                        <a:t>Position</a:t>
                      </a:r>
                    </a:p>
                  </a:txBody>
                  <a:tcPr marL="45720" marR="45720" marT="45720" marB="45720" anchor="t" anchorCtr="0" horzOverflow="overflow"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100">
                          <a:solidFill>
                            <a:srgbClr val="FFFFFF"/>
                          </a:solidFill>
                        </a:rPr>
                        <a:t>ASSIGNMENT</a:t>
                      </a:r>
                    </a:p>
                  </a:txBody>
                  <a:tcPr marL="45720" marR="45720" marT="45720" marB="45720" anchor="t" anchorCtr="0" horzOverflow="overflow"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Technical Coordinator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INFN (IN-KIND)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85162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Systems Engineering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NIKHEF (IN-KIND)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4066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Parameters, layout, risk Manager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CNRS 
(INFRA-DEV)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4066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Software Engineer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CNRS
(INFRA-DEV)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4066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Civil Engineer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NIKHEF 
(INFRA-DEV)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4066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Vacuum Engineer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CNRS 
(INFRA-DEV)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726175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Integration and Technical
Infrastructures Engineer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INFN
(INFRA-DEV)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4066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Head  Project Office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INFN
(IN-KIND)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B3A2C7"/>
                    </a:solidFill>
                  </a:tcPr>
                </a:tc>
              </a:tr>
              <a:tr h="406657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Head Engineering Department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CCC1D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/>
                        <a:t>NIKHEF
(IN-KIND)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sp>
        <p:nvSpPr>
          <p:cNvPr id="184" name="TextBox 6"/>
          <p:cNvSpPr txBox="1"/>
          <p:nvPr/>
        </p:nvSpPr>
        <p:spPr>
          <a:xfrm>
            <a:off x="46991" y="176264"/>
            <a:ext cx="8910525" cy="1511014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>
                <a:solidFill>
                  <a:srgbClr val="660066"/>
                </a:solidFill>
              </a:defRPr>
            </a:pPr>
            <a:r>
              <a:t>A large fraction devoted to the creating of the Project Office/ Engineering Department  (44%)</a:t>
            </a:r>
          </a:p>
          <a:p>
            <a:pPr>
              <a:defRPr b="1">
                <a:solidFill>
                  <a:srgbClr val="008000"/>
                </a:solidFill>
              </a:defRPr>
            </a:pPr>
            <a:r>
              <a:t>Significant funding for expert consulting on legal and financial aspects, </a:t>
            </a:r>
          </a:p>
          <a:p>
            <a:pPr>
              <a:defRPr b="1">
                <a:solidFill>
                  <a:srgbClr val="008000"/>
                </a:solidFill>
              </a:defRPr>
            </a:pPr>
            <a:r>
              <a:t>socio-economic impacts, and site selection related studies</a:t>
            </a:r>
          </a:p>
          <a:p>
            <a:pPr>
              <a:defRPr b="1">
                <a:solidFill>
                  <a:srgbClr val="0000FF"/>
                </a:solidFill>
              </a:defRPr>
            </a:pPr>
            <a:r>
              <a:t>Significant funding for sustainability studies</a:t>
            </a:r>
          </a:p>
          <a:p>
            <a:pPr>
              <a:defRPr b="1"/>
            </a:pPr>
            <a:r>
              <a:t>Funding for ET-PP management, KTT, Computing model, and Outreach/Communication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87" name="Content Placeholder 3" descr="Content Placeholder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38929" y="-69850"/>
            <a:ext cx="6303726" cy="6743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68823" y="373878"/>
            <a:ext cx="3810001" cy="329513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89" name="TextBox 5"/>
          <p:cNvSpPr txBox="1"/>
          <p:nvPr/>
        </p:nvSpPr>
        <p:spPr>
          <a:xfrm>
            <a:off x="5633720" y="3759112"/>
            <a:ext cx="3280207" cy="2983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Grant Agreement finally signed </a:t>
            </a:r>
          </a:p>
          <a:p>
            <a:pPr/>
            <a:r>
              <a:t>with EC by  middle August 2022</a:t>
            </a:r>
          </a:p>
          <a:p>
            <a:pPr/>
          </a:p>
          <a:p>
            <a:pPr/>
            <a:r>
              <a:t>Concluding now the Collaborative </a:t>
            </a:r>
          </a:p>
          <a:p>
            <a:pPr/>
            <a:r>
              <a:t>Agreement among partners</a:t>
            </a:r>
          </a:p>
          <a:p>
            <a:pPr/>
          </a:p>
          <a:p>
            <a:pPr/>
            <a:r>
              <a:t>Budget being now executed</a:t>
            </a:r>
          </a:p>
          <a:p>
            <a:pPr marL="285750" indent="-285750">
              <a:buSzPct val="100000"/>
              <a:buChar char="à"/>
            </a:pPr>
            <a:r>
              <a:t>A number of open positions </a:t>
            </a:r>
          </a:p>
          <a:p>
            <a:pPr/>
            <a:r>
              <a:t>are advertised in ET-PP page </a:t>
            </a:r>
          </a:p>
          <a:p>
            <a:pPr/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More to come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le 1"/>
          <p:cNvSpPr txBox="1"/>
          <p:nvPr>
            <p:ph type="title"/>
          </p:nvPr>
        </p:nvSpPr>
        <p:spPr>
          <a:xfrm>
            <a:off x="457200" y="274638"/>
            <a:ext cx="8229600" cy="931863"/>
          </a:xfrm>
          <a:prstGeom prst="rect">
            <a:avLst/>
          </a:prstGeom>
        </p:spPr>
        <p:txBody>
          <a:bodyPr/>
          <a:lstStyle/>
          <a:p>
            <a:pPr defTabSz="347472">
              <a:defRPr b="1" sz="2964"/>
            </a:pPr>
            <a:r>
              <a:t>INFRA-DEV Kick-off meeting </a:t>
            </a:r>
            <a:br/>
            <a:r>
              <a:rPr>
                <a:solidFill>
                  <a:srgbClr val="FF0000"/>
                </a:solidFill>
              </a:rPr>
              <a:t>July 19</a:t>
            </a:r>
            <a:r>
              <a:rPr baseline="29368">
                <a:solidFill>
                  <a:srgbClr val="FF0000"/>
                </a:solidFill>
              </a:rPr>
              <a:t>th</a:t>
            </a:r>
            <a:r>
              <a:rPr>
                <a:solidFill>
                  <a:srgbClr val="FF0000"/>
                </a:solidFill>
              </a:rPr>
              <a:t>  – 20</a:t>
            </a:r>
            <a:r>
              <a:rPr baseline="29368">
                <a:solidFill>
                  <a:srgbClr val="FF0000"/>
                </a:solidFill>
              </a:rPr>
              <a:t>th</a:t>
            </a:r>
            <a:r>
              <a:rPr>
                <a:solidFill>
                  <a:srgbClr val="FF0000"/>
                </a:solidFill>
              </a:rPr>
              <a:t>  2022  </a:t>
            </a:r>
            <a:r>
              <a:t>@ Barcelona</a:t>
            </a:r>
          </a:p>
        </p:txBody>
      </p:sp>
      <p:sp>
        <p:nvSpPr>
          <p:cNvPr id="192" name="Content Placeholder 2"/>
          <p:cNvSpPr txBox="1"/>
          <p:nvPr>
            <p:ph type="body" idx="1"/>
          </p:nvPr>
        </p:nvSpPr>
        <p:spPr>
          <a:xfrm>
            <a:off x="0" y="1413329"/>
            <a:ext cx="5728731" cy="5194301"/>
          </a:xfrm>
          <a:prstGeom prst="rect">
            <a:avLst/>
          </a:prstGeom>
        </p:spPr>
        <p:txBody>
          <a:bodyPr/>
          <a:lstStyle/>
          <a:p>
            <a:pPr marL="0" indent="0" defTabSz="406908">
              <a:lnSpc>
                <a:spcPct val="80000"/>
              </a:lnSpc>
              <a:spcBef>
                <a:spcPts val="400"/>
              </a:spcBef>
              <a:buSzTx/>
              <a:buNone/>
              <a:defRPr sz="1779"/>
            </a:pPr>
            <a:r>
              <a:t>     </a:t>
            </a: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sz="1779"/>
            </a:pPr>
            <a:r>
              <a:t>We had an </a:t>
            </a:r>
            <a:r>
              <a:rPr b="1"/>
              <a:t>in-person 2 days </a:t>
            </a:r>
            <a:r>
              <a:t>meeting of ET management &amp; INFRA-DEV WP coordinators  </a:t>
            </a: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sz="1779"/>
            </a:pP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sz="1779"/>
            </a:pPr>
            <a:r>
              <a:t>WP-WP discussions taking place during first day followed by plenary reports and plan drawing/discussions the second day</a:t>
            </a: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sz="1779"/>
            </a:pP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sz="1779"/>
            </a:pPr>
            <a:r>
              <a:t>Dedicated slot for BSR and presence of BGR </a:t>
            </a: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sz="1779"/>
            </a:pPr>
            <a:r>
              <a:t>Dedicated slot on ET-PP Collaborative Agreement  &amp; EC Reporting  details </a:t>
            </a:r>
          </a:p>
          <a:p>
            <a:pPr marL="0" indent="0" defTabSz="406908">
              <a:lnSpc>
                <a:spcPct val="80000"/>
              </a:lnSpc>
              <a:spcBef>
                <a:spcPts val="400"/>
              </a:spcBef>
              <a:buSzTx/>
              <a:buNone/>
              <a:defRPr sz="2492"/>
            </a:pP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sz="1779"/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https://indico.ifae.es/event/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1393</a:t>
            </a: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sz="1779"/>
            </a:pP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b="1" sz="1779"/>
            </a:pPr>
            <a:r>
              <a:t>Running biweekly zoom meetings since then</a:t>
            </a: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b="1" sz="1779"/>
            </a:pPr>
          </a:p>
          <a:p>
            <a:pPr marL="305180" indent="-305180" defTabSz="406908">
              <a:lnSpc>
                <a:spcPct val="80000"/>
              </a:lnSpc>
              <a:spcBef>
                <a:spcPts val="400"/>
              </a:spcBef>
              <a:defRPr b="1" sz="1779">
                <a:solidFill>
                  <a:srgbClr val="FF0000"/>
                </a:solidFill>
              </a:defRPr>
            </a:pPr>
            <a:r>
              <a:t>All hands  in-person meeting @ BCN foreseen for early summer 2023  (covered by ET-PP funds)</a:t>
            </a:r>
          </a:p>
        </p:txBody>
      </p:sp>
      <p:sp>
        <p:nvSpPr>
          <p:cNvPr id="193" name="Slide Number Placeholder 4"/>
          <p:cNvSpPr txBox="1"/>
          <p:nvPr>
            <p:ph type="sldNum" sz="quarter" idx="4294967295"/>
          </p:nvPr>
        </p:nvSpPr>
        <p:spPr>
          <a:xfrm>
            <a:off x="8428176" y="6414760"/>
            <a:ext cx="258624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94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42000" y="1422400"/>
            <a:ext cx="3213100" cy="25795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42000" y="4001997"/>
            <a:ext cx="3213100" cy="26603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itle 1"/>
          <p:cNvSpPr txBox="1"/>
          <p:nvPr>
            <p:ph type="title"/>
          </p:nvPr>
        </p:nvSpPr>
        <p:spPr>
          <a:xfrm>
            <a:off x="457200" y="111352"/>
            <a:ext cx="8229600" cy="786721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/>
            <a:r>
              <a:t>ET-PP after submission</a:t>
            </a:r>
          </a:p>
        </p:txBody>
      </p:sp>
      <p:sp>
        <p:nvSpPr>
          <p:cNvPr id="198" name="Content Placeholder 2"/>
          <p:cNvSpPr txBox="1"/>
          <p:nvPr>
            <p:ph type="body" idx="1"/>
          </p:nvPr>
        </p:nvSpPr>
        <p:spPr>
          <a:xfrm>
            <a:off x="64698" y="722463"/>
            <a:ext cx="5765891" cy="5959928"/>
          </a:xfrm>
          <a:prstGeom prst="rect">
            <a:avLst/>
          </a:prstGeom>
        </p:spPr>
        <p:txBody>
          <a:bodyPr/>
          <a:lstStyle/>
          <a:p>
            <a:pPr marL="318897" indent="-318897" defTabSz="425195">
              <a:lnSpc>
                <a:spcPct val="80000"/>
              </a:lnSpc>
              <a:spcBef>
                <a:spcPts val="500"/>
              </a:spcBef>
              <a:defRPr sz="2232"/>
            </a:pPr>
            <a:r>
              <a:t>ET-PP started already to work without waiting for the EC resolution 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sz="1953"/>
            </a:pPr>
            <a:r>
              <a:t>Running ET-PP coordinating meetings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sz="1953"/>
            </a:pPr>
            <a:r>
              <a:t>First Common Document repository in place       @ EGO  (TDS + Wiki)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b="1" sz="1953"/>
            </a:pPr>
            <a:r>
              <a:t>Exploring CERN management tools actively</a:t>
            </a:r>
          </a:p>
          <a:p>
            <a:pPr lvl="2" marL="1116139" indent="-265747" defTabSz="425195">
              <a:lnSpc>
                <a:spcPct val="80000"/>
              </a:lnSpc>
              <a:spcBef>
                <a:spcPts val="400"/>
              </a:spcBef>
              <a:buChar char="–"/>
              <a:defRPr b="1" sz="1953"/>
            </a:pPr>
            <a:r>
              <a:t>At the moment being evaluated in WP5/7 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sz="1953"/>
            </a:pPr>
            <a:r>
              <a:t>ET bylaws  in place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sz="1953"/>
            </a:pPr>
            <a:r>
              <a:t>ET Collaboration in place </a:t>
            </a:r>
          </a:p>
          <a:p>
            <a:pPr lvl="1" marL="0" indent="425195" defTabSz="425195">
              <a:lnSpc>
                <a:spcPct val="80000"/>
              </a:lnSpc>
              <a:spcBef>
                <a:spcPts val="400"/>
              </a:spcBef>
              <a:buSzTx/>
              <a:buNone/>
              <a:defRPr sz="1953"/>
            </a:pPr>
            <a:r>
              <a:t> </a:t>
            </a:r>
          </a:p>
          <a:p>
            <a:pPr marL="318897" indent="-318897" defTabSz="425195">
              <a:lnSpc>
                <a:spcPct val="80000"/>
              </a:lnSpc>
              <a:spcBef>
                <a:spcPts val="500"/>
              </a:spcBef>
              <a:defRPr sz="2232"/>
            </a:pPr>
            <a:r>
              <a:t>Ongoing WP and WP-WP interactions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sz="1953"/>
            </a:pPr>
            <a:r>
              <a:t>Collecting information on governance and financial models from other organizations</a:t>
            </a:r>
          </a:p>
          <a:p>
            <a:pPr lvl="1" marL="0" indent="425195" defTabSz="425195">
              <a:lnSpc>
                <a:spcPct val="80000"/>
              </a:lnSpc>
              <a:spcBef>
                <a:spcPts val="400"/>
              </a:spcBef>
              <a:buSzTx/>
              <a:buNone/>
              <a:defRPr sz="1953"/>
            </a:pPr>
            <a:r>
              <a:t>    (CERN, SKA, ESS,…)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sz="1953"/>
            </a:pPr>
            <a:r>
              <a:t>Building the WP teams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sz="1953"/>
            </a:pPr>
            <a:r>
              <a:t>Establishing regular meetings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sz="1953"/>
            </a:pPr>
            <a:r>
              <a:t>SWOT  analyses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sz="1953"/>
            </a:pPr>
            <a:r>
              <a:t>Mapping Tasks with ET Divisions</a:t>
            </a:r>
          </a:p>
          <a:p>
            <a:pPr lvl="1" marL="690943" indent="-265747" defTabSz="425195">
              <a:lnSpc>
                <a:spcPct val="80000"/>
              </a:lnSpc>
              <a:spcBef>
                <a:spcPts val="400"/>
              </a:spcBef>
              <a:defRPr b="1" sz="1953"/>
            </a:pPr>
            <a:r>
              <a:t>ET Collaboration – ET Observatory relationship</a:t>
            </a:r>
          </a:p>
        </p:txBody>
      </p:sp>
      <p:pic>
        <p:nvPicPr>
          <p:cNvPr id="19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85436" y="4125625"/>
            <a:ext cx="3175975" cy="2323477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Rectangle 5"/>
          <p:cNvSpPr txBox="1"/>
          <p:nvPr/>
        </p:nvSpPr>
        <p:spPr>
          <a:xfrm>
            <a:off x="5929122" y="6486071"/>
            <a:ext cx="2888603" cy="280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i="1" sz="1400"/>
            </a:lvl1pPr>
          </a:lstStyle>
          <a:p>
            <a:pPr/>
            <a:r>
              <a:t>Example: WP8 Tasks and EIB Divisions</a:t>
            </a:r>
          </a:p>
        </p:txBody>
      </p:sp>
      <p:pic>
        <p:nvPicPr>
          <p:cNvPr id="201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75526" y="1150027"/>
            <a:ext cx="3395795" cy="27236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 1"/>
          <p:cNvSpPr txBox="1"/>
          <p:nvPr>
            <p:ph type="title"/>
          </p:nvPr>
        </p:nvSpPr>
        <p:spPr>
          <a:xfrm>
            <a:off x="457200" y="7937"/>
            <a:ext cx="8229600" cy="715964"/>
          </a:xfrm>
          <a:prstGeom prst="rect">
            <a:avLst/>
          </a:prstGeom>
        </p:spPr>
        <p:txBody>
          <a:bodyPr/>
          <a:lstStyle>
            <a:lvl1pPr>
              <a:defRPr b="1" sz="3900"/>
            </a:lvl1pPr>
          </a:lstStyle>
          <a:p>
            <a:pPr/>
            <a:r>
              <a:t>Few recent examples </a:t>
            </a:r>
          </a:p>
        </p:txBody>
      </p:sp>
      <p:grpSp>
        <p:nvGrpSpPr>
          <p:cNvPr id="206" name="Content Placeholder 3"/>
          <p:cNvGrpSpPr/>
          <p:nvPr/>
        </p:nvGrpSpPr>
        <p:grpSpPr>
          <a:xfrm>
            <a:off x="109537" y="3510398"/>
            <a:ext cx="4787078" cy="2636760"/>
            <a:chOff x="0" y="0"/>
            <a:chExt cx="4787076" cy="2636758"/>
          </a:xfrm>
        </p:grpSpPr>
        <p:pic>
          <p:nvPicPr>
            <p:cNvPr id="204" name="image47.png" descr="image47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>
              <a:off x="566665" y="4499"/>
              <a:ext cx="3653747" cy="26277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5" name="Rectangle"/>
            <p:cNvSpPr/>
            <p:nvPr/>
          </p:nvSpPr>
          <p:spPr>
            <a:xfrm>
              <a:off x="0" y="0"/>
              <a:ext cx="4787077" cy="2636759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/>
            </a:p>
          </p:txBody>
        </p:sp>
      </p:grpSp>
      <p:pic>
        <p:nvPicPr>
          <p:cNvPr id="207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6037" y="612105"/>
            <a:ext cx="4794078" cy="267551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08" name="TextBox 6"/>
          <p:cNvSpPr txBox="1"/>
          <p:nvPr/>
        </p:nvSpPr>
        <p:spPr>
          <a:xfrm>
            <a:off x="5194799" y="721229"/>
            <a:ext cx="3409925" cy="2669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/>
            <a:r>
              <a:t>This is to give you the flavour </a:t>
            </a:r>
          </a:p>
          <a:p>
            <a:pPr/>
            <a:r>
              <a:t>lots of work is on going in </a:t>
            </a:r>
          </a:p>
          <a:p>
            <a:pPr/>
            <a:r>
              <a:t>the exploration of Governance </a:t>
            </a:r>
          </a:p>
          <a:p>
            <a:pPr/>
            <a:r>
              <a:t>and Financial Models </a:t>
            </a:r>
          </a:p>
          <a:p>
            <a:pPr/>
          </a:p>
          <a:p>
            <a:pPr/>
            <a:r>
              <a:t>Also in  the area of ET Project and  Site preparation WP</a:t>
            </a:r>
          </a:p>
          <a:p>
            <a:pPr/>
          </a:p>
          <a:p>
            <a:pPr/>
            <a:r>
              <a:t> </a:t>
            </a:r>
          </a:p>
        </p:txBody>
      </p:sp>
      <p:pic>
        <p:nvPicPr>
          <p:cNvPr id="209" name="Screenshot 2023-01-22 at 08.57.05.png" descr="Screenshot 2023-01-22 at 08.57.05.png"/>
          <p:cNvPicPr>
            <a:picLocks noChangeAspect="1"/>
          </p:cNvPicPr>
          <p:nvPr/>
        </p:nvPicPr>
        <p:blipFill>
          <a:blip r:embed="rId4">
            <a:extLst/>
          </a:blip>
          <a:srcRect l="0" t="0" r="0" b="0"/>
          <a:stretch>
            <a:fillRect/>
          </a:stretch>
        </p:blipFill>
        <p:spPr>
          <a:xfrm>
            <a:off x="4412336" y="3733998"/>
            <a:ext cx="4539836" cy="2189678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  <p:sp>
        <p:nvSpPr>
          <p:cNvPr id="210" name="WP2"/>
          <p:cNvSpPr txBox="1"/>
          <p:nvPr/>
        </p:nvSpPr>
        <p:spPr>
          <a:xfrm>
            <a:off x="3711869" y="693017"/>
            <a:ext cx="541472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WP2</a:t>
            </a:r>
          </a:p>
        </p:txBody>
      </p:sp>
      <p:sp>
        <p:nvSpPr>
          <p:cNvPr id="211" name="WP4"/>
          <p:cNvSpPr txBox="1"/>
          <p:nvPr/>
        </p:nvSpPr>
        <p:spPr>
          <a:xfrm>
            <a:off x="7602998" y="4390052"/>
            <a:ext cx="541473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WP4</a:t>
            </a:r>
          </a:p>
        </p:txBody>
      </p:sp>
      <p:sp>
        <p:nvSpPr>
          <p:cNvPr id="212" name="WP3"/>
          <p:cNvSpPr txBox="1"/>
          <p:nvPr/>
        </p:nvSpPr>
        <p:spPr>
          <a:xfrm>
            <a:off x="387491" y="3659887"/>
            <a:ext cx="541472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/>
            <a:r>
              <a:t>WP3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ET-PP Deliverables for 2023"/>
          <p:cNvSpPr txBox="1"/>
          <p:nvPr>
            <p:ph type="ctrTitle"/>
          </p:nvPr>
        </p:nvSpPr>
        <p:spPr>
          <a:xfrm>
            <a:off x="445492" y="-263406"/>
            <a:ext cx="7772401" cy="1470026"/>
          </a:xfrm>
          <a:prstGeom prst="rect">
            <a:avLst/>
          </a:prstGeom>
        </p:spPr>
        <p:txBody>
          <a:bodyPr/>
          <a:lstStyle/>
          <a:p>
            <a:pPr/>
            <a:r>
              <a:rPr b="1"/>
              <a:t>ET-PP Deliverables for 2023</a:t>
            </a:r>
            <a:r>
              <a:t> </a:t>
            </a:r>
          </a:p>
        </p:txBody>
      </p:sp>
      <p:sp>
        <p:nvSpPr>
          <p:cNvPr id="215" name="WP1…"/>
          <p:cNvSpPr txBox="1"/>
          <p:nvPr/>
        </p:nvSpPr>
        <p:spPr>
          <a:xfrm>
            <a:off x="634087" y="785442"/>
            <a:ext cx="8015740" cy="5826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2000">
                <a:solidFill>
                  <a:schemeClr val="accent1"/>
                </a:solidFill>
              </a:defRPr>
            </a:pPr>
            <a:r>
              <a:t>WP1 </a:t>
            </a:r>
          </a:p>
          <a:p>
            <a:pPr lvl="1" marL="561473" indent="-180473">
              <a:buSzPct val="100000"/>
              <a:buChar char="•"/>
              <a:defRPr b="1" sz="2000">
                <a:solidFill>
                  <a:schemeClr val="accent1"/>
                </a:solidFill>
              </a:defRPr>
            </a:pPr>
            <a:r>
              <a:t>ET-PP Dissemination and Exploitation plan  (Feb 2023)</a:t>
            </a:r>
          </a:p>
          <a:p>
            <a:pPr lvl="1" marL="561473" indent="-180473">
              <a:buSzPct val="100000"/>
              <a:buChar char="•"/>
              <a:defRPr b="1" sz="2000">
                <a:solidFill>
                  <a:schemeClr val="accent1"/>
                </a:solidFill>
              </a:defRPr>
            </a:pPr>
            <a:r>
              <a:t>ET-PP Data Management Plan   (Feb 2023)</a:t>
            </a:r>
          </a:p>
          <a:p>
            <a:pPr>
              <a:defRPr b="1" sz="2000"/>
            </a:pPr>
            <a:r>
              <a:t>WP2</a:t>
            </a:r>
          </a:p>
          <a:p>
            <a:pPr lvl="1" marL="561473" indent="-180473">
              <a:buSzPct val="100000"/>
              <a:buChar char="•"/>
              <a:defRPr b="1" sz="2000"/>
            </a:pPr>
            <a:r>
              <a:t>Report providing options for legal entity (July 2023)</a:t>
            </a:r>
          </a:p>
          <a:p>
            <a:pPr lvl="1" marL="561473" indent="-180473">
              <a:buSzPct val="100000"/>
              <a:buChar char="•"/>
              <a:defRPr b="1" sz="2000"/>
            </a:pPr>
            <a:r>
              <a:t>Minutes of meeting with EC and involved ministres (July 2023) </a:t>
            </a:r>
          </a:p>
          <a:p>
            <a:pPr>
              <a:defRPr b="1" sz="20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WP3</a:t>
            </a:r>
          </a:p>
          <a:p>
            <a:pPr lvl="1" marL="561473" indent="-180473">
              <a:buSzPct val="100000"/>
              <a:buChar char="•"/>
              <a:defRPr b="1" sz="20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Financial model for immediate needs (NEW 2023) </a:t>
            </a:r>
          </a:p>
          <a:p>
            <a:pPr>
              <a:defRPr b="1" sz="2000">
                <a:solidFill>
                  <a:schemeClr val="accent3">
                    <a:satOff val="-6373"/>
                    <a:lumOff val="-10823"/>
                  </a:schemeClr>
                </a:solidFill>
              </a:defRPr>
            </a:pPr>
            <a:r>
              <a:t>WP4</a:t>
            </a:r>
          </a:p>
          <a:p>
            <a:pPr lvl="1" marL="561473" indent="-180473">
              <a:buSzPct val="100000"/>
              <a:buChar char="•"/>
              <a:defRPr b="1" sz="2000">
                <a:solidFill>
                  <a:schemeClr val="accent3">
                    <a:satOff val="-6373"/>
                    <a:lumOff val="-10823"/>
                  </a:schemeClr>
                </a:solidFill>
              </a:defRPr>
            </a:pPr>
            <a:r>
              <a:t>Scan of legal procedures, permitting and land acquisitions (June 2023)</a:t>
            </a:r>
          </a:p>
          <a:p>
            <a:pPr lvl="1" marL="561473" indent="-180473">
              <a:buSzPct val="100000"/>
              <a:buChar char="•"/>
              <a:defRPr b="1" sz="2000">
                <a:solidFill>
                  <a:schemeClr val="accent3">
                    <a:satOff val="-6373"/>
                    <a:lumOff val="-10823"/>
                  </a:schemeClr>
                </a:solidFill>
              </a:defRPr>
            </a:pPr>
            <a:r>
              <a:t>Updated socio-economic impact studies (November 2023)</a:t>
            </a:r>
          </a:p>
          <a:p>
            <a:pPr>
              <a:defRPr b="1" sz="2000"/>
            </a:pPr>
            <a:r>
              <a:t>WP5</a:t>
            </a:r>
          </a:p>
          <a:p>
            <a:pPr>
              <a:defRPr b="1" sz="2000">
                <a:solidFill>
                  <a:schemeClr val="accent1">
                    <a:satOff val="-4409"/>
                    <a:lumOff val="-10509"/>
                  </a:schemeClr>
                </a:solidFill>
              </a:defRPr>
            </a:pPr>
            <a:r>
              <a:t>WP6</a:t>
            </a:r>
          </a:p>
          <a:p>
            <a:pPr>
              <a:defRPr b="1" sz="2000">
                <a:solidFill>
                  <a:schemeClr val="accent3">
                    <a:satOff val="-6373"/>
                    <a:lumOff val="-10823"/>
                  </a:schemeClr>
                </a:solidFill>
              </a:defRPr>
            </a:pPr>
            <a:r>
              <a:t>WP7</a:t>
            </a:r>
          </a:p>
          <a:p>
            <a:pPr lvl="1" marL="561473" indent="-180473">
              <a:buSzPct val="100000"/>
              <a:buChar char="•"/>
              <a:defRPr b="1" sz="2000">
                <a:solidFill>
                  <a:schemeClr val="accent3">
                    <a:satOff val="-6373"/>
                    <a:lumOff val="-10823"/>
                  </a:schemeClr>
                </a:solidFill>
              </a:defRPr>
            </a:pPr>
            <a:r>
              <a:t>Innovation Plan (July 2023)</a:t>
            </a:r>
          </a:p>
          <a:p>
            <a:pPr>
              <a:defRPr b="1" sz="2000">
                <a:solidFill>
                  <a:schemeClr val="accent6">
                    <a:satOff val="-35873"/>
                    <a:lumOff val="-12431"/>
                  </a:schemeClr>
                </a:solidFill>
              </a:defRPr>
            </a:pPr>
            <a:r>
              <a:t>WP8</a:t>
            </a:r>
          </a:p>
          <a:p>
            <a:pPr>
              <a:defRPr b="1" sz="2000"/>
            </a:pPr>
            <a:r>
              <a:t>WP9</a:t>
            </a:r>
          </a:p>
          <a:p>
            <a:pPr>
              <a:defRPr b="1" sz="20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WP10</a:t>
            </a:r>
          </a:p>
          <a:p>
            <a:pPr lvl="1" marL="561473" indent="-180473">
              <a:buSzPct val="100000"/>
              <a:buChar char="•"/>
              <a:defRPr b="1" sz="2000">
                <a:solidFill>
                  <a:schemeClr val="accent4">
                    <a:satOff val="-1335"/>
                    <a:lumOff val="-10274"/>
                  </a:schemeClr>
                </a:solidFill>
              </a:defRPr>
            </a:pPr>
            <a:r>
              <a:t>Initiate strategic media and communication plan (July 2023)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itle 1"/>
          <p:cNvSpPr txBox="1"/>
          <p:nvPr>
            <p:ph type="title"/>
          </p:nvPr>
        </p:nvSpPr>
        <p:spPr>
          <a:xfrm>
            <a:off x="457200" y="-1"/>
            <a:ext cx="8229600" cy="703264"/>
          </a:xfrm>
          <a:prstGeom prst="rect">
            <a:avLst/>
          </a:prstGeom>
        </p:spPr>
        <p:txBody>
          <a:bodyPr/>
          <a:lstStyle>
            <a:lvl1pPr>
              <a:defRPr b="1" sz="3900"/>
            </a:lvl1pPr>
          </a:lstStyle>
          <a:p>
            <a:pPr/>
            <a:r>
              <a:t>Random final notes</a:t>
            </a:r>
          </a:p>
        </p:txBody>
      </p:sp>
      <p:sp>
        <p:nvSpPr>
          <p:cNvPr id="218" name="Content Placeholder 2"/>
          <p:cNvSpPr txBox="1"/>
          <p:nvPr>
            <p:ph type="body" idx="1"/>
          </p:nvPr>
        </p:nvSpPr>
        <p:spPr>
          <a:xfrm>
            <a:off x="0" y="703261"/>
            <a:ext cx="9144000" cy="6154740"/>
          </a:xfrm>
          <a:prstGeom prst="rect">
            <a:avLst/>
          </a:prstGeom>
        </p:spPr>
        <p:txBody>
          <a:bodyPr/>
          <a:lstStyle/>
          <a:p>
            <a:pPr marL="339470" indent="-339470" defTabSz="452627">
              <a:lnSpc>
                <a:spcPct val="80000"/>
              </a:lnSpc>
              <a:spcBef>
                <a:spcPts val="500"/>
              </a:spcBef>
              <a:defRPr b="1" sz="2178">
                <a:solidFill>
                  <a:srgbClr val="0000FF"/>
                </a:solidFill>
              </a:defRPr>
            </a:pPr>
            <a:r>
              <a:t>ET-PP INFRA-DEV Horizon EU project on the run with  3.45M€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0000FF"/>
                </a:solidFill>
              </a:defRPr>
            </a:pPr>
            <a:r>
              <a:t>Mission to facilitate the definition of a well organized and well functioning ET Project and timely decisions  (lots of work ahead of us)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0000FF"/>
                </a:solidFill>
              </a:defRPr>
            </a:pPr>
            <a:r>
              <a:t>Putting together a Governance structure heavily inspired by the (successful) CERN model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adequate for a 2B€ project.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0000FF"/>
                </a:solidFill>
              </a:defRPr>
            </a:pPr>
            <a:r>
              <a:t>Defining the required tools / repositories adequate for a 2B€ project.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0000FF"/>
                </a:solidFill>
              </a:defRPr>
            </a:pPr>
            <a:r>
              <a:t>Funding Agencies recommend to learn from other ESFRI lessons and avoid known/old mistakes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0000FF"/>
                </a:solidFill>
              </a:defRPr>
            </a:pPr>
            <a:r>
              <a:t>Funding Agencies very sensitivity to delays  as (too often) happens in other ESFRI endeavours </a:t>
            </a:r>
          </a:p>
          <a:p>
            <a:pPr marL="0" indent="0" defTabSz="452627">
              <a:lnSpc>
                <a:spcPct val="80000"/>
              </a:lnSpc>
              <a:spcBef>
                <a:spcPts val="500"/>
              </a:spcBef>
              <a:buSzTx/>
              <a:buNone/>
              <a:defRPr sz="2178"/>
            </a:pPr>
          </a:p>
          <a:p>
            <a:pPr marL="339470" indent="-339470" defTabSz="452627">
              <a:lnSpc>
                <a:spcPct val="80000"/>
              </a:lnSpc>
              <a:spcBef>
                <a:spcPts val="500"/>
              </a:spcBef>
              <a:defRPr b="1" sz="2178">
                <a:solidFill>
                  <a:srgbClr val="660066"/>
                </a:solidFill>
              </a:defRPr>
            </a:pPr>
            <a:r>
              <a:t>Four years ahead of us to define many important aspects of the ET  project and to take important decisions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660066"/>
                </a:solidFill>
              </a:defRPr>
            </a:pPr>
            <a:r>
              <a:t>Within ET-PP, most emphasis in defining a functional Project Office and Engineering Department, Governance, Legalities  and Site Preparation 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660066"/>
                </a:solidFill>
              </a:defRPr>
            </a:pPr>
            <a:r>
              <a:t>Other important aspects include financial model, sustainability, industrial returns and social awareness….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660066"/>
                </a:solidFill>
              </a:defRPr>
            </a:pPr>
            <a:r>
              <a:t>Key presence of CERN  experience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660066"/>
                </a:solidFill>
              </a:defRPr>
            </a:pPr>
            <a:r>
              <a:t>Crucial to marry  ET-PP WPs and ET Boards realities, deliverables, milestones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660066"/>
                </a:solidFill>
              </a:defRPr>
            </a:pPr>
            <a:r>
              <a:t>ET site characterization / cost estimates needed soon</a:t>
            </a:r>
          </a:p>
          <a:p>
            <a:pPr lvl="1" marL="735520" indent="-282892" defTabSz="452627">
              <a:lnSpc>
                <a:spcPct val="80000"/>
              </a:lnSpc>
              <a:spcBef>
                <a:spcPts val="400"/>
              </a:spcBef>
              <a:defRPr sz="1881">
                <a:solidFill>
                  <a:srgbClr val="660066"/>
                </a:solidFill>
              </a:defRPr>
            </a:pPr>
            <a:r>
              <a:t>Delivery of a preliminary “TDR” in 2 years is main mission of ET Collaboration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03" name="Content Placeholder 3" descr="Content Placeholder 3"/>
          <p:cNvPicPr>
            <a:picLocks noChangeAspect="1"/>
          </p:cNvPicPr>
          <p:nvPr/>
        </p:nvPicPr>
        <p:blipFill>
          <a:blip r:embed="rId2">
            <a:extLst/>
          </a:blip>
          <a:srcRect l="0" t="1115" r="0" b="1114"/>
          <a:stretch>
            <a:fillRect/>
          </a:stretch>
        </p:blipFill>
        <p:spPr>
          <a:xfrm>
            <a:off x="-2" y="274638"/>
            <a:ext cx="9115110" cy="6089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 3"/>
          <p:cNvSpPr txBox="1"/>
          <p:nvPr>
            <p:ph type="ctrTitle"/>
          </p:nvPr>
        </p:nvSpPr>
        <p:spPr>
          <a:xfrm>
            <a:off x="533400" y="1114425"/>
            <a:ext cx="7772400" cy="1470025"/>
          </a:xfrm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Thanks for  your attention</a:t>
            </a:r>
            <a:br/>
          </a:p>
        </p:txBody>
      </p:sp>
      <p:sp>
        <p:nvSpPr>
          <p:cNvPr id="221" name="Subtitle 4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222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37356" y="2785877"/>
            <a:ext cx="2905526" cy="8988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itle 1"/>
          <p:cNvSpPr txBox="1"/>
          <p:nvPr>
            <p:ph type="title"/>
          </p:nvPr>
        </p:nvSpPr>
        <p:spPr>
          <a:xfrm>
            <a:off x="-1003931" y="65726"/>
            <a:ext cx="8229601" cy="770221"/>
          </a:xfrm>
          <a:prstGeom prst="rect">
            <a:avLst/>
          </a:prstGeom>
        </p:spPr>
        <p:txBody>
          <a:bodyPr/>
          <a:lstStyle>
            <a:lvl1pPr>
              <a:defRPr b="1" sz="4000"/>
            </a:lvl1pPr>
          </a:lstStyle>
          <a:p>
            <a:pPr/>
            <a:r>
              <a:t>Einstein Telescope as ESFRI</a:t>
            </a:r>
          </a:p>
        </p:txBody>
      </p:sp>
      <p:pic>
        <p:nvPicPr>
          <p:cNvPr id="106" name="Content Placeholder 3" descr="Content Placeholder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1093" y="902797"/>
            <a:ext cx="7376478" cy="54592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23539" y="1476525"/>
            <a:ext cx="4293278" cy="4176092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  <p:sp>
        <p:nvSpPr>
          <p:cNvPr id="108" name="TextBox 6"/>
          <p:cNvSpPr txBox="1"/>
          <p:nvPr/>
        </p:nvSpPr>
        <p:spPr>
          <a:xfrm>
            <a:off x="115814" y="5685695"/>
            <a:ext cx="7907447" cy="119237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2400"/>
            </a:pPr>
            <a:r>
              <a:t>Einstein Telescope Preparatory Phase (ET-PP) in  2022 – 2026</a:t>
            </a:r>
          </a:p>
          <a:p>
            <a:pPr>
              <a:defRPr b="1" sz="2400"/>
            </a:pPr>
            <a:r>
              <a:t>HORIZON-INFRA-DEV EU Project coordinated by IFAE</a:t>
            </a:r>
          </a:p>
          <a:p>
            <a:pPr>
              <a:defRPr b="1" sz="2400">
                <a:solidFill>
                  <a:srgbClr val="0000FF"/>
                </a:solidFill>
              </a:defRPr>
            </a:pPr>
            <a:r>
              <a:rPr b="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Project started 1</a:t>
            </a:r>
            <a:r>
              <a:rPr baseline="30000"/>
              <a:t>st</a:t>
            </a:r>
            <a:r>
              <a:t> September 2022  (https://etpp.ifae.es)</a:t>
            </a:r>
          </a:p>
        </p:txBody>
      </p:sp>
      <p:sp>
        <p:nvSpPr>
          <p:cNvPr id="109" name="TextBox 7"/>
          <p:cNvSpPr txBox="1"/>
          <p:nvPr/>
        </p:nvSpPr>
        <p:spPr>
          <a:xfrm>
            <a:off x="286420" y="2376320"/>
            <a:ext cx="4122426" cy="3000088"/>
          </a:xfrm>
          <a:prstGeom prst="rect">
            <a:avLst/>
          </a:prstGeom>
          <a:solidFill>
            <a:srgbClr val="FFFFFF"/>
          </a:solidFill>
          <a:ln w="38100">
            <a:solidFill>
              <a:srgbClr val="660066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>
                <a:solidFill>
                  <a:srgbClr val="660066"/>
                </a:solidFill>
              </a:defRPr>
            </a:pPr>
            <a:r>
              <a:t>Goals for ET Preparatory Phase </a:t>
            </a:r>
          </a:p>
          <a:p>
            <a:pPr marL="285750" indent="-285750">
              <a:buSzPct val="100000"/>
              <a:buFont typeface="Arial"/>
              <a:buChar char="•"/>
              <a:defRPr b="1">
                <a:solidFill>
                  <a:srgbClr val="660066"/>
                </a:solidFill>
              </a:defRPr>
            </a:pPr>
            <a:r>
              <a:t>Governance</a:t>
            </a:r>
          </a:p>
          <a:p>
            <a:pPr marL="285750" indent="-285750">
              <a:buSzPct val="100000"/>
              <a:buFont typeface="Arial"/>
              <a:buChar char="•"/>
              <a:defRPr b="1">
                <a:solidFill>
                  <a:srgbClr val="660066"/>
                </a:solidFill>
              </a:defRPr>
            </a:pPr>
            <a:r>
              <a:t>Financial architecture/plan/framework</a:t>
            </a:r>
          </a:p>
          <a:p>
            <a:pPr marL="285750" indent="-285750">
              <a:buSzPct val="100000"/>
              <a:buFont typeface="Arial"/>
              <a:buChar char="•"/>
              <a:defRPr b="1">
                <a:solidFill>
                  <a:srgbClr val="660066"/>
                </a:solidFill>
              </a:defRPr>
            </a:pPr>
            <a:r>
              <a:t>ET legal entity</a:t>
            </a:r>
          </a:p>
          <a:p>
            <a:pPr marL="285750" indent="-285750">
              <a:buSzPct val="100000"/>
              <a:buFont typeface="Arial"/>
              <a:buChar char="•"/>
              <a:defRPr b="1">
                <a:solidFill>
                  <a:srgbClr val="660066"/>
                </a:solidFill>
              </a:defRPr>
            </a:pPr>
            <a:r>
              <a:t>Final ET design and cost evaluation</a:t>
            </a:r>
          </a:p>
          <a:p>
            <a:pPr marL="285750" indent="-285750">
              <a:buSzPct val="100000"/>
              <a:buFont typeface="Arial"/>
              <a:buChar char="•"/>
              <a:defRPr b="1">
                <a:solidFill>
                  <a:srgbClr val="660066"/>
                </a:solidFill>
              </a:defRPr>
            </a:pPr>
            <a:r>
              <a:t>Site or sites selection</a:t>
            </a:r>
          </a:p>
          <a:p>
            <a:pPr marL="285750" indent="-285750">
              <a:buSzPct val="100000"/>
              <a:buFont typeface="Arial"/>
              <a:buChar char="•"/>
              <a:defRPr b="1">
                <a:solidFill>
                  <a:srgbClr val="660066"/>
                </a:solidFill>
              </a:defRPr>
            </a:pPr>
            <a:r>
              <a:t>Construction funding</a:t>
            </a:r>
          </a:p>
          <a:p>
            <a:pPr marL="285750" indent="-285750">
              <a:buSzPct val="100000"/>
              <a:buFont typeface="Arial"/>
              <a:buChar char="•"/>
              <a:defRPr b="1">
                <a:solidFill>
                  <a:srgbClr val="660066"/>
                </a:solidFill>
              </a:defRPr>
            </a:pPr>
            <a:r>
              <a:t>User services</a:t>
            </a:r>
          </a:p>
          <a:p>
            <a:pPr marL="285750" indent="-285750">
              <a:buSzPct val="100000"/>
              <a:buFont typeface="Arial"/>
              <a:buChar char="•"/>
              <a:defRPr b="1">
                <a:solidFill>
                  <a:srgbClr val="660066"/>
                </a:solidFill>
              </a:defRPr>
            </a:pPr>
            <a:r>
              <a:t>Computing model</a:t>
            </a:r>
          </a:p>
          <a:p>
            <a:pPr marL="285750" indent="-285750">
              <a:buSzPct val="100000"/>
              <a:buFont typeface="Arial"/>
              <a:buChar char="•"/>
              <a:defRPr b="1">
                <a:solidFill>
                  <a:srgbClr val="660066"/>
                </a:solidFill>
              </a:defRPr>
            </a:pPr>
            <a:r>
              <a:t>Sustainability </a:t>
            </a:r>
          </a:p>
        </p:txBody>
      </p:sp>
      <p:sp>
        <p:nvSpPr>
          <p:cNvPr id="110" name="TextBox 4"/>
          <p:cNvSpPr txBox="1"/>
          <p:nvPr/>
        </p:nvSpPr>
        <p:spPr>
          <a:xfrm>
            <a:off x="4987919" y="2047088"/>
            <a:ext cx="1394556" cy="25783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1200"/>
            </a:lvl1pPr>
          </a:lstStyle>
          <a:p>
            <a:pPr/>
            <a:r>
              <a:t>Horizon-INFRA-2021</a:t>
            </a:r>
          </a:p>
        </p:txBody>
      </p:sp>
      <p:pic>
        <p:nvPicPr>
          <p:cNvPr id="111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217635" y="-24789"/>
            <a:ext cx="2829557" cy="2131448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extBox 5"/>
          <p:cNvSpPr txBox="1"/>
          <p:nvPr/>
        </p:nvSpPr>
        <p:spPr>
          <a:xfrm>
            <a:off x="6383520" y="84681"/>
            <a:ext cx="1607342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FFFFFF"/>
                </a:solidFill>
              </a:defRPr>
            </a:lvl1pPr>
          </a:lstStyle>
          <a:p>
            <a:pPr/>
            <a:r>
              <a:t>2000M€ project</a:t>
            </a:r>
          </a:p>
        </p:txBody>
      </p:sp>
      <p:pic>
        <p:nvPicPr>
          <p:cNvPr id="113" name="Imagen 14" descr="Imagen 1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077586" y="4511187"/>
            <a:ext cx="529371" cy="158247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TextBox 10"/>
          <p:cNvSpPr txBox="1"/>
          <p:nvPr/>
        </p:nvSpPr>
        <p:spPr>
          <a:xfrm>
            <a:off x="2947182" y="4300101"/>
            <a:ext cx="1552759" cy="8918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3600"/>
            </a:pPr>
            <a:r>
              <a:t>3.45M€</a:t>
            </a:r>
          </a:p>
          <a:p>
            <a:pPr>
              <a:defRPr b="1"/>
            </a:pPr>
            <a:r>
              <a:t>(approved)</a:t>
            </a:r>
          </a:p>
        </p:txBody>
      </p:sp>
      <p:sp>
        <p:nvSpPr>
          <p:cNvPr id="115" name="TextBox 11"/>
          <p:cNvSpPr txBox="1"/>
          <p:nvPr/>
        </p:nvSpPr>
        <p:spPr>
          <a:xfrm>
            <a:off x="4707533" y="3005117"/>
            <a:ext cx="1255736" cy="891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3600"/>
            </a:pPr>
            <a:r>
              <a:t>12M€</a:t>
            </a:r>
          </a:p>
          <a:p>
            <a:pPr>
              <a:defRPr b="1"/>
            </a:pPr>
            <a:r>
              <a:t>(total value)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/>
          <p:nvPr>
            <p:ph type="title"/>
          </p:nvPr>
        </p:nvSpPr>
        <p:spPr>
          <a:xfrm>
            <a:off x="457200" y="12165"/>
            <a:ext cx="8229600" cy="590845"/>
          </a:xfrm>
          <a:prstGeom prst="rect">
            <a:avLst/>
          </a:prstGeom>
        </p:spPr>
        <p:txBody>
          <a:bodyPr/>
          <a:lstStyle>
            <a:lvl1pPr>
              <a:defRPr b="1" sz="3900"/>
            </a:lvl1pPr>
          </a:lstStyle>
          <a:p>
            <a:pPr/>
            <a:r>
              <a:t>List of Partners &amp; Third Parties </a:t>
            </a:r>
          </a:p>
        </p:txBody>
      </p:sp>
      <p:sp>
        <p:nvSpPr>
          <p:cNvPr id="118" name="Content Placeholder 2"/>
          <p:cNvSpPr txBox="1"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graphicFrame>
        <p:nvGraphicFramePr>
          <p:cNvPr id="119" name="Table 3"/>
          <p:cNvGraphicFramePr/>
          <p:nvPr/>
        </p:nvGraphicFramePr>
        <p:xfrm>
          <a:off x="5488094" y="769845"/>
          <a:ext cx="3554306" cy="5051522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598506"/>
                <a:gridCol w="1955800"/>
              </a:tblGrid>
              <a:tr h="360823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COUNTRY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Partners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AUSTRIA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U. LEOBEN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BELGIUM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U. ANTWERPEN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BELGIUM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U. LOUVAIN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EGO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EGO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FRANCE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CNRS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GERMANY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DESY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HUNGARY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WIGNER RCP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ITALY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INFN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THE NETHERLANDS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NIKHEF 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POLAND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U. WARSAW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SPAIN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IFAE
BSC-CNS (affiliated)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SWITZERLAND
(associated partner)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U. GENEVA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t>UK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200">
                          <a:latin typeface="Arial"/>
                          <a:ea typeface="Arial"/>
                          <a:cs typeface="Arial"/>
                          <a:sym typeface="Arial"/>
                        </a:rPr>
                        <a:t>UKRI
CARDIFF (affiliated)
GLASGOW  (affiliated)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20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1867" y="627608"/>
            <a:ext cx="4734008" cy="4604792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  <p:graphicFrame>
        <p:nvGraphicFramePr>
          <p:cNvPr id="121" name="Table 6"/>
          <p:cNvGraphicFramePr/>
          <p:nvPr/>
        </p:nvGraphicFramePr>
        <p:xfrm>
          <a:off x="367089" y="5289556"/>
          <a:ext cx="4765924" cy="1443294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430868"/>
                <a:gridCol w="3335055"/>
              </a:tblGrid>
              <a:tr h="360823"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COUNTRY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>
                          <a:solidFill>
                            <a:srgbClr val="FFFFFF"/>
                          </a:solidFill>
                        </a:rPr>
                        <a:t>Third parties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GERMANY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 RWTH (Aachen), AEI  (MPI), LUH (Hannover)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THE NETHERLANDS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 VU  (AMSTERDAM), UM  (MAASTRICHT)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60823"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SPAIN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/>
                      </a:pPr>
                      <a:r>
                        <a:rPr b="1" sz="1100">
                          <a:latin typeface="Arial"/>
                          <a:ea typeface="Arial"/>
                          <a:cs typeface="Arial"/>
                          <a:sym typeface="Arial"/>
                        </a:rPr>
                        <a:t> ICCUB (Barcelona), UV (Valencia), UIB (Mallorca)
 CDTI (Madrid)</a:t>
                      </a:r>
                    </a:p>
                  </a:txBody>
                  <a:tcPr marL="12700" marR="12700" marT="12700" marB="1270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2" name="TextBox 4"/>
          <p:cNvSpPr txBox="1"/>
          <p:nvPr/>
        </p:nvSpPr>
        <p:spPr>
          <a:xfrm>
            <a:off x="889002" y="1295988"/>
            <a:ext cx="999255" cy="23803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/>
            </a:lvl1pPr>
          </a:lstStyle>
          <a:p>
            <a:pPr/>
            <a:r>
              <a:t>ET-PP Horizon EU</a:t>
            </a:r>
          </a:p>
        </p:txBody>
      </p:sp>
      <p:sp>
        <p:nvSpPr>
          <p:cNvPr id="123" name="TextBox 7"/>
          <p:cNvSpPr txBox="1"/>
          <p:nvPr/>
        </p:nvSpPr>
        <p:spPr>
          <a:xfrm>
            <a:off x="5533814" y="6350000"/>
            <a:ext cx="2551880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solidFill>
                  <a:srgbClr val="660066"/>
                </a:solidFill>
              </a:defRPr>
            </a:lvl1pPr>
          </a:lstStyle>
          <a:p>
            <a:pPr/>
            <a:r>
              <a:t>(as submitted to Brussels)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1"/>
          <p:cNvSpPr txBox="1"/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pPr/>
            <a:r>
              <a:t>Work Packages (WPs) </a:t>
            </a:r>
          </a:p>
        </p:txBody>
      </p:sp>
      <p:sp>
        <p:nvSpPr>
          <p:cNvPr id="126" name="Content Placeholder 2"/>
          <p:cNvSpPr txBox="1"/>
          <p:nvPr>
            <p:ph type="body" idx="1"/>
          </p:nvPr>
        </p:nvSpPr>
        <p:spPr>
          <a:xfrm>
            <a:off x="216837" y="992748"/>
            <a:ext cx="8927164" cy="5620715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  <a:defRPr b="1" sz="2900">
                <a:solidFill>
                  <a:srgbClr val="3366FF"/>
                </a:solidFill>
              </a:defRPr>
            </a:pPr>
            <a:r>
              <a:t>WP1</a:t>
            </a:r>
            <a:r>
              <a:rPr b="0"/>
              <a:t> </a:t>
            </a:r>
            <a:r>
              <a:t>Coordination and Management</a:t>
            </a:r>
            <a:r>
              <a:rPr b="0"/>
              <a:t> </a:t>
            </a:r>
          </a:p>
          <a:p>
            <a:pPr>
              <a:spcBef>
                <a:spcPts val="600"/>
              </a:spcBef>
              <a:defRPr b="1" sz="2900"/>
            </a:pPr>
            <a:r>
              <a:t>WP2</a:t>
            </a:r>
            <a:r>
              <a:rPr b="0"/>
              <a:t> </a:t>
            </a:r>
            <a:r>
              <a:t>Organization, Governance and Legal Aspects</a:t>
            </a:r>
            <a:r>
              <a:rPr b="0"/>
              <a:t>  </a:t>
            </a:r>
          </a:p>
          <a:p>
            <a:pPr>
              <a:spcBef>
                <a:spcPts val="600"/>
              </a:spcBef>
              <a:defRPr b="1" sz="2900">
                <a:solidFill>
                  <a:srgbClr val="660066"/>
                </a:solidFill>
              </a:defRPr>
            </a:pPr>
            <a:r>
              <a:t>WP3 </a:t>
            </a:r>
            <a:r>
              <a:rPr b="0"/>
              <a:t> </a:t>
            </a:r>
            <a:r>
              <a:t>Financial Architecture</a:t>
            </a:r>
            <a:r>
              <a:rPr b="0"/>
              <a:t> </a:t>
            </a:r>
          </a:p>
          <a:p>
            <a:pPr>
              <a:spcBef>
                <a:spcPts val="600"/>
              </a:spcBef>
              <a:defRPr b="1" sz="2900">
                <a:solidFill>
                  <a:srgbClr val="008000"/>
                </a:solidFill>
              </a:defRPr>
            </a:pPr>
            <a:r>
              <a:t>WP4 Site Preparation </a:t>
            </a:r>
          </a:p>
          <a:p>
            <a:pPr>
              <a:spcBef>
                <a:spcPts val="600"/>
              </a:spcBef>
              <a:defRPr b="1" sz="2900"/>
            </a:pPr>
            <a:r>
              <a:t>WP5</a:t>
            </a:r>
            <a:r>
              <a:rPr b="0"/>
              <a:t> </a:t>
            </a:r>
            <a:r>
              <a:t>Project Office / Engineering Dept.</a:t>
            </a:r>
            <a:r>
              <a:rPr b="0"/>
              <a:t>   </a:t>
            </a:r>
          </a:p>
          <a:p>
            <a:pPr>
              <a:spcBef>
                <a:spcPts val="600"/>
              </a:spcBef>
              <a:defRPr b="1" sz="2900">
                <a:solidFill>
                  <a:srgbClr val="3366FF"/>
                </a:solidFill>
              </a:defRPr>
            </a:pPr>
            <a:r>
              <a:t>WP6</a:t>
            </a:r>
            <a:r>
              <a:rPr b="0"/>
              <a:t> </a:t>
            </a:r>
            <a:r>
              <a:t>Technical Design</a:t>
            </a:r>
            <a:r>
              <a:rPr b="0"/>
              <a:t> </a:t>
            </a:r>
          </a:p>
          <a:p>
            <a:pPr>
              <a:spcBef>
                <a:spcPts val="600"/>
              </a:spcBef>
              <a:defRPr b="1" sz="2900">
                <a:solidFill>
                  <a:srgbClr val="008000"/>
                </a:solidFill>
              </a:defRPr>
            </a:pPr>
            <a:r>
              <a:t>WP7</a:t>
            </a:r>
            <a:r>
              <a:rPr b="0"/>
              <a:t> </a:t>
            </a:r>
            <a:r>
              <a:t>Transfer of Technology</a:t>
            </a:r>
            <a:r>
              <a:rPr b="0"/>
              <a:t> </a:t>
            </a:r>
          </a:p>
          <a:p>
            <a:pPr>
              <a:spcBef>
                <a:spcPts val="600"/>
              </a:spcBef>
              <a:defRPr b="1" sz="2900">
                <a:solidFill>
                  <a:srgbClr val="FF6600"/>
                </a:solidFill>
              </a:defRPr>
            </a:pPr>
            <a:r>
              <a:t>WP8</a:t>
            </a:r>
            <a:r>
              <a:rPr b="0"/>
              <a:t> </a:t>
            </a:r>
            <a:r>
              <a:t>Computing and Data Access </a:t>
            </a:r>
          </a:p>
          <a:p>
            <a:pPr>
              <a:spcBef>
                <a:spcPts val="600"/>
              </a:spcBef>
              <a:defRPr b="1" sz="2900"/>
            </a:pPr>
            <a:r>
              <a:t>WP9</a:t>
            </a:r>
            <a:r>
              <a:rPr b="0"/>
              <a:t> </a:t>
            </a:r>
            <a:r>
              <a:t>Sustainable Development Strategy</a:t>
            </a:r>
            <a:r>
              <a:rPr b="0"/>
              <a:t> </a:t>
            </a:r>
          </a:p>
          <a:p>
            <a:pPr>
              <a:spcBef>
                <a:spcPts val="600"/>
              </a:spcBef>
              <a:defRPr b="1" sz="2900">
                <a:solidFill>
                  <a:srgbClr val="660066"/>
                </a:solidFill>
              </a:defRPr>
            </a:pPr>
            <a:r>
              <a:t>WP10 Education, Outreach and Citizen Engagement</a:t>
            </a:r>
            <a:r>
              <a:rPr b="0"/>
              <a:t> </a:t>
            </a:r>
          </a:p>
        </p:txBody>
      </p:sp>
      <p:sp>
        <p:nvSpPr>
          <p:cNvPr id="127" name="TextBox 3"/>
          <p:cNvSpPr txBox="1"/>
          <p:nvPr/>
        </p:nvSpPr>
        <p:spPr>
          <a:xfrm>
            <a:off x="5224036" y="3759201"/>
            <a:ext cx="3849550" cy="81812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600"/>
            </a:pPr>
            <a:r>
              <a:t>WPs were defined to cover the main </a:t>
            </a:r>
          </a:p>
          <a:p>
            <a:pPr>
              <a:defRPr sz="1600"/>
            </a:pPr>
            <a:r>
              <a:t>INFRA-DEV missions and to address explicitly </a:t>
            </a:r>
          </a:p>
          <a:p>
            <a:pPr>
              <a:defRPr sz="1600"/>
            </a:pPr>
            <a:r>
              <a:t>ESFRI recommendations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Content Placeholder 3" descr="Content Placeholder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1650" y="266700"/>
            <a:ext cx="8425114" cy="6326748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Title 1"/>
          <p:cNvSpPr txBox="1"/>
          <p:nvPr>
            <p:ph type="title"/>
          </p:nvPr>
        </p:nvSpPr>
        <p:spPr>
          <a:xfrm>
            <a:off x="457200" y="-93228"/>
            <a:ext cx="8229600" cy="700724"/>
          </a:xfrm>
          <a:prstGeom prst="rect">
            <a:avLst/>
          </a:prstGeom>
        </p:spPr>
        <p:txBody>
          <a:bodyPr/>
          <a:lstStyle>
            <a:lvl1pPr>
              <a:defRPr b="1" sz="3900">
                <a:solidFill>
                  <a:srgbClr val="FFFFFF"/>
                </a:solidFill>
              </a:defRPr>
            </a:lvl1pPr>
          </a:lstStyle>
          <a:p>
            <a:pPr/>
            <a:r>
              <a:t>ET-PP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24" y="1181099"/>
            <a:ext cx="4455275" cy="5104601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Title 1"/>
          <p:cNvSpPr txBox="1"/>
          <p:nvPr>
            <p:ph type="title"/>
          </p:nvPr>
        </p:nvSpPr>
        <p:spPr>
          <a:xfrm>
            <a:off x="-2033909" y="189443"/>
            <a:ext cx="8229601" cy="715963"/>
          </a:xfrm>
          <a:prstGeom prst="rect">
            <a:avLst/>
          </a:prstGeom>
        </p:spPr>
        <p:txBody>
          <a:bodyPr/>
          <a:lstStyle/>
          <a:p>
            <a:pPr defTabSz="301752">
              <a:defRPr b="1" sz="2574"/>
            </a:pPr>
            <a:r>
              <a:t>ET-PP web online</a:t>
            </a:r>
            <a:br/>
            <a:r>
              <a:rPr sz="1782"/>
              <a:t>https://etpp.ifae.es</a:t>
            </a:r>
          </a:p>
        </p:txBody>
      </p:sp>
      <p:pic>
        <p:nvPicPr>
          <p:cNvPr id="134" name="Content Placeholder 5" descr="Content Placeholder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31001" y="2639751"/>
            <a:ext cx="5250666" cy="2230960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Date Placeholder 3"/>
          <p:cNvSpPr txBox="1"/>
          <p:nvPr/>
        </p:nvSpPr>
        <p:spPr>
          <a:xfrm>
            <a:off x="502919" y="6414760"/>
            <a:ext cx="2042162" cy="24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pPr/>
            <a:r>
              <a:t>15/11/22</a:t>
            </a:r>
          </a:p>
        </p:txBody>
      </p:sp>
      <p:sp>
        <p:nvSpPr>
          <p:cNvPr id="136" name="Slide Number Placeholder 4"/>
          <p:cNvSpPr txBox="1"/>
          <p:nvPr>
            <p:ph type="sldNum" sz="quarter" idx="4294967295"/>
          </p:nvPr>
        </p:nvSpPr>
        <p:spPr>
          <a:xfrm>
            <a:off x="8505418" y="6414760"/>
            <a:ext cx="181382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7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56401" y="0"/>
            <a:ext cx="4800839" cy="26251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63690" y="4186806"/>
            <a:ext cx="4893550" cy="2622141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extBox 9"/>
          <p:cNvSpPr txBox="1"/>
          <p:nvPr/>
        </p:nvSpPr>
        <p:spPr>
          <a:xfrm>
            <a:off x="143485" y="5962532"/>
            <a:ext cx="3844315" cy="634714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/>
            </a:pPr>
            <a:r>
              <a:t>Will be portal for all the ET-PP </a:t>
            </a:r>
          </a:p>
          <a:p>
            <a:pPr algn="ctr">
              <a:defRPr b="1"/>
            </a:pPr>
            <a:r>
              <a:t>information</a:t>
            </a:r>
          </a:p>
        </p:txBody>
      </p:sp>
      <p:pic>
        <p:nvPicPr>
          <p:cNvPr id="140" name="depositphotos_264724110-stock-illustration-stock-vector-illustration-black-awareness.jpeg" descr="depositphotos_264724110-stock-illustration-stock-vector-illustration-black-awareness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04546" y="4563345"/>
            <a:ext cx="181383" cy="1813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itle 1"/>
          <p:cNvSpPr txBox="1"/>
          <p:nvPr>
            <p:ph type="title"/>
          </p:nvPr>
        </p:nvSpPr>
        <p:spPr>
          <a:xfrm>
            <a:off x="457200" y="274638"/>
            <a:ext cx="8229600" cy="614363"/>
          </a:xfrm>
          <a:prstGeom prst="rect">
            <a:avLst/>
          </a:prstGeom>
        </p:spPr>
        <p:txBody>
          <a:bodyPr/>
          <a:lstStyle>
            <a:lvl1pPr>
              <a:defRPr b="1" sz="3900"/>
            </a:lvl1pPr>
          </a:lstStyle>
          <a:p>
            <a:pPr/>
            <a:r>
              <a:t>WP missions (1/5) </a:t>
            </a:r>
          </a:p>
        </p:txBody>
      </p:sp>
      <p:sp>
        <p:nvSpPr>
          <p:cNvPr id="143" name="Content Placeholder 2"/>
          <p:cNvSpPr txBox="1"/>
          <p:nvPr>
            <p:ph type="body" idx="1"/>
          </p:nvPr>
        </p:nvSpPr>
        <p:spPr>
          <a:xfrm>
            <a:off x="-46213" y="776387"/>
            <a:ext cx="5524501" cy="654319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defRPr b="1" sz="2400">
                <a:solidFill>
                  <a:srgbClr val="3366FF"/>
                </a:solidFill>
              </a:defRPr>
            </a:pPr>
            <a:r>
              <a:t>WP1</a:t>
            </a:r>
            <a:r>
              <a:rPr b="0"/>
              <a:t> </a:t>
            </a:r>
            <a:r>
              <a:t>Coordination and Management</a:t>
            </a:r>
            <a:r>
              <a:rPr b="0"/>
              <a:t>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>
                <a:solidFill>
                  <a:srgbClr val="3366FF"/>
                </a:solidFill>
              </a:defRPr>
            </a:pPr>
            <a:r>
              <a:t>Management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>
                <a:solidFill>
                  <a:srgbClr val="3366FF"/>
                </a:solidFill>
              </a:defRPr>
            </a:pPr>
            <a:r>
              <a:t>Coordination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b="1" sz="2400"/>
            </a:pPr>
            <a:r>
              <a:t>WP2</a:t>
            </a:r>
            <a:r>
              <a:rPr b="0"/>
              <a:t> </a:t>
            </a:r>
            <a:r>
              <a:t>Organization, Governance and Legal Aspects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/>
            </a:pPr>
            <a:r>
              <a:t>ET Internal Organization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/>
            </a:pPr>
            <a:r>
              <a:t>Legal Framework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/>
            </a:pPr>
            <a:r>
              <a:t>Enlargement of the ET Consortium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/>
            </a:pPr>
            <a:r>
              <a:t>Political convergence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/>
            </a:pPr>
            <a:r>
              <a:t>Connection to other observatories       and communities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/>
            </a:pPr>
            <a:r>
              <a:t>RI layout, Strategic issues and international networking 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b="1" sz="2400">
                <a:solidFill>
                  <a:srgbClr val="660066"/>
                </a:solidFill>
              </a:defRPr>
            </a:pPr>
            <a:r>
              <a:t>WP3 </a:t>
            </a:r>
            <a:r>
              <a:rPr b="0"/>
              <a:t> </a:t>
            </a:r>
            <a:r>
              <a:t>Financial Architecture</a:t>
            </a:r>
            <a:r>
              <a:rPr b="0"/>
              <a:t> 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>
                <a:solidFill>
                  <a:srgbClr val="660066"/>
                </a:solidFill>
              </a:defRPr>
            </a:pPr>
            <a:r>
              <a:t>Cost evaluation						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>
                <a:solidFill>
                  <a:srgbClr val="660066"/>
                </a:solidFill>
              </a:defRPr>
            </a:pPr>
            <a:r>
              <a:t>Cost Sharing						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>
                <a:solidFill>
                  <a:srgbClr val="660066"/>
                </a:solidFill>
              </a:defRPr>
            </a:pPr>
            <a:r>
              <a:t>In-kind Contributions</a:t>
            </a:r>
          </a:p>
          <a:p>
            <a:pPr lvl="1" marL="971550" indent="-514350">
              <a:lnSpc>
                <a:spcPct val="80000"/>
              </a:lnSpc>
              <a:spcBef>
                <a:spcPts val="500"/>
              </a:spcBef>
              <a:buFontTx/>
              <a:buAutoNum type="arabicPeriod" startAt="1"/>
              <a:defRPr sz="2100">
                <a:solidFill>
                  <a:srgbClr val="660066"/>
                </a:solidFill>
              </a:defRPr>
            </a:pPr>
            <a:r>
              <a:t>Define immediate financial tools 													</a:t>
            </a:r>
          </a:p>
        </p:txBody>
      </p:sp>
      <p:pic>
        <p:nvPicPr>
          <p:cNvPr id="144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18823" y="1100459"/>
            <a:ext cx="939077" cy="131079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72200" y="1420653"/>
            <a:ext cx="2755900" cy="7510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61000" y="2619807"/>
            <a:ext cx="3454400" cy="13634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48453" y="3983252"/>
            <a:ext cx="4095547" cy="8697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Picture 9" descr="Picture 9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003800" y="4878432"/>
            <a:ext cx="2667000" cy="11527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Picture 10" descr="Picture 10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003800" y="6092876"/>
            <a:ext cx="2667000" cy="7651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le 1"/>
          <p:cNvSpPr txBox="1"/>
          <p:nvPr>
            <p:ph type="title"/>
          </p:nvPr>
        </p:nvSpPr>
        <p:spPr>
          <a:xfrm>
            <a:off x="457200" y="274638"/>
            <a:ext cx="8229600" cy="614363"/>
          </a:xfrm>
          <a:prstGeom prst="rect">
            <a:avLst/>
          </a:prstGeom>
        </p:spPr>
        <p:txBody>
          <a:bodyPr/>
          <a:lstStyle>
            <a:lvl1pPr>
              <a:defRPr b="1" sz="3900"/>
            </a:lvl1pPr>
          </a:lstStyle>
          <a:p>
            <a:pPr/>
            <a:r>
              <a:t>WP missions (2/5) </a:t>
            </a:r>
          </a:p>
        </p:txBody>
      </p:sp>
      <p:sp>
        <p:nvSpPr>
          <p:cNvPr id="152" name="Content Placeholder 2"/>
          <p:cNvSpPr txBox="1"/>
          <p:nvPr>
            <p:ph type="body" idx="1"/>
          </p:nvPr>
        </p:nvSpPr>
        <p:spPr>
          <a:xfrm>
            <a:off x="0" y="1161473"/>
            <a:ext cx="5435600" cy="569652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defRPr b="1" sz="2200">
                <a:solidFill>
                  <a:srgbClr val="008000"/>
                </a:solidFill>
              </a:defRPr>
            </a:pPr>
            <a:r>
              <a:t>WP4 Site Preparation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>
                <a:solidFill>
                  <a:srgbClr val="008000"/>
                </a:solidFill>
              </a:defRPr>
            </a:pPr>
            <a:r>
              <a:t>Site scientific evaluation				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>
                <a:solidFill>
                  <a:srgbClr val="008000"/>
                </a:solidFill>
              </a:defRPr>
            </a:pPr>
            <a:r>
              <a:t>Socio-economic impact				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>
                <a:solidFill>
                  <a:srgbClr val="008000"/>
                </a:solidFill>
              </a:defRPr>
            </a:pPr>
            <a:r>
              <a:t>Legal/Financial aspects of the RI implementation	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>
                <a:solidFill>
                  <a:srgbClr val="008000"/>
                </a:solidFill>
              </a:defRPr>
            </a:pPr>
            <a:r>
              <a:t>Mediation planning </a:t>
            </a:r>
          </a:p>
          <a:p>
            <a:pPr lvl="1" marL="0" indent="457200">
              <a:lnSpc>
                <a:spcPct val="80000"/>
              </a:lnSpc>
              <a:spcBef>
                <a:spcPts val="400"/>
              </a:spcBef>
              <a:buSzTx/>
              <a:buNone/>
              <a:defRPr sz="1900">
                <a:solidFill>
                  <a:srgbClr val="008000"/>
                </a:solidFill>
              </a:defRPr>
            </a:pPr>
            <a:r>
              <a:t>	</a:t>
            </a:r>
          </a:p>
          <a:p>
            <a:pPr lvl="1" marL="0" indent="457200">
              <a:lnSpc>
                <a:spcPct val="80000"/>
              </a:lnSpc>
              <a:spcBef>
                <a:spcPts val="400"/>
              </a:spcBef>
              <a:buSzTx/>
              <a:buNone/>
              <a:defRPr sz="1900">
                <a:solidFill>
                  <a:srgbClr val="008000"/>
                </a:solidFill>
              </a:defRPr>
            </a:pPr>
          </a:p>
          <a:p>
            <a:pPr>
              <a:lnSpc>
                <a:spcPct val="80000"/>
              </a:lnSpc>
              <a:spcBef>
                <a:spcPts val="500"/>
              </a:spcBef>
              <a:defRPr b="1" sz="2200"/>
            </a:pPr>
            <a:r>
              <a:t>WP5 Project Office / Engineering Dept. 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/>
            </a:pPr>
            <a:r>
              <a:t>Technical Coordination of the Project	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/>
            </a:pPr>
            <a:r>
              <a:t>Human resources qualification		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/>
            </a:pPr>
            <a:r>
              <a:t>Strategic decisions making process 	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/>
            </a:pPr>
            <a:r>
              <a:t>Planning					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/>
            </a:pPr>
            <a:r>
              <a:t>Preparation for Production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/>
            </a:pPr>
            <a:r>
              <a:t>Industrial Partnerships </a:t>
            </a:r>
          </a:p>
          <a:p>
            <a:pPr lvl="1" marL="971550" indent="-514350">
              <a:lnSpc>
                <a:spcPct val="80000"/>
              </a:lnSpc>
              <a:spcBef>
                <a:spcPts val="400"/>
              </a:spcBef>
              <a:buFontTx/>
              <a:buAutoNum type="arabicPeriod" startAt="1"/>
              <a:defRPr sz="1900"/>
            </a:pPr>
            <a:r>
              <a:t>Risk Management 	</a:t>
            </a:r>
          </a:p>
        </p:txBody>
      </p:sp>
      <p:pic>
        <p:nvPicPr>
          <p:cNvPr id="15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26000" y="2399309"/>
            <a:ext cx="4318000" cy="13380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Picture 10" descr="Picture 10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64821" y="1058883"/>
            <a:ext cx="2161579" cy="143575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Picture 11" descr="Picture 11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07000" y="3835400"/>
            <a:ext cx="3247308" cy="1435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Picture 12" descr="Picture 12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048721" y="5388671"/>
            <a:ext cx="4942879" cy="13194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