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 id="2147483669" r:id="rId4"/>
    <p:sldMasterId id="2147483684" r:id="rId5"/>
    <p:sldMasterId id="2147483696" r:id="rId6"/>
  </p:sldMasterIdLst>
  <p:notesMasterIdLst>
    <p:notesMasterId r:id="rId24"/>
  </p:notesMasterIdLst>
  <p:handoutMasterIdLst>
    <p:handoutMasterId r:id="rId25"/>
  </p:handoutMasterIdLst>
  <p:sldIdLst>
    <p:sldId id="256" r:id="rId7"/>
    <p:sldId id="278" r:id="rId8"/>
    <p:sldId id="282" r:id="rId9"/>
    <p:sldId id="283" r:id="rId10"/>
    <p:sldId id="279" r:id="rId11"/>
    <p:sldId id="287" r:id="rId12"/>
    <p:sldId id="280" r:id="rId13"/>
    <p:sldId id="288" r:id="rId14"/>
    <p:sldId id="289" r:id="rId15"/>
    <p:sldId id="281" r:id="rId16"/>
    <p:sldId id="290" r:id="rId17"/>
    <p:sldId id="291" r:id="rId18"/>
    <p:sldId id="286" r:id="rId19"/>
    <p:sldId id="293" r:id="rId20"/>
    <p:sldId id="292" r:id="rId21"/>
    <p:sldId id="285" r:id="rId22"/>
    <p:sldId id="294" r:id="rId23"/>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78"/>
            <p14:sldId id="282"/>
            <p14:sldId id="283"/>
            <p14:sldId id="279"/>
            <p14:sldId id="287"/>
            <p14:sldId id="280"/>
            <p14:sldId id="288"/>
            <p14:sldId id="289"/>
            <p14:sldId id="281"/>
            <p14:sldId id="290"/>
            <p14:sldId id="291"/>
            <p14:sldId id="286"/>
            <p14:sldId id="293"/>
            <p14:sldId id="292"/>
            <p14:sldId id="285"/>
            <p14:sldId id="294"/>
          </p14:sldIdLst>
        </p14:section>
        <p14:section name="Toolbox Slides" id="{878827CB-F001-431E-8642-0DF02B629B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Andrew Osborne" initials="JAO" lastIdx="0" clrIdx="0">
    <p:extLst>
      <p:ext uri="{19B8F6BF-5375-455C-9EA6-DF929625EA0E}">
        <p15:presenceInfo xmlns:p15="http://schemas.microsoft.com/office/powerpoint/2012/main" userId="S-1-5-21-1526224874-1540688658-1361462980-319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60507"/>
    <a:srgbClr val="FF0000"/>
    <a:srgbClr val="F318FF"/>
    <a:srgbClr val="D29878"/>
    <a:srgbClr val="0F124A"/>
    <a:srgbClr val="DFDFDF"/>
    <a:srgbClr val="F6FDA3"/>
    <a:srgbClr val="D4BEF7"/>
    <a:srgbClr val="B8BAFA"/>
    <a:srgbClr val="DBDB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0" autoAdjust="0"/>
    <p:restoredTop sz="94712" autoAdjust="0"/>
  </p:normalViewPr>
  <p:slideViewPr>
    <p:cSldViewPr>
      <p:cViewPr varScale="1">
        <p:scale>
          <a:sx n="155" d="100"/>
          <a:sy n="155" d="100"/>
        </p:scale>
        <p:origin x="168" y="156"/>
      </p:cViewPr>
      <p:guideLst/>
    </p:cSldViewPr>
  </p:slideViewPr>
  <p:outlineViewPr>
    <p:cViewPr>
      <p:scale>
        <a:sx n="33" d="100"/>
        <a:sy n="33" d="100"/>
      </p:scale>
      <p:origin x="0" y="-9414"/>
    </p:cViewPr>
  </p:outlineViewPr>
  <p:notesTextViewPr>
    <p:cViewPr>
      <p:scale>
        <a:sx n="1" d="1"/>
        <a:sy n="1" d="1"/>
      </p:scale>
      <p:origin x="0" y="0"/>
    </p:cViewPr>
  </p:notesTextViewPr>
  <p:notesViewPr>
    <p:cSldViewPr>
      <p:cViewPr varScale="1">
        <p:scale>
          <a:sx n="94" d="100"/>
          <a:sy n="94" d="100"/>
        </p:scale>
        <p:origin x="360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AEE9DB-6937-40A6-AB7A-DFFF752BB484}" type="doc">
      <dgm:prSet loTypeId="urn:microsoft.com/office/officeart/2005/8/layout/process1" loCatId="process" qsTypeId="urn:microsoft.com/office/officeart/2005/8/quickstyle/simple4" qsCatId="simple" csTypeId="urn:microsoft.com/office/officeart/2005/8/colors/accent1_2" csCatId="accent1" phldr="1"/>
      <dgm:spPr/>
      <dgm:t>
        <a:bodyPr/>
        <a:lstStyle/>
        <a:p>
          <a:endParaRPr lang="en-US"/>
        </a:p>
      </dgm:t>
    </dgm:pt>
    <dgm:pt modelId="{CFB02B6B-8F45-4B5A-ABF1-99CD33768096}">
      <dgm:prSet phldrT="[Text]"/>
      <dgm:spPr/>
      <dgm:t>
        <a:bodyPr/>
        <a:lstStyle/>
        <a:p>
          <a:r>
            <a:rPr lang="en-US" dirty="0"/>
            <a:t>Pre-Feasibility</a:t>
          </a:r>
        </a:p>
        <a:p>
          <a:r>
            <a:rPr lang="en-US" dirty="0"/>
            <a:t>+100%</a:t>
          </a:r>
        </a:p>
      </dgm:t>
    </dgm:pt>
    <dgm:pt modelId="{8E5D26AF-5240-4DB5-BC56-2C21B3B0869A}" type="parTrans" cxnId="{E39DB7C0-0BC8-4CB9-90E6-6697DD666ACD}">
      <dgm:prSet/>
      <dgm:spPr/>
      <dgm:t>
        <a:bodyPr/>
        <a:lstStyle/>
        <a:p>
          <a:endParaRPr lang="en-US"/>
        </a:p>
      </dgm:t>
    </dgm:pt>
    <dgm:pt modelId="{3F31121B-256D-4AA6-943D-3743279382E4}" type="sibTrans" cxnId="{E39DB7C0-0BC8-4CB9-90E6-6697DD666ACD}">
      <dgm:prSet/>
      <dgm:spPr/>
      <dgm:t>
        <a:bodyPr/>
        <a:lstStyle/>
        <a:p>
          <a:endParaRPr lang="en-US"/>
        </a:p>
      </dgm:t>
    </dgm:pt>
    <dgm:pt modelId="{7845A80E-E26B-45BC-AAAB-920A7B24F588}">
      <dgm:prSet phldrT="[Text]"/>
      <dgm:spPr/>
      <dgm:t>
        <a:bodyPr/>
        <a:lstStyle/>
        <a:p>
          <a:r>
            <a:rPr lang="en-US" dirty="0"/>
            <a:t>Feasibility</a:t>
          </a:r>
        </a:p>
        <a:p>
          <a:r>
            <a:rPr lang="en-US" dirty="0"/>
            <a:t>+50%</a:t>
          </a:r>
        </a:p>
      </dgm:t>
    </dgm:pt>
    <dgm:pt modelId="{F5E92CB8-906A-43F6-875B-AF544C025ED9}" type="parTrans" cxnId="{9F3EA7C6-427D-4449-8BB9-6036247673DF}">
      <dgm:prSet/>
      <dgm:spPr/>
      <dgm:t>
        <a:bodyPr/>
        <a:lstStyle/>
        <a:p>
          <a:endParaRPr lang="en-US"/>
        </a:p>
      </dgm:t>
    </dgm:pt>
    <dgm:pt modelId="{83F1CB86-F79B-4BED-B5BA-128C875236F9}" type="sibTrans" cxnId="{9F3EA7C6-427D-4449-8BB9-6036247673DF}">
      <dgm:prSet/>
      <dgm:spPr/>
      <dgm:t>
        <a:bodyPr/>
        <a:lstStyle/>
        <a:p>
          <a:endParaRPr lang="en-US"/>
        </a:p>
      </dgm:t>
    </dgm:pt>
    <dgm:pt modelId="{FA825176-5CA0-46B0-9671-9232CB360FE5}">
      <dgm:prSet phldrT="[Text]"/>
      <dgm:spPr/>
      <dgm:t>
        <a:bodyPr/>
        <a:lstStyle/>
        <a:p>
          <a:r>
            <a:rPr lang="en-US" dirty="0"/>
            <a:t>Concept Design</a:t>
          </a:r>
        </a:p>
        <a:p>
          <a:r>
            <a:rPr lang="en-US" dirty="0"/>
            <a:t>+30%</a:t>
          </a:r>
        </a:p>
      </dgm:t>
    </dgm:pt>
    <dgm:pt modelId="{8788CE25-4C18-4653-8EF5-A16C4485A29B}" type="parTrans" cxnId="{8C1A7298-7E2A-43F0-8C4A-73C3D8DF0AFA}">
      <dgm:prSet/>
      <dgm:spPr/>
      <dgm:t>
        <a:bodyPr/>
        <a:lstStyle/>
        <a:p>
          <a:endParaRPr lang="en-US"/>
        </a:p>
      </dgm:t>
    </dgm:pt>
    <dgm:pt modelId="{00F4D5B3-D731-4915-A2EF-C2C6ADA2B460}" type="sibTrans" cxnId="{8C1A7298-7E2A-43F0-8C4A-73C3D8DF0AFA}">
      <dgm:prSet/>
      <dgm:spPr/>
      <dgm:t>
        <a:bodyPr/>
        <a:lstStyle/>
        <a:p>
          <a:endParaRPr lang="en-US"/>
        </a:p>
      </dgm:t>
    </dgm:pt>
    <dgm:pt modelId="{541E4782-54A0-4E93-BEA5-56DE6C649EFD}">
      <dgm:prSet phldrT="[Text]"/>
      <dgm:spPr/>
      <dgm:t>
        <a:bodyPr/>
        <a:lstStyle/>
        <a:p>
          <a:r>
            <a:rPr lang="en-US" dirty="0"/>
            <a:t>Technical Design</a:t>
          </a:r>
        </a:p>
        <a:p>
          <a:r>
            <a:rPr lang="en-US" dirty="0"/>
            <a:t>+20%</a:t>
          </a:r>
        </a:p>
      </dgm:t>
    </dgm:pt>
    <dgm:pt modelId="{FCA9DA67-CE37-4D2B-86E4-CE3870093CBD}" type="parTrans" cxnId="{BD3C82FA-926C-4940-A01B-09C0EDE84768}">
      <dgm:prSet/>
      <dgm:spPr/>
      <dgm:t>
        <a:bodyPr/>
        <a:lstStyle/>
        <a:p>
          <a:endParaRPr lang="en-US"/>
        </a:p>
      </dgm:t>
    </dgm:pt>
    <dgm:pt modelId="{CDD82FC3-63F0-4983-86A0-FB534988B79F}" type="sibTrans" cxnId="{BD3C82FA-926C-4940-A01B-09C0EDE84768}">
      <dgm:prSet/>
      <dgm:spPr/>
      <dgm:t>
        <a:bodyPr/>
        <a:lstStyle/>
        <a:p>
          <a:endParaRPr lang="en-US"/>
        </a:p>
      </dgm:t>
    </dgm:pt>
    <dgm:pt modelId="{B1282BE7-ED0B-4678-9ECE-C4F48F7F3471}">
      <dgm:prSet phldrT="[Text]"/>
      <dgm:spPr/>
      <dgm:t>
        <a:bodyPr/>
        <a:lstStyle/>
        <a:p>
          <a:r>
            <a:rPr lang="en-US" dirty="0"/>
            <a:t>Construction</a:t>
          </a:r>
        </a:p>
        <a:p>
          <a:r>
            <a:rPr lang="en-US" dirty="0"/>
            <a:t>+15%</a:t>
          </a:r>
        </a:p>
      </dgm:t>
    </dgm:pt>
    <dgm:pt modelId="{64CEF067-C669-4414-A03A-E091E0F65772}" type="parTrans" cxnId="{C7E668CD-C71A-4AA9-BB60-859246965327}">
      <dgm:prSet/>
      <dgm:spPr/>
      <dgm:t>
        <a:bodyPr/>
        <a:lstStyle/>
        <a:p>
          <a:endParaRPr lang="en-US"/>
        </a:p>
      </dgm:t>
    </dgm:pt>
    <dgm:pt modelId="{F18AD3E3-59DF-48CA-BE07-B0858BB37C8E}" type="sibTrans" cxnId="{C7E668CD-C71A-4AA9-BB60-859246965327}">
      <dgm:prSet/>
      <dgm:spPr/>
      <dgm:t>
        <a:bodyPr/>
        <a:lstStyle/>
        <a:p>
          <a:endParaRPr lang="en-US"/>
        </a:p>
      </dgm:t>
    </dgm:pt>
    <dgm:pt modelId="{5F9B1547-22A5-4A8B-AE30-3E5274CA187C}" type="pres">
      <dgm:prSet presAssocID="{50AEE9DB-6937-40A6-AB7A-DFFF752BB484}" presName="Name0" presStyleCnt="0">
        <dgm:presLayoutVars>
          <dgm:dir/>
          <dgm:resizeHandles val="exact"/>
        </dgm:presLayoutVars>
      </dgm:prSet>
      <dgm:spPr/>
    </dgm:pt>
    <dgm:pt modelId="{E098C659-8660-4F1D-A282-FA05267F5270}" type="pres">
      <dgm:prSet presAssocID="{CFB02B6B-8F45-4B5A-ABF1-99CD33768096}" presName="node" presStyleLbl="node1" presStyleIdx="0" presStyleCnt="5">
        <dgm:presLayoutVars>
          <dgm:bulletEnabled val="1"/>
        </dgm:presLayoutVars>
      </dgm:prSet>
      <dgm:spPr/>
    </dgm:pt>
    <dgm:pt modelId="{E9203F86-EE4F-49C9-BA51-B87E239CB820}" type="pres">
      <dgm:prSet presAssocID="{3F31121B-256D-4AA6-943D-3743279382E4}" presName="sibTrans" presStyleLbl="sibTrans2D1" presStyleIdx="0" presStyleCnt="4"/>
      <dgm:spPr/>
    </dgm:pt>
    <dgm:pt modelId="{64927CE3-9E06-44BB-9DC4-7C765993EECC}" type="pres">
      <dgm:prSet presAssocID="{3F31121B-256D-4AA6-943D-3743279382E4}" presName="connectorText" presStyleLbl="sibTrans2D1" presStyleIdx="0" presStyleCnt="4"/>
      <dgm:spPr/>
    </dgm:pt>
    <dgm:pt modelId="{CCF3BAD8-2A49-4EDF-90C8-F3CF962D0FB2}" type="pres">
      <dgm:prSet presAssocID="{7845A80E-E26B-45BC-AAAB-920A7B24F588}" presName="node" presStyleLbl="node1" presStyleIdx="1" presStyleCnt="5">
        <dgm:presLayoutVars>
          <dgm:bulletEnabled val="1"/>
        </dgm:presLayoutVars>
      </dgm:prSet>
      <dgm:spPr/>
    </dgm:pt>
    <dgm:pt modelId="{B29813B1-608A-4283-BFD5-2E9BAA01B292}" type="pres">
      <dgm:prSet presAssocID="{83F1CB86-F79B-4BED-B5BA-128C875236F9}" presName="sibTrans" presStyleLbl="sibTrans2D1" presStyleIdx="1" presStyleCnt="4"/>
      <dgm:spPr/>
    </dgm:pt>
    <dgm:pt modelId="{60A9B80D-796C-4E06-B972-EDE6C42D490D}" type="pres">
      <dgm:prSet presAssocID="{83F1CB86-F79B-4BED-B5BA-128C875236F9}" presName="connectorText" presStyleLbl="sibTrans2D1" presStyleIdx="1" presStyleCnt="4"/>
      <dgm:spPr/>
    </dgm:pt>
    <dgm:pt modelId="{FFAC7DDB-8269-4231-A2B3-944273006DF0}" type="pres">
      <dgm:prSet presAssocID="{FA825176-5CA0-46B0-9671-9232CB360FE5}" presName="node" presStyleLbl="node1" presStyleIdx="2" presStyleCnt="5">
        <dgm:presLayoutVars>
          <dgm:bulletEnabled val="1"/>
        </dgm:presLayoutVars>
      </dgm:prSet>
      <dgm:spPr/>
    </dgm:pt>
    <dgm:pt modelId="{2AEDC676-5C86-43E5-A668-FC048561D011}" type="pres">
      <dgm:prSet presAssocID="{00F4D5B3-D731-4915-A2EF-C2C6ADA2B460}" presName="sibTrans" presStyleLbl="sibTrans2D1" presStyleIdx="2" presStyleCnt="4"/>
      <dgm:spPr/>
    </dgm:pt>
    <dgm:pt modelId="{2EE7F634-2878-4B82-A61B-9BC59AF52AB4}" type="pres">
      <dgm:prSet presAssocID="{00F4D5B3-D731-4915-A2EF-C2C6ADA2B460}" presName="connectorText" presStyleLbl="sibTrans2D1" presStyleIdx="2" presStyleCnt="4"/>
      <dgm:spPr/>
    </dgm:pt>
    <dgm:pt modelId="{6306234D-AA5B-4EA2-BF82-5098ECCDB49D}" type="pres">
      <dgm:prSet presAssocID="{541E4782-54A0-4E93-BEA5-56DE6C649EFD}" presName="node" presStyleLbl="node1" presStyleIdx="3" presStyleCnt="5">
        <dgm:presLayoutVars>
          <dgm:bulletEnabled val="1"/>
        </dgm:presLayoutVars>
      </dgm:prSet>
      <dgm:spPr/>
    </dgm:pt>
    <dgm:pt modelId="{07FC5A10-039B-4563-841C-9B770832714E}" type="pres">
      <dgm:prSet presAssocID="{CDD82FC3-63F0-4983-86A0-FB534988B79F}" presName="sibTrans" presStyleLbl="sibTrans2D1" presStyleIdx="3" presStyleCnt="4"/>
      <dgm:spPr/>
    </dgm:pt>
    <dgm:pt modelId="{7BD2068C-A051-42F8-B07A-C164F6B1150E}" type="pres">
      <dgm:prSet presAssocID="{CDD82FC3-63F0-4983-86A0-FB534988B79F}" presName="connectorText" presStyleLbl="sibTrans2D1" presStyleIdx="3" presStyleCnt="4"/>
      <dgm:spPr/>
    </dgm:pt>
    <dgm:pt modelId="{51456788-CBC7-427D-AC12-F33084B09EA5}" type="pres">
      <dgm:prSet presAssocID="{B1282BE7-ED0B-4678-9ECE-C4F48F7F3471}" presName="node" presStyleLbl="node1" presStyleIdx="4" presStyleCnt="5">
        <dgm:presLayoutVars>
          <dgm:bulletEnabled val="1"/>
        </dgm:presLayoutVars>
      </dgm:prSet>
      <dgm:spPr/>
    </dgm:pt>
  </dgm:ptLst>
  <dgm:cxnLst>
    <dgm:cxn modelId="{3408FC02-C56A-452C-AA82-78AED46DB1CB}" type="presOf" srcId="{00F4D5B3-D731-4915-A2EF-C2C6ADA2B460}" destId="{2EE7F634-2878-4B82-A61B-9BC59AF52AB4}" srcOrd="1" destOrd="0" presId="urn:microsoft.com/office/officeart/2005/8/layout/process1"/>
    <dgm:cxn modelId="{2CAB7A44-D730-44C6-936C-3CC1CD8B7099}" type="presOf" srcId="{50AEE9DB-6937-40A6-AB7A-DFFF752BB484}" destId="{5F9B1547-22A5-4A8B-AE30-3E5274CA187C}" srcOrd="0" destOrd="0" presId="urn:microsoft.com/office/officeart/2005/8/layout/process1"/>
    <dgm:cxn modelId="{610F0A4B-86EC-4475-AC19-E272AC975D25}" type="presOf" srcId="{83F1CB86-F79B-4BED-B5BA-128C875236F9}" destId="{60A9B80D-796C-4E06-B972-EDE6C42D490D}" srcOrd="1" destOrd="0" presId="urn:microsoft.com/office/officeart/2005/8/layout/process1"/>
    <dgm:cxn modelId="{A4409779-4D2C-4958-99CC-15EB701C6DFE}" type="presOf" srcId="{FA825176-5CA0-46B0-9671-9232CB360FE5}" destId="{FFAC7DDB-8269-4231-A2B3-944273006DF0}" srcOrd="0" destOrd="0" presId="urn:microsoft.com/office/officeart/2005/8/layout/process1"/>
    <dgm:cxn modelId="{C946AB5A-FB94-465B-9D08-6BB3896F16EF}" type="presOf" srcId="{3F31121B-256D-4AA6-943D-3743279382E4}" destId="{E9203F86-EE4F-49C9-BA51-B87E239CB820}" srcOrd="0" destOrd="0" presId="urn:microsoft.com/office/officeart/2005/8/layout/process1"/>
    <dgm:cxn modelId="{3A3AA481-0736-4A9B-8E07-B5C8FF3AF920}" type="presOf" srcId="{541E4782-54A0-4E93-BEA5-56DE6C649EFD}" destId="{6306234D-AA5B-4EA2-BF82-5098ECCDB49D}" srcOrd="0" destOrd="0" presId="urn:microsoft.com/office/officeart/2005/8/layout/process1"/>
    <dgm:cxn modelId="{8C1A7298-7E2A-43F0-8C4A-73C3D8DF0AFA}" srcId="{50AEE9DB-6937-40A6-AB7A-DFFF752BB484}" destId="{FA825176-5CA0-46B0-9671-9232CB360FE5}" srcOrd="2" destOrd="0" parTransId="{8788CE25-4C18-4653-8EF5-A16C4485A29B}" sibTransId="{00F4D5B3-D731-4915-A2EF-C2C6ADA2B460}"/>
    <dgm:cxn modelId="{6ADBA8A0-2A6C-4525-9528-A054FFC9668B}" type="presOf" srcId="{00F4D5B3-D731-4915-A2EF-C2C6ADA2B460}" destId="{2AEDC676-5C86-43E5-A668-FC048561D011}" srcOrd="0" destOrd="0" presId="urn:microsoft.com/office/officeart/2005/8/layout/process1"/>
    <dgm:cxn modelId="{0D1351B1-7B73-4129-867E-DBB7356313CF}" type="presOf" srcId="{CDD82FC3-63F0-4983-86A0-FB534988B79F}" destId="{07FC5A10-039B-4563-841C-9B770832714E}" srcOrd="0" destOrd="0" presId="urn:microsoft.com/office/officeart/2005/8/layout/process1"/>
    <dgm:cxn modelId="{150C70B7-144E-4895-BCA3-C07083B19A65}" type="presOf" srcId="{B1282BE7-ED0B-4678-9ECE-C4F48F7F3471}" destId="{51456788-CBC7-427D-AC12-F33084B09EA5}" srcOrd="0" destOrd="0" presId="urn:microsoft.com/office/officeart/2005/8/layout/process1"/>
    <dgm:cxn modelId="{E39DB7C0-0BC8-4CB9-90E6-6697DD666ACD}" srcId="{50AEE9DB-6937-40A6-AB7A-DFFF752BB484}" destId="{CFB02B6B-8F45-4B5A-ABF1-99CD33768096}" srcOrd="0" destOrd="0" parTransId="{8E5D26AF-5240-4DB5-BC56-2C21B3B0869A}" sibTransId="{3F31121B-256D-4AA6-943D-3743279382E4}"/>
    <dgm:cxn modelId="{9F3EA7C6-427D-4449-8BB9-6036247673DF}" srcId="{50AEE9DB-6937-40A6-AB7A-DFFF752BB484}" destId="{7845A80E-E26B-45BC-AAAB-920A7B24F588}" srcOrd="1" destOrd="0" parTransId="{F5E92CB8-906A-43F6-875B-AF544C025ED9}" sibTransId="{83F1CB86-F79B-4BED-B5BA-128C875236F9}"/>
    <dgm:cxn modelId="{948198CB-83C1-47F0-B775-93243BA78B16}" type="presOf" srcId="{CDD82FC3-63F0-4983-86A0-FB534988B79F}" destId="{7BD2068C-A051-42F8-B07A-C164F6B1150E}" srcOrd="1" destOrd="0" presId="urn:microsoft.com/office/officeart/2005/8/layout/process1"/>
    <dgm:cxn modelId="{C7E668CD-C71A-4AA9-BB60-859246965327}" srcId="{50AEE9DB-6937-40A6-AB7A-DFFF752BB484}" destId="{B1282BE7-ED0B-4678-9ECE-C4F48F7F3471}" srcOrd="4" destOrd="0" parTransId="{64CEF067-C669-4414-A03A-E091E0F65772}" sibTransId="{F18AD3E3-59DF-48CA-BE07-B0858BB37C8E}"/>
    <dgm:cxn modelId="{C0C81DD0-35CB-48A9-AE3B-9B37E0E0363A}" type="presOf" srcId="{83F1CB86-F79B-4BED-B5BA-128C875236F9}" destId="{B29813B1-608A-4283-BFD5-2E9BAA01B292}" srcOrd="0" destOrd="0" presId="urn:microsoft.com/office/officeart/2005/8/layout/process1"/>
    <dgm:cxn modelId="{6B5A49DB-D700-442D-BB86-0D39C9CCD6DD}" type="presOf" srcId="{CFB02B6B-8F45-4B5A-ABF1-99CD33768096}" destId="{E098C659-8660-4F1D-A282-FA05267F5270}" srcOrd="0" destOrd="0" presId="urn:microsoft.com/office/officeart/2005/8/layout/process1"/>
    <dgm:cxn modelId="{1ACDFBE1-6E59-49CD-8125-12F52EAEDCE4}" type="presOf" srcId="{3F31121B-256D-4AA6-943D-3743279382E4}" destId="{64927CE3-9E06-44BB-9DC4-7C765993EECC}" srcOrd="1" destOrd="0" presId="urn:microsoft.com/office/officeart/2005/8/layout/process1"/>
    <dgm:cxn modelId="{20294DF7-E02E-4640-89AE-DF5070C4DEAA}" type="presOf" srcId="{7845A80E-E26B-45BC-AAAB-920A7B24F588}" destId="{CCF3BAD8-2A49-4EDF-90C8-F3CF962D0FB2}" srcOrd="0" destOrd="0" presId="urn:microsoft.com/office/officeart/2005/8/layout/process1"/>
    <dgm:cxn modelId="{BD3C82FA-926C-4940-A01B-09C0EDE84768}" srcId="{50AEE9DB-6937-40A6-AB7A-DFFF752BB484}" destId="{541E4782-54A0-4E93-BEA5-56DE6C649EFD}" srcOrd="3" destOrd="0" parTransId="{FCA9DA67-CE37-4D2B-86E4-CE3870093CBD}" sibTransId="{CDD82FC3-63F0-4983-86A0-FB534988B79F}"/>
    <dgm:cxn modelId="{8A0380A4-1A91-42E6-9A7E-880690472603}" type="presParOf" srcId="{5F9B1547-22A5-4A8B-AE30-3E5274CA187C}" destId="{E098C659-8660-4F1D-A282-FA05267F5270}" srcOrd="0" destOrd="0" presId="urn:microsoft.com/office/officeart/2005/8/layout/process1"/>
    <dgm:cxn modelId="{BCD8BEE2-11E4-403F-83F4-767B51791E06}" type="presParOf" srcId="{5F9B1547-22A5-4A8B-AE30-3E5274CA187C}" destId="{E9203F86-EE4F-49C9-BA51-B87E239CB820}" srcOrd="1" destOrd="0" presId="urn:microsoft.com/office/officeart/2005/8/layout/process1"/>
    <dgm:cxn modelId="{BEF94E50-93DB-4872-966A-87353C399979}" type="presParOf" srcId="{E9203F86-EE4F-49C9-BA51-B87E239CB820}" destId="{64927CE3-9E06-44BB-9DC4-7C765993EECC}" srcOrd="0" destOrd="0" presId="urn:microsoft.com/office/officeart/2005/8/layout/process1"/>
    <dgm:cxn modelId="{7E0876D8-858E-4854-8971-0E869B024F0E}" type="presParOf" srcId="{5F9B1547-22A5-4A8B-AE30-3E5274CA187C}" destId="{CCF3BAD8-2A49-4EDF-90C8-F3CF962D0FB2}" srcOrd="2" destOrd="0" presId="urn:microsoft.com/office/officeart/2005/8/layout/process1"/>
    <dgm:cxn modelId="{DE91AE65-CCB6-42AC-8A98-323866DA9795}" type="presParOf" srcId="{5F9B1547-22A5-4A8B-AE30-3E5274CA187C}" destId="{B29813B1-608A-4283-BFD5-2E9BAA01B292}" srcOrd="3" destOrd="0" presId="urn:microsoft.com/office/officeart/2005/8/layout/process1"/>
    <dgm:cxn modelId="{BC61EB57-BB76-4A42-B3C4-370061B0229F}" type="presParOf" srcId="{B29813B1-608A-4283-BFD5-2E9BAA01B292}" destId="{60A9B80D-796C-4E06-B972-EDE6C42D490D}" srcOrd="0" destOrd="0" presId="urn:microsoft.com/office/officeart/2005/8/layout/process1"/>
    <dgm:cxn modelId="{BC185609-C592-4060-926B-81B6928324D1}" type="presParOf" srcId="{5F9B1547-22A5-4A8B-AE30-3E5274CA187C}" destId="{FFAC7DDB-8269-4231-A2B3-944273006DF0}" srcOrd="4" destOrd="0" presId="urn:microsoft.com/office/officeart/2005/8/layout/process1"/>
    <dgm:cxn modelId="{6F13F323-905F-4993-A6EA-F3AEB3603229}" type="presParOf" srcId="{5F9B1547-22A5-4A8B-AE30-3E5274CA187C}" destId="{2AEDC676-5C86-43E5-A668-FC048561D011}" srcOrd="5" destOrd="0" presId="urn:microsoft.com/office/officeart/2005/8/layout/process1"/>
    <dgm:cxn modelId="{83E84687-C77E-4185-AE3C-1D1CFF398B62}" type="presParOf" srcId="{2AEDC676-5C86-43E5-A668-FC048561D011}" destId="{2EE7F634-2878-4B82-A61B-9BC59AF52AB4}" srcOrd="0" destOrd="0" presId="urn:microsoft.com/office/officeart/2005/8/layout/process1"/>
    <dgm:cxn modelId="{DC8EBCD8-F13A-4D78-AB00-B11D740E075C}" type="presParOf" srcId="{5F9B1547-22A5-4A8B-AE30-3E5274CA187C}" destId="{6306234D-AA5B-4EA2-BF82-5098ECCDB49D}" srcOrd="6" destOrd="0" presId="urn:microsoft.com/office/officeart/2005/8/layout/process1"/>
    <dgm:cxn modelId="{8747BAF2-2165-4B9E-A890-D9504C00DB91}" type="presParOf" srcId="{5F9B1547-22A5-4A8B-AE30-3E5274CA187C}" destId="{07FC5A10-039B-4563-841C-9B770832714E}" srcOrd="7" destOrd="0" presId="urn:microsoft.com/office/officeart/2005/8/layout/process1"/>
    <dgm:cxn modelId="{E80EB5AA-3164-41E0-AF44-AFD07A658BD9}" type="presParOf" srcId="{07FC5A10-039B-4563-841C-9B770832714E}" destId="{7BD2068C-A051-42F8-B07A-C164F6B1150E}" srcOrd="0" destOrd="0" presId="urn:microsoft.com/office/officeart/2005/8/layout/process1"/>
    <dgm:cxn modelId="{ADCA10EB-5420-4E47-B21D-6401946AD182}" type="presParOf" srcId="{5F9B1547-22A5-4A8B-AE30-3E5274CA187C}" destId="{51456788-CBC7-427D-AC12-F33084B09EA5}"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98C659-8660-4F1D-A282-FA05267F5270}">
      <dsp:nvSpPr>
        <dsp:cNvPr id="0" name=""/>
        <dsp:cNvSpPr/>
      </dsp:nvSpPr>
      <dsp:spPr>
        <a:xfrm>
          <a:off x="2678" y="112563"/>
          <a:ext cx="830460" cy="52163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Pre-Feasibility</a:t>
          </a:r>
        </a:p>
        <a:p>
          <a:pPr marL="0" lvl="0" indent="0" algn="ctr" defTabSz="400050">
            <a:lnSpc>
              <a:spcPct val="90000"/>
            </a:lnSpc>
            <a:spcBef>
              <a:spcPct val="0"/>
            </a:spcBef>
            <a:spcAft>
              <a:spcPct val="35000"/>
            </a:spcAft>
            <a:buNone/>
          </a:pPr>
          <a:r>
            <a:rPr lang="en-US" sz="900" kern="1200" dirty="0"/>
            <a:t>+100%</a:t>
          </a:r>
        </a:p>
      </dsp:txBody>
      <dsp:txXfrm>
        <a:off x="17956" y="127841"/>
        <a:ext cx="799904" cy="491077"/>
      </dsp:txXfrm>
    </dsp:sp>
    <dsp:sp modelId="{E9203F86-EE4F-49C9-BA51-B87E239CB820}">
      <dsp:nvSpPr>
        <dsp:cNvPr id="0" name=""/>
        <dsp:cNvSpPr/>
      </dsp:nvSpPr>
      <dsp:spPr>
        <a:xfrm>
          <a:off x="916185" y="270402"/>
          <a:ext cx="176057" cy="205954"/>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916185" y="311593"/>
        <a:ext cx="123240" cy="123572"/>
      </dsp:txXfrm>
    </dsp:sp>
    <dsp:sp modelId="{CCF3BAD8-2A49-4EDF-90C8-F3CF962D0FB2}">
      <dsp:nvSpPr>
        <dsp:cNvPr id="0" name=""/>
        <dsp:cNvSpPr/>
      </dsp:nvSpPr>
      <dsp:spPr>
        <a:xfrm>
          <a:off x="1165324" y="112563"/>
          <a:ext cx="830460" cy="52163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Feasibility</a:t>
          </a:r>
        </a:p>
        <a:p>
          <a:pPr marL="0" lvl="0" indent="0" algn="ctr" defTabSz="400050">
            <a:lnSpc>
              <a:spcPct val="90000"/>
            </a:lnSpc>
            <a:spcBef>
              <a:spcPct val="0"/>
            </a:spcBef>
            <a:spcAft>
              <a:spcPct val="35000"/>
            </a:spcAft>
            <a:buNone/>
          </a:pPr>
          <a:r>
            <a:rPr lang="en-US" sz="900" kern="1200" dirty="0"/>
            <a:t>+50%</a:t>
          </a:r>
        </a:p>
      </dsp:txBody>
      <dsp:txXfrm>
        <a:off x="1180602" y="127841"/>
        <a:ext cx="799904" cy="491077"/>
      </dsp:txXfrm>
    </dsp:sp>
    <dsp:sp modelId="{B29813B1-608A-4283-BFD5-2E9BAA01B292}">
      <dsp:nvSpPr>
        <dsp:cNvPr id="0" name=""/>
        <dsp:cNvSpPr/>
      </dsp:nvSpPr>
      <dsp:spPr>
        <a:xfrm>
          <a:off x="2078831" y="270402"/>
          <a:ext cx="176057" cy="205954"/>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2078831" y="311593"/>
        <a:ext cx="123240" cy="123572"/>
      </dsp:txXfrm>
    </dsp:sp>
    <dsp:sp modelId="{FFAC7DDB-8269-4231-A2B3-944273006DF0}">
      <dsp:nvSpPr>
        <dsp:cNvPr id="0" name=""/>
        <dsp:cNvSpPr/>
      </dsp:nvSpPr>
      <dsp:spPr>
        <a:xfrm>
          <a:off x="2327969" y="112563"/>
          <a:ext cx="830460" cy="52163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Concept Design</a:t>
          </a:r>
        </a:p>
        <a:p>
          <a:pPr marL="0" lvl="0" indent="0" algn="ctr" defTabSz="400050">
            <a:lnSpc>
              <a:spcPct val="90000"/>
            </a:lnSpc>
            <a:spcBef>
              <a:spcPct val="0"/>
            </a:spcBef>
            <a:spcAft>
              <a:spcPct val="35000"/>
            </a:spcAft>
            <a:buNone/>
          </a:pPr>
          <a:r>
            <a:rPr lang="en-US" sz="900" kern="1200" dirty="0"/>
            <a:t>+30%</a:t>
          </a:r>
        </a:p>
      </dsp:txBody>
      <dsp:txXfrm>
        <a:off x="2343247" y="127841"/>
        <a:ext cx="799904" cy="491077"/>
      </dsp:txXfrm>
    </dsp:sp>
    <dsp:sp modelId="{2AEDC676-5C86-43E5-A668-FC048561D011}">
      <dsp:nvSpPr>
        <dsp:cNvPr id="0" name=""/>
        <dsp:cNvSpPr/>
      </dsp:nvSpPr>
      <dsp:spPr>
        <a:xfrm>
          <a:off x="3241476" y="270402"/>
          <a:ext cx="176057" cy="205954"/>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3241476" y="311593"/>
        <a:ext cx="123240" cy="123572"/>
      </dsp:txXfrm>
    </dsp:sp>
    <dsp:sp modelId="{6306234D-AA5B-4EA2-BF82-5098ECCDB49D}">
      <dsp:nvSpPr>
        <dsp:cNvPr id="0" name=""/>
        <dsp:cNvSpPr/>
      </dsp:nvSpPr>
      <dsp:spPr>
        <a:xfrm>
          <a:off x="3490614" y="112563"/>
          <a:ext cx="830460" cy="52163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Technical Design</a:t>
          </a:r>
        </a:p>
        <a:p>
          <a:pPr marL="0" lvl="0" indent="0" algn="ctr" defTabSz="400050">
            <a:lnSpc>
              <a:spcPct val="90000"/>
            </a:lnSpc>
            <a:spcBef>
              <a:spcPct val="0"/>
            </a:spcBef>
            <a:spcAft>
              <a:spcPct val="35000"/>
            </a:spcAft>
            <a:buNone/>
          </a:pPr>
          <a:r>
            <a:rPr lang="en-US" sz="900" kern="1200" dirty="0"/>
            <a:t>+20%</a:t>
          </a:r>
        </a:p>
      </dsp:txBody>
      <dsp:txXfrm>
        <a:off x="3505892" y="127841"/>
        <a:ext cx="799904" cy="491077"/>
      </dsp:txXfrm>
    </dsp:sp>
    <dsp:sp modelId="{07FC5A10-039B-4563-841C-9B770832714E}">
      <dsp:nvSpPr>
        <dsp:cNvPr id="0" name=""/>
        <dsp:cNvSpPr/>
      </dsp:nvSpPr>
      <dsp:spPr>
        <a:xfrm>
          <a:off x="4404121" y="270402"/>
          <a:ext cx="176057" cy="205954"/>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4404121" y="311593"/>
        <a:ext cx="123240" cy="123572"/>
      </dsp:txXfrm>
    </dsp:sp>
    <dsp:sp modelId="{51456788-CBC7-427D-AC12-F33084B09EA5}">
      <dsp:nvSpPr>
        <dsp:cNvPr id="0" name=""/>
        <dsp:cNvSpPr/>
      </dsp:nvSpPr>
      <dsp:spPr>
        <a:xfrm>
          <a:off x="4653260" y="112563"/>
          <a:ext cx="830460" cy="52163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Construction</a:t>
          </a:r>
        </a:p>
        <a:p>
          <a:pPr marL="0" lvl="0" indent="0" algn="ctr" defTabSz="400050">
            <a:lnSpc>
              <a:spcPct val="90000"/>
            </a:lnSpc>
            <a:spcBef>
              <a:spcPct val="0"/>
            </a:spcBef>
            <a:spcAft>
              <a:spcPct val="35000"/>
            </a:spcAft>
            <a:buNone/>
          </a:pPr>
          <a:r>
            <a:rPr lang="en-US" sz="900" kern="1200" dirty="0"/>
            <a:t>+15%</a:t>
          </a:r>
        </a:p>
      </dsp:txBody>
      <dsp:txXfrm>
        <a:off x="4668538" y="127841"/>
        <a:ext cx="799904" cy="4910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9A6E3A9-E96F-0EFB-C7C1-8261FAD97F4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C017837-7972-9DC7-BE1A-5746EC668C9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ECDB07D-6DF6-442A-BCDC-497B52C87CFC}" type="datetimeFigureOut">
              <a:rPr lang="en-GB" smtClean="0"/>
              <a:t>02/02/2023</a:t>
            </a:fld>
            <a:endParaRPr lang="en-GB"/>
          </a:p>
        </p:txBody>
      </p:sp>
      <p:sp>
        <p:nvSpPr>
          <p:cNvPr id="4" name="Footer Placeholder 3">
            <a:extLst>
              <a:ext uri="{FF2B5EF4-FFF2-40B4-BE49-F238E27FC236}">
                <a16:creationId xmlns:a16="http://schemas.microsoft.com/office/drawing/2014/main" id="{B4CA6EF3-9EBB-A38F-CAF2-01625817C95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4C4AE80D-1BC2-C962-0FFA-F39A4D724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E420DDF-0904-4B90-939A-7B56A5B81FA1}" type="slidenum">
              <a:rPr lang="en-GB" smtClean="0"/>
              <a:t>‹#›</a:t>
            </a:fld>
            <a:endParaRPr lang="en-GB"/>
          </a:p>
        </p:txBody>
      </p:sp>
    </p:spTree>
    <p:extLst>
      <p:ext uri="{BB962C8B-B14F-4D97-AF65-F5344CB8AC3E}">
        <p14:creationId xmlns:p14="http://schemas.microsoft.com/office/powerpoint/2010/main" val="942887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02.02.2023</a:t>
            </a:fld>
            <a:endParaRPr lang="de-AT"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dirty="0"/>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4099628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8490125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38445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4" y="-95849"/>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246469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27060949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702065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10024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748522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9803961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7995583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325131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4210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179790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3804441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29445822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652717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2625833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715301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131480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5318901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6830715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7031666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047850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89149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6852629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812178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9041284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0337857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75383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7161997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7835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09312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image" Target="../media/image8.png"/><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theme" Target="../theme/theme5.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6.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dirty="0"/>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
        <p:nvSpPr>
          <p:cNvPr id="5" name="TextBox 4">
            <a:extLst>
              <a:ext uri="{FF2B5EF4-FFF2-40B4-BE49-F238E27FC236}">
                <a16:creationId xmlns:a16="http://schemas.microsoft.com/office/drawing/2014/main" id="{86441431-805B-8593-BEE5-AD557711ED4D}"/>
              </a:ext>
            </a:extLst>
          </p:cNvPr>
          <p:cNvSpPr txBox="1"/>
          <p:nvPr userDrawn="1"/>
        </p:nvSpPr>
        <p:spPr>
          <a:xfrm>
            <a:off x="971600" y="57562"/>
            <a:ext cx="2880320" cy="249502"/>
          </a:xfrm>
          <a:prstGeom prst="rect">
            <a:avLst/>
          </a:prstGeom>
          <a:noFill/>
        </p:spPr>
        <p:txBody>
          <a:bodyPr wrap="square" rtlCol="0">
            <a:noAutofit/>
          </a:bodyPr>
          <a:lstStyle/>
          <a:p>
            <a:pPr algn="l">
              <a:lnSpc>
                <a:spcPts val="1238"/>
              </a:lnSpc>
            </a:pPr>
            <a:r>
              <a:rPr lang="en-GB" sz="900" dirty="0">
                <a:solidFill>
                  <a:schemeClr val="bg1"/>
                </a:solidFill>
              </a:rPr>
              <a:t>03/02/2023 – Einstein Telescope Civil Engineering</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
        <p:nvSpPr>
          <p:cNvPr id="9" name="TextBox 8">
            <a:extLst>
              <a:ext uri="{FF2B5EF4-FFF2-40B4-BE49-F238E27FC236}">
                <a16:creationId xmlns:a16="http://schemas.microsoft.com/office/drawing/2014/main" id="{4C1D9812-600A-7B00-58E4-F622C7BCF744}"/>
              </a:ext>
            </a:extLst>
          </p:cNvPr>
          <p:cNvSpPr txBox="1"/>
          <p:nvPr userDrawn="1"/>
        </p:nvSpPr>
        <p:spPr>
          <a:xfrm>
            <a:off x="971600" y="57562"/>
            <a:ext cx="2880320" cy="249502"/>
          </a:xfrm>
          <a:prstGeom prst="rect">
            <a:avLst/>
          </a:prstGeom>
          <a:noFill/>
        </p:spPr>
        <p:txBody>
          <a:bodyPr wrap="square" rtlCol="0">
            <a:noAutofit/>
          </a:bodyPr>
          <a:lstStyle/>
          <a:p>
            <a:pPr algn="l">
              <a:lnSpc>
                <a:spcPts val="1238"/>
              </a:lnSpc>
            </a:pPr>
            <a:r>
              <a:rPr lang="en-GB" sz="900" dirty="0">
                <a:solidFill>
                  <a:schemeClr val="bg1"/>
                </a:solidFill>
              </a:rPr>
              <a:t>03/02/2023 – Einstein Telescope Civil Engineering</a:t>
            </a:r>
          </a:p>
        </p:txBody>
      </p:sp>
    </p:spTree>
    <p:extLst>
      <p:ext uri="{BB962C8B-B14F-4D97-AF65-F5344CB8AC3E}">
        <p14:creationId xmlns:p14="http://schemas.microsoft.com/office/powerpoint/2010/main" val="69052660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sp>
        <p:nvSpPr>
          <p:cNvPr id="7" name="TextBox 6">
            <a:extLst>
              <a:ext uri="{FF2B5EF4-FFF2-40B4-BE49-F238E27FC236}">
                <a16:creationId xmlns:a16="http://schemas.microsoft.com/office/drawing/2014/main" id="{F47663C0-21AF-F1F1-9EB0-47AD6AF08F79}"/>
              </a:ext>
            </a:extLst>
          </p:cNvPr>
          <p:cNvSpPr txBox="1"/>
          <p:nvPr userDrawn="1"/>
        </p:nvSpPr>
        <p:spPr>
          <a:xfrm>
            <a:off x="971600" y="57562"/>
            <a:ext cx="3240360" cy="249502"/>
          </a:xfrm>
          <a:prstGeom prst="rect">
            <a:avLst/>
          </a:prstGeom>
          <a:noFill/>
        </p:spPr>
        <p:txBody>
          <a:bodyPr wrap="square" rtlCol="0">
            <a:noAutofit/>
          </a:bodyPr>
          <a:lstStyle/>
          <a:p>
            <a:pPr algn="l">
              <a:lnSpc>
                <a:spcPts val="1238"/>
              </a:lnSpc>
            </a:pPr>
            <a:r>
              <a:rPr lang="en-GB" sz="900" dirty="0">
                <a:solidFill>
                  <a:schemeClr val="bg1"/>
                </a:solidFill>
              </a:rPr>
              <a:t>03/02/2023 – Einstein Telescope Civil Engineering</a:t>
            </a:r>
          </a:p>
        </p:txBody>
      </p:sp>
    </p:spTree>
    <p:extLst>
      <p:ext uri="{BB962C8B-B14F-4D97-AF65-F5344CB8AC3E}">
        <p14:creationId xmlns:p14="http://schemas.microsoft.com/office/powerpoint/2010/main" val="238737874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2"/>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2"/>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2"/>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
        <p:nvSpPr>
          <p:cNvPr id="7" name="TextBox 6">
            <a:extLst>
              <a:ext uri="{FF2B5EF4-FFF2-40B4-BE49-F238E27FC236}">
                <a16:creationId xmlns:a16="http://schemas.microsoft.com/office/drawing/2014/main" id="{F6CF01EF-3AF8-05F4-F29C-6B347AD05021}"/>
              </a:ext>
            </a:extLst>
          </p:cNvPr>
          <p:cNvSpPr txBox="1"/>
          <p:nvPr userDrawn="1"/>
        </p:nvSpPr>
        <p:spPr>
          <a:xfrm>
            <a:off x="971600" y="57562"/>
            <a:ext cx="3168352" cy="249502"/>
          </a:xfrm>
          <a:prstGeom prst="rect">
            <a:avLst/>
          </a:prstGeom>
          <a:noFill/>
        </p:spPr>
        <p:txBody>
          <a:bodyPr wrap="square" rtlCol="0">
            <a:noAutofit/>
          </a:bodyPr>
          <a:lstStyle/>
          <a:p>
            <a:pPr algn="l">
              <a:lnSpc>
                <a:spcPts val="1238"/>
              </a:lnSpc>
            </a:pPr>
            <a:r>
              <a:rPr lang="en-GB" sz="900" dirty="0">
                <a:solidFill>
                  <a:schemeClr val="bg1"/>
                </a:solidFill>
              </a:rPr>
              <a:t>03/02/2023 – Einstein Telescope Civil Engineering</a:t>
            </a:r>
          </a:p>
        </p:txBody>
      </p:sp>
    </p:spTree>
    <p:extLst>
      <p:ext uri="{BB962C8B-B14F-4D97-AF65-F5344CB8AC3E}">
        <p14:creationId xmlns:p14="http://schemas.microsoft.com/office/powerpoint/2010/main" val="387215939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insee.fr/fr/statistiques/2015347#graphique-figure1" TargetMode="External"/><Relationship Id="rId2" Type="http://schemas.openxmlformats.org/officeDocument/2006/relationships/image" Target="../media/image17.png"/><Relationship Id="rId1" Type="http://schemas.openxmlformats.org/officeDocument/2006/relationships/slideLayout" Target="../slideLayouts/slideLayout8.xml"/><Relationship Id="rId5" Type="http://schemas.openxmlformats.org/officeDocument/2006/relationships/hyperlink" Target="https://www.bfs.admin.ch/bfs/fr/home/statistiques/prix/prix-construction/indice-prix-construction.html" TargetMode="Externa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dirty="0"/>
          </a:p>
        </p:txBody>
      </p:sp>
      <p:sp>
        <p:nvSpPr>
          <p:cNvPr id="3" name="Textfeld 2">
            <a:extLst>
              <a:ext uri="{FF2B5EF4-FFF2-40B4-BE49-F238E27FC236}">
                <a16:creationId xmlns:a16="http://schemas.microsoft.com/office/drawing/2014/main" id="{0C80D029-2104-4318-B440-2F5B3EC0DEE2}"/>
              </a:ext>
            </a:extLst>
          </p:cNvPr>
          <p:cNvSpPr txBox="1"/>
          <p:nvPr/>
        </p:nvSpPr>
        <p:spPr>
          <a:xfrm>
            <a:off x="3707904" y="4443958"/>
            <a:ext cx="2038500" cy="566092"/>
          </a:xfrm>
          <a:prstGeom prst="rect">
            <a:avLst/>
          </a:prstGeom>
          <a:noFill/>
        </p:spPr>
        <p:txBody>
          <a:bodyPr wrap="square" rtlCol="0">
            <a:noAutofit/>
          </a:bodyPr>
          <a:lstStyle/>
          <a:p>
            <a:pPr>
              <a:lnSpc>
                <a:spcPts val="1238"/>
              </a:lnSpc>
            </a:pPr>
            <a:r>
              <a:rPr lang="en-US" sz="900" u="sng" dirty="0">
                <a:solidFill>
                  <a:schemeClr val="bg1"/>
                </a:solidFill>
              </a:rPr>
              <a:t>Liam Bromiley SCE-DOD-FS</a:t>
            </a:r>
          </a:p>
          <a:p>
            <a:pPr>
              <a:lnSpc>
                <a:spcPts val="1238"/>
              </a:lnSpc>
            </a:pPr>
            <a:endParaRPr lang="en-US" sz="900" dirty="0">
              <a:solidFill>
                <a:schemeClr val="bg1"/>
              </a:solidFill>
            </a:endParaRPr>
          </a:p>
        </p:txBody>
      </p:sp>
      <p:sp>
        <p:nvSpPr>
          <p:cNvPr id="10" name="Subtitle 8">
            <a:extLst>
              <a:ext uri="{FF2B5EF4-FFF2-40B4-BE49-F238E27FC236}">
                <a16:creationId xmlns:a16="http://schemas.microsoft.com/office/drawing/2014/main" id="{A172D94E-FC97-4177-BA66-1607464EF755}"/>
              </a:ext>
            </a:extLst>
          </p:cNvPr>
          <p:cNvSpPr txBox="1">
            <a:spLocks/>
          </p:cNvSpPr>
          <p:nvPr/>
        </p:nvSpPr>
        <p:spPr>
          <a:xfrm>
            <a:off x="323528" y="1563638"/>
            <a:ext cx="8496944" cy="1228637"/>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nSpc>
                <a:spcPct val="100000"/>
              </a:lnSpc>
            </a:pPr>
            <a:r>
              <a:rPr lang="en-GB" sz="2800" dirty="0"/>
              <a:t>Costing Methodology of CERN Future Studies</a:t>
            </a:r>
            <a:endParaRPr lang="en-GB" sz="2800" dirty="0">
              <a:solidFill>
                <a:srgbClr val="FF0000"/>
              </a:solidFill>
            </a:endParaRPr>
          </a:p>
        </p:txBody>
      </p:sp>
      <p:sp>
        <p:nvSpPr>
          <p:cNvPr id="11" name="TextBox 10">
            <a:extLst>
              <a:ext uri="{FF2B5EF4-FFF2-40B4-BE49-F238E27FC236}">
                <a16:creationId xmlns:a16="http://schemas.microsoft.com/office/drawing/2014/main" id="{37D57A25-E657-E8A2-EB54-F11C1DC5FD63}"/>
              </a:ext>
            </a:extLst>
          </p:cNvPr>
          <p:cNvSpPr txBox="1"/>
          <p:nvPr/>
        </p:nvSpPr>
        <p:spPr>
          <a:xfrm>
            <a:off x="107504" y="57562"/>
            <a:ext cx="3168352" cy="249502"/>
          </a:xfrm>
          <a:prstGeom prst="rect">
            <a:avLst/>
          </a:prstGeom>
          <a:noFill/>
        </p:spPr>
        <p:txBody>
          <a:bodyPr wrap="square" rtlCol="0">
            <a:noAutofit/>
          </a:bodyPr>
          <a:lstStyle/>
          <a:p>
            <a:pPr algn="l">
              <a:lnSpc>
                <a:spcPts val="1238"/>
              </a:lnSpc>
            </a:pPr>
            <a:r>
              <a:rPr lang="en-GB" sz="900" dirty="0">
                <a:solidFill>
                  <a:schemeClr val="bg1"/>
                </a:solidFill>
              </a:rPr>
              <a:t>03/02/2023 – Einstein Telescope Civil Engineering</a:t>
            </a:r>
          </a:p>
        </p:txBody>
      </p:sp>
      <p:sp>
        <p:nvSpPr>
          <p:cNvPr id="4" name="Subtitle 3">
            <a:extLst>
              <a:ext uri="{FF2B5EF4-FFF2-40B4-BE49-F238E27FC236}">
                <a16:creationId xmlns:a16="http://schemas.microsoft.com/office/drawing/2014/main" id="{F58106EA-6775-1425-B1D9-FB54B5A676B5}"/>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E592DD-7E01-A4D7-7FA1-87448EA17352}"/>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4" name="Text Placeholder 3">
            <a:extLst>
              <a:ext uri="{FF2B5EF4-FFF2-40B4-BE49-F238E27FC236}">
                <a16:creationId xmlns:a16="http://schemas.microsoft.com/office/drawing/2014/main" id="{F40B8A21-87F3-9E97-1A96-20E09070191E}"/>
              </a:ext>
            </a:extLst>
          </p:cNvPr>
          <p:cNvSpPr>
            <a:spLocks noGrp="1"/>
          </p:cNvSpPr>
          <p:nvPr>
            <p:ph type="body" sz="quarter" idx="12"/>
          </p:nvPr>
        </p:nvSpPr>
        <p:spPr>
          <a:xfrm>
            <a:off x="442800" y="1275606"/>
            <a:ext cx="4345224" cy="864096"/>
          </a:xfrm>
        </p:spPr>
        <p:txBody>
          <a:bodyPr/>
          <a:lstStyle/>
          <a:p>
            <a:r>
              <a:rPr lang="en-GB" dirty="0"/>
              <a:t>Inflation hard to predict </a:t>
            </a:r>
          </a:p>
          <a:p>
            <a:r>
              <a:rPr lang="en-GB" dirty="0"/>
              <a:t>CERN experiences variation of two currencies</a:t>
            </a:r>
          </a:p>
          <a:p>
            <a:r>
              <a:rPr lang="en-GB" dirty="0"/>
              <a:t>Euro vs CHF conversions</a:t>
            </a:r>
          </a:p>
          <a:p>
            <a:endParaRPr lang="en-GB" dirty="0"/>
          </a:p>
        </p:txBody>
      </p:sp>
      <p:sp>
        <p:nvSpPr>
          <p:cNvPr id="5" name="Title 4">
            <a:extLst>
              <a:ext uri="{FF2B5EF4-FFF2-40B4-BE49-F238E27FC236}">
                <a16:creationId xmlns:a16="http://schemas.microsoft.com/office/drawing/2014/main" id="{E8204EAA-5F83-DA92-C8EB-3E027A9CBCEC}"/>
              </a:ext>
            </a:extLst>
          </p:cNvPr>
          <p:cNvSpPr>
            <a:spLocks noGrp="1"/>
          </p:cNvSpPr>
          <p:nvPr>
            <p:ph type="title"/>
          </p:nvPr>
        </p:nvSpPr>
        <p:spPr/>
        <p:txBody>
          <a:bodyPr/>
          <a:lstStyle/>
          <a:p>
            <a:r>
              <a:rPr lang="en-GB" dirty="0"/>
              <a:t>Inflation &amp; Currency</a:t>
            </a:r>
          </a:p>
        </p:txBody>
      </p:sp>
      <p:pic>
        <p:nvPicPr>
          <p:cNvPr id="7" name="Picture 6" descr="Chart, line chart&#10;&#10;Description automatically generated">
            <a:extLst>
              <a:ext uri="{FF2B5EF4-FFF2-40B4-BE49-F238E27FC236}">
                <a16:creationId xmlns:a16="http://schemas.microsoft.com/office/drawing/2014/main" id="{6E43D2D3-A97E-CEE2-C124-DD0D203C4D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454" y="2015723"/>
            <a:ext cx="3208726" cy="2736304"/>
          </a:xfrm>
          <a:prstGeom prst="rect">
            <a:avLst/>
          </a:prstGeom>
        </p:spPr>
      </p:pic>
      <p:sp>
        <p:nvSpPr>
          <p:cNvPr id="9" name="TextBox 8">
            <a:extLst>
              <a:ext uri="{FF2B5EF4-FFF2-40B4-BE49-F238E27FC236}">
                <a16:creationId xmlns:a16="http://schemas.microsoft.com/office/drawing/2014/main" id="{1DB30200-5320-09CC-4A75-359FEC91B2F1}"/>
              </a:ext>
            </a:extLst>
          </p:cNvPr>
          <p:cNvSpPr txBox="1"/>
          <p:nvPr/>
        </p:nvSpPr>
        <p:spPr>
          <a:xfrm>
            <a:off x="6043794" y="4678862"/>
            <a:ext cx="2376264" cy="276999"/>
          </a:xfrm>
          <a:prstGeom prst="rect">
            <a:avLst/>
          </a:prstGeom>
          <a:noFill/>
        </p:spPr>
        <p:txBody>
          <a:bodyPr wrap="square" rtlCol="0">
            <a:noAutofit/>
          </a:bodyPr>
          <a:lstStyle/>
          <a:p>
            <a:pPr algn="l"/>
            <a:r>
              <a:rPr lang="en-GB" sz="600" dirty="0">
                <a:solidFill>
                  <a:srgbClr val="260507"/>
                </a:solidFill>
                <a:hlinkClick r:id="rId3"/>
              </a:rPr>
              <a:t>https://www.insee.fr/fr/statistiques/2015347#graphique-figure1</a:t>
            </a:r>
            <a:endParaRPr lang="en-GB" sz="600" dirty="0">
              <a:solidFill>
                <a:srgbClr val="260507"/>
              </a:solidFill>
            </a:endParaRPr>
          </a:p>
          <a:p>
            <a:pPr algn="l"/>
            <a:endParaRPr lang="en-GB" sz="600" dirty="0">
              <a:solidFill>
                <a:srgbClr val="260507"/>
              </a:solidFill>
            </a:endParaRPr>
          </a:p>
        </p:txBody>
      </p:sp>
      <p:pic>
        <p:nvPicPr>
          <p:cNvPr id="12" name="Picture 11">
            <a:extLst>
              <a:ext uri="{FF2B5EF4-FFF2-40B4-BE49-F238E27FC236}">
                <a16:creationId xmlns:a16="http://schemas.microsoft.com/office/drawing/2014/main" id="{08CA1F26-BE85-CE9E-D8A2-5A15EFDA1D29}"/>
              </a:ext>
            </a:extLst>
          </p:cNvPr>
          <p:cNvPicPr>
            <a:picLocks noChangeAspect="1"/>
          </p:cNvPicPr>
          <p:nvPr/>
        </p:nvPicPr>
        <p:blipFill>
          <a:blip r:embed="rId4"/>
          <a:stretch>
            <a:fillRect/>
          </a:stretch>
        </p:blipFill>
        <p:spPr>
          <a:xfrm>
            <a:off x="930790" y="2419557"/>
            <a:ext cx="3209162" cy="2323465"/>
          </a:xfrm>
          <a:prstGeom prst="rect">
            <a:avLst/>
          </a:prstGeom>
        </p:spPr>
      </p:pic>
      <p:sp>
        <p:nvSpPr>
          <p:cNvPr id="13" name="TextBox 12">
            <a:extLst>
              <a:ext uri="{FF2B5EF4-FFF2-40B4-BE49-F238E27FC236}">
                <a16:creationId xmlns:a16="http://schemas.microsoft.com/office/drawing/2014/main" id="{57069C32-72A3-2ECD-C3D8-38990E025C18}"/>
              </a:ext>
            </a:extLst>
          </p:cNvPr>
          <p:cNvSpPr txBox="1"/>
          <p:nvPr/>
        </p:nvSpPr>
        <p:spPr>
          <a:xfrm>
            <a:off x="1283264" y="4743023"/>
            <a:ext cx="2376264" cy="276999"/>
          </a:xfrm>
          <a:prstGeom prst="rect">
            <a:avLst/>
          </a:prstGeom>
          <a:noFill/>
        </p:spPr>
        <p:txBody>
          <a:bodyPr wrap="square" rtlCol="0">
            <a:noAutofit/>
          </a:bodyPr>
          <a:lstStyle/>
          <a:p>
            <a:pPr algn="l"/>
            <a:r>
              <a:rPr lang="en-GB" sz="600" dirty="0">
                <a:solidFill>
                  <a:srgbClr val="260507"/>
                </a:solidFill>
                <a:hlinkClick r:id="rId5"/>
              </a:rPr>
              <a:t>https://www.bfs.admin.ch/bfs/fr/home/statistiques/prix/prix-construction/indice-prix-construction.html</a:t>
            </a:r>
            <a:endParaRPr lang="en-GB" sz="600" dirty="0">
              <a:solidFill>
                <a:srgbClr val="260507"/>
              </a:solidFill>
            </a:endParaRPr>
          </a:p>
          <a:p>
            <a:pPr algn="l"/>
            <a:endParaRPr lang="en-GB" sz="600" dirty="0">
              <a:solidFill>
                <a:srgbClr val="260507"/>
              </a:solidFill>
            </a:endParaRPr>
          </a:p>
          <a:p>
            <a:pPr algn="l"/>
            <a:endParaRPr lang="en-GB" sz="600" dirty="0">
              <a:solidFill>
                <a:srgbClr val="260507"/>
              </a:solidFill>
            </a:endParaRPr>
          </a:p>
        </p:txBody>
      </p:sp>
      <p:sp>
        <p:nvSpPr>
          <p:cNvPr id="14" name="TextBox 13">
            <a:extLst>
              <a:ext uri="{FF2B5EF4-FFF2-40B4-BE49-F238E27FC236}">
                <a16:creationId xmlns:a16="http://schemas.microsoft.com/office/drawing/2014/main" id="{38E031E4-996D-0A6E-F1A3-1E0DBD83C188}"/>
              </a:ext>
            </a:extLst>
          </p:cNvPr>
          <p:cNvSpPr txBox="1"/>
          <p:nvPr/>
        </p:nvSpPr>
        <p:spPr>
          <a:xfrm>
            <a:off x="5546454" y="1707654"/>
            <a:ext cx="1944216" cy="372230"/>
          </a:xfrm>
          <a:prstGeom prst="rect">
            <a:avLst/>
          </a:prstGeom>
          <a:noFill/>
        </p:spPr>
        <p:txBody>
          <a:bodyPr wrap="square" rtlCol="0">
            <a:noAutofit/>
          </a:bodyPr>
          <a:lstStyle/>
          <a:p>
            <a:pPr algn="l">
              <a:lnSpc>
                <a:spcPts val="1238"/>
              </a:lnSpc>
            </a:pPr>
            <a:r>
              <a:rPr lang="en-GB" sz="900" u="sng" dirty="0">
                <a:solidFill>
                  <a:srgbClr val="260507"/>
                </a:solidFill>
              </a:rPr>
              <a:t>French Construction Inflation</a:t>
            </a:r>
            <a:r>
              <a:rPr lang="en-GB" sz="900" u="sng" dirty="0">
                <a:solidFill>
                  <a:schemeClr val="bg1"/>
                </a:solidFill>
              </a:rPr>
              <a:t> </a:t>
            </a:r>
          </a:p>
        </p:txBody>
      </p:sp>
      <p:sp>
        <p:nvSpPr>
          <p:cNvPr id="15" name="TextBox 14">
            <a:extLst>
              <a:ext uri="{FF2B5EF4-FFF2-40B4-BE49-F238E27FC236}">
                <a16:creationId xmlns:a16="http://schemas.microsoft.com/office/drawing/2014/main" id="{8EDAB14A-E1F0-7A67-BC53-6A0305C147B1}"/>
              </a:ext>
            </a:extLst>
          </p:cNvPr>
          <p:cNvSpPr txBox="1"/>
          <p:nvPr/>
        </p:nvSpPr>
        <p:spPr>
          <a:xfrm>
            <a:off x="1043608" y="2224870"/>
            <a:ext cx="1944216" cy="372230"/>
          </a:xfrm>
          <a:prstGeom prst="rect">
            <a:avLst/>
          </a:prstGeom>
          <a:noFill/>
        </p:spPr>
        <p:txBody>
          <a:bodyPr wrap="square" rtlCol="0">
            <a:noAutofit/>
          </a:bodyPr>
          <a:lstStyle/>
          <a:p>
            <a:pPr algn="l">
              <a:lnSpc>
                <a:spcPts val="1238"/>
              </a:lnSpc>
            </a:pPr>
            <a:r>
              <a:rPr lang="en-GB" sz="900" u="sng" dirty="0">
                <a:solidFill>
                  <a:srgbClr val="260507"/>
                </a:solidFill>
              </a:rPr>
              <a:t>Swiss Construction Inflation</a:t>
            </a:r>
            <a:r>
              <a:rPr lang="en-GB" sz="900" u="sng" dirty="0">
                <a:solidFill>
                  <a:schemeClr val="bg1"/>
                </a:solidFill>
              </a:rPr>
              <a:t> </a:t>
            </a:r>
          </a:p>
        </p:txBody>
      </p:sp>
    </p:spTree>
    <p:extLst>
      <p:ext uri="{BB962C8B-B14F-4D97-AF65-F5344CB8AC3E}">
        <p14:creationId xmlns:p14="http://schemas.microsoft.com/office/powerpoint/2010/main" val="129854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628919-18CF-FEFB-A7FC-13BBCE1035CC}"/>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0C59C066-BD5E-8BD6-F5D8-5D0BD22F1540}"/>
              </a:ext>
            </a:extLst>
          </p:cNvPr>
          <p:cNvSpPr>
            <a:spLocks noGrp="1"/>
          </p:cNvSpPr>
          <p:nvPr>
            <p:ph type="body" sz="quarter" idx="12"/>
          </p:nvPr>
        </p:nvSpPr>
        <p:spPr>
          <a:xfrm>
            <a:off x="442800" y="1131590"/>
            <a:ext cx="8263350" cy="2747250"/>
          </a:xfrm>
        </p:spPr>
        <p:txBody>
          <a:bodyPr/>
          <a:lstStyle/>
          <a:p>
            <a:r>
              <a:rPr lang="en-GB" dirty="0"/>
              <a:t>FIDIC – International Federation of Consulting Engineers</a:t>
            </a:r>
          </a:p>
          <a:p>
            <a:endParaRPr lang="en-GB" dirty="0"/>
          </a:p>
          <a:p>
            <a:r>
              <a:rPr lang="en-GB" dirty="0"/>
              <a:t>CERN used a modified version of FIDIC, “Conditions of Contract for Works of Civil Engineering Construction” 4th Edition, or “The Red Book”. Re-measurement type of contract.</a:t>
            </a:r>
          </a:p>
          <a:p>
            <a:endParaRPr lang="en-GB" dirty="0"/>
          </a:p>
          <a:p>
            <a:r>
              <a:rPr lang="en-GB" dirty="0"/>
              <a:t>Was well suited to the LHC type of construction for the following reasons :</a:t>
            </a:r>
          </a:p>
          <a:p>
            <a:pPr marL="625950" lvl="1" indent="-285750"/>
            <a:r>
              <a:rPr lang="en-GB" dirty="0"/>
              <a:t>Well recognised contract documents for International Projects</a:t>
            </a:r>
          </a:p>
          <a:p>
            <a:pPr marL="625950" lvl="1" indent="-285750"/>
            <a:r>
              <a:rPr lang="en-GB" dirty="0"/>
              <a:t>Suitable for projects where main responsibility for the design lies with the Client (or his Engineer).</a:t>
            </a:r>
          </a:p>
          <a:p>
            <a:pPr marL="625950" lvl="1" indent="-285750"/>
            <a:r>
              <a:rPr lang="en-GB" dirty="0"/>
              <a:t>Work done is measured, payment via Bill of Quantities</a:t>
            </a:r>
          </a:p>
          <a:p>
            <a:pPr marL="625950" lvl="1" indent="-285750"/>
            <a:r>
              <a:rPr lang="en-GB" dirty="0"/>
              <a:t>Scope to modify the works via Variation Orders</a:t>
            </a:r>
          </a:p>
          <a:p>
            <a:pPr marL="625950" lvl="1" indent="-285750"/>
            <a:r>
              <a:rPr lang="en-GB" dirty="0"/>
              <a:t>Adjudication Process for Claims &amp; Disputes</a:t>
            </a:r>
          </a:p>
          <a:p>
            <a:pPr marL="285750" indent="-285750">
              <a:buFont typeface="Arial" panose="020B0604020202020204" pitchFamily="34" charset="0"/>
              <a:buChar char="•"/>
            </a:pPr>
            <a:endParaRPr lang="en-GB" dirty="0"/>
          </a:p>
          <a:p>
            <a:endParaRPr lang="en-GB" dirty="0"/>
          </a:p>
        </p:txBody>
      </p:sp>
      <p:sp>
        <p:nvSpPr>
          <p:cNvPr id="5" name="Title 4">
            <a:extLst>
              <a:ext uri="{FF2B5EF4-FFF2-40B4-BE49-F238E27FC236}">
                <a16:creationId xmlns:a16="http://schemas.microsoft.com/office/drawing/2014/main" id="{B5EF83E1-79C8-BDE2-C97F-8484C62FE67B}"/>
              </a:ext>
            </a:extLst>
          </p:cNvPr>
          <p:cNvSpPr>
            <a:spLocks noGrp="1"/>
          </p:cNvSpPr>
          <p:nvPr>
            <p:ph type="title"/>
          </p:nvPr>
        </p:nvSpPr>
        <p:spPr/>
        <p:txBody>
          <a:bodyPr/>
          <a:lstStyle/>
          <a:p>
            <a:r>
              <a:rPr lang="en-GB" dirty="0"/>
              <a:t>FIDIC Contract</a:t>
            </a:r>
          </a:p>
        </p:txBody>
      </p:sp>
    </p:spTree>
    <p:extLst>
      <p:ext uri="{BB962C8B-B14F-4D97-AF65-F5344CB8AC3E}">
        <p14:creationId xmlns:p14="http://schemas.microsoft.com/office/powerpoint/2010/main" val="1310217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628919-18CF-FEFB-A7FC-13BBCE1035CC}"/>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4" name="Text Placeholder 3">
            <a:extLst>
              <a:ext uri="{FF2B5EF4-FFF2-40B4-BE49-F238E27FC236}">
                <a16:creationId xmlns:a16="http://schemas.microsoft.com/office/drawing/2014/main" id="{0C59C066-BD5E-8BD6-F5D8-5D0BD22F1540}"/>
              </a:ext>
            </a:extLst>
          </p:cNvPr>
          <p:cNvSpPr>
            <a:spLocks noGrp="1"/>
          </p:cNvSpPr>
          <p:nvPr>
            <p:ph type="body" sz="quarter" idx="12"/>
          </p:nvPr>
        </p:nvSpPr>
        <p:spPr>
          <a:xfrm>
            <a:off x="442800" y="1563638"/>
            <a:ext cx="8263350" cy="2952328"/>
          </a:xfrm>
        </p:spPr>
        <p:txBody>
          <a:bodyPr/>
          <a:lstStyle/>
          <a:p>
            <a:pPr marL="285750" indent="-285750">
              <a:lnSpc>
                <a:spcPct val="100000"/>
              </a:lnSpc>
              <a:buFont typeface="Arial" panose="020B0604020202020204" pitchFamily="34" charset="0"/>
              <a:buChar char="•"/>
            </a:pPr>
            <a:r>
              <a:rPr lang="en-GB" sz="1200" dirty="0"/>
              <a:t>Adjudication procedure was deemed a great success.</a:t>
            </a:r>
          </a:p>
          <a:p>
            <a:pPr>
              <a:lnSpc>
                <a:spcPct val="100000"/>
              </a:lnSpc>
            </a:pPr>
            <a:endParaRPr lang="en-GB" sz="1200" dirty="0"/>
          </a:p>
          <a:p>
            <a:pPr marL="285750" indent="-285750">
              <a:lnSpc>
                <a:spcPct val="100000"/>
              </a:lnSpc>
              <a:buFont typeface="Arial" panose="020B0604020202020204" pitchFamily="34" charset="0"/>
              <a:buChar char="•"/>
            </a:pPr>
            <a:r>
              <a:rPr lang="en-GB" sz="1200" dirty="0"/>
              <a:t>A panel of 5 “experts” agreed with the Contractors.</a:t>
            </a:r>
          </a:p>
          <a:p>
            <a:pPr>
              <a:lnSpc>
                <a:spcPct val="100000"/>
              </a:lnSpc>
            </a:pPr>
            <a:r>
              <a:rPr lang="en-GB" sz="1200" dirty="0"/>
              <a:t> </a:t>
            </a:r>
          </a:p>
          <a:p>
            <a:pPr marL="285750" indent="-285750">
              <a:lnSpc>
                <a:spcPct val="100000"/>
              </a:lnSpc>
              <a:buFont typeface="Arial" panose="020B0604020202020204" pitchFamily="34" charset="0"/>
              <a:buChar char="•"/>
            </a:pPr>
            <a:r>
              <a:rPr lang="en-GB" sz="1200" dirty="0"/>
              <a:t>3 disputes were referred to the panel (2 with the Contractors and 1 with the Consultants).</a:t>
            </a:r>
          </a:p>
          <a:p>
            <a:pPr marL="285750" indent="-285750">
              <a:lnSpc>
                <a:spcPct val="100000"/>
              </a:lnSpc>
              <a:buFont typeface="Arial" panose="020B0604020202020204" pitchFamily="34" charset="0"/>
              <a:buChar char="•"/>
            </a:pPr>
            <a:endParaRPr lang="en-GB" sz="1200" dirty="0"/>
          </a:p>
          <a:p>
            <a:pPr marL="285750" indent="-285750">
              <a:lnSpc>
                <a:spcPct val="100000"/>
              </a:lnSpc>
              <a:buFont typeface="Arial" panose="020B0604020202020204" pitchFamily="34" charset="0"/>
              <a:buChar char="•"/>
            </a:pPr>
            <a:r>
              <a:rPr lang="en-GB" sz="1200" dirty="0"/>
              <a:t>Several disputes settled without need for Adjudication because one party “feared losing control”.</a:t>
            </a:r>
          </a:p>
          <a:p>
            <a:pPr marL="285750" indent="-285750">
              <a:lnSpc>
                <a:spcPct val="100000"/>
              </a:lnSpc>
              <a:buFont typeface="Arial" panose="020B0604020202020204" pitchFamily="34" charset="0"/>
              <a:buChar char="•"/>
            </a:pPr>
            <a:endParaRPr lang="en-GB" sz="1200" dirty="0"/>
          </a:p>
          <a:p>
            <a:pPr marL="285750" indent="-285750">
              <a:lnSpc>
                <a:spcPct val="100000"/>
              </a:lnSpc>
              <a:buFont typeface="Arial" panose="020B0604020202020204" pitchFamily="34" charset="0"/>
              <a:buChar char="•"/>
            </a:pPr>
            <a:r>
              <a:rPr lang="en-GB" sz="1200" dirty="0"/>
              <a:t>Decisions made very quickly (within 2 months) in accordance with Contract.</a:t>
            </a:r>
          </a:p>
          <a:p>
            <a:pPr marL="285750" indent="-285750">
              <a:lnSpc>
                <a:spcPct val="100000"/>
              </a:lnSpc>
              <a:buFont typeface="Arial" panose="020B0604020202020204" pitchFamily="34" charset="0"/>
              <a:buChar char="•"/>
            </a:pPr>
            <a:endParaRPr lang="en-GB" sz="1200" dirty="0"/>
          </a:p>
          <a:p>
            <a:pPr marL="285750" indent="-285750">
              <a:lnSpc>
                <a:spcPct val="100000"/>
              </a:lnSpc>
              <a:buFont typeface="Arial" panose="020B0604020202020204" pitchFamily="34" charset="0"/>
              <a:buChar char="•"/>
            </a:pPr>
            <a:r>
              <a:rPr lang="en-GB" sz="1200" dirty="0"/>
              <a:t>Each adjudication cost less than 1.5% of the adjudicated amount.</a:t>
            </a:r>
          </a:p>
          <a:p>
            <a:pPr marL="285750" indent="-285750">
              <a:lnSpc>
                <a:spcPct val="100000"/>
              </a:lnSpc>
              <a:buFont typeface="Arial" panose="020B0604020202020204" pitchFamily="34" charset="0"/>
              <a:buChar char="•"/>
            </a:pPr>
            <a:endParaRPr lang="en-GB" sz="1200" dirty="0"/>
          </a:p>
          <a:p>
            <a:pPr marL="285750" indent="-285750">
              <a:lnSpc>
                <a:spcPct val="100000"/>
              </a:lnSpc>
              <a:buFont typeface="Arial" panose="020B0604020202020204" pitchFamily="34" charset="0"/>
              <a:buChar char="•"/>
            </a:pPr>
            <a:r>
              <a:rPr lang="en-GB" sz="1200" dirty="0"/>
              <a:t>All disputes during LHC construction have been resolved.</a:t>
            </a:r>
          </a:p>
          <a:p>
            <a:pPr marL="285750" indent="-285750">
              <a:lnSpc>
                <a:spcPct val="100000"/>
              </a:lnSpc>
              <a:buFont typeface="Arial" panose="020B0604020202020204" pitchFamily="34" charset="0"/>
              <a:buChar char="•"/>
            </a:pPr>
            <a:endParaRPr lang="en-GB" sz="1200" dirty="0"/>
          </a:p>
          <a:p>
            <a:pPr marL="285750" indent="-285750">
              <a:lnSpc>
                <a:spcPct val="100000"/>
              </a:lnSpc>
              <a:buFont typeface="Arial" panose="020B0604020202020204" pitchFamily="34" charset="0"/>
              <a:buChar char="•"/>
            </a:pPr>
            <a:r>
              <a:rPr lang="en-GB" sz="1200" dirty="0"/>
              <a:t>No Arbitrations.</a:t>
            </a:r>
          </a:p>
          <a:p>
            <a:pPr marL="285750" indent="-285750">
              <a:buFont typeface="Arial" panose="020B0604020202020204" pitchFamily="34" charset="0"/>
              <a:buChar char="•"/>
            </a:pPr>
            <a:endParaRPr lang="en-GB" dirty="0"/>
          </a:p>
          <a:p>
            <a:endParaRPr lang="en-GB" dirty="0"/>
          </a:p>
        </p:txBody>
      </p:sp>
      <p:sp>
        <p:nvSpPr>
          <p:cNvPr id="5" name="Title 4">
            <a:extLst>
              <a:ext uri="{FF2B5EF4-FFF2-40B4-BE49-F238E27FC236}">
                <a16:creationId xmlns:a16="http://schemas.microsoft.com/office/drawing/2014/main" id="{B5EF83E1-79C8-BDE2-C97F-8484C62FE67B}"/>
              </a:ext>
            </a:extLst>
          </p:cNvPr>
          <p:cNvSpPr>
            <a:spLocks noGrp="1"/>
          </p:cNvSpPr>
          <p:nvPr>
            <p:ph type="title"/>
          </p:nvPr>
        </p:nvSpPr>
        <p:spPr/>
        <p:txBody>
          <a:bodyPr/>
          <a:lstStyle/>
          <a:p>
            <a:r>
              <a:rPr lang="en-GB" dirty="0"/>
              <a:t>FIDIC Contract - LHC Results</a:t>
            </a:r>
          </a:p>
        </p:txBody>
      </p:sp>
    </p:spTree>
    <p:extLst>
      <p:ext uri="{BB962C8B-B14F-4D97-AF65-F5344CB8AC3E}">
        <p14:creationId xmlns:p14="http://schemas.microsoft.com/office/powerpoint/2010/main" val="3982222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11599E-9F98-B431-E76B-5DABFE7E8F8D}"/>
              </a:ext>
            </a:extLst>
          </p:cNvPr>
          <p:cNvPicPr>
            <a:picLocks noChangeAspect="1"/>
          </p:cNvPicPr>
          <p:nvPr/>
        </p:nvPicPr>
        <p:blipFill rotWithShape="1">
          <a:blip r:embed="rId2"/>
          <a:srcRect l="2514" r="2502"/>
          <a:stretch/>
        </p:blipFill>
        <p:spPr>
          <a:xfrm>
            <a:off x="3304586" y="1131590"/>
            <a:ext cx="5400600" cy="1996086"/>
          </a:xfrm>
          <a:prstGeom prst="rect">
            <a:avLst/>
          </a:prstGeom>
        </p:spPr>
      </p:pic>
      <p:sp>
        <p:nvSpPr>
          <p:cNvPr id="2" name="Slide Number Placeholder 1">
            <a:extLst>
              <a:ext uri="{FF2B5EF4-FFF2-40B4-BE49-F238E27FC236}">
                <a16:creationId xmlns:a16="http://schemas.microsoft.com/office/drawing/2014/main" id="{8F47F6E6-C20F-C553-B0DD-03BB3596CCF7}"/>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4" name="Text Placeholder 3">
            <a:extLst>
              <a:ext uri="{FF2B5EF4-FFF2-40B4-BE49-F238E27FC236}">
                <a16:creationId xmlns:a16="http://schemas.microsoft.com/office/drawing/2014/main" id="{49D4E396-29FB-C992-1696-C8669D61A1B4}"/>
              </a:ext>
            </a:extLst>
          </p:cNvPr>
          <p:cNvSpPr>
            <a:spLocks noGrp="1"/>
          </p:cNvSpPr>
          <p:nvPr>
            <p:ph type="body" sz="quarter" idx="12"/>
          </p:nvPr>
        </p:nvSpPr>
        <p:spPr>
          <a:xfrm>
            <a:off x="442800" y="1923678"/>
            <a:ext cx="8263350" cy="2747250"/>
          </a:xfrm>
        </p:spPr>
        <p:txBody>
          <a:bodyPr/>
          <a:lstStyle/>
          <a:p>
            <a:pPr>
              <a:lnSpc>
                <a:spcPct val="150000"/>
              </a:lnSpc>
            </a:pPr>
            <a:r>
              <a:rPr lang="en-GB" sz="1000" dirty="0"/>
              <a:t>Phase 1 – Baseline cost and schedule.</a:t>
            </a:r>
          </a:p>
          <a:p>
            <a:pPr marL="625950" lvl="1" indent="-285750">
              <a:lnSpc>
                <a:spcPct val="150000"/>
              </a:lnSpc>
            </a:pPr>
            <a:r>
              <a:rPr lang="en-GB" sz="1000" dirty="0"/>
              <a:t>Preliminary estimate produced</a:t>
            </a:r>
          </a:p>
          <a:p>
            <a:pPr marL="625950" lvl="1" indent="-285750">
              <a:lnSpc>
                <a:spcPct val="150000"/>
              </a:lnSpc>
            </a:pPr>
            <a:r>
              <a:rPr lang="en-GB" sz="1000" dirty="0"/>
              <a:t>Full list of structures</a:t>
            </a:r>
          </a:p>
          <a:p>
            <a:pPr marL="625950" lvl="1" indent="-285750">
              <a:lnSpc>
                <a:spcPct val="150000"/>
              </a:lnSpc>
            </a:pPr>
            <a:r>
              <a:rPr lang="en-GB" sz="1000" dirty="0"/>
              <a:t>Adjustable cost model</a:t>
            </a:r>
          </a:p>
          <a:p>
            <a:pPr marL="625950" lvl="1" indent="-285750">
              <a:lnSpc>
                <a:spcPct val="150000"/>
              </a:lnSpc>
            </a:pPr>
            <a:r>
              <a:rPr lang="en-GB" sz="1000" dirty="0"/>
              <a:t>Preliminary risk register</a:t>
            </a:r>
          </a:p>
          <a:p>
            <a:pPr>
              <a:lnSpc>
                <a:spcPct val="150000"/>
              </a:lnSpc>
            </a:pPr>
            <a:endParaRPr lang="en-GB" sz="1000" dirty="0"/>
          </a:p>
          <a:p>
            <a:pPr>
              <a:lnSpc>
                <a:spcPct val="150000"/>
              </a:lnSpc>
            </a:pPr>
            <a:r>
              <a:rPr lang="en-GB" sz="1000" dirty="0"/>
              <a:t>Phase 2 – Alternative options and schedule update.</a:t>
            </a:r>
          </a:p>
          <a:p>
            <a:pPr marL="511650" lvl="1" indent="-171450">
              <a:lnSpc>
                <a:spcPct val="150000"/>
              </a:lnSpc>
            </a:pPr>
            <a:r>
              <a:rPr lang="en-GB" sz="1000" dirty="0"/>
              <a:t>Options to be costed individually</a:t>
            </a:r>
          </a:p>
          <a:p>
            <a:pPr marL="511650" lvl="1" indent="-171450">
              <a:lnSpc>
                <a:spcPct val="150000"/>
              </a:lnSpc>
            </a:pPr>
            <a:r>
              <a:rPr lang="en-GB" sz="1000" dirty="0"/>
              <a:t>FCC examples – Double tunnel, shallow option, inclined access tunnels, alternative tunnel, shaft, or cavern dimensions</a:t>
            </a:r>
          </a:p>
          <a:p>
            <a:pPr marL="511650" lvl="1" indent="-171450">
              <a:lnSpc>
                <a:spcPct val="150000"/>
              </a:lnSpc>
            </a:pPr>
            <a:endParaRPr lang="en-GB" sz="1000" dirty="0"/>
          </a:p>
          <a:p>
            <a:pPr>
              <a:lnSpc>
                <a:spcPct val="150000"/>
              </a:lnSpc>
            </a:pPr>
            <a:r>
              <a:rPr lang="en-GB" sz="1000" dirty="0"/>
              <a:t>Phase 3 – Optional phase of updates and refinements.</a:t>
            </a:r>
          </a:p>
          <a:p>
            <a:pPr marL="511650" lvl="1" indent="-171450">
              <a:lnSpc>
                <a:spcPct val="150000"/>
              </a:lnSpc>
            </a:pPr>
            <a:r>
              <a:rPr lang="en-GB" sz="1000" dirty="0"/>
              <a:t>Final refinements ahead of CDR</a:t>
            </a:r>
          </a:p>
          <a:p>
            <a:pPr marL="511650" lvl="1" indent="-171450">
              <a:lnSpc>
                <a:spcPct val="100000"/>
              </a:lnSpc>
            </a:pPr>
            <a:endParaRPr lang="en-GB" sz="1000" dirty="0"/>
          </a:p>
          <a:p>
            <a:endParaRPr lang="en-GB" dirty="0"/>
          </a:p>
        </p:txBody>
      </p:sp>
      <p:sp>
        <p:nvSpPr>
          <p:cNvPr id="5" name="Title 4">
            <a:extLst>
              <a:ext uri="{FF2B5EF4-FFF2-40B4-BE49-F238E27FC236}">
                <a16:creationId xmlns:a16="http://schemas.microsoft.com/office/drawing/2014/main" id="{F77FF283-9AD8-7C1C-6834-883C2F72A986}"/>
              </a:ext>
            </a:extLst>
          </p:cNvPr>
          <p:cNvSpPr>
            <a:spLocks noGrp="1"/>
          </p:cNvSpPr>
          <p:nvPr>
            <p:ph type="title"/>
          </p:nvPr>
        </p:nvSpPr>
        <p:spPr/>
        <p:txBody>
          <a:bodyPr/>
          <a:lstStyle/>
          <a:p>
            <a:r>
              <a:rPr lang="en-GB" dirty="0"/>
              <a:t>FCC Feasibility Study - CDR</a:t>
            </a:r>
          </a:p>
        </p:txBody>
      </p:sp>
    </p:spTree>
    <p:extLst>
      <p:ext uri="{BB962C8B-B14F-4D97-AF65-F5344CB8AC3E}">
        <p14:creationId xmlns:p14="http://schemas.microsoft.com/office/powerpoint/2010/main" val="1568548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47F6E6-C20F-C553-B0DD-03BB3596CCF7}"/>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4" name="Text Placeholder 3">
            <a:extLst>
              <a:ext uri="{FF2B5EF4-FFF2-40B4-BE49-F238E27FC236}">
                <a16:creationId xmlns:a16="http://schemas.microsoft.com/office/drawing/2014/main" id="{49D4E396-29FB-C992-1696-C8669D61A1B4}"/>
              </a:ext>
            </a:extLst>
          </p:cNvPr>
          <p:cNvSpPr>
            <a:spLocks noGrp="1"/>
          </p:cNvSpPr>
          <p:nvPr>
            <p:ph type="body" sz="quarter" idx="12"/>
          </p:nvPr>
        </p:nvSpPr>
        <p:spPr>
          <a:xfrm>
            <a:off x="442800" y="1923678"/>
            <a:ext cx="8263350" cy="2747250"/>
          </a:xfrm>
        </p:spPr>
        <p:txBody>
          <a:bodyPr/>
          <a:lstStyle/>
          <a:p>
            <a:pPr marL="511650" lvl="1" indent="-171450">
              <a:lnSpc>
                <a:spcPct val="100000"/>
              </a:lnSpc>
            </a:pPr>
            <a:endParaRPr lang="en-GB" sz="1000" dirty="0"/>
          </a:p>
          <a:p>
            <a:endParaRPr lang="en-GB" dirty="0"/>
          </a:p>
        </p:txBody>
      </p:sp>
      <p:sp>
        <p:nvSpPr>
          <p:cNvPr id="5" name="Title 4">
            <a:extLst>
              <a:ext uri="{FF2B5EF4-FFF2-40B4-BE49-F238E27FC236}">
                <a16:creationId xmlns:a16="http://schemas.microsoft.com/office/drawing/2014/main" id="{F77FF283-9AD8-7C1C-6834-883C2F72A986}"/>
              </a:ext>
            </a:extLst>
          </p:cNvPr>
          <p:cNvSpPr>
            <a:spLocks noGrp="1"/>
          </p:cNvSpPr>
          <p:nvPr>
            <p:ph type="title"/>
          </p:nvPr>
        </p:nvSpPr>
        <p:spPr/>
        <p:txBody>
          <a:bodyPr/>
          <a:lstStyle/>
          <a:p>
            <a:r>
              <a:rPr lang="en-GB" dirty="0"/>
              <a:t>FCC Feasibility Study – Meetings and Deliverables</a:t>
            </a:r>
          </a:p>
        </p:txBody>
      </p:sp>
      <p:pic>
        <p:nvPicPr>
          <p:cNvPr id="6" name="Picture 5">
            <a:extLst>
              <a:ext uri="{FF2B5EF4-FFF2-40B4-BE49-F238E27FC236}">
                <a16:creationId xmlns:a16="http://schemas.microsoft.com/office/drawing/2014/main" id="{EA12A505-B68F-C575-A600-977CD9061158}"/>
              </a:ext>
            </a:extLst>
          </p:cNvPr>
          <p:cNvPicPr>
            <a:picLocks noChangeAspect="1"/>
          </p:cNvPicPr>
          <p:nvPr/>
        </p:nvPicPr>
        <p:blipFill>
          <a:blip r:embed="rId2"/>
          <a:stretch>
            <a:fillRect/>
          </a:stretch>
        </p:blipFill>
        <p:spPr>
          <a:xfrm>
            <a:off x="323528" y="1624098"/>
            <a:ext cx="4248472" cy="1901307"/>
          </a:xfrm>
          <a:prstGeom prst="rect">
            <a:avLst/>
          </a:prstGeom>
        </p:spPr>
      </p:pic>
      <p:pic>
        <p:nvPicPr>
          <p:cNvPr id="9" name="Picture 8">
            <a:extLst>
              <a:ext uri="{FF2B5EF4-FFF2-40B4-BE49-F238E27FC236}">
                <a16:creationId xmlns:a16="http://schemas.microsoft.com/office/drawing/2014/main" id="{3FA2E566-B65E-039C-674E-C0C6D56EC2C7}"/>
              </a:ext>
            </a:extLst>
          </p:cNvPr>
          <p:cNvPicPr>
            <a:picLocks noChangeAspect="1"/>
          </p:cNvPicPr>
          <p:nvPr/>
        </p:nvPicPr>
        <p:blipFill>
          <a:blip r:embed="rId3"/>
          <a:stretch>
            <a:fillRect/>
          </a:stretch>
        </p:blipFill>
        <p:spPr>
          <a:xfrm>
            <a:off x="4818258" y="2859782"/>
            <a:ext cx="4216521" cy="2110726"/>
          </a:xfrm>
          <a:prstGeom prst="rect">
            <a:avLst/>
          </a:prstGeom>
        </p:spPr>
      </p:pic>
    </p:spTree>
    <p:extLst>
      <p:ext uri="{BB962C8B-B14F-4D97-AF65-F5344CB8AC3E}">
        <p14:creationId xmlns:p14="http://schemas.microsoft.com/office/powerpoint/2010/main" val="2921973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47F6E6-C20F-C553-B0DD-03BB3596CCF7}"/>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4" name="Text Placeholder 3">
            <a:extLst>
              <a:ext uri="{FF2B5EF4-FFF2-40B4-BE49-F238E27FC236}">
                <a16:creationId xmlns:a16="http://schemas.microsoft.com/office/drawing/2014/main" id="{49D4E396-29FB-C992-1696-C8669D61A1B4}"/>
              </a:ext>
            </a:extLst>
          </p:cNvPr>
          <p:cNvSpPr>
            <a:spLocks noGrp="1"/>
          </p:cNvSpPr>
          <p:nvPr>
            <p:ph type="body" sz="quarter" idx="12"/>
          </p:nvPr>
        </p:nvSpPr>
        <p:spPr>
          <a:xfrm>
            <a:off x="442800" y="1131590"/>
            <a:ext cx="8263350" cy="2747250"/>
          </a:xfrm>
        </p:spPr>
        <p:txBody>
          <a:bodyPr/>
          <a:lstStyle/>
          <a:p>
            <a:r>
              <a:rPr lang="en-GB" dirty="0"/>
              <a:t>Further development post CDR</a:t>
            </a:r>
          </a:p>
          <a:p>
            <a:endParaRPr lang="en-GB" dirty="0"/>
          </a:p>
          <a:p>
            <a:r>
              <a:rPr lang="en-GB" dirty="0"/>
              <a:t>Requires a freeze of a baseline design</a:t>
            </a:r>
          </a:p>
          <a:p>
            <a:endParaRPr lang="en-GB" dirty="0"/>
          </a:p>
          <a:p>
            <a:r>
              <a:rPr lang="en-GB" dirty="0"/>
              <a:t>Updated cost and schedule for mid-term review</a:t>
            </a:r>
          </a:p>
        </p:txBody>
      </p:sp>
      <p:sp>
        <p:nvSpPr>
          <p:cNvPr id="5" name="Title 4">
            <a:extLst>
              <a:ext uri="{FF2B5EF4-FFF2-40B4-BE49-F238E27FC236}">
                <a16:creationId xmlns:a16="http://schemas.microsoft.com/office/drawing/2014/main" id="{F77FF283-9AD8-7C1C-6834-883C2F72A986}"/>
              </a:ext>
            </a:extLst>
          </p:cNvPr>
          <p:cNvSpPr>
            <a:spLocks noGrp="1"/>
          </p:cNvSpPr>
          <p:nvPr>
            <p:ph type="title"/>
          </p:nvPr>
        </p:nvSpPr>
        <p:spPr/>
        <p:txBody>
          <a:bodyPr/>
          <a:lstStyle/>
          <a:p>
            <a:r>
              <a:rPr lang="en-GB" dirty="0"/>
              <a:t>FCC Feasibility Study – Post CDR</a:t>
            </a:r>
          </a:p>
        </p:txBody>
      </p:sp>
      <p:pic>
        <p:nvPicPr>
          <p:cNvPr id="7" name="Picture 6">
            <a:extLst>
              <a:ext uri="{FF2B5EF4-FFF2-40B4-BE49-F238E27FC236}">
                <a16:creationId xmlns:a16="http://schemas.microsoft.com/office/drawing/2014/main" id="{4B997C1E-DB81-BB17-CA2E-FECD67376EE8}"/>
              </a:ext>
            </a:extLst>
          </p:cNvPr>
          <p:cNvPicPr>
            <a:picLocks noChangeAspect="1"/>
          </p:cNvPicPr>
          <p:nvPr/>
        </p:nvPicPr>
        <p:blipFill>
          <a:blip r:embed="rId2"/>
          <a:stretch>
            <a:fillRect/>
          </a:stretch>
        </p:blipFill>
        <p:spPr>
          <a:xfrm>
            <a:off x="4932040" y="2504803"/>
            <a:ext cx="3870862" cy="2515896"/>
          </a:xfrm>
          <a:prstGeom prst="rect">
            <a:avLst/>
          </a:prstGeom>
        </p:spPr>
      </p:pic>
      <p:pic>
        <p:nvPicPr>
          <p:cNvPr id="8" name="Picture 7">
            <a:extLst>
              <a:ext uri="{FF2B5EF4-FFF2-40B4-BE49-F238E27FC236}">
                <a16:creationId xmlns:a16="http://schemas.microsoft.com/office/drawing/2014/main" id="{E76191DD-9067-D67B-7522-43399CB3AA14}"/>
              </a:ext>
            </a:extLst>
          </p:cNvPr>
          <p:cNvPicPr>
            <a:picLocks noChangeAspect="1"/>
          </p:cNvPicPr>
          <p:nvPr/>
        </p:nvPicPr>
        <p:blipFill>
          <a:blip r:embed="rId3"/>
          <a:stretch>
            <a:fillRect/>
          </a:stretch>
        </p:blipFill>
        <p:spPr>
          <a:xfrm>
            <a:off x="437850" y="2449212"/>
            <a:ext cx="3384376" cy="2624846"/>
          </a:xfrm>
          <a:prstGeom prst="rect">
            <a:avLst/>
          </a:prstGeom>
        </p:spPr>
      </p:pic>
      <p:sp>
        <p:nvSpPr>
          <p:cNvPr id="9" name="Arrow: Right 8">
            <a:extLst>
              <a:ext uri="{FF2B5EF4-FFF2-40B4-BE49-F238E27FC236}">
                <a16:creationId xmlns:a16="http://schemas.microsoft.com/office/drawing/2014/main" id="{3C7ACAC4-CD65-41C8-E8D6-94A5CD523074}"/>
              </a:ext>
            </a:extLst>
          </p:cNvPr>
          <p:cNvSpPr/>
          <p:nvPr/>
        </p:nvSpPr>
        <p:spPr>
          <a:xfrm>
            <a:off x="4067944" y="3651870"/>
            <a:ext cx="115212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3320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C48A690-9DE4-84CA-3DC9-50D01C87F10F}"/>
              </a:ext>
            </a:extLst>
          </p:cNvPr>
          <p:cNvPicPr>
            <a:picLocks noChangeAspect="1"/>
          </p:cNvPicPr>
          <p:nvPr/>
        </p:nvPicPr>
        <p:blipFill>
          <a:blip r:embed="rId2"/>
          <a:stretch>
            <a:fillRect/>
          </a:stretch>
        </p:blipFill>
        <p:spPr>
          <a:xfrm>
            <a:off x="1331640" y="2283718"/>
            <a:ext cx="4067586" cy="2643758"/>
          </a:xfrm>
          <a:prstGeom prst="rect">
            <a:avLst/>
          </a:prstGeom>
        </p:spPr>
      </p:pic>
      <p:sp>
        <p:nvSpPr>
          <p:cNvPr id="2" name="Slide Number Placeholder 1">
            <a:extLst>
              <a:ext uri="{FF2B5EF4-FFF2-40B4-BE49-F238E27FC236}">
                <a16:creationId xmlns:a16="http://schemas.microsoft.com/office/drawing/2014/main" id="{F0E592DD-7E01-A4D7-7FA1-87448EA17352}"/>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4" name="Text Placeholder 3">
            <a:extLst>
              <a:ext uri="{FF2B5EF4-FFF2-40B4-BE49-F238E27FC236}">
                <a16:creationId xmlns:a16="http://schemas.microsoft.com/office/drawing/2014/main" id="{F40B8A21-87F3-9E97-1A96-20E09070191E}"/>
              </a:ext>
            </a:extLst>
          </p:cNvPr>
          <p:cNvSpPr>
            <a:spLocks noGrp="1"/>
          </p:cNvSpPr>
          <p:nvPr>
            <p:ph type="body" sz="quarter" idx="12"/>
          </p:nvPr>
        </p:nvSpPr>
        <p:spPr>
          <a:xfrm>
            <a:off x="442800" y="1264660"/>
            <a:ext cx="5425344" cy="2747250"/>
          </a:xfrm>
        </p:spPr>
        <p:txBody>
          <a:bodyPr/>
          <a:lstStyle/>
          <a:p>
            <a:r>
              <a:rPr lang="en-GB" dirty="0"/>
              <a:t>Breakdown of all component pieces of a project</a:t>
            </a:r>
          </a:p>
          <a:p>
            <a:endParaRPr lang="en-GB" dirty="0"/>
          </a:p>
          <a:p>
            <a:r>
              <a:rPr lang="en-GB" dirty="0"/>
              <a:t>Level of granularity can be chosen depending on stage of project</a:t>
            </a:r>
          </a:p>
        </p:txBody>
      </p:sp>
      <p:sp>
        <p:nvSpPr>
          <p:cNvPr id="5" name="Title 4">
            <a:extLst>
              <a:ext uri="{FF2B5EF4-FFF2-40B4-BE49-F238E27FC236}">
                <a16:creationId xmlns:a16="http://schemas.microsoft.com/office/drawing/2014/main" id="{E8204EAA-5F83-DA92-C8EB-3E027A9CBCEC}"/>
              </a:ext>
            </a:extLst>
          </p:cNvPr>
          <p:cNvSpPr>
            <a:spLocks noGrp="1"/>
          </p:cNvSpPr>
          <p:nvPr>
            <p:ph type="title"/>
          </p:nvPr>
        </p:nvSpPr>
        <p:spPr/>
        <p:txBody>
          <a:bodyPr/>
          <a:lstStyle/>
          <a:p>
            <a:r>
              <a:rPr lang="en-GB" dirty="0"/>
              <a:t>Product Breakdown Schedule - FCC</a:t>
            </a:r>
          </a:p>
        </p:txBody>
      </p:sp>
      <p:pic>
        <p:nvPicPr>
          <p:cNvPr id="10" name="Picture 9">
            <a:extLst>
              <a:ext uri="{FF2B5EF4-FFF2-40B4-BE49-F238E27FC236}">
                <a16:creationId xmlns:a16="http://schemas.microsoft.com/office/drawing/2014/main" id="{4CBF2582-E2BD-9CC6-0B0E-FF028523FC90}"/>
              </a:ext>
            </a:extLst>
          </p:cNvPr>
          <p:cNvPicPr>
            <a:picLocks noChangeAspect="1"/>
          </p:cNvPicPr>
          <p:nvPr/>
        </p:nvPicPr>
        <p:blipFill>
          <a:blip r:embed="rId3"/>
          <a:stretch>
            <a:fillRect/>
          </a:stretch>
        </p:blipFill>
        <p:spPr>
          <a:xfrm>
            <a:off x="6417260" y="1275606"/>
            <a:ext cx="2283940" cy="3219822"/>
          </a:xfrm>
          <a:prstGeom prst="rect">
            <a:avLst/>
          </a:prstGeom>
        </p:spPr>
      </p:pic>
      <p:sp>
        <p:nvSpPr>
          <p:cNvPr id="16" name="TextBox 15">
            <a:extLst>
              <a:ext uri="{FF2B5EF4-FFF2-40B4-BE49-F238E27FC236}">
                <a16:creationId xmlns:a16="http://schemas.microsoft.com/office/drawing/2014/main" id="{9DE33FA0-2529-A027-86EF-9DC7E43DCE6A}"/>
              </a:ext>
            </a:extLst>
          </p:cNvPr>
          <p:cNvSpPr txBox="1"/>
          <p:nvPr/>
        </p:nvSpPr>
        <p:spPr>
          <a:xfrm>
            <a:off x="3275856" y="4847270"/>
            <a:ext cx="1366435" cy="276999"/>
          </a:xfrm>
          <a:prstGeom prst="rect">
            <a:avLst/>
          </a:prstGeom>
          <a:noFill/>
        </p:spPr>
        <p:txBody>
          <a:bodyPr wrap="square" rtlCol="0">
            <a:noAutofit/>
          </a:bodyPr>
          <a:lstStyle/>
          <a:p>
            <a:pPr algn="l">
              <a:lnSpc>
                <a:spcPts val="1238"/>
              </a:lnSpc>
            </a:pPr>
            <a:r>
              <a:rPr lang="en-GB" sz="600" dirty="0">
                <a:solidFill>
                  <a:srgbClr val="260507"/>
                </a:solidFill>
              </a:rPr>
              <a:t>Credit: </a:t>
            </a:r>
            <a:r>
              <a:rPr lang="es-ES" sz="600" dirty="0">
                <a:solidFill>
                  <a:srgbClr val="260507"/>
                </a:solidFill>
              </a:rPr>
              <a:t>Angel Navascues Cornago </a:t>
            </a:r>
            <a:endParaRPr lang="en-GB" sz="600" dirty="0">
              <a:solidFill>
                <a:srgbClr val="260507"/>
              </a:solidFill>
            </a:endParaRPr>
          </a:p>
        </p:txBody>
      </p:sp>
    </p:spTree>
    <p:extLst>
      <p:ext uri="{BB962C8B-B14F-4D97-AF65-F5344CB8AC3E}">
        <p14:creationId xmlns:p14="http://schemas.microsoft.com/office/powerpoint/2010/main" val="663506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4F64015-E948-747D-C364-8488BF2A82A7}"/>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4" name="Text Placeholder 3">
            <a:extLst>
              <a:ext uri="{FF2B5EF4-FFF2-40B4-BE49-F238E27FC236}">
                <a16:creationId xmlns:a16="http://schemas.microsoft.com/office/drawing/2014/main" id="{D88B1BFF-2C37-C386-A963-4840DA93B491}"/>
              </a:ext>
            </a:extLst>
          </p:cNvPr>
          <p:cNvSpPr>
            <a:spLocks noGrp="1"/>
          </p:cNvSpPr>
          <p:nvPr>
            <p:ph type="body" sz="quarter" idx="12"/>
          </p:nvPr>
        </p:nvSpPr>
        <p:spPr>
          <a:xfrm>
            <a:off x="442800" y="1264660"/>
            <a:ext cx="8263350" cy="2747250"/>
          </a:xfrm>
        </p:spPr>
        <p:txBody>
          <a:bodyPr/>
          <a:lstStyle/>
          <a:p>
            <a:r>
              <a:rPr lang="en-GB" dirty="0"/>
              <a:t>Excel Spreadsheets - CDR</a:t>
            </a:r>
          </a:p>
          <a:p>
            <a:endParaRPr lang="en-GB" dirty="0"/>
          </a:p>
          <a:p>
            <a:r>
              <a:rPr lang="en-GB" dirty="0"/>
              <a:t>TILOS - Future</a:t>
            </a:r>
          </a:p>
          <a:p>
            <a:endParaRPr lang="en-GB" dirty="0"/>
          </a:p>
        </p:txBody>
      </p:sp>
      <p:sp>
        <p:nvSpPr>
          <p:cNvPr id="5" name="Title 4">
            <a:extLst>
              <a:ext uri="{FF2B5EF4-FFF2-40B4-BE49-F238E27FC236}">
                <a16:creationId xmlns:a16="http://schemas.microsoft.com/office/drawing/2014/main" id="{F76325D3-530A-7161-BEAA-71AA4451BD93}"/>
              </a:ext>
            </a:extLst>
          </p:cNvPr>
          <p:cNvSpPr>
            <a:spLocks noGrp="1"/>
          </p:cNvSpPr>
          <p:nvPr>
            <p:ph type="title"/>
          </p:nvPr>
        </p:nvSpPr>
        <p:spPr/>
        <p:txBody>
          <a:bodyPr/>
          <a:lstStyle/>
          <a:p>
            <a:r>
              <a:rPr lang="en-GB" dirty="0"/>
              <a:t>Cost Outputs	</a:t>
            </a:r>
          </a:p>
        </p:txBody>
      </p:sp>
      <p:pic>
        <p:nvPicPr>
          <p:cNvPr id="2050" name="Picture 2">
            <a:extLst>
              <a:ext uri="{FF2B5EF4-FFF2-40B4-BE49-F238E27FC236}">
                <a16:creationId xmlns:a16="http://schemas.microsoft.com/office/drawing/2014/main" id="{AB4CA986-248D-6AAF-7958-E2D6A510BC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3163" y="979833"/>
            <a:ext cx="4429518" cy="27472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69A1256-154C-AB40-4C0D-78E950BA09F2}"/>
              </a:ext>
            </a:extLst>
          </p:cNvPr>
          <p:cNvPicPr>
            <a:picLocks noChangeAspect="1"/>
          </p:cNvPicPr>
          <p:nvPr/>
        </p:nvPicPr>
        <p:blipFill>
          <a:blip r:embed="rId3"/>
          <a:stretch>
            <a:fillRect/>
          </a:stretch>
        </p:blipFill>
        <p:spPr>
          <a:xfrm>
            <a:off x="103050" y="2643758"/>
            <a:ext cx="4485412" cy="2009764"/>
          </a:xfrm>
          <a:prstGeom prst="rect">
            <a:avLst/>
          </a:prstGeom>
        </p:spPr>
      </p:pic>
    </p:spTree>
    <p:extLst>
      <p:ext uri="{BB962C8B-B14F-4D97-AF65-F5344CB8AC3E}">
        <p14:creationId xmlns:p14="http://schemas.microsoft.com/office/powerpoint/2010/main" val="54414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8" name="Text Placeholder 7">
            <a:extLst>
              <a:ext uri="{FF2B5EF4-FFF2-40B4-BE49-F238E27FC236}">
                <a16:creationId xmlns:a16="http://schemas.microsoft.com/office/drawing/2014/main" id="{9A2674D8-F3A3-8DF4-163D-95F443F48B22}"/>
              </a:ext>
            </a:extLst>
          </p:cNvPr>
          <p:cNvSpPr>
            <a:spLocks noGrp="1"/>
          </p:cNvSpPr>
          <p:nvPr>
            <p:ph type="body" sz="quarter" idx="12"/>
          </p:nvPr>
        </p:nvSpPr>
        <p:spPr>
          <a:xfrm>
            <a:off x="442800" y="1419622"/>
            <a:ext cx="8263350" cy="2747250"/>
          </a:xfrm>
        </p:spPr>
        <p:txBody>
          <a:bodyPr/>
          <a:lstStyle/>
          <a:p>
            <a:pPr marL="285750" indent="-285750">
              <a:buFont typeface="Arial" panose="020B0604020202020204" pitchFamily="34" charset="0"/>
              <a:buChar char="•"/>
            </a:pPr>
            <a:r>
              <a:rPr lang="en-GB" dirty="0"/>
              <a:t>Purpose</a:t>
            </a:r>
          </a:p>
          <a:p>
            <a:pPr marL="285750" indent="-285750">
              <a:buFont typeface="Arial" panose="020B0604020202020204" pitchFamily="34" charset="0"/>
              <a:buChar char="•"/>
            </a:pPr>
            <a:r>
              <a:rPr lang="en-GB" dirty="0"/>
              <a:t>Methods</a:t>
            </a:r>
          </a:p>
          <a:p>
            <a:pPr marL="285750" indent="-285750">
              <a:buFont typeface="Arial" panose="020B0604020202020204" pitchFamily="34" charset="0"/>
              <a:buChar char="•"/>
            </a:pPr>
            <a:r>
              <a:rPr lang="en-GB" dirty="0"/>
              <a:t>Cost estimate variability</a:t>
            </a:r>
          </a:p>
          <a:p>
            <a:pPr marL="285750" indent="-285750">
              <a:buFont typeface="Arial" panose="020B0604020202020204" pitchFamily="34" charset="0"/>
              <a:buChar char="•"/>
            </a:pPr>
            <a:r>
              <a:rPr lang="en-GB" dirty="0"/>
              <a:t>Additional engineering costs</a:t>
            </a:r>
          </a:p>
          <a:p>
            <a:pPr marL="285750" indent="-285750">
              <a:buFont typeface="Arial" panose="020B0604020202020204" pitchFamily="34" charset="0"/>
              <a:buChar char="•"/>
            </a:pPr>
            <a:r>
              <a:rPr lang="en-GB" dirty="0"/>
              <a:t>Inflation &amp; Currency</a:t>
            </a:r>
          </a:p>
          <a:p>
            <a:pPr marL="285750" indent="-285750">
              <a:buFont typeface="Arial" panose="020B0604020202020204" pitchFamily="34" charset="0"/>
              <a:buChar char="•"/>
            </a:pPr>
            <a:r>
              <a:rPr lang="en-GB" dirty="0"/>
              <a:t>FIDIC Contract</a:t>
            </a:r>
          </a:p>
          <a:p>
            <a:pPr marL="285750" indent="-285750">
              <a:buFont typeface="Arial" panose="020B0604020202020204" pitchFamily="34" charset="0"/>
              <a:buChar char="•"/>
            </a:pPr>
            <a:r>
              <a:rPr lang="en-GB" dirty="0"/>
              <a:t>FCC Study example</a:t>
            </a:r>
          </a:p>
          <a:p>
            <a:pPr marL="285750" indent="-285750">
              <a:buFont typeface="Arial" panose="020B0604020202020204" pitchFamily="34" charset="0"/>
              <a:buChar char="•"/>
            </a:pPr>
            <a:r>
              <a:rPr lang="en-GB" dirty="0"/>
              <a:t>Project Breakdown Structure</a:t>
            </a:r>
          </a:p>
          <a:p>
            <a:pPr marL="285750" indent="-285750">
              <a:buFont typeface="Arial" panose="020B0604020202020204" pitchFamily="34" charset="0"/>
              <a:buChar char="•"/>
            </a:pPr>
            <a:endParaRPr lang="en-GB" dirty="0"/>
          </a:p>
        </p:txBody>
      </p:sp>
      <p:sp>
        <p:nvSpPr>
          <p:cNvPr id="6" name="Title 5">
            <a:extLst>
              <a:ext uri="{FF2B5EF4-FFF2-40B4-BE49-F238E27FC236}">
                <a16:creationId xmlns:a16="http://schemas.microsoft.com/office/drawing/2014/main" id="{F1FEC3D2-4475-BFDF-D8C0-9780E137541E}"/>
              </a:ext>
            </a:extLst>
          </p:cNvPr>
          <p:cNvSpPr>
            <a:spLocks noGrp="1"/>
          </p:cNvSpPr>
          <p:nvPr>
            <p:ph type="title"/>
          </p:nvPr>
        </p:nvSpPr>
        <p:spPr/>
        <p:txBody>
          <a:bodyPr/>
          <a:lstStyle/>
          <a:p>
            <a:r>
              <a:rPr lang="en-GB" dirty="0"/>
              <a:t>Items</a:t>
            </a:r>
          </a:p>
        </p:txBody>
      </p:sp>
    </p:spTree>
    <p:extLst>
      <p:ext uri="{BB962C8B-B14F-4D97-AF65-F5344CB8AC3E}">
        <p14:creationId xmlns:p14="http://schemas.microsoft.com/office/powerpoint/2010/main" val="2851714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E2FCE0-3914-7B3D-B0F0-5387A906487E}"/>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4" name="Text Placeholder 3">
            <a:extLst>
              <a:ext uri="{FF2B5EF4-FFF2-40B4-BE49-F238E27FC236}">
                <a16:creationId xmlns:a16="http://schemas.microsoft.com/office/drawing/2014/main" id="{C2919161-7891-B64D-31DB-AA3416CD09A6}"/>
              </a:ext>
            </a:extLst>
          </p:cNvPr>
          <p:cNvSpPr>
            <a:spLocks noGrp="1"/>
          </p:cNvSpPr>
          <p:nvPr>
            <p:ph type="body" sz="quarter" idx="12"/>
          </p:nvPr>
        </p:nvSpPr>
        <p:spPr>
          <a:xfrm>
            <a:off x="442800" y="1745550"/>
            <a:ext cx="4489240" cy="2747250"/>
          </a:xfrm>
        </p:spPr>
        <p:txBody>
          <a:bodyPr/>
          <a:lstStyle/>
          <a:p>
            <a:pPr marL="285750" indent="-285750">
              <a:buFont typeface="Arial" panose="020B0604020202020204" pitchFamily="34" charset="0"/>
              <a:buChar char="•"/>
            </a:pPr>
            <a:r>
              <a:rPr lang="en-GB" dirty="0"/>
              <a:t>Necessary but extremely difficult</a:t>
            </a:r>
          </a:p>
          <a:p>
            <a:pPr marL="285750" indent="-285750">
              <a:buFont typeface="Arial" panose="020B0604020202020204" pitchFamily="34" charset="0"/>
              <a:buChar char="•"/>
            </a:pPr>
            <a:r>
              <a:rPr lang="en-GB" dirty="0"/>
              <a:t>To support the business case of projects</a:t>
            </a:r>
          </a:p>
          <a:p>
            <a:pPr marL="285750" indent="-285750">
              <a:buFont typeface="Arial" panose="020B0604020202020204" pitchFamily="34" charset="0"/>
              <a:buChar char="•"/>
            </a:pPr>
            <a:r>
              <a:rPr lang="en-GB" dirty="0"/>
              <a:t>To facilitate investment decisions</a:t>
            </a:r>
          </a:p>
          <a:p>
            <a:pPr marL="285750" indent="-285750">
              <a:buFont typeface="Arial" panose="020B0604020202020204" pitchFamily="34" charset="0"/>
              <a:buChar char="•"/>
            </a:pPr>
            <a:r>
              <a:rPr lang="en-GB" dirty="0"/>
              <a:t>For budget, schedule and resource planning</a:t>
            </a:r>
          </a:p>
          <a:p>
            <a:pPr marL="285750" indent="-285750">
              <a:buFont typeface="Arial" panose="020B0604020202020204" pitchFamily="34" charset="0"/>
              <a:buChar char="•"/>
            </a:pPr>
            <a:r>
              <a:rPr lang="en-GB" dirty="0"/>
              <a:t>The results of which have significant influence on the future of a project or organisation</a:t>
            </a:r>
          </a:p>
          <a:p>
            <a:pPr marL="285750" indent="-285750">
              <a:buFont typeface="Arial" panose="020B0604020202020204" pitchFamily="34" charset="0"/>
              <a:buChar char="•"/>
            </a:pPr>
            <a:endParaRPr lang="en-GB" dirty="0"/>
          </a:p>
        </p:txBody>
      </p:sp>
      <p:sp>
        <p:nvSpPr>
          <p:cNvPr id="5" name="Title 4">
            <a:extLst>
              <a:ext uri="{FF2B5EF4-FFF2-40B4-BE49-F238E27FC236}">
                <a16:creationId xmlns:a16="http://schemas.microsoft.com/office/drawing/2014/main" id="{260E70AC-2C6A-0CC3-D889-0F166FD587CF}"/>
              </a:ext>
            </a:extLst>
          </p:cNvPr>
          <p:cNvSpPr>
            <a:spLocks noGrp="1"/>
          </p:cNvSpPr>
          <p:nvPr>
            <p:ph type="title"/>
          </p:nvPr>
        </p:nvSpPr>
        <p:spPr/>
        <p:txBody>
          <a:bodyPr/>
          <a:lstStyle/>
          <a:p>
            <a:r>
              <a:rPr lang="en-GB" dirty="0"/>
              <a:t>Purpose	</a:t>
            </a:r>
          </a:p>
        </p:txBody>
      </p:sp>
      <p:pic>
        <p:nvPicPr>
          <p:cNvPr id="10" name="Picture 9">
            <a:extLst>
              <a:ext uri="{FF2B5EF4-FFF2-40B4-BE49-F238E27FC236}">
                <a16:creationId xmlns:a16="http://schemas.microsoft.com/office/drawing/2014/main" id="{1C331D10-C1C9-5C2C-3534-E4AA3A20942B}"/>
              </a:ext>
            </a:extLst>
          </p:cNvPr>
          <p:cNvPicPr>
            <a:picLocks noChangeAspect="1"/>
          </p:cNvPicPr>
          <p:nvPr/>
        </p:nvPicPr>
        <p:blipFill>
          <a:blip r:embed="rId2"/>
          <a:stretch>
            <a:fillRect/>
          </a:stretch>
        </p:blipFill>
        <p:spPr>
          <a:xfrm>
            <a:off x="4901746" y="1615415"/>
            <a:ext cx="4073589" cy="2340956"/>
          </a:xfrm>
          <a:prstGeom prst="rect">
            <a:avLst/>
          </a:prstGeom>
        </p:spPr>
      </p:pic>
    </p:spTree>
    <p:extLst>
      <p:ext uri="{BB962C8B-B14F-4D97-AF65-F5344CB8AC3E}">
        <p14:creationId xmlns:p14="http://schemas.microsoft.com/office/powerpoint/2010/main" val="3740905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E2FCE0-3914-7B3D-B0F0-5387A906487E}"/>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4" name="Text Placeholder 3">
            <a:extLst>
              <a:ext uri="{FF2B5EF4-FFF2-40B4-BE49-F238E27FC236}">
                <a16:creationId xmlns:a16="http://schemas.microsoft.com/office/drawing/2014/main" id="{C2919161-7891-B64D-31DB-AA3416CD09A6}"/>
              </a:ext>
            </a:extLst>
          </p:cNvPr>
          <p:cNvSpPr>
            <a:spLocks noGrp="1"/>
          </p:cNvSpPr>
          <p:nvPr>
            <p:ph type="body" sz="quarter" idx="12"/>
          </p:nvPr>
        </p:nvSpPr>
        <p:spPr>
          <a:xfrm>
            <a:off x="442800" y="1347614"/>
            <a:ext cx="8263350" cy="3168352"/>
          </a:xfrm>
        </p:spPr>
        <p:txBody>
          <a:bodyPr/>
          <a:lstStyle/>
          <a:p>
            <a:r>
              <a:rPr lang="en-GB" sz="1400" dirty="0"/>
              <a:t>Comparative</a:t>
            </a:r>
          </a:p>
          <a:p>
            <a:pPr marL="285750" indent="-285750">
              <a:buFont typeface="Arial" panose="020B0604020202020204" pitchFamily="34" charset="0"/>
              <a:buChar char="•"/>
            </a:pPr>
            <a:r>
              <a:rPr lang="en-GB" sz="1400" dirty="0"/>
              <a:t>Find similar projects and compare actual and predicted costs.</a:t>
            </a:r>
          </a:p>
          <a:p>
            <a:pPr marL="285750" indent="-285750">
              <a:buFont typeface="Arial" panose="020B0604020202020204" pitchFamily="34" charset="0"/>
              <a:buChar char="•"/>
            </a:pPr>
            <a:r>
              <a:rPr lang="en-GB" sz="1400" dirty="0"/>
              <a:t>Consider project attributes, inflation and technological improvements.</a:t>
            </a:r>
          </a:p>
          <a:p>
            <a:pPr marL="285750" indent="-285750">
              <a:buFont typeface="Arial" panose="020B0604020202020204" pitchFamily="34" charset="0"/>
              <a:buChar char="•"/>
            </a:pPr>
            <a:r>
              <a:rPr lang="en-GB" sz="1400" dirty="0"/>
              <a:t>Not recommended!</a:t>
            </a:r>
          </a:p>
          <a:p>
            <a:endParaRPr lang="en-GB" sz="1400" dirty="0"/>
          </a:p>
          <a:p>
            <a:r>
              <a:rPr lang="en-GB" sz="1400" dirty="0"/>
              <a:t>Top Down</a:t>
            </a:r>
          </a:p>
          <a:p>
            <a:pPr marL="285750" indent="-285750">
              <a:buFont typeface="Arial" panose="020B0604020202020204" pitchFamily="34" charset="0"/>
              <a:buChar char="•"/>
            </a:pPr>
            <a:r>
              <a:rPr lang="en-GB" sz="1400" dirty="0"/>
              <a:t>Estimate from previous experience.</a:t>
            </a:r>
          </a:p>
          <a:p>
            <a:pPr marL="285750" indent="-285750">
              <a:buFont typeface="Arial" panose="020B0604020202020204" pitchFamily="34" charset="0"/>
              <a:buChar char="•"/>
            </a:pPr>
            <a:r>
              <a:rPr lang="en-GB" sz="1400" dirty="0"/>
              <a:t>Consider size and duration of project. </a:t>
            </a:r>
          </a:p>
          <a:p>
            <a:endParaRPr lang="en-GB" sz="1400" dirty="0"/>
          </a:p>
          <a:p>
            <a:r>
              <a:rPr lang="en-GB" sz="1400" dirty="0"/>
              <a:t>Bottom Up </a:t>
            </a:r>
          </a:p>
          <a:p>
            <a:pPr marL="285750" indent="-285750">
              <a:buFont typeface="Arial" panose="020B0604020202020204" pitchFamily="34" charset="0"/>
              <a:buChar char="•"/>
            </a:pPr>
            <a:r>
              <a:rPr lang="en-GB" sz="1400" dirty="0"/>
              <a:t>Develop Bill of Quantities or activity schedule.</a:t>
            </a:r>
          </a:p>
          <a:p>
            <a:pPr marL="285750" indent="-285750">
              <a:buFont typeface="Arial" panose="020B0604020202020204" pitchFamily="34" charset="0"/>
              <a:buChar char="•"/>
            </a:pPr>
            <a:r>
              <a:rPr lang="en-GB" sz="1400" dirty="0"/>
              <a:t>Consider the services of external consultant.</a:t>
            </a:r>
          </a:p>
          <a:p>
            <a:pPr marL="285750" indent="-285750">
              <a:buFont typeface="Arial" panose="020B0604020202020204" pitchFamily="34" charset="0"/>
              <a:buChar char="•"/>
            </a:pPr>
            <a:endParaRPr lang="en-GB" sz="1400" dirty="0"/>
          </a:p>
          <a:p>
            <a:endParaRPr lang="en-GB" dirty="0"/>
          </a:p>
        </p:txBody>
      </p:sp>
      <p:sp>
        <p:nvSpPr>
          <p:cNvPr id="5" name="Title 4">
            <a:extLst>
              <a:ext uri="{FF2B5EF4-FFF2-40B4-BE49-F238E27FC236}">
                <a16:creationId xmlns:a16="http://schemas.microsoft.com/office/drawing/2014/main" id="{260E70AC-2C6A-0CC3-D889-0F166FD587CF}"/>
              </a:ext>
            </a:extLst>
          </p:cNvPr>
          <p:cNvSpPr>
            <a:spLocks noGrp="1"/>
          </p:cNvSpPr>
          <p:nvPr>
            <p:ph type="title"/>
          </p:nvPr>
        </p:nvSpPr>
        <p:spPr/>
        <p:txBody>
          <a:bodyPr/>
          <a:lstStyle/>
          <a:p>
            <a:r>
              <a:rPr lang="en-GB" dirty="0"/>
              <a:t>Methods	</a:t>
            </a:r>
          </a:p>
        </p:txBody>
      </p:sp>
      <p:pic>
        <p:nvPicPr>
          <p:cNvPr id="7" name="Picture 6">
            <a:extLst>
              <a:ext uri="{FF2B5EF4-FFF2-40B4-BE49-F238E27FC236}">
                <a16:creationId xmlns:a16="http://schemas.microsoft.com/office/drawing/2014/main" id="{CA3100F2-1970-8570-433E-DC0BB6C8244F}"/>
              </a:ext>
            </a:extLst>
          </p:cNvPr>
          <p:cNvPicPr>
            <a:picLocks noChangeAspect="1"/>
          </p:cNvPicPr>
          <p:nvPr/>
        </p:nvPicPr>
        <p:blipFill>
          <a:blip r:embed="rId2"/>
          <a:stretch>
            <a:fillRect/>
          </a:stretch>
        </p:blipFill>
        <p:spPr>
          <a:xfrm>
            <a:off x="4719616" y="2427734"/>
            <a:ext cx="4315163" cy="2571750"/>
          </a:xfrm>
          <a:prstGeom prst="rect">
            <a:avLst/>
          </a:prstGeom>
        </p:spPr>
      </p:pic>
    </p:spTree>
    <p:extLst>
      <p:ext uri="{BB962C8B-B14F-4D97-AF65-F5344CB8AC3E}">
        <p14:creationId xmlns:p14="http://schemas.microsoft.com/office/powerpoint/2010/main" val="1763646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8" name="Text Placeholder 7">
            <a:extLst>
              <a:ext uri="{FF2B5EF4-FFF2-40B4-BE49-F238E27FC236}">
                <a16:creationId xmlns:a16="http://schemas.microsoft.com/office/drawing/2014/main" id="{9A2674D8-F3A3-8DF4-163D-95F443F48B22}"/>
              </a:ext>
            </a:extLst>
          </p:cNvPr>
          <p:cNvSpPr>
            <a:spLocks noGrp="1"/>
          </p:cNvSpPr>
          <p:nvPr>
            <p:ph type="body" sz="quarter" idx="12"/>
          </p:nvPr>
        </p:nvSpPr>
        <p:spPr>
          <a:xfrm>
            <a:off x="467544" y="2643758"/>
            <a:ext cx="3699627" cy="1656184"/>
          </a:xfrm>
        </p:spPr>
        <p:txBody>
          <a:bodyPr/>
          <a:lstStyle/>
          <a:p>
            <a:pPr marL="285750" indent="-285750">
              <a:buFont typeface="Arial" panose="020B0604020202020204" pitchFamily="34" charset="0"/>
              <a:buChar char="•"/>
            </a:pPr>
            <a:r>
              <a:rPr lang="en-GB" dirty="0"/>
              <a:t>Cost uncertainty decreases with project development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+100% &gt; +15%</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Maturity level dictates cost class</a:t>
            </a:r>
          </a:p>
        </p:txBody>
      </p:sp>
      <p:sp>
        <p:nvSpPr>
          <p:cNvPr id="6" name="Title 5">
            <a:extLst>
              <a:ext uri="{FF2B5EF4-FFF2-40B4-BE49-F238E27FC236}">
                <a16:creationId xmlns:a16="http://schemas.microsoft.com/office/drawing/2014/main" id="{F1FEC3D2-4475-BFDF-D8C0-9780E137541E}"/>
              </a:ext>
            </a:extLst>
          </p:cNvPr>
          <p:cNvSpPr>
            <a:spLocks noGrp="1"/>
          </p:cNvSpPr>
          <p:nvPr>
            <p:ph type="title"/>
          </p:nvPr>
        </p:nvSpPr>
        <p:spPr/>
        <p:txBody>
          <a:bodyPr/>
          <a:lstStyle/>
          <a:p>
            <a:r>
              <a:rPr lang="en-GB" dirty="0"/>
              <a:t>Future Studies Methodology</a:t>
            </a:r>
          </a:p>
        </p:txBody>
      </p:sp>
      <p:graphicFrame>
        <p:nvGraphicFramePr>
          <p:cNvPr id="3" name="Diagram 2">
            <a:extLst>
              <a:ext uri="{FF2B5EF4-FFF2-40B4-BE49-F238E27FC236}">
                <a16:creationId xmlns:a16="http://schemas.microsoft.com/office/drawing/2014/main" id="{D8E11892-051A-37B0-B7CF-84BD4E272E03}"/>
              </a:ext>
            </a:extLst>
          </p:cNvPr>
          <p:cNvGraphicFramePr/>
          <p:nvPr>
            <p:extLst>
              <p:ext uri="{D42A27DB-BD31-4B8C-83A1-F6EECF244321}">
                <p14:modId xmlns:p14="http://schemas.microsoft.com/office/powerpoint/2010/main" val="2186495902"/>
              </p:ext>
            </p:extLst>
          </p:nvPr>
        </p:nvGraphicFramePr>
        <p:xfrm>
          <a:off x="1619672" y="1275606"/>
          <a:ext cx="5486400" cy="746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762C347B-7E98-F7A8-EEA3-88601198D2CA}"/>
              </a:ext>
            </a:extLst>
          </p:cNvPr>
          <p:cNvSpPr txBox="1"/>
          <p:nvPr/>
        </p:nvSpPr>
        <p:spPr>
          <a:xfrm>
            <a:off x="2613992" y="2004784"/>
            <a:ext cx="3830216" cy="276999"/>
          </a:xfrm>
          <a:prstGeom prst="rect">
            <a:avLst/>
          </a:prstGeom>
          <a:noFill/>
        </p:spPr>
        <p:txBody>
          <a:bodyPr wrap="square" rtlCol="0">
            <a:noAutofit/>
          </a:bodyPr>
          <a:lstStyle/>
          <a:p>
            <a:pPr algn="l">
              <a:lnSpc>
                <a:spcPts val="1238"/>
              </a:lnSpc>
            </a:pPr>
            <a:r>
              <a:rPr lang="en-GB" sz="1000" dirty="0">
                <a:solidFill>
                  <a:srgbClr val="260507"/>
                </a:solidFill>
              </a:rPr>
              <a:t>Project phases and typical upper level of cost uncertainty</a:t>
            </a:r>
          </a:p>
        </p:txBody>
      </p:sp>
      <p:pic>
        <p:nvPicPr>
          <p:cNvPr id="2" name="Picture 1">
            <a:extLst>
              <a:ext uri="{FF2B5EF4-FFF2-40B4-BE49-F238E27FC236}">
                <a16:creationId xmlns:a16="http://schemas.microsoft.com/office/drawing/2014/main" id="{A2BA05C7-F29E-3E4A-9F88-B152F82549E7}"/>
              </a:ext>
            </a:extLst>
          </p:cNvPr>
          <p:cNvPicPr>
            <a:picLocks noChangeAspect="1"/>
          </p:cNvPicPr>
          <p:nvPr/>
        </p:nvPicPr>
        <p:blipFill rotWithShape="1">
          <a:blip r:embed="rId7">
            <a:extLst>
              <a:ext uri="{28A0092B-C50C-407E-A947-70E740481C1C}">
                <a14:useLocalDpi xmlns:a14="http://schemas.microsoft.com/office/drawing/2010/main" val="0"/>
              </a:ext>
            </a:extLst>
          </a:blip>
          <a:srcRect l="28764" t="27737" r="19524" b="30578"/>
          <a:stretch/>
        </p:blipFill>
        <p:spPr bwMode="auto">
          <a:xfrm>
            <a:off x="4644008" y="2499742"/>
            <a:ext cx="4239746" cy="2081855"/>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867969B1-D6A0-CB39-0FBF-3E594FC9DFDF}"/>
              </a:ext>
            </a:extLst>
          </p:cNvPr>
          <p:cNvSpPr txBox="1"/>
          <p:nvPr/>
        </p:nvSpPr>
        <p:spPr>
          <a:xfrm>
            <a:off x="4923311" y="4565700"/>
            <a:ext cx="3814707" cy="276999"/>
          </a:xfrm>
          <a:prstGeom prst="rect">
            <a:avLst/>
          </a:prstGeom>
          <a:noFill/>
        </p:spPr>
        <p:txBody>
          <a:bodyPr wrap="square" rtlCol="0">
            <a:noAutofit/>
          </a:bodyPr>
          <a:lstStyle/>
          <a:p>
            <a:pPr algn="l"/>
            <a:r>
              <a:rPr lang="en-GB" sz="600" dirty="0">
                <a:solidFill>
                  <a:srgbClr val="260507"/>
                </a:solidFill>
              </a:rPr>
              <a:t>Christensen, P, </a:t>
            </a:r>
            <a:r>
              <a:rPr lang="en-GB" sz="600" dirty="0" err="1">
                <a:solidFill>
                  <a:srgbClr val="260507"/>
                </a:solidFill>
              </a:rPr>
              <a:t>Dysert</a:t>
            </a:r>
            <a:r>
              <a:rPr lang="en-GB" sz="600" dirty="0">
                <a:solidFill>
                  <a:srgbClr val="260507"/>
                </a:solidFill>
              </a:rPr>
              <a:t>, LR, Bates, J, Burton, D, Creese, RC &amp; Hollmann, J, 2016. </a:t>
            </a:r>
          </a:p>
          <a:p>
            <a:pPr algn="l"/>
            <a:r>
              <a:rPr lang="en-GB" sz="600" dirty="0">
                <a:solidFill>
                  <a:srgbClr val="260507"/>
                </a:solidFill>
              </a:rPr>
              <a:t>Cost Estimate Classification System - as applied in engineering, procurement, and construction</a:t>
            </a:r>
          </a:p>
        </p:txBody>
      </p:sp>
      <p:sp>
        <p:nvSpPr>
          <p:cNvPr id="7" name="Rectangle 6">
            <a:extLst>
              <a:ext uri="{FF2B5EF4-FFF2-40B4-BE49-F238E27FC236}">
                <a16:creationId xmlns:a16="http://schemas.microsoft.com/office/drawing/2014/main" id="{83B7785B-4CDA-BBFD-5A5E-122A9EB83323}"/>
              </a:ext>
            </a:extLst>
          </p:cNvPr>
          <p:cNvSpPr/>
          <p:nvPr/>
        </p:nvSpPr>
        <p:spPr>
          <a:xfrm>
            <a:off x="4644008" y="3507854"/>
            <a:ext cx="4176464"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7606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0E95EC-0CB3-D0F1-C4A9-E1B3E6BCA83B}"/>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4" name="Text Placeholder 3">
            <a:extLst>
              <a:ext uri="{FF2B5EF4-FFF2-40B4-BE49-F238E27FC236}">
                <a16:creationId xmlns:a16="http://schemas.microsoft.com/office/drawing/2014/main" id="{2EEFE7ED-E271-7C24-F008-52BD6E77268D}"/>
              </a:ext>
            </a:extLst>
          </p:cNvPr>
          <p:cNvSpPr>
            <a:spLocks noGrp="1"/>
          </p:cNvSpPr>
          <p:nvPr>
            <p:ph type="body" sz="quarter" idx="12"/>
          </p:nvPr>
        </p:nvSpPr>
        <p:spPr/>
        <p:txBody>
          <a:bodyPr/>
          <a:lstStyle/>
          <a:p>
            <a:endParaRPr lang="en-GB"/>
          </a:p>
        </p:txBody>
      </p:sp>
      <p:sp>
        <p:nvSpPr>
          <p:cNvPr id="5" name="Title 4">
            <a:extLst>
              <a:ext uri="{FF2B5EF4-FFF2-40B4-BE49-F238E27FC236}">
                <a16:creationId xmlns:a16="http://schemas.microsoft.com/office/drawing/2014/main" id="{2FF7080E-CD79-ED96-55A8-E941DA63F2C6}"/>
              </a:ext>
            </a:extLst>
          </p:cNvPr>
          <p:cNvSpPr>
            <a:spLocks noGrp="1"/>
          </p:cNvSpPr>
          <p:nvPr>
            <p:ph type="title"/>
          </p:nvPr>
        </p:nvSpPr>
        <p:spPr/>
        <p:txBody>
          <a:bodyPr/>
          <a:lstStyle/>
          <a:p>
            <a:r>
              <a:rPr lang="en-GB" dirty="0"/>
              <a:t>LHC Civil Engineering Costs</a:t>
            </a:r>
            <a:br>
              <a:rPr lang="en-GB" dirty="0"/>
            </a:br>
            <a:endParaRPr lang="en-GB" dirty="0"/>
          </a:p>
        </p:txBody>
      </p:sp>
      <p:pic>
        <p:nvPicPr>
          <p:cNvPr id="15" name="Picture 14">
            <a:extLst>
              <a:ext uri="{FF2B5EF4-FFF2-40B4-BE49-F238E27FC236}">
                <a16:creationId xmlns:a16="http://schemas.microsoft.com/office/drawing/2014/main" id="{409A678B-192B-A750-6932-4C91F138ACCF}"/>
              </a:ext>
            </a:extLst>
          </p:cNvPr>
          <p:cNvPicPr>
            <a:picLocks noChangeAspect="1"/>
          </p:cNvPicPr>
          <p:nvPr/>
        </p:nvPicPr>
        <p:blipFill>
          <a:blip r:embed="rId2"/>
          <a:stretch>
            <a:fillRect/>
          </a:stretch>
        </p:blipFill>
        <p:spPr>
          <a:xfrm>
            <a:off x="1388943" y="1173029"/>
            <a:ext cx="6366114" cy="3792271"/>
          </a:xfrm>
          <a:prstGeom prst="rect">
            <a:avLst/>
          </a:prstGeom>
        </p:spPr>
      </p:pic>
    </p:spTree>
    <p:extLst>
      <p:ext uri="{BB962C8B-B14F-4D97-AF65-F5344CB8AC3E}">
        <p14:creationId xmlns:p14="http://schemas.microsoft.com/office/powerpoint/2010/main" val="3229169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4F7C90-B680-7729-4711-480B6221C4CE}"/>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4" name="Text Placeholder 3">
            <a:extLst>
              <a:ext uri="{FF2B5EF4-FFF2-40B4-BE49-F238E27FC236}">
                <a16:creationId xmlns:a16="http://schemas.microsoft.com/office/drawing/2014/main" id="{4607038E-EFEE-C095-BBB7-9DEED5E5B725}"/>
              </a:ext>
            </a:extLst>
          </p:cNvPr>
          <p:cNvSpPr>
            <a:spLocks noGrp="1"/>
          </p:cNvSpPr>
          <p:nvPr>
            <p:ph type="body" sz="quarter" idx="12"/>
          </p:nvPr>
        </p:nvSpPr>
        <p:spPr>
          <a:xfrm>
            <a:off x="432048" y="1336668"/>
            <a:ext cx="8263350" cy="2747250"/>
          </a:xfrm>
        </p:spPr>
        <p:txBody>
          <a:bodyPr/>
          <a:lstStyle/>
          <a:p>
            <a:r>
              <a:rPr lang="en-GB" dirty="0"/>
              <a:t>Costs added to the direct costs for civil engineering tasks.</a:t>
            </a:r>
          </a:p>
          <a:p>
            <a:endParaRPr lang="en-GB" dirty="0"/>
          </a:p>
          <a:p>
            <a:r>
              <a:rPr lang="en-GB" dirty="0"/>
              <a:t>Comparative between estimates from different consultants</a:t>
            </a:r>
          </a:p>
        </p:txBody>
      </p:sp>
      <p:sp>
        <p:nvSpPr>
          <p:cNvPr id="5" name="Title 4">
            <a:extLst>
              <a:ext uri="{FF2B5EF4-FFF2-40B4-BE49-F238E27FC236}">
                <a16:creationId xmlns:a16="http://schemas.microsoft.com/office/drawing/2014/main" id="{2D7FF802-80AF-C84F-A616-A148D43CAF97}"/>
              </a:ext>
            </a:extLst>
          </p:cNvPr>
          <p:cNvSpPr>
            <a:spLocks noGrp="1"/>
          </p:cNvSpPr>
          <p:nvPr>
            <p:ph type="title"/>
          </p:nvPr>
        </p:nvSpPr>
        <p:spPr/>
        <p:txBody>
          <a:bodyPr/>
          <a:lstStyle/>
          <a:p>
            <a:r>
              <a:rPr lang="en-GB" dirty="0"/>
              <a:t>Additional Engineering Costs</a:t>
            </a:r>
          </a:p>
        </p:txBody>
      </p:sp>
      <p:pic>
        <p:nvPicPr>
          <p:cNvPr id="6" name="Picture 5">
            <a:extLst>
              <a:ext uri="{FF2B5EF4-FFF2-40B4-BE49-F238E27FC236}">
                <a16:creationId xmlns:a16="http://schemas.microsoft.com/office/drawing/2014/main" id="{03226588-9E81-694C-AD5F-C2ACF97C187E}"/>
              </a:ext>
            </a:extLst>
          </p:cNvPr>
          <p:cNvPicPr>
            <a:picLocks noChangeAspect="1"/>
          </p:cNvPicPr>
          <p:nvPr/>
        </p:nvPicPr>
        <p:blipFill>
          <a:blip r:embed="rId2"/>
          <a:stretch>
            <a:fillRect/>
          </a:stretch>
        </p:blipFill>
        <p:spPr>
          <a:xfrm>
            <a:off x="1388531" y="2466522"/>
            <a:ext cx="6366937" cy="2376264"/>
          </a:xfrm>
          <a:prstGeom prst="rect">
            <a:avLst/>
          </a:prstGeom>
        </p:spPr>
      </p:pic>
    </p:spTree>
    <p:extLst>
      <p:ext uri="{BB962C8B-B14F-4D97-AF65-F5344CB8AC3E}">
        <p14:creationId xmlns:p14="http://schemas.microsoft.com/office/powerpoint/2010/main" val="901395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DD745D-61CF-5128-BA4C-1FD412CD39B1}"/>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4" name="Text Placeholder 3">
            <a:extLst>
              <a:ext uri="{FF2B5EF4-FFF2-40B4-BE49-F238E27FC236}">
                <a16:creationId xmlns:a16="http://schemas.microsoft.com/office/drawing/2014/main" id="{229734C0-B2E9-8940-EC94-036C3B984592}"/>
              </a:ext>
            </a:extLst>
          </p:cNvPr>
          <p:cNvSpPr>
            <a:spLocks noGrp="1"/>
          </p:cNvSpPr>
          <p:nvPr>
            <p:ph type="body" sz="quarter" idx="12"/>
          </p:nvPr>
        </p:nvSpPr>
        <p:spPr>
          <a:xfrm>
            <a:off x="442800" y="1203598"/>
            <a:ext cx="8263350" cy="936104"/>
          </a:xfrm>
        </p:spPr>
        <p:txBody>
          <a:bodyPr/>
          <a:lstStyle/>
          <a:p>
            <a:r>
              <a:rPr lang="en-GB" dirty="0"/>
              <a:t>At CERN Civil Engineering is a member of a larger infrastructure group where all technical aspects are considered and developed.</a:t>
            </a:r>
          </a:p>
          <a:p>
            <a:endParaRPr lang="en-GB" dirty="0"/>
          </a:p>
        </p:txBody>
      </p:sp>
      <p:sp>
        <p:nvSpPr>
          <p:cNvPr id="5" name="Title 4">
            <a:extLst>
              <a:ext uri="{FF2B5EF4-FFF2-40B4-BE49-F238E27FC236}">
                <a16:creationId xmlns:a16="http://schemas.microsoft.com/office/drawing/2014/main" id="{8085129B-C856-5AA5-F3B3-BF8FD5860A2C}"/>
              </a:ext>
            </a:extLst>
          </p:cNvPr>
          <p:cNvSpPr>
            <a:spLocks noGrp="1"/>
          </p:cNvSpPr>
          <p:nvPr>
            <p:ph type="title"/>
          </p:nvPr>
        </p:nvSpPr>
        <p:spPr/>
        <p:txBody>
          <a:bodyPr/>
          <a:lstStyle/>
          <a:p>
            <a:r>
              <a:rPr lang="en-GB" dirty="0"/>
              <a:t>LHC Total Infrastructure Costs</a:t>
            </a:r>
          </a:p>
        </p:txBody>
      </p:sp>
      <p:pic>
        <p:nvPicPr>
          <p:cNvPr id="8" name="Picture 7">
            <a:extLst>
              <a:ext uri="{FF2B5EF4-FFF2-40B4-BE49-F238E27FC236}">
                <a16:creationId xmlns:a16="http://schemas.microsoft.com/office/drawing/2014/main" id="{F04EF2F1-D3B1-EFCD-E231-FAC036DC29B9}"/>
              </a:ext>
            </a:extLst>
          </p:cNvPr>
          <p:cNvPicPr>
            <a:picLocks noChangeAspect="1"/>
          </p:cNvPicPr>
          <p:nvPr/>
        </p:nvPicPr>
        <p:blipFill>
          <a:blip r:embed="rId2"/>
          <a:stretch>
            <a:fillRect/>
          </a:stretch>
        </p:blipFill>
        <p:spPr>
          <a:xfrm>
            <a:off x="2267744" y="1826101"/>
            <a:ext cx="4940389" cy="3049905"/>
          </a:xfrm>
          <a:prstGeom prst="rect">
            <a:avLst/>
          </a:prstGeom>
        </p:spPr>
      </p:pic>
    </p:spTree>
    <p:extLst>
      <p:ext uri="{BB962C8B-B14F-4D97-AF65-F5344CB8AC3E}">
        <p14:creationId xmlns:p14="http://schemas.microsoft.com/office/powerpoint/2010/main" val="3639399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0F2312-234A-1374-0A3E-9BC89E9849BC}"/>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ext Placeholder 3">
            <a:extLst>
              <a:ext uri="{FF2B5EF4-FFF2-40B4-BE49-F238E27FC236}">
                <a16:creationId xmlns:a16="http://schemas.microsoft.com/office/drawing/2014/main" id="{D5150CE3-102D-EB22-DCD5-D5946D14AA7A}"/>
              </a:ext>
            </a:extLst>
          </p:cNvPr>
          <p:cNvSpPr>
            <a:spLocks noGrp="1"/>
          </p:cNvSpPr>
          <p:nvPr>
            <p:ph type="body" sz="quarter" idx="12"/>
          </p:nvPr>
        </p:nvSpPr>
        <p:spPr/>
        <p:txBody>
          <a:bodyPr/>
          <a:lstStyle/>
          <a:p>
            <a:endParaRPr lang="en-GB"/>
          </a:p>
        </p:txBody>
      </p:sp>
      <p:sp>
        <p:nvSpPr>
          <p:cNvPr id="5" name="Title 4">
            <a:extLst>
              <a:ext uri="{FF2B5EF4-FFF2-40B4-BE49-F238E27FC236}">
                <a16:creationId xmlns:a16="http://schemas.microsoft.com/office/drawing/2014/main" id="{5F48193A-AFC1-D683-2CB1-89E231FF9C48}"/>
              </a:ext>
            </a:extLst>
          </p:cNvPr>
          <p:cNvSpPr>
            <a:spLocks noGrp="1"/>
          </p:cNvSpPr>
          <p:nvPr>
            <p:ph type="title"/>
          </p:nvPr>
        </p:nvSpPr>
        <p:spPr/>
        <p:txBody>
          <a:bodyPr/>
          <a:lstStyle/>
          <a:p>
            <a:r>
              <a:rPr lang="en-GB" dirty="0"/>
              <a:t>Hi-Luminosity LHC Upgrade Costs</a:t>
            </a:r>
          </a:p>
        </p:txBody>
      </p:sp>
      <p:pic>
        <p:nvPicPr>
          <p:cNvPr id="10" name="Picture 9">
            <a:extLst>
              <a:ext uri="{FF2B5EF4-FFF2-40B4-BE49-F238E27FC236}">
                <a16:creationId xmlns:a16="http://schemas.microsoft.com/office/drawing/2014/main" id="{477450F5-704C-84DB-49E5-79B4D8143D2A}"/>
              </a:ext>
            </a:extLst>
          </p:cNvPr>
          <p:cNvPicPr>
            <a:picLocks noChangeAspect="1"/>
          </p:cNvPicPr>
          <p:nvPr/>
        </p:nvPicPr>
        <p:blipFill>
          <a:blip r:embed="rId2"/>
          <a:stretch>
            <a:fillRect/>
          </a:stretch>
        </p:blipFill>
        <p:spPr>
          <a:xfrm>
            <a:off x="1352831" y="1064997"/>
            <a:ext cx="6438337" cy="3905320"/>
          </a:xfrm>
          <a:prstGeom prst="rect">
            <a:avLst/>
          </a:prstGeom>
        </p:spPr>
      </p:pic>
    </p:spTree>
    <p:extLst>
      <p:ext uri="{BB962C8B-B14F-4D97-AF65-F5344CB8AC3E}">
        <p14:creationId xmlns:p14="http://schemas.microsoft.com/office/powerpoint/2010/main" val="1786869649"/>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12414</TotalTime>
  <Words>704</Words>
  <Application>Microsoft Office PowerPoint</Application>
  <PresentationFormat>On-screen Show (16:9)</PresentationFormat>
  <Paragraphs>139</Paragraphs>
  <Slides>17</Slides>
  <Notes>0</Notes>
  <HiddenSlides>0</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17</vt:i4>
      </vt:variant>
    </vt:vector>
  </HeadingPairs>
  <TitlesOfParts>
    <vt:vector size="25" baseType="lpstr">
      <vt:lpstr>Arial</vt:lpstr>
      <vt:lpstr>Calibri</vt:lpstr>
      <vt:lpstr>Introslides</vt:lpstr>
      <vt:lpstr>Titleslides, Conclusion</vt:lpstr>
      <vt:lpstr>Content Slides - Deep Blue</vt:lpstr>
      <vt:lpstr>1_Content Slides - Deep Blue</vt:lpstr>
      <vt:lpstr>2_Content Slides - Deep Blue</vt:lpstr>
      <vt:lpstr>3_Content Slides - Deep Blue</vt:lpstr>
      <vt:lpstr>PowerPoint Presentation</vt:lpstr>
      <vt:lpstr>Items</vt:lpstr>
      <vt:lpstr>Purpose </vt:lpstr>
      <vt:lpstr>Methods </vt:lpstr>
      <vt:lpstr>Future Studies Methodology</vt:lpstr>
      <vt:lpstr>LHC Civil Engineering Costs </vt:lpstr>
      <vt:lpstr>Additional Engineering Costs</vt:lpstr>
      <vt:lpstr>LHC Total Infrastructure Costs</vt:lpstr>
      <vt:lpstr>Hi-Luminosity LHC Upgrade Costs</vt:lpstr>
      <vt:lpstr>Inflation &amp; Currency</vt:lpstr>
      <vt:lpstr>FIDIC Contract</vt:lpstr>
      <vt:lpstr>FIDIC Contract - LHC Results</vt:lpstr>
      <vt:lpstr>FCC Feasibility Study - CDR</vt:lpstr>
      <vt:lpstr>FCC Feasibility Study – Meetings and Deliverables</vt:lpstr>
      <vt:lpstr>FCC Feasibility Study – Post CDR</vt:lpstr>
      <vt:lpstr>Product Breakdown Schedule - FCC</vt:lpstr>
      <vt:lpstr>Cost Outputs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Liam Bromiley</cp:lastModifiedBy>
  <cp:revision>329</cp:revision>
  <dcterms:created xsi:type="dcterms:W3CDTF">2020-10-27T09:23:42Z</dcterms:created>
  <dcterms:modified xsi:type="dcterms:W3CDTF">2023-02-02T15:33:58Z</dcterms:modified>
</cp:coreProperties>
</file>