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5726A64-AEE2-4EAD-9908-FD394A2BDDAA}">
  <a:tblStyle styleId="{A5726A64-AEE2-4EAD-9908-FD394A2BDDA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E2E3284-A145-43E5-B0FD-59346C2E156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b935c50d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b935c50d4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820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b935c50d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b935c50d4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b935c50d40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b935c50d40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b935c50d4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b935c50d4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b935c50d40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b935c50d40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b935c50d40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b935c50d40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0644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b935c50d40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b935c50d40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8352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solidFill>
                  <a:schemeClr val="lt1"/>
                </a:solidFill>
              </a:rPr>
              <a:t>Final Focus Design of CLIC BDS at 7 TeV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it" sz="1280" dirty="0"/>
              <a:t>Enrico Manosperti</a:t>
            </a:r>
            <a:endParaRPr sz="128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endParaRPr sz="128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it" sz="1280" dirty="0"/>
              <a:t>27/01/2023</a:t>
            </a:r>
            <a:endParaRPr sz="128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Steps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dirty="0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C608AC4-F101-18D1-BDFC-68934C05225C}"/>
                  </a:ext>
                </a:extLst>
              </p:cNvPr>
              <p:cNvSpPr txBox="1"/>
              <p:nvPr/>
            </p:nvSpPr>
            <p:spPr>
              <a:xfrm>
                <a:off x="311575" y="762950"/>
                <a:ext cx="6616390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00050" indent="-400050">
                  <a:buFont typeface="+mj-lt"/>
                  <a:buAutoNum type="arabicPeriod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Scaling the line from 3 TeV to 7 TeV.</a:t>
                </a:r>
              </a:p>
              <a:p>
                <a:pPr marL="400050" indent="-400050">
                  <a:buFont typeface="+mj-lt"/>
                  <a:buAutoNum type="arabicPeriod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Set L* = 6 m.</a:t>
                </a:r>
              </a:p>
              <a:p>
                <a:pPr marL="400050" indent="-4000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effectLst/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it-IT" b="0" i="0" smtClean="0"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it-IT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optimization</a:t>
                </a:r>
                <a:r>
                  <a:rPr lang="it-IT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400050" indent="-400050">
                  <a:buFont typeface="+mj-lt"/>
                  <a:buAutoNum type="arabicPeriod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Back-tracking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starting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IP to the start of the FFS for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phase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optimization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  <a:p>
                <a:pPr marL="400050" indent="-400050">
                  <a:buFont typeface="+mj-lt"/>
                  <a:buAutoNum type="arabicPeriod"/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Scaling of the bending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angles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to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minimize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the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Synchrotron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Radiation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400050" indent="-400050">
                  <a:buFont typeface="+mj-lt"/>
                  <a:buAutoNum type="arabicPeriod"/>
                </a:pP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Higher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order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correction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sextupoles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octupoles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decapoles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400050" indent="-400050">
                  <a:buFont typeface="+mj-lt"/>
                  <a:buAutoNum type="arabicPeriod"/>
                </a:pP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Repeat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 steps 6-7 for the best </a:t>
                </a:r>
                <a:r>
                  <a:rPr lang="it-IT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optimization</a:t>
                </a: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C608AC4-F101-18D1-BDFC-68934C052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575" y="762950"/>
                <a:ext cx="6616390" cy="1600438"/>
              </a:xfrm>
              <a:prstGeom prst="rect">
                <a:avLst/>
              </a:prstGeom>
              <a:blipFill>
                <a:blip r:embed="rId3"/>
                <a:stretch>
                  <a:fillRect l="-92" t="-760" b="-30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1A7C3521-9EBF-CC2E-22CC-084DDEF5C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6039" y="2363388"/>
            <a:ext cx="5055220" cy="224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71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</a:rPr>
              <a:t>FFS design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dirty="0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ella 10">
                <a:extLst>
                  <a:ext uri="{FF2B5EF4-FFF2-40B4-BE49-F238E27FC236}">
                    <a16:creationId xmlns:a16="http://schemas.microsoft.com/office/drawing/2014/main" id="{E4FAA944-CF06-341F-F2E1-B19C76839A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4864871"/>
                  </p:ext>
                </p:extLst>
              </p:nvPr>
            </p:nvGraphicFramePr>
            <p:xfrm>
              <a:off x="449106" y="2943922"/>
              <a:ext cx="3985362" cy="1155963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1328454">
                      <a:extLst>
                        <a:ext uri="{9D8B030D-6E8A-4147-A177-3AD203B41FA5}">
                          <a16:colId xmlns:a16="http://schemas.microsoft.com/office/drawing/2014/main" val="3004189050"/>
                        </a:ext>
                      </a:extLst>
                    </a:gridCol>
                    <a:gridCol w="1328454">
                      <a:extLst>
                        <a:ext uri="{9D8B030D-6E8A-4147-A177-3AD203B41FA5}">
                          <a16:colId xmlns:a16="http://schemas.microsoft.com/office/drawing/2014/main" val="3373528830"/>
                        </a:ext>
                      </a:extLst>
                    </a:gridCol>
                    <a:gridCol w="1328454">
                      <a:extLst>
                        <a:ext uri="{9D8B030D-6E8A-4147-A177-3AD203B41FA5}">
                          <a16:colId xmlns:a16="http://schemas.microsoft.com/office/drawing/2014/main" val="3684995924"/>
                        </a:ext>
                      </a:extLst>
                    </a:gridCol>
                  </a:tblGrid>
                  <a:tr h="340897">
                    <a:tc>
                      <a:txBody>
                        <a:bodyPr/>
                        <a:lstStyle/>
                        <a:p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3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7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3780667"/>
                      </a:ext>
                    </a:extLst>
                  </a:tr>
                  <a:tr h="40753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it-IT" b="1" smtClean="0"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b="1" i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2104083"/>
                      </a:ext>
                    </a:extLst>
                  </a:tr>
                  <a:tr h="40753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it-IT" b="1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b="1" i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0.12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i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45446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ella 10">
                <a:extLst>
                  <a:ext uri="{FF2B5EF4-FFF2-40B4-BE49-F238E27FC236}">
                    <a16:creationId xmlns:a16="http://schemas.microsoft.com/office/drawing/2014/main" id="{E4FAA944-CF06-341F-F2E1-B19C76839A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4864871"/>
                  </p:ext>
                </p:extLst>
              </p:nvPr>
            </p:nvGraphicFramePr>
            <p:xfrm>
              <a:off x="449106" y="2943922"/>
              <a:ext cx="3985362" cy="1155963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1328454">
                      <a:extLst>
                        <a:ext uri="{9D8B030D-6E8A-4147-A177-3AD203B41FA5}">
                          <a16:colId xmlns:a16="http://schemas.microsoft.com/office/drawing/2014/main" val="3004189050"/>
                        </a:ext>
                      </a:extLst>
                    </a:gridCol>
                    <a:gridCol w="1328454">
                      <a:extLst>
                        <a:ext uri="{9D8B030D-6E8A-4147-A177-3AD203B41FA5}">
                          <a16:colId xmlns:a16="http://schemas.microsoft.com/office/drawing/2014/main" val="3373528830"/>
                        </a:ext>
                      </a:extLst>
                    </a:gridCol>
                    <a:gridCol w="1328454">
                      <a:extLst>
                        <a:ext uri="{9D8B030D-6E8A-4147-A177-3AD203B41FA5}">
                          <a16:colId xmlns:a16="http://schemas.microsoft.com/office/drawing/2014/main" val="3684995924"/>
                        </a:ext>
                      </a:extLst>
                    </a:gridCol>
                  </a:tblGrid>
                  <a:tr h="340897">
                    <a:tc>
                      <a:txBody>
                        <a:bodyPr/>
                        <a:lstStyle/>
                        <a:p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3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7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3780667"/>
                      </a:ext>
                    </a:extLst>
                  </a:tr>
                  <a:tr h="40753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3211" t="-88235" r="-204587" b="-11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2104083"/>
                      </a:ext>
                    </a:extLst>
                  </a:tr>
                  <a:tr h="40753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3211" t="-191045" r="-204587" b="-16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0.12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i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454460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017CA0F1-D27A-16E0-E36D-559D0B3A87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575" y="750359"/>
            <a:ext cx="4260425" cy="188788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76F77B7-2512-315F-F923-A01669EC4C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1875" y="744098"/>
            <a:ext cx="4260426" cy="189414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E64F59C-C4C5-BD83-492D-B8A6479825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1749" y="2733216"/>
            <a:ext cx="4260426" cy="19131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</a:rPr>
              <a:t>Chromatic amplitude function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5" name="Google Shape;95;p17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dirty="0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A48B705E-E59C-419D-B58A-A8F43CFAE16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1437654"/>
                  </p:ext>
                </p:extLst>
              </p:nvPr>
            </p:nvGraphicFramePr>
            <p:xfrm>
              <a:off x="1523999" y="959123"/>
              <a:ext cx="5664821" cy="1483360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1888273">
                      <a:extLst>
                        <a:ext uri="{9D8B030D-6E8A-4147-A177-3AD203B41FA5}">
                          <a16:colId xmlns:a16="http://schemas.microsoft.com/office/drawing/2014/main" val="3004189050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3373528830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1753129119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3684995924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36124447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3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7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37806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Start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IP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Start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IP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72361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1" smtClean="0">
                                        <a:latin typeface="Cambria Math" panose="02040503050406030204" pitchFamily="18" charset="0"/>
                                      </a:rPr>
                                      <m:t>𝐖</m:t>
                                    </m:r>
                                  </m:e>
                                  <m:sub>
                                    <m:r>
                                      <a:rPr lang="it-IT" b="1" smtClean="0"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46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117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43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136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21040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1" smtClean="0">
                                        <a:latin typeface="Cambria Math" panose="02040503050406030204" pitchFamily="18" charset="0"/>
                                      </a:rPr>
                                      <m:t>𝐖</m:t>
                                    </m:r>
                                  </m:e>
                                  <m:sub>
                                    <m:r>
                                      <a:rPr lang="it-IT" b="1" smtClean="0"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41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127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305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107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45446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A48B705E-E59C-419D-B58A-A8F43CFAE16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1437654"/>
                  </p:ext>
                </p:extLst>
              </p:nvPr>
            </p:nvGraphicFramePr>
            <p:xfrm>
              <a:off x="1523999" y="959123"/>
              <a:ext cx="5664821" cy="1483360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1888273">
                      <a:extLst>
                        <a:ext uri="{9D8B030D-6E8A-4147-A177-3AD203B41FA5}">
                          <a16:colId xmlns:a16="http://schemas.microsoft.com/office/drawing/2014/main" val="3004189050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3373528830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1753129119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3684995924"/>
                        </a:ext>
                      </a:extLst>
                    </a:gridCol>
                    <a:gridCol w="944137">
                      <a:extLst>
                        <a:ext uri="{9D8B030D-6E8A-4147-A177-3AD203B41FA5}">
                          <a16:colId xmlns:a16="http://schemas.microsoft.com/office/drawing/2014/main" val="36124447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3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7 TeV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37806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Start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IP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Start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/>
                            <a:t>IP</a:t>
                          </a:r>
                          <a:endParaRPr lang="it-IT" b="1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72361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2258" t="-206557" r="-203226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46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117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43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136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21040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2258" t="-306557" r="-203226" b="-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41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127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305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0" dirty="0"/>
                            <a:t>107</a:t>
                          </a:r>
                          <a:endParaRPr lang="it-IT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454460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25C9FE8C-B542-1F13-CFDB-BCDE4AB99E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575" y="2845684"/>
            <a:ext cx="4029966" cy="181754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2CED107-DC7F-DFEC-CA23-A33EF07FAB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2246" y="2845684"/>
            <a:ext cx="4058269" cy="18175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</a:rPr>
              <a:t>Phase advance between sextupoles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dirty="0">
              <a:solidFill>
                <a:schemeClr val="lt1"/>
              </a:solidFill>
            </a:endParaRPr>
          </a:p>
        </p:txBody>
      </p:sp>
      <p:graphicFrame>
        <p:nvGraphicFramePr>
          <p:cNvPr id="72" name="Google Shape;72;p15"/>
          <p:cNvGraphicFramePr/>
          <p:nvPr>
            <p:extLst>
              <p:ext uri="{D42A27DB-BD31-4B8C-83A1-F6EECF244321}">
                <p14:modId xmlns:p14="http://schemas.microsoft.com/office/powerpoint/2010/main" val="3057691434"/>
              </p:ext>
            </p:extLst>
          </p:nvPr>
        </p:nvGraphicFramePr>
        <p:xfrm>
          <a:off x="728547" y="762950"/>
          <a:ext cx="2901167" cy="181584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76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725">
                <a:tc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 dirty="0"/>
                        <a:t>7 TeV</a:t>
                      </a:r>
                      <a:endParaRPr sz="1200" b="1" dirty="0"/>
                    </a:p>
                  </a:txBody>
                  <a:tcPr marL="91425" marR="91425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NAME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 dirty="0"/>
                        <a:t>MUX</a:t>
                      </a:r>
                      <a:endParaRPr sz="1000" b="1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MUY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DX</a:t>
                      </a:r>
                      <a:endParaRPr sz="1000" b="1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SF6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4.210007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7.368486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0.006002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SD5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4.709885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7.371364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-0.003903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SF5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4.709943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7.371535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-0.006423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SD4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4.709971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7.371549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-0.004604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SF1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5.209940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7.871527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-0.029300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SD0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5.209965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>
                          <a:effectLst/>
                        </a:rPr>
                        <a:t>7.871547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dirty="0">
                          <a:effectLst/>
                        </a:rPr>
                        <a:t>-0.011337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3" name="Google Shape;73;p15"/>
          <p:cNvGraphicFramePr/>
          <p:nvPr>
            <p:extLst>
              <p:ext uri="{D42A27DB-BD31-4B8C-83A1-F6EECF244321}">
                <p14:modId xmlns:p14="http://schemas.microsoft.com/office/powerpoint/2010/main" val="2054832989"/>
              </p:ext>
            </p:extLst>
          </p:nvPr>
        </p:nvGraphicFramePr>
        <p:xfrm>
          <a:off x="3923225" y="966546"/>
          <a:ext cx="4074625" cy="92482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1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0" marB="0" anchor="ctr"/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 dirty="0"/>
                        <a:t>X</a:t>
                      </a:r>
                      <a:endParaRPr sz="1000" b="1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Y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X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Y</a:t>
                      </a:r>
                      <a:endParaRPr sz="1000" b="1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7 TeV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5.6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2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3.1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8.6</a:t>
                      </a:r>
                      <a:endParaRPr sz="100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3 TeV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8.2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2.8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-3.7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dirty="0"/>
                        <a:t>-10</a:t>
                      </a:r>
                      <a:endParaRPr sz="1000" dirty="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4" name="Google Shape;74;p15"/>
          <p:cNvGraphicFramePr/>
          <p:nvPr>
            <p:extLst>
              <p:ext uri="{D42A27DB-BD31-4B8C-83A1-F6EECF244321}">
                <p14:modId xmlns:p14="http://schemas.microsoft.com/office/powerpoint/2010/main" val="4016937660"/>
              </p:ext>
            </p:extLst>
          </p:nvPr>
        </p:nvGraphicFramePr>
        <p:xfrm>
          <a:off x="728547" y="2720146"/>
          <a:ext cx="2810106" cy="18288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58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2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72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8600">
                <a:tc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 dirty="0"/>
                        <a:t>3 TeV</a:t>
                      </a:r>
                      <a:endParaRPr sz="1200" b="1" dirty="0"/>
                    </a:p>
                  </a:txBody>
                  <a:tcPr marL="91425" marR="91425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NAME</a:t>
                      </a:r>
                      <a:endParaRPr sz="1000" b="1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 dirty="0"/>
                        <a:t>MUX</a:t>
                      </a:r>
                      <a:endParaRPr sz="1000" b="1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 dirty="0"/>
                        <a:t>MUY</a:t>
                      </a:r>
                      <a:endParaRPr sz="1000" b="1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DX</a:t>
                      </a:r>
                      <a:endParaRPr sz="1000" b="1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SF6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dirty="0"/>
                        <a:t>4.100513</a:t>
                      </a:r>
                      <a:endParaRPr sz="1000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dirty="0"/>
                        <a:t>7.326341</a:t>
                      </a:r>
                      <a:endParaRPr sz="1000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dirty="0"/>
                        <a:t>0.009224</a:t>
                      </a:r>
                      <a:endParaRPr sz="1000" dirty="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dirty="0"/>
                        <a:t>SD5</a:t>
                      </a:r>
                      <a:endParaRPr sz="1000" dirty="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4.600407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7.329715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-0.006268</a:t>
                      </a:r>
                      <a:endParaRPr sz="100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SF5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4.600447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7.329896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-0.012160</a:t>
                      </a:r>
                      <a:endParaRPr sz="100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SD4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4.600480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7.329934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-0.007246</a:t>
                      </a:r>
                      <a:endParaRPr sz="100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SF1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5.100451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7.829906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-0.027325</a:t>
                      </a:r>
                      <a:endParaRPr sz="100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SD0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5.100472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7.829931</a:t>
                      </a:r>
                      <a:endParaRPr sz="1000"/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dirty="0"/>
                        <a:t>-0.010574</a:t>
                      </a:r>
                      <a:endParaRPr sz="1000" dirty="0"/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5" name="Google Shape;75;p15" descr="{&quot;mathml&quot;:&quot;&lt;math style=\&quot;font-family:stix;font-size:16px;\&quot; xmlns=\&quot;http://www.w3.org/1998/Math/MathML\&quot;&gt;&lt;mstyle mathsize=\&quot;16px\&quot;&gt;&lt;mi&gt;&amp;#x394;&lt;/mi&gt;&lt;msub&gt;&lt;mi&gt;&amp;#x3BC;&lt;/mi&gt;&lt;mrow&gt;&lt;mi&gt;S&lt;/mi&gt;&lt;mi&gt;D&lt;/mi&gt;&lt;mn&gt;0&lt;/mn&gt;&lt;mo&gt;-&lt;/mo&gt;&lt;mi&gt;S&lt;/mi&gt;&lt;mi&gt;D&lt;/mi&gt;&lt;mn&gt;4&lt;/mn&gt;&lt;/mrow&gt;&lt;/msub&gt;&lt;mo&gt;&amp;#xB7;&lt;/mo&gt;&lt;msup&gt;&lt;mn&gt;10&lt;/mn&gt;&lt;mrow&gt;&lt;mo&gt;-&lt;/mo&gt;&lt;mn&gt;6&lt;/mn&gt;&lt;/mrow&gt;&lt;/msup&gt;&lt;/mstyle&gt;&lt;/math&gt;&quot;,&quot;truncated&quot;:false}" title="capital delta mu subscript S D 0 minus S D 4 end subscript times 10 to the power of negative 6 end exponen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9425" y="1000576"/>
            <a:ext cx="1282251" cy="21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 descr="{&quot;mathml&quot;:&quot;&lt;math style=\&quot;font-family:stix;font-size:16px;\&quot; xmlns=\&quot;http://www.w3.org/1998/Math/MathML\&quot;&gt;&lt;mstyle mathsize=\&quot;16px\&quot;&gt;&lt;mi&gt;&amp;#x394;&lt;/mi&gt;&lt;msub&gt;&lt;mi&gt;&amp;#x3BC;&lt;/mi&gt;&lt;mrow&gt;&lt;mi&gt;S&lt;/mi&gt;&lt;mi&gt;F&lt;/mi&gt;&lt;mn&gt;1&lt;/mn&gt;&lt;mo&gt;-&lt;/mo&gt;&lt;mi&gt;S&lt;/mi&gt;&lt;mi&gt;F&lt;/mi&gt;&lt;mn&gt;5&lt;/mn&gt;&lt;/mrow&gt;&lt;/msub&gt;&lt;mo&gt;&amp;#xB7;&lt;/mo&gt;&lt;msup&gt;&lt;mn&gt;10&lt;/mn&gt;&lt;mrow&gt;&lt;mo&gt;-&lt;/mo&gt;&lt;mn&gt;6&lt;/mn&gt;&lt;/mrow&gt;&lt;/msup&gt;&lt;/mstyle&gt;&lt;/math&gt;&quot;,&quot;truncated&quot;:false}" title="capital delta mu subscript S F 1 minus S F 5 end subscript times 10 to the power of negative 6 end exponen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5651" y="1000574"/>
            <a:ext cx="1254837" cy="21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3DBADF1-F22D-1AEF-371F-1786CD6D4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9712" y="2312660"/>
            <a:ext cx="5122127" cy="23505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solidFill>
                  <a:schemeClr val="lt1"/>
                </a:solidFill>
              </a:rPr>
              <a:t>Beam size and Luminosity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dirty="0">
              <a:solidFill>
                <a:schemeClr val="lt1"/>
              </a:solidFill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925350" y="1980300"/>
            <a:ext cx="11556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CA14ACC-5244-2F95-0A45-7E83D4A20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75" y="731669"/>
            <a:ext cx="4075642" cy="184008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4A7B170-8E2C-E36E-A3D5-4B30614DB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75" y="2676294"/>
            <a:ext cx="4130570" cy="18400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62C0919C-7954-1255-2B55-4B933246E3A5}"/>
                  </a:ext>
                </a:extLst>
              </p:cNvPr>
              <p:cNvSpPr txBox="1"/>
              <p:nvPr/>
            </p:nvSpPr>
            <p:spPr>
              <a:xfrm>
                <a:off x="4787589" y="860330"/>
                <a:ext cx="3077738" cy="1849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=33.8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b="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=0.82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dirty="0">
                  <a:latin typeface="+mn-lt"/>
                </a:endParaRPr>
              </a:p>
              <a:p>
                <a:endParaRPr lang="it-IT" dirty="0">
                  <a:latin typeface="+mn-lt"/>
                </a:endParaRPr>
              </a:p>
              <a:p>
                <a:r>
                  <a:rPr lang="it-IT" dirty="0">
                    <a:latin typeface="+mn-lt"/>
                  </a:rPr>
                  <a:t>With </a:t>
                </a:r>
                <a:r>
                  <a:rPr lang="it-IT" dirty="0" err="1">
                    <a:latin typeface="+mn-lt"/>
                  </a:rPr>
                  <a:t>Synchrotron</a:t>
                </a:r>
                <a:r>
                  <a:rPr lang="it-IT" dirty="0">
                    <a:latin typeface="+mn-lt"/>
                  </a:rPr>
                  <a:t> </a:t>
                </a:r>
                <a:r>
                  <a:rPr lang="it-IT" dirty="0" err="1">
                    <a:latin typeface="+mn-lt"/>
                  </a:rPr>
                  <a:t>Radiation</a:t>
                </a:r>
                <a:endParaRPr lang="it-IT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=41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b="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=1.7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dirty="0">
                  <a:latin typeface="+mn-lt"/>
                </a:endParaRPr>
              </a:p>
              <a:p>
                <a:endParaRPr lang="it-IT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=9.6⋅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dirty="0">
                  <a:latin typeface="+mn-lt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62C0919C-7954-1255-2B55-4B933246E3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589" y="860330"/>
                <a:ext cx="3077738" cy="1849865"/>
              </a:xfrm>
              <a:prstGeom prst="rect">
                <a:avLst/>
              </a:prstGeom>
              <a:blipFill>
                <a:blip r:embed="rId5"/>
                <a:stretch>
                  <a:fillRect l="-5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solidFill>
                  <a:schemeClr val="lt1"/>
                </a:solidFill>
              </a:rPr>
              <a:t>Full BDS Parameters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dirty="0">
              <a:solidFill>
                <a:schemeClr val="lt1"/>
              </a:solidFill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925350" y="1980300"/>
            <a:ext cx="11556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ella 4">
                <a:extLst>
                  <a:ext uri="{FF2B5EF4-FFF2-40B4-BE49-F238E27FC236}">
                    <a16:creationId xmlns:a16="http://schemas.microsoft.com/office/drawing/2014/main" id="{70F58884-EA83-0BF0-C5D8-3C4B64A536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1809395"/>
                  </p:ext>
                </p:extLst>
              </p:nvPr>
            </p:nvGraphicFramePr>
            <p:xfrm>
              <a:off x="2080950" y="965264"/>
              <a:ext cx="4817938" cy="3506674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2348222">
                      <a:extLst>
                        <a:ext uri="{9D8B030D-6E8A-4147-A177-3AD203B41FA5}">
                          <a16:colId xmlns:a16="http://schemas.microsoft.com/office/drawing/2014/main" val="2469442913"/>
                        </a:ext>
                      </a:extLst>
                    </a:gridCol>
                    <a:gridCol w="1234858">
                      <a:extLst>
                        <a:ext uri="{9D8B030D-6E8A-4147-A177-3AD203B41FA5}">
                          <a16:colId xmlns:a16="http://schemas.microsoft.com/office/drawing/2014/main" val="126663013"/>
                        </a:ext>
                      </a:extLst>
                    </a:gridCol>
                    <a:gridCol w="1234858">
                      <a:extLst>
                        <a:ext uri="{9D8B030D-6E8A-4147-A177-3AD203B41FA5}">
                          <a16:colId xmlns:a16="http://schemas.microsoft.com/office/drawing/2014/main" val="3263824630"/>
                        </a:ext>
                      </a:extLst>
                    </a:gridCol>
                  </a:tblGrid>
                  <a:tr h="38387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it-IT" sz="12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 TeV</a:t>
                          </a:r>
                          <a:endParaRPr lang="it-IT" sz="12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 TeV</a:t>
                          </a:r>
                          <a:endParaRPr lang="it-IT" sz="12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424841024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𝐵𝐷𝑆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 [m]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>
                              <a:latin typeface="+mn-lt"/>
                              <a:cs typeface="Arial" panose="020B0604020202020204" pitchFamily="34" charset="0"/>
                            </a:rPr>
                            <a:t>3117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dirty="0">
                              <a:latin typeface="+mn-lt"/>
                              <a:cs typeface="Arial" panose="020B0604020202020204" pitchFamily="34" charset="0"/>
                            </a:rPr>
                            <a:t>4942</a:t>
                          </a: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4201380044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𝐹𝐹𝑆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 [m]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758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1016 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031364202"/>
                      </a:ext>
                    </a:extLst>
                  </a:tr>
                  <a:tr h="4010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sz="1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lit/>
                                </m:rPr>
                                <a:rPr lang="it-IT" sz="1400" b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it-IT" sz="1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 [mm]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7/0.12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12 / 0.23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843335104"/>
                      </a:ext>
                    </a:extLst>
                  </a:tr>
                  <a:tr h="4010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it-IT" sz="1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lit/>
                                </m:rPr>
                                <a:rPr lang="it-IT" sz="1400" b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it-IT" sz="1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 [nm]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40/0.9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33.8 / 0.82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422292582"/>
                      </a:ext>
                    </a:extLst>
                  </a:tr>
                  <a:tr h="40056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,   </m:t>
                                  </m:r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𝑟𝑚𝑠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 [%]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0.3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0.3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541384483"/>
                      </a:ext>
                    </a:extLst>
                  </a:tr>
                  <a:tr h="38456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  <m:sSub>
                                  <m:sSubPr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lit/>
                                  </m:rP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  <m:sSub>
                                  <m:sSubPr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600 / 20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600 / 20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752692545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it-IT" sz="1400" b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 [m]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217066636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𝑇𝑂𝑇</m:t>
                                    </m:r>
                                  </m:sub>
                                </m:sSub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34</m:t>
                                    </m:r>
                                  </m:sup>
                                </m:sSup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p>
                                  <m:sSupPr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p>
                                    <m:r>
                                      <a:rPr lang="it-IT" sz="1400" b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it-IT" sz="1400" b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5.9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dirty="0">
                              <a:latin typeface="+mn-lt"/>
                              <a:cs typeface="Arial" panose="020B0604020202020204" pitchFamily="34" charset="0"/>
                            </a:rPr>
                            <a:t>8.6</a:t>
                          </a: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579735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ella 4">
                <a:extLst>
                  <a:ext uri="{FF2B5EF4-FFF2-40B4-BE49-F238E27FC236}">
                    <a16:creationId xmlns:a16="http://schemas.microsoft.com/office/drawing/2014/main" id="{70F58884-EA83-0BF0-C5D8-3C4B64A536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1809395"/>
                  </p:ext>
                </p:extLst>
              </p:nvPr>
            </p:nvGraphicFramePr>
            <p:xfrm>
              <a:off x="2080950" y="965264"/>
              <a:ext cx="4817938" cy="3506674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2348222">
                      <a:extLst>
                        <a:ext uri="{9D8B030D-6E8A-4147-A177-3AD203B41FA5}">
                          <a16:colId xmlns:a16="http://schemas.microsoft.com/office/drawing/2014/main" val="2469442913"/>
                        </a:ext>
                      </a:extLst>
                    </a:gridCol>
                    <a:gridCol w="1234858">
                      <a:extLst>
                        <a:ext uri="{9D8B030D-6E8A-4147-A177-3AD203B41FA5}">
                          <a16:colId xmlns:a16="http://schemas.microsoft.com/office/drawing/2014/main" val="126663013"/>
                        </a:ext>
                      </a:extLst>
                    </a:gridCol>
                    <a:gridCol w="1234858">
                      <a:extLst>
                        <a:ext uri="{9D8B030D-6E8A-4147-A177-3AD203B41FA5}">
                          <a16:colId xmlns:a16="http://schemas.microsoft.com/office/drawing/2014/main" val="3263824630"/>
                        </a:ext>
                      </a:extLst>
                    </a:gridCol>
                  </a:tblGrid>
                  <a:tr h="38387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it-IT" sz="12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 TeV</a:t>
                          </a:r>
                          <a:endParaRPr lang="it-IT" sz="12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 TeV</a:t>
                          </a:r>
                          <a:endParaRPr lang="it-IT" sz="12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424841024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103175" r="-105440" b="-7174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>
                              <a:latin typeface="+mn-lt"/>
                              <a:cs typeface="Arial" panose="020B0604020202020204" pitchFamily="34" charset="0"/>
                            </a:rPr>
                            <a:t>3117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dirty="0">
                              <a:latin typeface="+mn-lt"/>
                              <a:cs typeface="Arial" panose="020B0604020202020204" pitchFamily="34" charset="0"/>
                            </a:rPr>
                            <a:t>4942</a:t>
                          </a: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4201380044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203175" r="-105440" b="-6174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758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1016 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031364202"/>
                      </a:ext>
                    </a:extLst>
                  </a:tr>
                  <a:tr h="40109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289394" r="-105440" b="-4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7/0.12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12 / 0.23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843335104"/>
                      </a:ext>
                    </a:extLst>
                  </a:tr>
                  <a:tr h="40109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389394" r="-105440" b="-3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40/0.9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33.8 / 0.82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422292582"/>
                      </a:ext>
                    </a:extLst>
                  </a:tr>
                  <a:tr h="40056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489394" r="-105440" b="-28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0.3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0.3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541384483"/>
                      </a:ext>
                    </a:extLst>
                  </a:tr>
                  <a:tr h="384561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617460" r="-105440" b="-20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600 / 20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600 / 20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752692545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717460" r="-105440" b="-10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6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217066636"/>
                      </a:ext>
                    </a:extLst>
                  </a:tr>
                  <a:tr h="38387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78518" marR="78518" marT="39259" marB="39259">
                        <a:blipFill>
                          <a:blip r:embed="rId3"/>
                          <a:stretch>
                            <a:fillRect l="-259" t="-817460" r="-105440" b="-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n-lt"/>
                              <a:cs typeface="Arial" panose="020B0604020202020204" pitchFamily="34" charset="0"/>
                            </a:rPr>
                            <a:t>5.9</a:t>
                          </a:r>
                          <a:endParaRPr lang="it-IT" sz="1400" b="0" i="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78518" marR="78518" marT="39259" marB="39259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dirty="0">
                              <a:latin typeface="+mn-lt"/>
                              <a:cs typeface="Arial" panose="020B0604020202020204" pitchFamily="34" charset="0"/>
                            </a:rPr>
                            <a:t>8.6</a:t>
                          </a:r>
                        </a:p>
                      </a:txBody>
                      <a:tcPr marL="78518" marR="78518" marT="39259" marB="39259"/>
                    </a:tc>
                    <a:extLst>
                      <a:ext uri="{0D108BD9-81ED-4DB2-BD59-A6C34878D82A}">
                        <a16:rowId xmlns:a16="http://schemas.microsoft.com/office/drawing/2014/main" val="15797350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83699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11700" y="190250"/>
            <a:ext cx="8520600" cy="5727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Alternative </a:t>
            </a:r>
            <a:r>
              <a:rPr lang="it-IT" dirty="0" err="1">
                <a:solidFill>
                  <a:schemeClr val="lt1"/>
                </a:solidFill>
              </a:rPr>
              <a:t>beam</a:t>
            </a:r>
            <a:r>
              <a:rPr lang="it-IT" dirty="0">
                <a:solidFill>
                  <a:schemeClr val="lt1"/>
                </a:solidFill>
              </a:rPr>
              <a:t> size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311575" y="4663225"/>
            <a:ext cx="8520600" cy="393600"/>
          </a:xfrm>
          <a:prstGeom prst="rect">
            <a:avLst/>
          </a:prstGeom>
          <a:solidFill>
            <a:srgbClr val="1155CC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lt1"/>
                </a:solidFill>
              </a:rPr>
              <a:t>Enrico Manosperti	     			27/01/2022				</a:t>
            </a:r>
            <a:fld id="{00000000-1234-1234-1234-123412341234}" type="slidenum">
              <a:rPr lang="it" smtClean="0">
                <a:solidFill>
                  <a:schemeClr val="lt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dirty="0">
              <a:solidFill>
                <a:schemeClr val="lt1"/>
              </a:solidFill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925350" y="1980300"/>
            <a:ext cx="11556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03AD8C6-E209-DDA2-5F9A-775CBDFA0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75" y="762950"/>
            <a:ext cx="4341540" cy="196012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6B24CB5-B394-0C1F-7ADF-4CB0E4470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75" y="2703096"/>
            <a:ext cx="4400053" cy="19601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3BA7993-67B7-DE98-5518-0B863DE4ED76}"/>
                  </a:ext>
                </a:extLst>
              </p:cNvPr>
              <p:cNvSpPr txBox="1"/>
              <p:nvPr/>
            </p:nvSpPr>
            <p:spPr>
              <a:xfrm>
                <a:off x="4943708" y="1221819"/>
                <a:ext cx="3204117" cy="18555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=33.8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b="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=0.82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dirty="0">
                  <a:latin typeface="+mn-lt"/>
                </a:endParaRPr>
              </a:p>
              <a:p>
                <a:endParaRPr lang="it-IT" dirty="0">
                  <a:latin typeface="+mn-lt"/>
                </a:endParaRPr>
              </a:p>
              <a:p>
                <a:r>
                  <a:rPr lang="it-IT" dirty="0">
                    <a:latin typeface="+mn-lt"/>
                  </a:rPr>
                  <a:t>With </a:t>
                </a:r>
                <a:r>
                  <a:rPr lang="it-IT" dirty="0" err="1">
                    <a:latin typeface="+mn-lt"/>
                  </a:rPr>
                  <a:t>Synchrotron</a:t>
                </a:r>
                <a:r>
                  <a:rPr lang="it-IT" dirty="0">
                    <a:latin typeface="+mn-lt"/>
                  </a:rPr>
                  <a:t> </a:t>
                </a:r>
                <a:r>
                  <a:rPr lang="it-IT" dirty="0" err="1">
                    <a:latin typeface="+mn-lt"/>
                  </a:rPr>
                  <a:t>Radiation</a:t>
                </a:r>
                <a:endParaRPr lang="it-IT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b="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=1.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it-IT" dirty="0">
                  <a:latin typeface="+mn-lt"/>
                </a:endParaRPr>
              </a:p>
              <a:p>
                <a:endParaRPr lang="it-IT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dirty="0">
                  <a:latin typeface="+mn-lt"/>
                </a:endParaRPr>
              </a:p>
            </p:txBody>
          </p:sp>
        </mc:Choice>
        <mc:Fallback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3BA7993-67B7-DE98-5518-0B863DE4E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708" y="1221819"/>
                <a:ext cx="3204117" cy="1855508"/>
              </a:xfrm>
              <a:prstGeom prst="rect">
                <a:avLst/>
              </a:prstGeom>
              <a:blipFill>
                <a:blip r:embed="rId5"/>
                <a:stretch>
                  <a:fillRect l="-5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253037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431</Words>
  <Application>Microsoft Office PowerPoint</Application>
  <PresentationFormat>Presentazione su schermo (16:9)</PresentationFormat>
  <Paragraphs>163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1" baseType="lpstr">
      <vt:lpstr>Arial</vt:lpstr>
      <vt:lpstr>Cambria Math</vt:lpstr>
      <vt:lpstr>Simple Light</vt:lpstr>
      <vt:lpstr>Final Focus Design of CLIC BDS at 7 TeV</vt:lpstr>
      <vt:lpstr>Steps</vt:lpstr>
      <vt:lpstr>FFS design</vt:lpstr>
      <vt:lpstr>Chromatic amplitude function</vt:lpstr>
      <vt:lpstr>Phase advance between sextupoles</vt:lpstr>
      <vt:lpstr>Beam size and Luminosity</vt:lpstr>
      <vt:lpstr>Full BDS Parameters</vt:lpstr>
      <vt:lpstr>Alternative beam size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Final Focus Design of CLIC BDS</dc:title>
  <cp:lastModifiedBy>enrico manosperti</cp:lastModifiedBy>
  <cp:revision>28</cp:revision>
  <dcterms:modified xsi:type="dcterms:W3CDTF">2023-01-27T08:12:56Z</dcterms:modified>
</cp:coreProperties>
</file>