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3"/>
  </p:notesMasterIdLst>
  <p:sldIdLst>
    <p:sldId id="256" r:id="rId2"/>
    <p:sldId id="1371" r:id="rId3"/>
    <p:sldId id="1343" r:id="rId4"/>
    <p:sldId id="1342" r:id="rId5"/>
    <p:sldId id="1344" r:id="rId6"/>
    <p:sldId id="1370" r:id="rId7"/>
    <p:sldId id="1369" r:id="rId8"/>
    <p:sldId id="1373" r:id="rId9"/>
    <p:sldId id="1359" r:id="rId10"/>
    <p:sldId id="1376" r:id="rId11"/>
    <p:sldId id="1377" r:id="rId12"/>
    <p:sldId id="1368" r:id="rId13"/>
    <p:sldId id="1378" r:id="rId14"/>
    <p:sldId id="1383" r:id="rId15"/>
    <p:sldId id="1379" r:id="rId16"/>
    <p:sldId id="1380" r:id="rId17"/>
    <p:sldId id="1382" r:id="rId18"/>
    <p:sldId id="1381" r:id="rId19"/>
    <p:sldId id="1384" r:id="rId20"/>
    <p:sldId id="1385" r:id="rId21"/>
    <p:sldId id="138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05"/>
    <a:srgbClr val="404040"/>
    <a:srgbClr val="9AD17C"/>
    <a:srgbClr val="82A9E1"/>
    <a:srgbClr val="EB6F6B"/>
    <a:srgbClr val="EA6E69"/>
    <a:srgbClr val="FF7100"/>
    <a:srgbClr val="000000"/>
    <a:srgbClr val="FF0000"/>
    <a:srgbClr val="E2E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33"/>
    <p:restoredTop sz="94072" autoAdjust="0"/>
  </p:normalViewPr>
  <p:slideViewPr>
    <p:cSldViewPr snapToGrid="0" snapToObjects="1">
      <p:cViewPr varScale="1">
        <p:scale>
          <a:sx n="66" d="100"/>
          <a:sy n="66" d="100"/>
        </p:scale>
        <p:origin x="204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5782-0CA6-8F4D-AED7-11B879F4FF74}" type="datetimeFigureOut">
              <a:rPr lang="en-US" smtClean="0"/>
              <a:t>26-Jan-23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E221D-0A57-1845-9AA9-229D28A85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0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17180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indico.cern.ch/event/1140681/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28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20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(see </a:t>
            </a:r>
            <a:r>
              <a:rPr lang="en-US" sz="1200" dirty="0">
                <a:hlinkClick r:id="rId3"/>
              </a:rPr>
              <a:t>BI/TB Feb 2022</a:t>
            </a:r>
            <a:r>
              <a:rPr lang="en-US" sz="1200" dirty="0"/>
              <a:t> and </a:t>
            </a:r>
            <a:r>
              <a:rPr lang="en-US" sz="1200" dirty="0">
                <a:hlinkClick r:id="rId4"/>
              </a:rPr>
              <a:t>IPP Apr 2022</a:t>
            </a:r>
            <a:r>
              <a:rPr lang="en-US" sz="1200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195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89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88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47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71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/>
              <a:t>AD cycle reduced by 113304 to 109104, but AD extraction anticipated by 10 seconds!</a:t>
            </a:r>
          </a:p>
          <a:p>
            <a:endParaRPr lang="en-CH" dirty="0"/>
          </a:p>
          <a:p>
            <a:r>
              <a:rPr lang="en-GB" dirty="0"/>
              <a:t>2021: lost 3477 shots </a:t>
            </a:r>
            <a:r>
              <a:rPr lang="en-GB" dirty="0" err="1"/>
              <a:t>wrt</a:t>
            </a:r>
            <a:r>
              <a:rPr lang="en-GB" dirty="0"/>
              <a:t> to all 34013 and ideal 12203 shots, i.e. 10.22% to gain </a:t>
            </a:r>
          </a:p>
          <a:p>
            <a:r>
              <a:rPr lang="en-GB" dirty="0"/>
              <a:t>2022: lost 2628 shots </a:t>
            </a:r>
            <a:r>
              <a:rPr lang="en-GB" dirty="0" err="1"/>
              <a:t>wrt</a:t>
            </a:r>
            <a:r>
              <a:rPr lang="en-GB" dirty="0"/>
              <a:t> to all 35844 and ideal 1747 shots, i.e. 7.33% to gain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29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85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7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23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18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54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690842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0"/>
            <a:ext cx="6968918" cy="1325563"/>
          </a:xfrm>
          <a:prstGeom prst="rect">
            <a:avLst/>
          </a:prstGeom>
        </p:spPr>
        <p:txBody>
          <a:bodyPr>
            <a:noAutofit/>
          </a:bodyPr>
          <a:lstStyle>
            <a:lvl1pPr marL="96838" indent="0">
              <a:tabLst/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0" y="1325563"/>
            <a:ext cx="9144000" cy="3652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tabLst/>
              <a:defRPr sz="1600" b="1">
                <a:solidFill>
                  <a:srgbClr val="FFFF00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868976"/>
            <a:ext cx="9144000" cy="1668462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>
              <a:tabLst/>
              <a:defRPr sz="2000" b="0"/>
            </a:lvl1pPr>
          </a:lstStyle>
          <a:p>
            <a:pPr lvl="0"/>
            <a:r>
              <a:rPr lang="en-US" dirty="0"/>
              <a:t>Table of Content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1039812" y="1805141"/>
            <a:ext cx="7064375" cy="29384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6934201" y="-66389"/>
            <a:ext cx="2209799" cy="740171"/>
            <a:chOff x="6934201" y="-66389"/>
            <a:chExt cx="2209799" cy="740171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849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471139" cy="545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572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209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68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Titl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6578597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741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7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395785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0" y="2782631"/>
            <a:ext cx="9144000" cy="10080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2808202"/>
            <a:ext cx="9144000" cy="9568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 algn="ctr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815742-91E2-9B42-AF73-6CC42C5D4773}"/>
              </a:ext>
            </a:extLst>
          </p:cNvPr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919086-4CF4-D442-9C6E-CFAD9BE1DB13}"/>
                </a:ext>
              </a:extLst>
            </p:cNvPr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85A10F-7CFC-FC4A-B5E8-46745D2CA0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BEFB9BD-739D-EC4B-97DE-24E1D82FC8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54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55061"/>
            <a:ext cx="8969766" cy="503420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9144000" cy="5191431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624509"/>
            <a:ext cx="21336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625439"/>
            <a:ext cx="28956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624507"/>
            <a:ext cx="501424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4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8599"/>
            <a:ext cx="8473440" cy="29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9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1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50196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ikis.cern.ch/display/ELENAOP/MDs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bpt.web.cern.ch/ad_elena/PBAR/2022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2161FC-6F32-C74A-A560-1BFA69F16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74008"/>
            <a:ext cx="8879840" cy="667112"/>
          </a:xfrm>
        </p:spPr>
        <p:txBody>
          <a:bodyPr/>
          <a:lstStyle/>
          <a:p>
            <a:pPr algn="ctr"/>
            <a:r>
              <a:rPr lang="en-US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AD/ELENA run 2022 …and Plans for 2023</a:t>
            </a:r>
            <a:endParaRPr lang="en-US" sz="3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67D38-1A35-CF46-B79D-C7530E47AF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" y="6527417"/>
            <a:ext cx="9144000" cy="354204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ADUC Meeting – Feb. 7, 2023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                     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Lars Varming Jorgensen for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the AD/ELENA team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D3217A-E53F-584C-946F-0FDF255BCE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476909" y="4193736"/>
            <a:ext cx="4805069" cy="786130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 Good and the Bad in 2022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Plans for 2023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E9A3CCE-4E3B-184D-8DBC-0156966BBDDD}"/>
              </a:ext>
            </a:extLst>
          </p:cNvPr>
          <p:cNvSpPr txBox="1">
            <a:spLocks/>
          </p:cNvSpPr>
          <p:nvPr/>
        </p:nvSpPr>
        <p:spPr>
          <a:xfrm>
            <a:off x="-1" y="5977532"/>
            <a:ext cx="9144000" cy="571858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tabLst/>
              <a:defRPr sz="2000" b="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11113" indent="0" algn="ctr">
              <a:buNone/>
            </a:pP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ACKNOWLEDGEMENTS: </a:t>
            </a:r>
            <a:r>
              <a:rPr lang="en-US" sz="1200" b="1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200" b="1" kern="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Gamba</a:t>
            </a:r>
            <a:r>
              <a:rPr lang="en-US" sz="1200" b="1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kern="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Asvesta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Y. </a:t>
            </a:r>
            <a:r>
              <a:rPr lang="en-US" sz="1200" b="1" kern="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Dutheil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Albright, H. </a:t>
            </a:r>
            <a:r>
              <a:rPr lang="en-US" sz="1200" b="1" kern="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200" b="1" kern="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Lasheen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11113" indent="0" algn="ctr">
              <a:buNone/>
            </a:pPr>
            <a:r>
              <a:rPr lang="en-US" sz="1200" b="1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kern="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Ramjiawan</a:t>
            </a:r>
            <a:r>
              <a:rPr lang="en-US" sz="12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S. Rey and many more colleagues for the material provided!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825C71-D004-D977-FE4B-FA0D3052D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040" y="1891005"/>
            <a:ext cx="4879021" cy="34263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C2EBAD-2D04-84D9-BC2D-9D00419A31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11" y="1679433"/>
            <a:ext cx="4153565" cy="204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8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012A19-2088-8845-BE8C-09980AD95D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8BF1A8-B18B-5740-ABB3-94E838067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118429-BD2B-C648-B030-87EA4DF6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BPT Plots Selection (2022 target)</a:t>
            </a:r>
          </a:p>
        </p:txBody>
      </p:sp>
      <p:pic>
        <p:nvPicPr>
          <p:cNvPr id="10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6ADD0651-035A-FE4D-A1A2-B920D8B80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1" y="898939"/>
            <a:ext cx="8470900" cy="2684766"/>
          </a:xfrm>
          <a:prstGeom prst="rect">
            <a:avLst/>
          </a:prstGeom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F6E537AE-9C28-BB4F-BF33-BBA12969E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66" y="3747418"/>
            <a:ext cx="8384555" cy="266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012A19-2088-8845-BE8C-09980AD95D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8BF1A8-B18B-5740-ABB3-94E838067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118429-BD2B-C648-B030-87EA4DF6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BPT Plots Selection (2022 pbar)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8C7C5CBB-EABE-9C41-A8D3-517CF95B1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03" y="3598343"/>
            <a:ext cx="8718311" cy="2860190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27BF6209-8516-264D-B411-9F31AD776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204" y="865815"/>
            <a:ext cx="8725592" cy="286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8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1EF625-228F-B048-A981-E91BB2742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7D8BDF-4C16-C941-B1D8-EF4C538B51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15BA38-D7AB-8049-870D-7AF91A836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>
                <a:latin typeface="Arial" panose="020B0604020202020204" pitchFamily="34" charset="0"/>
                <a:cs typeface="Arial" panose="020B0604020202020204" pitchFamily="34" charset="0"/>
              </a:rPr>
              <a:t>Some other </a:t>
            </a:r>
            <a:r>
              <a:rPr lang="en-CH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endParaRPr lang="en-CH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B89DE2-1BEF-FC40-B13E-96C55B54403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Orbit drifts on AD target: considerable drifts observed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Beam size and proton bunch length on AD target: not studies yet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AD ejection orbit oscillation by septa (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nd/or other effect?)</a:t>
            </a: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ompensation of field lag in AD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Saturation of BPMs at 100 MeV/c in AD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Issues with AD bunch rotation control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AD e-cooler drifts due to vacuum condition and HV sparks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AD e-cooler HV switches problem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Water leaks problems (DI magnets, AD e-cooler)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AD FINEMET cavity issues </a:t>
            </a:r>
          </a:p>
          <a:p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endParaRPr lang="en-CH" sz="2400" dirty="0"/>
          </a:p>
          <a:p>
            <a:pPr lvl="1"/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49437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Plans for 2023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If Okay with experiments, we would like to keep the 8 hour MD every Wednesday?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Injectors Accelerator Schedule 2023: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Beam on AD target – 27 March</a:t>
            </a:r>
          </a:p>
          <a:p>
            <a:pPr lvl="1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Pbars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to ELENA – 4 May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Physics start ELENA – 11 May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End Physics Run – 30 October @06:00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77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 for the users?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sz="quarter" idx="11"/>
          </p:nvPr>
        </p:nvSpPr>
        <p:spPr bwMode="auto">
          <a:xfrm>
            <a:off x="337582" y="944202"/>
            <a:ext cx="6704079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</a:pPr>
            <a:r>
              <a:rPr kumimoji="0" lang="en-US" alt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Intensity per bunch: 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you want more? 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How much more? </a:t>
            </a:r>
            <a:endParaRPr lang="en-US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0" hangingPunct="0">
              <a:spcBef>
                <a:spcPct val="0"/>
              </a:spcBef>
              <a:buClrTx/>
              <a:buSzTx/>
            </a:pP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inimum significant steps when increasing?</a:t>
            </a:r>
          </a:p>
          <a:p>
            <a:pPr lvl="2" eaLnBrk="0" hangingPunct="0">
              <a:spcBef>
                <a:spcPct val="0"/>
              </a:spcBef>
              <a:buClrTx/>
              <a:buSzTx/>
            </a:pPr>
            <a:r>
              <a:rPr lang="en-US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olerance on shot to shot variation? </a:t>
            </a:r>
          </a:p>
          <a:p>
            <a:pPr eaLnBrk="0" hangingPunct="0">
              <a:spcBef>
                <a:spcPct val="0"/>
              </a:spcBef>
              <a:buClrTx/>
              <a:buSzTx/>
            </a:pPr>
            <a:r>
              <a:rPr kumimoji="0" lang="en-US" alt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Repetition rate: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What is the minimum you can take, the max? 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you prefer reproducibility to shortest possible? </a:t>
            </a:r>
          </a:p>
          <a:p>
            <a:pPr lvl="2" eaLnBrk="0" hangingPunct="0">
              <a:spcBef>
                <a:spcPct val="0"/>
              </a:spcBef>
              <a:buClrTx/>
              <a:buSzTx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i.e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fixed 135s repetition rate instead of 114s, then 120?) </a:t>
            </a:r>
          </a:p>
          <a:p>
            <a:pPr eaLnBrk="0" hangingPunct="0">
              <a:spcBef>
                <a:spcPct val="0"/>
              </a:spcBef>
              <a:buClrTx/>
              <a:buSzTx/>
            </a:pPr>
            <a:r>
              <a:rPr lang="en-US" altLang="en-US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alt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ransverse emittance: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are not nominal there, is it critical? 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hat is the max value? </a:t>
            </a:r>
          </a:p>
          <a:p>
            <a:pPr eaLnBrk="0" hangingPunct="0">
              <a:spcBef>
                <a:spcPct val="0"/>
              </a:spcBef>
              <a:buClrTx/>
              <a:buSzTx/>
            </a:pPr>
            <a:r>
              <a:rPr lang="en-US" altLang="en-US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US" alt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rajectory stability: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we need to improve? </a:t>
            </a:r>
          </a:p>
          <a:p>
            <a:pPr eaLnBrk="0" hangingPunct="0">
              <a:spcBef>
                <a:spcPct val="0"/>
              </a:spcBef>
              <a:buClrTx/>
              <a:buSzTx/>
            </a:pPr>
            <a:r>
              <a:rPr lang="en-US" altLang="en-US" sz="2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kumimoji="0" lang="en-US" alt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unch distribution: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Special requests for longer term? </a:t>
            </a:r>
          </a:p>
          <a:p>
            <a:pPr lvl="1" eaLnBrk="0" hangingPunct="0">
              <a:spcBef>
                <a:spcPct val="0"/>
              </a:spcBef>
              <a:buClrTx/>
              <a:buSzTx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edicated period for 4 users? </a:t>
            </a:r>
          </a:p>
        </p:txBody>
      </p:sp>
    </p:spTree>
    <p:extLst>
      <p:ext uri="{BB962C8B-B14F-4D97-AF65-F5344CB8AC3E}">
        <p14:creationId xmlns:p14="http://schemas.microsoft.com/office/powerpoint/2010/main" val="26599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B0849D-5DB8-9F42-8B6C-0874638A2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7F52E0-FA8C-EE41-BC6E-427FC654A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>
                <a:latin typeface="Arial" panose="020B0604020202020204" pitchFamily="34" charset="0"/>
                <a:cs typeface="Arial" panose="020B0604020202020204" pitchFamily="34" charset="0"/>
              </a:rPr>
              <a:t>Conclusions and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 few thoughts</a:t>
            </a:r>
            <a:endParaRPr lang="en-CH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6814D2-9678-024D-A2A7-07F52CF5232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809966"/>
            <a:ext cx="8471139" cy="5459616"/>
          </a:xfrm>
        </p:spPr>
        <p:txBody>
          <a:bodyPr/>
          <a:lstStyle/>
          <a:p>
            <a:r>
              <a:rPr lang="en-GB" sz="2400" b="1" dirty="0" smtClean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</a:t>
            </a:r>
            <a:r>
              <a:rPr lang="en-GB" sz="2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year for AD/ELENA!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Despite several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reliability issues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bad surprises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Thanks to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determined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motivated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AD/ELENA teams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invaluable support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numerous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colleagues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PS-crew, BI, RF, EPC, MSC, …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few parting thoughts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Reliability: 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Need to (or aim to)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avoid working in degraded condition</a:t>
            </a:r>
          </a:p>
          <a:p>
            <a:pPr lvl="3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key ingredient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if we want to profit of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automation tools</a:t>
            </a:r>
          </a:p>
          <a:p>
            <a:pPr lvl="2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Advancing consolidation plans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More support/time allocated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from equipment owners to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improve availability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(e.g. PC, instrumentation, …)</a:t>
            </a:r>
          </a:p>
          <a:p>
            <a:pPr lvl="1"/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Stability: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Studying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transmission drifts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find ways to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compensate/stabilize 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includes rep-rate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mainly from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PS super-cycle composition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target/injection area:</a:t>
            </a:r>
            <a:endParaRPr lang="en-US" sz="200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Must be a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joint effort STI-OP-ABT-ABP-BI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" y="6565899"/>
            <a:ext cx="8473440" cy="292101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2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Run 2023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471139" cy="2948491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AD/ELENA Team and all the fantastic support teams will do our best to make the 2023 run the best year yet!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7107" y="4928134"/>
            <a:ext cx="1982805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sz="3600" u="sng" kern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Thanks!</a:t>
            </a:r>
            <a:endParaRPr lang="en-GB" sz="3600" u="sng" kern="0" dirty="0" err="1" smtClean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66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3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68EFB01E-BD6E-E54D-8064-6F681005F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743" y="1070043"/>
            <a:ext cx="8101411" cy="492237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8599"/>
            <a:ext cx="8473440" cy="29210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ADUC (07/02/2023)  - AD/ELENA Beam Run 2022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Overview of Beam Instrumentation Improvements </a:t>
            </a:r>
            <a:r>
              <a:rPr lang="en-US" sz="2000" dirty="0" err="1"/>
              <a:t>wrt</a:t>
            </a:r>
            <a:r>
              <a:rPr lang="en-US" sz="2000" dirty="0"/>
              <a:t> </a:t>
            </a:r>
            <a:r>
              <a:rPr lang="en-US" sz="2000" dirty="0" smtClean="0"/>
              <a:t>2021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422474-96A3-D346-B17D-8D70D5437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33049F-8344-1840-9EF8-36DFC90C4AD0}"/>
              </a:ext>
            </a:extLst>
          </p:cNvPr>
          <p:cNvSpPr txBox="1"/>
          <p:nvPr/>
        </p:nvSpPr>
        <p:spPr>
          <a:xfrm>
            <a:off x="1780806" y="749127"/>
            <a:ext cx="1024960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Target BTV </a:t>
            </a:r>
            <a:br>
              <a:rPr lang="en-US" sz="1200" b="1" kern="0" dirty="0">
                <a:solidFill>
                  <a:schemeClr val="bg2"/>
                </a:solidFill>
              </a:rPr>
            </a:br>
            <a:r>
              <a:rPr lang="en-US" sz="1200" b="1" kern="0" dirty="0">
                <a:solidFill>
                  <a:schemeClr val="bg2"/>
                </a:solidFill>
              </a:rPr>
              <a:t>degradation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6BBA4A-6A50-4847-8D48-621E7CBD9492}"/>
              </a:ext>
            </a:extLst>
          </p:cNvPr>
          <p:cNvSpPr txBox="1"/>
          <p:nvPr/>
        </p:nvSpPr>
        <p:spPr>
          <a:xfrm>
            <a:off x="423505" y="1968354"/>
            <a:ext cx="1215717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FTA.BCT9053: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Calibration </a:t>
            </a:r>
            <a:r>
              <a:rPr lang="en-US" sz="1200" b="1" kern="0" dirty="0" err="1">
                <a:solidFill>
                  <a:schemeClr val="bg2"/>
                </a:solidFill>
              </a:rPr>
              <a:t>wrt</a:t>
            </a:r>
            <a:r>
              <a:rPr lang="en-US" sz="1200" b="1" kern="0" dirty="0">
                <a:solidFill>
                  <a:schemeClr val="bg2"/>
                </a:solidFill>
              </a:rPr>
              <a:t> </a:t>
            </a:r>
            <a:br>
              <a:rPr lang="en-US" sz="1200" b="1" kern="0" dirty="0">
                <a:solidFill>
                  <a:schemeClr val="bg2"/>
                </a:solidFill>
              </a:rPr>
            </a:br>
            <a:r>
              <a:rPr lang="en-US" sz="1200" b="1" kern="0" dirty="0">
                <a:solidFill>
                  <a:schemeClr val="bg2"/>
                </a:solidFill>
              </a:rPr>
              <a:t>other BCTs?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2E377C-4E41-8240-AF70-93F24F906ACC}"/>
              </a:ext>
            </a:extLst>
          </p:cNvPr>
          <p:cNvSpPr txBox="1"/>
          <p:nvPr/>
        </p:nvSpPr>
        <p:spPr>
          <a:xfrm>
            <a:off x="1689728" y="2083681"/>
            <a:ext cx="2028440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DI BCTs and BTVs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Exploitation of noisy signal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Calibration?! Triggers?!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2725B66-7502-8246-BA1E-75D81810C18F}"/>
              </a:ext>
            </a:extLst>
          </p:cNvPr>
          <p:cNvSpPr txBox="1"/>
          <p:nvPr/>
        </p:nvSpPr>
        <p:spPr>
          <a:xfrm>
            <a:off x="-63381" y="1160057"/>
            <a:ext cx="1177245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FTA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Better BTVs? </a:t>
            </a:r>
            <a:br>
              <a:rPr lang="en-US" sz="1200" b="1" kern="0" dirty="0">
                <a:solidFill>
                  <a:schemeClr val="bg2"/>
                </a:solidFill>
              </a:rPr>
            </a:br>
            <a:r>
              <a:rPr lang="en-US" sz="1200" b="1" kern="0" dirty="0">
                <a:solidFill>
                  <a:schemeClr val="bg2"/>
                </a:solidFill>
              </a:rPr>
              <a:t>BPMs? BLMs?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AFC22B8-1102-8640-B460-F15A5122B56B}"/>
              </a:ext>
            </a:extLst>
          </p:cNvPr>
          <p:cNvSpPr txBox="1"/>
          <p:nvPr/>
        </p:nvSpPr>
        <p:spPr>
          <a:xfrm>
            <a:off x="5762859" y="789518"/>
            <a:ext cx="1666162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AD/ELENA scrapers 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Control/integration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+ understanding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990150-FA4E-654F-9DCD-C2CC9F0F1368}"/>
              </a:ext>
            </a:extLst>
          </p:cNvPr>
          <p:cNvSpPr txBox="1"/>
          <p:nvPr/>
        </p:nvSpPr>
        <p:spPr>
          <a:xfrm>
            <a:off x="7770209" y="849669"/>
            <a:ext cx="1175643" cy="646331"/>
          </a:xfrm>
          <a:prstGeom prst="rect">
            <a:avLst/>
          </a:prstGeom>
          <a:solidFill>
            <a:srgbClr val="FFBBA6"/>
          </a:solidFill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/>
              <a:t>BCCCA</a:t>
            </a:r>
          </a:p>
          <a:p>
            <a:pPr marL="14288" algn="ctr"/>
            <a:r>
              <a:rPr lang="en-US" sz="1200" b="1" kern="0" dirty="0"/>
              <a:t>(DR.CCC1501)</a:t>
            </a:r>
          </a:p>
          <a:p>
            <a:pPr marL="14288" algn="ctr"/>
            <a:r>
              <a:rPr lang="en-US" sz="1200" b="1" kern="0" dirty="0"/>
              <a:t>It must work!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FBA145-E718-5D42-88F5-FA27662F0709}"/>
              </a:ext>
            </a:extLst>
          </p:cNvPr>
          <p:cNvSpPr txBox="1"/>
          <p:nvPr/>
        </p:nvSpPr>
        <p:spPr>
          <a:xfrm>
            <a:off x="287571" y="4346574"/>
            <a:ext cx="2837956" cy="646331"/>
          </a:xfrm>
          <a:prstGeom prst="rect">
            <a:avLst/>
          </a:prstGeom>
          <a:solidFill>
            <a:srgbClr val="FFBBA6"/>
          </a:solidFill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 IPM:</a:t>
            </a:r>
          </a:p>
          <a:p>
            <a:pPr marL="14288"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Radiography planned during YETS 2023</a:t>
            </a:r>
          </a:p>
          <a:p>
            <a:pPr marL="14288"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More tests in 2023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8DF42FD-560E-434D-92C0-E6150A778523}"/>
              </a:ext>
            </a:extLst>
          </p:cNvPr>
          <p:cNvSpPr txBox="1"/>
          <p:nvPr/>
        </p:nvSpPr>
        <p:spPr>
          <a:xfrm>
            <a:off x="212744" y="5437378"/>
            <a:ext cx="1732082" cy="101566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AD/ELENA BPM </a:t>
            </a:r>
          </a:p>
          <a:p>
            <a:pPr marL="14288"/>
            <a:r>
              <a:rPr lang="en-US" sz="1200" b="1" kern="0" dirty="0">
                <a:solidFill>
                  <a:schemeClr val="bg2"/>
                </a:solidFill>
              </a:rPr>
              <a:t>- Acquisition system issue with change of h</a:t>
            </a:r>
          </a:p>
          <a:p>
            <a:pPr marL="14288"/>
            <a:r>
              <a:rPr lang="en-US" sz="1200" b="1" kern="0" dirty="0">
                <a:solidFill>
                  <a:schemeClr val="bg2"/>
                </a:solidFill>
              </a:rPr>
              <a:t>- Consolidation of </a:t>
            </a:r>
            <a:br>
              <a:rPr lang="en-US" sz="1200" b="1" kern="0" dirty="0">
                <a:solidFill>
                  <a:schemeClr val="bg2"/>
                </a:solidFill>
              </a:rPr>
            </a:br>
            <a:r>
              <a:rPr lang="en-US" sz="1200" b="1" kern="0" dirty="0">
                <a:solidFill>
                  <a:schemeClr val="bg2"/>
                </a:solidFill>
              </a:rPr>
              <a:t>head amplifiers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17BA330-7E2F-C844-8D70-7E23FA2FE29D}"/>
              </a:ext>
            </a:extLst>
          </p:cNvPr>
          <p:cNvSpPr txBox="1"/>
          <p:nvPr/>
        </p:nvSpPr>
        <p:spPr>
          <a:xfrm>
            <a:off x="3051012" y="5841563"/>
            <a:ext cx="1799211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E-cooler BPMs: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Final e- orbit integration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0F2509-F51F-A94B-B03D-9688F64A7191}"/>
              </a:ext>
            </a:extLst>
          </p:cNvPr>
          <p:cNvCxnSpPr/>
          <p:nvPr/>
        </p:nvCxnSpPr>
        <p:spPr bwMode="auto">
          <a:xfrm flipH="1" flipV="1">
            <a:off x="174098" y="1048872"/>
            <a:ext cx="904687" cy="20858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8647267B-F7EA-074A-83D8-4668AA807915}"/>
              </a:ext>
            </a:extLst>
          </p:cNvPr>
          <p:cNvSpPr/>
          <p:nvPr/>
        </p:nvSpPr>
        <p:spPr bwMode="auto">
          <a:xfrm rot="508292">
            <a:off x="114652" y="999361"/>
            <a:ext cx="677305" cy="17397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EA5A70D-6628-FB45-9094-C68E0BDFB61A}"/>
              </a:ext>
            </a:extLst>
          </p:cNvPr>
          <p:cNvCxnSpPr/>
          <p:nvPr/>
        </p:nvCxnSpPr>
        <p:spPr bwMode="auto">
          <a:xfrm flipV="1">
            <a:off x="1078785" y="1346419"/>
            <a:ext cx="123819" cy="61100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9FD2C5-1C83-CB41-82FC-A7DBA134826A}"/>
              </a:ext>
            </a:extLst>
          </p:cNvPr>
          <p:cNvCxnSpPr>
            <a:cxnSpLocks/>
            <a:stCxn id="26" idx="1"/>
          </p:cNvCxnSpPr>
          <p:nvPr/>
        </p:nvCxnSpPr>
        <p:spPr bwMode="auto">
          <a:xfrm flipH="1">
            <a:off x="1309037" y="979960"/>
            <a:ext cx="471769" cy="300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C099DA5-14B2-084A-9B40-14D860657E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82337" y="1463697"/>
            <a:ext cx="796940" cy="6373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E0C5979-C7D7-D645-8442-981620EF006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310063" y="1667086"/>
            <a:ext cx="291194" cy="4508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3033B88-BD15-244D-BCE2-FD58B66CB383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257" y="1762796"/>
            <a:ext cx="520567" cy="33937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A4E6B4B-E615-424D-ACCA-D03AB21568B1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257" y="1762796"/>
            <a:ext cx="2152638" cy="3551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C865AC7-1312-6248-B15B-8F890332117E}"/>
              </a:ext>
            </a:extLst>
          </p:cNvPr>
          <p:cNvSpPr/>
          <p:nvPr/>
        </p:nvSpPr>
        <p:spPr bwMode="auto">
          <a:xfrm>
            <a:off x="8531329" y="3000552"/>
            <a:ext cx="482077" cy="13580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C905FBF-3580-A440-A855-689A099D1DD0}"/>
              </a:ext>
            </a:extLst>
          </p:cNvPr>
          <p:cNvCxnSpPr>
            <a:cxnSpLocks/>
            <a:stCxn id="49" idx="2"/>
            <a:endCxn id="68" idx="0"/>
          </p:cNvCxnSpPr>
          <p:nvPr/>
        </p:nvCxnSpPr>
        <p:spPr bwMode="auto">
          <a:xfrm>
            <a:off x="8358031" y="1496000"/>
            <a:ext cx="414337" cy="15045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311EE43-FFBA-1146-B8B2-8CA57C1F6DBD}"/>
              </a:ext>
            </a:extLst>
          </p:cNvPr>
          <p:cNvCxnSpPr>
            <a:cxnSpLocks/>
            <a:endCxn id="68" idx="1"/>
          </p:cNvCxnSpPr>
          <p:nvPr/>
        </p:nvCxnSpPr>
        <p:spPr bwMode="auto">
          <a:xfrm>
            <a:off x="6598268" y="1414677"/>
            <a:ext cx="2003660" cy="17847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05627BEB-3562-B940-83A7-E4640793D042}"/>
              </a:ext>
            </a:extLst>
          </p:cNvPr>
          <p:cNvSpPr/>
          <p:nvPr/>
        </p:nvSpPr>
        <p:spPr bwMode="auto">
          <a:xfrm>
            <a:off x="3417195" y="3144612"/>
            <a:ext cx="482077" cy="13580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8C3CAB0-4911-AD41-9154-E78BE298DE82}"/>
              </a:ext>
            </a:extLst>
          </p:cNvPr>
          <p:cNvSpPr/>
          <p:nvPr/>
        </p:nvSpPr>
        <p:spPr bwMode="auto">
          <a:xfrm>
            <a:off x="5365223" y="5672791"/>
            <a:ext cx="1603695" cy="25947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1C7BC9-28C9-2248-8BCA-01215375BD26}"/>
              </a:ext>
            </a:extLst>
          </p:cNvPr>
          <p:cNvSpPr/>
          <p:nvPr/>
        </p:nvSpPr>
        <p:spPr bwMode="auto">
          <a:xfrm>
            <a:off x="4920705" y="2887694"/>
            <a:ext cx="398056" cy="3754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1E49B2E-12EC-B840-AB56-5FBEF3B73249}"/>
              </a:ext>
            </a:extLst>
          </p:cNvPr>
          <p:cNvCxnSpPr>
            <a:cxnSpLocks/>
            <a:stCxn id="50" idx="0"/>
            <a:endCxn id="78" idx="2"/>
          </p:cNvCxnSpPr>
          <p:nvPr/>
        </p:nvCxnSpPr>
        <p:spPr bwMode="auto">
          <a:xfrm flipV="1">
            <a:off x="1706549" y="3823656"/>
            <a:ext cx="1710646" cy="52291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524250F-F54C-4146-AD61-026FEDFD7FE9}"/>
              </a:ext>
            </a:extLst>
          </p:cNvPr>
          <p:cNvCxnSpPr>
            <a:cxnSpLocks/>
            <a:stCxn id="52" idx="0"/>
            <a:endCxn id="90" idx="4"/>
          </p:cNvCxnSpPr>
          <p:nvPr/>
        </p:nvCxnSpPr>
        <p:spPr bwMode="auto">
          <a:xfrm flipV="1">
            <a:off x="3950618" y="3263148"/>
            <a:ext cx="1169115" cy="25784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FC95970-3B94-1442-94FD-83D573CE5669}"/>
              </a:ext>
            </a:extLst>
          </p:cNvPr>
          <p:cNvCxnSpPr>
            <a:cxnSpLocks/>
            <a:stCxn id="52" idx="3"/>
            <a:endCxn id="80" idx="2"/>
          </p:cNvCxnSpPr>
          <p:nvPr/>
        </p:nvCxnSpPr>
        <p:spPr bwMode="auto">
          <a:xfrm flipV="1">
            <a:off x="4850223" y="5802530"/>
            <a:ext cx="515000" cy="2698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73B745A-A91B-A840-B6FA-1A80146F9E86}"/>
              </a:ext>
            </a:extLst>
          </p:cNvPr>
          <p:cNvSpPr txBox="1"/>
          <p:nvPr/>
        </p:nvSpPr>
        <p:spPr>
          <a:xfrm>
            <a:off x="3558909" y="798422"/>
            <a:ext cx="1502655" cy="646331"/>
          </a:xfrm>
          <a:prstGeom prst="rect">
            <a:avLst/>
          </a:prstGeom>
          <a:solidFill>
            <a:srgbClr val="FFBBA6"/>
          </a:solidFill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 and LNE BCTs</a:t>
            </a:r>
          </a:p>
          <a:p>
            <a:pPr marL="14288"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Signal quality (RF)</a:t>
            </a:r>
          </a:p>
          <a:p>
            <a:pPr marL="14288" algn="ctr"/>
            <a:r>
              <a:rPr lang="en-US" sz="12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Calibration (BI)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55D5ABB-6CD2-F54E-B8D8-06F7B13D7184}"/>
              </a:ext>
            </a:extLst>
          </p:cNvPr>
          <p:cNvCxnSpPr>
            <a:cxnSpLocks/>
          </p:cNvCxnSpPr>
          <p:nvPr/>
        </p:nvCxnSpPr>
        <p:spPr bwMode="auto">
          <a:xfrm>
            <a:off x="4348658" y="1390734"/>
            <a:ext cx="631625" cy="20069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C02DAD4-FB02-A849-A93A-61118680489F}"/>
              </a:ext>
            </a:extLst>
          </p:cNvPr>
          <p:cNvCxnSpPr>
            <a:cxnSpLocks/>
          </p:cNvCxnSpPr>
          <p:nvPr/>
        </p:nvCxnSpPr>
        <p:spPr bwMode="auto">
          <a:xfrm>
            <a:off x="4348658" y="1414677"/>
            <a:ext cx="1526335" cy="10433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45C51C87-C170-C64D-82EF-D545518F5E57}"/>
              </a:ext>
            </a:extLst>
          </p:cNvPr>
          <p:cNvSpPr txBox="1"/>
          <p:nvPr/>
        </p:nvSpPr>
        <p:spPr>
          <a:xfrm>
            <a:off x="5964771" y="5914840"/>
            <a:ext cx="2582567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ELENA intensity measurement along cycle missing</a:t>
            </a:r>
          </a:p>
          <a:p>
            <a:pPr marL="14288" algn="ctr"/>
            <a:r>
              <a:rPr lang="en-US" sz="1200" b="1" kern="0" dirty="0" err="1">
                <a:solidFill>
                  <a:schemeClr val="bg2"/>
                </a:solidFill>
              </a:rPr>
              <a:t>ObsBOX</a:t>
            </a:r>
            <a:r>
              <a:rPr lang="en-US" sz="1200" b="1" kern="0" dirty="0">
                <a:solidFill>
                  <a:schemeClr val="bg2"/>
                </a:solidFill>
              </a:rPr>
              <a:t>-RF? BPM-BI? LPU-RF? 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8E46FC64-2FC9-074D-BFF6-1412A582878B}"/>
              </a:ext>
            </a:extLst>
          </p:cNvPr>
          <p:cNvCxnSpPr>
            <a:cxnSpLocks/>
          </p:cNvCxnSpPr>
          <p:nvPr/>
        </p:nvCxnSpPr>
        <p:spPr bwMode="auto">
          <a:xfrm flipH="1">
            <a:off x="5171078" y="1414677"/>
            <a:ext cx="1405210" cy="12828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E703690-5D70-694B-A04B-EA6FF8CC3984}"/>
              </a:ext>
            </a:extLst>
          </p:cNvPr>
          <p:cNvCxnSpPr>
            <a:cxnSpLocks/>
          </p:cNvCxnSpPr>
          <p:nvPr/>
        </p:nvCxnSpPr>
        <p:spPr bwMode="auto">
          <a:xfrm>
            <a:off x="4344609" y="1414677"/>
            <a:ext cx="1179887" cy="4006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951F92E-1AC4-E94D-B6DC-1245A58A84B0}"/>
              </a:ext>
            </a:extLst>
          </p:cNvPr>
          <p:cNvCxnSpPr>
            <a:cxnSpLocks/>
            <a:stCxn id="105" idx="0"/>
          </p:cNvCxnSpPr>
          <p:nvPr/>
        </p:nvCxnSpPr>
        <p:spPr bwMode="auto">
          <a:xfrm flipH="1" flipV="1">
            <a:off x="5907377" y="3348221"/>
            <a:ext cx="1348678" cy="256661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E6927175-B7EB-4E4B-88E7-A1A339F1DB91}"/>
              </a:ext>
            </a:extLst>
          </p:cNvPr>
          <p:cNvSpPr/>
          <p:nvPr/>
        </p:nvSpPr>
        <p:spPr bwMode="auto">
          <a:xfrm>
            <a:off x="5548772" y="2972851"/>
            <a:ext cx="398056" cy="3754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71D7749-93E5-7044-A603-CA1E5D0CB689}"/>
              </a:ext>
            </a:extLst>
          </p:cNvPr>
          <p:cNvCxnSpPr>
            <a:cxnSpLocks/>
          </p:cNvCxnSpPr>
          <p:nvPr/>
        </p:nvCxnSpPr>
        <p:spPr bwMode="auto">
          <a:xfrm flipV="1">
            <a:off x="2411538" y="2785719"/>
            <a:ext cx="2553754" cy="3518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EF1108E7-BD84-6F40-9C89-36F8E5400AFE}"/>
              </a:ext>
            </a:extLst>
          </p:cNvPr>
          <p:cNvSpPr txBox="1"/>
          <p:nvPr/>
        </p:nvSpPr>
        <p:spPr>
          <a:xfrm>
            <a:off x="448455" y="3585359"/>
            <a:ext cx="1541128" cy="461665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Replace LNR BTVs: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Mechanical problem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C05BFAC-8823-FF46-8716-ED672C42B5A1}"/>
              </a:ext>
            </a:extLst>
          </p:cNvPr>
          <p:cNvCxnSpPr>
            <a:cxnSpLocks/>
          </p:cNvCxnSpPr>
          <p:nvPr/>
        </p:nvCxnSpPr>
        <p:spPr bwMode="auto">
          <a:xfrm flipV="1">
            <a:off x="2051904" y="2802621"/>
            <a:ext cx="3755386" cy="9014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5DAF49D-80FB-324B-89E7-F2E2FECC8B05}"/>
              </a:ext>
            </a:extLst>
          </p:cNvPr>
          <p:cNvSpPr txBox="1"/>
          <p:nvPr/>
        </p:nvSpPr>
        <p:spPr>
          <a:xfrm>
            <a:off x="1227411" y="2889920"/>
            <a:ext cx="1262205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Neutrals profile </a:t>
            </a:r>
          </a:p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monitor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C4CB7D-E014-EE45-BB6E-1CF66E5906B2}"/>
              </a:ext>
            </a:extLst>
          </p:cNvPr>
          <p:cNvSpPr/>
          <p:nvPr/>
        </p:nvSpPr>
        <p:spPr bwMode="auto">
          <a:xfrm rot="1366901">
            <a:off x="5989897" y="2418692"/>
            <a:ext cx="2202878" cy="83487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11E9A09-B633-364E-8A33-013DA87E3F60}"/>
              </a:ext>
            </a:extLst>
          </p:cNvPr>
          <p:cNvSpPr txBox="1"/>
          <p:nvPr/>
        </p:nvSpPr>
        <p:spPr>
          <a:xfrm>
            <a:off x="7156505" y="5000622"/>
            <a:ext cx="2002791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Missing/broken/reliability </a:t>
            </a:r>
            <a:br>
              <a:rPr lang="en-US" sz="1200" b="1" kern="0" dirty="0">
                <a:solidFill>
                  <a:schemeClr val="bg2"/>
                </a:solidFill>
              </a:rPr>
            </a:br>
            <a:r>
              <a:rPr lang="en-US" sz="1200" b="1" kern="0" dirty="0">
                <a:solidFill>
                  <a:schemeClr val="bg2"/>
                </a:solidFill>
              </a:rPr>
              <a:t> SEM in LNE lines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70FCCD1-9FB6-9A49-A638-56B4D62D1A18}"/>
              </a:ext>
            </a:extLst>
          </p:cNvPr>
          <p:cNvCxnSpPr>
            <a:cxnSpLocks/>
            <a:stCxn id="58" idx="0"/>
            <a:endCxn id="57" idx="5"/>
          </p:cNvCxnSpPr>
          <p:nvPr/>
        </p:nvCxnSpPr>
        <p:spPr bwMode="auto">
          <a:xfrm flipH="1" flipV="1">
            <a:off x="7695115" y="3409852"/>
            <a:ext cx="462786" cy="15907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85DEA1-5658-8840-84B9-214B1CC52743}"/>
              </a:ext>
            </a:extLst>
          </p:cNvPr>
          <p:cNvGrpSpPr/>
          <p:nvPr/>
        </p:nvGrpSpPr>
        <p:grpSpPr>
          <a:xfrm>
            <a:off x="9396899" y="6402630"/>
            <a:ext cx="317081" cy="317081"/>
            <a:chOff x="8662074" y="1556876"/>
            <a:chExt cx="411478" cy="41147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8FFCCE0-3A2A-6941-B7E3-A3DA94C9A978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190CC76-4DDD-AA46-8CAC-17C7F7368AD2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712B20B-1D58-F844-8A39-7B18B8C7FC10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3862F54-32A9-2145-8EFF-F37D3558C0FB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1345A13-FB8B-F54A-A983-689C50F685C0}"/>
              </a:ext>
            </a:extLst>
          </p:cNvPr>
          <p:cNvGrpSpPr/>
          <p:nvPr/>
        </p:nvGrpSpPr>
        <p:grpSpPr>
          <a:xfrm>
            <a:off x="9952941" y="6404951"/>
            <a:ext cx="317081" cy="317081"/>
            <a:chOff x="9268393" y="1559197"/>
            <a:chExt cx="411478" cy="41147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3925154-39B4-A848-9D20-9E182F9EE54B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A69F0A-CBC7-7740-8FAB-AB5B6E3673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7D784B8-FDA9-9D4D-A459-11704251D47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B8E959C-7635-004F-8761-E1B6EBB0110A}"/>
              </a:ext>
            </a:extLst>
          </p:cNvPr>
          <p:cNvGrpSpPr/>
          <p:nvPr/>
        </p:nvGrpSpPr>
        <p:grpSpPr>
          <a:xfrm>
            <a:off x="10618683" y="6402811"/>
            <a:ext cx="317081" cy="317081"/>
            <a:chOff x="9883858" y="1557057"/>
            <a:chExt cx="411478" cy="411478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3008A10-E49D-344A-9080-090102F74270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634E6A7-CF0F-D34A-BBD0-C7D9641963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035B310-A2ED-4245-9506-626935E85D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13A2488-B9F9-1247-ADB3-CEFD9301FD8D}"/>
              </a:ext>
            </a:extLst>
          </p:cNvPr>
          <p:cNvGrpSpPr/>
          <p:nvPr/>
        </p:nvGrpSpPr>
        <p:grpSpPr>
          <a:xfrm>
            <a:off x="3348520" y="883487"/>
            <a:ext cx="317081" cy="317081"/>
            <a:chOff x="8662074" y="1556876"/>
            <a:chExt cx="411478" cy="41147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FCCDE28-392B-CC45-B93C-400E4F4B1DEE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3FA10A2-E35F-534F-9D74-641B26BE11DA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58413C8E-C142-8B46-8F28-595F0D287344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1851E62-2465-EB4F-A3D6-6191C577C77F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41A052C-2365-DA4A-9D26-1996602822DE}"/>
              </a:ext>
            </a:extLst>
          </p:cNvPr>
          <p:cNvGrpSpPr/>
          <p:nvPr/>
        </p:nvGrpSpPr>
        <p:grpSpPr>
          <a:xfrm>
            <a:off x="6992875" y="4805777"/>
            <a:ext cx="317081" cy="317081"/>
            <a:chOff x="9268393" y="1559197"/>
            <a:chExt cx="411478" cy="411478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C6A66EA-3B57-044A-986D-4810E17A8365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27B0925-BD87-0F47-885A-B0C22E2B33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60B7E46B-36A0-184A-9C98-E13374071B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3B7E349-5B7E-364E-AD46-201DC6950301}"/>
              </a:ext>
            </a:extLst>
          </p:cNvPr>
          <p:cNvGrpSpPr/>
          <p:nvPr/>
        </p:nvGrpSpPr>
        <p:grpSpPr>
          <a:xfrm>
            <a:off x="1030018" y="4246435"/>
            <a:ext cx="317081" cy="317081"/>
            <a:chOff x="8662074" y="1556876"/>
            <a:chExt cx="411478" cy="41147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7BB1DA8-4F2E-154C-98F6-4D414238B7AB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2F37A8B-B436-1048-B6EF-0319FD028E02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67CB155-6A01-2845-88E5-165843902C34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54CDA5DC-0BC8-3346-809B-C58863FDCBDF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182E9CC-368D-0644-AEA4-992F474CBE11}"/>
              </a:ext>
            </a:extLst>
          </p:cNvPr>
          <p:cNvGrpSpPr/>
          <p:nvPr/>
        </p:nvGrpSpPr>
        <p:grpSpPr>
          <a:xfrm>
            <a:off x="89600" y="5384240"/>
            <a:ext cx="317081" cy="317081"/>
            <a:chOff x="9268393" y="1559197"/>
            <a:chExt cx="411478" cy="411478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5BF1189C-F4F9-E54C-9962-3FB345C8170D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4D43561-11A1-7C4B-B2AE-5D994F5157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694EF6D2-DE33-D743-BDD0-6166E6DD047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7558308-80A7-4547-8E20-94AAFB59A499}"/>
              </a:ext>
            </a:extLst>
          </p:cNvPr>
          <p:cNvGrpSpPr/>
          <p:nvPr/>
        </p:nvGrpSpPr>
        <p:grpSpPr>
          <a:xfrm>
            <a:off x="160739" y="3478265"/>
            <a:ext cx="317081" cy="317081"/>
            <a:chOff x="9268393" y="1559197"/>
            <a:chExt cx="411478" cy="411478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E06FD712-149F-BE42-8018-1FF806426F82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D9689EAB-135E-B948-BAB5-45CA13095D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0B217C1-3F01-9B40-96E2-87425F459F0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4E70E8E-1B06-474F-AAD1-C411F9415D42}"/>
              </a:ext>
            </a:extLst>
          </p:cNvPr>
          <p:cNvGrpSpPr/>
          <p:nvPr/>
        </p:nvGrpSpPr>
        <p:grpSpPr>
          <a:xfrm>
            <a:off x="1517071" y="759234"/>
            <a:ext cx="317081" cy="317081"/>
            <a:chOff x="9268393" y="1559197"/>
            <a:chExt cx="411478" cy="411478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875A5B14-E6B1-A74A-BFF9-00BA3DCB5C21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1673AEC9-37F4-9441-8553-EA53B1D382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B3293F7E-CF6A-5F44-A459-B608CC7603A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06B3F69-6A08-224A-B011-69C16369C603}"/>
              </a:ext>
            </a:extLst>
          </p:cNvPr>
          <p:cNvGrpSpPr/>
          <p:nvPr/>
        </p:nvGrpSpPr>
        <p:grpSpPr>
          <a:xfrm>
            <a:off x="958632" y="2900617"/>
            <a:ext cx="317081" cy="317081"/>
            <a:chOff x="9883858" y="1557057"/>
            <a:chExt cx="411478" cy="411478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21B91454-AC97-5842-96F9-5680289E088D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045439C9-F55F-F94D-944C-09C698B9F3D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BC458AD5-DF22-4045-BF72-308F5DFE32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DFF6F17A-D6D3-D644-9CF6-D8CB09CAADF2}"/>
              </a:ext>
            </a:extLst>
          </p:cNvPr>
          <p:cNvGrpSpPr/>
          <p:nvPr/>
        </p:nvGrpSpPr>
        <p:grpSpPr>
          <a:xfrm>
            <a:off x="3763" y="1086833"/>
            <a:ext cx="317081" cy="317081"/>
            <a:chOff x="9883858" y="1557057"/>
            <a:chExt cx="411478" cy="411478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0BA20150-97AE-4743-A8D2-702362DC912A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A968F69-E4F6-D948-9060-89590CF6A2A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5F7D6599-0EEE-3E4D-B743-7454757BA6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725BF4C-28E0-6044-9ED3-50A28225B25B}"/>
              </a:ext>
            </a:extLst>
          </p:cNvPr>
          <p:cNvGrpSpPr/>
          <p:nvPr/>
        </p:nvGrpSpPr>
        <p:grpSpPr>
          <a:xfrm>
            <a:off x="8801737" y="812979"/>
            <a:ext cx="317081" cy="317081"/>
            <a:chOff x="9883858" y="1557057"/>
            <a:chExt cx="411478" cy="411478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46DEB778-BA54-9549-9240-648EE237087C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87548A38-06EF-0E45-A86E-FD7398F177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884A43F4-6A6D-0F42-8CFE-16A54A5607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628BEE12-7EA4-6244-B724-9294D9DE4BB4}"/>
              </a:ext>
            </a:extLst>
          </p:cNvPr>
          <p:cNvGrpSpPr/>
          <p:nvPr/>
        </p:nvGrpSpPr>
        <p:grpSpPr>
          <a:xfrm>
            <a:off x="5497626" y="853941"/>
            <a:ext cx="317081" cy="317081"/>
            <a:chOff x="8662074" y="1556876"/>
            <a:chExt cx="411478" cy="411478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9813AA0C-7A5E-774D-8BD2-E7790FAC49ED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8C644A1F-FC2D-3C48-B7CD-207C9BFB70D5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25E157C4-B1CB-D348-9115-1AEEEF532701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68300EB1-4601-9F41-9E9C-ABB4253003BB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E09619F-5DA7-5A4F-9775-BC06D30DEF9A}"/>
              </a:ext>
            </a:extLst>
          </p:cNvPr>
          <p:cNvGrpSpPr/>
          <p:nvPr/>
        </p:nvGrpSpPr>
        <p:grpSpPr>
          <a:xfrm>
            <a:off x="175421" y="1987885"/>
            <a:ext cx="317081" cy="317081"/>
            <a:chOff x="9268393" y="1559197"/>
            <a:chExt cx="411478" cy="411478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422E033-4998-BF4C-9F9B-B6F22981A9B3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B286B185-B6A3-1447-B671-25FE32B946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2051D27F-504C-F64C-9579-9D39CC4F4F0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C2E2E2A5-4194-374B-9C43-22CACD525422}"/>
              </a:ext>
            </a:extLst>
          </p:cNvPr>
          <p:cNvGrpSpPr/>
          <p:nvPr/>
        </p:nvGrpSpPr>
        <p:grpSpPr>
          <a:xfrm>
            <a:off x="1715032" y="1994508"/>
            <a:ext cx="317081" cy="317081"/>
            <a:chOff x="9883858" y="1557057"/>
            <a:chExt cx="411478" cy="411478"/>
          </a:xfrm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68DC64C0-A8A8-D547-ABDF-189F68CC1267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70D9942B-8325-6942-AC82-63C3425069D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E0033F76-F729-5948-B9FA-0E171E0554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7BC66D3-1AAA-5C44-965C-3A2ADA2668D6}"/>
              </a:ext>
            </a:extLst>
          </p:cNvPr>
          <p:cNvGrpSpPr/>
          <p:nvPr/>
        </p:nvGrpSpPr>
        <p:grpSpPr>
          <a:xfrm>
            <a:off x="5871182" y="6031104"/>
            <a:ext cx="317081" cy="317081"/>
            <a:chOff x="8662074" y="1556876"/>
            <a:chExt cx="411478" cy="411478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6C5CA8B2-99CD-124B-B549-C4696F45988F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E8277679-7E0A-0044-84A1-13989C8C4FAF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23980300-D512-7042-9C50-5C8AF782860E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BB60ACF-82CE-CE4F-8132-A6A3622B9DFC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C7E37D2E-DF86-3241-A3BA-90789414E516}"/>
              </a:ext>
            </a:extLst>
          </p:cNvPr>
          <p:cNvGrpSpPr/>
          <p:nvPr/>
        </p:nvGrpSpPr>
        <p:grpSpPr>
          <a:xfrm>
            <a:off x="3062451" y="5708148"/>
            <a:ext cx="317081" cy="317081"/>
            <a:chOff x="8662074" y="1556876"/>
            <a:chExt cx="411478" cy="411478"/>
          </a:xfrm>
        </p:grpSpPr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DC7E115-8135-2C4F-921A-494F127111FE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26F3003-EE61-AE44-8403-01E9319CB0E0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31DD8214-9838-B940-8C20-8E9D72FFB638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5FF278B2-4C19-144C-9148-BA4438BF970B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398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02DFA-8675-9B48-BC24-ABB2EA9F6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500EB2-C25C-9247-B748-F9F506360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ED8FE0-583F-5D49-B700-64FB6FBA3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5 bunches operation in PSB and 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68C97C-542E-CF4E-91EE-18BC7E787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934" y="3452587"/>
            <a:ext cx="2728039" cy="2809879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07F12FB4-D260-4F46-B0F0-5B231FA365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4" y="4290646"/>
            <a:ext cx="2669861" cy="1733403"/>
          </a:xfrm>
          <a:prstGeom prst="rect">
            <a:avLst/>
          </a:prstGeom>
        </p:spPr>
      </p:pic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3D39288B-B774-874D-AAB0-3E169B33AC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348" y="4290646"/>
            <a:ext cx="2669861" cy="1733403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2BCEE1A7-9950-E842-8C34-0F73CFB395C5}"/>
              </a:ext>
            </a:extLst>
          </p:cNvPr>
          <p:cNvSpPr/>
          <p:nvPr/>
        </p:nvSpPr>
        <p:spPr bwMode="auto">
          <a:xfrm>
            <a:off x="3027763" y="4929812"/>
            <a:ext cx="262034" cy="265523"/>
          </a:xfrm>
          <a:prstGeom prst="rightArrow">
            <a:avLst>
              <a:gd name="adj1" fmla="val 24679"/>
              <a:gd name="adj2" fmla="val 33119"/>
            </a:avLst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B89BD8F-0DD3-254F-AA36-3EAF9341CF17}"/>
              </a:ext>
            </a:extLst>
          </p:cNvPr>
          <p:cNvSpPr txBox="1">
            <a:spLocks/>
          </p:cNvSpPr>
          <p:nvPr/>
        </p:nvSpPr>
        <p:spPr>
          <a:xfrm>
            <a:off x="269284" y="6150483"/>
            <a:ext cx="8471139" cy="41155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 algn="ctr">
              <a:buNone/>
            </a:pPr>
            <a:r>
              <a:rPr lang="en-GB" sz="1600" b="1" kern="0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work by PSB and PS colleagues, also profiting of LIU effort!</a:t>
            </a:r>
            <a:endParaRPr lang="en-CH" sz="3600" kern="0" dirty="0">
              <a:solidFill>
                <a:srgbClr val="0064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D40E45-3855-634F-81E1-05B3F0F1F4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78162"/>
            <a:ext cx="8666566" cy="5459616"/>
          </a:xfrm>
        </p:spPr>
        <p:txBody>
          <a:bodyPr/>
          <a:lstStyle/>
          <a:p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5 p bunches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were available at AC times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, but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not for AD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due to conversion of PS complex for LHC</a:t>
            </a:r>
          </a:p>
          <a:p>
            <a:pPr lvl="1"/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removed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 after LS2 with LIU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high brightness capabilities of PSB</a:t>
            </a:r>
            <a:endParaRPr lang="en-CH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Studies ignited by C. Lombard to make 5 bunches back in operation for AD</a:t>
            </a:r>
          </a:p>
          <a:p>
            <a:pPr lvl="1"/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PSB,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it required to implement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bunch splitting in R3</a:t>
            </a:r>
          </a:p>
          <a:p>
            <a:pPr lvl="2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Needed to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increase longitudinal blow-up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to equalise emittance (as for SFTPRO)</a:t>
            </a:r>
          </a:p>
          <a:p>
            <a:pPr lvl="2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Since R3 has twice the intensity, had to compensate for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higher space charge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effects by staying at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higher injection tunes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(4.43 instead of 4.34) and for much longer to equalise emittances (as for LHC)</a:t>
            </a:r>
          </a:p>
          <a:p>
            <a:pPr lvl="3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Needed to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make sure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that the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resonances overlapped are compensated</a:t>
            </a:r>
          </a:p>
          <a:p>
            <a:pPr lvl="1"/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Optimisation of the cycle to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reduce losses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by OP team</a:t>
            </a:r>
          </a:p>
          <a:p>
            <a:pPr lvl="2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New sequence of harmonic numbers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for up to 5 bunches during batch compression</a:t>
            </a:r>
          </a:p>
          <a:p>
            <a:pPr lvl="3"/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 allows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to have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any number of bunches from 1 to 5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for AD </a:t>
            </a:r>
          </a:p>
          <a:p>
            <a:pPr lvl="2"/>
            <a:endParaRPr lang="en-CH" sz="1400" dirty="0"/>
          </a:p>
          <a:p>
            <a:pPr lvl="1"/>
            <a:endParaRPr lang="en-CH" sz="1400" dirty="0"/>
          </a:p>
          <a:p>
            <a:pPr lvl="1"/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200456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D67A1D-4CEF-1847-B4E7-7D2DA90BB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FF6E03-46DD-AD44-A340-35826573E0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97585D-3863-1649-804E-09CB8B4A0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situation a year ago – end 2021 run</a:t>
            </a:r>
            <a:endParaRPr lang="en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391338-51FA-2843-ABDE-647399C5A5B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000" b="1" u="sng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 close to design values were delivered to</a:t>
            </a:r>
            <a:r>
              <a:rPr lang="en-US" sz="2000" u="sng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u="sng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happy users!</a:t>
            </a:r>
            <a:endParaRPr lang="en-US" sz="2000" u="sng" dirty="0">
              <a:solidFill>
                <a:srgbClr val="0064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Items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0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improvement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Consolidate/improve instrumentation: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availability and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generic issue from FTA to AD/ELENA to LNE, e.g. BPMs in FTA line? IPM in AD? Intensity in ELENA?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Monitoring/logging: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detecting and promptly acting 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e.g. PS extraction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Collect/use references: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critical systems such as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s-cooling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Tooling: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e.g. for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optimization or for following hardware drifts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radiation levels: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e.g. p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FTA,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shielding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AEgIS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experimental area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Recover pre-LS2 pbar/p yield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Hunting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for even </a:t>
            </a:r>
            <a:r>
              <a:rPr lang="en-US" sz="20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performance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Increase p intensity/quality in PS: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coupled bunch instability in PS limited the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 intensity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 about 1500e10 p/cycle. To check if p bunch length should be reduced (or not)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Improve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AD/ELENA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deceleration efficiencies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Improve stability: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mainly at AD target and extraction, other sources to be found</a:t>
            </a:r>
          </a:p>
          <a:p>
            <a:pPr lvl="1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Improve repetition rate: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cycle length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improve PS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super-cycle composition</a:t>
            </a:r>
          </a:p>
          <a:p>
            <a:pPr marL="457200" lvl="1" indent="0"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8594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1667E-A5A3-A48E-F56E-926070EB1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AB73-139E-53E5-5080-2B07CEAB79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-38942" y="6546093"/>
            <a:ext cx="8473440" cy="292101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BAD172-D301-3856-964D-E0C046F31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 intensity proton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1BE7A-57E0-B9EF-59B6-9393F3A3AE9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03096" y="790574"/>
            <a:ext cx="8359851" cy="3041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5th bunch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unlocked the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 possibility to increase proton intensity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(and potentially pbar)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by 25% </a:t>
            </a:r>
          </a:p>
          <a:p>
            <a:pPr marL="231775" indent="-231775"/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Tests in the PS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ensured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to be able to reach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up to 2.1e13</a:t>
            </a:r>
          </a:p>
          <a:p>
            <a:pPr marL="231775" indent="-231775"/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No issues observed during p transport test to AD</a:t>
            </a:r>
          </a:p>
          <a:p>
            <a:pPr marL="581025" lvl="1" indent="-306388"/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No major losses in FTA line</a:t>
            </a:r>
          </a:p>
          <a:p>
            <a:pPr marL="581025" lvl="1" indent="-306388"/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Minor beam size degradation on the target</a:t>
            </a:r>
          </a:p>
          <a:p>
            <a:pPr marL="225425" indent="-217488"/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In agreement with STI colleagues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, proposed to increase </a:t>
            </a:r>
            <a:b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smoothly proton intensity above target design</a:t>
            </a:r>
            <a:endParaRPr lang="en-CH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1025" lvl="1"/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Plan endorsed by IEFC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7th Oct 2022 (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EDMS 2783690)</a:t>
            </a:r>
          </a:p>
          <a:p>
            <a:pPr marL="581025" lvl="1"/>
            <a:r>
              <a:rPr lang="en-GB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by </a:t>
            </a:r>
            <a:r>
              <a:rPr lang="en-GB" sz="12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AEgIS</a:t>
            </a:r>
            <a:r>
              <a:rPr lang="en-GB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radiation levels! </a:t>
            </a:r>
          </a:p>
          <a:p>
            <a:pPr marL="581025" lvl="1"/>
            <a:r>
              <a:rPr lang="en-GB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degradation also to be expected at some point!</a:t>
            </a:r>
          </a:p>
          <a:p>
            <a:pPr lvl="1"/>
            <a:endParaRPr lang="en-GB" sz="700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6DE44E30-D52F-A2C3-9D01-D0597C2D6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0238" y="1354628"/>
            <a:ext cx="3830227" cy="18894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E870FF-3D01-B75C-5300-BB62B4DD7A42}"/>
              </a:ext>
            </a:extLst>
          </p:cNvPr>
          <p:cNvSpPr txBox="1"/>
          <p:nvPr/>
        </p:nvSpPr>
        <p:spPr>
          <a:xfrm rot="16200000">
            <a:off x="4556347" y="2023952"/>
            <a:ext cx="12298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PS transmission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96876DB-71E0-9F44-9A0D-99478AC74666}"/>
              </a:ext>
            </a:extLst>
          </p:cNvPr>
          <p:cNvGrpSpPr/>
          <p:nvPr/>
        </p:nvGrpSpPr>
        <p:grpSpPr>
          <a:xfrm>
            <a:off x="4202076" y="3323344"/>
            <a:ext cx="4567821" cy="2737073"/>
            <a:chOff x="3869683" y="2399423"/>
            <a:chExt cx="3785054" cy="226803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43A16BB-C947-9103-7A83-846670C11C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5437" b="49815"/>
            <a:stretch/>
          </p:blipFill>
          <p:spPr>
            <a:xfrm>
              <a:off x="3869683" y="2399423"/>
              <a:ext cx="3780085" cy="116376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7224DB-FD73-0244-9055-FA20F603A3CB}"/>
                </a:ext>
              </a:extLst>
            </p:cNvPr>
            <p:cNvSpPr/>
            <p:nvPr/>
          </p:nvSpPr>
          <p:spPr bwMode="auto">
            <a:xfrm>
              <a:off x="6664271" y="2500394"/>
              <a:ext cx="904068" cy="2311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497315-C6B7-F51C-940D-EB4CFECF6E51}"/>
                </a:ext>
              </a:extLst>
            </p:cNvPr>
            <p:cNvSpPr txBox="1"/>
            <p:nvPr/>
          </p:nvSpPr>
          <p:spPr>
            <a:xfrm rot="16200000">
              <a:off x="3503220" y="2860791"/>
              <a:ext cx="1108131" cy="1907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PS to AD transmission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D8597C3-3D3D-F549-806C-516D2ADEC5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32" t="1659" r="1" b="74776"/>
            <a:stretch/>
          </p:blipFill>
          <p:spPr>
            <a:xfrm>
              <a:off x="3977922" y="3443520"/>
              <a:ext cx="3676815" cy="110812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57D0040-83B9-BF4C-8970-F50B14259B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5075"/>
            <a:stretch/>
          </p:blipFill>
          <p:spPr>
            <a:xfrm>
              <a:off x="3874652" y="4435841"/>
              <a:ext cx="3780085" cy="23161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4D2204-3401-766F-DE20-EF18392A9586}"/>
                </a:ext>
              </a:extLst>
            </p:cNvPr>
            <p:cNvSpPr txBox="1"/>
            <p:nvPr/>
          </p:nvSpPr>
          <p:spPr>
            <a:xfrm>
              <a:off x="6583680" y="2452562"/>
              <a:ext cx="1061120" cy="381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solidFill>
                    <a:srgbClr val="FF0000"/>
                  </a:solidFill>
                </a:rPr>
                <a:t>to BCT.FTA9012</a:t>
              </a:r>
            </a:p>
            <a:p>
              <a:pPr algn="r"/>
              <a:r>
                <a:rPr lang="en-US" sz="800" b="1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to BCT.FTA9053</a:t>
              </a:r>
            </a:p>
            <a:p>
              <a:pPr algn="r"/>
              <a:endParaRPr lang="en-US" sz="8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84059B8-1D65-ED41-828D-B4AB4C33728B}"/>
                </a:ext>
              </a:extLst>
            </p:cNvPr>
            <p:cNvSpPr txBox="1"/>
            <p:nvPr/>
          </p:nvSpPr>
          <p:spPr>
            <a:xfrm rot="16200000">
              <a:off x="3491883" y="3887701"/>
              <a:ext cx="1108131" cy="1907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/>
                <a:t>p beam size on target</a:t>
              </a:r>
            </a:p>
          </p:txBody>
        </p:sp>
      </p:grpSp>
      <p:pic>
        <p:nvPicPr>
          <p:cNvPr id="22" name="Picture 21" descr="Chart, scatter chart&#10;&#10;Description automatically generated">
            <a:extLst>
              <a:ext uri="{FF2B5EF4-FFF2-40B4-BE49-F238E27FC236}">
                <a16:creationId xmlns:a16="http://schemas.microsoft.com/office/drawing/2014/main" id="{EC418C70-3698-274D-94BC-9417CDBF20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096" y="3207482"/>
            <a:ext cx="3690886" cy="180479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DB3397A6-5DCA-1542-9713-2A5DFD798624}"/>
              </a:ext>
            </a:extLst>
          </p:cNvPr>
          <p:cNvGrpSpPr/>
          <p:nvPr/>
        </p:nvGrpSpPr>
        <p:grpSpPr>
          <a:xfrm>
            <a:off x="303096" y="5008958"/>
            <a:ext cx="3710197" cy="1558982"/>
            <a:chOff x="353104" y="5008958"/>
            <a:chExt cx="3591511" cy="1826986"/>
          </a:xfrm>
        </p:grpSpPr>
        <p:pic>
          <p:nvPicPr>
            <p:cNvPr id="26" name="Picture 25" descr="Chart, scatter chart&#10;&#10;Description automatically generated">
              <a:extLst>
                <a:ext uri="{FF2B5EF4-FFF2-40B4-BE49-F238E27FC236}">
                  <a16:creationId xmlns:a16="http://schemas.microsoft.com/office/drawing/2014/main" id="{CA8F9952-2DAF-5E4A-A5D1-632DB523B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3104" y="5008958"/>
              <a:ext cx="3591511" cy="1826986"/>
            </a:xfrm>
            <a:prstGeom prst="rect">
              <a:avLst/>
            </a:prstGeom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DE3EF47-938E-BF4D-8073-8FEF5C5E1D1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57722" y="5426791"/>
              <a:ext cx="319839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4172D43-A599-E14E-AA8E-E7B52B781F1A}"/>
                </a:ext>
              </a:extLst>
            </p:cNvPr>
            <p:cNvSpPr txBox="1"/>
            <p:nvPr/>
          </p:nvSpPr>
          <p:spPr>
            <a:xfrm>
              <a:off x="542187" y="5217279"/>
              <a:ext cx="769256" cy="2616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100" b="1" kern="0" dirty="0">
                  <a:solidFill>
                    <a:srgbClr val="FF0000"/>
                  </a:solidFill>
                </a:rPr>
                <a:t>limit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B9F957D-5499-984B-AF0F-43C3EC5F56E5}"/>
              </a:ext>
            </a:extLst>
          </p:cNvPr>
          <p:cNvCxnSpPr>
            <a:cxnSpLocks/>
          </p:cNvCxnSpPr>
          <p:nvPr/>
        </p:nvCxnSpPr>
        <p:spPr bwMode="auto">
          <a:xfrm flipH="1">
            <a:off x="671895" y="3769220"/>
            <a:ext cx="319839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54373A5-E2CA-3F48-ABF7-4D518F92FE4F}"/>
              </a:ext>
            </a:extLst>
          </p:cNvPr>
          <p:cNvSpPr txBox="1"/>
          <p:nvPr/>
        </p:nvSpPr>
        <p:spPr>
          <a:xfrm>
            <a:off x="556360" y="3559708"/>
            <a:ext cx="769256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CH" sz="1100" b="1" kern="0" dirty="0">
                <a:solidFill>
                  <a:srgbClr val="FF0000"/>
                </a:solidFill>
              </a:rPr>
              <a:t>design</a:t>
            </a:r>
          </a:p>
        </p:txBody>
      </p:sp>
      <p:sp>
        <p:nvSpPr>
          <p:cNvPr id="34" name="Content Placeholder 4">
            <a:extLst>
              <a:ext uri="{FF2B5EF4-FFF2-40B4-BE49-F238E27FC236}">
                <a16:creationId xmlns:a16="http://schemas.microsoft.com/office/drawing/2014/main" id="{F147FE7C-D765-5D4C-A0EC-2901BCECE566}"/>
              </a:ext>
            </a:extLst>
          </p:cNvPr>
          <p:cNvSpPr txBox="1">
            <a:spLocks/>
          </p:cNvSpPr>
          <p:nvPr/>
        </p:nvSpPr>
        <p:spPr>
          <a:xfrm>
            <a:off x="4202076" y="6167044"/>
            <a:ext cx="4870129" cy="41155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 algn="ctr">
              <a:buNone/>
            </a:pPr>
            <a:r>
              <a:rPr lang="en-GB" sz="1600" b="1" kern="0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work by PS and ABT colleagues</a:t>
            </a:r>
            <a:r>
              <a:rPr lang="en-GB" sz="1600" b="1" kern="0" dirty="0">
                <a:solidFill>
                  <a:srgbClr val="006405"/>
                </a:solidFill>
              </a:rPr>
              <a:t>!</a:t>
            </a:r>
            <a:endParaRPr lang="en-CH" sz="3600" kern="0" dirty="0">
              <a:solidFill>
                <a:srgbClr val="006405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6E5012-AB2C-3F4E-A121-86D8382782CE}"/>
              </a:ext>
            </a:extLst>
          </p:cNvPr>
          <p:cNvSpPr txBox="1"/>
          <p:nvPr/>
        </p:nvSpPr>
        <p:spPr>
          <a:xfrm>
            <a:off x="5980550" y="5942937"/>
            <a:ext cx="13131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PS intensity [e10]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E24CAFB-FD0D-3A48-9309-6E2EE43E6192}"/>
              </a:ext>
            </a:extLst>
          </p:cNvPr>
          <p:cNvSpPr txBox="1"/>
          <p:nvPr/>
        </p:nvSpPr>
        <p:spPr>
          <a:xfrm>
            <a:off x="5634528" y="2280493"/>
            <a:ext cx="1671875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GB" sz="1400" b="1" kern="0" dirty="0"/>
              <a:t>W</a:t>
            </a:r>
            <a:r>
              <a:rPr lang="en-CH" sz="1400" b="1" kern="0" dirty="0"/>
              <a:t>hile optimising PS transmission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C95F011-0809-2D42-A5F7-CE5AB755F282}"/>
              </a:ext>
            </a:extLst>
          </p:cNvPr>
          <p:cNvSpPr/>
          <p:nvPr/>
        </p:nvSpPr>
        <p:spPr bwMode="auto">
          <a:xfrm>
            <a:off x="7184670" y="1587463"/>
            <a:ext cx="613372" cy="1229825"/>
          </a:xfrm>
          <a:prstGeom prst="ellipse">
            <a:avLst/>
          </a:prstGeom>
          <a:noFill/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7505AA-AB40-2B4B-AA27-4FD203AB3F53}"/>
              </a:ext>
            </a:extLst>
          </p:cNvPr>
          <p:cNvSpPr txBox="1"/>
          <p:nvPr/>
        </p:nvSpPr>
        <p:spPr>
          <a:xfrm>
            <a:off x="5411277" y="1660048"/>
            <a:ext cx="1671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C00000"/>
                </a:solidFill>
              </a:rPr>
              <a:t>Final setup</a:t>
            </a:r>
            <a:endParaRPr lang="en-CH" sz="1400" b="1" kern="0" dirty="0">
              <a:solidFill>
                <a:srgbClr val="C0000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4D0251F-C2A9-B74C-897D-7F8F2463CF02}"/>
              </a:ext>
            </a:extLst>
          </p:cNvPr>
          <p:cNvSpPr/>
          <p:nvPr/>
        </p:nvSpPr>
        <p:spPr bwMode="auto">
          <a:xfrm>
            <a:off x="6126166" y="1409489"/>
            <a:ext cx="1916657" cy="307778"/>
          </a:xfrm>
          <a:prstGeom prst="ellipse">
            <a:avLst/>
          </a:prstGeom>
          <a:noFill/>
          <a:ln w="19050" cap="flat" cmpd="sng" algn="ctr">
            <a:solidFill>
              <a:srgbClr val="C00000">
                <a:alpha val="29804"/>
              </a:srgb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956A317-A5C7-5242-9C6C-081BF61D60FC}"/>
              </a:ext>
            </a:extLst>
          </p:cNvPr>
          <p:cNvSpPr txBox="1"/>
          <p:nvPr/>
        </p:nvSpPr>
        <p:spPr>
          <a:xfrm>
            <a:off x="7842848" y="2114335"/>
            <a:ext cx="1137617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/>
              <a:t>Losses at transition for I&gt;2.2e13</a:t>
            </a:r>
            <a:endParaRPr lang="en-CH" sz="1400" b="1" kern="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6588D13-03B1-E34E-95F4-DAC26473D88A}"/>
              </a:ext>
            </a:extLst>
          </p:cNvPr>
          <p:cNvSpPr/>
          <p:nvPr/>
        </p:nvSpPr>
        <p:spPr bwMode="auto">
          <a:xfrm rot="19194623">
            <a:off x="7909811" y="1510698"/>
            <a:ext cx="369934" cy="722690"/>
          </a:xfrm>
          <a:prstGeom prst="ellipse">
            <a:avLst/>
          </a:prstGeom>
          <a:noFill/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170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60B604-924F-7D46-848D-7D8C0F99A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21DBBF-8414-0346-BA3A-595FA18D33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FFC98EF-AAF9-C942-B6D8-73835B0CC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000" dirty="0">
                <a:latin typeface="Arial" panose="020B0604020202020204" pitchFamily="34" charset="0"/>
                <a:cs typeface="Arial" panose="020B0604020202020204" pitchFamily="34" charset="0"/>
              </a:rPr>
              <a:t>Proton transport and pbar production optimisation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24F12E-EE24-0D48-99FA-4171AFAA3F0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80417" y="2200548"/>
            <a:ext cx="8471139" cy="4376490"/>
          </a:xfrm>
        </p:spPr>
        <p:txBody>
          <a:bodyPr/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FTA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optics and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Optimisation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AD Target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Optimisation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DI line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(Target to AD Ring):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Some tests done using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optimiser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algorithm;</a:t>
            </a:r>
          </a:p>
          <a:p>
            <a:pPr marL="984250" lvl="2" indent="-227013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But only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marginal success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number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shots/hour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available and limited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instrumentation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Still mainly work for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experienced/patient operators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84250" lvl="2" indent="-227013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must find a way to setup this line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a way that is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not based on “try and error”</a:t>
            </a:r>
          </a:p>
          <a:p>
            <a:pPr marL="584200" lvl="1" indent="-227013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Plans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by STI and ABT colleagues to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work on modelling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pbar production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 DI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optics/aperture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4200" lvl="1" indent="-227013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Must plan a discussion with BI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see if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new/different instrumentation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could be useful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4200" lvl="1" indent="-227013"/>
            <a:r>
              <a:rPr lang="en-GB" sz="16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Concerns about magnets/PC aging</a:t>
            </a:r>
            <a:r>
              <a:rPr lang="en-GB" sz="1600" b="1" dirty="0" smtClean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CH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7E8CBD-C99A-5D41-965B-4CDF58B19743}"/>
              </a:ext>
            </a:extLst>
          </p:cNvPr>
          <p:cNvGrpSpPr/>
          <p:nvPr/>
        </p:nvGrpSpPr>
        <p:grpSpPr>
          <a:xfrm>
            <a:off x="5667578" y="2305744"/>
            <a:ext cx="3401267" cy="2603140"/>
            <a:chOff x="4934425" y="2597728"/>
            <a:chExt cx="2921102" cy="251306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BD9A6F2-5B73-2049-891F-D25BECD1E0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446" t="27345" r="26793" b="21235"/>
            <a:stretch/>
          </p:blipFill>
          <p:spPr>
            <a:xfrm>
              <a:off x="4977245" y="2597728"/>
              <a:ext cx="2878282" cy="250465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6D63B58-B9BF-414A-987E-F3D074DC6635}"/>
                </a:ext>
              </a:extLst>
            </p:cNvPr>
            <p:cNvSpPr txBox="1"/>
            <p:nvPr/>
          </p:nvSpPr>
          <p:spPr>
            <a:xfrm>
              <a:off x="6285398" y="4862903"/>
              <a:ext cx="617660" cy="24789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septum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477C50-5879-2743-A1B1-CDB8ACB3AB5C}"/>
                </a:ext>
              </a:extLst>
            </p:cNvPr>
            <p:cNvSpPr txBox="1"/>
            <p:nvPr/>
          </p:nvSpPr>
          <p:spPr>
            <a:xfrm rot="17152182">
              <a:off x="4737737" y="4329718"/>
              <a:ext cx="701154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GB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</a:t>
              </a:r>
              <a:r>
                <a:rPr lang="en-CH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icker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7E972AFB-B2FB-8B4F-953A-5011F157AE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4"/>
          <a:stretch/>
        </p:blipFill>
        <p:spPr>
          <a:xfrm>
            <a:off x="2" y="1180812"/>
            <a:ext cx="9118948" cy="886586"/>
          </a:xfrm>
          <a:prstGeom prst="rect">
            <a:avLst/>
          </a:prstGeom>
        </p:spPr>
      </p:pic>
      <p:sp>
        <p:nvSpPr>
          <p:cNvPr id="46" name="Right Brace 45">
            <a:extLst>
              <a:ext uri="{FF2B5EF4-FFF2-40B4-BE49-F238E27FC236}">
                <a16:creationId xmlns:a16="http://schemas.microsoft.com/office/drawing/2014/main" id="{E7B47327-82A8-8C49-9210-DF06C7F1595D}"/>
              </a:ext>
            </a:extLst>
          </p:cNvPr>
          <p:cNvSpPr/>
          <p:nvPr/>
        </p:nvSpPr>
        <p:spPr bwMode="auto">
          <a:xfrm rot="16200000">
            <a:off x="6885767" y="-529561"/>
            <a:ext cx="210329" cy="3321251"/>
          </a:xfrm>
          <a:prstGeom prst="rightBrace">
            <a:avLst>
              <a:gd name="adj1" fmla="val 8333"/>
              <a:gd name="adj2" fmla="val 49384"/>
            </a:avLst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509AD6-E5E6-B748-BFBB-08828B1ABEFA}"/>
              </a:ext>
            </a:extLst>
          </p:cNvPr>
          <p:cNvSpPr txBox="1"/>
          <p:nvPr/>
        </p:nvSpPr>
        <p:spPr>
          <a:xfrm>
            <a:off x="6628662" y="788776"/>
            <a:ext cx="659476" cy="276999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DI line</a:t>
            </a:r>
          </a:p>
        </p:txBody>
      </p:sp>
      <p:sp>
        <p:nvSpPr>
          <p:cNvPr id="55" name="Right Brace 54">
            <a:extLst>
              <a:ext uri="{FF2B5EF4-FFF2-40B4-BE49-F238E27FC236}">
                <a16:creationId xmlns:a16="http://schemas.microsoft.com/office/drawing/2014/main" id="{E8E11714-38C9-CC48-A1D1-125CDFCCFA89}"/>
              </a:ext>
            </a:extLst>
          </p:cNvPr>
          <p:cNvSpPr/>
          <p:nvPr/>
        </p:nvSpPr>
        <p:spPr bwMode="auto">
          <a:xfrm rot="16200000">
            <a:off x="2416691" y="-1389233"/>
            <a:ext cx="210329" cy="5043715"/>
          </a:xfrm>
          <a:prstGeom prst="rightBrace">
            <a:avLst>
              <a:gd name="adj1" fmla="val 8333"/>
              <a:gd name="adj2" fmla="val 49384"/>
            </a:avLst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427C6A7-F085-DB41-B0F3-6E8CF165A911}"/>
              </a:ext>
            </a:extLst>
          </p:cNvPr>
          <p:cNvSpPr txBox="1"/>
          <p:nvPr/>
        </p:nvSpPr>
        <p:spPr>
          <a:xfrm>
            <a:off x="2080709" y="784960"/>
            <a:ext cx="779701" cy="276999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FTA line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6B048EA-D280-7045-875B-C9DBDF4B3931}"/>
              </a:ext>
            </a:extLst>
          </p:cNvPr>
          <p:cNvSpPr txBox="1"/>
          <p:nvPr/>
        </p:nvSpPr>
        <p:spPr>
          <a:xfrm>
            <a:off x="4733990" y="796397"/>
            <a:ext cx="933589" cy="276999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AD Target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B6EBAC-922F-4A4B-B1B4-122FBAFA68FB}"/>
              </a:ext>
            </a:extLst>
          </p:cNvPr>
          <p:cNvCxnSpPr>
            <a:cxnSpLocks/>
          </p:cNvCxnSpPr>
          <p:nvPr/>
        </p:nvCxnSpPr>
        <p:spPr bwMode="auto">
          <a:xfrm flipH="1">
            <a:off x="5100086" y="1091262"/>
            <a:ext cx="54264" cy="3215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A794D9BA-CBE0-5949-90F3-6CCDDAEB2F9F}"/>
              </a:ext>
            </a:extLst>
          </p:cNvPr>
          <p:cNvSpPr txBox="1"/>
          <p:nvPr/>
        </p:nvSpPr>
        <p:spPr>
          <a:xfrm>
            <a:off x="8419672" y="796398"/>
            <a:ext cx="778098" cy="276999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AD Ring</a:t>
            </a:r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EDC90385-662E-AC44-A8DE-4B2D785FD79A}"/>
              </a:ext>
            </a:extLst>
          </p:cNvPr>
          <p:cNvSpPr/>
          <p:nvPr/>
        </p:nvSpPr>
        <p:spPr bwMode="auto">
          <a:xfrm rot="16200000">
            <a:off x="8928355" y="877390"/>
            <a:ext cx="210329" cy="504883"/>
          </a:xfrm>
          <a:prstGeom prst="rightBrace">
            <a:avLst>
              <a:gd name="adj1" fmla="val 8333"/>
              <a:gd name="adj2" fmla="val 29141"/>
            </a:avLst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98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5D305A71-B41E-AB4F-BD86-EDD7606DA514}"/>
              </a:ext>
            </a:extLst>
          </p:cNvPr>
          <p:cNvSpPr txBox="1">
            <a:spLocks/>
          </p:cNvSpPr>
          <p:nvPr/>
        </p:nvSpPr>
        <p:spPr>
          <a:xfrm>
            <a:off x="337582" y="3109680"/>
            <a:ext cx="8471139" cy="278990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GB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AD extraction anticipated by 10 s! but AD cycle total length reduced by ~4 s</a:t>
            </a:r>
          </a:p>
          <a:p>
            <a:pPr lvl="1"/>
            <a:r>
              <a:rPr lang="en-GB" sz="1200" kern="0" dirty="0">
                <a:latin typeface="Arial" panose="020B0604020202020204" pitchFamily="34" charset="0"/>
                <a:cs typeface="Arial" panose="020B0604020202020204" pitchFamily="34" charset="0"/>
              </a:rPr>
              <a:t>Had to wait for ELENA ejection before new AD cycle: </a:t>
            </a:r>
            <a:r>
              <a:rPr lang="en-GB" sz="12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sensitive </a:t>
            </a:r>
            <a:r>
              <a:rPr lang="en-GB" sz="1200" kern="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2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magnetic field ramping up</a:t>
            </a:r>
            <a:r>
              <a:rPr lang="en-GB" sz="1200" kern="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1"/>
            <a:endParaRPr lang="en-GB" sz="1400" b="1" kern="0" dirty="0"/>
          </a:p>
          <a:p>
            <a:pPr lvl="1"/>
            <a:endParaRPr lang="en-GB" sz="1400" b="1" kern="0" dirty="0"/>
          </a:p>
          <a:p>
            <a:pPr lvl="1"/>
            <a:endParaRPr lang="en-GB" sz="1400" b="1" kern="0" dirty="0"/>
          </a:p>
          <a:p>
            <a:pPr lvl="1"/>
            <a:endParaRPr lang="en-GB" sz="1400" b="1" kern="0" dirty="0"/>
          </a:p>
          <a:p>
            <a:pPr lvl="1"/>
            <a:endParaRPr lang="en-GB" sz="1400" b="1" kern="0" dirty="0"/>
          </a:p>
          <a:p>
            <a:pPr lvl="1"/>
            <a:endParaRPr lang="en-GB" sz="1400" b="1" kern="0" dirty="0"/>
          </a:p>
          <a:p>
            <a:pPr lvl="1"/>
            <a:endParaRPr lang="en-GB" sz="1400" b="1" kern="0" dirty="0"/>
          </a:p>
          <a:p>
            <a:pPr marL="457200" lvl="1" indent="0">
              <a:buNone/>
            </a:pPr>
            <a:endParaRPr lang="en-GB" sz="1400" b="1" kern="0" dirty="0"/>
          </a:p>
          <a:p>
            <a:r>
              <a:rPr lang="en-GB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On the PS side, still some room for improvement:</a:t>
            </a:r>
          </a:p>
          <a:p>
            <a:pPr lvl="1"/>
            <a:r>
              <a:rPr lang="en-GB" sz="14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~10% potential cycles lost in 2021</a:t>
            </a:r>
            <a:r>
              <a:rPr lang="en-GB" sz="1400" kern="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GB" sz="14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~7% in 2022 </a:t>
            </a:r>
            <a:r>
              <a:rPr lang="en-GB" sz="1400" kern="0" dirty="0">
                <a:latin typeface="Arial" panose="020B0604020202020204" pitchFamily="34" charset="0"/>
                <a:cs typeface="Arial" panose="020B0604020202020204" pitchFamily="34" charset="0"/>
              </a:rPr>
              <a:t>(computed over the last 60 days of operation</a:t>
            </a:r>
            <a:r>
              <a:rPr lang="en-GB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GB" sz="1400" b="1" kern="0" dirty="0" smtClean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</a:t>
            </a:r>
            <a:r>
              <a:rPr lang="en-GB" sz="14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</a:t>
            </a:r>
            <a:r>
              <a:rPr lang="en-GB" sz="1400" kern="0" dirty="0">
                <a:latin typeface="Arial" panose="020B0604020202020204" pitchFamily="34" charset="0"/>
                <a:cs typeface="Arial" panose="020B0604020202020204" pitchFamily="34" charset="0"/>
              </a:rPr>
              <a:t>also for </a:t>
            </a:r>
            <a:r>
              <a:rPr lang="en-GB" sz="14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repetition rate </a:t>
            </a:r>
            <a:endParaRPr lang="en-GB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H" kern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193C9F-1684-0948-B1B5-8D6824609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9A6E02-C922-874F-A85D-A2C846BFB9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ADUC (07/02/2023)  - AD/ELENA Beam Run 2022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5FEDA2-1455-514D-99AE-12A62AA08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2022 - </a:t>
            </a:r>
            <a:r>
              <a:rPr lang="en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AD/ELENA </a:t>
            </a:r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Repetition Rate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A15042-8E50-2049-8415-F14D5BFBE2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85939"/>
            <a:ext cx="8471139" cy="642539"/>
          </a:xfrm>
        </p:spPr>
        <p:txBody>
          <a:bodyPr/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Number of daily good pbar shots (&gt;10% than nominal intensity) per day extracted from ELENA</a:t>
            </a:r>
          </a:p>
          <a:p>
            <a:pPr lvl="1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On average, 514 shots/day in 2021,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606 shots/day in 2022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; to be compared to target of about 650 shots/day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6527B0-FEAD-0247-95BF-8C4136B23C4A}"/>
              </a:ext>
            </a:extLst>
          </p:cNvPr>
          <p:cNvGrpSpPr/>
          <p:nvPr/>
        </p:nvGrpSpPr>
        <p:grpSpPr>
          <a:xfrm>
            <a:off x="5203647" y="1254708"/>
            <a:ext cx="2827123" cy="1855845"/>
            <a:chOff x="5220581" y="1320223"/>
            <a:chExt cx="2591934" cy="170145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574EB2D-A029-9341-8CFC-E4984D2EF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0581" y="1334767"/>
              <a:ext cx="2591934" cy="1686912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F03D7F2-3E0C-F342-9EA3-D02922D083D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485783" y="1407011"/>
              <a:ext cx="0" cy="132251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C601C-9009-DF44-800E-92986ADCE695}"/>
                </a:ext>
              </a:extLst>
            </p:cNvPr>
            <p:cNvSpPr txBox="1"/>
            <p:nvPr/>
          </p:nvSpPr>
          <p:spPr>
            <a:xfrm>
              <a:off x="7016839" y="1320223"/>
              <a:ext cx="596623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600" b="1" kern="0" dirty="0">
                  <a:solidFill>
                    <a:srgbClr val="FF0000"/>
                  </a:solidFill>
                </a:rPr>
                <a:t>KPI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1624F5B3-9242-D943-B217-E75708264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4648" y="3711516"/>
            <a:ext cx="2930981" cy="200271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A98DBA-B16A-5141-9102-87712E376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7505" y="3677944"/>
            <a:ext cx="3061865" cy="2036288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2586E18-6992-2347-8DEB-0993C0295B08}"/>
              </a:ext>
            </a:extLst>
          </p:cNvPr>
          <p:cNvGrpSpPr/>
          <p:nvPr/>
        </p:nvGrpSpPr>
        <p:grpSpPr>
          <a:xfrm>
            <a:off x="590215" y="1231497"/>
            <a:ext cx="4393509" cy="1921173"/>
            <a:chOff x="590215" y="1231497"/>
            <a:chExt cx="4393509" cy="192117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EBC3849-2D20-574B-965A-D661686CF012}"/>
                </a:ext>
              </a:extLst>
            </p:cNvPr>
            <p:cNvSpPr txBox="1"/>
            <p:nvPr/>
          </p:nvSpPr>
          <p:spPr>
            <a:xfrm>
              <a:off x="2175107" y="2898754"/>
              <a:ext cx="15667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GB" sz="1050" kern="0" dirty="0"/>
                <a:t>[d</a:t>
              </a:r>
              <a:r>
                <a:rPr lang="en-CH" sz="1050" kern="0" dirty="0"/>
                <a:t>ays from end of the run]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E8BAFE1-C083-4F4A-9248-474050BBE1EF}"/>
                </a:ext>
              </a:extLst>
            </p:cNvPr>
            <p:cNvGrpSpPr/>
            <p:nvPr/>
          </p:nvGrpSpPr>
          <p:grpSpPr>
            <a:xfrm>
              <a:off x="590215" y="1231497"/>
              <a:ext cx="4393509" cy="1740309"/>
              <a:chOff x="1117602" y="1295747"/>
              <a:chExt cx="3883055" cy="1538111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32891F5-40DE-A747-BFE6-D3E41D134B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b="9010"/>
              <a:stretch/>
            </p:blipFill>
            <p:spPr>
              <a:xfrm>
                <a:off x="1117602" y="1295747"/>
                <a:ext cx="3883055" cy="1538111"/>
              </a:xfrm>
              <a:prstGeom prst="rect">
                <a:avLst/>
              </a:prstGeom>
            </p:spPr>
          </p:pic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FA745F7E-EB11-C949-A36A-7686945218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509547" y="1569734"/>
                <a:ext cx="3402359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0BF3A43-26DA-DE4A-AE29-840EEE6BDCA4}"/>
                  </a:ext>
                </a:extLst>
              </p:cNvPr>
              <p:cNvSpPr txBox="1"/>
              <p:nvPr/>
            </p:nvSpPr>
            <p:spPr>
              <a:xfrm>
                <a:off x="1480572" y="1316457"/>
                <a:ext cx="596623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 algn="l"/>
                <a:r>
                  <a:rPr lang="en-CH" sz="1600" b="1" kern="0" dirty="0">
                    <a:solidFill>
                      <a:srgbClr val="FF0000"/>
                    </a:solidFill>
                  </a:rPr>
                  <a:t>KPI</a:t>
                </a: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12FC8AD-FD5E-764E-96EC-5A024291964D}"/>
              </a:ext>
            </a:extLst>
          </p:cNvPr>
          <p:cNvSpPr txBox="1"/>
          <p:nvPr/>
        </p:nvSpPr>
        <p:spPr>
          <a:xfrm>
            <a:off x="5798805" y="5493193"/>
            <a:ext cx="125739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14288" algn="l"/>
            <a:r>
              <a:rPr lang="en-CH" sz="1100" kern="0" dirty="0">
                <a:solidFill>
                  <a:srgbClr val="000000"/>
                </a:solidFill>
              </a:rPr>
              <a:t>PS rep. period [BP]</a:t>
            </a:r>
          </a:p>
        </p:txBody>
      </p:sp>
    </p:spTree>
    <p:extLst>
      <p:ext uri="{BB962C8B-B14F-4D97-AF65-F5344CB8AC3E}">
        <p14:creationId xmlns:p14="http://schemas.microsoft.com/office/powerpoint/2010/main" val="29658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43F325-2152-DE41-9BA2-825D69F5D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6204AB-35AC-3A4E-BD5C-E2434220C8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55D8F7-1F28-8A4E-8826-BEA2742B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AD/ELENA Intensity/Transmission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62F8C2-1C5E-6D43-9BA7-450CF19562B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80468"/>
            <a:ext cx="8471139" cy="1588225"/>
          </a:xfrm>
        </p:spPr>
        <p:txBody>
          <a:bodyPr/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Overall performance: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pbar per proton on target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ooking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last ~20 days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of operation for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marL="457200" lvl="1" indent="0">
              <a:buNone/>
            </a:pPr>
            <a:endParaRPr lang="en-CH" sz="1600" b="1" dirty="0"/>
          </a:p>
          <a:p>
            <a:pPr lvl="1"/>
            <a:r>
              <a:rPr lang="en-CH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Warning!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CH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 (and most of 2022) we were </a:t>
            </a:r>
            <a:r>
              <a:rPr lang="en-CH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fooled by ~40% overestimate of beam intensity at ELENA ejection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en-CH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</a:t>
            </a:r>
            <a:r>
              <a:rPr lang="en-GB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uncertainties</a:t>
            </a:r>
            <a:r>
              <a:rPr lang="en-CH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pbar intensity measurement!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4A9A72B-7AD7-A74F-B3C4-4D92C1311C51}"/>
              </a:ext>
            </a:extLst>
          </p:cNvPr>
          <p:cNvGrpSpPr/>
          <p:nvPr/>
        </p:nvGrpSpPr>
        <p:grpSpPr>
          <a:xfrm>
            <a:off x="1117720" y="1420572"/>
            <a:ext cx="6216731" cy="3635645"/>
            <a:chOff x="358140" y="1638298"/>
            <a:chExt cx="8115300" cy="49403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AA8224A-F5B1-664B-95D2-100265DFF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140" y="1638298"/>
              <a:ext cx="8115300" cy="49403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375A40-C53B-C640-B2D0-2F48648E71B2}"/>
                </a:ext>
              </a:extLst>
            </p:cNvPr>
            <p:cNvCxnSpPr/>
            <p:nvPr/>
          </p:nvCxnSpPr>
          <p:spPr bwMode="auto">
            <a:xfrm flipV="1">
              <a:off x="6547082" y="1823702"/>
              <a:ext cx="0" cy="414251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C786510-8889-E34F-9B6C-A6236F4723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25236" y="4331369"/>
              <a:ext cx="7107382" cy="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10B879C-4D26-5A47-B868-5854E409AA6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57524" y="3846981"/>
              <a:ext cx="7076198" cy="209264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71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6ECA4B-71D7-C44C-B5F9-2F5828FAAD61}"/>
                </a:ext>
              </a:extLst>
            </p:cNvPr>
            <p:cNvSpPr txBox="1"/>
            <p:nvPr/>
          </p:nvSpPr>
          <p:spPr>
            <a:xfrm>
              <a:off x="1000563" y="3993989"/>
              <a:ext cx="1077312" cy="43322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600" b="1" kern="0" dirty="0">
                  <a:solidFill>
                    <a:srgbClr val="FF0000"/>
                  </a:solidFill>
                </a:rPr>
                <a:t>Design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4D91F5F-8C24-904E-9609-9AD03006F3CE}"/>
                </a:ext>
              </a:extLst>
            </p:cNvPr>
            <p:cNvSpPr txBox="1"/>
            <p:nvPr/>
          </p:nvSpPr>
          <p:spPr>
            <a:xfrm>
              <a:off x="5889162" y="1823702"/>
              <a:ext cx="712961" cy="40457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600" b="1" kern="0" dirty="0">
                  <a:solidFill>
                    <a:srgbClr val="FF0000"/>
                  </a:solidFill>
                </a:rPr>
                <a:t>KPI</a:t>
              </a:r>
            </a:p>
          </p:txBody>
        </p:sp>
      </p:grp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E570CA1B-3E77-C341-BAF0-A95AA3201B00}"/>
              </a:ext>
            </a:extLst>
          </p:cNvPr>
          <p:cNvSpPr txBox="1">
            <a:spLocks/>
          </p:cNvSpPr>
          <p:nvPr/>
        </p:nvSpPr>
        <p:spPr>
          <a:xfrm>
            <a:off x="238860" y="5617057"/>
            <a:ext cx="8716881" cy="583141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1800" b="1" kern="0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Overall: another excellent year for AD/ELENA with performance improvements!</a:t>
            </a:r>
          </a:p>
          <a:p>
            <a:pPr lvl="1"/>
            <a:r>
              <a:rPr lang="en-US" sz="16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need to work on stability, repetition rate, and transmission…</a:t>
            </a:r>
            <a:endParaRPr lang="en-CH" sz="1600" b="1" kern="0" dirty="0">
              <a:solidFill>
                <a:srgbClr val="FF71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0ECB81-DE39-9C49-96F5-662C4540A91B}"/>
              </a:ext>
            </a:extLst>
          </p:cNvPr>
          <p:cNvSpPr txBox="1"/>
          <p:nvPr/>
        </p:nvSpPr>
        <p:spPr>
          <a:xfrm>
            <a:off x="7068366" y="2055926"/>
            <a:ext cx="1855315" cy="461665"/>
          </a:xfrm>
          <a:prstGeom prst="rect">
            <a:avLst/>
          </a:prstGeom>
          <a:solidFill>
            <a:srgbClr val="FFF5D5"/>
          </a:solidFill>
          <a:ln>
            <a:solidFill>
              <a:srgbClr val="FF7100"/>
            </a:solidFill>
          </a:ln>
        </p:spPr>
        <p:txBody>
          <a:bodyPr wrap="none" rtlCol="0">
            <a:spAutoFit/>
          </a:bodyPr>
          <a:lstStyle/>
          <a:p>
            <a:pPr marL="14288" algn="ctr"/>
            <a:r>
              <a:rPr lang="en-CH" sz="12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something to gain</a:t>
            </a:r>
            <a:br>
              <a:rPr lang="en-CH" sz="12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1200" b="1" kern="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tranmission!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48FB884-1FA1-2140-A3AB-7FAF5B46CA66}"/>
              </a:ext>
            </a:extLst>
          </p:cNvPr>
          <p:cNvCxnSpPr>
            <a:cxnSpLocks/>
          </p:cNvCxnSpPr>
          <p:nvPr/>
        </p:nvCxnSpPr>
        <p:spPr bwMode="auto">
          <a:xfrm flipH="1">
            <a:off x="3785368" y="2728265"/>
            <a:ext cx="340794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405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B3B5DE1-951D-814B-919C-202D51A4A29A}"/>
              </a:ext>
            </a:extLst>
          </p:cNvPr>
          <p:cNvSpPr txBox="1"/>
          <p:nvPr/>
        </p:nvSpPr>
        <p:spPr>
          <a:xfrm>
            <a:off x="3731593" y="2464609"/>
            <a:ext cx="147957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CH" sz="1400" b="1" kern="0" dirty="0">
                <a:solidFill>
                  <a:srgbClr val="006405"/>
                </a:solidFill>
              </a:rPr>
              <a:t>2022 LNE goal</a:t>
            </a:r>
          </a:p>
          <a:p>
            <a:pPr marL="14288" algn="l"/>
            <a:r>
              <a:rPr lang="en-CH" sz="900" b="1" kern="0" dirty="0">
                <a:solidFill>
                  <a:srgbClr val="006405"/>
                </a:solidFill>
              </a:rPr>
              <a:t>(based on previous intensity estimate…)</a:t>
            </a:r>
            <a:endParaRPr lang="en-CH" sz="1400" b="1" kern="0" dirty="0">
              <a:solidFill>
                <a:srgbClr val="006405"/>
              </a:solidFill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7139075C-FBFC-9847-BC70-60CFDED9DB42}"/>
              </a:ext>
            </a:extLst>
          </p:cNvPr>
          <p:cNvSpPr/>
          <p:nvPr/>
        </p:nvSpPr>
        <p:spPr bwMode="auto">
          <a:xfrm>
            <a:off x="6783177" y="1730632"/>
            <a:ext cx="213278" cy="1198901"/>
          </a:xfrm>
          <a:prstGeom prst="rightBrace">
            <a:avLst/>
          </a:prstGeom>
          <a:noFill/>
          <a:ln w="38100" cap="flat" cmpd="sng" algn="ctr">
            <a:solidFill>
              <a:srgbClr val="FF71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F1A563-5615-534B-A527-81AABFB42650}"/>
              </a:ext>
            </a:extLst>
          </p:cNvPr>
          <p:cNvSpPr txBox="1"/>
          <p:nvPr/>
        </p:nvSpPr>
        <p:spPr>
          <a:xfrm>
            <a:off x="7222409" y="3636092"/>
            <a:ext cx="1610166" cy="9387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CH" sz="1100" kern="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GB" sz="1100" kern="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CH" sz="1100" kern="0" dirty="0">
                <a:latin typeface="Arial" panose="020B0604020202020204" pitchFamily="34" charset="0"/>
                <a:cs typeface="Arial" panose="020B0604020202020204" pitchFamily="34" charset="0"/>
              </a:rPr>
              <a:t>ll </a:t>
            </a:r>
            <a:r>
              <a:rPr lang="en-CH" sz="1100" b="1" kern="0" dirty="0">
                <a:latin typeface="Arial" panose="020B0604020202020204" pitchFamily="34" charset="0"/>
                <a:cs typeface="Arial" panose="020B0604020202020204" pitchFamily="34" charset="0"/>
              </a:rPr>
              <a:t>ELENA eje </a:t>
            </a:r>
            <a:r>
              <a:rPr lang="en-CH" sz="1100" kern="0" dirty="0">
                <a:latin typeface="Arial" panose="020B0604020202020204" pitchFamily="34" charset="0"/>
                <a:cs typeface="Arial" panose="020B0604020202020204" pitchFamily="34" charset="0"/>
              </a:rPr>
              <a:t>data presented here was rescaled to match the latest calibration </a:t>
            </a:r>
            <a:r>
              <a:rPr lang="en-CH" sz="1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estimate</a:t>
            </a:r>
            <a:endParaRPr lang="en-CH" sz="11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D6E64A-DF41-9841-9340-D90504DEECC4}"/>
              </a:ext>
            </a:extLst>
          </p:cNvPr>
          <p:cNvSpPr txBox="1"/>
          <p:nvPr/>
        </p:nvSpPr>
        <p:spPr>
          <a:xfrm>
            <a:off x="2939596" y="2789598"/>
            <a:ext cx="26513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kern="0" dirty="0"/>
              <a:t>*</a:t>
            </a:r>
            <a:endParaRPr lang="en-CH" sz="2000" kern="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ABF906-CE74-5A4D-B0EA-38E59222E957}"/>
              </a:ext>
            </a:extLst>
          </p:cNvPr>
          <p:cNvSpPr txBox="1"/>
          <p:nvPr/>
        </p:nvSpPr>
        <p:spPr>
          <a:xfrm>
            <a:off x="2933961" y="2067479"/>
            <a:ext cx="26513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kern="0" dirty="0"/>
              <a:t>*</a:t>
            </a:r>
            <a:endParaRPr lang="en-CH" sz="2000" kern="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F3D911-5311-05AE-0014-AAEED4358CA4}"/>
              </a:ext>
            </a:extLst>
          </p:cNvPr>
          <p:cNvCxnSpPr>
            <a:cxnSpLocks/>
          </p:cNvCxnSpPr>
          <p:nvPr/>
        </p:nvCxnSpPr>
        <p:spPr bwMode="auto">
          <a:xfrm flipV="1">
            <a:off x="6279777" y="1565461"/>
            <a:ext cx="0" cy="321650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405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49727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A60579-9D22-B745-BB0B-5693EA27E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FE307-B86A-DA45-A8B0-58BC625EF8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0FDEFC-A623-764A-9421-6ACD4227A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Power Converter Reliability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6BF27A-71F5-B849-8CE4-D1F28228F66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582" y="909208"/>
            <a:ext cx="8471139" cy="5106581"/>
          </a:xfrm>
        </p:spPr>
        <p:txBody>
          <a:bodyPr/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AD Dipole Trim </a:t>
            </a:r>
            <a:r>
              <a:rPr lang="en-CH" sz="2000" dirty="0">
                <a:latin typeface="Arial" panose="020B0604020202020204" pitchFamily="34" charset="0"/>
                <a:cs typeface="Arial" panose="020B0604020202020204" pitchFamily="34" charset="0"/>
              </a:rPr>
              <a:t>(BHZ-Trim) </a:t>
            </a:r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PC failure </a:t>
            </a:r>
            <a:r>
              <a:rPr lang="en-CH" sz="2000" dirty="0">
                <a:latin typeface="Arial" panose="020B0604020202020204" pitchFamily="34" charset="0"/>
                <a:cs typeface="Arial" panose="020B0604020202020204" pitchFamily="34" charset="0"/>
              </a:rPr>
              <a:t>end of April</a:t>
            </a:r>
          </a:p>
          <a:p>
            <a:pPr lvl="1"/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EPC did </a:t>
            </a:r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not manage to get it back online</a:t>
            </a:r>
          </a:p>
          <a:p>
            <a:pPr lvl="2"/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Old equipment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, difficult to diagnose</a:t>
            </a:r>
          </a:p>
          <a:p>
            <a:pPr marL="914400" lvl="2" indent="0"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details at </a:t>
            </a:r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IEFC meeting #</a:t>
            </a:r>
            <a:r>
              <a:rPr lang="en-CH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306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CH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Found a </a:t>
            </a:r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patch using all orbit correctors</a:t>
            </a:r>
          </a:p>
          <a:p>
            <a:pPr lvl="2"/>
            <a:r>
              <a:rPr lang="en-GB" sz="16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H" sz="16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anaged to conclude the run </a:t>
            </a:r>
            <a:r>
              <a:rPr lang="en-CH" sz="160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state, </a:t>
            </a:r>
            <a:r>
              <a:rPr lang="en-CH" sz="16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br>
              <a:rPr lang="en-CH" sz="16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16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should get back to the nominal setup!</a:t>
            </a:r>
          </a:p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Main Quadrupoles </a:t>
            </a:r>
            <a:r>
              <a:rPr lang="en-CH" sz="2000" dirty="0">
                <a:latin typeface="Arial" panose="020B0604020202020204" pitchFamily="34" charset="0"/>
                <a:cs typeface="Arial" panose="020B0604020202020204" pitchFamily="34" charset="0"/>
              </a:rPr>
              <a:t>(QMAIN) </a:t>
            </a:r>
          </a:p>
          <a:p>
            <a:pPr lvl="1"/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Several trips especially during summer time</a:t>
            </a:r>
          </a:p>
          <a:p>
            <a:pPr lvl="1"/>
            <a:r>
              <a:rPr lang="en-CH" sz="18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Interventions to improve reliability often resulted in different machine </a:t>
            </a:r>
          </a:p>
          <a:p>
            <a:pPr lvl="2"/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(typically, different tune): not straightforward to debug</a:t>
            </a: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orn power converters</a:t>
            </a:r>
            <a:r>
              <a:rPr lang="en-CH" sz="2000" dirty="0">
                <a:latin typeface="Arial" panose="020B0604020202020204" pitchFamily="34" charset="0"/>
                <a:cs typeface="Arial" panose="020B0604020202020204" pitchFamily="34" charset="0"/>
              </a:rPr>
              <a:t> not able to sustaining max voltage (</a:t>
            </a:r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sparks</a:t>
            </a:r>
            <a:r>
              <a:rPr lang="en-CH" sz="2000" dirty="0"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</a:p>
          <a:p>
            <a:pPr lvl="1"/>
            <a:r>
              <a:rPr lang="en-CH" sz="1400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Weakness in the design identified, but probably just a single bad cubicle.</a:t>
            </a:r>
          </a:p>
          <a:p>
            <a:pPr lvl="1"/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Issues with communication/trips being investigated</a:t>
            </a:r>
          </a:p>
          <a:p>
            <a:pPr lvl="1"/>
            <a:endParaRPr lang="en-CH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and more urgent to think about anticipating(?) the powering consolidation</a:t>
            </a:r>
            <a:r>
              <a:rPr lang="en-CH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CH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F913FD6-52E2-8847-B3E8-FCFE4B030EBC}"/>
              </a:ext>
            </a:extLst>
          </p:cNvPr>
          <p:cNvGrpSpPr/>
          <p:nvPr/>
        </p:nvGrpSpPr>
        <p:grpSpPr>
          <a:xfrm>
            <a:off x="5669518" y="1171293"/>
            <a:ext cx="3390900" cy="2467723"/>
            <a:chOff x="5669518" y="1171293"/>
            <a:chExt cx="3390900" cy="24677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853923C-A738-C342-8CCE-24E3EA3AE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9518" y="1171293"/>
              <a:ext cx="3390900" cy="2467723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2FF2F1C-D73F-2B46-9FC9-8358BB34169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045202" y="1696921"/>
              <a:ext cx="206337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>
                  <a:alpha val="60000"/>
                </a:srgbClr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397E90-F678-D74E-ACA9-B0CA0E7F6A2C}"/>
                </a:ext>
              </a:extLst>
            </p:cNvPr>
            <p:cNvSpPr txBox="1"/>
            <p:nvPr/>
          </p:nvSpPr>
          <p:spPr>
            <a:xfrm>
              <a:off x="5932277" y="1453542"/>
              <a:ext cx="1214758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200" b="1" kern="0" dirty="0">
                  <a:solidFill>
                    <a:srgbClr val="FF0000"/>
                  </a:solidFill>
                </a:rPr>
                <a:t>PC max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1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7D6AF-D2ED-2A4E-846F-73E7055AD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69F038-B1B8-824A-850A-58096122E1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C663D7-58CB-B74D-AD2C-6025984A6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Instrumentation Reliability and Accuracy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AC511C-B841-8742-8323-FD90140012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7193" y="909209"/>
            <a:ext cx="8699177" cy="5459616"/>
          </a:xfrm>
        </p:spPr>
        <p:txBody>
          <a:bodyPr/>
          <a:lstStyle/>
          <a:p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en-CH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BCCCA stopped working</a:t>
            </a:r>
          </a:p>
          <a:p>
            <a:pPr lvl="1"/>
            <a:r>
              <a:rPr lang="en-CH" sz="1600" b="1" dirty="0">
                <a:latin typeface="Arial" panose="020B0604020202020204" pitchFamily="34" charset="0"/>
                <a:cs typeface="Arial" panose="020B0604020202020204" pitchFamily="34" charset="0"/>
              </a:rPr>
              <a:t>Started</a:t>
            </a:r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 the year in </a:t>
            </a:r>
            <a:r>
              <a:rPr lang="en-CH" sz="1600" b="1" dirty="0">
                <a:latin typeface="Arial" panose="020B0604020202020204" pitchFamily="34" charset="0"/>
                <a:cs typeface="Arial" panose="020B0604020202020204" pitchFamily="34" charset="0"/>
              </a:rPr>
              <a:t>degrated</a:t>
            </a:r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 mode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ad to find a workaround to make it work</a:t>
            </a:r>
          </a:p>
          <a:p>
            <a:pPr lvl="1"/>
            <a:r>
              <a:rPr lang="en-CH" sz="1600" dirty="0">
                <a:latin typeface="Arial" panose="020B0604020202020204" pitchFamily="34" charset="0"/>
                <a:cs typeface="Arial" panose="020B0604020202020204" pitchFamily="34" charset="0"/>
              </a:rPr>
              <a:t>Finally </a:t>
            </a:r>
            <a:r>
              <a:rPr lang="en-CH" sz="1600" b="1" dirty="0">
                <a:latin typeface="Arial" panose="020B0604020202020204" pitchFamily="34" charset="0"/>
                <a:cs typeface="Arial" panose="020B0604020202020204" pitchFamily="34" charset="0"/>
              </a:rPr>
              <a:t>unusable in October</a:t>
            </a:r>
          </a:p>
          <a:p>
            <a:pPr marL="1023938" lvl="2" indent="-225425"/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Cross-calibrated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 RF signal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using historical </a:t>
            </a:r>
            <a:b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data as temporary replacement </a:t>
            </a:r>
          </a:p>
          <a:p>
            <a:pPr marL="1289050" lvl="3" indent="-131763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nly 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works for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bunched beam</a:t>
            </a:r>
            <a:r>
              <a:rPr lang="en-CH" sz="1200" dirty="0">
                <a:latin typeface="Arial" panose="020B0604020202020204" pitchFamily="34" charset="0"/>
                <a:cs typeface="Arial" panose="020B0604020202020204" pitchFamily="34" charset="0"/>
              </a:rPr>
              <a:t>, and is </a:t>
            </a:r>
            <a:r>
              <a:rPr lang="en-CH" sz="1200" b="1" dirty="0">
                <a:latin typeface="Arial" panose="020B0604020202020204" pitchFamily="34" charset="0"/>
                <a:cs typeface="Arial" panose="020B0604020202020204" pitchFamily="34" charset="0"/>
              </a:rPr>
              <a:t>not self-calibrated</a:t>
            </a:r>
          </a:p>
          <a:p>
            <a:r>
              <a:rPr lang="en-CH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monitor</a:t>
            </a:r>
            <a:r>
              <a:rPr lang="en-CH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in ELENA </a:t>
            </a:r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ejection line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 turned out to be </a:t>
            </a:r>
            <a:r>
              <a:rPr lang="en-CH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wrong by ~40%!</a:t>
            </a:r>
          </a:p>
          <a:p>
            <a:pPr lvl="1"/>
            <a:r>
              <a:rPr lang="en-CH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improve! This is the primary information we provide to our users.</a:t>
            </a:r>
          </a:p>
          <a:p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en-CH" sz="18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IPM</a:t>
            </a:r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CH" sz="18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partially operational</a:t>
            </a:r>
          </a:p>
          <a:p>
            <a:pPr lvl="1"/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Still, it allowed us to see that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transverse cooling at 100 MeV/c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done in 5 s instead of 15 s</a:t>
            </a:r>
          </a:p>
          <a:p>
            <a:pPr lvl="1"/>
            <a:r>
              <a:rPr lang="en-CH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should get this instrument fully operational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: it will be a game changer! </a:t>
            </a: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845C96A-6150-134D-858D-F5B1D8F796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7" t="10199" r="7256" b="29444"/>
          <a:stretch/>
        </p:blipFill>
        <p:spPr>
          <a:xfrm>
            <a:off x="5491896" y="759038"/>
            <a:ext cx="3603742" cy="19160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34276A-2D71-6C45-A1FC-225A17ABE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5318" y="4387911"/>
            <a:ext cx="5111603" cy="219068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16EBBD-AB95-EE4F-B869-9EC4E1D60BA7}"/>
              </a:ext>
            </a:extLst>
          </p:cNvPr>
          <p:cNvCxnSpPr>
            <a:cxnSpLocks/>
          </p:cNvCxnSpPr>
          <p:nvPr/>
        </p:nvCxnSpPr>
        <p:spPr bwMode="auto">
          <a:xfrm flipV="1">
            <a:off x="3069232" y="4519811"/>
            <a:ext cx="0" cy="16771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>
                <a:alpha val="69804"/>
              </a:srgb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74C150B-D20A-0547-9BDB-47F4BC7BDFAB}"/>
              </a:ext>
            </a:extLst>
          </p:cNvPr>
          <p:cNvSpPr txBox="1"/>
          <p:nvPr/>
        </p:nvSpPr>
        <p:spPr>
          <a:xfrm>
            <a:off x="3181569" y="4491290"/>
            <a:ext cx="595227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CH" sz="1200" b="1" kern="0" dirty="0"/>
              <a:t>ramp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4D93AE-1B3F-984D-9CF2-6C953C805D06}"/>
              </a:ext>
            </a:extLst>
          </p:cNvPr>
          <p:cNvSpPr txBox="1"/>
          <p:nvPr/>
        </p:nvSpPr>
        <p:spPr>
          <a:xfrm>
            <a:off x="2184794" y="4491290"/>
            <a:ext cx="92717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/>
              <a:t>300 MeV/c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1A64A9-2D07-6641-88BC-32EFB4F104E2}"/>
              </a:ext>
            </a:extLst>
          </p:cNvPr>
          <p:cNvCxnSpPr>
            <a:cxnSpLocks/>
          </p:cNvCxnSpPr>
          <p:nvPr/>
        </p:nvCxnSpPr>
        <p:spPr bwMode="auto">
          <a:xfrm flipV="1">
            <a:off x="3889132" y="4519811"/>
            <a:ext cx="0" cy="16771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>
                <a:alpha val="69804"/>
              </a:srgb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DAB42A-F4D4-8542-BF7B-D56627A76594}"/>
              </a:ext>
            </a:extLst>
          </p:cNvPr>
          <p:cNvSpPr txBox="1"/>
          <p:nvPr/>
        </p:nvSpPr>
        <p:spPr>
          <a:xfrm>
            <a:off x="3889223" y="4491290"/>
            <a:ext cx="91595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/>
              <a:t>100 MeV/c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7DB95A4-91AF-B14F-BF2C-690959E12C42}"/>
              </a:ext>
            </a:extLst>
          </p:cNvPr>
          <p:cNvCxnSpPr>
            <a:cxnSpLocks/>
          </p:cNvCxnSpPr>
          <p:nvPr/>
        </p:nvCxnSpPr>
        <p:spPr bwMode="auto">
          <a:xfrm flipV="1">
            <a:off x="5943091" y="4519811"/>
            <a:ext cx="0" cy="16771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>
                <a:alpha val="69804"/>
              </a:srgbClr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B6176CE-7DE9-6A4C-86C6-F284DD1F3247}"/>
              </a:ext>
            </a:extLst>
          </p:cNvPr>
          <p:cNvSpPr txBox="1"/>
          <p:nvPr/>
        </p:nvSpPr>
        <p:spPr>
          <a:xfrm>
            <a:off x="5922882" y="4483378"/>
            <a:ext cx="69153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/>
              <a:t>RF 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656DA2-82C3-104C-8CA9-73E67859F1C8}"/>
              </a:ext>
            </a:extLst>
          </p:cNvPr>
          <p:cNvSpPr txBox="1"/>
          <p:nvPr/>
        </p:nvSpPr>
        <p:spPr>
          <a:xfrm>
            <a:off x="3873356" y="5960509"/>
            <a:ext cx="1507996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rgbClr val="E377C3"/>
                </a:solidFill>
              </a:rPr>
              <a:t>Best settings?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97EFA4E-1FE6-6945-B3A4-024FB5A171AC}"/>
              </a:ext>
            </a:extLst>
          </p:cNvPr>
          <p:cNvCxnSpPr>
            <a:cxnSpLocks/>
          </p:cNvCxnSpPr>
          <p:nvPr/>
        </p:nvCxnSpPr>
        <p:spPr bwMode="auto">
          <a:xfrm flipV="1">
            <a:off x="4358504" y="5865181"/>
            <a:ext cx="105676" cy="1195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377C3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90C5184-7ED7-0841-AAF9-880E0EC51700}"/>
              </a:ext>
            </a:extLst>
          </p:cNvPr>
          <p:cNvSpPr txBox="1"/>
          <p:nvPr/>
        </p:nvSpPr>
        <p:spPr>
          <a:xfrm>
            <a:off x="5045660" y="4948901"/>
            <a:ext cx="104900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rgbClr val="FF8800"/>
                </a:solidFill>
              </a:rPr>
              <a:t>Bad settings!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5DA4772-CC3A-724F-BF8D-C66EB811887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97129" y="4744405"/>
            <a:ext cx="76556" cy="1848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88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2FC5789-42F6-5B44-B2C1-1D19157462C6}"/>
              </a:ext>
            </a:extLst>
          </p:cNvPr>
          <p:cNvSpPr txBox="1"/>
          <p:nvPr/>
        </p:nvSpPr>
        <p:spPr>
          <a:xfrm>
            <a:off x="6268650" y="5596845"/>
            <a:ext cx="2045618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CH" sz="1100" b="1" kern="0" dirty="0">
                <a:latin typeface="Arial" panose="020B0604020202020204" pitchFamily="34" charset="0"/>
                <a:cs typeface="Arial" panose="020B0604020202020204" pitchFamily="34" charset="0"/>
              </a:rPr>
              <a:t>Horizontal beam size as a function of time while scanning on e-pbar alignment</a:t>
            </a:r>
          </a:p>
        </p:txBody>
      </p:sp>
    </p:spTree>
    <p:extLst>
      <p:ext uri="{BB962C8B-B14F-4D97-AF65-F5344CB8AC3E}">
        <p14:creationId xmlns:p14="http://schemas.microsoft.com/office/powerpoint/2010/main" val="403362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D10ADC-1939-2440-8764-EB8F03769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7C29E-B7EC-6041-967D-7268028C06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8DDD55-2578-FF42-A66B-694E7939C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Work on Machine Understanding </a:t>
            </a:r>
            <a:b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during 2022</a:t>
            </a:r>
            <a:endParaRPr lang="en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A4766A-D371-9046-9B65-F3086FFC18A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639" y="815281"/>
            <a:ext cx="5367392" cy="5459616"/>
          </a:xfrm>
        </p:spPr>
        <p:txBody>
          <a:bodyPr/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Weekly </a:t>
            </a:r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MDs 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biweekly discussions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 (see 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wikis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Investigate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hardware issues/limitations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AD bunch rotation</a:t>
            </a: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LSA tools debugging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E.g. LLRF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makerules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cycle setting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Setup of new beamlines </a:t>
            </a:r>
          </a:p>
          <a:p>
            <a:pPr lvl="2"/>
            <a:r>
              <a:rPr lang="en-GB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Successfully sent beam to PUMA and STEP!</a:t>
            </a:r>
          </a:p>
          <a:p>
            <a:pPr lvl="1"/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Take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machine references</a:t>
            </a:r>
          </a:p>
          <a:p>
            <a:pPr lvl="2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s-cooling</a:t>
            </a: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mprove perfomance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… still, </a:t>
            </a: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mainly to follow hardware drifts</a:t>
            </a:r>
            <a:endParaRPr lang="en-CH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Improve logging 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of machine performance</a:t>
            </a:r>
          </a:p>
          <a:p>
            <a:pPr lvl="1"/>
            <a:r>
              <a:rPr lang="en-CH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Setup of </a:t>
            </a:r>
            <a:r>
              <a:rPr lang="en-CH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BPT page</a:t>
            </a:r>
            <a:r>
              <a:rPr lang="en-CH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AD/ELENA</a:t>
            </a:r>
          </a:p>
          <a:p>
            <a:r>
              <a:rPr lang="en-CH" sz="1800" b="1" dirty="0">
                <a:latin typeface="Arial" panose="020B0604020202020204" pitchFamily="34" charset="0"/>
                <a:cs typeface="Arial" panose="020B0604020202020204" pitchFamily="34" charset="0"/>
              </a:rPr>
              <a:t>Still missing </a:t>
            </a:r>
            <a:r>
              <a:rPr lang="en-CH" sz="1800" dirty="0">
                <a:latin typeface="Arial" panose="020B0604020202020204" pitchFamily="34" charset="0"/>
                <a:cs typeface="Arial" panose="020B0604020202020204" pitchFamily="34" charset="0"/>
              </a:rPr>
              <a:t>(among others)</a:t>
            </a:r>
          </a:p>
          <a:p>
            <a:pPr marL="635000" lvl="1" indent="-317500"/>
            <a:r>
              <a:rPr lang="en-CH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emittance at ELENA extraction</a:t>
            </a:r>
          </a:p>
          <a:p>
            <a:pPr marL="936625" lvl="2" indent="-215900"/>
            <a:r>
              <a:rPr lang="en-CH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x2 bigger than design values</a:t>
            </a:r>
          </a:p>
          <a:p>
            <a:pPr marL="936625" lvl="2" indent="-215900"/>
            <a:r>
              <a:rPr lang="en-CH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limited time invested on this</a:t>
            </a:r>
          </a:p>
          <a:p>
            <a:pPr marL="635000" lvl="1" indent="-317500"/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ELENA B-Train </a:t>
            </a:r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(operational, but not used): </a:t>
            </a:r>
          </a:p>
          <a:p>
            <a:pPr marL="936625" lvl="2" indent="-215900"/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No time, but also </a:t>
            </a:r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doesn’t seem to be a limitation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094C775-4352-D94D-8B09-08BB388CB2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32" t="8743" r="2076" b="3006"/>
          <a:stretch/>
        </p:blipFill>
        <p:spPr>
          <a:xfrm>
            <a:off x="5435030" y="874436"/>
            <a:ext cx="3641331" cy="2031347"/>
          </a:xfrm>
          <a:prstGeom prst="rect">
            <a:avLst/>
          </a:prstGeom>
        </p:spPr>
      </p:pic>
      <p:pic>
        <p:nvPicPr>
          <p:cNvPr id="8" name="Picture 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46ABB670-CC01-FD40-8465-7BBDD12315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9816" b="22234"/>
          <a:stretch/>
        </p:blipFill>
        <p:spPr>
          <a:xfrm>
            <a:off x="5435030" y="3136914"/>
            <a:ext cx="3641331" cy="102489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270EBCF-E173-7947-B1C5-8A183F61AEA1}"/>
              </a:ext>
            </a:extLst>
          </p:cNvPr>
          <p:cNvGrpSpPr/>
          <p:nvPr/>
        </p:nvGrpSpPr>
        <p:grpSpPr>
          <a:xfrm>
            <a:off x="5435030" y="4516380"/>
            <a:ext cx="3641331" cy="1946520"/>
            <a:chOff x="262759" y="3249483"/>
            <a:chExt cx="4367183" cy="233453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D60AF5C-1096-D648-AEB1-2E5666511181}"/>
                </a:ext>
              </a:extLst>
            </p:cNvPr>
            <p:cNvGrpSpPr/>
            <p:nvPr/>
          </p:nvGrpSpPr>
          <p:grpSpPr>
            <a:xfrm>
              <a:off x="262759" y="3249483"/>
              <a:ext cx="4367183" cy="2334533"/>
              <a:chOff x="262759" y="3249483"/>
              <a:chExt cx="4367183" cy="2334533"/>
            </a:xfrm>
          </p:grpSpPr>
          <p:pic>
            <p:nvPicPr>
              <p:cNvPr id="12" name="Picture 11" descr="Chart&#10;&#10;Description automatically generated">
                <a:extLst>
                  <a:ext uri="{FF2B5EF4-FFF2-40B4-BE49-F238E27FC236}">
                    <a16:creationId xmlns:a16="http://schemas.microsoft.com/office/drawing/2014/main" id="{C15DD6F5-9976-9D47-A209-9E50E0791C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1792" t="11354" r="1212" b="17840"/>
              <a:stretch/>
            </p:blipFill>
            <p:spPr>
              <a:xfrm>
                <a:off x="2391815" y="3249484"/>
                <a:ext cx="2238127" cy="23345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" name="Picture 14" descr="Chart&#10;&#10;Description automatically generated">
                <a:extLst>
                  <a:ext uri="{FF2B5EF4-FFF2-40B4-BE49-F238E27FC236}">
                    <a16:creationId xmlns:a16="http://schemas.microsoft.com/office/drawing/2014/main" id="{E996AE9E-0884-7342-B814-826DD1D76D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52919" t="10735" r="1263" b="17432"/>
              <a:stretch/>
            </p:blipFill>
            <p:spPr>
              <a:xfrm>
                <a:off x="262759" y="3249483"/>
                <a:ext cx="2149364" cy="233288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C841F0-6BA8-CB42-96F9-6087F76EA1C5}"/>
                </a:ext>
              </a:extLst>
            </p:cNvPr>
            <p:cNvSpPr txBox="1"/>
            <p:nvPr/>
          </p:nvSpPr>
          <p:spPr>
            <a:xfrm>
              <a:off x="3118060" y="3259723"/>
              <a:ext cx="1108153" cy="369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CH" sz="1400" b="1" kern="0" dirty="0">
                  <a:solidFill>
                    <a:schemeClr val="bg2"/>
                  </a:solidFill>
                </a:rPr>
                <a:t>V: 2.4 um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7B819F-4471-B140-A28C-48CB993DEA25}"/>
                </a:ext>
              </a:extLst>
            </p:cNvPr>
            <p:cNvSpPr txBox="1"/>
            <p:nvPr/>
          </p:nvSpPr>
          <p:spPr>
            <a:xfrm>
              <a:off x="796352" y="3259723"/>
              <a:ext cx="1172962" cy="369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400" b="1" kern="0" dirty="0">
                  <a:solidFill>
                    <a:schemeClr val="bg2"/>
                  </a:solidFill>
                </a:rPr>
                <a:t>H: 2.1 um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6A3D465-DBEE-AA48-8DAE-30279C366EA1}"/>
              </a:ext>
            </a:extLst>
          </p:cNvPr>
          <p:cNvSpPr txBox="1"/>
          <p:nvPr/>
        </p:nvSpPr>
        <p:spPr>
          <a:xfrm>
            <a:off x="5435030" y="2738592"/>
            <a:ext cx="364133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4288" algn="ctr"/>
            <a:r>
              <a:rPr lang="en-CH" sz="1400" b="1" kern="0" dirty="0"/>
              <a:t>S-cooling automatic BTF measurements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D0E527-72AA-3942-9B80-CADB34687222}"/>
              </a:ext>
            </a:extLst>
          </p:cNvPr>
          <p:cNvSpPr txBox="1"/>
          <p:nvPr/>
        </p:nvSpPr>
        <p:spPr>
          <a:xfrm>
            <a:off x="5435030" y="4042446"/>
            <a:ext cx="364133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4288" algn="ctr"/>
            <a:r>
              <a:rPr lang="en-CH" sz="1400" b="1" kern="0" dirty="0"/>
              <a:t>Trombone disconnection during scans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9E10F2-CA48-6645-A835-1760259D9F35}"/>
              </a:ext>
            </a:extLst>
          </p:cNvPr>
          <p:cNvSpPr txBox="1"/>
          <p:nvPr/>
        </p:nvSpPr>
        <p:spPr>
          <a:xfrm>
            <a:off x="5425603" y="6257706"/>
            <a:ext cx="365075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4288" algn="ctr"/>
            <a:r>
              <a:rPr lang="en-CH" sz="1400" b="1" kern="0" dirty="0"/>
              <a:t>Emittance measurement in LNE lines</a:t>
            </a:r>
          </a:p>
        </p:txBody>
      </p:sp>
    </p:spTree>
    <p:extLst>
      <p:ext uri="{BB962C8B-B14F-4D97-AF65-F5344CB8AC3E}">
        <p14:creationId xmlns:p14="http://schemas.microsoft.com/office/powerpoint/2010/main" val="84130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430A3B-5A79-3D46-90D2-AB1355AFA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D7A68A-BEF3-374B-8E44-1352914D31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81B641-4D77-6A43-8968-EBDCB5692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Beam Delivery to Users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4E5538-FDD1-B349-B1B3-813FBEE51C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27253"/>
            <a:ext cx="8471139" cy="5459616"/>
          </a:xfrm>
        </p:spPr>
        <p:txBody>
          <a:bodyPr/>
          <a:lstStyle/>
          <a:p>
            <a:pPr algn="l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through the LNE lines is very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stable and reproducible</a:t>
            </a:r>
          </a:p>
          <a:p>
            <a:pPr lvl="1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Only minor cabling mistakes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on new lines commissioned this year: once fixed, using design optics</a:t>
            </a:r>
          </a:p>
          <a:p>
            <a:pPr algn="l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Impact of stray magnetic fields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other experiments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2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GB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benefit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shielding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some transfer lines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ABT effort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modelling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possibly automatic </a:t>
            </a:r>
            <a:r>
              <a:rPr lang="en-GB" sz="1200" b="1" dirty="0" smtClean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2"/>
            <a:r>
              <a:rPr lang="en-GB" sz="12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“wasting” ~5% of AD cycling time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to wait for ELENA ejection before starting a new cycle, such as </a:t>
            </a:r>
            <a:r>
              <a:rPr lang="en-GB" sz="12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ensure reproducible transport </a:t>
            </a:r>
          </a:p>
          <a:p>
            <a:pPr algn="l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Close collaboration with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users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to respond to their needs</a:t>
            </a:r>
          </a:p>
          <a:p>
            <a:pPr lvl="1"/>
            <a:r>
              <a:rPr lang="en-GB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benefit from support by CERN expertise beyond the delivery point!</a:t>
            </a:r>
            <a:endParaRPr lang="en-GB" sz="1800" dirty="0">
              <a:solidFill>
                <a:srgbClr val="00640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2D272E-79A5-B947-B65B-D33FDDFB16F7}"/>
              </a:ext>
            </a:extLst>
          </p:cNvPr>
          <p:cNvGrpSpPr/>
          <p:nvPr/>
        </p:nvGrpSpPr>
        <p:grpSpPr>
          <a:xfrm>
            <a:off x="4978134" y="3792809"/>
            <a:ext cx="3981568" cy="2635798"/>
            <a:chOff x="3665101" y="3467052"/>
            <a:chExt cx="3981568" cy="2635798"/>
          </a:xfrm>
        </p:grpSpPr>
        <p:pic>
          <p:nvPicPr>
            <p:cNvPr id="7" name="Picture 6" descr="Chart, histogram&#10;&#10;Description automatically generated">
              <a:extLst>
                <a:ext uri="{FF2B5EF4-FFF2-40B4-BE49-F238E27FC236}">
                  <a16:creationId xmlns:a16="http://schemas.microsoft.com/office/drawing/2014/main" id="{54A09144-9EB4-C549-BBB0-ED6BDDFBB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2204" y="3467052"/>
              <a:ext cx="3904465" cy="263579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15A18E-7CFF-1742-A6FC-770A62C03E27}"/>
                </a:ext>
              </a:extLst>
            </p:cNvPr>
            <p:cNvSpPr txBox="1"/>
            <p:nvPr/>
          </p:nvSpPr>
          <p:spPr>
            <a:xfrm>
              <a:off x="5595179" y="5625760"/>
              <a:ext cx="1953777" cy="276999"/>
            </a:xfrm>
            <a:prstGeom prst="rect">
              <a:avLst/>
            </a:prstGeom>
            <a:solidFill>
              <a:srgbClr val="E2E5E1"/>
            </a:solidFill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GBAR’s detectors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43E06C3-C624-554E-B636-4C49C3D95EE1}"/>
                </a:ext>
              </a:extLst>
            </p:cNvPr>
            <p:cNvSpPr txBox="1"/>
            <p:nvPr/>
          </p:nvSpPr>
          <p:spPr>
            <a:xfrm>
              <a:off x="4051089" y="5625760"/>
              <a:ext cx="1565939" cy="276999"/>
            </a:xfrm>
            <a:prstGeom prst="rect">
              <a:avLst/>
            </a:prstGeom>
            <a:solidFill>
              <a:srgbClr val="FFEDB4"/>
            </a:solidFill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CERN detectors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F4A420-4ADF-8F4B-8345-664AB12835ED}"/>
                </a:ext>
              </a:extLst>
            </p:cNvPr>
            <p:cNvSpPr txBox="1"/>
            <p:nvPr/>
          </p:nvSpPr>
          <p:spPr>
            <a:xfrm rot="16200000">
              <a:off x="3012936" y="4568984"/>
              <a:ext cx="156593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05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Measured beam size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1E9845-5AC9-1E48-A263-F96692F01F07}"/>
              </a:ext>
            </a:extLst>
          </p:cNvPr>
          <p:cNvGrpSpPr/>
          <p:nvPr/>
        </p:nvGrpSpPr>
        <p:grpSpPr>
          <a:xfrm>
            <a:off x="317701" y="3878317"/>
            <a:ext cx="4612002" cy="2478264"/>
            <a:chOff x="1600907" y="1760743"/>
            <a:chExt cx="4227661" cy="227173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1D0D67B-0F00-7048-93B9-F8F015B77C0F}"/>
                </a:ext>
              </a:extLst>
            </p:cNvPr>
            <p:cNvGrpSpPr/>
            <p:nvPr/>
          </p:nvGrpSpPr>
          <p:grpSpPr>
            <a:xfrm>
              <a:off x="1600907" y="1860867"/>
              <a:ext cx="4227661" cy="2171614"/>
              <a:chOff x="1600907" y="1860867"/>
              <a:chExt cx="4227661" cy="2171614"/>
            </a:xfrm>
          </p:grpSpPr>
          <p:pic>
            <p:nvPicPr>
              <p:cNvPr id="15" name="Picture 14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AF88A0BA-5C2F-3947-B708-E89D4BB757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26213" b="65664"/>
              <a:stretch/>
            </p:blipFill>
            <p:spPr>
              <a:xfrm>
                <a:off x="1600907" y="1860867"/>
                <a:ext cx="4113818" cy="2171614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9305D81-48FC-CA43-BA4D-970F6FA527F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11550" y="1987061"/>
                <a:ext cx="0" cy="172800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643E363-A286-9641-BE78-E98DB973389D}"/>
                  </a:ext>
                </a:extLst>
              </p:cNvPr>
              <p:cNvSpPr/>
              <p:nvPr/>
            </p:nvSpPr>
            <p:spPr bwMode="auto">
              <a:xfrm>
                <a:off x="2287228" y="2814451"/>
                <a:ext cx="3541339" cy="755541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C000">
                    <a:alpha val="69804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DB9849A9-A913-A741-9C51-629D2D1EB8AA}"/>
                  </a:ext>
                </a:extLst>
              </p:cNvPr>
              <p:cNvSpPr/>
              <p:nvPr/>
            </p:nvSpPr>
            <p:spPr bwMode="auto">
              <a:xfrm>
                <a:off x="2373086" y="2091744"/>
                <a:ext cx="3455482" cy="755541"/>
              </a:xfrm>
              <a:prstGeom prst="ellipse">
                <a:avLst/>
              </a:prstGeom>
              <a:noFill/>
              <a:ln w="38100" cap="flat" cmpd="sng" algn="ctr">
                <a:solidFill>
                  <a:srgbClr val="92D050">
                    <a:alpha val="69804"/>
                  </a:srgb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7DCBB3-C378-FF46-9DC7-54DBA58A1BF5}"/>
                  </a:ext>
                </a:extLst>
              </p:cNvPr>
              <p:cNvSpPr txBox="1"/>
              <p:nvPr/>
            </p:nvSpPr>
            <p:spPr>
              <a:xfrm>
                <a:off x="4054849" y="3422302"/>
                <a:ext cx="1695016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 algn="l"/>
                <a:r>
                  <a:rPr lang="en-CH" sz="1400" b="1" kern="0" dirty="0">
                    <a:solidFill>
                      <a:schemeClr val="tx2"/>
                    </a:solidFill>
                  </a:rPr>
                  <a:t>AD magnetic cycle!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6566BFB-51AB-AE45-9B42-9782D8C0547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10364" y="3024723"/>
                <a:ext cx="260871" cy="368387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>
                    <a:alpha val="72941"/>
                  </a:srgb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9A81460-C25A-BD42-A13F-75A38153233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929292" y="3040074"/>
                <a:ext cx="263534" cy="36829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>
                    <a:alpha val="72941"/>
                  </a:srgb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24B0AA5-97B5-7647-8DF2-0C533F09090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107631" y="3008907"/>
                <a:ext cx="263534" cy="36829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>
                    <a:alpha val="72941"/>
                  </a:srgb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D3AEA8-03DB-2148-AE51-EA57D1890B46}"/>
                  </a:ext>
                </a:extLst>
              </p:cNvPr>
              <p:cNvSpPr txBox="1"/>
              <p:nvPr/>
            </p:nvSpPr>
            <p:spPr>
              <a:xfrm>
                <a:off x="2587291" y="2034461"/>
                <a:ext cx="595356" cy="338554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rtlCol="0">
                <a:spAutoFit/>
              </a:bodyPr>
              <a:lstStyle/>
              <a:p>
                <a:pPr marL="14288" algn="l"/>
                <a:r>
                  <a:rPr lang="en-CH" sz="1600" b="1" kern="0" dirty="0">
                    <a:solidFill>
                      <a:schemeClr val="bg2"/>
                    </a:solidFill>
                  </a:rPr>
                  <a:t>pbar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4FE386E-9500-C54C-8D5F-017297446370}"/>
                  </a:ext>
                </a:extLst>
              </p:cNvPr>
              <p:cNvSpPr txBox="1"/>
              <p:nvPr/>
            </p:nvSpPr>
            <p:spPr>
              <a:xfrm>
                <a:off x="2543245" y="3354913"/>
                <a:ext cx="446276" cy="338554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pPr marL="14288" algn="l"/>
                <a:r>
                  <a:rPr lang="en-CH" sz="1600" b="1" kern="0" dirty="0">
                    <a:solidFill>
                      <a:schemeClr val="bg2"/>
                    </a:solidFill>
                  </a:rPr>
                  <a:t>H-</a:t>
                </a:r>
                <a:endParaRPr lang="en-CH" sz="2000" b="1" kern="0" dirty="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65110A-7FAC-BF4B-85BF-5A3AF421D19C}"/>
                </a:ext>
              </a:extLst>
            </p:cNvPr>
            <p:cNvSpPr txBox="1"/>
            <p:nvPr/>
          </p:nvSpPr>
          <p:spPr>
            <a:xfrm>
              <a:off x="2526021" y="1760743"/>
              <a:ext cx="2640788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/>
              <a:r>
                <a:rPr lang="en-CH" sz="1200" b="1" dirty="0"/>
                <a:t>ASACUSA2 transfer line – BSGW0546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9AD8A8-491A-B44F-9EE5-37F03CAEE680}"/>
                </a:ext>
              </a:extLst>
            </p:cNvPr>
            <p:cNvSpPr txBox="1"/>
            <p:nvPr/>
          </p:nvSpPr>
          <p:spPr>
            <a:xfrm rot="16200000">
              <a:off x="954186" y="2708785"/>
              <a:ext cx="166455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14288"/>
              <a:r>
                <a:rPr lang="en-CH" sz="1200" b="1" dirty="0"/>
                <a:t>Mean x position [mm]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22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D67A1D-4CEF-1847-B4E7-7D2DA90BB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FF6E03-46DD-AD44-A340-35826573E0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5111" y="6626252"/>
            <a:ext cx="8473440" cy="292101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ADUC (07/02/2023)  - AD/ELENA Beam Run 2022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97585D-3863-1649-804E-09CB8B4A0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compared to a year ago</a:t>
            </a:r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391338-51FA-2843-ABDE-647399C5A5B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806418" cy="5459616"/>
          </a:xfrm>
        </p:spPr>
        <p:txBody>
          <a:bodyPr/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Areas that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require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improvement:</a:t>
            </a: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Consolidate/improve instrumentation: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steps done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</a:t>
            </a:r>
            <a:r>
              <a:rPr lang="en-US" sz="1400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to do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+BCCCA reliability must be addressed!</a:t>
            </a: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Monitoring/logging: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put in place, opening the room for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easier performance analysis</a:t>
            </a: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Collect/use references: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on s-cooling ongoing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several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 taken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efficient 2023 restart?!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Tooling: mainly concentrating on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status/diagnostics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(new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Vistar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Live Schottky, Inspector panels,…), still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spend more time on “correction” (eventually feedback) tools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radiation levels: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plans to improve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shielding around </a:t>
            </a:r>
            <a:r>
              <a:rPr lang="en-US" sz="1400" b="1" dirty="0" err="1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AEgIS</a:t>
            </a:r>
            <a:endParaRPr lang="en-US" sz="1400" b="1" dirty="0">
              <a:solidFill>
                <a:srgbClr val="FF71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Recover pre-LS2 pbar/p yield: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improvement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probably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yet </a:t>
            </a:r>
            <a:r>
              <a:rPr lang="en-US" sz="1400" b="1" dirty="0" smtClean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+Hardware Reliability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!: </a:t>
            </a: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Powering!, Instrumentation</a:t>
            </a:r>
            <a:r>
              <a:rPr lang="en-US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1"/>
            <a:endParaRPr lang="en-US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Hunting for even higher performance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Increase p intensity/quality in PS: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by radiation levels in </a:t>
            </a:r>
            <a:r>
              <a:rPr lang="en-US" sz="1400" b="1" dirty="0" err="1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AEgIS</a:t>
            </a:r>
            <a:endParaRPr lang="en-US" sz="1400" dirty="0">
              <a:solidFill>
                <a:srgbClr val="FF71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AD/ELENA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deceleration efficiencies: </a:t>
            </a:r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&gt;80% reached,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difficult to maintain it!</a:t>
            </a: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Improve stability: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little time available to work on this</a:t>
            </a:r>
          </a:p>
          <a:p>
            <a:pPr lvl="1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Improve repetition rate (</a:t>
            </a: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+stability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</a:p>
          <a:p>
            <a:pPr lvl="2"/>
            <a:r>
              <a:rPr lang="en-US" sz="1400" b="1" dirty="0">
                <a:solidFill>
                  <a:srgbClr val="00640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 AD cycle length reduction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Ideally, </a:t>
            </a:r>
            <a:r>
              <a:rPr lang="en-US" sz="1400" b="1" dirty="0">
                <a:solidFill>
                  <a:srgbClr val="FF7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matching with PS super-cycle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 improved, or at least </a:t>
            </a:r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stabilized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457200" lvl="1" indent="0">
              <a:buNone/>
            </a:pPr>
            <a:endParaRPr lang="en-US" sz="16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73B310-2470-A049-B15C-BC81AEDC0B7E}"/>
              </a:ext>
            </a:extLst>
          </p:cNvPr>
          <p:cNvGrpSpPr/>
          <p:nvPr/>
        </p:nvGrpSpPr>
        <p:grpSpPr>
          <a:xfrm>
            <a:off x="9396899" y="6402630"/>
            <a:ext cx="317081" cy="317081"/>
            <a:chOff x="8662074" y="1556876"/>
            <a:chExt cx="411478" cy="41147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F315BB1-693C-494E-8628-E67C4D4ECB66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DB2A8C9-06E2-AA49-905A-B1706037B433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FA1A5D9-1DA4-2146-8AAA-0E116692D70B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D140C97-A050-3B42-AC6E-29E1669706B5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E1113E-BBBF-ED4F-A14A-0A90CC2BA7AF}"/>
              </a:ext>
            </a:extLst>
          </p:cNvPr>
          <p:cNvGrpSpPr/>
          <p:nvPr/>
        </p:nvGrpSpPr>
        <p:grpSpPr>
          <a:xfrm>
            <a:off x="9952941" y="6404951"/>
            <a:ext cx="317081" cy="317081"/>
            <a:chOff x="9268393" y="1559197"/>
            <a:chExt cx="411478" cy="41147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5C6468E-690C-DC4B-913D-57D8DCEB32F2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40CE6BA-73CB-B549-BCB8-52CAB7AEEA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B83C768-026B-264B-A0C5-565539702F4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09BC69F-DEE7-1A49-A17B-E0B99491D0CB}"/>
              </a:ext>
            </a:extLst>
          </p:cNvPr>
          <p:cNvGrpSpPr/>
          <p:nvPr/>
        </p:nvGrpSpPr>
        <p:grpSpPr>
          <a:xfrm>
            <a:off x="10618683" y="6402811"/>
            <a:ext cx="317081" cy="317081"/>
            <a:chOff x="9883858" y="1557057"/>
            <a:chExt cx="411478" cy="41147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2F81CB4-6A47-DF43-8B38-59C752E86F1F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24B88F5-5C2C-E446-A33F-FA8ACE841BA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F3AD4F3-FEBB-8A4B-ABFA-C9E30FCAB1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098B72-096A-984B-B0F7-A3A89DEC999B}"/>
              </a:ext>
            </a:extLst>
          </p:cNvPr>
          <p:cNvGrpSpPr/>
          <p:nvPr/>
        </p:nvGrpSpPr>
        <p:grpSpPr>
          <a:xfrm>
            <a:off x="470438" y="1302761"/>
            <a:ext cx="317081" cy="317081"/>
            <a:chOff x="8662074" y="1556876"/>
            <a:chExt cx="411478" cy="41147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3F539A3-0029-554A-9D99-A8AD6DBB3922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BE4C7B6-7B49-BB47-A554-0AEAF215B7F3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ED2BF5F-6E39-014E-B582-AA4363983964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4F6C80D-EAC1-2D4F-A556-7B324F605F3C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2B21EF2-AD60-F240-BC74-5C0EA5B9BD5C}"/>
              </a:ext>
            </a:extLst>
          </p:cNvPr>
          <p:cNvGrpSpPr/>
          <p:nvPr/>
        </p:nvGrpSpPr>
        <p:grpSpPr>
          <a:xfrm>
            <a:off x="476905" y="2019154"/>
            <a:ext cx="317081" cy="317081"/>
            <a:chOff x="8662074" y="1556876"/>
            <a:chExt cx="411478" cy="41147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D64AE88-E572-B745-A695-AB630C633F2C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86CC83A-D34C-B747-8500-CD15A9D26496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9B7143E-B741-4D48-8BBD-51D082A997A2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4F0BB00-D4D2-7345-808F-36B6C005BF20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8B727B-EC6E-6448-92D5-F77BD69CCB80}"/>
              </a:ext>
            </a:extLst>
          </p:cNvPr>
          <p:cNvGrpSpPr/>
          <p:nvPr/>
        </p:nvGrpSpPr>
        <p:grpSpPr>
          <a:xfrm>
            <a:off x="489380" y="3575094"/>
            <a:ext cx="317081" cy="317081"/>
            <a:chOff x="9883858" y="1557057"/>
            <a:chExt cx="411478" cy="411478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FEE30-586A-6344-A7FE-58D3C99EB9E0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C89FD5B-DD16-6042-95E0-E9EE2903C10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1DDD506-EDE0-6C40-8354-BC0B128C34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CA40AD7-6F19-0F48-A191-7DFE7471D98C}"/>
              </a:ext>
            </a:extLst>
          </p:cNvPr>
          <p:cNvGrpSpPr/>
          <p:nvPr/>
        </p:nvGrpSpPr>
        <p:grpSpPr>
          <a:xfrm>
            <a:off x="492977" y="2848038"/>
            <a:ext cx="317081" cy="317081"/>
            <a:chOff x="8662074" y="1556876"/>
            <a:chExt cx="411478" cy="4114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A67063D-F689-F744-8F86-8A0C5DFF3E22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0374FE7-C4F6-8643-A0CA-EFE499FADB17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5CF8D8E-57A7-C544-BC6F-980DFB4BF658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C38B1B8-60F7-3B4F-84EE-64CBBA9566BE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82BEEEA-379E-A64D-9D4B-6229C5BCB1E8}"/>
              </a:ext>
            </a:extLst>
          </p:cNvPr>
          <p:cNvGrpSpPr/>
          <p:nvPr/>
        </p:nvGrpSpPr>
        <p:grpSpPr>
          <a:xfrm>
            <a:off x="482729" y="1670475"/>
            <a:ext cx="317081" cy="317081"/>
            <a:chOff x="9268393" y="1559197"/>
            <a:chExt cx="411478" cy="41147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C9D91CA-9E8C-1848-AFB9-011AC3DBCAA0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6702093-5B6F-DF4C-9F08-BB7AF20C86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4F62A0F-2351-F647-ABC9-F57619315F0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03E4F00-9598-A943-B834-7EA1D75CED17}"/>
              </a:ext>
            </a:extLst>
          </p:cNvPr>
          <p:cNvGrpSpPr/>
          <p:nvPr/>
        </p:nvGrpSpPr>
        <p:grpSpPr>
          <a:xfrm>
            <a:off x="511979" y="2473184"/>
            <a:ext cx="317081" cy="317081"/>
            <a:chOff x="8662074" y="1556876"/>
            <a:chExt cx="411478" cy="411478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AF09437-9CCF-1A46-9FBF-534B70BBAEE6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26D8449-07AF-8F4A-A303-9015AABBD066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07FD498-300F-2240-A059-484A9B31EDF2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F270C8B-F0ED-8A40-80C7-13B24CD363CB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14734C5-DB8C-4B4A-9CF0-AFCCEE83BF52}"/>
              </a:ext>
            </a:extLst>
          </p:cNvPr>
          <p:cNvGrpSpPr/>
          <p:nvPr/>
        </p:nvGrpSpPr>
        <p:grpSpPr>
          <a:xfrm>
            <a:off x="489381" y="3228060"/>
            <a:ext cx="317081" cy="317081"/>
            <a:chOff x="8662074" y="1556876"/>
            <a:chExt cx="411478" cy="411478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3DA0CC1B-960B-FB41-B8BE-537DBE3E04A1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AE9D1921-7325-3348-9BBA-5EE04AE63DE4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6F5B7AF-4DAB-E242-B296-826D91026661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9BBC6AC-0E45-474A-B602-CFF8A817D6A6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F7FE681-F235-E541-85B4-10FB612FA9AE}"/>
              </a:ext>
            </a:extLst>
          </p:cNvPr>
          <p:cNvGrpSpPr/>
          <p:nvPr/>
        </p:nvGrpSpPr>
        <p:grpSpPr>
          <a:xfrm>
            <a:off x="489380" y="4250824"/>
            <a:ext cx="317081" cy="317081"/>
            <a:chOff x="9268393" y="1559197"/>
            <a:chExt cx="411478" cy="411478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81D5C7D-5B33-0C46-A530-E089EEB52B97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15B974F-5224-A344-943A-84EF365A9B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0C2AABC-CB3A-D743-84CD-44DF582C92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3CEEDD4-7F2F-C948-A6BA-AB639D7749E2}"/>
              </a:ext>
            </a:extLst>
          </p:cNvPr>
          <p:cNvGrpSpPr/>
          <p:nvPr/>
        </p:nvGrpSpPr>
        <p:grpSpPr>
          <a:xfrm>
            <a:off x="505837" y="4982459"/>
            <a:ext cx="317081" cy="317081"/>
            <a:chOff x="8662074" y="1556876"/>
            <a:chExt cx="411478" cy="411478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DF58A87D-05DA-F949-AA3F-758A94BEAEDC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43E7852-57F0-1344-8BF0-DB6712C6303C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76F126F-7571-654F-B686-750ED4A89B50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82ABF5E3-4C5C-1D46-94A9-2DB0B7C53BC2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BF20E19-C666-CB47-9DE6-B1EC9F45E851}"/>
              </a:ext>
            </a:extLst>
          </p:cNvPr>
          <p:cNvGrpSpPr/>
          <p:nvPr/>
        </p:nvGrpSpPr>
        <p:grpSpPr>
          <a:xfrm>
            <a:off x="503199" y="5408672"/>
            <a:ext cx="317081" cy="317081"/>
            <a:chOff x="8662074" y="1556876"/>
            <a:chExt cx="411478" cy="4114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A12641D-7505-4C49-8B2E-D92004107E45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270DDAC-17A6-5744-87EB-AC95312A3DF6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606DE17-F312-644D-9FE0-D950C1F9D60A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452433D8-96B1-114F-9648-18DD59021E30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ACD51A2-D793-2A4B-A27C-8B41FED46B94}"/>
              </a:ext>
            </a:extLst>
          </p:cNvPr>
          <p:cNvGrpSpPr/>
          <p:nvPr/>
        </p:nvGrpSpPr>
        <p:grpSpPr>
          <a:xfrm>
            <a:off x="502146" y="4618632"/>
            <a:ext cx="317081" cy="317081"/>
            <a:chOff x="9268393" y="1559197"/>
            <a:chExt cx="411478" cy="41147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BDCFAF9E-39DB-124E-A3D9-8405E568D0F7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D772D7CB-0AF6-D147-A8F7-5E22050D96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46EDC59B-11E0-8B4A-8C29-45161F44D2D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4198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NA master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  <a:txDef>
      <a:spPr/>
      <a:bodyPr wrap="square" rtlCol="0">
        <a:spAutoFit/>
      </a:bodyPr>
      <a:lstStyle>
        <a:defPPr marL="14288" algn="l">
          <a:defRPr sz="2000" kern="0"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_2019" id="{2B88AB6B-30E1-D843-B89C-3B29E6A930CC}" vid="{5F636783-FB16-BB46-91B4-FA4348008C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ELENA master</Template>
  <TotalTime>86972</TotalTime>
  <Words>2560</Words>
  <Application>Microsoft Office PowerPoint</Application>
  <PresentationFormat>On-screen Show (4:3)</PresentationFormat>
  <Paragraphs>366</Paragraphs>
  <Slides>21</Slides>
  <Notes>14</Notes>
  <HiddenSlides>5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Arial</vt:lpstr>
      <vt:lpstr>Calibri</vt:lpstr>
      <vt:lpstr>Garamond</vt:lpstr>
      <vt:lpstr>Times New Roman</vt:lpstr>
      <vt:lpstr>Wingdings</vt:lpstr>
      <vt:lpstr>ELENA master</vt:lpstr>
      <vt:lpstr>AD/ELENA run 2022 …and Plans for 2023</vt:lpstr>
      <vt:lpstr>The situation a year ago – end 2021 run</vt:lpstr>
      <vt:lpstr>2022 - AD/ELENA Repetition Rate</vt:lpstr>
      <vt:lpstr>AD/ELENA Intensity/Transmission</vt:lpstr>
      <vt:lpstr>Power Converter Reliability</vt:lpstr>
      <vt:lpstr>Instrumentation Reliability and Accuracy</vt:lpstr>
      <vt:lpstr>Work on Machine Understanding  and Documentation during 2022</vt:lpstr>
      <vt:lpstr>Beam Delivery to Users</vt:lpstr>
      <vt:lpstr>Status compared to a year ago</vt:lpstr>
      <vt:lpstr>BPT Plots Selection (2022 target)</vt:lpstr>
      <vt:lpstr>BPT Plots Selection (2022 pbar)</vt:lpstr>
      <vt:lpstr>Some other issues</vt:lpstr>
      <vt:lpstr>Plans for 2023</vt:lpstr>
      <vt:lpstr>Questions for the users?</vt:lpstr>
      <vt:lpstr>Conclusions and a few thoughts</vt:lpstr>
      <vt:lpstr>Run 2023</vt:lpstr>
      <vt:lpstr>PowerPoint Presentation</vt:lpstr>
      <vt:lpstr>Overview of Beam Instrumentation Improvements wrt 2021</vt:lpstr>
      <vt:lpstr>5 bunches operation in PSB and PS</vt:lpstr>
      <vt:lpstr>High intensity proton generation</vt:lpstr>
      <vt:lpstr>Proton transport and pbar production optimisation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Commissioning</dc:title>
  <dc:creator>Microsoft Office User</dc:creator>
  <cp:lastModifiedBy>Lars Varming Joergensen</cp:lastModifiedBy>
  <cp:revision>989</cp:revision>
  <dcterms:created xsi:type="dcterms:W3CDTF">2020-12-06T20:25:48Z</dcterms:created>
  <dcterms:modified xsi:type="dcterms:W3CDTF">2023-02-07T12:52:24Z</dcterms:modified>
</cp:coreProperties>
</file>