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3"/>
  </p:notesMasterIdLst>
  <p:handoutMasterIdLst>
    <p:handoutMasterId r:id="rId14"/>
  </p:handoutMasterIdLst>
  <p:sldIdLst>
    <p:sldId id="576" r:id="rId2"/>
    <p:sldId id="256" r:id="rId3"/>
    <p:sldId id="832" r:id="rId4"/>
    <p:sldId id="836" r:id="rId5"/>
    <p:sldId id="833" r:id="rId6"/>
    <p:sldId id="838" r:id="rId7"/>
    <p:sldId id="835" r:id="rId8"/>
    <p:sldId id="412" r:id="rId9"/>
    <p:sldId id="413" r:id="rId10"/>
    <p:sldId id="839" r:id="rId11"/>
    <p:sldId id="837" r:id="rId12"/>
  </p:sldIdLst>
  <p:sldSz cx="9144000" cy="6858000" type="screen4x3"/>
  <p:notesSz cx="6797675" cy="9928225"/>
  <p:custDataLst>
    <p:tags r:id="rId15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000099"/>
    <a:srgbClr val="66FF33"/>
    <a:srgbClr val="00FFFF"/>
    <a:srgbClr val="9999FF"/>
    <a:srgbClr val="FF3300"/>
    <a:srgbClr val="FFFF00"/>
    <a:srgbClr val="FF9933"/>
    <a:srgbClr val="008000"/>
    <a:srgbClr val="D7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605" autoAdjust="0"/>
    <p:restoredTop sz="98326" autoAdjust="0"/>
  </p:normalViewPr>
  <p:slideViewPr>
    <p:cSldViewPr snapToGrid="0">
      <p:cViewPr varScale="1">
        <p:scale>
          <a:sx n="112" d="100"/>
          <a:sy n="112" d="100"/>
        </p:scale>
        <p:origin x="162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16-Nov-2018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Master Schedule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6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9" y="188915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AD-ELENA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381500" y="6570663"/>
            <a:ext cx="47625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03679" y="2040366"/>
            <a:ext cx="8729329" cy="216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2000" kern="0" dirty="0">
                <a:solidFill>
                  <a:srgbClr val="0070C0"/>
                </a:solidFill>
              </a:rPr>
              <a:t>ADUC 7</a:t>
            </a:r>
            <a:r>
              <a:rPr lang="en-US" sz="2000" kern="0" baseline="30000" dirty="0">
                <a:solidFill>
                  <a:srgbClr val="0070C0"/>
                </a:solidFill>
              </a:rPr>
              <a:t>th</a:t>
            </a:r>
            <a:r>
              <a:rPr lang="en-US" sz="2000" kern="0" dirty="0">
                <a:solidFill>
                  <a:srgbClr val="0070C0"/>
                </a:solidFill>
              </a:rPr>
              <a:t> February 2023</a:t>
            </a:r>
            <a:endParaRPr lang="en-US" sz="4800" kern="0" dirty="0">
              <a:solidFill>
                <a:srgbClr val="0070C0"/>
              </a:solidFill>
            </a:endParaRP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 facility </a:t>
            </a:r>
            <a:br>
              <a:rPr lang="en-US" sz="4800" kern="0" dirty="0">
                <a:solidFill>
                  <a:srgbClr val="0070C0"/>
                </a:solidFill>
              </a:rPr>
            </a:br>
            <a:r>
              <a:rPr lang="en-US" sz="4800" kern="0" dirty="0">
                <a:solidFill>
                  <a:srgbClr val="0070C0"/>
                </a:solidFill>
              </a:rPr>
              <a:t>Developments - Consolidation</a:t>
            </a:r>
          </a:p>
          <a:p>
            <a:pPr algn="ctr"/>
            <a:r>
              <a:rPr lang="en-US" sz="1800" kern="0" dirty="0">
                <a:solidFill>
                  <a:srgbClr val="0070C0"/>
                </a:solidFill>
              </a:rPr>
              <a:t>François BUTIN – BE-EA</a:t>
            </a:r>
            <a:endParaRPr lang="en-GB" sz="1800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16301-9A09-511C-B693-6781309D3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859" y="188915"/>
            <a:ext cx="7194685" cy="739775"/>
          </a:xfrm>
        </p:spPr>
        <p:txBody>
          <a:bodyPr/>
          <a:lstStyle/>
          <a:p>
            <a:r>
              <a:rPr lang="fr-CH" sz="3200" dirty="0" err="1"/>
              <a:t>Study</a:t>
            </a:r>
            <a:r>
              <a:rPr lang="fr-CH" sz="3200" dirty="0"/>
              <a:t> of a </a:t>
            </a:r>
            <a:r>
              <a:rPr lang="fr-CH" sz="3200" dirty="0" err="1"/>
              <a:t>fixed</a:t>
            </a:r>
            <a:r>
              <a:rPr lang="fr-CH" sz="3200" dirty="0"/>
              <a:t> LHe distribution system</a:t>
            </a:r>
            <a:endParaRPr lang="en-GB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3522A2-F5CF-1305-49DC-38E6829C0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22B0E9-2A4F-000A-9231-9FD886A341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1972"/>
            <a:ext cx="8605730" cy="4960059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C6BFCA-CE5C-F73C-4EF6-558EE6E82C8D}"/>
              </a:ext>
            </a:extLst>
          </p:cNvPr>
          <p:cNvSpPr txBox="1"/>
          <p:nvPr/>
        </p:nvSpPr>
        <p:spPr>
          <a:xfrm>
            <a:off x="-216888" y="6022754"/>
            <a:ext cx="94518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2000" eaLnBrk="0" fontAlgn="base" hangingPunct="0">
              <a:spcAft>
                <a:spcPts val="600"/>
              </a:spcAft>
            </a:pPr>
            <a:r>
              <a:rPr lang="en-GB" alt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With such a distribution scheme, 45 % of the transferred liquid would be evaporated into gas</a:t>
            </a:r>
            <a:br>
              <a:rPr lang="en-GB" altLang="en-US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GB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--&gt; not affordable for the LHe central liquefier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DB99B6-4942-88B3-C9A7-FFE39236C90F}"/>
              </a:ext>
            </a:extLst>
          </p:cNvPr>
          <p:cNvSpPr/>
          <p:nvPr/>
        </p:nvSpPr>
        <p:spPr bwMode="auto">
          <a:xfrm>
            <a:off x="176784" y="1347371"/>
            <a:ext cx="1207008" cy="5486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Courtesy</a:t>
            </a:r>
            <a:r>
              <a:rPr lang="fr-CH" dirty="0">
                <a:latin typeface="Garamond" pitchFamily="-65" charset="0"/>
              </a:rPr>
              <a:t>: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O. Pirotte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936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B70FE-2117-5F35-4131-278046B74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AD workshop </a:t>
            </a:r>
            <a:r>
              <a:rPr lang="fr-CH" sz="4000" dirty="0" err="1"/>
              <a:t>announcement</a:t>
            </a:r>
            <a:endParaRPr lang="en-GB" sz="4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2BBD5-8BA6-BC5E-FE32-BE1ED4CDF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E29131-B067-2293-A5EA-24B71C656DED}"/>
              </a:ext>
            </a:extLst>
          </p:cNvPr>
          <p:cNvSpPr txBox="1"/>
          <p:nvPr/>
        </p:nvSpPr>
        <p:spPr>
          <a:xfrm>
            <a:off x="208935" y="1050607"/>
            <a:ext cx="8514857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-CERN management requested the organization of a WS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to r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eview the detailed status and prospects for AD/ELENA systems, including main AD-CONS project WP’s. </a:t>
            </a:r>
          </a:p>
          <a:p>
            <a:pPr algn="l"/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-Priorities should be established </a:t>
            </a:r>
            <a:r>
              <a:rPr lang="en-GB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 the light of the anticipated physics program of AD experiments beyond LS3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and the corresponding anticipated needs of AD/ELENA machines operation.</a:t>
            </a:r>
          </a:p>
          <a:p>
            <a:pPr algn="l"/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-Date proposed for </a:t>
            </a:r>
            <a:r>
              <a:rPr lang="en-GB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16</a:t>
            </a:r>
            <a:r>
              <a:rPr lang="en-GB" sz="1800" baseline="30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March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with following agenda: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Introduction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M. Lamont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(as ATS director) 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Physics program prospects beyond LS3: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ADUC chairman, reporting for all existing AD experiments collaborations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Operation views on consolidation and upgrade needs, a new test line for CERN and experiments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Follow-up on JAPW, beam line optics from target to ejection, potential gains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Operation/YETS planning till LS3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Infrastructure,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decabling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campaign,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lHe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and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gHe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distribution limitations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AD/ELENA systems status, improvement needs,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consolidation WPs status (including finance situation and timeline)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Overview of AD-CONS finances, details of approved and non-approved WPs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403C25-3550-45AA-8149-AC1A6FFFB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331" y="5455794"/>
            <a:ext cx="1810669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8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28C810AD-120C-452E-8FB9-32A81702707D" descr="IMG_1486.jpg">
            <a:extLst>
              <a:ext uri="{FF2B5EF4-FFF2-40B4-BE49-F238E27FC236}">
                <a16:creationId xmlns:a16="http://schemas.microsoft.com/office/drawing/2014/main" id="{60DF153B-E500-2AE8-2873-0FAD4FC8B9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53"/>
          <a:stretch/>
        </p:blipFill>
        <p:spPr bwMode="auto">
          <a:xfrm rot="16200000">
            <a:off x="1072675" y="2693683"/>
            <a:ext cx="2907265" cy="46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1">
            <a:extLst>
              <a:ext uri="{FF2B5EF4-FFF2-40B4-BE49-F238E27FC236}">
                <a16:creationId xmlns:a16="http://schemas.microsoft.com/office/drawing/2014/main" id="{52B78F66-1915-4E76-829B-E76409F33D48}"/>
              </a:ext>
            </a:extLst>
          </p:cNvPr>
          <p:cNvSpPr txBox="1">
            <a:spLocks/>
          </p:cNvSpPr>
          <p:nvPr/>
        </p:nvSpPr>
        <p:spPr bwMode="auto">
          <a:xfrm>
            <a:off x="1219715" y="114484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r>
              <a:rPr lang="fr-CH" kern="0" dirty="0"/>
              <a:t>2022 Highlights</a:t>
            </a:r>
            <a:endParaRPr lang="en-GB" kern="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274A685-8FC6-7B6A-644D-2C87448241A8}"/>
              </a:ext>
            </a:extLst>
          </p:cNvPr>
          <p:cNvSpPr/>
          <p:nvPr/>
        </p:nvSpPr>
        <p:spPr bwMode="auto">
          <a:xfrm>
            <a:off x="2822164" y="6118147"/>
            <a:ext cx="2042444" cy="36746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BASE-STEP </a:t>
            </a:r>
            <a:r>
              <a:rPr lang="fr-CH" dirty="0" err="1">
                <a:latin typeface="Garamond" pitchFamily="-65" charset="0"/>
              </a:rPr>
              <a:t>exp</a:t>
            </a:r>
            <a:r>
              <a:rPr lang="fr-CH" dirty="0">
                <a:latin typeface="Garamond" pitchFamily="-65" charset="0"/>
              </a:rPr>
              <a:t> area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7" name="Picture 6" descr="A picture containing indoor, yellow&#10;&#10;Description automatically generated">
            <a:extLst>
              <a:ext uri="{FF2B5EF4-FFF2-40B4-BE49-F238E27FC236}">
                <a16:creationId xmlns:a16="http://schemas.microsoft.com/office/drawing/2014/main" id="{E76566AC-6403-0002-203D-FF8197E04B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706" y="1755648"/>
            <a:ext cx="4044848" cy="3033636"/>
          </a:xfrm>
          <a:prstGeom prst="rect">
            <a:avLst/>
          </a:prstGeom>
        </p:spPr>
      </p:pic>
      <p:pic>
        <p:nvPicPr>
          <p:cNvPr id="1026" name="72E32D58-588D-46C0-8617-C4CAD6223F0D" descr="IMG_1485.jpg">
            <a:extLst>
              <a:ext uri="{FF2B5EF4-FFF2-40B4-BE49-F238E27FC236}">
                <a16:creationId xmlns:a16="http://schemas.microsoft.com/office/drawing/2014/main" id="{1E1672A5-8162-167D-C07C-FB891661D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08" y="1066800"/>
            <a:ext cx="3234944" cy="242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353E6A-67B6-3263-6513-5031D22E5DB9}"/>
              </a:ext>
            </a:extLst>
          </p:cNvPr>
          <p:cNvSpPr/>
          <p:nvPr/>
        </p:nvSpPr>
        <p:spPr bwMode="auto">
          <a:xfrm>
            <a:off x="1714762" y="2960149"/>
            <a:ext cx="1708190" cy="53285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PUMA </a:t>
            </a:r>
            <a:r>
              <a:rPr lang="fr-CH" dirty="0" err="1">
                <a:latin typeface="Garamond" pitchFamily="-65" charset="0"/>
              </a:rPr>
              <a:t>exp</a:t>
            </a:r>
            <a:r>
              <a:rPr lang="fr-CH" dirty="0">
                <a:latin typeface="Garamond" pitchFamily="-65" charset="0"/>
              </a:rPr>
              <a:t> area +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latin typeface="Garamond" pitchFamily="-65" charset="0"/>
              </a:rPr>
              <a:t>barracks</a:t>
            </a:r>
            <a:r>
              <a:rPr lang="fr-CH" dirty="0">
                <a:latin typeface="Garamond" pitchFamily="-65" charset="0"/>
              </a:rPr>
              <a:t> in 393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D12F20-B1AB-EBBB-6757-35B524BABE04}"/>
              </a:ext>
            </a:extLst>
          </p:cNvPr>
          <p:cNvSpPr/>
          <p:nvPr/>
        </p:nvSpPr>
        <p:spPr bwMode="auto">
          <a:xfrm>
            <a:off x="6883742" y="1773936"/>
            <a:ext cx="2110812" cy="564023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ELENA-</a:t>
            </a:r>
            <a:r>
              <a:rPr lang="fr-CH" dirty="0" err="1">
                <a:latin typeface="Garamond" pitchFamily="-65" charset="0"/>
              </a:rPr>
              <a:t>side</a:t>
            </a:r>
            <a:r>
              <a:rPr lang="fr-CH" dirty="0">
                <a:latin typeface="Garamond" pitchFamily="-65" charset="0"/>
              </a:rPr>
              <a:t> crane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+ </a:t>
            </a:r>
            <a:r>
              <a:rPr lang="fr-CH" dirty="0" err="1">
                <a:latin typeface="Garamond" pitchFamily="-65" charset="0"/>
              </a:rPr>
              <a:t>ramp</a:t>
            </a:r>
            <a:r>
              <a:rPr lang="fr-CH" dirty="0">
                <a:latin typeface="Garamond" pitchFamily="-65" charset="0"/>
              </a:rPr>
              <a:t> </a:t>
            </a:r>
            <a:r>
              <a:rPr lang="fr-CH" dirty="0" err="1">
                <a:latin typeface="Garamond" pitchFamily="-65" charset="0"/>
              </a:rPr>
              <a:t>refurbishment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899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43B8A-0C09-4CE7-BD08-B4BA24F64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2022-2023 YETS </a:t>
            </a:r>
            <a:r>
              <a:rPr lang="fr-CH" dirty="0" err="1"/>
              <a:t>activities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E96AF-D2F4-4E56-92B1-02A86DACD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C6B013-0CBC-4D17-B499-A81FC635533E}"/>
              </a:ext>
            </a:extLst>
          </p:cNvPr>
          <p:cNvSpPr txBox="1"/>
          <p:nvPr/>
        </p:nvSpPr>
        <p:spPr>
          <a:xfrm>
            <a:off x="-92964" y="1036774"/>
            <a:ext cx="54681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dirty="0"/>
              <a:t>-</a:t>
            </a:r>
            <a:r>
              <a:rPr lang="fr-CH" sz="2000" b="1" dirty="0">
                <a:solidFill>
                  <a:srgbClr val="FF0000"/>
                </a:solidFill>
              </a:rPr>
              <a:t>AD machine: </a:t>
            </a:r>
          </a:p>
          <a:p>
            <a:pPr algn="l"/>
            <a:r>
              <a:rPr lang="fr-CH" sz="2000" dirty="0"/>
              <a:t>	-2 magnets </a:t>
            </a:r>
            <a:r>
              <a:rPr lang="fr-CH" sz="2000" dirty="0" err="1"/>
              <a:t>extracted</a:t>
            </a:r>
            <a:r>
              <a:rPr lang="fr-CH" sz="2000" dirty="0"/>
              <a:t> for </a:t>
            </a:r>
            <a:r>
              <a:rPr lang="fr-CH" sz="2000" dirty="0" err="1"/>
              <a:t>refurbishment</a:t>
            </a:r>
            <a:r>
              <a:rPr lang="fr-CH" sz="2000" dirty="0"/>
              <a:t> 	(BHW48 and QFN16): due back W7</a:t>
            </a:r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	-e-</a:t>
            </a:r>
            <a:r>
              <a:rPr lang="fr-CH" sz="2000" dirty="0" err="1"/>
              <a:t>cooler</a:t>
            </a:r>
            <a:r>
              <a:rPr lang="fr-CH" sz="2000" dirty="0"/>
              <a:t> maintenance, replacement of 	water </a:t>
            </a:r>
            <a:r>
              <a:rPr lang="fr-CH" sz="2000" dirty="0" err="1"/>
              <a:t>cooling</a:t>
            </a:r>
            <a:r>
              <a:rPr lang="fr-CH" sz="2000" dirty="0"/>
              <a:t> pipes</a:t>
            </a:r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	-BCCCA </a:t>
            </a:r>
            <a:r>
              <a:rPr lang="fr-CH" sz="2000" dirty="0" err="1"/>
              <a:t>repair</a:t>
            </a:r>
            <a:r>
              <a:rPr lang="fr-CH" sz="2000" dirty="0"/>
              <a:t> </a:t>
            </a:r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	-C10 </a:t>
            </a:r>
            <a:r>
              <a:rPr lang="fr-CH" sz="2000" dirty="0" err="1"/>
              <a:t>cavities</a:t>
            </a:r>
            <a:r>
              <a:rPr lang="fr-CH" sz="2000" dirty="0"/>
              <a:t> cryo </a:t>
            </a:r>
            <a:r>
              <a:rPr lang="fr-CH" sz="2000" dirty="0" err="1"/>
              <a:t>pumping</a:t>
            </a:r>
            <a:r>
              <a:rPr lang="fr-CH" sz="2000" dirty="0"/>
              <a:t> replacement by 	NEG </a:t>
            </a:r>
            <a:r>
              <a:rPr lang="fr-CH" sz="2000" dirty="0" err="1"/>
              <a:t>pumps</a:t>
            </a:r>
            <a:endParaRPr lang="fr-CH" sz="2000" dirty="0"/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	-</a:t>
            </a:r>
            <a:r>
              <a:rPr lang="fr-CH" sz="2000" dirty="0" err="1"/>
              <a:t>Improvement</a:t>
            </a:r>
            <a:r>
              <a:rPr lang="fr-CH" sz="2000" dirty="0"/>
              <a:t> of </a:t>
            </a:r>
            <a:r>
              <a:rPr lang="fr-CH" sz="2000" dirty="0" err="1"/>
              <a:t>AEgIS</a:t>
            </a:r>
            <a:r>
              <a:rPr lang="fr-CH" sz="2000" dirty="0"/>
              <a:t> </a:t>
            </a:r>
            <a:r>
              <a:rPr lang="fr-CH" sz="2000" dirty="0" err="1"/>
              <a:t>shielding</a:t>
            </a:r>
            <a:endParaRPr lang="fr-CH" sz="2000" dirty="0"/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	-Installation of </a:t>
            </a:r>
            <a:r>
              <a:rPr lang="fr-CH" sz="2000" dirty="0" err="1"/>
              <a:t>slits</a:t>
            </a:r>
            <a:r>
              <a:rPr lang="fr-CH" sz="2000" dirty="0"/>
              <a:t> + </a:t>
            </a:r>
            <a:r>
              <a:rPr lang="fr-CH" sz="2000" dirty="0" err="1"/>
              <a:t>collimator</a:t>
            </a:r>
            <a:r>
              <a:rPr lang="fr-CH" sz="2000" dirty="0"/>
              <a:t> in </a:t>
            </a:r>
            <a:r>
              <a:rPr lang="fr-CH" sz="2000" dirty="0" err="1"/>
              <a:t>target</a:t>
            </a:r>
            <a:r>
              <a:rPr lang="fr-CH" sz="2000" dirty="0"/>
              <a:t> 	area to </a:t>
            </a:r>
            <a:r>
              <a:rPr lang="fr-CH" sz="2000" dirty="0" err="1"/>
              <a:t>reduce</a:t>
            </a:r>
            <a:r>
              <a:rPr lang="fr-CH" sz="2000" dirty="0"/>
              <a:t> radiation at injection (in 	</a:t>
            </a:r>
            <a:r>
              <a:rPr lang="fr-CH" sz="2000" dirty="0" err="1"/>
              <a:t>approval</a:t>
            </a:r>
            <a:r>
              <a:rPr lang="fr-CH" sz="2000" dirty="0"/>
              <a:t>)</a:t>
            </a:r>
          </a:p>
          <a:p>
            <a:pPr algn="l"/>
            <a:endParaRPr lang="fr-CH" sz="2000" dirty="0"/>
          </a:p>
        </p:txBody>
      </p:sp>
      <p:pic>
        <p:nvPicPr>
          <p:cNvPr id="4" name="Content Placeholder 5" descr="A picture containing indoor, yellow, construction, equipment&#10;&#10;Description automatically generated">
            <a:extLst>
              <a:ext uri="{FF2B5EF4-FFF2-40B4-BE49-F238E27FC236}">
                <a16:creationId xmlns:a16="http://schemas.microsoft.com/office/drawing/2014/main" id="{BDF5D2D8-9812-E0B6-CD27-A1E4BB6EC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092" y="1005714"/>
            <a:ext cx="3479800" cy="2609850"/>
          </a:xfrm>
          <a:prstGeom prst="rect">
            <a:avLst/>
          </a:prstGeom>
        </p:spPr>
      </p:pic>
      <p:pic>
        <p:nvPicPr>
          <p:cNvPr id="7" name="Picture 6" descr="A picture containing blue&#10;&#10;Description automatically generated">
            <a:extLst>
              <a:ext uri="{FF2B5EF4-FFF2-40B4-BE49-F238E27FC236}">
                <a16:creationId xmlns:a16="http://schemas.microsoft.com/office/drawing/2014/main" id="{8C8428FD-4D2C-EF40-F6B6-39349B468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755" y="2507711"/>
            <a:ext cx="1477137" cy="11078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DF3420-0590-79A8-2B52-0E793BD8B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2881" y="4005072"/>
            <a:ext cx="2935492" cy="19878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8A69737-B505-42FB-C52F-5BFA27FF9A0A}"/>
              </a:ext>
            </a:extLst>
          </p:cNvPr>
          <p:cNvSpPr/>
          <p:nvPr/>
        </p:nvSpPr>
        <p:spPr bwMode="auto">
          <a:xfrm>
            <a:off x="8047883" y="5724207"/>
            <a:ext cx="609600" cy="256158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AEgIS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9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2947C-9686-ABF9-DE76-9F1D33046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2022-2023 YETS </a:t>
            </a:r>
            <a:r>
              <a:rPr lang="fr-CH" dirty="0" err="1"/>
              <a:t>activities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84F16D-A5D8-CF8F-A755-59C059050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A90BD0-F8F3-48D8-B395-922EB7027800}"/>
              </a:ext>
            </a:extLst>
          </p:cNvPr>
          <p:cNvSpPr txBox="1"/>
          <p:nvPr/>
        </p:nvSpPr>
        <p:spPr>
          <a:xfrm>
            <a:off x="0" y="1087409"/>
            <a:ext cx="66568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2000" b="1" dirty="0"/>
              <a:t>-</a:t>
            </a:r>
            <a:r>
              <a:rPr lang="fr-CH" sz="2000" b="1" dirty="0">
                <a:solidFill>
                  <a:srgbClr val="FF0000"/>
                </a:solidFill>
              </a:rPr>
              <a:t>ELENA ion source: </a:t>
            </a:r>
          </a:p>
          <a:p>
            <a:pPr algn="l"/>
            <a:r>
              <a:rPr lang="fr-CH" sz="2000" dirty="0"/>
              <a:t>	-</a:t>
            </a:r>
            <a:r>
              <a:rPr lang="en-GB" sz="2000" dirty="0"/>
              <a:t>Maintenance + replacement of vacuum pumps</a:t>
            </a:r>
          </a:p>
          <a:p>
            <a:pPr algn="l"/>
            <a:endParaRPr lang="en-GB" sz="2000" dirty="0"/>
          </a:p>
          <a:p>
            <a:pPr algn="l"/>
            <a:r>
              <a:rPr lang="en-GB" sz="2000" b="1" dirty="0"/>
              <a:t>-</a:t>
            </a:r>
            <a:r>
              <a:rPr lang="en-GB" sz="2000" b="1" dirty="0">
                <a:solidFill>
                  <a:srgbClr val="FF0000"/>
                </a:solidFill>
              </a:rPr>
              <a:t>Infrastructure</a:t>
            </a:r>
          </a:p>
          <a:p>
            <a:pPr algn="l"/>
            <a:r>
              <a:rPr lang="en-GB" sz="2000" dirty="0"/>
              <a:t>	-ASACUSA barrack replacement (in progress)</a:t>
            </a:r>
          </a:p>
          <a:p>
            <a:pPr algn="l"/>
            <a:r>
              <a:rPr lang="en-GB" sz="2000" dirty="0"/>
              <a:t>	-Electrical switchboards maintenance (complete)</a:t>
            </a:r>
          </a:p>
          <a:p>
            <a:pPr algn="l"/>
            <a:r>
              <a:rPr lang="en-GB" sz="2000" dirty="0"/>
              <a:t>	-</a:t>
            </a:r>
            <a:r>
              <a:rPr lang="en-GB" sz="2000" dirty="0" err="1"/>
              <a:t>Decabling</a:t>
            </a:r>
            <a:r>
              <a:rPr lang="en-GB" sz="2000" dirty="0"/>
              <a:t> campaign (in progress)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08135B-8FA0-AEBD-3D44-E67C67722C5B}"/>
              </a:ext>
            </a:extLst>
          </p:cNvPr>
          <p:cNvPicPr/>
          <p:nvPr/>
        </p:nvPicPr>
        <p:blipFill rotWithShape="1">
          <a:blip r:embed="rId2"/>
          <a:srcRect l="76981" t="39983" r="4186" b="36781"/>
          <a:stretch/>
        </p:blipFill>
        <p:spPr bwMode="auto">
          <a:xfrm>
            <a:off x="4640366" y="3725038"/>
            <a:ext cx="4503634" cy="24874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42070F3-56A6-2EC6-AD22-74BCE22C3465}"/>
              </a:ext>
            </a:extLst>
          </p:cNvPr>
          <p:cNvSpPr/>
          <p:nvPr/>
        </p:nvSpPr>
        <p:spPr bwMode="auto">
          <a:xfrm>
            <a:off x="6720394" y="6233228"/>
            <a:ext cx="2423606" cy="2555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 ASACUSA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barrack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24F0103-3F30-B416-6662-49FFE57C83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74" r="12150"/>
          <a:stretch/>
        </p:blipFill>
        <p:spPr bwMode="auto">
          <a:xfrm>
            <a:off x="0" y="3725038"/>
            <a:ext cx="3905428" cy="2508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192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43B8A-0C09-4CE7-BD08-B4BA24F64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859" y="188915"/>
            <a:ext cx="7253195" cy="739775"/>
          </a:xfrm>
        </p:spPr>
        <p:txBody>
          <a:bodyPr/>
          <a:lstStyle/>
          <a:p>
            <a:r>
              <a:rPr lang="fr-CH" sz="4000" dirty="0"/>
              <a:t>YETS + run services disruptions</a:t>
            </a:r>
            <a:endParaRPr lang="en-GB" sz="4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E96AF-D2F4-4E56-92B1-02A86DACD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C6B013-0CBC-4D17-B499-A81FC635533E}"/>
              </a:ext>
            </a:extLst>
          </p:cNvPr>
          <p:cNvSpPr txBox="1"/>
          <p:nvPr/>
        </p:nvSpPr>
        <p:spPr>
          <a:xfrm>
            <a:off x="0" y="1087409"/>
            <a:ext cx="909486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b="1" dirty="0">
                <a:solidFill>
                  <a:srgbClr val="FF0000"/>
                </a:solidFill>
              </a:rPr>
              <a:t>YETS </a:t>
            </a:r>
            <a:r>
              <a:rPr lang="fr-CH" b="1" dirty="0" err="1">
                <a:solidFill>
                  <a:srgbClr val="FF0000"/>
                </a:solidFill>
              </a:rPr>
              <a:t>is</a:t>
            </a:r>
            <a:r>
              <a:rPr lang="fr-CH" b="1" dirty="0">
                <a:solidFill>
                  <a:srgbClr val="FF0000"/>
                </a:solidFill>
              </a:rPr>
              <a:t> a maintenance </a:t>
            </a:r>
            <a:r>
              <a:rPr lang="fr-CH" b="1" dirty="0" err="1">
                <a:solidFill>
                  <a:srgbClr val="FF0000"/>
                </a:solidFill>
              </a:rPr>
              <a:t>period</a:t>
            </a:r>
            <a:r>
              <a:rPr lang="fr-CH" b="1" dirty="0">
                <a:solidFill>
                  <a:srgbClr val="FF0000"/>
                </a:solidFill>
              </a:rPr>
              <a:t>, disruptions to services are </a:t>
            </a:r>
            <a:r>
              <a:rPr lang="fr-CH" b="1" dirty="0" err="1">
                <a:solidFill>
                  <a:srgbClr val="FF0000"/>
                </a:solidFill>
              </a:rPr>
              <a:t>unavoidable</a:t>
            </a:r>
            <a:r>
              <a:rPr lang="fr-CH" b="1" dirty="0">
                <a:solidFill>
                  <a:srgbClr val="FF0000"/>
                </a:solidFill>
              </a:rPr>
              <a:t> !</a:t>
            </a:r>
          </a:p>
          <a:p>
            <a:pPr algn="l"/>
            <a:r>
              <a:rPr lang="fr-CH" sz="2000" dirty="0"/>
              <a:t>	-Cooling water </a:t>
            </a:r>
            <a:r>
              <a:rPr lang="fr-CH" sz="2000" dirty="0" err="1"/>
              <a:t>stopped</a:t>
            </a:r>
            <a:r>
              <a:rPr lang="fr-CH" sz="2000" dirty="0"/>
              <a:t> </a:t>
            </a:r>
            <a:r>
              <a:rPr lang="fr-CH" sz="2000" dirty="0" err="1"/>
              <a:t>every</a:t>
            </a:r>
            <a:r>
              <a:rPr lang="fr-CH" sz="2000" dirty="0"/>
              <a:t> </a:t>
            </a:r>
            <a:r>
              <a:rPr lang="fr-CH" sz="2000" dirty="0" err="1"/>
              <a:t>Xmas</a:t>
            </a:r>
            <a:r>
              <a:rPr lang="fr-CH" sz="2000" dirty="0"/>
              <a:t> break + 1 </a:t>
            </a:r>
            <a:r>
              <a:rPr lang="fr-CH" sz="2000" dirty="0" err="1"/>
              <a:t>week</a:t>
            </a:r>
            <a:r>
              <a:rPr lang="fr-CH" sz="2000" dirty="0"/>
              <a:t> end of </a:t>
            </a:r>
            <a:r>
              <a:rPr lang="fr-CH" sz="2000" dirty="0" err="1"/>
              <a:t>winter</a:t>
            </a:r>
            <a:r>
              <a:rPr lang="fr-CH" sz="2000" dirty="0"/>
              <a:t> for 	maintenance (20-24 </a:t>
            </a:r>
            <a:r>
              <a:rPr lang="fr-CH" sz="2000" dirty="0" err="1"/>
              <a:t>Feb</a:t>
            </a:r>
            <a:r>
              <a:rPr lang="fr-CH" sz="2000" dirty="0"/>
              <a:t> </a:t>
            </a:r>
            <a:r>
              <a:rPr lang="fr-CH" sz="2000" dirty="0" err="1"/>
              <a:t>this</a:t>
            </a:r>
            <a:r>
              <a:rPr lang="fr-CH" sz="2000" dirty="0"/>
              <a:t> </a:t>
            </a:r>
            <a:r>
              <a:rPr lang="fr-CH" sz="2000" dirty="0" err="1"/>
              <a:t>year</a:t>
            </a:r>
            <a:r>
              <a:rPr lang="fr-CH" sz="2000" dirty="0"/>
              <a:t>)</a:t>
            </a:r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	-</a:t>
            </a:r>
            <a:r>
              <a:rPr lang="fr-CH" sz="2000" dirty="0" err="1"/>
              <a:t>Cryogen</a:t>
            </a:r>
            <a:r>
              <a:rPr lang="fr-CH" sz="2000" dirty="0"/>
              <a:t> </a:t>
            </a:r>
            <a:r>
              <a:rPr lang="fr-CH" sz="2000" dirty="0" err="1"/>
              <a:t>fluids</a:t>
            </a:r>
            <a:r>
              <a:rPr lang="fr-CH" sz="2000" dirty="0"/>
              <a:t> distribution </a:t>
            </a:r>
            <a:r>
              <a:rPr lang="fr-CH" sz="2000" dirty="0" err="1"/>
              <a:t>stopped</a:t>
            </a:r>
            <a:r>
              <a:rPr lang="fr-CH" sz="2000" dirty="0"/>
              <a:t> </a:t>
            </a:r>
            <a:r>
              <a:rPr lang="fr-CH" sz="2000" dirty="0" err="1"/>
              <a:t>during</a:t>
            </a:r>
            <a:r>
              <a:rPr lang="fr-CH" sz="2000" dirty="0"/>
              <a:t> </a:t>
            </a:r>
            <a:r>
              <a:rPr lang="fr-CH" sz="2000" dirty="0" err="1"/>
              <a:t>Xmas</a:t>
            </a:r>
            <a:r>
              <a:rPr lang="fr-CH" sz="2000" dirty="0"/>
              <a:t> break + 1 </a:t>
            </a:r>
            <a:r>
              <a:rPr lang="fr-CH" sz="2000" dirty="0" err="1"/>
              <a:t>week</a:t>
            </a:r>
            <a:r>
              <a:rPr lang="fr-CH" sz="2000" dirty="0"/>
              <a:t> end of </a:t>
            </a:r>
            <a:r>
              <a:rPr lang="fr-CH" sz="2000" dirty="0" err="1"/>
              <a:t>winter</a:t>
            </a:r>
            <a:r>
              <a:rPr lang="fr-CH" sz="2000" dirty="0"/>
              <a:t>  	or </a:t>
            </a:r>
            <a:r>
              <a:rPr lang="fr-CH" sz="2000" dirty="0" err="1"/>
              <a:t>early</a:t>
            </a:r>
            <a:r>
              <a:rPr lang="fr-CH" sz="2000" dirty="0"/>
              <a:t> </a:t>
            </a:r>
            <a:r>
              <a:rPr lang="fr-CH" sz="2000" dirty="0" err="1"/>
              <a:t>spring</a:t>
            </a:r>
            <a:r>
              <a:rPr lang="fr-CH" sz="2000" dirty="0"/>
              <a:t>: date </a:t>
            </a:r>
            <a:r>
              <a:rPr lang="fr-CH" sz="2000" dirty="0" err="1"/>
              <a:t>still</a:t>
            </a:r>
            <a:r>
              <a:rPr lang="fr-CH" sz="2000" dirty="0"/>
              <a:t> to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confirmed</a:t>
            </a:r>
            <a:r>
              <a:rPr lang="fr-CH" sz="2000" dirty="0"/>
              <a:t> by TE-CRG</a:t>
            </a:r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	-Power distribution </a:t>
            </a:r>
            <a:r>
              <a:rPr lang="fr-CH" sz="2000" dirty="0" err="1"/>
              <a:t>stopped</a:t>
            </a:r>
            <a:r>
              <a:rPr lang="fr-CH" sz="2000" dirty="0"/>
              <a:t> for </a:t>
            </a:r>
            <a:r>
              <a:rPr lang="fr-CH" sz="2000" dirty="0" err="1"/>
              <a:t>annual</a:t>
            </a:r>
            <a:r>
              <a:rPr lang="fr-CH" sz="2000" dirty="0"/>
              <a:t> </a:t>
            </a:r>
            <a:r>
              <a:rPr lang="fr-CH" sz="2000" dirty="0" err="1"/>
              <a:t>mandatory</a:t>
            </a:r>
            <a:r>
              <a:rPr lang="fr-CH" sz="2000" dirty="0"/>
              <a:t> AUG and </a:t>
            </a:r>
            <a:r>
              <a:rPr lang="fr-CH" sz="2000" dirty="0" err="1"/>
              <a:t>secured</a:t>
            </a:r>
            <a:r>
              <a:rPr lang="fr-CH" sz="2000" dirty="0"/>
              <a:t> networks 	tests. This </a:t>
            </a:r>
            <a:r>
              <a:rPr lang="fr-CH" sz="2000" dirty="0" err="1"/>
              <a:t>year</a:t>
            </a:r>
            <a:r>
              <a:rPr lang="fr-CH" sz="2000" dirty="0"/>
              <a:t> </a:t>
            </a:r>
            <a:r>
              <a:rPr lang="fr-CH" sz="2000" dirty="0" err="1"/>
              <a:t>also</a:t>
            </a:r>
            <a:r>
              <a:rPr lang="fr-CH" sz="2000" dirty="0"/>
              <a:t> </a:t>
            </a:r>
            <a:r>
              <a:rPr lang="fr-CH" sz="2000" dirty="0" err="1"/>
              <a:t>refurbishment</a:t>
            </a:r>
            <a:r>
              <a:rPr lang="fr-CH" sz="2000" dirty="0"/>
              <a:t> of ERD5 and ERD6 </a:t>
            </a:r>
            <a:r>
              <a:rPr lang="fr-CH" sz="2000" dirty="0" err="1"/>
              <a:t>switchboards</a:t>
            </a:r>
            <a:r>
              <a:rPr lang="fr-CH" sz="2000" dirty="0"/>
              <a:t> </a:t>
            </a:r>
            <a:r>
              <a:rPr lang="fr-CH" sz="2000" dirty="0" err="1"/>
              <a:t>caused</a:t>
            </a:r>
            <a:r>
              <a:rPr lang="fr-CH" sz="2000" dirty="0"/>
              <a:t> 	</a:t>
            </a:r>
            <a:r>
              <a:rPr lang="fr-CH" sz="2000" dirty="0" err="1"/>
              <a:t>additional</a:t>
            </a:r>
            <a:r>
              <a:rPr lang="fr-CH" sz="2000" dirty="0"/>
              <a:t> disruptions. </a:t>
            </a:r>
            <a:r>
              <a:rPr lang="fr-CH" sz="2000" dirty="0" err="1"/>
              <a:t>Announced</a:t>
            </a:r>
            <a:r>
              <a:rPr lang="fr-CH" sz="2000" dirty="0"/>
              <a:t> </a:t>
            </a:r>
            <a:r>
              <a:rPr lang="fr-CH" sz="2000" dirty="0" err="1"/>
              <a:t>early</a:t>
            </a:r>
            <a:endParaRPr lang="fr-CH" sz="2000" dirty="0"/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	-Access on the </a:t>
            </a:r>
            <a:r>
              <a:rPr lang="fr-CH" sz="2000" dirty="0" err="1"/>
              <a:t>shielding</a:t>
            </a:r>
            <a:r>
              <a:rPr lang="fr-CH" sz="2000" dirty="0"/>
              <a:t> </a:t>
            </a:r>
            <a:r>
              <a:rPr lang="fr-CH" sz="2000" dirty="0" err="1"/>
              <a:t>perturbed</a:t>
            </a:r>
            <a:r>
              <a:rPr lang="fr-CH" sz="2000" dirty="0"/>
              <a:t> by magnet extraction / installation</a:t>
            </a:r>
          </a:p>
          <a:p>
            <a:pPr algn="l"/>
            <a:r>
              <a:rPr lang="fr-CH" sz="2000" dirty="0"/>
              <a:t>	</a:t>
            </a:r>
          </a:p>
          <a:p>
            <a:pPr algn="l"/>
            <a:r>
              <a:rPr lang="fr-CH" sz="2000" b="1" dirty="0" err="1">
                <a:solidFill>
                  <a:srgbClr val="FF0000"/>
                </a:solidFill>
              </a:rPr>
              <a:t>Coming</a:t>
            </a:r>
            <a:r>
              <a:rPr lang="fr-CH" sz="2000" b="1" dirty="0">
                <a:solidFill>
                  <a:srgbClr val="FF0000"/>
                </a:solidFill>
              </a:rPr>
              <a:t> up: </a:t>
            </a:r>
          </a:p>
          <a:p>
            <a:pPr algn="l"/>
            <a:r>
              <a:rPr lang="fr-CH" sz="2000" b="1" dirty="0">
                <a:solidFill>
                  <a:srgbClr val="FF0000"/>
                </a:solidFill>
              </a:rPr>
              <a:t>	</a:t>
            </a:r>
            <a:r>
              <a:rPr lang="fr-CH" sz="2000" dirty="0"/>
              <a:t>-Major </a:t>
            </a:r>
            <a:r>
              <a:rPr lang="fr-CH" sz="2000" dirty="0" err="1"/>
              <a:t>refurbishment</a:t>
            </a:r>
            <a:r>
              <a:rPr lang="fr-CH" sz="2000" dirty="0"/>
              <a:t> of </a:t>
            </a:r>
            <a:r>
              <a:rPr lang="fr-CH" sz="2000" dirty="0" err="1"/>
              <a:t>experiments</a:t>
            </a:r>
            <a:r>
              <a:rPr lang="fr-CH" sz="2000" dirty="0"/>
              <a:t> </a:t>
            </a:r>
            <a:r>
              <a:rPr lang="fr-CH" sz="2000" dirty="0" err="1"/>
              <a:t>side</a:t>
            </a:r>
            <a:r>
              <a:rPr lang="fr-CH" sz="2000" dirty="0"/>
              <a:t> 50t crane (18th </a:t>
            </a:r>
            <a:r>
              <a:rPr lang="fr-CH" sz="2000" dirty="0" err="1"/>
              <a:t>Dec</a:t>
            </a:r>
            <a:r>
              <a:rPr lang="fr-CH" sz="2000" dirty="0"/>
              <a:t> 2023 – 23rd </a:t>
            </a:r>
            <a:r>
              <a:rPr lang="fr-CH" sz="2000" dirty="0" err="1"/>
              <a:t>Feb</a:t>
            </a:r>
            <a:r>
              <a:rPr lang="fr-CH" sz="2000" dirty="0"/>
              <a:t> 	2024) – </a:t>
            </a:r>
            <a:r>
              <a:rPr lang="fr-CH" sz="2000" dirty="0" err="1"/>
              <a:t>lHe</a:t>
            </a:r>
            <a:r>
              <a:rPr lang="fr-CH" sz="2000" dirty="0"/>
              <a:t> </a:t>
            </a:r>
            <a:r>
              <a:rPr lang="fr-CH" sz="2000" dirty="0" err="1"/>
              <a:t>delivery</a:t>
            </a:r>
            <a:r>
              <a:rPr lang="fr-CH" sz="2000" dirty="0"/>
              <a:t> for BASE </a:t>
            </a:r>
            <a:r>
              <a:rPr lang="fr-CH" sz="2000" dirty="0" err="1"/>
              <a:t>will</a:t>
            </a:r>
            <a:r>
              <a:rPr lang="fr-CH" sz="2000" dirty="0"/>
              <a:t>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arranged</a:t>
            </a:r>
            <a:endParaRPr lang="fr-CH" sz="2000" dirty="0"/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	-ALPHA </a:t>
            </a:r>
            <a:r>
              <a:rPr lang="fr-CH" sz="2000" dirty="0" err="1"/>
              <a:t>barrack</a:t>
            </a:r>
            <a:r>
              <a:rPr lang="fr-CH" sz="2000" dirty="0"/>
              <a:t> replacement (</a:t>
            </a:r>
            <a:r>
              <a:rPr lang="fr-CH" sz="2000" dirty="0" err="1"/>
              <a:t>during</a:t>
            </a:r>
            <a:r>
              <a:rPr lang="fr-CH" sz="2000" dirty="0"/>
              <a:t> </a:t>
            </a:r>
            <a:r>
              <a:rPr lang="fr-CH" sz="2000" dirty="0" err="1"/>
              <a:t>next</a:t>
            </a:r>
            <a:r>
              <a:rPr lang="fr-CH" sz="2000" dirty="0"/>
              <a:t> YETS, exact dates TBC)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09621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7919D-1E81-09F7-DA86-3E2B5D4A6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822" y="195011"/>
            <a:ext cx="7082355" cy="739775"/>
          </a:xfrm>
        </p:spPr>
        <p:txBody>
          <a:bodyPr/>
          <a:lstStyle/>
          <a:p>
            <a:r>
              <a:rPr lang="fr-CH" sz="3200" dirty="0" err="1"/>
              <a:t>GHe</a:t>
            </a:r>
            <a:r>
              <a:rPr lang="fr-CH" sz="3200" dirty="0"/>
              <a:t> and LHe distribution limitations</a:t>
            </a:r>
            <a:endParaRPr lang="en-GB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D53816-FF71-2EBD-89F9-A45A5F72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03394F-CA16-CD25-4790-8F4E590244BA}"/>
              </a:ext>
            </a:extLst>
          </p:cNvPr>
          <p:cNvSpPr txBox="1"/>
          <p:nvPr/>
        </p:nvSpPr>
        <p:spPr>
          <a:xfrm>
            <a:off x="0" y="1087409"/>
            <a:ext cx="909486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2000" b="1" dirty="0">
                <a:solidFill>
                  <a:srgbClr val="FF0000"/>
                </a:solidFill>
              </a:rPr>
              <a:t>LHe situation:</a:t>
            </a:r>
          </a:p>
          <a:p>
            <a:pPr algn="l"/>
            <a:r>
              <a:rPr lang="fr-CH" sz="2000" dirty="0"/>
              <a:t>	-</a:t>
            </a:r>
            <a:r>
              <a:rPr lang="fr-CH" sz="2000" dirty="0" err="1"/>
              <a:t>Cryoplant</a:t>
            </a:r>
            <a:r>
              <a:rPr lang="fr-CH" sz="2000" dirty="0"/>
              <a:t> can </a:t>
            </a:r>
            <a:r>
              <a:rPr lang="fr-CH" sz="2000" dirty="0" err="1"/>
              <a:t>only</a:t>
            </a:r>
            <a:r>
              <a:rPr lang="fr-CH" sz="2000" dirty="0"/>
              <a:t> </a:t>
            </a:r>
            <a:r>
              <a:rPr lang="fr-CH" sz="2000" dirty="0" err="1"/>
              <a:t>deliver</a:t>
            </a:r>
            <a:r>
              <a:rPr lang="fr-CH" sz="2000" dirty="0"/>
              <a:t> 20 dewars a </a:t>
            </a:r>
            <a:r>
              <a:rPr lang="fr-CH" sz="2000" dirty="0" err="1"/>
              <a:t>week</a:t>
            </a:r>
            <a:r>
              <a:rPr lang="fr-CH" sz="2000" dirty="0"/>
              <a:t> </a:t>
            </a:r>
          </a:p>
          <a:p>
            <a:pPr algn="l"/>
            <a:r>
              <a:rPr lang="fr-CH" sz="2000" dirty="0"/>
              <a:t>	-Management gave strict </a:t>
            </a:r>
            <a:r>
              <a:rPr lang="fr-CH" sz="2000" dirty="0" err="1"/>
              <a:t>rules</a:t>
            </a:r>
            <a:r>
              <a:rPr lang="fr-CH" sz="2000" dirty="0"/>
              <a:t> in </a:t>
            </a:r>
            <a:r>
              <a:rPr lang="fr-CH" sz="2000" dirty="0" err="1"/>
              <a:t>terms</a:t>
            </a:r>
            <a:r>
              <a:rPr lang="fr-CH" sz="2000" dirty="0"/>
              <a:t> of </a:t>
            </a:r>
            <a:r>
              <a:rPr lang="fr-CH" sz="2000" dirty="0" err="1"/>
              <a:t>quantities</a:t>
            </a:r>
            <a:r>
              <a:rPr lang="fr-CH" sz="2000" dirty="0"/>
              <a:t> and conditions of </a:t>
            </a:r>
            <a:r>
              <a:rPr lang="fr-CH" sz="2000" dirty="0" err="1"/>
              <a:t>deliveries</a:t>
            </a:r>
            <a:r>
              <a:rPr lang="fr-CH" sz="2000" dirty="0"/>
              <a:t> 	to AD </a:t>
            </a:r>
            <a:r>
              <a:rPr lang="fr-CH" sz="2000" dirty="0" err="1"/>
              <a:t>experiments</a:t>
            </a:r>
            <a:endParaRPr lang="fr-CH" sz="2000" dirty="0"/>
          </a:p>
          <a:p>
            <a:pPr algn="l"/>
            <a:r>
              <a:rPr lang="fr-CH" sz="2000" dirty="0"/>
              <a:t>	</a:t>
            </a:r>
          </a:p>
          <a:p>
            <a:pPr algn="l"/>
            <a:r>
              <a:rPr lang="fr-CH" sz="2000" b="1" dirty="0" err="1">
                <a:solidFill>
                  <a:srgbClr val="FF0000"/>
                </a:solidFill>
              </a:rPr>
              <a:t>GHe</a:t>
            </a:r>
            <a:r>
              <a:rPr lang="fr-CH" sz="2000" b="1" dirty="0">
                <a:solidFill>
                  <a:srgbClr val="FF0000"/>
                </a:solidFill>
              </a:rPr>
              <a:t> situation:</a:t>
            </a:r>
          </a:p>
          <a:p>
            <a:pPr algn="l"/>
            <a:r>
              <a:rPr lang="fr-CH" sz="2000" b="1" dirty="0">
                <a:solidFill>
                  <a:srgbClr val="FF0000"/>
                </a:solidFill>
              </a:rPr>
              <a:t>	</a:t>
            </a:r>
            <a:r>
              <a:rPr lang="fr-CH" sz="2000" dirty="0"/>
              <a:t>-Last </a:t>
            </a:r>
            <a:r>
              <a:rPr lang="fr-CH" sz="2000" dirty="0" err="1"/>
              <a:t>year</a:t>
            </a:r>
            <a:r>
              <a:rPr lang="fr-CH" sz="2000" dirty="0"/>
              <a:t> global situation </a:t>
            </a:r>
            <a:r>
              <a:rPr lang="fr-CH" sz="2000" dirty="0" err="1"/>
              <a:t>drastically</a:t>
            </a:r>
            <a:r>
              <a:rPr lang="fr-CH" sz="2000" dirty="0"/>
              <a:t> </a:t>
            </a:r>
            <a:r>
              <a:rPr lang="fr-CH" sz="2000" dirty="0" err="1"/>
              <a:t>limited</a:t>
            </a:r>
            <a:r>
              <a:rPr lang="fr-CH" sz="2000" dirty="0"/>
              <a:t> the </a:t>
            </a:r>
            <a:r>
              <a:rPr lang="fr-CH" sz="2000" dirty="0" err="1"/>
              <a:t>amount</a:t>
            </a:r>
            <a:r>
              <a:rPr lang="fr-CH" sz="2000" dirty="0"/>
              <a:t> of </a:t>
            </a:r>
            <a:r>
              <a:rPr lang="fr-CH" sz="2000" dirty="0" err="1"/>
              <a:t>available</a:t>
            </a:r>
            <a:r>
              <a:rPr lang="fr-CH" sz="2000" dirty="0"/>
              <a:t> </a:t>
            </a:r>
            <a:r>
              <a:rPr lang="fr-CH" sz="2000" dirty="0" err="1"/>
              <a:t>GHe</a:t>
            </a:r>
            <a:r>
              <a:rPr lang="fr-CH" sz="2000" dirty="0"/>
              <a:t> 	</a:t>
            </a:r>
            <a:r>
              <a:rPr lang="fr-CH" sz="2000" dirty="0" err="1"/>
              <a:t>available</a:t>
            </a:r>
            <a:r>
              <a:rPr lang="fr-CH" sz="2000" dirty="0"/>
              <a:t> CERN-</a:t>
            </a:r>
            <a:r>
              <a:rPr lang="fr-CH" sz="2000" dirty="0" err="1"/>
              <a:t>wide</a:t>
            </a:r>
            <a:endParaRPr lang="fr-CH" sz="2000" dirty="0"/>
          </a:p>
          <a:p>
            <a:pPr algn="l"/>
            <a:r>
              <a:rPr lang="fr-CH" sz="2000" dirty="0"/>
              <a:t>	-This </a:t>
            </a:r>
            <a:r>
              <a:rPr lang="fr-CH" sz="2000" dirty="0" err="1"/>
              <a:t>year</a:t>
            </a:r>
            <a:r>
              <a:rPr lang="fr-CH" sz="2000" dirty="0"/>
              <a:t> </a:t>
            </a:r>
            <a:r>
              <a:rPr lang="fr-CH" sz="2000" dirty="0" err="1"/>
              <a:t>availability</a:t>
            </a:r>
            <a:r>
              <a:rPr lang="fr-CH" sz="2000" dirty="0"/>
              <a:t> </a:t>
            </a:r>
            <a:r>
              <a:rPr lang="fr-CH" sz="2000" dirty="0" err="1"/>
              <a:t>will</a:t>
            </a:r>
            <a:r>
              <a:rPr lang="fr-CH" sz="2000" dirty="0"/>
              <a:t> </a:t>
            </a:r>
            <a:r>
              <a:rPr lang="fr-CH" sz="2000" dirty="0" err="1"/>
              <a:t>approximately</a:t>
            </a:r>
            <a:r>
              <a:rPr lang="fr-CH" sz="2000" dirty="0"/>
              <a:t>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half</a:t>
            </a:r>
            <a:r>
              <a:rPr lang="fr-CH" sz="2000" dirty="0"/>
              <a:t> of «normal» </a:t>
            </a:r>
            <a:r>
              <a:rPr lang="fr-CH" sz="2000" dirty="0" err="1"/>
              <a:t>year</a:t>
            </a:r>
            <a:r>
              <a:rPr lang="fr-CH" sz="2000" dirty="0"/>
              <a:t> </a:t>
            </a:r>
          </a:p>
          <a:p>
            <a:pPr algn="l"/>
            <a:r>
              <a:rPr lang="fr-CH" sz="2000" b="1" dirty="0">
                <a:solidFill>
                  <a:srgbClr val="FF0000"/>
                </a:solidFill>
              </a:rPr>
              <a:t>	</a:t>
            </a:r>
            <a:r>
              <a:rPr lang="fr-CH" sz="2000" dirty="0"/>
              <a:t>-New </a:t>
            </a:r>
            <a:r>
              <a:rPr lang="fr-CH" sz="2000" dirty="0" err="1"/>
              <a:t>supply</a:t>
            </a:r>
            <a:r>
              <a:rPr lang="fr-CH" sz="2000" dirty="0"/>
              <a:t> source </a:t>
            </a:r>
            <a:r>
              <a:rPr lang="fr-CH" sz="2000" dirty="0" err="1"/>
              <a:t>could</a:t>
            </a:r>
            <a:r>
              <a:rPr lang="fr-CH" sz="2000" dirty="0"/>
              <a:t>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accomodated</a:t>
            </a:r>
            <a:r>
              <a:rPr lang="fr-CH" sz="2000" dirty="0"/>
              <a:t> </a:t>
            </a:r>
            <a:r>
              <a:rPr lang="fr-CH" sz="2000" dirty="0" err="1"/>
              <a:t>using</a:t>
            </a:r>
            <a:r>
              <a:rPr lang="fr-CH" sz="2000" dirty="0"/>
              <a:t> </a:t>
            </a:r>
            <a:r>
              <a:rPr lang="fr-CH" sz="2000" dirty="0" err="1"/>
              <a:t>gHe</a:t>
            </a:r>
            <a:r>
              <a:rPr lang="fr-CH" sz="2000" dirty="0"/>
              <a:t> </a:t>
            </a:r>
            <a:r>
              <a:rPr lang="fr-CH" sz="2000" dirty="0" err="1"/>
              <a:t>recovered</a:t>
            </a:r>
            <a:r>
              <a:rPr lang="fr-CH" sz="2000" dirty="0"/>
              <a:t> </a:t>
            </a:r>
            <a:r>
              <a:rPr lang="fr-CH" sz="2000" dirty="0" err="1"/>
              <a:t>from</a:t>
            </a:r>
            <a:r>
              <a:rPr lang="fr-CH" sz="2000" dirty="0"/>
              <a:t> Cryo 	group</a:t>
            </a:r>
          </a:p>
          <a:p>
            <a:pPr algn="l"/>
            <a:r>
              <a:rPr lang="fr-CH" sz="2000" dirty="0"/>
              <a:t>	-</a:t>
            </a:r>
            <a:r>
              <a:rPr lang="fr-CH" sz="2000" dirty="0" err="1"/>
              <a:t>Billing</a:t>
            </a:r>
            <a:r>
              <a:rPr lang="fr-CH" sz="2000" dirty="0"/>
              <a:t> system </a:t>
            </a:r>
            <a:r>
              <a:rPr lang="fr-CH" sz="2000" dirty="0" err="1"/>
              <a:t>could</a:t>
            </a:r>
            <a:r>
              <a:rPr lang="fr-CH" sz="2000" dirty="0"/>
              <a:t> </a:t>
            </a:r>
            <a:r>
              <a:rPr lang="fr-CH" sz="2000" dirty="0" err="1"/>
              <a:t>be</a:t>
            </a:r>
            <a:r>
              <a:rPr lang="fr-CH" sz="2000" dirty="0"/>
              <a:t> put in place in case of excessive </a:t>
            </a:r>
            <a:r>
              <a:rPr lang="fr-CH" sz="2000" dirty="0" err="1"/>
              <a:t>consumption</a:t>
            </a:r>
            <a:endParaRPr lang="fr-CH" sz="2000" dirty="0"/>
          </a:p>
          <a:p>
            <a:pPr algn="l"/>
            <a:r>
              <a:rPr lang="fr-CH" sz="2000" b="1" dirty="0">
                <a:solidFill>
                  <a:srgbClr val="FF0000"/>
                </a:solidFill>
              </a:rPr>
              <a:t>	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04026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6761-8469-48ED-A624-B561AADB7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AD-CONS </a:t>
            </a:r>
            <a:r>
              <a:rPr lang="fr-CH" dirty="0" err="1"/>
              <a:t>project</a:t>
            </a:r>
            <a:r>
              <a:rPr lang="fr-CH" dirty="0"/>
              <a:t> </a:t>
            </a:r>
            <a:r>
              <a:rPr lang="fr-CH" dirty="0" err="1"/>
              <a:t>status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1AADF1-64CD-4FC9-9333-13AC2BF73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8F5A88-0D45-4ED2-A3B4-86B5F9B2A6DD}"/>
              </a:ext>
            </a:extLst>
          </p:cNvPr>
          <p:cNvSpPr txBox="1"/>
          <p:nvPr/>
        </p:nvSpPr>
        <p:spPr>
          <a:xfrm>
            <a:off x="24569" y="1288059"/>
            <a:ext cx="909486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dirty="0"/>
              <a:t>-</a:t>
            </a:r>
            <a:r>
              <a:rPr lang="fr-CH" b="1" dirty="0"/>
              <a:t>Magnets </a:t>
            </a:r>
            <a:r>
              <a:rPr lang="fr-CH" b="1" dirty="0" err="1"/>
              <a:t>refurbishment</a:t>
            </a:r>
            <a:r>
              <a:rPr lang="fr-CH" b="1" dirty="0"/>
              <a:t>: </a:t>
            </a:r>
          </a:p>
          <a:p>
            <a:pPr algn="l"/>
            <a:r>
              <a:rPr lang="fr-CH" dirty="0"/>
              <a:t>	-</a:t>
            </a:r>
            <a:r>
              <a:rPr lang="fr-CH" dirty="0" err="1"/>
              <a:t>status</a:t>
            </a:r>
            <a:r>
              <a:rPr lang="fr-CH" dirty="0"/>
              <a:t>: Will continue till LS3 </a:t>
            </a:r>
            <a:r>
              <a:rPr lang="fr-CH" dirty="0" err="1"/>
              <a:t>included</a:t>
            </a:r>
            <a:endParaRPr lang="fr-CH" dirty="0"/>
          </a:p>
          <a:p>
            <a:pPr algn="l"/>
            <a:r>
              <a:rPr lang="fr-CH" dirty="0"/>
              <a:t>	-Planning: 1-2 magnets </a:t>
            </a:r>
            <a:r>
              <a:rPr lang="fr-CH" dirty="0" err="1"/>
              <a:t>extracted</a:t>
            </a:r>
            <a:r>
              <a:rPr lang="fr-CH" dirty="0"/>
              <a:t> for </a:t>
            </a:r>
            <a:r>
              <a:rPr lang="fr-CH" dirty="0" err="1"/>
              <a:t>refurbishment</a:t>
            </a:r>
            <a:r>
              <a:rPr lang="fr-CH" dirty="0"/>
              <a:t> </a:t>
            </a:r>
            <a:r>
              <a:rPr lang="fr-CH" dirty="0" err="1"/>
              <a:t>every</a:t>
            </a:r>
            <a:r>
              <a:rPr lang="fr-CH" dirty="0"/>
              <a:t> YETS</a:t>
            </a:r>
          </a:p>
          <a:p>
            <a:pPr algn="l"/>
            <a:r>
              <a:rPr lang="fr-CH" dirty="0"/>
              <a:t>	-</a:t>
            </a:r>
            <a:r>
              <a:rPr lang="fr-CH" dirty="0" err="1"/>
              <a:t>Financing</a:t>
            </a:r>
            <a:r>
              <a:rPr lang="fr-CH" dirty="0"/>
              <a:t>: </a:t>
            </a:r>
            <a:r>
              <a:rPr lang="fr-CH" dirty="0" err="1"/>
              <a:t>secured</a:t>
            </a:r>
            <a:endParaRPr lang="fr-CH" dirty="0"/>
          </a:p>
          <a:p>
            <a:pPr algn="l"/>
            <a:endParaRPr lang="fr-CH" dirty="0"/>
          </a:p>
          <a:p>
            <a:pPr algn="l"/>
            <a:r>
              <a:rPr lang="fr-CH" b="1" dirty="0"/>
              <a:t>-RF </a:t>
            </a:r>
            <a:r>
              <a:rPr lang="fr-CH" b="1" dirty="0" err="1"/>
              <a:t>systems</a:t>
            </a:r>
            <a:r>
              <a:rPr lang="fr-CH" b="1" dirty="0"/>
              <a:t>: </a:t>
            </a:r>
          </a:p>
          <a:p>
            <a:pPr algn="l"/>
            <a:r>
              <a:rPr lang="fr-CH" dirty="0"/>
              <a:t>	-</a:t>
            </a:r>
            <a:r>
              <a:rPr lang="fr-CH" dirty="0" err="1"/>
              <a:t>Status</a:t>
            </a:r>
            <a:r>
              <a:rPr lang="fr-CH" dirty="0"/>
              <a:t>: C10 cryo </a:t>
            </a:r>
            <a:r>
              <a:rPr lang="fr-CH" dirty="0" err="1"/>
              <a:t>pumps</a:t>
            </a:r>
            <a:r>
              <a:rPr lang="fr-CH" dirty="0"/>
              <a:t> vacuum system </a:t>
            </a:r>
            <a:r>
              <a:rPr lang="fr-CH" dirty="0" err="1"/>
              <a:t>replaced</a:t>
            </a:r>
            <a:r>
              <a:rPr lang="fr-CH" dirty="0"/>
              <a:t> by NEG </a:t>
            </a:r>
            <a:r>
              <a:rPr lang="fr-CH" dirty="0" err="1"/>
              <a:t>pumps</a:t>
            </a:r>
            <a:endParaRPr lang="fr-CH" dirty="0"/>
          </a:p>
          <a:p>
            <a:pPr algn="l"/>
            <a:r>
              <a:rPr lang="en-GB" dirty="0"/>
              <a:t>	-Next: LLRF + HLRF systems to be upgraded</a:t>
            </a:r>
          </a:p>
          <a:p>
            <a:pPr algn="l"/>
            <a:r>
              <a:rPr lang="en-GB" dirty="0"/>
              <a:t>	-Financing is secured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-AD e-cooler:</a:t>
            </a:r>
          </a:p>
          <a:p>
            <a:pPr algn="l"/>
            <a:r>
              <a:rPr lang="en-GB" dirty="0"/>
              <a:t>	-Status: project was completely re-organized in 2022, magnetic and vacuum systems 	designs are complete. Gun and collector designs being improved</a:t>
            </a:r>
          </a:p>
          <a:p>
            <a:pPr algn="l"/>
            <a:r>
              <a:rPr lang="en-GB" dirty="0"/>
              <a:t>	-Next: enter call for tender phase for main / long lead items, installation planned LS3</a:t>
            </a:r>
          </a:p>
          <a:p>
            <a:pPr algn="l"/>
            <a:r>
              <a:rPr lang="en-GB" dirty="0"/>
              <a:t>	-Financing is secured, but cost increases have to be considered</a:t>
            </a:r>
          </a:p>
        </p:txBody>
      </p:sp>
    </p:spTree>
    <p:extLst>
      <p:ext uri="{BB962C8B-B14F-4D97-AF65-F5344CB8AC3E}">
        <p14:creationId xmlns:p14="http://schemas.microsoft.com/office/powerpoint/2010/main" val="1547951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9717A-23B2-4B35-8691-CE5199376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859" y="188915"/>
            <a:ext cx="7209275" cy="739775"/>
          </a:xfrm>
        </p:spPr>
        <p:txBody>
          <a:bodyPr/>
          <a:lstStyle/>
          <a:p>
            <a:r>
              <a:rPr lang="fr-CH" dirty="0"/>
              <a:t>AD-CONS </a:t>
            </a:r>
            <a:r>
              <a:rPr lang="fr-CH" dirty="0" err="1"/>
              <a:t>WP’s</a:t>
            </a:r>
            <a:r>
              <a:rPr lang="fr-CH" dirty="0"/>
              <a:t> (</a:t>
            </a:r>
            <a:r>
              <a:rPr lang="fr-CH" dirty="0" err="1"/>
              <a:t>Continued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3F6464-8703-4AFC-AFF2-606A71C9A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554BD0-781C-49EB-8513-2843BEC4E2A0}"/>
              </a:ext>
            </a:extLst>
          </p:cNvPr>
          <p:cNvSpPr txBox="1"/>
          <p:nvPr/>
        </p:nvSpPr>
        <p:spPr>
          <a:xfrm>
            <a:off x="221132" y="1589308"/>
            <a:ext cx="876049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/>
              <a:t>-Stochastic cooling:</a:t>
            </a:r>
          </a:p>
          <a:p>
            <a:pPr algn="l"/>
            <a:r>
              <a:rPr lang="en-GB" dirty="0"/>
              <a:t>	-Status: New kickers have to be engineered and produced – no design available yet</a:t>
            </a:r>
          </a:p>
          <a:p>
            <a:pPr algn="l"/>
            <a:r>
              <a:rPr lang="en-GB" dirty="0"/>
              <a:t>	-Financing: New estimate is needed, not secured yet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-Cooling and ventilation:</a:t>
            </a:r>
          </a:p>
          <a:p>
            <a:pPr algn="l"/>
            <a:r>
              <a:rPr lang="en-GB" dirty="0"/>
              <a:t>	-Status: Planned for LS3, not much activity yet.</a:t>
            </a:r>
          </a:p>
          <a:p>
            <a:pPr algn="l"/>
            <a:r>
              <a:rPr lang="en-GB" dirty="0"/>
              <a:t>	-Next: Studies expected to start in 2024, and works to take place during LS3</a:t>
            </a:r>
          </a:p>
          <a:p>
            <a:pPr algn="l"/>
            <a:r>
              <a:rPr lang="en-GB" dirty="0"/>
              <a:t>	-Financing: Ventilation secured, cooling remains to be secured</a:t>
            </a:r>
          </a:p>
          <a:p>
            <a:pPr algn="l"/>
            <a:endParaRPr lang="en-GB" b="1" dirty="0"/>
          </a:p>
          <a:p>
            <a:pPr algn="l"/>
            <a:r>
              <a:rPr lang="en-GB" b="1" dirty="0"/>
              <a:t>-Power convertors: </a:t>
            </a:r>
          </a:p>
          <a:p>
            <a:pPr algn="l"/>
            <a:r>
              <a:rPr lang="en-GB" dirty="0"/>
              <a:t>	-Status: ongoing. Injection line optimization proposed (new simpler magnets and 	power supplies), tender expected to proceed soon</a:t>
            </a:r>
          </a:p>
          <a:p>
            <a:pPr algn="l"/>
            <a:r>
              <a:rPr lang="en-GB" dirty="0"/>
              <a:t>	-Next: bulk of spending/installation work in 2023-2024 and after LS3 (mains)</a:t>
            </a:r>
          </a:p>
          <a:p>
            <a:pPr algn="l"/>
            <a:r>
              <a:rPr lang="en-GB" dirty="0"/>
              <a:t>	-Financing: only partially secured yet</a:t>
            </a: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826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DD2F9-6E59-4269-9B2B-00419D0ED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AD-CONS </a:t>
            </a:r>
            <a:r>
              <a:rPr lang="fr-CH" dirty="0" err="1"/>
              <a:t>WP’s</a:t>
            </a:r>
            <a:r>
              <a:rPr lang="fr-CH" dirty="0"/>
              <a:t> (</a:t>
            </a:r>
            <a:r>
              <a:rPr lang="fr-CH" dirty="0" err="1"/>
              <a:t>continued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488DC5-0EE5-4EBD-8570-E5ADA7CB2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988EDB-2BD4-4930-A85C-3CD7765395B3}"/>
              </a:ext>
            </a:extLst>
          </p:cNvPr>
          <p:cNvSpPr txBox="1"/>
          <p:nvPr/>
        </p:nvSpPr>
        <p:spPr>
          <a:xfrm>
            <a:off x="187486" y="1562671"/>
            <a:ext cx="8514857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/>
              <a:t>-AD cranes refurbishment:</a:t>
            </a:r>
          </a:p>
          <a:p>
            <a:pPr algn="l"/>
            <a:r>
              <a:rPr lang="en-GB" dirty="0"/>
              <a:t>	-Status: experiment side planned for YETS 2023-2034</a:t>
            </a:r>
          </a:p>
          <a:p>
            <a:pPr algn="l"/>
            <a:r>
              <a:rPr lang="en-GB" dirty="0"/>
              <a:t>	-Financing: secured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-Magnetic Horn: </a:t>
            </a:r>
          </a:p>
          <a:p>
            <a:pPr algn="l"/>
            <a:r>
              <a:rPr lang="en-GB" dirty="0"/>
              <a:t>	-Status: complete</a:t>
            </a:r>
          </a:p>
          <a:p>
            <a:pPr algn="l"/>
            <a:r>
              <a:rPr lang="en-GB" dirty="0"/>
              <a:t>	-Next: power cables and transmission line were mentioned as additional work for 	2028-2030</a:t>
            </a:r>
          </a:p>
          <a:p>
            <a:pPr algn="l"/>
            <a:r>
              <a:rPr lang="en-GB" dirty="0"/>
              <a:t>	-Financing: to be secured in due time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-Cryo fixed distribution system:</a:t>
            </a:r>
          </a:p>
          <a:p>
            <a:pPr algn="l"/>
            <a:r>
              <a:rPr lang="en-GB" dirty="0"/>
              <a:t>	-Status: design showed that LHe consumption would be increased to unacceptable 	level. Project is stalled, looking for alternatives</a:t>
            </a:r>
          </a:p>
          <a:p>
            <a:pPr algn="l"/>
            <a:r>
              <a:rPr lang="en-GB" dirty="0"/>
              <a:t>	-Next: study “light” version, in parallel to a “full Monty” one, with new </a:t>
            </a:r>
            <a:r>
              <a:rPr lang="en-GB" dirty="0" err="1"/>
              <a:t>liquefactor</a:t>
            </a:r>
            <a:r>
              <a:rPr lang="en-GB" dirty="0"/>
              <a:t> 	to be installed on AD site</a:t>
            </a:r>
          </a:p>
          <a:p>
            <a:pPr algn="l"/>
            <a:r>
              <a:rPr lang="en-GB" dirty="0"/>
              <a:t>	-Financing: secured for “light” version. </a:t>
            </a:r>
            <a:r>
              <a:rPr lang="en-GB" dirty="0" err="1"/>
              <a:t>Liquefactor</a:t>
            </a:r>
            <a:r>
              <a:rPr lang="en-GB" dirty="0"/>
              <a:t> solution to be studied and 	costed</a:t>
            </a: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7641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11651</TotalTime>
  <Words>1042</Words>
  <Application>Microsoft Office PowerPoint</Application>
  <PresentationFormat>On-screen Show (4:3)</PresentationFormat>
  <Paragraphs>129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Garamond</vt:lpstr>
      <vt:lpstr>Helvetica</vt:lpstr>
      <vt:lpstr>Times New Roman</vt:lpstr>
      <vt:lpstr>Wingdings</vt:lpstr>
      <vt:lpstr>1_Pixel</vt:lpstr>
      <vt:lpstr>AD-ELENA  </vt:lpstr>
      <vt:lpstr>PowerPoint Presentation</vt:lpstr>
      <vt:lpstr>2022-2023 YETS activities</vt:lpstr>
      <vt:lpstr>2022-2023 YETS activities</vt:lpstr>
      <vt:lpstr>YETS + run services disruptions</vt:lpstr>
      <vt:lpstr>GHe and LHe distribution limitations</vt:lpstr>
      <vt:lpstr>AD-CONS project status</vt:lpstr>
      <vt:lpstr>AD-CONS WP’s (Continued)</vt:lpstr>
      <vt:lpstr>AD-CONS WP’s (continued)</vt:lpstr>
      <vt:lpstr>Study of a fixed LHe distribution system</vt:lpstr>
      <vt:lpstr>AD workshop announcement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AD-CONS / ELENA Projects  </dc:title>
  <dc:creator>Francois Butin</dc:creator>
  <cp:lastModifiedBy>Francois Butin</cp:lastModifiedBy>
  <cp:revision>44</cp:revision>
  <cp:lastPrinted>2021-01-18T09:09:16Z</cp:lastPrinted>
  <dcterms:created xsi:type="dcterms:W3CDTF">2021-01-15T15:07:38Z</dcterms:created>
  <dcterms:modified xsi:type="dcterms:W3CDTF">2023-02-06T10:18:35Z</dcterms:modified>
</cp:coreProperties>
</file>