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 id="2147483715" r:id="rId2"/>
    <p:sldMasterId id="2147483703" r:id="rId3"/>
    <p:sldMasterId id="2147483691" r:id="rId4"/>
  </p:sldMasterIdLst>
  <p:notesMasterIdLst>
    <p:notesMasterId r:id="rId31"/>
  </p:notesMasterIdLst>
  <p:sldIdLst>
    <p:sldId id="445" r:id="rId5"/>
    <p:sldId id="483" r:id="rId6"/>
    <p:sldId id="486" r:id="rId7"/>
    <p:sldId id="527" r:id="rId8"/>
    <p:sldId id="530" r:id="rId9"/>
    <p:sldId id="589" r:id="rId10"/>
    <p:sldId id="531" r:id="rId11"/>
    <p:sldId id="532" r:id="rId12"/>
    <p:sldId id="586" r:id="rId13"/>
    <p:sldId id="534" r:id="rId14"/>
    <p:sldId id="535" r:id="rId15"/>
    <p:sldId id="536" r:id="rId16"/>
    <p:sldId id="587" r:id="rId17"/>
    <p:sldId id="588" r:id="rId18"/>
    <p:sldId id="566" r:id="rId19"/>
    <p:sldId id="528" r:id="rId20"/>
    <p:sldId id="585" r:id="rId21"/>
    <p:sldId id="426" r:id="rId22"/>
    <p:sldId id="561" r:id="rId23"/>
    <p:sldId id="569" r:id="rId24"/>
    <p:sldId id="529" r:id="rId25"/>
    <p:sldId id="341" r:id="rId26"/>
    <p:sldId id="533" r:id="rId27"/>
    <p:sldId id="564" r:id="rId28"/>
    <p:sldId id="562" r:id="rId29"/>
    <p:sldId id="482" r:id="rId3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C5C"/>
    <a:srgbClr val="FF0000"/>
    <a:srgbClr val="0000FF"/>
    <a:srgbClr val="FFD7D7"/>
    <a:srgbClr val="008000"/>
    <a:srgbClr val="000000"/>
    <a:srgbClr val="A50021"/>
    <a:srgbClr val="990099"/>
    <a:srgbClr val="2EA8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85032" autoAdjust="0"/>
  </p:normalViewPr>
  <p:slideViewPr>
    <p:cSldViewPr>
      <p:cViewPr varScale="1">
        <p:scale>
          <a:sx n="71" d="100"/>
          <a:sy n="71" d="100"/>
        </p:scale>
        <p:origin x="1291" y="5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200" b="0" i="0" u="none" strike="noStrike" cap="none">
                <a:solidFill>
                  <a:schemeClr val="dk1"/>
                </a:solidFill>
                <a:latin typeface="Times"/>
                <a:ea typeface="Times"/>
                <a:cs typeface="Times"/>
                <a:sym typeface="Times"/>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spcAft>
                <a:spcPts val="0"/>
              </a:spcAft>
              <a:buNone/>
              <a:defRPr sz="1200" b="0" i="0" u="none" strike="noStrike" cap="none">
                <a:solidFill>
                  <a:schemeClr val="dk1"/>
                </a:solidFill>
                <a:latin typeface="Times"/>
                <a:ea typeface="Times"/>
                <a:cs typeface="Times"/>
                <a:sym typeface="Times"/>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endParaRPr/>
          </a:p>
        </p:txBody>
      </p:sp>
      <p:sp>
        <p:nvSpPr>
          <p:cNvPr id="5" name="Shape 5"/>
          <p:cNvSpPr>
            <a:spLocks noGrp="1" noRot="1" noChangeAspect="1"/>
          </p:cNvSpPr>
          <p:nvPr>
            <p:ph type="sldImg" idx="3"/>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360"/>
              </a:spcBef>
              <a:spcAft>
                <a:spcPts val="0"/>
              </a:spcAft>
              <a:buNone/>
              <a:defRPr sz="1200" b="0" i="0" u="none" strike="noStrike" cap="none">
                <a:solidFill>
                  <a:schemeClr val="dk1"/>
                </a:solidFill>
                <a:latin typeface="Times"/>
                <a:ea typeface="Times"/>
                <a:cs typeface="Times"/>
                <a:sym typeface="Times"/>
              </a:defRPr>
            </a:lvl1pPr>
            <a:lvl2pPr marL="457200" marR="0" lvl="1" indent="0" algn="l" rtl="0">
              <a:spcBef>
                <a:spcPts val="360"/>
              </a:spcBef>
              <a:spcAft>
                <a:spcPts val="0"/>
              </a:spcAft>
              <a:buNone/>
              <a:defRPr sz="1200" b="0" i="0" u="none" strike="noStrike" cap="none">
                <a:solidFill>
                  <a:schemeClr val="dk1"/>
                </a:solidFill>
                <a:latin typeface="Times"/>
                <a:ea typeface="Times"/>
                <a:cs typeface="Times"/>
                <a:sym typeface="Times"/>
              </a:defRPr>
            </a:lvl2pPr>
            <a:lvl3pPr marL="914400" marR="0" lvl="2" indent="0" algn="l" rtl="0">
              <a:spcBef>
                <a:spcPts val="360"/>
              </a:spcBef>
              <a:spcAft>
                <a:spcPts val="0"/>
              </a:spcAft>
              <a:buNone/>
              <a:defRPr sz="1200" b="0" i="0" u="none" strike="noStrike" cap="none">
                <a:solidFill>
                  <a:schemeClr val="dk1"/>
                </a:solidFill>
                <a:latin typeface="Times"/>
                <a:ea typeface="Times"/>
                <a:cs typeface="Times"/>
                <a:sym typeface="Times"/>
              </a:defRPr>
            </a:lvl3pPr>
            <a:lvl4pPr marL="1371600" marR="0" lvl="3" indent="0" algn="l" rtl="0">
              <a:spcBef>
                <a:spcPts val="360"/>
              </a:spcBef>
              <a:spcAft>
                <a:spcPts val="0"/>
              </a:spcAft>
              <a:buNone/>
              <a:defRPr sz="1200" b="0" i="0" u="none" strike="noStrike" cap="none">
                <a:solidFill>
                  <a:schemeClr val="dk1"/>
                </a:solidFill>
                <a:latin typeface="Times"/>
                <a:ea typeface="Times"/>
                <a:cs typeface="Times"/>
                <a:sym typeface="Times"/>
              </a:defRPr>
            </a:lvl4pPr>
            <a:lvl5pPr marL="1828800" marR="0" lvl="4" indent="0" algn="l" rtl="0">
              <a:spcBef>
                <a:spcPts val="360"/>
              </a:spcBef>
              <a:spcAft>
                <a:spcPts val="0"/>
              </a:spcAft>
              <a:buNone/>
              <a:defRPr sz="1200" b="0" i="0" u="none" strike="noStrike" cap="none">
                <a:solidFill>
                  <a:schemeClr val="dk1"/>
                </a:solidFill>
                <a:latin typeface="Times"/>
                <a:ea typeface="Times"/>
                <a:cs typeface="Times"/>
                <a:sym typeface="Times"/>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200" b="0" i="0" u="none" strike="noStrike" cap="none">
                <a:solidFill>
                  <a:schemeClr val="dk1"/>
                </a:solidFill>
                <a:latin typeface="Times"/>
                <a:ea typeface="Times"/>
                <a:cs typeface="Times"/>
                <a:sym typeface="Times"/>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r-FR" sz="1200" b="0" i="0" u="none" strike="noStrike" cap="none">
                <a:solidFill>
                  <a:schemeClr val="dk1"/>
                </a:solidFill>
                <a:latin typeface="Times"/>
                <a:ea typeface="Times"/>
                <a:cs typeface="Times"/>
                <a:sym typeface="Times"/>
              </a:rPr>
              <a:t>‹#›</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67217353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fr-FR" dirty="0"/>
              <a:t>Saisir</a:t>
            </a:r>
            <a:r>
              <a:rPr lang="fr-FR" baseline="0" dirty="0"/>
              <a:t> les champs « Titre », « P. Nom » et « Date.</a:t>
            </a:r>
          </a:p>
          <a:p>
            <a:r>
              <a:rPr lang="fr-FR" baseline="0" dirty="0"/>
              <a:t>Laisser ou retirer </a:t>
            </a:r>
            <a:r>
              <a:rPr lang="fr-FR" baseline="0"/>
              <a:t>le bandeau.</a:t>
            </a:r>
            <a:br>
              <a:rPr lang="fr-FR" baseline="0" dirty="0"/>
            </a:br>
            <a:endParaRPr lang="fr-FR" i="1" dirty="0"/>
          </a:p>
        </p:txBody>
      </p:sp>
    </p:spTree>
    <p:extLst>
      <p:ext uri="{BB962C8B-B14F-4D97-AF65-F5344CB8AC3E}">
        <p14:creationId xmlns:p14="http://schemas.microsoft.com/office/powerpoint/2010/main" val="3422239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about dynamical errors  we mean that the dependence of SAT on the signal amplitude. But in principle the CFD technique does not suffer from time walk effects. </a:t>
            </a:r>
          </a:p>
          <a:p>
            <a:r>
              <a:rPr lang="en-US" baseline="0" dirty="0"/>
              <a:t>This dependence can be seen by splitting the data into bins of peak size(amplitude or charge), fitting each data set with Gaussian and then by shorting SAT values in rising values of the size. </a:t>
            </a:r>
          </a:p>
          <a:p>
            <a:endParaRPr lang="en-US" baseline="0" dirty="0"/>
          </a:p>
          <a:p>
            <a:r>
              <a:rPr lang="en-US" baseline="0" dirty="0"/>
              <a:t>On the left you can see the results for the data set we used, this small dependence has nothing to do with the offline analysis procedure, but instead it reveals the pulse formation dynamics, and the microscopic behavior of the avalanche, and the fact that the avalanche drifts with different velocity than its electrons individually. Even though we have reduced more the drift gap to create avalanches as early as </a:t>
            </a:r>
            <a:r>
              <a:rPr lang="en-US" baseline="0" dirty="0" err="1"/>
              <a:t>possile</a:t>
            </a:r>
            <a:r>
              <a:rPr lang="en-US" baseline="0" dirty="0"/>
              <a:t>, this is still a remaining effect. For this reason, we parametrize this dependence with a power law and correct for this. While on the other hand the constant </a:t>
            </a:r>
            <a:r>
              <a:rPr lang="en-US" baseline="0" dirty="0" err="1"/>
              <a:t>thr</a:t>
            </a:r>
            <a:r>
              <a:rPr lang="en-US" baseline="0" dirty="0"/>
              <a:t> </a:t>
            </a:r>
            <a:r>
              <a:rPr lang="en-US" baseline="0" dirty="0" err="1"/>
              <a:t>thechnique</a:t>
            </a:r>
            <a:r>
              <a:rPr lang="en-US" baseline="0" dirty="0"/>
              <a:t> truly suffers from time walk effects </a:t>
            </a:r>
          </a:p>
          <a:p>
            <a:r>
              <a:rPr lang="en-US" baseline="0" dirty="0"/>
              <a:t>And the effect is corrected on the offline analysis. </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12</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486412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PIMENT project now there are multiple directions</a:t>
            </a:r>
            <a:r>
              <a:rPr lang="en-US" baseline="0" dirty="0"/>
              <a:t> </a:t>
            </a:r>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16</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886000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6000"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1</a:t>
            </a:r>
            <a:r>
              <a:rPr lang="en-US" sz="2200" b="0" strike="noStrike" spc="-1" baseline="14000000" dirty="0">
                <a:solidFill>
                  <a:srgbClr val="FFFFFF"/>
                </a:solidFill>
                <a:latin typeface="Open Sauce"/>
                <a:ea typeface="DejaVu Sans"/>
              </a:rPr>
              <a:t>st </a:t>
            </a:r>
            <a:r>
              <a:rPr lang="en-US" sz="2200" b="0" strike="noStrike" spc="-1" dirty="0">
                <a:solidFill>
                  <a:srgbClr val="FFFFFF"/>
                </a:solidFill>
                <a:latin typeface="Open Sauce"/>
                <a:ea typeface="DejaVu Sans"/>
              </a:rPr>
              <a:t> PICOSEC Prototype</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Arial"/>
                <a:ea typeface="DejaVu Sans"/>
              </a:rPr>
              <a:t>Circular</a:t>
            </a:r>
            <a:r>
              <a:rPr lang="en-US" sz="2200" b="0" strike="noStrike" spc="-1" dirty="0">
                <a:solidFill>
                  <a:srgbClr val="FFFFFF"/>
                </a:solidFill>
                <a:latin typeface="Open Sauce"/>
                <a:ea typeface="DejaVu Sans"/>
              </a:rPr>
              <a:t> geometry(diameter of 1cm)</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Without strips </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Mesh supported by 6 cylindrical pillars</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200μm drift gap</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err="1">
                <a:solidFill>
                  <a:srgbClr val="FFFFFF"/>
                </a:solidFill>
                <a:latin typeface="Open Sauce"/>
                <a:ea typeface="DejaVu Sans"/>
              </a:rPr>
              <a:t>CsI</a:t>
            </a:r>
            <a:r>
              <a:rPr lang="en-US" sz="2200" b="0" strike="noStrike" spc="-1" dirty="0">
                <a:solidFill>
                  <a:srgbClr val="FFFFFF"/>
                </a:solidFill>
                <a:latin typeface="Open Sauce"/>
                <a:ea typeface="DejaVu Sans"/>
              </a:rPr>
              <a:t>  photocathode (18nm thickness )</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Noto Sans CJK SC"/>
              </a:rPr>
              <a:t> </a:t>
            </a:r>
            <a:r>
              <a:rPr lang="en-US" sz="2200" b="0" strike="noStrike" spc="-1" dirty="0">
                <a:solidFill>
                  <a:srgbClr val="FFFFFF"/>
                </a:solidFill>
                <a:latin typeface="Open Sauce"/>
                <a:ea typeface="DejaVu Sans"/>
              </a:rPr>
              <a:t>MgF</a:t>
            </a:r>
            <a:r>
              <a:rPr lang="en-US" sz="2200" b="0" strike="noStrike" spc="-1" baseline="-33000" dirty="0">
                <a:solidFill>
                  <a:srgbClr val="FFFFFF"/>
                </a:solidFill>
                <a:latin typeface="Open Sauce"/>
                <a:ea typeface="DejaVu Sans"/>
              </a:rPr>
              <a:t>2</a:t>
            </a:r>
            <a:r>
              <a:rPr lang="en-US" sz="2200" b="0" strike="noStrike" spc="-1" dirty="0">
                <a:solidFill>
                  <a:srgbClr val="FFFFFF"/>
                </a:solidFill>
                <a:latin typeface="Open Sauce"/>
                <a:ea typeface="DejaVu Sans"/>
              </a:rPr>
              <a:t> Cherenkov radiator(3mm thickness)</a:t>
            </a:r>
          </a:p>
          <a:p>
            <a:pPr marL="432000" lvl="1" indent="-212760">
              <a:lnSpc>
                <a:spcPts val="3149"/>
              </a:lnSpc>
              <a:buClr>
                <a:srgbClr val="FFFFFF"/>
              </a:buClr>
              <a:buSzPct val="45000"/>
              <a:buFont typeface="Wingdings" charset="2"/>
              <a:buChar char=""/>
              <a:tabLst>
                <a:tab pos="0" algn="l"/>
              </a:tabLst>
            </a:pPr>
            <a:endParaRPr lang="en-US" sz="2200" b="0" strike="noStrike" spc="-1" dirty="0">
              <a:solidFill>
                <a:srgbClr val="FFFFFF"/>
              </a:solidFill>
              <a:latin typeface="Open Sauce"/>
            </a:endParaRPr>
          </a:p>
          <a:p>
            <a:pPr marL="216000"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Our PICOSEC-Prototype</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Circular geometry(diameter of 1cm)</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Without strips</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Mesh supported by 6 cylindrical pillars</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119μm drift gap </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 9mm Chromium layer photocathode </a:t>
            </a: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r>
              <a:rPr lang="en-US" sz="2200" b="0" strike="noStrike" spc="-1" dirty="0">
                <a:solidFill>
                  <a:srgbClr val="FFFFFF"/>
                </a:solidFill>
                <a:latin typeface="Open Sauce"/>
                <a:ea typeface="DejaVu Sans"/>
              </a:rPr>
              <a:t>Anode – Drift Voltages → [275,525]V</a:t>
            </a:r>
            <a:endParaRPr lang="en-US" sz="2200" b="0" strike="noStrike" spc="-1" dirty="0">
              <a:latin typeface="Arial"/>
            </a:endParaRPr>
          </a:p>
          <a:p>
            <a:pPr>
              <a:lnSpc>
                <a:spcPts val="3149"/>
              </a:lnSpc>
              <a:tabLst>
                <a:tab pos="0" algn="l"/>
              </a:tabLst>
            </a:pPr>
            <a:endParaRPr lang="en-US" sz="2200" b="0" strike="noStrike" spc="-1" dirty="0">
              <a:latin typeface="Arial"/>
            </a:endParaRPr>
          </a:p>
          <a:p>
            <a:pPr marL="432000" lvl="1" indent="-212760">
              <a:lnSpc>
                <a:spcPts val="3149"/>
              </a:lnSpc>
              <a:buClr>
                <a:srgbClr val="FFFFFF"/>
              </a:buClr>
              <a:buSzPct val="45000"/>
              <a:buFont typeface="Wingdings" charset="2"/>
              <a:buChar char=""/>
              <a:tabLst>
                <a:tab pos="0" algn="l"/>
              </a:tabLst>
            </a:pPr>
            <a:endParaRPr lang="en-US" sz="2200" b="0" strike="noStrike" spc="-1" dirty="0">
              <a:latin typeface="Arial"/>
            </a:endParaRPr>
          </a:p>
          <a:p>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20</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1907311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Investigating</a:t>
            </a:r>
            <a:r>
              <a:rPr lang="en-US" baseline="0" dirty="0"/>
              <a:t> new approaches to build large, robust prototypes </a:t>
            </a:r>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21</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3533405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latin typeface="Calibri" panose="020F0502020204030204" pitchFamily="34" charset="0"/>
              </a:rPr>
              <a:t>High Efficiency:</a:t>
            </a:r>
          </a:p>
          <a:p>
            <a:pPr marL="285750" indent="-285750">
              <a:buSzPct val="110000"/>
              <a:buFont typeface="Wingdings" panose="05000000000000000000" pitchFamily="2" charset="2"/>
              <a:buChar char=""/>
            </a:pPr>
            <a:r>
              <a:rPr lang="en-US" sz="1200" dirty="0" err="1">
                <a:latin typeface="Calibri" panose="020F0502020204030204" pitchFamily="34" charset="0"/>
              </a:rPr>
              <a:t>GaN</a:t>
            </a:r>
            <a:r>
              <a:rPr lang="en-US" sz="1200" dirty="0">
                <a:latin typeface="Calibri" panose="020F0502020204030204" pitchFamily="34" charset="0"/>
              </a:rPr>
              <a:t> (high number of photoelectrons </a:t>
            </a:r>
            <a:r>
              <a:rPr lang="en-US" sz="1200" dirty="0">
                <a:latin typeface="Calibri" panose="020F0502020204030204" pitchFamily="34" charset="0"/>
                <a:sym typeface="Wingdings" panose="05000000000000000000" pitchFamily="2" charset="2"/>
              </a:rPr>
              <a:t> modest field</a:t>
            </a:r>
            <a:r>
              <a:rPr lang="en-US" sz="1200" dirty="0">
                <a:latin typeface="Calibri" panose="020F0502020204030204" pitchFamily="34" charset="0"/>
              </a:rPr>
              <a:t>) ?? What</a:t>
            </a:r>
            <a:r>
              <a:rPr lang="en-US" sz="1200" baseline="0" dirty="0">
                <a:latin typeface="Calibri" panose="020F0502020204030204" pitchFamily="34" charset="0"/>
              </a:rPr>
              <a:t> about that??</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23</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3605037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motivation is to achieve timing with a few 10s of a picosecond. The idea is rising from the need of high-rate</a:t>
            </a:r>
            <a:r>
              <a:rPr lang="en-US" sz="1200" b="0" i="0" u="none" strike="noStrike" kern="1200" cap="none" dirty="0">
                <a:solidFill>
                  <a:schemeClr val="dk1"/>
                </a:solidFill>
                <a:effectLst/>
                <a:latin typeface="Times"/>
                <a:ea typeface="Times"/>
                <a:cs typeface="Times"/>
                <a:sym typeface="Times"/>
              </a:rPr>
              <a:t> experiments to deal with pile-up phenomena.</a:t>
            </a:r>
            <a:r>
              <a:rPr lang="en-US" sz="1200" b="0" i="0" u="none" strike="noStrike" kern="1200" cap="none" baseline="0" dirty="0">
                <a:solidFill>
                  <a:schemeClr val="dk1"/>
                </a:solidFill>
                <a:effectLst/>
                <a:latin typeface="Times"/>
                <a:ea typeface="Times"/>
                <a:cs typeface="Times"/>
                <a:sym typeface="Times"/>
              </a:rPr>
              <a:t> </a:t>
            </a:r>
          </a:p>
          <a:p>
            <a:r>
              <a:rPr lang="en-US" sz="1200" b="0" i="0" u="none" strike="noStrike" kern="1200" cap="none" baseline="0" dirty="0">
                <a:solidFill>
                  <a:schemeClr val="dk1"/>
                </a:solidFill>
                <a:effectLst/>
                <a:latin typeface="Times"/>
                <a:ea typeface="Times"/>
                <a:cs typeface="Times"/>
                <a:sym typeface="Times"/>
              </a:rPr>
              <a:t>For example, HL LHC estimates per average of 140 pp interaction per bunch crossing, which means that event reconstruction is not straightforward.  The new 4D tracking era can include t</a:t>
            </a:r>
            <a:r>
              <a:rPr lang="en-US" sz="1200" b="0" i="0" u="none" strike="noStrike" kern="1200" cap="none" dirty="0">
                <a:solidFill>
                  <a:schemeClr val="dk1"/>
                </a:solidFill>
                <a:effectLst/>
                <a:latin typeface="Times"/>
                <a:ea typeface="Times"/>
                <a:cs typeface="Times"/>
                <a:sym typeface="Times"/>
              </a:rPr>
              <a:t>iming</a:t>
            </a:r>
            <a:r>
              <a:rPr lang="en-US" sz="1200" b="0" i="0" u="none" strike="noStrike" kern="1200" cap="none" baseline="0" dirty="0">
                <a:solidFill>
                  <a:schemeClr val="dk1"/>
                </a:solidFill>
                <a:effectLst/>
                <a:latin typeface="Times"/>
                <a:ea typeface="Times"/>
                <a:cs typeface="Times"/>
                <a:sym typeface="Times"/>
              </a:rPr>
              <a:t> as an extra pa</a:t>
            </a:r>
            <a:r>
              <a:rPr lang="en-US" sz="1200" b="0" i="0" u="none" strike="noStrike" kern="1200" cap="none" dirty="0">
                <a:solidFill>
                  <a:schemeClr val="dk1"/>
                </a:solidFill>
                <a:effectLst/>
                <a:latin typeface="Times"/>
                <a:ea typeface="Times"/>
                <a:cs typeface="Times"/>
                <a:sym typeface="Times"/>
              </a:rPr>
              <a:t>rameter for triggering or event selection.</a:t>
            </a:r>
          </a:p>
          <a:p>
            <a:endParaRPr lang="en-US" sz="1200" b="0" i="0" u="none" strike="noStrike" kern="1200" cap="none" dirty="0">
              <a:solidFill>
                <a:schemeClr val="dk1"/>
              </a:solidFill>
              <a:effectLst/>
              <a:latin typeface="Times"/>
              <a:cs typeface="Times"/>
              <a:sym typeface="Times"/>
            </a:endParaRPr>
          </a:p>
          <a:p>
            <a:r>
              <a:rPr lang="en-US" sz="1200" b="0" i="0" u="none" strike="noStrike" kern="1200" cap="none" dirty="0">
                <a:solidFill>
                  <a:schemeClr val="dk1"/>
                </a:solidFill>
                <a:effectLst/>
                <a:latin typeface="Times"/>
                <a:cs typeface="Times"/>
                <a:sym typeface="Times"/>
              </a:rPr>
              <a:t>But this push</a:t>
            </a:r>
            <a:r>
              <a:rPr lang="en-US" sz="1200" b="0" i="0" u="none" strike="noStrike" kern="1200" cap="none" baseline="0" dirty="0">
                <a:solidFill>
                  <a:schemeClr val="dk1"/>
                </a:solidFill>
                <a:effectLst/>
                <a:latin typeface="Times"/>
                <a:cs typeface="Times"/>
                <a:sym typeface="Times"/>
              </a:rPr>
              <a:t> to the limits of existing detector designs. We have to be able to scale up the modules, be resistant to aging, and read out multi-channels. </a:t>
            </a:r>
          </a:p>
          <a:p>
            <a:r>
              <a:rPr lang="en-US" sz="1200" b="0" i="0" u="none" strike="noStrike" kern="1200" cap="none" baseline="0" dirty="0">
                <a:solidFill>
                  <a:schemeClr val="dk1"/>
                </a:solidFill>
                <a:effectLst/>
                <a:latin typeface="Times"/>
                <a:cs typeface="Times"/>
                <a:sym typeface="Times"/>
              </a:rPr>
              <a:t>For this, some technologies already have reached a fraction of 20 ps. </a:t>
            </a:r>
          </a:p>
          <a:p>
            <a:r>
              <a:rPr lang="en-US" sz="1200" b="0" i="0" u="none" strike="noStrike" kern="1200" cap="none" baseline="0" dirty="0">
                <a:solidFill>
                  <a:schemeClr val="dk1"/>
                </a:solidFill>
                <a:effectLst/>
                <a:latin typeface="Times"/>
                <a:cs typeface="Times"/>
                <a:sym typeface="Times"/>
              </a:rPr>
              <a:t>For example, Avalanche PD has a big gap and high resistivity they cannot survive at such a high rate.   </a:t>
            </a:r>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3</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3150048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No </a:t>
            </a:r>
            <a:r>
              <a:rPr lang="fr-FR" dirty="0" err="1"/>
              <a:t>matter</a:t>
            </a:r>
            <a:r>
              <a:rPr lang="fr-FR" dirty="0"/>
              <a:t> of the </a:t>
            </a:r>
            <a:r>
              <a:rPr lang="fr-FR" dirty="0" err="1"/>
              <a:t>wide</a:t>
            </a:r>
            <a:r>
              <a:rPr lang="fr-FR" dirty="0"/>
              <a:t> range of applications </a:t>
            </a:r>
            <a:r>
              <a:rPr lang="fr-FR" dirty="0" err="1"/>
              <a:t>that</a:t>
            </a:r>
            <a:r>
              <a:rPr lang="fr-FR" dirty="0"/>
              <a:t> </a:t>
            </a:r>
            <a:r>
              <a:rPr lang="fr-FR" dirty="0" err="1"/>
              <a:t>Micromegas</a:t>
            </a:r>
            <a:r>
              <a:rPr lang="fr-FR" dirty="0"/>
              <a:t> detector can </a:t>
            </a:r>
            <a:r>
              <a:rPr lang="fr-FR" dirty="0" err="1"/>
              <a:t>be</a:t>
            </a:r>
            <a:r>
              <a:rPr lang="fr-FR" dirty="0"/>
              <a:t> </a:t>
            </a:r>
            <a:r>
              <a:rPr lang="fr-FR" dirty="0" err="1"/>
              <a:t>used</a:t>
            </a:r>
            <a:r>
              <a:rPr lang="fr-FR" dirty="0"/>
              <a:t>, </a:t>
            </a:r>
            <a:r>
              <a:rPr lang="fr-FR" dirty="0" err="1"/>
              <a:t>when</a:t>
            </a:r>
            <a:r>
              <a:rPr lang="fr-FR" dirty="0"/>
              <a:t> </a:t>
            </a:r>
            <a:r>
              <a:rPr lang="fr-FR" dirty="0" err="1"/>
              <a:t>it</a:t>
            </a:r>
            <a:r>
              <a:rPr lang="fr-FR" dirty="0"/>
              <a:t> </a:t>
            </a:r>
            <a:r>
              <a:rPr lang="fr-FR" dirty="0" err="1"/>
              <a:t>comes</a:t>
            </a:r>
            <a:r>
              <a:rPr lang="fr-FR" dirty="0"/>
              <a:t> for timing in a </a:t>
            </a:r>
            <a:r>
              <a:rPr lang="fr-FR" dirty="0" err="1"/>
              <a:t>picosecond</a:t>
            </a:r>
            <a:r>
              <a:rPr lang="fr-FR" dirty="0"/>
              <a:t> </a:t>
            </a:r>
            <a:r>
              <a:rPr lang="fr-FR" dirty="0" err="1"/>
              <a:t>level</a:t>
            </a:r>
            <a:r>
              <a:rPr lang="fr-FR" dirty="0"/>
              <a:t>, </a:t>
            </a:r>
            <a:r>
              <a:rPr lang="fr-FR" dirty="0" err="1"/>
              <a:t>it</a:t>
            </a:r>
            <a:r>
              <a:rPr lang="fr-FR" dirty="0"/>
              <a:t> has </a:t>
            </a:r>
            <a:r>
              <a:rPr lang="fr-FR" dirty="0" err="1"/>
              <a:t>its</a:t>
            </a:r>
            <a:r>
              <a:rPr lang="fr-FR" dirty="0"/>
              <a:t> limitations. </a:t>
            </a:r>
          </a:p>
          <a:p>
            <a:r>
              <a:rPr lang="fr-FR" dirty="0" err="1"/>
              <a:t>Those</a:t>
            </a:r>
            <a:r>
              <a:rPr lang="fr-FR" dirty="0"/>
              <a:t> arise </a:t>
            </a:r>
            <a:r>
              <a:rPr lang="fr-FR" dirty="0" err="1"/>
              <a:t>from</a:t>
            </a:r>
            <a:r>
              <a:rPr lang="fr-FR" dirty="0"/>
              <a:t> the </a:t>
            </a:r>
            <a:r>
              <a:rPr lang="fr-FR" dirty="0" err="1"/>
              <a:t>stochastic</a:t>
            </a:r>
            <a:r>
              <a:rPr lang="fr-FR" dirty="0"/>
              <a:t> nature of </a:t>
            </a:r>
            <a:r>
              <a:rPr lang="fr-FR" dirty="0" err="1"/>
              <a:t>ionization</a:t>
            </a:r>
            <a:r>
              <a:rPr lang="fr-FR" dirty="0"/>
              <a:t>. By </a:t>
            </a:r>
            <a:r>
              <a:rPr lang="fr-FR" dirty="0" err="1"/>
              <a:t>saying</a:t>
            </a:r>
            <a:r>
              <a:rPr lang="fr-FR" dirty="0"/>
              <a:t> </a:t>
            </a:r>
            <a:r>
              <a:rPr lang="fr-FR" dirty="0" err="1"/>
              <a:t>this</a:t>
            </a:r>
            <a:r>
              <a:rPr lang="fr-FR" dirty="0"/>
              <a:t> </a:t>
            </a:r>
            <a:r>
              <a:rPr lang="fr-FR" dirty="0" err="1"/>
              <a:t>we</a:t>
            </a:r>
            <a:r>
              <a:rPr lang="fr-FR" dirty="0"/>
              <a:t> </a:t>
            </a:r>
            <a:r>
              <a:rPr lang="fr-FR" dirty="0" err="1"/>
              <a:t>mean</a:t>
            </a:r>
            <a:r>
              <a:rPr lang="fr-FR" dirty="0"/>
              <a:t> </a:t>
            </a:r>
            <a:r>
              <a:rPr lang="fr-FR" dirty="0" err="1"/>
              <a:t>that</a:t>
            </a:r>
            <a:r>
              <a:rPr lang="fr-FR" dirty="0"/>
              <a:t> </a:t>
            </a:r>
            <a:r>
              <a:rPr lang="fr-FR" dirty="0" err="1"/>
              <a:t>when</a:t>
            </a:r>
            <a:r>
              <a:rPr lang="fr-FR" dirty="0"/>
              <a:t> incident radiation </a:t>
            </a:r>
            <a:r>
              <a:rPr lang="fr-FR" dirty="0" err="1"/>
              <a:t>enters</a:t>
            </a:r>
            <a:r>
              <a:rPr lang="fr-FR" dirty="0"/>
              <a:t> the active volume of the detector </a:t>
            </a:r>
            <a:r>
              <a:rPr lang="fr-FR" dirty="0" err="1"/>
              <a:t>there</a:t>
            </a:r>
            <a:r>
              <a:rPr lang="fr-FR" dirty="0"/>
              <a:t> </a:t>
            </a:r>
            <a:r>
              <a:rPr lang="fr-FR" dirty="0" err="1"/>
              <a:t>is</a:t>
            </a:r>
            <a:r>
              <a:rPr lang="fr-FR" dirty="0"/>
              <a:t> a </a:t>
            </a:r>
            <a:r>
              <a:rPr lang="fr-FR" dirty="0" err="1"/>
              <a:t>probability</a:t>
            </a:r>
            <a:r>
              <a:rPr lang="fr-FR" dirty="0"/>
              <a:t> of </a:t>
            </a:r>
            <a:r>
              <a:rPr lang="fr-FR" dirty="0" err="1"/>
              <a:t>causing</a:t>
            </a:r>
            <a:r>
              <a:rPr lang="fr-FR" dirty="0"/>
              <a:t> an </a:t>
            </a:r>
            <a:r>
              <a:rPr lang="fr-FR" dirty="0" err="1"/>
              <a:t>ionization</a:t>
            </a:r>
            <a:r>
              <a:rPr lang="fr-FR" dirty="0"/>
              <a:t> </a:t>
            </a:r>
            <a:r>
              <a:rPr lang="fr-FR" dirty="0" err="1"/>
              <a:t>somewhere</a:t>
            </a:r>
            <a:r>
              <a:rPr lang="fr-FR" dirty="0"/>
              <a:t>. </a:t>
            </a:r>
          </a:p>
          <a:p>
            <a:r>
              <a:rPr lang="fr-FR" dirty="0"/>
              <a:t>And of course </a:t>
            </a:r>
            <a:r>
              <a:rPr lang="fr-FR" dirty="0" err="1"/>
              <a:t>this</a:t>
            </a:r>
            <a:r>
              <a:rPr lang="fr-FR" dirty="0"/>
              <a:t> has a </a:t>
            </a:r>
            <a:r>
              <a:rPr lang="fr-FR" dirty="0" err="1"/>
              <a:t>concequence</a:t>
            </a:r>
            <a:r>
              <a:rPr lang="fr-FR" dirty="0"/>
              <a:t> </a:t>
            </a:r>
            <a:r>
              <a:rPr lang="fr-FR" dirty="0" err="1"/>
              <a:t>also</a:t>
            </a:r>
            <a:r>
              <a:rPr lang="fr-FR" dirty="0"/>
              <a:t> on the </a:t>
            </a:r>
            <a:r>
              <a:rPr lang="fr-FR" dirty="0" err="1"/>
              <a:t>random</a:t>
            </a:r>
            <a:r>
              <a:rPr lang="fr-FR" dirty="0"/>
              <a:t> last </a:t>
            </a:r>
            <a:r>
              <a:rPr lang="fr-FR" dirty="0" err="1"/>
              <a:t>ionization</a:t>
            </a:r>
            <a:r>
              <a:rPr lang="fr-FR" dirty="0"/>
              <a:t>. This </a:t>
            </a:r>
            <a:r>
              <a:rPr lang="fr-FR" dirty="0" err="1"/>
              <a:t>results</a:t>
            </a:r>
            <a:r>
              <a:rPr lang="fr-FR" dirty="0"/>
              <a:t> to a timing </a:t>
            </a:r>
            <a:r>
              <a:rPr lang="fr-FR" dirty="0" err="1"/>
              <a:t>resolution</a:t>
            </a:r>
            <a:r>
              <a:rPr lang="fr-FR" dirty="0"/>
              <a:t> of the </a:t>
            </a:r>
            <a:r>
              <a:rPr lang="fr-FR" dirty="0" err="1"/>
              <a:t>order</a:t>
            </a:r>
            <a:r>
              <a:rPr lang="fr-FR" dirty="0"/>
              <a:t> of ns.</a:t>
            </a:r>
          </a:p>
          <a:p>
            <a:endParaRPr lang="fr-FR" dirty="0"/>
          </a:p>
          <a:p>
            <a:r>
              <a:rPr lang="fr-FR" dirty="0"/>
              <a:t>In </a:t>
            </a:r>
            <a:r>
              <a:rPr lang="fr-FR" dirty="0" err="1"/>
              <a:t>order</a:t>
            </a:r>
            <a:r>
              <a:rPr lang="fr-FR" dirty="0"/>
              <a:t> to </a:t>
            </a:r>
            <a:r>
              <a:rPr lang="fr-FR" dirty="0" err="1"/>
              <a:t>achieve</a:t>
            </a:r>
            <a:r>
              <a:rPr lang="fr-FR" dirty="0"/>
              <a:t> the goal of </a:t>
            </a:r>
            <a:r>
              <a:rPr lang="fr-FR" dirty="0" err="1"/>
              <a:t>picosecond</a:t>
            </a:r>
            <a:r>
              <a:rPr lang="fr-FR" dirty="0"/>
              <a:t> timing, </a:t>
            </a:r>
            <a:r>
              <a:rPr lang="fr-FR" dirty="0" err="1"/>
              <a:t>we</a:t>
            </a:r>
            <a:r>
              <a:rPr lang="fr-FR" dirty="0"/>
              <a:t> </a:t>
            </a:r>
            <a:r>
              <a:rPr lang="fr-FR" dirty="0" err="1"/>
              <a:t>apply</a:t>
            </a:r>
            <a:r>
              <a:rPr lang="fr-FR" dirty="0"/>
              <a:t> </a:t>
            </a:r>
            <a:r>
              <a:rPr lang="fr-FR" dirty="0" err="1"/>
              <a:t>some</a:t>
            </a:r>
            <a:r>
              <a:rPr lang="fr-FR" dirty="0"/>
              <a:t> modifications in the </a:t>
            </a:r>
            <a:r>
              <a:rPr lang="fr-FR" dirty="0" err="1"/>
              <a:t>geometry</a:t>
            </a:r>
            <a:r>
              <a:rPr lang="fr-FR" dirty="0"/>
              <a:t>. </a:t>
            </a:r>
            <a:r>
              <a:rPr lang="fr-FR" dirty="0" err="1"/>
              <a:t>Firstly</a:t>
            </a:r>
            <a:r>
              <a:rPr lang="fr-FR" dirty="0"/>
              <a:t>, </a:t>
            </a:r>
            <a:r>
              <a:rPr lang="fr-FR" dirty="0" err="1"/>
              <a:t>we</a:t>
            </a:r>
            <a:r>
              <a:rPr lang="fr-FR" dirty="0"/>
              <a:t> </a:t>
            </a:r>
            <a:r>
              <a:rPr lang="fr-FR" dirty="0" err="1"/>
              <a:t>reduce</a:t>
            </a:r>
            <a:r>
              <a:rPr lang="fr-FR" dirty="0"/>
              <a:t> the drift gap </a:t>
            </a:r>
            <a:r>
              <a:rPr lang="fr-FR" dirty="0" err="1"/>
              <a:t>from</a:t>
            </a:r>
            <a:r>
              <a:rPr lang="fr-FR" dirty="0"/>
              <a:t> 3mm to 200</a:t>
            </a:r>
            <a:r>
              <a:rPr lang="el-GR" dirty="0"/>
              <a:t>μ</a:t>
            </a:r>
            <a:r>
              <a:rPr lang="en-US" dirty="0"/>
              <a:t>m, in order to minimize the direct ionization of the incident radiation. </a:t>
            </a:r>
          </a:p>
          <a:p>
            <a:r>
              <a:rPr lang="en-US" dirty="0"/>
              <a:t>This of course allows us to apply even higher electric field. But somehow we need to ionize the gas.</a:t>
            </a:r>
          </a:p>
          <a:p>
            <a:r>
              <a:rPr lang="en-US" dirty="0"/>
              <a:t> For this the detector is coupled with a Cherenkov radiator and a photocathode to create prompt photoelectrons in the active volume of the detector. So</a:t>
            </a:r>
            <a:r>
              <a:rPr lang="en-US" baseline="0" dirty="0"/>
              <a:t> with this geometry we are able to create pre avalanches early in the drift gap. </a:t>
            </a:r>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4</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051514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9240" lvl="1" indent="0">
              <a:lnSpc>
                <a:spcPts val="3149"/>
              </a:lnSpc>
              <a:buClr>
                <a:srgbClr val="FFFFFF"/>
              </a:buClr>
              <a:buSzPct val="45000"/>
              <a:buFont typeface="Wingdings" charset="2"/>
              <a:buNone/>
              <a:tabLst>
                <a:tab pos="0" algn="l"/>
              </a:tabLst>
            </a:pPr>
            <a:r>
              <a:rPr lang="en-US" sz="2200" b="0" strike="noStrike" spc="-1" dirty="0">
                <a:latin typeface="Arial"/>
              </a:rPr>
              <a:t>To</a:t>
            </a:r>
            <a:r>
              <a:rPr lang="en-US" sz="2200" b="0" strike="noStrike" spc="-1" baseline="0" dirty="0">
                <a:latin typeface="Arial"/>
              </a:rPr>
              <a:t> visualize somehow this detector technology, we present here several prototypes that we have tested. </a:t>
            </a:r>
          </a:p>
          <a:p>
            <a:pPr marL="219240" lvl="1" indent="0">
              <a:lnSpc>
                <a:spcPts val="3149"/>
              </a:lnSpc>
              <a:buClr>
                <a:srgbClr val="FFFFFF"/>
              </a:buClr>
              <a:buSzPct val="45000"/>
              <a:buFont typeface="Wingdings" charset="2"/>
              <a:buNone/>
              <a:tabLst>
                <a:tab pos="0" algn="l"/>
              </a:tabLst>
            </a:pPr>
            <a:endParaRPr lang="en-US" sz="2200" b="0" strike="noStrike" spc="-1" baseline="0" dirty="0">
              <a:latin typeface="Arial"/>
            </a:endParaRPr>
          </a:p>
          <a:p>
            <a:pPr marL="219240" lvl="1" indent="0">
              <a:lnSpc>
                <a:spcPts val="3149"/>
              </a:lnSpc>
              <a:buClr>
                <a:srgbClr val="FFFFFF"/>
              </a:buClr>
              <a:buSzPct val="45000"/>
              <a:buFont typeface="Wingdings" charset="2"/>
              <a:buNone/>
              <a:tabLst>
                <a:tab pos="0" algn="l"/>
              </a:tabLst>
            </a:pPr>
            <a:r>
              <a:rPr lang="en-US" sz="2200" b="0" strike="noStrike" spc="-1" baseline="0" dirty="0">
                <a:latin typeface="Arial"/>
              </a:rPr>
              <a:t>At the beginning for proof of concept we started with small single pad prototypes, of 1cm diameter, and then we moved to larger ones with segmented anodes. From 7 to 19 and now to 100 channels. </a:t>
            </a:r>
          </a:p>
          <a:p>
            <a:pPr marL="219240" lvl="1" indent="0">
              <a:lnSpc>
                <a:spcPts val="3149"/>
              </a:lnSpc>
              <a:buClr>
                <a:srgbClr val="FFFFFF"/>
              </a:buClr>
              <a:buSzPct val="45000"/>
              <a:buFont typeface="Wingdings" charset="2"/>
              <a:buNone/>
              <a:tabLst>
                <a:tab pos="0" algn="l"/>
              </a:tabLst>
            </a:pPr>
            <a:endParaRPr lang="en-US" sz="2200" b="0" strike="noStrike" spc="-1" baseline="0" dirty="0">
              <a:latin typeface="Arial"/>
            </a:endParaRPr>
          </a:p>
          <a:p>
            <a:pPr marL="219240" lvl="1" indent="0">
              <a:lnSpc>
                <a:spcPts val="3149"/>
              </a:lnSpc>
              <a:buClr>
                <a:srgbClr val="FFFFFF"/>
              </a:buClr>
              <a:buSzPct val="45000"/>
              <a:buFont typeface="Wingdings" charset="2"/>
              <a:buNone/>
              <a:tabLst>
                <a:tab pos="0" algn="l"/>
              </a:tabLst>
            </a:pPr>
            <a:r>
              <a:rPr lang="en-US" sz="2200" b="0" strike="noStrike" spc="-1" baseline="0" dirty="0">
                <a:latin typeface="Arial"/>
              </a:rPr>
              <a:t>The most common </a:t>
            </a:r>
            <a:r>
              <a:rPr lang="fr-FR" sz="1200" b="0" strike="noStrike" spc="0" baseline="0" dirty="0" err="1">
                <a:latin typeface="Times"/>
              </a:rPr>
              <a:t>crystal</a:t>
            </a:r>
            <a:r>
              <a:rPr lang="fr-FR" sz="1200" b="0" strike="noStrike" spc="0" baseline="0" dirty="0">
                <a:latin typeface="Times"/>
              </a:rPr>
              <a:t> </a:t>
            </a:r>
            <a:r>
              <a:rPr lang="fr-FR" sz="1200" b="0" strike="noStrike" spc="0" baseline="0" dirty="0" err="1">
                <a:latin typeface="Times"/>
              </a:rPr>
              <a:t>we</a:t>
            </a:r>
            <a:r>
              <a:rPr lang="fr-FR" sz="1200" b="0" strike="noStrike" spc="0" baseline="0" dirty="0">
                <a:latin typeface="Times"/>
              </a:rPr>
              <a:t> use </a:t>
            </a:r>
            <a:r>
              <a:rPr lang="fr-FR" sz="1200" b="0" strike="noStrike" spc="0" baseline="0" dirty="0" err="1">
                <a:latin typeface="Times"/>
              </a:rPr>
              <a:t>is</a:t>
            </a:r>
            <a:r>
              <a:rPr lang="fr-FR" sz="1200" b="0" strike="noStrike" spc="0" baseline="0" dirty="0">
                <a:latin typeface="Times"/>
              </a:rPr>
              <a:t> MgF2 </a:t>
            </a:r>
            <a:r>
              <a:rPr lang="fr-FR" sz="1200" b="0" strike="noStrike" spc="0" baseline="0" dirty="0" err="1">
                <a:latin typeface="Times"/>
              </a:rPr>
              <a:t>with</a:t>
            </a:r>
            <a:r>
              <a:rPr lang="fr-FR" sz="1200" b="0" strike="noStrike" spc="0" baseline="0" dirty="0">
                <a:latin typeface="Times"/>
              </a:rPr>
              <a:t> </a:t>
            </a:r>
            <a:r>
              <a:rPr lang="fr-FR" sz="1200" b="0" strike="noStrike" spc="0" baseline="0" dirty="0" err="1">
                <a:latin typeface="Times"/>
              </a:rPr>
              <a:t>CsI</a:t>
            </a:r>
            <a:r>
              <a:rPr lang="fr-FR" sz="1200" b="0" strike="noStrike" spc="0" baseline="0" dirty="0">
                <a:latin typeface="Times"/>
              </a:rPr>
              <a:t> photocathode </a:t>
            </a:r>
            <a:r>
              <a:rPr lang="fr-FR" sz="1200" b="0" strike="noStrike" spc="0" baseline="0" dirty="0" err="1">
                <a:latin typeface="Times"/>
              </a:rPr>
              <a:t>material</a:t>
            </a:r>
            <a:r>
              <a:rPr lang="fr-FR" sz="1200" b="0" strike="noStrike" spc="0" baseline="0" dirty="0">
                <a:latin typeface="Times"/>
              </a:rPr>
              <a:t>. But </a:t>
            </a:r>
            <a:r>
              <a:rPr lang="fr-FR" sz="1200" b="0" strike="noStrike" spc="0" baseline="0" dirty="0" err="1">
                <a:latin typeface="Times"/>
              </a:rPr>
              <a:t>now</a:t>
            </a:r>
            <a:r>
              <a:rPr lang="fr-FR" sz="1200" b="0" strike="noStrike" spc="0" baseline="0" dirty="0">
                <a:latin typeface="Times"/>
              </a:rPr>
              <a:t> </a:t>
            </a:r>
            <a:r>
              <a:rPr lang="fr-FR" sz="1200" b="0" strike="noStrike" spc="0" baseline="0" dirty="0" err="1">
                <a:latin typeface="Times"/>
              </a:rPr>
              <a:t>there</a:t>
            </a:r>
            <a:r>
              <a:rPr lang="fr-FR" sz="1200" b="0" strike="noStrike" spc="0" baseline="0" dirty="0">
                <a:latin typeface="Times"/>
              </a:rPr>
              <a:t> are </a:t>
            </a:r>
            <a:r>
              <a:rPr lang="fr-FR" sz="1200" b="0" strike="noStrike" spc="0" baseline="0" dirty="0" err="1">
                <a:latin typeface="Times"/>
              </a:rPr>
              <a:t>several</a:t>
            </a:r>
            <a:r>
              <a:rPr lang="fr-FR" sz="1200" b="0" strike="noStrike" spc="0" baseline="0" dirty="0">
                <a:latin typeface="Times"/>
              </a:rPr>
              <a:t> </a:t>
            </a:r>
            <a:r>
              <a:rPr lang="fr-FR" sz="1200" b="0" strike="noStrike" spc="0" baseline="0" dirty="0" err="1">
                <a:latin typeface="Times"/>
              </a:rPr>
              <a:t>other</a:t>
            </a:r>
            <a:r>
              <a:rPr lang="fr-FR" sz="1200" b="0" strike="noStrike" spc="0" baseline="0" dirty="0">
                <a:latin typeface="Times"/>
              </a:rPr>
              <a:t> options </a:t>
            </a:r>
            <a:r>
              <a:rPr lang="fr-FR" sz="1200" b="0" strike="noStrike" spc="0" baseline="0" dirty="0" err="1">
                <a:latin typeface="Times"/>
              </a:rPr>
              <a:t>that</a:t>
            </a:r>
            <a:r>
              <a:rPr lang="fr-FR" sz="1200" b="0" strike="noStrike" spc="0" baseline="0" dirty="0">
                <a:latin typeface="Times"/>
              </a:rPr>
              <a:t> </a:t>
            </a:r>
            <a:r>
              <a:rPr lang="fr-FR" sz="1200" b="0" strike="noStrike" spc="0" baseline="0" dirty="0" err="1">
                <a:latin typeface="Times"/>
              </a:rPr>
              <a:t>they</a:t>
            </a:r>
            <a:r>
              <a:rPr lang="fr-FR" sz="1200" b="0" strike="noStrike" spc="0" baseline="0" dirty="0">
                <a:latin typeface="Times"/>
              </a:rPr>
              <a:t> are </a:t>
            </a:r>
            <a:r>
              <a:rPr lang="fr-FR" sz="1200" b="0" strike="noStrike" spc="0" baseline="0" dirty="0" err="1">
                <a:latin typeface="Times"/>
              </a:rPr>
              <a:t>being</a:t>
            </a:r>
            <a:r>
              <a:rPr lang="fr-FR" sz="1200" b="0" strike="noStrike" spc="0" baseline="0" dirty="0">
                <a:latin typeface="Times"/>
              </a:rPr>
              <a:t> </a:t>
            </a:r>
            <a:r>
              <a:rPr lang="fr-FR" sz="1200" b="0" strike="noStrike" spc="0" baseline="0" dirty="0" err="1">
                <a:latin typeface="Times"/>
              </a:rPr>
              <a:t>tested</a:t>
            </a:r>
            <a:r>
              <a:rPr lang="fr-FR" sz="1200" b="0" strike="noStrike" spc="0" baseline="0" dirty="0">
                <a:latin typeface="Times"/>
              </a:rPr>
              <a:t>, </a:t>
            </a:r>
            <a:r>
              <a:rPr lang="fr-FR" sz="1200" b="0" strike="noStrike" spc="0" baseline="0" dirty="0" err="1">
                <a:latin typeface="Times"/>
              </a:rPr>
              <a:t>like</a:t>
            </a:r>
            <a:r>
              <a:rPr lang="fr-FR" sz="1200" b="0" strike="noStrike" spc="0" baseline="0" dirty="0">
                <a:latin typeface="Times"/>
              </a:rPr>
              <a:t> for </a:t>
            </a:r>
            <a:r>
              <a:rPr lang="fr-FR" sz="1200" b="0" strike="noStrike" spc="0" baseline="0" dirty="0" err="1">
                <a:latin typeface="Times"/>
              </a:rPr>
              <a:t>example</a:t>
            </a:r>
            <a:r>
              <a:rPr lang="fr-FR" sz="1200" b="0" strike="noStrike" spc="0" baseline="0" dirty="0">
                <a:latin typeface="Times"/>
              </a:rPr>
              <a:t> </a:t>
            </a:r>
            <a:r>
              <a:rPr lang="fr-FR" sz="1200" b="0" strike="noStrike" spc="0" baseline="0" dirty="0" err="1">
                <a:latin typeface="Times"/>
              </a:rPr>
              <a:t>metallic</a:t>
            </a:r>
            <a:r>
              <a:rPr lang="fr-FR" sz="1200" b="0" strike="noStrike" spc="0" baseline="0" dirty="0">
                <a:latin typeface="Times"/>
              </a:rPr>
              <a:t> </a:t>
            </a:r>
            <a:r>
              <a:rPr lang="fr-FR" sz="1200" b="0" strike="noStrike" spc="0" baseline="0" dirty="0" err="1">
                <a:latin typeface="Times"/>
              </a:rPr>
              <a:t>ones</a:t>
            </a:r>
            <a:r>
              <a:rPr lang="fr-FR" sz="1200" b="0" strike="noStrike" spc="0" baseline="0" dirty="0">
                <a:latin typeface="Times"/>
              </a:rPr>
              <a:t> ore B4C, DLC</a:t>
            </a:r>
          </a:p>
          <a:p>
            <a:pPr marL="219240" lvl="1" indent="0">
              <a:lnSpc>
                <a:spcPts val="3149"/>
              </a:lnSpc>
              <a:buClr>
                <a:srgbClr val="FFFFFF"/>
              </a:buClr>
              <a:buSzPct val="45000"/>
              <a:buFont typeface="Wingdings" charset="2"/>
              <a:buNone/>
              <a:tabLst>
                <a:tab pos="0" algn="l"/>
              </a:tabLst>
            </a:pPr>
            <a:endParaRPr lang="en-US" sz="1200" b="0" strike="noStrike" spc="0" baseline="0" dirty="0">
              <a:latin typeface="Times"/>
            </a:endParaRPr>
          </a:p>
          <a:p>
            <a:pPr marL="219240" lvl="1" indent="0">
              <a:lnSpc>
                <a:spcPts val="3149"/>
              </a:lnSpc>
              <a:buClr>
                <a:srgbClr val="FFFFFF"/>
              </a:buClr>
              <a:buSzPct val="45000"/>
              <a:buFont typeface="Wingdings" charset="2"/>
              <a:buNone/>
              <a:tabLst>
                <a:tab pos="0" algn="l"/>
              </a:tabLst>
            </a:pPr>
            <a:r>
              <a:rPr lang="en-US" sz="1200" b="0" strike="noStrike" spc="0" baseline="0" dirty="0">
                <a:latin typeface="Times"/>
              </a:rPr>
              <a:t>The gas mixture that is was proven to be suitable for our operation was the COMPASS Gas, consisting of 80%Ne-10%CF4-10%C2H6</a:t>
            </a:r>
          </a:p>
          <a:p>
            <a:pPr marL="219240" lvl="1" indent="0">
              <a:lnSpc>
                <a:spcPts val="3149"/>
              </a:lnSpc>
              <a:buClr>
                <a:srgbClr val="FFFFFF"/>
              </a:buClr>
              <a:buSzPct val="45000"/>
              <a:buFont typeface="Wingdings" charset="2"/>
              <a:buNone/>
              <a:tabLst>
                <a:tab pos="0" algn="l"/>
              </a:tabLst>
            </a:pPr>
            <a:endParaRPr lang="en-US" sz="1200" b="0" strike="noStrike" spc="0" baseline="0" dirty="0">
              <a:latin typeface="Times"/>
            </a:endParaRPr>
          </a:p>
          <a:p>
            <a:pPr marL="219240" lvl="1" indent="0">
              <a:lnSpc>
                <a:spcPts val="3149"/>
              </a:lnSpc>
              <a:buClr>
                <a:srgbClr val="FFFFFF"/>
              </a:buClr>
              <a:buSzPct val="45000"/>
              <a:buFont typeface="Wingdings" charset="2"/>
              <a:buNone/>
              <a:tabLst>
                <a:tab pos="0" algn="l"/>
              </a:tabLst>
            </a:pPr>
            <a:r>
              <a:rPr lang="en-US" sz="1200" b="0" strike="noStrike" spc="0" baseline="0" dirty="0">
                <a:latin typeface="Times"/>
              </a:rPr>
              <a:t>All the prototypes are being tested both in laser beams here at CEA and in particle beams @ CERN </a:t>
            </a:r>
            <a:endParaRPr lang="en-US" sz="2200" b="0" strike="noStrike" spc="-1" dirty="0">
              <a:latin typeface="Arial"/>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5</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849176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important step after data taking is how to treat them. Indeed timing measurements demand detailed and precise understanding of the algorithm that we are going to apply </a:t>
            </a:r>
            <a:endParaRPr lang="el-GR"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6</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1302774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240" indent="0">
              <a:lnSpc>
                <a:spcPts val="3149"/>
              </a:lnSpc>
              <a:buClr>
                <a:srgbClr val="FFFFFF"/>
              </a:buClr>
              <a:buSzPct val="45000"/>
              <a:buFont typeface="Wingdings" charset="2"/>
              <a:buNone/>
              <a:tabLst>
                <a:tab pos="0" algn="l"/>
              </a:tabLst>
            </a:pPr>
            <a:r>
              <a:rPr lang="en-US" sz="2200" b="0" strike="noStrike" spc="-1" dirty="0">
                <a:solidFill>
                  <a:srgbClr val="FFFFFF"/>
                </a:solidFill>
                <a:latin typeface="Open Sauce"/>
                <a:ea typeface="DejaVu Sans"/>
              </a:rPr>
              <a:t>First</a:t>
            </a:r>
            <a:r>
              <a:rPr lang="en-US" sz="2200" b="0" strike="noStrike" spc="-1" baseline="0" dirty="0">
                <a:solidFill>
                  <a:srgbClr val="FFFFFF"/>
                </a:solidFill>
                <a:latin typeface="Open Sauce"/>
                <a:ea typeface="DejaVu Sans"/>
              </a:rPr>
              <a:t> investigation of detectors response was made in Laser Test Beam at CEA / IRAMIS facility, where we are able to study even its single photoelectron response</a:t>
            </a:r>
          </a:p>
          <a:p>
            <a:pPr marL="3240" indent="0">
              <a:lnSpc>
                <a:spcPts val="3149"/>
              </a:lnSpc>
              <a:buClr>
                <a:srgbClr val="FFFFFF"/>
              </a:buClr>
              <a:buSzPct val="45000"/>
              <a:buFont typeface="Wingdings" charset="2"/>
              <a:buNone/>
              <a:tabLst>
                <a:tab pos="0" algn="l"/>
              </a:tabLst>
            </a:pPr>
            <a:r>
              <a:rPr lang="en-US" sz="2200" b="0" strike="noStrike" spc="-1" baseline="0" dirty="0">
                <a:solidFill>
                  <a:srgbClr val="FFFFFF"/>
                </a:solidFill>
                <a:latin typeface="Open Sauce"/>
                <a:ea typeface="DejaVu Sans"/>
              </a:rPr>
              <a:t>The facility consists of a UV ultra short laser with duration of a few </a:t>
            </a:r>
            <a:r>
              <a:rPr lang="en-US" sz="2200" b="0" strike="noStrike" spc="-1" baseline="0" dirty="0" err="1">
                <a:solidFill>
                  <a:srgbClr val="FFFFFF"/>
                </a:solidFill>
                <a:latin typeface="Open Sauce"/>
                <a:ea typeface="DejaVu Sans"/>
              </a:rPr>
              <a:t>ps</a:t>
            </a:r>
            <a:r>
              <a:rPr lang="en-US" sz="2200" b="0" strike="noStrike" spc="-1" baseline="0" dirty="0">
                <a:solidFill>
                  <a:srgbClr val="FFFFFF"/>
                </a:solidFill>
                <a:latin typeface="Open Sauce"/>
                <a:ea typeface="DejaVu Sans"/>
              </a:rPr>
              <a:t> to tens of fs and  after passing from some optical devices the beam is adjusted to </a:t>
            </a:r>
            <a:r>
              <a:rPr lang="en-US" sz="2200" b="0" strike="noStrike" spc="-1" dirty="0">
                <a:solidFill>
                  <a:srgbClr val="FFFFFF"/>
                </a:solidFill>
                <a:latin typeface="Open Sauce"/>
                <a:ea typeface="DejaVu Sans"/>
              </a:rPr>
              <a:t> 265nm</a:t>
            </a:r>
          </a:p>
          <a:p>
            <a:pPr marL="3240" indent="0">
              <a:lnSpc>
                <a:spcPts val="3149"/>
              </a:lnSpc>
              <a:buClr>
                <a:srgbClr val="FFFFFF"/>
              </a:buClr>
              <a:buSzPct val="45000"/>
              <a:buFont typeface="Wingdings" charset="2"/>
              <a:buNone/>
              <a:tabLst>
                <a:tab pos="0" algn="l"/>
              </a:tabLst>
            </a:pPr>
            <a:r>
              <a:rPr lang="en-US" sz="2200" b="0" strike="noStrike" spc="-1" dirty="0">
                <a:solidFill>
                  <a:srgbClr val="FFFFFF"/>
                </a:solidFill>
                <a:latin typeface="Open Sauce"/>
              </a:rPr>
              <a:t>And</a:t>
            </a:r>
            <a:r>
              <a:rPr lang="en-US" sz="2200" b="0" strike="noStrike" spc="-1" baseline="0" dirty="0">
                <a:solidFill>
                  <a:srgbClr val="FFFFFF"/>
                </a:solidFill>
                <a:latin typeface="Open Sauce"/>
              </a:rPr>
              <a:t> from a pulse picker to adjust the repetition rate  to 25kHz . Finally the beam is split two parts where the 1</a:t>
            </a:r>
            <a:r>
              <a:rPr lang="en-US" sz="2200" b="0" strike="noStrike" spc="-1" baseline="30000" dirty="0">
                <a:solidFill>
                  <a:srgbClr val="FFFFFF"/>
                </a:solidFill>
                <a:latin typeface="Open Sauce"/>
              </a:rPr>
              <a:t>st</a:t>
            </a:r>
            <a:r>
              <a:rPr lang="en-US" sz="2200" b="0" strike="noStrike" spc="-1" baseline="0" dirty="0">
                <a:solidFill>
                  <a:srgbClr val="FFFFFF"/>
                </a:solidFill>
                <a:latin typeface="Open Sauce"/>
              </a:rPr>
              <a:t> one is directly lead to photodiode (with rise time &lt;100ps) </a:t>
            </a:r>
          </a:p>
          <a:p>
            <a:pPr marL="3240" indent="0">
              <a:lnSpc>
                <a:spcPts val="3149"/>
              </a:lnSpc>
              <a:buClr>
                <a:srgbClr val="FFFFFF"/>
              </a:buClr>
              <a:buSzPct val="45000"/>
              <a:buFont typeface="Wingdings" charset="2"/>
              <a:buNone/>
              <a:tabLst>
                <a:tab pos="0" algn="l"/>
              </a:tabLst>
            </a:pPr>
            <a:r>
              <a:rPr lang="en-US" sz="2200" b="0" strike="noStrike" spc="-1" baseline="0" dirty="0">
                <a:solidFill>
                  <a:srgbClr val="FFFFFF"/>
                </a:solidFill>
                <a:latin typeface="Open Sauce"/>
              </a:rPr>
              <a:t>And the second one after passing attenuation meshes is directed to the photocathode of PICOSEC</a:t>
            </a:r>
          </a:p>
          <a:p>
            <a:pPr marL="3240" indent="0">
              <a:lnSpc>
                <a:spcPts val="3149"/>
              </a:lnSpc>
              <a:buClr>
                <a:srgbClr val="FFFFFF"/>
              </a:buClr>
              <a:buSzPct val="45000"/>
              <a:buFont typeface="Wingdings" charset="2"/>
              <a:buNone/>
              <a:tabLst>
                <a:tab pos="0" algn="l"/>
              </a:tabLst>
            </a:pPr>
            <a:endParaRPr lang="en-US" sz="2200" b="0" strike="noStrike" spc="-1" baseline="0" dirty="0">
              <a:solidFill>
                <a:srgbClr val="FFFFFF"/>
              </a:solidFill>
              <a:latin typeface="Open Sauce"/>
            </a:endParaRPr>
          </a:p>
          <a:p>
            <a:pPr marL="3240" indent="0">
              <a:lnSpc>
                <a:spcPts val="3149"/>
              </a:lnSpc>
              <a:buClr>
                <a:srgbClr val="FFFFFF"/>
              </a:buClr>
              <a:buSzPct val="45000"/>
              <a:buFont typeface="Wingdings" charset="2"/>
              <a:buNone/>
              <a:tabLst>
                <a:tab pos="0" algn="l"/>
              </a:tabLst>
            </a:pPr>
            <a:r>
              <a:rPr lang="en-US" sz="2200" b="0" strike="noStrike" spc="-1" baseline="0" dirty="0">
                <a:solidFill>
                  <a:srgbClr val="FFFFFF"/>
                </a:solidFill>
                <a:latin typeface="Open Sauce"/>
              </a:rPr>
              <a:t>As  we said concerning the data taking we need a time reference device with resolution better than the one we want to measure, and attenuator meshes to control the number of pes</a:t>
            </a:r>
          </a:p>
          <a:p>
            <a:pPr marL="3240" indent="0">
              <a:lnSpc>
                <a:spcPts val="3149"/>
              </a:lnSpc>
              <a:buClr>
                <a:srgbClr val="FFFFFF"/>
              </a:buClr>
              <a:buSzPct val="45000"/>
              <a:buFont typeface="Wingdings" charset="2"/>
              <a:buNone/>
              <a:tabLst>
                <a:tab pos="0" algn="l"/>
              </a:tabLst>
            </a:pPr>
            <a:r>
              <a:rPr lang="en-US" sz="2200" b="0" strike="noStrike" spc="-1" baseline="0" dirty="0">
                <a:solidFill>
                  <a:srgbClr val="FFFFFF"/>
                </a:solidFill>
                <a:latin typeface="Open Sauce"/>
              </a:rPr>
              <a:t>Great achievement of those measurements was that we observed some important statements of the detector response. </a:t>
            </a:r>
          </a:p>
          <a:p>
            <a:pPr marL="3240" indent="0">
              <a:lnSpc>
                <a:spcPts val="3149"/>
              </a:lnSpc>
              <a:buClr>
                <a:srgbClr val="FFFFFF"/>
              </a:buClr>
              <a:buSzPct val="45000"/>
              <a:buFont typeface="Wingdings" charset="2"/>
              <a:buNone/>
              <a:tabLst>
                <a:tab pos="0" algn="l"/>
              </a:tabLst>
            </a:pPr>
            <a:r>
              <a:rPr lang="en-US" sz="2200" b="0" strike="noStrike" spc="-1" baseline="0" dirty="0">
                <a:solidFill>
                  <a:srgbClr val="FFFFFF"/>
                </a:solidFill>
                <a:latin typeface="Open Sauce"/>
              </a:rPr>
              <a:t>The dependence of SAT with electron peak charge in different operation Voltages, The grater the drift voltage the smaller the SAT </a:t>
            </a:r>
            <a:endParaRPr lang="en-US" sz="2200" b="0" strike="noStrike" spc="-1" baseline="0" dirty="0">
              <a:solidFill>
                <a:schemeClr val="dk1"/>
              </a:solidFill>
              <a:latin typeface="Arial"/>
            </a:endParaRPr>
          </a:p>
          <a:p>
            <a:pPr marL="3240" indent="0">
              <a:lnSpc>
                <a:spcPts val="3149"/>
              </a:lnSpc>
              <a:buClr>
                <a:srgbClr val="FFFFFF"/>
              </a:buClr>
              <a:buSzPct val="45000"/>
              <a:buFont typeface="Wingdings" charset="2"/>
              <a:buNone/>
              <a:tabLst>
                <a:tab pos="0" algn="l"/>
              </a:tabLst>
            </a:pPr>
            <a:endParaRPr lang="en-US" sz="2200" b="0" strike="noStrike" spc="-1" baseline="0" dirty="0">
              <a:solidFill>
                <a:schemeClr val="dk1"/>
              </a:solidFill>
              <a:latin typeface="Arial"/>
            </a:endParaRPr>
          </a:p>
          <a:p>
            <a:pPr marL="3240" indent="0">
              <a:lnSpc>
                <a:spcPts val="3149"/>
              </a:lnSpc>
              <a:buClr>
                <a:srgbClr val="FFFFFF"/>
              </a:buClr>
              <a:buSzPct val="45000"/>
              <a:buFont typeface="Wingdings" charset="2"/>
              <a:buNone/>
              <a:tabLst>
                <a:tab pos="0" algn="l"/>
              </a:tabLst>
            </a:pPr>
            <a:r>
              <a:rPr lang="en-US" sz="2200" b="0" strike="noStrike" spc="-1" baseline="0" dirty="0">
                <a:solidFill>
                  <a:schemeClr val="dk1"/>
                </a:solidFill>
                <a:latin typeface="Arial"/>
              </a:rPr>
              <a:t>In parallel it is evident that timing resolution improves with higher field and smaller gap reaching even a resolution of 50 </a:t>
            </a:r>
            <a:r>
              <a:rPr lang="en-US" sz="2200" b="0" strike="noStrike" spc="-1" baseline="0" dirty="0" err="1">
                <a:solidFill>
                  <a:schemeClr val="dk1"/>
                </a:solidFill>
                <a:latin typeface="Arial"/>
              </a:rPr>
              <a:t>ps</a:t>
            </a:r>
            <a:r>
              <a:rPr lang="en-US" sz="2200" b="0" strike="noStrike" spc="-1" baseline="0" dirty="0">
                <a:solidFill>
                  <a:schemeClr val="dk1"/>
                </a:solidFill>
                <a:latin typeface="Arial"/>
              </a:rPr>
              <a:t> for 120</a:t>
            </a:r>
            <a:r>
              <a:rPr lang="el-GR" sz="2200" b="0" strike="noStrike" spc="-1" baseline="0" dirty="0">
                <a:solidFill>
                  <a:schemeClr val="dk1"/>
                </a:solidFill>
                <a:latin typeface="Arial"/>
              </a:rPr>
              <a:t>μ</a:t>
            </a:r>
            <a:r>
              <a:rPr lang="en-US" sz="2200" b="0" strike="noStrike" spc="-1" baseline="0" dirty="0">
                <a:solidFill>
                  <a:schemeClr val="dk1"/>
                </a:solidFill>
                <a:latin typeface="Arial"/>
              </a:rPr>
              <a:t>m gap and </a:t>
            </a:r>
            <a:endParaRPr lang="en-US" sz="2200" b="0" strike="noStrike" spc="-1" baseline="0" dirty="0">
              <a:solidFill>
                <a:srgbClr val="FFFFFF"/>
              </a:solidFill>
              <a:latin typeface="Open Sauce"/>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7</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3048537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8</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976608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important step after data taking is how to treat them. Indeed timing measurements demand detailed and precise understanding of the algorithm that we are going to apply </a:t>
            </a:r>
            <a:endParaRPr lang="el-GR"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10</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612052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demonstrate the timing algorithms we are going to use data coming from the Laser Test taken with a single pad prototype, with 119</a:t>
            </a:r>
            <a:r>
              <a:rPr lang="el-GR" baseline="0" dirty="0"/>
              <a:t>μ</a:t>
            </a:r>
            <a:r>
              <a:rPr lang="en-US" baseline="0" dirty="0"/>
              <a:t>m drift gap, </a:t>
            </a:r>
            <a:r>
              <a:rPr lang="en-US" baseline="0" dirty="0" err="1"/>
              <a:t>CsI</a:t>
            </a:r>
            <a:r>
              <a:rPr lang="en-US" baseline="0" dirty="0"/>
              <a:t> photocathode and operating in </a:t>
            </a:r>
          </a:p>
          <a:p>
            <a:r>
              <a:rPr lang="en-US" baseline="0" dirty="0"/>
              <a:t>High field of 525 drift and 275 anode voltage. </a:t>
            </a:r>
          </a:p>
          <a:p>
            <a:endParaRPr lang="en-US" baseline="0" dirty="0"/>
          </a:p>
          <a:p>
            <a:r>
              <a:rPr lang="en-US" baseline="0" dirty="0"/>
              <a:t>The signals of both the </a:t>
            </a:r>
            <a:r>
              <a:rPr lang="en-US" baseline="0" dirty="0" err="1"/>
              <a:t>picosec</a:t>
            </a:r>
            <a:r>
              <a:rPr lang="en-US" baseline="0" dirty="0"/>
              <a:t> and the photodiode can be seen in the upper right. PICOSEC Signal is a two-component signal comprising the fast drifting electron peak and the slow ion tail.</a:t>
            </a:r>
          </a:p>
          <a:p>
            <a:r>
              <a:rPr lang="en-US" baseline="0" dirty="0"/>
              <a:t>On the other hand, the Photodiode’s signal is more sharp with clear electron peak. </a:t>
            </a:r>
          </a:p>
          <a:p>
            <a:r>
              <a:rPr lang="en-US" baseline="0" dirty="0"/>
              <a:t>The standard timing algorithm procedure starts by adjusting a curve to both the signals of the photodiode and the PICOSEC, which is the logistic function. </a:t>
            </a:r>
          </a:p>
          <a:p>
            <a:endParaRPr lang="en-US" baseline="0" dirty="0"/>
          </a:p>
          <a:p>
            <a:r>
              <a:rPr lang="en-US" baseline="0" dirty="0"/>
              <a:t>The Signal Arrival Time is extracted by this fit at 20% of peak maximum, and then we subtract PICOSEC Value from the respective photocathode value. </a:t>
            </a:r>
          </a:p>
          <a:p>
            <a:r>
              <a:rPr lang="en-US" baseline="0" dirty="0"/>
              <a:t>After correcting for dynamical errors we can came up with a SAT distribution, which is fitted with a double Gaussian and its RMS defined the timing resolution, which for this data set is set to 18.3 </a:t>
            </a:r>
            <a:r>
              <a:rPr lang="en-US" baseline="0" dirty="0" err="1"/>
              <a:t>ps</a:t>
            </a:r>
            <a:r>
              <a:rPr lang="en-US" baseline="0" dirty="0"/>
              <a:t> </a:t>
            </a:r>
          </a:p>
          <a:p>
            <a:r>
              <a:rPr lang="en-US" baseline="0" dirty="0"/>
              <a:t>This procedure and the results we achieved will be our reference analysis, and with this we will compare our new algorithms for their validity and consistency. </a:t>
            </a:r>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11</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1067017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4413504" cy="6858000"/>
          </a:xfrm>
          <a:prstGeom prst="rect">
            <a:avLst/>
          </a:prstGeom>
        </p:spPr>
      </p:pic>
      <p:sp>
        <p:nvSpPr>
          <p:cNvPr id="9" name="Espace réservé du texte 8"/>
          <p:cNvSpPr>
            <a:spLocks noGrp="1"/>
          </p:cNvSpPr>
          <p:nvPr>
            <p:ph type="body" sz="quarter" idx="13" hasCustomPrompt="1"/>
          </p:nvPr>
        </p:nvSpPr>
        <p:spPr>
          <a:xfrm>
            <a:off x="5274353" y="5504599"/>
            <a:ext cx="6384619" cy="349937"/>
          </a:xfrm>
          <a:prstGeom prst="rect">
            <a:avLst/>
          </a:prstGeom>
        </p:spPr>
        <p:txBody>
          <a:bodyPr anchor="ctr" anchorCtr="0"/>
          <a:lstStyle>
            <a:lvl1pPr marL="0" indent="0">
              <a:buFont typeface="Arial" pitchFamily="34" charset="0"/>
              <a:buNone/>
              <a:defRPr sz="1400" b="0" baseline="0">
                <a:solidFill>
                  <a:srgbClr val="666666"/>
                </a:solidFill>
              </a:defRPr>
            </a:lvl1pPr>
          </a:lstStyle>
          <a:p>
            <a:pPr lvl="0"/>
            <a:r>
              <a:rPr lang="fr-FR" dirty="0"/>
              <a:t>Nom événement</a:t>
            </a:r>
          </a:p>
        </p:txBody>
      </p:sp>
    </p:spTree>
    <p:extLst>
      <p:ext uri="{BB962C8B-B14F-4D97-AF65-F5344CB8AC3E}">
        <p14:creationId xmlns:p14="http://schemas.microsoft.com/office/powerpoint/2010/main" val="3846738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7A1F9-9E2C-078C-A001-80B8DBE400FC}"/>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5ADB98AE-E650-CB35-113E-42202692E4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ACBD9E3-8F4F-5B47-8E70-F0AA3A20151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8036C794-39BB-A3F7-9893-DF50BF35E2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189268-6F36-903A-5C73-6D87CDE8DB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9C9A60B8-EA4C-03F5-3ADF-7791ECC31D52}"/>
              </a:ext>
            </a:extLst>
          </p:cNvPr>
          <p:cNvSpPr>
            <a:spLocks noGrp="1"/>
          </p:cNvSpPr>
          <p:nvPr>
            <p:ph type="dt" sz="half" idx="10"/>
          </p:nvPr>
        </p:nvSpPr>
        <p:spPr/>
        <p:txBody>
          <a:bodyPr/>
          <a:lstStyle/>
          <a:p>
            <a:endParaRPr lang="el-GR"/>
          </a:p>
        </p:txBody>
      </p:sp>
      <p:sp>
        <p:nvSpPr>
          <p:cNvPr id="8" name="Footer Placeholder 7">
            <a:extLst>
              <a:ext uri="{FF2B5EF4-FFF2-40B4-BE49-F238E27FC236}">
                <a16:creationId xmlns:a16="http://schemas.microsoft.com/office/drawing/2014/main" id="{0D5F7F3F-45E0-7A46-21F0-71485F5456D2}"/>
              </a:ext>
            </a:extLst>
          </p:cNvPr>
          <p:cNvSpPr>
            <a:spLocks noGrp="1"/>
          </p:cNvSpPr>
          <p:nvPr>
            <p:ph type="ftr" sz="quarter" idx="11"/>
          </p:nvPr>
        </p:nvSpPr>
        <p:spPr/>
        <p:txBody>
          <a:bodyPr/>
          <a:lstStyle/>
          <a:p>
            <a:r>
              <a:rPr lang="en-US"/>
              <a:t>PHENIICS Fest 2023 – 11-12/05/2023</a:t>
            </a:r>
            <a:endParaRPr lang="el-GR"/>
          </a:p>
        </p:txBody>
      </p:sp>
      <p:sp>
        <p:nvSpPr>
          <p:cNvPr id="9" name="Slide Number Placeholder 8">
            <a:extLst>
              <a:ext uri="{FF2B5EF4-FFF2-40B4-BE49-F238E27FC236}">
                <a16:creationId xmlns:a16="http://schemas.microsoft.com/office/drawing/2014/main" id="{634EF4C5-F2F5-384D-98FA-A587397E9EF2}"/>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2259945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428A6-56E3-2EE5-83CD-7075E878A675}"/>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36A16426-A2AC-9B63-DC66-1B239CBEEF67}"/>
              </a:ext>
            </a:extLst>
          </p:cNvPr>
          <p:cNvSpPr>
            <a:spLocks noGrp="1"/>
          </p:cNvSpPr>
          <p:nvPr>
            <p:ph type="dt" sz="half" idx="10"/>
          </p:nvPr>
        </p:nvSpPr>
        <p:spPr/>
        <p:txBody>
          <a:bodyPr/>
          <a:lstStyle/>
          <a:p>
            <a:endParaRPr lang="el-GR"/>
          </a:p>
        </p:txBody>
      </p:sp>
      <p:sp>
        <p:nvSpPr>
          <p:cNvPr id="4" name="Footer Placeholder 3">
            <a:extLst>
              <a:ext uri="{FF2B5EF4-FFF2-40B4-BE49-F238E27FC236}">
                <a16:creationId xmlns:a16="http://schemas.microsoft.com/office/drawing/2014/main" id="{ECCCE16F-1B60-E4E7-ADFC-C1F1831AA0A4}"/>
              </a:ext>
            </a:extLst>
          </p:cNvPr>
          <p:cNvSpPr>
            <a:spLocks noGrp="1"/>
          </p:cNvSpPr>
          <p:nvPr>
            <p:ph type="ftr" sz="quarter" idx="11"/>
          </p:nvPr>
        </p:nvSpPr>
        <p:spPr/>
        <p:txBody>
          <a:bodyPr/>
          <a:lstStyle/>
          <a:p>
            <a:r>
              <a:rPr lang="en-US"/>
              <a:t>PHENIICS Fest 2023 – 11-12/05/2023</a:t>
            </a:r>
            <a:endParaRPr lang="el-GR"/>
          </a:p>
        </p:txBody>
      </p:sp>
      <p:sp>
        <p:nvSpPr>
          <p:cNvPr id="5" name="Slide Number Placeholder 4">
            <a:extLst>
              <a:ext uri="{FF2B5EF4-FFF2-40B4-BE49-F238E27FC236}">
                <a16:creationId xmlns:a16="http://schemas.microsoft.com/office/drawing/2014/main" id="{9C55F316-9D40-B56F-00B1-7ECCEE9F3A15}"/>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1136924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DDC9CD-A827-8570-B38F-EB4463D4C465}"/>
              </a:ext>
            </a:extLst>
          </p:cNvPr>
          <p:cNvSpPr>
            <a:spLocks noGrp="1"/>
          </p:cNvSpPr>
          <p:nvPr>
            <p:ph type="dt" sz="half" idx="10"/>
          </p:nvPr>
        </p:nvSpPr>
        <p:spPr/>
        <p:txBody>
          <a:bodyPr/>
          <a:lstStyle/>
          <a:p>
            <a:endParaRPr lang="el-GR"/>
          </a:p>
        </p:txBody>
      </p:sp>
      <p:sp>
        <p:nvSpPr>
          <p:cNvPr id="3" name="Footer Placeholder 2">
            <a:extLst>
              <a:ext uri="{FF2B5EF4-FFF2-40B4-BE49-F238E27FC236}">
                <a16:creationId xmlns:a16="http://schemas.microsoft.com/office/drawing/2014/main" id="{D5EC5EEB-1292-D4BD-DB61-9D4190965421}"/>
              </a:ext>
            </a:extLst>
          </p:cNvPr>
          <p:cNvSpPr>
            <a:spLocks noGrp="1"/>
          </p:cNvSpPr>
          <p:nvPr>
            <p:ph type="ftr" sz="quarter" idx="11"/>
          </p:nvPr>
        </p:nvSpPr>
        <p:spPr/>
        <p:txBody>
          <a:bodyPr/>
          <a:lstStyle/>
          <a:p>
            <a:r>
              <a:rPr lang="en-US"/>
              <a:t>PHENIICS Fest 2023 – 11-12/05/2023</a:t>
            </a:r>
            <a:endParaRPr lang="el-GR"/>
          </a:p>
        </p:txBody>
      </p:sp>
      <p:sp>
        <p:nvSpPr>
          <p:cNvPr id="4" name="Slide Number Placeholder 3">
            <a:extLst>
              <a:ext uri="{FF2B5EF4-FFF2-40B4-BE49-F238E27FC236}">
                <a16:creationId xmlns:a16="http://schemas.microsoft.com/office/drawing/2014/main" id="{DA8AE049-9D9E-F28C-8567-A6829F5B53AB}"/>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723951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E5A1B-4BA2-72C8-DEB6-509D7BE639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0574ACCD-E43D-3171-9637-64B074D362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86B1973C-9D16-ED96-1DC1-3127F5C4BA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1E2DFA-C90D-4D2C-5DF7-58C793E8A60D}"/>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1A04A62C-26A0-E97C-FE0F-BF4B34B152FA}"/>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80114856-B455-29A2-7A80-B0DF7E60CDE3}"/>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2405734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8B682-1544-6449-6F62-BE9DBB9989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404DEB78-9FB3-05C7-0FB3-B45D553124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9A5BE599-93A4-89AB-F0C3-31E397F458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71EADC-3767-D363-0081-8F56B184EC3A}"/>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91D7FF53-A1F9-BF33-599A-B41A6BF81E40}"/>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62BD7883-0B9E-4563-596E-806501581DEE}"/>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3755753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D8200-FA8C-CC0F-987A-B8AE030797CB}"/>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8ABAB598-8C80-91D1-A667-D0E87598A3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A20CF577-342B-8293-1C83-B667BA2B3405}"/>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6214762F-1467-66C9-6DB1-A5D1BC634C2D}"/>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45F720C3-AD12-C841-0FB2-EB41AE505EEC}"/>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17474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A29AD7-5CB9-2AC7-9240-0E611DE4454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DAF69539-7C15-DC57-6352-C1908FDD6C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9EDDED00-044D-484B-E10E-8F34CEFC517F}"/>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12B17C26-1E9B-9D7B-A4DE-BFA2CE9DF2FB}"/>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E5222572-1001-73BE-BCCA-0FC54A872978}"/>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1213551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C8FD5-72CE-2CB6-C673-9D78ABAE71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E1527B3B-C94E-789A-45E7-42FB442DE8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a:extLst>
              <a:ext uri="{FF2B5EF4-FFF2-40B4-BE49-F238E27FC236}">
                <a16:creationId xmlns:a16="http://schemas.microsoft.com/office/drawing/2014/main" id="{4B058DF3-B5EC-3379-8477-234DB7D0F2E6}"/>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3C4F0229-3A5E-63DB-90F9-6960D8153090}"/>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022DABF6-8DF4-EC61-EB70-2F69D2ECFB56}"/>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13194098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07F5C-558A-2675-C94A-A09A67552B26}"/>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AE8BA616-E01B-DE89-40ED-A9EA40A8F0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24A4E595-9505-DE88-E8F9-96A8BF455AA3}"/>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01BC748A-DF9E-BC50-F376-AB2734B48E83}"/>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7ACB9031-A426-FD7C-1D7B-2634F24BCC73}"/>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1371962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873CD-EFA9-2036-3DF9-B03334E7B0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BDE51699-8182-51B7-B985-AF8C574E40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6B99B2-C40E-2510-746C-A329FA760EA8}"/>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5729DA02-8415-D4E8-D031-1E890D008D66}"/>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38651E6F-38AB-75A4-E5FF-DE39C3502F57}"/>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381518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idx="11"/>
          </p:nvPr>
        </p:nvSpPr>
        <p:spPr>
          <a:xfrm>
            <a:off x="10512492" y="6522910"/>
            <a:ext cx="1492249" cy="249695"/>
          </a:xfrm>
          <a:prstGeom prst="rect">
            <a:avLst/>
          </a:prstGeom>
        </p:spPr>
        <p:txBody>
          <a:bodyPr/>
          <a:lstStyle>
            <a:lvl1pPr>
              <a:defRPr>
                <a:latin typeface="+mj-lt"/>
              </a:defRPr>
            </a:lvl1p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a:t>
            </a:fld>
            <a:endParaRPr lang="fr-FR" sz="1000" dirty="0">
              <a:solidFill>
                <a:srgbClr val="666666"/>
              </a:solidFill>
              <a:cs typeface="Times" panose="02020603050405020304" pitchFamily="18" charset="0"/>
            </a:endParaRPr>
          </a:p>
        </p:txBody>
      </p:sp>
      <p:sp>
        <p:nvSpPr>
          <p:cNvPr id="6" name="Shape 13"/>
          <p:cNvSpPr txBox="1">
            <a:spLocks noGrp="1"/>
          </p:cNvSpPr>
          <p:nvPr>
            <p:ph type="ftr" idx="12"/>
          </p:nvPr>
        </p:nvSpPr>
        <p:spPr>
          <a:xfrm>
            <a:off x="3599723" y="6491673"/>
            <a:ext cx="4992439" cy="365125"/>
          </a:xfrm>
          <a:prstGeom prst="rect">
            <a:avLst/>
          </a:prstGeom>
          <a:noFill/>
          <a:ln>
            <a:noFill/>
          </a:ln>
        </p:spPr>
        <p:txBody>
          <a:bodyPr lIns="91425" tIns="91425" rIns="91425" bIns="91425" anchor="ctr" anchorCtr="0"/>
          <a:lstStyle>
            <a:lvl1pPr marL="0" marR="0" lvl="0" indent="0" algn="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pPr algn="ctr"/>
            <a:r>
              <a:rPr lang="en-US" i="1" dirty="0"/>
              <a:t>PHENIICS Fest 2023 – 11-12/05/2023</a:t>
            </a:r>
            <a:endParaRPr lang="fr-FR" dirty="0">
              <a:latin typeface="Times"/>
              <a:ea typeface="Times"/>
              <a:cs typeface="Times"/>
              <a:sym typeface="Times"/>
            </a:endParaRPr>
          </a:p>
        </p:txBody>
      </p:sp>
    </p:spTree>
    <p:extLst>
      <p:ext uri="{BB962C8B-B14F-4D97-AF65-F5344CB8AC3E}">
        <p14:creationId xmlns:p14="http://schemas.microsoft.com/office/powerpoint/2010/main" val="2319085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93DC0-126C-A8F6-DC66-56E8705E881A}"/>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26449A0A-6EBA-4054-1A74-13AA107EF65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C5183A27-0080-ABD4-CAEA-AC9EEF1273B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a:extLst>
              <a:ext uri="{FF2B5EF4-FFF2-40B4-BE49-F238E27FC236}">
                <a16:creationId xmlns:a16="http://schemas.microsoft.com/office/drawing/2014/main" id="{CD6E2C20-AE7F-072A-D4C7-9ACB5745AF8E}"/>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21F19DB2-0377-D9DD-DB6A-ADBFDB5076D1}"/>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EECB28FF-152B-4E86-10B8-ECB2E27AF240}"/>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36889947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AF512-1AF5-310D-AE55-1433ABB087E1}"/>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8C4C3B78-28A9-7EAE-2453-4629EB8FB9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93A658-95C1-507E-4A6F-31A31D1566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FE32777B-C97C-DAE8-7B20-D9B1C05E15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35260B-1802-731E-E300-8C1699A3402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0DC597E7-356B-9575-7F14-B4E36E223094}"/>
              </a:ext>
            </a:extLst>
          </p:cNvPr>
          <p:cNvSpPr>
            <a:spLocks noGrp="1"/>
          </p:cNvSpPr>
          <p:nvPr>
            <p:ph type="dt" sz="half" idx="10"/>
          </p:nvPr>
        </p:nvSpPr>
        <p:spPr/>
        <p:txBody>
          <a:bodyPr/>
          <a:lstStyle/>
          <a:p>
            <a:endParaRPr lang="el-GR"/>
          </a:p>
        </p:txBody>
      </p:sp>
      <p:sp>
        <p:nvSpPr>
          <p:cNvPr id="8" name="Footer Placeholder 7">
            <a:extLst>
              <a:ext uri="{FF2B5EF4-FFF2-40B4-BE49-F238E27FC236}">
                <a16:creationId xmlns:a16="http://schemas.microsoft.com/office/drawing/2014/main" id="{C4AD89FE-4B82-2224-264B-687662F68FCC}"/>
              </a:ext>
            </a:extLst>
          </p:cNvPr>
          <p:cNvSpPr>
            <a:spLocks noGrp="1"/>
          </p:cNvSpPr>
          <p:nvPr>
            <p:ph type="ftr" sz="quarter" idx="11"/>
          </p:nvPr>
        </p:nvSpPr>
        <p:spPr/>
        <p:txBody>
          <a:bodyPr/>
          <a:lstStyle/>
          <a:p>
            <a:r>
              <a:rPr lang="en-US"/>
              <a:t>PHENIICS Fest 2023 – 11-12/05/2023</a:t>
            </a:r>
            <a:endParaRPr lang="el-GR"/>
          </a:p>
        </p:txBody>
      </p:sp>
      <p:sp>
        <p:nvSpPr>
          <p:cNvPr id="9" name="Slide Number Placeholder 8">
            <a:extLst>
              <a:ext uri="{FF2B5EF4-FFF2-40B4-BE49-F238E27FC236}">
                <a16:creationId xmlns:a16="http://schemas.microsoft.com/office/drawing/2014/main" id="{3C96C71D-5D1D-41FA-D203-3071D72E4483}"/>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718835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33ED4-DF6C-CBF4-3502-CE7DCDE8FB02}"/>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60C0FFE6-56E9-3401-0B56-9B5B3A8E6B8F}"/>
              </a:ext>
            </a:extLst>
          </p:cNvPr>
          <p:cNvSpPr>
            <a:spLocks noGrp="1"/>
          </p:cNvSpPr>
          <p:nvPr>
            <p:ph type="dt" sz="half" idx="10"/>
          </p:nvPr>
        </p:nvSpPr>
        <p:spPr/>
        <p:txBody>
          <a:bodyPr/>
          <a:lstStyle/>
          <a:p>
            <a:endParaRPr lang="el-GR"/>
          </a:p>
        </p:txBody>
      </p:sp>
      <p:sp>
        <p:nvSpPr>
          <p:cNvPr id="4" name="Footer Placeholder 3">
            <a:extLst>
              <a:ext uri="{FF2B5EF4-FFF2-40B4-BE49-F238E27FC236}">
                <a16:creationId xmlns:a16="http://schemas.microsoft.com/office/drawing/2014/main" id="{275381AF-84AB-0464-3533-37A4270E219C}"/>
              </a:ext>
            </a:extLst>
          </p:cNvPr>
          <p:cNvSpPr>
            <a:spLocks noGrp="1"/>
          </p:cNvSpPr>
          <p:nvPr>
            <p:ph type="ftr" sz="quarter" idx="11"/>
          </p:nvPr>
        </p:nvSpPr>
        <p:spPr/>
        <p:txBody>
          <a:bodyPr/>
          <a:lstStyle/>
          <a:p>
            <a:r>
              <a:rPr lang="en-US"/>
              <a:t>PHENIICS Fest 2023 – 11-12/05/2023</a:t>
            </a:r>
            <a:endParaRPr lang="el-GR"/>
          </a:p>
        </p:txBody>
      </p:sp>
      <p:sp>
        <p:nvSpPr>
          <p:cNvPr id="5" name="Slide Number Placeholder 4">
            <a:extLst>
              <a:ext uri="{FF2B5EF4-FFF2-40B4-BE49-F238E27FC236}">
                <a16:creationId xmlns:a16="http://schemas.microsoft.com/office/drawing/2014/main" id="{4883BEEB-DA46-14C3-F6C1-CCFD36CD89C6}"/>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1352577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2BAAB9-9FED-9E57-25D4-CFB757366414}"/>
              </a:ext>
            </a:extLst>
          </p:cNvPr>
          <p:cNvSpPr>
            <a:spLocks noGrp="1"/>
          </p:cNvSpPr>
          <p:nvPr>
            <p:ph type="dt" sz="half" idx="10"/>
          </p:nvPr>
        </p:nvSpPr>
        <p:spPr/>
        <p:txBody>
          <a:bodyPr/>
          <a:lstStyle/>
          <a:p>
            <a:endParaRPr lang="el-GR"/>
          </a:p>
        </p:txBody>
      </p:sp>
      <p:sp>
        <p:nvSpPr>
          <p:cNvPr id="3" name="Footer Placeholder 2">
            <a:extLst>
              <a:ext uri="{FF2B5EF4-FFF2-40B4-BE49-F238E27FC236}">
                <a16:creationId xmlns:a16="http://schemas.microsoft.com/office/drawing/2014/main" id="{DE2737AD-8990-B3C4-EB85-1EF017930671}"/>
              </a:ext>
            </a:extLst>
          </p:cNvPr>
          <p:cNvSpPr>
            <a:spLocks noGrp="1"/>
          </p:cNvSpPr>
          <p:nvPr>
            <p:ph type="ftr" sz="quarter" idx="11"/>
          </p:nvPr>
        </p:nvSpPr>
        <p:spPr/>
        <p:txBody>
          <a:bodyPr/>
          <a:lstStyle/>
          <a:p>
            <a:r>
              <a:rPr lang="en-US"/>
              <a:t>PHENIICS Fest 2023 – 11-12/05/2023</a:t>
            </a:r>
            <a:endParaRPr lang="el-GR"/>
          </a:p>
        </p:txBody>
      </p:sp>
      <p:sp>
        <p:nvSpPr>
          <p:cNvPr id="4" name="Slide Number Placeholder 3">
            <a:extLst>
              <a:ext uri="{FF2B5EF4-FFF2-40B4-BE49-F238E27FC236}">
                <a16:creationId xmlns:a16="http://schemas.microsoft.com/office/drawing/2014/main" id="{A187B40D-6A41-C4D7-C459-D49B0E2CEFD9}"/>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4138332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2155-F6FB-C0B9-2A20-3755961490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E9CB5E4C-07AC-D6B9-7CF5-6A9BBBBDB5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3293ED16-63A5-2D48-E122-A713D14705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F6CCB7-8893-4523-8F70-42FDE86A5C3E}"/>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E4DE1089-7679-B6A7-A9F7-02F946F30332}"/>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A3F56CA5-1DAD-E804-6214-0951E72B1A7D}"/>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2649599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D46E4-38A5-A76C-C866-F824F241BE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0CECEBB8-A610-7022-7A3F-19BFD7CF92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EA75591E-3F2E-6096-183E-5B09965341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75EFD4-8029-DA69-FE4A-917B382232F2}"/>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16B770C2-5358-F3E8-0795-0BC44B7DB136}"/>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20BDE7FE-299E-34E6-D5CF-BB818EEE6132}"/>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16459997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A8098-60D5-93FC-03CB-CD9491F054B5}"/>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5AB91113-6034-52D2-E67D-EF67D7A7A1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5E5E9772-C592-1F64-8B6B-2A1825907589}"/>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E34148F3-E4E7-A487-10BD-0EED8241702F}"/>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981419FA-FB8B-C70D-C9B7-84981F502E82}"/>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8731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2BB20F-E1CA-095B-3AB6-7F7AB061E5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F583A323-1AB7-DC59-BE19-D62BC2F8CA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345940DE-9744-BD69-4917-2E24AD631469}"/>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81BFF39F-2CCC-2E95-0D8D-0EE1EDF246DB}"/>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E7CC07BE-19DE-30BF-474D-7D89424606E5}"/>
              </a:ext>
            </a:extLst>
          </p:cNvPr>
          <p:cNvSpPr>
            <a:spLocks noGrp="1"/>
          </p:cNvSpPr>
          <p:nvPr>
            <p:ph type="sldNum" sz="quarter" idx="12"/>
          </p:nvPr>
        </p:nvSpPr>
        <p:spPr/>
        <p:txBody>
          <a:bodyPr/>
          <a:lstStyle/>
          <a:p>
            <a:fld id="{7D62B186-4B79-42F1-BBCB-7B0EB5593DDF}" type="slidenum">
              <a:rPr lang="el-GR" smtClean="0"/>
              <a:t>‹#›</a:t>
            </a:fld>
            <a:endParaRPr lang="el-GR"/>
          </a:p>
        </p:txBody>
      </p:sp>
    </p:spTree>
    <p:extLst>
      <p:ext uri="{BB962C8B-B14F-4D97-AF65-F5344CB8AC3E}">
        <p14:creationId xmlns:p14="http://schemas.microsoft.com/office/powerpoint/2010/main" val="22557066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1A107-784E-AA6D-7C37-1ABD7BEE8C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6E8291B0-2BB4-75A4-5EC8-C504DC300A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a:extLst>
              <a:ext uri="{FF2B5EF4-FFF2-40B4-BE49-F238E27FC236}">
                <a16:creationId xmlns:a16="http://schemas.microsoft.com/office/drawing/2014/main" id="{CAEA0070-669A-BC59-2CE5-76CC9C2CAFA2}"/>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90E01E42-A23D-E5F0-DD71-AC5D34D3D44A}"/>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EA4102BF-DED2-93B6-56E4-EEBFB7D43411}"/>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36936482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78E4-C227-1A13-4958-DFB280FCDE79}"/>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AA1A774F-2E58-9CE3-1CD7-2A36A47BB8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45D5B2A7-7168-A58F-8405-5E58481EFF6F}"/>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FDB172D0-85D7-2877-D46A-60C5AB6EE4FF}"/>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B8A0B32B-46FF-EB6F-D1F6-C6D2C0C936B5}"/>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2168185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4" name="Slide Number Placeholder 3"/>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a:t>
            </a:fld>
            <a:endParaRPr lang="fr-FR" sz="1000" dirty="0">
              <a:solidFill>
                <a:srgbClr val="666666"/>
              </a:solidFill>
              <a:cs typeface="Times" panose="02020603050405020304" pitchFamily="18" charset="0"/>
            </a:endParaRPr>
          </a:p>
        </p:txBody>
      </p:sp>
      <p:sp>
        <p:nvSpPr>
          <p:cNvPr id="5" name="Content Placeholder 2"/>
          <p:cNvSpPr>
            <a:spLocks noGrp="1"/>
          </p:cNvSpPr>
          <p:nvPr>
            <p:ph idx="1"/>
          </p:nvPr>
        </p:nvSpPr>
        <p:spPr>
          <a:xfrm>
            <a:off x="768350" y="1268413"/>
            <a:ext cx="10896599" cy="4968875"/>
          </a:xfrm>
        </p:spPr>
        <p:txBody>
          <a:bodyPr/>
          <a:lstStyle>
            <a:lvl1pPr marL="0" indent="290513">
              <a:defRPr>
                <a:solidFill>
                  <a:srgbClr val="A50021"/>
                </a:solidFill>
              </a:defRPr>
            </a:lvl1pPr>
            <a:lvl2pPr marL="623888" indent="-268288">
              <a:buFont typeface="Wingdings" panose="05000000000000000000" pitchFamily="2" charset="2"/>
              <a:buChar char="Ø"/>
              <a:defRPr>
                <a:solidFill>
                  <a:schemeClr val="tx1"/>
                </a:solidFill>
              </a:defRPr>
            </a:lvl2pPr>
            <a:lvl3pPr marL="914400" indent="-222250">
              <a:buFont typeface="Arial" panose="020B0604020202020204" pitchFamily="34" charset="0"/>
              <a:buChar char="•"/>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6" name="Shape 13"/>
          <p:cNvSpPr txBox="1">
            <a:spLocks noGrp="1"/>
          </p:cNvSpPr>
          <p:nvPr>
            <p:ph type="ftr" idx="12"/>
          </p:nvPr>
        </p:nvSpPr>
        <p:spPr>
          <a:xfrm>
            <a:off x="3599723" y="6491673"/>
            <a:ext cx="4992439" cy="365125"/>
          </a:xfrm>
          <a:prstGeom prst="rect">
            <a:avLst/>
          </a:prstGeom>
          <a:noFill/>
          <a:ln>
            <a:noFill/>
          </a:ln>
        </p:spPr>
        <p:txBody>
          <a:bodyPr lIns="91425" tIns="91425" rIns="91425" bIns="91425" anchor="ctr" anchorCtr="0"/>
          <a:lstStyle>
            <a:lvl1pPr marL="0" marR="0" lvl="0" indent="0" algn="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pPr algn="ctr"/>
            <a:r>
              <a:rPr lang="en-US" i="1" dirty="0"/>
              <a:t>PHENIICS Fest 2023 – 11-12/05/2023</a:t>
            </a:r>
            <a:endParaRPr lang="fr-FR" dirty="0">
              <a:latin typeface="Times"/>
              <a:ea typeface="Times"/>
              <a:cs typeface="Times"/>
              <a:sym typeface="Times"/>
            </a:endParaRPr>
          </a:p>
        </p:txBody>
      </p:sp>
    </p:spTree>
    <p:extLst>
      <p:ext uri="{BB962C8B-B14F-4D97-AF65-F5344CB8AC3E}">
        <p14:creationId xmlns:p14="http://schemas.microsoft.com/office/powerpoint/2010/main" val="337714165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4D0BB-A57B-47AA-B9F6-75D3B36E62C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7509E6B0-CCE8-2AB1-410A-2C70D43FCA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60CEB5-1255-F7AD-92A2-3BE0E867F8CF}"/>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40DEC2FC-F11B-6EE9-F309-6057F000FBA7}"/>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1383D710-4200-5BB7-388B-7E4AC2447076}"/>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32718886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CA604-737B-4723-1F21-555E43F51FC4}"/>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3583FC2C-E50D-F4ED-6299-C7AD5F02BF9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7AF98D96-6DF5-7182-DCFA-518970441B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a:extLst>
              <a:ext uri="{FF2B5EF4-FFF2-40B4-BE49-F238E27FC236}">
                <a16:creationId xmlns:a16="http://schemas.microsoft.com/office/drawing/2014/main" id="{7866FDCA-319D-9C46-7D78-FCD6134EDC6C}"/>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08233D69-5A4A-38B4-345B-071372D96E1F}"/>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0101739E-D2CA-AB0A-82FA-038DDF6DEE54}"/>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24716103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B735B-813C-04E3-5AAB-6C78507DB8F9}"/>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8365FC99-8C00-72F6-AE55-E235F9601C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5CF7E8-BD35-C97C-F887-643D0781A9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220EFC70-658C-62EC-C02E-2434106A1E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BBE144-E060-9364-7285-414A1C8E1B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A31AA2CA-F5F4-5BFD-D071-481554CED671}"/>
              </a:ext>
            </a:extLst>
          </p:cNvPr>
          <p:cNvSpPr>
            <a:spLocks noGrp="1"/>
          </p:cNvSpPr>
          <p:nvPr>
            <p:ph type="dt" sz="half" idx="10"/>
          </p:nvPr>
        </p:nvSpPr>
        <p:spPr/>
        <p:txBody>
          <a:bodyPr/>
          <a:lstStyle/>
          <a:p>
            <a:endParaRPr lang="el-GR"/>
          </a:p>
        </p:txBody>
      </p:sp>
      <p:sp>
        <p:nvSpPr>
          <p:cNvPr id="8" name="Footer Placeholder 7">
            <a:extLst>
              <a:ext uri="{FF2B5EF4-FFF2-40B4-BE49-F238E27FC236}">
                <a16:creationId xmlns:a16="http://schemas.microsoft.com/office/drawing/2014/main" id="{48F6E0A4-19EA-C97D-71AA-3FFADFFA0601}"/>
              </a:ext>
            </a:extLst>
          </p:cNvPr>
          <p:cNvSpPr>
            <a:spLocks noGrp="1"/>
          </p:cNvSpPr>
          <p:nvPr>
            <p:ph type="ftr" sz="quarter" idx="11"/>
          </p:nvPr>
        </p:nvSpPr>
        <p:spPr/>
        <p:txBody>
          <a:bodyPr/>
          <a:lstStyle/>
          <a:p>
            <a:r>
              <a:rPr lang="en-US"/>
              <a:t>PHENIICS Fest 2023 – 11-12/05/2023</a:t>
            </a:r>
            <a:endParaRPr lang="el-GR"/>
          </a:p>
        </p:txBody>
      </p:sp>
      <p:sp>
        <p:nvSpPr>
          <p:cNvPr id="9" name="Slide Number Placeholder 8">
            <a:extLst>
              <a:ext uri="{FF2B5EF4-FFF2-40B4-BE49-F238E27FC236}">
                <a16:creationId xmlns:a16="http://schemas.microsoft.com/office/drawing/2014/main" id="{81479DD7-9BAE-01FA-1C5C-7C3B00E6736F}"/>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37832907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1F228-F8C6-9D6B-A9D2-502F5C8E219F}"/>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8B7DFE05-CE6A-846C-3D03-184F28D1D37C}"/>
              </a:ext>
            </a:extLst>
          </p:cNvPr>
          <p:cNvSpPr>
            <a:spLocks noGrp="1"/>
          </p:cNvSpPr>
          <p:nvPr>
            <p:ph type="dt" sz="half" idx="10"/>
          </p:nvPr>
        </p:nvSpPr>
        <p:spPr/>
        <p:txBody>
          <a:bodyPr/>
          <a:lstStyle/>
          <a:p>
            <a:endParaRPr lang="el-GR"/>
          </a:p>
        </p:txBody>
      </p:sp>
      <p:sp>
        <p:nvSpPr>
          <p:cNvPr id="4" name="Footer Placeholder 3">
            <a:extLst>
              <a:ext uri="{FF2B5EF4-FFF2-40B4-BE49-F238E27FC236}">
                <a16:creationId xmlns:a16="http://schemas.microsoft.com/office/drawing/2014/main" id="{58327BBE-4A9A-59C3-E9DF-B6CE689858D2}"/>
              </a:ext>
            </a:extLst>
          </p:cNvPr>
          <p:cNvSpPr>
            <a:spLocks noGrp="1"/>
          </p:cNvSpPr>
          <p:nvPr>
            <p:ph type="ftr" sz="quarter" idx="11"/>
          </p:nvPr>
        </p:nvSpPr>
        <p:spPr/>
        <p:txBody>
          <a:bodyPr/>
          <a:lstStyle/>
          <a:p>
            <a:r>
              <a:rPr lang="en-US"/>
              <a:t>PHENIICS Fest 2023 – 11-12/05/2023</a:t>
            </a:r>
            <a:endParaRPr lang="el-GR"/>
          </a:p>
        </p:txBody>
      </p:sp>
      <p:sp>
        <p:nvSpPr>
          <p:cNvPr id="5" name="Slide Number Placeholder 4">
            <a:extLst>
              <a:ext uri="{FF2B5EF4-FFF2-40B4-BE49-F238E27FC236}">
                <a16:creationId xmlns:a16="http://schemas.microsoft.com/office/drawing/2014/main" id="{705A36AC-EDEA-6A39-30AD-6D5FA3F66E58}"/>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23643243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5DCAEB-3786-FAA1-DB8E-F7CA6E0CB352}"/>
              </a:ext>
            </a:extLst>
          </p:cNvPr>
          <p:cNvSpPr>
            <a:spLocks noGrp="1"/>
          </p:cNvSpPr>
          <p:nvPr>
            <p:ph type="dt" sz="half" idx="10"/>
          </p:nvPr>
        </p:nvSpPr>
        <p:spPr/>
        <p:txBody>
          <a:bodyPr/>
          <a:lstStyle/>
          <a:p>
            <a:endParaRPr lang="el-GR"/>
          </a:p>
        </p:txBody>
      </p:sp>
      <p:sp>
        <p:nvSpPr>
          <p:cNvPr id="3" name="Footer Placeholder 2">
            <a:extLst>
              <a:ext uri="{FF2B5EF4-FFF2-40B4-BE49-F238E27FC236}">
                <a16:creationId xmlns:a16="http://schemas.microsoft.com/office/drawing/2014/main" id="{FE1A436C-98FF-FDE0-EC40-DDAB2C4A31C5}"/>
              </a:ext>
            </a:extLst>
          </p:cNvPr>
          <p:cNvSpPr>
            <a:spLocks noGrp="1"/>
          </p:cNvSpPr>
          <p:nvPr>
            <p:ph type="ftr" sz="quarter" idx="11"/>
          </p:nvPr>
        </p:nvSpPr>
        <p:spPr/>
        <p:txBody>
          <a:bodyPr/>
          <a:lstStyle/>
          <a:p>
            <a:r>
              <a:rPr lang="en-US"/>
              <a:t>PHENIICS Fest 2023 – 11-12/05/2023</a:t>
            </a:r>
            <a:endParaRPr lang="el-GR"/>
          </a:p>
        </p:txBody>
      </p:sp>
      <p:sp>
        <p:nvSpPr>
          <p:cNvPr id="4" name="Slide Number Placeholder 3">
            <a:extLst>
              <a:ext uri="{FF2B5EF4-FFF2-40B4-BE49-F238E27FC236}">
                <a16:creationId xmlns:a16="http://schemas.microsoft.com/office/drawing/2014/main" id="{34CD1C3B-7B5C-C922-9DCA-3FF463BF660B}"/>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1471367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2219C-CB8B-2283-9ACC-DCB96B6BF3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a:extLst>
              <a:ext uri="{FF2B5EF4-FFF2-40B4-BE49-F238E27FC236}">
                <a16:creationId xmlns:a16="http://schemas.microsoft.com/office/drawing/2014/main" id="{E321C0DB-47C1-54F5-C19A-2745903D0E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792C6694-A54F-68BA-4EEA-B78276890F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31EF58-1FB6-7E75-4112-E04C77CA0526}"/>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3B86E364-5A68-E0F1-DE01-A3FEF138457E}"/>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584980AD-33BF-79B7-604A-BF15A7E2CF0A}"/>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30061639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65006-EA7F-06D4-623C-53FE2960D2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0966890C-F6FA-4156-0569-903D4A77EF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7B7DE03C-6902-64CF-E492-93B94B33A8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015442-05F7-55C0-E52C-BFEFA00D02FC}"/>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122C52A3-7563-586D-53F9-47A8CBEC6D9D}"/>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2AAE85DD-7C5D-D268-DAA7-8E44A115EA59}"/>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16020133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D36BE-FEC7-F6BB-CC8F-1AE294F4B86F}"/>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47B46E3C-FEAB-FDA1-2D62-250BB2DA79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83885D1C-BF23-974E-9AC0-3262FAE34151}"/>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F14B1336-7D92-7551-DF81-668954C9B501}"/>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FA51599A-A618-86BE-0A8E-0E61AE25D623}"/>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31777254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444B82-A173-C98C-3AB3-F64D0BF174F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62032B8F-A263-4CE9-798E-4151540E61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97592AE8-25A1-9DFD-9125-48CF95EF4F1F}"/>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3BF105BF-675B-9F9A-461F-95B1ED7028B4}"/>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C6027AF2-B330-C3B4-FBD6-EA8E2BA5F84A}"/>
              </a:ext>
            </a:extLst>
          </p:cNvPr>
          <p:cNvSpPr>
            <a:spLocks noGrp="1"/>
          </p:cNvSpPr>
          <p:nvPr>
            <p:ph type="sldNum" sz="quarter" idx="12"/>
          </p:nvPr>
        </p:nvSpPr>
        <p:spPr/>
        <p:txBody>
          <a:bodyPr/>
          <a:lstStyle/>
          <a:p>
            <a:fld id="{00CD4B46-E13F-4B25-8C2D-5F7DB50ECCA7}" type="slidenum">
              <a:rPr lang="el-GR" smtClean="0"/>
              <a:t>‹#›</a:t>
            </a:fld>
            <a:endParaRPr lang="el-GR"/>
          </a:p>
        </p:txBody>
      </p:sp>
    </p:spTree>
    <p:extLst>
      <p:ext uri="{BB962C8B-B14F-4D97-AF65-F5344CB8AC3E}">
        <p14:creationId xmlns:p14="http://schemas.microsoft.com/office/powerpoint/2010/main" val="842770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4" name="Slide Number Placeholder 3"/>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a:t>
            </a:fld>
            <a:endParaRPr lang="fr-FR" sz="1000" dirty="0">
              <a:solidFill>
                <a:srgbClr val="666666"/>
              </a:solidFill>
              <a:cs typeface="Times" panose="02020603050405020304" pitchFamily="18" charset="0"/>
            </a:endParaRPr>
          </a:p>
        </p:txBody>
      </p:sp>
      <p:sp>
        <p:nvSpPr>
          <p:cNvPr id="5" name="Shape 13"/>
          <p:cNvSpPr txBox="1">
            <a:spLocks noGrp="1"/>
          </p:cNvSpPr>
          <p:nvPr>
            <p:ph type="ftr" idx="12"/>
          </p:nvPr>
        </p:nvSpPr>
        <p:spPr>
          <a:xfrm>
            <a:off x="3599723" y="6491673"/>
            <a:ext cx="4992439" cy="365125"/>
          </a:xfrm>
          <a:prstGeom prst="rect">
            <a:avLst/>
          </a:prstGeom>
          <a:noFill/>
          <a:ln>
            <a:noFill/>
          </a:ln>
        </p:spPr>
        <p:txBody>
          <a:bodyPr lIns="91425" tIns="91425" rIns="91425" bIns="91425" anchor="ctr" anchorCtr="0"/>
          <a:lstStyle>
            <a:lvl1pPr marL="0" marR="0" lvl="0" indent="0" algn="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pPr algn="ctr"/>
            <a:r>
              <a:rPr lang="en-US" i="1" dirty="0"/>
              <a:t>PHENIICS Fest 2023 – 11-12/05/2023</a:t>
            </a:r>
            <a:endParaRPr lang="fr-FR" dirty="0">
              <a:latin typeface="Times"/>
              <a:ea typeface="Times"/>
              <a:cs typeface="Times"/>
              <a:sym typeface="Times"/>
            </a:endParaRPr>
          </a:p>
        </p:txBody>
      </p:sp>
    </p:spTree>
    <p:extLst>
      <p:ext uri="{BB962C8B-B14F-4D97-AF65-F5344CB8AC3E}">
        <p14:creationId xmlns:p14="http://schemas.microsoft.com/office/powerpoint/2010/main" val="502747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50176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8114-E2D2-3CF9-95F9-5150E9491F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E0A09C9B-5994-B6BC-8624-74F8CB3313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a:extLst>
              <a:ext uri="{FF2B5EF4-FFF2-40B4-BE49-F238E27FC236}">
                <a16:creationId xmlns:a16="http://schemas.microsoft.com/office/drawing/2014/main" id="{83A1309D-3237-CC38-1BE2-3A4D406C8A18}"/>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D9580C73-1D4E-FA10-D1BC-BB194F1522F6}"/>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0534CDDD-6F2A-6AA3-5062-D3C7AA920308}"/>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3237768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F5A-74AB-0C2C-2EE4-D41C96181F84}"/>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EC4D0EAA-488D-B22E-C9B6-1016854AB7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03903918-3D5F-F0C8-A986-8A6A1802B08E}"/>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9E02864D-CD5D-955B-F02F-253C3D535E1F}"/>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DA50C0D6-F78F-91AF-32C5-1A370A6B2F03}"/>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3279949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DBF40-E291-C9B9-C0EF-CE0F0FD89C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6A2C429F-4C3E-4B74-4D8F-171C514504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16ECAF-1061-0346-795A-C7771550D625}"/>
              </a:ext>
            </a:extLst>
          </p:cNvPr>
          <p:cNvSpPr>
            <a:spLocks noGrp="1"/>
          </p:cNvSpPr>
          <p:nvPr>
            <p:ph type="dt" sz="half" idx="10"/>
          </p:nvPr>
        </p:nvSpPr>
        <p:spPr/>
        <p:txBody>
          <a:bodyPr/>
          <a:lstStyle/>
          <a:p>
            <a:endParaRPr lang="el-GR"/>
          </a:p>
        </p:txBody>
      </p:sp>
      <p:sp>
        <p:nvSpPr>
          <p:cNvPr id="5" name="Footer Placeholder 4">
            <a:extLst>
              <a:ext uri="{FF2B5EF4-FFF2-40B4-BE49-F238E27FC236}">
                <a16:creationId xmlns:a16="http://schemas.microsoft.com/office/drawing/2014/main" id="{D8301C66-F6A6-449C-C141-68F86919BC06}"/>
              </a:ext>
            </a:extLst>
          </p:cNvPr>
          <p:cNvSpPr>
            <a:spLocks noGrp="1"/>
          </p:cNvSpPr>
          <p:nvPr>
            <p:ph type="ftr" sz="quarter" idx="11"/>
          </p:nvPr>
        </p:nvSpPr>
        <p:spPr/>
        <p:txBody>
          <a:bodyPr/>
          <a:lstStyle/>
          <a:p>
            <a:r>
              <a:rPr lang="en-US"/>
              <a:t>PHENIICS Fest 2023 – 11-12/05/2023</a:t>
            </a:r>
            <a:endParaRPr lang="el-GR"/>
          </a:p>
        </p:txBody>
      </p:sp>
      <p:sp>
        <p:nvSpPr>
          <p:cNvPr id="6" name="Slide Number Placeholder 5">
            <a:extLst>
              <a:ext uri="{FF2B5EF4-FFF2-40B4-BE49-F238E27FC236}">
                <a16:creationId xmlns:a16="http://schemas.microsoft.com/office/drawing/2014/main" id="{A999640B-ED8F-D6A3-1FC1-7041522FE4AE}"/>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278076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1DCDA-EDDF-1DCA-8AA0-741F701FC9C1}"/>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B9D46DFA-2659-33EE-B89F-2608ABE6E7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44D44242-B691-C1B0-BC61-47812E521C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a:extLst>
              <a:ext uri="{FF2B5EF4-FFF2-40B4-BE49-F238E27FC236}">
                <a16:creationId xmlns:a16="http://schemas.microsoft.com/office/drawing/2014/main" id="{B2D344EA-C4AA-2DCA-D9FF-2AF1020650B2}"/>
              </a:ext>
            </a:extLst>
          </p:cNvPr>
          <p:cNvSpPr>
            <a:spLocks noGrp="1"/>
          </p:cNvSpPr>
          <p:nvPr>
            <p:ph type="dt" sz="half" idx="10"/>
          </p:nvPr>
        </p:nvSpPr>
        <p:spPr/>
        <p:txBody>
          <a:bodyPr/>
          <a:lstStyle/>
          <a:p>
            <a:endParaRPr lang="el-GR"/>
          </a:p>
        </p:txBody>
      </p:sp>
      <p:sp>
        <p:nvSpPr>
          <p:cNvPr id="6" name="Footer Placeholder 5">
            <a:extLst>
              <a:ext uri="{FF2B5EF4-FFF2-40B4-BE49-F238E27FC236}">
                <a16:creationId xmlns:a16="http://schemas.microsoft.com/office/drawing/2014/main" id="{E0D361F0-C5CA-1139-3921-D5A80962711A}"/>
              </a:ext>
            </a:extLst>
          </p:cNvPr>
          <p:cNvSpPr>
            <a:spLocks noGrp="1"/>
          </p:cNvSpPr>
          <p:nvPr>
            <p:ph type="ftr" sz="quarter" idx="11"/>
          </p:nvPr>
        </p:nvSpPr>
        <p:spPr/>
        <p:txBody>
          <a:bodyPr/>
          <a:lstStyle/>
          <a:p>
            <a:r>
              <a:rPr lang="en-US"/>
              <a:t>PHENIICS Fest 2023 – 11-12/05/2023</a:t>
            </a:r>
            <a:endParaRPr lang="el-GR"/>
          </a:p>
        </p:txBody>
      </p:sp>
      <p:sp>
        <p:nvSpPr>
          <p:cNvPr id="7" name="Slide Number Placeholder 6">
            <a:extLst>
              <a:ext uri="{FF2B5EF4-FFF2-40B4-BE49-F238E27FC236}">
                <a16:creationId xmlns:a16="http://schemas.microsoft.com/office/drawing/2014/main" id="{532FF9C6-27E3-D97C-CDB1-41791071A02B}"/>
              </a:ext>
            </a:extLst>
          </p:cNvPr>
          <p:cNvSpPr>
            <a:spLocks noGrp="1"/>
          </p:cNvSpPr>
          <p:nvPr>
            <p:ph type="sldNum" sz="quarter" idx="12"/>
          </p:nvPr>
        </p:nvSpPr>
        <p:spPr/>
        <p:txBody>
          <a:bodyPr/>
          <a:lstStyle/>
          <a:p>
            <a:fld id="{3AEC5F2A-B59E-4964-8018-87F91AF53398}" type="slidenum">
              <a:rPr lang="el-GR" smtClean="0"/>
              <a:t>‹#›</a:t>
            </a:fld>
            <a:endParaRPr lang="el-GR"/>
          </a:p>
        </p:txBody>
      </p:sp>
    </p:spTree>
    <p:extLst>
      <p:ext uri="{BB962C8B-B14F-4D97-AF65-F5344CB8AC3E}">
        <p14:creationId xmlns:p14="http://schemas.microsoft.com/office/powerpoint/2010/main" val="1706904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bandeau_texte.png"/>
          <p:cNvPicPr preferRelativeResize="0"/>
          <p:nvPr/>
        </p:nvPicPr>
        <p:blipFill rotWithShape="1">
          <a:blip r:embed="rId7">
            <a:alphaModFix/>
          </a:blip>
          <a:srcRect/>
          <a:stretch/>
        </p:blipFill>
        <p:spPr>
          <a:xfrm>
            <a:off x="0" y="1"/>
            <a:ext cx="12192000" cy="955675"/>
          </a:xfrm>
          <a:prstGeom prst="rect">
            <a:avLst/>
          </a:prstGeom>
          <a:noFill/>
          <a:ln>
            <a:noFill/>
          </a:ln>
        </p:spPr>
      </p:pic>
      <p:sp>
        <p:nvSpPr>
          <p:cNvPr id="11" name="Shape 11"/>
          <p:cNvSpPr txBox="1">
            <a:spLocks noGrp="1"/>
          </p:cNvSpPr>
          <p:nvPr>
            <p:ph type="title"/>
          </p:nvPr>
        </p:nvSpPr>
        <p:spPr>
          <a:xfrm>
            <a:off x="1481048" y="23019"/>
            <a:ext cx="9265840" cy="909637"/>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2200" b="1" i="0" u="none" strike="noStrike" cap="none">
                <a:solidFill>
                  <a:schemeClr val="lt1"/>
                </a:solidFill>
                <a:latin typeface="Arial"/>
                <a:ea typeface="Arial"/>
                <a:cs typeface="Arial"/>
                <a:sym typeface="Arial"/>
              </a:defRPr>
            </a:lvl1pPr>
            <a:lvl2pPr marL="0" marR="0" lvl="1" indent="0" algn="l" rtl="0">
              <a:spcBef>
                <a:spcPts val="0"/>
              </a:spcBef>
              <a:spcAft>
                <a:spcPts val="0"/>
              </a:spcAft>
              <a:buNone/>
              <a:defRPr sz="2200" b="1" i="0" u="none" strike="noStrike" cap="none">
                <a:solidFill>
                  <a:schemeClr val="lt1"/>
                </a:solidFill>
                <a:latin typeface="Arial"/>
                <a:ea typeface="Arial"/>
                <a:cs typeface="Arial"/>
                <a:sym typeface="Arial"/>
              </a:defRPr>
            </a:lvl2pPr>
            <a:lvl3pPr marL="0" marR="0" lvl="2" indent="0" algn="l" rtl="0">
              <a:spcBef>
                <a:spcPts val="0"/>
              </a:spcBef>
              <a:spcAft>
                <a:spcPts val="0"/>
              </a:spcAft>
              <a:buNone/>
              <a:defRPr sz="2200" b="1" i="0" u="none" strike="noStrike" cap="none">
                <a:solidFill>
                  <a:schemeClr val="lt1"/>
                </a:solidFill>
                <a:latin typeface="Arial"/>
                <a:ea typeface="Arial"/>
                <a:cs typeface="Arial"/>
                <a:sym typeface="Arial"/>
              </a:defRPr>
            </a:lvl3pPr>
            <a:lvl4pPr marL="0" marR="0" lvl="3" indent="0" algn="l" rtl="0">
              <a:spcBef>
                <a:spcPts val="0"/>
              </a:spcBef>
              <a:spcAft>
                <a:spcPts val="0"/>
              </a:spcAft>
              <a:buNone/>
              <a:defRPr sz="2200" b="1" i="0" u="none" strike="noStrike" cap="none">
                <a:solidFill>
                  <a:schemeClr val="lt1"/>
                </a:solidFill>
                <a:latin typeface="Arial"/>
                <a:ea typeface="Arial"/>
                <a:cs typeface="Arial"/>
                <a:sym typeface="Arial"/>
              </a:defRPr>
            </a:lvl4pPr>
            <a:lvl5pPr marL="0" marR="0" lvl="4" indent="0" algn="l" rtl="0">
              <a:spcBef>
                <a:spcPts val="0"/>
              </a:spcBef>
              <a:spcAft>
                <a:spcPts val="0"/>
              </a:spcAft>
              <a:buNone/>
              <a:defRPr sz="2200" b="1" i="0" u="none" strike="noStrike" cap="none">
                <a:solidFill>
                  <a:schemeClr val="lt1"/>
                </a:solidFill>
                <a:latin typeface="Arial"/>
                <a:ea typeface="Arial"/>
                <a:cs typeface="Arial"/>
                <a:sym typeface="Arial"/>
              </a:defRPr>
            </a:lvl5pPr>
            <a:lvl6pPr marL="457200" marR="0" lvl="5" indent="0" algn="l" rtl="0">
              <a:spcBef>
                <a:spcPts val="0"/>
              </a:spcBef>
              <a:spcAft>
                <a:spcPts val="0"/>
              </a:spcAft>
              <a:buNone/>
              <a:defRPr sz="2200" b="1" i="0" u="none" strike="noStrike" cap="none">
                <a:solidFill>
                  <a:schemeClr val="lt1"/>
                </a:solidFill>
                <a:latin typeface="Arial"/>
                <a:ea typeface="Arial"/>
                <a:cs typeface="Arial"/>
                <a:sym typeface="Arial"/>
              </a:defRPr>
            </a:lvl6pPr>
            <a:lvl7pPr marL="914400" marR="0" lvl="6" indent="0" algn="l" rtl="0">
              <a:spcBef>
                <a:spcPts val="0"/>
              </a:spcBef>
              <a:spcAft>
                <a:spcPts val="0"/>
              </a:spcAft>
              <a:buNone/>
              <a:defRPr sz="2200" b="1" i="0" u="none" strike="noStrike" cap="none">
                <a:solidFill>
                  <a:schemeClr val="lt1"/>
                </a:solidFill>
                <a:latin typeface="Arial"/>
                <a:ea typeface="Arial"/>
                <a:cs typeface="Arial"/>
                <a:sym typeface="Arial"/>
              </a:defRPr>
            </a:lvl7pPr>
            <a:lvl8pPr marL="1371600" marR="0" lvl="7" indent="0" algn="l" rtl="0">
              <a:spcBef>
                <a:spcPts val="0"/>
              </a:spcBef>
              <a:spcAft>
                <a:spcPts val="0"/>
              </a:spcAft>
              <a:buNone/>
              <a:defRPr sz="2200" b="1" i="0" u="none" strike="noStrike" cap="none">
                <a:solidFill>
                  <a:schemeClr val="lt1"/>
                </a:solidFill>
                <a:latin typeface="Arial"/>
                <a:ea typeface="Arial"/>
                <a:cs typeface="Arial"/>
                <a:sym typeface="Arial"/>
              </a:defRPr>
            </a:lvl8pPr>
            <a:lvl9pPr marL="1828800" marR="0" lvl="8" indent="0" algn="l" rtl="0">
              <a:spcBef>
                <a:spcPts val="0"/>
              </a:spcBef>
              <a:spcAft>
                <a:spcPts val="0"/>
              </a:spcAft>
              <a:buNone/>
              <a:defRPr sz="2200" b="1" i="0" u="none" strike="noStrike" cap="none">
                <a:solidFill>
                  <a:schemeClr val="lt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768350" y="1268413"/>
            <a:ext cx="10896599" cy="4968875"/>
          </a:xfrm>
          <a:prstGeom prst="rect">
            <a:avLst/>
          </a:prstGeom>
          <a:noFill/>
          <a:ln>
            <a:noFill/>
          </a:ln>
        </p:spPr>
        <p:txBody>
          <a:bodyPr lIns="91425" tIns="91425" rIns="91425" bIns="91425" anchor="t" anchorCtr="0"/>
          <a:lstStyle>
            <a:lvl1pPr marL="923925" marR="0" lvl="0" indent="-9525" algn="l" rtl="0">
              <a:spcBef>
                <a:spcPts val="0"/>
              </a:spcBef>
              <a:spcAft>
                <a:spcPts val="400"/>
              </a:spcAft>
              <a:buNone/>
              <a:defRPr sz="2200" b="0" i="0" u="none" strike="noStrike" cap="none">
                <a:solidFill>
                  <a:schemeClr val="dk2"/>
                </a:solidFill>
                <a:latin typeface="Arial"/>
                <a:ea typeface="Arial"/>
                <a:cs typeface="Arial"/>
                <a:sym typeface="Arial"/>
              </a:defRPr>
            </a:lvl1pPr>
            <a:lvl2pPr marL="360363" marR="0" lvl="1" indent="-268923" algn="l" rtl="0">
              <a:lnSpc>
                <a:spcPct val="125000"/>
              </a:lnSpc>
              <a:spcBef>
                <a:spcPts val="0"/>
              </a:spcBef>
              <a:spcAft>
                <a:spcPts val="0"/>
              </a:spcAft>
              <a:buClr>
                <a:srgbClr val="666666"/>
              </a:buClr>
              <a:buSzPct val="90000"/>
              <a:buFont typeface="Arial"/>
              <a:buChar char="•"/>
              <a:defRPr sz="1600" b="0" i="0" u="none" strike="noStrike" cap="none">
                <a:solidFill>
                  <a:srgbClr val="666666"/>
                </a:solidFill>
                <a:latin typeface="Arial"/>
                <a:ea typeface="Arial"/>
                <a:cs typeface="Arial"/>
                <a:sym typeface="Arial"/>
              </a:defRPr>
            </a:lvl2pPr>
            <a:lvl3pPr marL="361950" marR="0" lvl="2" indent="-6350" algn="l" rtl="0">
              <a:lnSpc>
                <a:spcPct val="125000"/>
              </a:lnSpc>
              <a:spcBef>
                <a:spcPts val="0"/>
              </a:spcBef>
              <a:spcAft>
                <a:spcPts val="0"/>
              </a:spcAft>
              <a:buNone/>
              <a:defRPr sz="1600" b="0" i="0" u="none" strike="noStrike" cap="none">
                <a:solidFill>
                  <a:srgbClr val="666666"/>
                </a:solidFill>
                <a:latin typeface="Arial"/>
                <a:ea typeface="Arial"/>
                <a:cs typeface="Arial"/>
                <a:sym typeface="Arial"/>
              </a:defRPr>
            </a:lvl3pPr>
            <a:lvl4pPr marL="1009650" marR="0" lvl="3" indent="-211073" algn="l" rtl="0">
              <a:lnSpc>
                <a:spcPct val="125000"/>
              </a:lnSpc>
              <a:spcBef>
                <a:spcPts val="0"/>
              </a:spcBef>
              <a:spcAft>
                <a:spcPts val="0"/>
              </a:spcAft>
              <a:buClr>
                <a:srgbClr val="666666"/>
              </a:buClr>
              <a:buSzPct val="36000"/>
              <a:buFont typeface="Arial"/>
              <a:buChar char="•"/>
              <a:defRPr sz="1600" b="0" i="0" u="none" strike="noStrike" cap="none">
                <a:solidFill>
                  <a:srgbClr val="666666"/>
                </a:solidFill>
                <a:latin typeface="Arial"/>
                <a:ea typeface="Arial"/>
                <a:cs typeface="Arial"/>
                <a:sym typeface="Arial"/>
              </a:defRPr>
            </a:lvl4pPr>
            <a:lvl5pPr marL="1133475" marR="0" lvl="4" indent="-15875" algn="l" rtl="0">
              <a:lnSpc>
                <a:spcPct val="125000"/>
              </a:lnSpc>
              <a:spcBef>
                <a:spcPts val="0"/>
              </a:spcBef>
              <a:spcAft>
                <a:spcPts val="0"/>
              </a:spcAft>
              <a:buClr>
                <a:srgbClr val="666666"/>
              </a:buClr>
              <a:buSzPct val="100000"/>
              <a:buFont typeface="Arial"/>
              <a:buChar char="-"/>
              <a:defRPr sz="1600" b="0" i="0" u="none" strike="noStrike" cap="none">
                <a:solidFill>
                  <a:srgbClr val="666666"/>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ftr" idx="11"/>
          </p:nvPr>
        </p:nvSpPr>
        <p:spPr>
          <a:xfrm>
            <a:off x="3599723" y="6491673"/>
            <a:ext cx="4992439" cy="365125"/>
          </a:xfrm>
          <a:prstGeom prst="rect">
            <a:avLst/>
          </a:prstGeom>
          <a:noFill/>
          <a:ln>
            <a:noFill/>
          </a:ln>
        </p:spPr>
        <p:txBody>
          <a:bodyPr lIns="91425" tIns="91425" rIns="91425" bIns="91425" anchor="ctr" anchorCtr="0"/>
          <a:lstStyle>
            <a:lvl1pPr marL="0" marR="0" lvl="0" indent="0" algn="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pPr algn="ctr"/>
            <a:r>
              <a:rPr lang="en-US" i="1" dirty="0"/>
              <a:t>PHENIICS Fest 2023 – 11-12/05/2023</a:t>
            </a:r>
            <a:endParaRPr lang="fr-FR" dirty="0">
              <a:latin typeface="Times"/>
              <a:ea typeface="Times"/>
              <a:cs typeface="Times"/>
              <a:sym typeface="Times"/>
            </a:endParaRPr>
          </a:p>
        </p:txBody>
      </p:sp>
      <p:sp>
        <p:nvSpPr>
          <p:cNvPr id="8" name="Shape 13"/>
          <p:cNvSpPr txBox="1">
            <a:spLocks/>
          </p:cNvSpPr>
          <p:nvPr userDrawn="1"/>
        </p:nvSpPr>
        <p:spPr>
          <a:xfrm>
            <a:off x="0" y="6491672"/>
            <a:ext cx="4464181" cy="365125"/>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r" rtl="0">
              <a:lnSpc>
                <a:spcPct val="100000"/>
              </a:lnSpc>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6pPr>
            <a:lvl7pPr marL="2743200" marR="0" lvl="6"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7pPr>
            <a:lvl8pPr marL="3200400" marR="0" lvl="7"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8pPr>
            <a:lvl9pPr marL="3657600" marR="0" lvl="8" indent="0" algn="l" rtl="0">
              <a:lnSpc>
                <a:spcPct val="100000"/>
              </a:lnSpc>
              <a:spcBef>
                <a:spcPts val="0"/>
              </a:spcBef>
              <a:spcAft>
                <a:spcPts val="0"/>
              </a:spcAft>
              <a:buNone/>
              <a:defRPr sz="2400" b="0" i="0" u="none" strike="noStrike" cap="none">
                <a:solidFill>
                  <a:schemeClr val="dk1"/>
                </a:solidFill>
                <a:latin typeface="Times"/>
                <a:ea typeface="Times"/>
                <a:cs typeface="Times"/>
                <a:sym typeface="Times"/>
              </a:defRPr>
            </a:lvl9pPr>
          </a:lstStyle>
          <a:p>
            <a:pPr algn="l"/>
            <a:r>
              <a:rPr lang="fr-FR" sz="1000" dirty="0" err="1">
                <a:latin typeface="Times"/>
                <a:ea typeface="Times"/>
                <a:cs typeface="Times"/>
                <a:sym typeface="Times"/>
              </a:rPr>
              <a:t>alexandra.kallitsopoulou</a:t>
            </a:r>
            <a:r>
              <a:rPr lang="en-US" sz="1000" dirty="0">
                <a:latin typeface="Times"/>
                <a:ea typeface="Times"/>
                <a:cs typeface="Times"/>
                <a:sym typeface="Times"/>
              </a:rPr>
              <a:t>@cea.fr</a:t>
            </a:r>
            <a:endParaRPr lang="fr-FR" sz="1000" dirty="0">
              <a:latin typeface="Times"/>
              <a:ea typeface="Times"/>
              <a:cs typeface="Times"/>
              <a:sym typeface="Times"/>
            </a:endParaRPr>
          </a:p>
        </p:txBody>
      </p:sp>
      <p:sp>
        <p:nvSpPr>
          <p:cNvPr id="16" name="Slide Number Placeholder 3"/>
          <p:cNvSpPr>
            <a:spLocks noGrp="1"/>
          </p:cNvSpPr>
          <p:nvPr>
            <p:ph type="sldNum" idx="4"/>
          </p:nvPr>
        </p:nvSpPr>
        <p:spPr>
          <a:xfrm>
            <a:off x="10512492" y="6522910"/>
            <a:ext cx="1492249" cy="249695"/>
          </a:xfrm>
          <a:prstGeom prst="rect">
            <a:avLst/>
          </a:prstGeom>
        </p:spPr>
        <p:txBody>
          <a:bodyPr/>
          <a:lstStyle>
            <a:lvl1pPr algn="r">
              <a:defRPr>
                <a:latin typeface="+mj-lt"/>
              </a:defRPr>
            </a:lvl1p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a:t>
            </a:fld>
            <a:endParaRPr lang="fr-FR" sz="1000" dirty="0">
              <a:solidFill>
                <a:srgbClr val="666666"/>
              </a:solidFill>
              <a:cs typeface="Times" panose="02020603050405020304" pitchFamily="18" charset="0"/>
            </a:endParaRPr>
          </a:p>
        </p:txBody>
      </p:sp>
      <p:grpSp>
        <p:nvGrpSpPr>
          <p:cNvPr id="15" name="Group 14"/>
          <p:cNvGrpSpPr/>
          <p:nvPr userDrawn="1"/>
        </p:nvGrpSpPr>
        <p:grpSpPr>
          <a:xfrm>
            <a:off x="87045" y="78862"/>
            <a:ext cx="1306961" cy="797951"/>
            <a:chOff x="56151" y="67425"/>
            <a:chExt cx="980221" cy="797951"/>
          </a:xfrm>
        </p:grpSpPr>
        <p:pic>
          <p:nvPicPr>
            <p:cNvPr id="17" name="Picture 5"/>
            <p:cNvPicPr/>
            <p:nvPr userDrawn="1"/>
          </p:nvPicPr>
          <p:blipFill>
            <a:blip r:embed="rId8"/>
            <a:srcRect b="4"/>
            <a:stretch/>
          </p:blipFill>
          <p:spPr>
            <a:xfrm>
              <a:off x="56151" y="67425"/>
              <a:ext cx="980221" cy="797951"/>
            </a:xfrm>
            <a:prstGeom prst="rect">
              <a:avLst/>
            </a:prstGeom>
            <a:ln>
              <a:noFill/>
            </a:ln>
          </p:spPr>
        </p:pic>
        <p:sp>
          <p:nvSpPr>
            <p:cNvPr id="18" name="TextShape 2"/>
            <p:cNvSpPr txBox="1"/>
            <p:nvPr userDrawn="1"/>
          </p:nvSpPr>
          <p:spPr>
            <a:xfrm>
              <a:off x="136603" y="425139"/>
              <a:ext cx="819316" cy="353691"/>
            </a:xfrm>
            <a:prstGeom prst="rect">
              <a:avLst/>
            </a:prstGeom>
            <a:noFill/>
            <a:ln>
              <a:noFill/>
            </a:ln>
          </p:spPr>
          <p:txBody>
            <a:bodyPr lIns="90000" tIns="45000" rIns="90000" bIns="45000"/>
            <a:lstStyle/>
            <a:p>
              <a:r>
                <a:rPr lang="en-US" sz="1000" b="0" strike="noStrike" spc="-1" dirty="0">
                  <a:solidFill>
                    <a:srgbClr val="ED1C24"/>
                  </a:solidFill>
                  <a:latin typeface="Arial"/>
                </a:rPr>
                <a:t>PICOSEC</a:t>
              </a:r>
              <a:endParaRPr lang="en-US" sz="1000" b="0" strike="noStrike" spc="-1" dirty="0">
                <a:latin typeface="Arial"/>
              </a:endParaRPr>
            </a:p>
            <a:p>
              <a:r>
                <a:rPr lang="en-US" sz="900" b="0" strike="noStrike" spc="-1" dirty="0">
                  <a:latin typeface="Arial"/>
                </a:rPr>
                <a:t>Micromegas</a:t>
              </a:r>
            </a:p>
          </p:txBody>
        </p:sp>
      </p:grpSp>
      <p:pic>
        <p:nvPicPr>
          <p:cNvPr id="2" name="Picture 1" descr="Logo, company name&#10;&#10;Description automatically generated">
            <a:extLst>
              <a:ext uri="{FF2B5EF4-FFF2-40B4-BE49-F238E27FC236}">
                <a16:creationId xmlns:a16="http://schemas.microsoft.com/office/drawing/2014/main" id="{4B4B2AA8-39AE-EB2C-4C7F-90CEE80B10E6}"/>
              </a:ext>
            </a:extLst>
          </p:cNvPr>
          <p:cNvPicPr>
            <a:picLocks noChangeAspect="1"/>
          </p:cNvPicPr>
          <p:nvPr userDrawn="1"/>
        </p:nvPicPr>
        <p:blipFill rotWithShape="1">
          <a:blip r:embed="rId9"/>
          <a:srcRect t="26226" b="23773"/>
          <a:stretch/>
        </p:blipFill>
        <p:spPr>
          <a:xfrm>
            <a:off x="10966095" y="389932"/>
            <a:ext cx="1066891" cy="533446"/>
          </a:xfrm>
          <a:prstGeom prst="rect">
            <a:avLst/>
          </a:prstGeom>
        </p:spPr>
      </p:pic>
      <p:pic>
        <p:nvPicPr>
          <p:cNvPr id="19" name="Picture 18"/>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1208568" y="78862"/>
            <a:ext cx="581946" cy="434982"/>
          </a:xfrm>
          <a:prstGeom prst="rect">
            <a:avLst/>
          </a:prstGeom>
        </p:spPr>
      </p:pic>
    </p:spTree>
  </p:cSld>
  <p:clrMap bg1="lt1" tx1="dk1" bg2="dk2" tx2="lt2" accent1="accent1" accent2="accent2" accent3="accent3" accent4="accent4" accent5="accent5" accent6="accent6" hlink="hlink" folHlink="folHlink"/>
  <p:sldLayoutIdLst>
    <p:sldLayoutId id="2147483727" r:id="rId1"/>
    <p:sldLayoutId id="2147483663" r:id="rId2"/>
    <p:sldLayoutId id="2147483677" r:id="rId3"/>
    <p:sldLayoutId id="2147483664" r:id="rId4"/>
    <p:sldLayoutId id="2147483730" r:id="rId5"/>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2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3B9CAC-4FDF-15FF-CCC1-5F74AFE6A0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a:extLst>
              <a:ext uri="{FF2B5EF4-FFF2-40B4-BE49-F238E27FC236}">
                <a16:creationId xmlns:a16="http://schemas.microsoft.com/office/drawing/2014/main" id="{156988E6-B1BB-6A0E-162F-3D8D4DFEDA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FD8E926E-60A9-BD1C-FF92-FF0A86055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a:extLst>
              <a:ext uri="{FF2B5EF4-FFF2-40B4-BE49-F238E27FC236}">
                <a16:creationId xmlns:a16="http://schemas.microsoft.com/office/drawing/2014/main" id="{CF088F43-067D-8B32-4F2A-3DF4B391EF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PHENIICS Fest 2023 – 11-12/05/2023</a:t>
            </a:r>
            <a:endParaRPr lang="el-GR"/>
          </a:p>
        </p:txBody>
      </p:sp>
      <p:sp>
        <p:nvSpPr>
          <p:cNvPr id="6" name="Slide Number Placeholder 5">
            <a:extLst>
              <a:ext uri="{FF2B5EF4-FFF2-40B4-BE49-F238E27FC236}">
                <a16:creationId xmlns:a16="http://schemas.microsoft.com/office/drawing/2014/main" id="{CDD4D42B-CDF8-C008-41AE-B816572828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C5F2A-B59E-4964-8018-87F91AF53398}" type="slidenum">
              <a:rPr lang="el-GR" smtClean="0"/>
              <a:t>‹#›</a:t>
            </a:fld>
            <a:endParaRPr lang="el-GR"/>
          </a:p>
        </p:txBody>
      </p:sp>
    </p:spTree>
    <p:extLst>
      <p:ext uri="{BB962C8B-B14F-4D97-AF65-F5344CB8AC3E}">
        <p14:creationId xmlns:p14="http://schemas.microsoft.com/office/powerpoint/2010/main" val="336158972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7A54FB-4E3E-8A0B-0CA8-4E63A17AFF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a:extLst>
              <a:ext uri="{FF2B5EF4-FFF2-40B4-BE49-F238E27FC236}">
                <a16:creationId xmlns:a16="http://schemas.microsoft.com/office/drawing/2014/main" id="{C13668C2-E197-DEE8-99AB-F239DE5200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CDB50A4C-7905-AEEA-A15F-C95E071F44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a:extLst>
              <a:ext uri="{FF2B5EF4-FFF2-40B4-BE49-F238E27FC236}">
                <a16:creationId xmlns:a16="http://schemas.microsoft.com/office/drawing/2014/main" id="{60404E02-A3D6-A15F-6492-D9EED6D302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PHENIICS Fest 2023 – 11-12/05/2023</a:t>
            </a:r>
            <a:endParaRPr lang="el-GR"/>
          </a:p>
        </p:txBody>
      </p:sp>
      <p:sp>
        <p:nvSpPr>
          <p:cNvPr id="6" name="Slide Number Placeholder 5">
            <a:extLst>
              <a:ext uri="{FF2B5EF4-FFF2-40B4-BE49-F238E27FC236}">
                <a16:creationId xmlns:a16="http://schemas.microsoft.com/office/drawing/2014/main" id="{C8838C88-06E3-DAEE-9C5E-828A1F265C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2B186-4B79-42F1-BBCB-7B0EB5593DDF}" type="slidenum">
              <a:rPr lang="el-GR" smtClean="0"/>
              <a:t>‹#›</a:t>
            </a:fld>
            <a:endParaRPr lang="el-GR"/>
          </a:p>
        </p:txBody>
      </p:sp>
    </p:spTree>
    <p:extLst>
      <p:ext uri="{BB962C8B-B14F-4D97-AF65-F5344CB8AC3E}">
        <p14:creationId xmlns:p14="http://schemas.microsoft.com/office/powerpoint/2010/main" val="8329682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29" r:id="rId9"/>
    <p:sldLayoutId id="2147483713" r:id="rId10"/>
    <p:sldLayoutId id="214748371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9799D6-833D-8332-FC08-F54BF915E4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a:extLst>
              <a:ext uri="{FF2B5EF4-FFF2-40B4-BE49-F238E27FC236}">
                <a16:creationId xmlns:a16="http://schemas.microsoft.com/office/drawing/2014/main" id="{6849695B-7308-3F26-E700-7EE0A42260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407F8105-407F-B899-7AB0-5C5A849DAD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a:extLst>
              <a:ext uri="{FF2B5EF4-FFF2-40B4-BE49-F238E27FC236}">
                <a16:creationId xmlns:a16="http://schemas.microsoft.com/office/drawing/2014/main" id="{61F1C777-36E9-477F-3C4A-81F66744EB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PHENIICS Fest 2023 – 11-12/05/2023</a:t>
            </a:r>
            <a:endParaRPr lang="el-GR"/>
          </a:p>
        </p:txBody>
      </p:sp>
      <p:sp>
        <p:nvSpPr>
          <p:cNvPr id="6" name="Slide Number Placeholder 5">
            <a:extLst>
              <a:ext uri="{FF2B5EF4-FFF2-40B4-BE49-F238E27FC236}">
                <a16:creationId xmlns:a16="http://schemas.microsoft.com/office/drawing/2014/main" id="{4AF95B4D-C599-C5D0-24F4-AF932CE188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D4B46-E13F-4B25-8C2D-5F7DB50ECCA7}" type="slidenum">
              <a:rPr lang="el-GR" smtClean="0"/>
              <a:t>‹#›</a:t>
            </a:fld>
            <a:endParaRPr lang="el-GR"/>
          </a:p>
        </p:txBody>
      </p:sp>
    </p:spTree>
    <p:extLst>
      <p:ext uri="{BB962C8B-B14F-4D97-AF65-F5344CB8AC3E}">
        <p14:creationId xmlns:p14="http://schemas.microsoft.com/office/powerpoint/2010/main" val="230256239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jp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50.jpeg"/><Relationship Id="rId4" Type="http://schemas.openxmlformats.org/officeDocument/2006/relationships/image" Target="../media/image10.jpeg"/><Relationship Id="rId9" Type="http://schemas.openxmlformats.org/officeDocument/2006/relationships/image" Target="../media/image51.png"/></Relationships>
</file>

<file path=ppt/slides/_rels/slide2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240.png"/><Relationship Id="rId7"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hyperlink" Target="https://doi.org/10.1016/j.nima.2021.165076" TargetMode="External"/><Relationship Id="rId4" Type="http://schemas.openxmlformats.org/officeDocument/2006/relationships/image" Target="../media/image61.emf"/><Relationship Id="rId9" Type="http://schemas.openxmlformats.org/officeDocument/2006/relationships/image" Target="../media/image66.png"/></Relationships>
</file>

<file path=ppt/slides/_rels/slide2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8.png"/><Relationship Id="rId7" Type="http://schemas.openxmlformats.org/officeDocument/2006/relationships/hyperlink" Target="https://indico.cern.ch/event/852331/contributions/4611230/attachments/2367111/4043506/Picosec-TPCSymposium2021.pdf" TargetMode="External"/><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70.png"/><Relationship Id="rId10" Type="http://schemas.openxmlformats.org/officeDocument/2006/relationships/image" Target="../media/image73.png"/><Relationship Id="rId4" Type="http://schemas.openxmlformats.org/officeDocument/2006/relationships/image" Target="../media/image69.png"/><Relationship Id="rId9" Type="http://schemas.openxmlformats.org/officeDocument/2006/relationships/image" Target="../media/image72.png"/></Relationships>
</file>

<file path=ppt/slides/_rels/slide2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emf"/><Relationship Id="rId9" Type="http://schemas.openxmlformats.org/officeDocument/2006/relationships/image" Target="../media/image81.png"/></Relationships>
</file>

<file path=ppt/slides/_rels/slide26.xml.rels><?xml version="1.0" encoding="UTF-8" standalone="yes"?>
<Relationships xmlns="http://schemas.openxmlformats.org/package/2006/relationships"><Relationship Id="rId3" Type="http://schemas.openxmlformats.org/officeDocument/2006/relationships/hyperlink" Target="https://indico.cern.ch/event/1044975/contributions/4663685/" TargetMode="External"/><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x.doi.org/10.1016/j.nima.2017.02.075"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s://doi.org/10.1016/j.nima.2018.04.033" TargetMode="Externa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emf"/><Relationship Id="rId4" Type="http://schemas.openxmlformats.org/officeDocument/2006/relationships/image" Target="../media/image10.jpeg"/><Relationship Id="rId9" Type="http://schemas.openxmlformats.org/officeDocument/2006/relationships/image" Target="../media/image15.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hyperlink" Target="https://doi.org/10.1016/j.nima.2018.04.03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hyperlink" Target="https://doi.org/10.1016/j.nima.2018.04.03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6528048" y="5733257"/>
            <a:ext cx="3096344" cy="307777"/>
          </a:xfrm>
          <a:prstGeom prst="rect">
            <a:avLst/>
          </a:prstGeom>
          <a:noFill/>
        </p:spPr>
        <p:txBody>
          <a:bodyPr wrap="square" rtlCol="0">
            <a:spAutoFit/>
          </a:bodyPr>
          <a:lstStyle/>
          <a:p>
            <a:pPr algn="ctr"/>
            <a:r>
              <a:rPr lang="fr-FR" b="1" dirty="0">
                <a:solidFill>
                  <a:schemeClr val="bg1"/>
                </a:solidFill>
              </a:rPr>
              <a:t>Thomas Papaevangelou</a:t>
            </a:r>
          </a:p>
        </p:txBody>
      </p:sp>
      <p:sp>
        <p:nvSpPr>
          <p:cNvPr id="8" name="Titre 1"/>
          <p:cNvSpPr txBox="1">
            <a:spLocks/>
          </p:cNvSpPr>
          <p:nvPr/>
        </p:nvSpPr>
        <p:spPr bwMode="gray">
          <a:xfrm>
            <a:off x="5015880" y="116632"/>
            <a:ext cx="6552728" cy="6552728"/>
          </a:xfrm>
          <a:prstGeom prst="rect">
            <a:avLst/>
          </a:prstGeom>
        </p:spPr>
        <p:txBody>
          <a:bodyPr vert="horz" lIns="0" tIns="0" rIns="0" bIns="0" rtlCol="0" anchor="t" anchorCtr="0">
            <a:noAutofit/>
          </a:bodyPr>
          <a:lstStyle>
            <a:lvl1pPr algn="l" defTabSz="914400" rtl="0" eaLnBrk="1" fontAlgn="base" latinLnBrk="0" hangingPunct="1">
              <a:lnSpc>
                <a:spcPts val="3800"/>
              </a:lnSpc>
              <a:spcBef>
                <a:spcPct val="0"/>
              </a:spcBef>
              <a:spcAft>
                <a:spcPct val="0"/>
              </a:spcAft>
              <a:buNone/>
              <a:defRPr lang="fr-FR" sz="2800" b="0" i="0" kern="1200" cap="all" baseline="0">
                <a:solidFill>
                  <a:srgbClr val="666666"/>
                </a:solidFill>
                <a:effectLst/>
                <a:latin typeface="+mj-lt"/>
                <a:ea typeface="+mj-ea"/>
                <a:cs typeface="+mj-cs"/>
              </a:defRPr>
            </a:lvl1pPr>
            <a:lvl2pPr algn="ctr" rtl="0" eaLnBrk="0" fontAlgn="base" hangingPunct="0">
              <a:spcBef>
                <a:spcPct val="0"/>
              </a:spcBef>
              <a:spcAft>
                <a:spcPct val="0"/>
              </a:spcAft>
              <a:defRPr sz="3600">
                <a:solidFill>
                  <a:schemeClr val="tx2"/>
                </a:solidFill>
                <a:latin typeface="Calibri" pitchFamily="34" charset="0"/>
              </a:defRPr>
            </a:lvl2pPr>
            <a:lvl3pPr algn="ctr" rtl="0" eaLnBrk="0" fontAlgn="base" hangingPunct="0">
              <a:spcBef>
                <a:spcPct val="0"/>
              </a:spcBef>
              <a:spcAft>
                <a:spcPct val="0"/>
              </a:spcAft>
              <a:defRPr sz="3600">
                <a:solidFill>
                  <a:schemeClr val="tx2"/>
                </a:solidFill>
                <a:latin typeface="Calibri" pitchFamily="34" charset="0"/>
              </a:defRPr>
            </a:lvl3pPr>
            <a:lvl4pPr algn="ctr" rtl="0" eaLnBrk="0" fontAlgn="base" hangingPunct="0">
              <a:spcBef>
                <a:spcPct val="0"/>
              </a:spcBef>
              <a:spcAft>
                <a:spcPct val="0"/>
              </a:spcAft>
              <a:defRPr sz="3600">
                <a:solidFill>
                  <a:schemeClr val="tx2"/>
                </a:solidFill>
                <a:latin typeface="Calibri" pitchFamily="34" charset="0"/>
              </a:defRPr>
            </a:lvl4pPr>
            <a:lvl5pPr algn="ctr" rtl="0" eaLnBrk="0" fontAlgn="base" hangingPunct="0">
              <a:spcBef>
                <a:spcPct val="0"/>
              </a:spcBef>
              <a:spcAft>
                <a:spcPct val="0"/>
              </a:spcAft>
              <a:defRPr sz="3600">
                <a:solidFill>
                  <a:schemeClr val="tx2"/>
                </a:solidFill>
                <a:latin typeface="Calibri" pitchFamily="34" charset="0"/>
              </a:defRPr>
            </a:lvl5pPr>
            <a:lvl6pPr marL="457200" algn="ctr" rtl="0" fontAlgn="base">
              <a:spcBef>
                <a:spcPct val="0"/>
              </a:spcBef>
              <a:spcAft>
                <a:spcPct val="0"/>
              </a:spcAft>
              <a:defRPr sz="3600">
                <a:solidFill>
                  <a:schemeClr val="tx2"/>
                </a:solidFill>
                <a:latin typeface="Comic Sans MS" pitchFamily="66" charset="0"/>
              </a:defRPr>
            </a:lvl6pPr>
            <a:lvl7pPr marL="914400" algn="ctr" rtl="0" fontAlgn="base">
              <a:spcBef>
                <a:spcPct val="0"/>
              </a:spcBef>
              <a:spcAft>
                <a:spcPct val="0"/>
              </a:spcAft>
              <a:defRPr sz="3600">
                <a:solidFill>
                  <a:schemeClr val="tx2"/>
                </a:solidFill>
                <a:latin typeface="Comic Sans MS" pitchFamily="66" charset="0"/>
              </a:defRPr>
            </a:lvl7pPr>
            <a:lvl8pPr marL="1371600" algn="ctr" rtl="0" fontAlgn="base">
              <a:spcBef>
                <a:spcPct val="0"/>
              </a:spcBef>
              <a:spcAft>
                <a:spcPct val="0"/>
              </a:spcAft>
              <a:defRPr sz="3600">
                <a:solidFill>
                  <a:schemeClr val="tx2"/>
                </a:solidFill>
                <a:latin typeface="Comic Sans MS" pitchFamily="66" charset="0"/>
              </a:defRPr>
            </a:lvl8pPr>
            <a:lvl9pPr marL="1828800" algn="ctr" rtl="0" fontAlgn="base">
              <a:spcBef>
                <a:spcPct val="0"/>
              </a:spcBef>
              <a:spcAft>
                <a:spcPct val="0"/>
              </a:spcAft>
              <a:defRPr sz="3600">
                <a:solidFill>
                  <a:schemeClr val="tx2"/>
                </a:solidFill>
                <a:latin typeface="Comic Sans MS" pitchFamily="66" charset="0"/>
              </a:defRPr>
            </a:lvl9pPr>
          </a:lstStyle>
          <a:p>
            <a:pPr algn="ctr"/>
            <a:endParaRPr lang="en-US" sz="1050" cap="none" dirty="0">
              <a:solidFill>
                <a:srgbClr val="002060"/>
              </a:solidFill>
            </a:endParaRPr>
          </a:p>
          <a:p>
            <a:pPr algn="ctr"/>
            <a:r>
              <a:rPr lang="en-US" sz="2000" cap="none" dirty="0">
                <a:solidFill>
                  <a:srgbClr val="002060"/>
                </a:solidFill>
              </a:rPr>
              <a:t>PHENIICS FEST 2023</a:t>
            </a:r>
          </a:p>
          <a:p>
            <a:pPr algn="ctr">
              <a:lnSpc>
                <a:spcPct val="100000"/>
              </a:lnSpc>
            </a:pPr>
            <a:endParaRPr lang="en-US" sz="1800" cap="none" dirty="0">
              <a:solidFill>
                <a:srgbClr val="002060"/>
              </a:solidFill>
            </a:endParaRPr>
          </a:p>
          <a:p>
            <a:pPr algn="ctr"/>
            <a:r>
              <a:rPr lang="en-US" sz="1800" cap="none" dirty="0">
                <a:solidFill>
                  <a:schemeClr val="tx1"/>
                </a:solidFill>
              </a:rPr>
              <a:t>Thursday, 11</a:t>
            </a:r>
            <a:r>
              <a:rPr lang="en-US" sz="1800" cap="none" baseline="30000" dirty="0">
                <a:solidFill>
                  <a:schemeClr val="tx1"/>
                </a:solidFill>
              </a:rPr>
              <a:t>th</a:t>
            </a:r>
            <a:r>
              <a:rPr lang="en-US" sz="1800" cap="none" dirty="0">
                <a:solidFill>
                  <a:schemeClr val="tx1"/>
                </a:solidFill>
              </a:rPr>
              <a:t> May 2023</a:t>
            </a:r>
          </a:p>
          <a:p>
            <a:pPr algn="ctr"/>
            <a:endParaRPr lang="en-US" sz="1800" cap="none">
              <a:solidFill>
                <a:schemeClr val="tx1"/>
              </a:solidFill>
            </a:endParaRPr>
          </a:p>
          <a:p>
            <a:pPr algn="ctr"/>
            <a:br>
              <a:rPr lang="en-US" sz="1600" cap="none" dirty="0">
                <a:solidFill>
                  <a:schemeClr val="tx1"/>
                </a:solidFill>
              </a:rPr>
            </a:br>
            <a:r>
              <a:rPr lang="en-US" sz="2000" b="1" i="1" cap="none" dirty="0">
                <a:solidFill>
                  <a:srgbClr val="C00000"/>
                </a:solidFill>
                <a:effectLst>
                  <a:outerShdw blurRad="38100" dist="38100" dir="2700000" algn="tl">
                    <a:srgbClr val="000000">
                      <a:alpha val="43137"/>
                    </a:srgbClr>
                  </a:outerShdw>
                </a:effectLst>
              </a:rPr>
              <a:t>R&amp;D for Picosecond Timing with Novel Micromegas Detectors </a:t>
            </a:r>
          </a:p>
          <a:p>
            <a:pPr algn="ctr">
              <a:lnSpc>
                <a:spcPct val="100000"/>
              </a:lnSpc>
            </a:pPr>
            <a:endParaRPr lang="en-US" sz="2200" b="1" i="1" cap="none" dirty="0">
              <a:solidFill>
                <a:srgbClr val="C00000"/>
              </a:solidFill>
              <a:effectLst>
                <a:outerShdw blurRad="38100" dist="38100" dir="2700000" algn="tl">
                  <a:srgbClr val="000000">
                    <a:alpha val="43137"/>
                  </a:srgbClr>
                </a:outerShdw>
              </a:effectLst>
            </a:endParaRPr>
          </a:p>
          <a:p>
            <a:pPr algn="ctr">
              <a:lnSpc>
                <a:spcPct val="100000"/>
              </a:lnSpc>
            </a:pPr>
            <a:br>
              <a:rPr lang="fr-FR" sz="2400" b="1" cap="none" dirty="0">
                <a:solidFill>
                  <a:schemeClr val="tx1"/>
                </a:solidFill>
              </a:rPr>
            </a:br>
            <a:r>
              <a:rPr lang="fr-FR" sz="2000" cap="none" dirty="0">
                <a:solidFill>
                  <a:schemeClr val="tx1"/>
                </a:solidFill>
              </a:rPr>
              <a:t>Alexandra </a:t>
            </a:r>
            <a:r>
              <a:rPr lang="fr-FR" sz="2000" cap="none" dirty="0" err="1">
                <a:solidFill>
                  <a:schemeClr val="tx1"/>
                </a:solidFill>
              </a:rPr>
              <a:t>Kallitsopoulou</a:t>
            </a:r>
            <a:endParaRPr lang="fr-FR" sz="2000" cap="none" dirty="0">
              <a:solidFill>
                <a:schemeClr val="tx1"/>
              </a:solidFill>
            </a:endParaRPr>
          </a:p>
          <a:p>
            <a:pPr algn="ctr">
              <a:lnSpc>
                <a:spcPct val="100000"/>
              </a:lnSpc>
            </a:pPr>
            <a:r>
              <a:rPr lang="en-US" sz="2000" cap="none" dirty="0">
                <a:solidFill>
                  <a:schemeClr val="tx1"/>
                </a:solidFill>
              </a:rPr>
              <a:t>PhD Student</a:t>
            </a:r>
            <a:endParaRPr lang="fr-FR" sz="2000" cap="none" dirty="0">
              <a:solidFill>
                <a:schemeClr val="tx1"/>
              </a:solidFill>
            </a:endParaRPr>
          </a:p>
          <a:p>
            <a:pPr algn="ctr">
              <a:lnSpc>
                <a:spcPct val="100000"/>
              </a:lnSpc>
              <a:spcBef>
                <a:spcPts val="600"/>
              </a:spcBef>
              <a:spcAft>
                <a:spcPts val="1200"/>
              </a:spcAft>
            </a:pPr>
            <a:r>
              <a:rPr lang="fr-FR" sz="1800" i="1" cap="none" dirty="0">
                <a:solidFill>
                  <a:schemeClr val="tx1"/>
                </a:solidFill>
              </a:rPr>
              <a:t>CEA, IRFU, Université Paris – Saclay</a:t>
            </a:r>
            <a:endParaRPr lang="fr-FR" sz="4000" b="1" i="1" cap="none" dirty="0">
              <a:solidFill>
                <a:schemeClr val="tx1"/>
              </a:solidFill>
            </a:endParaRPr>
          </a:p>
          <a:p>
            <a:pPr algn="ctr">
              <a:lnSpc>
                <a:spcPct val="100000"/>
              </a:lnSpc>
              <a:spcBef>
                <a:spcPts val="1200"/>
              </a:spcBef>
              <a:spcAft>
                <a:spcPts val="600"/>
              </a:spcAft>
            </a:pPr>
            <a:br>
              <a:rPr lang="fr-FR" dirty="0">
                <a:solidFill>
                  <a:schemeClr val="tx1"/>
                </a:solidFill>
              </a:rPr>
            </a:br>
            <a:br>
              <a:rPr lang="fr-FR" dirty="0">
                <a:solidFill>
                  <a:schemeClr val="tx1"/>
                </a:solidFill>
              </a:rPr>
            </a:br>
            <a:endParaRPr lang="fr-FR" sz="3200" dirty="0">
              <a:solidFill>
                <a:schemeClr val="tx1"/>
              </a:solidFill>
            </a:endParaRPr>
          </a:p>
        </p:txBody>
      </p:sp>
      <p:grpSp>
        <p:nvGrpSpPr>
          <p:cNvPr id="15" name="Group 1"/>
          <p:cNvGrpSpPr/>
          <p:nvPr/>
        </p:nvGrpSpPr>
        <p:grpSpPr>
          <a:xfrm>
            <a:off x="1074542" y="2852936"/>
            <a:ext cx="2205235" cy="1512168"/>
            <a:chOff x="601100" y="1043689"/>
            <a:chExt cx="8423640" cy="6857280"/>
          </a:xfrm>
        </p:grpSpPr>
        <p:pic>
          <p:nvPicPr>
            <p:cNvPr id="16" name="Picture 5"/>
            <p:cNvPicPr/>
            <p:nvPr/>
          </p:nvPicPr>
          <p:blipFill>
            <a:blip r:embed="rId3"/>
            <a:srcRect b="4"/>
            <a:stretch/>
          </p:blipFill>
          <p:spPr>
            <a:xfrm>
              <a:off x="601100" y="1043689"/>
              <a:ext cx="8423640" cy="6857280"/>
            </a:xfrm>
            <a:prstGeom prst="rect">
              <a:avLst/>
            </a:prstGeom>
            <a:ln>
              <a:noFill/>
            </a:ln>
          </p:spPr>
        </p:pic>
        <p:sp>
          <p:nvSpPr>
            <p:cNvPr id="17" name="TextShape 2"/>
            <p:cNvSpPr txBox="1"/>
            <p:nvPr/>
          </p:nvSpPr>
          <p:spPr>
            <a:xfrm>
              <a:off x="1642409" y="3917501"/>
              <a:ext cx="7040880" cy="3039480"/>
            </a:xfrm>
            <a:prstGeom prst="rect">
              <a:avLst/>
            </a:prstGeom>
            <a:noFill/>
            <a:ln>
              <a:noFill/>
            </a:ln>
          </p:spPr>
          <p:txBody>
            <a:bodyPr lIns="90000" tIns="45000" rIns="90000" bIns="45000"/>
            <a:lstStyle/>
            <a:p>
              <a:r>
                <a:rPr lang="en-US" sz="2000" spc="-1" dirty="0">
                  <a:solidFill>
                    <a:srgbClr val="ED1C24"/>
                  </a:solidFill>
                </a:rPr>
                <a:t>PICOSEC</a:t>
              </a:r>
              <a:endParaRPr lang="en-US" sz="2000" spc="-1" dirty="0"/>
            </a:p>
            <a:p>
              <a:r>
                <a:rPr lang="en-US" sz="1800" spc="-1" dirty="0"/>
                <a:t>Micromegas</a:t>
              </a:r>
            </a:p>
          </p:txBody>
        </p:sp>
      </p:grpSp>
      <p:pic>
        <p:nvPicPr>
          <p:cNvPr id="9" name="Picture 8" descr="Logo, company name&#10;&#10;Description automatically generated">
            <a:extLst>
              <a:ext uri="{FF2B5EF4-FFF2-40B4-BE49-F238E27FC236}">
                <a16:creationId xmlns:a16="http://schemas.microsoft.com/office/drawing/2014/main" id="{AFB88349-B85E-BFA4-4FBA-F5B09CEB47D3}"/>
              </a:ext>
            </a:extLst>
          </p:cNvPr>
          <p:cNvPicPr>
            <a:picLocks noChangeAspect="1"/>
          </p:cNvPicPr>
          <p:nvPr/>
        </p:nvPicPr>
        <p:blipFill rotWithShape="1">
          <a:blip r:embed="rId4"/>
          <a:srcRect t="26226" b="23773"/>
          <a:stretch/>
        </p:blipFill>
        <p:spPr>
          <a:xfrm>
            <a:off x="1225608" y="4581128"/>
            <a:ext cx="1903101" cy="951551"/>
          </a:xfrm>
          <a:prstGeom prst="rect">
            <a:avLst/>
          </a:prstGeom>
        </p:spPr>
      </p:pic>
    </p:spTree>
    <p:extLst>
      <p:ext uri="{BB962C8B-B14F-4D97-AF65-F5344CB8AC3E}">
        <p14:creationId xmlns:p14="http://schemas.microsoft.com/office/powerpoint/2010/main" val="339768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10</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9" name="CustomShape 3"/>
          <p:cNvSpPr/>
          <p:nvPr/>
        </p:nvSpPr>
        <p:spPr>
          <a:xfrm>
            <a:off x="263352" y="2852936"/>
            <a:ext cx="12101520" cy="1795363"/>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7040"/>
              </a:lnSpc>
            </a:pPr>
            <a:r>
              <a:rPr lang="en-US" sz="5867" spc="-1" dirty="0">
                <a:solidFill>
                  <a:srgbClr val="000000"/>
                </a:solidFill>
                <a:latin typeface="Open Sauce SemiBold"/>
              </a:rPr>
              <a:t>Signal Processing for Timing </a:t>
            </a:r>
            <a:endParaRPr lang="en-US" sz="5867" b="0" strike="noStrike" spc="-1" dirty="0">
              <a:latin typeface="Arial"/>
            </a:endParaRPr>
          </a:p>
          <a:p>
            <a:pPr algn="ctr">
              <a:lnSpc>
                <a:spcPts val="7040"/>
              </a:lnSpc>
            </a:pPr>
            <a:endParaRPr lang="en-US" sz="2400" b="0" strike="noStrike" spc="-1" dirty="0">
              <a:latin typeface="Arial"/>
            </a:endParaRPr>
          </a:p>
        </p:txBody>
      </p:sp>
      <p:sp>
        <p:nvSpPr>
          <p:cNvPr id="10" name="Line 4">
            <a:extLst>
              <a:ext uri="{FF2B5EF4-FFF2-40B4-BE49-F238E27FC236}">
                <a16:creationId xmlns:a16="http://schemas.microsoft.com/office/drawing/2014/main" id="{6479876E-00B0-C7E3-8D3A-FE8CB97E1010}"/>
              </a:ext>
            </a:extLst>
          </p:cNvPr>
          <p:cNvSpPr/>
          <p:nvPr/>
        </p:nvSpPr>
        <p:spPr>
          <a:xfrm flipV="1">
            <a:off x="1197031" y="3933056"/>
            <a:ext cx="10234161" cy="10056"/>
          </a:xfrm>
          <a:prstGeom prst="line">
            <a:avLst/>
          </a:prstGeom>
          <a:ln/>
        </p:spPr>
        <p:style>
          <a:lnRef idx="2">
            <a:schemeClr val="dk1"/>
          </a:lnRef>
          <a:fillRef idx="0">
            <a:schemeClr val="dk1"/>
          </a:fillRef>
          <a:effectRef idx="1">
            <a:schemeClr val="dk1"/>
          </a:effectRef>
          <a:fontRef idx="minor">
            <a:schemeClr val="tx1"/>
          </a:fontRef>
        </p:style>
      </p:sp>
    </p:spTree>
    <p:extLst>
      <p:ext uri="{BB962C8B-B14F-4D97-AF65-F5344CB8AC3E}">
        <p14:creationId xmlns:p14="http://schemas.microsoft.com/office/powerpoint/2010/main" val="3398071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Waveform Analysis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11</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mc:AlternateContent xmlns:mc="http://schemas.openxmlformats.org/markup-compatibility/2006" xmlns:a14="http://schemas.microsoft.com/office/drawing/2010/main">
        <mc:Choice Requires="a14">
          <p:sp>
            <p:nvSpPr>
              <p:cNvPr id="7" name="TextBox 9"/>
              <p:cNvSpPr txBox="1"/>
              <p:nvPr/>
            </p:nvSpPr>
            <p:spPr>
              <a:xfrm>
                <a:off x="164937" y="988745"/>
                <a:ext cx="5813096" cy="321100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The Standard CDF Technique</a:t>
                </a:r>
              </a:p>
              <a:p>
                <a:pPr marL="609630" lvl="1" indent="-304815">
                  <a:lnSpc>
                    <a:spcPts val="2079"/>
                  </a:lnSpc>
                  <a:buFont typeface="Arial" panose="020B0604020202020204" pitchFamily="34" charset="0"/>
                  <a:buChar char="•"/>
                </a:pPr>
                <a:r>
                  <a:rPr lang="en-US" sz="1600" dirty="0">
                    <a:solidFill>
                      <a:srgbClr val="000000"/>
                    </a:solidFill>
                  </a:rPr>
                  <a:t>Adjust a curve to the experimental data</a:t>
                </a:r>
              </a:p>
              <a:p>
                <a:pPr marL="914399" lvl="2" indent="-304815">
                  <a:lnSpc>
                    <a:spcPts val="2079"/>
                  </a:lnSpc>
                  <a:buFont typeface="Arial" panose="020B0604020202020204" pitchFamily="34" charset="0"/>
                  <a:buChar char="•"/>
                </a:pPr>
                <a:r>
                  <a:rPr lang="en-US" sz="1600" dirty="0">
                    <a:solidFill>
                      <a:srgbClr val="000000"/>
                    </a:solidFill>
                  </a:rPr>
                  <a:t>Fitting the leading edge of the waveform with a </a:t>
                </a:r>
                <a:br>
                  <a:rPr lang="en-US" sz="1600" dirty="0">
                    <a:solidFill>
                      <a:srgbClr val="000000"/>
                    </a:solidFill>
                  </a:rPr>
                </a:br>
                <a:r>
                  <a:rPr lang="en-US" sz="1600" dirty="0">
                    <a:solidFill>
                      <a:srgbClr val="000000"/>
                    </a:solidFill>
                  </a:rPr>
                  <a:t>logistic function</a:t>
                </a:r>
                <a:br>
                  <a:rPr lang="en-US" sz="1600" dirty="0">
                    <a:solidFill>
                      <a:srgbClr val="000000"/>
                    </a:solidFill>
                  </a:rPr>
                </a:br>
                <a:r>
                  <a:rPr lang="en-US" sz="1600" dirty="0">
                    <a:solidFill>
                      <a:srgbClr val="000000"/>
                    </a:solidFill>
                  </a:rPr>
                  <a:t> </a:t>
                </a:r>
                <a14:m>
                  <m:oMath xmlns:m="http://schemas.openxmlformats.org/officeDocument/2006/math">
                    <m:r>
                      <a:rPr lang="en-US" sz="1600" b="0" i="1" smtClean="0">
                        <a:solidFill>
                          <a:srgbClr val="000000"/>
                        </a:solidFill>
                        <a:latin typeface="Cambria Math" panose="02040503050406030204" pitchFamily="18" charset="0"/>
                      </a:rPr>
                      <m:t>𝑓</m:t>
                    </m:r>
                    <m:d>
                      <m:dPr>
                        <m:ctrlPr>
                          <a:rPr lang="en-US" sz="1600" b="0" i="1" smtClean="0">
                            <a:solidFill>
                              <a:srgbClr val="000000"/>
                            </a:solidFill>
                            <a:latin typeface="Cambria Math" panose="02040503050406030204" pitchFamily="18" charset="0"/>
                          </a:rPr>
                        </m:ctrlPr>
                      </m:dPr>
                      <m:e>
                        <m:r>
                          <a:rPr lang="en-US" sz="1600" b="0" i="1" smtClean="0">
                            <a:solidFill>
                              <a:srgbClr val="000000"/>
                            </a:solidFill>
                            <a:latin typeface="Cambria Math" panose="02040503050406030204" pitchFamily="18" charset="0"/>
                          </a:rPr>
                          <m:t>𝑥</m:t>
                        </m:r>
                        <m:r>
                          <a:rPr lang="en-US" sz="1600" b="0" i="1" smtClean="0">
                            <a:solidFill>
                              <a:srgbClr val="000000"/>
                            </a:solidFill>
                            <a:latin typeface="Cambria Math" panose="02040503050406030204" pitchFamily="18" charset="0"/>
                          </a:rPr>
                          <m:t>;</m:t>
                        </m:r>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𝑝</m:t>
                            </m:r>
                          </m:e>
                          <m:sub>
                            <m:r>
                              <a:rPr lang="en-US" sz="1600" b="0" i="1" smtClean="0">
                                <a:solidFill>
                                  <a:srgbClr val="000000"/>
                                </a:solidFill>
                                <a:latin typeface="Cambria Math" panose="02040503050406030204" pitchFamily="18" charset="0"/>
                              </a:rPr>
                              <m:t>0</m:t>
                            </m:r>
                          </m:sub>
                        </m:sSub>
                        <m:r>
                          <a:rPr lang="en-US" sz="1600" b="0" i="1" smtClean="0">
                            <a:solidFill>
                              <a:srgbClr val="000000"/>
                            </a:solidFill>
                            <a:latin typeface="Cambria Math" panose="02040503050406030204" pitchFamily="18" charset="0"/>
                          </a:rPr>
                          <m:t>, </m:t>
                        </m:r>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𝑝</m:t>
                            </m:r>
                          </m:e>
                          <m:sub>
                            <m:r>
                              <a:rPr lang="en-US" sz="1600" b="0" i="1" smtClean="0">
                                <a:solidFill>
                                  <a:srgbClr val="000000"/>
                                </a:solidFill>
                                <a:latin typeface="Cambria Math" panose="02040503050406030204" pitchFamily="18" charset="0"/>
                              </a:rPr>
                              <m:t>1</m:t>
                            </m:r>
                          </m:sub>
                        </m:sSub>
                        <m:r>
                          <a:rPr lang="en-US" sz="1600" b="0" i="1" smtClean="0">
                            <a:solidFill>
                              <a:srgbClr val="000000"/>
                            </a:solidFill>
                            <a:latin typeface="Cambria Math" panose="02040503050406030204" pitchFamily="18" charset="0"/>
                          </a:rPr>
                          <m:t>,</m:t>
                        </m:r>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𝑝</m:t>
                            </m:r>
                          </m:e>
                          <m:sub>
                            <m:r>
                              <a:rPr lang="en-US" sz="1600" b="0" i="1" smtClean="0">
                                <a:solidFill>
                                  <a:srgbClr val="000000"/>
                                </a:solidFill>
                                <a:latin typeface="Cambria Math" panose="02040503050406030204" pitchFamily="18" charset="0"/>
                              </a:rPr>
                              <m:t>2</m:t>
                            </m:r>
                          </m:sub>
                        </m:sSub>
                        <m:r>
                          <a:rPr lang="en-US" sz="1600" b="0" i="1" smtClean="0">
                            <a:solidFill>
                              <a:srgbClr val="000000"/>
                            </a:solidFill>
                            <a:latin typeface="Cambria Math" panose="02040503050406030204" pitchFamily="18" charset="0"/>
                          </a:rPr>
                          <m:t>,</m:t>
                        </m:r>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𝑝</m:t>
                            </m:r>
                          </m:e>
                          <m:sub>
                            <m:r>
                              <a:rPr lang="en-US" sz="1600" b="0" i="1" smtClean="0">
                                <a:solidFill>
                                  <a:srgbClr val="000000"/>
                                </a:solidFill>
                                <a:latin typeface="Cambria Math" panose="02040503050406030204" pitchFamily="18" charset="0"/>
                              </a:rPr>
                              <m:t>3</m:t>
                            </m:r>
                          </m:sub>
                        </m:sSub>
                      </m:e>
                    </m:d>
                    <m:r>
                      <a:rPr lang="en-US" sz="1600" b="0" i="1" smtClean="0">
                        <a:solidFill>
                          <a:srgbClr val="000000"/>
                        </a:solidFill>
                        <a:latin typeface="Cambria Math" panose="02040503050406030204" pitchFamily="18" charset="0"/>
                      </a:rPr>
                      <m:t>=</m:t>
                    </m:r>
                    <m:r>
                      <a:rPr lang="en-US" sz="1600" b="0" i="1" smtClean="0">
                        <a:solidFill>
                          <a:srgbClr val="000000"/>
                        </a:solidFill>
                        <a:latin typeface="Cambria Math" panose="02040503050406030204" pitchFamily="18" charset="0"/>
                      </a:rPr>
                      <m:t>𝑉</m:t>
                    </m:r>
                    <m:d>
                      <m:dPr>
                        <m:ctrlPr>
                          <a:rPr lang="en-US" sz="1600" b="0" i="1" smtClean="0">
                            <a:solidFill>
                              <a:srgbClr val="000000"/>
                            </a:solidFill>
                            <a:latin typeface="Cambria Math" panose="02040503050406030204" pitchFamily="18" charset="0"/>
                          </a:rPr>
                        </m:ctrlPr>
                      </m:dPr>
                      <m:e>
                        <m:r>
                          <a:rPr lang="en-US" sz="1600" b="0" i="1" smtClean="0">
                            <a:solidFill>
                              <a:srgbClr val="000000"/>
                            </a:solidFill>
                            <a:latin typeface="Cambria Math" panose="02040503050406030204" pitchFamily="18" charset="0"/>
                          </a:rPr>
                          <m:t>𝑡</m:t>
                        </m:r>
                      </m:e>
                    </m:d>
                    <m:r>
                      <a:rPr lang="en-US" sz="1600" b="0" i="1" smtClean="0">
                        <a:solidFill>
                          <a:srgbClr val="000000"/>
                        </a:solidFill>
                        <a:latin typeface="Cambria Math" panose="02040503050406030204" pitchFamily="18" charset="0"/>
                      </a:rPr>
                      <m:t>=</m:t>
                    </m:r>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𝑝</m:t>
                        </m:r>
                      </m:e>
                      <m:sub>
                        <m:r>
                          <a:rPr lang="en-US" sz="1600" b="0" i="1" smtClean="0">
                            <a:solidFill>
                              <a:srgbClr val="000000"/>
                            </a:solidFill>
                            <a:latin typeface="Cambria Math" panose="02040503050406030204" pitchFamily="18" charset="0"/>
                          </a:rPr>
                          <m:t>3</m:t>
                        </m:r>
                      </m:sub>
                    </m:sSub>
                    <m:r>
                      <a:rPr lang="en-US" sz="1600" b="0" i="1" smtClean="0">
                        <a:solidFill>
                          <a:srgbClr val="000000"/>
                        </a:solidFill>
                        <a:latin typeface="Cambria Math" panose="02040503050406030204" pitchFamily="18" charset="0"/>
                      </a:rPr>
                      <m:t>+</m:t>
                    </m:r>
                    <m:f>
                      <m:fPr>
                        <m:ctrlPr>
                          <a:rPr lang="en-US" sz="1600" b="0" i="1" smtClean="0">
                            <a:solidFill>
                              <a:srgbClr val="000000"/>
                            </a:solidFill>
                            <a:latin typeface="Cambria Math" panose="02040503050406030204" pitchFamily="18" charset="0"/>
                          </a:rPr>
                        </m:ctrlPr>
                      </m:fPr>
                      <m:num>
                        <m:sSub>
                          <m:sSubPr>
                            <m:ctrlPr>
                              <a:rPr lang="en-US" sz="1600" b="0" i="1" smtClean="0">
                                <a:solidFill>
                                  <a:srgbClr val="000000"/>
                                </a:solidFill>
                                <a:latin typeface="Cambria Math" panose="02040503050406030204" pitchFamily="18" charset="0"/>
                              </a:rPr>
                            </m:ctrlPr>
                          </m:sSubPr>
                          <m:e>
                            <m:r>
                              <m:rPr>
                                <m:sty m:val="p"/>
                              </m:rPr>
                              <a:rPr lang="en-US" sz="1600" b="0" i="0" smtClean="0">
                                <a:solidFill>
                                  <a:srgbClr val="000000"/>
                                </a:solidFill>
                                <a:latin typeface="Cambria Math" panose="02040503050406030204" pitchFamily="18" charset="0"/>
                              </a:rPr>
                              <m:t>p</m:t>
                            </m:r>
                          </m:e>
                          <m:sub>
                            <m:r>
                              <a:rPr lang="en-US" sz="1600" b="0" i="0" smtClean="0">
                                <a:solidFill>
                                  <a:srgbClr val="000000"/>
                                </a:solidFill>
                                <a:latin typeface="Cambria Math" panose="02040503050406030204" pitchFamily="18" charset="0"/>
                              </a:rPr>
                              <m:t>0</m:t>
                            </m:r>
                          </m:sub>
                        </m:sSub>
                      </m:num>
                      <m:den>
                        <m:r>
                          <a:rPr lang="en-US" sz="1600" b="0" i="0" smtClean="0">
                            <a:solidFill>
                              <a:srgbClr val="000000"/>
                            </a:solidFill>
                            <a:latin typeface="Cambria Math" panose="02040503050406030204" pitchFamily="18" charset="0"/>
                          </a:rPr>
                          <m:t>1+</m:t>
                        </m:r>
                        <m:sSup>
                          <m:sSupPr>
                            <m:ctrlPr>
                              <a:rPr lang="en-US" sz="1600" b="0" i="1" smtClean="0">
                                <a:solidFill>
                                  <a:srgbClr val="000000"/>
                                </a:solidFill>
                                <a:latin typeface="Cambria Math" panose="02040503050406030204" pitchFamily="18" charset="0"/>
                              </a:rPr>
                            </m:ctrlPr>
                          </m:sSupPr>
                          <m:e>
                            <m:r>
                              <m:rPr>
                                <m:sty m:val="p"/>
                              </m:rPr>
                              <a:rPr lang="en-US" sz="1600" b="0" i="0" smtClean="0">
                                <a:solidFill>
                                  <a:srgbClr val="000000"/>
                                </a:solidFill>
                                <a:latin typeface="Cambria Math" panose="02040503050406030204" pitchFamily="18" charset="0"/>
                              </a:rPr>
                              <m:t>e</m:t>
                            </m:r>
                          </m:e>
                          <m:sup>
                            <m:r>
                              <a:rPr lang="en-US" sz="1600" b="0" i="0" smtClean="0">
                                <a:solidFill>
                                  <a:srgbClr val="000000"/>
                                </a:solidFill>
                                <a:latin typeface="Cambria Math" panose="02040503050406030204" pitchFamily="18" charset="0"/>
                              </a:rPr>
                              <m:t>−</m:t>
                            </m:r>
                            <m:d>
                              <m:dPr>
                                <m:ctrlPr>
                                  <a:rPr lang="en-US" sz="1600" b="0" i="1" smtClean="0">
                                    <a:solidFill>
                                      <a:srgbClr val="000000"/>
                                    </a:solidFill>
                                    <a:latin typeface="Cambria Math" panose="02040503050406030204" pitchFamily="18" charset="0"/>
                                  </a:rPr>
                                </m:ctrlPr>
                              </m:dPr>
                              <m:e>
                                <m:r>
                                  <m:rPr>
                                    <m:sty m:val="p"/>
                                  </m:rPr>
                                  <a:rPr lang="en-US" sz="1600" b="0" i="0" smtClean="0">
                                    <a:solidFill>
                                      <a:srgbClr val="000000"/>
                                    </a:solidFill>
                                    <a:latin typeface="Cambria Math" panose="02040503050406030204" pitchFamily="18" charset="0"/>
                                  </a:rPr>
                                  <m:t>x</m:t>
                                </m:r>
                                <m:r>
                                  <a:rPr lang="en-US" sz="1600" b="0" i="0" smtClean="0">
                                    <a:solidFill>
                                      <a:srgbClr val="000000"/>
                                    </a:solidFill>
                                    <a:latin typeface="Cambria Math" panose="02040503050406030204" pitchFamily="18" charset="0"/>
                                  </a:rPr>
                                  <m:t>−</m:t>
                                </m:r>
                                <m:sSub>
                                  <m:sSubPr>
                                    <m:ctrlPr>
                                      <a:rPr lang="en-US" sz="1600" b="0" i="1" smtClean="0">
                                        <a:solidFill>
                                          <a:srgbClr val="000000"/>
                                        </a:solidFill>
                                        <a:latin typeface="Cambria Math" panose="02040503050406030204" pitchFamily="18" charset="0"/>
                                      </a:rPr>
                                    </m:ctrlPr>
                                  </m:sSubPr>
                                  <m:e>
                                    <m:r>
                                      <m:rPr>
                                        <m:sty m:val="p"/>
                                      </m:rPr>
                                      <a:rPr lang="en-US" sz="1600" b="0" i="0" smtClean="0">
                                        <a:solidFill>
                                          <a:srgbClr val="000000"/>
                                        </a:solidFill>
                                        <a:latin typeface="Cambria Math" panose="02040503050406030204" pitchFamily="18" charset="0"/>
                                      </a:rPr>
                                      <m:t>p</m:t>
                                    </m:r>
                                  </m:e>
                                  <m:sub>
                                    <m:r>
                                      <a:rPr lang="en-US" sz="1600" b="0" i="0" smtClean="0">
                                        <a:solidFill>
                                          <a:srgbClr val="000000"/>
                                        </a:solidFill>
                                        <a:latin typeface="Cambria Math" panose="02040503050406030204" pitchFamily="18" charset="0"/>
                                      </a:rPr>
                                      <m:t>1</m:t>
                                    </m:r>
                                  </m:sub>
                                </m:sSub>
                              </m:e>
                            </m:d>
                            <m:sSub>
                              <m:sSubPr>
                                <m:ctrlPr>
                                  <a:rPr lang="en-US" sz="1600" b="0" i="1" smtClean="0">
                                    <a:solidFill>
                                      <a:srgbClr val="000000"/>
                                    </a:solidFill>
                                    <a:latin typeface="Cambria Math" panose="02040503050406030204" pitchFamily="18" charset="0"/>
                                  </a:rPr>
                                </m:ctrlPr>
                              </m:sSubPr>
                              <m:e>
                                <m:r>
                                  <m:rPr>
                                    <m:sty m:val="p"/>
                                  </m:rPr>
                                  <a:rPr lang="en-US" sz="1600" b="0" i="0" smtClean="0">
                                    <a:solidFill>
                                      <a:srgbClr val="000000"/>
                                    </a:solidFill>
                                    <a:latin typeface="Cambria Math" panose="02040503050406030204" pitchFamily="18" charset="0"/>
                                  </a:rPr>
                                  <m:t>p</m:t>
                                </m:r>
                              </m:e>
                              <m:sub>
                                <m:r>
                                  <a:rPr lang="en-US" sz="1600" b="0" i="0" smtClean="0">
                                    <a:solidFill>
                                      <a:srgbClr val="000000"/>
                                    </a:solidFill>
                                    <a:latin typeface="Cambria Math" panose="02040503050406030204" pitchFamily="18" charset="0"/>
                                  </a:rPr>
                                  <m:t>2</m:t>
                                </m:r>
                              </m:sub>
                            </m:sSub>
                          </m:sup>
                        </m:sSup>
                      </m:den>
                    </m:f>
                  </m:oMath>
                </a14:m>
                <a:r>
                  <a:rPr lang="en-US" sz="1600" dirty="0">
                    <a:solidFill>
                      <a:srgbClr val="000000"/>
                    </a:solidFill>
                  </a:rPr>
                  <a:t> </a:t>
                </a:r>
              </a:p>
              <a:p>
                <a:pPr marL="609630" lvl="1" indent="-304815">
                  <a:lnSpc>
                    <a:spcPts val="2079"/>
                  </a:lnSpc>
                  <a:buFont typeface="Arial" panose="020B0604020202020204" pitchFamily="34" charset="0"/>
                  <a:buChar char="•"/>
                </a:pPr>
                <a:endParaRPr lang="en-US" sz="1600" dirty="0">
                  <a:solidFill>
                    <a:srgbClr val="000000"/>
                  </a:solidFill>
                </a:endParaRPr>
              </a:p>
              <a:p>
                <a:pPr marL="609630" lvl="1" indent="-304815">
                  <a:lnSpc>
                    <a:spcPts val="2079"/>
                  </a:lnSpc>
                  <a:buFont typeface="Arial" panose="020B0604020202020204" pitchFamily="34" charset="0"/>
                  <a:buChar char="•"/>
                </a:pPr>
                <a:r>
                  <a:rPr lang="en-US" sz="1600" dirty="0">
                    <a:solidFill>
                      <a:srgbClr val="000000"/>
                    </a:solidFill>
                  </a:rPr>
                  <a:t>Timing at 20% of peak amplitude for all signals </a:t>
                </a:r>
                <a:br>
                  <a:rPr lang="en-US" sz="1600" dirty="0">
                    <a:solidFill>
                      <a:srgbClr val="000000"/>
                    </a:solidFill>
                  </a:rPr>
                </a:br>
                <a:r>
                  <a:rPr lang="en-US" sz="1600" dirty="0">
                    <a:solidFill>
                      <a:srgbClr val="000000"/>
                    </a:solidFill>
                  </a:rPr>
                  <a:t>(SAT – Signal Arrival Time) </a:t>
                </a:r>
              </a:p>
              <a:p>
                <a:pPr marL="609630" lvl="1" indent="-304815">
                  <a:lnSpc>
                    <a:spcPts val="2079"/>
                  </a:lnSpc>
                  <a:buFont typeface="Arial" panose="020B0604020202020204" pitchFamily="34" charset="0"/>
                  <a:buChar char="•"/>
                </a:pPr>
                <a:r>
                  <a:rPr lang="en-US" sz="1600" dirty="0">
                    <a:solidFill>
                      <a:srgbClr val="000000"/>
                    </a:solidFill>
                  </a:rPr>
                  <a:t>Subtract the PICOSEC signal from the reference signal </a:t>
                </a:r>
              </a:p>
              <a:p>
                <a:pPr marL="609630" lvl="1" indent="-304815">
                  <a:lnSpc>
                    <a:spcPts val="2079"/>
                  </a:lnSpc>
                  <a:buFont typeface="Arial" panose="020B0604020202020204" pitchFamily="34" charset="0"/>
                  <a:buChar char="•"/>
                </a:pPr>
                <a:r>
                  <a:rPr lang="en-US" sz="1600" dirty="0">
                    <a:solidFill>
                      <a:srgbClr val="000000"/>
                    </a:solidFill>
                  </a:rPr>
                  <a:t>Create calibration curves </a:t>
                </a:r>
              </a:p>
              <a:p>
                <a:pPr marL="609630" lvl="1" indent="-304815">
                  <a:lnSpc>
                    <a:spcPts val="2079"/>
                  </a:lnSpc>
                  <a:buFont typeface="Arial" panose="020B0604020202020204" pitchFamily="34" charset="0"/>
                  <a:buChar char="•"/>
                </a:pPr>
                <a:r>
                  <a:rPr lang="en-US" sz="1600" dirty="0">
                    <a:solidFill>
                      <a:srgbClr val="000000"/>
                    </a:solidFill>
                  </a:rPr>
                  <a:t>Correct for dynamical errors </a:t>
                </a:r>
              </a:p>
              <a:p>
                <a:pPr marL="609630" lvl="1" indent="-304815">
                  <a:lnSpc>
                    <a:spcPts val="2079"/>
                  </a:lnSpc>
                  <a:buFont typeface="Arial" panose="020B0604020202020204" pitchFamily="34" charset="0"/>
                  <a:buChar char="•"/>
                </a:pPr>
                <a:r>
                  <a:rPr lang="en-US" sz="1600" dirty="0">
                    <a:solidFill>
                      <a:srgbClr val="000000"/>
                    </a:solidFill>
                  </a:rPr>
                  <a:t>Timing </a:t>
                </a:r>
                <a:r>
                  <a:rPr lang="en-US" sz="1600" dirty="0" err="1">
                    <a:solidFill>
                      <a:srgbClr val="000000"/>
                    </a:solidFill>
                  </a:rPr>
                  <a:t>resotution</a:t>
                </a:r>
                <a:r>
                  <a:rPr lang="en-US" sz="1600" dirty="0">
                    <a:solidFill>
                      <a:srgbClr val="000000"/>
                    </a:solidFill>
                  </a:rPr>
                  <a:t> ~ RMS of the SAT distribution </a:t>
                </a:r>
              </a:p>
            </p:txBody>
          </p:sp>
        </mc:Choice>
        <mc:Fallback xmlns="">
          <p:sp>
            <p:nvSpPr>
              <p:cNvPr id="7" name="TextBox 9"/>
              <p:cNvSpPr txBox="1">
                <a:spLocks noRot="1" noChangeAspect="1" noMove="1" noResize="1" noEditPoints="1" noAdjustHandles="1" noChangeArrowheads="1" noChangeShapeType="1" noTextEdit="1"/>
              </p:cNvSpPr>
              <p:nvPr/>
            </p:nvSpPr>
            <p:spPr>
              <a:xfrm>
                <a:off x="164937" y="988745"/>
                <a:ext cx="5813096" cy="3211007"/>
              </a:xfrm>
              <a:prstGeom prst="rect">
                <a:avLst/>
              </a:prstGeom>
              <a:blipFill>
                <a:blip r:embed="rId3"/>
                <a:stretch>
                  <a:fillRect l="-1992" t="-1708" b="-3036"/>
                </a:stretch>
              </a:blipFill>
            </p:spPr>
            <p:txBody>
              <a:bodyPr/>
              <a:lstStyle/>
              <a:p>
                <a:r>
                  <a:rPr lang="el-GR">
                    <a:noFill/>
                  </a:rPr>
                  <a:t> </a:t>
                </a:r>
              </a:p>
            </p:txBody>
          </p:sp>
        </mc:Fallback>
      </mc:AlternateContent>
      <p:pic>
        <p:nvPicPr>
          <p:cNvPr id="16" name="Picture 19"/>
          <p:cNvPicPr/>
          <p:nvPr/>
        </p:nvPicPr>
        <p:blipFill>
          <a:blip r:embed="rId4"/>
          <a:stretch/>
        </p:blipFill>
        <p:spPr>
          <a:xfrm>
            <a:off x="1551976" y="4176410"/>
            <a:ext cx="3355460" cy="2498247"/>
          </a:xfrm>
          <a:prstGeom prst="rect">
            <a:avLst/>
          </a:prstGeom>
          <a:ln>
            <a:noFill/>
          </a:ln>
        </p:spPr>
      </p:pic>
      <p:pic>
        <p:nvPicPr>
          <p:cNvPr id="8" name="Picture 7">
            <a:extLst>
              <a:ext uri="{FF2B5EF4-FFF2-40B4-BE49-F238E27FC236}">
                <a16:creationId xmlns:a16="http://schemas.microsoft.com/office/drawing/2014/main" id="{A23629A3-E8EB-1ED8-FB1A-8B197583E94D}"/>
              </a:ext>
            </a:extLst>
          </p:cNvPr>
          <p:cNvPicPr>
            <a:picLocks noChangeAspect="1"/>
          </p:cNvPicPr>
          <p:nvPr/>
        </p:nvPicPr>
        <p:blipFill>
          <a:blip r:embed="rId5"/>
          <a:stretch>
            <a:fillRect/>
          </a:stretch>
        </p:blipFill>
        <p:spPr>
          <a:xfrm>
            <a:off x="6323565" y="2927286"/>
            <a:ext cx="4992439" cy="2498247"/>
          </a:xfrm>
          <a:prstGeom prst="rect">
            <a:avLst/>
          </a:prstGeom>
        </p:spPr>
      </p:pic>
      <p:grpSp>
        <p:nvGrpSpPr>
          <p:cNvPr id="23" name="Group 22">
            <a:extLst>
              <a:ext uri="{FF2B5EF4-FFF2-40B4-BE49-F238E27FC236}">
                <a16:creationId xmlns:a16="http://schemas.microsoft.com/office/drawing/2014/main" id="{DC4661A2-1E0A-B108-C4EA-A5E8163ED397}"/>
              </a:ext>
            </a:extLst>
          </p:cNvPr>
          <p:cNvGrpSpPr/>
          <p:nvPr/>
        </p:nvGrpSpPr>
        <p:grpSpPr>
          <a:xfrm>
            <a:off x="6584161" y="975509"/>
            <a:ext cx="4242391" cy="1805419"/>
            <a:chOff x="6584161" y="975509"/>
            <a:chExt cx="4242391" cy="1805419"/>
          </a:xfrm>
        </p:grpSpPr>
        <p:pic>
          <p:nvPicPr>
            <p:cNvPr id="20" name="Picture 19">
              <a:extLst>
                <a:ext uri="{FF2B5EF4-FFF2-40B4-BE49-F238E27FC236}">
                  <a16:creationId xmlns:a16="http://schemas.microsoft.com/office/drawing/2014/main" id="{542E5874-C173-45B5-15D1-C0F9BCA2AEF4}"/>
                </a:ext>
              </a:extLst>
            </p:cNvPr>
            <p:cNvPicPr>
              <a:picLocks noChangeAspect="1"/>
            </p:cNvPicPr>
            <p:nvPr/>
          </p:nvPicPr>
          <p:blipFill>
            <a:blip r:embed="rId6"/>
            <a:stretch>
              <a:fillRect/>
            </a:stretch>
          </p:blipFill>
          <p:spPr>
            <a:xfrm>
              <a:off x="6584161" y="975509"/>
              <a:ext cx="4242391" cy="1805419"/>
            </a:xfrm>
            <a:prstGeom prst="rect">
              <a:avLst/>
            </a:prstGeom>
          </p:spPr>
        </p:pic>
        <p:sp>
          <p:nvSpPr>
            <p:cNvPr id="21" name="TextBox 20">
              <a:extLst>
                <a:ext uri="{FF2B5EF4-FFF2-40B4-BE49-F238E27FC236}">
                  <a16:creationId xmlns:a16="http://schemas.microsoft.com/office/drawing/2014/main" id="{444FA74D-9BF7-D102-132D-DD114C9EBB68}"/>
                </a:ext>
              </a:extLst>
            </p:cNvPr>
            <p:cNvSpPr txBox="1"/>
            <p:nvPr/>
          </p:nvSpPr>
          <p:spPr>
            <a:xfrm>
              <a:off x="7104112" y="2263411"/>
              <a:ext cx="1296144" cy="261610"/>
            </a:xfrm>
            <a:prstGeom prst="rect">
              <a:avLst/>
            </a:prstGeom>
            <a:noFill/>
          </p:spPr>
          <p:txBody>
            <a:bodyPr wrap="square" rtlCol="0">
              <a:spAutoFit/>
            </a:bodyPr>
            <a:lstStyle/>
            <a:p>
              <a:r>
                <a:rPr lang="en-US" sz="1100" dirty="0"/>
                <a:t>Electron peak </a:t>
              </a:r>
              <a:endParaRPr lang="el-GR" sz="1100" dirty="0"/>
            </a:p>
          </p:txBody>
        </p:sp>
        <p:sp>
          <p:nvSpPr>
            <p:cNvPr id="22" name="TextBox 21">
              <a:extLst>
                <a:ext uri="{FF2B5EF4-FFF2-40B4-BE49-F238E27FC236}">
                  <a16:creationId xmlns:a16="http://schemas.microsoft.com/office/drawing/2014/main" id="{A0804F0F-AC0C-B818-56B8-19C53AA778D5}"/>
                </a:ext>
              </a:extLst>
            </p:cNvPr>
            <p:cNvSpPr txBox="1"/>
            <p:nvPr/>
          </p:nvSpPr>
          <p:spPr>
            <a:xfrm>
              <a:off x="7896200" y="1301662"/>
              <a:ext cx="1296144" cy="261610"/>
            </a:xfrm>
            <a:prstGeom prst="rect">
              <a:avLst/>
            </a:prstGeom>
            <a:noFill/>
          </p:spPr>
          <p:txBody>
            <a:bodyPr wrap="square" rtlCol="0">
              <a:spAutoFit/>
            </a:bodyPr>
            <a:lstStyle/>
            <a:p>
              <a:r>
                <a:rPr lang="en-US" sz="1100" dirty="0"/>
                <a:t>Ion tail</a:t>
              </a:r>
              <a:endParaRPr lang="el-GR" sz="1100" dirty="0"/>
            </a:p>
          </p:txBody>
        </p:sp>
      </p:grpSp>
    </p:spTree>
    <p:extLst>
      <p:ext uri="{BB962C8B-B14F-4D97-AF65-F5344CB8AC3E}">
        <p14:creationId xmlns:p14="http://schemas.microsoft.com/office/powerpoint/2010/main" val="1469043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42" presetClass="entr" presetSubtype="0" fill="hold" nodeType="with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1000"/>
                                        <p:tgtEl>
                                          <p:spTgt spid="7">
                                            <p:txEl>
                                              <p:pRg st="2" end="2"/>
                                            </p:txEl>
                                          </p:spTgt>
                                        </p:tgtEl>
                                      </p:cBhvr>
                                    </p:animEffect>
                                    <p:anim calcmode="lin" valueType="num">
                                      <p:cBhvr>
                                        <p:cTn id="24"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1000"/>
                                        <p:tgtEl>
                                          <p:spTgt spid="7">
                                            <p:txEl>
                                              <p:pRg st="4" end="4"/>
                                            </p:txEl>
                                          </p:spTgt>
                                        </p:tgtEl>
                                      </p:cBhvr>
                                    </p:animEffect>
                                    <p:anim calcmode="lin" valueType="num">
                                      <p:cBhvr>
                                        <p:cTn id="31"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Effect transition="in" filter="fade">
                                      <p:cBhvr>
                                        <p:cTn id="41" dur="1000"/>
                                        <p:tgtEl>
                                          <p:spTgt spid="7">
                                            <p:txEl>
                                              <p:pRg st="5" end="5"/>
                                            </p:txEl>
                                          </p:spTgt>
                                        </p:tgtEl>
                                      </p:cBhvr>
                                    </p:animEffect>
                                    <p:anim calcmode="lin" valueType="num">
                                      <p:cBhvr>
                                        <p:cTn id="42"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animEffect transition="in" filter="fade">
                                      <p:cBhvr>
                                        <p:cTn id="48" dur="1000"/>
                                        <p:tgtEl>
                                          <p:spTgt spid="7">
                                            <p:txEl>
                                              <p:pRg st="6" end="6"/>
                                            </p:txEl>
                                          </p:spTgt>
                                        </p:tgtEl>
                                      </p:cBhvr>
                                    </p:animEffect>
                                    <p:anim calcmode="lin" valueType="num">
                                      <p:cBhvr>
                                        <p:cTn id="49"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
                                            <p:txEl>
                                              <p:pRg st="7" end="7"/>
                                            </p:txEl>
                                          </p:spTgt>
                                        </p:tgtEl>
                                        <p:attrNameLst>
                                          <p:attrName>style.visibility</p:attrName>
                                        </p:attrNameLst>
                                      </p:cBhvr>
                                      <p:to>
                                        <p:strVal val="visible"/>
                                      </p:to>
                                    </p:set>
                                    <p:animEffect transition="in" filter="fade">
                                      <p:cBhvr>
                                        <p:cTn id="55" dur="1000"/>
                                        <p:tgtEl>
                                          <p:spTgt spid="7">
                                            <p:txEl>
                                              <p:pRg st="7" end="7"/>
                                            </p:txEl>
                                          </p:spTgt>
                                        </p:tgtEl>
                                      </p:cBhvr>
                                    </p:animEffect>
                                    <p:anim calcmode="lin" valueType="num">
                                      <p:cBhvr>
                                        <p:cTn id="56"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57"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7">
                                            <p:txEl>
                                              <p:pRg st="8" end="8"/>
                                            </p:txEl>
                                          </p:spTgt>
                                        </p:tgtEl>
                                        <p:attrNameLst>
                                          <p:attrName>style.visibility</p:attrName>
                                        </p:attrNameLst>
                                      </p:cBhvr>
                                      <p:to>
                                        <p:strVal val="visible"/>
                                      </p:to>
                                    </p:set>
                                    <p:animEffect transition="in" filter="fade">
                                      <p:cBhvr>
                                        <p:cTn id="62" dur="1000"/>
                                        <p:tgtEl>
                                          <p:spTgt spid="7">
                                            <p:txEl>
                                              <p:pRg st="8" end="8"/>
                                            </p:txEl>
                                          </p:spTgt>
                                        </p:tgtEl>
                                      </p:cBhvr>
                                    </p:animEffect>
                                    <p:anim calcmode="lin" valueType="num">
                                      <p:cBhvr>
                                        <p:cTn id="63"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64"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Correcting for Dynamical Errors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12</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pic>
        <p:nvPicPr>
          <p:cNvPr id="6" name="Picture 5"/>
          <p:cNvPicPr/>
          <p:nvPr/>
        </p:nvPicPr>
        <p:blipFill>
          <a:blip r:embed="rId3"/>
          <a:stretch/>
        </p:blipFill>
        <p:spPr>
          <a:xfrm>
            <a:off x="123360" y="3352800"/>
            <a:ext cx="3776160" cy="3395040"/>
          </a:xfrm>
          <a:prstGeom prst="rect">
            <a:avLst/>
          </a:prstGeom>
          <a:ln>
            <a:noFill/>
          </a:ln>
        </p:spPr>
      </p:pic>
      <p:sp>
        <p:nvSpPr>
          <p:cNvPr id="9" name="Line 4"/>
          <p:cNvSpPr/>
          <p:nvPr/>
        </p:nvSpPr>
        <p:spPr>
          <a:xfrm>
            <a:off x="3899521" y="3573016"/>
            <a:ext cx="8292480" cy="0"/>
          </a:xfrm>
          <a:prstGeom prst="line">
            <a:avLst/>
          </a:prstGeom>
          <a:ln/>
        </p:spPr>
        <p:style>
          <a:lnRef idx="1">
            <a:schemeClr val="dk1"/>
          </a:lnRef>
          <a:fillRef idx="0">
            <a:schemeClr val="dk1"/>
          </a:fillRef>
          <a:effectRef idx="0">
            <a:schemeClr val="dk1"/>
          </a:effectRef>
          <a:fontRef idx="minor">
            <a:schemeClr val="tx1"/>
          </a:fontRef>
        </p:style>
      </p:sp>
      <p:sp>
        <p:nvSpPr>
          <p:cNvPr id="10" name="TextBox 9"/>
          <p:cNvSpPr txBox="1"/>
          <p:nvPr/>
        </p:nvSpPr>
        <p:spPr>
          <a:xfrm>
            <a:off x="4511013" y="3898739"/>
            <a:ext cx="7407018"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In principle, CFD method DOES NOT suffer from time walk effects </a:t>
            </a:r>
          </a:p>
          <a:p>
            <a:pPr marL="609630" lvl="1" indent="-304815">
              <a:lnSpc>
                <a:spcPts val="2079"/>
              </a:lnSpc>
              <a:buFont typeface="Arial" panose="020B0604020202020204" pitchFamily="34" charset="0"/>
              <a:buChar char="•"/>
            </a:pPr>
            <a:r>
              <a:rPr lang="en-US" sz="1600" dirty="0">
                <a:solidFill>
                  <a:srgbClr val="000000"/>
                </a:solidFill>
              </a:rPr>
              <a:t>However we observe dependence on signal amplitude </a:t>
            </a:r>
          </a:p>
          <a:p>
            <a:pPr marL="914399" lvl="2" indent="-304815">
              <a:lnSpc>
                <a:spcPts val="2079"/>
              </a:lnSpc>
              <a:buFont typeface="Arial" panose="020B0604020202020204" pitchFamily="34" charset="0"/>
              <a:buChar char="•"/>
            </a:pPr>
            <a:r>
              <a:rPr lang="en-US" sz="1600" dirty="0">
                <a:solidFill>
                  <a:srgbClr val="000000"/>
                </a:solidFill>
              </a:rPr>
              <a:t>Its origin has nothing to do with offline analysis procedure BUT  </a:t>
            </a:r>
          </a:p>
          <a:p>
            <a:pPr marL="914399" lvl="2" indent="-304815">
              <a:lnSpc>
                <a:spcPts val="2079"/>
              </a:lnSpc>
              <a:buFont typeface="Arial" panose="020B0604020202020204" pitchFamily="34" charset="0"/>
              <a:buChar char="•"/>
            </a:pPr>
            <a:r>
              <a:rPr lang="en-US" sz="1600" dirty="0">
                <a:solidFill>
                  <a:srgbClr val="000000"/>
                </a:solidFill>
              </a:rPr>
              <a:t>Results from the microscopic behavior of the avalanche </a:t>
            </a:r>
          </a:p>
          <a:p>
            <a:pPr marL="1219169" lvl="3" indent="-304815">
              <a:lnSpc>
                <a:spcPts val="2079"/>
              </a:lnSpc>
              <a:buFont typeface="Arial" panose="020B0604020202020204" pitchFamily="34" charset="0"/>
              <a:buChar char="•"/>
            </a:pPr>
            <a:r>
              <a:rPr lang="en-US" sz="1600" dirty="0">
                <a:solidFill>
                  <a:srgbClr val="FF0000"/>
                </a:solidFill>
              </a:rPr>
              <a:t>Photoelectrons drift with different velocities than the total avalanche </a:t>
            </a:r>
          </a:p>
        </p:txBody>
      </p:sp>
      <p:sp>
        <p:nvSpPr>
          <p:cNvPr id="14" name="TextBox 13"/>
          <p:cNvSpPr txBox="1"/>
          <p:nvPr/>
        </p:nvSpPr>
        <p:spPr>
          <a:xfrm>
            <a:off x="157281" y="1246929"/>
            <a:ext cx="7407018"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Constant Threshold Timing suffers from Time Walk Effect </a:t>
            </a:r>
          </a:p>
          <a:p>
            <a:pPr marL="609630" lvl="1" indent="-304815">
              <a:lnSpc>
                <a:spcPts val="2079"/>
              </a:lnSpc>
              <a:buFont typeface="Arial" panose="020B0604020202020204" pitchFamily="34" charset="0"/>
              <a:buChar char="•"/>
            </a:pPr>
            <a:r>
              <a:rPr lang="en-US" sz="1600" dirty="0">
                <a:solidFill>
                  <a:srgbClr val="000000"/>
                </a:solidFill>
              </a:rPr>
              <a:t>Realistic case </a:t>
            </a:r>
          </a:p>
          <a:p>
            <a:pPr marL="609630" lvl="1" indent="-304815">
              <a:lnSpc>
                <a:spcPts val="2079"/>
              </a:lnSpc>
              <a:buFont typeface="Arial" panose="020B0604020202020204" pitchFamily="34" charset="0"/>
              <a:buChar char="•"/>
            </a:pPr>
            <a:r>
              <a:rPr lang="en-US" sz="1600" dirty="0">
                <a:solidFill>
                  <a:srgbClr val="000000"/>
                </a:solidFill>
              </a:rPr>
              <a:t>Higher pulses arrive earlier </a:t>
            </a:r>
          </a:p>
          <a:p>
            <a:pPr marL="609630" lvl="1" indent="-304815">
              <a:lnSpc>
                <a:spcPts val="2079"/>
              </a:lnSpc>
              <a:buFont typeface="Arial" panose="020B0604020202020204" pitchFamily="34" charset="0"/>
              <a:buChar char="•"/>
            </a:pPr>
            <a:r>
              <a:rPr lang="en-US" sz="1600" dirty="0">
                <a:solidFill>
                  <a:srgbClr val="000000"/>
                </a:solidFill>
              </a:rPr>
              <a:t>Dependence between timing and amplitude size</a:t>
            </a:r>
          </a:p>
          <a:p>
            <a:pPr marL="609630" lvl="1" indent="-304815">
              <a:lnSpc>
                <a:spcPts val="2079"/>
              </a:lnSpc>
              <a:buFont typeface="Arial" panose="020B0604020202020204" pitchFamily="34" charset="0"/>
              <a:buChar char="•"/>
            </a:pPr>
            <a:r>
              <a:rPr lang="en-US" sz="1600" dirty="0">
                <a:solidFill>
                  <a:srgbClr val="000000"/>
                </a:solidFill>
              </a:rPr>
              <a:t>The effect can be corrected by the offline analysis </a:t>
            </a:r>
          </a:p>
        </p:txBody>
      </p:sp>
      <p:grpSp>
        <p:nvGrpSpPr>
          <p:cNvPr id="5" name="Group 4">
            <a:extLst>
              <a:ext uri="{FF2B5EF4-FFF2-40B4-BE49-F238E27FC236}">
                <a16:creationId xmlns:a16="http://schemas.microsoft.com/office/drawing/2014/main" id="{9C5CA2F2-86CE-8252-AADA-13C9B4AB9D6C}"/>
              </a:ext>
            </a:extLst>
          </p:cNvPr>
          <p:cNvGrpSpPr/>
          <p:nvPr/>
        </p:nvGrpSpPr>
        <p:grpSpPr>
          <a:xfrm>
            <a:off x="7569212" y="984321"/>
            <a:ext cx="4645109" cy="2560901"/>
            <a:chOff x="7569212" y="984321"/>
            <a:chExt cx="4645109" cy="2560901"/>
          </a:xfrm>
        </p:grpSpPr>
        <p:pic>
          <p:nvPicPr>
            <p:cNvPr id="12" name="Picture 11"/>
            <p:cNvPicPr/>
            <p:nvPr/>
          </p:nvPicPr>
          <p:blipFill>
            <a:blip r:embed="rId4">
              <a:alphaModFix amt="82000"/>
            </a:blip>
            <a:stretch/>
          </p:blipFill>
          <p:spPr>
            <a:xfrm>
              <a:off x="8904311" y="984321"/>
              <a:ext cx="3100429" cy="2071442"/>
            </a:xfrm>
            <a:prstGeom prst="rect">
              <a:avLst/>
            </a:prstGeom>
            <a:ln>
              <a:noFill/>
            </a:ln>
          </p:spPr>
        </p:pic>
        <p:sp>
          <p:nvSpPr>
            <p:cNvPr id="15" name="TextBox 14">
              <a:extLst>
                <a:ext uri="{FF2B5EF4-FFF2-40B4-BE49-F238E27FC236}">
                  <a16:creationId xmlns:a16="http://schemas.microsoft.com/office/drawing/2014/main" id="{EAF2581C-FDBE-BC1A-C8AF-9DE76CF77917}"/>
                </a:ext>
              </a:extLst>
            </p:cNvPr>
            <p:cNvSpPr txBox="1"/>
            <p:nvPr/>
          </p:nvSpPr>
          <p:spPr>
            <a:xfrm>
              <a:off x="7569212" y="3083557"/>
              <a:ext cx="4645109" cy="461665"/>
            </a:xfrm>
            <a:prstGeom prst="rect">
              <a:avLst/>
            </a:prstGeom>
            <a:noFill/>
          </p:spPr>
          <p:txBody>
            <a:bodyPr wrap="square">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a:spcBef>
                  <a:spcPts val="0"/>
                </a:spcBef>
                <a:spcAft>
                  <a:spcPts val="0"/>
                </a:spcAft>
              </a:pPr>
              <a:r>
                <a:rPr lang="en-US" sz="1200" i="1" kern="150" dirty="0">
                  <a:effectLst/>
                  <a:latin typeface="Vijaya" panose="020B0502040204020203" pitchFamily="18" charset="0"/>
                  <a:ea typeface="Noto Serif CJK SC"/>
                  <a:cs typeface="Vijaya" panose="020B0502040204020203" pitchFamily="18" charset="0"/>
                </a:rPr>
                <a:t>Walter Blum, Werner </a:t>
              </a:r>
              <a:r>
                <a:rPr lang="en-US" sz="1200" i="1" kern="150" dirty="0" err="1">
                  <a:effectLst/>
                  <a:latin typeface="Vijaya" panose="020B0502040204020203" pitchFamily="18" charset="0"/>
                  <a:ea typeface="Noto Serif CJK SC"/>
                  <a:cs typeface="Vijaya" panose="020B0502040204020203" pitchFamily="18" charset="0"/>
                </a:rPr>
                <a:t>Riegler</a:t>
              </a:r>
              <a:r>
                <a:rPr lang="en-US" sz="1200" i="1" kern="150" dirty="0">
                  <a:effectLst/>
                  <a:latin typeface="Vijaya" panose="020B0502040204020203" pitchFamily="18" charset="0"/>
                  <a:ea typeface="Noto Serif CJK SC"/>
                  <a:cs typeface="Vijaya" panose="020B0502040204020203" pitchFamily="18" charset="0"/>
                </a:rPr>
                <a:t>, and Luigi </a:t>
              </a:r>
              <a:r>
                <a:rPr lang="en-US" sz="1200" i="1" kern="150" dirty="0" err="1">
                  <a:effectLst/>
                  <a:latin typeface="Vijaya" panose="020B0502040204020203" pitchFamily="18" charset="0"/>
                  <a:ea typeface="Noto Serif CJK SC"/>
                  <a:cs typeface="Vijaya" panose="020B0502040204020203" pitchFamily="18" charset="0"/>
                </a:rPr>
                <a:t>Rolandi</a:t>
              </a:r>
              <a:r>
                <a:rPr lang="en-US" sz="1200" i="1" kern="150" dirty="0">
                  <a:effectLst/>
                  <a:latin typeface="Vijaya" panose="020B0502040204020203" pitchFamily="18" charset="0"/>
                  <a:ea typeface="Noto Serif CJK SC"/>
                  <a:cs typeface="Vijaya" panose="020B0502040204020203" pitchFamily="18" charset="0"/>
                </a:rPr>
                <a:t>. Particle Detection </a:t>
              </a:r>
              <a:br>
                <a:rPr lang="en-US" sz="1200" i="1" kern="150" dirty="0">
                  <a:effectLst/>
                  <a:latin typeface="Vijaya" panose="020B0502040204020203" pitchFamily="18" charset="0"/>
                  <a:ea typeface="Noto Serif CJK SC"/>
                  <a:cs typeface="Vijaya" panose="020B0502040204020203" pitchFamily="18" charset="0"/>
                </a:rPr>
              </a:br>
              <a:r>
                <a:rPr lang="en-US" sz="1200" i="1" kern="150" dirty="0">
                  <a:effectLst/>
                  <a:latin typeface="Vijaya" panose="020B0502040204020203" pitchFamily="18" charset="0"/>
                  <a:ea typeface="Noto Serif CJK SC"/>
                  <a:cs typeface="Vijaya" panose="020B0502040204020203" pitchFamily="18" charset="0"/>
                </a:rPr>
                <a:t>with Drift </a:t>
              </a:r>
              <a:r>
                <a:rPr lang="en-US" sz="1200" i="1" dirty="0">
                  <a:effectLst/>
                  <a:latin typeface="Vijaya" panose="020B0502040204020203" pitchFamily="18" charset="0"/>
                  <a:ea typeface="Noto Serif CJK SC"/>
                  <a:cs typeface="Vijaya" panose="020B0502040204020203" pitchFamily="18" charset="0"/>
                </a:rPr>
                <a:t>Chambers. Springer-Verlag Berlin Heidelberg, 2008</a:t>
              </a:r>
              <a:endParaRPr lang="el-GR" sz="800" i="1" dirty="0">
                <a:cs typeface="Vijaya" panose="020B0502040204020203" pitchFamily="18" charset="0"/>
              </a:endParaRPr>
            </a:p>
          </p:txBody>
        </p:sp>
      </p:grpSp>
      <p:grpSp>
        <p:nvGrpSpPr>
          <p:cNvPr id="18" name="Group 17">
            <a:extLst>
              <a:ext uri="{FF2B5EF4-FFF2-40B4-BE49-F238E27FC236}">
                <a16:creationId xmlns:a16="http://schemas.microsoft.com/office/drawing/2014/main" id="{3EFFD218-DD22-5535-F6E0-AF7AB2FDA663}"/>
              </a:ext>
            </a:extLst>
          </p:cNvPr>
          <p:cNvGrpSpPr/>
          <p:nvPr/>
        </p:nvGrpSpPr>
        <p:grpSpPr>
          <a:xfrm>
            <a:off x="4528025" y="5359019"/>
            <a:ext cx="7889643" cy="394019"/>
            <a:chOff x="4528025" y="5359019"/>
            <a:chExt cx="7889643" cy="394019"/>
          </a:xfrm>
        </p:grpSpPr>
        <p:sp>
          <p:nvSpPr>
            <p:cNvPr id="11" name="TextBox 9"/>
            <p:cNvSpPr txBox="1"/>
            <p:nvPr/>
          </p:nvSpPr>
          <p:spPr>
            <a:xfrm>
              <a:off x="4528025" y="5414373"/>
              <a:ext cx="5782147" cy="24865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609630" lvl="1" indent="-304815">
                <a:lnSpc>
                  <a:spcPts val="2079"/>
                </a:lnSpc>
                <a:buFont typeface="Arial" panose="020B0604020202020204" pitchFamily="34" charset="0"/>
                <a:buChar char="•"/>
              </a:pPr>
              <a:r>
                <a:rPr lang="en-US" sz="1600" dirty="0">
                  <a:solidFill>
                    <a:srgbClr val="000000"/>
                  </a:solidFill>
                </a:rPr>
                <a:t>Calibration curve </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5FA06EB-7076-B2AC-834B-D43BB83F6340}"/>
                    </a:ext>
                  </a:extLst>
                </p:cNvPr>
                <p:cNvSpPr txBox="1"/>
                <p:nvPr/>
              </p:nvSpPr>
              <p:spPr>
                <a:xfrm>
                  <a:off x="6312024" y="5359019"/>
                  <a:ext cx="6105644" cy="394019"/>
                </a:xfrm>
                <a:prstGeom prst="rect">
                  <a:avLst/>
                </a:prstGeom>
                <a:noFill/>
              </p:spPr>
              <p:txBody>
                <a:bodyPr wrap="square">
                  <a:spAutoFit/>
                </a:bodyPr>
                <a:lstStyle/>
                <a:p>
                  <a:pPr marL="609584" lvl="2">
                    <a:lnSpc>
                      <a:spcPts val="2079"/>
                    </a:lnSpc>
                  </a:pPr>
                  <a14:m>
                    <m:oMath xmlns:m="http://schemas.openxmlformats.org/officeDocument/2006/math">
                      <m:r>
                        <m:rPr>
                          <m:sty m:val="p"/>
                        </m:rPr>
                        <a:rPr lang="en-US" sz="1800" b="0" i="0" smtClean="0">
                          <a:solidFill>
                            <a:srgbClr val="000000"/>
                          </a:solidFill>
                          <a:latin typeface="Cambria Math" panose="02040503050406030204" pitchFamily="18" charset="0"/>
                        </a:rPr>
                        <m:t>g</m:t>
                      </m:r>
                      <m:d>
                        <m:dPr>
                          <m:ctrlPr>
                            <a:rPr lang="en-US" sz="1800" b="0" i="1" smtClean="0">
                              <a:solidFill>
                                <a:srgbClr val="000000"/>
                              </a:solidFill>
                              <a:latin typeface="Cambria Math" panose="02040503050406030204" pitchFamily="18" charset="0"/>
                            </a:rPr>
                          </m:ctrlPr>
                        </m:dPr>
                        <m:e>
                          <m:r>
                            <a:rPr lang="en-US" sz="1800" b="0" i="1" smtClean="0">
                              <a:solidFill>
                                <a:srgbClr val="000000"/>
                              </a:solidFill>
                              <a:latin typeface="Cambria Math" panose="02040503050406030204" pitchFamily="18" charset="0"/>
                            </a:rPr>
                            <m:t>𝑥</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𝑎</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𝑏</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𝑤</m:t>
                          </m:r>
                          <m:r>
                            <a:rPr lang="en-US" sz="1800" b="0" i="1" smtClean="0">
                              <a:solidFill>
                                <a:srgbClr val="000000"/>
                              </a:solidFill>
                              <a:latin typeface="Cambria Math" panose="02040503050406030204" pitchFamily="18" charset="0"/>
                            </a:rPr>
                            <m:t> </m:t>
                          </m:r>
                        </m:e>
                      </m:d>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𝑎</m:t>
                      </m:r>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𝑏</m:t>
                          </m:r>
                        </m:num>
                        <m:den>
                          <m:r>
                            <a:rPr lang="en-US" sz="1800" b="0" i="1" smtClean="0">
                              <a:solidFill>
                                <a:srgbClr val="000000"/>
                              </a:solidFill>
                              <a:latin typeface="Cambria Math" panose="02040503050406030204" pitchFamily="18" charset="0"/>
                            </a:rPr>
                            <m:t>𝑤</m:t>
                          </m:r>
                        </m:den>
                      </m:f>
                    </m:oMath>
                  </a14:m>
                  <a:r>
                    <a:rPr lang="en-US" sz="1800" dirty="0">
                      <a:solidFill>
                        <a:srgbClr val="000000"/>
                      </a:solidFill>
                    </a:rPr>
                    <a:t> </a:t>
                  </a:r>
                </a:p>
              </p:txBody>
            </p:sp>
          </mc:Choice>
          <mc:Fallback xmlns="">
            <p:sp>
              <p:nvSpPr>
                <p:cNvPr id="16" name="TextBox 15">
                  <a:extLst>
                    <a:ext uri="{FF2B5EF4-FFF2-40B4-BE49-F238E27FC236}">
                      <a16:creationId xmlns:a16="http://schemas.microsoft.com/office/drawing/2014/main" id="{65FA06EB-7076-B2AC-834B-D43BB83F6340}"/>
                    </a:ext>
                  </a:extLst>
                </p:cNvPr>
                <p:cNvSpPr txBox="1">
                  <a:spLocks noRot="1" noChangeAspect="1" noMove="1" noResize="1" noEditPoints="1" noAdjustHandles="1" noChangeArrowheads="1" noChangeShapeType="1" noTextEdit="1"/>
                </p:cNvSpPr>
                <p:nvPr/>
              </p:nvSpPr>
              <p:spPr>
                <a:xfrm>
                  <a:off x="6312024" y="5359019"/>
                  <a:ext cx="6105644" cy="394019"/>
                </a:xfrm>
                <a:prstGeom prst="rect">
                  <a:avLst/>
                </a:prstGeom>
                <a:blipFill>
                  <a:blip r:embed="rId5"/>
                  <a:stretch>
                    <a:fillRect t="-13846"/>
                  </a:stretch>
                </a:blipFill>
              </p:spPr>
              <p:txBody>
                <a:bodyPr/>
                <a:lstStyle/>
                <a:p>
                  <a:r>
                    <a:rPr lang="el-GR">
                      <a:noFill/>
                    </a:rPr>
                    <a:t> </a:t>
                  </a:r>
                </a:p>
              </p:txBody>
            </p:sp>
          </mc:Fallback>
        </mc:AlternateContent>
      </p:gr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DE47AE9F-CE6E-B982-8E5E-7711AFD772F0}"/>
                  </a:ext>
                </a:extLst>
              </p:cNvPr>
              <p:cNvSpPr txBox="1"/>
              <p:nvPr/>
            </p:nvSpPr>
            <p:spPr>
              <a:xfrm>
                <a:off x="4366276" y="6073903"/>
                <a:ext cx="6626268" cy="416845"/>
              </a:xfrm>
              <a:prstGeom prst="rect">
                <a:avLst/>
              </a:prstGeom>
              <a:noFill/>
            </p:spPr>
            <p:txBody>
              <a:bodyPr wrap="square">
                <a:spAutoFit/>
              </a:bodyPr>
              <a:lstStyle/>
              <a:p>
                <a:pPr marL="609584" lvl="2">
                  <a:lnSpc>
                    <a:spcPts val="2079"/>
                  </a:lnSpc>
                </a:pPr>
                <a14:m>
                  <m:oMath xmlns:m="http://schemas.openxmlformats.org/officeDocument/2006/math">
                    <m:r>
                      <m:rPr>
                        <m:sty m:val="p"/>
                      </m:rPr>
                      <a:rPr lang="en-US" sz="2000" smtClean="0">
                        <a:latin typeface="Cambria Math" panose="02040503050406030204" pitchFamily="18" charset="0"/>
                      </a:rPr>
                      <m:t>C</m:t>
                    </m:r>
                    <m:r>
                      <m:rPr>
                        <m:sty m:val="p"/>
                      </m:rPr>
                      <a:rPr lang="en-US" sz="2000" b="0" i="0" smtClean="0">
                        <a:latin typeface="Cambria Math" panose="02040503050406030204" pitchFamily="18" charset="0"/>
                      </a:rPr>
                      <m:t>orrecte</m:t>
                    </m:r>
                    <m:r>
                      <a:rPr lang="en-US" sz="2000" b="0" i="1" smtClean="0">
                        <a:latin typeface="Cambria Math" panose="02040503050406030204" pitchFamily="18" charset="0"/>
                      </a:rPr>
                      <m:t>𝑑</m:t>
                    </m:r>
                    <m:r>
                      <a:rPr lang="en-US" sz="2000" b="0" i="1" smtClean="0">
                        <a:latin typeface="Cambria Math" panose="02040503050406030204" pitchFamily="18" charset="0"/>
                      </a:rPr>
                      <m:t> </m:t>
                    </m:r>
                    <m:r>
                      <a:rPr lang="en-US" sz="2000" b="0" i="1" smtClean="0">
                        <a:latin typeface="Cambria Math" panose="02040503050406030204" pitchFamily="18" charset="0"/>
                      </a:rPr>
                      <m:t>𝑆𝐴𝑇</m:t>
                    </m:r>
                    <m:r>
                      <a:rPr lang="en-US" sz="2000" b="0" i="1" smtClean="0">
                        <a:latin typeface="Cambria Math" panose="02040503050406030204" pitchFamily="18" charset="0"/>
                      </a:rPr>
                      <m:t> =</m:t>
                    </m:r>
                    <m:r>
                      <a:rPr lang="en-US" sz="2000" b="0" i="1" smtClean="0">
                        <a:solidFill>
                          <a:srgbClr val="000000"/>
                        </a:solidFill>
                        <a:latin typeface="Cambria Math" panose="02040503050406030204" pitchFamily="18" charset="0"/>
                      </a:rPr>
                      <m:t>𝑆𝐴𝑇</m:t>
                    </m:r>
                    <m:r>
                      <a:rPr lang="en-US" sz="2000" b="0" i="1" smtClean="0">
                        <a:solidFill>
                          <a:srgbClr val="000000"/>
                        </a:solidFill>
                        <a:latin typeface="Cambria Math" panose="02040503050406030204" pitchFamily="18" charset="0"/>
                      </a:rPr>
                      <m:t>− </m:t>
                    </m:r>
                    <m:f>
                      <m:fPr>
                        <m:ctrlPr>
                          <a:rPr lang="en-US" sz="2000" b="0" i="1" smtClean="0">
                            <a:solidFill>
                              <a:srgbClr val="000000"/>
                            </a:solidFill>
                            <a:latin typeface="Cambria Math" panose="02040503050406030204" pitchFamily="18" charset="0"/>
                          </a:rPr>
                        </m:ctrlPr>
                      </m:fPr>
                      <m:num>
                        <m:r>
                          <a:rPr lang="en-US" sz="2000" b="0" i="1" smtClean="0">
                            <a:solidFill>
                              <a:srgbClr val="000000"/>
                            </a:solidFill>
                            <a:latin typeface="Cambria Math" panose="02040503050406030204" pitchFamily="18" charset="0"/>
                          </a:rPr>
                          <m:t>𝑎</m:t>
                        </m:r>
                      </m:num>
                      <m:den>
                        <m:sSup>
                          <m:sSupPr>
                            <m:ctrlPr>
                              <a:rPr lang="en-US" sz="2000" b="0" i="1" smtClean="0">
                                <a:solidFill>
                                  <a:srgbClr val="000000"/>
                                </a:solidFill>
                                <a:latin typeface="Cambria Math" panose="02040503050406030204" pitchFamily="18" charset="0"/>
                              </a:rPr>
                            </m:ctrlPr>
                          </m:sSupPr>
                          <m:e>
                            <m:d>
                              <m:dPr>
                                <m:ctrlPr>
                                  <a:rPr lang="en-US" sz="2000" b="0" i="1" smtClean="0">
                                    <a:solidFill>
                                      <a:srgbClr val="000000"/>
                                    </a:solidFill>
                                    <a:latin typeface="Cambria Math" panose="02040503050406030204" pitchFamily="18" charset="0"/>
                                  </a:rPr>
                                </m:ctrlPr>
                              </m:dPr>
                              <m:e>
                                <m:r>
                                  <a:rPr lang="en-US" sz="2000" b="0" i="1" smtClean="0">
                                    <a:solidFill>
                                      <a:srgbClr val="000000"/>
                                    </a:solidFill>
                                    <a:latin typeface="Cambria Math" panose="02040503050406030204" pitchFamily="18" charset="0"/>
                                  </a:rPr>
                                  <m:t>𝑃𝑢𝑙𝑠𝑒</m:t>
                                </m:r>
                                <m:r>
                                  <a:rPr lang="en-US" sz="2000" b="0" i="1" smtClean="0">
                                    <a:solidFill>
                                      <a:srgbClr val="000000"/>
                                    </a:solidFill>
                                    <a:latin typeface="Cambria Math" panose="02040503050406030204" pitchFamily="18" charset="0"/>
                                  </a:rPr>
                                  <m:t> </m:t>
                                </m:r>
                                <m:r>
                                  <a:rPr lang="en-US" sz="2000" b="0" i="1" smtClean="0">
                                    <a:solidFill>
                                      <a:srgbClr val="000000"/>
                                    </a:solidFill>
                                    <a:latin typeface="Cambria Math" panose="02040503050406030204" pitchFamily="18" charset="0"/>
                                  </a:rPr>
                                  <m:t>𝐴𝑚𝑝𝑙𝑖𝑡𝑢𝑑𝑒</m:t>
                                </m:r>
                              </m:e>
                            </m:d>
                          </m:e>
                          <m:sup>
                            <m:r>
                              <a:rPr lang="en-US" sz="2000" b="0" i="1" smtClean="0">
                                <a:solidFill>
                                  <a:srgbClr val="000000"/>
                                </a:solidFill>
                                <a:latin typeface="Cambria Math" panose="02040503050406030204" pitchFamily="18" charset="0"/>
                              </a:rPr>
                              <m:t>𝑏</m:t>
                            </m:r>
                          </m:sup>
                        </m:sSup>
                      </m:den>
                    </m:f>
                    <m:r>
                      <a:rPr lang="en-US" sz="2000" b="0" i="1" smtClean="0">
                        <a:solidFill>
                          <a:srgbClr val="000000"/>
                        </a:solidFill>
                        <a:latin typeface="Cambria Math" panose="02040503050406030204" pitchFamily="18" charset="0"/>
                      </a:rPr>
                      <m:t>+</m:t>
                    </m:r>
                    <m:r>
                      <a:rPr lang="en-US" sz="2000" b="0" i="1" smtClean="0">
                        <a:solidFill>
                          <a:srgbClr val="000000"/>
                        </a:solidFill>
                        <a:latin typeface="Cambria Math" panose="02040503050406030204" pitchFamily="18" charset="0"/>
                      </a:rPr>
                      <m:t>𝑐</m:t>
                    </m:r>
                  </m:oMath>
                </a14:m>
                <a:r>
                  <a:rPr lang="en-US" sz="2000" dirty="0">
                    <a:solidFill>
                      <a:srgbClr val="000000"/>
                    </a:solidFill>
                  </a:rPr>
                  <a:t> </a:t>
                </a:r>
              </a:p>
            </p:txBody>
          </p:sp>
        </mc:Choice>
        <mc:Fallback>
          <p:sp>
            <p:nvSpPr>
              <p:cNvPr id="17" name="TextBox 16">
                <a:extLst>
                  <a:ext uri="{FF2B5EF4-FFF2-40B4-BE49-F238E27FC236}">
                    <a16:creationId xmlns:a16="http://schemas.microsoft.com/office/drawing/2014/main" id="{DE47AE9F-CE6E-B982-8E5E-7711AFD772F0}"/>
                  </a:ext>
                </a:extLst>
              </p:cNvPr>
              <p:cNvSpPr txBox="1">
                <a:spLocks noRot="1" noChangeAspect="1" noMove="1" noResize="1" noEditPoints="1" noAdjustHandles="1" noChangeArrowheads="1" noChangeShapeType="1" noTextEdit="1"/>
              </p:cNvSpPr>
              <p:nvPr/>
            </p:nvSpPr>
            <p:spPr>
              <a:xfrm>
                <a:off x="4366276" y="6073903"/>
                <a:ext cx="6626268" cy="416845"/>
              </a:xfrm>
              <a:prstGeom prst="rect">
                <a:avLst/>
              </a:prstGeom>
              <a:blipFill>
                <a:blip r:embed="rId6"/>
                <a:stretch>
                  <a:fillRect t="-17391" b="-5797"/>
                </a:stretch>
              </a:blipFill>
            </p:spPr>
            <p:txBody>
              <a:bodyPr/>
              <a:lstStyle/>
              <a:p>
                <a:r>
                  <a:rPr lang="el-GR">
                    <a:noFill/>
                  </a:rPr>
                  <a:t> </a:t>
                </a:r>
              </a:p>
            </p:txBody>
          </p:sp>
        </mc:Fallback>
      </mc:AlternateContent>
    </p:spTree>
    <p:extLst>
      <p:ext uri="{BB962C8B-B14F-4D97-AF65-F5344CB8AC3E}">
        <p14:creationId xmlns:p14="http://schemas.microsoft.com/office/powerpoint/2010/main" val="83859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Effect transition="in" filter="fade">
                                      <p:cBhvr>
                                        <p:cTn id="25" dur="1000"/>
                                        <p:tgtEl>
                                          <p:spTgt spid="10">
                                            <p:txEl>
                                              <p:pRg st="2" end="2"/>
                                            </p:txEl>
                                          </p:spTgt>
                                        </p:tgtEl>
                                      </p:cBhvr>
                                    </p:animEffect>
                                    <p:anim calcmode="lin" valueType="num">
                                      <p:cBhvr>
                                        <p:cTn id="26"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Effect transition="in" filter="fade">
                                      <p:cBhvr>
                                        <p:cTn id="30" dur="1000"/>
                                        <p:tgtEl>
                                          <p:spTgt spid="10">
                                            <p:txEl>
                                              <p:pRg st="3" end="3"/>
                                            </p:txEl>
                                          </p:spTgt>
                                        </p:tgtEl>
                                      </p:cBhvr>
                                    </p:animEffect>
                                    <p:anim calcmode="lin" valueType="num">
                                      <p:cBhvr>
                                        <p:cTn id="31"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10">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Effect transition="in" filter="fade">
                                      <p:cBhvr>
                                        <p:cTn id="35" dur="1000"/>
                                        <p:tgtEl>
                                          <p:spTgt spid="10">
                                            <p:txEl>
                                              <p:pRg st="4" end="4"/>
                                            </p:txEl>
                                          </p:spTgt>
                                        </p:tgtEl>
                                      </p:cBhvr>
                                    </p:animEffect>
                                    <p:anim calcmode="lin" valueType="num">
                                      <p:cBhvr>
                                        <p:cTn id="36"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Effect transition="in" filter="fade">
                                      <p:cBhvr>
                                        <p:cTn id="49" dur="1000"/>
                                        <p:tgtEl>
                                          <p:spTgt spid="17">
                                            <p:txEl>
                                              <p:pRg st="0" end="0"/>
                                            </p:txEl>
                                          </p:spTgt>
                                        </p:tgtEl>
                                      </p:cBhvr>
                                    </p:animEffect>
                                    <p:anim calcmode="lin" valueType="num">
                                      <p:cBhvr>
                                        <p:cTn id="50"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0A586-C114-373D-6717-48C243C72C90}"/>
              </a:ext>
            </a:extLst>
          </p:cNvPr>
          <p:cNvSpPr>
            <a:spLocks noGrp="1"/>
          </p:cNvSpPr>
          <p:nvPr>
            <p:ph type="title"/>
          </p:nvPr>
        </p:nvSpPr>
        <p:spPr/>
        <p:txBody>
          <a:bodyPr/>
          <a:lstStyle/>
          <a:p>
            <a:r>
              <a:rPr lang="en-US" strike="noStrike" spc="-1" dirty="0">
                <a:solidFill>
                  <a:schemeClr val="bg1"/>
                </a:solidFill>
                <a:latin typeface="+mj-lt"/>
                <a:ea typeface="DejaVu Sans"/>
              </a:rPr>
              <a:t>Alternative Timing Techniques</a:t>
            </a:r>
            <a:endParaRPr lang="el-GR" dirty="0">
              <a:solidFill>
                <a:schemeClr val="bg1"/>
              </a:solidFill>
              <a:latin typeface="+mj-lt"/>
            </a:endParaRPr>
          </a:p>
        </p:txBody>
      </p:sp>
      <p:sp>
        <p:nvSpPr>
          <p:cNvPr id="3" name="Slide Number Placeholder 2">
            <a:extLst>
              <a:ext uri="{FF2B5EF4-FFF2-40B4-BE49-F238E27FC236}">
                <a16:creationId xmlns:a16="http://schemas.microsoft.com/office/drawing/2014/main" id="{210BE8E6-3EFF-E1D3-F89B-37852AC88B6D}"/>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13</a:t>
            </a:fld>
            <a:endParaRPr lang="fr-FR" sz="1000" dirty="0">
              <a:solidFill>
                <a:srgbClr val="666666"/>
              </a:solidFill>
              <a:cs typeface="Times" panose="02020603050405020304" pitchFamily="18" charset="0"/>
            </a:endParaRPr>
          </a:p>
        </p:txBody>
      </p:sp>
      <p:sp>
        <p:nvSpPr>
          <p:cNvPr id="4" name="Footer Placeholder 3">
            <a:extLst>
              <a:ext uri="{FF2B5EF4-FFF2-40B4-BE49-F238E27FC236}">
                <a16:creationId xmlns:a16="http://schemas.microsoft.com/office/drawing/2014/main" id="{BB056936-425E-23F6-7AFE-9C55EF061A36}"/>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5" name="TextBox 9">
            <a:extLst>
              <a:ext uri="{FF2B5EF4-FFF2-40B4-BE49-F238E27FC236}">
                <a16:creationId xmlns:a16="http://schemas.microsoft.com/office/drawing/2014/main" id="{CC1A8A40-5C98-8E43-2B2B-3A2B1BB47E66}"/>
              </a:ext>
            </a:extLst>
          </p:cNvPr>
          <p:cNvSpPr txBox="1"/>
          <p:nvPr/>
        </p:nvSpPr>
        <p:spPr>
          <a:xfrm>
            <a:off x="25183" y="1126683"/>
            <a:ext cx="4556553" cy="132587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C00000"/>
                </a:solidFill>
              </a:rPr>
              <a:t>Constant Threshold </a:t>
            </a:r>
          </a:p>
          <a:p>
            <a:pPr marL="590565" lvl="1" indent="-285750">
              <a:lnSpc>
                <a:spcPts val="2079"/>
              </a:lnSpc>
              <a:buFont typeface="Arial" panose="020B0604020202020204" pitchFamily="34" charset="0"/>
              <a:buChar char="•"/>
            </a:pPr>
            <a:r>
              <a:rPr lang="en-US" sz="1800" dirty="0">
                <a:solidFill>
                  <a:srgbClr val="000000"/>
                </a:solidFill>
              </a:rPr>
              <a:t>SAT defined @ 100mV</a:t>
            </a:r>
          </a:p>
          <a:p>
            <a:pPr marL="590565" lvl="1" indent="-285750">
              <a:lnSpc>
                <a:spcPts val="2079"/>
              </a:lnSpc>
              <a:buFont typeface="Arial" panose="020B0604020202020204" pitchFamily="34" charset="0"/>
              <a:buChar char="•"/>
            </a:pPr>
            <a:r>
              <a:rPr lang="en-US" sz="1800" dirty="0">
                <a:solidFill>
                  <a:srgbClr val="000000"/>
                </a:solidFill>
              </a:rPr>
              <a:t>Parameterization using peak </a:t>
            </a:r>
            <a:br>
              <a:rPr lang="en-US" sz="1800" dirty="0">
                <a:solidFill>
                  <a:srgbClr val="000000"/>
                </a:solidFill>
              </a:rPr>
            </a:br>
            <a:r>
              <a:rPr lang="en-US" sz="1800" dirty="0">
                <a:solidFill>
                  <a:srgbClr val="000000"/>
                </a:solidFill>
              </a:rPr>
              <a:t>amplitude</a:t>
            </a:r>
          </a:p>
          <a:p>
            <a:pPr marL="590565" lvl="1" indent="-285750">
              <a:lnSpc>
                <a:spcPts val="2079"/>
              </a:lnSpc>
              <a:buFont typeface="Arial" panose="020B0604020202020204" pitchFamily="34" charset="0"/>
              <a:buChar char="•"/>
            </a:pPr>
            <a:endParaRPr lang="en-US" sz="1600" dirty="0">
              <a:solidFill>
                <a:srgbClr val="000000"/>
              </a:solidFill>
            </a:endParaRPr>
          </a:p>
        </p:txBody>
      </p:sp>
      <p:pic>
        <p:nvPicPr>
          <p:cNvPr id="6" name="Picture 413">
            <a:extLst>
              <a:ext uri="{FF2B5EF4-FFF2-40B4-BE49-F238E27FC236}">
                <a16:creationId xmlns:a16="http://schemas.microsoft.com/office/drawing/2014/main" id="{8B4ADC66-FC5C-D89A-E40B-994984E8B798}"/>
              </a:ext>
            </a:extLst>
          </p:cNvPr>
          <p:cNvPicPr/>
          <p:nvPr/>
        </p:nvPicPr>
        <p:blipFill>
          <a:blip r:embed="rId2"/>
          <a:stretch/>
        </p:blipFill>
        <p:spPr>
          <a:xfrm>
            <a:off x="311036" y="2730791"/>
            <a:ext cx="3288687" cy="2588785"/>
          </a:xfrm>
          <a:prstGeom prst="rect">
            <a:avLst/>
          </a:prstGeom>
          <a:ln>
            <a:noFill/>
          </a:ln>
        </p:spPr>
      </p:pic>
      <p:sp>
        <p:nvSpPr>
          <p:cNvPr id="8" name="TextBox 9">
            <a:extLst>
              <a:ext uri="{FF2B5EF4-FFF2-40B4-BE49-F238E27FC236}">
                <a16:creationId xmlns:a16="http://schemas.microsoft.com/office/drawing/2014/main" id="{7BB648B0-7C44-05E2-0D04-F95C151D4AD3}"/>
              </a:ext>
            </a:extLst>
          </p:cNvPr>
          <p:cNvSpPr txBox="1"/>
          <p:nvPr/>
        </p:nvSpPr>
        <p:spPr>
          <a:xfrm>
            <a:off x="4010123" y="1046317"/>
            <a:ext cx="4608254"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C00000"/>
                </a:solidFill>
              </a:rPr>
              <a:t>Charge above Threshold</a:t>
            </a:r>
          </a:p>
          <a:p>
            <a:pPr marL="609630" lvl="1" indent="-304815">
              <a:lnSpc>
                <a:spcPts val="2079"/>
              </a:lnSpc>
              <a:buFont typeface="Arial" panose="020B0604020202020204" pitchFamily="34" charset="0"/>
              <a:buChar char="•"/>
            </a:pPr>
            <a:r>
              <a:rPr lang="en-US" sz="1800" dirty="0">
                <a:solidFill>
                  <a:srgbClr val="000000"/>
                </a:solidFill>
              </a:rPr>
              <a:t>Constant threshold+ Using multiple </a:t>
            </a:r>
            <a:br>
              <a:rPr lang="en-US" sz="1800" dirty="0">
                <a:solidFill>
                  <a:srgbClr val="000000"/>
                </a:solidFill>
              </a:rPr>
            </a:br>
            <a:r>
              <a:rPr lang="en-US" sz="1800" dirty="0">
                <a:solidFill>
                  <a:srgbClr val="000000"/>
                </a:solidFill>
              </a:rPr>
              <a:t>higher thresholds </a:t>
            </a:r>
          </a:p>
          <a:p>
            <a:pPr marL="609630" lvl="1" indent="-304815">
              <a:lnSpc>
                <a:spcPts val="2079"/>
              </a:lnSpc>
              <a:buFont typeface="Arial" panose="020B0604020202020204" pitchFamily="34" charset="0"/>
              <a:buChar char="•"/>
            </a:pPr>
            <a:r>
              <a:rPr lang="en-US" sz="1800" dirty="0">
                <a:solidFill>
                  <a:srgbClr val="000000"/>
                </a:solidFill>
              </a:rPr>
              <a:t>Alternative method of peak size estimation </a:t>
            </a:r>
          </a:p>
        </p:txBody>
      </p:sp>
      <p:pic>
        <p:nvPicPr>
          <p:cNvPr id="10" name="Picture 9">
            <a:extLst>
              <a:ext uri="{FF2B5EF4-FFF2-40B4-BE49-F238E27FC236}">
                <a16:creationId xmlns:a16="http://schemas.microsoft.com/office/drawing/2014/main" id="{3BA17C77-68B9-185D-E05F-38CBEA314D83}"/>
              </a:ext>
            </a:extLst>
          </p:cNvPr>
          <p:cNvPicPr/>
          <p:nvPr/>
        </p:nvPicPr>
        <p:blipFill>
          <a:blip r:embed="rId3"/>
          <a:stretch/>
        </p:blipFill>
        <p:spPr>
          <a:xfrm>
            <a:off x="3873632" y="3553308"/>
            <a:ext cx="3184387" cy="2811963"/>
          </a:xfrm>
          <a:prstGeom prst="rect">
            <a:avLst/>
          </a:prstGeom>
          <a:ln>
            <a:noFill/>
          </a:ln>
        </p:spPr>
      </p:pic>
      <p:sp>
        <p:nvSpPr>
          <p:cNvPr id="11" name="Line 4">
            <a:extLst>
              <a:ext uri="{FF2B5EF4-FFF2-40B4-BE49-F238E27FC236}">
                <a16:creationId xmlns:a16="http://schemas.microsoft.com/office/drawing/2014/main" id="{6EC8BA88-BF7C-3737-F9DC-3421E1D55946}"/>
              </a:ext>
            </a:extLst>
          </p:cNvPr>
          <p:cNvSpPr/>
          <p:nvPr/>
        </p:nvSpPr>
        <p:spPr>
          <a:xfrm>
            <a:off x="3719736" y="957651"/>
            <a:ext cx="0" cy="5915956"/>
          </a:xfrm>
          <a:prstGeom prst="line">
            <a:avLst/>
          </a:prstGeom>
          <a:ln/>
        </p:spPr>
        <p:style>
          <a:lnRef idx="1">
            <a:schemeClr val="dk1"/>
          </a:lnRef>
          <a:fillRef idx="0">
            <a:schemeClr val="dk1"/>
          </a:fillRef>
          <a:effectRef idx="0">
            <a:schemeClr val="dk1"/>
          </a:effectRef>
          <a:fontRef idx="minor">
            <a:schemeClr val="tx1"/>
          </a:fontRef>
        </p:style>
      </p:sp>
      <p:sp>
        <p:nvSpPr>
          <p:cNvPr id="12" name="Line 4">
            <a:extLst>
              <a:ext uri="{FF2B5EF4-FFF2-40B4-BE49-F238E27FC236}">
                <a16:creationId xmlns:a16="http://schemas.microsoft.com/office/drawing/2014/main" id="{EB0AA917-6CCC-B93A-2690-0C36629D940B}"/>
              </a:ext>
            </a:extLst>
          </p:cNvPr>
          <p:cNvSpPr/>
          <p:nvPr/>
        </p:nvSpPr>
        <p:spPr>
          <a:xfrm>
            <a:off x="8592162" y="957651"/>
            <a:ext cx="0" cy="5915956"/>
          </a:xfrm>
          <a:prstGeom prst="line">
            <a:avLst/>
          </a:prstGeom>
          <a:ln/>
        </p:spPr>
        <p:style>
          <a:lnRef idx="1">
            <a:schemeClr val="dk1"/>
          </a:lnRef>
          <a:fillRef idx="0">
            <a:schemeClr val="dk1"/>
          </a:fillRef>
          <a:effectRef idx="0">
            <a:schemeClr val="dk1"/>
          </a:effectRef>
          <a:fontRef idx="minor">
            <a:schemeClr val="tx1"/>
          </a:fontRef>
        </p:style>
      </p:sp>
      <p:pic>
        <p:nvPicPr>
          <p:cNvPr id="9" name="Picture 8">
            <a:extLst>
              <a:ext uri="{FF2B5EF4-FFF2-40B4-BE49-F238E27FC236}">
                <a16:creationId xmlns:a16="http://schemas.microsoft.com/office/drawing/2014/main" id="{A4FFF1D7-2BAA-D36A-6E57-BF0B6001BF6B}"/>
              </a:ext>
            </a:extLst>
          </p:cNvPr>
          <p:cNvPicPr/>
          <p:nvPr/>
        </p:nvPicPr>
        <p:blipFill>
          <a:blip r:embed="rId4"/>
          <a:stretch/>
        </p:blipFill>
        <p:spPr>
          <a:xfrm>
            <a:off x="5015727" y="2547586"/>
            <a:ext cx="2840484" cy="2011444"/>
          </a:xfrm>
          <a:prstGeom prst="rect">
            <a:avLst/>
          </a:prstGeom>
          <a:ln>
            <a:noFill/>
          </a:ln>
        </p:spPr>
      </p:pic>
      <p:sp>
        <p:nvSpPr>
          <p:cNvPr id="13" name="TextBox 9">
            <a:extLst>
              <a:ext uri="{FF2B5EF4-FFF2-40B4-BE49-F238E27FC236}">
                <a16:creationId xmlns:a16="http://schemas.microsoft.com/office/drawing/2014/main" id="{087FA4AF-FB28-443F-524B-063AFB6F162F}"/>
              </a:ext>
            </a:extLst>
          </p:cNvPr>
          <p:cNvSpPr txBox="1"/>
          <p:nvPr/>
        </p:nvSpPr>
        <p:spPr>
          <a:xfrm>
            <a:off x="8901793" y="1046317"/>
            <a:ext cx="4556553"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C00000"/>
                </a:solidFill>
              </a:rPr>
              <a:t>Artificial Neural Networks </a:t>
            </a:r>
          </a:p>
          <a:p>
            <a:pPr marL="590565" lvl="1" indent="-285750">
              <a:lnSpc>
                <a:spcPts val="2079"/>
              </a:lnSpc>
              <a:buFont typeface="Arial" panose="020B0604020202020204" pitchFamily="34" charset="0"/>
              <a:buChar char="•"/>
            </a:pPr>
            <a:r>
              <a:rPr lang="en-US" sz="1800" dirty="0">
                <a:solidFill>
                  <a:srgbClr val="000000"/>
                </a:solidFill>
              </a:rPr>
              <a:t>SAT defined @ 100mV</a:t>
            </a:r>
          </a:p>
          <a:p>
            <a:pPr marL="590565" lvl="1" indent="-285750">
              <a:lnSpc>
                <a:spcPts val="2079"/>
              </a:lnSpc>
              <a:buFont typeface="Arial" panose="020B0604020202020204" pitchFamily="34" charset="0"/>
              <a:buChar char="•"/>
            </a:pPr>
            <a:r>
              <a:rPr lang="en-US" sz="1800" dirty="0">
                <a:solidFill>
                  <a:srgbClr val="000000"/>
                </a:solidFill>
              </a:rPr>
              <a:t>Using the digitized waveform </a:t>
            </a:r>
            <a:br>
              <a:rPr lang="en-US" sz="1800" dirty="0">
                <a:solidFill>
                  <a:srgbClr val="000000"/>
                </a:solidFill>
              </a:rPr>
            </a:br>
            <a:r>
              <a:rPr lang="en-US" sz="1800" dirty="0">
                <a:solidFill>
                  <a:srgbClr val="000000"/>
                </a:solidFill>
              </a:rPr>
              <a:t>to feed an ANN </a:t>
            </a:r>
          </a:p>
          <a:p>
            <a:pPr marL="590565" lvl="1" indent="-285750">
              <a:lnSpc>
                <a:spcPts val="2079"/>
              </a:lnSpc>
              <a:buFont typeface="Arial" panose="020B0604020202020204" pitchFamily="34" charset="0"/>
              <a:buChar char="•"/>
            </a:pPr>
            <a:endParaRPr lang="en-US" sz="1800" dirty="0">
              <a:solidFill>
                <a:srgbClr val="000000"/>
              </a:solidFill>
            </a:endParaRPr>
          </a:p>
        </p:txBody>
      </p:sp>
      <p:pic>
        <p:nvPicPr>
          <p:cNvPr id="18" name="Picture 703">
            <a:extLst>
              <a:ext uri="{FF2B5EF4-FFF2-40B4-BE49-F238E27FC236}">
                <a16:creationId xmlns:a16="http://schemas.microsoft.com/office/drawing/2014/main" id="{47563BD6-1189-6E96-6462-48148EB6A660}"/>
              </a:ext>
            </a:extLst>
          </p:cNvPr>
          <p:cNvPicPr/>
          <p:nvPr/>
        </p:nvPicPr>
        <p:blipFill>
          <a:blip r:embed="rId5"/>
          <a:stretch/>
        </p:blipFill>
        <p:spPr>
          <a:xfrm>
            <a:off x="8618377" y="3167890"/>
            <a:ext cx="3437057" cy="2782279"/>
          </a:xfrm>
          <a:prstGeom prst="rect">
            <a:avLst/>
          </a:prstGeom>
          <a:ln>
            <a:noFill/>
          </a:ln>
        </p:spPr>
      </p:pic>
    </p:spTree>
    <p:extLst>
      <p:ext uri="{BB962C8B-B14F-4D97-AF65-F5344CB8AC3E}">
        <p14:creationId xmlns:p14="http://schemas.microsoft.com/office/powerpoint/2010/main" val="6491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indoor, box, food, donut&#10;&#10;Description automatically generated">
            <a:extLst>
              <a:ext uri="{FF2B5EF4-FFF2-40B4-BE49-F238E27FC236}">
                <a16:creationId xmlns:a16="http://schemas.microsoft.com/office/drawing/2014/main" id="{793C33B6-3121-FA11-857D-A0198005D5CD}"/>
              </a:ext>
            </a:extLst>
          </p:cNvPr>
          <p:cNvPicPr>
            <a:picLocks noChangeAspect="1"/>
          </p:cNvPicPr>
          <p:nvPr/>
        </p:nvPicPr>
        <p:blipFill rotWithShape="1">
          <a:blip r:embed="rId2"/>
          <a:srcRect l="8401"/>
          <a:stretch/>
        </p:blipFill>
        <p:spPr>
          <a:xfrm rot="5400000">
            <a:off x="7436173" y="1295843"/>
            <a:ext cx="3651049" cy="2989422"/>
          </a:xfrm>
          <a:prstGeom prst="rect">
            <a:avLst/>
          </a:prstGeom>
        </p:spPr>
      </p:pic>
      <p:sp>
        <p:nvSpPr>
          <p:cNvPr id="2" name="Title 1">
            <a:extLst>
              <a:ext uri="{FF2B5EF4-FFF2-40B4-BE49-F238E27FC236}">
                <a16:creationId xmlns:a16="http://schemas.microsoft.com/office/drawing/2014/main" id="{F291F16A-5A68-6FBE-D04A-DBACC9DE19EB}"/>
              </a:ext>
            </a:extLst>
          </p:cNvPr>
          <p:cNvSpPr>
            <a:spLocks noGrp="1"/>
          </p:cNvSpPr>
          <p:nvPr>
            <p:ph type="title"/>
          </p:nvPr>
        </p:nvSpPr>
        <p:spPr/>
        <p:txBody>
          <a:bodyPr/>
          <a:lstStyle/>
          <a:p>
            <a:r>
              <a:rPr lang="en-US" dirty="0"/>
              <a:t>Measurements of Interest and Highlight Preliminary Results</a:t>
            </a:r>
            <a:endParaRPr lang="el-GR" dirty="0"/>
          </a:p>
        </p:txBody>
      </p:sp>
      <p:sp>
        <p:nvSpPr>
          <p:cNvPr id="3" name="Slide Number Placeholder 2">
            <a:extLst>
              <a:ext uri="{FF2B5EF4-FFF2-40B4-BE49-F238E27FC236}">
                <a16:creationId xmlns:a16="http://schemas.microsoft.com/office/drawing/2014/main" id="{BB455557-7541-27C9-FEFC-E2B1DC67BBC8}"/>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14</a:t>
            </a:fld>
            <a:endParaRPr lang="fr-FR" sz="1000" dirty="0">
              <a:solidFill>
                <a:srgbClr val="666666"/>
              </a:solidFill>
              <a:cs typeface="Times" panose="02020603050405020304" pitchFamily="18" charset="0"/>
            </a:endParaRPr>
          </a:p>
        </p:txBody>
      </p:sp>
      <p:sp>
        <p:nvSpPr>
          <p:cNvPr id="4" name="Footer Placeholder 3">
            <a:extLst>
              <a:ext uri="{FF2B5EF4-FFF2-40B4-BE49-F238E27FC236}">
                <a16:creationId xmlns:a16="http://schemas.microsoft.com/office/drawing/2014/main" id="{5D57AA50-2D00-EBBF-6095-F41BBD6927EA}"/>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5" name="TextBox 4">
            <a:extLst>
              <a:ext uri="{FF2B5EF4-FFF2-40B4-BE49-F238E27FC236}">
                <a16:creationId xmlns:a16="http://schemas.microsoft.com/office/drawing/2014/main" id="{39C6EEC9-BB98-AC47-D583-27CEDC0499DC}"/>
              </a:ext>
            </a:extLst>
          </p:cNvPr>
          <p:cNvSpPr txBox="1"/>
          <p:nvPr/>
        </p:nvSpPr>
        <p:spPr>
          <a:xfrm>
            <a:off x="112932" y="1136639"/>
            <a:ext cx="7407018" cy="26930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2000" dirty="0">
                <a:solidFill>
                  <a:srgbClr val="C00000"/>
                </a:solidFill>
              </a:rPr>
              <a:t>Robust &amp; Efficient Prototypes  ~ put a photo of different detectors tested </a:t>
            </a:r>
          </a:p>
          <a:p>
            <a:pPr marL="609630" lvl="1" indent="-304815">
              <a:lnSpc>
                <a:spcPts val="2079"/>
              </a:lnSpc>
              <a:buFont typeface="Arial" panose="020B0604020202020204" pitchFamily="34" charset="0"/>
              <a:buChar char="•"/>
            </a:pPr>
            <a:r>
              <a:rPr lang="en-US" sz="2000" dirty="0">
                <a:solidFill>
                  <a:srgbClr val="000000"/>
                </a:solidFill>
              </a:rPr>
              <a:t>Different resistivity values (10 MO, 200kO)</a:t>
            </a:r>
          </a:p>
          <a:p>
            <a:pPr marL="609630" lvl="1" indent="-304815">
              <a:lnSpc>
                <a:spcPts val="2079"/>
              </a:lnSpc>
              <a:buFont typeface="Arial" panose="020B0604020202020204" pitchFamily="34" charset="0"/>
              <a:buChar char="•"/>
            </a:pPr>
            <a:r>
              <a:rPr lang="en-US" sz="2000" dirty="0">
                <a:solidFill>
                  <a:srgbClr val="000000"/>
                </a:solidFill>
              </a:rPr>
              <a:t>Different resistivity layer architecture (capacitive sharing) </a:t>
            </a:r>
          </a:p>
          <a:p>
            <a:pPr marL="609630" lvl="1" indent="-304815">
              <a:lnSpc>
                <a:spcPts val="2079"/>
              </a:lnSpc>
              <a:buFont typeface="Arial" panose="020B0604020202020204" pitchFamily="34" charset="0"/>
              <a:buChar char="•"/>
            </a:pPr>
            <a:r>
              <a:rPr lang="en-US" sz="2000" dirty="0">
                <a:cs typeface="Times New Roman" panose="02020603050405020304" pitchFamily="18" charset="0"/>
              </a:rPr>
              <a:t>Voltage scans </a:t>
            </a:r>
            <a:r>
              <a:rPr lang="en-US" sz="2000" dirty="0">
                <a:cs typeface="Arial" panose="020B0604020202020204" pitchFamily="34" charset="0"/>
              </a:rPr>
              <a:t>→ </a:t>
            </a:r>
            <a:r>
              <a:rPr lang="en-US" sz="2000" dirty="0">
                <a:cs typeface="Times New Roman" panose="02020603050405020304" pitchFamily="18" charset="0"/>
              </a:rPr>
              <a:t>Stable operation voltage at a high rate</a:t>
            </a:r>
          </a:p>
          <a:p>
            <a:pPr marL="609630" lvl="1" indent="-304815">
              <a:lnSpc>
                <a:spcPts val="2079"/>
              </a:lnSpc>
              <a:buFont typeface="Arial" panose="020B0604020202020204" pitchFamily="34" charset="0"/>
              <a:buChar char="•"/>
            </a:pPr>
            <a:r>
              <a:rPr lang="en-US" sz="2000" dirty="0">
                <a:cs typeface="Times New Roman" panose="02020603050405020304" pitchFamily="18" charset="0"/>
              </a:rPr>
              <a:t>Timing runs on individual pads</a:t>
            </a:r>
          </a:p>
          <a:p>
            <a:pPr marL="609630" lvl="1" indent="-304815">
              <a:lnSpc>
                <a:spcPts val="2079"/>
              </a:lnSpc>
              <a:buFont typeface="Arial" panose="020B0604020202020204" pitchFamily="34" charset="0"/>
              <a:buChar char="•"/>
            </a:pPr>
            <a:r>
              <a:rPr lang="en-US" sz="2000" dirty="0">
                <a:cs typeface="Times New Roman" panose="02020603050405020304" pitchFamily="18" charset="0"/>
              </a:rPr>
              <a:t>Long scan for uniformity map on amplitude and timing </a:t>
            </a:r>
          </a:p>
          <a:p>
            <a:pPr marL="609630" lvl="1" indent="-304815">
              <a:lnSpc>
                <a:spcPts val="2079"/>
              </a:lnSpc>
              <a:buFont typeface="Arial" panose="020B0604020202020204" pitchFamily="34" charset="0"/>
              <a:buChar char="•"/>
            </a:pPr>
            <a:r>
              <a:rPr lang="en-US" sz="2000" dirty="0">
                <a:cs typeface="Times New Roman" panose="02020603050405020304" pitchFamily="18" charset="0"/>
              </a:rPr>
              <a:t>Signal Sharing </a:t>
            </a:r>
          </a:p>
          <a:p>
            <a:pPr marL="609630" lvl="1" indent="-304815">
              <a:lnSpc>
                <a:spcPts val="2079"/>
              </a:lnSpc>
              <a:buFont typeface="Arial" panose="020B0604020202020204" pitchFamily="34" charset="0"/>
              <a:buChar char="•"/>
            </a:pPr>
            <a:r>
              <a:rPr lang="en-US" sz="2000" dirty="0">
                <a:cs typeface="Times New Roman" panose="02020603050405020304" pitchFamily="18" charset="0"/>
              </a:rPr>
              <a:t>Tilted detector relative to beam direction in 45 and 35 degrees</a:t>
            </a:r>
          </a:p>
        </p:txBody>
      </p:sp>
      <p:grpSp>
        <p:nvGrpSpPr>
          <p:cNvPr id="16" name="Group 15">
            <a:extLst>
              <a:ext uri="{FF2B5EF4-FFF2-40B4-BE49-F238E27FC236}">
                <a16:creationId xmlns:a16="http://schemas.microsoft.com/office/drawing/2014/main" id="{0F17975F-583E-EBFA-E872-43814C1AC12F}"/>
              </a:ext>
            </a:extLst>
          </p:cNvPr>
          <p:cNvGrpSpPr/>
          <p:nvPr/>
        </p:nvGrpSpPr>
        <p:grpSpPr>
          <a:xfrm>
            <a:off x="132743" y="4098755"/>
            <a:ext cx="5206417" cy="2424155"/>
            <a:chOff x="132743" y="4098755"/>
            <a:chExt cx="5206417" cy="2424155"/>
          </a:xfrm>
        </p:grpSpPr>
        <p:pic>
          <p:nvPicPr>
            <p:cNvPr id="1028" name="Picture 4">
              <a:extLst>
                <a:ext uri="{FF2B5EF4-FFF2-40B4-BE49-F238E27FC236}">
                  <a16:creationId xmlns:a16="http://schemas.microsoft.com/office/drawing/2014/main" id="{514A0C48-36A7-62AC-F6A9-C2BB663235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292" y="4329343"/>
              <a:ext cx="2354868" cy="177296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7FA8AF42-0C82-D8B1-34A1-16FABA4C2091}"/>
                </a:ext>
              </a:extLst>
            </p:cNvPr>
            <p:cNvGrpSpPr/>
            <p:nvPr/>
          </p:nvGrpSpPr>
          <p:grpSpPr>
            <a:xfrm>
              <a:off x="132743" y="4098755"/>
              <a:ext cx="2748489" cy="2424155"/>
              <a:chOff x="132743" y="4098755"/>
              <a:chExt cx="2748489" cy="2424155"/>
            </a:xfrm>
          </p:grpSpPr>
          <p:pic>
            <p:nvPicPr>
              <p:cNvPr id="1029" name="Picture 5">
                <a:extLst>
                  <a:ext uri="{FF2B5EF4-FFF2-40B4-BE49-F238E27FC236}">
                    <a16:creationId xmlns:a16="http://schemas.microsoft.com/office/drawing/2014/main" id="{71726E41-CFF1-B4EB-2015-0A3F9A7039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743" y="4259267"/>
                <a:ext cx="1287134" cy="150165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FBEE8EA-EE4C-1C85-C505-B3DB0FD8F5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7396" y="4098755"/>
                <a:ext cx="1250246" cy="1117068"/>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5C91CC58-FE81-8B95-BD56-36AF49B1E9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6640" y="5224684"/>
                <a:ext cx="1374592" cy="1298226"/>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6" name="Picture 6">
            <a:extLst>
              <a:ext uri="{FF2B5EF4-FFF2-40B4-BE49-F238E27FC236}">
                <a16:creationId xmlns:a16="http://schemas.microsoft.com/office/drawing/2014/main" id="{8E21500A-259F-BD94-B224-FFB81060F68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2031" t="12882" r="8727" b="21026"/>
          <a:stretch/>
        </p:blipFill>
        <p:spPr bwMode="auto">
          <a:xfrm>
            <a:off x="5923312" y="4041951"/>
            <a:ext cx="2668850" cy="2024031"/>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457D12AF-2BF0-72B2-F070-65C7D60A822C}"/>
              </a:ext>
            </a:extLst>
          </p:cNvPr>
          <p:cNvGrpSpPr/>
          <p:nvPr/>
        </p:nvGrpSpPr>
        <p:grpSpPr>
          <a:xfrm>
            <a:off x="7519951" y="987181"/>
            <a:ext cx="3544602" cy="2693045"/>
            <a:chOff x="9136292" y="3918009"/>
            <a:chExt cx="2364047" cy="1987053"/>
          </a:xfrm>
        </p:grpSpPr>
        <p:pic>
          <p:nvPicPr>
            <p:cNvPr id="8" name="Picture 8">
              <a:extLst>
                <a:ext uri="{FF2B5EF4-FFF2-40B4-BE49-F238E27FC236}">
                  <a16:creationId xmlns:a16="http://schemas.microsoft.com/office/drawing/2014/main" id="{C76DFF61-4D14-DF9A-AB6A-DE41561CF42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173" t="2591" r="4400" b="899"/>
            <a:stretch/>
          </p:blipFill>
          <p:spPr bwMode="auto">
            <a:xfrm>
              <a:off x="9136292" y="3918009"/>
              <a:ext cx="2364047" cy="187086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6401B9F-3B70-C81B-D0F4-8ECA2E05AC22}"/>
                </a:ext>
              </a:extLst>
            </p:cNvPr>
            <p:cNvSpPr txBox="1"/>
            <p:nvPr/>
          </p:nvSpPr>
          <p:spPr>
            <a:xfrm>
              <a:off x="9387460" y="5221699"/>
              <a:ext cx="1883585" cy="683363"/>
            </a:xfrm>
            <a:prstGeom prst="rect">
              <a:avLst/>
            </a:prstGeom>
            <a:noFill/>
          </p:spPr>
          <p:txBody>
            <a:bodyPr wrap="square">
              <a:spAutoFit/>
            </a:bodyPr>
            <a:lstStyle/>
            <a:p>
              <a:pPr rtl="0">
                <a:spcBef>
                  <a:spcPts val="0"/>
                </a:spcBef>
                <a:spcAft>
                  <a:spcPts val="0"/>
                </a:spcAft>
              </a:pPr>
              <a:r>
                <a:rPr lang="en-US" sz="1500" b="0" i="0" u="none" strike="noStrike" dirty="0">
                  <a:solidFill>
                    <a:srgbClr val="FF0000"/>
                  </a:solidFill>
                  <a:effectLst/>
                  <a:latin typeface="Times New Roman" panose="02020603050405020304" pitchFamily="18" charset="0"/>
                  <a:cs typeface="Times New Roman" panose="02020603050405020304" pitchFamily="18" charset="0"/>
                </a:rPr>
                <a:t>Best result</a:t>
              </a:r>
              <a:endParaRPr lang="en-US" sz="1500" b="0" dirty="0">
                <a:solidFill>
                  <a:srgbClr val="FF0000"/>
                </a:solidFill>
                <a:effectLst/>
                <a:latin typeface="Times New Roman" panose="02020603050405020304" pitchFamily="18" charset="0"/>
                <a:cs typeface="Times New Roman" panose="02020603050405020304" pitchFamily="18" charset="0"/>
              </a:endParaRPr>
            </a:p>
            <a:p>
              <a:br>
                <a:rPr lang="en-US" b="0" dirty="0">
                  <a:effectLst/>
                </a:rPr>
              </a:br>
              <a:endParaRPr lang="el-GR" dirty="0"/>
            </a:p>
          </p:txBody>
        </p:sp>
        <p:sp>
          <p:nvSpPr>
            <p:cNvPr id="10" name="TextBox 9">
              <a:extLst>
                <a:ext uri="{FF2B5EF4-FFF2-40B4-BE49-F238E27FC236}">
                  <a16:creationId xmlns:a16="http://schemas.microsoft.com/office/drawing/2014/main" id="{01A03675-8314-D84A-61D9-8EDC312DE83D}"/>
                </a:ext>
              </a:extLst>
            </p:cNvPr>
            <p:cNvSpPr txBox="1"/>
            <p:nvPr/>
          </p:nvSpPr>
          <p:spPr>
            <a:xfrm>
              <a:off x="9387460" y="4738880"/>
              <a:ext cx="2049301" cy="1101748"/>
            </a:xfrm>
            <a:prstGeom prst="rect">
              <a:avLst/>
            </a:prstGeom>
            <a:noFill/>
          </p:spPr>
          <p:txBody>
            <a:bodyPr wrap="square">
              <a:spAutoFit/>
            </a:bodyPr>
            <a:lstStyle/>
            <a:p>
              <a:pPr rtl="0">
                <a:spcBef>
                  <a:spcPts val="0"/>
                </a:spcBef>
                <a:spcAft>
                  <a:spcPts val="0"/>
                </a:spcAft>
              </a:pPr>
              <a:r>
                <a:rPr lang="en-US" sz="1500" dirty="0">
                  <a:solidFill>
                    <a:srgbClr val="000000"/>
                  </a:solidFill>
                  <a:latin typeface="Times New Roman" panose="02020603050405020304" pitchFamily="18" charset="0"/>
                  <a:cs typeface="Times New Roman" panose="02020603050405020304" pitchFamily="18" charset="0"/>
                </a:rPr>
                <a:t>~20ps at</a:t>
              </a:r>
              <a:br>
                <a:rPr lang="en-US" sz="1500" dirty="0">
                  <a:solidFill>
                    <a:srgbClr val="000000"/>
                  </a:solidFill>
                  <a:latin typeface="Times New Roman" panose="02020603050405020304" pitchFamily="18" charset="0"/>
                  <a:cs typeface="Times New Roman" panose="02020603050405020304" pitchFamily="18" charset="0"/>
                </a:rPr>
              </a:br>
              <a:r>
                <a:rPr lang="en-US" sz="1500" dirty="0">
                  <a:solidFill>
                    <a:srgbClr val="000000"/>
                  </a:solidFill>
                  <a:latin typeface="Times New Roman" panose="02020603050405020304" pitchFamily="18" charset="0"/>
                  <a:cs typeface="Times New Roman" panose="02020603050405020304" pitchFamily="18" charset="0"/>
                </a:rPr>
                <a:t>central pad</a:t>
              </a:r>
            </a:p>
            <a:p>
              <a:pPr rtl="0">
                <a:spcBef>
                  <a:spcPts val="0"/>
                </a:spcBef>
                <a:spcAft>
                  <a:spcPts val="0"/>
                </a:spcAft>
              </a:pPr>
              <a:r>
                <a:rPr lang="en-US" sz="1500" b="0" dirty="0">
                  <a:solidFill>
                    <a:srgbClr val="000000"/>
                  </a:solidFill>
                  <a:effectLst/>
                  <a:latin typeface="Times New Roman" panose="02020603050405020304" pitchFamily="18" charset="0"/>
                  <a:cs typeface="Times New Roman" panose="02020603050405020304" pitchFamily="18" charset="0"/>
                </a:rPr>
                <a:t>C550/A275</a:t>
              </a:r>
              <a:r>
                <a:rPr lang="en-US" sz="1500" dirty="0">
                  <a:solidFill>
                    <a:srgbClr val="000000"/>
                  </a:solidFill>
                  <a:latin typeface="Times New Roman" panose="02020603050405020304" pitchFamily="18" charset="0"/>
                  <a:cs typeface="Times New Roman" panose="02020603050405020304" pitchFamily="18" charset="0"/>
                </a:rPr>
                <a:t>V</a:t>
              </a:r>
              <a:endParaRPr lang="en-US" sz="1500" b="0" dirty="0">
                <a:effectLst/>
                <a:latin typeface="Times New Roman" panose="02020603050405020304" pitchFamily="18" charset="0"/>
                <a:cs typeface="Times New Roman" panose="02020603050405020304" pitchFamily="18" charset="0"/>
              </a:endParaRPr>
            </a:p>
            <a:p>
              <a:br>
                <a:rPr lang="en-US" b="0" dirty="0">
                  <a:effectLst/>
                </a:rPr>
              </a:br>
              <a:endParaRPr lang="el-GR" dirty="0"/>
            </a:p>
          </p:txBody>
        </p:sp>
      </p:grpSp>
      <p:grpSp>
        <p:nvGrpSpPr>
          <p:cNvPr id="13" name="Group 12">
            <a:extLst>
              <a:ext uri="{FF2B5EF4-FFF2-40B4-BE49-F238E27FC236}">
                <a16:creationId xmlns:a16="http://schemas.microsoft.com/office/drawing/2014/main" id="{E732962C-D7F8-43EA-3676-58D1A6BD72E7}"/>
              </a:ext>
            </a:extLst>
          </p:cNvPr>
          <p:cNvGrpSpPr/>
          <p:nvPr/>
        </p:nvGrpSpPr>
        <p:grpSpPr>
          <a:xfrm>
            <a:off x="8689829" y="3518124"/>
            <a:ext cx="3253002" cy="3091568"/>
            <a:chOff x="9367265" y="1142114"/>
            <a:chExt cx="2869715" cy="3024059"/>
          </a:xfrm>
        </p:grpSpPr>
        <p:pic>
          <p:nvPicPr>
            <p:cNvPr id="1033" name="Picture 9">
              <a:extLst>
                <a:ext uri="{FF2B5EF4-FFF2-40B4-BE49-F238E27FC236}">
                  <a16:creationId xmlns:a16="http://schemas.microsoft.com/office/drawing/2014/main" id="{893CF54A-AE80-3268-DC8E-F65898B5DC5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67265" y="1142114"/>
              <a:ext cx="2759245" cy="275924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910DF49-07CE-ACF7-DE03-8097AC761068}"/>
                </a:ext>
              </a:extLst>
            </p:cNvPr>
            <p:cNvSpPr txBox="1"/>
            <p:nvPr/>
          </p:nvSpPr>
          <p:spPr>
            <a:xfrm>
              <a:off x="10107815" y="3202794"/>
              <a:ext cx="2129165" cy="963379"/>
            </a:xfrm>
            <a:prstGeom prst="rect">
              <a:avLst/>
            </a:prstGeom>
            <a:noFill/>
          </p:spPr>
          <p:txBody>
            <a:bodyPr wrap="square">
              <a:spAutoFit/>
            </a:bodyPr>
            <a:lstStyle/>
            <a:p>
              <a:pPr rtl="0">
                <a:spcBef>
                  <a:spcPts val="0"/>
                </a:spcBef>
                <a:spcAft>
                  <a:spcPts val="0"/>
                </a:spcAft>
              </a:pPr>
              <a:r>
                <a:rPr lang="en-US" sz="1500" dirty="0">
                  <a:solidFill>
                    <a:srgbClr val="000000"/>
                  </a:solidFill>
                  <a:latin typeface="Times New Roman" panose="02020603050405020304" pitchFamily="18" charset="0"/>
                  <a:cs typeface="Times New Roman" panose="02020603050405020304" pitchFamily="18" charset="0"/>
                </a:rPr>
                <a:t>Capacitive sharing </a:t>
              </a:r>
            </a:p>
            <a:p>
              <a:pPr rtl="0">
                <a:spcBef>
                  <a:spcPts val="0"/>
                </a:spcBef>
                <a:spcAft>
                  <a:spcPts val="0"/>
                </a:spcAft>
              </a:pPr>
              <a:r>
                <a:rPr lang="en-US" sz="1500" dirty="0">
                  <a:latin typeface="Times New Roman" panose="02020603050405020304" pitchFamily="18" charset="0"/>
                  <a:cs typeface="Times New Roman" panose="02020603050405020304" pitchFamily="18" charset="0"/>
                </a:rPr>
                <a:t>10MO 3 layers </a:t>
              </a:r>
              <a:endParaRPr lang="en-US" sz="1500" dirty="0">
                <a:solidFill>
                  <a:srgbClr val="000000"/>
                </a:solidFill>
                <a:latin typeface="Times New Roman" panose="02020603050405020304" pitchFamily="18" charset="0"/>
                <a:cs typeface="Times New Roman" panose="02020603050405020304" pitchFamily="18" charset="0"/>
              </a:endParaRPr>
            </a:p>
            <a:p>
              <a:br>
                <a:rPr lang="en-US" b="0" dirty="0">
                  <a:effectLst/>
                </a:rPr>
              </a:br>
              <a:endParaRPr lang="el-GR" dirty="0"/>
            </a:p>
          </p:txBody>
        </p:sp>
      </p:grpSp>
    </p:spTree>
    <p:extLst>
      <p:ext uri="{BB962C8B-B14F-4D97-AF65-F5344CB8AC3E}">
        <p14:creationId xmlns:p14="http://schemas.microsoft.com/office/powerpoint/2010/main" val="58636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1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1000"/>
                                        <p:tgtEl>
                                          <p:spTgt spid="5">
                                            <p:txEl>
                                              <p:pRg st="3" end="3"/>
                                            </p:txEl>
                                          </p:spTgt>
                                        </p:tgtEl>
                                      </p:cBhvr>
                                    </p:animEffect>
                                    <p:anim calcmode="lin" valueType="num">
                                      <p:cBhvr>
                                        <p:cTn id="3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3" end="3"/>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Effect transition="in" filter="fade">
                                      <p:cBhvr>
                                        <p:cTn id="39" dur="1000"/>
                                        <p:tgtEl>
                                          <p:spTgt spid="5">
                                            <p:txEl>
                                              <p:pRg st="4" end="4"/>
                                            </p:txEl>
                                          </p:spTgt>
                                        </p:tgtEl>
                                      </p:cBhvr>
                                    </p:animEffect>
                                    <p:anim calcmode="lin" valueType="num">
                                      <p:cBhvr>
                                        <p:cTn id="4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Effect transition="in" filter="fade">
                                      <p:cBhvr>
                                        <p:cTn id="50" dur="1000"/>
                                        <p:tgtEl>
                                          <p:spTgt spid="5">
                                            <p:txEl>
                                              <p:pRg st="5" end="5"/>
                                            </p:txEl>
                                          </p:spTgt>
                                        </p:tgtEl>
                                      </p:cBhvr>
                                    </p:animEffect>
                                    <p:anim calcmode="lin" valueType="num">
                                      <p:cBhvr>
                                        <p:cTn id="5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2" dur="1000" fill="hold"/>
                                        <p:tgtEl>
                                          <p:spTgt spid="5">
                                            <p:txEl>
                                              <p:pRg st="5" end="5"/>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Effect transition="in" filter="fade">
                                      <p:cBhvr>
                                        <p:cTn id="55" dur="1000"/>
                                        <p:tgtEl>
                                          <p:spTgt spid="5">
                                            <p:txEl>
                                              <p:pRg st="6" end="6"/>
                                            </p:txEl>
                                          </p:spTgt>
                                        </p:tgtEl>
                                      </p:cBhvr>
                                    </p:animEffect>
                                    <p:anim calcmode="lin" valueType="num">
                                      <p:cBhvr>
                                        <p:cTn id="5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13"/>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5">
                                            <p:txEl>
                                              <p:pRg st="7" end="7"/>
                                            </p:txEl>
                                          </p:spTgt>
                                        </p:tgtEl>
                                        <p:attrNameLst>
                                          <p:attrName>style.visibility</p:attrName>
                                        </p:attrNameLst>
                                      </p:cBhvr>
                                      <p:to>
                                        <p:strVal val="visible"/>
                                      </p:to>
                                    </p:set>
                                    <p:animEffect transition="in" filter="fade">
                                      <p:cBhvr>
                                        <p:cTn id="70" dur="1000"/>
                                        <p:tgtEl>
                                          <p:spTgt spid="5">
                                            <p:txEl>
                                              <p:pRg st="7" end="7"/>
                                            </p:txEl>
                                          </p:spTgt>
                                        </p:tgtEl>
                                      </p:cBhvr>
                                    </p:animEffect>
                                    <p:anim calcmode="lin" valueType="num">
                                      <p:cBhvr>
                                        <p:cTn id="71"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72"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15</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5" name="CustomShape 2"/>
          <p:cNvSpPr/>
          <p:nvPr/>
        </p:nvSpPr>
        <p:spPr>
          <a:xfrm>
            <a:off x="853440" y="2763360"/>
            <a:ext cx="11153280" cy="893760"/>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7040"/>
              </a:lnSpc>
            </a:pPr>
            <a:r>
              <a:rPr lang="en-US" sz="5867" b="0" strike="noStrike" spc="-1" dirty="0">
                <a:solidFill>
                  <a:srgbClr val="000000"/>
                </a:solidFill>
                <a:latin typeface="Open Sauce SemiBold"/>
                <a:ea typeface="DejaVu Sans"/>
              </a:rPr>
              <a:t>Concluding Remarks</a:t>
            </a:r>
            <a:endParaRPr lang="en-US" sz="5867" b="0" strike="noStrike" spc="-1" dirty="0">
              <a:latin typeface="Arial"/>
            </a:endParaRPr>
          </a:p>
        </p:txBody>
      </p:sp>
      <p:sp>
        <p:nvSpPr>
          <p:cNvPr id="6" name="Line 4">
            <a:extLst>
              <a:ext uri="{FF2B5EF4-FFF2-40B4-BE49-F238E27FC236}">
                <a16:creationId xmlns:a16="http://schemas.microsoft.com/office/drawing/2014/main" id="{ADCF729C-71F9-B068-CCB1-9A657EA3168B}"/>
              </a:ext>
            </a:extLst>
          </p:cNvPr>
          <p:cNvSpPr/>
          <p:nvPr/>
        </p:nvSpPr>
        <p:spPr>
          <a:xfrm flipV="1">
            <a:off x="2279761" y="3669340"/>
            <a:ext cx="8300639" cy="22902"/>
          </a:xfrm>
          <a:prstGeom prst="line">
            <a:avLst/>
          </a:prstGeom>
          <a:ln/>
        </p:spPr>
        <p:style>
          <a:lnRef idx="2">
            <a:schemeClr val="dk1"/>
          </a:lnRef>
          <a:fillRef idx="0">
            <a:schemeClr val="dk1"/>
          </a:fillRef>
          <a:effectRef idx="1">
            <a:schemeClr val="dk1"/>
          </a:effectRef>
          <a:fontRef idx="minor">
            <a:schemeClr val="tx1"/>
          </a:fontRef>
        </p:style>
      </p:sp>
    </p:spTree>
    <p:extLst>
      <p:ext uri="{BB962C8B-B14F-4D97-AF65-F5344CB8AC3E}">
        <p14:creationId xmlns:p14="http://schemas.microsoft.com/office/powerpoint/2010/main" val="178908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Ongoing Development</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16</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6" name="CustomShape 5">
            <a:extLst>
              <a:ext uri="{FF2B5EF4-FFF2-40B4-BE49-F238E27FC236}">
                <a16:creationId xmlns:a16="http://schemas.microsoft.com/office/drawing/2014/main" id="{1915DFD3-6B92-884B-B51F-853DE15487D9}"/>
              </a:ext>
            </a:extLst>
          </p:cNvPr>
          <p:cNvSpPr/>
          <p:nvPr/>
        </p:nvSpPr>
        <p:spPr>
          <a:xfrm>
            <a:off x="2135560" y="1024908"/>
            <a:ext cx="7848872" cy="644877"/>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ct val="100000"/>
              </a:lnSpc>
            </a:pPr>
            <a:r>
              <a:rPr lang="en-US" sz="1800" b="1" strike="noStrike" spc="-1" dirty="0">
                <a:solidFill>
                  <a:srgbClr val="000000"/>
                </a:solidFill>
                <a:latin typeface="Arial"/>
                <a:ea typeface="Arial"/>
              </a:rPr>
              <a:t>Towards an engineered PICOSEC MM module </a:t>
            </a:r>
            <a:r>
              <a:rPr lang="en-US" sz="1800" b="1" spc="-1" dirty="0">
                <a:solidFill>
                  <a:srgbClr val="000000"/>
                </a:solidFill>
                <a:latin typeface="Arial"/>
                <a:ea typeface="Arial"/>
              </a:rPr>
              <a:t>:</a:t>
            </a:r>
            <a:endParaRPr lang="en-US" sz="1800" b="0" strike="noStrike" spc="-1" dirty="0">
              <a:latin typeface="Arial"/>
            </a:endParaRPr>
          </a:p>
          <a:p>
            <a:pPr algn="ctr">
              <a:lnSpc>
                <a:spcPct val="100000"/>
              </a:lnSpc>
            </a:pPr>
            <a:r>
              <a:rPr lang="en-US" sz="1800" b="1" strike="noStrike" spc="-1" dirty="0">
                <a:solidFill>
                  <a:srgbClr val="000000"/>
                </a:solidFill>
                <a:latin typeface="Arial"/>
                <a:ea typeface="Arial"/>
              </a:rPr>
              <a:t>multiple directions in detector development</a:t>
            </a:r>
            <a:endParaRPr lang="en-US" sz="1800" b="0" strike="noStrike" spc="-1" dirty="0">
              <a:latin typeface="Arial"/>
            </a:endParaRPr>
          </a:p>
        </p:txBody>
      </p:sp>
      <p:sp>
        <p:nvSpPr>
          <p:cNvPr id="7" name="CustomShape 2">
            <a:extLst>
              <a:ext uri="{FF2B5EF4-FFF2-40B4-BE49-F238E27FC236}">
                <a16:creationId xmlns:a16="http://schemas.microsoft.com/office/drawing/2014/main" id="{B13DDE1E-DC85-B898-90B3-78911B81C78E}"/>
              </a:ext>
            </a:extLst>
          </p:cNvPr>
          <p:cNvSpPr/>
          <p:nvPr/>
        </p:nvSpPr>
        <p:spPr>
          <a:xfrm>
            <a:off x="27111" y="2489542"/>
            <a:ext cx="4700737" cy="1659538"/>
          </a:xfrm>
          <a:prstGeom prst="rect">
            <a:avLst/>
          </a:prstGeom>
          <a:noFill/>
          <a:ln>
            <a:solidFill>
              <a:schemeClr val="bg1"/>
            </a:solid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11" indent="-228611">
              <a:lnSpc>
                <a:spcPct val="100000"/>
              </a:lnSpc>
              <a:spcBef>
                <a:spcPts val="320"/>
              </a:spcBef>
              <a:buFont typeface="Arial" panose="020B0604020202020204" pitchFamily="34" charset="0"/>
              <a:buChar char="•"/>
              <a:tabLst>
                <a:tab pos="0" algn="l"/>
              </a:tabLst>
            </a:pPr>
            <a:r>
              <a:rPr lang="en-US" sz="1800" b="1" u="sng" spc="-1" dirty="0"/>
              <a:t>Scalable MM Detector (IRFU/CERN)  </a:t>
            </a:r>
          </a:p>
          <a:p>
            <a:pPr marL="772920" lvl="1" indent="-228611">
              <a:spcBef>
                <a:spcPts val="320"/>
              </a:spcBef>
              <a:buFont typeface="Arial" panose="020B0604020202020204" pitchFamily="34" charset="0"/>
              <a:buChar char="•"/>
              <a:tabLst>
                <a:tab pos="0" algn="l"/>
              </a:tabLst>
            </a:pPr>
            <a:r>
              <a:rPr lang="en-US" sz="1800" spc="-1" dirty="0"/>
              <a:t>10x10cm2 </a:t>
            </a:r>
          </a:p>
          <a:p>
            <a:pPr marL="772920" lvl="1" indent="-228611">
              <a:spcBef>
                <a:spcPts val="320"/>
              </a:spcBef>
              <a:buFont typeface="Arial" panose="020B0604020202020204" pitchFamily="34" charset="0"/>
              <a:buChar char="•"/>
              <a:tabLst>
                <a:tab pos="0" algn="l"/>
              </a:tabLst>
            </a:pPr>
            <a:r>
              <a:rPr lang="en-US" sz="1800" spc="-1" dirty="0"/>
              <a:t>Prove the performance in </a:t>
            </a:r>
            <a:r>
              <a:rPr lang="el-GR" sz="1800" spc="-1" dirty="0"/>
              <a:t>a </a:t>
            </a:r>
            <a:r>
              <a:rPr lang="en-US" sz="1800" spc="-1" dirty="0"/>
              <a:t>multichannel setup</a:t>
            </a:r>
            <a:endParaRPr lang="el-GR" sz="1800" spc="-1" dirty="0"/>
          </a:p>
          <a:p>
            <a:pPr marL="772920" lvl="1" indent="-228611">
              <a:spcBef>
                <a:spcPts val="320"/>
              </a:spcBef>
              <a:buFont typeface="Arial" panose="020B0604020202020204" pitchFamily="34" charset="0"/>
              <a:buChar char="•"/>
              <a:tabLst>
                <a:tab pos="0" algn="l"/>
              </a:tabLst>
            </a:pPr>
            <a:r>
              <a:rPr lang="en-US" sz="1800" spc="-1" dirty="0"/>
              <a:t>Flatness (Planarity &lt; 10</a:t>
            </a:r>
            <a:r>
              <a:rPr lang="el-GR" sz="1800" spc="-1" dirty="0"/>
              <a:t>μ</a:t>
            </a:r>
            <a:r>
              <a:rPr lang="en-US" sz="1800" spc="-1" dirty="0"/>
              <a:t>m)</a:t>
            </a:r>
          </a:p>
          <a:p>
            <a:pPr lvl="1">
              <a:spcBef>
                <a:spcPts val="320"/>
              </a:spcBef>
              <a:tabLst>
                <a:tab pos="0" algn="l"/>
              </a:tabLst>
            </a:pPr>
            <a:r>
              <a:rPr lang="en-US" sz="1800" spc="-1" dirty="0"/>
              <a:t> </a:t>
            </a:r>
          </a:p>
        </p:txBody>
      </p:sp>
      <p:sp>
        <p:nvSpPr>
          <p:cNvPr id="8" name="CustomShape 2">
            <a:extLst>
              <a:ext uri="{FF2B5EF4-FFF2-40B4-BE49-F238E27FC236}">
                <a16:creationId xmlns:a16="http://schemas.microsoft.com/office/drawing/2014/main" id="{8D845A46-10D8-A5CB-D853-77FC832BD1E5}"/>
              </a:ext>
            </a:extLst>
          </p:cNvPr>
          <p:cNvSpPr/>
          <p:nvPr/>
        </p:nvSpPr>
        <p:spPr>
          <a:xfrm>
            <a:off x="1463825" y="4501270"/>
            <a:ext cx="5470019" cy="1776756"/>
          </a:xfrm>
          <a:prstGeom prst="rect">
            <a:avLst/>
          </a:prstGeom>
          <a:noFill/>
          <a:ln>
            <a:solidFill>
              <a:schemeClr val="bg1"/>
            </a:solid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11" indent="-228611">
              <a:lnSpc>
                <a:spcPct val="100000"/>
              </a:lnSpc>
              <a:spcBef>
                <a:spcPts val="320"/>
              </a:spcBef>
              <a:buFont typeface="Arial" panose="020B0604020202020204" pitchFamily="34" charset="0"/>
              <a:buChar char="•"/>
              <a:tabLst>
                <a:tab pos="0" algn="l"/>
              </a:tabLst>
            </a:pPr>
            <a:r>
              <a:rPr lang="en-US" sz="1800" b="1" u="sng" spc="-1" dirty="0"/>
              <a:t>Robustness &amp; Efficiency (LIST/USTC/CERN)</a:t>
            </a:r>
          </a:p>
          <a:p>
            <a:pPr marL="772920" lvl="1" indent="-228611">
              <a:spcBef>
                <a:spcPts val="320"/>
              </a:spcBef>
              <a:buFont typeface="Arial" panose="020B0604020202020204" pitchFamily="34" charset="0"/>
              <a:buChar char="•"/>
              <a:tabLst>
                <a:tab pos="0" algn="l"/>
              </a:tabLst>
            </a:pPr>
            <a:r>
              <a:rPr lang="en-US" sz="1800" spc="-1" dirty="0"/>
              <a:t>Research on various photocathode materials (Replace </a:t>
            </a:r>
            <a:r>
              <a:rPr lang="en-US" sz="1800" spc="-1" dirty="0" err="1"/>
              <a:t>CsI</a:t>
            </a:r>
            <a:r>
              <a:rPr lang="en-US" sz="1800" spc="-1" dirty="0"/>
              <a:t> with B4C, DLC</a:t>
            </a:r>
            <a:r>
              <a:rPr lang="en-US" sz="1800" spc="-1"/>
              <a:t>,… )</a:t>
            </a:r>
            <a:endParaRPr lang="en-US" sz="1800" spc="-1" dirty="0"/>
          </a:p>
          <a:p>
            <a:pPr marL="772920" lvl="1" indent="-228611">
              <a:spcBef>
                <a:spcPts val="320"/>
              </a:spcBef>
              <a:buFont typeface="Arial" panose="020B0604020202020204" pitchFamily="34" charset="0"/>
              <a:buChar char="•"/>
              <a:tabLst>
                <a:tab pos="0" algn="l"/>
              </a:tabLst>
            </a:pPr>
            <a:r>
              <a:rPr lang="en-US" sz="1800" spc="-1" dirty="0"/>
              <a:t>Resistive prototypes </a:t>
            </a:r>
          </a:p>
        </p:txBody>
      </p:sp>
      <p:sp>
        <p:nvSpPr>
          <p:cNvPr id="9" name="CustomShape 2">
            <a:extLst>
              <a:ext uri="{FF2B5EF4-FFF2-40B4-BE49-F238E27FC236}">
                <a16:creationId xmlns:a16="http://schemas.microsoft.com/office/drawing/2014/main" id="{3CD1D9E0-F2CE-0028-2E8C-6D7885F3D724}"/>
              </a:ext>
            </a:extLst>
          </p:cNvPr>
          <p:cNvSpPr/>
          <p:nvPr/>
        </p:nvSpPr>
        <p:spPr>
          <a:xfrm>
            <a:off x="5147642" y="2477048"/>
            <a:ext cx="3960439" cy="1744040"/>
          </a:xfrm>
          <a:prstGeom prst="rect">
            <a:avLst/>
          </a:prstGeom>
          <a:noFill/>
          <a:ln>
            <a:solidFill>
              <a:schemeClr val="bg1"/>
            </a:solid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11" indent="-228611">
              <a:lnSpc>
                <a:spcPct val="100000"/>
              </a:lnSpc>
              <a:spcBef>
                <a:spcPts val="320"/>
              </a:spcBef>
              <a:buFont typeface="Arial" panose="020B0604020202020204" pitchFamily="34" charset="0"/>
              <a:buChar char="•"/>
              <a:tabLst>
                <a:tab pos="0" algn="l"/>
              </a:tabLst>
            </a:pPr>
            <a:r>
              <a:rPr lang="en-US" sz="1800" b="1" u="sng" spc="-1" dirty="0"/>
              <a:t>Pixelated MM Detector </a:t>
            </a:r>
            <a:br>
              <a:rPr lang="en-US" sz="1800" b="1" u="sng" spc="-1" dirty="0"/>
            </a:br>
            <a:r>
              <a:rPr lang="en-US" sz="1800" b="1" u="sng" spc="-1" dirty="0"/>
              <a:t>(</a:t>
            </a:r>
            <a:r>
              <a:rPr lang="en-US" sz="1800" b="1" u="sng" spc="-1" dirty="0" err="1"/>
              <a:t>IJCLab</a:t>
            </a:r>
            <a:r>
              <a:rPr lang="en-US" sz="1800" b="1" u="sng" spc="-1" dirty="0"/>
              <a:t>/IRFU/CERN)</a:t>
            </a:r>
          </a:p>
          <a:p>
            <a:pPr marL="772920" lvl="1" indent="-228611">
              <a:spcBef>
                <a:spcPts val="320"/>
              </a:spcBef>
              <a:buFont typeface="Arial" panose="020B0604020202020204" pitchFamily="34" charset="0"/>
              <a:buChar char="•"/>
              <a:tabLst>
                <a:tab pos="0" algn="l"/>
              </a:tabLst>
            </a:pPr>
            <a:r>
              <a:rPr lang="en-US" sz="1800" spc="-1" dirty="0"/>
              <a:t>Development of front-end &amp; back-end readout electronics for the prototype (~100 channels ) </a:t>
            </a:r>
          </a:p>
        </p:txBody>
      </p:sp>
      <p:cxnSp>
        <p:nvCxnSpPr>
          <p:cNvPr id="10" name="Straight Arrow Connector 9">
            <a:extLst>
              <a:ext uri="{FF2B5EF4-FFF2-40B4-BE49-F238E27FC236}">
                <a16:creationId xmlns:a16="http://schemas.microsoft.com/office/drawing/2014/main" id="{FA758773-FE25-24E0-B75B-1D32BCE07BAC}"/>
              </a:ext>
            </a:extLst>
          </p:cNvPr>
          <p:cNvCxnSpPr>
            <a:cxnSpLocks/>
          </p:cNvCxnSpPr>
          <p:nvPr/>
        </p:nvCxnSpPr>
        <p:spPr>
          <a:xfrm>
            <a:off x="8004123" y="1627393"/>
            <a:ext cx="2150678" cy="14000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CustomShape 2">
            <a:extLst>
              <a:ext uri="{FF2B5EF4-FFF2-40B4-BE49-F238E27FC236}">
                <a16:creationId xmlns:a16="http://schemas.microsoft.com/office/drawing/2014/main" id="{7E615E97-C365-B26B-92E5-8AF3466C5140}"/>
              </a:ext>
            </a:extLst>
          </p:cNvPr>
          <p:cNvSpPr/>
          <p:nvPr/>
        </p:nvSpPr>
        <p:spPr>
          <a:xfrm>
            <a:off x="8976320" y="3069857"/>
            <a:ext cx="3024336" cy="2951431"/>
          </a:xfrm>
          <a:prstGeom prst="rect">
            <a:avLst/>
          </a:prstGeom>
          <a:noFill/>
          <a:ln>
            <a:solidFill>
              <a:schemeClr val="bg1"/>
            </a:solid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11" indent="-228611">
              <a:lnSpc>
                <a:spcPct val="100000"/>
              </a:lnSpc>
              <a:spcBef>
                <a:spcPts val="320"/>
              </a:spcBef>
              <a:buFont typeface="Arial" panose="020B0604020202020204" pitchFamily="34" charset="0"/>
              <a:buChar char="•"/>
              <a:tabLst>
                <a:tab pos="0" algn="l"/>
              </a:tabLst>
            </a:pPr>
            <a:r>
              <a:rPr lang="en-US" sz="1800" b="1" u="sng" spc="-1" dirty="0"/>
              <a:t>Physics Studies</a:t>
            </a:r>
            <a:br>
              <a:rPr lang="en-US" sz="1800" b="1" u="sng" spc="-1" dirty="0"/>
            </a:br>
            <a:r>
              <a:rPr lang="en-US" sz="1800" b="1" u="sng" spc="-1" dirty="0"/>
              <a:t>(LP2I Bordeaux/ IRFU/ </a:t>
            </a:r>
            <a:r>
              <a:rPr lang="en-US" sz="1800" b="1" u="sng" spc="-1" dirty="0" err="1"/>
              <a:t>Auth</a:t>
            </a:r>
            <a:r>
              <a:rPr lang="en-US" sz="1800" b="1" u="sng" spc="-1" dirty="0"/>
              <a:t>)  </a:t>
            </a:r>
          </a:p>
          <a:p>
            <a:pPr marL="772920" lvl="1" indent="-228611">
              <a:spcBef>
                <a:spcPts val="320"/>
              </a:spcBef>
              <a:buFont typeface="Arial" panose="020B0604020202020204" pitchFamily="34" charset="0"/>
              <a:buChar char="•"/>
              <a:tabLst>
                <a:tab pos="0" algn="l"/>
              </a:tabLst>
            </a:pPr>
            <a:r>
              <a:rPr lang="en-US" sz="1800" spc="-1" dirty="0"/>
              <a:t>T0 tagger and/or embedded in a calorimeter </a:t>
            </a:r>
          </a:p>
          <a:p>
            <a:pPr marL="772920" lvl="1" indent="-228611">
              <a:spcBef>
                <a:spcPts val="320"/>
              </a:spcBef>
              <a:buFont typeface="Arial" panose="020B0604020202020204" pitchFamily="34" charset="0"/>
              <a:buChar char="•"/>
              <a:tabLst>
                <a:tab pos="0" algn="l"/>
              </a:tabLst>
            </a:pPr>
            <a:r>
              <a:rPr lang="en-US" sz="1800" spc="-1" dirty="0"/>
              <a:t>Muon monitoring</a:t>
            </a:r>
          </a:p>
          <a:p>
            <a:pPr marL="772920" lvl="1" indent="-228611">
              <a:spcBef>
                <a:spcPts val="320"/>
              </a:spcBef>
              <a:buFont typeface="Arial" panose="020B0604020202020204" pitchFamily="34" charset="0"/>
              <a:buChar char="•"/>
              <a:tabLst>
                <a:tab pos="0" algn="l"/>
              </a:tabLst>
            </a:pPr>
            <a:r>
              <a:rPr lang="en-US" sz="1800" spc="-1" dirty="0"/>
              <a:t>As a photodetector for T0 tagging at the neutrino detector  </a:t>
            </a:r>
          </a:p>
          <a:p>
            <a:pPr marL="544309" lvl="1">
              <a:spcBef>
                <a:spcPts val="320"/>
              </a:spcBef>
              <a:tabLst>
                <a:tab pos="0" algn="l"/>
              </a:tabLst>
            </a:pPr>
            <a:r>
              <a:rPr lang="en-US" sz="1800" spc="-1" dirty="0"/>
              <a:t> </a:t>
            </a:r>
          </a:p>
        </p:txBody>
      </p:sp>
      <p:cxnSp>
        <p:nvCxnSpPr>
          <p:cNvPr id="14" name="Straight Arrow Connector 13">
            <a:extLst>
              <a:ext uri="{FF2B5EF4-FFF2-40B4-BE49-F238E27FC236}">
                <a16:creationId xmlns:a16="http://schemas.microsoft.com/office/drawing/2014/main" id="{1A1754D3-55C6-0548-B49F-6F5C75E8D655}"/>
              </a:ext>
            </a:extLst>
          </p:cNvPr>
          <p:cNvCxnSpPr>
            <a:cxnSpLocks/>
          </p:cNvCxnSpPr>
          <p:nvPr/>
        </p:nvCxnSpPr>
        <p:spPr>
          <a:xfrm flipH="1">
            <a:off x="2495600" y="1644120"/>
            <a:ext cx="1568780" cy="8481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99C35B95-309F-940E-65E6-0689F96B2943}"/>
              </a:ext>
            </a:extLst>
          </p:cNvPr>
          <p:cNvCxnSpPr>
            <a:cxnSpLocks/>
          </p:cNvCxnSpPr>
          <p:nvPr/>
        </p:nvCxnSpPr>
        <p:spPr>
          <a:xfrm>
            <a:off x="6487174" y="1637851"/>
            <a:ext cx="238515" cy="8391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4EC235CF-95D9-4064-EAF3-2EE3567BBD50}"/>
              </a:ext>
            </a:extLst>
          </p:cNvPr>
          <p:cNvCxnSpPr>
            <a:cxnSpLocks/>
          </p:cNvCxnSpPr>
          <p:nvPr/>
        </p:nvCxnSpPr>
        <p:spPr>
          <a:xfrm flipH="1">
            <a:off x="4198834" y="1640082"/>
            <a:ext cx="1080568" cy="27747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254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8" grpId="0" animBg="1"/>
      <p:bldP spid="9"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8760A8A-6488-1808-4C50-C6344382D727}"/>
              </a:ext>
            </a:extLst>
          </p:cNvPr>
          <p:cNvPicPr>
            <a:picLocks noChangeAspect="1"/>
          </p:cNvPicPr>
          <p:nvPr/>
        </p:nvPicPr>
        <p:blipFill rotWithShape="1">
          <a:blip r:embed="rId2"/>
          <a:srcRect b="13841"/>
          <a:stretch/>
        </p:blipFill>
        <p:spPr>
          <a:xfrm>
            <a:off x="1306301" y="1659462"/>
            <a:ext cx="7477940" cy="4832211"/>
          </a:xfrm>
          <a:prstGeom prst="rect">
            <a:avLst/>
          </a:prstGeom>
        </p:spPr>
      </p:pic>
      <p:sp>
        <p:nvSpPr>
          <p:cNvPr id="2" name="Title 1"/>
          <p:cNvSpPr>
            <a:spLocks noGrp="1"/>
          </p:cNvSpPr>
          <p:nvPr>
            <p:ph type="title"/>
          </p:nvPr>
        </p:nvSpPr>
        <p:spPr/>
        <p:txBody>
          <a:bodyPr/>
          <a:lstStyle/>
          <a:p>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17</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6" name="CustomShape 11"/>
          <p:cNvSpPr/>
          <p:nvPr/>
        </p:nvSpPr>
        <p:spPr>
          <a:xfrm>
            <a:off x="119336" y="535215"/>
            <a:ext cx="10873208" cy="1073051"/>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p>
            <a:pPr>
              <a:lnSpc>
                <a:spcPts val="9680"/>
              </a:lnSpc>
            </a:pPr>
            <a:r>
              <a:rPr lang="en-US" sz="4600" b="0" strike="noStrike" spc="-1" dirty="0">
                <a:solidFill>
                  <a:schemeClr val="bg2"/>
                </a:solidFill>
                <a:latin typeface="Open Sauce SemiBold"/>
                <a:ea typeface="DejaVu Sans"/>
              </a:rPr>
              <a:t>In the end it’s all a matter of timing</a:t>
            </a:r>
            <a:endParaRPr lang="en-US" sz="4600" b="0" strike="noStrike" spc="-1" dirty="0">
              <a:solidFill>
                <a:schemeClr val="bg2"/>
              </a:solidFill>
              <a:latin typeface="Arial"/>
            </a:endParaRPr>
          </a:p>
        </p:txBody>
      </p:sp>
      <p:sp>
        <p:nvSpPr>
          <p:cNvPr id="5" name="CustomShape 11">
            <a:extLst>
              <a:ext uri="{FF2B5EF4-FFF2-40B4-BE49-F238E27FC236}">
                <a16:creationId xmlns:a16="http://schemas.microsoft.com/office/drawing/2014/main" id="{D1616E37-7392-48C3-D671-62612538FC56}"/>
              </a:ext>
            </a:extLst>
          </p:cNvPr>
          <p:cNvSpPr/>
          <p:nvPr/>
        </p:nvSpPr>
        <p:spPr>
          <a:xfrm>
            <a:off x="8976320" y="5399320"/>
            <a:ext cx="3244445" cy="1097223"/>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p>
            <a:pPr>
              <a:lnSpc>
                <a:spcPts val="9680"/>
              </a:lnSpc>
            </a:pPr>
            <a:r>
              <a:rPr lang="en-US" sz="5000" b="0" strike="noStrike" spc="-1" dirty="0">
                <a:solidFill>
                  <a:schemeClr val="bg2"/>
                </a:solidFill>
                <a:latin typeface="Open Sauce SemiBold"/>
                <a:ea typeface="DejaVu Sans"/>
              </a:rPr>
              <a:t>Thank you!</a:t>
            </a:r>
            <a:endParaRPr lang="en-US" sz="5000" b="0" strike="noStrike" spc="-1" dirty="0">
              <a:solidFill>
                <a:schemeClr val="bg2"/>
              </a:solidFill>
              <a:latin typeface="Arial"/>
            </a:endParaRPr>
          </a:p>
        </p:txBody>
      </p:sp>
    </p:spTree>
    <p:extLst>
      <p:ext uri="{BB962C8B-B14F-4D97-AF65-F5344CB8AC3E}">
        <p14:creationId xmlns:p14="http://schemas.microsoft.com/office/powerpoint/2010/main" val="46757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RD51 “PICOSEC” Collaboration</a:t>
            </a:r>
          </a:p>
        </p:txBody>
      </p:sp>
      <p:sp>
        <p:nvSpPr>
          <p:cNvPr id="15" name="Content Placeholder 2"/>
          <p:cNvSpPr txBox="1">
            <a:spLocks/>
          </p:cNvSpPr>
          <p:nvPr/>
        </p:nvSpPr>
        <p:spPr>
          <a:xfrm>
            <a:off x="7680176" y="5640990"/>
            <a:ext cx="2736304" cy="62440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spcBef>
                <a:spcPts val="600"/>
              </a:spcBef>
            </a:pPr>
            <a:r>
              <a:rPr lang="en-US" i="1" dirty="0">
                <a:solidFill>
                  <a:srgbClr val="A50021"/>
                </a:solidFill>
              </a:rPr>
              <a:t>10 institutes from 6 countries</a:t>
            </a:r>
          </a:p>
          <a:p>
            <a:pPr algn="ctr">
              <a:spcBef>
                <a:spcPts val="600"/>
              </a:spcBef>
            </a:pPr>
            <a:r>
              <a:rPr lang="en-US" i="1" dirty="0">
                <a:solidFill>
                  <a:srgbClr val="A50021"/>
                </a:solidFill>
              </a:rPr>
              <a:t>44 collaborators</a:t>
            </a:r>
          </a:p>
        </p:txBody>
      </p:sp>
      <p:grpSp>
        <p:nvGrpSpPr>
          <p:cNvPr id="10" name="Group 9"/>
          <p:cNvGrpSpPr/>
          <p:nvPr/>
        </p:nvGrpSpPr>
        <p:grpSpPr>
          <a:xfrm>
            <a:off x="2028008" y="1340420"/>
            <a:ext cx="8172449" cy="4032796"/>
            <a:chOff x="504007" y="1268412"/>
            <a:chExt cx="8172449" cy="4032796"/>
          </a:xfrm>
        </p:grpSpPr>
        <p:pic>
          <p:nvPicPr>
            <p:cNvPr id="8" name="Picture 7"/>
            <p:cNvPicPr>
              <a:picLocks noChangeAspect="1"/>
            </p:cNvPicPr>
            <p:nvPr/>
          </p:nvPicPr>
          <p:blipFill rotWithShape="1">
            <a:blip r:embed="rId2"/>
            <a:srcRect l="49792" t="55339" r="4219"/>
            <a:stretch/>
          </p:blipFill>
          <p:spPr>
            <a:xfrm>
              <a:off x="4608512" y="3189308"/>
              <a:ext cx="3923928" cy="2111900"/>
            </a:xfrm>
            <a:prstGeom prst="rect">
              <a:avLst/>
            </a:prstGeom>
          </p:spPr>
        </p:pic>
        <p:sp>
          <p:nvSpPr>
            <p:cNvPr id="16" name="Content Placeholder 4"/>
            <p:cNvSpPr txBox="1">
              <a:spLocks/>
            </p:cNvSpPr>
            <p:nvPr/>
          </p:nvSpPr>
          <p:spPr>
            <a:xfrm>
              <a:off x="504007" y="1268412"/>
              <a:ext cx="8172449" cy="388878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spcAft>
                  <a:spcPts val="600"/>
                </a:spcAft>
              </a:pPr>
              <a:r>
                <a:rPr lang="fr-FR" sz="1500" b="1" dirty="0"/>
                <a:t>AUTH </a:t>
              </a:r>
              <a:r>
                <a:rPr lang="fr-FR" sz="1500" dirty="0"/>
                <a:t>(</a:t>
              </a:r>
              <a:r>
                <a:rPr lang="fr-FR" sz="1500" dirty="0" err="1"/>
                <a:t>Greece</a:t>
              </a:r>
              <a:r>
                <a:rPr lang="fr-FR" sz="1500" dirty="0"/>
                <a:t>)</a:t>
              </a:r>
              <a:r>
                <a:rPr lang="fr-FR" sz="1500" dirty="0">
                  <a:solidFill>
                    <a:schemeClr val="tx1"/>
                  </a:solidFill>
                </a:rPr>
                <a:t> K. </a:t>
              </a:r>
              <a:r>
                <a:rPr lang="fr-FR" sz="1500" dirty="0" err="1">
                  <a:solidFill>
                    <a:schemeClr val="tx1"/>
                  </a:solidFill>
                </a:rPr>
                <a:t>Kordas</a:t>
              </a:r>
              <a:r>
                <a:rPr lang="fr-FR" sz="1500" dirty="0">
                  <a:solidFill>
                    <a:schemeClr val="tx1"/>
                  </a:solidFill>
                </a:rPr>
                <a:t>, C. Lampoudis</a:t>
              </a:r>
              <a:r>
                <a:rPr lang="fr-FR" sz="1500" baseline="30000" dirty="0">
                  <a:solidFill>
                    <a:schemeClr val="tx1"/>
                  </a:solidFill>
                </a:rPr>
                <a:t>1</a:t>
              </a:r>
              <a:r>
                <a:rPr lang="fr-FR" sz="1500" dirty="0">
                  <a:solidFill>
                    <a:schemeClr val="tx1"/>
                  </a:solidFill>
                </a:rPr>
                <a:t>, I. Maniatis</a:t>
              </a:r>
              <a:r>
                <a:rPr lang="fr-FR" sz="1500" baseline="30000" dirty="0">
                  <a:solidFill>
                    <a:schemeClr val="tx1"/>
                  </a:solidFill>
                </a:rPr>
                <a:t>6</a:t>
              </a:r>
              <a:r>
                <a:rPr lang="fr-FR" sz="1500" dirty="0">
                  <a:solidFill>
                    <a:schemeClr val="tx1"/>
                  </a:solidFill>
                </a:rPr>
                <a:t>, I. Manthos</a:t>
              </a:r>
              <a:r>
                <a:rPr lang="fr-FR" sz="1500" baseline="30000" dirty="0">
                  <a:solidFill>
                    <a:schemeClr val="tx1"/>
                  </a:solidFill>
                </a:rPr>
                <a:t>5</a:t>
              </a:r>
              <a:r>
                <a:rPr lang="fr-FR" sz="1500" dirty="0">
                  <a:solidFill>
                    <a:schemeClr val="tx1"/>
                  </a:solidFill>
                </a:rPr>
                <a:t>, K. </a:t>
              </a:r>
              <a:r>
                <a:rPr lang="fr-FR" sz="1500" dirty="0" err="1">
                  <a:solidFill>
                    <a:schemeClr val="tx1"/>
                  </a:solidFill>
                </a:rPr>
                <a:t>Paraschou</a:t>
              </a:r>
              <a:r>
                <a:rPr lang="fr-FR" sz="1500" dirty="0">
                  <a:solidFill>
                    <a:schemeClr val="tx1"/>
                  </a:solidFill>
                </a:rPr>
                <a:t>, D. Sampsonidis, A. Tsiamis</a:t>
              </a:r>
              <a:r>
                <a:rPr lang="fr-FR" sz="1500" baseline="30000" dirty="0">
                  <a:solidFill>
                    <a:schemeClr val="tx1"/>
                  </a:solidFill>
                </a:rPr>
                <a:t>1</a:t>
              </a:r>
              <a:r>
                <a:rPr lang="fr-FR" sz="1500" dirty="0">
                  <a:solidFill>
                    <a:schemeClr val="tx1"/>
                  </a:solidFill>
                </a:rPr>
                <a:t>, S. E. Tzamarias</a:t>
              </a:r>
            </a:p>
            <a:p>
              <a:pPr>
                <a:spcAft>
                  <a:spcPts val="600"/>
                </a:spcAft>
              </a:pPr>
              <a:r>
                <a:rPr lang="fr-FR" sz="1500" b="1" dirty="0"/>
                <a:t>CEA - IRFU, LIST, LIDYL</a:t>
              </a:r>
              <a:r>
                <a:rPr lang="fr-FR" sz="1500" dirty="0"/>
                <a:t> (France) </a:t>
              </a:r>
              <a:r>
                <a:rPr lang="fr-FR" sz="1500" dirty="0">
                  <a:solidFill>
                    <a:schemeClr val="tx1"/>
                  </a:solidFill>
                </a:rPr>
                <a:t>S. Aune, D. Desforge, I. Giomataris, T. </a:t>
              </a:r>
              <a:r>
                <a:rPr lang="fr-FR" sz="1500" dirty="0" err="1">
                  <a:solidFill>
                    <a:schemeClr val="tx1"/>
                  </a:solidFill>
                </a:rPr>
                <a:t>Gustavsson</a:t>
              </a:r>
              <a:r>
                <a:rPr lang="fr-FR" sz="1500" dirty="0">
                  <a:solidFill>
                    <a:schemeClr val="tx1"/>
                  </a:solidFill>
                </a:rPr>
                <a:t>, F.J. </a:t>
              </a:r>
              <a:r>
                <a:rPr lang="fr-FR" sz="1500" dirty="0" err="1">
                  <a:solidFill>
                    <a:schemeClr val="tx1"/>
                  </a:solidFill>
                </a:rPr>
                <a:t>Iguaz</a:t>
              </a:r>
              <a:r>
                <a:rPr lang="fr-FR" sz="1500" dirty="0">
                  <a:solidFill>
                    <a:schemeClr val="tx1"/>
                  </a:solidFill>
                </a:rPr>
                <a:t>, A. </a:t>
              </a:r>
              <a:r>
                <a:rPr lang="fr-FR" sz="1500" dirty="0" err="1">
                  <a:solidFill>
                    <a:schemeClr val="tx1"/>
                  </a:solidFill>
                </a:rPr>
                <a:t>Kallitsopoulou</a:t>
              </a:r>
              <a:r>
                <a:rPr lang="fr-FR" sz="1500" dirty="0">
                  <a:solidFill>
                    <a:schemeClr val="tx1"/>
                  </a:solidFill>
                </a:rPr>
                <a:t>, M. </a:t>
              </a:r>
              <a:r>
                <a:rPr lang="fr-FR" sz="1500" dirty="0" err="1">
                  <a:solidFill>
                    <a:schemeClr val="tx1"/>
                  </a:solidFill>
                </a:rPr>
                <a:t>Kebbiri</a:t>
              </a:r>
              <a:r>
                <a:rPr lang="fr-FR" sz="1500" dirty="0">
                  <a:solidFill>
                    <a:schemeClr val="tx1"/>
                  </a:solidFill>
                </a:rPr>
                <a:t>, P. </a:t>
              </a:r>
              <a:r>
                <a:rPr lang="fr-FR" sz="1500" dirty="0" err="1">
                  <a:solidFill>
                    <a:schemeClr val="tx1"/>
                  </a:solidFill>
                </a:rPr>
                <a:t>Legou</a:t>
              </a:r>
              <a:r>
                <a:rPr lang="fr-FR" sz="1500" dirty="0">
                  <a:solidFill>
                    <a:schemeClr val="tx1"/>
                  </a:solidFill>
                </a:rPr>
                <a:t>, T. Papaevangelou, M. Pomorski, E. </a:t>
              </a:r>
              <a:r>
                <a:rPr lang="fr-FR" sz="1500" dirty="0" err="1">
                  <a:solidFill>
                    <a:schemeClr val="tx1"/>
                  </a:solidFill>
                </a:rPr>
                <a:t>Scorsonne</a:t>
              </a:r>
              <a:r>
                <a:rPr lang="fr-FR" sz="1500" dirty="0">
                  <a:solidFill>
                    <a:schemeClr val="tx1"/>
                  </a:solidFill>
                </a:rPr>
                <a:t>, L. Sohl</a:t>
              </a:r>
            </a:p>
            <a:p>
              <a:pPr>
                <a:spcAft>
                  <a:spcPts val="600"/>
                </a:spcAft>
              </a:pPr>
              <a:r>
                <a:rPr lang="fr-FR" sz="1500" b="1" dirty="0"/>
                <a:t>CERN</a:t>
              </a:r>
              <a:r>
                <a:rPr lang="fr-FR" sz="1500" dirty="0"/>
                <a:t> (</a:t>
              </a:r>
              <a:r>
                <a:rPr lang="fr-FR" sz="1500" dirty="0" err="1"/>
                <a:t>Switzerland</a:t>
              </a:r>
              <a:r>
                <a:rPr lang="fr-FR" sz="1500" dirty="0"/>
                <a:t>)  </a:t>
              </a:r>
              <a:r>
                <a:rPr lang="fr-FR" sz="1500" dirty="0">
                  <a:solidFill>
                    <a:schemeClr val="tx1"/>
                  </a:solidFill>
                </a:rPr>
                <a:t>J. Bortfeldt</a:t>
              </a:r>
              <a:r>
                <a:rPr lang="fr-FR" sz="1500" baseline="30000" dirty="0">
                  <a:solidFill>
                    <a:schemeClr val="tx1"/>
                  </a:solidFill>
                </a:rPr>
                <a:t>2</a:t>
              </a:r>
              <a:r>
                <a:rPr lang="fr-FR" sz="1500" dirty="0">
                  <a:solidFill>
                    <a:schemeClr val="tx1"/>
                  </a:solidFill>
                </a:rPr>
                <a:t>, F. Brunbauer, C. David, M. Lupberger</a:t>
              </a:r>
              <a:r>
                <a:rPr lang="fr-FR" sz="1500" baseline="30000" dirty="0">
                  <a:solidFill>
                    <a:schemeClr val="tx1"/>
                  </a:solidFill>
                </a:rPr>
                <a:t>2</a:t>
              </a:r>
              <a:r>
                <a:rPr lang="fr-FR" sz="1500" dirty="0">
                  <a:solidFill>
                    <a:schemeClr val="tx1"/>
                  </a:solidFill>
                </a:rPr>
                <a:t>, M. </a:t>
              </a:r>
              <a:r>
                <a:rPr lang="fr-FR" sz="1500" dirty="0" err="1">
                  <a:solidFill>
                    <a:schemeClr val="tx1"/>
                  </a:solidFill>
                </a:rPr>
                <a:t>Lisowska</a:t>
              </a:r>
              <a:r>
                <a:rPr lang="fr-FR" sz="1500" dirty="0">
                  <a:solidFill>
                    <a:schemeClr val="tx1"/>
                  </a:solidFill>
                </a:rPr>
                <a:t>, H. Müller</a:t>
              </a:r>
              <a:r>
                <a:rPr lang="fr-FR" sz="1500" baseline="30000" dirty="0">
                  <a:solidFill>
                    <a:schemeClr val="tx1"/>
                  </a:solidFill>
                </a:rPr>
                <a:t>3</a:t>
              </a:r>
              <a:r>
                <a:rPr lang="fr-FR" sz="1500" dirty="0">
                  <a:solidFill>
                    <a:schemeClr val="tx1"/>
                  </a:solidFill>
                </a:rPr>
                <a:t>, E. </a:t>
              </a:r>
              <a:r>
                <a:rPr lang="fr-FR" sz="1500" dirty="0" err="1">
                  <a:solidFill>
                    <a:schemeClr val="tx1"/>
                  </a:solidFill>
                </a:rPr>
                <a:t>Oliveri</a:t>
              </a:r>
              <a:r>
                <a:rPr lang="fr-FR" sz="1500" dirty="0">
                  <a:solidFill>
                    <a:schemeClr val="tx1"/>
                  </a:solidFill>
                </a:rPr>
                <a:t>, F. </a:t>
              </a:r>
              <a:r>
                <a:rPr lang="fr-FR" sz="1500" dirty="0" err="1">
                  <a:solidFill>
                    <a:schemeClr val="tx1"/>
                  </a:solidFill>
                </a:rPr>
                <a:t>Resnati</a:t>
              </a:r>
              <a:r>
                <a:rPr lang="fr-FR" sz="1500" dirty="0">
                  <a:solidFill>
                    <a:schemeClr val="tx1"/>
                  </a:solidFill>
                </a:rPr>
                <a:t>, L. </a:t>
              </a:r>
              <a:r>
                <a:rPr lang="fr-FR" sz="1500" dirty="0" err="1">
                  <a:solidFill>
                    <a:schemeClr val="tx1"/>
                  </a:solidFill>
                </a:rPr>
                <a:t>Ropelewski</a:t>
              </a:r>
              <a:r>
                <a:rPr lang="fr-FR" sz="1500" dirty="0">
                  <a:solidFill>
                    <a:schemeClr val="tx1"/>
                  </a:solidFill>
                </a:rPr>
                <a:t>, L. </a:t>
              </a:r>
              <a:r>
                <a:rPr lang="fr-FR" sz="1500" dirty="0" err="1">
                  <a:solidFill>
                    <a:schemeClr val="tx1"/>
                  </a:solidFill>
                </a:rPr>
                <a:t>Scharenberg</a:t>
              </a:r>
              <a:r>
                <a:rPr lang="fr-FR" sz="1500" dirty="0">
                  <a:solidFill>
                    <a:schemeClr val="tx1"/>
                  </a:solidFill>
                </a:rPr>
                <a:t>, T. Schneider, A. Utrobicic, M. van </a:t>
              </a:r>
              <a:r>
                <a:rPr lang="fr-FR" sz="1500" dirty="0" err="1">
                  <a:solidFill>
                    <a:schemeClr val="tx1"/>
                  </a:solidFill>
                </a:rPr>
                <a:t>Stenis</a:t>
              </a:r>
              <a:r>
                <a:rPr lang="fr-FR" sz="1500" dirty="0">
                  <a:solidFill>
                    <a:schemeClr val="tx1"/>
                  </a:solidFill>
                </a:rPr>
                <a:t>, R. Veenhof</a:t>
              </a:r>
              <a:r>
                <a:rPr lang="fr-FR" sz="1500" baseline="30000" dirty="0">
                  <a:solidFill>
                    <a:schemeClr val="tx1"/>
                  </a:solidFill>
                </a:rPr>
                <a:t>4</a:t>
              </a:r>
              <a:r>
                <a:rPr lang="fr-FR" sz="1500" dirty="0">
                  <a:solidFill>
                    <a:schemeClr val="tx1"/>
                  </a:solidFill>
                </a:rPr>
                <a:t>, S. White</a:t>
              </a:r>
            </a:p>
            <a:p>
              <a:pPr>
                <a:spcAft>
                  <a:spcPts val="600"/>
                </a:spcAft>
              </a:pPr>
              <a:r>
                <a:rPr lang="fr-FR" sz="1500" b="1" dirty="0"/>
                <a:t>HIP</a:t>
              </a:r>
              <a:r>
                <a:rPr lang="fr-FR" sz="1500" dirty="0"/>
                <a:t> (</a:t>
              </a:r>
              <a:r>
                <a:rPr lang="fr-FR" sz="1500" dirty="0" err="1"/>
                <a:t>Finland</a:t>
              </a:r>
              <a:r>
                <a:rPr lang="fr-FR" sz="1500" dirty="0"/>
                <a:t>) </a:t>
              </a:r>
              <a:r>
                <a:rPr lang="fr-FR" sz="1500" dirty="0">
                  <a:solidFill>
                    <a:schemeClr val="tx1"/>
                  </a:solidFill>
                </a:rPr>
                <a:t> F. </a:t>
              </a:r>
              <a:r>
                <a:rPr lang="fr-FR" sz="1500" dirty="0" err="1">
                  <a:solidFill>
                    <a:schemeClr val="tx1"/>
                  </a:solidFill>
                </a:rPr>
                <a:t>Garcı́a</a:t>
              </a:r>
              <a:endParaRPr lang="fr-FR" sz="1500" dirty="0">
                <a:solidFill>
                  <a:schemeClr val="tx1"/>
                </a:solidFill>
              </a:endParaRPr>
            </a:p>
            <a:p>
              <a:pPr>
                <a:spcAft>
                  <a:spcPts val="600"/>
                </a:spcAft>
              </a:pPr>
              <a:r>
                <a:rPr lang="fr-FR" sz="1500" b="1" dirty="0"/>
                <a:t>LIP</a:t>
              </a:r>
              <a:r>
                <a:rPr lang="fr-FR" sz="1500" dirty="0"/>
                <a:t> (Portugal) </a:t>
              </a:r>
              <a:r>
                <a:rPr lang="fr-FR" sz="1500" dirty="0">
                  <a:solidFill>
                    <a:schemeClr val="tx1"/>
                  </a:solidFill>
                </a:rPr>
                <a:t>M. Gallinaro</a:t>
              </a:r>
            </a:p>
            <a:p>
              <a:pPr>
                <a:spcAft>
                  <a:spcPts val="600"/>
                </a:spcAft>
              </a:pPr>
              <a:r>
                <a:rPr lang="fr-FR" sz="1500" b="1" dirty="0"/>
                <a:t>NCSR</a:t>
              </a:r>
              <a:r>
                <a:rPr lang="fr-FR" sz="1500" dirty="0"/>
                <a:t> </a:t>
              </a:r>
              <a:r>
                <a:rPr lang="fr-FR" sz="1500" dirty="0" err="1"/>
                <a:t>Demokritos</a:t>
              </a:r>
              <a:r>
                <a:rPr lang="fr-FR" sz="1500" dirty="0"/>
                <a:t>, </a:t>
              </a:r>
              <a:r>
                <a:rPr lang="fr-FR" sz="1500" dirty="0">
                  <a:solidFill>
                    <a:schemeClr val="tx1"/>
                  </a:solidFill>
                </a:rPr>
                <a:t>(</a:t>
              </a:r>
              <a:r>
                <a:rPr lang="fr-FR" sz="1500" dirty="0" err="1">
                  <a:solidFill>
                    <a:schemeClr val="tx1"/>
                  </a:solidFill>
                </a:rPr>
                <a:t>Greece</a:t>
              </a:r>
              <a:r>
                <a:rPr lang="fr-FR" sz="1500" dirty="0">
                  <a:solidFill>
                    <a:schemeClr val="tx1"/>
                  </a:solidFill>
                </a:rPr>
                <a:t>)  G. </a:t>
              </a:r>
              <a:r>
                <a:rPr lang="fr-FR" sz="1500" dirty="0" err="1">
                  <a:solidFill>
                    <a:schemeClr val="tx1"/>
                  </a:solidFill>
                </a:rPr>
                <a:t>Fanourakis</a:t>
              </a:r>
              <a:endParaRPr lang="fr-FR" sz="1500" dirty="0">
                <a:solidFill>
                  <a:schemeClr val="tx1"/>
                </a:solidFill>
              </a:endParaRPr>
            </a:p>
            <a:p>
              <a:pPr>
                <a:spcAft>
                  <a:spcPts val="600"/>
                </a:spcAft>
              </a:pPr>
              <a:r>
                <a:rPr lang="fr-FR" sz="1500" b="1" dirty="0"/>
                <a:t>NTUA</a:t>
              </a:r>
              <a:r>
                <a:rPr lang="fr-FR" sz="1500" dirty="0"/>
                <a:t> (</a:t>
              </a:r>
              <a:r>
                <a:rPr lang="fr-FR" sz="1500" dirty="0" err="1"/>
                <a:t>Greece</a:t>
              </a:r>
              <a:r>
                <a:rPr lang="fr-FR" sz="1500" dirty="0"/>
                <a:t>)  </a:t>
              </a:r>
              <a:r>
                <a:rPr lang="fr-FR" sz="1500" dirty="0">
                  <a:solidFill>
                    <a:schemeClr val="tx1"/>
                  </a:solidFill>
                </a:rPr>
                <a:t>Y. </a:t>
              </a:r>
              <a:r>
                <a:rPr lang="fr-FR" sz="1500" dirty="0" err="1">
                  <a:solidFill>
                    <a:schemeClr val="tx1"/>
                  </a:solidFill>
                </a:rPr>
                <a:t>Tsipolitis</a:t>
              </a:r>
              <a:endParaRPr lang="fr-FR" sz="1500" dirty="0">
                <a:solidFill>
                  <a:schemeClr val="tx1"/>
                </a:solidFill>
              </a:endParaRPr>
            </a:p>
            <a:p>
              <a:pPr>
                <a:spcAft>
                  <a:spcPts val="600"/>
                </a:spcAft>
              </a:pPr>
              <a:r>
                <a:rPr lang="fr-FR" sz="1500" b="1" dirty="0"/>
                <a:t>USTC</a:t>
              </a:r>
              <a:r>
                <a:rPr lang="fr-FR" sz="1500" dirty="0"/>
                <a:t> (Hefei, China)  </a:t>
              </a:r>
              <a:r>
                <a:rPr lang="fr-FR" sz="1500" dirty="0">
                  <a:solidFill>
                    <a:schemeClr val="tx1"/>
                  </a:solidFill>
                </a:rPr>
                <a:t>J. Liu, B. Qi, X. Wang, </a:t>
              </a:r>
              <a:br>
                <a:rPr lang="fr-FR" sz="1500" dirty="0">
                  <a:solidFill>
                    <a:schemeClr val="tx1"/>
                  </a:solidFill>
                </a:rPr>
              </a:br>
              <a:r>
                <a:rPr lang="fr-FR" sz="1500" dirty="0">
                  <a:solidFill>
                    <a:schemeClr val="tx1"/>
                  </a:solidFill>
                </a:rPr>
                <a:t>Z. Zhang, Y. Zhou</a:t>
              </a:r>
              <a:br>
                <a:rPr lang="fr-FR" sz="1500" dirty="0"/>
              </a:br>
              <a:endParaRPr lang="fr-FR" sz="1500" dirty="0"/>
            </a:p>
          </p:txBody>
        </p:sp>
      </p:grpSp>
      <p:sp>
        <p:nvSpPr>
          <p:cNvPr id="17" name="Rectangle 16"/>
          <p:cNvSpPr/>
          <p:nvPr/>
        </p:nvSpPr>
        <p:spPr>
          <a:xfrm>
            <a:off x="1981570" y="5445225"/>
            <a:ext cx="5698606" cy="1351652"/>
          </a:xfrm>
          <a:prstGeom prst="rect">
            <a:avLst/>
          </a:prstGeom>
        </p:spPr>
        <p:txBody>
          <a:bodyPr wrap="square">
            <a:spAutoFit/>
          </a:bodyPr>
          <a:lstStyle/>
          <a:p>
            <a:pPr marL="168275" indent="-168275">
              <a:spcAft>
                <a:spcPts val="200"/>
              </a:spcAft>
            </a:pPr>
            <a:r>
              <a:rPr lang="en-GB" sz="1050" dirty="0">
                <a:solidFill>
                  <a:srgbClr val="1F497D"/>
                </a:solidFill>
                <a:latin typeface="Calibri" panose="020F0502020204030204" pitchFamily="34" charset="0"/>
                <a:ea typeface="Calibri" panose="020F0502020204030204" pitchFamily="34" charset="0"/>
              </a:rPr>
              <a:t>(1) Also </a:t>
            </a:r>
            <a:r>
              <a:rPr lang="en-US" sz="1050" dirty="0">
                <a:solidFill>
                  <a:srgbClr val="1F497D"/>
                </a:solidFill>
                <a:latin typeface="Calibri" panose="020F0502020204030204" pitchFamily="34" charset="0"/>
                <a:ea typeface="Calibri" panose="020F0502020204030204" pitchFamily="34" charset="0"/>
              </a:rPr>
              <a:t>Center for Interdisciplinary Research and Innovation (CIRI-AUTH), Thessaloniki 57001, Greece.</a:t>
            </a:r>
          </a:p>
          <a:p>
            <a:pPr>
              <a:spcAft>
                <a:spcPts val="200"/>
              </a:spcAft>
            </a:pPr>
            <a:r>
              <a:rPr lang="en-GB" sz="1050" dirty="0">
                <a:solidFill>
                  <a:srgbClr val="1F497D"/>
                </a:solidFill>
                <a:latin typeface="Calibri" panose="020F0502020204030204" pitchFamily="34" charset="0"/>
                <a:ea typeface="Calibri" panose="020F0502020204030204" pitchFamily="34" charset="0"/>
              </a:rPr>
              <a:t>(2) Now at University of Bonn, D-53115 Bonn, Germany.</a:t>
            </a:r>
            <a:endParaRPr lang="fr-FR" sz="1050" dirty="0">
              <a:solidFill>
                <a:srgbClr val="1F497D"/>
              </a:solidFill>
              <a:latin typeface="Calibri" panose="020F0502020204030204" pitchFamily="34" charset="0"/>
              <a:ea typeface="Calibri" panose="020F0502020204030204" pitchFamily="34" charset="0"/>
            </a:endParaRPr>
          </a:p>
          <a:p>
            <a:pPr>
              <a:spcAft>
                <a:spcPts val="200"/>
              </a:spcAft>
            </a:pPr>
            <a:r>
              <a:rPr lang="en-GB" sz="1050" dirty="0">
                <a:solidFill>
                  <a:srgbClr val="1F497D"/>
                </a:solidFill>
                <a:latin typeface="Calibri" panose="020F0502020204030204" pitchFamily="34" charset="0"/>
                <a:ea typeface="Calibri" panose="020F0502020204030204" pitchFamily="34" charset="0"/>
              </a:rPr>
              <a:t>(3) Also University of Bonn, D-53115 Bonn, Germany</a:t>
            </a:r>
            <a:endParaRPr lang="fr-FR" sz="1050" dirty="0">
              <a:latin typeface="Calibri" panose="020F0502020204030204" pitchFamily="34" charset="0"/>
              <a:ea typeface="Calibri" panose="020F0502020204030204" pitchFamily="34" charset="0"/>
            </a:endParaRPr>
          </a:p>
          <a:p>
            <a:pPr marL="168275" indent="-168275">
              <a:spcAft>
                <a:spcPts val="200"/>
              </a:spcAft>
            </a:pPr>
            <a:r>
              <a:rPr lang="en-GB" sz="1050" dirty="0">
                <a:solidFill>
                  <a:srgbClr val="1F497D"/>
                </a:solidFill>
                <a:latin typeface="Calibri" panose="020F0502020204030204" pitchFamily="34" charset="0"/>
                <a:ea typeface="Calibri" panose="020F0502020204030204" pitchFamily="34" charset="0"/>
              </a:rPr>
              <a:t>(4) Also at National Research Nuclear University </a:t>
            </a:r>
            <a:r>
              <a:rPr lang="en-GB" sz="1050" dirty="0" err="1">
                <a:solidFill>
                  <a:srgbClr val="1F497D"/>
                </a:solidFill>
                <a:latin typeface="Calibri" panose="020F0502020204030204" pitchFamily="34" charset="0"/>
                <a:ea typeface="Calibri" panose="020F0502020204030204" pitchFamily="34" charset="0"/>
              </a:rPr>
              <a:t>MEPhI</a:t>
            </a:r>
            <a:r>
              <a:rPr lang="en-GB" sz="1050" dirty="0">
                <a:solidFill>
                  <a:srgbClr val="1F497D"/>
                </a:solidFill>
                <a:latin typeface="Calibri" panose="020F0502020204030204" pitchFamily="34" charset="0"/>
                <a:ea typeface="Calibri" panose="020F0502020204030204" pitchFamily="34" charset="0"/>
              </a:rPr>
              <a:t>, </a:t>
            </a:r>
            <a:r>
              <a:rPr lang="en-GB" sz="1050" dirty="0" err="1">
                <a:solidFill>
                  <a:srgbClr val="1F497D"/>
                </a:solidFill>
                <a:latin typeface="Calibri" panose="020F0502020204030204" pitchFamily="34" charset="0"/>
                <a:ea typeface="Calibri" panose="020F0502020204030204" pitchFamily="34" charset="0"/>
              </a:rPr>
              <a:t>Kashirskoe</a:t>
            </a:r>
            <a:r>
              <a:rPr lang="en-GB" sz="1050" dirty="0">
                <a:solidFill>
                  <a:srgbClr val="1F497D"/>
                </a:solidFill>
                <a:latin typeface="Calibri" panose="020F0502020204030204" pitchFamily="34" charset="0"/>
                <a:ea typeface="Calibri" panose="020F0502020204030204" pitchFamily="34" charset="0"/>
              </a:rPr>
              <a:t> Highway 31, </a:t>
            </a:r>
            <a:r>
              <a:rPr lang="en-GB" sz="1050" dirty="0" err="1">
                <a:solidFill>
                  <a:srgbClr val="1F497D"/>
                </a:solidFill>
                <a:latin typeface="Calibri" panose="020F0502020204030204" pitchFamily="34" charset="0"/>
                <a:ea typeface="Calibri" panose="020F0502020204030204" pitchFamily="34" charset="0"/>
              </a:rPr>
              <a:t>Moscow,Russia</a:t>
            </a:r>
            <a:r>
              <a:rPr lang="en-GB" sz="1050" dirty="0">
                <a:solidFill>
                  <a:srgbClr val="1F497D"/>
                </a:solidFill>
                <a:latin typeface="Calibri" panose="020F0502020204030204" pitchFamily="34" charset="0"/>
                <a:ea typeface="Calibri" panose="020F0502020204030204" pitchFamily="34" charset="0"/>
              </a:rPr>
              <a:t>; and Department of Physics, </a:t>
            </a:r>
            <a:r>
              <a:rPr lang="en-GB" sz="1050" dirty="0" err="1">
                <a:solidFill>
                  <a:srgbClr val="1F497D"/>
                </a:solidFill>
                <a:latin typeface="Calibri" panose="020F0502020204030204" pitchFamily="34" charset="0"/>
                <a:ea typeface="Calibri" panose="020F0502020204030204" pitchFamily="34" charset="0"/>
              </a:rPr>
              <a:t>Uluda</a:t>
            </a:r>
            <a:r>
              <a:rPr lang="en-GB" sz="1050" dirty="0">
                <a:solidFill>
                  <a:srgbClr val="1F497D"/>
                </a:solidFill>
                <a:latin typeface="Calibri" panose="020F0502020204030204" pitchFamily="34" charset="0"/>
                <a:ea typeface="Calibri" panose="020F0502020204030204" pitchFamily="34" charset="0"/>
              </a:rPr>
              <a:t> University, 16059 </a:t>
            </a:r>
            <a:r>
              <a:rPr lang="en-GB" sz="1050" dirty="0" err="1">
                <a:solidFill>
                  <a:srgbClr val="1F497D"/>
                </a:solidFill>
                <a:latin typeface="Calibri" panose="020F0502020204030204" pitchFamily="34" charset="0"/>
                <a:ea typeface="Calibri" panose="020F0502020204030204" pitchFamily="34" charset="0"/>
              </a:rPr>
              <a:t>Bursa,Turke</a:t>
            </a:r>
            <a:endParaRPr lang="en-GB" sz="1050" dirty="0">
              <a:solidFill>
                <a:srgbClr val="1F497D"/>
              </a:solidFill>
              <a:latin typeface="Calibri" panose="020F0502020204030204" pitchFamily="34" charset="0"/>
              <a:ea typeface="Calibri" panose="020F0502020204030204" pitchFamily="34" charset="0"/>
            </a:endParaRPr>
          </a:p>
          <a:p>
            <a:pPr marL="168275" indent="-168275">
              <a:spcAft>
                <a:spcPts val="200"/>
              </a:spcAft>
            </a:pPr>
            <a:r>
              <a:rPr lang="en-GB" sz="1050" dirty="0">
                <a:solidFill>
                  <a:srgbClr val="1F497D"/>
                </a:solidFill>
                <a:latin typeface="Calibri" panose="020F0502020204030204" pitchFamily="34" charset="0"/>
                <a:ea typeface="Calibri" panose="020F0502020204030204" pitchFamily="34" charset="0"/>
              </a:rPr>
              <a:t>(5) Now at University of Birmingham </a:t>
            </a:r>
          </a:p>
          <a:p>
            <a:pPr marL="168275" indent="-168275">
              <a:spcAft>
                <a:spcPts val="200"/>
              </a:spcAft>
            </a:pPr>
            <a:r>
              <a:rPr lang="en-GB" sz="1050" dirty="0">
                <a:solidFill>
                  <a:srgbClr val="1F497D"/>
                </a:solidFill>
                <a:latin typeface="Calibri" panose="020F0502020204030204" pitchFamily="34" charset="0"/>
                <a:ea typeface="Calibri" panose="020F0502020204030204" pitchFamily="34" charset="0"/>
              </a:rPr>
              <a:t>(6) Now at CERN</a:t>
            </a:r>
            <a:endParaRPr lang="fr-FR" sz="1050" dirty="0">
              <a:latin typeface="Calibri" panose="020F0502020204030204" pitchFamily="34" charset="0"/>
              <a:ea typeface="Calibri" panose="020F0502020204030204" pitchFamily="34" charset="0"/>
            </a:endParaRPr>
          </a:p>
        </p:txBody>
      </p:sp>
      <p:sp>
        <p:nvSpPr>
          <p:cNvPr id="11" name="Shape 13"/>
          <p:cNvSpPr txBox="1">
            <a:spLocks noGrp="1"/>
          </p:cNvSpPr>
          <p:nvPr>
            <p:ph type="ftr" idx="11"/>
          </p:nvPr>
        </p:nvSpPr>
        <p:spPr>
          <a:xfrm>
            <a:off x="4223793" y="6491673"/>
            <a:ext cx="3744329" cy="365125"/>
          </a:xfrm>
          <a:prstGeom prst="rect">
            <a:avLst/>
          </a:prstGeom>
          <a:noFill/>
          <a:ln>
            <a:noFill/>
          </a:ln>
        </p:spPr>
        <p:txBody>
          <a:bodyPr lIns="91425" tIns="91425" rIns="91425" bIns="91425" anchor="ctr" anchorCtr="0"/>
          <a:lstStyle>
            <a:lvl1pPr marL="0" marR="0" lvl="0" indent="0" algn="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pPr algn="ctr"/>
            <a:r>
              <a:rPr lang="en-US" i="1"/>
              <a:t>PHENIICS Fest 2023 – 11-12/05/2023</a:t>
            </a:r>
            <a:endParaRPr lang="fr-FR" dirty="0">
              <a:latin typeface="Times"/>
              <a:ea typeface="Times"/>
              <a:cs typeface="Times"/>
              <a:sym typeface="Times"/>
            </a:endParaRPr>
          </a:p>
        </p:txBody>
      </p:sp>
      <p:sp>
        <p:nvSpPr>
          <p:cNvPr id="4" name="Slide Number Placeholder 3">
            <a:extLst>
              <a:ext uri="{FF2B5EF4-FFF2-40B4-BE49-F238E27FC236}">
                <a16:creationId xmlns:a16="http://schemas.microsoft.com/office/drawing/2014/main" id="{BFB167A3-5AE2-875F-EFA4-7412EC698371}"/>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18</a:t>
            </a:fld>
            <a:endParaRPr lang="fr-FR" sz="1000" dirty="0">
              <a:solidFill>
                <a:srgbClr val="666666"/>
              </a:solidFill>
              <a:cs typeface="Times" panose="02020603050405020304" pitchFamily="18" charset="0"/>
            </a:endParaRPr>
          </a:p>
        </p:txBody>
      </p:sp>
    </p:spTree>
    <p:extLst>
      <p:ext uri="{BB962C8B-B14F-4D97-AF65-F5344CB8AC3E}">
        <p14:creationId xmlns:p14="http://schemas.microsoft.com/office/powerpoint/2010/main" val="2881411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19</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5" name="CustomShape 3"/>
          <p:cNvSpPr/>
          <p:nvPr/>
        </p:nvSpPr>
        <p:spPr>
          <a:xfrm>
            <a:off x="537328" y="2802786"/>
            <a:ext cx="11153280" cy="893760"/>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7040"/>
              </a:lnSpc>
            </a:pPr>
            <a:r>
              <a:rPr lang="en-US" sz="5867" b="0" strike="noStrike" spc="-1" dirty="0">
                <a:solidFill>
                  <a:srgbClr val="000000"/>
                </a:solidFill>
                <a:latin typeface="Open Sauce SemiBold"/>
                <a:ea typeface="DejaVu Sans"/>
              </a:rPr>
              <a:t>Backup-slides </a:t>
            </a:r>
            <a:endParaRPr lang="en-US" sz="5867" b="0" strike="noStrike" spc="-1" dirty="0">
              <a:latin typeface="Arial"/>
            </a:endParaRPr>
          </a:p>
        </p:txBody>
      </p:sp>
    </p:spTree>
    <p:extLst>
      <p:ext uri="{BB962C8B-B14F-4D97-AF65-F5344CB8AC3E}">
        <p14:creationId xmlns:p14="http://schemas.microsoft.com/office/powerpoint/2010/main" val="3124087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D76C559-7A32-7970-05A2-C6DED42CAC6A}"/>
              </a:ext>
            </a:extLst>
          </p:cNvPr>
          <p:cNvSpPr>
            <a:spLocks noGrp="1"/>
          </p:cNvSpPr>
          <p:nvPr>
            <p:ph idx="1"/>
          </p:nvPr>
        </p:nvSpPr>
        <p:spPr>
          <a:xfrm>
            <a:off x="2391096" y="3514183"/>
            <a:ext cx="5537781" cy="490268"/>
          </a:xfrm>
        </p:spPr>
        <p:txBody>
          <a:bodyPr/>
          <a:lstStyle/>
          <a:p>
            <a:pPr indent="0"/>
            <a:r>
              <a:rPr lang="en-US" dirty="0">
                <a:solidFill>
                  <a:schemeClr val="tx1"/>
                </a:solidFill>
              </a:rPr>
              <a:t>PICOSEC Signal Processing </a:t>
            </a:r>
          </a:p>
        </p:txBody>
      </p:sp>
      <p:sp>
        <p:nvSpPr>
          <p:cNvPr id="8" name="Line 4">
            <a:extLst>
              <a:ext uri="{FF2B5EF4-FFF2-40B4-BE49-F238E27FC236}">
                <a16:creationId xmlns:a16="http://schemas.microsoft.com/office/drawing/2014/main" id="{A93E4D78-1BA7-ACB9-5D59-258165B0C1E0}"/>
              </a:ext>
            </a:extLst>
          </p:cNvPr>
          <p:cNvSpPr/>
          <p:nvPr/>
        </p:nvSpPr>
        <p:spPr>
          <a:xfrm flipV="1">
            <a:off x="2356786" y="3382334"/>
            <a:ext cx="9790375" cy="25386"/>
          </a:xfrm>
          <a:prstGeom prst="line">
            <a:avLst/>
          </a:prstGeom>
          <a:ln/>
        </p:spPr>
        <p:style>
          <a:lnRef idx="2">
            <a:schemeClr val="dk1"/>
          </a:lnRef>
          <a:fillRef idx="0">
            <a:schemeClr val="dk1"/>
          </a:fillRef>
          <a:effectRef idx="1">
            <a:schemeClr val="dk1"/>
          </a:effectRef>
          <a:fontRef idx="minor">
            <a:schemeClr val="tx1"/>
          </a:fontRef>
        </p:style>
      </p:sp>
      <p:sp>
        <p:nvSpPr>
          <p:cNvPr id="9" name="Line 4">
            <a:extLst>
              <a:ext uri="{FF2B5EF4-FFF2-40B4-BE49-F238E27FC236}">
                <a16:creationId xmlns:a16="http://schemas.microsoft.com/office/drawing/2014/main" id="{CE1E13D5-DCB8-14FB-63A2-8E6E93AC4735}"/>
              </a:ext>
            </a:extLst>
          </p:cNvPr>
          <p:cNvSpPr/>
          <p:nvPr/>
        </p:nvSpPr>
        <p:spPr>
          <a:xfrm flipH="1">
            <a:off x="2351582" y="960498"/>
            <a:ext cx="25022" cy="5874483"/>
          </a:xfrm>
          <a:prstGeom prst="line">
            <a:avLst/>
          </a:prstGeom>
          <a:ln/>
        </p:spPr>
        <p:style>
          <a:lnRef idx="2">
            <a:schemeClr val="dk1"/>
          </a:lnRef>
          <a:fillRef idx="0">
            <a:schemeClr val="dk1"/>
          </a:fillRef>
          <a:effectRef idx="1">
            <a:schemeClr val="dk1"/>
          </a:effectRef>
          <a:fontRef idx="minor">
            <a:schemeClr val="tx1"/>
          </a:fontRef>
        </p:style>
      </p:sp>
      <p:sp>
        <p:nvSpPr>
          <p:cNvPr id="10" name="Line 4">
            <a:extLst>
              <a:ext uri="{FF2B5EF4-FFF2-40B4-BE49-F238E27FC236}">
                <a16:creationId xmlns:a16="http://schemas.microsoft.com/office/drawing/2014/main" id="{AB5C471F-7C04-B7E7-C677-2ECCA6A32924}"/>
              </a:ext>
            </a:extLst>
          </p:cNvPr>
          <p:cNvSpPr/>
          <p:nvPr/>
        </p:nvSpPr>
        <p:spPr>
          <a:xfrm flipV="1">
            <a:off x="2367046" y="4009269"/>
            <a:ext cx="9818364" cy="60992"/>
          </a:xfrm>
          <a:prstGeom prst="line">
            <a:avLst/>
          </a:prstGeom>
          <a:ln/>
        </p:spPr>
        <p:style>
          <a:lnRef idx="2">
            <a:schemeClr val="dk1"/>
          </a:lnRef>
          <a:fillRef idx="0">
            <a:schemeClr val="dk1"/>
          </a:fillRef>
          <a:effectRef idx="1">
            <a:schemeClr val="dk1"/>
          </a:effectRef>
          <a:fontRef idx="minor">
            <a:schemeClr val="tx1"/>
          </a:fontRef>
        </p:style>
      </p:sp>
      <p:sp>
        <p:nvSpPr>
          <p:cNvPr id="11" name="Line 4">
            <a:extLst>
              <a:ext uri="{FF2B5EF4-FFF2-40B4-BE49-F238E27FC236}">
                <a16:creationId xmlns:a16="http://schemas.microsoft.com/office/drawing/2014/main" id="{A4402BB1-7CA2-9946-DFD3-F6F0FCB46B55}"/>
              </a:ext>
            </a:extLst>
          </p:cNvPr>
          <p:cNvSpPr/>
          <p:nvPr/>
        </p:nvSpPr>
        <p:spPr>
          <a:xfrm flipV="1">
            <a:off x="2361734" y="2725992"/>
            <a:ext cx="9790375" cy="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el-GR" dirty="0"/>
          </a:p>
        </p:txBody>
      </p:sp>
      <p:sp>
        <p:nvSpPr>
          <p:cNvPr id="12" name="Line 4">
            <a:extLst>
              <a:ext uri="{FF2B5EF4-FFF2-40B4-BE49-F238E27FC236}">
                <a16:creationId xmlns:a16="http://schemas.microsoft.com/office/drawing/2014/main" id="{87790493-9408-118E-433B-3F32EADADA17}"/>
              </a:ext>
            </a:extLst>
          </p:cNvPr>
          <p:cNvSpPr/>
          <p:nvPr/>
        </p:nvSpPr>
        <p:spPr>
          <a:xfrm flipV="1">
            <a:off x="2376604" y="2101738"/>
            <a:ext cx="9750741" cy="67092"/>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el-GR" dirty="0"/>
          </a:p>
        </p:txBody>
      </p:sp>
      <p:sp>
        <p:nvSpPr>
          <p:cNvPr id="13" name="Content Placeholder 6">
            <a:extLst>
              <a:ext uri="{FF2B5EF4-FFF2-40B4-BE49-F238E27FC236}">
                <a16:creationId xmlns:a16="http://schemas.microsoft.com/office/drawing/2014/main" id="{2B044BCA-6481-0FFB-E5A5-3A2A237490F2}"/>
              </a:ext>
            </a:extLst>
          </p:cNvPr>
          <p:cNvSpPr txBox="1">
            <a:spLocks/>
          </p:cNvSpPr>
          <p:nvPr/>
        </p:nvSpPr>
        <p:spPr>
          <a:xfrm>
            <a:off x="306148" y="1159200"/>
            <a:ext cx="2243273" cy="860310"/>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0" marR="0" lvl="0" indent="290513" algn="l" rtl="0">
              <a:lnSpc>
                <a:spcPct val="100000"/>
              </a:lnSpc>
              <a:spcBef>
                <a:spcPts val="0"/>
              </a:spcBef>
              <a:spcAft>
                <a:spcPts val="400"/>
              </a:spcAft>
              <a:buNone/>
              <a:defRPr sz="2200" b="0" i="0" u="none" strike="noStrike" cap="none">
                <a:solidFill>
                  <a:srgbClr val="A50021"/>
                </a:solidFill>
                <a:latin typeface="Arial"/>
                <a:ea typeface="Arial"/>
                <a:cs typeface="Arial"/>
                <a:sym typeface="Arial"/>
              </a:defRPr>
            </a:lvl1pPr>
            <a:lvl2pPr marL="623888" marR="0" lvl="1" indent="-268288" algn="l" rtl="0">
              <a:lnSpc>
                <a:spcPct val="125000"/>
              </a:lnSpc>
              <a:spcBef>
                <a:spcPts val="0"/>
              </a:spcBef>
              <a:spcAft>
                <a:spcPts val="0"/>
              </a:spcAft>
              <a:buClr>
                <a:srgbClr val="666666"/>
              </a:buClr>
              <a:buSzPct val="90000"/>
              <a:buFont typeface="Wingdings" panose="05000000000000000000" pitchFamily="2" charset="2"/>
              <a:buChar char="Ø"/>
              <a:defRPr sz="1600" b="0" i="0" u="none" strike="noStrike" cap="none">
                <a:solidFill>
                  <a:schemeClr val="tx1"/>
                </a:solidFill>
                <a:latin typeface="Arial"/>
                <a:ea typeface="Arial"/>
                <a:cs typeface="Arial"/>
                <a:sym typeface="Arial"/>
              </a:defRPr>
            </a:lvl2pPr>
            <a:lvl3pPr marL="914400" marR="0" lvl="2" indent="-222250" algn="l" rtl="0">
              <a:lnSpc>
                <a:spcPct val="125000"/>
              </a:lnSpc>
              <a:spcBef>
                <a:spcPts val="0"/>
              </a:spcBef>
              <a:spcAft>
                <a:spcPts val="0"/>
              </a:spcAft>
              <a:buFont typeface="Arial" panose="020B0604020202020204" pitchFamily="34" charset="0"/>
              <a:buChar char="•"/>
              <a:defRPr sz="1600" b="0" i="0" u="none" strike="noStrike" cap="none">
                <a:solidFill>
                  <a:srgbClr val="666666"/>
                </a:solidFill>
                <a:latin typeface="Arial"/>
                <a:ea typeface="Arial"/>
                <a:cs typeface="Arial"/>
                <a:sym typeface="Arial"/>
              </a:defRPr>
            </a:lvl3pPr>
            <a:lvl4pPr marL="1009650" marR="0" lvl="3" indent="-211073" algn="l" rtl="0">
              <a:lnSpc>
                <a:spcPct val="125000"/>
              </a:lnSpc>
              <a:spcBef>
                <a:spcPts val="0"/>
              </a:spcBef>
              <a:spcAft>
                <a:spcPts val="0"/>
              </a:spcAft>
              <a:buClr>
                <a:srgbClr val="666666"/>
              </a:buClr>
              <a:buSzPct val="36000"/>
              <a:buFont typeface="Arial"/>
              <a:buChar char="•"/>
              <a:defRPr sz="1600" b="0" i="0" u="none" strike="noStrike" cap="none">
                <a:solidFill>
                  <a:srgbClr val="666666"/>
                </a:solidFill>
                <a:latin typeface="Arial"/>
                <a:ea typeface="Arial"/>
                <a:cs typeface="Arial"/>
                <a:sym typeface="Arial"/>
              </a:defRPr>
            </a:lvl4pPr>
            <a:lvl5pPr marL="1133475" marR="0" lvl="4" indent="-15875" algn="l" rtl="0">
              <a:lnSpc>
                <a:spcPct val="125000"/>
              </a:lnSpc>
              <a:spcBef>
                <a:spcPts val="0"/>
              </a:spcBef>
              <a:spcAft>
                <a:spcPts val="0"/>
              </a:spcAft>
              <a:buClr>
                <a:srgbClr val="666666"/>
              </a:buClr>
              <a:buSzPct val="100000"/>
              <a:buFont typeface="Arial"/>
              <a:buChar char="-"/>
              <a:defRPr sz="1600" b="0" i="0" u="none" strike="noStrike" cap="none">
                <a:solidFill>
                  <a:srgbClr val="666666"/>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indent="0"/>
            <a:r>
              <a:rPr lang="en-US" sz="3200" b="1" i="1" dirty="0">
                <a:solidFill>
                  <a:schemeClr val="tx1"/>
                </a:solidFill>
              </a:rPr>
              <a:t>Outline</a:t>
            </a:r>
          </a:p>
        </p:txBody>
      </p:sp>
      <p:sp>
        <p:nvSpPr>
          <p:cNvPr id="16" name="TextBox 15">
            <a:extLst>
              <a:ext uri="{FF2B5EF4-FFF2-40B4-BE49-F238E27FC236}">
                <a16:creationId xmlns:a16="http://schemas.microsoft.com/office/drawing/2014/main" id="{E7760478-8747-AEB4-31B6-8117D71FFA78}"/>
              </a:ext>
            </a:extLst>
          </p:cNvPr>
          <p:cNvSpPr txBox="1"/>
          <p:nvPr/>
        </p:nvSpPr>
        <p:spPr>
          <a:xfrm>
            <a:off x="2368222" y="1716541"/>
            <a:ext cx="7447174" cy="430887"/>
          </a:xfrm>
          <a:prstGeom prst="rect">
            <a:avLst/>
          </a:prstGeom>
          <a:noFill/>
        </p:spPr>
        <p:txBody>
          <a:bodyPr wrap="square">
            <a:spAutoFit/>
          </a:bodyPr>
          <a:lstStyle/>
          <a:p>
            <a:r>
              <a:rPr lang="en-US" sz="2200" dirty="0">
                <a:solidFill>
                  <a:schemeClr val="tx1"/>
                </a:solidFill>
              </a:rPr>
              <a:t>What is our motivation?</a:t>
            </a:r>
          </a:p>
        </p:txBody>
      </p:sp>
      <p:sp>
        <p:nvSpPr>
          <p:cNvPr id="20" name="TextBox 19">
            <a:extLst>
              <a:ext uri="{FF2B5EF4-FFF2-40B4-BE49-F238E27FC236}">
                <a16:creationId xmlns:a16="http://schemas.microsoft.com/office/drawing/2014/main" id="{5F7F622E-A5D4-E7FD-A77A-2D59CF707B9B}"/>
              </a:ext>
            </a:extLst>
          </p:cNvPr>
          <p:cNvSpPr txBox="1"/>
          <p:nvPr/>
        </p:nvSpPr>
        <p:spPr>
          <a:xfrm>
            <a:off x="2375323" y="2294427"/>
            <a:ext cx="6848762" cy="430887"/>
          </a:xfrm>
          <a:prstGeom prst="rect">
            <a:avLst/>
          </a:prstGeom>
          <a:noFill/>
        </p:spPr>
        <p:txBody>
          <a:bodyPr wrap="square">
            <a:spAutoFit/>
          </a:bodyPr>
          <a:lstStyle/>
          <a:p>
            <a:r>
              <a:rPr lang="en-US" sz="2200" dirty="0">
                <a:solidFill>
                  <a:schemeClr val="tx1"/>
                </a:solidFill>
              </a:rPr>
              <a:t>The PICOSEC Micromegas Technology</a:t>
            </a:r>
          </a:p>
        </p:txBody>
      </p:sp>
      <p:sp>
        <p:nvSpPr>
          <p:cNvPr id="21" name="Line 4">
            <a:extLst>
              <a:ext uri="{FF2B5EF4-FFF2-40B4-BE49-F238E27FC236}">
                <a16:creationId xmlns:a16="http://schemas.microsoft.com/office/drawing/2014/main" id="{25C4D6B3-B151-1E01-1F75-54E3468CF718}"/>
              </a:ext>
            </a:extLst>
          </p:cNvPr>
          <p:cNvSpPr/>
          <p:nvPr/>
        </p:nvSpPr>
        <p:spPr>
          <a:xfrm flipV="1">
            <a:off x="2383264" y="4633780"/>
            <a:ext cx="9818364" cy="60992"/>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el-GR" dirty="0"/>
          </a:p>
        </p:txBody>
      </p:sp>
      <p:sp>
        <p:nvSpPr>
          <p:cNvPr id="22" name="Content Placeholder 6">
            <a:extLst>
              <a:ext uri="{FF2B5EF4-FFF2-40B4-BE49-F238E27FC236}">
                <a16:creationId xmlns:a16="http://schemas.microsoft.com/office/drawing/2014/main" id="{83AE0C8F-D142-838F-8588-40BB35BECEE3}"/>
              </a:ext>
            </a:extLst>
          </p:cNvPr>
          <p:cNvSpPr txBox="1">
            <a:spLocks/>
          </p:cNvSpPr>
          <p:nvPr/>
        </p:nvSpPr>
        <p:spPr>
          <a:xfrm>
            <a:off x="2391096" y="4180947"/>
            <a:ext cx="5537781" cy="490268"/>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0" marR="0" lvl="0" indent="290513" algn="l" rtl="0">
              <a:lnSpc>
                <a:spcPct val="100000"/>
              </a:lnSpc>
              <a:spcBef>
                <a:spcPts val="0"/>
              </a:spcBef>
              <a:spcAft>
                <a:spcPts val="400"/>
              </a:spcAft>
              <a:buNone/>
              <a:defRPr sz="2200" b="0" i="0" u="none" strike="noStrike" cap="none">
                <a:solidFill>
                  <a:srgbClr val="A50021"/>
                </a:solidFill>
                <a:latin typeface="Arial"/>
                <a:ea typeface="Arial"/>
                <a:cs typeface="Arial"/>
                <a:sym typeface="Arial"/>
              </a:defRPr>
            </a:lvl1pPr>
            <a:lvl2pPr marL="623888" marR="0" lvl="1" indent="-268288" algn="l" rtl="0">
              <a:lnSpc>
                <a:spcPct val="125000"/>
              </a:lnSpc>
              <a:spcBef>
                <a:spcPts val="0"/>
              </a:spcBef>
              <a:spcAft>
                <a:spcPts val="0"/>
              </a:spcAft>
              <a:buClr>
                <a:srgbClr val="666666"/>
              </a:buClr>
              <a:buSzPct val="90000"/>
              <a:buFont typeface="Wingdings" panose="05000000000000000000" pitchFamily="2" charset="2"/>
              <a:buChar char="Ø"/>
              <a:defRPr sz="1600" b="0" i="0" u="none" strike="noStrike" cap="none">
                <a:solidFill>
                  <a:schemeClr val="tx1"/>
                </a:solidFill>
                <a:latin typeface="Arial"/>
                <a:ea typeface="Arial"/>
                <a:cs typeface="Arial"/>
                <a:sym typeface="Arial"/>
              </a:defRPr>
            </a:lvl2pPr>
            <a:lvl3pPr marL="914400" marR="0" lvl="2" indent="-222250" algn="l" rtl="0">
              <a:lnSpc>
                <a:spcPct val="125000"/>
              </a:lnSpc>
              <a:spcBef>
                <a:spcPts val="0"/>
              </a:spcBef>
              <a:spcAft>
                <a:spcPts val="0"/>
              </a:spcAft>
              <a:buFont typeface="Arial" panose="020B0604020202020204" pitchFamily="34" charset="0"/>
              <a:buChar char="•"/>
              <a:defRPr sz="1600" b="0" i="0" u="none" strike="noStrike" cap="none">
                <a:solidFill>
                  <a:srgbClr val="666666"/>
                </a:solidFill>
                <a:latin typeface="Arial"/>
                <a:ea typeface="Arial"/>
                <a:cs typeface="Arial"/>
                <a:sym typeface="Arial"/>
              </a:defRPr>
            </a:lvl3pPr>
            <a:lvl4pPr marL="1009650" marR="0" lvl="3" indent="-211073" algn="l" rtl="0">
              <a:lnSpc>
                <a:spcPct val="125000"/>
              </a:lnSpc>
              <a:spcBef>
                <a:spcPts val="0"/>
              </a:spcBef>
              <a:spcAft>
                <a:spcPts val="0"/>
              </a:spcAft>
              <a:buClr>
                <a:srgbClr val="666666"/>
              </a:buClr>
              <a:buSzPct val="36000"/>
              <a:buFont typeface="Arial"/>
              <a:buChar char="•"/>
              <a:defRPr sz="1600" b="0" i="0" u="none" strike="noStrike" cap="none">
                <a:solidFill>
                  <a:srgbClr val="666666"/>
                </a:solidFill>
                <a:latin typeface="Arial"/>
                <a:ea typeface="Arial"/>
                <a:cs typeface="Arial"/>
                <a:sym typeface="Arial"/>
              </a:defRPr>
            </a:lvl4pPr>
            <a:lvl5pPr marL="1133475" marR="0" lvl="4" indent="-15875" algn="l" rtl="0">
              <a:lnSpc>
                <a:spcPct val="125000"/>
              </a:lnSpc>
              <a:spcBef>
                <a:spcPts val="0"/>
              </a:spcBef>
              <a:spcAft>
                <a:spcPts val="0"/>
              </a:spcAft>
              <a:buClr>
                <a:srgbClr val="666666"/>
              </a:buClr>
              <a:buSzPct val="100000"/>
              <a:buFont typeface="Arial"/>
              <a:buChar char="-"/>
              <a:defRPr sz="1600" b="0" i="0" u="none" strike="noStrike" cap="none">
                <a:solidFill>
                  <a:srgbClr val="666666"/>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indent="0"/>
            <a:r>
              <a:rPr lang="en-US" dirty="0">
                <a:solidFill>
                  <a:schemeClr val="tx1"/>
                </a:solidFill>
              </a:rPr>
              <a:t>Fresh Results </a:t>
            </a:r>
          </a:p>
        </p:txBody>
      </p:sp>
      <p:sp>
        <p:nvSpPr>
          <p:cNvPr id="23" name="Line 4">
            <a:extLst>
              <a:ext uri="{FF2B5EF4-FFF2-40B4-BE49-F238E27FC236}">
                <a16:creationId xmlns:a16="http://schemas.microsoft.com/office/drawing/2014/main" id="{2D0AB615-F3F2-6522-4135-EEE2E78919AC}"/>
              </a:ext>
            </a:extLst>
          </p:cNvPr>
          <p:cNvSpPr/>
          <p:nvPr/>
        </p:nvSpPr>
        <p:spPr>
          <a:xfrm flipV="1">
            <a:off x="2373636" y="5174959"/>
            <a:ext cx="9818364" cy="60992"/>
          </a:xfrm>
          <a:prstGeom prst="line">
            <a:avLst/>
          </a:prstGeom>
          <a:ln/>
        </p:spPr>
        <p:style>
          <a:lnRef idx="2">
            <a:schemeClr val="dk1"/>
          </a:lnRef>
          <a:fillRef idx="0">
            <a:schemeClr val="dk1"/>
          </a:fillRef>
          <a:effectRef idx="1">
            <a:schemeClr val="dk1"/>
          </a:effectRef>
          <a:fontRef idx="minor">
            <a:schemeClr val="tx1"/>
          </a:fontRef>
        </p:style>
      </p:sp>
      <p:sp>
        <p:nvSpPr>
          <p:cNvPr id="26" name="Content Placeholder 6">
            <a:extLst>
              <a:ext uri="{FF2B5EF4-FFF2-40B4-BE49-F238E27FC236}">
                <a16:creationId xmlns:a16="http://schemas.microsoft.com/office/drawing/2014/main" id="{23ABBB4D-31F5-5524-D001-743FCA78B063}"/>
              </a:ext>
            </a:extLst>
          </p:cNvPr>
          <p:cNvSpPr txBox="1">
            <a:spLocks/>
          </p:cNvSpPr>
          <p:nvPr/>
        </p:nvSpPr>
        <p:spPr>
          <a:xfrm>
            <a:off x="2368222" y="4762515"/>
            <a:ext cx="5537781" cy="490268"/>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0" marR="0" lvl="0" indent="290513" algn="l" rtl="0">
              <a:lnSpc>
                <a:spcPct val="100000"/>
              </a:lnSpc>
              <a:spcBef>
                <a:spcPts val="0"/>
              </a:spcBef>
              <a:spcAft>
                <a:spcPts val="400"/>
              </a:spcAft>
              <a:buNone/>
              <a:defRPr sz="2200" b="0" i="0" u="none" strike="noStrike" cap="none">
                <a:solidFill>
                  <a:srgbClr val="A50021"/>
                </a:solidFill>
                <a:latin typeface="Arial"/>
                <a:ea typeface="Arial"/>
                <a:cs typeface="Arial"/>
                <a:sym typeface="Arial"/>
              </a:defRPr>
            </a:lvl1pPr>
            <a:lvl2pPr marL="623888" marR="0" lvl="1" indent="-268288" algn="l" rtl="0">
              <a:lnSpc>
                <a:spcPct val="125000"/>
              </a:lnSpc>
              <a:spcBef>
                <a:spcPts val="0"/>
              </a:spcBef>
              <a:spcAft>
                <a:spcPts val="0"/>
              </a:spcAft>
              <a:buClr>
                <a:srgbClr val="666666"/>
              </a:buClr>
              <a:buSzPct val="90000"/>
              <a:buFont typeface="Wingdings" panose="05000000000000000000" pitchFamily="2" charset="2"/>
              <a:buChar char="Ø"/>
              <a:defRPr sz="1600" b="0" i="0" u="none" strike="noStrike" cap="none">
                <a:solidFill>
                  <a:schemeClr val="tx1"/>
                </a:solidFill>
                <a:latin typeface="Arial"/>
                <a:ea typeface="Arial"/>
                <a:cs typeface="Arial"/>
                <a:sym typeface="Arial"/>
              </a:defRPr>
            </a:lvl2pPr>
            <a:lvl3pPr marL="914400" marR="0" lvl="2" indent="-222250" algn="l" rtl="0">
              <a:lnSpc>
                <a:spcPct val="125000"/>
              </a:lnSpc>
              <a:spcBef>
                <a:spcPts val="0"/>
              </a:spcBef>
              <a:spcAft>
                <a:spcPts val="0"/>
              </a:spcAft>
              <a:buFont typeface="Arial" panose="020B0604020202020204" pitchFamily="34" charset="0"/>
              <a:buChar char="•"/>
              <a:defRPr sz="1600" b="0" i="0" u="none" strike="noStrike" cap="none">
                <a:solidFill>
                  <a:srgbClr val="666666"/>
                </a:solidFill>
                <a:latin typeface="Arial"/>
                <a:ea typeface="Arial"/>
                <a:cs typeface="Arial"/>
                <a:sym typeface="Arial"/>
              </a:defRPr>
            </a:lvl3pPr>
            <a:lvl4pPr marL="1009650" marR="0" lvl="3" indent="-211073" algn="l" rtl="0">
              <a:lnSpc>
                <a:spcPct val="125000"/>
              </a:lnSpc>
              <a:spcBef>
                <a:spcPts val="0"/>
              </a:spcBef>
              <a:spcAft>
                <a:spcPts val="0"/>
              </a:spcAft>
              <a:buClr>
                <a:srgbClr val="666666"/>
              </a:buClr>
              <a:buSzPct val="36000"/>
              <a:buFont typeface="Arial"/>
              <a:buChar char="•"/>
              <a:defRPr sz="1600" b="0" i="0" u="none" strike="noStrike" cap="none">
                <a:solidFill>
                  <a:srgbClr val="666666"/>
                </a:solidFill>
                <a:latin typeface="Arial"/>
                <a:ea typeface="Arial"/>
                <a:cs typeface="Arial"/>
                <a:sym typeface="Arial"/>
              </a:defRPr>
            </a:lvl4pPr>
            <a:lvl5pPr marL="1133475" marR="0" lvl="4" indent="-15875" algn="l" rtl="0">
              <a:lnSpc>
                <a:spcPct val="125000"/>
              </a:lnSpc>
              <a:spcBef>
                <a:spcPts val="0"/>
              </a:spcBef>
              <a:spcAft>
                <a:spcPts val="0"/>
              </a:spcAft>
              <a:buClr>
                <a:srgbClr val="666666"/>
              </a:buClr>
              <a:buSzPct val="100000"/>
              <a:buFont typeface="Arial"/>
              <a:buChar char="-"/>
              <a:defRPr sz="1600" b="0" i="0" u="none" strike="noStrike" cap="none">
                <a:solidFill>
                  <a:srgbClr val="666666"/>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indent="0"/>
            <a:r>
              <a:rPr lang="en-US" dirty="0">
                <a:solidFill>
                  <a:schemeClr val="tx1"/>
                </a:solidFill>
              </a:rPr>
              <a:t>Concluding Remarks </a:t>
            </a:r>
          </a:p>
        </p:txBody>
      </p:sp>
      <p:sp>
        <p:nvSpPr>
          <p:cNvPr id="27" name="Footer Placeholder 26">
            <a:extLst>
              <a:ext uri="{FF2B5EF4-FFF2-40B4-BE49-F238E27FC236}">
                <a16:creationId xmlns:a16="http://schemas.microsoft.com/office/drawing/2014/main" id="{A2D6D173-D7BD-CA3F-47D8-7BBFC0EB005C}"/>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28" name="Slide Number Placeholder 27">
            <a:extLst>
              <a:ext uri="{FF2B5EF4-FFF2-40B4-BE49-F238E27FC236}">
                <a16:creationId xmlns:a16="http://schemas.microsoft.com/office/drawing/2014/main" id="{E1B0DE43-B389-ED53-8898-A2AB30D3A0A1}"/>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a:t>
            </a:fld>
            <a:endParaRPr lang="fr-FR" sz="1000" dirty="0">
              <a:solidFill>
                <a:srgbClr val="666666"/>
              </a:solidFill>
              <a:cs typeface="Times" panose="02020603050405020304" pitchFamily="18" charset="0"/>
            </a:endParaRPr>
          </a:p>
        </p:txBody>
      </p:sp>
      <p:sp>
        <p:nvSpPr>
          <p:cNvPr id="2" name="Content Placeholder 6">
            <a:extLst>
              <a:ext uri="{FF2B5EF4-FFF2-40B4-BE49-F238E27FC236}">
                <a16:creationId xmlns:a16="http://schemas.microsoft.com/office/drawing/2014/main" id="{09119DBD-1600-FED9-FE83-D21B48ECA0A3}"/>
              </a:ext>
            </a:extLst>
          </p:cNvPr>
          <p:cNvSpPr txBox="1">
            <a:spLocks/>
          </p:cNvSpPr>
          <p:nvPr/>
        </p:nvSpPr>
        <p:spPr>
          <a:xfrm>
            <a:off x="2397640" y="2845817"/>
            <a:ext cx="5537781" cy="490268"/>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0" marR="0" lvl="0" indent="290513" algn="l" rtl="0">
              <a:lnSpc>
                <a:spcPct val="100000"/>
              </a:lnSpc>
              <a:spcBef>
                <a:spcPts val="0"/>
              </a:spcBef>
              <a:spcAft>
                <a:spcPts val="400"/>
              </a:spcAft>
              <a:buNone/>
              <a:defRPr sz="2200" b="0" i="0" u="none" strike="noStrike" cap="none">
                <a:solidFill>
                  <a:srgbClr val="A50021"/>
                </a:solidFill>
                <a:latin typeface="Arial"/>
                <a:ea typeface="Arial"/>
                <a:cs typeface="Arial"/>
                <a:sym typeface="Arial"/>
              </a:defRPr>
            </a:lvl1pPr>
            <a:lvl2pPr marL="623888" marR="0" lvl="1" indent="-268288" algn="l" rtl="0">
              <a:lnSpc>
                <a:spcPct val="125000"/>
              </a:lnSpc>
              <a:spcBef>
                <a:spcPts val="0"/>
              </a:spcBef>
              <a:spcAft>
                <a:spcPts val="0"/>
              </a:spcAft>
              <a:buClr>
                <a:srgbClr val="666666"/>
              </a:buClr>
              <a:buSzPct val="90000"/>
              <a:buFont typeface="Wingdings" panose="05000000000000000000" pitchFamily="2" charset="2"/>
              <a:buChar char="Ø"/>
              <a:defRPr sz="1600" b="0" i="0" u="none" strike="noStrike" cap="none">
                <a:solidFill>
                  <a:schemeClr val="tx1"/>
                </a:solidFill>
                <a:latin typeface="Arial"/>
                <a:ea typeface="Arial"/>
                <a:cs typeface="Arial"/>
                <a:sym typeface="Arial"/>
              </a:defRPr>
            </a:lvl2pPr>
            <a:lvl3pPr marL="914400" marR="0" lvl="2" indent="-222250" algn="l" rtl="0">
              <a:lnSpc>
                <a:spcPct val="125000"/>
              </a:lnSpc>
              <a:spcBef>
                <a:spcPts val="0"/>
              </a:spcBef>
              <a:spcAft>
                <a:spcPts val="0"/>
              </a:spcAft>
              <a:buFont typeface="Arial" panose="020B0604020202020204" pitchFamily="34" charset="0"/>
              <a:buChar char="•"/>
              <a:defRPr sz="1600" b="0" i="0" u="none" strike="noStrike" cap="none">
                <a:solidFill>
                  <a:srgbClr val="666666"/>
                </a:solidFill>
                <a:latin typeface="Arial"/>
                <a:ea typeface="Arial"/>
                <a:cs typeface="Arial"/>
                <a:sym typeface="Arial"/>
              </a:defRPr>
            </a:lvl3pPr>
            <a:lvl4pPr marL="1009650" marR="0" lvl="3" indent="-211073" algn="l" rtl="0">
              <a:lnSpc>
                <a:spcPct val="125000"/>
              </a:lnSpc>
              <a:spcBef>
                <a:spcPts val="0"/>
              </a:spcBef>
              <a:spcAft>
                <a:spcPts val="0"/>
              </a:spcAft>
              <a:buClr>
                <a:srgbClr val="666666"/>
              </a:buClr>
              <a:buSzPct val="36000"/>
              <a:buFont typeface="Arial"/>
              <a:buChar char="•"/>
              <a:defRPr sz="1600" b="0" i="0" u="none" strike="noStrike" cap="none">
                <a:solidFill>
                  <a:srgbClr val="666666"/>
                </a:solidFill>
                <a:latin typeface="Arial"/>
                <a:ea typeface="Arial"/>
                <a:cs typeface="Arial"/>
                <a:sym typeface="Arial"/>
              </a:defRPr>
            </a:lvl4pPr>
            <a:lvl5pPr marL="1133475" marR="0" lvl="4" indent="-15875" algn="l" rtl="0">
              <a:lnSpc>
                <a:spcPct val="125000"/>
              </a:lnSpc>
              <a:spcBef>
                <a:spcPts val="0"/>
              </a:spcBef>
              <a:spcAft>
                <a:spcPts val="0"/>
              </a:spcAft>
              <a:buClr>
                <a:srgbClr val="666666"/>
              </a:buClr>
              <a:buSzPct val="100000"/>
              <a:buFont typeface="Arial"/>
              <a:buChar char="-"/>
              <a:defRPr sz="1600" b="0" i="0" u="none" strike="noStrike" cap="none">
                <a:solidFill>
                  <a:srgbClr val="666666"/>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indent="0"/>
            <a:r>
              <a:rPr lang="en-US" dirty="0">
                <a:solidFill>
                  <a:schemeClr val="tx1"/>
                </a:solidFill>
              </a:rPr>
              <a:t>Detector Testing</a:t>
            </a:r>
          </a:p>
        </p:txBody>
      </p:sp>
    </p:spTree>
    <p:extLst>
      <p:ext uri="{BB962C8B-B14F-4D97-AF65-F5344CB8AC3E}">
        <p14:creationId xmlns:p14="http://schemas.microsoft.com/office/powerpoint/2010/main" val="33605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Detector Prototype Evolution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20</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pic>
        <p:nvPicPr>
          <p:cNvPr id="6" name="Picture 5">
            <a:extLst>
              <a:ext uri="{FF2B5EF4-FFF2-40B4-BE49-F238E27FC236}">
                <a16:creationId xmlns:a16="http://schemas.microsoft.com/office/drawing/2014/main" id="{A4662208-ECBD-BE04-1989-508D420CE9DF}"/>
              </a:ext>
            </a:extLst>
          </p:cNvPr>
          <p:cNvPicPr>
            <a:picLocks noChangeAspect="1"/>
          </p:cNvPicPr>
          <p:nvPr/>
        </p:nvPicPr>
        <p:blipFill rotWithShape="1">
          <a:blip r:embed="rId3"/>
          <a:srcRect l="3334" t="19636" r="5200" b="27880"/>
          <a:stretch/>
        </p:blipFill>
        <p:spPr>
          <a:xfrm>
            <a:off x="8977807" y="3664080"/>
            <a:ext cx="2691523" cy="2745631"/>
          </a:xfrm>
          <a:prstGeom prst="rect">
            <a:avLst/>
          </a:prstGeom>
        </p:spPr>
      </p:pic>
      <p:grpSp>
        <p:nvGrpSpPr>
          <p:cNvPr id="10" name="Group 9"/>
          <p:cNvGrpSpPr/>
          <p:nvPr/>
        </p:nvGrpSpPr>
        <p:grpSpPr>
          <a:xfrm>
            <a:off x="4511824" y="1030175"/>
            <a:ext cx="1584176" cy="1679940"/>
            <a:chOff x="4511824" y="1030175"/>
            <a:chExt cx="1584176" cy="1679940"/>
          </a:xfrm>
        </p:grpSpPr>
        <p:pic>
          <p:nvPicPr>
            <p:cNvPr id="7" name="Picture 3" descr="C:\Documents\MyDocuments\Samsung\Micromegas FT\2015-04-24 00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1642" b="6311"/>
            <a:stretch/>
          </p:blipFill>
          <p:spPr bwMode="auto">
            <a:xfrm>
              <a:off x="4583832" y="1042131"/>
              <a:ext cx="1512168" cy="166798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3">
              <a:extLst>
                <a:ext uri="{FF2B5EF4-FFF2-40B4-BE49-F238E27FC236}">
                  <a16:creationId xmlns:a16="http://schemas.microsoft.com/office/drawing/2014/main" id="{792173B9-A765-4933-8ACE-8726899684FA}"/>
                </a:ext>
              </a:extLst>
            </p:cNvPr>
            <p:cNvSpPr txBox="1"/>
            <p:nvPr/>
          </p:nvSpPr>
          <p:spPr>
            <a:xfrm>
              <a:off x="4511824" y="1030175"/>
              <a:ext cx="1080120" cy="4154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dirty="0">
                  <a:solidFill>
                    <a:schemeClr val="bg1"/>
                  </a:solidFill>
                </a:rPr>
                <a:t>1-ch (</a:t>
              </a:r>
              <a:r>
                <a:rPr lang="en-US" sz="1050" dirty="0">
                  <a:solidFill>
                    <a:schemeClr val="bg1"/>
                  </a:solidFill>
                  <a:sym typeface="Symbol" panose="05050102010706020507" pitchFamily="18" charset="2"/>
                </a:rPr>
                <a:t></a:t>
              </a:r>
              <a:r>
                <a:rPr lang="en-US" sz="1050" dirty="0">
                  <a:solidFill>
                    <a:schemeClr val="bg1"/>
                  </a:solidFill>
                </a:rPr>
                <a:t>1cm)</a:t>
              </a:r>
            </a:p>
            <a:p>
              <a:r>
                <a:rPr lang="hr-HR" sz="1050" dirty="0">
                  <a:solidFill>
                    <a:schemeClr val="bg1"/>
                  </a:solidFill>
                </a:rPr>
                <a:t>.</a:t>
              </a:r>
              <a:endParaRPr lang="en-US" sz="1050" dirty="0">
                <a:solidFill>
                  <a:schemeClr val="bg1"/>
                </a:solidFill>
              </a:endParaRPr>
            </a:p>
          </p:txBody>
        </p:sp>
      </p:grpSp>
      <p:sp>
        <p:nvSpPr>
          <p:cNvPr id="11" name="TextBox 9"/>
          <p:cNvSpPr txBox="1"/>
          <p:nvPr/>
        </p:nvSpPr>
        <p:spPr>
          <a:xfrm>
            <a:off x="117351" y="1042131"/>
            <a:ext cx="5670551" cy="80791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Single Pad Prototypes / </a:t>
            </a:r>
            <a:r>
              <a:rPr lang="en-US" sz="1600" dirty="0" err="1">
                <a:solidFill>
                  <a:srgbClr val="C00000"/>
                </a:solidFill>
              </a:rPr>
              <a:t>Microbulk</a:t>
            </a:r>
            <a:r>
              <a:rPr lang="en-US" sz="1600" dirty="0">
                <a:solidFill>
                  <a:srgbClr val="C00000"/>
                </a:solidFill>
              </a:rPr>
              <a:t> (ø 1cm)  </a:t>
            </a:r>
          </a:p>
          <a:p>
            <a:pPr marL="609630" lvl="1" indent="-304815">
              <a:lnSpc>
                <a:spcPts val="2079"/>
              </a:lnSpc>
              <a:buFont typeface="Arial" panose="020B0604020202020204" pitchFamily="34" charset="0"/>
              <a:buChar char="•"/>
            </a:pPr>
            <a:r>
              <a:rPr lang="en-US" sz="1600" dirty="0">
                <a:solidFill>
                  <a:srgbClr val="000000"/>
                </a:solidFill>
              </a:rPr>
              <a:t>Proof of concept </a:t>
            </a:r>
          </a:p>
          <a:p>
            <a:pPr marL="609630" lvl="1" indent="-304815">
              <a:lnSpc>
                <a:spcPts val="2079"/>
              </a:lnSpc>
              <a:buFont typeface="Arial" panose="020B0604020202020204" pitchFamily="34" charset="0"/>
              <a:buChar char="•"/>
            </a:pPr>
            <a:r>
              <a:rPr lang="en-US" sz="1600" dirty="0">
                <a:solidFill>
                  <a:srgbClr val="000000"/>
                </a:solidFill>
              </a:rPr>
              <a:t>Resistive and non resistive prototypes </a:t>
            </a:r>
            <a:endParaRPr lang="en-US" sz="1600" dirty="0">
              <a:solidFill>
                <a:srgbClr val="7E232E"/>
              </a:solidFill>
            </a:endParaRPr>
          </a:p>
        </p:txBody>
      </p:sp>
      <p:sp>
        <p:nvSpPr>
          <p:cNvPr id="12" name="TextBox 9"/>
          <p:cNvSpPr txBox="1"/>
          <p:nvPr/>
        </p:nvSpPr>
        <p:spPr>
          <a:xfrm>
            <a:off x="191344" y="3826458"/>
            <a:ext cx="5670551" cy="80791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Multi-Pad Prototypes </a:t>
            </a:r>
          </a:p>
          <a:p>
            <a:pPr marL="609630" lvl="1" indent="-304815">
              <a:lnSpc>
                <a:spcPts val="2079"/>
              </a:lnSpc>
              <a:buFont typeface="Arial" panose="020B0604020202020204" pitchFamily="34" charset="0"/>
              <a:buChar char="•"/>
            </a:pPr>
            <a:r>
              <a:rPr lang="en-US" sz="1600" dirty="0">
                <a:solidFill>
                  <a:srgbClr val="000000"/>
                </a:solidFill>
              </a:rPr>
              <a:t>Hexagonal pads </a:t>
            </a:r>
            <a:r>
              <a:rPr lang="en-US" sz="1600" dirty="0"/>
              <a:t>ø 1cm</a:t>
            </a:r>
            <a:endParaRPr lang="en-US" sz="1600" dirty="0">
              <a:solidFill>
                <a:srgbClr val="000000"/>
              </a:solidFill>
            </a:endParaRPr>
          </a:p>
          <a:p>
            <a:pPr marL="609630" lvl="1" indent="-304815">
              <a:lnSpc>
                <a:spcPts val="2079"/>
              </a:lnSpc>
              <a:buFont typeface="Arial" panose="020B0604020202020204" pitchFamily="34" charset="0"/>
              <a:buChar char="•"/>
            </a:pPr>
            <a:r>
              <a:rPr lang="en-US" sz="1600" dirty="0">
                <a:solidFill>
                  <a:srgbClr val="000000"/>
                </a:solidFill>
              </a:rPr>
              <a:t>Resistive and non resistive prototypes </a:t>
            </a:r>
            <a:endParaRPr lang="en-US" sz="1600" dirty="0">
              <a:solidFill>
                <a:srgbClr val="7E232E"/>
              </a:solidFill>
            </a:endParaRPr>
          </a:p>
        </p:txBody>
      </p:sp>
      <p:grpSp>
        <p:nvGrpSpPr>
          <p:cNvPr id="20" name="Group 19"/>
          <p:cNvGrpSpPr/>
          <p:nvPr/>
        </p:nvGrpSpPr>
        <p:grpSpPr>
          <a:xfrm>
            <a:off x="10076" y="4679703"/>
            <a:ext cx="3429503" cy="1730008"/>
            <a:chOff x="46787" y="3046405"/>
            <a:chExt cx="3429503" cy="1730008"/>
          </a:xfrm>
        </p:grpSpPr>
        <p:grpSp>
          <p:nvGrpSpPr>
            <p:cNvPr id="18" name="Group 17"/>
            <p:cNvGrpSpPr/>
            <p:nvPr/>
          </p:nvGrpSpPr>
          <p:grpSpPr>
            <a:xfrm>
              <a:off x="46787" y="3046405"/>
              <a:ext cx="1728192" cy="1730008"/>
              <a:chOff x="46787" y="3046405"/>
              <a:chExt cx="1728192" cy="1730008"/>
            </a:xfrm>
          </p:grpSpPr>
          <p:pic>
            <p:nvPicPr>
              <p:cNvPr id="14" name="Picture 13" descr="A picture containing text, gear&#10;&#10;Description automatically generated">
                <a:extLst>
                  <a:ext uri="{FF2B5EF4-FFF2-40B4-BE49-F238E27FC236}">
                    <a16:creationId xmlns:a16="http://schemas.microsoft.com/office/drawing/2014/main" id="{8F781D13-9430-48E5-A465-7BFEBF2DC572}"/>
                  </a:ext>
                </a:extLst>
              </p:cNvPr>
              <p:cNvPicPr>
                <a:picLocks noChangeAspect="1"/>
              </p:cNvPicPr>
              <p:nvPr/>
            </p:nvPicPr>
            <p:blipFill rotWithShape="1">
              <a:blip r:embed="rId5">
                <a:extLst>
                  <a:ext uri="{28A0092B-C50C-407E-A947-70E740481C1C}">
                    <a14:useLocalDpi xmlns:a14="http://schemas.microsoft.com/office/drawing/2010/main" val="0"/>
                  </a:ext>
                </a:extLst>
              </a:blip>
              <a:srcRect l="20773" t="14389" r="21921" b="9285"/>
              <a:stretch/>
            </p:blipFill>
            <p:spPr>
              <a:xfrm rot="5400000">
                <a:off x="45879" y="3047313"/>
                <a:ext cx="1730008" cy="1728192"/>
              </a:xfrm>
              <a:prstGeom prst="rect">
                <a:avLst/>
              </a:prstGeom>
            </p:spPr>
          </p:pic>
          <p:sp>
            <p:nvSpPr>
              <p:cNvPr id="15" name="Rectangle 14"/>
              <p:cNvSpPr/>
              <p:nvPr/>
            </p:nvSpPr>
            <p:spPr>
              <a:xfrm>
                <a:off x="269251" y="4207860"/>
                <a:ext cx="1435008" cy="307777"/>
              </a:xfrm>
              <a:prstGeom prst="rect">
                <a:avLst/>
              </a:prstGeom>
            </p:spPr>
            <p:txBody>
              <a:bodyPr wrap="none">
                <a:spAutoFit/>
              </a:bodyPr>
              <a:lstStyle/>
              <a:p>
                <a:r>
                  <a:rPr lang="en-US" dirty="0">
                    <a:solidFill>
                      <a:schemeClr val="bg1"/>
                    </a:solidFill>
                  </a:rPr>
                  <a:t>7-ch (</a:t>
                </a:r>
                <a:r>
                  <a:rPr lang="en-US" dirty="0">
                    <a:solidFill>
                      <a:schemeClr val="bg1"/>
                    </a:solidFill>
                    <a:sym typeface="Symbol" panose="05050102010706020507" pitchFamily="18" charset="2"/>
                  </a:rPr>
                  <a:t> 2.6 </a:t>
                </a:r>
                <a:r>
                  <a:rPr lang="en-US" dirty="0">
                    <a:solidFill>
                      <a:schemeClr val="bg1"/>
                    </a:solidFill>
                  </a:rPr>
                  <a:t>cm)</a:t>
                </a:r>
              </a:p>
            </p:txBody>
          </p:sp>
        </p:grpSp>
        <p:grpSp>
          <p:nvGrpSpPr>
            <p:cNvPr id="19" name="Group 18"/>
            <p:cNvGrpSpPr/>
            <p:nvPr/>
          </p:nvGrpSpPr>
          <p:grpSpPr>
            <a:xfrm>
              <a:off x="1820106" y="3173640"/>
              <a:ext cx="1656184" cy="1512167"/>
              <a:chOff x="1923192" y="3173640"/>
              <a:chExt cx="1656184" cy="1512167"/>
            </a:xfrm>
          </p:grpSpPr>
          <p:pic>
            <p:nvPicPr>
              <p:cNvPr id="13" name="Picture 12">
                <a:extLst>
                  <a:ext uri="{FF2B5EF4-FFF2-40B4-BE49-F238E27FC236}">
                    <a16:creationId xmlns:a16="http://schemas.microsoft.com/office/drawing/2014/main" id="{F2CFA3CA-2FC8-403B-9B03-03FE928D31D7}"/>
                  </a:ext>
                </a:extLst>
              </p:cNvPr>
              <p:cNvPicPr>
                <a:picLocks noChangeAspect="1"/>
              </p:cNvPicPr>
              <p:nvPr/>
            </p:nvPicPr>
            <p:blipFill rotWithShape="1">
              <a:blip r:embed="rId6"/>
              <a:srcRect l="10423" r="9664" b="-1172"/>
              <a:stretch/>
            </p:blipFill>
            <p:spPr>
              <a:xfrm>
                <a:off x="1923192" y="3173640"/>
                <a:ext cx="1656184" cy="1512167"/>
              </a:xfrm>
              <a:prstGeom prst="rect">
                <a:avLst/>
              </a:prstGeom>
            </p:spPr>
          </p:pic>
          <p:sp>
            <p:nvSpPr>
              <p:cNvPr id="16" name="Rectangle 15"/>
              <p:cNvSpPr/>
              <p:nvPr/>
            </p:nvSpPr>
            <p:spPr>
              <a:xfrm>
                <a:off x="2067208" y="4226671"/>
                <a:ext cx="1484702" cy="307777"/>
              </a:xfrm>
              <a:prstGeom prst="rect">
                <a:avLst/>
              </a:prstGeom>
            </p:spPr>
            <p:txBody>
              <a:bodyPr wrap="none">
                <a:spAutoFit/>
              </a:bodyPr>
              <a:lstStyle/>
              <a:p>
                <a:r>
                  <a:rPr lang="en-US" dirty="0">
                    <a:solidFill>
                      <a:schemeClr val="bg1"/>
                    </a:solidFill>
                  </a:rPr>
                  <a:t>19-ch (</a:t>
                </a:r>
                <a:r>
                  <a:rPr lang="en-US" dirty="0">
                    <a:solidFill>
                      <a:schemeClr val="bg1"/>
                    </a:solidFill>
                    <a:sym typeface="Symbol" panose="05050102010706020507" pitchFamily="18" charset="2"/>
                  </a:rPr>
                  <a:t> </a:t>
                </a:r>
                <a:r>
                  <a:rPr lang="en-US" dirty="0">
                    <a:solidFill>
                      <a:schemeClr val="bg1"/>
                    </a:solidFill>
                  </a:rPr>
                  <a:t>3.6cm)</a:t>
                </a:r>
              </a:p>
            </p:txBody>
          </p:sp>
        </p:grpSp>
      </p:grpSp>
      <p:pic>
        <p:nvPicPr>
          <p:cNvPr id="17" name="Picture 16"/>
          <p:cNvPicPr>
            <a:picLocks noChangeAspect="1"/>
          </p:cNvPicPr>
          <p:nvPr/>
        </p:nvPicPr>
        <p:blipFill rotWithShape="1">
          <a:blip r:embed="rId7"/>
          <a:srcRect b="16568"/>
          <a:stretch/>
        </p:blipFill>
        <p:spPr>
          <a:xfrm>
            <a:off x="385049" y="2009039"/>
            <a:ext cx="3867807" cy="1347953"/>
          </a:xfrm>
          <a:prstGeom prst="rect">
            <a:avLst/>
          </a:prstGeom>
        </p:spPr>
      </p:pic>
      <p:sp>
        <p:nvSpPr>
          <p:cNvPr id="21" name="TextBox 9"/>
          <p:cNvSpPr txBox="1"/>
          <p:nvPr/>
        </p:nvSpPr>
        <p:spPr>
          <a:xfrm>
            <a:off x="7223149" y="1047542"/>
            <a:ext cx="5670551" cy="188513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Photocathodes:  </a:t>
            </a:r>
          </a:p>
          <a:p>
            <a:pPr marL="609630" lvl="1" indent="-304815">
              <a:lnSpc>
                <a:spcPts val="2079"/>
              </a:lnSpc>
              <a:buFont typeface="Arial" panose="020B0604020202020204" pitchFamily="34" charset="0"/>
              <a:buChar char="•"/>
            </a:pPr>
            <a:r>
              <a:rPr lang="en-US" sz="1600" dirty="0">
                <a:solidFill>
                  <a:srgbClr val="000000"/>
                </a:solidFill>
              </a:rPr>
              <a:t>MgF2 / Sapphire crystal +</a:t>
            </a:r>
          </a:p>
          <a:p>
            <a:pPr marL="609630" lvl="1" indent="-304815">
              <a:lnSpc>
                <a:spcPts val="2079"/>
              </a:lnSpc>
              <a:buFont typeface="Arial" panose="020B0604020202020204" pitchFamily="34" charset="0"/>
              <a:buChar char="•"/>
            </a:pPr>
            <a:r>
              <a:rPr lang="en-US" sz="1600" dirty="0">
                <a:solidFill>
                  <a:srgbClr val="000000"/>
                </a:solidFill>
              </a:rPr>
              <a:t>Metallic (Cr, Al)</a:t>
            </a:r>
          </a:p>
          <a:p>
            <a:pPr marL="609630" lvl="1" indent="-304815">
              <a:lnSpc>
                <a:spcPts val="2079"/>
              </a:lnSpc>
              <a:buFont typeface="Arial" panose="020B0604020202020204" pitchFamily="34" charset="0"/>
              <a:buChar char="•"/>
            </a:pPr>
            <a:r>
              <a:rPr lang="en-US" sz="1600" dirty="0">
                <a:solidFill>
                  <a:srgbClr val="000000"/>
                </a:solidFill>
              </a:rPr>
              <a:t>Metallic substrate + </a:t>
            </a:r>
            <a:r>
              <a:rPr lang="en-US" sz="1600" dirty="0" err="1">
                <a:solidFill>
                  <a:srgbClr val="000000"/>
                </a:solidFill>
              </a:rPr>
              <a:t>CsI</a:t>
            </a:r>
            <a:r>
              <a:rPr lang="en-US" sz="1600" dirty="0">
                <a:solidFill>
                  <a:srgbClr val="000000"/>
                </a:solidFill>
              </a:rPr>
              <a:t> </a:t>
            </a:r>
          </a:p>
          <a:p>
            <a:pPr marL="609630" lvl="1" indent="-304815">
              <a:lnSpc>
                <a:spcPts val="2079"/>
              </a:lnSpc>
              <a:buFont typeface="Arial" panose="020B0604020202020204" pitchFamily="34" charset="0"/>
              <a:buChar char="•"/>
            </a:pPr>
            <a:r>
              <a:rPr lang="en-US" sz="1600" dirty="0">
                <a:solidFill>
                  <a:srgbClr val="000000"/>
                </a:solidFill>
              </a:rPr>
              <a:t>Metallic substrate + polycrystalline diamond</a:t>
            </a:r>
          </a:p>
          <a:p>
            <a:pPr marL="609630" lvl="1" indent="-304815">
              <a:lnSpc>
                <a:spcPts val="2079"/>
              </a:lnSpc>
              <a:buFont typeface="Arial" panose="020B0604020202020204" pitchFamily="34" charset="0"/>
              <a:buChar char="•"/>
            </a:pPr>
            <a:r>
              <a:rPr lang="en-US" sz="1600" dirty="0">
                <a:solidFill>
                  <a:srgbClr val="000000"/>
                </a:solidFill>
              </a:rPr>
              <a:t>DLC</a:t>
            </a:r>
          </a:p>
          <a:p>
            <a:pPr marL="609630" lvl="1" indent="-304815">
              <a:lnSpc>
                <a:spcPts val="2079"/>
              </a:lnSpc>
              <a:buFont typeface="Arial" panose="020B0604020202020204" pitchFamily="34" charset="0"/>
              <a:buChar char="•"/>
            </a:pPr>
            <a:r>
              <a:rPr lang="en-US" sz="1600" dirty="0">
                <a:solidFill>
                  <a:srgbClr val="000000"/>
                </a:solidFill>
              </a:rPr>
              <a:t>B4C, Metallic substrate +B4C</a:t>
            </a:r>
            <a:endParaRPr lang="en-US" sz="1600" dirty="0">
              <a:solidFill>
                <a:srgbClr val="7E232E"/>
              </a:solidFill>
            </a:endParaRPr>
          </a:p>
        </p:txBody>
      </p:sp>
      <p:sp>
        <p:nvSpPr>
          <p:cNvPr id="22" name="TextBox 9"/>
          <p:cNvSpPr txBox="1"/>
          <p:nvPr/>
        </p:nvSpPr>
        <p:spPr>
          <a:xfrm>
            <a:off x="4973571" y="3287519"/>
            <a:ext cx="4036758" cy="161582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Detector Testing:  </a:t>
            </a:r>
          </a:p>
          <a:p>
            <a:pPr marL="609630" lvl="1" indent="-304815">
              <a:lnSpc>
                <a:spcPts val="2079"/>
              </a:lnSpc>
              <a:buFont typeface="Arial" panose="020B0604020202020204" pitchFamily="34" charset="0"/>
              <a:buChar char="•"/>
            </a:pPr>
            <a:r>
              <a:rPr lang="en-US" sz="1600" dirty="0">
                <a:solidFill>
                  <a:srgbClr val="000000"/>
                </a:solidFill>
              </a:rPr>
              <a:t>Reference timing detector with </a:t>
            </a:r>
            <a:br>
              <a:rPr lang="en-US" sz="1600" dirty="0">
                <a:solidFill>
                  <a:srgbClr val="000000"/>
                </a:solidFill>
              </a:rPr>
            </a:br>
            <a:r>
              <a:rPr lang="en-US" sz="1600" dirty="0">
                <a:solidFill>
                  <a:srgbClr val="000000"/>
                </a:solidFill>
              </a:rPr>
              <a:t>better precision </a:t>
            </a:r>
          </a:p>
          <a:p>
            <a:pPr marL="609630" lvl="1" indent="-304815">
              <a:lnSpc>
                <a:spcPts val="2079"/>
              </a:lnSpc>
              <a:buFont typeface="Arial" panose="020B0604020202020204" pitchFamily="34" charset="0"/>
              <a:buChar char="•"/>
            </a:pPr>
            <a:r>
              <a:rPr lang="en-US" sz="1600" dirty="0">
                <a:solidFill>
                  <a:srgbClr val="000000"/>
                </a:solidFill>
              </a:rPr>
              <a:t>Pulsed laser @ CEA/IRAMIS Facility </a:t>
            </a:r>
          </a:p>
          <a:p>
            <a:pPr marL="609630" lvl="1" indent="-304815">
              <a:lnSpc>
                <a:spcPts val="2079"/>
              </a:lnSpc>
              <a:buFont typeface="Arial" panose="020B0604020202020204" pitchFamily="34" charset="0"/>
              <a:buChar char="•"/>
            </a:pPr>
            <a:r>
              <a:rPr lang="en-US" sz="1600" dirty="0">
                <a:solidFill>
                  <a:srgbClr val="000000"/>
                </a:solidFill>
              </a:rPr>
              <a:t>Particle Beams @ CERN – </a:t>
            </a:r>
            <a:br>
              <a:rPr lang="en-US" sz="1600" dirty="0">
                <a:solidFill>
                  <a:srgbClr val="000000"/>
                </a:solidFill>
              </a:rPr>
            </a:br>
            <a:r>
              <a:rPr lang="en-US" sz="1600" dirty="0">
                <a:solidFill>
                  <a:srgbClr val="000000"/>
                </a:solidFill>
              </a:rPr>
              <a:t>	muons/</a:t>
            </a:r>
            <a:r>
              <a:rPr lang="en-US" sz="1600" dirty="0" err="1">
                <a:solidFill>
                  <a:srgbClr val="000000"/>
                </a:solidFill>
              </a:rPr>
              <a:t>pions</a:t>
            </a:r>
            <a:r>
              <a:rPr lang="en-US" sz="1600" dirty="0">
                <a:solidFill>
                  <a:srgbClr val="000000"/>
                </a:solidFill>
              </a:rPr>
              <a:t> of 90-150GeV</a:t>
            </a:r>
            <a:endParaRPr lang="en-US" sz="1600" dirty="0">
              <a:solidFill>
                <a:srgbClr val="7E232E"/>
              </a:solidFill>
            </a:endParaRPr>
          </a:p>
        </p:txBody>
      </p:sp>
      <p:sp>
        <p:nvSpPr>
          <p:cNvPr id="25" name="TextBox 9"/>
          <p:cNvSpPr txBox="1"/>
          <p:nvPr/>
        </p:nvSpPr>
        <p:spPr>
          <a:xfrm>
            <a:off x="7219742" y="2998983"/>
            <a:ext cx="3793299" cy="26930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Gas : </a:t>
            </a:r>
            <a:r>
              <a:rPr lang="en-US" sz="1600" spc="-1" dirty="0">
                <a:latin typeface="Open Sauce"/>
                <a:ea typeface="DejaVu Sans"/>
              </a:rPr>
              <a:t>80% Ne – 10% CF</a:t>
            </a:r>
            <a:r>
              <a:rPr lang="en-US" sz="1600" spc="-1" baseline="-33000" dirty="0">
                <a:latin typeface="Open Sauce"/>
                <a:ea typeface="DejaVu Sans"/>
              </a:rPr>
              <a:t>4</a:t>
            </a:r>
            <a:r>
              <a:rPr lang="en-US" sz="1600" spc="-1" dirty="0">
                <a:latin typeface="Open Sauce"/>
                <a:ea typeface="DejaVu Sans"/>
              </a:rPr>
              <a:t>-10%C</a:t>
            </a:r>
            <a:r>
              <a:rPr lang="en-US" sz="1600" spc="-1" baseline="-33000" dirty="0">
                <a:latin typeface="Open Sauce"/>
                <a:ea typeface="DejaVu Sans"/>
              </a:rPr>
              <a:t>2</a:t>
            </a:r>
            <a:r>
              <a:rPr lang="en-US" sz="1600" spc="-1" dirty="0">
                <a:latin typeface="Open Sauce"/>
                <a:ea typeface="DejaVu Sans"/>
              </a:rPr>
              <a:t>H</a:t>
            </a:r>
            <a:r>
              <a:rPr lang="en-US" sz="1600" spc="-1" baseline="-33000" dirty="0">
                <a:latin typeface="Open Sauce"/>
                <a:ea typeface="DejaVu Sans"/>
              </a:rPr>
              <a:t>6</a:t>
            </a:r>
            <a:r>
              <a:rPr lang="en-US" sz="1600" dirty="0">
                <a:solidFill>
                  <a:srgbClr val="C00000"/>
                </a:solidFill>
              </a:rPr>
              <a:t> </a:t>
            </a:r>
          </a:p>
        </p:txBody>
      </p:sp>
      <p:grpSp>
        <p:nvGrpSpPr>
          <p:cNvPr id="24" name="Group 23"/>
          <p:cNvGrpSpPr/>
          <p:nvPr/>
        </p:nvGrpSpPr>
        <p:grpSpPr>
          <a:xfrm>
            <a:off x="3568704" y="4535586"/>
            <a:ext cx="4723392" cy="1888009"/>
            <a:chOff x="7169975" y="1855554"/>
            <a:chExt cx="6912145" cy="2980345"/>
          </a:xfrm>
        </p:grpSpPr>
        <p:pic>
          <p:nvPicPr>
            <p:cNvPr id="26" name="Picture 25">
              <a:extLst>
                <a:ext uri="{FF2B5EF4-FFF2-40B4-BE49-F238E27FC236}">
                  <a16:creationId xmlns:a16="http://schemas.microsoft.com/office/drawing/2014/main" id="{324626C1-FB3C-A9AC-A573-411A95D4F20E}"/>
                </a:ext>
              </a:extLst>
            </p:cNvPr>
            <p:cNvPicPr>
              <a:picLocks noChangeAspect="1"/>
            </p:cNvPicPr>
            <p:nvPr/>
          </p:nvPicPr>
          <p:blipFill>
            <a:blip r:embed="rId8"/>
            <a:stretch>
              <a:fillRect/>
            </a:stretch>
          </p:blipFill>
          <p:spPr>
            <a:xfrm>
              <a:off x="7169975" y="2118955"/>
              <a:ext cx="2830152" cy="2716944"/>
            </a:xfrm>
            <a:prstGeom prst="rect">
              <a:avLst/>
            </a:prstGeom>
          </p:spPr>
        </p:pic>
        <p:sp>
          <p:nvSpPr>
            <p:cNvPr id="27" name="TextBox 26">
              <a:extLst>
                <a:ext uri="{FF2B5EF4-FFF2-40B4-BE49-F238E27FC236}">
                  <a16:creationId xmlns:a16="http://schemas.microsoft.com/office/drawing/2014/main" id="{0E66B70D-FCE3-99D3-B5C7-4C39B31CA582}"/>
                </a:ext>
              </a:extLst>
            </p:cNvPr>
            <p:cNvSpPr txBox="1"/>
            <p:nvPr/>
          </p:nvSpPr>
          <p:spPr>
            <a:xfrm>
              <a:off x="10562498" y="1855554"/>
              <a:ext cx="3519622" cy="485846"/>
            </a:xfrm>
            <a:prstGeom prst="rect">
              <a:avLst/>
            </a:prstGeom>
            <a:noFill/>
          </p:spPr>
          <p:txBody>
            <a:bodyPr wrap="square" rtlCol="0">
              <a:spAutoFit/>
            </a:bodyPr>
            <a:lstStyle/>
            <a:p>
              <a:endParaRPr lang="el-GR" b="1" dirty="0">
                <a:solidFill>
                  <a:srgbClr val="FF0000"/>
                </a:solidFill>
              </a:endParaRPr>
            </a:p>
          </p:txBody>
        </p:sp>
      </p:grpSp>
      <p:sp>
        <p:nvSpPr>
          <p:cNvPr id="4" name="Rectangle 3"/>
          <p:cNvSpPr/>
          <p:nvPr/>
        </p:nvSpPr>
        <p:spPr>
          <a:xfrm>
            <a:off x="3766296" y="6013857"/>
            <a:ext cx="1646605" cy="307777"/>
          </a:xfrm>
          <a:prstGeom prst="rect">
            <a:avLst/>
          </a:prstGeom>
        </p:spPr>
        <p:txBody>
          <a:bodyPr wrap="none">
            <a:spAutoFit/>
          </a:bodyPr>
          <a:lstStyle/>
          <a:p>
            <a:r>
              <a:rPr lang="en-US" dirty="0">
                <a:solidFill>
                  <a:schemeClr val="bg1"/>
                </a:solidFill>
              </a:rPr>
              <a:t>100-ch (</a:t>
            </a:r>
            <a:r>
              <a:rPr lang="en-US" dirty="0">
                <a:solidFill>
                  <a:schemeClr val="bg1"/>
                </a:solidFill>
                <a:sym typeface="Wingdings" panose="05000000000000000000" pitchFamily="2" charset="2"/>
              </a:rPr>
              <a:t></a:t>
            </a:r>
            <a:r>
              <a:rPr lang="en-US" dirty="0">
                <a:solidFill>
                  <a:schemeClr val="bg1"/>
                </a:solidFill>
                <a:sym typeface="Symbol" panose="05050102010706020507" pitchFamily="18" charset="2"/>
              </a:rPr>
              <a:t> </a:t>
            </a:r>
            <a:r>
              <a:rPr lang="en-US" dirty="0">
                <a:solidFill>
                  <a:schemeClr val="bg1"/>
                </a:solidFill>
              </a:rPr>
              <a:t>1.0 cm)</a:t>
            </a:r>
          </a:p>
        </p:txBody>
      </p:sp>
      <p:pic>
        <p:nvPicPr>
          <p:cNvPr id="23" name="Picture 22"/>
          <p:cNvPicPr/>
          <p:nvPr/>
        </p:nvPicPr>
        <p:blipFill>
          <a:blip r:embed="rId9"/>
          <a:srcRect l="7803"/>
          <a:stretch/>
        </p:blipFill>
        <p:spPr>
          <a:xfrm>
            <a:off x="3767657" y="1507912"/>
            <a:ext cx="5487967" cy="4244259"/>
          </a:xfrm>
          <a:prstGeom prst="rect">
            <a:avLst/>
          </a:prstGeom>
          <a:ln>
            <a:noFill/>
          </a:ln>
        </p:spPr>
      </p:pic>
    </p:spTree>
    <p:extLst>
      <p:ext uri="{BB962C8B-B14F-4D97-AF65-F5344CB8AC3E}">
        <p14:creationId xmlns:p14="http://schemas.microsoft.com/office/powerpoint/2010/main" val="1175668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0" spc="-1" dirty="0"/>
              <a:t>Prototype Scalability </a:t>
            </a:r>
            <a:endParaRPr lang="fr-FR" b="0"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21</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7" name="Line 4"/>
          <p:cNvSpPr/>
          <p:nvPr/>
        </p:nvSpPr>
        <p:spPr>
          <a:xfrm>
            <a:off x="6384032" y="949491"/>
            <a:ext cx="0" cy="5542182"/>
          </a:xfrm>
          <a:prstGeom prst="line">
            <a:avLst/>
          </a:prstGeom>
          <a:ln/>
        </p:spPr>
        <p:style>
          <a:lnRef idx="1">
            <a:schemeClr val="dk1"/>
          </a:lnRef>
          <a:fillRef idx="0">
            <a:schemeClr val="dk1"/>
          </a:fillRef>
          <a:effectRef idx="0">
            <a:schemeClr val="dk1"/>
          </a:effectRef>
          <a:fontRef idx="minor">
            <a:schemeClr val="tx1"/>
          </a:fontRef>
        </p:style>
      </p:sp>
      <p:sp>
        <p:nvSpPr>
          <p:cNvPr id="8" name="Line 4"/>
          <p:cNvSpPr/>
          <p:nvPr/>
        </p:nvSpPr>
        <p:spPr>
          <a:xfrm>
            <a:off x="6384032" y="4048446"/>
            <a:ext cx="5801213" cy="0"/>
          </a:xfrm>
          <a:prstGeom prst="line">
            <a:avLst/>
          </a:prstGeom>
          <a:ln/>
        </p:spPr>
        <p:style>
          <a:lnRef idx="1">
            <a:schemeClr val="dk1"/>
          </a:lnRef>
          <a:fillRef idx="0">
            <a:schemeClr val="dk1"/>
          </a:fillRef>
          <a:effectRef idx="0">
            <a:schemeClr val="dk1"/>
          </a:effectRef>
          <a:fontRef idx="minor">
            <a:schemeClr val="tx1"/>
          </a:fontRef>
        </p:style>
      </p:sp>
      <mc:AlternateContent xmlns:mc="http://schemas.openxmlformats.org/markup-compatibility/2006" xmlns:a14="http://schemas.microsoft.com/office/drawing/2010/main">
        <mc:Choice Requires="a14">
          <p:sp>
            <p:nvSpPr>
              <p:cNvPr id="9" name="TextBox 9">
                <a:extLst>
                  <a:ext uri="{FF2B5EF4-FFF2-40B4-BE49-F238E27FC236}">
                    <a16:creationId xmlns:a16="http://schemas.microsoft.com/office/drawing/2014/main" id="{98480BD5-7108-AB02-AAEA-F55E7A8C9C7F}"/>
                  </a:ext>
                </a:extLst>
              </p:cNvPr>
              <p:cNvSpPr txBox="1"/>
              <p:nvPr/>
            </p:nvSpPr>
            <p:spPr>
              <a:xfrm>
                <a:off x="185588" y="1111334"/>
                <a:ext cx="5737726" cy="5177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latin typeface="Barlow SemiCondensed"/>
                  </a:rPr>
                  <a:t>Tree</a:t>
                </a:r>
                <a:r>
                  <a:rPr lang="en-US" sz="1600" dirty="0">
                    <a:latin typeface="Barlow SemiCondensed"/>
                  </a:rPr>
                  <a:t> possible approaches for modular prototypes with 10x10</a:t>
                </a:r>
                <a14:m>
                  <m:oMath xmlns:m="http://schemas.openxmlformats.org/officeDocument/2006/math">
                    <m:sSup>
                      <m:sSupPr>
                        <m:ctrlPr>
                          <a:rPr lang="en-US" sz="1600" i="1" dirty="0" smtClean="0">
                            <a:latin typeface="Cambria Math" panose="02040503050406030204" pitchFamily="18" charset="0"/>
                          </a:rPr>
                        </m:ctrlPr>
                      </m:sSupPr>
                      <m:e>
                        <m:r>
                          <a:rPr lang="en-US" sz="1600" b="0" i="1" dirty="0" smtClean="0">
                            <a:latin typeface="Cambria Math" panose="02040503050406030204" pitchFamily="18" charset="0"/>
                          </a:rPr>
                          <m:t>𝑐𝑚</m:t>
                        </m:r>
                      </m:e>
                      <m:sup>
                        <m:r>
                          <a:rPr lang="en-US" sz="1600" b="0" i="1" dirty="0" smtClean="0">
                            <a:latin typeface="Cambria Math" panose="02040503050406030204" pitchFamily="18" charset="0"/>
                          </a:rPr>
                          <m:t>2</m:t>
                        </m:r>
                      </m:sup>
                    </m:sSup>
                  </m:oMath>
                </a14:m>
                <a:r>
                  <a:rPr lang="en-US" sz="1600" dirty="0">
                    <a:latin typeface="Barlow SemiCondensed"/>
                  </a:rPr>
                  <a:t> active zone : </a:t>
                </a:r>
              </a:p>
            </p:txBody>
          </p:sp>
        </mc:Choice>
        <mc:Fallback xmlns="">
          <p:sp>
            <p:nvSpPr>
              <p:cNvPr id="9" name="TextBox 9">
                <a:extLst>
                  <a:ext uri="{FF2B5EF4-FFF2-40B4-BE49-F238E27FC236}">
                    <a16:creationId xmlns:a16="http://schemas.microsoft.com/office/drawing/2014/main" id="{98480BD5-7108-AB02-AAEA-F55E7A8C9C7F}"/>
                  </a:ext>
                </a:extLst>
              </p:cNvPr>
              <p:cNvSpPr txBox="1">
                <a:spLocks noRot="1" noChangeAspect="1" noMove="1" noResize="1" noEditPoints="1" noAdjustHandles="1" noChangeArrowheads="1" noChangeShapeType="1" noTextEdit="1"/>
              </p:cNvSpPr>
              <p:nvPr/>
            </p:nvSpPr>
            <p:spPr>
              <a:xfrm>
                <a:off x="185588" y="1111334"/>
                <a:ext cx="5737726" cy="517770"/>
              </a:xfrm>
              <a:prstGeom prst="rect">
                <a:avLst/>
              </a:prstGeom>
              <a:blipFill>
                <a:blip r:embed="rId3"/>
                <a:stretch>
                  <a:fillRect l="-2017" t="-11765" b="-23529"/>
                </a:stretch>
              </a:blipFill>
            </p:spPr>
            <p:txBody>
              <a:bodyPr/>
              <a:lstStyle/>
              <a:p>
                <a:r>
                  <a:rPr lang="fr-FR">
                    <a:noFill/>
                  </a:rPr>
                  <a:t> </a:t>
                </a:r>
              </a:p>
            </p:txBody>
          </p:sp>
        </mc:Fallback>
      </mc:AlternateContent>
      <p:sp>
        <p:nvSpPr>
          <p:cNvPr id="10" name="TextBox 9">
            <a:extLst>
              <a:ext uri="{FF2B5EF4-FFF2-40B4-BE49-F238E27FC236}">
                <a16:creationId xmlns:a16="http://schemas.microsoft.com/office/drawing/2014/main" id="{EAC067EA-6221-99F3-D72D-2113548EA564}"/>
              </a:ext>
            </a:extLst>
          </p:cNvPr>
          <p:cNvSpPr txBox="1"/>
          <p:nvPr/>
        </p:nvSpPr>
        <p:spPr>
          <a:xfrm>
            <a:off x="172475" y="1820071"/>
            <a:ext cx="6127412" cy="132587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b="1" dirty="0">
                <a:solidFill>
                  <a:srgbClr val="C00000"/>
                </a:solidFill>
                <a:latin typeface="Barlow SemiCondensed"/>
              </a:rPr>
              <a:t>Rigid, ceramic-core PCB for the MM readout</a:t>
            </a:r>
          </a:p>
          <a:p>
            <a:pPr marL="609630" lvl="1" indent="-304815">
              <a:lnSpc>
                <a:spcPts val="2079"/>
              </a:lnSpc>
              <a:buFont typeface="Arial" panose="020B0604020202020204" pitchFamily="34" charset="0"/>
              <a:buChar char="•"/>
            </a:pPr>
            <a:r>
              <a:rPr lang="fr-FR" sz="1600" dirty="0">
                <a:latin typeface="Barlow SemiCondensed"/>
              </a:rPr>
              <a:t>Crystal </a:t>
            </a:r>
            <a:r>
              <a:rPr lang="fr-FR" sz="1600" dirty="0" err="1">
                <a:latin typeface="Barlow SemiCondensed"/>
              </a:rPr>
              <a:t>coupled</a:t>
            </a:r>
            <a:r>
              <a:rPr lang="fr-FR" sz="1600" dirty="0">
                <a:latin typeface="Barlow SemiCondensed"/>
              </a:rPr>
              <a:t> to the PCB </a:t>
            </a:r>
            <a:r>
              <a:rPr lang="fr-FR" sz="1600" dirty="0" err="1">
                <a:latin typeface="Barlow SemiCondensed"/>
              </a:rPr>
              <a:t>with</a:t>
            </a:r>
            <a:r>
              <a:rPr lang="fr-FR" sz="1600" dirty="0">
                <a:latin typeface="Barlow SemiCondensed"/>
              </a:rPr>
              <a:t> </a:t>
            </a:r>
            <a:r>
              <a:rPr lang="fr-FR" sz="1600" dirty="0" err="1">
                <a:latin typeface="Barlow SemiCondensed"/>
              </a:rPr>
              <a:t>spacers</a:t>
            </a:r>
            <a:r>
              <a:rPr lang="fr-FR" sz="1600" dirty="0">
                <a:latin typeface="Barlow SemiCondensed"/>
              </a:rPr>
              <a:t> </a:t>
            </a:r>
          </a:p>
          <a:p>
            <a:pPr marL="609630" lvl="1" indent="-304815">
              <a:lnSpc>
                <a:spcPts val="2079"/>
              </a:lnSpc>
              <a:buFont typeface="Arial" panose="020B0604020202020204" pitchFamily="34" charset="0"/>
              <a:buChar char="•"/>
            </a:pPr>
            <a:r>
              <a:rPr lang="fr-FR" sz="1600" dirty="0">
                <a:latin typeface="Barlow SemiCondensed"/>
              </a:rPr>
              <a:t>MgF2 </a:t>
            </a:r>
            <a:r>
              <a:rPr lang="fr-FR" sz="1600" dirty="0" err="1">
                <a:latin typeface="Barlow SemiCondensed"/>
              </a:rPr>
              <a:t>crystal</a:t>
            </a:r>
            <a:r>
              <a:rPr lang="fr-FR" sz="1600" dirty="0">
                <a:latin typeface="Barlow SemiCondensed"/>
              </a:rPr>
              <a:t> &amp; MM </a:t>
            </a:r>
            <a:r>
              <a:rPr lang="fr-FR" sz="1600" dirty="0" err="1">
                <a:latin typeface="Barlow SemiCondensed"/>
              </a:rPr>
              <a:t>board</a:t>
            </a:r>
            <a:r>
              <a:rPr lang="fr-FR" sz="1600" dirty="0">
                <a:latin typeface="Barlow SemiCondensed"/>
              </a:rPr>
              <a:t> </a:t>
            </a:r>
            <a:r>
              <a:rPr lang="fr-FR" sz="1600" dirty="0" err="1">
                <a:latin typeface="Barlow SemiCondensed"/>
              </a:rPr>
              <a:t>will</a:t>
            </a:r>
            <a:r>
              <a:rPr lang="fr-FR" sz="1600" dirty="0">
                <a:latin typeface="Barlow SemiCondensed"/>
              </a:rPr>
              <a:t> </a:t>
            </a:r>
            <a:r>
              <a:rPr lang="fr-FR" sz="1600" dirty="0" err="1">
                <a:latin typeface="Barlow SemiCondensed"/>
              </a:rPr>
              <a:t>be</a:t>
            </a:r>
            <a:r>
              <a:rPr lang="fr-FR" sz="1600" dirty="0">
                <a:latin typeface="Barlow SemiCondensed"/>
              </a:rPr>
              <a:t> </a:t>
            </a:r>
            <a:r>
              <a:rPr lang="fr-FR" sz="1600" dirty="0" err="1">
                <a:latin typeface="Barlow SemiCondensed"/>
              </a:rPr>
              <a:t>decoupled</a:t>
            </a:r>
            <a:r>
              <a:rPr lang="fr-FR" sz="1600" dirty="0">
                <a:latin typeface="Barlow SemiCondensed"/>
              </a:rPr>
              <a:t> </a:t>
            </a:r>
            <a:r>
              <a:rPr lang="fr-FR" sz="1600" dirty="0" err="1">
                <a:latin typeface="Barlow SemiCondensed"/>
              </a:rPr>
              <a:t>from</a:t>
            </a:r>
            <a:r>
              <a:rPr lang="fr-FR" sz="1600" dirty="0">
                <a:latin typeface="Barlow SemiCondensed"/>
              </a:rPr>
              <a:t> the </a:t>
            </a:r>
            <a:r>
              <a:rPr lang="fr-FR" sz="1600" dirty="0" err="1">
                <a:latin typeface="Barlow SemiCondensed"/>
              </a:rPr>
              <a:t>chamber</a:t>
            </a:r>
            <a:r>
              <a:rPr lang="fr-FR" sz="1600" dirty="0">
                <a:latin typeface="Barlow SemiCondensed"/>
              </a:rPr>
              <a:t> </a:t>
            </a:r>
          </a:p>
          <a:p>
            <a:pPr marL="609630" lvl="1" indent="-304815">
              <a:lnSpc>
                <a:spcPts val="2079"/>
              </a:lnSpc>
              <a:buFont typeface="Arial" panose="020B0604020202020204" pitchFamily="34" charset="0"/>
              <a:buChar char="•"/>
            </a:pPr>
            <a:r>
              <a:rPr lang="fr-FR" sz="1600" dirty="0">
                <a:latin typeface="Barlow SemiCondensed"/>
              </a:rPr>
              <a:t> </a:t>
            </a:r>
            <a:r>
              <a:rPr lang="en-US" sz="1600" dirty="0">
                <a:latin typeface="Barlow SemiCondensed"/>
              </a:rPr>
              <a:t> Second PCB will be used for signals towards the amplifiers </a:t>
            </a:r>
          </a:p>
        </p:txBody>
      </p:sp>
      <p:grpSp>
        <p:nvGrpSpPr>
          <p:cNvPr id="11" name="Group 2">
            <a:extLst>
              <a:ext uri="{FF2B5EF4-FFF2-40B4-BE49-F238E27FC236}">
                <a16:creationId xmlns:a16="http://schemas.microsoft.com/office/drawing/2014/main" id="{ADA421A1-0434-030C-C147-0D975C80F1B6}"/>
              </a:ext>
            </a:extLst>
          </p:cNvPr>
          <p:cNvGrpSpPr/>
          <p:nvPr/>
        </p:nvGrpSpPr>
        <p:grpSpPr>
          <a:xfrm>
            <a:off x="185587" y="3225686"/>
            <a:ext cx="6121073" cy="3032371"/>
            <a:chOff x="2613676" y="2332042"/>
            <a:chExt cx="3934930" cy="1764083"/>
          </a:xfrm>
        </p:grpSpPr>
        <p:pic>
          <p:nvPicPr>
            <p:cNvPr id="12" name="Picture 24">
              <a:extLst>
                <a:ext uri="{FF2B5EF4-FFF2-40B4-BE49-F238E27FC236}">
                  <a16:creationId xmlns:a16="http://schemas.microsoft.com/office/drawing/2014/main" id="{C6A0A0BA-0D01-5D0E-43F5-A81B00D9E593}"/>
                </a:ext>
              </a:extLst>
            </p:cNvPr>
            <p:cNvPicPr/>
            <p:nvPr/>
          </p:nvPicPr>
          <p:blipFill>
            <a:blip r:embed="rId4"/>
            <a:stretch/>
          </p:blipFill>
          <p:spPr>
            <a:xfrm>
              <a:off x="5368166" y="2332042"/>
              <a:ext cx="1180440" cy="865080"/>
            </a:xfrm>
            <a:prstGeom prst="rect">
              <a:avLst/>
            </a:prstGeom>
            <a:ln>
              <a:noFill/>
            </a:ln>
          </p:spPr>
        </p:pic>
        <p:grpSp>
          <p:nvGrpSpPr>
            <p:cNvPr id="13" name="Group 3">
              <a:extLst>
                <a:ext uri="{FF2B5EF4-FFF2-40B4-BE49-F238E27FC236}">
                  <a16:creationId xmlns:a16="http://schemas.microsoft.com/office/drawing/2014/main" id="{66A3D838-262F-6891-B2B4-B8615631B55B}"/>
                </a:ext>
              </a:extLst>
            </p:cNvPr>
            <p:cNvGrpSpPr/>
            <p:nvPr/>
          </p:nvGrpSpPr>
          <p:grpSpPr>
            <a:xfrm>
              <a:off x="2613676" y="3099420"/>
              <a:ext cx="3110538" cy="996705"/>
              <a:chOff x="2613676" y="3099420"/>
              <a:chExt cx="3110538" cy="996705"/>
            </a:xfrm>
          </p:grpSpPr>
          <p:pic>
            <p:nvPicPr>
              <p:cNvPr id="14" name="Picture 25">
                <a:extLst>
                  <a:ext uri="{FF2B5EF4-FFF2-40B4-BE49-F238E27FC236}">
                    <a16:creationId xmlns:a16="http://schemas.microsoft.com/office/drawing/2014/main" id="{B1335177-EFBB-85B0-6901-50DC59EADB5E}"/>
                  </a:ext>
                </a:extLst>
              </p:cNvPr>
              <p:cNvPicPr/>
              <p:nvPr/>
            </p:nvPicPr>
            <p:blipFill>
              <a:blip r:embed="rId5"/>
              <a:stretch/>
            </p:blipFill>
            <p:spPr>
              <a:xfrm>
                <a:off x="2613676" y="3099420"/>
                <a:ext cx="1724760" cy="985320"/>
              </a:xfrm>
              <a:prstGeom prst="rect">
                <a:avLst/>
              </a:prstGeom>
              <a:ln>
                <a:noFill/>
              </a:ln>
            </p:spPr>
          </p:pic>
          <p:pic>
            <p:nvPicPr>
              <p:cNvPr id="15" name="Picture 26">
                <a:extLst>
                  <a:ext uri="{FF2B5EF4-FFF2-40B4-BE49-F238E27FC236}">
                    <a16:creationId xmlns:a16="http://schemas.microsoft.com/office/drawing/2014/main" id="{04249925-AB5B-AE74-8FAA-C0D2DCA95EEC}"/>
                  </a:ext>
                </a:extLst>
              </p:cNvPr>
              <p:cNvPicPr/>
              <p:nvPr/>
            </p:nvPicPr>
            <p:blipFill>
              <a:blip r:embed="rId6"/>
              <a:stretch/>
            </p:blipFill>
            <p:spPr>
              <a:xfrm>
                <a:off x="4682374" y="3110805"/>
                <a:ext cx="1041840" cy="985320"/>
              </a:xfrm>
              <a:prstGeom prst="rect">
                <a:avLst/>
              </a:prstGeom>
              <a:ln>
                <a:noFill/>
              </a:ln>
            </p:spPr>
          </p:pic>
        </p:grpSp>
      </p:grpSp>
      <p:pic>
        <p:nvPicPr>
          <p:cNvPr id="16" name="Picture 15">
            <a:extLst>
              <a:ext uri="{FF2B5EF4-FFF2-40B4-BE49-F238E27FC236}">
                <a16:creationId xmlns:a16="http://schemas.microsoft.com/office/drawing/2014/main" id="{6FA9679E-CC54-0039-AC39-340C82F4A653}"/>
              </a:ext>
            </a:extLst>
          </p:cNvPr>
          <p:cNvPicPr>
            <a:picLocks noChangeAspect="1"/>
          </p:cNvPicPr>
          <p:nvPr/>
        </p:nvPicPr>
        <p:blipFill>
          <a:blip r:embed="rId7"/>
          <a:stretch>
            <a:fillRect/>
          </a:stretch>
        </p:blipFill>
        <p:spPr>
          <a:xfrm>
            <a:off x="70464" y="3149679"/>
            <a:ext cx="4115374" cy="1371791"/>
          </a:xfrm>
          <a:prstGeom prst="rect">
            <a:avLst/>
          </a:prstGeom>
        </p:spPr>
      </p:pic>
      <p:pic>
        <p:nvPicPr>
          <p:cNvPr id="17" name="Picture 16">
            <a:extLst>
              <a:ext uri="{FF2B5EF4-FFF2-40B4-BE49-F238E27FC236}">
                <a16:creationId xmlns:a16="http://schemas.microsoft.com/office/drawing/2014/main" id="{EDEF2A2C-B66E-9935-DDCC-E25E054808A9}"/>
              </a:ext>
            </a:extLst>
          </p:cNvPr>
          <p:cNvPicPr>
            <a:picLocks noChangeAspect="1"/>
          </p:cNvPicPr>
          <p:nvPr/>
        </p:nvPicPr>
        <p:blipFill>
          <a:blip r:embed="rId8"/>
          <a:stretch>
            <a:fillRect/>
          </a:stretch>
        </p:blipFill>
        <p:spPr>
          <a:xfrm>
            <a:off x="6822077" y="1899276"/>
            <a:ext cx="4964152" cy="1246671"/>
          </a:xfrm>
          <a:prstGeom prst="rect">
            <a:avLst/>
          </a:prstGeom>
        </p:spPr>
      </p:pic>
      <p:sp>
        <p:nvSpPr>
          <p:cNvPr id="18" name="TextBox 9">
            <a:extLst>
              <a:ext uri="{FF2B5EF4-FFF2-40B4-BE49-F238E27FC236}">
                <a16:creationId xmlns:a16="http://schemas.microsoft.com/office/drawing/2014/main" id="{E45A556C-E4B7-2970-E62B-D60D875728E9}"/>
              </a:ext>
            </a:extLst>
          </p:cNvPr>
          <p:cNvSpPr txBox="1"/>
          <p:nvPr/>
        </p:nvSpPr>
        <p:spPr>
          <a:xfrm>
            <a:off x="6560256" y="3166266"/>
            <a:ext cx="5737726" cy="7950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b="1" dirty="0">
                <a:latin typeface="Barlow SemiCondensed"/>
              </a:rPr>
              <a:t>Advantage:</a:t>
            </a:r>
          </a:p>
          <a:p>
            <a:pPr marL="609630" lvl="1" indent="-304815">
              <a:lnSpc>
                <a:spcPts val="2079"/>
              </a:lnSpc>
              <a:buFont typeface="Arial" panose="020B0604020202020204" pitchFamily="34" charset="0"/>
              <a:buChar char="•"/>
            </a:pPr>
            <a:r>
              <a:rPr lang="en-US" sz="1600" dirty="0">
                <a:latin typeface="Barlow SemiCondensed"/>
              </a:rPr>
              <a:t>Low material budget on the detector </a:t>
            </a:r>
          </a:p>
          <a:p>
            <a:pPr marL="609630" lvl="1" indent="-304815">
              <a:lnSpc>
                <a:spcPts val="2079"/>
              </a:lnSpc>
              <a:buFont typeface="Arial" panose="020B0604020202020204" pitchFamily="34" charset="0"/>
              <a:buChar char="•"/>
            </a:pPr>
            <a:r>
              <a:rPr lang="en-US" sz="1600" dirty="0">
                <a:latin typeface="Barlow SemiCondensed"/>
              </a:rPr>
              <a:t>Allow the fabrication of large flat boards</a:t>
            </a:r>
          </a:p>
        </p:txBody>
      </p:sp>
      <p:sp>
        <p:nvSpPr>
          <p:cNvPr id="19" name="CustomShape 12">
            <a:extLst>
              <a:ext uri="{FF2B5EF4-FFF2-40B4-BE49-F238E27FC236}">
                <a16:creationId xmlns:a16="http://schemas.microsoft.com/office/drawing/2014/main" id="{6F5B6F1A-2317-7282-C69A-5CFA4B1B056B}"/>
              </a:ext>
            </a:extLst>
          </p:cNvPr>
          <p:cNvSpPr/>
          <p:nvPr/>
        </p:nvSpPr>
        <p:spPr>
          <a:xfrm>
            <a:off x="9480376" y="2787616"/>
            <a:ext cx="2711624" cy="558253"/>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60000" tIns="30000" rIns="60000" bIns="3000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33"/>
              </a:lnSpc>
              <a:spcBef>
                <a:spcPts val="189"/>
              </a:spcBef>
              <a:spcAft>
                <a:spcPts val="189"/>
              </a:spcAft>
            </a:pPr>
            <a:r>
              <a:rPr lang="en-US" sz="1500" spc="-1" dirty="0">
                <a:latin typeface="Arial"/>
                <a:ea typeface="Noto Sans CJK SC"/>
              </a:rPr>
              <a:t>Risk to damage the bulk MM</a:t>
            </a:r>
            <a:endParaRPr lang="en-US" sz="1500" b="0" strike="noStrike" spc="-1" dirty="0">
              <a:latin typeface="Arial"/>
              <a:ea typeface="Noto Sans CJK SC"/>
            </a:endParaRPr>
          </a:p>
        </p:txBody>
      </p:sp>
      <p:sp>
        <p:nvSpPr>
          <p:cNvPr id="20" name="TextBox 9">
            <a:extLst>
              <a:ext uri="{FF2B5EF4-FFF2-40B4-BE49-F238E27FC236}">
                <a16:creationId xmlns:a16="http://schemas.microsoft.com/office/drawing/2014/main" id="{47CA4913-D58D-E1C8-F03D-01514B069202}"/>
              </a:ext>
            </a:extLst>
          </p:cNvPr>
          <p:cNvSpPr txBox="1"/>
          <p:nvPr/>
        </p:nvSpPr>
        <p:spPr>
          <a:xfrm>
            <a:off x="6557334" y="933201"/>
            <a:ext cx="5737726" cy="106011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b="1" dirty="0">
                <a:solidFill>
                  <a:srgbClr val="C00000"/>
                </a:solidFill>
                <a:latin typeface="Barlow SemiCondensed"/>
              </a:rPr>
              <a:t>The ATLAS NSW Approach:</a:t>
            </a:r>
          </a:p>
          <a:p>
            <a:pPr marL="609630" lvl="1" indent="-304815">
              <a:lnSpc>
                <a:spcPts val="2079"/>
              </a:lnSpc>
              <a:buFont typeface="Arial" panose="020B0604020202020204" pitchFamily="34" charset="0"/>
              <a:buChar char="•"/>
            </a:pPr>
            <a:r>
              <a:rPr lang="en-US" sz="1600" dirty="0">
                <a:latin typeface="Barlow SemiCondensed"/>
              </a:rPr>
              <a:t>Pillars on MM bulk readout </a:t>
            </a:r>
          </a:p>
          <a:p>
            <a:pPr marL="609630" lvl="1" indent="-304815">
              <a:lnSpc>
                <a:spcPts val="2079"/>
              </a:lnSpc>
              <a:buFont typeface="Arial" panose="020B0604020202020204" pitchFamily="34" charset="0"/>
              <a:buChar char="•"/>
            </a:pPr>
            <a:r>
              <a:rPr lang="en-US" sz="1600" dirty="0">
                <a:latin typeface="Barlow SemiCondensed"/>
              </a:rPr>
              <a:t>Pressing against the marble table </a:t>
            </a:r>
          </a:p>
          <a:p>
            <a:pPr marL="609630" lvl="1" indent="-304815">
              <a:lnSpc>
                <a:spcPts val="2079"/>
              </a:lnSpc>
              <a:buFont typeface="Arial" panose="020B0604020202020204" pitchFamily="34" charset="0"/>
              <a:buChar char="•"/>
            </a:pPr>
            <a:r>
              <a:rPr lang="en-US" sz="1600" dirty="0">
                <a:latin typeface="Barlow SemiCondensed"/>
              </a:rPr>
              <a:t>Backwards with a glued honeycomb layer </a:t>
            </a:r>
          </a:p>
        </p:txBody>
      </p:sp>
      <p:sp>
        <p:nvSpPr>
          <p:cNvPr id="21" name="TextBox 9">
            <a:extLst>
              <a:ext uri="{FF2B5EF4-FFF2-40B4-BE49-F238E27FC236}">
                <a16:creationId xmlns:a16="http://schemas.microsoft.com/office/drawing/2014/main" id="{8C6408F2-4868-BF1C-F646-2B7D32E54E51}"/>
              </a:ext>
            </a:extLst>
          </p:cNvPr>
          <p:cNvSpPr txBox="1"/>
          <p:nvPr/>
        </p:nvSpPr>
        <p:spPr>
          <a:xfrm>
            <a:off x="6596540" y="4211813"/>
            <a:ext cx="5737726" cy="53005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b="1" dirty="0">
                <a:solidFill>
                  <a:srgbClr val="C00000"/>
                </a:solidFill>
                <a:latin typeface="Barlow SemiCondensed"/>
              </a:rPr>
              <a:t>Longer pillars MM module:</a:t>
            </a:r>
          </a:p>
          <a:p>
            <a:pPr marL="609630" lvl="1" indent="-304815">
              <a:lnSpc>
                <a:spcPts val="2079"/>
              </a:lnSpc>
              <a:buFont typeface="Arial" panose="020B0604020202020204" pitchFamily="34" charset="0"/>
              <a:buChar char="•"/>
            </a:pPr>
            <a:r>
              <a:rPr lang="en-US" sz="1600" dirty="0">
                <a:latin typeface="Barlow SemiCondensed"/>
              </a:rPr>
              <a:t>Pressed against Cherenkov radiator</a:t>
            </a:r>
          </a:p>
        </p:txBody>
      </p:sp>
      <p:pic>
        <p:nvPicPr>
          <p:cNvPr id="22" name="Picture 21">
            <a:extLst>
              <a:ext uri="{FF2B5EF4-FFF2-40B4-BE49-F238E27FC236}">
                <a16:creationId xmlns:a16="http://schemas.microsoft.com/office/drawing/2014/main" id="{0A944FAF-73AA-602A-2196-1BA8278D6BFF}"/>
              </a:ext>
            </a:extLst>
          </p:cNvPr>
          <p:cNvPicPr>
            <a:picLocks noChangeAspect="1"/>
          </p:cNvPicPr>
          <p:nvPr/>
        </p:nvPicPr>
        <p:blipFill>
          <a:blip r:embed="rId9"/>
          <a:stretch>
            <a:fillRect/>
          </a:stretch>
        </p:blipFill>
        <p:spPr>
          <a:xfrm>
            <a:off x="7110375" y="4950225"/>
            <a:ext cx="4388463" cy="1193967"/>
          </a:xfrm>
          <a:prstGeom prst="rect">
            <a:avLst/>
          </a:prstGeom>
        </p:spPr>
      </p:pic>
      <p:sp>
        <p:nvSpPr>
          <p:cNvPr id="23" name="CustomShape 12">
            <a:extLst>
              <a:ext uri="{FF2B5EF4-FFF2-40B4-BE49-F238E27FC236}">
                <a16:creationId xmlns:a16="http://schemas.microsoft.com/office/drawing/2014/main" id="{A3B30F38-A7DE-18D8-B2FB-7212BAE9D279}"/>
              </a:ext>
            </a:extLst>
          </p:cNvPr>
          <p:cNvSpPr/>
          <p:nvPr/>
        </p:nvSpPr>
        <p:spPr>
          <a:xfrm>
            <a:off x="7768139" y="6016481"/>
            <a:ext cx="3424474" cy="558253"/>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60000" tIns="30000" rIns="60000" bIns="3000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33"/>
              </a:lnSpc>
              <a:spcBef>
                <a:spcPts val="189"/>
              </a:spcBef>
              <a:spcAft>
                <a:spcPts val="189"/>
              </a:spcAft>
            </a:pPr>
            <a:r>
              <a:rPr lang="en-US" sz="1500" spc="-1" dirty="0">
                <a:latin typeface="Arial"/>
                <a:ea typeface="Noto Sans CJK SC"/>
              </a:rPr>
              <a:t>Risk to damage the photocathode</a:t>
            </a:r>
            <a:endParaRPr lang="en-US" sz="1500" b="0" strike="noStrike" spc="-1" dirty="0">
              <a:latin typeface="Arial"/>
              <a:ea typeface="Noto Sans CJK SC"/>
            </a:endParaRPr>
          </a:p>
        </p:txBody>
      </p:sp>
      <p:sp>
        <p:nvSpPr>
          <p:cNvPr id="24" name="Rectangle 23"/>
          <p:cNvSpPr/>
          <p:nvPr/>
        </p:nvSpPr>
        <p:spPr>
          <a:xfrm>
            <a:off x="185588" y="6188845"/>
            <a:ext cx="5234125" cy="345094"/>
          </a:xfrm>
          <a:prstGeom prst="rect">
            <a:avLst/>
          </a:prstGeom>
        </p:spPr>
        <p:txBody>
          <a:bodyPr wrap="none">
            <a:spAutoFit/>
          </a:bodyPr>
          <a:lstStyle/>
          <a:p>
            <a:pPr marL="304815" indent="-304815">
              <a:lnSpc>
                <a:spcPts val="2079"/>
              </a:lnSpc>
              <a:buFont typeface="Arial" panose="020B0604020202020204" pitchFamily="34" charset="0"/>
              <a:buChar char="•"/>
            </a:pPr>
            <a:r>
              <a:rPr lang="en-US" sz="1500" b="1" dirty="0">
                <a:solidFill>
                  <a:schemeClr val="tx1"/>
                </a:solidFill>
                <a:latin typeface="Barlow SemiCondensed"/>
              </a:rPr>
              <a:t>Drawback: Increased detector material </a:t>
            </a:r>
            <a:r>
              <a:rPr lang="en-US" sz="1500" b="1" dirty="0">
                <a:solidFill>
                  <a:schemeClr val="tx1"/>
                </a:solidFill>
                <a:latin typeface="Arial" panose="020B0604020202020204" pitchFamily="34" charset="0"/>
                <a:cs typeface="Arial" panose="020B0604020202020204" pitchFamily="34" charset="0"/>
              </a:rPr>
              <a:t>→</a:t>
            </a:r>
            <a:r>
              <a:rPr lang="en-US" sz="1500" b="1" dirty="0">
                <a:solidFill>
                  <a:schemeClr val="tx1"/>
                </a:solidFill>
                <a:latin typeface="Barlow SemiCondensed"/>
              </a:rPr>
              <a:t>  timing layers  </a:t>
            </a:r>
            <a:r>
              <a:rPr lang="en-US" sz="1500" dirty="0">
                <a:solidFill>
                  <a:schemeClr val="tx1"/>
                </a:solidFill>
                <a:latin typeface="Barlow SemiCondensed"/>
              </a:rPr>
              <a:t> </a:t>
            </a:r>
          </a:p>
        </p:txBody>
      </p:sp>
    </p:spTree>
    <p:extLst>
      <p:ext uri="{BB962C8B-B14F-4D97-AF65-F5344CB8AC3E}">
        <p14:creationId xmlns:p14="http://schemas.microsoft.com/office/powerpoint/2010/main" val="1696803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F99FFF0D-86BF-2284-676A-8C8CCA58DC79}"/>
              </a:ext>
            </a:extLst>
          </p:cNvPr>
          <p:cNvPicPr/>
          <p:nvPr/>
        </p:nvPicPr>
        <p:blipFill>
          <a:blip r:embed="rId2"/>
          <a:stretch/>
        </p:blipFill>
        <p:spPr>
          <a:xfrm>
            <a:off x="215295" y="781425"/>
            <a:ext cx="4996560" cy="4946400"/>
          </a:xfrm>
          <a:prstGeom prst="rect">
            <a:avLst/>
          </a:prstGeom>
          <a:ln>
            <a:noFill/>
          </a:ln>
        </p:spPr>
      </p:pic>
      <p:pic>
        <p:nvPicPr>
          <p:cNvPr id="40" name="Picture 39">
            <a:extLst>
              <a:ext uri="{FF2B5EF4-FFF2-40B4-BE49-F238E27FC236}">
                <a16:creationId xmlns:a16="http://schemas.microsoft.com/office/drawing/2014/main" id="{77CEE8CB-6C01-D4ED-375A-3B4BB5D80E7C}"/>
              </a:ext>
            </a:extLst>
          </p:cNvPr>
          <p:cNvPicPr/>
          <p:nvPr/>
        </p:nvPicPr>
        <p:blipFill>
          <a:blip r:embed="rId3"/>
          <a:stretch/>
        </p:blipFill>
        <p:spPr>
          <a:xfrm>
            <a:off x="6553200" y="3348767"/>
            <a:ext cx="4463040" cy="2526240"/>
          </a:xfrm>
          <a:prstGeom prst="rect">
            <a:avLst/>
          </a:prstGeom>
          <a:ln>
            <a:noFill/>
          </a:ln>
        </p:spPr>
      </p:pic>
      <p:sp>
        <p:nvSpPr>
          <p:cNvPr id="41" name="TextBox 40">
            <a:extLst>
              <a:ext uri="{FF2B5EF4-FFF2-40B4-BE49-F238E27FC236}">
                <a16:creationId xmlns:a16="http://schemas.microsoft.com/office/drawing/2014/main" id="{0731A9F5-C98C-5A15-5792-8C468A9E6467}"/>
              </a:ext>
            </a:extLst>
          </p:cNvPr>
          <p:cNvSpPr txBox="1"/>
          <p:nvPr/>
        </p:nvSpPr>
        <p:spPr>
          <a:xfrm>
            <a:off x="6400800" y="990601"/>
            <a:ext cx="5486401" cy="1962653"/>
          </a:xfrm>
          <a:prstGeom prst="rect">
            <a:avLst/>
          </a:prstGeom>
          <a:noFill/>
        </p:spPr>
        <p:txBody>
          <a:bodyPr wrap="square">
            <a:spAutoFit/>
          </a:bodyPr>
          <a:lstStyle/>
          <a:p>
            <a:pPr marL="2160">
              <a:lnSpc>
                <a:spcPts val="2099"/>
              </a:lnSpc>
              <a:buClr>
                <a:srgbClr val="7E232E"/>
              </a:buClr>
              <a:buSzPct val="89000"/>
              <a:tabLst>
                <a:tab pos="0" algn="l"/>
              </a:tabLst>
            </a:pPr>
            <a:r>
              <a:rPr lang="en-US" sz="1600" spc="-1" dirty="0">
                <a:solidFill>
                  <a:schemeClr val="tx1"/>
                </a:solidFill>
                <a:latin typeface="+mn-lt"/>
                <a:ea typeface="DejaVu Sans"/>
              </a:rPr>
              <a:t>Physics </a:t>
            </a: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Synchronous  Cherenkov photons</a:t>
            </a: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Synchronous Photoelectrons from the photocathode</a:t>
            </a:r>
            <a:endParaRPr lang="en-US" sz="1600" spc="-1" dirty="0">
              <a:solidFill>
                <a:schemeClr val="tx1"/>
              </a:solidFill>
              <a:latin typeface="+mn-lt"/>
            </a:endParaRP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Photoelectron conversion(</a:t>
            </a:r>
            <a:r>
              <a:rPr lang="en-US" sz="1600" spc="-1" dirty="0" err="1">
                <a:solidFill>
                  <a:schemeClr val="tx1"/>
                </a:solidFill>
                <a:latin typeface="+mn-lt"/>
                <a:ea typeface="DejaVu Sans"/>
              </a:rPr>
              <a:t>Townset</a:t>
            </a:r>
            <a:r>
              <a:rPr lang="en-US" sz="1600" spc="-1" dirty="0">
                <a:solidFill>
                  <a:schemeClr val="tx1"/>
                </a:solidFill>
                <a:latin typeface="+mn-lt"/>
                <a:ea typeface="DejaVu Sans"/>
              </a:rPr>
              <a:t> Coeff)</a:t>
            </a:r>
            <a:endParaRPr lang="en-US" sz="1600" spc="-1" dirty="0">
              <a:solidFill>
                <a:schemeClr val="tx1"/>
              </a:solidFill>
              <a:latin typeface="+mn-lt"/>
            </a:endParaRP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Preamplification Avalanche</a:t>
            </a:r>
            <a:endParaRPr lang="en-US" sz="1600" spc="-1" dirty="0">
              <a:solidFill>
                <a:schemeClr val="tx1"/>
              </a:solidFill>
              <a:latin typeface="+mn-lt"/>
            </a:endParaRP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Transport through the mesh</a:t>
            </a:r>
          </a:p>
          <a:p>
            <a:pPr marL="230772" indent="-228611">
              <a:lnSpc>
                <a:spcPts val="2099"/>
              </a:lnSpc>
              <a:buClr>
                <a:srgbClr val="7E232E"/>
              </a:buClr>
              <a:buSzPct val="89000"/>
              <a:buFont typeface="Arial" panose="020B0604020202020204" pitchFamily="34" charset="0"/>
              <a:buChar char="•"/>
              <a:tabLst>
                <a:tab pos="0" algn="l"/>
              </a:tabLst>
            </a:pPr>
            <a:r>
              <a:rPr lang="en-US" sz="1600" spc="-1" dirty="0">
                <a:solidFill>
                  <a:schemeClr val="tx1"/>
                </a:solidFill>
                <a:latin typeface="+mn-lt"/>
                <a:ea typeface="DejaVu Sans"/>
              </a:rPr>
              <a:t>Amplification Avalanches </a:t>
            </a:r>
            <a:endParaRPr lang="el-GR" sz="1333" dirty="0">
              <a:solidFill>
                <a:schemeClr val="tx1"/>
              </a:solidFill>
              <a:latin typeface="+mn-lt"/>
            </a:endParaRPr>
          </a:p>
        </p:txBody>
      </p:sp>
    </p:spTree>
    <p:extLst>
      <p:ext uri="{BB962C8B-B14F-4D97-AF65-F5344CB8AC3E}">
        <p14:creationId xmlns:p14="http://schemas.microsoft.com/office/powerpoint/2010/main" val="842882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Robustness and Efficiency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23</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6" name="TextBox 9"/>
          <p:cNvSpPr txBox="1"/>
          <p:nvPr/>
        </p:nvSpPr>
        <p:spPr>
          <a:xfrm>
            <a:off x="25821" y="1052711"/>
            <a:ext cx="5782147" cy="80791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The importance of planarity   </a:t>
            </a:r>
          </a:p>
          <a:p>
            <a:pPr marL="609630" lvl="1" indent="-304815">
              <a:lnSpc>
                <a:spcPts val="2079"/>
              </a:lnSpc>
              <a:buFont typeface="Arial" panose="020B0604020202020204" pitchFamily="34" charset="0"/>
              <a:buChar char="•"/>
            </a:pPr>
            <a:r>
              <a:rPr lang="en-US" sz="1600" dirty="0">
                <a:solidFill>
                  <a:srgbClr val="000000"/>
                </a:solidFill>
              </a:rPr>
              <a:t>1</a:t>
            </a:r>
            <a:r>
              <a:rPr lang="en-US" sz="1600" baseline="30000" dirty="0">
                <a:solidFill>
                  <a:srgbClr val="000000"/>
                </a:solidFill>
              </a:rPr>
              <a:t>st</a:t>
            </a:r>
            <a:r>
              <a:rPr lang="en-US" sz="1600" dirty="0">
                <a:solidFill>
                  <a:srgbClr val="000000"/>
                </a:solidFill>
              </a:rPr>
              <a:t> multichannel prototype tested  </a:t>
            </a:r>
          </a:p>
          <a:p>
            <a:pPr marL="609630" lvl="1" indent="-304815">
              <a:lnSpc>
                <a:spcPts val="2079"/>
              </a:lnSpc>
              <a:buFont typeface="Arial" panose="020B0604020202020204" pitchFamily="34" charset="0"/>
              <a:buChar char="•"/>
            </a:pPr>
            <a:r>
              <a:rPr lang="en-US" sz="1600" dirty="0">
                <a:solidFill>
                  <a:srgbClr val="000000"/>
                </a:solidFill>
              </a:rPr>
              <a:t>19-hexagonal pad prototype, MgF2, </a:t>
            </a:r>
            <a:r>
              <a:rPr lang="en-US" sz="1600" dirty="0" err="1">
                <a:solidFill>
                  <a:srgbClr val="000000"/>
                </a:solidFill>
              </a:rPr>
              <a:t>CsI</a:t>
            </a:r>
            <a:r>
              <a:rPr lang="en-US" sz="1600" dirty="0">
                <a:solidFill>
                  <a:srgbClr val="000000"/>
                </a:solidFill>
              </a:rPr>
              <a:t>, 200</a:t>
            </a:r>
            <a:r>
              <a:rPr lang="el-GR" sz="1600" dirty="0">
                <a:solidFill>
                  <a:srgbClr val="000000"/>
                </a:solidFill>
              </a:rPr>
              <a:t>μ</a:t>
            </a:r>
            <a:r>
              <a:rPr lang="en-US" sz="1600" dirty="0">
                <a:solidFill>
                  <a:srgbClr val="000000"/>
                </a:solidFill>
              </a:rPr>
              <a:t>m drift gap  </a:t>
            </a:r>
          </a:p>
        </p:txBody>
      </p:sp>
      <p:pic>
        <p:nvPicPr>
          <p:cNvPr id="7" name="Picture 6"/>
          <p:cNvPicPr>
            <a:picLocks noChangeAspect="1"/>
          </p:cNvPicPr>
          <p:nvPr/>
        </p:nvPicPr>
        <p:blipFill>
          <a:blip r:embed="rId3"/>
          <a:stretch>
            <a:fillRect/>
          </a:stretch>
        </p:blipFill>
        <p:spPr>
          <a:xfrm>
            <a:off x="2063552" y="2935839"/>
            <a:ext cx="2304256" cy="1224818"/>
          </a:xfrm>
          <a:prstGeom prst="rect">
            <a:avLst/>
          </a:prstGeom>
        </p:spPr>
      </p:pic>
      <p:pic>
        <p:nvPicPr>
          <p:cNvPr id="8" name="Picture 7"/>
          <p:cNvPicPr>
            <a:picLocks noChangeAspect="1"/>
          </p:cNvPicPr>
          <p:nvPr/>
        </p:nvPicPr>
        <p:blipFill>
          <a:blip r:embed="rId4"/>
          <a:stretch>
            <a:fillRect/>
          </a:stretch>
        </p:blipFill>
        <p:spPr>
          <a:xfrm>
            <a:off x="421306" y="2289353"/>
            <a:ext cx="1296144" cy="1447107"/>
          </a:xfrm>
          <a:prstGeom prst="rect">
            <a:avLst/>
          </a:prstGeom>
        </p:spPr>
      </p:pic>
      <p:pic>
        <p:nvPicPr>
          <p:cNvPr id="10" name="Picture 9"/>
          <p:cNvPicPr>
            <a:picLocks noChangeAspect="1"/>
          </p:cNvPicPr>
          <p:nvPr/>
        </p:nvPicPr>
        <p:blipFill rotWithShape="1">
          <a:blip r:embed="rId5"/>
          <a:srcRect t="3931"/>
          <a:stretch/>
        </p:blipFill>
        <p:spPr>
          <a:xfrm>
            <a:off x="2009180" y="1934558"/>
            <a:ext cx="1980951" cy="896202"/>
          </a:xfrm>
          <a:prstGeom prst="rect">
            <a:avLst/>
          </a:prstGeom>
        </p:spPr>
      </p:pic>
      <p:pic>
        <p:nvPicPr>
          <p:cNvPr id="12" name="Picture 11"/>
          <p:cNvPicPr>
            <a:picLocks noChangeAspect="1"/>
          </p:cNvPicPr>
          <p:nvPr/>
        </p:nvPicPr>
        <p:blipFill>
          <a:blip r:embed="rId6"/>
          <a:stretch>
            <a:fillRect/>
          </a:stretch>
        </p:blipFill>
        <p:spPr>
          <a:xfrm>
            <a:off x="5865602" y="1002311"/>
            <a:ext cx="2968277" cy="2713298"/>
          </a:xfrm>
          <a:prstGeom prst="rect">
            <a:avLst/>
          </a:prstGeom>
        </p:spPr>
      </p:pic>
      <p:sp>
        <p:nvSpPr>
          <p:cNvPr id="13" name="TextBox 9"/>
          <p:cNvSpPr txBox="1"/>
          <p:nvPr/>
        </p:nvSpPr>
        <p:spPr>
          <a:xfrm>
            <a:off x="313293" y="4513265"/>
            <a:ext cx="4054515"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000000"/>
                </a:solidFill>
              </a:rPr>
              <a:t>Variation on timing resolution</a:t>
            </a:r>
            <a:br>
              <a:rPr lang="en-US" sz="1600" dirty="0">
                <a:solidFill>
                  <a:srgbClr val="000000"/>
                </a:solidFill>
              </a:rPr>
            </a:br>
            <a:r>
              <a:rPr lang="en-US" sz="1600" dirty="0">
                <a:solidFill>
                  <a:srgbClr val="000000"/>
                </a:solidFill>
              </a:rPr>
              <a:t>in different regions on the pad</a:t>
            </a:r>
          </a:p>
          <a:p>
            <a:pPr marL="609630" lvl="1" indent="-304815">
              <a:lnSpc>
                <a:spcPts val="2079"/>
              </a:lnSpc>
              <a:buFont typeface="Arial" panose="020B0604020202020204" pitchFamily="34" charset="0"/>
              <a:buChar char="•"/>
            </a:pPr>
            <a:r>
              <a:rPr lang="en-US" sz="1600" dirty="0">
                <a:solidFill>
                  <a:srgbClr val="C00000"/>
                </a:solidFill>
              </a:rPr>
              <a:t>Non uniformity of the drift field gap</a:t>
            </a:r>
          </a:p>
          <a:p>
            <a:pPr marL="609630" lvl="1" indent="-304815">
              <a:lnSpc>
                <a:spcPts val="2079"/>
              </a:lnSpc>
              <a:buFont typeface="Arial" panose="020B0604020202020204" pitchFamily="34" charset="0"/>
              <a:buChar char="•"/>
            </a:pPr>
            <a:r>
              <a:rPr lang="en-US" sz="1600" dirty="0">
                <a:solidFill>
                  <a:srgbClr val="C00000"/>
                </a:solidFill>
              </a:rPr>
              <a:t>Different gain in single pad area </a:t>
            </a:r>
            <a:endParaRPr lang="en-US" sz="1600" dirty="0">
              <a:solidFill>
                <a:srgbClr val="000000"/>
              </a:solidFill>
            </a:endParaRPr>
          </a:p>
          <a:p>
            <a:pPr marL="609630" lvl="1" indent="-304815">
              <a:lnSpc>
                <a:spcPts val="2079"/>
              </a:lnSpc>
              <a:buFont typeface="Arial" panose="020B0604020202020204" pitchFamily="34" charset="0"/>
              <a:buChar char="•"/>
            </a:pPr>
            <a:endParaRPr lang="en-US" sz="1600" dirty="0">
              <a:solidFill>
                <a:srgbClr val="000000"/>
              </a:solidFill>
            </a:endParaRPr>
          </a:p>
        </p:txBody>
      </p:sp>
      <p:pic>
        <p:nvPicPr>
          <p:cNvPr id="4" name="Picture 3"/>
          <p:cNvPicPr>
            <a:picLocks noChangeAspect="1"/>
          </p:cNvPicPr>
          <p:nvPr/>
        </p:nvPicPr>
        <p:blipFill>
          <a:blip r:embed="rId7"/>
          <a:stretch>
            <a:fillRect/>
          </a:stretch>
        </p:blipFill>
        <p:spPr>
          <a:xfrm>
            <a:off x="8882811" y="1007245"/>
            <a:ext cx="3259361" cy="2878052"/>
          </a:xfrm>
          <a:prstGeom prst="rect">
            <a:avLst/>
          </a:prstGeom>
        </p:spPr>
      </p:pic>
      <p:pic>
        <p:nvPicPr>
          <p:cNvPr id="9" name="Picture 8"/>
          <p:cNvPicPr>
            <a:picLocks noChangeAspect="1"/>
          </p:cNvPicPr>
          <p:nvPr/>
        </p:nvPicPr>
        <p:blipFill>
          <a:blip r:embed="rId8"/>
          <a:stretch>
            <a:fillRect/>
          </a:stretch>
        </p:blipFill>
        <p:spPr>
          <a:xfrm>
            <a:off x="4224425" y="3894867"/>
            <a:ext cx="4669762" cy="2633501"/>
          </a:xfrm>
          <a:prstGeom prst="rect">
            <a:avLst/>
          </a:prstGeom>
        </p:spPr>
      </p:pic>
      <p:sp>
        <p:nvSpPr>
          <p:cNvPr id="15" name="Rectangle 14"/>
          <p:cNvSpPr/>
          <p:nvPr/>
        </p:nvSpPr>
        <p:spPr>
          <a:xfrm>
            <a:off x="0" y="5702058"/>
            <a:ext cx="4033476" cy="523220"/>
          </a:xfrm>
          <a:prstGeom prst="rect">
            <a:avLst/>
          </a:prstGeom>
        </p:spPr>
        <p:txBody>
          <a:bodyPr wrap="none">
            <a:spAutoFit/>
          </a:bodyPr>
          <a:lstStyle/>
          <a:p>
            <a:r>
              <a:rPr lang="en-US" b="1" dirty="0"/>
              <a:t>Deformation caused by the</a:t>
            </a:r>
          </a:p>
          <a:p>
            <a:r>
              <a:rPr lang="en-US" b="1" dirty="0"/>
              <a:t>	Deformation due to PCB pressure</a:t>
            </a:r>
            <a:endParaRPr lang="fr-FR" b="1" dirty="0"/>
          </a:p>
        </p:txBody>
      </p:sp>
      <p:grpSp>
        <p:nvGrpSpPr>
          <p:cNvPr id="18" name="Group 17">
            <a:extLst>
              <a:ext uri="{FF2B5EF4-FFF2-40B4-BE49-F238E27FC236}">
                <a16:creationId xmlns:a16="http://schemas.microsoft.com/office/drawing/2014/main" id="{801213FA-1358-D529-DEF9-1818D4ADB1E1}"/>
              </a:ext>
            </a:extLst>
          </p:cNvPr>
          <p:cNvGrpSpPr/>
          <p:nvPr/>
        </p:nvGrpSpPr>
        <p:grpSpPr>
          <a:xfrm>
            <a:off x="9023443" y="3797908"/>
            <a:ext cx="3446890" cy="2974697"/>
            <a:chOff x="8862791" y="3825212"/>
            <a:chExt cx="3446890" cy="2974697"/>
          </a:xfrm>
        </p:grpSpPr>
        <p:pic>
          <p:nvPicPr>
            <p:cNvPr id="14" name="Picture 20">
              <a:extLst>
                <a:ext uri="{FF2B5EF4-FFF2-40B4-BE49-F238E27FC236}">
                  <a16:creationId xmlns:a16="http://schemas.microsoft.com/office/drawing/2014/main" id="{DB5225B3-E61D-D543-D2F3-0488D57A8313}"/>
                </a:ext>
              </a:extLst>
            </p:cNvPr>
            <p:cNvPicPr/>
            <p:nvPr/>
          </p:nvPicPr>
          <p:blipFill rotWithShape="1">
            <a:blip r:embed="rId9"/>
            <a:srcRect r="49198"/>
            <a:stretch/>
          </p:blipFill>
          <p:spPr>
            <a:xfrm>
              <a:off x="8862791" y="3825212"/>
              <a:ext cx="3154369" cy="2568659"/>
            </a:xfrm>
            <a:prstGeom prst="rect">
              <a:avLst/>
            </a:prstGeom>
            <a:ln>
              <a:noFill/>
            </a:ln>
          </p:spPr>
        </p:pic>
        <p:sp>
          <p:nvSpPr>
            <p:cNvPr id="17" name="Rectangle 16">
              <a:extLst>
                <a:ext uri="{FF2B5EF4-FFF2-40B4-BE49-F238E27FC236}">
                  <a16:creationId xmlns:a16="http://schemas.microsoft.com/office/drawing/2014/main" id="{98C0B4B3-345F-4716-A3AF-DF43EB5BB6C9}"/>
                </a:ext>
              </a:extLst>
            </p:cNvPr>
            <p:cNvSpPr/>
            <p:nvPr/>
          </p:nvSpPr>
          <p:spPr>
            <a:xfrm>
              <a:off x="8925305" y="6245911"/>
              <a:ext cx="3384376" cy="553998"/>
            </a:xfrm>
            <a:prstGeom prst="rect">
              <a:avLst/>
            </a:prstGeom>
          </p:spPr>
          <p:txBody>
            <a:bodyPr wrap="square">
              <a:spAutoFit/>
            </a:bodyPr>
            <a:lstStyle/>
            <a:p>
              <a:r>
                <a:rPr lang="en-GB" sz="800" spc="-2" dirty="0">
                  <a:solidFill>
                    <a:schemeClr val="tx1"/>
                  </a:solidFill>
                </a:rPr>
                <a:t>S. </a:t>
              </a:r>
              <a:r>
                <a:rPr lang="en-GB" sz="800" spc="-2" dirty="0" err="1">
                  <a:solidFill>
                    <a:schemeClr val="tx1"/>
                  </a:solidFill>
                </a:rPr>
                <a:t>Aune</a:t>
              </a:r>
              <a:r>
                <a:rPr lang="en-GB" sz="800" spc="-2" dirty="0">
                  <a:solidFill>
                    <a:schemeClr val="tx1"/>
                  </a:solidFill>
                </a:rPr>
                <a:t> et al, "</a:t>
              </a:r>
              <a:r>
                <a:rPr lang="en-GB" sz="800" i="1" spc="-2" dirty="0">
                  <a:solidFill>
                    <a:schemeClr val="tx1"/>
                  </a:solidFill>
                </a:rPr>
                <a:t>Timing performance of a multi-pad PICOSEC-</a:t>
              </a:r>
              <a:r>
                <a:rPr lang="en-GB" sz="800" i="1" spc="-2" dirty="0" err="1">
                  <a:solidFill>
                    <a:schemeClr val="tx1"/>
                  </a:solidFill>
                </a:rPr>
                <a:t>Micromegas</a:t>
              </a:r>
              <a:r>
                <a:rPr lang="en-GB" sz="800" i="1" spc="-2" dirty="0">
                  <a:solidFill>
                    <a:schemeClr val="tx1"/>
                  </a:solidFill>
                </a:rPr>
                <a:t> detector prototype</a:t>
              </a:r>
              <a:r>
                <a:rPr lang="en-GB" sz="800" spc="-2" dirty="0">
                  <a:solidFill>
                    <a:schemeClr val="tx1"/>
                  </a:solidFill>
                </a:rPr>
                <a:t>", </a:t>
              </a:r>
              <a:r>
                <a:rPr lang="en-GB" sz="800" spc="-2" dirty="0" err="1">
                  <a:solidFill>
                    <a:schemeClr val="tx1"/>
                  </a:solidFill>
                </a:rPr>
                <a:t>Nucl</a:t>
              </a:r>
              <a:r>
                <a:rPr lang="en-GB" sz="800" spc="-2" dirty="0">
                  <a:solidFill>
                    <a:schemeClr val="tx1"/>
                  </a:solidFill>
                </a:rPr>
                <a:t>. </a:t>
              </a:r>
              <a:r>
                <a:rPr lang="en-GB" sz="800" spc="-2" dirty="0" err="1">
                  <a:solidFill>
                    <a:schemeClr val="tx1"/>
                  </a:solidFill>
                </a:rPr>
                <a:t>Instrum</a:t>
              </a:r>
              <a:r>
                <a:rPr lang="en-GB" sz="800" spc="-2" dirty="0">
                  <a:solidFill>
                    <a:schemeClr val="tx1"/>
                  </a:solidFill>
                </a:rPr>
                <a:t>. </a:t>
              </a:r>
              <a:r>
                <a:rPr lang="en-GB" sz="800" spc="-2" dirty="0" err="1">
                  <a:solidFill>
                    <a:schemeClr val="tx1"/>
                  </a:solidFill>
                </a:rPr>
                <a:t>Meth.A</a:t>
              </a:r>
              <a:r>
                <a:rPr lang="en-GB" sz="800" spc="-2" dirty="0">
                  <a:solidFill>
                    <a:schemeClr val="tx1"/>
                  </a:solidFill>
                </a:rPr>
                <a:t> 993 (2021) 165076</a:t>
              </a:r>
              <a:r>
                <a:rPr lang="en-GB" spc="-2" dirty="0">
                  <a:solidFill>
                    <a:srgbClr val="1F497D"/>
                  </a:solidFill>
                </a:rPr>
                <a:t>, </a:t>
              </a:r>
              <a:r>
                <a:rPr lang="en-GB" sz="800" u="sng" spc="-2" dirty="0">
                  <a:solidFill>
                    <a:srgbClr val="0000FF"/>
                  </a:solidFill>
                  <a:hlinkClick r:id="rId10"/>
                </a:rPr>
                <a:t>https://doi.org/10.1016/j.nima.2021.165076</a:t>
              </a:r>
              <a:r>
                <a:rPr lang="en-GB" sz="800" spc="-2" dirty="0">
                  <a:solidFill>
                    <a:srgbClr val="1F497D"/>
                  </a:solidFill>
                </a:rPr>
                <a:t> </a:t>
              </a:r>
              <a:endParaRPr lang="en-US" sz="800" spc="-2" dirty="0"/>
            </a:p>
          </p:txBody>
        </p:sp>
      </p:grpSp>
    </p:spTree>
    <p:extLst>
      <p:ext uri="{BB962C8B-B14F-4D97-AF65-F5344CB8AC3E}">
        <p14:creationId xmlns:p14="http://schemas.microsoft.com/office/powerpoint/2010/main" val="40769410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Robustness &amp; Efficiency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24</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pic>
        <p:nvPicPr>
          <p:cNvPr id="27" name="Picture 26"/>
          <p:cNvPicPr>
            <a:picLocks noChangeAspect="1"/>
          </p:cNvPicPr>
          <p:nvPr/>
        </p:nvPicPr>
        <p:blipFill>
          <a:blip r:embed="rId2"/>
          <a:stretch>
            <a:fillRect/>
          </a:stretch>
        </p:blipFill>
        <p:spPr>
          <a:xfrm>
            <a:off x="2854298" y="2204864"/>
            <a:ext cx="2386323" cy="2487437"/>
          </a:xfrm>
          <a:prstGeom prst="rect">
            <a:avLst/>
          </a:prstGeom>
        </p:spPr>
      </p:pic>
      <p:sp>
        <p:nvSpPr>
          <p:cNvPr id="28" name="TextBox 9"/>
          <p:cNvSpPr txBox="1"/>
          <p:nvPr/>
        </p:nvSpPr>
        <p:spPr>
          <a:xfrm>
            <a:off x="349502" y="1076240"/>
            <a:ext cx="7114650"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In the research of photocathode materials</a:t>
            </a:r>
          </a:p>
          <a:p>
            <a:pPr marL="609630" lvl="1" indent="-304815">
              <a:lnSpc>
                <a:spcPts val="2079"/>
              </a:lnSpc>
              <a:buFont typeface="Arial" panose="020B0604020202020204" pitchFamily="34" charset="0"/>
              <a:buChar char="•"/>
            </a:pPr>
            <a:r>
              <a:rPr lang="en-US" sz="1600" dirty="0">
                <a:solidFill>
                  <a:srgbClr val="000000"/>
                </a:solidFill>
              </a:rPr>
              <a:t>Standard photocathode: 18nm </a:t>
            </a:r>
            <a:r>
              <a:rPr lang="en-US" sz="1600" dirty="0" err="1">
                <a:solidFill>
                  <a:srgbClr val="000000"/>
                </a:solidFill>
              </a:rPr>
              <a:t>CsI</a:t>
            </a:r>
            <a:r>
              <a:rPr lang="en-US" sz="1600" dirty="0">
                <a:solidFill>
                  <a:srgbClr val="000000"/>
                </a:solidFill>
              </a:rPr>
              <a:t> +3nm Cr ~ 10pe/</a:t>
            </a:r>
            <a:r>
              <a:rPr lang="en-US" sz="1600" dirty="0" err="1">
                <a:solidFill>
                  <a:srgbClr val="000000"/>
                </a:solidFill>
              </a:rPr>
              <a:t>mip</a:t>
            </a:r>
            <a:r>
              <a:rPr lang="en-US" sz="1600" dirty="0">
                <a:solidFill>
                  <a:srgbClr val="000000"/>
                </a:solidFill>
              </a:rPr>
              <a:t> </a:t>
            </a:r>
          </a:p>
          <a:p>
            <a:pPr marL="609630" lvl="1" indent="-304815">
              <a:lnSpc>
                <a:spcPts val="2079"/>
              </a:lnSpc>
              <a:buFont typeface="Arial" panose="020B0604020202020204" pitchFamily="34" charset="0"/>
              <a:buChar char="•"/>
            </a:pPr>
            <a:r>
              <a:rPr lang="en-US" sz="1600" dirty="0" err="1">
                <a:solidFill>
                  <a:srgbClr val="000000"/>
                </a:solidFill>
              </a:rPr>
              <a:t>CsI</a:t>
            </a:r>
            <a:r>
              <a:rPr lang="en-US" sz="1600" dirty="0">
                <a:solidFill>
                  <a:srgbClr val="000000"/>
                </a:solidFill>
              </a:rPr>
              <a:t> sensitive to humidity/ion backflow &amp; sparks</a:t>
            </a:r>
          </a:p>
          <a:p>
            <a:pPr marL="609630" lvl="1" indent="-304815">
              <a:lnSpc>
                <a:spcPts val="2079"/>
              </a:lnSpc>
              <a:buFont typeface="Arial" panose="020B0604020202020204" pitchFamily="34" charset="0"/>
              <a:buChar char="•"/>
            </a:pPr>
            <a:r>
              <a:rPr lang="en-US" sz="1600" dirty="0">
                <a:solidFill>
                  <a:srgbClr val="000000"/>
                </a:solidFill>
              </a:rPr>
              <a:t>New materials under test (B4C, DLC, Diamond,</a:t>
            </a:r>
            <a:br>
              <a:rPr lang="en-US" sz="1600" dirty="0">
                <a:solidFill>
                  <a:srgbClr val="000000"/>
                </a:solidFill>
              </a:rPr>
            </a:br>
            <a:r>
              <a:rPr lang="en-US" sz="1600" dirty="0">
                <a:solidFill>
                  <a:srgbClr val="000000"/>
                </a:solidFill>
              </a:rPr>
              <a:t>Metallic – Al, Cr)</a:t>
            </a:r>
          </a:p>
        </p:txBody>
      </p:sp>
      <p:pic>
        <p:nvPicPr>
          <p:cNvPr id="32" name="Picture 31"/>
          <p:cNvPicPr>
            <a:picLocks noChangeAspect="1"/>
          </p:cNvPicPr>
          <p:nvPr/>
        </p:nvPicPr>
        <p:blipFill>
          <a:blip r:embed="rId3"/>
          <a:stretch>
            <a:fillRect/>
          </a:stretch>
        </p:blipFill>
        <p:spPr>
          <a:xfrm>
            <a:off x="1337236" y="4636003"/>
            <a:ext cx="2511764" cy="1761041"/>
          </a:xfrm>
          <a:prstGeom prst="rect">
            <a:avLst/>
          </a:prstGeom>
        </p:spPr>
      </p:pic>
      <p:sp>
        <p:nvSpPr>
          <p:cNvPr id="33" name="Rectangle 32"/>
          <p:cNvSpPr/>
          <p:nvPr/>
        </p:nvSpPr>
        <p:spPr>
          <a:xfrm>
            <a:off x="119336" y="6328831"/>
            <a:ext cx="3874779" cy="307777"/>
          </a:xfrm>
          <a:prstGeom prst="rect">
            <a:avLst/>
          </a:prstGeom>
        </p:spPr>
        <p:txBody>
          <a:bodyPr wrap="none">
            <a:spAutoFit/>
          </a:bodyPr>
          <a:lstStyle/>
          <a:p>
            <a:r>
              <a:rPr lang="en-US" b="1" dirty="0">
                <a:solidFill>
                  <a:srgbClr val="FF0000"/>
                </a:solidFill>
                <a:latin typeface="EYNOEU+AvenirNext-Regular"/>
              </a:rPr>
              <a:t>B4C 5 times higher </a:t>
            </a:r>
            <a:r>
              <a:rPr lang="en-US" b="1" dirty="0" err="1">
                <a:solidFill>
                  <a:srgbClr val="FF0000"/>
                </a:solidFill>
                <a:latin typeface="EYNOEU+AvenirNext-Regular"/>
              </a:rPr>
              <a:t>q.e</a:t>
            </a:r>
            <a:r>
              <a:rPr lang="en-US" b="1" dirty="0">
                <a:solidFill>
                  <a:srgbClr val="FF0000"/>
                </a:solidFill>
                <a:latin typeface="EYNOEU+AvenirNext-Regular"/>
              </a:rPr>
              <a:t>. compared to DLC!! </a:t>
            </a:r>
            <a:endParaRPr lang="fr-FR" b="1" dirty="0">
              <a:solidFill>
                <a:srgbClr val="FF0000"/>
              </a:solidFill>
            </a:endParaRPr>
          </a:p>
        </p:txBody>
      </p:sp>
      <p:pic>
        <p:nvPicPr>
          <p:cNvPr id="12" name="Picture 11"/>
          <p:cNvPicPr>
            <a:picLocks noChangeAspect="1"/>
          </p:cNvPicPr>
          <p:nvPr/>
        </p:nvPicPr>
        <p:blipFill>
          <a:blip r:embed="rId4"/>
          <a:stretch>
            <a:fillRect/>
          </a:stretch>
        </p:blipFill>
        <p:spPr>
          <a:xfrm>
            <a:off x="119336" y="2492896"/>
            <a:ext cx="2236585" cy="1678876"/>
          </a:xfrm>
          <a:prstGeom prst="rect">
            <a:avLst/>
          </a:prstGeom>
        </p:spPr>
      </p:pic>
      <p:pic>
        <p:nvPicPr>
          <p:cNvPr id="13" name="Picture 12"/>
          <p:cNvPicPr>
            <a:picLocks noChangeAspect="1"/>
          </p:cNvPicPr>
          <p:nvPr/>
        </p:nvPicPr>
        <p:blipFill>
          <a:blip r:embed="rId5"/>
          <a:stretch>
            <a:fillRect/>
          </a:stretch>
        </p:blipFill>
        <p:spPr>
          <a:xfrm>
            <a:off x="7059332" y="962731"/>
            <a:ext cx="4261858" cy="1935972"/>
          </a:xfrm>
          <a:prstGeom prst="rect">
            <a:avLst/>
          </a:prstGeom>
        </p:spPr>
      </p:pic>
      <p:grpSp>
        <p:nvGrpSpPr>
          <p:cNvPr id="22" name="Group 21"/>
          <p:cNvGrpSpPr/>
          <p:nvPr/>
        </p:nvGrpSpPr>
        <p:grpSpPr>
          <a:xfrm>
            <a:off x="7122436" y="2834340"/>
            <a:ext cx="4135649" cy="1246145"/>
            <a:chOff x="5951984" y="3284984"/>
            <a:chExt cx="4135649" cy="1246145"/>
          </a:xfrm>
        </p:grpSpPr>
        <p:pic>
          <p:nvPicPr>
            <p:cNvPr id="31" name="Picture 30"/>
            <p:cNvPicPr>
              <a:picLocks noChangeAspect="1"/>
            </p:cNvPicPr>
            <p:nvPr/>
          </p:nvPicPr>
          <p:blipFill>
            <a:blip r:embed="rId6"/>
            <a:stretch>
              <a:fillRect/>
            </a:stretch>
          </p:blipFill>
          <p:spPr>
            <a:xfrm>
              <a:off x="5951984" y="3284984"/>
              <a:ext cx="4135649" cy="1246145"/>
            </a:xfrm>
            <a:prstGeom prst="rect">
              <a:avLst/>
            </a:prstGeom>
          </p:spPr>
        </p:pic>
        <p:sp>
          <p:nvSpPr>
            <p:cNvPr id="21" name="Rectangle 20"/>
            <p:cNvSpPr/>
            <p:nvPr/>
          </p:nvSpPr>
          <p:spPr>
            <a:xfrm>
              <a:off x="6528048" y="3322461"/>
              <a:ext cx="3209533" cy="307777"/>
            </a:xfrm>
            <a:prstGeom prst="rect">
              <a:avLst/>
            </a:prstGeom>
          </p:spPr>
          <p:txBody>
            <a:bodyPr wrap="none">
              <a:spAutoFit/>
            </a:bodyPr>
            <a:lstStyle/>
            <a:p>
              <a:r>
                <a:rPr lang="en-US" dirty="0">
                  <a:solidFill>
                    <a:schemeClr val="bg1"/>
                  </a:solidFill>
                </a:rPr>
                <a:t>MgF2 crystals with DLC photocathode</a:t>
              </a:r>
            </a:p>
          </p:txBody>
        </p:sp>
      </p:grpSp>
      <p:sp>
        <p:nvSpPr>
          <p:cNvPr id="34" name="TextBox 9"/>
          <p:cNvSpPr txBox="1"/>
          <p:nvPr/>
        </p:nvSpPr>
        <p:spPr>
          <a:xfrm>
            <a:off x="119336" y="4972385"/>
            <a:ext cx="7114650" cy="24865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Results </a:t>
            </a:r>
          </a:p>
        </p:txBody>
      </p:sp>
      <p:sp>
        <p:nvSpPr>
          <p:cNvPr id="37" name="Rectangle 36"/>
          <p:cNvSpPr/>
          <p:nvPr/>
        </p:nvSpPr>
        <p:spPr>
          <a:xfrm>
            <a:off x="8604921" y="6059135"/>
            <a:ext cx="2664296" cy="707886"/>
          </a:xfrm>
          <a:prstGeom prst="rect">
            <a:avLst/>
          </a:prstGeom>
        </p:spPr>
        <p:txBody>
          <a:bodyPr wrap="square">
            <a:spAutoFit/>
          </a:bodyPr>
          <a:lstStyle/>
          <a:p>
            <a:r>
              <a:rPr lang="fr-FR" sz="1000" dirty="0"/>
              <a:t>Florian M. </a:t>
            </a:r>
            <a:r>
              <a:rPr lang="fr-FR" sz="1000" dirty="0" err="1"/>
              <a:t>Brunbauer</a:t>
            </a:r>
            <a:r>
              <a:rPr lang="fr-FR" sz="1000" dirty="0"/>
              <a:t> on</a:t>
            </a:r>
            <a:r>
              <a:rPr lang="fr-FR" sz="1000" dirty="0">
                <a:hlinkClick r:id="rId7"/>
              </a:rPr>
              <a:t> https://indico.cern.ch/event/852331/contributions/4611230/attachments/2367111/4043506/Picosec-TPCSymposium2021.pdf</a:t>
            </a:r>
            <a:r>
              <a:rPr lang="fr-FR" sz="1000" dirty="0"/>
              <a:t> </a:t>
            </a:r>
          </a:p>
        </p:txBody>
      </p:sp>
      <p:pic>
        <p:nvPicPr>
          <p:cNvPr id="38" name="Picture 37"/>
          <p:cNvPicPr>
            <a:picLocks noChangeAspect="1"/>
          </p:cNvPicPr>
          <p:nvPr/>
        </p:nvPicPr>
        <p:blipFill>
          <a:blip r:embed="rId8"/>
          <a:stretch>
            <a:fillRect/>
          </a:stretch>
        </p:blipFill>
        <p:spPr>
          <a:xfrm>
            <a:off x="4006874" y="4803727"/>
            <a:ext cx="2076140" cy="1602509"/>
          </a:xfrm>
          <a:prstGeom prst="rect">
            <a:avLst/>
          </a:prstGeom>
        </p:spPr>
      </p:pic>
      <p:pic>
        <p:nvPicPr>
          <p:cNvPr id="39" name="Picture 38"/>
          <p:cNvPicPr>
            <a:picLocks noChangeAspect="1"/>
          </p:cNvPicPr>
          <p:nvPr/>
        </p:nvPicPr>
        <p:blipFill rotWithShape="1">
          <a:blip r:embed="rId9"/>
          <a:srcRect l="2808" t="5246" r="3358" b="4767"/>
          <a:stretch/>
        </p:blipFill>
        <p:spPr>
          <a:xfrm>
            <a:off x="6094437" y="5241153"/>
            <a:ext cx="2290618" cy="801598"/>
          </a:xfrm>
          <a:prstGeom prst="rect">
            <a:avLst/>
          </a:prstGeom>
        </p:spPr>
      </p:pic>
      <p:pic>
        <p:nvPicPr>
          <p:cNvPr id="40" name="Picture 39"/>
          <p:cNvPicPr>
            <a:picLocks noChangeAspect="1"/>
          </p:cNvPicPr>
          <p:nvPr/>
        </p:nvPicPr>
        <p:blipFill>
          <a:blip r:embed="rId10"/>
          <a:stretch>
            <a:fillRect/>
          </a:stretch>
        </p:blipFill>
        <p:spPr>
          <a:xfrm>
            <a:off x="8691489" y="4759237"/>
            <a:ext cx="2055399" cy="1226672"/>
          </a:xfrm>
          <a:prstGeom prst="rect">
            <a:avLst/>
          </a:prstGeom>
        </p:spPr>
      </p:pic>
    </p:spTree>
    <p:extLst>
      <p:ext uri="{BB962C8B-B14F-4D97-AF65-F5344CB8AC3E}">
        <p14:creationId xmlns:p14="http://schemas.microsoft.com/office/powerpoint/2010/main" val="111062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Pixelated PICOSEC Detector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25</a:t>
            </a:fld>
            <a:endParaRPr lang="fr-FR" sz="1000" dirty="0">
              <a:solidFill>
                <a:srgbClr val="666666"/>
              </a:solidFill>
              <a:cs typeface="Times" panose="02020603050405020304" pitchFamily="18" charset="0"/>
            </a:endParaRPr>
          </a:p>
        </p:txBody>
      </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5" name="TextBox 9"/>
          <p:cNvSpPr txBox="1"/>
          <p:nvPr/>
        </p:nvSpPr>
        <p:spPr>
          <a:xfrm>
            <a:off x="69685" y="976217"/>
            <a:ext cx="5782147" cy="51796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Towards a large scale detector we need to develop appropriate frond-end &amp; back-end electronics ~ 100channels </a:t>
            </a:r>
          </a:p>
        </p:txBody>
      </p:sp>
      <p:grpSp>
        <p:nvGrpSpPr>
          <p:cNvPr id="24" name="Group 23">
            <a:extLst>
              <a:ext uri="{FF2B5EF4-FFF2-40B4-BE49-F238E27FC236}">
                <a16:creationId xmlns:a16="http://schemas.microsoft.com/office/drawing/2014/main" id="{C02A8906-E4F3-0DCC-779A-5625FFEEE201}"/>
              </a:ext>
            </a:extLst>
          </p:cNvPr>
          <p:cNvGrpSpPr/>
          <p:nvPr/>
        </p:nvGrpSpPr>
        <p:grpSpPr>
          <a:xfrm>
            <a:off x="32964" y="1601218"/>
            <a:ext cx="5243053" cy="1077218"/>
            <a:chOff x="32964" y="1601218"/>
            <a:chExt cx="5243053" cy="1077218"/>
          </a:xfrm>
        </p:grpSpPr>
        <p:sp>
          <p:nvSpPr>
            <p:cNvPr id="6" name="TextBox 9"/>
            <p:cNvSpPr txBox="1"/>
            <p:nvPr/>
          </p:nvSpPr>
          <p:spPr>
            <a:xfrm>
              <a:off x="32964" y="1601218"/>
              <a:ext cx="3323999" cy="10772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Discrete current preamplifiers </a:t>
              </a:r>
            </a:p>
            <a:p>
              <a:pPr marL="609630" lvl="1" indent="-304815">
                <a:lnSpc>
                  <a:spcPts val="2079"/>
                </a:lnSpc>
                <a:buFont typeface="Arial" panose="020B0604020202020204" pitchFamily="34" charset="0"/>
                <a:buChar char="•"/>
              </a:pPr>
              <a:r>
                <a:rPr lang="en-US" sz="1600" dirty="0">
                  <a:solidFill>
                    <a:srgbClr val="000000"/>
                  </a:solidFill>
                </a:rPr>
                <a:t>Low noise RMS &lt; 1mV </a:t>
              </a:r>
            </a:p>
            <a:p>
              <a:pPr marL="609630" lvl="1" indent="-304815">
                <a:lnSpc>
                  <a:spcPts val="2079"/>
                </a:lnSpc>
                <a:buFont typeface="Arial" panose="020B0604020202020204" pitchFamily="34" charset="0"/>
                <a:buChar char="•"/>
              </a:pPr>
              <a:r>
                <a:rPr lang="en-US" sz="1600" dirty="0">
                  <a:solidFill>
                    <a:srgbClr val="000000"/>
                  </a:solidFill>
                </a:rPr>
                <a:t>High gain &gt;30dB</a:t>
              </a:r>
            </a:p>
            <a:p>
              <a:pPr marL="609630" lvl="1" indent="-304815">
                <a:lnSpc>
                  <a:spcPts val="2079"/>
                </a:lnSpc>
                <a:buFont typeface="Arial" panose="020B0604020202020204" pitchFamily="34" charset="0"/>
                <a:buChar char="•"/>
              </a:pPr>
              <a:r>
                <a:rPr lang="en-US" sz="1600" dirty="0">
                  <a:solidFill>
                    <a:srgbClr val="000000"/>
                  </a:solidFill>
                </a:rPr>
                <a:t>Bandwidth &gt; 1GHz </a:t>
              </a:r>
            </a:p>
          </p:txBody>
        </p:sp>
        <p:grpSp>
          <p:nvGrpSpPr>
            <p:cNvPr id="15" name="Group 14">
              <a:extLst>
                <a:ext uri="{FF2B5EF4-FFF2-40B4-BE49-F238E27FC236}">
                  <a16:creationId xmlns:a16="http://schemas.microsoft.com/office/drawing/2014/main" id="{2929DEEA-3617-5165-D7B9-11FC50D0288C}"/>
                </a:ext>
              </a:extLst>
            </p:cNvPr>
            <p:cNvGrpSpPr/>
            <p:nvPr/>
          </p:nvGrpSpPr>
          <p:grpSpPr>
            <a:xfrm>
              <a:off x="3177829" y="1669429"/>
              <a:ext cx="2098188" cy="936104"/>
              <a:chOff x="3177829" y="1669429"/>
              <a:chExt cx="2098188" cy="936104"/>
            </a:xfrm>
          </p:grpSpPr>
          <p:sp>
            <p:nvSpPr>
              <p:cNvPr id="7" name="Right Brace 6"/>
              <p:cNvSpPr/>
              <p:nvPr/>
            </p:nvSpPr>
            <p:spPr>
              <a:xfrm>
                <a:off x="3177829" y="1669429"/>
                <a:ext cx="432048" cy="93610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8" name="Rectangle 7"/>
              <p:cNvSpPr/>
              <p:nvPr/>
            </p:nvSpPr>
            <p:spPr>
              <a:xfrm>
                <a:off x="3655467" y="1845093"/>
                <a:ext cx="1620550" cy="584775"/>
              </a:xfrm>
              <a:prstGeom prst="rect">
                <a:avLst/>
              </a:prstGeom>
            </p:spPr>
            <p:txBody>
              <a:bodyPr wrap="square">
                <a:spAutoFit/>
              </a:bodyPr>
              <a:lstStyle/>
              <a:p>
                <a:r>
                  <a:rPr lang="en-US" sz="1600" dirty="0">
                    <a:latin typeface="+mn-lt"/>
                  </a:rPr>
                  <a:t>Philippe </a:t>
                </a:r>
                <a:r>
                  <a:rPr lang="en-US" sz="1600" dirty="0" err="1">
                    <a:latin typeface="+mn-lt"/>
                  </a:rPr>
                  <a:t>Legou</a:t>
                </a:r>
                <a:br>
                  <a:rPr lang="en-US" sz="1600" dirty="0">
                    <a:latin typeface="+mn-lt"/>
                  </a:rPr>
                </a:br>
                <a:r>
                  <a:rPr lang="en-US" sz="1600" dirty="0">
                    <a:latin typeface="+mn-lt"/>
                  </a:rPr>
                  <a:t>(CEA/</a:t>
                </a:r>
                <a:r>
                  <a:rPr lang="en-US" sz="1600" dirty="0" err="1">
                    <a:latin typeface="+mn-lt"/>
                  </a:rPr>
                  <a:t>Saclay</a:t>
                </a:r>
                <a:r>
                  <a:rPr lang="en-US" sz="1600" dirty="0">
                    <a:latin typeface="+mn-lt"/>
                  </a:rPr>
                  <a:t>) </a:t>
                </a:r>
                <a:endParaRPr lang="fr-FR" sz="1600" dirty="0">
                  <a:latin typeface="+mn-lt"/>
                </a:endParaRPr>
              </a:p>
            </p:txBody>
          </p:sp>
        </p:grpSp>
      </p:grpSp>
      <p:pic>
        <p:nvPicPr>
          <p:cNvPr id="9" name="Picture 8">
            <a:extLst>
              <a:ext uri="{FF2B5EF4-FFF2-40B4-BE49-F238E27FC236}">
                <a16:creationId xmlns:a16="http://schemas.microsoft.com/office/drawing/2014/main" id="{6D930431-AA9B-E9AF-B63B-D760A4CA1269}"/>
              </a:ext>
            </a:extLst>
          </p:cNvPr>
          <p:cNvPicPr/>
          <p:nvPr/>
        </p:nvPicPr>
        <p:blipFill>
          <a:blip r:embed="rId2"/>
          <a:stretch/>
        </p:blipFill>
        <p:spPr>
          <a:xfrm rot="16200000">
            <a:off x="330672" y="2560214"/>
            <a:ext cx="1363606" cy="1814128"/>
          </a:xfrm>
          <a:prstGeom prst="rect">
            <a:avLst/>
          </a:prstGeom>
          <a:ln>
            <a:noFill/>
          </a:ln>
        </p:spPr>
      </p:pic>
      <p:pic>
        <p:nvPicPr>
          <p:cNvPr id="10" name="Picture 3">
            <a:extLst>
              <a:ext uri="{FF2B5EF4-FFF2-40B4-BE49-F238E27FC236}">
                <a16:creationId xmlns:a16="http://schemas.microsoft.com/office/drawing/2014/main" id="{E59CBCAA-FB6C-09BB-FDB5-0B4785101DCE}"/>
              </a:ext>
            </a:extLst>
          </p:cNvPr>
          <p:cNvPicPr/>
          <p:nvPr/>
        </p:nvPicPr>
        <p:blipFill>
          <a:blip r:embed="rId3"/>
          <a:stretch/>
        </p:blipFill>
        <p:spPr>
          <a:xfrm>
            <a:off x="2341142" y="2715743"/>
            <a:ext cx="2170682" cy="1433339"/>
          </a:xfrm>
          <a:prstGeom prst="rect">
            <a:avLst/>
          </a:prstGeom>
          <a:ln>
            <a:noFill/>
          </a:ln>
        </p:spPr>
      </p:pic>
      <p:sp>
        <p:nvSpPr>
          <p:cNvPr id="14" name="TextBox 9"/>
          <p:cNvSpPr txBox="1"/>
          <p:nvPr/>
        </p:nvSpPr>
        <p:spPr>
          <a:xfrm>
            <a:off x="6240016" y="1021846"/>
            <a:ext cx="3323999" cy="51796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Recent development @ CERN</a:t>
            </a:r>
            <a:endParaRPr lang="en-US" sz="1600" dirty="0">
              <a:solidFill>
                <a:srgbClr val="000000"/>
              </a:solidFill>
            </a:endParaRPr>
          </a:p>
          <a:p>
            <a:pPr marL="609630" lvl="1" indent="-304815">
              <a:lnSpc>
                <a:spcPts val="2079"/>
              </a:lnSpc>
              <a:buFont typeface="Arial" panose="020B0604020202020204" pitchFamily="34" charset="0"/>
              <a:buChar char="•"/>
            </a:pPr>
            <a:r>
              <a:rPr lang="en-US" sz="1600" dirty="0">
                <a:solidFill>
                  <a:srgbClr val="000000"/>
                </a:solidFill>
              </a:rPr>
              <a:t>10 </a:t>
            </a:r>
            <a:r>
              <a:rPr lang="en-US" sz="1600" dirty="0" err="1">
                <a:solidFill>
                  <a:srgbClr val="000000"/>
                </a:solidFill>
              </a:rPr>
              <a:t>ch</a:t>
            </a:r>
            <a:r>
              <a:rPr lang="en-US" sz="1600" dirty="0">
                <a:solidFill>
                  <a:srgbClr val="000000"/>
                </a:solidFill>
              </a:rPr>
              <a:t> amplifier boards</a:t>
            </a:r>
          </a:p>
        </p:txBody>
      </p:sp>
      <p:pic>
        <p:nvPicPr>
          <p:cNvPr id="16" name="Picture 15">
            <a:extLst>
              <a:ext uri="{FF2B5EF4-FFF2-40B4-BE49-F238E27FC236}">
                <a16:creationId xmlns:a16="http://schemas.microsoft.com/office/drawing/2014/main" id="{B122A4CD-CD79-BBBA-C909-A6B9089A0CB0}"/>
              </a:ext>
            </a:extLst>
          </p:cNvPr>
          <p:cNvPicPr>
            <a:picLocks noChangeAspect="1"/>
          </p:cNvPicPr>
          <p:nvPr/>
        </p:nvPicPr>
        <p:blipFill>
          <a:blip r:embed="rId4"/>
          <a:stretch>
            <a:fillRect/>
          </a:stretch>
        </p:blipFill>
        <p:spPr>
          <a:xfrm>
            <a:off x="6707210" y="1610535"/>
            <a:ext cx="1688158" cy="1684860"/>
          </a:xfrm>
          <a:prstGeom prst="rect">
            <a:avLst/>
          </a:prstGeom>
        </p:spPr>
      </p:pic>
      <p:sp>
        <p:nvSpPr>
          <p:cNvPr id="17" name="TextBox 9">
            <a:extLst>
              <a:ext uri="{FF2B5EF4-FFF2-40B4-BE49-F238E27FC236}">
                <a16:creationId xmlns:a16="http://schemas.microsoft.com/office/drawing/2014/main" id="{855107E0-6F97-5122-F49C-F1AA1733E8E5}"/>
              </a:ext>
            </a:extLst>
          </p:cNvPr>
          <p:cNvSpPr txBox="1"/>
          <p:nvPr/>
        </p:nvSpPr>
        <p:spPr>
          <a:xfrm>
            <a:off x="8144311" y="6334645"/>
            <a:ext cx="4178320" cy="397545"/>
          </a:xfrm>
          <a:prstGeom prst="rect">
            <a:avLst/>
          </a:prstGeom>
        </p:spPr>
        <p:txBody>
          <a:bodyPr wrap="square" lIns="0" tIns="0" rIns="0" bIns="0" rtlCol="0" anchor="t">
            <a:spAutoFit/>
          </a:bodyPr>
          <a:lstStyle/>
          <a:p>
            <a:pPr>
              <a:lnSpc>
                <a:spcPts val="3119"/>
              </a:lnSpc>
            </a:pPr>
            <a:r>
              <a:rPr lang="en-US" sz="1000" dirty="0">
                <a:latin typeface="+mn-lt"/>
              </a:rPr>
              <a:t>More info : A.</a:t>
            </a:r>
            <a:r>
              <a:rPr lang="el-GR" sz="1000" dirty="0">
                <a:latin typeface="+mn-lt"/>
              </a:rPr>
              <a:t> </a:t>
            </a:r>
            <a:r>
              <a:rPr lang="en-US" sz="1000" dirty="0" err="1">
                <a:latin typeface="+mn-lt"/>
              </a:rPr>
              <a:t>Utrobičić</a:t>
            </a:r>
            <a:r>
              <a:rPr lang="en-US" sz="1000" dirty="0">
                <a:latin typeface="+mn-lt"/>
              </a:rPr>
              <a:t> on RD51 collaboration meeting </a:t>
            </a:r>
          </a:p>
        </p:txBody>
      </p:sp>
      <p:sp>
        <p:nvSpPr>
          <p:cNvPr id="37" name="TextBox 9"/>
          <p:cNvSpPr txBox="1"/>
          <p:nvPr/>
        </p:nvSpPr>
        <p:spPr>
          <a:xfrm>
            <a:off x="69684" y="4421301"/>
            <a:ext cx="5782147" cy="53860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Research on possible usage of </a:t>
            </a:r>
            <a:r>
              <a:rPr lang="en-US" sz="1600" dirty="0" err="1">
                <a:solidFill>
                  <a:srgbClr val="C00000"/>
                </a:solidFill>
              </a:rPr>
              <a:t>customade</a:t>
            </a:r>
            <a:r>
              <a:rPr lang="en-US" sz="1600" dirty="0">
                <a:solidFill>
                  <a:srgbClr val="C00000"/>
                </a:solidFill>
              </a:rPr>
              <a:t> charge-sensitive amplifiers (Hans Muller/ CERN)</a:t>
            </a:r>
          </a:p>
        </p:txBody>
      </p:sp>
      <p:sp>
        <p:nvSpPr>
          <p:cNvPr id="38" name="TextBox 9"/>
          <p:cNvSpPr txBox="1"/>
          <p:nvPr/>
        </p:nvSpPr>
        <p:spPr>
          <a:xfrm>
            <a:off x="25612" y="4949400"/>
            <a:ext cx="5782147" cy="53860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Research on different digitization ways </a:t>
            </a:r>
            <a:r>
              <a:rPr lang="en-US" sz="1600" dirty="0">
                <a:solidFill>
                  <a:srgbClr val="C00000"/>
                </a:solidFill>
                <a:sym typeface="Wingdings" panose="05000000000000000000" pitchFamily="2" charset="2"/>
              </a:rPr>
              <a:t> </a:t>
            </a:r>
            <a:r>
              <a:rPr lang="en-US" sz="1600" dirty="0">
                <a:solidFill>
                  <a:srgbClr val="C00000"/>
                </a:solidFill>
              </a:rPr>
              <a:t>SAMPIC digitizer (IRFU /CEA) </a:t>
            </a:r>
          </a:p>
        </p:txBody>
      </p:sp>
      <p:pic>
        <p:nvPicPr>
          <p:cNvPr id="13" name="Picture 12"/>
          <p:cNvPicPr>
            <a:picLocks noChangeAspect="1"/>
          </p:cNvPicPr>
          <p:nvPr/>
        </p:nvPicPr>
        <p:blipFill>
          <a:blip r:embed="rId5"/>
          <a:stretch>
            <a:fillRect/>
          </a:stretch>
        </p:blipFill>
        <p:spPr>
          <a:xfrm>
            <a:off x="312766" y="5476788"/>
            <a:ext cx="2647991" cy="1078640"/>
          </a:xfrm>
          <a:prstGeom prst="rect">
            <a:avLst/>
          </a:prstGeom>
        </p:spPr>
      </p:pic>
      <p:pic>
        <p:nvPicPr>
          <p:cNvPr id="23" name="Picture 22"/>
          <p:cNvPicPr>
            <a:picLocks noChangeAspect="1"/>
          </p:cNvPicPr>
          <p:nvPr/>
        </p:nvPicPr>
        <p:blipFill>
          <a:blip r:embed="rId6"/>
          <a:stretch>
            <a:fillRect/>
          </a:stretch>
        </p:blipFill>
        <p:spPr>
          <a:xfrm>
            <a:off x="3159168" y="5375582"/>
            <a:ext cx="1449333" cy="1180731"/>
          </a:xfrm>
          <a:prstGeom prst="rect">
            <a:avLst/>
          </a:prstGeom>
        </p:spPr>
      </p:pic>
      <p:pic>
        <p:nvPicPr>
          <p:cNvPr id="39" name="Picture 38"/>
          <p:cNvPicPr>
            <a:picLocks noChangeAspect="1"/>
          </p:cNvPicPr>
          <p:nvPr/>
        </p:nvPicPr>
        <p:blipFill>
          <a:blip r:embed="rId7"/>
          <a:stretch>
            <a:fillRect/>
          </a:stretch>
        </p:blipFill>
        <p:spPr>
          <a:xfrm>
            <a:off x="4767189" y="5275612"/>
            <a:ext cx="1656232" cy="1279816"/>
          </a:xfrm>
          <a:prstGeom prst="rect">
            <a:avLst/>
          </a:prstGeom>
        </p:spPr>
      </p:pic>
      <p:pic>
        <p:nvPicPr>
          <p:cNvPr id="40" name="Picture 39"/>
          <p:cNvPicPr>
            <a:picLocks noChangeAspect="1"/>
          </p:cNvPicPr>
          <p:nvPr/>
        </p:nvPicPr>
        <p:blipFill rotWithShape="1">
          <a:blip r:embed="rId8"/>
          <a:srcRect b="3170"/>
          <a:stretch/>
        </p:blipFill>
        <p:spPr>
          <a:xfrm>
            <a:off x="6641059" y="5024079"/>
            <a:ext cx="3405384" cy="1498831"/>
          </a:xfrm>
          <a:prstGeom prst="rect">
            <a:avLst/>
          </a:prstGeom>
        </p:spPr>
      </p:pic>
      <p:grpSp>
        <p:nvGrpSpPr>
          <p:cNvPr id="22" name="Group 21">
            <a:extLst>
              <a:ext uri="{FF2B5EF4-FFF2-40B4-BE49-F238E27FC236}">
                <a16:creationId xmlns:a16="http://schemas.microsoft.com/office/drawing/2014/main" id="{553C0BC5-4522-B785-2E7B-2DF5F1A77A82}"/>
              </a:ext>
            </a:extLst>
          </p:cNvPr>
          <p:cNvGrpSpPr/>
          <p:nvPr/>
        </p:nvGrpSpPr>
        <p:grpSpPr>
          <a:xfrm>
            <a:off x="7720571" y="1068169"/>
            <a:ext cx="5355953" cy="5824527"/>
            <a:chOff x="7720571" y="1068169"/>
            <a:chExt cx="5355953" cy="5824527"/>
          </a:xfrm>
        </p:grpSpPr>
        <p:grpSp>
          <p:nvGrpSpPr>
            <p:cNvPr id="21" name="Group 20">
              <a:extLst>
                <a:ext uri="{FF2B5EF4-FFF2-40B4-BE49-F238E27FC236}">
                  <a16:creationId xmlns:a16="http://schemas.microsoft.com/office/drawing/2014/main" id="{E78D8A8E-1F06-E5FA-5010-643223708525}"/>
                </a:ext>
              </a:extLst>
            </p:cNvPr>
            <p:cNvGrpSpPr/>
            <p:nvPr/>
          </p:nvGrpSpPr>
          <p:grpSpPr>
            <a:xfrm>
              <a:off x="7720571" y="1068169"/>
              <a:ext cx="5355953" cy="5824527"/>
              <a:chOff x="7720571" y="1068169"/>
              <a:chExt cx="5355953" cy="5824527"/>
            </a:xfrm>
          </p:grpSpPr>
          <p:grpSp>
            <p:nvGrpSpPr>
              <p:cNvPr id="11" name="Group 10">
                <a:extLst>
                  <a:ext uri="{FF2B5EF4-FFF2-40B4-BE49-F238E27FC236}">
                    <a16:creationId xmlns:a16="http://schemas.microsoft.com/office/drawing/2014/main" id="{7C047B3A-FBBD-6469-2E0B-62FD32BA9D45}"/>
                  </a:ext>
                </a:extLst>
              </p:cNvPr>
              <p:cNvGrpSpPr/>
              <p:nvPr/>
            </p:nvGrpSpPr>
            <p:grpSpPr>
              <a:xfrm>
                <a:off x="7720571" y="2609754"/>
                <a:ext cx="5355953" cy="4282942"/>
                <a:chOff x="7720571" y="2609754"/>
                <a:chExt cx="5355953" cy="4282942"/>
              </a:xfrm>
            </p:grpSpPr>
            <p:sp>
              <p:nvSpPr>
                <p:cNvPr id="18" name="Rectangle 17"/>
                <p:cNvSpPr/>
                <p:nvPr/>
              </p:nvSpPr>
              <p:spPr>
                <a:xfrm>
                  <a:off x="7720571" y="6402818"/>
                  <a:ext cx="5355953" cy="489878"/>
                </a:xfrm>
                <a:prstGeom prst="rect">
                  <a:avLst/>
                </a:prstGeom>
              </p:spPr>
              <p:txBody>
                <a:bodyPr wrap="square">
                  <a:spAutoFit/>
                </a:bodyPr>
                <a:lstStyle/>
                <a:p>
                  <a:pPr>
                    <a:lnSpc>
                      <a:spcPts val="3119"/>
                    </a:lnSpc>
                  </a:pPr>
                  <a:r>
                    <a:rPr lang="en-US" sz="1000" dirty="0">
                      <a:solidFill>
                        <a:srgbClr val="0070C0"/>
                      </a:solidFill>
                    </a:rPr>
                    <a:t>h</a:t>
                  </a:r>
                  <a:r>
                    <a:rPr lang="el-GR" sz="1000" dirty="0">
                      <a:solidFill>
                        <a:srgbClr val="0070C0"/>
                      </a:solidFill>
                    </a:rPr>
                    <a:t>ttps://indico.cern.ch/event/1138814/timetable/#20220614.detailed</a:t>
                  </a:r>
                </a:p>
              </p:txBody>
            </p:sp>
            <p:pic>
              <p:nvPicPr>
                <p:cNvPr id="19" name="Picture 18">
                  <a:extLst>
                    <a:ext uri="{FF2B5EF4-FFF2-40B4-BE49-F238E27FC236}">
                      <a16:creationId xmlns:a16="http://schemas.microsoft.com/office/drawing/2014/main" id="{BDEC49A4-01BD-8CF8-575A-80FF58498C73}"/>
                    </a:ext>
                  </a:extLst>
                </p:cNvPr>
                <p:cNvPicPr>
                  <a:picLocks noChangeAspect="1"/>
                </p:cNvPicPr>
                <p:nvPr/>
              </p:nvPicPr>
              <p:blipFill>
                <a:blip r:embed="rId9"/>
                <a:stretch>
                  <a:fillRect/>
                </a:stretch>
              </p:blipFill>
              <p:spPr>
                <a:xfrm>
                  <a:off x="8303077" y="2609754"/>
                  <a:ext cx="3046968" cy="2350156"/>
                </a:xfrm>
                <a:prstGeom prst="rect">
                  <a:avLst/>
                </a:prstGeom>
              </p:spPr>
            </p:pic>
          </p:grpSp>
          <p:pic>
            <p:nvPicPr>
              <p:cNvPr id="12" name="Picture 11"/>
              <p:cNvPicPr>
                <a:picLocks noChangeAspect="1"/>
              </p:cNvPicPr>
              <p:nvPr/>
            </p:nvPicPr>
            <p:blipFill>
              <a:blip r:embed="rId10"/>
              <a:stretch>
                <a:fillRect/>
              </a:stretch>
            </p:blipFill>
            <p:spPr>
              <a:xfrm>
                <a:off x="9470343" y="1068169"/>
                <a:ext cx="2091628" cy="1675921"/>
              </a:xfrm>
              <a:prstGeom prst="rect">
                <a:avLst/>
              </a:prstGeom>
            </p:spPr>
          </p:pic>
        </p:grpSp>
        <p:sp>
          <p:nvSpPr>
            <p:cNvPr id="20" name="CustomShape 12">
              <a:extLst>
                <a:ext uri="{FF2B5EF4-FFF2-40B4-BE49-F238E27FC236}">
                  <a16:creationId xmlns:a16="http://schemas.microsoft.com/office/drawing/2014/main" id="{F5EAD765-8EFF-3F14-4D60-194A1DCC1DC3}"/>
                </a:ext>
              </a:extLst>
            </p:cNvPr>
            <p:cNvSpPr/>
            <p:nvPr/>
          </p:nvSpPr>
          <p:spPr>
            <a:xfrm>
              <a:off x="9991235" y="2812263"/>
              <a:ext cx="1669067" cy="888176"/>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algn="ctr">
                <a:lnSpc>
                  <a:spcPts val="2449"/>
                </a:lnSpc>
                <a:spcBef>
                  <a:spcPts val="283"/>
                </a:spcBef>
                <a:spcAft>
                  <a:spcPts val="283"/>
                </a:spcAft>
              </a:pPr>
              <a:r>
                <a:rPr lang="en-US" sz="1500" b="1" u="sng" strike="noStrike" spc="-1" dirty="0">
                  <a:solidFill>
                    <a:srgbClr val="FF0000"/>
                  </a:solidFill>
                  <a:latin typeface="Arial"/>
                  <a:ea typeface="Noto Sans CJK SC"/>
                </a:rPr>
                <a:t>PRELIMINARY</a:t>
              </a:r>
            </a:p>
            <a:p>
              <a:pPr algn="ctr">
                <a:lnSpc>
                  <a:spcPts val="2449"/>
                </a:lnSpc>
                <a:spcBef>
                  <a:spcPts val="283"/>
                </a:spcBef>
                <a:spcAft>
                  <a:spcPts val="283"/>
                </a:spcAft>
              </a:pPr>
              <a:r>
                <a:rPr lang="en-US" sz="1500" b="0" strike="noStrike" spc="-1" dirty="0">
                  <a:latin typeface="Arial"/>
                  <a:ea typeface="Noto Sans CJK SC"/>
                </a:rPr>
                <a:t>Timing Resolution: </a:t>
              </a:r>
              <a:br>
                <a:rPr sz="1500" dirty="0"/>
              </a:br>
              <a:r>
                <a:rPr lang="en-US" sz="1500" spc="-1" dirty="0">
                  <a:solidFill>
                    <a:srgbClr val="000000"/>
                  </a:solidFill>
                  <a:latin typeface="Arial"/>
                </a:rPr>
                <a:t>20.0</a:t>
              </a:r>
              <a:r>
                <a:rPr lang="en-US" sz="1500" b="0" strike="noStrike" spc="-1" dirty="0">
                  <a:solidFill>
                    <a:srgbClr val="000000"/>
                  </a:solidFill>
                  <a:latin typeface="Arial"/>
                  <a:ea typeface="DejaVu Sans"/>
                </a:rPr>
                <a:t>±0.6 </a:t>
              </a:r>
              <a:r>
                <a:rPr lang="en-US" sz="1500" b="0" strike="noStrike" spc="-1" dirty="0" err="1">
                  <a:solidFill>
                    <a:srgbClr val="000000"/>
                  </a:solidFill>
                  <a:latin typeface="Arial"/>
                  <a:ea typeface="DejaVu Sans"/>
                </a:rPr>
                <a:t>ps</a:t>
              </a:r>
              <a:endParaRPr lang="en-US" sz="1500" b="0" strike="noStrike" spc="-1" dirty="0">
                <a:solidFill>
                  <a:srgbClr val="000000"/>
                </a:solidFill>
                <a:latin typeface="Arial"/>
                <a:ea typeface="DejaVu Sans"/>
              </a:endParaRPr>
            </a:p>
          </p:txBody>
        </p:sp>
      </p:grpSp>
    </p:spTree>
    <p:extLst>
      <p:ext uri="{BB962C8B-B14F-4D97-AF65-F5344CB8AC3E}">
        <p14:creationId xmlns:p14="http://schemas.microsoft.com/office/powerpoint/2010/main" val="1312875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Picture 3"/>
          <p:cNvPicPr>
            <a:picLocks noChangeAspect="1"/>
          </p:cNvPicPr>
          <p:nvPr/>
        </p:nvPicPr>
        <p:blipFill>
          <a:blip r:embed="rId2"/>
          <a:stretch>
            <a:fillRect/>
          </a:stretch>
        </p:blipFill>
        <p:spPr>
          <a:xfrm>
            <a:off x="1570829" y="1268760"/>
            <a:ext cx="8956726" cy="5015140"/>
          </a:xfrm>
          <a:prstGeom prst="rect">
            <a:avLst/>
          </a:prstGeom>
        </p:spPr>
      </p:pic>
      <p:sp>
        <p:nvSpPr>
          <p:cNvPr id="5" name="TextBox 4">
            <a:extLst>
              <a:ext uri="{FF2B5EF4-FFF2-40B4-BE49-F238E27FC236}">
                <a16:creationId xmlns:a16="http://schemas.microsoft.com/office/drawing/2014/main" id="{F25C7A28-7D7C-48DE-8DC3-E8DF69B2DB03}"/>
              </a:ext>
            </a:extLst>
          </p:cNvPr>
          <p:cNvSpPr txBox="1"/>
          <p:nvPr/>
        </p:nvSpPr>
        <p:spPr>
          <a:xfrm>
            <a:off x="5231904" y="6222539"/>
            <a:ext cx="5651508" cy="461665"/>
          </a:xfrm>
          <a:prstGeom prst="rect">
            <a:avLst/>
          </a:prstGeom>
          <a:noFill/>
        </p:spPr>
        <p:txBody>
          <a:bodyPr wrap="square" rtlCol="0">
            <a:spAutoFit/>
          </a:bodyPr>
          <a:lstStyle/>
          <a:p>
            <a:pPr defTabSz="685800"/>
            <a:r>
              <a:rPr lang="en-US" sz="1200" i="1" kern="1200" dirty="0">
                <a:solidFill>
                  <a:schemeClr val="tx1"/>
                </a:solidFill>
                <a:latin typeface="Calibri" panose="020F0502020204030204"/>
              </a:rPr>
              <a:t>More info on the contribution by </a:t>
            </a:r>
            <a:r>
              <a:rPr lang="en-US" sz="1200" b="1" i="1" kern="1200" dirty="0">
                <a:solidFill>
                  <a:schemeClr val="tx1"/>
                </a:solidFill>
                <a:latin typeface="Calibri" panose="020F0502020204030204"/>
              </a:rPr>
              <a:t>Antonija Utrobicic </a:t>
            </a:r>
            <a:r>
              <a:rPr lang="en-US" sz="1200" i="1" kern="1200" dirty="0">
                <a:solidFill>
                  <a:schemeClr val="tx1"/>
                </a:solidFill>
                <a:latin typeface="Calibri" panose="020F0502020204030204"/>
              </a:rPr>
              <a:t>at the VCI2022 conference: </a:t>
            </a:r>
            <a:r>
              <a:rPr lang="en-US" sz="1200" i="1" kern="1200" dirty="0">
                <a:solidFill>
                  <a:schemeClr val="tx1"/>
                </a:solidFill>
                <a:latin typeface="Calibri" panose="020F0502020204030204"/>
                <a:ea typeface="+mn-ea"/>
                <a:cs typeface="+mn-cs"/>
                <a:hlinkClick r:id="rId3"/>
              </a:rPr>
              <a:t>https://indico.cern.ch/event/1044975/contributions/4663685/</a:t>
            </a:r>
            <a:r>
              <a:rPr lang="en-US" sz="1200" i="1" kern="1200" dirty="0">
                <a:solidFill>
                  <a:schemeClr val="tx1"/>
                </a:solidFill>
                <a:latin typeface="Calibri" panose="020F0502020204030204"/>
                <a:ea typeface="+mn-ea"/>
                <a:cs typeface="+mn-cs"/>
              </a:rPr>
              <a:t> </a:t>
            </a:r>
          </a:p>
        </p:txBody>
      </p:sp>
      <p:sp>
        <p:nvSpPr>
          <p:cNvPr id="6" name="Footer Placeholder 5">
            <a:extLst>
              <a:ext uri="{FF2B5EF4-FFF2-40B4-BE49-F238E27FC236}">
                <a16:creationId xmlns:a16="http://schemas.microsoft.com/office/drawing/2014/main" id="{F7AAABA0-760C-15DA-A5DC-55B1609BDAF7}"/>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7" name="Slide Number Placeholder 6">
            <a:extLst>
              <a:ext uri="{FF2B5EF4-FFF2-40B4-BE49-F238E27FC236}">
                <a16:creationId xmlns:a16="http://schemas.microsoft.com/office/drawing/2014/main" id="{D9C57E0B-7F00-C225-67F7-6C063B025626}"/>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26</a:t>
            </a:fld>
            <a:endParaRPr lang="fr-FR" sz="1000" dirty="0">
              <a:solidFill>
                <a:srgbClr val="666666"/>
              </a:solidFill>
              <a:cs typeface="Times" panose="02020603050405020304" pitchFamily="18" charset="0"/>
            </a:endParaRPr>
          </a:p>
        </p:txBody>
      </p:sp>
    </p:spTree>
    <p:extLst>
      <p:ext uri="{BB962C8B-B14F-4D97-AF65-F5344CB8AC3E}">
        <p14:creationId xmlns:p14="http://schemas.microsoft.com/office/powerpoint/2010/main" val="56120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03F3C9-965B-9297-D7A8-BF75A51C5AEF}"/>
              </a:ext>
            </a:extLst>
          </p:cNvPr>
          <p:cNvSpPr txBox="1">
            <a:spLocks noGrp="1"/>
          </p:cNvSpPr>
          <p:nvPr>
            <p:ph type="title"/>
          </p:nvPr>
        </p:nvSpPr>
        <p:spPr>
          <a:xfrm>
            <a:off x="1481138" y="216243"/>
            <a:ext cx="9266237" cy="523190"/>
          </a:xfrm>
          <a:prstGeom prst="rect">
            <a:avLst/>
          </a:prstGeom>
          <a:noFill/>
        </p:spPr>
        <p:txBody>
          <a:bodyPr wrap="square">
            <a:spAutoFit/>
          </a:bodyPr>
          <a:lstStyle/>
          <a:p>
            <a:r>
              <a:rPr lang="en-US" sz="2200" dirty="0">
                <a:solidFill>
                  <a:schemeClr val="bg1"/>
                </a:solidFill>
              </a:rPr>
              <a:t>What is our motivation?</a:t>
            </a:r>
          </a:p>
        </p:txBody>
      </p:sp>
      <p:sp>
        <p:nvSpPr>
          <p:cNvPr id="6" name="Espace réservé du contenu 2">
            <a:extLst>
              <a:ext uri="{FF2B5EF4-FFF2-40B4-BE49-F238E27FC236}">
                <a16:creationId xmlns:a16="http://schemas.microsoft.com/office/drawing/2014/main" id="{344334BD-A34F-BFDE-52CA-053A733AA4C6}"/>
              </a:ext>
            </a:extLst>
          </p:cNvPr>
          <p:cNvSpPr txBox="1">
            <a:spLocks/>
          </p:cNvSpPr>
          <p:nvPr/>
        </p:nvSpPr>
        <p:spPr>
          <a:xfrm>
            <a:off x="140084" y="1436644"/>
            <a:ext cx="6053061" cy="542015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285750" indent="-285750">
              <a:buFont typeface="Arial" panose="020B0604020202020204" pitchFamily="34" charset="0"/>
              <a:buChar char="•"/>
            </a:pPr>
            <a:r>
              <a:rPr lang="en-US" sz="1800" b="1" dirty="0">
                <a:solidFill>
                  <a:srgbClr val="C81F1F"/>
                </a:solidFill>
              </a:rPr>
              <a:t>High Luminosity LHC</a:t>
            </a:r>
            <a:r>
              <a:rPr lang="en-US" sz="1800" dirty="0">
                <a:solidFill>
                  <a:srgbClr val="C81F1F"/>
                </a:solidFill>
              </a:rPr>
              <a:t>:</a:t>
            </a:r>
            <a:endParaRPr lang="en-US" sz="1800" dirty="0"/>
          </a:p>
          <a:p>
            <a:pPr marL="285750" lvl="2" indent="-285750">
              <a:buFont typeface="Arial" panose="020B0604020202020204" pitchFamily="34" charset="0"/>
              <a:buChar char="•"/>
            </a:pPr>
            <a:r>
              <a:rPr lang="en-US" sz="1800" dirty="0">
                <a:solidFill>
                  <a:schemeClr val="tx1"/>
                </a:solidFill>
              </a:rPr>
              <a:t>On average 140 p-p interactions per</a:t>
            </a:r>
            <a:br>
              <a:rPr lang="en-US" sz="1800" dirty="0">
                <a:solidFill>
                  <a:schemeClr val="tx1"/>
                </a:solidFill>
              </a:rPr>
            </a:br>
            <a:r>
              <a:rPr lang="en-US" sz="1800" dirty="0">
                <a:solidFill>
                  <a:schemeClr val="tx1"/>
                </a:solidFill>
              </a:rPr>
              <a:t>bunch crossing </a:t>
            </a:r>
          </a:p>
          <a:p>
            <a:pPr marL="285750" lvl="2" indent="-285750">
              <a:buFont typeface="Arial" panose="020B0604020202020204" pitchFamily="34" charset="0"/>
              <a:buChar char="•"/>
            </a:pPr>
            <a:r>
              <a:rPr lang="en-US" sz="1800" dirty="0">
                <a:solidFill>
                  <a:schemeClr val="tx1"/>
                </a:solidFill>
              </a:rPr>
              <a:t>Necessary timing resolution ~20ps</a:t>
            </a:r>
          </a:p>
          <a:p>
            <a:pPr marL="285750" lvl="2" indent="-285750">
              <a:buFont typeface="Arial" panose="020B0604020202020204" pitchFamily="34" charset="0"/>
              <a:buChar char="•"/>
            </a:pPr>
            <a:r>
              <a:rPr lang="en-US" sz="1800" dirty="0"/>
              <a:t>Clean reconstruction of the events </a:t>
            </a:r>
          </a:p>
          <a:p>
            <a:pPr marL="285750" lvl="2" indent="-285750">
              <a:buFont typeface="Arial" panose="020B0604020202020204" pitchFamily="34" charset="0"/>
              <a:buChar char="•"/>
            </a:pPr>
            <a:r>
              <a:rPr lang="en-US" sz="1800" dirty="0"/>
              <a:t>Reduction of mixing different events </a:t>
            </a:r>
            <a:br>
              <a:rPr lang="en-US" sz="1800" dirty="0"/>
            </a:br>
            <a:r>
              <a:rPr lang="en-US" sz="1800" dirty="0"/>
              <a:t>due to pile-up</a:t>
            </a:r>
          </a:p>
          <a:p>
            <a:pPr marL="285750" lvl="3" indent="-285750">
              <a:buFont typeface="Arial" panose="020B0604020202020204" pitchFamily="34" charset="0"/>
              <a:buChar char="•"/>
            </a:pPr>
            <a:r>
              <a:rPr lang="en-US" sz="1800" dirty="0">
                <a:solidFill>
                  <a:schemeClr val="tx1"/>
                </a:solidFill>
              </a:rPr>
              <a:t>3D tracking is not enough for </a:t>
            </a:r>
            <a:br>
              <a:rPr lang="en-US" sz="1800" dirty="0">
                <a:solidFill>
                  <a:schemeClr val="tx1"/>
                </a:solidFill>
              </a:rPr>
            </a:br>
            <a:r>
              <a:rPr lang="en-US" sz="1800" dirty="0">
                <a:solidFill>
                  <a:schemeClr val="tx1"/>
                </a:solidFill>
              </a:rPr>
              <a:t>association with the correct vertex</a:t>
            </a:r>
          </a:p>
          <a:p>
            <a:pPr marL="285750" lvl="3" indent="-285750">
              <a:buFont typeface="Arial" panose="020B0604020202020204" pitchFamily="34" charset="0"/>
              <a:buChar char="•"/>
            </a:pPr>
            <a:r>
              <a:rPr lang="en-US" sz="1800" u="sng" dirty="0">
                <a:solidFill>
                  <a:schemeClr val="tx1"/>
                </a:solidFill>
              </a:rPr>
              <a:t>Timing can be an extra parameter</a:t>
            </a:r>
          </a:p>
          <a:p>
            <a:pPr lvl="3"/>
            <a:endParaRPr lang="en-US" sz="1800" u="sng" dirty="0">
              <a:solidFill>
                <a:schemeClr val="tx1"/>
              </a:solidFill>
            </a:endParaRPr>
          </a:p>
          <a:p>
            <a:pPr lvl="3"/>
            <a:endParaRPr lang="en-US" sz="1600" u="sng" dirty="0">
              <a:solidFill>
                <a:schemeClr val="tx1"/>
              </a:solidFill>
            </a:endParaRPr>
          </a:p>
          <a:p>
            <a:pPr lvl="3"/>
            <a:endParaRPr lang="en-US" sz="1600" u="sng" dirty="0">
              <a:solidFill>
                <a:schemeClr val="tx1"/>
              </a:solidFill>
            </a:endParaRPr>
          </a:p>
          <a:p>
            <a:pPr lvl="3"/>
            <a:endParaRPr lang="en-US" sz="1600" dirty="0">
              <a:solidFill>
                <a:schemeClr val="tx1"/>
              </a:solidFill>
            </a:endParaRPr>
          </a:p>
          <a:p>
            <a:pPr lvl="3"/>
            <a:r>
              <a:rPr lang="en-US" sz="1600" dirty="0">
                <a:solidFill>
                  <a:schemeClr val="tx1"/>
                </a:solidFill>
              </a:rPr>
              <a:t>	</a:t>
            </a:r>
          </a:p>
        </p:txBody>
      </p:sp>
      <p:sp>
        <p:nvSpPr>
          <p:cNvPr id="8" name="ZoneTexte 8">
            <a:extLst>
              <a:ext uri="{FF2B5EF4-FFF2-40B4-BE49-F238E27FC236}">
                <a16:creationId xmlns:a16="http://schemas.microsoft.com/office/drawing/2014/main" id="{92729BE5-B22D-A402-F78A-F2BD46992DAC}"/>
              </a:ext>
            </a:extLst>
          </p:cNvPr>
          <p:cNvSpPr txBox="1"/>
          <p:nvPr/>
        </p:nvSpPr>
        <p:spPr>
          <a:xfrm>
            <a:off x="3935760" y="3389015"/>
            <a:ext cx="2834448" cy="553998"/>
          </a:xfrm>
          <a:prstGeom prst="rect">
            <a:avLst/>
          </a:prstGeom>
          <a:noFill/>
        </p:spPr>
        <p:txBody>
          <a:bodyPr wrap="square" rtlCol="0">
            <a:spAutoFit/>
          </a:bodyPr>
          <a:lstStyle/>
          <a:p>
            <a:r>
              <a:rPr lang="es-ES" sz="1000" i="1" dirty="0"/>
              <a:t>PID </a:t>
            </a:r>
            <a:r>
              <a:rPr lang="es-ES" sz="1000" i="1" dirty="0" err="1"/>
              <a:t>techniques</a:t>
            </a:r>
            <a:r>
              <a:rPr lang="es-ES" sz="1000" i="1" dirty="0"/>
              <a:t>: </a:t>
            </a:r>
            <a:r>
              <a:rPr lang="es-ES" sz="1000" i="1" dirty="0" err="1"/>
              <a:t>Alternatives</a:t>
            </a:r>
            <a:r>
              <a:rPr lang="es-ES" sz="1000" i="1" dirty="0"/>
              <a:t> to RICH </a:t>
            </a:r>
            <a:r>
              <a:rPr lang="es-ES" sz="1000" i="1" dirty="0" err="1"/>
              <a:t>methods</a:t>
            </a:r>
            <a:r>
              <a:rPr lang="es-ES" sz="1000" i="1" dirty="0"/>
              <a:t>,</a:t>
            </a:r>
          </a:p>
          <a:p>
            <a:r>
              <a:rPr lang="es-ES" sz="1000" i="1" dirty="0"/>
              <a:t>J. </a:t>
            </a:r>
            <a:r>
              <a:rPr lang="es-ES" sz="1000" i="1" dirty="0" err="1"/>
              <a:t>Vavra</a:t>
            </a:r>
            <a:r>
              <a:rPr lang="es-ES" sz="1000" i="1" dirty="0"/>
              <a:t>, </a:t>
            </a:r>
            <a:r>
              <a:rPr lang="es-ES" sz="1000" i="1" dirty="0" err="1"/>
              <a:t>accepted</a:t>
            </a:r>
            <a:r>
              <a:rPr lang="es-ES" sz="1000" i="1" dirty="0"/>
              <a:t> in NIMA 876, 2017,</a:t>
            </a:r>
            <a:endParaRPr lang="es-ES" sz="1000" dirty="0"/>
          </a:p>
          <a:p>
            <a:r>
              <a:rPr lang="es-ES" sz="1000" dirty="0">
                <a:hlinkClick r:id="rId3"/>
              </a:rPr>
              <a:t>https://dx.doi.org/10.1016/j.nima.2017.02.075</a:t>
            </a:r>
            <a:endParaRPr lang="es-ES" sz="1000" dirty="0"/>
          </a:p>
        </p:txBody>
      </p:sp>
      <p:sp>
        <p:nvSpPr>
          <p:cNvPr id="9" name="Content Placeholder 5">
            <a:extLst>
              <a:ext uri="{FF2B5EF4-FFF2-40B4-BE49-F238E27FC236}">
                <a16:creationId xmlns:a16="http://schemas.microsoft.com/office/drawing/2014/main" id="{2885A79F-944B-44F2-71A3-AB3BB8B8BEEE}"/>
              </a:ext>
            </a:extLst>
          </p:cNvPr>
          <p:cNvSpPr txBox="1">
            <a:spLocks/>
          </p:cNvSpPr>
          <p:nvPr/>
        </p:nvSpPr>
        <p:spPr>
          <a:xfrm>
            <a:off x="6528050" y="1079506"/>
            <a:ext cx="4872948" cy="98471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spcBef>
                <a:spcPts val="600"/>
              </a:spcBef>
            </a:pPr>
            <a:r>
              <a:rPr lang="en-US" sz="1800" b="1" dirty="0">
                <a:solidFill>
                  <a:srgbClr val="C00000"/>
                </a:solidFill>
              </a:rPr>
              <a:t>Large area coverage </a:t>
            </a:r>
          </a:p>
          <a:p>
            <a:pPr marL="285750" indent="-285750">
              <a:spcBef>
                <a:spcPts val="600"/>
              </a:spcBef>
              <a:buFont typeface="Arial" panose="020B0604020202020204" pitchFamily="34" charset="0"/>
              <a:buChar char="•"/>
            </a:pPr>
            <a:r>
              <a:rPr lang="en-US" sz="1600" b="1" dirty="0">
                <a:solidFill>
                  <a:schemeClr val="tx1"/>
                </a:solidFill>
              </a:rPr>
              <a:t>Solid State OR Gaseous Detectors </a:t>
            </a:r>
            <a:endParaRPr lang="en-US" sz="1600" dirty="0">
              <a:solidFill>
                <a:schemeClr val="tx1"/>
              </a:solidFill>
            </a:endParaRPr>
          </a:p>
          <a:p>
            <a:pPr marL="457200" lvl="1"/>
            <a:endParaRPr lang="en-US" sz="600" dirty="0">
              <a:sym typeface="Wingdings" panose="05000000000000000000" pitchFamily="2" charset="2"/>
            </a:endParaRPr>
          </a:p>
          <a:p>
            <a:endParaRPr lang="en-US" sz="1600" dirty="0"/>
          </a:p>
          <a:p>
            <a:r>
              <a:rPr lang="en-US" dirty="0">
                <a:solidFill>
                  <a:prstClr val="black"/>
                </a:solidFill>
              </a:rPr>
              <a:t>	</a:t>
            </a:r>
            <a:endParaRPr lang="en-US" dirty="0"/>
          </a:p>
        </p:txBody>
      </p:sp>
      <p:sp>
        <p:nvSpPr>
          <p:cNvPr id="11" name="Espace réservé du contenu 2">
            <a:extLst>
              <a:ext uri="{FF2B5EF4-FFF2-40B4-BE49-F238E27FC236}">
                <a16:creationId xmlns:a16="http://schemas.microsoft.com/office/drawing/2014/main" id="{7762A2A2-5BB6-1242-EE3F-8F75E713DF5C}"/>
              </a:ext>
            </a:extLst>
          </p:cNvPr>
          <p:cNvSpPr txBox="1">
            <a:spLocks/>
          </p:cNvSpPr>
          <p:nvPr/>
        </p:nvSpPr>
        <p:spPr>
          <a:xfrm>
            <a:off x="176376" y="975457"/>
            <a:ext cx="5487576" cy="523190"/>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en-US" sz="2200" b="1" u="sng" dirty="0"/>
              <a:t>Timing with a few 10’s of Picosecond </a:t>
            </a:r>
          </a:p>
        </p:txBody>
      </p:sp>
      <p:sp>
        <p:nvSpPr>
          <p:cNvPr id="15" name="TextBox 14">
            <a:extLst>
              <a:ext uri="{FF2B5EF4-FFF2-40B4-BE49-F238E27FC236}">
                <a16:creationId xmlns:a16="http://schemas.microsoft.com/office/drawing/2014/main" id="{0C19FAAE-8887-FC5B-20DE-1519C76494BB}"/>
              </a:ext>
            </a:extLst>
          </p:cNvPr>
          <p:cNvSpPr txBox="1"/>
          <p:nvPr/>
        </p:nvSpPr>
        <p:spPr>
          <a:xfrm>
            <a:off x="176376" y="4532630"/>
            <a:ext cx="1425395" cy="830997"/>
          </a:xfrm>
          <a:prstGeom prst="rect">
            <a:avLst/>
          </a:prstGeom>
          <a:noFill/>
        </p:spPr>
        <p:txBody>
          <a:bodyPr wrap="square">
            <a:spAutoFit/>
          </a:bodyPr>
          <a:lstStyle/>
          <a:p>
            <a:pPr lvl="3"/>
            <a:r>
              <a:rPr lang="en-US" sz="1600" b="1" u="sng" dirty="0">
                <a:solidFill>
                  <a:srgbClr val="C00000"/>
                </a:solidFill>
              </a:rPr>
              <a:t>BUT</a:t>
            </a:r>
          </a:p>
          <a:p>
            <a:pPr lvl="3"/>
            <a:endParaRPr lang="en-US" sz="1600" u="sng" dirty="0">
              <a:solidFill>
                <a:schemeClr val="bg2"/>
              </a:solidFill>
            </a:endParaRPr>
          </a:p>
          <a:p>
            <a:pPr lvl="3"/>
            <a:endParaRPr lang="en-US" sz="1600" u="sng" dirty="0">
              <a:solidFill>
                <a:schemeClr val="bg2"/>
              </a:solidFill>
            </a:endParaRPr>
          </a:p>
        </p:txBody>
      </p:sp>
      <p:pic>
        <p:nvPicPr>
          <p:cNvPr id="17" name="Picture 16">
            <a:extLst>
              <a:ext uri="{FF2B5EF4-FFF2-40B4-BE49-F238E27FC236}">
                <a16:creationId xmlns:a16="http://schemas.microsoft.com/office/drawing/2014/main" id="{1ABB2062-9DB3-C432-E1D5-1E853E317519}"/>
              </a:ext>
            </a:extLst>
          </p:cNvPr>
          <p:cNvPicPr>
            <a:picLocks noChangeAspect="1"/>
          </p:cNvPicPr>
          <p:nvPr/>
        </p:nvPicPr>
        <p:blipFill>
          <a:blip r:embed="rId4"/>
          <a:stretch>
            <a:fillRect/>
          </a:stretch>
        </p:blipFill>
        <p:spPr>
          <a:xfrm>
            <a:off x="4373100" y="1436644"/>
            <a:ext cx="1856337" cy="1940315"/>
          </a:xfrm>
          <a:prstGeom prst="rect">
            <a:avLst/>
          </a:prstGeom>
        </p:spPr>
      </p:pic>
      <p:sp>
        <p:nvSpPr>
          <p:cNvPr id="18" name="TextBox 17">
            <a:extLst>
              <a:ext uri="{FF2B5EF4-FFF2-40B4-BE49-F238E27FC236}">
                <a16:creationId xmlns:a16="http://schemas.microsoft.com/office/drawing/2014/main" id="{5F454DCF-F76F-E4C8-B61E-DEE1BA8EA743}"/>
              </a:ext>
            </a:extLst>
          </p:cNvPr>
          <p:cNvSpPr txBox="1"/>
          <p:nvPr/>
        </p:nvSpPr>
        <p:spPr>
          <a:xfrm>
            <a:off x="4295800" y="1416365"/>
            <a:ext cx="1737373" cy="430887"/>
          </a:xfrm>
          <a:prstGeom prst="rect">
            <a:avLst/>
          </a:prstGeom>
          <a:noFill/>
        </p:spPr>
        <p:txBody>
          <a:bodyPr wrap="square" rtlCol="0">
            <a:spAutoFit/>
          </a:bodyPr>
          <a:lstStyle/>
          <a:p>
            <a:r>
              <a:rPr lang="en-US" sz="1100" b="1" dirty="0">
                <a:solidFill>
                  <a:schemeClr val="bg1"/>
                </a:solidFill>
              </a:rPr>
              <a:t>ATLAS LHC Upgrade &lt;</a:t>
            </a:r>
            <a:r>
              <a:rPr lang="el-GR" sz="1100" b="1" dirty="0">
                <a:solidFill>
                  <a:schemeClr val="bg1"/>
                </a:solidFill>
              </a:rPr>
              <a:t>μ&gt;</a:t>
            </a:r>
            <a:r>
              <a:rPr lang="fr-FR" sz="1100" b="1" dirty="0">
                <a:solidFill>
                  <a:schemeClr val="bg1"/>
                </a:solidFill>
              </a:rPr>
              <a:t>=140</a:t>
            </a:r>
            <a:endParaRPr lang="el-GR" sz="1100" b="1" dirty="0">
              <a:solidFill>
                <a:schemeClr val="bg1"/>
              </a:solidFill>
            </a:endParaRPr>
          </a:p>
        </p:txBody>
      </p:sp>
      <p:sp>
        <p:nvSpPr>
          <p:cNvPr id="19" name="Footer Placeholder 18">
            <a:extLst>
              <a:ext uri="{FF2B5EF4-FFF2-40B4-BE49-F238E27FC236}">
                <a16:creationId xmlns:a16="http://schemas.microsoft.com/office/drawing/2014/main" id="{56484673-E6D7-E667-E57F-2AB4AE78E404}"/>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22" name="TextBox 21">
            <a:extLst>
              <a:ext uri="{FF2B5EF4-FFF2-40B4-BE49-F238E27FC236}">
                <a16:creationId xmlns:a16="http://schemas.microsoft.com/office/drawing/2014/main" id="{9D916680-1695-3B9C-7894-C2ECE1B35E7A}"/>
              </a:ext>
            </a:extLst>
          </p:cNvPr>
          <p:cNvSpPr txBox="1"/>
          <p:nvPr/>
        </p:nvSpPr>
        <p:spPr>
          <a:xfrm>
            <a:off x="140084" y="4958268"/>
            <a:ext cx="6192982" cy="1477328"/>
          </a:xfrm>
          <a:prstGeom prst="rect">
            <a:avLst/>
          </a:prstGeom>
          <a:noFill/>
        </p:spPr>
        <p:txBody>
          <a:bodyPr wrap="square">
            <a:spAutoFit/>
          </a:bodyPr>
          <a:lstStyle/>
          <a:p>
            <a:pPr marL="342900" lvl="3" indent="-342900">
              <a:buFont typeface="Arial" panose="020B0604020202020204" pitchFamily="34" charset="0"/>
              <a:buChar char="•"/>
            </a:pPr>
            <a:r>
              <a:rPr lang="en-US" sz="1800" b="1" dirty="0">
                <a:solidFill>
                  <a:srgbClr val="C81F1F"/>
                </a:solidFill>
                <a:latin typeface="+mn-lt"/>
              </a:rPr>
              <a:t>Extra detector requirements:</a:t>
            </a:r>
            <a:endParaRPr lang="en-US" sz="1800" dirty="0">
              <a:solidFill>
                <a:srgbClr val="C81F1F"/>
              </a:solidFill>
              <a:latin typeface="+mn-lt"/>
            </a:endParaRPr>
          </a:p>
          <a:p>
            <a:pPr marL="342900" lvl="4" indent="-342900">
              <a:buFont typeface="Arial" panose="020B0604020202020204" pitchFamily="34" charset="0"/>
              <a:buChar char="•"/>
            </a:pPr>
            <a:r>
              <a:rPr lang="en-US" sz="1800" dirty="0">
                <a:solidFill>
                  <a:schemeClr val="tx1"/>
                </a:solidFill>
                <a:latin typeface="+mn-lt"/>
              </a:rPr>
              <a:t>Large area coverage </a:t>
            </a:r>
          </a:p>
          <a:p>
            <a:pPr marL="342900" lvl="4" indent="-342900">
              <a:buFont typeface="Arial" panose="020B0604020202020204" pitchFamily="34" charset="0"/>
              <a:buChar char="•"/>
            </a:pPr>
            <a:r>
              <a:rPr lang="en-US" sz="1800" dirty="0">
                <a:solidFill>
                  <a:schemeClr val="tx1"/>
                </a:solidFill>
                <a:latin typeface="+mn-lt"/>
              </a:rPr>
              <a:t>Resistance to aging effects</a:t>
            </a:r>
          </a:p>
          <a:p>
            <a:pPr marL="342900" lvl="4" indent="-342900">
              <a:buFont typeface="Arial" panose="020B0604020202020204" pitchFamily="34" charset="0"/>
              <a:buChar char="•"/>
            </a:pPr>
            <a:r>
              <a:rPr lang="en-US" sz="1800" dirty="0">
                <a:solidFill>
                  <a:schemeClr val="tx1"/>
                </a:solidFill>
                <a:latin typeface="+mn-lt"/>
              </a:rPr>
              <a:t>Multi-pad readout tracking </a:t>
            </a:r>
          </a:p>
          <a:p>
            <a:pPr lvl="3"/>
            <a:r>
              <a:rPr lang="en-US" sz="1800" u="sng" dirty="0">
                <a:solidFill>
                  <a:schemeClr val="tx1"/>
                </a:solidFill>
              </a:rPr>
              <a:t> </a:t>
            </a:r>
            <a:endParaRPr lang="el-GR" sz="1800" dirty="0"/>
          </a:p>
        </p:txBody>
      </p:sp>
      <p:sp>
        <p:nvSpPr>
          <p:cNvPr id="25" name="Slide Number Placeholder 24">
            <a:extLst>
              <a:ext uri="{FF2B5EF4-FFF2-40B4-BE49-F238E27FC236}">
                <a16:creationId xmlns:a16="http://schemas.microsoft.com/office/drawing/2014/main" id="{344A02BB-F237-B3B4-9BD0-A09EB460E08E}"/>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3</a:t>
            </a:fld>
            <a:endParaRPr lang="fr-FR" sz="1000" dirty="0">
              <a:solidFill>
                <a:srgbClr val="666666"/>
              </a:solidFill>
              <a:cs typeface="Times" panose="02020603050405020304" pitchFamily="18" charset="0"/>
            </a:endParaRPr>
          </a:p>
        </p:txBody>
      </p:sp>
      <p:sp>
        <p:nvSpPr>
          <p:cNvPr id="26" name="Content Placeholder 5">
            <a:extLst>
              <a:ext uri="{FF2B5EF4-FFF2-40B4-BE49-F238E27FC236}">
                <a16:creationId xmlns:a16="http://schemas.microsoft.com/office/drawing/2014/main" id="{9CB7B2A9-7E8E-DC1B-9360-DCE2E739BA8B}"/>
              </a:ext>
            </a:extLst>
          </p:cNvPr>
          <p:cNvSpPr txBox="1">
            <a:spLocks/>
          </p:cNvSpPr>
          <p:nvPr/>
        </p:nvSpPr>
        <p:spPr>
          <a:xfrm>
            <a:off x="6528050" y="1631808"/>
            <a:ext cx="5878878" cy="18707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spcBef>
                <a:spcPts val="600"/>
              </a:spcBef>
            </a:pPr>
            <a:endParaRPr lang="en-US" sz="1800" dirty="0"/>
          </a:p>
          <a:p>
            <a:pPr>
              <a:spcBef>
                <a:spcPts val="600"/>
              </a:spcBef>
            </a:pPr>
            <a:r>
              <a:rPr lang="en-US" sz="1800" b="1" dirty="0"/>
              <a:t>Solid state detectors</a:t>
            </a:r>
          </a:p>
          <a:p>
            <a:pPr marL="342900" indent="-342900">
              <a:spcBef>
                <a:spcPts val="600"/>
              </a:spcBef>
              <a:buFont typeface="Arial" panose="020B0604020202020204" pitchFamily="34" charset="0"/>
              <a:buChar char="•"/>
            </a:pPr>
            <a:r>
              <a:rPr lang="en-US" sz="1800" dirty="0">
                <a:latin typeface="+mn-lt"/>
              </a:rPr>
              <a:t>Avalanche </a:t>
            </a:r>
            <a:r>
              <a:rPr lang="en-US" sz="1800" dirty="0" err="1">
                <a:latin typeface="+mn-lt"/>
              </a:rPr>
              <a:t>PhotoDiodes</a:t>
            </a:r>
            <a:r>
              <a:rPr lang="en-US" sz="1800" dirty="0">
                <a:latin typeface="+mn-lt"/>
              </a:rPr>
              <a:t>: (</a:t>
            </a:r>
            <a:r>
              <a:rPr lang="en-US" sz="1800" dirty="0" err="1">
                <a:latin typeface="+mn-lt"/>
              </a:rPr>
              <a:t>σ</a:t>
            </a:r>
            <a:r>
              <a:rPr lang="en-US" sz="1800" baseline="-25000" dirty="0" err="1">
                <a:latin typeface="+mn-lt"/>
              </a:rPr>
              <a:t>t</a:t>
            </a:r>
            <a:r>
              <a:rPr lang="en-US" sz="1800" dirty="0">
                <a:latin typeface="+mn-lt"/>
              </a:rPr>
              <a:t> ~ 20 </a:t>
            </a:r>
            <a:r>
              <a:rPr lang="en-US" sz="1800" dirty="0" err="1">
                <a:latin typeface="+mn-lt"/>
              </a:rPr>
              <a:t>ps</a:t>
            </a:r>
            <a:r>
              <a:rPr lang="en-US" sz="1800" dirty="0">
                <a:latin typeface="+mn-lt"/>
              </a:rPr>
              <a:t> for single cells)</a:t>
            </a:r>
          </a:p>
          <a:p>
            <a:pPr marL="342900" indent="-342900">
              <a:spcBef>
                <a:spcPts val="600"/>
              </a:spcBef>
              <a:buFont typeface="Arial" panose="020B0604020202020204" pitchFamily="34" charset="0"/>
              <a:buChar char="•"/>
            </a:pPr>
            <a:r>
              <a:rPr lang="en-US" sz="1800" dirty="0">
                <a:latin typeface="+mn-lt"/>
              </a:rPr>
              <a:t>Low Gain Avalanche Diodes </a:t>
            </a:r>
            <a:r>
              <a:rPr lang="en-US" sz="1800" dirty="0">
                <a:solidFill>
                  <a:prstClr val="black"/>
                </a:solidFill>
                <a:latin typeface="+mn-lt"/>
              </a:rPr>
              <a:t>(</a:t>
            </a:r>
            <a:r>
              <a:rPr lang="en-US" sz="1800" dirty="0" err="1">
                <a:solidFill>
                  <a:prstClr val="black"/>
                </a:solidFill>
                <a:latin typeface="+mn-lt"/>
              </a:rPr>
              <a:t>σ</a:t>
            </a:r>
            <a:r>
              <a:rPr lang="en-US" sz="1800" baseline="-25000" dirty="0" err="1">
                <a:solidFill>
                  <a:prstClr val="black"/>
                </a:solidFill>
                <a:latin typeface="+mn-lt"/>
              </a:rPr>
              <a:t>t</a:t>
            </a:r>
            <a:r>
              <a:rPr lang="en-US" sz="1800" dirty="0">
                <a:solidFill>
                  <a:prstClr val="black"/>
                </a:solidFill>
                <a:latin typeface="+mn-lt"/>
              </a:rPr>
              <a:t> ~ 30 </a:t>
            </a:r>
            <a:r>
              <a:rPr lang="en-US" sz="1800" dirty="0" err="1">
                <a:solidFill>
                  <a:prstClr val="black"/>
                </a:solidFill>
                <a:latin typeface="+mn-lt"/>
              </a:rPr>
              <a:t>ps</a:t>
            </a:r>
            <a:r>
              <a:rPr lang="en-US" sz="1800" dirty="0">
                <a:solidFill>
                  <a:prstClr val="black"/>
                </a:solidFill>
                <a:latin typeface="+mn-lt"/>
              </a:rPr>
              <a:t>)</a:t>
            </a:r>
          </a:p>
          <a:p>
            <a:pPr marL="342900" indent="-342900">
              <a:spcBef>
                <a:spcPts val="600"/>
              </a:spcBef>
              <a:buFont typeface="Arial" panose="020B0604020202020204" pitchFamily="34" charset="0"/>
              <a:buChar char="•"/>
            </a:pPr>
            <a:r>
              <a:rPr lang="en-US" sz="1800" dirty="0">
                <a:latin typeface="+mn-lt"/>
              </a:rPr>
              <a:t>HV/HR CMOS </a:t>
            </a:r>
            <a:r>
              <a:rPr lang="en-US" sz="1800" dirty="0">
                <a:solidFill>
                  <a:prstClr val="black"/>
                </a:solidFill>
                <a:latin typeface="+mn-lt"/>
              </a:rPr>
              <a:t>(</a:t>
            </a:r>
            <a:r>
              <a:rPr lang="en-US" sz="1800" dirty="0" err="1">
                <a:solidFill>
                  <a:prstClr val="black"/>
                </a:solidFill>
                <a:latin typeface="+mn-lt"/>
              </a:rPr>
              <a:t>σ</a:t>
            </a:r>
            <a:r>
              <a:rPr lang="en-US" sz="1800" baseline="-25000" dirty="0" err="1">
                <a:solidFill>
                  <a:prstClr val="black"/>
                </a:solidFill>
                <a:latin typeface="+mn-lt"/>
              </a:rPr>
              <a:t>t</a:t>
            </a:r>
            <a:r>
              <a:rPr lang="en-US" sz="1800" dirty="0">
                <a:solidFill>
                  <a:prstClr val="black"/>
                </a:solidFill>
                <a:latin typeface="+mn-lt"/>
              </a:rPr>
              <a:t> ~ 80 </a:t>
            </a:r>
            <a:r>
              <a:rPr lang="en-US" sz="1800" dirty="0" err="1">
                <a:solidFill>
                  <a:prstClr val="black"/>
                </a:solidFill>
                <a:latin typeface="+mn-lt"/>
              </a:rPr>
              <a:t>ps</a:t>
            </a:r>
            <a:r>
              <a:rPr lang="en-US" sz="1800" dirty="0">
                <a:solidFill>
                  <a:prstClr val="black"/>
                </a:solidFill>
                <a:latin typeface="+mn-lt"/>
              </a:rPr>
              <a:t>)</a:t>
            </a:r>
            <a:endParaRPr lang="en-US" sz="1800" dirty="0">
              <a:latin typeface="+mn-lt"/>
            </a:endParaRPr>
          </a:p>
          <a:p>
            <a:pPr marL="457200" lvl="1"/>
            <a:endParaRPr lang="en-US" sz="600" dirty="0">
              <a:sym typeface="Wingdings" panose="05000000000000000000" pitchFamily="2" charset="2"/>
            </a:endParaRPr>
          </a:p>
          <a:p>
            <a:endParaRPr lang="en-US" sz="1600" dirty="0"/>
          </a:p>
        </p:txBody>
      </p:sp>
      <p:sp>
        <p:nvSpPr>
          <p:cNvPr id="28" name="Content Placeholder 5">
            <a:extLst>
              <a:ext uri="{FF2B5EF4-FFF2-40B4-BE49-F238E27FC236}">
                <a16:creationId xmlns:a16="http://schemas.microsoft.com/office/drawing/2014/main" id="{C4A0AE5D-341E-010A-B04E-3B505FDA9A91}"/>
              </a:ext>
            </a:extLst>
          </p:cNvPr>
          <p:cNvSpPr txBox="1">
            <a:spLocks/>
          </p:cNvSpPr>
          <p:nvPr/>
        </p:nvSpPr>
        <p:spPr>
          <a:xfrm>
            <a:off x="6551535" y="3228676"/>
            <a:ext cx="5453206" cy="163919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457200" lvl="1"/>
            <a:endParaRPr lang="en-US" sz="600" dirty="0">
              <a:sym typeface="Wingdings" panose="05000000000000000000" pitchFamily="2" charset="2"/>
            </a:endParaRPr>
          </a:p>
          <a:p>
            <a:endParaRPr lang="en-US" sz="1600" dirty="0"/>
          </a:p>
          <a:p>
            <a:r>
              <a:rPr lang="en-US" sz="1800" b="1" dirty="0"/>
              <a:t>Gaseous detectors</a:t>
            </a:r>
          </a:p>
          <a:p>
            <a:endParaRPr lang="en-US" sz="1800" b="1" dirty="0"/>
          </a:p>
          <a:p>
            <a:pPr marL="285750" indent="-285750">
              <a:buFont typeface="Arial" panose="020B0604020202020204" pitchFamily="34" charset="0"/>
              <a:buChar char="•"/>
            </a:pPr>
            <a:r>
              <a:rPr lang="en-US" sz="1800" dirty="0">
                <a:latin typeface="+mn-lt"/>
              </a:rPr>
              <a:t>Resistive Plate Chambers (RPCs): </a:t>
            </a:r>
            <a:r>
              <a:rPr lang="en-US" sz="1800" dirty="0">
                <a:solidFill>
                  <a:prstClr val="black"/>
                </a:solidFill>
                <a:latin typeface="+mn-lt"/>
              </a:rPr>
              <a:t>(</a:t>
            </a:r>
            <a:r>
              <a:rPr lang="en-US" sz="1800" dirty="0" err="1">
                <a:solidFill>
                  <a:prstClr val="black"/>
                </a:solidFill>
                <a:latin typeface="+mn-lt"/>
              </a:rPr>
              <a:t>σ</a:t>
            </a:r>
            <a:r>
              <a:rPr lang="en-US" sz="1800" baseline="-25000" dirty="0" err="1">
                <a:solidFill>
                  <a:prstClr val="black"/>
                </a:solidFill>
                <a:latin typeface="+mn-lt"/>
              </a:rPr>
              <a:t>t</a:t>
            </a:r>
            <a:r>
              <a:rPr lang="en-US" sz="1800" dirty="0">
                <a:solidFill>
                  <a:prstClr val="black"/>
                </a:solidFill>
                <a:latin typeface="+mn-lt"/>
              </a:rPr>
              <a:t> ~ 30 </a:t>
            </a:r>
            <a:r>
              <a:rPr lang="en-US" sz="1800" dirty="0" err="1">
                <a:solidFill>
                  <a:prstClr val="black"/>
                </a:solidFill>
                <a:latin typeface="+mn-lt"/>
              </a:rPr>
              <a:t>ps</a:t>
            </a:r>
            <a:r>
              <a:rPr lang="en-US" sz="1800" dirty="0">
                <a:solidFill>
                  <a:prstClr val="black"/>
                </a:solidFill>
                <a:latin typeface="+mn-lt"/>
              </a:rPr>
              <a:t>)</a:t>
            </a:r>
          </a:p>
          <a:p>
            <a:pPr marL="285750" indent="-285750">
              <a:buFont typeface="Arial" panose="020B0604020202020204" pitchFamily="34" charset="0"/>
              <a:buChar char="•"/>
            </a:pPr>
            <a:r>
              <a:rPr lang="en-US" sz="1800" dirty="0">
                <a:solidFill>
                  <a:prstClr val="black"/>
                </a:solidFill>
                <a:latin typeface="+mn-lt"/>
              </a:rPr>
              <a:t>Micro-Pattern Gaseous Detectors (</a:t>
            </a:r>
            <a:r>
              <a:rPr lang="en-US" sz="1800" dirty="0" err="1">
                <a:solidFill>
                  <a:schemeClr val="tx1"/>
                </a:solidFill>
                <a:latin typeface="+mn-lt"/>
              </a:rPr>
              <a:t>σ</a:t>
            </a:r>
            <a:r>
              <a:rPr lang="en-US" sz="1800" baseline="-25000" dirty="0" err="1">
                <a:solidFill>
                  <a:schemeClr val="tx1"/>
                </a:solidFill>
                <a:latin typeface="+mn-lt"/>
              </a:rPr>
              <a:t>t</a:t>
            </a:r>
            <a:r>
              <a:rPr lang="en-US" sz="1800" dirty="0">
                <a:solidFill>
                  <a:schemeClr val="tx1"/>
                </a:solidFill>
                <a:latin typeface="+mn-lt"/>
              </a:rPr>
              <a:t> ~ 1 ns</a:t>
            </a:r>
            <a:r>
              <a:rPr lang="en-US" sz="1800" dirty="0">
                <a:solidFill>
                  <a:prstClr val="black"/>
                </a:solidFill>
                <a:latin typeface="+mn-lt"/>
              </a:rPr>
              <a:t>)</a:t>
            </a:r>
            <a:r>
              <a:rPr lang="en-US" sz="1800" dirty="0">
                <a:solidFill>
                  <a:prstClr val="black"/>
                </a:solidFill>
              </a:rPr>
              <a:t>	</a:t>
            </a:r>
            <a:endParaRPr lang="en-US" sz="1800" dirty="0"/>
          </a:p>
        </p:txBody>
      </p:sp>
      <p:sp>
        <p:nvSpPr>
          <p:cNvPr id="29" name="CustomShape 12">
            <a:extLst>
              <a:ext uri="{FF2B5EF4-FFF2-40B4-BE49-F238E27FC236}">
                <a16:creationId xmlns:a16="http://schemas.microsoft.com/office/drawing/2014/main" id="{BB112698-2A00-E45B-039F-D9A83A678757}"/>
              </a:ext>
            </a:extLst>
          </p:cNvPr>
          <p:cNvSpPr/>
          <p:nvPr/>
        </p:nvSpPr>
        <p:spPr>
          <a:xfrm>
            <a:off x="5287737" y="5287231"/>
            <a:ext cx="6608849" cy="769687"/>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60000" tIns="30000" rIns="60000" bIns="3000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33"/>
              </a:lnSpc>
              <a:spcBef>
                <a:spcPts val="189"/>
              </a:spcBef>
              <a:spcAft>
                <a:spcPts val="189"/>
              </a:spcAft>
            </a:pPr>
            <a:r>
              <a:rPr lang="en-US" sz="2200" b="1" u="sng" spc="-1" dirty="0">
                <a:latin typeface="Arial"/>
                <a:ea typeface="Noto Sans CJK SC"/>
              </a:rPr>
              <a:t>Development of new Instrumentation Technology</a:t>
            </a:r>
            <a:endParaRPr lang="en-US" sz="2200" b="1" u="sng" strike="noStrike" spc="-1" dirty="0">
              <a:latin typeface="Arial"/>
              <a:ea typeface="Noto Sans CJK SC"/>
            </a:endParaRPr>
          </a:p>
        </p:txBody>
      </p:sp>
    </p:spTree>
    <p:extLst>
      <p:ext uri="{BB962C8B-B14F-4D97-AF65-F5344CB8AC3E}">
        <p14:creationId xmlns:p14="http://schemas.microsoft.com/office/powerpoint/2010/main" val="7166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1000"/>
                                        <p:tgtEl>
                                          <p:spTgt spid="26"/>
                                        </p:tgtEl>
                                      </p:cBhvr>
                                    </p:animEffect>
                                    <p:anim calcmode="lin" valueType="num">
                                      <p:cBhvr>
                                        <p:cTn id="59" dur="1000" fill="hold"/>
                                        <p:tgtEl>
                                          <p:spTgt spid="26"/>
                                        </p:tgtEl>
                                        <p:attrNameLst>
                                          <p:attrName>ppt_x</p:attrName>
                                        </p:attrNameLst>
                                      </p:cBhvr>
                                      <p:tavLst>
                                        <p:tav tm="0">
                                          <p:val>
                                            <p:strVal val="#ppt_x"/>
                                          </p:val>
                                        </p:tav>
                                        <p:tav tm="100000">
                                          <p:val>
                                            <p:strVal val="#ppt_x"/>
                                          </p:val>
                                        </p:tav>
                                      </p:tavLst>
                                    </p:anim>
                                    <p:anim calcmode="lin" valueType="num">
                                      <p:cBhvr>
                                        <p:cTn id="60" dur="1000" fill="hold"/>
                                        <p:tgtEl>
                                          <p:spTgt spid="2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1000"/>
                                        <p:tgtEl>
                                          <p:spTgt spid="28"/>
                                        </p:tgtEl>
                                      </p:cBhvr>
                                    </p:animEffect>
                                    <p:anim calcmode="lin" valueType="num">
                                      <p:cBhvr>
                                        <p:cTn id="64" dur="1000" fill="hold"/>
                                        <p:tgtEl>
                                          <p:spTgt spid="28"/>
                                        </p:tgtEl>
                                        <p:attrNameLst>
                                          <p:attrName>ppt_x</p:attrName>
                                        </p:attrNameLst>
                                      </p:cBhvr>
                                      <p:tavLst>
                                        <p:tav tm="0">
                                          <p:val>
                                            <p:strVal val="#ppt_x"/>
                                          </p:val>
                                        </p:tav>
                                        <p:tav tm="100000">
                                          <p:val>
                                            <p:strVal val="#ppt_x"/>
                                          </p:val>
                                        </p:tav>
                                      </p:tavLst>
                                    </p:anim>
                                    <p:anim calcmode="lin" valueType="num">
                                      <p:cBhvr>
                                        <p:cTn id="6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1" grpId="0"/>
      <p:bldP spid="18" grpId="0"/>
      <p:bldP spid="22" grpId="0"/>
      <p:bldP spid="26" grpId="0"/>
      <p:bldP spid="28" grpId="0"/>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alpha val="99000"/>
          </a:schemeClr>
        </a:solidFill>
        <a:effectLst/>
      </p:bgPr>
    </p:bg>
    <p:spTree>
      <p:nvGrpSpPr>
        <p:cNvPr id="1" name=""/>
        <p:cNvGrpSpPr/>
        <p:nvPr/>
      </p:nvGrpSpPr>
      <p:grpSpPr>
        <a:xfrm>
          <a:off x="0" y="0"/>
          <a:ext cx="0" cy="0"/>
          <a:chOff x="0" y="0"/>
          <a:chExt cx="0" cy="0"/>
        </a:xfrm>
      </p:grpSpPr>
      <p:grpSp>
        <p:nvGrpSpPr>
          <p:cNvPr id="31" name="Group 30"/>
          <p:cNvGrpSpPr/>
          <p:nvPr/>
        </p:nvGrpSpPr>
        <p:grpSpPr>
          <a:xfrm>
            <a:off x="1764415" y="873929"/>
            <a:ext cx="3115078" cy="2517021"/>
            <a:chOff x="164666" y="1398982"/>
            <a:chExt cx="3745786" cy="3026640"/>
          </a:xfrm>
        </p:grpSpPr>
        <p:grpSp>
          <p:nvGrpSpPr>
            <p:cNvPr id="32" name="Group 31"/>
            <p:cNvGrpSpPr/>
            <p:nvPr/>
          </p:nvGrpSpPr>
          <p:grpSpPr>
            <a:xfrm>
              <a:off x="164666" y="1398982"/>
              <a:ext cx="3745786" cy="3026640"/>
              <a:chOff x="164666" y="1398982"/>
              <a:chExt cx="3745786" cy="3026640"/>
            </a:xfrm>
          </p:grpSpPr>
          <p:pic>
            <p:nvPicPr>
              <p:cNvPr id="38" name="7 Imagen"/>
              <p:cNvPicPr>
                <a:picLocks noChangeAspect="1"/>
              </p:cNvPicPr>
              <p:nvPr/>
            </p:nvPicPr>
            <p:blipFill rotWithShape="1">
              <a:blip r:embed="rId3">
                <a:extLst>
                  <a:ext uri="{28A0092B-C50C-407E-A947-70E740481C1C}">
                    <a14:useLocalDpi xmlns:a14="http://schemas.microsoft.com/office/drawing/2010/main" val="0"/>
                  </a:ext>
                </a:extLst>
              </a:blip>
              <a:srcRect l="3069" t="6208" r="3357"/>
              <a:stretch/>
            </p:blipFill>
            <p:spPr>
              <a:xfrm>
                <a:off x="164666" y="1609718"/>
                <a:ext cx="3745786" cy="2815904"/>
              </a:xfrm>
              <a:prstGeom prst="rect">
                <a:avLst/>
              </a:prstGeom>
            </p:spPr>
          </p:pic>
          <p:cxnSp>
            <p:nvCxnSpPr>
              <p:cNvPr id="39" name="Straight Arrow Connector 38"/>
              <p:cNvCxnSpPr/>
              <p:nvPr/>
            </p:nvCxnSpPr>
            <p:spPr>
              <a:xfrm flipH="1">
                <a:off x="1896414" y="1398982"/>
                <a:ext cx="864096" cy="2333938"/>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
          <p:nvSpPr>
            <p:cNvPr id="33" name="Oval 32"/>
            <p:cNvSpPr/>
            <p:nvPr/>
          </p:nvSpPr>
          <p:spPr>
            <a:xfrm>
              <a:off x="2420103" y="221913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2292647" y="251367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160341" y="2911836"/>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2206060" y="2771614"/>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flipV="1">
              <a:off x="2465822" y="2091681"/>
              <a:ext cx="54103"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a:t>Get to know with PICOSEC MM Detector</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4</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6" name="Line 4"/>
          <p:cNvSpPr/>
          <p:nvPr/>
        </p:nvSpPr>
        <p:spPr>
          <a:xfrm>
            <a:off x="6384032" y="949491"/>
            <a:ext cx="0" cy="5542182"/>
          </a:xfrm>
          <a:prstGeom prst="line">
            <a:avLst/>
          </a:prstGeom>
          <a:ln/>
        </p:spPr>
        <p:style>
          <a:lnRef idx="1">
            <a:schemeClr val="dk1"/>
          </a:lnRef>
          <a:fillRef idx="0">
            <a:schemeClr val="dk1"/>
          </a:fillRef>
          <a:effectRef idx="0">
            <a:schemeClr val="dk1"/>
          </a:effectRef>
          <a:fontRef idx="minor">
            <a:schemeClr val="tx1"/>
          </a:fontRef>
        </p:style>
      </p:sp>
      <p:pic>
        <p:nvPicPr>
          <p:cNvPr id="7" name="Picture 171"/>
          <p:cNvPicPr/>
          <p:nvPr/>
        </p:nvPicPr>
        <p:blipFill>
          <a:blip r:embed="rId4">
            <a:alphaModFix/>
          </a:blip>
          <a:stretch/>
        </p:blipFill>
        <p:spPr>
          <a:xfrm>
            <a:off x="694900" y="4095248"/>
            <a:ext cx="5117280" cy="1987680"/>
          </a:xfrm>
          <a:prstGeom prst="rect">
            <a:avLst/>
          </a:prstGeom>
          <a:ln>
            <a:noFill/>
          </a:ln>
        </p:spPr>
      </p:pic>
      <p:sp>
        <p:nvSpPr>
          <p:cNvPr id="9" name="TextBox 8">
            <a:extLst>
              <a:ext uri="{FF2B5EF4-FFF2-40B4-BE49-F238E27FC236}">
                <a16:creationId xmlns:a16="http://schemas.microsoft.com/office/drawing/2014/main" id="{BF357A06-9C0C-1A4D-FABE-6F0FD691A68A}"/>
              </a:ext>
            </a:extLst>
          </p:cNvPr>
          <p:cNvSpPr txBox="1"/>
          <p:nvPr/>
        </p:nvSpPr>
        <p:spPr>
          <a:xfrm>
            <a:off x="-13345" y="3327192"/>
            <a:ext cx="3441113" cy="615553"/>
          </a:xfrm>
          <a:prstGeom prst="rect">
            <a:avLst/>
          </a:prstGeom>
          <a:noFill/>
        </p:spPr>
        <p:txBody>
          <a:bodyPr wrap="square">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GB" sz="800" dirty="0"/>
              <a:t>Y. </a:t>
            </a:r>
            <a:r>
              <a:rPr lang="en-GB" sz="800" dirty="0" err="1"/>
              <a:t>Giomataris</a:t>
            </a:r>
            <a:r>
              <a:rPr lang="en-GB" sz="800" dirty="0"/>
              <a:t>, P. </a:t>
            </a:r>
            <a:r>
              <a:rPr lang="en-GB" sz="800" dirty="0" err="1"/>
              <a:t>Rebourgeard</a:t>
            </a:r>
            <a:r>
              <a:rPr lang="en-GB" sz="800" dirty="0"/>
              <a:t>, J.P. Robert and G. </a:t>
            </a:r>
            <a:r>
              <a:rPr lang="en-GB" sz="800" dirty="0" err="1"/>
              <a:t>Charpak</a:t>
            </a:r>
            <a:r>
              <a:rPr lang="en-GB" sz="800" dirty="0"/>
              <a:t>, </a:t>
            </a:r>
            <a:r>
              <a:rPr lang="en-GB" sz="800" i="1" dirty="0">
                <a:cs typeface="Times New Roman" panose="02020603050405020304" pitchFamily="18" charset="0"/>
              </a:rPr>
              <a:t>“</a:t>
            </a:r>
            <a:r>
              <a:rPr lang="en-GB" sz="800" i="1" dirty="0" err="1">
                <a:cs typeface="Times New Roman" panose="02020603050405020304" pitchFamily="18" charset="0"/>
              </a:rPr>
              <a:t>Micromegas</a:t>
            </a:r>
            <a:r>
              <a:rPr lang="en-GB" sz="800" i="1" dirty="0">
                <a:cs typeface="Times New Roman" panose="02020603050405020304" pitchFamily="18" charset="0"/>
              </a:rPr>
              <a:t>: A high-granularity position sensitive gaseous detector for high particle-flux environments”, </a:t>
            </a:r>
            <a:r>
              <a:rPr lang="en-GB" sz="800" dirty="0" err="1">
                <a:cs typeface="Times New Roman" panose="02020603050405020304" pitchFamily="18" charset="0"/>
              </a:rPr>
              <a:t>Nuc</a:t>
            </a:r>
            <a:r>
              <a:rPr lang="en-GB" sz="800" dirty="0">
                <a:cs typeface="Times New Roman" panose="02020603050405020304" pitchFamily="18" charset="0"/>
              </a:rPr>
              <a:t>. </a:t>
            </a:r>
            <a:r>
              <a:rPr lang="en-GB" sz="800" dirty="0" err="1">
                <a:cs typeface="Times New Roman" panose="02020603050405020304" pitchFamily="18" charset="0"/>
              </a:rPr>
              <a:t>Instrum</a:t>
            </a:r>
            <a:r>
              <a:rPr lang="en-GB" sz="800" dirty="0">
                <a:cs typeface="Times New Roman" panose="02020603050405020304" pitchFamily="18" charset="0"/>
              </a:rPr>
              <a:t>. Meth. A 376 (1996) 29</a:t>
            </a:r>
            <a:endParaRPr lang="en-US" sz="800" dirty="0">
              <a:sym typeface="Wingdings" panose="05000000000000000000" pitchFamily="2" charset="2"/>
            </a:endParaRPr>
          </a:p>
          <a:p>
            <a:endParaRPr lang="el-GR" sz="1000" i="1" dirty="0">
              <a:cs typeface="Vijaya" panose="020B0502040204020203" pitchFamily="18" charset="0"/>
            </a:endParaRPr>
          </a:p>
        </p:txBody>
      </p:sp>
      <p:sp>
        <p:nvSpPr>
          <p:cNvPr id="11" name="CustomShape 12"/>
          <p:cNvSpPr/>
          <p:nvPr/>
        </p:nvSpPr>
        <p:spPr>
          <a:xfrm rot="6586236">
            <a:off x="3132958" y="1698860"/>
            <a:ext cx="863048" cy="350620"/>
          </a:xfrm>
          <a:prstGeom prst="ellipse">
            <a:avLst/>
          </a:prstGeom>
          <a:noFill/>
          <a:ln/>
        </p:spPr>
        <p:style>
          <a:lnRef idx="2">
            <a:schemeClr val="accent6"/>
          </a:lnRef>
          <a:fillRef idx="1">
            <a:schemeClr val="lt1"/>
          </a:fillRef>
          <a:effectRef idx="0">
            <a:schemeClr val="accent6"/>
          </a:effectRef>
          <a:fontRef idx="minor">
            <a:schemeClr val="dk1"/>
          </a:fontRef>
        </p:style>
      </p:sp>
      <p:sp>
        <p:nvSpPr>
          <p:cNvPr id="12" name="Line 13"/>
          <p:cNvSpPr/>
          <p:nvPr/>
        </p:nvSpPr>
        <p:spPr>
          <a:xfrm flipV="1">
            <a:off x="3837405" y="1556791"/>
            <a:ext cx="2906667" cy="360153"/>
          </a:xfrm>
          <a:prstGeom prst="line">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sp>
      <p:sp>
        <p:nvSpPr>
          <p:cNvPr id="22" name="Rectangle 21"/>
          <p:cNvSpPr/>
          <p:nvPr/>
        </p:nvSpPr>
        <p:spPr>
          <a:xfrm>
            <a:off x="13728848" y="4279620"/>
            <a:ext cx="1033608" cy="361637"/>
          </a:xfrm>
          <a:prstGeom prst="rect">
            <a:avLst/>
          </a:prstGeom>
        </p:spPr>
        <p:txBody>
          <a:bodyPr wrap="square">
            <a:spAutoFit/>
          </a:bodyPr>
          <a:lstStyle/>
          <a:p>
            <a:pPr marL="2400">
              <a:lnSpc>
                <a:spcPts val="2099"/>
              </a:lnSpc>
              <a:buClr>
                <a:srgbClr val="FFFFFF"/>
              </a:buClr>
              <a:buSzPct val="45000"/>
              <a:tabLst>
                <a:tab pos="0" algn="l"/>
              </a:tabLst>
            </a:pPr>
            <a:endParaRPr lang="en-US" sz="1867" spc="-1" dirty="0"/>
          </a:p>
        </p:txBody>
      </p:sp>
      <p:sp>
        <p:nvSpPr>
          <p:cNvPr id="23" name="CustomShape 16"/>
          <p:cNvSpPr/>
          <p:nvPr/>
        </p:nvSpPr>
        <p:spPr>
          <a:xfrm>
            <a:off x="7450080" y="3409320"/>
            <a:ext cx="4321440" cy="269304"/>
          </a:xfrm>
          <a:prstGeom prst="rect">
            <a:avLst/>
          </a:prstGeom>
          <a:noFill/>
          <a:ln>
            <a:noFill/>
          </a:ln>
        </p:spPr>
        <p:style>
          <a:lnRef idx="0">
            <a:scrgbClr r="0" g="0" b="0"/>
          </a:lnRef>
          <a:fillRef idx="0">
            <a:scrgbClr r="0" g="0" b="0"/>
          </a:fillRef>
          <a:effectRef idx="0">
            <a:scrgbClr r="0" g="0" b="0"/>
          </a:effectRef>
          <a:fontRef idx="minor"/>
        </p:style>
        <p:txBody>
          <a:bodyPr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400">
              <a:lnSpc>
                <a:spcPts val="2099"/>
              </a:lnSpc>
              <a:buClr>
                <a:srgbClr val="FFFFFF"/>
              </a:buClr>
              <a:buSzPct val="45000"/>
              <a:tabLst>
                <a:tab pos="0" algn="l"/>
              </a:tabLst>
            </a:pPr>
            <a:endParaRPr lang="en-US" sz="1867" b="0" strike="noStrike" spc="-1" dirty="0">
              <a:latin typeface="Arial"/>
            </a:endParaRPr>
          </a:p>
        </p:txBody>
      </p:sp>
      <p:sp>
        <p:nvSpPr>
          <p:cNvPr id="24" name="CustomShape 19"/>
          <p:cNvSpPr/>
          <p:nvPr/>
        </p:nvSpPr>
        <p:spPr>
          <a:xfrm>
            <a:off x="13368808" y="4489237"/>
            <a:ext cx="4321440" cy="269304"/>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400">
              <a:lnSpc>
                <a:spcPts val="2099"/>
              </a:lnSpc>
              <a:buClr>
                <a:srgbClr val="FFFFFF"/>
              </a:buClr>
              <a:buSzPct val="45000"/>
              <a:tabLst>
                <a:tab pos="0" algn="l"/>
              </a:tabLst>
            </a:pPr>
            <a:endParaRPr lang="en-US" sz="1867" b="0" strike="noStrike" spc="-1" dirty="0">
              <a:latin typeface="Arial"/>
            </a:endParaRPr>
          </a:p>
        </p:txBody>
      </p:sp>
      <p:sp>
        <p:nvSpPr>
          <p:cNvPr id="25" name="TextBox 9"/>
          <p:cNvSpPr txBox="1"/>
          <p:nvPr/>
        </p:nvSpPr>
        <p:spPr>
          <a:xfrm>
            <a:off x="6672063" y="1135559"/>
            <a:ext cx="5670551" cy="13465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000000"/>
                </a:solidFill>
              </a:rPr>
              <a:t>Limitations of the </a:t>
            </a:r>
            <a:r>
              <a:rPr lang="en-US" sz="1800" dirty="0" err="1">
                <a:solidFill>
                  <a:srgbClr val="000000"/>
                </a:solidFill>
              </a:rPr>
              <a:t>Micromegas</a:t>
            </a:r>
            <a:r>
              <a:rPr lang="en-US" sz="1800" dirty="0">
                <a:solidFill>
                  <a:srgbClr val="000000"/>
                </a:solidFill>
              </a:rPr>
              <a:t> Timing Potential </a:t>
            </a:r>
          </a:p>
          <a:p>
            <a:pPr marL="609630" lvl="1" indent="-304815">
              <a:lnSpc>
                <a:spcPts val="2079"/>
              </a:lnSpc>
              <a:buFont typeface="Arial" panose="020B0604020202020204" pitchFamily="34" charset="0"/>
              <a:buChar char="•"/>
            </a:pPr>
            <a:r>
              <a:rPr lang="en-US" sz="1800" dirty="0">
                <a:solidFill>
                  <a:srgbClr val="000000"/>
                </a:solidFill>
              </a:rPr>
              <a:t>Stochastic nature of ionization </a:t>
            </a:r>
          </a:p>
          <a:p>
            <a:pPr marL="609630" lvl="1" indent="-304815">
              <a:lnSpc>
                <a:spcPts val="2079"/>
              </a:lnSpc>
              <a:buFont typeface="Arial" panose="020B0604020202020204" pitchFamily="34" charset="0"/>
              <a:buChar char="•"/>
            </a:pPr>
            <a:r>
              <a:rPr lang="en-US" sz="1800" dirty="0">
                <a:solidFill>
                  <a:srgbClr val="000000"/>
                </a:solidFill>
              </a:rPr>
              <a:t>Randomness of last ionization </a:t>
            </a:r>
          </a:p>
          <a:p>
            <a:pPr marL="609630" lvl="1" indent="-304815">
              <a:lnSpc>
                <a:spcPts val="2079"/>
              </a:lnSpc>
              <a:buFont typeface="Arial" panose="020B0604020202020204" pitchFamily="34" charset="0"/>
              <a:buChar char="•"/>
            </a:pPr>
            <a:r>
              <a:rPr lang="en-US" sz="1800" dirty="0">
                <a:solidFill>
                  <a:srgbClr val="000000"/>
                </a:solidFill>
              </a:rPr>
              <a:t>Time jitter of a few ns </a:t>
            </a:r>
          </a:p>
          <a:p>
            <a:pPr marL="609630" lvl="1" indent="-304815">
              <a:lnSpc>
                <a:spcPts val="2079"/>
              </a:lnSpc>
              <a:buFont typeface="Arial" panose="020B0604020202020204" pitchFamily="34" charset="0"/>
              <a:buChar char="•"/>
            </a:pPr>
            <a:endParaRPr lang="en-US" sz="1733" dirty="0">
              <a:solidFill>
                <a:srgbClr val="7E232E"/>
              </a:solidFill>
            </a:endParaRPr>
          </a:p>
        </p:txBody>
      </p:sp>
      <p:sp>
        <p:nvSpPr>
          <p:cNvPr id="26" name="TextBox 9"/>
          <p:cNvSpPr txBox="1"/>
          <p:nvPr/>
        </p:nvSpPr>
        <p:spPr>
          <a:xfrm>
            <a:off x="6672062" y="2424617"/>
            <a:ext cx="5670551" cy="53860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000000"/>
                </a:solidFill>
              </a:rPr>
              <a:t>The PICOSEC Concept </a:t>
            </a:r>
            <a:endParaRPr lang="en-US" sz="1733" dirty="0">
              <a:solidFill>
                <a:srgbClr val="7E232E"/>
              </a:solidFill>
            </a:endParaRPr>
          </a:p>
          <a:p>
            <a:pPr marL="609585" lvl="1" indent="-304815">
              <a:lnSpc>
                <a:spcPts val="2079"/>
              </a:lnSpc>
              <a:buFont typeface="Arial" panose="020B0604020202020204" pitchFamily="34" charset="0"/>
              <a:buChar char="•"/>
            </a:pPr>
            <a:r>
              <a:rPr lang="en-US" sz="1800" dirty="0"/>
              <a:t>Timing with tens of picosecond precision </a:t>
            </a:r>
          </a:p>
        </p:txBody>
      </p:sp>
      <p:sp>
        <p:nvSpPr>
          <p:cNvPr id="27" name="TextBox 9"/>
          <p:cNvSpPr txBox="1"/>
          <p:nvPr/>
        </p:nvSpPr>
        <p:spPr>
          <a:xfrm>
            <a:off x="6672064" y="3142556"/>
            <a:ext cx="5670551" cy="10772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000000"/>
                </a:solidFill>
              </a:rPr>
              <a:t>Modifications in MM Geometry </a:t>
            </a:r>
          </a:p>
          <a:p>
            <a:pPr marL="609630" lvl="1" indent="-304815">
              <a:lnSpc>
                <a:spcPts val="2079"/>
              </a:lnSpc>
              <a:buFont typeface="Arial" panose="020B0604020202020204" pitchFamily="34" charset="0"/>
              <a:buChar char="•"/>
            </a:pPr>
            <a:r>
              <a:rPr lang="en-US" sz="1800" dirty="0">
                <a:solidFill>
                  <a:srgbClr val="000000"/>
                </a:solidFill>
              </a:rPr>
              <a:t>Smaller Drift Gap (up to 200</a:t>
            </a:r>
            <a:r>
              <a:rPr lang="el-GR" sz="1800" dirty="0">
                <a:solidFill>
                  <a:srgbClr val="000000"/>
                </a:solidFill>
              </a:rPr>
              <a:t>μ</a:t>
            </a:r>
            <a:r>
              <a:rPr lang="en-US" sz="1800" dirty="0">
                <a:solidFill>
                  <a:srgbClr val="000000"/>
                </a:solidFill>
              </a:rPr>
              <a:t>m) </a:t>
            </a:r>
          </a:p>
          <a:p>
            <a:pPr marL="609630" lvl="1" indent="-304815">
              <a:lnSpc>
                <a:spcPts val="2079"/>
              </a:lnSpc>
              <a:buFont typeface="Arial" panose="020B0604020202020204" pitchFamily="34" charset="0"/>
              <a:buChar char="•"/>
            </a:pPr>
            <a:r>
              <a:rPr lang="en-US" sz="1800" dirty="0">
                <a:solidFill>
                  <a:srgbClr val="000000"/>
                </a:solidFill>
              </a:rPr>
              <a:t>Elimination of the stochastic nature of ionization </a:t>
            </a:r>
          </a:p>
          <a:p>
            <a:pPr marL="609630" lvl="1" indent="-304815">
              <a:lnSpc>
                <a:spcPts val="2079"/>
              </a:lnSpc>
              <a:buFont typeface="Arial" panose="020B0604020202020204" pitchFamily="34" charset="0"/>
              <a:buChar char="•"/>
            </a:pPr>
            <a:r>
              <a:rPr lang="en-US" sz="1800" dirty="0">
                <a:solidFill>
                  <a:srgbClr val="000000"/>
                </a:solidFill>
              </a:rPr>
              <a:t>Higher applied Drift Voltage       Pre-avalanche</a:t>
            </a:r>
          </a:p>
        </p:txBody>
      </p:sp>
      <p:sp>
        <p:nvSpPr>
          <p:cNvPr id="28" name="TextBox 9"/>
          <p:cNvSpPr txBox="1"/>
          <p:nvPr/>
        </p:nvSpPr>
        <p:spPr>
          <a:xfrm>
            <a:off x="6875779" y="4524941"/>
            <a:ext cx="5670551" cy="10772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800" dirty="0">
                <a:solidFill>
                  <a:srgbClr val="000000"/>
                </a:solidFill>
              </a:rPr>
              <a:t>Additional Components in MM geometry</a:t>
            </a:r>
          </a:p>
          <a:p>
            <a:pPr marL="609630" lvl="1" indent="-304815">
              <a:lnSpc>
                <a:spcPts val="2079"/>
              </a:lnSpc>
              <a:buFont typeface="Arial" panose="020B0604020202020204" pitchFamily="34" charset="0"/>
              <a:buChar char="•"/>
            </a:pPr>
            <a:r>
              <a:rPr lang="en-US" sz="1800" dirty="0">
                <a:solidFill>
                  <a:srgbClr val="000000"/>
                </a:solidFill>
              </a:rPr>
              <a:t>Cherenkov radiator +</a:t>
            </a:r>
          </a:p>
          <a:p>
            <a:pPr marL="609630" lvl="1" indent="-304815">
              <a:lnSpc>
                <a:spcPts val="2079"/>
              </a:lnSpc>
              <a:buFont typeface="Arial" panose="020B0604020202020204" pitchFamily="34" charset="0"/>
              <a:buChar char="•"/>
            </a:pPr>
            <a:r>
              <a:rPr lang="en-US" sz="1800" dirty="0">
                <a:solidFill>
                  <a:srgbClr val="000000"/>
                </a:solidFill>
              </a:rPr>
              <a:t>Photocathode (</a:t>
            </a:r>
            <a:r>
              <a:rPr lang="en-US" sz="1800" dirty="0" err="1">
                <a:solidFill>
                  <a:srgbClr val="000000"/>
                </a:solidFill>
              </a:rPr>
              <a:t>CsI</a:t>
            </a:r>
            <a:r>
              <a:rPr lang="en-US" sz="1800" dirty="0">
                <a:solidFill>
                  <a:srgbClr val="000000"/>
                </a:solidFill>
              </a:rPr>
              <a:t>, B4C, Diamond, DLC) </a:t>
            </a:r>
            <a:br>
              <a:rPr lang="en-US" sz="1800" dirty="0">
                <a:solidFill>
                  <a:srgbClr val="000000"/>
                </a:solidFill>
              </a:rPr>
            </a:br>
            <a:r>
              <a:rPr lang="en-US" sz="1800" dirty="0">
                <a:solidFill>
                  <a:srgbClr val="000000"/>
                </a:solidFill>
              </a:rPr>
              <a:t>	Prompt photoelectrons</a:t>
            </a:r>
          </a:p>
        </p:txBody>
      </p:sp>
      <p:cxnSp>
        <p:nvCxnSpPr>
          <p:cNvPr id="29" name="Straight Arrow Connector 28">
            <a:extLst>
              <a:ext uri="{FF2B5EF4-FFF2-40B4-BE49-F238E27FC236}">
                <a16:creationId xmlns:a16="http://schemas.microsoft.com/office/drawing/2014/main" id="{70B19497-9628-AABA-9B32-7944D8B3858F}"/>
              </a:ext>
            </a:extLst>
          </p:cNvPr>
          <p:cNvCxnSpPr>
            <a:cxnSpLocks/>
          </p:cNvCxnSpPr>
          <p:nvPr/>
        </p:nvCxnSpPr>
        <p:spPr>
          <a:xfrm>
            <a:off x="10128448" y="4077072"/>
            <a:ext cx="3120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BF357A06-9C0C-1A4D-FABE-6F0FD691A68A}"/>
              </a:ext>
            </a:extLst>
          </p:cNvPr>
          <p:cNvSpPr txBox="1"/>
          <p:nvPr/>
        </p:nvSpPr>
        <p:spPr>
          <a:xfrm>
            <a:off x="113391" y="6106448"/>
            <a:ext cx="3187640" cy="461665"/>
          </a:xfrm>
          <a:prstGeom prst="rect">
            <a:avLst/>
          </a:prstGeom>
          <a:noFill/>
        </p:spPr>
        <p:txBody>
          <a:bodyPr wrap="square">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GB" sz="800" dirty="0" err="1"/>
              <a:t>J.Bortfeldt</a:t>
            </a:r>
            <a:r>
              <a:rPr lang="en-GB" sz="800" dirty="0"/>
              <a:t>, et al.,</a:t>
            </a:r>
            <a:r>
              <a:rPr lang="en-GB" sz="800" i="1" dirty="0">
                <a:cs typeface="Times New Roman" panose="02020603050405020304" pitchFamily="18" charset="0"/>
              </a:rPr>
              <a:t> “PICOSEC: Charged particle timing at sub-25 picosecond precision with a </a:t>
            </a:r>
            <a:r>
              <a:rPr lang="en-GB" sz="800" i="1" dirty="0" err="1">
                <a:cs typeface="Times New Roman" panose="02020603050405020304" pitchFamily="18" charset="0"/>
              </a:rPr>
              <a:t>Micromegas</a:t>
            </a:r>
            <a:r>
              <a:rPr lang="en-GB" sz="800" i="1" dirty="0">
                <a:cs typeface="Times New Roman" panose="02020603050405020304" pitchFamily="18" charset="0"/>
              </a:rPr>
              <a:t> based detector”, </a:t>
            </a:r>
            <a:r>
              <a:rPr lang="en-US" sz="800" i="1" dirty="0">
                <a:solidFill>
                  <a:srgbClr val="0563C1"/>
                </a:solidFill>
                <a:latin typeface="Vijaya" panose="020B0502040204020203" pitchFamily="18" charset="0"/>
                <a:ea typeface="Noto Serif CJK SC"/>
                <a:cs typeface="Vijaya" panose="020B0502040204020203" pitchFamily="18" charset="0"/>
                <a:hlinkClick r:id="rId5"/>
              </a:rPr>
              <a:t>https://doi.org/10.1016/j.nima.2018.04.033</a:t>
            </a:r>
            <a:endParaRPr lang="el-GR" sz="1000" i="1" dirty="0">
              <a:cs typeface="Vijaya" panose="020B0502040204020203" pitchFamily="18" charset="0"/>
            </a:endParaRPr>
          </a:p>
        </p:txBody>
      </p:sp>
    </p:spTree>
    <p:extLst>
      <p:ext uri="{BB962C8B-B14F-4D97-AF65-F5344CB8AC3E}">
        <p14:creationId xmlns:p14="http://schemas.microsoft.com/office/powerpoint/2010/main" val="581464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1000"/>
                                        <p:tgtEl>
                                          <p:spTgt spid="40"/>
                                        </p:tgtEl>
                                      </p:cBhvr>
                                    </p:animEffect>
                                    <p:anim calcmode="lin" valueType="num">
                                      <p:cBhvr>
                                        <p:cTn id="49" dur="1000" fill="hold"/>
                                        <p:tgtEl>
                                          <p:spTgt spid="40"/>
                                        </p:tgtEl>
                                        <p:attrNameLst>
                                          <p:attrName>ppt_x</p:attrName>
                                        </p:attrNameLst>
                                      </p:cBhvr>
                                      <p:tavLst>
                                        <p:tav tm="0">
                                          <p:val>
                                            <p:strVal val="#ppt_x"/>
                                          </p:val>
                                        </p:tav>
                                        <p:tav tm="100000">
                                          <p:val>
                                            <p:strVal val="#ppt_x"/>
                                          </p:val>
                                        </p:tav>
                                      </p:tavLst>
                                    </p:anim>
                                    <p:anim calcmode="lin" valueType="num">
                                      <p:cBhvr>
                                        <p:cTn id="50" dur="1000" fill="hold"/>
                                        <p:tgtEl>
                                          <p:spTgt spid="4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1000"/>
                                        <p:tgtEl>
                                          <p:spTgt spid="29"/>
                                        </p:tgtEl>
                                      </p:cBhvr>
                                    </p:animEffect>
                                    <p:anim calcmode="lin" valueType="num">
                                      <p:cBhvr>
                                        <p:cTn id="66" dur="1000" fill="hold"/>
                                        <p:tgtEl>
                                          <p:spTgt spid="29"/>
                                        </p:tgtEl>
                                        <p:attrNameLst>
                                          <p:attrName>ppt_x</p:attrName>
                                        </p:attrNameLst>
                                      </p:cBhvr>
                                      <p:tavLst>
                                        <p:tav tm="0">
                                          <p:val>
                                            <p:strVal val="#ppt_x"/>
                                          </p:val>
                                        </p:tav>
                                        <p:tav tm="100000">
                                          <p:val>
                                            <p:strVal val="#ppt_x"/>
                                          </p:val>
                                        </p:tav>
                                      </p:tavLst>
                                    </p:anim>
                                    <p:anim calcmode="lin" valueType="num">
                                      <p:cBhvr>
                                        <p:cTn id="67" dur="1000" fill="hold"/>
                                        <p:tgtEl>
                                          <p:spTgt spid="2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1000"/>
                                        <p:tgtEl>
                                          <p:spTgt spid="28"/>
                                        </p:tgtEl>
                                      </p:cBhvr>
                                    </p:animEffect>
                                    <p:anim calcmode="lin" valueType="num">
                                      <p:cBhvr>
                                        <p:cTn id="71" dur="1000" fill="hold"/>
                                        <p:tgtEl>
                                          <p:spTgt spid="28"/>
                                        </p:tgtEl>
                                        <p:attrNameLst>
                                          <p:attrName>ppt_x</p:attrName>
                                        </p:attrNameLst>
                                      </p:cBhvr>
                                      <p:tavLst>
                                        <p:tav tm="0">
                                          <p:val>
                                            <p:strVal val="#ppt_x"/>
                                          </p:val>
                                        </p:tav>
                                        <p:tav tm="100000">
                                          <p:val>
                                            <p:strVal val="#ppt_x"/>
                                          </p:val>
                                        </p:tav>
                                      </p:tavLst>
                                    </p:anim>
                                    <p:anim calcmode="lin" valueType="num">
                                      <p:cBhvr>
                                        <p:cTn id="7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25" grpId="0"/>
      <p:bldP spid="26" grpId="0"/>
      <p:bldP spid="27" grpId="0"/>
      <p:bldP spid="28"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Detector Prototype Evolution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5</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pic>
        <p:nvPicPr>
          <p:cNvPr id="6" name="Picture 5">
            <a:extLst>
              <a:ext uri="{FF2B5EF4-FFF2-40B4-BE49-F238E27FC236}">
                <a16:creationId xmlns:a16="http://schemas.microsoft.com/office/drawing/2014/main" id="{A4662208-ECBD-BE04-1989-508D420CE9DF}"/>
              </a:ext>
            </a:extLst>
          </p:cNvPr>
          <p:cNvPicPr>
            <a:picLocks noChangeAspect="1"/>
          </p:cNvPicPr>
          <p:nvPr/>
        </p:nvPicPr>
        <p:blipFill rotWithShape="1">
          <a:blip r:embed="rId3"/>
          <a:srcRect l="3334" t="19636" r="5200" b="27880"/>
          <a:stretch/>
        </p:blipFill>
        <p:spPr>
          <a:xfrm>
            <a:off x="8977807" y="3664080"/>
            <a:ext cx="2691523" cy="2745631"/>
          </a:xfrm>
          <a:prstGeom prst="rect">
            <a:avLst/>
          </a:prstGeom>
        </p:spPr>
      </p:pic>
      <p:grpSp>
        <p:nvGrpSpPr>
          <p:cNvPr id="10" name="Group 9"/>
          <p:cNvGrpSpPr/>
          <p:nvPr/>
        </p:nvGrpSpPr>
        <p:grpSpPr>
          <a:xfrm>
            <a:off x="4511824" y="1030175"/>
            <a:ext cx="1584176" cy="1679940"/>
            <a:chOff x="4511824" y="1030175"/>
            <a:chExt cx="1584176" cy="1679940"/>
          </a:xfrm>
        </p:grpSpPr>
        <p:pic>
          <p:nvPicPr>
            <p:cNvPr id="7" name="Picture 3" descr="C:\Documents\MyDocuments\Samsung\Micromegas FT\2015-04-24 00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1642" b="6311"/>
            <a:stretch/>
          </p:blipFill>
          <p:spPr bwMode="auto">
            <a:xfrm>
              <a:off x="4583832" y="1042131"/>
              <a:ext cx="1512168" cy="166798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3">
              <a:extLst>
                <a:ext uri="{FF2B5EF4-FFF2-40B4-BE49-F238E27FC236}">
                  <a16:creationId xmlns:a16="http://schemas.microsoft.com/office/drawing/2014/main" id="{792173B9-A765-4933-8ACE-8726899684FA}"/>
                </a:ext>
              </a:extLst>
            </p:cNvPr>
            <p:cNvSpPr txBox="1"/>
            <p:nvPr/>
          </p:nvSpPr>
          <p:spPr>
            <a:xfrm>
              <a:off x="4511824" y="1030175"/>
              <a:ext cx="1080120" cy="4154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dirty="0">
                  <a:solidFill>
                    <a:schemeClr val="bg1"/>
                  </a:solidFill>
                </a:rPr>
                <a:t>1-ch (</a:t>
              </a:r>
              <a:r>
                <a:rPr lang="en-US" sz="1050" dirty="0">
                  <a:solidFill>
                    <a:schemeClr val="bg1"/>
                  </a:solidFill>
                  <a:sym typeface="Symbol" panose="05050102010706020507" pitchFamily="18" charset="2"/>
                </a:rPr>
                <a:t></a:t>
              </a:r>
              <a:r>
                <a:rPr lang="en-US" sz="1050" dirty="0">
                  <a:solidFill>
                    <a:schemeClr val="bg1"/>
                  </a:solidFill>
                </a:rPr>
                <a:t>1cm)</a:t>
              </a:r>
            </a:p>
            <a:p>
              <a:r>
                <a:rPr lang="hr-HR" sz="1050" dirty="0">
                  <a:solidFill>
                    <a:schemeClr val="bg1"/>
                  </a:solidFill>
                </a:rPr>
                <a:t>.</a:t>
              </a:r>
              <a:endParaRPr lang="en-US" sz="1050" dirty="0">
                <a:solidFill>
                  <a:schemeClr val="bg1"/>
                </a:solidFill>
              </a:endParaRPr>
            </a:p>
          </p:txBody>
        </p:sp>
      </p:grpSp>
      <p:sp>
        <p:nvSpPr>
          <p:cNvPr id="11" name="TextBox 9"/>
          <p:cNvSpPr txBox="1"/>
          <p:nvPr/>
        </p:nvSpPr>
        <p:spPr>
          <a:xfrm>
            <a:off x="117351" y="1042131"/>
            <a:ext cx="5670551" cy="80791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Single Pad Prototypes (ø 1cm)  </a:t>
            </a:r>
          </a:p>
          <a:p>
            <a:pPr marL="609630" lvl="1" indent="-304815">
              <a:lnSpc>
                <a:spcPts val="2079"/>
              </a:lnSpc>
              <a:buFont typeface="Arial" panose="020B0604020202020204" pitchFamily="34" charset="0"/>
              <a:buChar char="•"/>
            </a:pPr>
            <a:r>
              <a:rPr lang="en-US" sz="1600" dirty="0">
                <a:solidFill>
                  <a:srgbClr val="000000"/>
                </a:solidFill>
              </a:rPr>
              <a:t>Proof of concept </a:t>
            </a:r>
          </a:p>
          <a:p>
            <a:pPr marL="609630" lvl="1" indent="-304815">
              <a:lnSpc>
                <a:spcPts val="2079"/>
              </a:lnSpc>
              <a:buFont typeface="Arial" panose="020B0604020202020204" pitchFamily="34" charset="0"/>
              <a:buChar char="•"/>
            </a:pPr>
            <a:r>
              <a:rPr lang="en-US" sz="1600" dirty="0">
                <a:solidFill>
                  <a:srgbClr val="000000"/>
                </a:solidFill>
              </a:rPr>
              <a:t>Resistive and non-resistive prototypes </a:t>
            </a:r>
            <a:endParaRPr lang="en-US" sz="1600" dirty="0">
              <a:solidFill>
                <a:srgbClr val="7E232E"/>
              </a:solidFill>
            </a:endParaRPr>
          </a:p>
        </p:txBody>
      </p:sp>
      <p:sp>
        <p:nvSpPr>
          <p:cNvPr id="12" name="TextBox 9"/>
          <p:cNvSpPr txBox="1"/>
          <p:nvPr/>
        </p:nvSpPr>
        <p:spPr>
          <a:xfrm>
            <a:off x="191344" y="3826458"/>
            <a:ext cx="5670551" cy="80791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Multi-Pad Prototypes </a:t>
            </a:r>
          </a:p>
          <a:p>
            <a:pPr marL="609630" lvl="1" indent="-304815">
              <a:lnSpc>
                <a:spcPts val="2079"/>
              </a:lnSpc>
              <a:buFont typeface="Arial" panose="020B0604020202020204" pitchFamily="34" charset="0"/>
              <a:buChar char="•"/>
            </a:pPr>
            <a:r>
              <a:rPr lang="en-US" sz="1600" dirty="0">
                <a:solidFill>
                  <a:srgbClr val="000000"/>
                </a:solidFill>
              </a:rPr>
              <a:t>Hexagonal pads </a:t>
            </a:r>
            <a:r>
              <a:rPr lang="en-US" sz="1600" dirty="0"/>
              <a:t>ø 1cm</a:t>
            </a:r>
            <a:endParaRPr lang="en-US" sz="1600" dirty="0">
              <a:solidFill>
                <a:srgbClr val="000000"/>
              </a:solidFill>
            </a:endParaRPr>
          </a:p>
          <a:p>
            <a:pPr marL="609630" lvl="1" indent="-304815">
              <a:lnSpc>
                <a:spcPts val="2079"/>
              </a:lnSpc>
              <a:buFont typeface="Arial" panose="020B0604020202020204" pitchFamily="34" charset="0"/>
              <a:buChar char="•"/>
            </a:pPr>
            <a:r>
              <a:rPr lang="en-US" sz="1600" dirty="0">
                <a:solidFill>
                  <a:srgbClr val="000000"/>
                </a:solidFill>
              </a:rPr>
              <a:t>Resistive and non resistive prototypes </a:t>
            </a:r>
            <a:endParaRPr lang="en-US" sz="1600" dirty="0">
              <a:solidFill>
                <a:srgbClr val="7E232E"/>
              </a:solidFill>
            </a:endParaRPr>
          </a:p>
        </p:txBody>
      </p:sp>
      <p:pic>
        <p:nvPicPr>
          <p:cNvPr id="17" name="Picture 16"/>
          <p:cNvPicPr>
            <a:picLocks noChangeAspect="1"/>
          </p:cNvPicPr>
          <p:nvPr/>
        </p:nvPicPr>
        <p:blipFill rotWithShape="1">
          <a:blip r:embed="rId5"/>
          <a:srcRect b="16568"/>
          <a:stretch/>
        </p:blipFill>
        <p:spPr>
          <a:xfrm>
            <a:off x="385049" y="2009039"/>
            <a:ext cx="3867807" cy="1347953"/>
          </a:xfrm>
          <a:prstGeom prst="rect">
            <a:avLst/>
          </a:prstGeom>
        </p:spPr>
      </p:pic>
      <p:sp>
        <p:nvSpPr>
          <p:cNvPr id="21" name="TextBox 9"/>
          <p:cNvSpPr txBox="1"/>
          <p:nvPr/>
        </p:nvSpPr>
        <p:spPr>
          <a:xfrm>
            <a:off x="7223149" y="1047542"/>
            <a:ext cx="5670551" cy="188513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Photocathodes &amp; Crystals:  </a:t>
            </a:r>
          </a:p>
          <a:p>
            <a:pPr marL="609630" lvl="1" indent="-304815">
              <a:lnSpc>
                <a:spcPts val="2079"/>
              </a:lnSpc>
              <a:buFont typeface="Arial" panose="020B0604020202020204" pitchFamily="34" charset="0"/>
              <a:buChar char="•"/>
            </a:pPr>
            <a:r>
              <a:rPr lang="en-US" sz="1600" dirty="0">
                <a:solidFill>
                  <a:srgbClr val="000000"/>
                </a:solidFill>
              </a:rPr>
              <a:t>MgF2 / Sapphire crystal +</a:t>
            </a:r>
          </a:p>
          <a:p>
            <a:pPr marL="609630" lvl="1" indent="-304815">
              <a:lnSpc>
                <a:spcPts val="2079"/>
              </a:lnSpc>
              <a:buFont typeface="Arial" panose="020B0604020202020204" pitchFamily="34" charset="0"/>
              <a:buChar char="•"/>
            </a:pPr>
            <a:r>
              <a:rPr lang="en-US" sz="1600" dirty="0">
                <a:solidFill>
                  <a:srgbClr val="000000"/>
                </a:solidFill>
              </a:rPr>
              <a:t>Metallic (Cr, Al)</a:t>
            </a:r>
          </a:p>
          <a:p>
            <a:pPr marL="609630" lvl="1" indent="-304815">
              <a:lnSpc>
                <a:spcPts val="2079"/>
              </a:lnSpc>
              <a:buFont typeface="Arial" panose="020B0604020202020204" pitchFamily="34" charset="0"/>
              <a:buChar char="•"/>
            </a:pPr>
            <a:r>
              <a:rPr lang="en-US" sz="1600" dirty="0">
                <a:solidFill>
                  <a:srgbClr val="000000"/>
                </a:solidFill>
              </a:rPr>
              <a:t>Metallic substrate + </a:t>
            </a:r>
            <a:r>
              <a:rPr lang="en-US" sz="1600" dirty="0" err="1">
                <a:solidFill>
                  <a:srgbClr val="000000"/>
                </a:solidFill>
              </a:rPr>
              <a:t>CsI</a:t>
            </a:r>
            <a:r>
              <a:rPr lang="en-US" sz="1600" dirty="0">
                <a:solidFill>
                  <a:srgbClr val="000000"/>
                </a:solidFill>
              </a:rPr>
              <a:t> </a:t>
            </a:r>
          </a:p>
          <a:p>
            <a:pPr marL="609630" lvl="1" indent="-304815">
              <a:lnSpc>
                <a:spcPts val="2079"/>
              </a:lnSpc>
              <a:buFont typeface="Arial" panose="020B0604020202020204" pitchFamily="34" charset="0"/>
              <a:buChar char="•"/>
            </a:pPr>
            <a:r>
              <a:rPr lang="en-US" sz="1600" dirty="0">
                <a:solidFill>
                  <a:srgbClr val="000000"/>
                </a:solidFill>
              </a:rPr>
              <a:t>Metallic substrate + polycrystalline diamond</a:t>
            </a:r>
          </a:p>
          <a:p>
            <a:pPr marL="609630" lvl="1" indent="-304815">
              <a:lnSpc>
                <a:spcPts val="2079"/>
              </a:lnSpc>
              <a:buFont typeface="Arial" panose="020B0604020202020204" pitchFamily="34" charset="0"/>
              <a:buChar char="•"/>
            </a:pPr>
            <a:r>
              <a:rPr lang="en-US" sz="1600" dirty="0">
                <a:solidFill>
                  <a:srgbClr val="000000"/>
                </a:solidFill>
              </a:rPr>
              <a:t>DLC</a:t>
            </a:r>
          </a:p>
          <a:p>
            <a:pPr marL="609630" lvl="1" indent="-304815">
              <a:lnSpc>
                <a:spcPts val="2079"/>
              </a:lnSpc>
              <a:buFont typeface="Arial" panose="020B0604020202020204" pitchFamily="34" charset="0"/>
              <a:buChar char="•"/>
            </a:pPr>
            <a:r>
              <a:rPr lang="en-US" sz="1600" dirty="0">
                <a:solidFill>
                  <a:srgbClr val="000000"/>
                </a:solidFill>
              </a:rPr>
              <a:t>B4C, Metallic substrate +B4C</a:t>
            </a:r>
            <a:endParaRPr lang="en-US" sz="1600" dirty="0">
              <a:solidFill>
                <a:srgbClr val="7E232E"/>
              </a:solidFill>
            </a:endParaRPr>
          </a:p>
        </p:txBody>
      </p:sp>
      <p:sp>
        <p:nvSpPr>
          <p:cNvPr id="25" name="TextBox 9"/>
          <p:cNvSpPr txBox="1"/>
          <p:nvPr/>
        </p:nvSpPr>
        <p:spPr>
          <a:xfrm>
            <a:off x="7219742" y="2998983"/>
            <a:ext cx="4784999" cy="24865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Gas : </a:t>
            </a:r>
            <a:r>
              <a:rPr lang="en-US" sz="1600" spc="-1" dirty="0">
                <a:ea typeface="DejaVu Sans"/>
              </a:rPr>
              <a:t>80% Ne – 10% CF</a:t>
            </a:r>
            <a:r>
              <a:rPr lang="en-US" sz="1600" spc="-1" baseline="-33000" dirty="0">
                <a:ea typeface="DejaVu Sans"/>
              </a:rPr>
              <a:t>4</a:t>
            </a:r>
            <a:r>
              <a:rPr lang="en-US" sz="1600" spc="-1" dirty="0">
                <a:ea typeface="DejaVu Sans"/>
              </a:rPr>
              <a:t>-10%C</a:t>
            </a:r>
            <a:r>
              <a:rPr lang="en-US" sz="1600" spc="-1" baseline="-33000" dirty="0">
                <a:ea typeface="DejaVu Sans"/>
              </a:rPr>
              <a:t>2</a:t>
            </a:r>
            <a:r>
              <a:rPr lang="en-US" sz="1600" spc="-1" dirty="0">
                <a:ea typeface="DejaVu Sans"/>
              </a:rPr>
              <a:t>H</a:t>
            </a:r>
            <a:r>
              <a:rPr lang="en-US" sz="1600" spc="-1" baseline="-33000" dirty="0">
                <a:ea typeface="DejaVu Sans"/>
              </a:rPr>
              <a:t>6</a:t>
            </a:r>
            <a:endParaRPr lang="en-US" sz="1600" dirty="0">
              <a:solidFill>
                <a:srgbClr val="C00000"/>
              </a:solidFill>
            </a:endParaRPr>
          </a:p>
        </p:txBody>
      </p:sp>
      <p:grpSp>
        <p:nvGrpSpPr>
          <p:cNvPr id="14" name="Group 13">
            <a:extLst>
              <a:ext uri="{FF2B5EF4-FFF2-40B4-BE49-F238E27FC236}">
                <a16:creationId xmlns:a16="http://schemas.microsoft.com/office/drawing/2014/main" id="{85B4DDC8-692A-25F9-A04B-E9D15C132D08}"/>
              </a:ext>
            </a:extLst>
          </p:cNvPr>
          <p:cNvGrpSpPr/>
          <p:nvPr/>
        </p:nvGrpSpPr>
        <p:grpSpPr>
          <a:xfrm>
            <a:off x="201604" y="4535586"/>
            <a:ext cx="8090492" cy="1888009"/>
            <a:chOff x="201604" y="4535586"/>
            <a:chExt cx="8090492" cy="1888009"/>
          </a:xfrm>
        </p:grpSpPr>
        <p:grpSp>
          <p:nvGrpSpPr>
            <p:cNvPr id="9" name="Group 8">
              <a:extLst>
                <a:ext uri="{FF2B5EF4-FFF2-40B4-BE49-F238E27FC236}">
                  <a16:creationId xmlns:a16="http://schemas.microsoft.com/office/drawing/2014/main" id="{846D37E3-1E76-4610-8967-0959F147BE35}"/>
                </a:ext>
              </a:extLst>
            </p:cNvPr>
            <p:cNvGrpSpPr/>
            <p:nvPr/>
          </p:nvGrpSpPr>
          <p:grpSpPr>
            <a:xfrm>
              <a:off x="201604" y="4535586"/>
              <a:ext cx="8090492" cy="1888009"/>
              <a:chOff x="201604" y="4535586"/>
              <a:chExt cx="8090492" cy="1888009"/>
            </a:xfrm>
          </p:grpSpPr>
          <p:pic>
            <p:nvPicPr>
              <p:cNvPr id="28" name="Picture 27" descr="A picture containing disk brake&#10;&#10;Description automatically generated">
                <a:extLst>
                  <a:ext uri="{FF2B5EF4-FFF2-40B4-BE49-F238E27FC236}">
                    <a16:creationId xmlns:a16="http://schemas.microsoft.com/office/drawing/2014/main" id="{FD67024B-AE82-E8BE-A647-9E190B4C7EED}"/>
                  </a:ext>
                </a:extLst>
              </p:cNvPr>
              <p:cNvPicPr>
                <a:picLocks noChangeAspect="1"/>
              </p:cNvPicPr>
              <p:nvPr/>
            </p:nvPicPr>
            <p:blipFill rotWithShape="1">
              <a:blip r:embed="rId6">
                <a:extLst>
                  <a:ext uri="{28A0092B-C50C-407E-A947-70E740481C1C}">
                    <a14:useLocalDpi xmlns:a14="http://schemas.microsoft.com/office/drawing/2010/main" val="0"/>
                  </a:ext>
                </a:extLst>
              </a:blip>
              <a:srcRect l="5445" t="11784" r="8415" b="6114"/>
              <a:stretch/>
            </p:blipFill>
            <p:spPr>
              <a:xfrm rot="5400000">
                <a:off x="-7067" y="4873413"/>
                <a:ext cx="1807975" cy="1292390"/>
              </a:xfrm>
              <a:prstGeom prst="rect">
                <a:avLst/>
              </a:prstGeom>
            </p:spPr>
          </p:pic>
          <p:grpSp>
            <p:nvGrpSpPr>
              <p:cNvPr id="20" name="Group 19"/>
              <p:cNvGrpSpPr/>
              <p:nvPr/>
            </p:nvGrpSpPr>
            <p:grpSpPr>
              <a:xfrm>
                <a:off x="201604" y="4806938"/>
                <a:ext cx="3237975" cy="1512167"/>
                <a:chOff x="238315" y="3173640"/>
                <a:chExt cx="3237975" cy="1512167"/>
              </a:xfrm>
            </p:grpSpPr>
            <p:sp>
              <p:nvSpPr>
                <p:cNvPr id="15" name="Rectangle 14"/>
                <p:cNvSpPr/>
                <p:nvPr/>
              </p:nvSpPr>
              <p:spPr>
                <a:xfrm>
                  <a:off x="238315" y="4227003"/>
                  <a:ext cx="1548848" cy="307777"/>
                </a:xfrm>
                <a:prstGeom prst="rect">
                  <a:avLst/>
                </a:prstGeom>
              </p:spPr>
              <p:txBody>
                <a:bodyPr wrap="square">
                  <a:spAutoFit/>
                </a:bodyPr>
                <a:lstStyle/>
                <a:p>
                  <a:r>
                    <a:rPr lang="en-US" dirty="0">
                      <a:solidFill>
                        <a:schemeClr val="bg1"/>
                      </a:solidFill>
                    </a:rPr>
                    <a:t>7-ch (</a:t>
                  </a:r>
                  <a:r>
                    <a:rPr lang="en-US" dirty="0">
                      <a:solidFill>
                        <a:schemeClr val="bg1"/>
                      </a:solidFill>
                      <a:sym typeface="Symbol" panose="05050102010706020507" pitchFamily="18" charset="2"/>
                    </a:rPr>
                    <a:t> 2.6 </a:t>
                  </a:r>
                  <a:r>
                    <a:rPr lang="en-US" dirty="0">
                      <a:solidFill>
                        <a:schemeClr val="bg1"/>
                      </a:solidFill>
                    </a:rPr>
                    <a:t>cm)</a:t>
                  </a:r>
                </a:p>
              </p:txBody>
            </p:sp>
            <p:grpSp>
              <p:nvGrpSpPr>
                <p:cNvPr id="19" name="Group 18"/>
                <p:cNvGrpSpPr/>
                <p:nvPr/>
              </p:nvGrpSpPr>
              <p:grpSpPr>
                <a:xfrm>
                  <a:off x="1820106" y="3173640"/>
                  <a:ext cx="1656184" cy="1512167"/>
                  <a:chOff x="1923192" y="3173640"/>
                  <a:chExt cx="1656184" cy="1512167"/>
                </a:xfrm>
              </p:grpSpPr>
              <p:pic>
                <p:nvPicPr>
                  <p:cNvPr id="13" name="Picture 12">
                    <a:extLst>
                      <a:ext uri="{FF2B5EF4-FFF2-40B4-BE49-F238E27FC236}">
                        <a16:creationId xmlns:a16="http://schemas.microsoft.com/office/drawing/2014/main" id="{F2CFA3CA-2FC8-403B-9B03-03FE928D31D7}"/>
                      </a:ext>
                    </a:extLst>
                  </p:cNvPr>
                  <p:cNvPicPr>
                    <a:picLocks noChangeAspect="1"/>
                  </p:cNvPicPr>
                  <p:nvPr/>
                </p:nvPicPr>
                <p:blipFill rotWithShape="1">
                  <a:blip r:embed="rId7"/>
                  <a:srcRect l="10423" r="9664" b="-1172"/>
                  <a:stretch/>
                </p:blipFill>
                <p:spPr>
                  <a:xfrm>
                    <a:off x="1923192" y="3173640"/>
                    <a:ext cx="1656184" cy="1512167"/>
                  </a:xfrm>
                  <a:prstGeom prst="rect">
                    <a:avLst/>
                  </a:prstGeom>
                </p:spPr>
              </p:pic>
              <p:sp>
                <p:nvSpPr>
                  <p:cNvPr id="16" name="Rectangle 15"/>
                  <p:cNvSpPr/>
                  <p:nvPr/>
                </p:nvSpPr>
                <p:spPr>
                  <a:xfrm>
                    <a:off x="2079039" y="3809639"/>
                    <a:ext cx="1484702" cy="307777"/>
                  </a:xfrm>
                  <a:prstGeom prst="rect">
                    <a:avLst/>
                  </a:prstGeom>
                </p:spPr>
                <p:txBody>
                  <a:bodyPr wrap="none">
                    <a:spAutoFit/>
                  </a:bodyPr>
                  <a:lstStyle/>
                  <a:p>
                    <a:r>
                      <a:rPr lang="en-US" dirty="0">
                        <a:solidFill>
                          <a:schemeClr val="bg1"/>
                        </a:solidFill>
                      </a:rPr>
                      <a:t>19-ch (</a:t>
                    </a:r>
                    <a:r>
                      <a:rPr lang="en-US" dirty="0">
                        <a:solidFill>
                          <a:schemeClr val="bg1"/>
                        </a:solidFill>
                        <a:sym typeface="Symbol" panose="05050102010706020507" pitchFamily="18" charset="2"/>
                      </a:rPr>
                      <a:t> </a:t>
                    </a:r>
                    <a:r>
                      <a:rPr lang="en-US" dirty="0">
                        <a:solidFill>
                          <a:schemeClr val="bg1"/>
                        </a:solidFill>
                      </a:rPr>
                      <a:t>3.6cm)</a:t>
                    </a:r>
                  </a:p>
                </p:txBody>
              </p:sp>
            </p:grpSp>
          </p:grpSp>
          <p:grpSp>
            <p:nvGrpSpPr>
              <p:cNvPr id="24" name="Group 23"/>
              <p:cNvGrpSpPr/>
              <p:nvPr/>
            </p:nvGrpSpPr>
            <p:grpSpPr>
              <a:xfrm>
                <a:off x="3568704" y="4535586"/>
                <a:ext cx="4723392" cy="1888009"/>
                <a:chOff x="7169975" y="1855554"/>
                <a:chExt cx="6912145" cy="2980345"/>
              </a:xfrm>
            </p:grpSpPr>
            <p:pic>
              <p:nvPicPr>
                <p:cNvPr id="26" name="Picture 25">
                  <a:extLst>
                    <a:ext uri="{FF2B5EF4-FFF2-40B4-BE49-F238E27FC236}">
                      <a16:creationId xmlns:a16="http://schemas.microsoft.com/office/drawing/2014/main" id="{324626C1-FB3C-A9AC-A573-411A95D4F20E}"/>
                    </a:ext>
                  </a:extLst>
                </p:cNvPr>
                <p:cNvPicPr>
                  <a:picLocks noChangeAspect="1"/>
                </p:cNvPicPr>
                <p:nvPr/>
              </p:nvPicPr>
              <p:blipFill>
                <a:blip r:embed="rId8"/>
                <a:stretch>
                  <a:fillRect/>
                </a:stretch>
              </p:blipFill>
              <p:spPr>
                <a:xfrm>
                  <a:off x="7169975" y="2118955"/>
                  <a:ext cx="2830152" cy="2716944"/>
                </a:xfrm>
                <a:prstGeom prst="rect">
                  <a:avLst/>
                </a:prstGeom>
              </p:spPr>
            </p:pic>
            <p:sp>
              <p:nvSpPr>
                <p:cNvPr id="27" name="TextBox 26">
                  <a:extLst>
                    <a:ext uri="{FF2B5EF4-FFF2-40B4-BE49-F238E27FC236}">
                      <a16:creationId xmlns:a16="http://schemas.microsoft.com/office/drawing/2014/main" id="{0E66B70D-FCE3-99D3-B5C7-4C39B31CA582}"/>
                    </a:ext>
                  </a:extLst>
                </p:cNvPr>
                <p:cNvSpPr txBox="1"/>
                <p:nvPr/>
              </p:nvSpPr>
              <p:spPr>
                <a:xfrm>
                  <a:off x="10562498" y="1855554"/>
                  <a:ext cx="3519622" cy="485846"/>
                </a:xfrm>
                <a:prstGeom prst="rect">
                  <a:avLst/>
                </a:prstGeom>
                <a:noFill/>
              </p:spPr>
              <p:txBody>
                <a:bodyPr wrap="square" rtlCol="0">
                  <a:spAutoFit/>
                </a:bodyPr>
                <a:lstStyle/>
                <a:p>
                  <a:endParaRPr lang="el-GR" b="1" dirty="0">
                    <a:solidFill>
                      <a:srgbClr val="FF0000"/>
                    </a:solidFill>
                  </a:endParaRPr>
                </a:p>
              </p:txBody>
            </p:sp>
          </p:grpSp>
        </p:grpSp>
        <p:sp>
          <p:nvSpPr>
            <p:cNvPr id="4" name="Rectangle 3"/>
            <p:cNvSpPr/>
            <p:nvPr/>
          </p:nvSpPr>
          <p:spPr>
            <a:xfrm>
              <a:off x="3802288" y="5454027"/>
              <a:ext cx="1646605" cy="307777"/>
            </a:xfrm>
            <a:prstGeom prst="rect">
              <a:avLst/>
            </a:prstGeom>
          </p:spPr>
          <p:txBody>
            <a:bodyPr wrap="none">
              <a:spAutoFit/>
            </a:bodyPr>
            <a:lstStyle/>
            <a:p>
              <a:r>
                <a:rPr lang="en-US" dirty="0">
                  <a:solidFill>
                    <a:schemeClr val="bg1"/>
                  </a:solidFill>
                </a:rPr>
                <a:t>100-ch (</a:t>
              </a:r>
              <a:r>
                <a:rPr lang="en-US" dirty="0">
                  <a:solidFill>
                    <a:schemeClr val="bg1"/>
                  </a:solidFill>
                  <a:sym typeface="Wingdings" panose="05000000000000000000" pitchFamily="2" charset="2"/>
                </a:rPr>
                <a:t></a:t>
              </a:r>
              <a:r>
                <a:rPr lang="en-US" dirty="0">
                  <a:solidFill>
                    <a:schemeClr val="bg1"/>
                  </a:solidFill>
                  <a:sym typeface="Symbol" panose="05050102010706020507" pitchFamily="18" charset="2"/>
                </a:rPr>
                <a:t> </a:t>
              </a:r>
              <a:r>
                <a:rPr lang="en-US" dirty="0">
                  <a:solidFill>
                    <a:schemeClr val="bg1"/>
                  </a:solidFill>
                </a:rPr>
                <a:t>1.0 cm)</a:t>
              </a:r>
            </a:p>
          </p:txBody>
        </p:sp>
      </p:grpSp>
      <p:grpSp>
        <p:nvGrpSpPr>
          <p:cNvPr id="29" name="Group 28">
            <a:extLst>
              <a:ext uri="{FF2B5EF4-FFF2-40B4-BE49-F238E27FC236}">
                <a16:creationId xmlns:a16="http://schemas.microsoft.com/office/drawing/2014/main" id="{083C661A-7A92-B00F-CE2D-0A5F9014F637}"/>
              </a:ext>
            </a:extLst>
          </p:cNvPr>
          <p:cNvGrpSpPr/>
          <p:nvPr/>
        </p:nvGrpSpPr>
        <p:grpSpPr>
          <a:xfrm>
            <a:off x="5033656" y="3540584"/>
            <a:ext cx="3654631" cy="958280"/>
            <a:chOff x="6098287" y="3282642"/>
            <a:chExt cx="4638501" cy="1246145"/>
          </a:xfrm>
        </p:grpSpPr>
        <p:pic>
          <p:nvPicPr>
            <p:cNvPr id="30" name="Picture 29">
              <a:extLst>
                <a:ext uri="{FF2B5EF4-FFF2-40B4-BE49-F238E27FC236}">
                  <a16:creationId xmlns:a16="http://schemas.microsoft.com/office/drawing/2014/main" id="{222B535F-1B6F-AB6D-B990-A19A59979594}"/>
                </a:ext>
              </a:extLst>
            </p:cNvPr>
            <p:cNvPicPr>
              <a:picLocks noChangeAspect="1"/>
            </p:cNvPicPr>
            <p:nvPr/>
          </p:nvPicPr>
          <p:blipFill>
            <a:blip r:embed="rId9"/>
            <a:stretch>
              <a:fillRect/>
            </a:stretch>
          </p:blipFill>
          <p:spPr>
            <a:xfrm>
              <a:off x="6098287" y="3282642"/>
              <a:ext cx="4135649" cy="1246145"/>
            </a:xfrm>
            <a:prstGeom prst="rect">
              <a:avLst/>
            </a:prstGeom>
          </p:spPr>
        </p:pic>
        <p:sp>
          <p:nvSpPr>
            <p:cNvPr id="31" name="Rectangle 30">
              <a:extLst>
                <a:ext uri="{FF2B5EF4-FFF2-40B4-BE49-F238E27FC236}">
                  <a16:creationId xmlns:a16="http://schemas.microsoft.com/office/drawing/2014/main" id="{3CE05853-9F69-C935-DE47-586814226B28}"/>
                </a:ext>
              </a:extLst>
            </p:cNvPr>
            <p:cNvSpPr/>
            <p:nvPr/>
          </p:nvSpPr>
          <p:spPr>
            <a:xfrm>
              <a:off x="6167118" y="3322463"/>
              <a:ext cx="4569670" cy="400232"/>
            </a:xfrm>
            <a:prstGeom prst="rect">
              <a:avLst/>
            </a:prstGeom>
          </p:spPr>
          <p:txBody>
            <a:bodyPr wrap="square">
              <a:spAutoFit/>
            </a:bodyPr>
            <a:lstStyle/>
            <a:p>
              <a:r>
                <a:rPr lang="en-US" dirty="0">
                  <a:solidFill>
                    <a:schemeClr val="bg1"/>
                  </a:solidFill>
                </a:rPr>
                <a:t>MgF2 crystals with DLC photocathode</a:t>
              </a:r>
            </a:p>
          </p:txBody>
        </p:sp>
      </p:grpSp>
    </p:spTree>
    <p:extLst>
      <p:ext uri="{BB962C8B-B14F-4D97-AF65-F5344CB8AC3E}">
        <p14:creationId xmlns:p14="http://schemas.microsoft.com/office/powerpoint/2010/main" val="1837935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21"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6</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9" name="CustomShape 3"/>
          <p:cNvSpPr/>
          <p:nvPr/>
        </p:nvSpPr>
        <p:spPr>
          <a:xfrm>
            <a:off x="263352" y="2852936"/>
            <a:ext cx="12101520" cy="1640962"/>
          </a:xfrm>
          <a:prstGeom prst="rect">
            <a:avLst/>
          </a:prstGeom>
          <a:noFill/>
          <a:ln>
            <a:noFill/>
          </a:ln>
        </p:spPr>
        <p:style>
          <a:lnRef idx="0">
            <a:scrgbClr r="0" g="0" b="0"/>
          </a:lnRef>
          <a:fillRef idx="0">
            <a:scrgbClr r="0" g="0" b="0"/>
          </a:fillRef>
          <a:effectRef idx="0">
            <a:scrgbClr r="0" g="0" b="0"/>
          </a:effectRef>
          <a:fontRef idx="minor"/>
        </p:style>
        <p:txBody>
          <a:bodyPr wrap="square" lIns="0" tIns="0" rIns="0" bIns="0">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7040"/>
              </a:lnSpc>
            </a:pPr>
            <a:r>
              <a:rPr lang="en-US" sz="5867" spc="-1" dirty="0">
                <a:solidFill>
                  <a:srgbClr val="000000"/>
                </a:solidFill>
                <a:latin typeface="Open Sauce SemiBold"/>
              </a:rPr>
              <a:t>Detector Testing </a:t>
            </a:r>
            <a:endParaRPr lang="en-US" sz="5867" b="0" strike="noStrike" spc="-1" dirty="0">
              <a:latin typeface="Arial"/>
            </a:endParaRPr>
          </a:p>
          <a:p>
            <a:pPr algn="ctr">
              <a:lnSpc>
                <a:spcPts val="7040"/>
              </a:lnSpc>
            </a:pPr>
            <a:endParaRPr lang="en-US" sz="2400" b="0" strike="noStrike" spc="-1" dirty="0">
              <a:latin typeface="Arial"/>
            </a:endParaRPr>
          </a:p>
        </p:txBody>
      </p:sp>
      <p:sp>
        <p:nvSpPr>
          <p:cNvPr id="10" name="Line 4">
            <a:extLst>
              <a:ext uri="{FF2B5EF4-FFF2-40B4-BE49-F238E27FC236}">
                <a16:creationId xmlns:a16="http://schemas.microsoft.com/office/drawing/2014/main" id="{6479876E-00B0-C7E3-8D3A-FE8CB97E1010}"/>
              </a:ext>
            </a:extLst>
          </p:cNvPr>
          <p:cNvSpPr/>
          <p:nvPr/>
        </p:nvSpPr>
        <p:spPr>
          <a:xfrm flipV="1">
            <a:off x="1197031" y="3933056"/>
            <a:ext cx="10234161" cy="10056"/>
          </a:xfrm>
          <a:prstGeom prst="line">
            <a:avLst/>
          </a:prstGeom>
          <a:ln/>
        </p:spPr>
        <p:style>
          <a:lnRef idx="2">
            <a:schemeClr val="dk1"/>
          </a:lnRef>
          <a:fillRef idx="0">
            <a:schemeClr val="dk1"/>
          </a:fillRef>
          <a:effectRef idx="1">
            <a:schemeClr val="dk1"/>
          </a:effectRef>
          <a:fontRef idx="minor">
            <a:schemeClr val="tx1"/>
          </a:fontRef>
        </p:style>
      </p:sp>
    </p:spTree>
    <p:extLst>
      <p:ext uri="{BB962C8B-B14F-4D97-AF65-F5344CB8AC3E}">
        <p14:creationId xmlns:p14="http://schemas.microsoft.com/office/powerpoint/2010/main" val="934161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Detector Testing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7</a:t>
            </a:fld>
            <a:endParaRPr lang="fr-FR" sz="1000" dirty="0">
              <a:solidFill>
                <a:srgbClr val="666666"/>
              </a:solidFill>
              <a:cs typeface="Times" panose="02020603050405020304" pitchFamily="18" charset="0"/>
            </a:endParaRPr>
          </a:p>
        </p:txBody>
      </p:sp>
      <p:sp>
        <p:nvSpPr>
          <p:cNvPr id="6" name="TextBox 9"/>
          <p:cNvSpPr txBox="1"/>
          <p:nvPr/>
        </p:nvSpPr>
        <p:spPr>
          <a:xfrm>
            <a:off x="-96688" y="1507733"/>
            <a:ext cx="5670551" cy="276229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590520" lvl="1" indent="-285750">
              <a:buFont typeface="Arial" panose="020B0604020202020204" pitchFamily="34" charset="0"/>
              <a:buChar char="•"/>
            </a:pPr>
            <a:r>
              <a:rPr lang="en-US" sz="1800" dirty="0">
                <a:solidFill>
                  <a:srgbClr val="C00000"/>
                </a:solidFill>
                <a:cs typeface="Times New Roman" panose="02020603050405020304" pitchFamily="18" charset="0"/>
              </a:rPr>
              <a:t>Pulsed 120fs UV Laser (IRAMIS/CEA) </a:t>
            </a:r>
          </a:p>
          <a:p>
            <a:pPr marL="1047720" lvl="2" indent="-285750">
              <a:buFont typeface="Arial" panose="020B0604020202020204" pitchFamily="34" charset="0"/>
              <a:buChar char="•"/>
            </a:pPr>
            <a:endParaRPr lang="en-US" sz="1800" dirty="0">
              <a:solidFill>
                <a:srgbClr val="000000"/>
              </a:solidFill>
              <a:cs typeface="Times New Roman" panose="02020603050405020304" pitchFamily="18" charset="0"/>
            </a:endParaRPr>
          </a:p>
          <a:p>
            <a:pPr marL="1047720" lvl="2" indent="-285750">
              <a:buFont typeface="Arial" panose="020B0604020202020204" pitchFamily="34" charset="0"/>
              <a:buChar char="•"/>
            </a:pPr>
            <a:r>
              <a:rPr lang="en-US" sz="1800" dirty="0">
                <a:solidFill>
                  <a:srgbClr val="000000"/>
                </a:solidFill>
                <a:cs typeface="Times New Roman" panose="02020603050405020304" pitchFamily="18" charset="0"/>
              </a:rPr>
              <a:t>Detector response on controllable</a:t>
            </a:r>
            <a:br>
              <a:rPr lang="en-US" sz="1800" dirty="0">
                <a:solidFill>
                  <a:srgbClr val="000000"/>
                </a:solidFill>
                <a:cs typeface="Times New Roman" panose="02020603050405020304" pitchFamily="18" charset="0"/>
              </a:rPr>
            </a:br>
            <a:r>
              <a:rPr lang="en-US" sz="1800" dirty="0">
                <a:solidFill>
                  <a:srgbClr val="000000"/>
                </a:solidFill>
                <a:cs typeface="Times New Roman" panose="02020603050405020304" pitchFamily="18" charset="0"/>
              </a:rPr>
              <a:t>number of photoelectrons </a:t>
            </a:r>
          </a:p>
          <a:p>
            <a:pPr marL="1047720" lvl="2" indent="-285750">
              <a:buFont typeface="Arial" panose="020B0604020202020204" pitchFamily="34" charset="0"/>
              <a:buChar char="•"/>
            </a:pPr>
            <a:r>
              <a:rPr lang="en-US" sz="1800" dirty="0">
                <a:solidFill>
                  <a:srgbClr val="000000"/>
                </a:solidFill>
                <a:cs typeface="Times New Roman" panose="02020603050405020304" pitchFamily="18" charset="0"/>
              </a:rPr>
              <a:t>Timing single photoelectrons </a:t>
            </a:r>
          </a:p>
          <a:p>
            <a:pPr marL="1047720" lvl="2" indent="-285750">
              <a:buFont typeface="Arial" panose="020B0604020202020204" pitchFamily="34" charset="0"/>
              <a:buChar char="•"/>
            </a:pPr>
            <a:r>
              <a:rPr lang="en-US" sz="1800" dirty="0">
                <a:solidFill>
                  <a:srgbClr val="000000"/>
                </a:solidFill>
                <a:cs typeface="Times New Roman" panose="02020603050405020304" pitchFamily="18" charset="0"/>
              </a:rPr>
              <a:t>Understanding the physics </a:t>
            </a:r>
            <a:br>
              <a:rPr lang="en-US" sz="1800" dirty="0">
                <a:solidFill>
                  <a:srgbClr val="000000"/>
                </a:solidFill>
                <a:cs typeface="Times New Roman" panose="02020603050405020304" pitchFamily="18" charset="0"/>
              </a:rPr>
            </a:br>
            <a:r>
              <a:rPr lang="en-US" sz="1800" dirty="0">
                <a:solidFill>
                  <a:srgbClr val="000000"/>
                </a:solidFill>
                <a:cs typeface="Times New Roman" panose="02020603050405020304" pitchFamily="18" charset="0"/>
              </a:rPr>
              <a:t>dynamics on the detector</a:t>
            </a:r>
          </a:p>
          <a:p>
            <a:pPr marL="1047720" lvl="2" indent="-285750">
              <a:buFont typeface="Arial" panose="020B0604020202020204" pitchFamily="34" charset="0"/>
              <a:buChar char="•"/>
            </a:pPr>
            <a:r>
              <a:rPr lang="en-US" sz="1800" dirty="0">
                <a:solidFill>
                  <a:srgbClr val="000000"/>
                </a:solidFill>
                <a:cs typeface="Times New Roman" panose="02020603050405020304" pitchFamily="18" charset="0"/>
              </a:rPr>
              <a:t>Independent measurements of the photocathode material</a:t>
            </a:r>
          </a:p>
          <a:p>
            <a:pPr marL="609630" lvl="1" indent="-304815">
              <a:lnSpc>
                <a:spcPts val="2079"/>
              </a:lnSpc>
              <a:buFont typeface="Arial" panose="020B0604020202020204" pitchFamily="34" charset="0"/>
              <a:buChar char="•"/>
            </a:pPr>
            <a:endParaRPr lang="en-US" sz="1800" dirty="0">
              <a:solidFill>
                <a:srgbClr val="000000"/>
              </a:solidFill>
            </a:endParaRPr>
          </a:p>
        </p:txBody>
      </p:sp>
      <p:grpSp>
        <p:nvGrpSpPr>
          <p:cNvPr id="14" name="Group 13"/>
          <p:cNvGrpSpPr/>
          <p:nvPr/>
        </p:nvGrpSpPr>
        <p:grpSpPr>
          <a:xfrm>
            <a:off x="8201718" y="1881917"/>
            <a:ext cx="3783037" cy="3520972"/>
            <a:chOff x="2567608" y="3255368"/>
            <a:chExt cx="3558707" cy="3623221"/>
          </a:xfrm>
        </p:grpSpPr>
        <p:pic>
          <p:nvPicPr>
            <p:cNvPr id="10" name="Picture 9"/>
            <p:cNvPicPr>
              <a:picLocks noChangeAspect="1"/>
            </p:cNvPicPr>
            <p:nvPr/>
          </p:nvPicPr>
          <p:blipFill>
            <a:blip r:embed="rId3"/>
            <a:stretch>
              <a:fillRect/>
            </a:stretch>
          </p:blipFill>
          <p:spPr>
            <a:xfrm>
              <a:off x="2567608" y="3255368"/>
              <a:ext cx="3186320" cy="3113311"/>
            </a:xfrm>
            <a:prstGeom prst="rect">
              <a:avLst/>
            </a:prstGeom>
          </p:spPr>
        </p:pic>
        <p:sp>
          <p:nvSpPr>
            <p:cNvPr id="35" name="TextBox 34">
              <a:extLst>
                <a:ext uri="{FF2B5EF4-FFF2-40B4-BE49-F238E27FC236}">
                  <a16:creationId xmlns:a16="http://schemas.microsoft.com/office/drawing/2014/main" id="{BF357A06-9C0C-1A4D-FABE-6F0FD691A68A}"/>
                </a:ext>
              </a:extLst>
            </p:cNvPr>
            <p:cNvSpPr txBox="1"/>
            <p:nvPr/>
          </p:nvSpPr>
          <p:spPr>
            <a:xfrm>
              <a:off x="2685202" y="6416924"/>
              <a:ext cx="3441113" cy="461665"/>
            </a:xfrm>
            <a:prstGeom prst="rect">
              <a:avLst/>
            </a:prstGeom>
            <a:noFill/>
          </p:spPr>
          <p:txBody>
            <a:bodyPr wrap="square">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GB" sz="800" dirty="0" err="1"/>
                <a:t>J.Borteldt</a:t>
              </a:r>
              <a:r>
                <a:rPr lang="en-GB" sz="800" dirty="0"/>
                <a:t>, et al. </a:t>
              </a:r>
              <a:r>
                <a:rPr lang="en-GB" sz="800" i="1" dirty="0">
                  <a:cs typeface="Times New Roman" panose="02020603050405020304" pitchFamily="18" charset="0"/>
                </a:rPr>
                <a:t>“</a:t>
              </a:r>
              <a:r>
                <a:rPr lang="en-US" sz="800" dirty="0"/>
                <a:t>PICOSEC: Charged particle timing at sub-25 picosecond precision with a </a:t>
              </a:r>
              <a:r>
                <a:rPr lang="fr-FR" sz="800" dirty="0" err="1"/>
                <a:t>Micromegas</a:t>
              </a:r>
              <a:r>
                <a:rPr lang="fr-FR" sz="800" dirty="0"/>
                <a:t> </a:t>
              </a:r>
              <a:r>
                <a:rPr lang="fr-FR" sz="800" dirty="0" err="1"/>
                <a:t>based</a:t>
              </a:r>
              <a:r>
                <a:rPr lang="fr-FR" sz="800" dirty="0"/>
                <a:t> detector</a:t>
              </a:r>
              <a:r>
                <a:rPr lang="en-GB" sz="800" i="1" dirty="0">
                  <a:cs typeface="Times New Roman" panose="02020603050405020304" pitchFamily="18" charset="0"/>
                </a:rPr>
                <a:t>”, </a:t>
              </a:r>
              <a:r>
                <a:rPr lang="en-GB" sz="800" dirty="0" err="1">
                  <a:cs typeface="Times New Roman" panose="02020603050405020304" pitchFamily="18" charset="0"/>
                </a:rPr>
                <a:t>Nuc</a:t>
              </a:r>
              <a:r>
                <a:rPr lang="en-GB" sz="800" dirty="0">
                  <a:cs typeface="Times New Roman" panose="02020603050405020304" pitchFamily="18" charset="0"/>
                </a:rPr>
                <a:t>. </a:t>
              </a:r>
              <a:r>
                <a:rPr lang="en-GB" sz="800" dirty="0" err="1">
                  <a:cs typeface="Times New Roman" panose="02020603050405020304" pitchFamily="18" charset="0"/>
                </a:rPr>
                <a:t>Instrum</a:t>
              </a:r>
              <a:r>
                <a:rPr lang="en-GB" sz="800" dirty="0">
                  <a:cs typeface="Times New Roman" panose="02020603050405020304" pitchFamily="18" charset="0"/>
                </a:rPr>
                <a:t>. Meth. A (2021)</a:t>
              </a:r>
              <a:r>
                <a:rPr lang="fr-FR" sz="800" dirty="0">
                  <a:latin typeface="NexusSans"/>
                  <a:hlinkClick r:id="rId4" tooltip="Persistent link using digital object identifier"/>
                </a:rPr>
                <a:t>https://doi.org/10.1016/j.nima.2018.04.033</a:t>
              </a:r>
              <a:endParaRPr lang="fr-FR" sz="800" dirty="0">
                <a:latin typeface="NexusSans"/>
              </a:endParaRPr>
            </a:p>
          </p:txBody>
        </p:sp>
      </p:grpSp>
      <p:sp>
        <p:nvSpPr>
          <p:cNvPr id="4" name="Footer Placeholder 3"/>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pic>
        <p:nvPicPr>
          <p:cNvPr id="8" name="Picture 7"/>
          <p:cNvPicPr/>
          <p:nvPr/>
        </p:nvPicPr>
        <p:blipFill rotWithShape="1">
          <a:blip r:embed="rId5"/>
          <a:srcRect t="5964"/>
          <a:stretch/>
        </p:blipFill>
        <p:spPr>
          <a:xfrm>
            <a:off x="4511824" y="1881917"/>
            <a:ext cx="3168352" cy="2195155"/>
          </a:xfrm>
          <a:prstGeom prst="rect">
            <a:avLst/>
          </a:prstGeom>
          <a:ln>
            <a:noFill/>
          </a:ln>
        </p:spPr>
      </p:pic>
      <p:sp>
        <p:nvSpPr>
          <p:cNvPr id="25" name="CustomShape 12">
            <a:extLst>
              <a:ext uri="{FF2B5EF4-FFF2-40B4-BE49-F238E27FC236}">
                <a16:creationId xmlns:a16="http://schemas.microsoft.com/office/drawing/2014/main" id="{93CF8B7C-BFB6-9FA2-19D2-CFB7029D684C}"/>
              </a:ext>
            </a:extLst>
          </p:cNvPr>
          <p:cNvSpPr/>
          <p:nvPr/>
        </p:nvSpPr>
        <p:spPr>
          <a:xfrm>
            <a:off x="207245" y="4976083"/>
            <a:ext cx="6784955" cy="940513"/>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marL="304815" lvl="1">
              <a:lnSpc>
                <a:spcPts val="2079"/>
              </a:lnSpc>
            </a:pPr>
            <a:r>
              <a:rPr lang="en-US" sz="1800" dirty="0">
                <a:solidFill>
                  <a:schemeClr val="tx1"/>
                </a:solidFill>
              </a:rPr>
              <a:t>Timing resolution improves with </a:t>
            </a:r>
            <a:r>
              <a:rPr lang="en-US" sz="1800" b="1" dirty="0">
                <a:solidFill>
                  <a:schemeClr val="tx1"/>
                </a:solidFill>
              </a:rPr>
              <a:t>higher drift field </a:t>
            </a:r>
            <a:r>
              <a:rPr lang="en-US" sz="1800" dirty="0">
                <a:solidFill>
                  <a:schemeClr val="tx1"/>
                </a:solidFill>
              </a:rPr>
              <a:t>&amp;</a:t>
            </a:r>
          </a:p>
          <a:p>
            <a:pPr marL="304815" lvl="1">
              <a:lnSpc>
                <a:spcPts val="2079"/>
              </a:lnSpc>
            </a:pPr>
            <a:r>
              <a:rPr lang="en-US" sz="1800" b="1" dirty="0">
                <a:solidFill>
                  <a:schemeClr val="tx1"/>
                </a:solidFill>
              </a:rPr>
              <a:t>		smaller gap</a:t>
            </a:r>
            <a:r>
              <a:rPr lang="en-US" sz="1800" dirty="0">
                <a:solidFill>
                  <a:schemeClr val="tx1"/>
                </a:solidFill>
              </a:rPr>
              <a:t>(</a:t>
            </a:r>
            <a:r>
              <a:rPr lang="en-US" sz="1800" b="1" dirty="0">
                <a:solidFill>
                  <a:schemeClr val="tx1"/>
                </a:solidFill>
              </a:rPr>
              <a:t>&lt;50ps for 120</a:t>
            </a:r>
            <a:r>
              <a:rPr lang="el-GR" sz="1800" b="1" dirty="0">
                <a:solidFill>
                  <a:schemeClr val="tx1"/>
                </a:solidFill>
              </a:rPr>
              <a:t>μ</a:t>
            </a:r>
            <a:r>
              <a:rPr lang="en-US" sz="1800" b="1" dirty="0">
                <a:solidFill>
                  <a:schemeClr val="tx1"/>
                </a:solidFill>
              </a:rPr>
              <a:t>m </a:t>
            </a:r>
            <a:r>
              <a:rPr lang="en-US" sz="1800" dirty="0">
                <a:solidFill>
                  <a:schemeClr val="tx1"/>
                </a:solidFill>
              </a:rPr>
              <a:t>for single pe)</a:t>
            </a:r>
          </a:p>
        </p:txBody>
      </p:sp>
      <p:sp>
        <p:nvSpPr>
          <p:cNvPr id="47" name="Line 4">
            <a:extLst>
              <a:ext uri="{FF2B5EF4-FFF2-40B4-BE49-F238E27FC236}">
                <a16:creationId xmlns:a16="http://schemas.microsoft.com/office/drawing/2014/main" id="{6A14A170-9823-9A46-CBEF-45F16036C6C4}"/>
              </a:ext>
            </a:extLst>
          </p:cNvPr>
          <p:cNvSpPr/>
          <p:nvPr/>
        </p:nvSpPr>
        <p:spPr>
          <a:xfrm>
            <a:off x="7968208" y="980728"/>
            <a:ext cx="0" cy="5542182"/>
          </a:xfrm>
          <a:prstGeom prst="line">
            <a:avLst/>
          </a:prstGeom>
          <a:ln/>
        </p:spPr>
        <p:style>
          <a:lnRef idx="1">
            <a:schemeClr val="dk1"/>
          </a:lnRef>
          <a:fillRef idx="0">
            <a:schemeClr val="dk1"/>
          </a:fillRef>
          <a:effectRef idx="0">
            <a:schemeClr val="dk1"/>
          </a:effectRef>
          <a:fontRef idx="minor">
            <a:schemeClr val="tx1"/>
          </a:fontRef>
        </p:style>
      </p:sp>
    </p:spTree>
    <p:extLst>
      <p:ext uri="{BB962C8B-B14F-4D97-AF65-F5344CB8AC3E}">
        <p14:creationId xmlns:p14="http://schemas.microsoft.com/office/powerpoint/2010/main" val="131118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Detector Testing – Particle Beams  </a:t>
            </a:r>
            <a:endParaRPr lang="fr-FR" dirty="0"/>
          </a:p>
        </p:txBody>
      </p:sp>
      <p:sp>
        <p:nvSpPr>
          <p:cNvPr id="3" name="Slide Number Placeholder 2"/>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8</a:t>
            </a:fld>
            <a:endParaRPr lang="fr-FR" sz="1000" dirty="0">
              <a:solidFill>
                <a:srgbClr val="666666"/>
              </a:solidFill>
              <a:cs typeface="Times" panose="02020603050405020304" pitchFamily="18" charset="0"/>
            </a:endParaRPr>
          </a:p>
        </p:txBody>
      </p:sp>
      <p:sp>
        <p:nvSpPr>
          <p:cNvPr id="5" name="Footer Placeholder 4"/>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6" name="TextBox 9"/>
          <p:cNvSpPr txBox="1"/>
          <p:nvPr/>
        </p:nvSpPr>
        <p:spPr>
          <a:xfrm>
            <a:off x="31102" y="967841"/>
            <a:ext cx="5670551" cy="78726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Particle Beams @ CERN SPS H4 Beamline  </a:t>
            </a:r>
          </a:p>
          <a:p>
            <a:pPr marL="609630" lvl="1" indent="-304815">
              <a:lnSpc>
                <a:spcPts val="2079"/>
              </a:lnSpc>
              <a:buFont typeface="Arial" panose="020B0604020202020204" pitchFamily="34" charset="0"/>
              <a:buChar char="•"/>
            </a:pPr>
            <a:r>
              <a:rPr lang="en-US" sz="1600" dirty="0">
                <a:solidFill>
                  <a:srgbClr val="000000"/>
                </a:solidFill>
              </a:rPr>
              <a:t>Muons 80-15	0 GeV</a:t>
            </a:r>
          </a:p>
          <a:p>
            <a:pPr marL="609630" lvl="1" indent="-304815">
              <a:lnSpc>
                <a:spcPts val="2079"/>
              </a:lnSpc>
              <a:buFont typeface="Arial" panose="020B0604020202020204" pitchFamily="34" charset="0"/>
              <a:buChar char="•"/>
            </a:pPr>
            <a:r>
              <a:rPr lang="en-US" sz="1600" dirty="0">
                <a:solidFill>
                  <a:srgbClr val="000000"/>
                </a:solidFill>
              </a:rPr>
              <a:t>Photocathode studies ( robustness and efficiency)  </a:t>
            </a:r>
          </a:p>
        </p:txBody>
      </p:sp>
      <p:pic>
        <p:nvPicPr>
          <p:cNvPr id="122" name="Picture 121"/>
          <p:cNvPicPr>
            <a:picLocks noChangeAspect="1"/>
          </p:cNvPicPr>
          <p:nvPr/>
        </p:nvPicPr>
        <p:blipFill rotWithShape="1">
          <a:blip r:embed="rId3"/>
          <a:srcRect l="38809" t="6459" r="2865" b="4906"/>
          <a:stretch/>
        </p:blipFill>
        <p:spPr>
          <a:xfrm>
            <a:off x="3609839" y="1789086"/>
            <a:ext cx="5447928" cy="1812164"/>
          </a:xfrm>
          <a:prstGeom prst="rect">
            <a:avLst/>
          </a:prstGeom>
        </p:spPr>
      </p:pic>
      <p:sp>
        <p:nvSpPr>
          <p:cNvPr id="123" name="TextBox 9"/>
          <p:cNvSpPr txBox="1"/>
          <p:nvPr/>
        </p:nvSpPr>
        <p:spPr>
          <a:xfrm>
            <a:off x="3533668" y="3659132"/>
            <a:ext cx="5670551" cy="159518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The Setup</a:t>
            </a:r>
          </a:p>
          <a:p>
            <a:pPr marL="609630" lvl="1" indent="-304815">
              <a:lnSpc>
                <a:spcPts val="2079"/>
              </a:lnSpc>
              <a:buFont typeface="Arial" panose="020B0604020202020204" pitchFamily="34" charset="0"/>
              <a:buChar char="•"/>
            </a:pPr>
            <a:r>
              <a:rPr lang="en-US" sz="1600" dirty="0"/>
              <a:t>Use </a:t>
            </a:r>
            <a:r>
              <a:rPr lang="en-US" sz="1600" dirty="0">
                <a:solidFill>
                  <a:srgbClr val="0000FF"/>
                </a:solidFill>
              </a:rPr>
              <a:t>GEMs</a:t>
            </a:r>
            <a:r>
              <a:rPr lang="en-US" sz="1600" dirty="0">
                <a:solidFill>
                  <a:srgbClr val="000000"/>
                </a:solidFill>
              </a:rPr>
              <a:t> for tracking </a:t>
            </a:r>
          </a:p>
          <a:p>
            <a:pPr marL="609630" lvl="1" indent="-304815">
              <a:lnSpc>
                <a:spcPts val="2079"/>
              </a:lnSpc>
              <a:buFont typeface="Arial" panose="020B0604020202020204" pitchFamily="34" charset="0"/>
              <a:buChar char="•"/>
            </a:pPr>
            <a:r>
              <a:rPr lang="en-US" sz="1600" dirty="0">
                <a:solidFill>
                  <a:srgbClr val="000000"/>
                </a:solidFill>
              </a:rPr>
              <a:t>Use </a:t>
            </a:r>
            <a:r>
              <a:rPr lang="en-US" sz="1600" dirty="0">
                <a:solidFill>
                  <a:srgbClr val="008000"/>
                </a:solidFill>
              </a:rPr>
              <a:t>MCP PMTs </a:t>
            </a:r>
            <a:r>
              <a:rPr lang="en-US" sz="1600" dirty="0">
                <a:solidFill>
                  <a:srgbClr val="000000"/>
                </a:solidFill>
              </a:rPr>
              <a:t>as timing reference devices </a:t>
            </a:r>
            <a:br>
              <a:rPr lang="en-US" sz="1600" dirty="0">
                <a:solidFill>
                  <a:srgbClr val="000000"/>
                </a:solidFill>
              </a:rPr>
            </a:br>
            <a:r>
              <a:rPr lang="en-US" sz="1600" dirty="0">
                <a:solidFill>
                  <a:srgbClr val="000000"/>
                </a:solidFill>
              </a:rPr>
              <a:t>and for triggering</a:t>
            </a:r>
          </a:p>
          <a:p>
            <a:pPr marL="609630" lvl="1" indent="-304815">
              <a:lnSpc>
                <a:spcPts val="2079"/>
              </a:lnSpc>
              <a:buFont typeface="Arial" panose="020B0604020202020204" pitchFamily="34" charset="0"/>
              <a:buChar char="•"/>
            </a:pPr>
            <a:r>
              <a:rPr lang="en-US" sz="1600" dirty="0">
                <a:solidFill>
                  <a:srgbClr val="000000"/>
                </a:solidFill>
              </a:rPr>
              <a:t>Electronics: CIVIDEC preamp. /</a:t>
            </a:r>
            <a:br>
              <a:rPr lang="en-US" sz="1600" dirty="0">
                <a:solidFill>
                  <a:srgbClr val="000000"/>
                </a:solidFill>
              </a:rPr>
            </a:br>
            <a:r>
              <a:rPr lang="en-US" sz="1600" dirty="0" err="1">
                <a:solidFill>
                  <a:srgbClr val="000000"/>
                </a:solidFill>
              </a:rPr>
              <a:t>Customade</a:t>
            </a:r>
            <a:r>
              <a:rPr lang="en-US" sz="1600" dirty="0">
                <a:solidFill>
                  <a:srgbClr val="000000"/>
                </a:solidFill>
              </a:rPr>
              <a:t> electronics + </a:t>
            </a:r>
            <a:r>
              <a:rPr lang="en-US" sz="1600" dirty="0" err="1">
                <a:solidFill>
                  <a:srgbClr val="000000"/>
                </a:solidFill>
              </a:rPr>
              <a:t>LeCroy</a:t>
            </a:r>
            <a:r>
              <a:rPr lang="en-US" sz="1600" dirty="0">
                <a:solidFill>
                  <a:srgbClr val="000000"/>
                </a:solidFill>
              </a:rPr>
              <a:t> scopes </a:t>
            </a:r>
          </a:p>
        </p:txBody>
      </p:sp>
      <p:grpSp>
        <p:nvGrpSpPr>
          <p:cNvPr id="8" name="Group 7">
            <a:extLst>
              <a:ext uri="{FF2B5EF4-FFF2-40B4-BE49-F238E27FC236}">
                <a16:creationId xmlns:a16="http://schemas.microsoft.com/office/drawing/2014/main" id="{9910C30F-AB3E-B0D0-1553-71B828C1440D}"/>
              </a:ext>
            </a:extLst>
          </p:cNvPr>
          <p:cNvGrpSpPr/>
          <p:nvPr/>
        </p:nvGrpSpPr>
        <p:grpSpPr>
          <a:xfrm>
            <a:off x="8239426" y="3991108"/>
            <a:ext cx="4074543" cy="2792326"/>
            <a:chOff x="7630953" y="3699347"/>
            <a:chExt cx="4074543" cy="2792326"/>
          </a:xfrm>
        </p:grpSpPr>
        <p:grpSp>
          <p:nvGrpSpPr>
            <p:cNvPr id="7" name="Group 6"/>
            <p:cNvGrpSpPr/>
            <p:nvPr/>
          </p:nvGrpSpPr>
          <p:grpSpPr>
            <a:xfrm>
              <a:off x="7630953" y="3699347"/>
              <a:ext cx="3627663" cy="2792326"/>
              <a:chOff x="7630953" y="3699347"/>
              <a:chExt cx="3627663" cy="2792326"/>
            </a:xfrm>
          </p:grpSpPr>
          <p:sp>
            <p:nvSpPr>
              <p:cNvPr id="134" name="TextBox 133">
                <a:extLst>
                  <a:ext uri="{FF2B5EF4-FFF2-40B4-BE49-F238E27FC236}">
                    <a16:creationId xmlns:a16="http://schemas.microsoft.com/office/drawing/2014/main" id="{BF357A06-9C0C-1A4D-FABE-6F0FD691A68A}"/>
                  </a:ext>
                </a:extLst>
              </p:cNvPr>
              <p:cNvSpPr txBox="1"/>
              <p:nvPr/>
            </p:nvSpPr>
            <p:spPr>
              <a:xfrm>
                <a:off x="7817503" y="6030008"/>
                <a:ext cx="3441113" cy="461665"/>
              </a:xfrm>
              <a:prstGeom prst="rect">
                <a:avLst/>
              </a:prstGeom>
              <a:noFill/>
            </p:spPr>
            <p:txBody>
              <a:bodyPr wrap="square">
                <a:spAutoFit/>
              </a:bodyPr>
              <a:lstStyle>
                <a:defPPr>
                  <a:defRPr lang="el-GR"/>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GB" sz="800" dirty="0" err="1"/>
                  <a:t>J.Borteldt</a:t>
                </a:r>
                <a:r>
                  <a:rPr lang="en-GB" sz="800" dirty="0"/>
                  <a:t>, et al. </a:t>
                </a:r>
                <a:r>
                  <a:rPr lang="en-GB" sz="800" i="1" dirty="0">
                    <a:cs typeface="Times New Roman" panose="02020603050405020304" pitchFamily="18" charset="0"/>
                  </a:rPr>
                  <a:t>“</a:t>
                </a:r>
                <a:r>
                  <a:rPr lang="en-US" sz="800" dirty="0"/>
                  <a:t>PICOSEC: Charged particle timing at sub-25 picosecond precision with a </a:t>
                </a:r>
                <a:r>
                  <a:rPr lang="fr-FR" sz="800" dirty="0" err="1"/>
                  <a:t>Micromegas</a:t>
                </a:r>
                <a:r>
                  <a:rPr lang="fr-FR" sz="800" dirty="0"/>
                  <a:t> </a:t>
                </a:r>
                <a:r>
                  <a:rPr lang="fr-FR" sz="800" dirty="0" err="1"/>
                  <a:t>based</a:t>
                </a:r>
                <a:r>
                  <a:rPr lang="fr-FR" sz="800" dirty="0"/>
                  <a:t> detector</a:t>
                </a:r>
                <a:r>
                  <a:rPr lang="en-GB" sz="800" i="1" dirty="0">
                    <a:cs typeface="Times New Roman" panose="02020603050405020304" pitchFamily="18" charset="0"/>
                  </a:rPr>
                  <a:t>”, </a:t>
                </a:r>
                <a:r>
                  <a:rPr lang="en-GB" sz="800" dirty="0" err="1">
                    <a:cs typeface="Times New Roman" panose="02020603050405020304" pitchFamily="18" charset="0"/>
                  </a:rPr>
                  <a:t>Nuc</a:t>
                </a:r>
                <a:r>
                  <a:rPr lang="en-GB" sz="800" dirty="0">
                    <a:cs typeface="Times New Roman" panose="02020603050405020304" pitchFamily="18" charset="0"/>
                  </a:rPr>
                  <a:t>. </a:t>
                </a:r>
                <a:r>
                  <a:rPr lang="en-GB" sz="800" dirty="0" err="1">
                    <a:cs typeface="Times New Roman" panose="02020603050405020304" pitchFamily="18" charset="0"/>
                  </a:rPr>
                  <a:t>Instrum</a:t>
                </a:r>
                <a:r>
                  <a:rPr lang="en-GB" sz="800" dirty="0">
                    <a:cs typeface="Times New Roman" panose="02020603050405020304" pitchFamily="18" charset="0"/>
                  </a:rPr>
                  <a:t>. Meth. A (2021)</a:t>
                </a:r>
                <a:r>
                  <a:rPr lang="fr-FR" sz="800" dirty="0">
                    <a:latin typeface="NexusSans"/>
                    <a:hlinkClick r:id="rId4" tooltip="Persistent link using digital object identifier"/>
                  </a:rPr>
                  <a:t>https://doi.org/10.1016/j.nima.2018.04.033</a:t>
                </a:r>
                <a:endParaRPr lang="fr-FR" sz="800" dirty="0">
                  <a:latin typeface="NexusSans"/>
                </a:endParaRPr>
              </a:p>
            </p:txBody>
          </p:sp>
          <p:grpSp>
            <p:nvGrpSpPr>
              <p:cNvPr id="4" name="Group 3"/>
              <p:cNvGrpSpPr/>
              <p:nvPr/>
            </p:nvGrpSpPr>
            <p:grpSpPr>
              <a:xfrm>
                <a:off x="7630953" y="3699347"/>
                <a:ext cx="3430944" cy="2344484"/>
                <a:chOff x="7630953" y="3699347"/>
                <a:chExt cx="3430944" cy="2344484"/>
              </a:xfrm>
            </p:grpSpPr>
            <p:pic>
              <p:nvPicPr>
                <p:cNvPr id="127" name="Picture 126">
                  <a:extLst>
                    <a:ext uri="{FF2B5EF4-FFF2-40B4-BE49-F238E27FC236}">
                      <a16:creationId xmlns:a16="http://schemas.microsoft.com/office/drawing/2014/main" id="{A587FAD2-4908-1911-E802-A393E0DA8916}"/>
                    </a:ext>
                  </a:extLst>
                </p:cNvPr>
                <p:cNvPicPr/>
                <p:nvPr/>
              </p:nvPicPr>
              <p:blipFill>
                <a:blip r:embed="rId5"/>
                <a:stretch/>
              </p:blipFill>
              <p:spPr>
                <a:xfrm>
                  <a:off x="7630953" y="3699347"/>
                  <a:ext cx="3430944" cy="2344484"/>
                </a:xfrm>
                <a:prstGeom prst="rect">
                  <a:avLst/>
                </a:prstGeom>
                <a:ln>
                  <a:noFill/>
                </a:ln>
              </p:spPr>
            </p:pic>
            <p:sp>
              <p:nvSpPr>
                <p:cNvPr id="16" name="TextBox 15"/>
                <p:cNvSpPr txBox="1"/>
                <p:nvPr/>
              </p:nvSpPr>
              <p:spPr>
                <a:xfrm>
                  <a:off x="8120197" y="3815112"/>
                  <a:ext cx="1704188" cy="307777"/>
                </a:xfrm>
                <a:prstGeom prst="rect">
                  <a:avLst/>
                </a:prstGeom>
                <a:noFill/>
              </p:spPr>
              <p:txBody>
                <a:bodyPr wrap="square" rtlCol="0">
                  <a:spAutoFit/>
                </a:bodyPr>
                <a:lstStyle/>
                <a:p>
                  <a:r>
                    <a:rPr lang="en-US" dirty="0">
                      <a:solidFill>
                        <a:srgbClr val="FF0000"/>
                      </a:solidFill>
                    </a:rPr>
                    <a:t>11 </a:t>
                  </a:r>
                  <a:r>
                    <a:rPr lang="en-US" dirty="0" err="1">
                      <a:solidFill>
                        <a:srgbClr val="FF0000"/>
                      </a:solidFill>
                    </a:rPr>
                    <a:t>p.e.</a:t>
                  </a:r>
                  <a:endParaRPr lang="fr-FR" dirty="0">
                    <a:solidFill>
                      <a:srgbClr val="FF0000"/>
                    </a:solidFill>
                  </a:endParaRPr>
                </a:p>
              </p:txBody>
            </p:sp>
          </p:grpSp>
        </p:grpSp>
        <p:sp>
          <p:nvSpPr>
            <p:cNvPr id="135" name="TextBox 134"/>
            <p:cNvSpPr txBox="1"/>
            <p:nvPr/>
          </p:nvSpPr>
          <p:spPr>
            <a:xfrm>
              <a:off x="10001308" y="4706330"/>
              <a:ext cx="1704188" cy="954107"/>
            </a:xfrm>
            <a:prstGeom prst="rect">
              <a:avLst/>
            </a:prstGeom>
            <a:noFill/>
          </p:spPr>
          <p:txBody>
            <a:bodyPr wrap="square" rtlCol="0">
              <a:spAutoFit/>
            </a:bodyPr>
            <a:lstStyle/>
            <a:p>
              <a:r>
                <a:rPr lang="en-US" dirty="0">
                  <a:solidFill>
                    <a:srgbClr val="FF0000"/>
                  </a:solidFill>
                </a:rPr>
                <a:t>Timing Resolution </a:t>
              </a:r>
              <a:r>
                <a:rPr lang="en-US" dirty="0">
                  <a:solidFill>
                    <a:srgbClr val="FF0000"/>
                  </a:solidFill>
                  <a:sym typeface="Wingdings" panose="05000000000000000000" pitchFamily="2" charset="2"/>
                </a:rPr>
                <a:t></a:t>
              </a:r>
              <a:r>
                <a:rPr lang="en-US" dirty="0">
                  <a:solidFill>
                    <a:srgbClr val="FF0000"/>
                  </a:solidFill>
                </a:rPr>
                <a:t> RMS of Signal Arrival Time Distribution</a:t>
              </a:r>
              <a:endParaRPr lang="fr-FR" dirty="0">
                <a:solidFill>
                  <a:srgbClr val="FF0000"/>
                </a:solidFill>
              </a:endParaRPr>
            </a:p>
          </p:txBody>
        </p:sp>
      </p:grpSp>
      <p:pic>
        <p:nvPicPr>
          <p:cNvPr id="10" name="Picture 9">
            <a:extLst>
              <a:ext uri="{FF2B5EF4-FFF2-40B4-BE49-F238E27FC236}">
                <a16:creationId xmlns:a16="http://schemas.microsoft.com/office/drawing/2014/main" id="{2B779A03-7786-A95A-81E3-01AE8A301C33}"/>
              </a:ext>
            </a:extLst>
          </p:cNvPr>
          <p:cNvPicPr>
            <a:picLocks noChangeAspect="1"/>
          </p:cNvPicPr>
          <p:nvPr/>
        </p:nvPicPr>
        <p:blipFill>
          <a:blip r:embed="rId6"/>
          <a:stretch>
            <a:fillRect/>
          </a:stretch>
        </p:blipFill>
        <p:spPr>
          <a:xfrm rot="5400000">
            <a:off x="-371411" y="2371609"/>
            <a:ext cx="4425503" cy="3319127"/>
          </a:xfrm>
          <a:prstGeom prst="rect">
            <a:avLst/>
          </a:prstGeom>
        </p:spPr>
      </p:pic>
      <p:pic>
        <p:nvPicPr>
          <p:cNvPr id="12" name="Picture 11" descr="A picture containing engine&#10;&#10;Description automatically generated">
            <a:extLst>
              <a:ext uri="{FF2B5EF4-FFF2-40B4-BE49-F238E27FC236}">
                <a16:creationId xmlns:a16="http://schemas.microsoft.com/office/drawing/2014/main" id="{860656E5-F6A5-B81E-D202-74BC33ACBF47}"/>
              </a:ext>
            </a:extLst>
          </p:cNvPr>
          <p:cNvPicPr>
            <a:picLocks noChangeAspect="1"/>
          </p:cNvPicPr>
          <p:nvPr/>
        </p:nvPicPr>
        <p:blipFill>
          <a:blip r:embed="rId7"/>
          <a:stretch>
            <a:fillRect/>
          </a:stretch>
        </p:blipFill>
        <p:spPr>
          <a:xfrm>
            <a:off x="9071898" y="1251780"/>
            <a:ext cx="3028708" cy="2271531"/>
          </a:xfrm>
          <a:prstGeom prst="rect">
            <a:avLst/>
          </a:prstGeom>
        </p:spPr>
      </p:pic>
    </p:spTree>
    <p:extLst>
      <p:ext uri="{BB962C8B-B14F-4D97-AF65-F5344CB8AC3E}">
        <p14:creationId xmlns:p14="http://schemas.microsoft.com/office/powerpoint/2010/main" val="193622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3"/>
                                        </p:tgtEl>
                                        <p:attrNameLst>
                                          <p:attrName>style.visibility</p:attrName>
                                        </p:attrNameLst>
                                      </p:cBhvr>
                                      <p:to>
                                        <p:strVal val="visible"/>
                                      </p:to>
                                    </p:set>
                                    <p:animEffect transition="in" filter="fade">
                                      <p:cBhvr>
                                        <p:cTn id="21" dur="1000"/>
                                        <p:tgtEl>
                                          <p:spTgt spid="123"/>
                                        </p:tgtEl>
                                      </p:cBhvr>
                                    </p:animEffect>
                                    <p:anim calcmode="lin" valueType="num">
                                      <p:cBhvr>
                                        <p:cTn id="22" dur="1000" fill="hold"/>
                                        <p:tgtEl>
                                          <p:spTgt spid="123"/>
                                        </p:tgtEl>
                                        <p:attrNameLst>
                                          <p:attrName>ppt_x</p:attrName>
                                        </p:attrNameLst>
                                      </p:cBhvr>
                                      <p:tavLst>
                                        <p:tav tm="0">
                                          <p:val>
                                            <p:strVal val="#ppt_x"/>
                                          </p:val>
                                        </p:tav>
                                        <p:tav tm="100000">
                                          <p:val>
                                            <p:strVal val="#ppt_x"/>
                                          </p:val>
                                        </p:tav>
                                      </p:tavLst>
                                    </p:anim>
                                    <p:anim calcmode="lin" valueType="num">
                                      <p:cBhvr>
                                        <p:cTn id="23" dur="1000" fill="hold"/>
                                        <p:tgtEl>
                                          <p:spTgt spid="12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2"/>
                                        </p:tgtEl>
                                        <p:attrNameLst>
                                          <p:attrName>style.visibility</p:attrName>
                                        </p:attrNameLst>
                                      </p:cBhvr>
                                      <p:to>
                                        <p:strVal val="visible"/>
                                      </p:to>
                                    </p:set>
                                    <p:animEffect transition="in" filter="fade">
                                      <p:cBhvr>
                                        <p:cTn id="26" dur="1000"/>
                                        <p:tgtEl>
                                          <p:spTgt spid="122"/>
                                        </p:tgtEl>
                                      </p:cBhvr>
                                    </p:animEffect>
                                    <p:anim calcmode="lin" valueType="num">
                                      <p:cBhvr>
                                        <p:cTn id="27" dur="1000" fill="hold"/>
                                        <p:tgtEl>
                                          <p:spTgt spid="122"/>
                                        </p:tgtEl>
                                        <p:attrNameLst>
                                          <p:attrName>ppt_x</p:attrName>
                                        </p:attrNameLst>
                                      </p:cBhvr>
                                      <p:tavLst>
                                        <p:tav tm="0">
                                          <p:val>
                                            <p:strVal val="#ppt_x"/>
                                          </p:val>
                                        </p:tav>
                                        <p:tav tm="100000">
                                          <p:val>
                                            <p:strVal val="#ppt_x"/>
                                          </p:val>
                                        </p:tav>
                                      </p:tavLst>
                                    </p:anim>
                                    <p:anim calcmode="lin" valueType="num">
                                      <p:cBhvr>
                                        <p:cTn id="28" dur="1000" fill="hold"/>
                                        <p:tgtEl>
                                          <p:spTgt spid="12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C77D5-7F9C-2246-480A-1045E7C703A8}"/>
              </a:ext>
            </a:extLst>
          </p:cNvPr>
          <p:cNvSpPr>
            <a:spLocks noGrp="1"/>
          </p:cNvSpPr>
          <p:nvPr>
            <p:ph type="title"/>
          </p:nvPr>
        </p:nvSpPr>
        <p:spPr/>
        <p:txBody>
          <a:bodyPr/>
          <a:lstStyle/>
          <a:p>
            <a:r>
              <a:rPr lang="en-US" dirty="0"/>
              <a:t>Detector Testing – Particle Beams </a:t>
            </a:r>
            <a:endParaRPr lang="el-GR" dirty="0"/>
          </a:p>
        </p:txBody>
      </p:sp>
      <p:sp>
        <p:nvSpPr>
          <p:cNvPr id="3" name="Slide Number Placeholder 2">
            <a:extLst>
              <a:ext uri="{FF2B5EF4-FFF2-40B4-BE49-F238E27FC236}">
                <a16:creationId xmlns:a16="http://schemas.microsoft.com/office/drawing/2014/main" id="{4FC32482-93F9-C6CA-41C0-0AE931DFF889}"/>
              </a:ext>
            </a:extLst>
          </p:cNvPr>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9</a:t>
            </a:fld>
            <a:endParaRPr lang="fr-FR" sz="1000" dirty="0">
              <a:solidFill>
                <a:srgbClr val="666666"/>
              </a:solidFill>
              <a:cs typeface="Times" panose="02020603050405020304" pitchFamily="18" charset="0"/>
            </a:endParaRPr>
          </a:p>
        </p:txBody>
      </p:sp>
      <p:sp>
        <p:nvSpPr>
          <p:cNvPr id="5" name="Footer Placeholder 4">
            <a:extLst>
              <a:ext uri="{FF2B5EF4-FFF2-40B4-BE49-F238E27FC236}">
                <a16:creationId xmlns:a16="http://schemas.microsoft.com/office/drawing/2014/main" id="{5B4F2563-BC45-D0DC-8E16-FAD2F2ABBC8B}"/>
              </a:ext>
            </a:extLst>
          </p:cNvPr>
          <p:cNvSpPr>
            <a:spLocks noGrp="1"/>
          </p:cNvSpPr>
          <p:nvPr>
            <p:ph type="ftr" idx="12"/>
          </p:nvPr>
        </p:nvSpPr>
        <p:spPr/>
        <p:txBody>
          <a:bodyPr/>
          <a:lstStyle/>
          <a:p>
            <a:pPr algn="ctr"/>
            <a:r>
              <a:rPr lang="en-US" i="1"/>
              <a:t>PHENIICS Fest 2023 – 11-12/05/2023</a:t>
            </a:r>
            <a:endParaRPr lang="fr-FR" dirty="0">
              <a:latin typeface="Times"/>
              <a:ea typeface="Times"/>
              <a:cs typeface="Times"/>
              <a:sym typeface="Times"/>
            </a:endParaRPr>
          </a:p>
        </p:txBody>
      </p:sp>
      <p:sp>
        <p:nvSpPr>
          <p:cNvPr id="7" name="TextBox 9">
            <a:extLst>
              <a:ext uri="{FF2B5EF4-FFF2-40B4-BE49-F238E27FC236}">
                <a16:creationId xmlns:a16="http://schemas.microsoft.com/office/drawing/2014/main" id="{74DF78B2-DEF5-9460-3558-C27C46F7C973}"/>
              </a:ext>
            </a:extLst>
          </p:cNvPr>
          <p:cNvSpPr txBox="1"/>
          <p:nvPr/>
        </p:nvSpPr>
        <p:spPr>
          <a:xfrm>
            <a:off x="25821" y="1052711"/>
            <a:ext cx="5670551" cy="51796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Particle Beams @ CERN SPS H4 Beamline  </a:t>
            </a:r>
          </a:p>
          <a:p>
            <a:pPr marL="609630" lvl="1" indent="-304815">
              <a:lnSpc>
                <a:spcPts val="2079"/>
              </a:lnSpc>
              <a:buFont typeface="Arial" panose="020B0604020202020204" pitchFamily="34" charset="0"/>
              <a:buChar char="•"/>
            </a:pPr>
            <a:r>
              <a:rPr lang="en-US" sz="1600" dirty="0">
                <a:solidFill>
                  <a:srgbClr val="000000"/>
                </a:solidFill>
              </a:rPr>
              <a:t>Electrons 30-80 GeV </a:t>
            </a:r>
          </a:p>
        </p:txBody>
      </p:sp>
      <p:grpSp>
        <p:nvGrpSpPr>
          <p:cNvPr id="8" name="Group 7">
            <a:extLst>
              <a:ext uri="{FF2B5EF4-FFF2-40B4-BE49-F238E27FC236}">
                <a16:creationId xmlns:a16="http://schemas.microsoft.com/office/drawing/2014/main" id="{D1816265-AFEF-73B3-79B1-172662EC14B1}"/>
              </a:ext>
            </a:extLst>
          </p:cNvPr>
          <p:cNvGrpSpPr/>
          <p:nvPr/>
        </p:nvGrpSpPr>
        <p:grpSpPr>
          <a:xfrm>
            <a:off x="106246" y="1820550"/>
            <a:ext cx="4020014" cy="1813918"/>
            <a:chOff x="10665633" y="2824589"/>
            <a:chExt cx="4575780" cy="2433785"/>
          </a:xfrm>
        </p:grpSpPr>
        <p:grpSp>
          <p:nvGrpSpPr>
            <p:cNvPr id="9" name="Group 8">
              <a:extLst>
                <a:ext uri="{FF2B5EF4-FFF2-40B4-BE49-F238E27FC236}">
                  <a16:creationId xmlns:a16="http://schemas.microsoft.com/office/drawing/2014/main" id="{C4976AB9-BC6D-6C40-3228-155737FCA0D7}"/>
                </a:ext>
              </a:extLst>
            </p:cNvPr>
            <p:cNvGrpSpPr/>
            <p:nvPr/>
          </p:nvGrpSpPr>
          <p:grpSpPr>
            <a:xfrm>
              <a:off x="10665633" y="2824589"/>
              <a:ext cx="4575780" cy="2433785"/>
              <a:chOff x="10665633" y="2824589"/>
              <a:chExt cx="4575780" cy="2433785"/>
            </a:xfrm>
          </p:grpSpPr>
          <p:pic>
            <p:nvPicPr>
              <p:cNvPr id="11" name="Picture 10">
                <a:extLst>
                  <a:ext uri="{FF2B5EF4-FFF2-40B4-BE49-F238E27FC236}">
                    <a16:creationId xmlns:a16="http://schemas.microsoft.com/office/drawing/2014/main" id="{994993C1-0434-AE11-B70C-3548B34B2466}"/>
                  </a:ext>
                </a:extLst>
              </p:cNvPr>
              <p:cNvPicPr>
                <a:picLocks noChangeAspect="1"/>
              </p:cNvPicPr>
              <p:nvPr/>
            </p:nvPicPr>
            <p:blipFill>
              <a:blip r:embed="rId2"/>
              <a:stretch>
                <a:fillRect/>
              </a:stretch>
            </p:blipFill>
            <p:spPr>
              <a:xfrm>
                <a:off x="10665633" y="2824589"/>
                <a:ext cx="4575780" cy="2433785"/>
              </a:xfrm>
              <a:prstGeom prst="rect">
                <a:avLst/>
              </a:prstGeom>
            </p:spPr>
          </p:pic>
          <p:sp>
            <p:nvSpPr>
              <p:cNvPr id="12" name="Rectangle 11">
                <a:extLst>
                  <a:ext uri="{FF2B5EF4-FFF2-40B4-BE49-F238E27FC236}">
                    <a16:creationId xmlns:a16="http://schemas.microsoft.com/office/drawing/2014/main" id="{68447200-1305-F6B4-A8F9-D6283E49ABCA}"/>
                  </a:ext>
                </a:extLst>
              </p:cNvPr>
              <p:cNvSpPr/>
              <p:nvPr/>
            </p:nvSpPr>
            <p:spPr>
              <a:xfrm>
                <a:off x="12792744" y="3857670"/>
                <a:ext cx="648072" cy="65792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grpSp>
        <p:sp>
          <p:nvSpPr>
            <p:cNvPr id="10" name="Rectangle 9">
              <a:extLst>
                <a:ext uri="{FF2B5EF4-FFF2-40B4-BE49-F238E27FC236}">
                  <a16:creationId xmlns:a16="http://schemas.microsoft.com/office/drawing/2014/main" id="{54943A07-781B-7C53-E35D-A5BCFAF90332}"/>
                </a:ext>
              </a:extLst>
            </p:cNvPr>
            <p:cNvSpPr/>
            <p:nvPr/>
          </p:nvSpPr>
          <p:spPr>
            <a:xfrm>
              <a:off x="12580395" y="3658960"/>
              <a:ext cx="1072769" cy="12895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Absorber</a:t>
              </a:r>
              <a:endParaRPr lang="fr-FR" sz="1000" dirty="0"/>
            </a:p>
          </p:txBody>
        </p:sp>
      </p:grpSp>
      <p:grpSp>
        <p:nvGrpSpPr>
          <p:cNvPr id="13" name="Group 12">
            <a:extLst>
              <a:ext uri="{FF2B5EF4-FFF2-40B4-BE49-F238E27FC236}">
                <a16:creationId xmlns:a16="http://schemas.microsoft.com/office/drawing/2014/main" id="{A1CC60B1-3225-9CFA-55E6-699608128962}"/>
              </a:ext>
            </a:extLst>
          </p:cNvPr>
          <p:cNvGrpSpPr/>
          <p:nvPr/>
        </p:nvGrpSpPr>
        <p:grpSpPr>
          <a:xfrm>
            <a:off x="4081867" y="1542595"/>
            <a:ext cx="3898888" cy="2346984"/>
            <a:chOff x="5929613" y="26170121"/>
            <a:chExt cx="4305407" cy="3389263"/>
          </a:xfrm>
        </p:grpSpPr>
        <p:pic>
          <p:nvPicPr>
            <p:cNvPr id="14" name="Picture 13">
              <a:extLst>
                <a:ext uri="{FF2B5EF4-FFF2-40B4-BE49-F238E27FC236}">
                  <a16:creationId xmlns:a16="http://schemas.microsoft.com/office/drawing/2014/main" id="{70ECA7E7-56F2-2A0E-8746-938AD0A16144}"/>
                </a:ext>
              </a:extLst>
            </p:cNvPr>
            <p:cNvPicPr>
              <a:picLocks noChangeAspect="1"/>
            </p:cNvPicPr>
            <p:nvPr/>
          </p:nvPicPr>
          <p:blipFill rotWithShape="1">
            <a:blip r:embed="rId3">
              <a:extLst>
                <a:ext uri="{28A0092B-C50C-407E-A947-70E740481C1C}">
                  <a14:useLocalDpi xmlns:a14="http://schemas.microsoft.com/office/drawing/2010/main" val="0"/>
                </a:ext>
              </a:extLst>
            </a:blip>
            <a:srcRect l="25625" r="8874"/>
            <a:stretch/>
          </p:blipFill>
          <p:spPr>
            <a:xfrm rot="5400000">
              <a:off x="5434980" y="26882546"/>
              <a:ext cx="3171471" cy="2182205"/>
            </a:xfrm>
            <a:prstGeom prst="rect">
              <a:avLst/>
            </a:prstGeom>
          </p:spPr>
        </p:pic>
        <p:grpSp>
          <p:nvGrpSpPr>
            <p:cNvPr id="15" name="Group 14">
              <a:extLst>
                <a:ext uri="{FF2B5EF4-FFF2-40B4-BE49-F238E27FC236}">
                  <a16:creationId xmlns:a16="http://schemas.microsoft.com/office/drawing/2014/main" id="{37CA3E07-3E52-E7DF-5243-E2AB1B4B56C3}"/>
                </a:ext>
              </a:extLst>
            </p:cNvPr>
            <p:cNvGrpSpPr/>
            <p:nvPr/>
          </p:nvGrpSpPr>
          <p:grpSpPr>
            <a:xfrm>
              <a:off x="7020368" y="26170121"/>
              <a:ext cx="3214652" cy="2567859"/>
              <a:chOff x="7020368" y="26170121"/>
              <a:chExt cx="3214652" cy="2567859"/>
            </a:xfrm>
          </p:grpSpPr>
          <p:cxnSp>
            <p:nvCxnSpPr>
              <p:cNvPr id="16" name="Straight Arrow Connector 15">
                <a:extLst>
                  <a:ext uri="{FF2B5EF4-FFF2-40B4-BE49-F238E27FC236}">
                    <a16:creationId xmlns:a16="http://schemas.microsoft.com/office/drawing/2014/main" id="{06FA0199-D2EA-8D31-C6FE-1EBF3198DE5F}"/>
                  </a:ext>
                </a:extLst>
              </p:cNvPr>
              <p:cNvCxnSpPr>
                <a:cxnSpLocks/>
              </p:cNvCxnSpPr>
              <p:nvPr/>
            </p:nvCxnSpPr>
            <p:spPr>
              <a:xfrm flipH="1">
                <a:off x="7020368" y="26349657"/>
                <a:ext cx="1537907" cy="511499"/>
              </a:xfrm>
              <a:prstGeom prst="straightConnector1">
                <a:avLst/>
              </a:prstGeom>
              <a:ln>
                <a:solidFill>
                  <a:srgbClr val="CA0422"/>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60496218-5739-462A-4C59-2B39116E47F4}"/>
                  </a:ext>
                </a:extLst>
              </p:cNvPr>
              <p:cNvCxnSpPr>
                <a:cxnSpLocks/>
              </p:cNvCxnSpPr>
              <p:nvPr/>
            </p:nvCxnSpPr>
            <p:spPr>
              <a:xfrm flipH="1">
                <a:off x="7333576" y="26732571"/>
                <a:ext cx="1105066" cy="317219"/>
              </a:xfrm>
              <a:prstGeom prst="straightConnector1">
                <a:avLst/>
              </a:prstGeom>
              <a:ln>
                <a:solidFill>
                  <a:srgbClr val="CA0422"/>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18" name="Straight Arrow Connector 17">
                <a:extLst>
                  <a:ext uri="{FF2B5EF4-FFF2-40B4-BE49-F238E27FC236}">
                    <a16:creationId xmlns:a16="http://schemas.microsoft.com/office/drawing/2014/main" id="{D146DE2D-7251-FDF0-813F-A95B20709AE0}"/>
                  </a:ext>
                </a:extLst>
              </p:cNvPr>
              <p:cNvCxnSpPr>
                <a:cxnSpLocks/>
                <a:stCxn id="23" idx="1"/>
              </p:cNvCxnSpPr>
              <p:nvPr/>
            </p:nvCxnSpPr>
            <p:spPr>
              <a:xfrm flipH="1">
                <a:off x="7195949" y="27199216"/>
                <a:ext cx="1108899" cy="132403"/>
              </a:xfrm>
              <a:prstGeom prst="straightConnector1">
                <a:avLst/>
              </a:prstGeom>
              <a:ln>
                <a:solidFill>
                  <a:srgbClr val="CA0422"/>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19" name="Straight Arrow Connector 18">
                <a:extLst>
                  <a:ext uri="{FF2B5EF4-FFF2-40B4-BE49-F238E27FC236}">
                    <a16:creationId xmlns:a16="http://schemas.microsoft.com/office/drawing/2014/main" id="{2CB0D9AE-1BE5-3416-044A-A6A0375E361D}"/>
                  </a:ext>
                </a:extLst>
              </p:cNvPr>
              <p:cNvCxnSpPr>
                <a:cxnSpLocks/>
              </p:cNvCxnSpPr>
              <p:nvPr/>
            </p:nvCxnSpPr>
            <p:spPr>
              <a:xfrm flipH="1">
                <a:off x="7158950" y="28377387"/>
                <a:ext cx="1220193" cy="127674"/>
              </a:xfrm>
              <a:prstGeom prst="straightConnector1">
                <a:avLst/>
              </a:prstGeom>
              <a:ln>
                <a:solidFill>
                  <a:srgbClr val="CA0422"/>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20" name="Straight Arrow Connector 19">
                <a:extLst>
                  <a:ext uri="{FF2B5EF4-FFF2-40B4-BE49-F238E27FC236}">
                    <a16:creationId xmlns:a16="http://schemas.microsoft.com/office/drawing/2014/main" id="{FB5D7C36-D20A-23AF-8B50-CCBD419FE0B8}"/>
                  </a:ext>
                </a:extLst>
              </p:cNvPr>
              <p:cNvCxnSpPr>
                <a:cxnSpLocks/>
              </p:cNvCxnSpPr>
              <p:nvPr/>
            </p:nvCxnSpPr>
            <p:spPr>
              <a:xfrm flipH="1">
                <a:off x="7435356" y="27695982"/>
                <a:ext cx="993573" cy="154538"/>
              </a:xfrm>
              <a:prstGeom prst="straightConnector1">
                <a:avLst/>
              </a:prstGeom>
              <a:ln>
                <a:solidFill>
                  <a:srgbClr val="CA0422"/>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sp>
            <p:nvSpPr>
              <p:cNvPr id="21" name="TextBox 20">
                <a:extLst>
                  <a:ext uri="{FF2B5EF4-FFF2-40B4-BE49-F238E27FC236}">
                    <a16:creationId xmlns:a16="http://schemas.microsoft.com/office/drawing/2014/main" id="{46070673-DBAB-55C6-84EE-D6023306C409}"/>
                  </a:ext>
                </a:extLst>
              </p:cNvPr>
              <p:cNvSpPr txBox="1"/>
              <p:nvPr/>
            </p:nvSpPr>
            <p:spPr>
              <a:xfrm>
                <a:off x="8553400" y="26170121"/>
                <a:ext cx="1294546" cy="377789"/>
              </a:xfrm>
              <a:prstGeom prst="rect">
                <a:avLst/>
              </a:prstGeom>
              <a:noFill/>
            </p:spPr>
            <p:txBody>
              <a:bodyPr wrap="square">
                <a:spAutoFit/>
              </a:bodyPr>
              <a:lstStyle/>
              <a:p>
                <a:r>
                  <a:rPr lang="en-US" sz="1100" dirty="0"/>
                  <a:t>PICOSEC MM</a:t>
                </a:r>
                <a:endParaRPr lang="el-GR" sz="1100" dirty="0"/>
              </a:p>
            </p:txBody>
          </p:sp>
          <p:sp>
            <p:nvSpPr>
              <p:cNvPr id="22" name="TextBox 21">
                <a:extLst>
                  <a:ext uri="{FF2B5EF4-FFF2-40B4-BE49-F238E27FC236}">
                    <a16:creationId xmlns:a16="http://schemas.microsoft.com/office/drawing/2014/main" id="{95CAB78A-C9C2-C4BD-DCEE-5323FB96ED10}"/>
                  </a:ext>
                </a:extLst>
              </p:cNvPr>
              <p:cNvSpPr txBox="1"/>
              <p:nvPr/>
            </p:nvSpPr>
            <p:spPr>
              <a:xfrm>
                <a:off x="8463983" y="26573297"/>
                <a:ext cx="1771037" cy="377789"/>
              </a:xfrm>
              <a:prstGeom prst="rect">
                <a:avLst/>
              </a:prstGeom>
              <a:noFill/>
            </p:spPr>
            <p:txBody>
              <a:bodyPr wrap="square">
                <a:spAutoFit/>
              </a:bodyPr>
              <a:lstStyle/>
              <a:p>
                <a:r>
                  <a:rPr lang="en-US" sz="1100" dirty="0"/>
                  <a:t>VETO scintillators</a:t>
                </a:r>
                <a:endParaRPr lang="el-GR" sz="1100" dirty="0"/>
              </a:p>
            </p:txBody>
          </p:sp>
          <p:sp>
            <p:nvSpPr>
              <p:cNvPr id="23" name="TextBox 22">
                <a:extLst>
                  <a:ext uri="{FF2B5EF4-FFF2-40B4-BE49-F238E27FC236}">
                    <a16:creationId xmlns:a16="http://schemas.microsoft.com/office/drawing/2014/main" id="{0D6BB3B9-0024-CF9C-0099-D98838D58786}"/>
                  </a:ext>
                </a:extLst>
              </p:cNvPr>
              <p:cNvSpPr txBox="1"/>
              <p:nvPr/>
            </p:nvSpPr>
            <p:spPr>
              <a:xfrm>
                <a:off x="8304848" y="27010322"/>
                <a:ext cx="1923576" cy="377789"/>
              </a:xfrm>
              <a:prstGeom prst="rect">
                <a:avLst/>
              </a:prstGeom>
              <a:noFill/>
            </p:spPr>
            <p:txBody>
              <a:bodyPr wrap="square">
                <a:spAutoFit/>
              </a:bodyPr>
              <a:lstStyle/>
              <a:p>
                <a:r>
                  <a:rPr lang="en-US" sz="1100" dirty="0"/>
                  <a:t>Absorber Pb (2.5cm) </a:t>
                </a:r>
                <a:endParaRPr lang="el-GR" sz="1100" dirty="0"/>
              </a:p>
            </p:txBody>
          </p:sp>
          <p:sp>
            <p:nvSpPr>
              <p:cNvPr id="24" name="TextBox 23">
                <a:extLst>
                  <a:ext uri="{FF2B5EF4-FFF2-40B4-BE49-F238E27FC236}">
                    <a16:creationId xmlns:a16="http://schemas.microsoft.com/office/drawing/2014/main" id="{A3BBDA6C-22F3-7133-89BE-DFD5483849B7}"/>
                  </a:ext>
                </a:extLst>
              </p:cNvPr>
              <p:cNvSpPr txBox="1"/>
              <p:nvPr/>
            </p:nvSpPr>
            <p:spPr>
              <a:xfrm>
                <a:off x="8379143" y="27544183"/>
                <a:ext cx="1742631" cy="377789"/>
              </a:xfrm>
              <a:prstGeom prst="rect">
                <a:avLst/>
              </a:prstGeom>
              <a:noFill/>
            </p:spPr>
            <p:txBody>
              <a:bodyPr wrap="square">
                <a:spAutoFit/>
              </a:bodyPr>
              <a:lstStyle/>
              <a:p>
                <a:r>
                  <a:rPr lang="en-US" sz="1100" dirty="0"/>
                  <a:t>Trigger Scintillator</a:t>
                </a:r>
                <a:endParaRPr lang="el-GR" sz="1100" dirty="0"/>
              </a:p>
            </p:txBody>
          </p:sp>
          <p:sp>
            <p:nvSpPr>
              <p:cNvPr id="25" name="TextBox 24">
                <a:extLst>
                  <a:ext uri="{FF2B5EF4-FFF2-40B4-BE49-F238E27FC236}">
                    <a16:creationId xmlns:a16="http://schemas.microsoft.com/office/drawing/2014/main" id="{8F1C8F27-FBF2-871E-066B-50DECFD0E1A5}"/>
                  </a:ext>
                </a:extLst>
              </p:cNvPr>
              <p:cNvSpPr txBox="1"/>
              <p:nvPr/>
            </p:nvSpPr>
            <p:spPr>
              <a:xfrm>
                <a:off x="8350737" y="28115739"/>
                <a:ext cx="1771037" cy="622241"/>
              </a:xfrm>
              <a:prstGeom prst="rect">
                <a:avLst/>
              </a:prstGeom>
              <a:noFill/>
            </p:spPr>
            <p:txBody>
              <a:bodyPr wrap="square">
                <a:spAutoFit/>
              </a:bodyPr>
              <a:lstStyle/>
              <a:p>
                <a:r>
                  <a:rPr lang="en-US" sz="1100" dirty="0"/>
                  <a:t>MCP-PMT time reference device</a:t>
                </a:r>
                <a:endParaRPr lang="el-GR" sz="1100" dirty="0"/>
              </a:p>
            </p:txBody>
          </p:sp>
        </p:grpSp>
      </p:grpSp>
      <p:sp>
        <p:nvSpPr>
          <p:cNvPr id="35" name="TextBox 9">
            <a:extLst>
              <a:ext uri="{FF2B5EF4-FFF2-40B4-BE49-F238E27FC236}">
                <a16:creationId xmlns:a16="http://schemas.microsoft.com/office/drawing/2014/main" id="{C6C4A223-94D3-507C-6D2E-47DD6025A9F0}"/>
              </a:ext>
            </a:extLst>
          </p:cNvPr>
          <p:cNvSpPr txBox="1"/>
          <p:nvPr/>
        </p:nvSpPr>
        <p:spPr>
          <a:xfrm>
            <a:off x="68100" y="4275803"/>
            <a:ext cx="5670551" cy="78726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indent="-304815">
              <a:lnSpc>
                <a:spcPts val="2079"/>
              </a:lnSpc>
              <a:buFont typeface="Arial" panose="020B0604020202020204" pitchFamily="34" charset="0"/>
              <a:buChar char="•"/>
            </a:pPr>
            <a:r>
              <a:rPr lang="en-US" sz="1600" dirty="0">
                <a:solidFill>
                  <a:srgbClr val="C00000"/>
                </a:solidFill>
              </a:rPr>
              <a:t>Application Scenario</a:t>
            </a:r>
          </a:p>
          <a:p>
            <a:pPr marL="609630" lvl="1" indent="-304815">
              <a:lnSpc>
                <a:spcPts val="2079"/>
              </a:lnSpc>
              <a:buFont typeface="Arial" panose="020B0604020202020204" pitchFamily="34" charset="0"/>
              <a:buChar char="•"/>
            </a:pPr>
            <a:r>
              <a:rPr lang="en-US" sz="1600" dirty="0">
                <a:solidFill>
                  <a:srgbClr val="000000"/>
                </a:solidFill>
              </a:rPr>
              <a:t>Embed in Electromagnetic Calorimeter </a:t>
            </a:r>
          </a:p>
          <a:p>
            <a:pPr marL="609630" lvl="1" indent="-304815">
              <a:lnSpc>
                <a:spcPts val="2079"/>
              </a:lnSpc>
              <a:buFont typeface="Arial" panose="020B0604020202020204" pitchFamily="34" charset="0"/>
              <a:buChar char="•"/>
            </a:pPr>
            <a:r>
              <a:rPr lang="en-US" sz="1600" dirty="0">
                <a:solidFill>
                  <a:srgbClr val="000000"/>
                </a:solidFill>
              </a:rPr>
              <a:t>Identify particle showers </a:t>
            </a:r>
          </a:p>
        </p:txBody>
      </p:sp>
      <p:grpSp>
        <p:nvGrpSpPr>
          <p:cNvPr id="4" name="Group 3">
            <a:extLst>
              <a:ext uri="{FF2B5EF4-FFF2-40B4-BE49-F238E27FC236}">
                <a16:creationId xmlns:a16="http://schemas.microsoft.com/office/drawing/2014/main" id="{4A731DAB-4EF7-D29B-9BE7-C5DC031A2CCF}"/>
              </a:ext>
            </a:extLst>
          </p:cNvPr>
          <p:cNvGrpSpPr/>
          <p:nvPr/>
        </p:nvGrpSpPr>
        <p:grpSpPr>
          <a:xfrm>
            <a:off x="7729243" y="1319127"/>
            <a:ext cx="8026515" cy="4219746"/>
            <a:chOff x="7729243" y="1319127"/>
            <a:chExt cx="8026515" cy="4219746"/>
          </a:xfrm>
        </p:grpSpPr>
        <p:grpSp>
          <p:nvGrpSpPr>
            <p:cNvPr id="26" name="Group 25">
              <a:extLst>
                <a:ext uri="{FF2B5EF4-FFF2-40B4-BE49-F238E27FC236}">
                  <a16:creationId xmlns:a16="http://schemas.microsoft.com/office/drawing/2014/main" id="{D7DB9E39-BACC-38AE-83C9-6D23CA742D81}"/>
                </a:ext>
              </a:extLst>
            </p:cNvPr>
            <p:cNvGrpSpPr/>
            <p:nvPr/>
          </p:nvGrpSpPr>
          <p:grpSpPr>
            <a:xfrm>
              <a:off x="7729243" y="1319127"/>
              <a:ext cx="4467286" cy="4219746"/>
              <a:chOff x="6568771" y="1268513"/>
              <a:chExt cx="5302663" cy="4766755"/>
            </a:xfrm>
          </p:grpSpPr>
          <p:grpSp>
            <p:nvGrpSpPr>
              <p:cNvPr id="27" name="Group 26">
                <a:extLst>
                  <a:ext uri="{FF2B5EF4-FFF2-40B4-BE49-F238E27FC236}">
                    <a16:creationId xmlns:a16="http://schemas.microsoft.com/office/drawing/2014/main" id="{A9CA7891-2B99-30D7-9B11-58267D0857E4}"/>
                  </a:ext>
                </a:extLst>
              </p:cNvPr>
              <p:cNvGrpSpPr/>
              <p:nvPr/>
            </p:nvGrpSpPr>
            <p:grpSpPr>
              <a:xfrm>
                <a:off x="6568771" y="1268513"/>
                <a:ext cx="5302663" cy="4766755"/>
                <a:chOff x="4636442" y="575239"/>
                <a:chExt cx="5302663" cy="4766755"/>
              </a:xfrm>
            </p:grpSpPr>
            <p:grpSp>
              <p:nvGrpSpPr>
                <p:cNvPr id="29" name="Group 28">
                  <a:extLst>
                    <a:ext uri="{FF2B5EF4-FFF2-40B4-BE49-F238E27FC236}">
                      <a16:creationId xmlns:a16="http://schemas.microsoft.com/office/drawing/2014/main" id="{28BAF570-CC97-633C-5DC9-9F58F96DF0B6}"/>
                    </a:ext>
                  </a:extLst>
                </p:cNvPr>
                <p:cNvGrpSpPr/>
                <p:nvPr/>
              </p:nvGrpSpPr>
              <p:grpSpPr>
                <a:xfrm>
                  <a:off x="4636442" y="575239"/>
                  <a:ext cx="5302663" cy="4766755"/>
                  <a:chOff x="4636442" y="575239"/>
                  <a:chExt cx="5302663" cy="4766755"/>
                </a:xfrm>
              </p:grpSpPr>
              <p:pic>
                <p:nvPicPr>
                  <p:cNvPr id="32" name="Picture 31">
                    <a:extLst>
                      <a:ext uri="{FF2B5EF4-FFF2-40B4-BE49-F238E27FC236}">
                        <a16:creationId xmlns:a16="http://schemas.microsoft.com/office/drawing/2014/main" id="{30363D67-8561-15BA-9E73-7540DFB662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6442" y="575239"/>
                    <a:ext cx="5302663" cy="4766755"/>
                  </a:xfrm>
                  <a:prstGeom prst="rect">
                    <a:avLst/>
                  </a:prstGeom>
                </p:spPr>
              </p:pic>
              <p:pic>
                <p:nvPicPr>
                  <p:cNvPr id="33" name="Picture 32">
                    <a:extLst>
                      <a:ext uri="{FF2B5EF4-FFF2-40B4-BE49-F238E27FC236}">
                        <a16:creationId xmlns:a16="http://schemas.microsoft.com/office/drawing/2014/main" id="{245E0938-FCAD-B725-20B2-ECFBD53BA2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7357" y="1003632"/>
                    <a:ext cx="2062081" cy="1766961"/>
                  </a:xfrm>
                  <a:prstGeom prst="rect">
                    <a:avLst/>
                  </a:prstGeom>
                </p:spPr>
              </p:pic>
              <p:sp>
                <p:nvSpPr>
                  <p:cNvPr id="34" name="TextBox 33">
                    <a:extLst>
                      <a:ext uri="{FF2B5EF4-FFF2-40B4-BE49-F238E27FC236}">
                        <a16:creationId xmlns:a16="http://schemas.microsoft.com/office/drawing/2014/main" id="{67F68FBD-8871-6F00-83AF-4FB24A65D99B}"/>
                      </a:ext>
                    </a:extLst>
                  </p:cNvPr>
                  <p:cNvSpPr txBox="1"/>
                  <p:nvPr/>
                </p:nvSpPr>
                <p:spPr>
                  <a:xfrm>
                    <a:off x="7344217" y="2816265"/>
                    <a:ext cx="2406770" cy="1384995"/>
                  </a:xfrm>
                  <a:prstGeom prst="rect">
                    <a:avLst/>
                  </a:prstGeom>
                  <a:noFill/>
                </p:spPr>
                <p:txBody>
                  <a:bodyPr wrap="square" rtlCol="0">
                    <a:spAutoFit/>
                  </a:bodyPr>
                  <a:lstStyle/>
                  <a:p>
                    <a:r>
                      <a:rPr lang="en-US" sz="1400" b="1" dirty="0">
                        <a:solidFill>
                          <a:srgbClr val="0432FF"/>
                        </a:solidFill>
                      </a:rPr>
                      <a:t>showering electrons</a:t>
                    </a:r>
                  </a:p>
                  <a:p>
                    <a:r>
                      <a:rPr lang="en-US" sz="1400" b="1" dirty="0"/>
                      <a:t>showering electrons – </a:t>
                    </a:r>
                    <a:r>
                      <a:rPr lang="en-US" sz="1400" b="1" dirty="0" err="1"/>
                      <a:t>epeak</a:t>
                    </a:r>
                    <a:r>
                      <a:rPr lang="en-US" sz="1400" b="1" dirty="0"/>
                      <a:t> charge &lt;5 </a:t>
                    </a:r>
                    <a:r>
                      <a:rPr lang="en-US" sz="1400" b="1" dirty="0" err="1"/>
                      <a:t>pC</a:t>
                    </a:r>
                    <a:endParaRPr lang="en-US" sz="1400" b="1" dirty="0"/>
                  </a:p>
                  <a:p>
                    <a:r>
                      <a:rPr lang="en-US" sz="1400" b="1" dirty="0" err="1">
                        <a:solidFill>
                          <a:srgbClr val="FF0000"/>
                        </a:solidFill>
                      </a:rPr>
                      <a:t>muons</a:t>
                    </a:r>
                    <a:endParaRPr lang="en-US" sz="1400" b="1" dirty="0">
                      <a:solidFill>
                        <a:srgbClr val="FF0000"/>
                      </a:solidFill>
                    </a:endParaRPr>
                  </a:p>
                  <a:p>
                    <a:r>
                      <a:rPr lang="en-US" sz="1400" b="1" dirty="0">
                        <a:solidFill>
                          <a:srgbClr val="FF40FF"/>
                        </a:solidFill>
                      </a:rPr>
                      <a:t>electrons WITHOUT absorber</a:t>
                    </a:r>
                  </a:p>
                </p:txBody>
              </p:sp>
            </p:grpSp>
            <p:sp>
              <p:nvSpPr>
                <p:cNvPr id="30" name="Oval 29">
                  <a:extLst>
                    <a:ext uri="{FF2B5EF4-FFF2-40B4-BE49-F238E27FC236}">
                      <a16:creationId xmlns:a16="http://schemas.microsoft.com/office/drawing/2014/main" id="{9AB67183-39E9-E650-97CF-0D70AA226DED}"/>
                    </a:ext>
                  </a:extLst>
                </p:cNvPr>
                <p:cNvSpPr/>
                <p:nvPr/>
              </p:nvSpPr>
              <p:spPr>
                <a:xfrm>
                  <a:off x="8941657" y="4382374"/>
                  <a:ext cx="432047" cy="438415"/>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extBox 30">
                  <a:extLst>
                    <a:ext uri="{FF2B5EF4-FFF2-40B4-BE49-F238E27FC236}">
                      <a16:creationId xmlns:a16="http://schemas.microsoft.com/office/drawing/2014/main" id="{D2CFFA97-941B-693F-2F4B-58B141891DC1}"/>
                    </a:ext>
                  </a:extLst>
                </p:cNvPr>
                <p:cNvSpPr txBox="1"/>
                <p:nvPr/>
              </p:nvSpPr>
              <p:spPr>
                <a:xfrm>
                  <a:off x="5344826" y="4300967"/>
                  <a:ext cx="811938" cy="338554"/>
                </a:xfrm>
                <a:prstGeom prst="rect">
                  <a:avLst/>
                </a:prstGeom>
                <a:noFill/>
              </p:spPr>
              <p:txBody>
                <a:bodyPr wrap="square" rtlCol="0">
                  <a:spAutoFit/>
                </a:bodyPr>
                <a:lstStyle/>
                <a:p>
                  <a:r>
                    <a:rPr lang="en-US" sz="1600" b="1" u="sng" dirty="0">
                      <a:solidFill>
                        <a:schemeClr val="bg2"/>
                      </a:solidFill>
                    </a:rPr>
                    <a:t>13ps</a:t>
                  </a:r>
                  <a:r>
                    <a:rPr lang="en-US" dirty="0"/>
                    <a:t> </a:t>
                  </a:r>
                  <a:endParaRPr lang="fr-FR" dirty="0"/>
                </a:p>
              </p:txBody>
            </p:sp>
          </p:grpSp>
          <p:cxnSp>
            <p:nvCxnSpPr>
              <p:cNvPr id="28" name="Straight Arrow Connector 27">
                <a:extLst>
                  <a:ext uri="{FF2B5EF4-FFF2-40B4-BE49-F238E27FC236}">
                    <a16:creationId xmlns:a16="http://schemas.microsoft.com/office/drawing/2014/main" id="{0DBA3EB7-EEA3-20A9-3F0C-96D970505AB8}"/>
                  </a:ext>
                </a:extLst>
              </p:cNvPr>
              <p:cNvCxnSpPr/>
              <p:nvPr/>
            </p:nvCxnSpPr>
            <p:spPr>
              <a:xfrm flipH="1">
                <a:off x="7218790" y="5373216"/>
                <a:ext cx="4248472" cy="0"/>
              </a:xfrm>
              <a:prstGeom prst="straightConnector1">
                <a:avLst/>
              </a:prstGeom>
              <a:ln w="9525" cap="flat" cmpd="dbl" algn="ctr">
                <a:solidFill>
                  <a:srgbClr val="FF0000"/>
                </a:solidFill>
                <a:prstDash val="lgDashDot"/>
                <a:round/>
                <a:headEnd type="none" w="med" len="sm"/>
                <a:tailEnd type="none" w="med" len="med"/>
              </a:ln>
            </p:spPr>
            <p:style>
              <a:lnRef idx="0">
                <a:scrgbClr r="0" g="0" b="0"/>
              </a:lnRef>
              <a:fillRef idx="0">
                <a:scrgbClr r="0" g="0" b="0"/>
              </a:fillRef>
              <a:effectRef idx="0">
                <a:scrgbClr r="0" g="0" b="0"/>
              </a:effectRef>
              <a:fontRef idx="minor">
                <a:schemeClr val="tx1"/>
              </a:fontRef>
            </p:style>
          </p:cxnSp>
        </p:grpSp>
        <p:sp>
          <p:nvSpPr>
            <p:cNvPr id="37" name="TextBox 9">
              <a:extLst>
                <a:ext uri="{FF2B5EF4-FFF2-40B4-BE49-F238E27FC236}">
                  <a16:creationId xmlns:a16="http://schemas.microsoft.com/office/drawing/2014/main" id="{BAE2481C-404C-C6DC-7642-D30BE0A0961C}"/>
                </a:ext>
              </a:extLst>
            </p:cNvPr>
            <p:cNvSpPr txBox="1"/>
            <p:nvPr/>
          </p:nvSpPr>
          <p:spPr>
            <a:xfrm>
              <a:off x="10085207" y="1601464"/>
              <a:ext cx="5670551" cy="24865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2079"/>
                </a:lnSpc>
              </a:pPr>
              <a:r>
                <a:rPr lang="en-US" sz="1600" dirty="0">
                  <a:solidFill>
                    <a:srgbClr val="C00000"/>
                  </a:solidFill>
                </a:rPr>
                <a:t>PRELIMINARY</a:t>
              </a:r>
            </a:p>
          </p:txBody>
        </p:sp>
      </p:grpSp>
      <p:pic>
        <p:nvPicPr>
          <p:cNvPr id="38" name="Picture 37">
            <a:extLst>
              <a:ext uri="{FF2B5EF4-FFF2-40B4-BE49-F238E27FC236}">
                <a16:creationId xmlns:a16="http://schemas.microsoft.com/office/drawing/2014/main" id="{A8EF497E-36E2-AED7-3635-69A0708C934F}"/>
              </a:ext>
            </a:extLst>
          </p:cNvPr>
          <p:cNvPicPr>
            <a:picLocks noChangeAspect="1"/>
          </p:cNvPicPr>
          <p:nvPr/>
        </p:nvPicPr>
        <p:blipFill>
          <a:blip r:embed="rId6"/>
          <a:stretch>
            <a:fillRect/>
          </a:stretch>
        </p:blipFill>
        <p:spPr>
          <a:xfrm>
            <a:off x="4643552" y="4317513"/>
            <a:ext cx="3263412" cy="2187695"/>
          </a:xfrm>
          <a:prstGeom prst="rect">
            <a:avLst/>
          </a:prstGeom>
        </p:spPr>
      </p:pic>
      <mc:AlternateContent xmlns:mc="http://schemas.openxmlformats.org/markup-compatibility/2006" xmlns:a14="http://schemas.microsoft.com/office/drawing/2010/main">
        <mc:Choice Requires="a14">
          <p:sp>
            <p:nvSpPr>
              <p:cNvPr id="39" name="CustomShape 12">
                <a:extLst>
                  <a:ext uri="{FF2B5EF4-FFF2-40B4-BE49-F238E27FC236}">
                    <a16:creationId xmlns:a16="http://schemas.microsoft.com/office/drawing/2014/main" id="{6450F506-428B-0043-38E1-000B414E059D}"/>
                  </a:ext>
                </a:extLst>
              </p:cNvPr>
              <p:cNvSpPr/>
              <p:nvPr/>
            </p:nvSpPr>
            <p:spPr>
              <a:xfrm>
                <a:off x="5875836" y="3493549"/>
                <a:ext cx="1948356" cy="874715"/>
              </a:xfrm>
              <a:prstGeom prst="rect">
                <a:avLst/>
              </a:prstGeom>
              <a:solidFill>
                <a:srgbClr val="FFD7D7"/>
              </a:solidFill>
              <a:ln>
                <a:solidFill>
                  <a:srgbClr val="FF0000"/>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algn="ctr">
                  <a:spcBef>
                    <a:spcPts val="283"/>
                  </a:spcBef>
                  <a:spcAft>
                    <a:spcPts val="283"/>
                  </a:spcAft>
                </a:pPr>
                <a:r>
                  <a:rPr lang="en-US" b="0" strike="noStrike" spc="-1" dirty="0">
                    <a:ea typeface="Noto Sans CJK SC"/>
                  </a:rPr>
                  <a:t>~70pes</a:t>
                </a:r>
              </a:p>
              <a:p>
                <a:pPr algn="ctr">
                  <a:spcBef>
                    <a:spcPts val="283"/>
                  </a:spcBef>
                  <a:spcAft>
                    <a:spcPts val="283"/>
                  </a:spcAft>
                </a:pPr>
                <a:r>
                  <a:rPr lang="en-US" b="0" strike="noStrike" spc="-1" dirty="0">
                    <a:ea typeface="Noto Sans CJK SC"/>
                  </a:rPr>
                  <a:t>Timing resolution :</a:t>
                </a:r>
              </a:p>
              <a:p>
                <a:pPr algn="ctr">
                  <a:spcBef>
                    <a:spcPts val="283"/>
                  </a:spcBef>
                  <a:spcAft>
                    <a:spcPts val="283"/>
                  </a:spcAft>
                </a:pPr>
                <a:r>
                  <a:rPr lang="en-US" spc="-1" dirty="0">
                    <a:ea typeface="Cambria Math" panose="02040503050406030204" pitchFamily="18" charset="0"/>
                  </a:rPr>
                  <a:t>6.8</a:t>
                </a:r>
                <a14:m>
                  <m:oMath xmlns:m="http://schemas.openxmlformats.org/officeDocument/2006/math">
                    <m:r>
                      <a:rPr lang="en-US" b="0" i="1" strike="noStrike" spc="-1" smtClean="0">
                        <a:latin typeface="Cambria Math" panose="02040503050406030204" pitchFamily="18" charset="0"/>
                        <a:ea typeface="Cambria Math" panose="02040503050406030204" pitchFamily="18" charset="0"/>
                      </a:rPr>
                      <m:t>±</m:t>
                    </m:r>
                  </m:oMath>
                </a14:m>
                <a:r>
                  <a:rPr lang="en-US" b="0" strike="noStrike" spc="-1" dirty="0">
                    <a:ea typeface="Noto Sans CJK SC"/>
                  </a:rPr>
                  <a:t>0.3 ps</a:t>
                </a:r>
              </a:p>
            </p:txBody>
          </p:sp>
        </mc:Choice>
        <mc:Fallback xmlns="">
          <p:sp>
            <p:nvSpPr>
              <p:cNvPr id="39" name="CustomShape 12">
                <a:extLst>
                  <a:ext uri="{FF2B5EF4-FFF2-40B4-BE49-F238E27FC236}">
                    <a16:creationId xmlns:a16="http://schemas.microsoft.com/office/drawing/2014/main" id="{6450F506-428B-0043-38E1-000B414E059D}"/>
                  </a:ext>
                </a:extLst>
              </p:cNvPr>
              <p:cNvSpPr>
                <a:spLocks noRot="1" noChangeAspect="1" noMove="1" noResize="1" noEditPoints="1" noAdjustHandles="1" noChangeArrowheads="1" noChangeShapeType="1" noTextEdit="1"/>
              </p:cNvSpPr>
              <p:nvPr/>
            </p:nvSpPr>
            <p:spPr>
              <a:xfrm>
                <a:off x="5875836" y="3493549"/>
                <a:ext cx="1948356" cy="874715"/>
              </a:xfrm>
              <a:prstGeom prst="rect">
                <a:avLst/>
              </a:prstGeom>
              <a:blipFill>
                <a:blip r:embed="rId7"/>
                <a:stretch>
                  <a:fillRect t="-685" b="-6849"/>
                </a:stretch>
              </a:blipFill>
              <a:ln>
                <a:solidFill>
                  <a:srgbClr val="FF0000"/>
                </a:solidFill>
              </a:ln>
            </p:spPr>
            <p:txBody>
              <a:bodyPr/>
              <a:lstStyle/>
              <a:p>
                <a:r>
                  <a:rPr lang="el-GR">
                    <a:noFill/>
                  </a:rPr>
                  <a:t> </a:t>
                </a:r>
              </a:p>
            </p:txBody>
          </p:sp>
        </mc:Fallback>
      </mc:AlternateContent>
      <p:sp>
        <p:nvSpPr>
          <p:cNvPr id="40" name="Rectangle 39">
            <a:extLst>
              <a:ext uri="{FF2B5EF4-FFF2-40B4-BE49-F238E27FC236}">
                <a16:creationId xmlns:a16="http://schemas.microsoft.com/office/drawing/2014/main" id="{09E08666-7A90-2A40-A1C2-EE5E1FAA7523}"/>
              </a:ext>
            </a:extLst>
          </p:cNvPr>
          <p:cNvSpPr/>
          <p:nvPr/>
        </p:nvSpPr>
        <p:spPr>
          <a:xfrm>
            <a:off x="25821" y="5449294"/>
            <a:ext cx="7909326" cy="276999"/>
          </a:xfrm>
          <a:prstGeom prst="rect">
            <a:avLst/>
          </a:prstGeom>
        </p:spPr>
        <p:txBody>
          <a:bodyPr wrap="square">
            <a:spAutoFit/>
          </a:bodyPr>
          <a:lstStyle/>
          <a:p>
            <a:pPr>
              <a:spcAft>
                <a:spcPts val="600"/>
              </a:spcAft>
            </a:pPr>
            <a:r>
              <a:rPr lang="en-US" sz="1200" b="1" dirty="0">
                <a:solidFill>
                  <a:srgbClr val="C00000"/>
                </a:solidFill>
                <a:latin typeface="+mn-lt"/>
              </a:rPr>
              <a:t>First Indications from laser test measurements @ IRAMIS /CEA </a:t>
            </a:r>
          </a:p>
        </p:txBody>
      </p:sp>
    </p:spTree>
    <p:extLst>
      <p:ext uri="{BB962C8B-B14F-4D97-AF65-F5344CB8AC3E}">
        <p14:creationId xmlns:p14="http://schemas.microsoft.com/office/powerpoint/2010/main" val="3799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1000"/>
                                        <p:tgtEl>
                                          <p:spTgt spid="38"/>
                                        </p:tgtEl>
                                      </p:cBhvr>
                                    </p:animEffect>
                                    <p:anim calcmode="lin" valueType="num">
                                      <p:cBhvr>
                                        <p:cTn id="35" dur="1000" fill="hold"/>
                                        <p:tgtEl>
                                          <p:spTgt spid="38"/>
                                        </p:tgtEl>
                                        <p:attrNameLst>
                                          <p:attrName>ppt_x</p:attrName>
                                        </p:attrNameLst>
                                      </p:cBhvr>
                                      <p:tavLst>
                                        <p:tav tm="0">
                                          <p:val>
                                            <p:strVal val="#ppt_x"/>
                                          </p:val>
                                        </p:tav>
                                        <p:tav tm="100000">
                                          <p:val>
                                            <p:strVal val="#ppt_x"/>
                                          </p:val>
                                        </p:tav>
                                      </p:tavLst>
                                    </p:anim>
                                    <p:anim calcmode="lin" valueType="num">
                                      <p:cBhvr>
                                        <p:cTn id="36" dur="1000" fill="hold"/>
                                        <p:tgtEl>
                                          <p:spTgt spid="3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1000"/>
                                        <p:tgtEl>
                                          <p:spTgt spid="39"/>
                                        </p:tgtEl>
                                      </p:cBhvr>
                                    </p:animEffect>
                                    <p:anim calcmode="lin" valueType="num">
                                      <p:cBhvr>
                                        <p:cTn id="40" dur="1000" fill="hold"/>
                                        <p:tgtEl>
                                          <p:spTgt spid="39"/>
                                        </p:tgtEl>
                                        <p:attrNameLst>
                                          <p:attrName>ppt_x</p:attrName>
                                        </p:attrNameLst>
                                      </p:cBhvr>
                                      <p:tavLst>
                                        <p:tav tm="0">
                                          <p:val>
                                            <p:strVal val="#ppt_x"/>
                                          </p:val>
                                        </p:tav>
                                        <p:tav tm="100000">
                                          <p:val>
                                            <p:strVal val="#ppt_x"/>
                                          </p:val>
                                        </p:tav>
                                      </p:tavLst>
                                    </p:anim>
                                    <p:anim calcmode="lin" valueType="num">
                                      <p:cBhvr>
                                        <p:cTn id="4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5" grpId="0"/>
      <p:bldP spid="39" grpId="0" animBg="1"/>
      <p:bldP spid="40" grpId="0"/>
    </p:bldLst>
  </p:timing>
</p:sld>
</file>

<file path=ppt/theme/theme1.xml><?xml version="1.0" encoding="utf-8"?>
<a:theme xmlns:a="http://schemas.openxmlformats.org/drawingml/2006/main" name="2014-09-15 - IRFU - FET">
  <a:themeElements>
    <a:clrScheme name="CEA">
      <a:dk1>
        <a:srgbClr val="000000"/>
      </a:dk1>
      <a:lt1>
        <a:srgbClr val="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38382</TotalTime>
  <Words>3672</Words>
  <Application>Microsoft Office PowerPoint</Application>
  <PresentationFormat>Widescreen</PresentationFormat>
  <Paragraphs>453</Paragraphs>
  <Slides>26</Slides>
  <Notes>14</Notes>
  <HiddenSlides>0</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26</vt:i4>
      </vt:variant>
    </vt:vector>
  </HeadingPairs>
  <TitlesOfParts>
    <vt:vector size="43" baseType="lpstr">
      <vt:lpstr>Arial</vt:lpstr>
      <vt:lpstr>Barlow SemiCondensed</vt:lpstr>
      <vt:lpstr>Calibri</vt:lpstr>
      <vt:lpstr>Calibri Light</vt:lpstr>
      <vt:lpstr>Cambria Math</vt:lpstr>
      <vt:lpstr>EYNOEU+AvenirNext-Regular</vt:lpstr>
      <vt:lpstr>NexusSans</vt:lpstr>
      <vt:lpstr>Open Sauce</vt:lpstr>
      <vt:lpstr>Open Sauce SemiBold</vt:lpstr>
      <vt:lpstr>Times</vt:lpstr>
      <vt:lpstr>Times New Roman</vt:lpstr>
      <vt:lpstr>Vijaya</vt:lpstr>
      <vt:lpstr>Wingdings</vt:lpstr>
      <vt:lpstr>2014-09-15 - IRFU - FET</vt:lpstr>
      <vt:lpstr>2_Custom Design</vt:lpstr>
      <vt:lpstr>1_Custom Design</vt:lpstr>
      <vt:lpstr>Custom Design</vt:lpstr>
      <vt:lpstr>PowerPoint Presentation</vt:lpstr>
      <vt:lpstr>PowerPoint Presentation</vt:lpstr>
      <vt:lpstr>What is our motivation?</vt:lpstr>
      <vt:lpstr>Get to know with PICOSEC MM Detector</vt:lpstr>
      <vt:lpstr>Detector Prototype Evolution </vt:lpstr>
      <vt:lpstr>PowerPoint Presentation</vt:lpstr>
      <vt:lpstr>Detector Testing </vt:lpstr>
      <vt:lpstr>Detector Testing – Particle Beams  </vt:lpstr>
      <vt:lpstr>Detector Testing – Particle Beams </vt:lpstr>
      <vt:lpstr>PowerPoint Presentation</vt:lpstr>
      <vt:lpstr>Standard Waveform Analysis </vt:lpstr>
      <vt:lpstr>Correcting for Dynamical Errors </vt:lpstr>
      <vt:lpstr>Alternative Timing Techniques</vt:lpstr>
      <vt:lpstr>Measurements of Interest and Highlight Preliminary Results</vt:lpstr>
      <vt:lpstr>PowerPoint Presentation</vt:lpstr>
      <vt:lpstr>Ongoing Development</vt:lpstr>
      <vt:lpstr>PowerPoint Presentation</vt:lpstr>
      <vt:lpstr>The RD51 “PICOSEC” Collaboration</vt:lpstr>
      <vt:lpstr>PowerPoint Presentation</vt:lpstr>
      <vt:lpstr>Detector Prototype Evolution </vt:lpstr>
      <vt:lpstr>Prototype Scalability </vt:lpstr>
      <vt:lpstr>PowerPoint Presentation</vt:lpstr>
      <vt:lpstr>Robustness and Efficiency </vt:lpstr>
      <vt:lpstr>Robustness &amp; Efficiency </vt:lpstr>
      <vt:lpstr>Pixelated PICOSEC Detector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Thomas Papaevangelou</dc:creator>
  <cp:lastModifiedBy>Alexandra Kallitsopoulou</cp:lastModifiedBy>
  <cp:revision>728</cp:revision>
  <dcterms:modified xsi:type="dcterms:W3CDTF">2023-05-10T17:43:12Z</dcterms:modified>
</cp:coreProperties>
</file>