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59" r:id="rId5"/>
    <p:sldId id="288" r:id="rId6"/>
    <p:sldId id="264" r:id="rId7"/>
    <p:sldId id="268" r:id="rId8"/>
    <p:sldId id="277" r:id="rId9"/>
    <p:sldId id="284" r:id="rId10"/>
    <p:sldId id="292" r:id="rId11"/>
    <p:sldId id="263" r:id="rId12"/>
    <p:sldId id="262" r:id="rId13"/>
    <p:sldId id="273" r:id="rId14"/>
    <p:sldId id="270" r:id="rId15"/>
    <p:sldId id="286" r:id="rId16"/>
    <p:sldId id="299" r:id="rId17"/>
    <p:sldId id="296" r:id="rId18"/>
    <p:sldId id="293" r:id="rId19"/>
    <p:sldId id="267" r:id="rId20"/>
    <p:sldId id="271" r:id="rId21"/>
    <p:sldId id="272" r:id="rId22"/>
    <p:sldId id="295" r:id="rId23"/>
    <p:sldId id="297" r:id="rId24"/>
    <p:sldId id="274" r:id="rId25"/>
    <p:sldId id="275" r:id="rId26"/>
    <p:sldId id="278" r:id="rId27"/>
    <p:sldId id="266" r:id="rId28"/>
    <p:sldId id="279" r:id="rId29"/>
    <p:sldId id="280" r:id="rId30"/>
    <p:sldId id="287" r:id="rId31"/>
    <p:sldId id="269" r:id="rId32"/>
    <p:sldId id="294" r:id="rId33"/>
    <p:sldId id="289" r:id="rId34"/>
    <p:sldId id="290" r:id="rId35"/>
    <p:sldId id="291" r:id="rId36"/>
    <p:sldId id="298" r:id="rId3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8F87C1-4230-4630-BE5D-BA82B11109C2}" v="378" dt="2023-05-10T21:00:44.7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08" autoAdjust="0"/>
    <p:restoredTop sz="94660"/>
  </p:normalViewPr>
  <p:slideViewPr>
    <p:cSldViewPr snapToGrid="0">
      <p:cViewPr varScale="1">
        <p:scale>
          <a:sx n="89" d="100"/>
          <a:sy n="89" d="100"/>
        </p:scale>
        <p:origin x="63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2.xml" Id="rId13" /><Relationship Type="http://schemas.openxmlformats.org/officeDocument/2006/relationships/slide" Target="slides/slide17.xml" Id="rId18" /><Relationship Type="http://schemas.openxmlformats.org/officeDocument/2006/relationships/slide" Target="slides/slide25.xml" Id="rId26" /><Relationship Type="http://schemas.openxmlformats.org/officeDocument/2006/relationships/handoutMaster" Target="handoutMasters/handoutMaster1.xml" Id="rId39" /><Relationship Type="http://schemas.openxmlformats.org/officeDocument/2006/relationships/slide" Target="slides/slide20.xml" Id="rId21" /><Relationship Type="http://schemas.openxmlformats.org/officeDocument/2006/relationships/slide" Target="slides/slide33.xml" Id="rId34" /><Relationship Type="http://schemas.openxmlformats.org/officeDocument/2006/relationships/theme" Target="theme/theme1.xml" Id="rId42" /><Relationship Type="http://schemas.openxmlformats.org/officeDocument/2006/relationships/slide" Target="slides/slide6.xml" Id="rId7" /><Relationship Type="http://schemas.openxmlformats.org/officeDocument/2006/relationships/slide" Target="slides/slide1.xml" Id="rId2" /><Relationship Type="http://schemas.openxmlformats.org/officeDocument/2006/relationships/slide" Target="slides/slide15.xml" Id="rId16" /><Relationship Type="http://schemas.openxmlformats.org/officeDocument/2006/relationships/slide" Target="slides/slide28.xml" Id="rId29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slide" Target="slides/slide10.xml" Id="rId11" /><Relationship Type="http://schemas.openxmlformats.org/officeDocument/2006/relationships/slide" Target="slides/slide23.xml" Id="rId24" /><Relationship Type="http://schemas.openxmlformats.org/officeDocument/2006/relationships/slide" Target="slides/slide31.xml" Id="rId32" /><Relationship Type="http://schemas.openxmlformats.org/officeDocument/2006/relationships/slide" Target="slides/slide36.xml" Id="rId37" /><Relationship Type="http://schemas.openxmlformats.org/officeDocument/2006/relationships/presProps" Target="presProps.xml" Id="rId40" /><Relationship Type="http://schemas.microsoft.com/office/2015/10/relationships/revisionInfo" Target="revisionInfo.xml" Id="rId45" /><Relationship Type="http://schemas.openxmlformats.org/officeDocument/2006/relationships/slide" Target="slides/slide4.xml" Id="rId5" /><Relationship Type="http://schemas.openxmlformats.org/officeDocument/2006/relationships/slide" Target="slides/slide14.xml" Id="rId15" /><Relationship Type="http://schemas.openxmlformats.org/officeDocument/2006/relationships/slide" Target="slides/slide22.xml" Id="rId23" /><Relationship Type="http://schemas.openxmlformats.org/officeDocument/2006/relationships/slide" Target="slides/slide27.xml" Id="rId28" /><Relationship Type="http://schemas.openxmlformats.org/officeDocument/2006/relationships/slide" Target="slides/slide35.xml" Id="rId36" /><Relationship Type="http://schemas.openxmlformats.org/officeDocument/2006/relationships/slide" Target="slides/slide9.xml" Id="rId10" /><Relationship Type="http://schemas.openxmlformats.org/officeDocument/2006/relationships/slide" Target="slides/slide18.xml" Id="rId19" /><Relationship Type="http://schemas.openxmlformats.org/officeDocument/2006/relationships/slide" Target="slides/slide30.xml" Id="rId31" /><Relationship Type="http://schemas.openxmlformats.org/officeDocument/2006/relationships/slide" Target="slides/slide3.xml" Id="rId4" /><Relationship Type="http://schemas.openxmlformats.org/officeDocument/2006/relationships/slide" Target="slides/slide8.xml" Id="rId9" /><Relationship Type="http://schemas.openxmlformats.org/officeDocument/2006/relationships/slide" Target="slides/slide13.xml" Id="rId14" /><Relationship Type="http://schemas.openxmlformats.org/officeDocument/2006/relationships/slide" Target="slides/slide21.xml" Id="rId22" /><Relationship Type="http://schemas.openxmlformats.org/officeDocument/2006/relationships/slide" Target="slides/slide26.xml" Id="rId27" /><Relationship Type="http://schemas.openxmlformats.org/officeDocument/2006/relationships/slide" Target="slides/slide29.xml" Id="rId30" /><Relationship Type="http://schemas.openxmlformats.org/officeDocument/2006/relationships/slide" Target="slides/slide34.xml" Id="rId35" /><Relationship Type="http://schemas.openxmlformats.org/officeDocument/2006/relationships/tableStyles" Target="tableStyles.xml" Id="rId43" /><Relationship Type="http://schemas.openxmlformats.org/officeDocument/2006/relationships/slide" Target="slides/slide7.xml" Id="rId8" /><Relationship Type="http://schemas.openxmlformats.org/officeDocument/2006/relationships/slide" Target="slides/slide2.xml" Id="rId3" /><Relationship Type="http://schemas.openxmlformats.org/officeDocument/2006/relationships/slide" Target="slides/slide11.xml" Id="rId12" /><Relationship Type="http://schemas.openxmlformats.org/officeDocument/2006/relationships/slide" Target="slides/slide16.xml" Id="rId17" /><Relationship Type="http://schemas.openxmlformats.org/officeDocument/2006/relationships/slide" Target="slides/slide24.xml" Id="rId25" /><Relationship Type="http://schemas.openxmlformats.org/officeDocument/2006/relationships/slide" Target="slides/slide32.xml" Id="rId33" /><Relationship Type="http://schemas.openxmlformats.org/officeDocument/2006/relationships/notesMaster" Target="notesMasters/notesMaster1.xml" Id="rId38" /><Relationship Type="http://schemas.openxmlformats.org/officeDocument/2006/relationships/slide" Target="slides/slide19.xml" Id="rId20" /><Relationship Type="http://schemas.openxmlformats.org/officeDocument/2006/relationships/viewProps" Target="viewProps.xml" Id="rId41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F0E9F-B1C3-4912-8DB9-06CDCDADB60C}" type="datetimeFigureOut">
              <a:rPr lang="fr-FR" smtClean="0"/>
              <a:t>10/05/2023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EBEBC-A780-4EBC-B265-80C1A2CD5D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90116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BEF2F-A6B3-4634-AE9C-8D8C6E7BF327}" type="datetimeFigureOut">
              <a:rPr lang="fr-FR" smtClean="0"/>
              <a:t>10/05/2023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8E516-7DA4-4893-B20F-111D88F4B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16702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 cap="flat">
            <a:noFill/>
          </a:ln>
        </p:spPr>
        <p:txBody>
          <a:bodyPr lIns="0" tIns="0" rIns="0" bIns="0" anchor="b"/>
          <a:lstStyle/>
          <a:p>
            <a:pPr algn="r" eaLnBrk="1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E577BDA-6534-4FEC-B5E9-0B1D3773A759}" type="slidenum">
              <a:rPr lang="fr-FR" kern="0">
                <a:solidFill>
                  <a:srgbClr val="000000"/>
                </a:solidFill>
                <a:latin typeface="Calibri"/>
              </a:rPr>
              <a:pPr algn="r" eaLnBrk="1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29</a:t>
            </a:fld>
            <a:endParaRPr lang="fr-FR" sz="1400" kern="0">
              <a:solidFill>
                <a:srgbClr val="000000"/>
              </a:solidFill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331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miter lim="800000"/>
            <a:headEnd/>
            <a:tailEnd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marL="215999" indent="-215999" eaLnBrk="1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2773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4879B74-BBF4-4409-B6CD-E1E312F41690}" type="slidenum">
              <a:t>32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94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C86F-DFB8-481D-8889-832DD7A95C7A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243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8F17D-0D67-4171-9ABF-44107B6EC2AA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539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4FB9F-281A-4715-90CA-7EF4E85A5E4E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4416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 txBox="1">
            <a:spLocks noGrp="1"/>
          </p:cNvSpPr>
          <p:nvPr>
            <p:ph type="title"/>
          </p:nvPr>
        </p:nvSpPr>
        <p:spPr>
          <a:xfrm>
            <a:off x="1523903" y="1122469"/>
            <a:ext cx="9142994" cy="2387343"/>
          </a:xfrm>
        </p:spPr>
        <p:txBody>
          <a:bodyPr/>
          <a:lstStyle>
            <a:lvl1pPr>
              <a:defRPr sz="1806" b="0" spc="-1">
                <a:solidFill>
                  <a:srgbClr val="000000"/>
                </a:solidFill>
              </a:defRPr>
            </a:lvl1pPr>
          </a:lstStyle>
          <a:p>
            <a:pPr lvl="0"/>
            <a:endParaRPr lang="fr-FR"/>
          </a:p>
        </p:txBody>
      </p:sp>
      <p:sp>
        <p:nvSpPr>
          <p:cNvPr id="3" name="PlaceHolder 2"/>
          <p:cNvSpPr txBox="1">
            <a:spLocks noGrp="1"/>
          </p:cNvSpPr>
          <p:nvPr>
            <p:ph type="subTitle" idx="4294967295"/>
          </p:nvPr>
        </p:nvSpPr>
        <p:spPr>
          <a:xfrm>
            <a:off x="609560" y="1604512"/>
            <a:ext cx="10971688" cy="3977478"/>
          </a:xfrm>
        </p:spPr>
        <p:txBody>
          <a:bodyPr lIns="0" tIns="0" rIns="0" bIns="0" anchor="ctr" anchorCtr="1"/>
          <a:lstStyle>
            <a:lvl1pPr algn="ctr">
              <a:defRPr sz="2903" spc="-1">
                <a:latin typeface="Arial"/>
              </a:defRPr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336498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1F81A-4112-47B7-A0C5-29283F90283F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178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B520-0D52-4247-8DDE-43BAD46BE759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80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49A6-C6DF-45EF-971C-C747AF362F4B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1371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CB27-3B04-4648-A2DF-C3D03404AD01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827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2C6-B4CB-4ECF-9BE2-627682DF542B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219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46B-ED89-418D-A9BE-4DB8F5BEC4F6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013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38E0-62C0-4B7F-9A79-7281BDC78ED2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2674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F71D-05AB-4E02-A8DD-87BD4FCED403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011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6B416-818B-4438-AC12-1D4F22B97F61}" type="datetime1">
              <a:rPr lang="fr-FR" smtClean="0"/>
              <a:t>10/05/2023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F16C1-4859-4FE9-8215-E3703C2C59F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679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doi.org/10.1016/j.nima.2022.167910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Shape 1"/>
          <p:cNvSpPr txBox="1"/>
          <p:nvPr/>
        </p:nvSpPr>
        <p:spPr>
          <a:xfrm>
            <a:off x="225832" y="1048284"/>
            <a:ext cx="11789735" cy="1836737"/>
          </a:xfrm>
          <a:prstGeom prst="rect">
            <a:avLst/>
          </a:prstGeom>
          <a:noFill/>
          <a:ln cap="flat">
            <a:noFill/>
          </a:ln>
        </p:spPr>
        <p:txBody>
          <a:bodyPr lIns="67510" tIns="33750" rIns="67510" bIns="33750" anchorCtr="1"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Neutron and beta imaging with Micromegas detectors with optical readout</a:t>
            </a:r>
            <a:endParaRPr lang="fr-FR" sz="2800" dirty="0">
              <a:solidFill>
                <a:srgbClr val="C00000"/>
              </a:solidFill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dirty="0">
                <a:solidFill>
                  <a:srgbClr val="002060"/>
                </a:solidFill>
              </a:rPr>
              <a:t>PHENIICS FEST – 11/05/2023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dirty="0">
                <a:solidFill>
                  <a:srgbClr val="002060"/>
                </a:solidFill>
              </a:rPr>
              <a:t>Antoine Cools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dirty="0">
                <a:solidFill>
                  <a:srgbClr val="002060"/>
                </a:solidFill>
              </a:rPr>
              <a:t>CEA </a:t>
            </a:r>
            <a:r>
              <a:rPr lang="en-US" sz="2400" kern="0" dirty="0" err="1">
                <a:solidFill>
                  <a:srgbClr val="002060"/>
                </a:solidFill>
              </a:rPr>
              <a:t>Saclay</a:t>
            </a:r>
            <a:endParaRPr lang="en-US" sz="2400" kern="0" dirty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dirty="0">
              <a:solidFill>
                <a:srgbClr val="00206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49" y="2303252"/>
            <a:ext cx="2845639" cy="426845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72" t="9533" r="24872" b="8134"/>
          <a:stretch/>
        </p:blipFill>
        <p:spPr>
          <a:xfrm>
            <a:off x="7211683" y="2909966"/>
            <a:ext cx="4131200" cy="366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89859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10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84148" y="707692"/>
            <a:ext cx="2012089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dirty="0">
                <a:solidFill>
                  <a:srgbClr val="002060"/>
                </a:solidFill>
              </a:rPr>
              <a:t>Deconvolution</a:t>
            </a:r>
            <a:endParaRPr lang="en-GB" sz="2400" kern="0" spc="-1" dirty="0">
              <a:solidFill>
                <a:srgbClr val="002060"/>
              </a:solidFill>
            </a:endParaRPr>
          </a:p>
        </p:txBody>
      </p:sp>
      <p:pic>
        <p:nvPicPr>
          <p:cNvPr id="12" name="Image 11"/>
          <p:cNvPicPr/>
          <p:nvPr/>
        </p:nvPicPr>
        <p:blipFill>
          <a:blip r:embed="rId4"/>
          <a:srcRect l="33326" t="22622" r="27375" b="12606"/>
          <a:stretch/>
        </p:blipFill>
        <p:spPr>
          <a:xfrm>
            <a:off x="4390149" y="4142410"/>
            <a:ext cx="2986268" cy="2715590"/>
          </a:xfrm>
          <a:prstGeom prst="rect">
            <a:avLst/>
          </a:prstGeom>
          <a:ln>
            <a:noFill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12" t="10017" r="24724" b="8123"/>
          <a:stretch/>
        </p:blipFill>
        <p:spPr>
          <a:xfrm>
            <a:off x="7579617" y="1296764"/>
            <a:ext cx="3834946" cy="455932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89" t="9061" r="24761" b="8505"/>
          <a:stretch/>
        </p:blipFill>
        <p:spPr>
          <a:xfrm>
            <a:off x="136259" y="1230912"/>
            <a:ext cx="3861898" cy="462517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724930" y="5920287"/>
            <a:ext cx="154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MTF : 281 µm 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295048" y="5920287"/>
            <a:ext cx="154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MTF : 800 µm 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925090" y="4579167"/>
            <a:ext cx="154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PSF</a:t>
            </a:r>
          </a:p>
        </p:txBody>
      </p:sp>
      <p:sp>
        <p:nvSpPr>
          <p:cNvPr id="14" name="Flèche droite 13"/>
          <p:cNvSpPr/>
          <p:nvPr/>
        </p:nvSpPr>
        <p:spPr>
          <a:xfrm>
            <a:off x="4297680" y="2885440"/>
            <a:ext cx="3078737" cy="1016000"/>
          </a:xfrm>
          <a:prstGeom prst="rightArrow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4691205" y="3040424"/>
            <a:ext cx="2012089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dirty="0">
                <a:solidFill>
                  <a:srgbClr val="002060"/>
                </a:solidFill>
              </a:rPr>
              <a:t>Deconvolution</a:t>
            </a:r>
            <a:endParaRPr lang="en-GB" sz="2400" kern="0" spc="-1" dirty="0">
              <a:solidFill>
                <a:srgbClr val="00206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770856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2.1 SOLEIL BEAM TEST</a:t>
            </a:r>
          </a:p>
        </p:txBody>
      </p:sp>
    </p:spTree>
    <p:extLst>
      <p:ext uri="{BB962C8B-B14F-4D97-AF65-F5344CB8AC3E}">
        <p14:creationId xmlns:p14="http://schemas.microsoft.com/office/powerpoint/2010/main" val="1044316240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62496" y="865851"/>
            <a:ext cx="7378700" cy="4085734"/>
          </a:xfrm>
          <a:prstGeom prst="rect">
            <a:avLst/>
          </a:prstGeom>
          <a:noFill/>
          <a:ln cap="flat">
            <a:noFill/>
          </a:ln>
        </p:spPr>
        <p:txBody>
          <a:bodyPr lIns="91440" tIns="45720" rIns="91440" bIns="45720" anchor="t">
            <a:spAutoFit/>
          </a:bodyPr>
          <a:lstStyle/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>
                <a:solidFill>
                  <a:srgbClr val="000000"/>
                </a:solidFill>
              </a:rPr>
              <a:t>    </a:t>
            </a:r>
            <a:r>
              <a:rPr lang="fr-FR" sz="2400" b="1" kern="0" cap="small" spc="-1" dirty="0">
                <a:solidFill>
                  <a:srgbClr val="C00000"/>
                </a:solidFill>
              </a:rPr>
              <a:t>3. APPLICATIONS</a:t>
            </a:r>
            <a:endParaRPr lang="en-GB" sz="2400" kern="0" cap="small" spc="-1" dirty="0">
              <a:solidFill>
                <a:srgbClr val="C00000"/>
              </a:solidFill>
              <a:cs typeface="Calibri"/>
            </a:endParaRPr>
          </a:p>
          <a:p>
            <a:pPr>
              <a:lnSpc>
                <a:spcPct val="20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>
                <a:solidFill>
                  <a:srgbClr val="000000"/>
                </a:solidFill>
              </a:rPr>
              <a:t>        3.1 B-</a:t>
            </a:r>
            <a:r>
              <a:rPr lang="fr-FR" sz="2400" b="1" kern="0" cap="small" spc="-1" dirty="0" err="1">
                <a:solidFill>
                  <a:srgbClr val="000000"/>
                </a:solidFill>
              </a:rPr>
              <a:t>imaging</a:t>
            </a:r>
            <a:endParaRPr lang="en-GB" sz="2400" b="1" kern="0" cap="small" spc="-1" dirty="0" err="1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>
                <a:solidFill>
                  <a:srgbClr val="000000"/>
                </a:solidFill>
              </a:rPr>
              <a:t>        3.2 Preliminary results with tritium samples</a:t>
            </a:r>
            <a:endParaRPr lang="en-GB" sz="2400" b="1" kern="0" cap="small" spc="-1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</a:rPr>
              <a:t>        3.3 Neutron radiography</a:t>
            </a:r>
            <a:endParaRPr lang="en-GB" sz="2400" b="1" kern="0" cap="small" spc="-1" dirty="0">
              <a:solidFill>
                <a:srgbClr val="000000"/>
              </a:solidFill>
              <a:cs typeface="Calibri" panose="020F0502020204030204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</a:rPr>
              <a:t>        3.4 Preliminary results with a neutron source</a:t>
            </a:r>
            <a:endParaRPr lang="en-GB" sz="2400" b="1" kern="0" cap="small" spc="-1" dirty="0">
              <a:solidFill>
                <a:srgbClr val="000000"/>
              </a:solidFill>
              <a:cs typeface="Calibri" panose="020F0502020204030204"/>
            </a:endParaRPr>
          </a:p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cap="small" spc="-1" dirty="0">
                <a:solidFill>
                  <a:srgbClr val="FF0000"/>
                </a:solidFill>
                <a:latin typeface="Calibri"/>
              </a:rPr>
              <a:t>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cap="small" spc="-1" dirty="0">
                <a:solidFill>
                  <a:srgbClr val="FF0000"/>
                </a:solidFill>
                <a:latin typeface="Calibri"/>
              </a:rPr>
              <a:t>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50" kern="0" spc="-1" dirty="0">
              <a:solidFill>
                <a:srgbClr val="FF000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50" kern="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" name="Imag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20"/>
          <a:stretch>
            <a:fillRect/>
          </a:stretch>
        </p:blipFill>
        <p:spPr bwMode="auto">
          <a:xfrm>
            <a:off x="7426299" y="3465860"/>
            <a:ext cx="3258359" cy="294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3" t="6580" r="16406" b="8224"/>
          <a:stretch/>
        </p:blipFill>
        <p:spPr>
          <a:xfrm>
            <a:off x="1932497" y="3751610"/>
            <a:ext cx="3517074" cy="306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8219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l-GR" sz="2800" dirty="0">
                <a:solidFill>
                  <a:srgbClr val="C00000"/>
                </a:solidFill>
              </a:rPr>
              <a:t>3.1 Β</a:t>
            </a:r>
            <a:r>
              <a:rPr lang="fr-FR" sz="2800" dirty="0">
                <a:solidFill>
                  <a:srgbClr val="C00000"/>
                </a:solidFill>
              </a:rPr>
              <a:t>-IMAGING</a:t>
            </a:r>
          </a:p>
        </p:txBody>
      </p:sp>
      <p:pic>
        <p:nvPicPr>
          <p:cNvPr id="6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16809" r="58466" b="7043"/>
          <a:stretch/>
        </p:blipFill>
        <p:spPr bwMode="auto">
          <a:xfrm>
            <a:off x="5710583" y="439610"/>
            <a:ext cx="6461289" cy="401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4"/>
          <p:cNvSpPr txBox="1"/>
          <p:nvPr/>
        </p:nvSpPr>
        <p:spPr>
          <a:xfrm>
            <a:off x="172720" y="1136441"/>
            <a:ext cx="6699250" cy="189939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 err="1">
                <a:solidFill>
                  <a:srgbClr val="002060"/>
                </a:solidFill>
                <a:latin typeface="Calibri"/>
              </a:rPr>
              <a:t>Tumor</a:t>
            </a: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 heterogeneity: different cell types inside a </a:t>
            </a:r>
            <a:r>
              <a:rPr lang="en-GB" sz="2000" kern="0" spc="-1" dirty="0" err="1">
                <a:solidFill>
                  <a:srgbClr val="002060"/>
                </a:solidFill>
                <a:latin typeface="Calibri"/>
              </a:rPr>
              <a:t>tumor</a:t>
            </a:r>
            <a:endParaRPr lang="en-GB" sz="2000" kern="0" spc="-1" dirty="0">
              <a:solidFill>
                <a:srgbClr val="002060"/>
              </a:solidFill>
              <a:latin typeface="Calibri"/>
            </a:endParaRP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Heterogeneity effect on drug targeting? 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Develop more efficient drugs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Requires better detection sensibilities</a:t>
            </a:r>
            <a:endParaRPr lang="en-GB" kern="0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8" name="ZoneTexte 6"/>
          <p:cNvSpPr txBox="1"/>
          <p:nvPr/>
        </p:nvSpPr>
        <p:spPr>
          <a:xfrm>
            <a:off x="48213" y="4297932"/>
            <a:ext cx="6216904" cy="225475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Pharmaceutical needs at the cell level for drug development: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Assess the </a:t>
            </a:r>
            <a:r>
              <a:rPr lang="en-GB" b="1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drug distribution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among cells 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/>
              </a:rPr>
              <a:t>Evaluate the impact of the cell heterogeneity on drug </a:t>
            </a:r>
            <a:r>
              <a:rPr lang="en-GB" kern="0" spc="-1" dirty="0" err="1">
                <a:solidFill>
                  <a:srgbClr val="006699"/>
                </a:solidFill>
                <a:latin typeface="Calibri"/>
                <a:ea typeface="Noto Sans CJK SC"/>
              </a:rPr>
              <a:t>biodistribution</a:t>
            </a:r>
            <a:endParaRPr lang="en-GB" kern="0" spc="-1" dirty="0">
              <a:solidFill>
                <a:srgbClr val="006699"/>
              </a:solidFill>
              <a:latin typeface="Calibri"/>
              <a:ea typeface="Noto Sans CJK SC"/>
            </a:endParaRP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  <a:ea typeface="Noto Sans CJK SC"/>
              </a:rPr>
              <a:t>At the cell level: Quantification of </a:t>
            </a:r>
            <a:r>
              <a:rPr lang="en-GB" kern="0" spc="-1" baseline="33000" dirty="0">
                <a:solidFill>
                  <a:srgbClr val="C00000"/>
                </a:solidFill>
                <a:latin typeface="Calibri"/>
                <a:ea typeface="Noto Sans CJK SC"/>
              </a:rPr>
              <a:t>3</a:t>
            </a:r>
            <a:r>
              <a:rPr lang="en-GB" kern="0" spc="-1" dirty="0">
                <a:solidFill>
                  <a:srgbClr val="C00000"/>
                </a:solidFill>
                <a:latin typeface="Calibri"/>
                <a:ea typeface="Noto Sans CJK SC"/>
              </a:rPr>
              <a:t>H concentration in </a:t>
            </a:r>
            <a:r>
              <a:rPr lang="en-GB" b="1" kern="0" spc="-1" dirty="0">
                <a:solidFill>
                  <a:srgbClr val="C00000"/>
                </a:solidFill>
                <a:latin typeface="Calibri"/>
                <a:ea typeface="Noto Sans CJK SC"/>
              </a:rPr>
              <a:t>single cell </a:t>
            </a:r>
            <a:r>
              <a:rPr lang="en-GB" kern="0" spc="-1" dirty="0">
                <a:solidFill>
                  <a:srgbClr val="C00000"/>
                </a:solidFill>
                <a:latin typeface="Calibri"/>
                <a:ea typeface="Noto Sans CJK SC"/>
              </a:rPr>
              <a:t>samples</a:t>
            </a:r>
            <a:endParaRPr lang="fr-FR" kern="0" spc="-1" dirty="0">
              <a:solidFill>
                <a:srgbClr val="C00000"/>
              </a:solidFill>
              <a:latin typeface="Calibri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006699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0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6192929" y="-84906"/>
            <a:ext cx="6216904" cy="225475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Molecule labelling and tracking with tritium</a:t>
            </a:r>
            <a:endParaRPr lang="en-GB" sz="12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523531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3.2 PRELIMINARY RESULTS WITH TRITIUM SAMPLES</a:t>
            </a:r>
          </a:p>
        </p:txBody>
      </p:sp>
      <p:sp>
        <p:nvSpPr>
          <p:cNvPr id="7" name="ZoneTexte 36"/>
          <p:cNvSpPr txBox="1"/>
          <p:nvPr/>
        </p:nvSpPr>
        <p:spPr>
          <a:xfrm>
            <a:off x="1054360" y="1196201"/>
            <a:ext cx="7580313" cy="27463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First deposit : tritiated glucose</a:t>
            </a:r>
            <a:endParaRPr lang="en-GB" sz="105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ZoneTexte 38"/>
          <p:cNvSpPr txBox="1"/>
          <p:nvPr/>
        </p:nvSpPr>
        <p:spPr>
          <a:xfrm>
            <a:off x="1611755" y="5641598"/>
            <a:ext cx="6410325" cy="7635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baseline="30000" dirty="0">
                <a:solidFill>
                  <a:srgbClr val="C00000"/>
                </a:solidFill>
                <a:latin typeface="Calibri"/>
              </a:rPr>
              <a:t>3</a:t>
            </a:r>
            <a:r>
              <a:rPr lang="en-GB" kern="0" spc="-1" dirty="0">
                <a:solidFill>
                  <a:srgbClr val="C00000"/>
                </a:solidFill>
                <a:latin typeface="Calibri"/>
              </a:rPr>
              <a:t>H concentration </a:t>
            </a:r>
            <a:r>
              <a:rPr lang="en-GB" kern="0" spc="-1" dirty="0">
                <a:solidFill>
                  <a:srgbClr val="C00000"/>
                </a:solidFill>
                <a:latin typeface="Eras Bold ITC" panose="020B0907030504020204" pitchFamily="34" charset="0"/>
              </a:rPr>
              <a:t> ↔ </a:t>
            </a:r>
            <a:r>
              <a:rPr lang="en-GB" kern="0" spc="-1" dirty="0">
                <a:solidFill>
                  <a:srgbClr val="C00000"/>
                </a:solidFill>
              </a:rPr>
              <a:t>sample activity (</a:t>
            </a:r>
            <a:r>
              <a:rPr lang="en-GB" kern="0" spc="-1" dirty="0" err="1">
                <a:solidFill>
                  <a:srgbClr val="C00000"/>
                </a:solidFill>
              </a:rPr>
              <a:t>Bq</a:t>
            </a:r>
            <a:r>
              <a:rPr lang="en-GB" kern="0" spc="-1" dirty="0">
                <a:solidFill>
                  <a:srgbClr val="C00000"/>
                </a:solidFill>
              </a:rPr>
              <a:t>)</a:t>
            </a:r>
            <a:endParaRPr lang="en-GB" kern="0" spc="-1" dirty="0">
              <a:solidFill>
                <a:srgbClr val="C0000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</a:rPr>
              <a:t>Activity measurement limits and dynamic range →  Activities: 0.1 </a:t>
            </a:r>
            <a:r>
              <a:rPr lang="en-GB" kern="0" spc="-1" dirty="0" err="1">
                <a:solidFill>
                  <a:srgbClr val="C0000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C00000"/>
                </a:solidFill>
                <a:latin typeface="Calibri"/>
              </a:rPr>
              <a:t>, 1 </a:t>
            </a:r>
            <a:r>
              <a:rPr lang="en-GB" kern="0" spc="-1" dirty="0" err="1">
                <a:solidFill>
                  <a:srgbClr val="C0000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C00000"/>
                </a:solidFill>
                <a:latin typeface="Calibri"/>
              </a:rPr>
              <a:t> and 10 </a:t>
            </a:r>
            <a:r>
              <a:rPr lang="en-GB" kern="0" spc="-1" dirty="0" err="1">
                <a:solidFill>
                  <a:srgbClr val="C00000"/>
                </a:solidFill>
                <a:latin typeface="Calibri"/>
              </a:rPr>
              <a:t>Bq</a:t>
            </a: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1" name="ZoneTexte 41"/>
          <p:cNvSpPr txBox="1"/>
          <p:nvPr/>
        </p:nvSpPr>
        <p:spPr>
          <a:xfrm>
            <a:off x="328027" y="4922270"/>
            <a:ext cx="3738563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Tritium deposits schema and picture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Trapèze 12"/>
          <p:cNvSpPr>
            <a:spLocks/>
          </p:cNvSpPr>
          <p:nvPr/>
        </p:nvSpPr>
        <p:spPr bwMode="auto">
          <a:xfrm>
            <a:off x="7491529" y="1961392"/>
            <a:ext cx="4648200" cy="714375"/>
          </a:xfrm>
          <a:custGeom>
            <a:avLst/>
            <a:gdLst>
              <a:gd name="T0" fmla="*/ 2321287 w 4649138"/>
              <a:gd name="T1" fmla="*/ 0 h 713122"/>
              <a:gd name="T2" fmla="*/ 4642576 w 4649138"/>
              <a:gd name="T3" fmla="*/ 360971 h 713122"/>
              <a:gd name="T4" fmla="*/ 2321287 w 4649138"/>
              <a:gd name="T5" fmla="*/ 721939 h 713122"/>
              <a:gd name="T6" fmla="*/ 0 w 4649138"/>
              <a:gd name="T7" fmla="*/ 360971 h 713122"/>
              <a:gd name="T8" fmla="*/ 89014 w 4649138"/>
              <a:gd name="T9" fmla="*/ 360971 h 713122"/>
              <a:gd name="T10" fmla="*/ 4553562 w 4649138"/>
              <a:gd name="T11" fmla="*/ 360971 h 713122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89140 w 4649138"/>
              <a:gd name="T19" fmla="*/ 18231 h 713122"/>
              <a:gd name="T20" fmla="*/ 4559998 w 4649138"/>
              <a:gd name="T21" fmla="*/ 713122 h 7131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49138" h="713122">
                <a:moveTo>
                  <a:pt x="0" y="713122"/>
                </a:moveTo>
                <a:lnTo>
                  <a:pt x="178281" y="0"/>
                </a:lnTo>
                <a:lnTo>
                  <a:pt x="4470857" y="0"/>
                </a:lnTo>
                <a:lnTo>
                  <a:pt x="4649138" y="713122"/>
                </a:lnTo>
                <a:lnTo>
                  <a:pt x="0" y="713122"/>
                </a:lnTo>
                <a:close/>
              </a:path>
            </a:pathLst>
          </a:custGeom>
          <a:solidFill>
            <a:schemeClr val="bg1"/>
          </a:solidFill>
          <a:ln w="12701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pic>
        <p:nvPicPr>
          <p:cNvPr id="17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966" y="2772604"/>
            <a:ext cx="44862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orme libre 6"/>
          <p:cNvSpPr>
            <a:spLocks/>
          </p:cNvSpPr>
          <p:nvPr/>
        </p:nvSpPr>
        <p:spPr bwMode="auto">
          <a:xfrm flipH="1">
            <a:off x="9915641" y="4169604"/>
            <a:ext cx="46038" cy="114300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19" name="Triangle isocèle 7"/>
          <p:cNvSpPr>
            <a:spLocks/>
          </p:cNvSpPr>
          <p:nvPr/>
        </p:nvSpPr>
        <p:spPr bwMode="auto">
          <a:xfrm rot="10799991">
            <a:off x="9574329" y="2818642"/>
            <a:ext cx="485775" cy="503237"/>
          </a:xfrm>
          <a:custGeom>
            <a:avLst/>
            <a:gdLst>
              <a:gd name="T0" fmla="*/ 244569 w 485217"/>
              <a:gd name="T1" fmla="*/ 0 h 502526"/>
              <a:gd name="T2" fmla="*/ 489137 w 485217"/>
              <a:gd name="T3" fmla="*/ 253764 h 502526"/>
              <a:gd name="T4" fmla="*/ 244569 w 485217"/>
              <a:gd name="T5" fmla="*/ 507524 h 502526"/>
              <a:gd name="T6" fmla="*/ 0 w 485217"/>
              <a:gd name="T7" fmla="*/ 253764 h 502526"/>
              <a:gd name="T8" fmla="*/ 244568 w 485217"/>
              <a:gd name="T9" fmla="*/ 0 h 502526"/>
              <a:gd name="T10" fmla="*/ 122283 w 485217"/>
              <a:gd name="T11" fmla="*/ 253764 h 502526"/>
              <a:gd name="T12" fmla="*/ 0 w 485217"/>
              <a:gd name="T13" fmla="*/ 507524 h 502526"/>
              <a:gd name="T14" fmla="*/ 244568 w 485217"/>
              <a:gd name="T15" fmla="*/ 507524 h 502526"/>
              <a:gd name="T16" fmla="*/ 489137 w 485217"/>
              <a:gd name="T17" fmla="*/ 507524 h 502526"/>
              <a:gd name="T18" fmla="*/ 366852 w 485217"/>
              <a:gd name="T19" fmla="*/ 253764 h 502526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121304 w 485217"/>
              <a:gd name="T31" fmla="*/ 251263 h 502526"/>
              <a:gd name="T32" fmla="*/ 363913 w 485217"/>
              <a:gd name="T33" fmla="*/ 502526 h 5025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217" h="502526">
                <a:moveTo>
                  <a:pt x="0" y="502526"/>
                </a:moveTo>
                <a:lnTo>
                  <a:pt x="242608" y="0"/>
                </a:lnTo>
                <a:lnTo>
                  <a:pt x="485217" y="502526"/>
                </a:lnTo>
                <a:lnTo>
                  <a:pt x="0" y="502526"/>
                </a:lnTo>
                <a:close/>
              </a:path>
            </a:pathLst>
          </a:custGeom>
          <a:solidFill>
            <a:srgbClr val="F8CBAD">
              <a:alpha val="70195"/>
            </a:srgbClr>
          </a:solidFill>
          <a:ln w="6345" cap="flat">
            <a:solidFill>
              <a:srgbClr val="F4B183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20" name="Triangle isocèle 8"/>
          <p:cNvSpPr>
            <a:spLocks/>
          </p:cNvSpPr>
          <p:nvPr/>
        </p:nvSpPr>
        <p:spPr bwMode="auto">
          <a:xfrm rot="10799991">
            <a:off x="9733079" y="3136142"/>
            <a:ext cx="166687" cy="1023937"/>
          </a:xfrm>
          <a:custGeom>
            <a:avLst/>
            <a:gdLst>
              <a:gd name="T0" fmla="*/ 85834 w 165872"/>
              <a:gd name="T1" fmla="*/ 0 h 1022747"/>
              <a:gd name="T2" fmla="*/ 171661 w 165872"/>
              <a:gd name="T3" fmla="*/ 515553 h 1022747"/>
              <a:gd name="T4" fmla="*/ 85834 w 165872"/>
              <a:gd name="T5" fmla="*/ 1031106 h 1022747"/>
              <a:gd name="T6" fmla="*/ 0 w 165872"/>
              <a:gd name="T7" fmla="*/ 515553 h 1022747"/>
              <a:gd name="T8" fmla="*/ 88220 w 165872"/>
              <a:gd name="T9" fmla="*/ 0 h 1022747"/>
              <a:gd name="T10" fmla="*/ 44110 w 165872"/>
              <a:gd name="T11" fmla="*/ 515553 h 1022747"/>
              <a:gd name="T12" fmla="*/ 0 w 165872"/>
              <a:gd name="T13" fmla="*/ 1031106 h 1022747"/>
              <a:gd name="T14" fmla="*/ 88220 w 165872"/>
              <a:gd name="T15" fmla="*/ 1031106 h 1022747"/>
              <a:gd name="T16" fmla="*/ 171661 w 165872"/>
              <a:gd name="T17" fmla="*/ 1031106 h 1022747"/>
              <a:gd name="T18" fmla="*/ 129940 w 165872"/>
              <a:gd name="T19" fmla="*/ 515553 h 1022747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42622 w 165872"/>
              <a:gd name="T31" fmla="*/ 511374 h 1022747"/>
              <a:gd name="T32" fmla="*/ 125558 w 165872"/>
              <a:gd name="T33" fmla="*/ 1022747 h 10227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872" h="1022747">
                <a:moveTo>
                  <a:pt x="0" y="1022747"/>
                </a:moveTo>
                <a:lnTo>
                  <a:pt x="85245" y="0"/>
                </a:lnTo>
                <a:lnTo>
                  <a:pt x="165872" y="1022747"/>
                </a:lnTo>
                <a:lnTo>
                  <a:pt x="0" y="1022747"/>
                </a:lnTo>
                <a:close/>
              </a:path>
            </a:pathLst>
          </a:custGeom>
          <a:solidFill>
            <a:srgbClr val="F8CBAD">
              <a:alpha val="98822"/>
            </a:srgbClr>
          </a:solidFill>
          <a:ln w="6345" cap="flat">
            <a:solidFill>
              <a:srgbClr val="F8CBAD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22" name="ZoneTexte 9"/>
          <p:cNvSpPr txBox="1">
            <a:spLocks noChangeArrowheads="1"/>
          </p:cNvSpPr>
          <p:nvPr/>
        </p:nvSpPr>
        <p:spPr bwMode="auto">
          <a:xfrm>
            <a:off x="9990254" y="3950529"/>
            <a:ext cx="346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l-GR" altLang="fr-FR">
                <a:solidFill>
                  <a:srgbClr val="ED7D31"/>
                </a:solidFill>
              </a:rPr>
              <a:t>β</a:t>
            </a:r>
            <a:endParaRPr lang="fr-FR" altLang="fr-FR">
              <a:solidFill>
                <a:srgbClr val="ED7D31"/>
              </a:solidFill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7618529" y="2764667"/>
            <a:ext cx="4364037" cy="46037"/>
          </a:xfrm>
          <a:prstGeom prst="rect">
            <a:avLst/>
          </a:prstGeom>
          <a:solidFill>
            <a:srgbClr val="00CC99"/>
          </a:solidFill>
          <a:ln w="12701">
            <a:solidFill>
              <a:srgbClr val="00CC99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7518516" y="2707517"/>
            <a:ext cx="4564063" cy="46037"/>
          </a:xfrm>
          <a:prstGeom prst="rect">
            <a:avLst/>
          </a:prstGeom>
          <a:solidFill>
            <a:srgbClr val="00B0F0"/>
          </a:solidFill>
          <a:ln w="12701">
            <a:solidFill>
              <a:srgbClr val="00B0F0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5" name="ZoneTexte 11"/>
          <p:cNvSpPr txBox="1">
            <a:spLocks noChangeArrowheads="1"/>
          </p:cNvSpPr>
          <p:nvPr/>
        </p:nvSpPr>
        <p:spPr bwMode="auto">
          <a:xfrm>
            <a:off x="7026391" y="410769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Cathode</a:t>
            </a:r>
          </a:p>
        </p:txBody>
      </p:sp>
      <p:sp>
        <p:nvSpPr>
          <p:cNvPr id="26" name="ZoneTexte 13"/>
          <p:cNvSpPr txBox="1">
            <a:spLocks noChangeArrowheads="1"/>
          </p:cNvSpPr>
          <p:nvPr/>
        </p:nvSpPr>
        <p:spPr bwMode="auto">
          <a:xfrm>
            <a:off x="7026391" y="2859917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Mesh</a:t>
            </a:r>
          </a:p>
        </p:txBody>
      </p:sp>
      <p:sp>
        <p:nvSpPr>
          <p:cNvPr id="27" name="ZoneTexte 14"/>
          <p:cNvSpPr txBox="1">
            <a:spLocks noChangeArrowheads="1"/>
          </p:cNvSpPr>
          <p:nvPr/>
        </p:nvSpPr>
        <p:spPr bwMode="auto">
          <a:xfrm>
            <a:off x="7050204" y="2632904"/>
            <a:ext cx="1076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CC99"/>
                </a:solidFill>
              </a:rPr>
              <a:t>ITO</a:t>
            </a:r>
          </a:p>
        </p:txBody>
      </p:sp>
      <p:sp>
        <p:nvSpPr>
          <p:cNvPr id="28" name="ZoneTexte 15"/>
          <p:cNvSpPr txBox="1">
            <a:spLocks noChangeArrowheads="1"/>
          </p:cNvSpPr>
          <p:nvPr/>
        </p:nvSpPr>
        <p:spPr bwMode="auto">
          <a:xfrm>
            <a:off x="7026391" y="241859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B0F0"/>
                </a:solidFill>
              </a:rPr>
              <a:t>Glass</a:t>
            </a:r>
          </a:p>
        </p:txBody>
      </p:sp>
      <p:sp>
        <p:nvSpPr>
          <p:cNvPr id="29" name="ZoneTexte 18"/>
          <p:cNvSpPr txBox="1">
            <a:spLocks noChangeArrowheads="1"/>
          </p:cNvSpPr>
          <p:nvPr/>
        </p:nvSpPr>
        <p:spPr bwMode="auto">
          <a:xfrm>
            <a:off x="6953366" y="1651829"/>
            <a:ext cx="10747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595959"/>
                </a:solidFill>
              </a:rPr>
              <a:t>Light cover</a:t>
            </a:r>
          </a:p>
        </p:txBody>
      </p:sp>
      <p:sp>
        <p:nvSpPr>
          <p:cNvPr id="30" name="ZoneTexte 21"/>
          <p:cNvSpPr txBox="1">
            <a:spLocks noChangeArrowheads="1"/>
          </p:cNvSpPr>
          <p:nvPr/>
        </p:nvSpPr>
        <p:spPr bwMode="auto">
          <a:xfrm>
            <a:off x="10374429" y="1339092"/>
            <a:ext cx="1074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6699"/>
                </a:solidFill>
              </a:rPr>
              <a:t>Camera</a:t>
            </a:r>
          </a:p>
        </p:txBody>
      </p:sp>
      <p:sp>
        <p:nvSpPr>
          <p:cNvPr id="31" name="Flèche vers le haut 20"/>
          <p:cNvSpPr>
            <a:spLocks/>
          </p:cNvSpPr>
          <p:nvPr/>
        </p:nvSpPr>
        <p:spPr bwMode="auto">
          <a:xfrm>
            <a:off x="9436216" y="2080454"/>
            <a:ext cx="768350" cy="531813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w 21600"/>
              <a:gd name="T9" fmla="*/ 2147483646 h 21600"/>
              <a:gd name="T10" fmla="*/ 2147483646 w 21600"/>
              <a:gd name="T11" fmla="*/ 2147483646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5400 w 21600"/>
              <a:gd name="T19" fmla="*/ 5400 h 21600"/>
              <a:gd name="T20" fmla="*/ 162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400" y="21600"/>
                </a:moveTo>
                <a:lnTo>
                  <a:pt x="5400" y="10800"/>
                </a:ln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lnTo>
                  <a:pt x="16200" y="10800"/>
                </a:lnTo>
                <a:lnTo>
                  <a:pt x="16200" y="21600"/>
                </a:lnTo>
                <a:lnTo>
                  <a:pt x="5400" y="21600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ED7D31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2" name="ZoneTexte 24"/>
          <p:cNvSpPr txBox="1">
            <a:spLocks noChangeArrowheads="1"/>
          </p:cNvSpPr>
          <p:nvPr/>
        </p:nvSpPr>
        <p:spPr bwMode="auto">
          <a:xfrm>
            <a:off x="10231554" y="2302704"/>
            <a:ext cx="10763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 b="1">
                <a:solidFill>
                  <a:srgbClr val="FFC000"/>
                </a:solidFill>
              </a:rPr>
              <a:t>VIS light</a:t>
            </a:r>
          </a:p>
        </p:txBody>
      </p:sp>
      <p:sp>
        <p:nvSpPr>
          <p:cNvPr id="33" name="Forme libre 26"/>
          <p:cNvSpPr>
            <a:spLocks/>
          </p:cNvSpPr>
          <p:nvPr/>
        </p:nvSpPr>
        <p:spPr bwMode="auto">
          <a:xfrm flipH="1">
            <a:off x="9828329" y="4169604"/>
            <a:ext cx="46037" cy="114300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4" name="Forme libre 27"/>
          <p:cNvSpPr>
            <a:spLocks/>
          </p:cNvSpPr>
          <p:nvPr/>
        </p:nvSpPr>
        <p:spPr bwMode="auto">
          <a:xfrm rot="1379999" flipH="1">
            <a:off x="9985491" y="4218817"/>
            <a:ext cx="46038" cy="111125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5" name="Forme libre 28"/>
          <p:cNvSpPr>
            <a:spLocks/>
          </p:cNvSpPr>
          <p:nvPr/>
        </p:nvSpPr>
        <p:spPr bwMode="auto">
          <a:xfrm rot="20040019" flipH="1">
            <a:off x="9747366" y="4169604"/>
            <a:ext cx="46038" cy="111125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6" name="Forme libre 30"/>
          <p:cNvSpPr>
            <a:spLocks/>
          </p:cNvSpPr>
          <p:nvPr/>
        </p:nvSpPr>
        <p:spPr bwMode="auto">
          <a:xfrm rot="19680018" flipH="1">
            <a:off x="9667991" y="4164842"/>
            <a:ext cx="46038" cy="115887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7" name="Forme libre 31"/>
          <p:cNvSpPr>
            <a:spLocks/>
          </p:cNvSpPr>
          <p:nvPr/>
        </p:nvSpPr>
        <p:spPr bwMode="auto">
          <a:xfrm rot="19260029" flipH="1">
            <a:off x="9594966" y="4182304"/>
            <a:ext cx="46038" cy="115888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8" name="Forme libre 32"/>
          <p:cNvSpPr>
            <a:spLocks/>
          </p:cNvSpPr>
          <p:nvPr/>
        </p:nvSpPr>
        <p:spPr bwMode="auto">
          <a:xfrm rot="18000026" flipH="1">
            <a:off x="9521147" y="4203736"/>
            <a:ext cx="46037" cy="114300"/>
          </a:xfrm>
          <a:custGeom>
            <a:avLst/>
            <a:gdLst>
              <a:gd name="T0" fmla="*/ 1 w 205955"/>
              <a:gd name="T1" fmla="*/ 0 h 738023"/>
              <a:gd name="T2" fmla="*/ 1 w 205955"/>
              <a:gd name="T3" fmla="*/ 0 h 738023"/>
              <a:gd name="T4" fmla="*/ 1 w 205955"/>
              <a:gd name="T5" fmla="*/ 0 h 738023"/>
              <a:gd name="T6" fmla="*/ 0 w 205955"/>
              <a:gd name="T7" fmla="*/ 0 h 738023"/>
              <a:gd name="T8" fmla="*/ 0 w 205955"/>
              <a:gd name="T9" fmla="*/ 0 h 738023"/>
              <a:gd name="T10" fmla="*/ 0 w 205955"/>
              <a:gd name="T11" fmla="*/ 0 h 738023"/>
              <a:gd name="T12" fmla="*/ 1 w 205955"/>
              <a:gd name="T13" fmla="*/ 0 h 738023"/>
              <a:gd name="T14" fmla="*/ 0 w 205955"/>
              <a:gd name="T15" fmla="*/ 0 h 738023"/>
              <a:gd name="T16" fmla="*/ 1 w 205955"/>
              <a:gd name="T17" fmla="*/ 0 h 738023"/>
              <a:gd name="T18" fmla="*/ 0 w 205955"/>
              <a:gd name="T19" fmla="*/ 0 h 738023"/>
              <a:gd name="T20" fmla="*/ 1 w 205955"/>
              <a:gd name="T21" fmla="*/ 0 h 738023"/>
              <a:gd name="T22" fmla="*/ 1 w 205955"/>
              <a:gd name="T23" fmla="*/ 0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rgbClr val="ED7D31"/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fr-FR"/>
          </a:p>
        </p:txBody>
      </p:sp>
      <p:sp>
        <p:nvSpPr>
          <p:cNvPr id="39" name="ZoneTexte 33"/>
          <p:cNvSpPr txBox="1">
            <a:spLocks noChangeArrowheads="1"/>
          </p:cNvSpPr>
          <p:nvPr/>
        </p:nvSpPr>
        <p:spPr bwMode="auto">
          <a:xfrm>
            <a:off x="9817216" y="3090104"/>
            <a:ext cx="492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F4B183"/>
                </a:solidFill>
              </a:rPr>
              <a:t>e</a:t>
            </a:r>
            <a:r>
              <a:rPr lang="fr-FR" altLang="fr-FR" baseline="30000">
                <a:solidFill>
                  <a:srgbClr val="F4B183"/>
                </a:solidFill>
              </a:rPr>
              <a:t>-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7959048" y="4535326"/>
            <a:ext cx="3738562" cy="2921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OPTIMED-BETA set-up scheme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47" name="Cylindre 46"/>
          <p:cNvSpPr/>
          <p:nvPr/>
        </p:nvSpPr>
        <p:spPr>
          <a:xfrm>
            <a:off x="9660054" y="1442279"/>
            <a:ext cx="347662" cy="428625"/>
          </a:xfrm>
          <a:prstGeom prst="can">
            <a:avLst/>
          </a:prstGeom>
          <a:solidFill>
            <a:srgbClr val="000000"/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n>
                <a:solidFill>
                  <a:srgbClr val="41719C"/>
                </a:solidFill>
              </a:ln>
            </a:endParaRPr>
          </a:p>
        </p:txBody>
      </p:sp>
      <p:sp>
        <p:nvSpPr>
          <p:cNvPr id="48" name="Rectangle 19"/>
          <p:cNvSpPr>
            <a:spLocks noChangeArrowheads="1"/>
          </p:cNvSpPr>
          <p:nvPr/>
        </p:nvSpPr>
        <p:spPr bwMode="auto">
          <a:xfrm>
            <a:off x="9437804" y="1188279"/>
            <a:ext cx="781050" cy="557213"/>
          </a:xfrm>
          <a:prstGeom prst="rect">
            <a:avLst/>
          </a:prstGeom>
          <a:solidFill>
            <a:srgbClr val="5B9BD5"/>
          </a:solidFill>
          <a:ln w="12701">
            <a:solidFill>
              <a:srgbClr val="41719C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pic>
        <p:nvPicPr>
          <p:cNvPr id="51" name="Imag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461" y="1081277"/>
            <a:ext cx="1514475" cy="247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" name="Connecteur droit avec flèche 37"/>
          <p:cNvCxnSpPr>
            <a:cxnSpLocks noChangeShapeType="1"/>
          </p:cNvCxnSpPr>
          <p:nvPr/>
        </p:nvCxnSpPr>
        <p:spPr bwMode="auto">
          <a:xfrm flipH="1" flipV="1">
            <a:off x="5916435" y="3205168"/>
            <a:ext cx="2105645" cy="1098582"/>
          </a:xfrm>
          <a:prstGeom prst="straightConnector1">
            <a:avLst/>
          </a:prstGeom>
          <a:noFill/>
          <a:ln w="12701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1026" name="Picture 2" descr="IMG_2676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9" t="14837" r="526" b="23663"/>
          <a:stretch/>
        </p:blipFill>
        <p:spPr bwMode="auto">
          <a:xfrm>
            <a:off x="3884495" y="3648110"/>
            <a:ext cx="2339140" cy="144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7"/>
          <a:srcRect l="21916" t="17852" r="50917" b="40815"/>
          <a:stretch/>
        </p:blipFill>
        <p:spPr>
          <a:xfrm>
            <a:off x="328027" y="1694659"/>
            <a:ext cx="3523886" cy="301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764933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3.2 PRELIMINARY RESULTS WITH TRITIUM SAMPLES</a:t>
            </a:r>
          </a:p>
        </p:txBody>
      </p:sp>
      <p:sp>
        <p:nvSpPr>
          <p:cNvPr id="7" name="ZoneTexte 37"/>
          <p:cNvSpPr txBox="1"/>
          <p:nvPr/>
        </p:nvSpPr>
        <p:spPr>
          <a:xfrm>
            <a:off x="87048" y="1756431"/>
            <a:ext cx="6410325" cy="1079366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All drops positions are well assessed 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0.1 </a:t>
            </a:r>
            <a:r>
              <a:rPr lang="en-GB" kern="0" spc="-1" dirty="0" err="1">
                <a:solidFill>
                  <a:srgbClr val="002060"/>
                </a:solidFill>
                <a:latin typeface="Calibri"/>
              </a:rPr>
              <a:t>Bq</a:t>
            </a:r>
            <a:r>
              <a:rPr lang="en-GB" kern="0" spc="-1" dirty="0">
                <a:solidFill>
                  <a:srgbClr val="002060"/>
                </a:solidFill>
                <a:latin typeface="Calibri"/>
              </a:rPr>
              <a:t> drops are close to the background noise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8" name="ZoneTexte 8"/>
          <p:cNvSpPr txBox="1"/>
          <p:nvPr/>
        </p:nvSpPr>
        <p:spPr>
          <a:xfrm>
            <a:off x="6090830" y="6506339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720 frames of 5 sec (60 min) added with simple background suppression - 20% of CF4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880503" y="852147"/>
            <a:ext cx="26168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Integration method</a:t>
            </a:r>
            <a:r>
              <a:rPr lang="en-GB" altLang="fr-FR" sz="2200" dirty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 : </a:t>
            </a:r>
            <a:endParaRPr lang="fr-FR" altLang="fr-FR" sz="2200" dirty="0">
              <a:solidFill>
                <a:srgbClr val="002060"/>
              </a:solidFill>
              <a:latin typeface="+mn-lt"/>
              <a:ea typeface="Noto Sans CJK SC"/>
              <a:cs typeface="Lohit Devanagari"/>
            </a:endParaRPr>
          </a:p>
        </p:txBody>
      </p:sp>
      <p:sp>
        <p:nvSpPr>
          <p:cNvPr id="19" name="ZoneTexte 44"/>
          <p:cNvSpPr txBox="1"/>
          <p:nvPr/>
        </p:nvSpPr>
        <p:spPr>
          <a:xfrm>
            <a:off x="6042956" y="1191051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i="1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Light intensity profile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5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33675" t="16619" r="17034" b="8462"/>
          <a:stretch>
            <a:fillRect/>
          </a:stretch>
        </p:blipFill>
        <p:spPr>
          <a:xfrm>
            <a:off x="5148276" y="1484739"/>
            <a:ext cx="5870825" cy="50197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" name="Tableau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991881"/>
              </p:ext>
            </p:extLst>
          </p:nvPr>
        </p:nvGraphicFramePr>
        <p:xfrm>
          <a:off x="87050" y="3994609"/>
          <a:ext cx="4832191" cy="1828800"/>
        </p:xfrm>
        <a:graphic>
          <a:graphicData uri="http://schemas.openxmlformats.org/drawingml/2006/table">
            <a:tbl>
              <a:tblPr firstRow="1" bandRow="1"/>
              <a:tblGrid>
                <a:gridCol w="1707026">
                  <a:extLst>
                    <a:ext uri="{9D8B030D-6E8A-4147-A177-3AD203B41FA5}">
                      <a16:colId xmlns:a16="http://schemas.microsoft.com/office/drawing/2014/main" val="3689757566"/>
                    </a:ext>
                  </a:extLst>
                </a:gridCol>
                <a:gridCol w="972273">
                  <a:extLst>
                    <a:ext uri="{9D8B030D-6E8A-4147-A177-3AD203B41FA5}">
                      <a16:colId xmlns:a16="http://schemas.microsoft.com/office/drawing/2014/main" val="289582147"/>
                    </a:ext>
                  </a:extLst>
                </a:gridCol>
                <a:gridCol w="1121092">
                  <a:extLst>
                    <a:ext uri="{9D8B030D-6E8A-4147-A177-3AD203B41FA5}">
                      <a16:colId xmlns:a16="http://schemas.microsoft.com/office/drawing/2014/main" val="1930248900"/>
                    </a:ext>
                  </a:extLst>
                </a:gridCol>
                <a:gridCol w="1031800">
                  <a:extLst>
                    <a:ext uri="{9D8B030D-6E8A-4147-A177-3AD203B41FA5}">
                      <a16:colId xmlns:a16="http://schemas.microsoft.com/office/drawing/2014/main" val="897174612"/>
                    </a:ext>
                  </a:extLst>
                </a:gridCol>
              </a:tblGrid>
              <a:tr h="380312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0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9.8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1.76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548359"/>
                  </a:ext>
                </a:extLst>
              </a:tr>
              <a:tr h="267627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000" b="0" i="0" u="none" strike="noStrike" kern="1200" cap="none" dirty="0" err="1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Average</a:t>
                      </a:r>
                      <a:endParaRPr lang="fr-FR" sz="2000" b="0" i="0" u="none" strike="noStrike" kern="1200" cap="none" dirty="0">
                        <a:ln>
                          <a:noFill/>
                        </a:ln>
                        <a:latin typeface="+mn-l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11.74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0.086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576270"/>
                  </a:ext>
                </a:extLst>
              </a:tr>
              <a:tr h="267627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el-GR" sz="20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σ</a:t>
                      </a:r>
                      <a:endParaRPr lang="fr-FR" sz="2000" b="0" i="0" u="none" strike="noStrike" kern="1200" cap="none" dirty="0">
                        <a:ln>
                          <a:noFill/>
                        </a:ln>
                        <a:latin typeface="+mn-l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1.28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0.026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533745"/>
                  </a:ext>
                </a:extLst>
              </a:tr>
              <a:tr h="267627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050"/>
                      </a:pPr>
                      <a:r>
                        <a:rPr lang="fr-FR" sz="1800" b="0" i="0" u="none" strike="noStrike" kern="1200" cap="none" dirty="0" err="1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Matching</a:t>
                      </a:r>
                      <a:endParaRPr lang="fr-FR" sz="1800" b="0" i="0" u="none" strike="noStrike" kern="1200" cap="none" dirty="0">
                        <a:ln>
                          <a:noFill/>
                        </a:ln>
                        <a:latin typeface="+mn-l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83%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47%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95%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468239"/>
                  </a:ext>
                </a:extLst>
              </a:tr>
            </a:tbl>
          </a:graphicData>
        </a:graphic>
      </p:graphicFrame>
      <p:sp>
        <p:nvSpPr>
          <p:cNvPr id="12" name="ZoneTexte 44"/>
          <p:cNvSpPr txBox="1"/>
          <p:nvPr/>
        </p:nvSpPr>
        <p:spPr>
          <a:xfrm>
            <a:off x="635712" y="3582151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latin typeface="Calibri"/>
                <a:ea typeface="Noto Sans CJK SC" pitchFamily="2"/>
                <a:cs typeface="Lohit Devanagari" pitchFamily="2"/>
              </a:rPr>
              <a:t>Activity measurement (</a:t>
            </a:r>
            <a:r>
              <a:rPr lang="en-GB" sz="1600" kern="0" dirty="0" err="1">
                <a:latin typeface="Calibri"/>
                <a:ea typeface="Noto Sans CJK SC" pitchFamily="2"/>
                <a:cs typeface="Lohit Devanagari" pitchFamily="2"/>
              </a:rPr>
              <a:t>Bq</a:t>
            </a:r>
            <a:r>
              <a:rPr lang="en-GB" sz="1600" kern="0" dirty="0">
                <a:latin typeface="Calibri"/>
                <a:ea typeface="Noto Sans CJK SC" pitchFamily="2"/>
                <a:cs typeface="Lohit Devanagari" pitchFamily="2"/>
              </a:rPr>
              <a:t>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92073423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3.2 PRELIMINARY RESULTS WITH TRITIUM SAMPLES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018268" y="703788"/>
            <a:ext cx="25013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solidFill>
                  <a:srgbClr val="002060"/>
                </a:solidFill>
                <a:ea typeface="Noto Sans CJK SC"/>
                <a:cs typeface="Lohit Devanagari"/>
              </a:rPr>
              <a:t>Clustering method</a:t>
            </a:r>
            <a:r>
              <a:rPr lang="en-GB" altLang="fr-FR" sz="2200" dirty="0">
                <a:solidFill>
                  <a:srgbClr val="002060"/>
                </a:solidFill>
                <a:ea typeface="Noto Sans CJK SC"/>
                <a:cs typeface="Lohit Devanagari"/>
              </a:rPr>
              <a:t> : </a:t>
            </a:r>
            <a:endParaRPr lang="fr-FR" altLang="fr-FR" sz="2200" dirty="0">
              <a:solidFill>
                <a:srgbClr val="002060"/>
              </a:solidFill>
              <a:ea typeface="Noto Sans CJK SC"/>
              <a:cs typeface="Lohit Devanagari"/>
            </a:endParaRPr>
          </a:p>
        </p:txBody>
      </p:sp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7" t="16892" r="28889" b="13871"/>
          <a:stretch/>
        </p:blipFill>
        <p:spPr>
          <a:xfrm>
            <a:off x="7519594" y="2174059"/>
            <a:ext cx="3759200" cy="367792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9" t="9861" r="14118" b="6558"/>
          <a:stretch/>
        </p:blipFill>
        <p:spPr>
          <a:xfrm>
            <a:off x="48213" y="1412059"/>
            <a:ext cx="6979920" cy="4439921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2266874" y="2458539"/>
            <a:ext cx="364566" cy="3557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631440" y="2666909"/>
            <a:ext cx="4704080" cy="61477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8"/>
          <p:cNvSpPr txBox="1"/>
          <p:nvPr/>
        </p:nvSpPr>
        <p:spPr>
          <a:xfrm>
            <a:off x="1573984" y="5766663"/>
            <a:ext cx="3738562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200 </a:t>
            </a:r>
            <a:r>
              <a:rPr lang="en-GB" sz="1200" i="1" kern="0" dirty="0" err="1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msec</a:t>
            </a: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 frame with single beta events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i="1" kern="0" dirty="0">
                <a:solidFill>
                  <a:srgbClr val="00000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45854300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68" y="432212"/>
            <a:ext cx="10058400" cy="5867400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018268" y="703788"/>
            <a:ext cx="25013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solidFill>
                  <a:srgbClr val="002060"/>
                </a:solidFill>
                <a:ea typeface="Noto Sans CJK SC"/>
                <a:cs typeface="Lohit Devanagari"/>
              </a:rPr>
              <a:t>Clustering method</a:t>
            </a:r>
            <a:r>
              <a:rPr lang="en-GB" altLang="fr-FR" sz="2200" dirty="0">
                <a:solidFill>
                  <a:srgbClr val="002060"/>
                </a:solidFill>
                <a:ea typeface="Noto Sans CJK SC"/>
                <a:cs typeface="Lohit Devanagari"/>
              </a:rPr>
              <a:t> : </a:t>
            </a:r>
            <a:endParaRPr lang="fr-FR" altLang="fr-FR" sz="2200" dirty="0">
              <a:solidFill>
                <a:srgbClr val="002060"/>
              </a:solidFill>
              <a:ea typeface="Noto Sans CJK SC"/>
              <a:cs typeface="Lohit Devanagari"/>
            </a:endParaRPr>
          </a:p>
        </p:txBody>
      </p:sp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4" name="ZoneTexte 8"/>
          <p:cNvSpPr txBox="1"/>
          <p:nvPr/>
        </p:nvSpPr>
        <p:spPr>
          <a:xfrm>
            <a:off x="4416220" y="5743025"/>
            <a:ext cx="3738562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20000 frames of 200 </a:t>
            </a:r>
            <a:r>
              <a:rPr lang="en-GB" sz="1200" i="1" kern="0" dirty="0" err="1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msec</a:t>
            </a: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 (64 min), individual pixel background thresholding, 20% of CF4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i="1" kern="0" dirty="0">
                <a:solidFill>
                  <a:srgbClr val="00000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8" name="ZoneTexte 37"/>
          <p:cNvSpPr txBox="1"/>
          <p:nvPr/>
        </p:nvSpPr>
        <p:spPr>
          <a:xfrm>
            <a:off x="1391620" y="5868591"/>
            <a:ext cx="6410325" cy="7620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</a:rPr>
              <a:t>Precise measurement of the drops positions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Better signal-to-noise ratio and counting events capability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B57AB11-A49E-5242-7E24-98CD09D76EB4}"/>
              </a:ext>
            </a:extLst>
          </p:cNvPr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3.2 PRELIMINARY RESULTS WITH TRITIUM SAMPLES</a:t>
            </a:r>
          </a:p>
        </p:txBody>
      </p:sp>
    </p:spTree>
    <p:extLst>
      <p:ext uri="{BB962C8B-B14F-4D97-AF65-F5344CB8AC3E}">
        <p14:creationId xmlns:p14="http://schemas.microsoft.com/office/powerpoint/2010/main" val="1230676806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68" y="432212"/>
            <a:ext cx="10058400" cy="5867400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8"/>
          <p:cNvSpPr txBox="1"/>
          <p:nvPr/>
        </p:nvSpPr>
        <p:spPr>
          <a:xfrm>
            <a:off x="4416220" y="5743025"/>
            <a:ext cx="3738562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20000 frames of 200 </a:t>
            </a:r>
            <a:r>
              <a:rPr lang="en-GB" sz="1200" i="1" kern="0" dirty="0" err="1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msec</a:t>
            </a: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 (64 min), individual pixel background thresholding, 20% of CF4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i="1" kern="0" dirty="0">
                <a:solidFill>
                  <a:srgbClr val="00000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018268" y="703788"/>
            <a:ext cx="25013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solidFill>
                  <a:srgbClr val="002060"/>
                </a:solidFill>
                <a:ea typeface="Noto Sans CJK SC"/>
                <a:cs typeface="Lohit Devanagari"/>
              </a:rPr>
              <a:t>Clustering method</a:t>
            </a:r>
            <a:r>
              <a:rPr lang="en-GB" altLang="fr-FR" sz="2200" dirty="0">
                <a:solidFill>
                  <a:srgbClr val="002060"/>
                </a:solidFill>
                <a:ea typeface="Noto Sans CJK SC"/>
                <a:cs typeface="Lohit Devanagari"/>
              </a:rPr>
              <a:t> : </a:t>
            </a:r>
            <a:endParaRPr lang="fr-FR" altLang="fr-FR" sz="2200" dirty="0">
              <a:solidFill>
                <a:srgbClr val="002060"/>
              </a:solidFill>
              <a:ea typeface="Noto Sans CJK SC"/>
              <a:cs typeface="Lohit Devanagari"/>
            </a:endParaRPr>
          </a:p>
        </p:txBody>
      </p:sp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12" name="ZoneTexte 37"/>
          <p:cNvSpPr txBox="1"/>
          <p:nvPr/>
        </p:nvSpPr>
        <p:spPr>
          <a:xfrm>
            <a:off x="1391620" y="5868591"/>
            <a:ext cx="6410325" cy="7620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</a:rPr>
              <a:t>Precise measurement of the drops positions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Better signal-to-noise ratio and counting events capability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E878966-8D20-AC72-5D39-AF7CC059F7BA}"/>
              </a:ext>
            </a:extLst>
          </p:cNvPr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3.2 PRELIMINARY RESULTS WITH TRITIUM SAMPLES</a:t>
            </a:r>
          </a:p>
        </p:txBody>
      </p:sp>
    </p:spTree>
    <p:extLst>
      <p:ext uri="{BB962C8B-B14F-4D97-AF65-F5344CB8AC3E}">
        <p14:creationId xmlns:p14="http://schemas.microsoft.com/office/powerpoint/2010/main" val="1382571166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018268" y="703788"/>
            <a:ext cx="25013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u="sng" dirty="0">
                <a:solidFill>
                  <a:srgbClr val="002060"/>
                </a:solidFill>
                <a:ea typeface="Noto Sans CJK SC"/>
                <a:cs typeface="Lohit Devanagari"/>
              </a:rPr>
              <a:t>Clustering method</a:t>
            </a:r>
            <a:r>
              <a:rPr lang="en-GB" altLang="fr-FR" sz="2200" dirty="0">
                <a:solidFill>
                  <a:srgbClr val="002060"/>
                </a:solidFill>
                <a:ea typeface="Noto Sans CJK SC"/>
                <a:cs typeface="Lohit Devanagari"/>
              </a:rPr>
              <a:t> : </a:t>
            </a:r>
            <a:endParaRPr lang="fr-FR" altLang="fr-FR" sz="2200" dirty="0">
              <a:solidFill>
                <a:srgbClr val="002060"/>
              </a:solidFill>
              <a:ea typeface="Noto Sans CJK SC"/>
              <a:cs typeface="Lohit Devanagari"/>
            </a:endParaRPr>
          </a:p>
        </p:txBody>
      </p:sp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18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33766" t="16144" r="24361" b="8932"/>
          <a:stretch/>
        </p:blipFill>
        <p:spPr>
          <a:xfrm>
            <a:off x="5881368" y="1227008"/>
            <a:ext cx="5460789" cy="549643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772536"/>
              </p:ext>
            </p:extLst>
          </p:nvPr>
        </p:nvGraphicFramePr>
        <p:xfrm>
          <a:off x="118811" y="3231545"/>
          <a:ext cx="5412736" cy="1828800"/>
        </p:xfrm>
        <a:graphic>
          <a:graphicData uri="http://schemas.openxmlformats.org/drawingml/2006/table">
            <a:tbl>
              <a:tblPr firstRow="1" bandRow="1"/>
              <a:tblGrid>
                <a:gridCol w="2209668">
                  <a:extLst>
                    <a:ext uri="{9D8B030D-6E8A-4147-A177-3AD203B41FA5}">
                      <a16:colId xmlns:a16="http://schemas.microsoft.com/office/drawing/2014/main" val="1373302327"/>
                    </a:ext>
                  </a:extLst>
                </a:gridCol>
                <a:gridCol w="971056">
                  <a:extLst>
                    <a:ext uri="{9D8B030D-6E8A-4147-A177-3AD203B41FA5}">
                      <a16:colId xmlns:a16="http://schemas.microsoft.com/office/drawing/2014/main" val="3193216592"/>
                    </a:ext>
                  </a:extLst>
                </a:gridCol>
                <a:gridCol w="1093617">
                  <a:extLst>
                    <a:ext uri="{9D8B030D-6E8A-4147-A177-3AD203B41FA5}">
                      <a16:colId xmlns:a16="http://schemas.microsoft.com/office/drawing/2014/main" val="3331436178"/>
                    </a:ext>
                  </a:extLst>
                </a:gridCol>
                <a:gridCol w="1138395">
                  <a:extLst>
                    <a:ext uri="{9D8B030D-6E8A-4147-A177-3AD203B41FA5}">
                      <a16:colId xmlns:a16="http://schemas.microsoft.com/office/drawing/2014/main" val="3841878521"/>
                    </a:ext>
                  </a:extLst>
                </a:gridCol>
              </a:tblGrid>
              <a:tr h="376144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0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9.8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1.76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879738"/>
                  </a:ext>
                </a:extLst>
              </a:tr>
              <a:tr h="268674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000" b="0" i="0" u="none" strike="noStrike" kern="1200" cap="none" dirty="0" err="1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Measurement</a:t>
                      </a:r>
                      <a:endParaRPr lang="fr-FR" sz="2000" b="0" i="0" u="none" strike="noStrike" kern="1200" cap="none" dirty="0">
                        <a:ln>
                          <a:noFill/>
                        </a:ln>
                        <a:latin typeface="+mn-l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5.13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0.85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0.108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22544"/>
                  </a:ext>
                </a:extLst>
              </a:tr>
              <a:tr h="268674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el-GR" sz="2000" b="0" i="0" u="none" strike="noStrike" kern="1200" cap="none" dirty="0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σ</a:t>
                      </a:r>
                      <a:endParaRPr lang="fr-FR" sz="2000" b="0" i="0" u="none" strike="noStrike" kern="1200" cap="none" dirty="0">
                        <a:ln>
                          <a:noFill/>
                        </a:ln>
                        <a:latin typeface="+mn-l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0.088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0.014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076298"/>
                  </a:ext>
                </a:extLst>
              </a:tr>
              <a:tr h="268674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300"/>
                      </a:pPr>
                      <a:r>
                        <a:rPr lang="fr-FR" sz="2000" b="0" i="0" u="none" strike="noStrike" kern="1200" cap="none" dirty="0" err="1">
                          <a:ln>
                            <a:noFill/>
                          </a:ln>
                          <a:latin typeface="+mn-lt"/>
                          <a:ea typeface="Noto Sans CJK SC" pitchFamily="2"/>
                          <a:cs typeface="Lohit Devanagari" pitchFamily="2"/>
                        </a:rPr>
                        <a:t>Matching</a:t>
                      </a:r>
                      <a:endParaRPr lang="fr-FR" sz="2000" b="0" i="0" u="none" strike="noStrike" kern="1200" cap="none" dirty="0">
                        <a:ln>
                          <a:noFill/>
                        </a:ln>
                        <a:latin typeface="+mn-lt"/>
                        <a:ea typeface="Noto Sans CJK SC" pitchFamily="2"/>
                        <a:cs typeface="Lohit Devanagari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52%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3465A4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48%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600">
                          <a:solidFill>
                            <a:srgbClr val="3465A4"/>
                          </a:solidFill>
                        </a:defRPr>
                      </a:pPr>
                      <a:r>
                        <a:rPr lang="fr-FR" sz="2400" b="0" i="0" u="none" strike="noStrike" kern="1200" cap="non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+mn-lt"/>
                          <a:ea typeface="Noto Sans CJK SC" pitchFamily="2"/>
                          <a:cs typeface="Lohit Devanagari" pitchFamily="2"/>
                        </a:rPr>
                        <a:t>83%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632798"/>
                  </a:ext>
                </a:extLst>
              </a:tr>
            </a:tbl>
          </a:graphicData>
        </a:graphic>
      </p:graphicFrame>
      <p:sp>
        <p:nvSpPr>
          <p:cNvPr id="9" name="ZoneTexte 44"/>
          <p:cNvSpPr txBox="1"/>
          <p:nvPr/>
        </p:nvSpPr>
        <p:spPr>
          <a:xfrm>
            <a:off x="955898" y="2754084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latin typeface="Calibri"/>
                <a:ea typeface="Noto Sans CJK SC" pitchFamily="2"/>
                <a:cs typeface="Lohit Devanagari" pitchFamily="2"/>
              </a:rPr>
              <a:t>Activity measurement (</a:t>
            </a:r>
            <a:r>
              <a:rPr lang="en-GB" sz="1600" kern="0" dirty="0" err="1">
                <a:latin typeface="Calibri"/>
                <a:ea typeface="Noto Sans CJK SC" pitchFamily="2"/>
                <a:cs typeface="Lohit Devanagari" pitchFamily="2"/>
              </a:rPr>
              <a:t>Bq</a:t>
            </a:r>
            <a:r>
              <a:rPr lang="en-GB" sz="1600" kern="0" dirty="0">
                <a:latin typeface="Calibri"/>
                <a:ea typeface="Noto Sans CJK SC" pitchFamily="2"/>
                <a:cs typeface="Lohit Devanagari" pitchFamily="2"/>
              </a:rPr>
              <a:t>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3FE8693-EA37-8D07-3A83-D0267DAEAB68}"/>
              </a:ext>
            </a:extLst>
          </p:cNvPr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3.2 PRELIMINARY RESULTS WITH TRITIUM SAMPLES</a:t>
            </a:r>
          </a:p>
        </p:txBody>
      </p:sp>
    </p:spTree>
    <p:extLst>
      <p:ext uri="{BB962C8B-B14F-4D97-AF65-F5344CB8AC3E}">
        <p14:creationId xmlns:p14="http://schemas.microsoft.com/office/powerpoint/2010/main" val="3252564202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55667" t="33556" r="5333" b="24963"/>
          <a:stretch/>
        </p:blipFill>
        <p:spPr>
          <a:xfrm>
            <a:off x="6207927" y="467361"/>
            <a:ext cx="5363360" cy="3208848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3.3 NEUTRON RADIOGRAPHY</a:t>
            </a:r>
          </a:p>
        </p:txBody>
      </p:sp>
      <p:sp>
        <p:nvSpPr>
          <p:cNvPr id="8" name="ZoneTexte 4"/>
          <p:cNvSpPr txBox="1"/>
          <p:nvPr/>
        </p:nvSpPr>
        <p:spPr>
          <a:xfrm>
            <a:off x="746225" y="4256494"/>
            <a:ext cx="9061450" cy="2555091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Acquisition modes: 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>
                <a:solidFill>
                  <a:srgbClr val="006699"/>
                </a:solidFill>
                <a:latin typeface="Calibri"/>
              </a:rPr>
              <a:t>Event-by-event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: track reconstruction: </a:t>
            </a: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</a:rPr>
              <a:t>Potentially higher resolution (100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µ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m), better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ɣ-to-n suppression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 </a:t>
            </a:r>
            <a:endParaRPr lang="en-GB" kern="0" spc="-1" dirty="0">
              <a:solidFill>
                <a:srgbClr val="002060"/>
              </a:solidFill>
              <a:latin typeface="Calibri"/>
            </a:endParaRP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>
                <a:solidFill>
                  <a:srgbClr val="006699"/>
                </a:solidFill>
                <a:latin typeface="Calibri"/>
              </a:rPr>
              <a:t>Integrated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: real-time radiography:</a:t>
            </a: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</a:rPr>
              <a:t>Almost no data computation</a:t>
            </a:r>
            <a:endParaRPr lang="en-GB" sz="16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0" name="ZoneTexte 5"/>
          <p:cNvSpPr txBox="1"/>
          <p:nvPr/>
        </p:nvSpPr>
        <p:spPr>
          <a:xfrm>
            <a:off x="116305" y="1154951"/>
            <a:ext cx="6699250" cy="2188521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>
              <a:lnSpc>
                <a:spcPct val="150000"/>
              </a:lnSpc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u="sng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Micromegas-based neutron imager</a:t>
            </a:r>
            <a:endParaRPr lang="en-GB" sz="2200" kern="0" spc="-1" baseline="30000" dirty="0">
              <a:solidFill>
                <a:srgbClr val="002060"/>
              </a:solidFill>
              <a:latin typeface="Calibri"/>
            </a:endParaRPr>
          </a:p>
          <a:p>
            <a:pPr>
              <a:lnSpc>
                <a:spcPct val="150000"/>
              </a:lnSpc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baseline="30000" dirty="0">
                <a:solidFill>
                  <a:srgbClr val="002060"/>
                </a:solidFill>
                <a:latin typeface="Calibri"/>
              </a:rPr>
              <a:t>10</a:t>
            </a: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B</a:t>
            </a:r>
            <a:r>
              <a:rPr lang="en-GB" sz="2000" kern="0" spc="-1" baseline="-25000" dirty="0">
                <a:solidFill>
                  <a:srgbClr val="002060"/>
                </a:solidFill>
                <a:latin typeface="Calibri"/>
              </a:rPr>
              <a:t>4</a:t>
            </a: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C neutron-to-charge converter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Thermal neutrons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absorbed by 2 µm thin </a:t>
            </a:r>
            <a:r>
              <a:rPr lang="en-GB" kern="0" spc="-1" baseline="30000" dirty="0">
                <a:solidFill>
                  <a:srgbClr val="006699"/>
                </a:solidFill>
                <a:latin typeface="Calibri"/>
              </a:rPr>
              <a:t>10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B</a:t>
            </a:r>
            <a:r>
              <a:rPr lang="en-GB" kern="0" spc="-1" baseline="-25000" dirty="0">
                <a:solidFill>
                  <a:srgbClr val="006699"/>
                </a:solidFill>
                <a:latin typeface="Calibri"/>
              </a:rPr>
              <a:t>4</a:t>
            </a:r>
            <a:r>
              <a:rPr lang="en-GB" kern="0" spc="-1" dirty="0">
                <a:solidFill>
                  <a:srgbClr val="006699"/>
                </a:solidFill>
                <a:latin typeface="Calibri"/>
              </a:rPr>
              <a:t>C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layer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Conversion efficiency: 5%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(</a:t>
            </a:r>
            <a:r>
              <a:rPr lang="el-G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α</a:t>
            </a:r>
            <a:r>
              <a:rPr lang="fr-F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or Li) fragments cause </a:t>
            </a:r>
            <a:r>
              <a:rPr lang="fr-FR" kern="0" spc="-1" dirty="0" err="1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strong</a:t>
            </a:r>
            <a:r>
              <a:rPr lang="fr-F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ionisation</a:t>
            </a:r>
          </a:p>
          <a:p>
            <a:pPr marL="742950" lvl="1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Drawback: fragments long range in the </a:t>
            </a:r>
            <a:r>
              <a:rPr lang="fr-FR" kern="0" spc="-1" dirty="0" err="1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gas</a:t>
            </a:r>
            <a:r>
              <a:rPr lang="fr-FR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(5 mm)</a:t>
            </a:r>
            <a:endParaRPr lang="en-GB" sz="1600" kern="0" spc="-1" dirty="0">
              <a:solidFill>
                <a:srgbClr val="C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11" name="ZoneTexte 8"/>
          <p:cNvSpPr txBox="1"/>
          <p:nvPr/>
        </p:nvSpPr>
        <p:spPr>
          <a:xfrm>
            <a:off x="7897405" y="6304960"/>
            <a:ext cx="3738562" cy="2921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Boron converter principle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12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0" t="47253" r="63780" b="37563"/>
          <a:stretch>
            <a:fillRect/>
          </a:stretch>
        </p:blipFill>
        <p:spPr bwMode="auto">
          <a:xfrm>
            <a:off x="7640781" y="4388601"/>
            <a:ext cx="4515970" cy="198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19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212309818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590790" y="429969"/>
            <a:ext cx="9212015" cy="7017306"/>
          </a:xfrm>
          <a:prstGeom prst="rect">
            <a:avLst/>
          </a:prstGeom>
          <a:noFill/>
          <a:ln cap="flat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C00000"/>
                </a:solidFill>
                <a:latin typeface="Calibri"/>
              </a:rPr>
              <a:t>1.CONTEXT</a:t>
            </a:r>
            <a:endParaRPr lang="fr-FR" dirty="0">
              <a:cs typeface="Calibri" panose="020F0502020204030204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  <a:latin typeface="Calibri"/>
              </a:rPr>
              <a:t>    1.1 Micromegas detector</a:t>
            </a:r>
            <a:endParaRPr lang="en-GB" sz="2400" b="1" kern="0" cap="small" spc="-1" dirty="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</a:rPr>
              <a:t>    1.2 Light production mechanisms </a:t>
            </a:r>
            <a:endParaRPr lang="en-GB" sz="2400" b="1" kern="0" cap="small" spc="-1" dirty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>
                <a:solidFill>
                  <a:srgbClr val="C00000"/>
                </a:solidFill>
              </a:rPr>
              <a:t>2. DETECTOR CHARACTERIZATION WITH X-RAY</a:t>
            </a:r>
            <a:endParaRPr lang="fr-FR" sz="2400" b="1" kern="0" cap="small" spc="-1" dirty="0">
              <a:solidFill>
                <a:srgbClr val="C00000"/>
              </a:solidFill>
              <a:cs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>
                <a:solidFill>
                  <a:srgbClr val="C00000"/>
                </a:solidFill>
                <a:latin typeface="Calibri"/>
                <a:cs typeface="Calibri"/>
              </a:rPr>
              <a:t>    </a:t>
            </a:r>
            <a:r>
              <a:rPr lang="fr-FR" sz="2400" b="1" kern="0" cap="small" spc="-1" dirty="0"/>
              <a:t>2.1 </a:t>
            </a:r>
            <a:r>
              <a:rPr lang="en-GB" sz="2400" b="1" kern="0" cap="small" spc="-1" dirty="0">
                <a:solidFill>
                  <a:srgbClr val="000000"/>
                </a:solidFill>
              </a:rPr>
              <a:t>Soleil beam test </a:t>
            </a:r>
            <a:endParaRPr lang="en-GB" sz="2400" b="1" kern="0" cap="small" spc="-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>
                <a:solidFill>
                  <a:srgbClr val="C00000"/>
                </a:solidFill>
                <a:latin typeface="Calibri"/>
              </a:rPr>
              <a:t>3. APPLICATIONS</a:t>
            </a:r>
            <a:endParaRPr lang="en-GB" sz="2400" b="1" kern="0" cap="small" spc="-1" dirty="0">
              <a:solidFill>
                <a:srgbClr val="C00000"/>
              </a:solidFill>
              <a:latin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>
                <a:solidFill>
                  <a:srgbClr val="000000"/>
                </a:solidFill>
              </a:rPr>
              <a:t>    3.1 B-</a:t>
            </a:r>
            <a:r>
              <a:rPr lang="fr-FR" sz="2400" b="1" kern="0" cap="small" spc="-1" dirty="0" err="1">
                <a:solidFill>
                  <a:srgbClr val="000000"/>
                </a:solidFill>
              </a:rPr>
              <a:t>imaging</a:t>
            </a:r>
            <a:endParaRPr lang="en-GB" sz="2400" b="1" kern="0" cap="small" spc="-1" dirty="0" err="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  <a:latin typeface="Calibri"/>
              </a:rPr>
              <a:t>    3.2 Preliminary results with tritium samples</a:t>
            </a:r>
            <a:endParaRPr lang="en-GB" sz="2400" b="1" kern="0" cap="small" spc="-1" dirty="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</a:rPr>
              <a:t>    3.3 Neutron radiography</a:t>
            </a:r>
            <a:endParaRPr lang="en-GB" sz="2400" b="1" kern="0" cap="small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000000"/>
                </a:solidFill>
                <a:latin typeface="Calibri"/>
              </a:rPr>
              <a:t>    3.4 Preliminary results with a neutron source</a:t>
            </a:r>
            <a:endParaRPr lang="en-GB" sz="2400" b="1" kern="0" cap="small" spc="-1" dirty="0">
              <a:solidFill>
                <a:srgbClr val="000000"/>
              </a:solidFill>
              <a:latin typeface="Calibri"/>
              <a:cs typeface="Calibri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cap="small" spc="-1" dirty="0">
                <a:solidFill>
                  <a:srgbClr val="C00000"/>
                </a:solidFill>
                <a:latin typeface="Calibri"/>
              </a:rPr>
              <a:t>CONCLUSION and PERSPECTIVES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cap="small" spc="-1" dirty="0">
                <a:solidFill>
                  <a:srgbClr val="FF0000"/>
                </a:solidFill>
                <a:latin typeface="Calibri"/>
              </a:rPr>
              <a:t>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cap="small" spc="-1" dirty="0">
                <a:solidFill>
                  <a:srgbClr val="FF0000"/>
                </a:solidFill>
                <a:latin typeface="Calibri"/>
              </a:rPr>
              <a:t>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50" kern="0" spc="-1" dirty="0">
              <a:solidFill>
                <a:srgbClr val="FF000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50" kern="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981441781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3.4 PRELIMINARY RESULTS WITH A NEUTRON SOURCE</a:t>
            </a:r>
          </a:p>
        </p:txBody>
      </p:sp>
      <p:pic>
        <p:nvPicPr>
          <p:cNvPr id="7" name="Image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10" y="3861319"/>
            <a:ext cx="43434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rapèze 12"/>
          <p:cNvSpPr>
            <a:spLocks/>
          </p:cNvSpPr>
          <p:nvPr/>
        </p:nvSpPr>
        <p:spPr bwMode="auto">
          <a:xfrm>
            <a:off x="827723" y="2913582"/>
            <a:ext cx="4648200" cy="714375"/>
          </a:xfrm>
          <a:custGeom>
            <a:avLst/>
            <a:gdLst>
              <a:gd name="T0" fmla="*/ 2321287 w 4649138"/>
              <a:gd name="T1" fmla="*/ 0 h 713122"/>
              <a:gd name="T2" fmla="*/ 4642576 w 4649138"/>
              <a:gd name="T3" fmla="*/ 360971 h 713122"/>
              <a:gd name="T4" fmla="*/ 2321287 w 4649138"/>
              <a:gd name="T5" fmla="*/ 721939 h 713122"/>
              <a:gd name="T6" fmla="*/ 0 w 4649138"/>
              <a:gd name="T7" fmla="*/ 360971 h 713122"/>
              <a:gd name="T8" fmla="*/ 89014 w 4649138"/>
              <a:gd name="T9" fmla="*/ 360971 h 713122"/>
              <a:gd name="T10" fmla="*/ 4553562 w 4649138"/>
              <a:gd name="T11" fmla="*/ 360971 h 713122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89140 w 4649138"/>
              <a:gd name="T19" fmla="*/ 18231 h 713122"/>
              <a:gd name="T20" fmla="*/ 4559998 w 4649138"/>
              <a:gd name="T21" fmla="*/ 713122 h 7131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49138" h="713122">
                <a:moveTo>
                  <a:pt x="0" y="713122"/>
                </a:moveTo>
                <a:lnTo>
                  <a:pt x="178281" y="0"/>
                </a:lnTo>
                <a:lnTo>
                  <a:pt x="4470857" y="0"/>
                </a:lnTo>
                <a:lnTo>
                  <a:pt x="4649138" y="713122"/>
                </a:lnTo>
                <a:lnTo>
                  <a:pt x="0" y="713122"/>
                </a:lnTo>
                <a:close/>
              </a:path>
            </a:pathLst>
          </a:custGeom>
          <a:solidFill>
            <a:schemeClr val="bg1"/>
          </a:solidFill>
          <a:ln w="12701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10" name="Triangle isocèle 7"/>
          <p:cNvSpPr>
            <a:spLocks/>
          </p:cNvSpPr>
          <p:nvPr/>
        </p:nvSpPr>
        <p:spPr bwMode="auto">
          <a:xfrm rot="10799991">
            <a:off x="3005773" y="3770832"/>
            <a:ext cx="485775" cy="503237"/>
          </a:xfrm>
          <a:custGeom>
            <a:avLst/>
            <a:gdLst>
              <a:gd name="T0" fmla="*/ 244569 w 485217"/>
              <a:gd name="T1" fmla="*/ 0 h 502526"/>
              <a:gd name="T2" fmla="*/ 489137 w 485217"/>
              <a:gd name="T3" fmla="*/ 253764 h 502526"/>
              <a:gd name="T4" fmla="*/ 244569 w 485217"/>
              <a:gd name="T5" fmla="*/ 507524 h 502526"/>
              <a:gd name="T6" fmla="*/ 0 w 485217"/>
              <a:gd name="T7" fmla="*/ 253764 h 502526"/>
              <a:gd name="T8" fmla="*/ 244568 w 485217"/>
              <a:gd name="T9" fmla="*/ 0 h 502526"/>
              <a:gd name="T10" fmla="*/ 122283 w 485217"/>
              <a:gd name="T11" fmla="*/ 253764 h 502526"/>
              <a:gd name="T12" fmla="*/ 0 w 485217"/>
              <a:gd name="T13" fmla="*/ 507524 h 502526"/>
              <a:gd name="T14" fmla="*/ 244568 w 485217"/>
              <a:gd name="T15" fmla="*/ 507524 h 502526"/>
              <a:gd name="T16" fmla="*/ 489137 w 485217"/>
              <a:gd name="T17" fmla="*/ 507524 h 502526"/>
              <a:gd name="T18" fmla="*/ 366852 w 485217"/>
              <a:gd name="T19" fmla="*/ 253764 h 502526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121304 w 485217"/>
              <a:gd name="T31" fmla="*/ 251263 h 502526"/>
              <a:gd name="T32" fmla="*/ 363913 w 485217"/>
              <a:gd name="T33" fmla="*/ 502526 h 5025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217" h="502526">
                <a:moveTo>
                  <a:pt x="0" y="502526"/>
                </a:moveTo>
                <a:lnTo>
                  <a:pt x="242608" y="0"/>
                </a:lnTo>
                <a:lnTo>
                  <a:pt x="485217" y="502526"/>
                </a:lnTo>
                <a:lnTo>
                  <a:pt x="0" y="502526"/>
                </a:lnTo>
                <a:close/>
              </a:path>
            </a:pathLst>
          </a:custGeom>
          <a:solidFill>
            <a:srgbClr val="F8CBAD">
              <a:alpha val="70195"/>
            </a:srgbClr>
          </a:solidFill>
          <a:ln w="6345" cap="flat">
            <a:solidFill>
              <a:srgbClr val="F4B183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11" name="Triangle isocèle 8"/>
          <p:cNvSpPr>
            <a:spLocks/>
          </p:cNvSpPr>
          <p:nvPr/>
        </p:nvSpPr>
        <p:spPr bwMode="auto">
          <a:xfrm rot="10799991">
            <a:off x="3164523" y="4088332"/>
            <a:ext cx="166687" cy="912812"/>
          </a:xfrm>
          <a:custGeom>
            <a:avLst/>
            <a:gdLst>
              <a:gd name="T0" fmla="*/ 85834 w 165872"/>
              <a:gd name="T1" fmla="*/ 0 h 1022747"/>
              <a:gd name="T2" fmla="*/ 171661 w 165872"/>
              <a:gd name="T3" fmla="*/ 410055 h 1022747"/>
              <a:gd name="T4" fmla="*/ 85834 w 165872"/>
              <a:gd name="T5" fmla="*/ 820109 h 1022747"/>
              <a:gd name="T6" fmla="*/ 0 w 165872"/>
              <a:gd name="T7" fmla="*/ 410055 h 1022747"/>
              <a:gd name="T8" fmla="*/ 88220 w 165872"/>
              <a:gd name="T9" fmla="*/ 0 h 1022747"/>
              <a:gd name="T10" fmla="*/ 44110 w 165872"/>
              <a:gd name="T11" fmla="*/ 410055 h 1022747"/>
              <a:gd name="T12" fmla="*/ 0 w 165872"/>
              <a:gd name="T13" fmla="*/ 820109 h 1022747"/>
              <a:gd name="T14" fmla="*/ 88220 w 165872"/>
              <a:gd name="T15" fmla="*/ 820109 h 1022747"/>
              <a:gd name="T16" fmla="*/ 171661 w 165872"/>
              <a:gd name="T17" fmla="*/ 820109 h 1022747"/>
              <a:gd name="T18" fmla="*/ 129940 w 165872"/>
              <a:gd name="T19" fmla="*/ 410055 h 1022747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42622 w 165872"/>
              <a:gd name="T31" fmla="*/ 511374 h 1022747"/>
              <a:gd name="T32" fmla="*/ 125558 w 165872"/>
              <a:gd name="T33" fmla="*/ 1022747 h 10227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872" h="1022747">
                <a:moveTo>
                  <a:pt x="0" y="1022747"/>
                </a:moveTo>
                <a:lnTo>
                  <a:pt x="85245" y="0"/>
                </a:lnTo>
                <a:lnTo>
                  <a:pt x="165872" y="1022747"/>
                </a:lnTo>
                <a:lnTo>
                  <a:pt x="0" y="1022747"/>
                </a:lnTo>
                <a:close/>
              </a:path>
            </a:pathLst>
          </a:custGeom>
          <a:solidFill>
            <a:srgbClr val="F8CBAD">
              <a:alpha val="98822"/>
            </a:srgbClr>
          </a:solidFill>
          <a:ln w="6345" cap="flat">
            <a:solidFill>
              <a:srgbClr val="F8CBAD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954723" y="3716857"/>
            <a:ext cx="4364037" cy="46037"/>
          </a:xfrm>
          <a:prstGeom prst="rect">
            <a:avLst/>
          </a:prstGeom>
          <a:solidFill>
            <a:srgbClr val="00CC99"/>
          </a:solidFill>
          <a:ln w="12701">
            <a:solidFill>
              <a:srgbClr val="00CC99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854710" y="3659707"/>
            <a:ext cx="4564063" cy="46037"/>
          </a:xfrm>
          <a:prstGeom prst="rect">
            <a:avLst/>
          </a:prstGeom>
          <a:solidFill>
            <a:srgbClr val="00B0F0"/>
          </a:solidFill>
          <a:ln w="12701">
            <a:solidFill>
              <a:srgbClr val="00B0F0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4" name="ZoneTexte 11"/>
          <p:cNvSpPr txBox="1">
            <a:spLocks noChangeArrowheads="1"/>
          </p:cNvSpPr>
          <p:nvPr/>
        </p:nvSpPr>
        <p:spPr bwMode="auto">
          <a:xfrm>
            <a:off x="362585" y="505988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Cathode</a:t>
            </a:r>
          </a:p>
        </p:txBody>
      </p:sp>
      <p:sp>
        <p:nvSpPr>
          <p:cNvPr id="15" name="ZoneTexte 13"/>
          <p:cNvSpPr txBox="1">
            <a:spLocks noChangeArrowheads="1"/>
          </p:cNvSpPr>
          <p:nvPr/>
        </p:nvSpPr>
        <p:spPr bwMode="auto">
          <a:xfrm>
            <a:off x="362585" y="3812107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Mesh</a:t>
            </a:r>
          </a:p>
        </p:txBody>
      </p:sp>
      <p:sp>
        <p:nvSpPr>
          <p:cNvPr id="16" name="ZoneTexte 14"/>
          <p:cNvSpPr txBox="1">
            <a:spLocks noChangeArrowheads="1"/>
          </p:cNvSpPr>
          <p:nvPr/>
        </p:nvSpPr>
        <p:spPr bwMode="auto">
          <a:xfrm>
            <a:off x="386398" y="3585094"/>
            <a:ext cx="1076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CC99"/>
                </a:solidFill>
              </a:rPr>
              <a:t>ITO</a:t>
            </a:r>
          </a:p>
        </p:txBody>
      </p:sp>
      <p:sp>
        <p:nvSpPr>
          <p:cNvPr id="17" name="ZoneTexte 15"/>
          <p:cNvSpPr txBox="1">
            <a:spLocks noChangeArrowheads="1"/>
          </p:cNvSpPr>
          <p:nvPr/>
        </p:nvSpPr>
        <p:spPr bwMode="auto">
          <a:xfrm>
            <a:off x="362585" y="337078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B0F0"/>
                </a:solidFill>
              </a:rPr>
              <a:t>Glass</a:t>
            </a:r>
          </a:p>
        </p:txBody>
      </p:sp>
      <p:sp>
        <p:nvSpPr>
          <p:cNvPr id="18" name="ZoneTexte 18"/>
          <p:cNvSpPr txBox="1">
            <a:spLocks noChangeArrowheads="1"/>
          </p:cNvSpPr>
          <p:nvPr/>
        </p:nvSpPr>
        <p:spPr bwMode="auto">
          <a:xfrm>
            <a:off x="289560" y="2604019"/>
            <a:ext cx="10747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595959"/>
                </a:solidFill>
              </a:rPr>
              <a:t>Light cover</a:t>
            </a:r>
          </a:p>
        </p:txBody>
      </p:sp>
      <p:sp>
        <p:nvSpPr>
          <p:cNvPr id="19" name="ZoneTexte 21"/>
          <p:cNvSpPr txBox="1">
            <a:spLocks noChangeArrowheads="1"/>
          </p:cNvSpPr>
          <p:nvPr/>
        </p:nvSpPr>
        <p:spPr bwMode="auto">
          <a:xfrm>
            <a:off x="3710623" y="2291282"/>
            <a:ext cx="1074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6699"/>
                </a:solidFill>
              </a:rPr>
              <a:t>Camera</a:t>
            </a:r>
          </a:p>
        </p:txBody>
      </p:sp>
      <p:sp>
        <p:nvSpPr>
          <p:cNvPr id="20" name="Flèche vers le haut 20"/>
          <p:cNvSpPr>
            <a:spLocks/>
          </p:cNvSpPr>
          <p:nvPr/>
        </p:nvSpPr>
        <p:spPr bwMode="auto">
          <a:xfrm>
            <a:off x="2772410" y="3032644"/>
            <a:ext cx="768350" cy="531813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w 21600"/>
              <a:gd name="T9" fmla="*/ 2147483646 h 21600"/>
              <a:gd name="T10" fmla="*/ 2147483646 w 21600"/>
              <a:gd name="T11" fmla="*/ 2147483646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1796480 60000 65536"/>
              <a:gd name="T17" fmla="*/ 0 60000 65536"/>
              <a:gd name="T18" fmla="*/ 5400 w 21600"/>
              <a:gd name="T19" fmla="*/ 5400 h 21600"/>
              <a:gd name="T20" fmla="*/ 162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400" y="21600"/>
                </a:moveTo>
                <a:lnTo>
                  <a:pt x="5400" y="10800"/>
                </a:ln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lnTo>
                  <a:pt x="16200" y="10800"/>
                </a:lnTo>
                <a:lnTo>
                  <a:pt x="16200" y="21600"/>
                </a:lnTo>
                <a:lnTo>
                  <a:pt x="5400" y="21600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ED7D31"/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21" name="ZoneTexte 24"/>
          <p:cNvSpPr txBox="1">
            <a:spLocks noChangeArrowheads="1"/>
          </p:cNvSpPr>
          <p:nvPr/>
        </p:nvSpPr>
        <p:spPr bwMode="auto">
          <a:xfrm>
            <a:off x="3567748" y="3254894"/>
            <a:ext cx="10763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 b="1">
                <a:solidFill>
                  <a:srgbClr val="FFC000"/>
                </a:solidFill>
              </a:rPr>
              <a:t>VIS light</a:t>
            </a:r>
          </a:p>
        </p:txBody>
      </p:sp>
      <p:sp>
        <p:nvSpPr>
          <p:cNvPr id="22" name="ZoneTexte 33"/>
          <p:cNvSpPr txBox="1">
            <a:spLocks noChangeArrowheads="1"/>
          </p:cNvSpPr>
          <p:nvPr/>
        </p:nvSpPr>
        <p:spPr bwMode="auto">
          <a:xfrm>
            <a:off x="2918460" y="4221682"/>
            <a:ext cx="492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F4B183"/>
                </a:solidFill>
              </a:rPr>
              <a:t>e</a:t>
            </a:r>
            <a:r>
              <a:rPr lang="fr-FR" altLang="fr-FR" baseline="30000">
                <a:solidFill>
                  <a:srgbClr val="F4B183"/>
                </a:solidFill>
              </a:rPr>
              <a:t>-</a:t>
            </a:r>
          </a:p>
        </p:txBody>
      </p:sp>
      <p:sp>
        <p:nvSpPr>
          <p:cNvPr id="23" name="ZoneTexte 36"/>
          <p:cNvSpPr txBox="1"/>
          <p:nvPr/>
        </p:nvSpPr>
        <p:spPr>
          <a:xfrm>
            <a:off x="243840" y="1252020"/>
            <a:ext cx="1701800" cy="27463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Experimental set-up</a:t>
            </a:r>
            <a:endParaRPr lang="en-GB" sz="24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ZoneTexte 41"/>
          <p:cNvSpPr txBox="1"/>
          <p:nvPr/>
        </p:nvSpPr>
        <p:spPr>
          <a:xfrm>
            <a:off x="1267460" y="6348569"/>
            <a:ext cx="3738563" cy="2921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OMNIS set-up schema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Cylindre 24"/>
          <p:cNvSpPr/>
          <p:nvPr/>
        </p:nvSpPr>
        <p:spPr>
          <a:xfrm>
            <a:off x="2996248" y="2394469"/>
            <a:ext cx="347662" cy="428625"/>
          </a:xfrm>
          <a:prstGeom prst="can">
            <a:avLst/>
          </a:prstGeom>
          <a:solidFill>
            <a:srgbClr val="000000"/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n>
                <a:solidFill>
                  <a:srgbClr val="41719C"/>
                </a:solidFill>
              </a:ln>
            </a:endParaRP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2773998" y="2140469"/>
            <a:ext cx="781050" cy="557213"/>
          </a:xfrm>
          <a:prstGeom prst="rect">
            <a:avLst/>
          </a:prstGeom>
          <a:solidFill>
            <a:srgbClr val="5B9BD5"/>
          </a:solidFill>
          <a:ln w="12701">
            <a:solidFill>
              <a:srgbClr val="41719C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016635" y="5378969"/>
            <a:ext cx="4265613" cy="17463"/>
          </a:xfrm>
          <a:prstGeom prst="rect">
            <a:avLst/>
          </a:prstGeom>
          <a:solidFill>
            <a:srgbClr val="C00000"/>
          </a:solidFill>
          <a:ln w="12701">
            <a:solidFill>
              <a:srgbClr val="C00000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28" name="ZoneTexte 15"/>
          <p:cNvSpPr txBox="1">
            <a:spLocks noChangeArrowheads="1"/>
          </p:cNvSpPr>
          <p:nvPr/>
        </p:nvSpPr>
        <p:spPr bwMode="auto">
          <a:xfrm>
            <a:off x="480060" y="5331344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fr-FR" sz="1200">
                <a:solidFill>
                  <a:srgbClr val="C00000"/>
                </a:solidFill>
              </a:rPr>
              <a:t>B</a:t>
            </a:r>
            <a:r>
              <a:rPr lang="en-US" altLang="fr-FR" sz="1200" baseline="-25000">
                <a:solidFill>
                  <a:srgbClr val="C00000"/>
                </a:solidFill>
              </a:rPr>
              <a:t>4</a:t>
            </a:r>
            <a:r>
              <a:rPr lang="en-US" altLang="fr-FR" sz="1200">
                <a:solidFill>
                  <a:srgbClr val="C00000"/>
                </a:solidFill>
              </a:rPr>
              <a:t>C</a:t>
            </a:r>
            <a:endParaRPr lang="fr-FR" altLang="fr-FR" sz="1200">
              <a:solidFill>
                <a:srgbClr val="C00000"/>
              </a:solidFill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2747010" y="5921894"/>
            <a:ext cx="835025" cy="25558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1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30" name="ZoneTexte 11"/>
          <p:cNvSpPr txBox="1">
            <a:spLocks noChangeArrowheads="1"/>
          </p:cNvSpPr>
          <p:nvPr/>
        </p:nvSpPr>
        <p:spPr bwMode="auto">
          <a:xfrm>
            <a:off x="3582035" y="5834582"/>
            <a:ext cx="10747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200">
                <a:solidFill>
                  <a:srgbClr val="000000"/>
                </a:solidFill>
              </a:rPr>
              <a:t>Neutron source</a:t>
            </a:r>
          </a:p>
        </p:txBody>
      </p:sp>
      <p:sp>
        <p:nvSpPr>
          <p:cNvPr id="31" name="Forme libre 31"/>
          <p:cNvSpPr>
            <a:spLocks/>
          </p:cNvSpPr>
          <p:nvPr/>
        </p:nvSpPr>
        <p:spPr bwMode="auto">
          <a:xfrm rot="18660000" flipH="1">
            <a:off x="3033554" y="5336901"/>
            <a:ext cx="71437" cy="685800"/>
          </a:xfrm>
          <a:custGeom>
            <a:avLst/>
            <a:gdLst>
              <a:gd name="T0" fmla="*/ 13 w 205955"/>
              <a:gd name="T1" fmla="*/ 0 h 738023"/>
              <a:gd name="T2" fmla="*/ 25 w 205955"/>
              <a:gd name="T3" fmla="*/ 5 h 738023"/>
              <a:gd name="T4" fmla="*/ 13 w 205955"/>
              <a:gd name="T5" fmla="*/ 11 h 738023"/>
              <a:gd name="T6" fmla="*/ 0 w 205955"/>
              <a:gd name="T7" fmla="*/ 5 h 738023"/>
              <a:gd name="T8" fmla="*/ 0 w 205955"/>
              <a:gd name="T9" fmla="*/ 0 h 738023"/>
              <a:gd name="T10" fmla="*/ 6 w 205955"/>
              <a:gd name="T11" fmla="*/ 0 h 738023"/>
              <a:gd name="T12" fmla="*/ 20 w 205955"/>
              <a:gd name="T13" fmla="*/ 2 h 738023"/>
              <a:gd name="T14" fmla="*/ 1 w 205955"/>
              <a:gd name="T15" fmla="*/ 3 h 738023"/>
              <a:gd name="T16" fmla="*/ 19 w 205955"/>
              <a:gd name="T17" fmla="*/ 5 h 738023"/>
              <a:gd name="T18" fmla="*/ 8 w 205955"/>
              <a:gd name="T19" fmla="*/ 7 h 738023"/>
              <a:gd name="T20" fmla="*/ 25 w 205955"/>
              <a:gd name="T21" fmla="*/ 9 h 738023"/>
              <a:gd name="T22" fmla="*/ 20 w 205955"/>
              <a:gd name="T23" fmla="*/ 11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chemeClr val="accent2">
                <a:lumMod val="75000"/>
              </a:schemeClr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pPr>
              <a:defRPr/>
            </a:pPr>
            <a:endParaRPr lang="fr-FR"/>
          </a:p>
        </p:txBody>
      </p:sp>
      <p:sp>
        <p:nvSpPr>
          <p:cNvPr id="32" name="ZoneTexte 11"/>
          <p:cNvSpPr txBox="1">
            <a:spLocks noChangeArrowheads="1"/>
          </p:cNvSpPr>
          <p:nvPr/>
        </p:nvSpPr>
        <p:spPr bwMode="auto">
          <a:xfrm>
            <a:off x="3164523" y="5540894"/>
            <a:ext cx="10747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200" dirty="0">
                <a:solidFill>
                  <a:schemeClr val="accent2">
                    <a:lumMod val="75000"/>
                  </a:schemeClr>
                </a:solidFill>
              </a:rPr>
              <a:t>Slow neutron</a:t>
            </a:r>
          </a:p>
        </p:txBody>
      </p:sp>
      <p:sp>
        <p:nvSpPr>
          <p:cNvPr id="33" name="Forme libre 31"/>
          <p:cNvSpPr>
            <a:spLocks/>
          </p:cNvSpPr>
          <p:nvPr/>
        </p:nvSpPr>
        <p:spPr bwMode="auto">
          <a:xfrm rot="2880000" flipH="1">
            <a:off x="3219292" y="4486000"/>
            <a:ext cx="76200" cy="1077913"/>
          </a:xfrm>
          <a:custGeom>
            <a:avLst/>
            <a:gdLst>
              <a:gd name="T0" fmla="*/ 13 w 205955"/>
              <a:gd name="T1" fmla="*/ 0 h 738023"/>
              <a:gd name="T2" fmla="*/ 25 w 205955"/>
              <a:gd name="T3" fmla="*/ 5 h 738023"/>
              <a:gd name="T4" fmla="*/ 13 w 205955"/>
              <a:gd name="T5" fmla="*/ 11 h 738023"/>
              <a:gd name="T6" fmla="*/ 0 w 205955"/>
              <a:gd name="T7" fmla="*/ 5 h 738023"/>
              <a:gd name="T8" fmla="*/ 0 w 205955"/>
              <a:gd name="T9" fmla="*/ 0 h 738023"/>
              <a:gd name="T10" fmla="*/ 6 w 205955"/>
              <a:gd name="T11" fmla="*/ 0 h 738023"/>
              <a:gd name="T12" fmla="*/ 20 w 205955"/>
              <a:gd name="T13" fmla="*/ 2 h 738023"/>
              <a:gd name="T14" fmla="*/ 1 w 205955"/>
              <a:gd name="T15" fmla="*/ 3 h 738023"/>
              <a:gd name="T16" fmla="*/ 19 w 205955"/>
              <a:gd name="T17" fmla="*/ 5 h 738023"/>
              <a:gd name="T18" fmla="*/ 8 w 205955"/>
              <a:gd name="T19" fmla="*/ 7 h 738023"/>
              <a:gd name="T20" fmla="*/ 25 w 205955"/>
              <a:gd name="T21" fmla="*/ 9 h 738023"/>
              <a:gd name="T22" fmla="*/ 20 w 205955"/>
              <a:gd name="T23" fmla="*/ 11 h 738023"/>
              <a:gd name="T24" fmla="*/ 17694720 60000 65536"/>
              <a:gd name="T25" fmla="*/ 0 60000 65536"/>
              <a:gd name="T26" fmla="*/ 5898240 60000 65536"/>
              <a:gd name="T27" fmla="*/ 1179648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5955"/>
              <a:gd name="T37" fmla="*/ 0 h 738023"/>
              <a:gd name="T38" fmla="*/ 205955 w 205955"/>
              <a:gd name="T39" fmla="*/ 738023 h 7380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noFill/>
          <a:ln w="6345" cap="flat">
            <a:solidFill>
              <a:schemeClr val="accent6">
                <a:lumMod val="75000"/>
              </a:schemeClr>
            </a:solidFill>
            <a:prstDash val="solid"/>
            <a:miter lim="800000"/>
            <a:headEnd type="triangl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pPr>
              <a:defRPr/>
            </a:pPr>
            <a:endParaRPr lang="fr-FR"/>
          </a:p>
        </p:txBody>
      </p:sp>
      <p:sp>
        <p:nvSpPr>
          <p:cNvPr id="34" name="ZoneTexte 11"/>
          <p:cNvSpPr txBox="1">
            <a:spLocks noChangeArrowheads="1"/>
          </p:cNvSpPr>
          <p:nvPr/>
        </p:nvSpPr>
        <p:spPr bwMode="auto">
          <a:xfrm>
            <a:off x="3188335" y="5078932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el-GR" altLang="fr-FR" sz="12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α</a:t>
            </a:r>
            <a:r>
              <a:rPr lang="fr-FR" altLang="fr-FR" sz="12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&amp; </a:t>
            </a:r>
            <a:r>
              <a:rPr lang="en-US" sz="1200" baseline="30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7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Li</a:t>
            </a:r>
            <a:endParaRPr lang="fr-FR" altLang="fr-FR" sz="12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5" name="Triangle isocèle 7"/>
          <p:cNvSpPr>
            <a:spLocks/>
          </p:cNvSpPr>
          <p:nvPr/>
        </p:nvSpPr>
        <p:spPr bwMode="auto">
          <a:xfrm rot="10799991">
            <a:off x="2640648" y="3774007"/>
            <a:ext cx="485775" cy="503237"/>
          </a:xfrm>
          <a:custGeom>
            <a:avLst/>
            <a:gdLst>
              <a:gd name="T0" fmla="*/ 244569 w 485217"/>
              <a:gd name="T1" fmla="*/ 0 h 502526"/>
              <a:gd name="T2" fmla="*/ 489137 w 485217"/>
              <a:gd name="T3" fmla="*/ 253764 h 502526"/>
              <a:gd name="T4" fmla="*/ 244569 w 485217"/>
              <a:gd name="T5" fmla="*/ 507524 h 502526"/>
              <a:gd name="T6" fmla="*/ 0 w 485217"/>
              <a:gd name="T7" fmla="*/ 253764 h 502526"/>
              <a:gd name="T8" fmla="*/ 244568 w 485217"/>
              <a:gd name="T9" fmla="*/ 0 h 502526"/>
              <a:gd name="T10" fmla="*/ 122283 w 485217"/>
              <a:gd name="T11" fmla="*/ 253764 h 502526"/>
              <a:gd name="T12" fmla="*/ 0 w 485217"/>
              <a:gd name="T13" fmla="*/ 507524 h 502526"/>
              <a:gd name="T14" fmla="*/ 244568 w 485217"/>
              <a:gd name="T15" fmla="*/ 507524 h 502526"/>
              <a:gd name="T16" fmla="*/ 489137 w 485217"/>
              <a:gd name="T17" fmla="*/ 507524 h 502526"/>
              <a:gd name="T18" fmla="*/ 366852 w 485217"/>
              <a:gd name="T19" fmla="*/ 253764 h 502526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121304 w 485217"/>
              <a:gd name="T31" fmla="*/ 251263 h 502526"/>
              <a:gd name="T32" fmla="*/ 363913 w 485217"/>
              <a:gd name="T33" fmla="*/ 502526 h 5025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217" h="502526">
                <a:moveTo>
                  <a:pt x="0" y="502526"/>
                </a:moveTo>
                <a:lnTo>
                  <a:pt x="242608" y="0"/>
                </a:lnTo>
                <a:lnTo>
                  <a:pt x="485217" y="502526"/>
                </a:lnTo>
                <a:lnTo>
                  <a:pt x="0" y="502526"/>
                </a:lnTo>
                <a:close/>
              </a:path>
            </a:pathLst>
          </a:custGeom>
          <a:solidFill>
            <a:srgbClr val="F8CBAD">
              <a:alpha val="70195"/>
            </a:srgbClr>
          </a:solidFill>
          <a:ln w="6345" cap="flat">
            <a:solidFill>
              <a:srgbClr val="F4B183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6" name="Triangle isocèle 8"/>
          <p:cNvSpPr>
            <a:spLocks/>
          </p:cNvSpPr>
          <p:nvPr/>
        </p:nvSpPr>
        <p:spPr bwMode="auto">
          <a:xfrm rot="10799991">
            <a:off x="2799398" y="4091507"/>
            <a:ext cx="166687" cy="1189037"/>
          </a:xfrm>
          <a:custGeom>
            <a:avLst/>
            <a:gdLst>
              <a:gd name="T0" fmla="*/ 85834 w 165872"/>
              <a:gd name="T1" fmla="*/ 0 h 1022747"/>
              <a:gd name="T2" fmla="*/ 171661 w 165872"/>
              <a:gd name="T3" fmla="*/ 695587 h 1022747"/>
              <a:gd name="T4" fmla="*/ 85834 w 165872"/>
              <a:gd name="T5" fmla="*/ 1391171 h 1022747"/>
              <a:gd name="T6" fmla="*/ 0 w 165872"/>
              <a:gd name="T7" fmla="*/ 695587 h 1022747"/>
              <a:gd name="T8" fmla="*/ 88220 w 165872"/>
              <a:gd name="T9" fmla="*/ 0 h 1022747"/>
              <a:gd name="T10" fmla="*/ 44110 w 165872"/>
              <a:gd name="T11" fmla="*/ 695587 h 1022747"/>
              <a:gd name="T12" fmla="*/ 0 w 165872"/>
              <a:gd name="T13" fmla="*/ 1391171 h 1022747"/>
              <a:gd name="T14" fmla="*/ 88220 w 165872"/>
              <a:gd name="T15" fmla="*/ 1391171 h 1022747"/>
              <a:gd name="T16" fmla="*/ 171661 w 165872"/>
              <a:gd name="T17" fmla="*/ 1391171 h 1022747"/>
              <a:gd name="T18" fmla="*/ 129940 w 165872"/>
              <a:gd name="T19" fmla="*/ 695587 h 1022747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42622 w 165872"/>
              <a:gd name="T31" fmla="*/ 511374 h 1022747"/>
              <a:gd name="T32" fmla="*/ 125558 w 165872"/>
              <a:gd name="T33" fmla="*/ 1022747 h 10227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872" h="1022747">
                <a:moveTo>
                  <a:pt x="0" y="1022747"/>
                </a:moveTo>
                <a:lnTo>
                  <a:pt x="85245" y="0"/>
                </a:lnTo>
                <a:lnTo>
                  <a:pt x="165872" y="1022747"/>
                </a:lnTo>
                <a:lnTo>
                  <a:pt x="0" y="1022747"/>
                </a:lnTo>
                <a:close/>
              </a:path>
            </a:pathLst>
          </a:custGeom>
          <a:solidFill>
            <a:srgbClr val="F8CBAD">
              <a:alpha val="98822"/>
            </a:srgbClr>
          </a:solidFill>
          <a:ln w="6345" cap="flat">
            <a:solidFill>
              <a:srgbClr val="F8CBAD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7" name="Triangle isocèle 7"/>
          <p:cNvSpPr>
            <a:spLocks/>
          </p:cNvSpPr>
          <p:nvPr/>
        </p:nvSpPr>
        <p:spPr bwMode="auto">
          <a:xfrm rot="10799991">
            <a:off x="3420110" y="3770832"/>
            <a:ext cx="485775" cy="503237"/>
          </a:xfrm>
          <a:custGeom>
            <a:avLst/>
            <a:gdLst>
              <a:gd name="T0" fmla="*/ 244569 w 485217"/>
              <a:gd name="T1" fmla="*/ 0 h 502526"/>
              <a:gd name="T2" fmla="*/ 489137 w 485217"/>
              <a:gd name="T3" fmla="*/ 253764 h 502526"/>
              <a:gd name="T4" fmla="*/ 244569 w 485217"/>
              <a:gd name="T5" fmla="*/ 507524 h 502526"/>
              <a:gd name="T6" fmla="*/ 0 w 485217"/>
              <a:gd name="T7" fmla="*/ 253764 h 502526"/>
              <a:gd name="T8" fmla="*/ 244568 w 485217"/>
              <a:gd name="T9" fmla="*/ 0 h 502526"/>
              <a:gd name="T10" fmla="*/ 122283 w 485217"/>
              <a:gd name="T11" fmla="*/ 253764 h 502526"/>
              <a:gd name="T12" fmla="*/ 0 w 485217"/>
              <a:gd name="T13" fmla="*/ 507524 h 502526"/>
              <a:gd name="T14" fmla="*/ 244568 w 485217"/>
              <a:gd name="T15" fmla="*/ 507524 h 502526"/>
              <a:gd name="T16" fmla="*/ 489137 w 485217"/>
              <a:gd name="T17" fmla="*/ 507524 h 502526"/>
              <a:gd name="T18" fmla="*/ 366852 w 485217"/>
              <a:gd name="T19" fmla="*/ 253764 h 502526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121304 w 485217"/>
              <a:gd name="T31" fmla="*/ 251263 h 502526"/>
              <a:gd name="T32" fmla="*/ 363913 w 485217"/>
              <a:gd name="T33" fmla="*/ 502526 h 5025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217" h="502526">
                <a:moveTo>
                  <a:pt x="0" y="502526"/>
                </a:moveTo>
                <a:lnTo>
                  <a:pt x="242608" y="0"/>
                </a:lnTo>
                <a:lnTo>
                  <a:pt x="485217" y="502526"/>
                </a:lnTo>
                <a:lnTo>
                  <a:pt x="0" y="502526"/>
                </a:lnTo>
                <a:close/>
              </a:path>
            </a:pathLst>
          </a:custGeom>
          <a:solidFill>
            <a:srgbClr val="F8CBAD">
              <a:alpha val="70195"/>
            </a:srgbClr>
          </a:solidFill>
          <a:ln w="6345" cap="flat">
            <a:solidFill>
              <a:srgbClr val="F4B183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8" name="Triangle isocèle 8"/>
          <p:cNvSpPr>
            <a:spLocks/>
          </p:cNvSpPr>
          <p:nvPr/>
        </p:nvSpPr>
        <p:spPr bwMode="auto">
          <a:xfrm rot="10799991">
            <a:off x="3578860" y="4088332"/>
            <a:ext cx="166688" cy="563562"/>
          </a:xfrm>
          <a:custGeom>
            <a:avLst/>
            <a:gdLst>
              <a:gd name="T0" fmla="*/ 85834 w 165872"/>
              <a:gd name="T1" fmla="*/ 0 h 1022747"/>
              <a:gd name="T2" fmla="*/ 171662 w 165872"/>
              <a:gd name="T3" fmla="*/ 155971 h 1022747"/>
              <a:gd name="T4" fmla="*/ 85834 w 165872"/>
              <a:gd name="T5" fmla="*/ 311941 h 1022747"/>
              <a:gd name="T6" fmla="*/ 0 w 165872"/>
              <a:gd name="T7" fmla="*/ 155971 h 1022747"/>
              <a:gd name="T8" fmla="*/ 88221 w 165872"/>
              <a:gd name="T9" fmla="*/ 0 h 1022747"/>
              <a:gd name="T10" fmla="*/ 44110 w 165872"/>
              <a:gd name="T11" fmla="*/ 155971 h 1022747"/>
              <a:gd name="T12" fmla="*/ 0 w 165872"/>
              <a:gd name="T13" fmla="*/ 311941 h 1022747"/>
              <a:gd name="T14" fmla="*/ 88221 w 165872"/>
              <a:gd name="T15" fmla="*/ 311941 h 1022747"/>
              <a:gd name="T16" fmla="*/ 171662 w 165872"/>
              <a:gd name="T17" fmla="*/ 311941 h 1022747"/>
              <a:gd name="T18" fmla="*/ 129941 w 165872"/>
              <a:gd name="T19" fmla="*/ 155971 h 1022747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17694720 60000 65536"/>
              <a:gd name="T25" fmla="*/ 11796480 60000 65536"/>
              <a:gd name="T26" fmla="*/ 5898240 60000 65536"/>
              <a:gd name="T27" fmla="*/ 5898240 60000 65536"/>
              <a:gd name="T28" fmla="*/ 5898240 60000 65536"/>
              <a:gd name="T29" fmla="*/ 0 60000 65536"/>
              <a:gd name="T30" fmla="*/ 42622 w 165872"/>
              <a:gd name="T31" fmla="*/ 511374 h 1022747"/>
              <a:gd name="T32" fmla="*/ 125558 w 165872"/>
              <a:gd name="T33" fmla="*/ 1022747 h 10227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5872" h="1022747">
                <a:moveTo>
                  <a:pt x="0" y="1022747"/>
                </a:moveTo>
                <a:lnTo>
                  <a:pt x="85245" y="0"/>
                </a:lnTo>
                <a:lnTo>
                  <a:pt x="165872" y="1022747"/>
                </a:lnTo>
                <a:lnTo>
                  <a:pt x="0" y="1022747"/>
                </a:lnTo>
                <a:close/>
              </a:path>
            </a:pathLst>
          </a:custGeom>
          <a:solidFill>
            <a:srgbClr val="F8CBAD">
              <a:alpha val="98822"/>
            </a:srgbClr>
          </a:solidFill>
          <a:ln w="6345" cap="flat">
            <a:solidFill>
              <a:srgbClr val="F8CBAD">
                <a:alpha val="50195"/>
              </a:srgbClr>
            </a:solidFill>
            <a:prstDash val="solid"/>
            <a:miter lim="800000"/>
            <a:headEnd/>
            <a:tailEnd/>
          </a:ln>
        </p:spPr>
        <p:txBody>
          <a:bodyPr anchor="ctr" anchorCtr="1"/>
          <a:lstStyle/>
          <a:p>
            <a:endParaRPr lang="fr-FR"/>
          </a:p>
        </p:txBody>
      </p:sp>
      <p:sp>
        <p:nvSpPr>
          <p:cNvPr id="39" name="ZoneTexte 3"/>
          <p:cNvSpPr txBox="1">
            <a:spLocks noChangeArrowheads="1"/>
          </p:cNvSpPr>
          <p:nvPr/>
        </p:nvSpPr>
        <p:spPr bwMode="auto">
          <a:xfrm>
            <a:off x="4539298" y="4547119"/>
            <a:ext cx="635000" cy="277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/>
              <a:t>10 mm</a:t>
            </a:r>
          </a:p>
        </p:txBody>
      </p:sp>
      <p:pic>
        <p:nvPicPr>
          <p:cNvPr id="1026" name="Picture 2" descr="https://attachment.outlook.live.net/owa/MSA%3Aantcools%40hotmail.fr/service.svc/s/GetAttachmentThumbnail?id=AQMkADAwATZiZmYAZC1hMDg1LTUzYzEtMDACLTAwCgBGAAAD3TF%2BLkup0E%2BOANv6QOpqfgcACgtQuBf4xkWok0NYmhDiEwAAAgEJAAAACgtQuBf4xkWok0NYmhDiEwAF4QCmMAAAAAESABAA6dC67qJlEkuF%2FQeThtqCeQ%3D%3D&amp;thumbnailType=2&amp;isc=1&amp;token=eyJhbGciOiJSUzI1NiIsImtpZCI6IkQ4OThGN0RDMjk2ODQ1MDk1RUUwREZGQ0MzODBBOTM5NjUwNDNFNjQiLCJ0eXAiOiJKV1QiLCJ4NXQiOiIySmozM0Nsb1JRbGU0Tl84dzRDcE9XVUVQbVEifQ.eyJvcmlnaW4iOiJodHRwczovL291dGxvb2subGl2ZS5jb20iLCJ1YyI6IjY0MWI3NzdjODJjNzRlZWZiM2FiMGIyYmM3NmYyZjBl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wNjIwMjgzLCJleHAiOjE2NzA2MjA4ODMsImlzcyI6IjAwMDAwMDAyLTAwMDAtMGZmMS1jZTAwLTAwMDAwMDAwMDAwMEA4NGRmOWU3Zi1lOWY2LTQwYWYtYjQzNS1hYWFhYWFhYWFhYWEiLCJhdWQiOiIwMDAwMDAwMi0wMDAwLTBmZjEtY2UwMC0wMDAwMDAwMDAwMDAvYXR0YWNobWVudC5vdXRsb29rLmxpdmUubmV0QDg0ZGY5ZTdmLWU5ZjYtNDBhZi1iNDM1LWFhYWFhYWFhYWFhYSIsImhhcHAiOiJvd2EifQ.FYAiBy4_RQIt2lLRWzsgBQwtCatXoP5e3IPzlLjF5du11_rq7NvS2HfqAlu-9KllWtNyvdvm5Ebw5z1HRU9sTJ6VlljASivz9_MVtZ4l7pVp8Xxm-Q52-Zg_iIwN65wSzgJQNDWXXnomRopiZvT3iaI_4vB5hoYBGMDZfxhFvmW7rhRZFCWowUZLCfjMISQ7cuSvDeMKxnEUbaJHInSzM3Ths6P7Y6c4EdDEl4s_EduRk5c5GBvmUTuCSW4yQdMMXFJx2fLr9NBYlIq_jQWg1EbcieTg101bhdy2XJLW3xWSD0vC13MvOdSLV0vQKoYgfRu8mU0itBs_OvE_kb1Xfg&amp;X-OWA-CANARY=JJ5QlH7q9U2YAd2AKDksLkD8aAUq2toYlO3mLZDSQKC7vlkX4P-q4YLjWbPlRhWNVHiK57foGI0.&amp;owa=outlook.live.com&amp;scriptVer=20221124007.08&amp;animation=tru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7" t="4586" r="4250" b="5414"/>
          <a:stretch/>
        </p:blipFill>
        <p:spPr bwMode="auto">
          <a:xfrm rot="10800000">
            <a:off x="7754779" y="958094"/>
            <a:ext cx="2772360" cy="292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0"/>
          <a:stretch>
            <a:fillRect/>
          </a:stretch>
        </p:blipFill>
        <p:spPr bwMode="auto">
          <a:xfrm>
            <a:off x="7358322" y="4110197"/>
            <a:ext cx="3639681" cy="253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20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02705941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073" y="3854844"/>
            <a:ext cx="5598564" cy="2956741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9806942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3.4 PRELIMINARY RESULTS WITH A NEUTRON SOURCE </a:t>
            </a:r>
          </a:p>
        </p:txBody>
      </p:sp>
      <p:sp>
        <p:nvSpPr>
          <p:cNvPr id="47" name="ZoneTexte 22"/>
          <p:cNvSpPr txBox="1"/>
          <p:nvPr/>
        </p:nvSpPr>
        <p:spPr>
          <a:xfrm>
            <a:off x="6984873" y="4393288"/>
            <a:ext cx="3995547" cy="51157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Drift field affects the diffusion in the gas</a:t>
            </a:r>
          </a:p>
        </p:txBody>
      </p:sp>
      <p:sp>
        <p:nvSpPr>
          <p:cNvPr id="34" name="ZoneTexte 22"/>
          <p:cNvSpPr txBox="1"/>
          <p:nvPr/>
        </p:nvSpPr>
        <p:spPr>
          <a:xfrm>
            <a:off x="6977808" y="4904865"/>
            <a:ext cx="3867912" cy="486823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2060"/>
                </a:solidFill>
                <a:latin typeface="Calibri"/>
              </a:rPr>
              <a:t>Diffusion spreads the light</a:t>
            </a:r>
          </a:p>
        </p:txBody>
      </p:sp>
      <p:pic>
        <p:nvPicPr>
          <p:cNvPr id="1027" name="Picture 3" descr="Figure_5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3" t="11365" r="24721" b="9238"/>
          <a:stretch>
            <a:fillRect/>
          </a:stretch>
        </p:blipFill>
        <p:spPr bwMode="auto">
          <a:xfrm>
            <a:off x="1257039" y="814342"/>
            <a:ext cx="3089084" cy="290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Figure_80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2" t="11191" r="25114" b="8713"/>
          <a:stretch>
            <a:fillRect/>
          </a:stretch>
        </p:blipFill>
        <p:spPr bwMode="auto">
          <a:xfrm>
            <a:off x="4474367" y="839400"/>
            <a:ext cx="2922109" cy="290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Figure_200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3" t="11832" r="27878" b="8392"/>
          <a:stretch>
            <a:fillRect/>
          </a:stretch>
        </p:blipFill>
        <p:spPr bwMode="auto">
          <a:xfrm>
            <a:off x="7501181" y="863957"/>
            <a:ext cx="2985952" cy="28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005936" y="3721717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>
                <a:solidFill>
                  <a:srgbClr val="00B050"/>
                </a:solidFill>
              </a:rPr>
              <a:t>50</a:t>
            </a:r>
            <a:r>
              <a:rPr lang="fr-FR" sz="1200" i="1" dirty="0">
                <a:solidFill>
                  <a:srgbClr val="00B050"/>
                </a:solidFill>
              </a:rPr>
              <a:t> V/cm drift </a:t>
            </a:r>
            <a:r>
              <a:rPr lang="fr-FR" sz="1200" i="1" dirty="0" err="1">
                <a:solidFill>
                  <a:srgbClr val="00B050"/>
                </a:solidFill>
              </a:rPr>
              <a:t>field</a:t>
            </a:r>
            <a:endParaRPr lang="fr-FR" sz="1200" i="1" dirty="0">
              <a:solidFill>
                <a:srgbClr val="00B050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167584" y="372171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>
                <a:solidFill>
                  <a:srgbClr val="00B050"/>
                </a:solidFill>
              </a:rPr>
              <a:t>800</a:t>
            </a:r>
            <a:r>
              <a:rPr lang="fr-FR" sz="1200" i="1" dirty="0">
                <a:solidFill>
                  <a:srgbClr val="00B050"/>
                </a:solidFill>
              </a:rPr>
              <a:t> V/cm drift </a:t>
            </a:r>
            <a:r>
              <a:rPr lang="fr-FR" sz="1200" i="1" dirty="0" err="1">
                <a:solidFill>
                  <a:srgbClr val="00B050"/>
                </a:solidFill>
              </a:rPr>
              <a:t>field</a:t>
            </a:r>
            <a:endParaRPr lang="fr-FR" sz="1200" i="1" dirty="0">
              <a:solidFill>
                <a:srgbClr val="00B050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8243142" y="372171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>
                <a:solidFill>
                  <a:srgbClr val="00B050"/>
                </a:solidFill>
              </a:rPr>
              <a:t>2000</a:t>
            </a:r>
            <a:r>
              <a:rPr lang="fr-FR" sz="1200" i="1" dirty="0">
                <a:solidFill>
                  <a:srgbClr val="00B050"/>
                </a:solidFill>
              </a:rPr>
              <a:t> V/cm drift </a:t>
            </a:r>
            <a:r>
              <a:rPr lang="fr-FR" sz="1200" i="1" dirty="0" err="1">
                <a:solidFill>
                  <a:srgbClr val="00B050"/>
                </a:solidFill>
              </a:rPr>
              <a:t>field</a:t>
            </a:r>
            <a:endParaRPr lang="fr-FR" sz="1200" i="1" dirty="0">
              <a:solidFill>
                <a:srgbClr val="00B050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3442804" y="5671579"/>
            <a:ext cx="783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i="1" dirty="0">
                <a:solidFill>
                  <a:srgbClr val="00B050"/>
                </a:solidFill>
              </a:rPr>
              <a:t>50</a:t>
            </a:r>
            <a:r>
              <a:rPr lang="fr-FR" sz="1100" i="1" dirty="0">
                <a:solidFill>
                  <a:srgbClr val="00B050"/>
                </a:solidFill>
              </a:rPr>
              <a:t> V/cm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4474367" y="6142633"/>
            <a:ext cx="783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i="1" dirty="0">
                <a:solidFill>
                  <a:srgbClr val="00B050"/>
                </a:solidFill>
              </a:rPr>
              <a:t>800</a:t>
            </a:r>
            <a:r>
              <a:rPr lang="fr-FR" sz="1100" i="1" dirty="0">
                <a:solidFill>
                  <a:srgbClr val="00B050"/>
                </a:solidFill>
              </a:rPr>
              <a:t> V/cm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5869964" y="5865634"/>
            <a:ext cx="931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i="1" dirty="0">
                <a:solidFill>
                  <a:srgbClr val="00B050"/>
                </a:solidFill>
              </a:rPr>
              <a:t>2000</a:t>
            </a:r>
            <a:r>
              <a:rPr lang="fr-FR" sz="1100" i="1" dirty="0">
                <a:solidFill>
                  <a:srgbClr val="00B050"/>
                </a:solidFill>
              </a:rPr>
              <a:t> V/cm</a:t>
            </a:r>
          </a:p>
        </p:txBody>
      </p:sp>
      <p:pic>
        <p:nvPicPr>
          <p:cNvPr id="1030" name="Picture 6" descr="Figure_200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02" t="10820" r="18022" b="9567"/>
          <a:stretch>
            <a:fillRect/>
          </a:stretch>
        </p:blipFill>
        <p:spPr bwMode="auto">
          <a:xfrm>
            <a:off x="10578310" y="838246"/>
            <a:ext cx="267410" cy="286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7810235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34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/>
          <a:srcRect l="16922" t="33304" r="30770" b="13818"/>
          <a:stretch/>
        </p:blipFill>
        <p:spPr>
          <a:xfrm>
            <a:off x="6146608" y="2398111"/>
            <a:ext cx="5023775" cy="285665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3" t="6779" r="23154" b="4497"/>
          <a:stretch/>
        </p:blipFill>
        <p:spPr>
          <a:xfrm>
            <a:off x="40640" y="1165762"/>
            <a:ext cx="5650434" cy="532135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8" t="6424" r="23586" b="5449"/>
          <a:stretch/>
        </p:blipFill>
        <p:spPr>
          <a:xfrm>
            <a:off x="6411656" y="1071148"/>
            <a:ext cx="5689895" cy="5415967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9806942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3.4 PRELIMINARY RESULTS WITH A NEUTRON SOURCE</a:t>
            </a:r>
          </a:p>
        </p:txBody>
      </p:sp>
      <p:sp>
        <p:nvSpPr>
          <p:cNvPr id="27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22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26" name="ZoneTexte 22"/>
          <p:cNvSpPr txBox="1"/>
          <p:nvPr/>
        </p:nvSpPr>
        <p:spPr>
          <a:xfrm>
            <a:off x="2017715" y="5500855"/>
            <a:ext cx="1696283" cy="51157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</a:rPr>
              <a:t>10 mm drift gap</a:t>
            </a:r>
          </a:p>
        </p:txBody>
      </p:sp>
      <p:sp>
        <p:nvSpPr>
          <p:cNvPr id="28" name="ZoneTexte 22"/>
          <p:cNvSpPr txBox="1"/>
          <p:nvPr/>
        </p:nvSpPr>
        <p:spPr>
          <a:xfrm>
            <a:off x="8658495" y="5500855"/>
            <a:ext cx="1696283" cy="51157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</a:rPr>
              <a:t>250 µm drift gap</a:t>
            </a:r>
          </a:p>
        </p:txBody>
      </p:sp>
      <p:sp>
        <p:nvSpPr>
          <p:cNvPr id="29" name="ZoneTexte 22"/>
          <p:cNvSpPr txBox="1"/>
          <p:nvPr/>
        </p:nvSpPr>
        <p:spPr>
          <a:xfrm>
            <a:off x="4493977" y="706634"/>
            <a:ext cx="3405641" cy="45912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spc="-1" dirty="0">
                <a:solidFill>
                  <a:srgbClr val="002060"/>
                </a:solidFill>
                <a:latin typeface="Calibri"/>
              </a:rPr>
              <a:t>Reconstruction algorithm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7"/>
          <a:srcRect l="13974" t="48348" r="50899" b="25897"/>
          <a:stretch/>
        </p:blipFill>
        <p:spPr>
          <a:xfrm>
            <a:off x="596014" y="2380193"/>
            <a:ext cx="5418070" cy="22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054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3" t="6779" r="23154" b="4497"/>
          <a:stretch/>
        </p:blipFill>
        <p:spPr>
          <a:xfrm>
            <a:off x="40640" y="1165762"/>
            <a:ext cx="5650434" cy="532135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8" t="6424" r="23586" b="5449"/>
          <a:stretch/>
        </p:blipFill>
        <p:spPr>
          <a:xfrm>
            <a:off x="6411656" y="1071148"/>
            <a:ext cx="5689895" cy="5415967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9806942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3.4 PRELIMINARY RESULTS WITH A NEUTRON SOURCE </a:t>
            </a:r>
          </a:p>
        </p:txBody>
      </p:sp>
      <p:sp>
        <p:nvSpPr>
          <p:cNvPr id="27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26" name="ZoneTexte 22"/>
          <p:cNvSpPr txBox="1"/>
          <p:nvPr/>
        </p:nvSpPr>
        <p:spPr>
          <a:xfrm>
            <a:off x="2017715" y="5500855"/>
            <a:ext cx="1696283" cy="51157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</a:rPr>
              <a:t>10 mm drift gap</a:t>
            </a:r>
          </a:p>
        </p:txBody>
      </p:sp>
      <p:sp>
        <p:nvSpPr>
          <p:cNvPr id="28" name="ZoneTexte 22"/>
          <p:cNvSpPr txBox="1"/>
          <p:nvPr/>
        </p:nvSpPr>
        <p:spPr>
          <a:xfrm>
            <a:off x="8658495" y="5500855"/>
            <a:ext cx="1696283" cy="51157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</a:rPr>
              <a:t>250 µm drift gap</a:t>
            </a:r>
          </a:p>
        </p:txBody>
      </p:sp>
      <p:sp>
        <p:nvSpPr>
          <p:cNvPr id="29" name="ZoneTexte 22"/>
          <p:cNvSpPr txBox="1"/>
          <p:nvPr/>
        </p:nvSpPr>
        <p:spPr>
          <a:xfrm>
            <a:off x="4493977" y="706634"/>
            <a:ext cx="3405641" cy="45912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spc="-1" dirty="0">
                <a:solidFill>
                  <a:srgbClr val="002060"/>
                </a:solidFill>
                <a:latin typeface="Calibri"/>
              </a:rPr>
              <a:t>Reconstruction algorithm</a:t>
            </a:r>
          </a:p>
        </p:txBody>
      </p:sp>
    </p:spTree>
    <p:extLst>
      <p:ext uri="{BB962C8B-B14F-4D97-AF65-F5344CB8AC3E}">
        <p14:creationId xmlns:p14="http://schemas.microsoft.com/office/powerpoint/2010/main" val="2330328770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CONCLUSION</a:t>
            </a:r>
          </a:p>
        </p:txBody>
      </p:sp>
      <p:sp>
        <p:nvSpPr>
          <p:cNvPr id="18" name="ZoneTexte 22"/>
          <p:cNvSpPr txBox="1"/>
          <p:nvPr/>
        </p:nvSpPr>
        <p:spPr>
          <a:xfrm>
            <a:off x="1354698" y="1173788"/>
            <a:ext cx="9053340" cy="446060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anchor="t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What I have done</a:t>
            </a:r>
            <a:endParaRPr lang="en-GB" sz="2000" kern="0" spc="-1" dirty="0">
              <a:solidFill>
                <a:srgbClr val="C00000"/>
              </a:solidFill>
              <a:latin typeface="Calibri"/>
            </a:endParaRP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characterization with X-rays</a:t>
            </a: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Activity measurement on low activity tritiated samples</a:t>
            </a: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events analysis and reconstruction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C00000"/>
                </a:solidFill>
                <a:latin typeface="Calibri"/>
              </a:rPr>
              <a:t>Outlook</a:t>
            </a: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Beam test at Soleil accelerator: spatial resolution measurement </a:t>
            </a:r>
            <a:endParaRPr lang="en-GB" sz="2000" kern="0" spc="-1" dirty="0">
              <a:solidFill>
                <a:srgbClr val="002060"/>
              </a:solidFill>
              <a:latin typeface="Calibri"/>
              <a:cs typeface="Calibri"/>
            </a:endParaRP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000" kern="0" spc="-1" dirty="0">
                <a:solidFill>
                  <a:srgbClr val="002060"/>
                </a:solidFill>
                <a:latin typeface="Calibri"/>
              </a:rPr>
              <a:t>β</a:t>
            </a:r>
            <a:r>
              <a:rPr lang="fr-FR" sz="2000" kern="0" spc="-1" dirty="0">
                <a:solidFill>
                  <a:srgbClr val="002060"/>
                </a:solidFill>
                <a:latin typeface="Calibri"/>
              </a:rPr>
              <a:t>-</a:t>
            </a:r>
            <a:r>
              <a:rPr lang="fr-FR" sz="2000" kern="0" spc="-1" err="1">
                <a:solidFill>
                  <a:srgbClr val="002060"/>
                </a:solidFill>
                <a:latin typeface="Calibri"/>
              </a:rPr>
              <a:t>imaging</a:t>
            </a: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: tests on isolated single </a:t>
            </a:r>
            <a:r>
              <a:rPr lang="en-GB" sz="2000" kern="0" spc="-1" err="1">
                <a:solidFill>
                  <a:srgbClr val="002060"/>
                </a:solidFill>
                <a:latin typeface="Calibri"/>
              </a:rPr>
              <a:t>tumor</a:t>
            </a: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 cells </a:t>
            </a:r>
            <a:endParaRPr lang="en-GB" sz="2000" kern="0" spc="-1" dirty="0">
              <a:solidFill>
                <a:srgbClr val="002060"/>
              </a:solidFill>
              <a:latin typeface="Calibri"/>
              <a:cs typeface="Calibri"/>
            </a:endParaRP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Neutron radiography: Irradiation at n</a:t>
            </a:r>
            <a:r>
              <a:rPr lang="en-GB" sz="2000" kern="0" spc="-1" dirty="0">
                <a:solidFill>
                  <a:srgbClr val="002060"/>
                </a:solidFill>
              </a:rPr>
              <a:t>eutron facilities</a:t>
            </a: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7" name="ZoneTexte 22"/>
          <p:cNvSpPr txBox="1"/>
          <p:nvPr/>
        </p:nvSpPr>
        <p:spPr>
          <a:xfrm>
            <a:off x="1145575" y="5906866"/>
            <a:ext cx="7627490" cy="951134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Conferences</a:t>
            </a: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 : </a:t>
            </a:r>
          </a:p>
          <a:p>
            <a:pPr marL="285750" indent="-285750">
              <a:buFontTx/>
              <a:buChar char="-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Poster at NDIP </a:t>
            </a:r>
            <a:r>
              <a:rPr lang="fr-FR" sz="1200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conference</a:t>
            </a: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 (Troyes, France) </a:t>
            </a:r>
            <a:r>
              <a:rPr lang="fr-FR" sz="1200" dirty="0">
                <a:solidFill>
                  <a:srgbClr val="002060"/>
                </a:solidFill>
                <a:hlinkClick r:id="rId4" tooltip="Persistent link using digital object identifier"/>
              </a:rPr>
              <a:t>https://doi.org/10.1016/j.nima.2022.167910</a:t>
            </a:r>
            <a:endParaRPr lang="fr-FR" sz="1200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Presentation</a:t>
            </a: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 at MPGD22 </a:t>
            </a:r>
            <a:r>
              <a:rPr lang="fr-FR" sz="1200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conference</a:t>
            </a: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 (Tel Aviv, </a:t>
            </a:r>
            <a:r>
              <a:rPr lang="fr-FR" sz="1200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Israel</a:t>
            </a: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) </a:t>
            </a:r>
            <a:r>
              <a:rPr lang="fr-FR" sz="1200" dirty="0"/>
              <a:t> https://doi.org/10.48550/arXiv.2303.17444</a:t>
            </a:r>
          </a:p>
          <a:p>
            <a:pPr marL="285750" indent="-285750">
              <a:spcAft>
                <a:spcPts val="600"/>
              </a:spcAft>
              <a:buFontTx/>
              <a:buChar char="-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Presentation</a:t>
            </a: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 at </a:t>
            </a:r>
            <a:r>
              <a:rPr lang="fr-FR" sz="1200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Animma</a:t>
            </a: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 (Pise, </a:t>
            </a:r>
            <a:r>
              <a:rPr lang="fr-FR" sz="1200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Italy</a:t>
            </a: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), </a:t>
            </a:r>
            <a:r>
              <a:rPr lang="fr-FR" sz="1200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June</a:t>
            </a:r>
            <a:r>
              <a:rPr lang="fr-FR" sz="1200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 2023</a:t>
            </a:r>
            <a:endParaRPr lang="en-GB" sz="12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89296329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797399" y="1418891"/>
            <a:ext cx="6739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THANK YOU</a:t>
            </a:r>
          </a:p>
        </p:txBody>
      </p:sp>
      <p:sp>
        <p:nvSpPr>
          <p:cNvPr id="7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521607954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797401" y="3186731"/>
            <a:ext cx="673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BACK UP  </a:t>
            </a:r>
          </a:p>
        </p:txBody>
      </p:sp>
      <p:sp>
        <p:nvSpPr>
          <p:cNvPr id="4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103457843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LIGHT DETECTION DEVICES	</a:t>
            </a:r>
          </a:p>
        </p:txBody>
      </p:sp>
      <p:sp>
        <p:nvSpPr>
          <p:cNvPr id="7" name="Rectangle 4"/>
          <p:cNvSpPr/>
          <p:nvPr/>
        </p:nvSpPr>
        <p:spPr>
          <a:xfrm>
            <a:off x="568579" y="1137720"/>
            <a:ext cx="3534942" cy="46166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 anchorCtr="1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Hamamatsu CMOS camera</a:t>
            </a:r>
            <a:endParaRPr lang="en-GB" sz="24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8" name="Imag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1" t="40585" r="58781" b="35339"/>
          <a:stretch>
            <a:fillRect/>
          </a:stretch>
        </p:blipFill>
        <p:spPr bwMode="auto">
          <a:xfrm>
            <a:off x="6477837" y="1180285"/>
            <a:ext cx="18700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7" t="24445" r="58215" b="9892"/>
          <a:stretch>
            <a:fillRect/>
          </a:stretch>
        </p:blipFill>
        <p:spPr bwMode="auto">
          <a:xfrm>
            <a:off x="8879407" y="792322"/>
            <a:ext cx="1453313" cy="115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1"/>
          <p:cNvSpPr/>
          <p:nvPr/>
        </p:nvSpPr>
        <p:spPr>
          <a:xfrm>
            <a:off x="1996355" y="1883210"/>
            <a:ext cx="1556836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Readout noise</a:t>
            </a:r>
          </a:p>
        </p:txBody>
      </p:sp>
      <p:pic>
        <p:nvPicPr>
          <p:cNvPr id="14" name="Imag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50" r="61835" b="2795"/>
          <a:stretch>
            <a:fillRect/>
          </a:stretch>
        </p:blipFill>
        <p:spPr bwMode="auto">
          <a:xfrm>
            <a:off x="961740" y="2336973"/>
            <a:ext cx="1813033" cy="46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3"/>
          <p:cNvSpPr/>
          <p:nvPr/>
        </p:nvSpPr>
        <p:spPr>
          <a:xfrm>
            <a:off x="7283952" y="2264827"/>
            <a:ext cx="2861290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Photon number resolving</a:t>
            </a:r>
          </a:p>
        </p:txBody>
      </p:sp>
      <p:pic>
        <p:nvPicPr>
          <p:cNvPr id="16" name="Image 2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73" t="37021" b="4786"/>
          <a:stretch/>
        </p:blipFill>
        <p:spPr bwMode="auto">
          <a:xfrm>
            <a:off x="2759004" y="2336973"/>
            <a:ext cx="1764920" cy="46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333" y="2576946"/>
            <a:ext cx="6632427" cy="429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7"/>
          <p:cNvSpPr/>
          <p:nvPr/>
        </p:nvSpPr>
        <p:spPr>
          <a:xfrm>
            <a:off x="2123772" y="4187222"/>
            <a:ext cx="1391728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Dark current</a:t>
            </a:r>
          </a:p>
        </p:txBody>
      </p:sp>
      <p:sp>
        <p:nvSpPr>
          <p:cNvPr id="19" name="ZoneTexte 29"/>
          <p:cNvSpPr txBox="1">
            <a:spLocks noChangeArrowheads="1"/>
          </p:cNvSpPr>
          <p:nvPr/>
        </p:nvSpPr>
        <p:spPr bwMode="auto">
          <a:xfrm>
            <a:off x="789893" y="4605433"/>
            <a:ext cx="54091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600" b="1" dirty="0" err="1">
                <a:solidFill>
                  <a:srgbClr val="000000"/>
                </a:solidFill>
              </a:rPr>
              <a:t>Cooling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b="1" dirty="0" err="1">
                <a:solidFill>
                  <a:srgbClr val="000000"/>
                </a:solidFill>
              </a:rPr>
              <a:t>Sensor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000000"/>
                </a:solidFill>
              </a:rPr>
              <a:t>temperature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b="1" dirty="0" err="1">
                <a:solidFill>
                  <a:srgbClr val="000000"/>
                </a:solidFill>
              </a:rPr>
              <a:t>Dark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000000"/>
                </a:solidFill>
              </a:rPr>
              <a:t>current</a:t>
            </a:r>
            <a:endParaRPr lang="fr-FR" altLang="fr-FR" sz="1600" b="1" dirty="0">
              <a:solidFill>
                <a:srgbClr val="000000"/>
              </a:solidFill>
            </a:endParaRP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Air	- 20 °C		0.016 e</a:t>
            </a:r>
            <a:r>
              <a:rPr lang="fr-FR" altLang="fr-FR" sz="1600" baseline="30000" dirty="0">
                <a:solidFill>
                  <a:srgbClr val="000000"/>
                </a:solidFill>
              </a:rPr>
              <a:t>- </a:t>
            </a:r>
            <a:r>
              <a:rPr lang="fr-FR" altLang="fr-FR" sz="1600" dirty="0">
                <a:solidFill>
                  <a:srgbClr val="000000"/>
                </a:solidFill>
              </a:rPr>
              <a:t>/pixels/s</a:t>
            </a:r>
          </a:p>
        </p:txBody>
      </p:sp>
      <p:sp>
        <p:nvSpPr>
          <p:cNvPr id="22" name="Rectangle 33"/>
          <p:cNvSpPr/>
          <p:nvPr/>
        </p:nvSpPr>
        <p:spPr>
          <a:xfrm>
            <a:off x="2314318" y="3100781"/>
            <a:ext cx="732893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Pixels</a:t>
            </a:r>
            <a:endParaRPr lang="en-GB" sz="1400" b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3" name="ZoneTexte 34"/>
          <p:cNvSpPr txBox="1">
            <a:spLocks noChangeArrowheads="1"/>
          </p:cNvSpPr>
          <p:nvPr/>
        </p:nvSpPr>
        <p:spPr bwMode="auto">
          <a:xfrm>
            <a:off x="1015401" y="3448492"/>
            <a:ext cx="37322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 err="1">
                <a:solidFill>
                  <a:srgbClr val="000000"/>
                </a:solidFill>
              </a:rPr>
              <a:t>Number</a:t>
            </a:r>
            <a:r>
              <a:rPr lang="fr-FR" altLang="fr-FR" sz="1600" b="1" dirty="0">
                <a:solidFill>
                  <a:srgbClr val="000000"/>
                </a:solidFill>
              </a:rPr>
              <a:t>		Size</a:t>
            </a: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4096 x 2304</a:t>
            </a:r>
            <a:r>
              <a:rPr lang="fr-FR" altLang="fr-FR" sz="1600" b="1" dirty="0">
                <a:solidFill>
                  <a:srgbClr val="000000"/>
                </a:solidFill>
              </a:rPr>
              <a:t>	</a:t>
            </a:r>
            <a:r>
              <a:rPr lang="fr-FR" altLang="fr-FR" sz="1600" dirty="0">
                <a:solidFill>
                  <a:srgbClr val="000000"/>
                </a:solidFill>
              </a:rPr>
              <a:t>4.6 µm x 4.6 µm</a:t>
            </a:r>
          </a:p>
        </p:txBody>
      </p:sp>
      <p:sp>
        <p:nvSpPr>
          <p:cNvPr id="24" name="Rectangle 30"/>
          <p:cNvSpPr/>
          <p:nvPr/>
        </p:nvSpPr>
        <p:spPr>
          <a:xfrm>
            <a:off x="1563889" y="5558428"/>
            <a:ext cx="2545890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Minimum exposure time</a:t>
            </a:r>
            <a:endParaRPr lang="en-GB" sz="1400" b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ZoneTexte 31"/>
          <p:cNvSpPr txBox="1">
            <a:spLocks noChangeArrowheads="1"/>
          </p:cNvSpPr>
          <p:nvPr/>
        </p:nvSpPr>
        <p:spPr bwMode="auto">
          <a:xfrm>
            <a:off x="1310259" y="5893065"/>
            <a:ext cx="37627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sz="1600" b="1" dirty="0">
                <a:solidFill>
                  <a:srgbClr val="000000"/>
                </a:solidFill>
              </a:rPr>
              <a:t>Mode		Rate</a:t>
            </a: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Standard		1 µs/frame</a:t>
            </a:r>
          </a:p>
          <a:p>
            <a:pPr eaLnBrk="1" hangingPunct="1"/>
            <a:r>
              <a:rPr lang="fr-FR" altLang="fr-FR" sz="1600" dirty="0">
                <a:solidFill>
                  <a:srgbClr val="000000"/>
                </a:solidFill>
              </a:rPr>
              <a:t>Ultra quiet		100 ms/frame</a:t>
            </a:r>
          </a:p>
        </p:txBody>
      </p:sp>
      <p:sp>
        <p:nvSpPr>
          <p:cNvPr id="2" name="Rectangle 1"/>
          <p:cNvSpPr/>
          <p:nvPr/>
        </p:nvSpPr>
        <p:spPr>
          <a:xfrm>
            <a:off x="961740" y="3477679"/>
            <a:ext cx="3438050" cy="55558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968358" y="2323617"/>
            <a:ext cx="3555566" cy="48282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351601558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56484" t="11838" r="3187" b="19957"/>
          <a:stretch/>
        </p:blipFill>
        <p:spPr>
          <a:xfrm>
            <a:off x="893503" y="990686"/>
            <a:ext cx="10742464" cy="5839568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LIGHT DETECTION 	</a:t>
            </a:r>
          </a:p>
        </p:txBody>
      </p:sp>
      <p:sp>
        <p:nvSpPr>
          <p:cNvPr id="10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28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6126480" y="1148080"/>
            <a:ext cx="20320" cy="516128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718460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3" descr="Capture d’écran 2022-09-08 1029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882" y="3473159"/>
            <a:ext cx="4989905" cy="255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1_3"/>
          <p:cNvSpPr txBox="1">
            <a:spLocks noGrp="1"/>
          </p:cNvSpPr>
          <p:nvPr>
            <p:ph type="title" idx="4294967295"/>
          </p:nvPr>
        </p:nvSpPr>
        <p:spPr>
          <a:xfrm>
            <a:off x="1665129" y="50937"/>
            <a:ext cx="9916359" cy="909089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GB" sz="2177"/>
              <a:t>Light production mechanisms</a:t>
            </a:r>
          </a:p>
        </p:txBody>
      </p:sp>
      <p:sp>
        <p:nvSpPr>
          <p:cNvPr id="4" name="ZoneTexte 2"/>
          <p:cNvSpPr txBox="1"/>
          <p:nvPr/>
        </p:nvSpPr>
        <p:spPr>
          <a:xfrm>
            <a:off x="1256810" y="6360076"/>
            <a:ext cx="9941482" cy="323872"/>
          </a:xfrm>
          <a:prstGeom prst="rect">
            <a:avLst/>
          </a:prstGeom>
          <a:noFill/>
          <a:ln cap="flat">
            <a:noFill/>
          </a:ln>
        </p:spPr>
        <p:txBody>
          <a:bodyPr wrap="square" lIns="108851" tIns="54420" rIns="108851" bIns="54420" compatLnSpc="0">
            <a:spAutoFit/>
          </a:bodyPr>
          <a:lstStyle/>
          <a:p>
            <a:pPr>
              <a:spcBef>
                <a:spcPts val="345"/>
              </a:spcBef>
              <a:spcAft>
                <a:spcPts val="345"/>
              </a:spcAft>
              <a:defRPr sz="9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GB" sz="1451" dirty="0">
                <a:solidFill>
                  <a:srgbClr val="00206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Light yield : amount of light determines the signal to noise ratio. It depends on electric field, pressure and gas mixture.</a:t>
            </a:r>
          </a:p>
        </p:txBody>
      </p:sp>
      <p:sp>
        <p:nvSpPr>
          <p:cNvPr id="5" name="ZoneTexte 3"/>
          <p:cNvSpPr txBox="1"/>
          <p:nvPr/>
        </p:nvSpPr>
        <p:spPr>
          <a:xfrm>
            <a:off x="73172" y="1011805"/>
            <a:ext cx="11636713" cy="382066"/>
          </a:xfrm>
          <a:prstGeom prst="rect">
            <a:avLst/>
          </a:prstGeom>
          <a:noFill/>
          <a:ln cap="flat">
            <a:noFill/>
          </a:ln>
        </p:spPr>
        <p:txBody>
          <a:bodyPr wrap="none" lIns="108851" tIns="54420" rIns="108851" bIns="54420" compatLnSpc="0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93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Scintillation</a:t>
            </a:r>
            <a:r>
              <a:rPr lang="en-GB" sz="1693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 : excited atoms or molecules emit photons during de-excitation.</a:t>
            </a:r>
          </a:p>
        </p:txBody>
      </p:sp>
      <p:sp>
        <p:nvSpPr>
          <p:cNvPr id="12294" name="Rectangle à coins arrondis 5"/>
          <p:cNvSpPr>
            <a:spLocks/>
          </p:cNvSpPr>
          <p:nvPr/>
        </p:nvSpPr>
        <p:spPr bwMode="auto">
          <a:xfrm>
            <a:off x="2847475" y="1666502"/>
            <a:ext cx="1764418" cy="458865"/>
          </a:xfrm>
          <a:custGeom>
            <a:avLst/>
            <a:gdLst>
              <a:gd name="T0" fmla="*/ 730680 w 1458504"/>
              <a:gd name="T1" fmla="*/ 0 h 378845"/>
              <a:gd name="T2" fmla="*/ 1461362 w 1458504"/>
              <a:gd name="T3" fmla="*/ 191420 h 378845"/>
              <a:gd name="T4" fmla="*/ 730680 w 1458504"/>
              <a:gd name="T5" fmla="*/ 382839 h 378845"/>
              <a:gd name="T6" fmla="*/ 0 w 1458504"/>
              <a:gd name="T7" fmla="*/ 191420 h 378845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18494 w 1458504"/>
              <a:gd name="T13" fmla="*/ 18494 h 378845"/>
              <a:gd name="T14" fmla="*/ 1440010 w 1458504"/>
              <a:gd name="T15" fmla="*/ 360351 h 3788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58504" h="378845">
                <a:moveTo>
                  <a:pt x="63141" y="0"/>
                </a:moveTo>
                <a:lnTo>
                  <a:pt x="63140" y="0"/>
                </a:lnTo>
                <a:cubicBezTo>
                  <a:pt x="28269" y="0"/>
                  <a:pt x="0" y="28269"/>
                  <a:pt x="0" y="63140"/>
                </a:cubicBezTo>
                <a:lnTo>
                  <a:pt x="0" y="315704"/>
                </a:lnTo>
                <a:cubicBezTo>
                  <a:pt x="0" y="350575"/>
                  <a:pt x="28269" y="378845"/>
                  <a:pt x="63141" y="378845"/>
                </a:cubicBezTo>
                <a:lnTo>
                  <a:pt x="1395363" y="378845"/>
                </a:lnTo>
                <a:cubicBezTo>
                  <a:pt x="1430234" y="378845"/>
                  <a:pt x="1458504" y="350575"/>
                  <a:pt x="1458504" y="315704"/>
                </a:cubicBezTo>
                <a:lnTo>
                  <a:pt x="1458504" y="63141"/>
                </a:lnTo>
                <a:cubicBezTo>
                  <a:pt x="1458504" y="28269"/>
                  <a:pt x="1430234" y="0"/>
                  <a:pt x="1395363" y="0"/>
                </a:cubicBezTo>
                <a:lnTo>
                  <a:pt x="63141" y="0"/>
                </a:lnTo>
                <a:close/>
              </a:path>
            </a:pathLst>
          </a:cu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2177">
                <a:solidFill>
                  <a:srgbClr val="C00000"/>
                </a:solidFill>
                <a:ea typeface="Liberation Sans"/>
                <a:cs typeface="Liberation Sans"/>
              </a:rPr>
              <a:t>Scintillation</a:t>
            </a:r>
          </a:p>
        </p:txBody>
      </p:sp>
      <p:sp>
        <p:nvSpPr>
          <p:cNvPr id="12295" name="Rectangle 9"/>
          <p:cNvSpPr>
            <a:spLocks noChangeArrowheads="1"/>
          </p:cNvSpPr>
          <p:nvPr/>
        </p:nvSpPr>
        <p:spPr bwMode="auto">
          <a:xfrm>
            <a:off x="2563326" y="2591910"/>
            <a:ext cx="2321198" cy="34750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sz="2177">
                <a:solidFill>
                  <a:srgbClr val="FFFFFF"/>
                </a:solidFill>
              </a:rPr>
              <a:t>f</a:t>
            </a:r>
            <a:r>
              <a:rPr lang="en-GB" altLang="fr-FR" sz="2177">
                <a:solidFill>
                  <a:srgbClr val="C00000"/>
                </a:solidFill>
                <a:ea typeface="Liberation Sans"/>
                <a:cs typeface="Liberation Sans"/>
              </a:rPr>
              <a:t> Fluorescence</a:t>
            </a:r>
            <a:endParaRPr lang="fr-FR" altLang="fr-FR" sz="2177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>
          <a:xfrm>
            <a:off x="2563326" y="2939418"/>
            <a:ext cx="2321198" cy="996445"/>
          </a:xfrm>
          <a:prstGeom prst="rect">
            <a:avLst/>
          </a:prstGeom>
          <a:noFill/>
          <a:ln w="12701" cap="flat">
            <a:solidFill>
              <a:srgbClr val="0070C0"/>
            </a:solidFill>
            <a:prstDash val="solid"/>
            <a:miter/>
          </a:ln>
        </p:spPr>
        <p:txBody>
          <a:bodyPr anchor="ctr" anchorCtr="1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51" kern="0">
                <a:solidFill>
                  <a:srgbClr val="C00000"/>
                </a:solidFill>
                <a:latin typeface="Calibri"/>
              </a:rPr>
              <a:t>P</a:t>
            </a:r>
            <a:r>
              <a:rPr lang="en-GB" sz="1451" kern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rompt emission of photon after absorption of incident radiation.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51" kern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(1 ns to 1 µs)</a:t>
            </a:r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96211" y="2588070"/>
            <a:ext cx="2321199" cy="34750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1693">
                <a:solidFill>
                  <a:srgbClr val="002060"/>
                </a:solidFill>
                <a:ea typeface="Liberation Sans"/>
                <a:cs typeface="Liberation Sans"/>
              </a:rPr>
              <a:t>Phosphorescence</a:t>
            </a:r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96211" y="2935579"/>
            <a:ext cx="2321199" cy="800611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FFFFFF"/>
                </a:solidFill>
                <a:latin typeface="Liberation Sans"/>
                <a:ea typeface="Noto Sans CJK SC"/>
                <a:cs typeface="Lohit Devanagari"/>
              </a:rPr>
              <a:t>: </a:t>
            </a:r>
            <a:r>
              <a:rPr lang="en-GB" altLang="fr-FR" sz="1451">
                <a:solidFill>
                  <a:srgbClr val="002060"/>
                </a:solidFill>
                <a:latin typeface="Liberation Sans"/>
                <a:ea typeface="Noto Sans CJK SC"/>
                <a:cs typeface="Lohit Devanagari"/>
              </a:rPr>
              <a:t>Delayed emission of photons after absorption.</a:t>
            </a:r>
          </a:p>
          <a:p>
            <a:pPr algn="ctr" eaLnBrk="1"/>
            <a:r>
              <a:rPr lang="en-GB" altLang="fr-FR" sz="1451">
                <a:solidFill>
                  <a:srgbClr val="002060"/>
                </a:solidFill>
                <a:latin typeface="Liberation Sans"/>
                <a:ea typeface="Noto Sans CJK SC"/>
                <a:cs typeface="Lohit Devanagari"/>
              </a:rPr>
              <a:t>(1 ms to 100 s)</a:t>
            </a:r>
          </a:p>
        </p:txBody>
      </p:sp>
      <p:sp>
        <p:nvSpPr>
          <p:cNvPr id="12299" name="Rectangle 15"/>
          <p:cNvSpPr>
            <a:spLocks noChangeArrowheads="1"/>
          </p:cNvSpPr>
          <p:nvPr/>
        </p:nvSpPr>
        <p:spPr bwMode="auto">
          <a:xfrm>
            <a:off x="1113775" y="4429286"/>
            <a:ext cx="2595749" cy="34750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sz="2177">
                <a:solidFill>
                  <a:srgbClr val="49957A"/>
                </a:solidFill>
              </a:rPr>
              <a:t>Primary scintillation</a:t>
            </a:r>
          </a:p>
        </p:txBody>
      </p:sp>
      <p:sp>
        <p:nvSpPr>
          <p:cNvPr id="12300" name="Rectangle 16"/>
          <p:cNvSpPr>
            <a:spLocks noChangeArrowheads="1"/>
          </p:cNvSpPr>
          <p:nvPr/>
        </p:nvSpPr>
        <p:spPr bwMode="auto">
          <a:xfrm>
            <a:off x="1113775" y="4776794"/>
            <a:ext cx="2595749" cy="91004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From the creation of primary electron coming from the excitation of gaz due to incident particles.</a:t>
            </a:r>
          </a:p>
        </p:txBody>
      </p:sp>
      <p:sp>
        <p:nvSpPr>
          <p:cNvPr id="12301" name="Rectangle 17"/>
          <p:cNvSpPr>
            <a:spLocks noChangeArrowheads="1"/>
          </p:cNvSpPr>
          <p:nvPr/>
        </p:nvSpPr>
        <p:spPr bwMode="auto">
          <a:xfrm>
            <a:off x="3751763" y="4429286"/>
            <a:ext cx="2812702" cy="34750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sz="2177">
                <a:solidFill>
                  <a:srgbClr val="49957A"/>
                </a:solidFill>
              </a:rPr>
              <a:t>Secondary scintillation</a:t>
            </a:r>
          </a:p>
        </p:txBody>
      </p:sp>
      <p:sp>
        <p:nvSpPr>
          <p:cNvPr id="12302" name="Rectangle 18"/>
          <p:cNvSpPr>
            <a:spLocks noChangeArrowheads="1"/>
          </p:cNvSpPr>
          <p:nvPr/>
        </p:nvSpPr>
        <p:spPr bwMode="auto">
          <a:xfrm>
            <a:off x="3751763" y="4776794"/>
            <a:ext cx="2812702" cy="812132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From the creation of secondary electrons taking place during avalanche amplification.</a:t>
            </a:r>
          </a:p>
        </p:txBody>
      </p:sp>
      <p:sp>
        <p:nvSpPr>
          <p:cNvPr id="12303" name="Rectangle 21"/>
          <p:cNvSpPr>
            <a:spLocks noChangeArrowheads="1"/>
          </p:cNvSpPr>
          <p:nvPr/>
        </p:nvSpPr>
        <p:spPr bwMode="auto">
          <a:xfrm>
            <a:off x="5030438" y="2591910"/>
            <a:ext cx="2321199" cy="34750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1693">
                <a:solidFill>
                  <a:srgbClr val="002060"/>
                </a:solidFill>
                <a:ea typeface="Noto Sans CJK SC"/>
                <a:cs typeface="Lohit Devanagari"/>
              </a:rPr>
              <a:t>Electroluminescence</a:t>
            </a:r>
          </a:p>
        </p:txBody>
      </p:sp>
      <p:sp>
        <p:nvSpPr>
          <p:cNvPr id="12304" name="Rectangle 22"/>
          <p:cNvSpPr>
            <a:spLocks noChangeArrowheads="1"/>
          </p:cNvSpPr>
          <p:nvPr/>
        </p:nvSpPr>
        <p:spPr bwMode="auto">
          <a:xfrm>
            <a:off x="5030438" y="2939418"/>
            <a:ext cx="2321199" cy="996445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451">
                <a:solidFill>
                  <a:srgbClr val="002060"/>
                </a:solidFill>
                <a:latin typeface="Liberation Sans"/>
                <a:ea typeface="Noto Sans CJK SC"/>
                <a:cs typeface="Lohit Devanagari"/>
              </a:rPr>
              <a:t>Electrons with energy lower than ionization threshold just excite atoms or molecules. </a:t>
            </a:r>
          </a:p>
        </p:txBody>
      </p:sp>
      <p:cxnSp>
        <p:nvCxnSpPr>
          <p:cNvPr id="12305" name="Connecteur droit avec flèche 28"/>
          <p:cNvCxnSpPr>
            <a:cxnSpLocks noChangeShapeType="1"/>
            <a:stCxn id="12294" idx="2"/>
            <a:endCxn id="12295" idx="0"/>
          </p:cNvCxnSpPr>
          <p:nvPr/>
        </p:nvCxnSpPr>
        <p:spPr bwMode="auto">
          <a:xfrm flipH="1">
            <a:off x="3722964" y="2125366"/>
            <a:ext cx="5759" cy="466543"/>
          </a:xfrm>
          <a:prstGeom prst="straightConnector1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6" name="Connecteur en angle 35"/>
          <p:cNvCxnSpPr>
            <a:cxnSpLocks noChangeShapeType="1"/>
            <a:endCxn id="12297" idx="0"/>
          </p:cNvCxnSpPr>
          <p:nvPr/>
        </p:nvCxnSpPr>
        <p:spPr bwMode="auto">
          <a:xfrm rot="10800000" flipV="1">
            <a:off x="1257771" y="2363438"/>
            <a:ext cx="2493992" cy="224632"/>
          </a:xfrm>
          <a:prstGeom prst="bentConnector2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7" name="Connecteur en angle 36"/>
          <p:cNvCxnSpPr>
            <a:cxnSpLocks noChangeShapeType="1"/>
            <a:endCxn id="12303" idx="0"/>
          </p:cNvCxnSpPr>
          <p:nvPr/>
        </p:nvCxnSpPr>
        <p:spPr bwMode="auto">
          <a:xfrm>
            <a:off x="3722965" y="2363438"/>
            <a:ext cx="2469034" cy="228471"/>
          </a:xfrm>
          <a:prstGeom prst="bentConnector2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8" name="Connecteur en angle 40"/>
          <p:cNvCxnSpPr>
            <a:cxnSpLocks noChangeShapeType="1"/>
            <a:stCxn id="8" idx="2"/>
            <a:endCxn id="12301" idx="0"/>
          </p:cNvCxnSpPr>
          <p:nvPr/>
        </p:nvCxnSpPr>
        <p:spPr bwMode="auto">
          <a:xfrm rot="16200000" flipH="1">
            <a:off x="4194308" y="3464519"/>
            <a:ext cx="493423" cy="1436110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9" name="Connecteur en angle 43"/>
          <p:cNvCxnSpPr>
            <a:cxnSpLocks noChangeShapeType="1"/>
            <a:stCxn id="8" idx="2"/>
            <a:endCxn id="12299" idx="0"/>
          </p:cNvCxnSpPr>
          <p:nvPr/>
        </p:nvCxnSpPr>
        <p:spPr bwMode="auto">
          <a:xfrm rot="5400000">
            <a:off x="2820596" y="3526916"/>
            <a:ext cx="493423" cy="1311315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29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98350753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/>
          <a:srcRect l="35167" t="18148" r="27250" b="7334"/>
          <a:stretch/>
        </p:blipFill>
        <p:spPr>
          <a:xfrm>
            <a:off x="48213" y="1225857"/>
            <a:ext cx="4566919" cy="5093481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6155535" y="990686"/>
            <a:ext cx="7383744" cy="4401205"/>
          </a:xfrm>
          <a:prstGeom prst="rect">
            <a:avLst/>
          </a:prstGeom>
          <a:noFill/>
          <a:ln cap="flat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u="sng" kern="0" dirty="0">
                <a:solidFill>
                  <a:srgbClr val="41719C"/>
                </a:solidFill>
                <a:ea typeface="Noto Sans CJK SC" pitchFamily="2"/>
                <a:cs typeface="Lohit Devanagari" pitchFamily="2"/>
              </a:rPr>
              <a:t>Advantages</a:t>
            </a:r>
            <a:r>
              <a:rPr lang="en-GB" sz="2000" kern="0" dirty="0">
                <a:solidFill>
                  <a:srgbClr val="41719C"/>
                </a:solidFill>
                <a:ea typeface="Noto Sans CJK SC" pitchFamily="2"/>
                <a:cs typeface="Lohit Devanagari" pitchFamily="2"/>
              </a:rPr>
              <a:t>: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 2D </a:t>
            </a:r>
            <a:r>
              <a:rPr lang="en-GB" sz="2000" kern="0" dirty="0" err="1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pixelized</a:t>
            </a:r>
            <a:r>
              <a:rPr lang="en-GB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 readout of high granularity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Megapixel resolution from commercial cameras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rgbClr val="002060"/>
                </a:solidFill>
              </a:rPr>
              <a:t>Integrated imaging approach</a:t>
            </a:r>
            <a:endParaRPr lang="en-GB" sz="2000" kern="0" dirty="0">
              <a:solidFill>
                <a:srgbClr val="002060"/>
              </a:solidFill>
              <a:ea typeface="Noto Sans CJK SC" pitchFamily="2"/>
              <a:cs typeface="Lohit Devanagari" pitchFamily="2"/>
            </a:endParaRPr>
          </a:p>
          <a:p>
            <a:pPr>
              <a:lnSpc>
                <a:spcPct val="20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u="sng" kern="0" dirty="0">
                <a:solidFill>
                  <a:srgbClr val="41719C"/>
                </a:solidFill>
                <a:ea typeface="Noto Sans CJK SC" pitchFamily="2"/>
                <a:cs typeface="Lohit Devanagari" pitchFamily="2"/>
              </a:rPr>
              <a:t>Applications</a:t>
            </a:r>
            <a:r>
              <a:rPr lang="en-GB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:</a:t>
            </a:r>
            <a:r>
              <a:rPr lang="en-GB" sz="2000" kern="0" spc="-1" dirty="0">
                <a:solidFill>
                  <a:srgbClr val="006699"/>
                </a:solidFill>
                <a:ea typeface="Noto Sans CJK SC" pitchFamily="2"/>
                <a:cs typeface="Lohit Devanagari" pitchFamily="2"/>
              </a:rPr>
              <a:t> </a:t>
            </a:r>
            <a:endParaRPr lang="en-GB" sz="2000" kern="0" dirty="0">
              <a:solidFill>
                <a:srgbClr val="41719C"/>
              </a:solidFill>
              <a:ea typeface="Noto Sans CJK SC" pitchFamily="2"/>
              <a:cs typeface="Lohit Devanagari" pitchFamily="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Real-time neutron imager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β</a:t>
            </a:r>
            <a:r>
              <a:rPr lang="fr-FR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 imager for </a:t>
            </a:r>
            <a:r>
              <a:rPr lang="fr-FR" sz="2000" kern="0" dirty="0" err="1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sub</a:t>
            </a:r>
            <a:r>
              <a:rPr lang="fr-FR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-becquerel </a:t>
            </a:r>
            <a:r>
              <a:rPr lang="fr-FR" sz="2000" kern="0" dirty="0" err="1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activity</a:t>
            </a:r>
            <a:r>
              <a:rPr lang="fr-FR" sz="2000" kern="0" dirty="0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 </a:t>
            </a:r>
            <a:r>
              <a:rPr lang="fr-FR" sz="2000" kern="0" dirty="0" err="1">
                <a:solidFill>
                  <a:srgbClr val="002060"/>
                </a:solidFill>
                <a:ea typeface="Noto Sans CJK SC" pitchFamily="2"/>
                <a:cs typeface="Lohit Devanagari" pitchFamily="2"/>
              </a:rPr>
              <a:t>measurements</a:t>
            </a:r>
            <a:endParaRPr lang="fr-FR" sz="1350" kern="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4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2718" r="29768" b="377"/>
          <a:stretch>
            <a:fillRect/>
          </a:stretch>
        </p:blipFill>
        <p:spPr bwMode="auto">
          <a:xfrm>
            <a:off x="6583680" y="791360"/>
            <a:ext cx="4414323" cy="588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6"/>
          <a:srcRect l="52929" t="29667" r="14285" b="22334"/>
          <a:stretch/>
        </p:blipFill>
        <p:spPr>
          <a:xfrm>
            <a:off x="1222330" y="1578037"/>
            <a:ext cx="9326880" cy="438912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744979" y="340013"/>
            <a:ext cx="617518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1.1 MICROMEGAS GASEOUS DETECTOR</a:t>
            </a:r>
          </a:p>
        </p:txBody>
      </p:sp>
    </p:spTree>
    <p:extLst>
      <p:ext uri="{BB962C8B-B14F-4D97-AF65-F5344CB8AC3E}">
        <p14:creationId xmlns:p14="http://schemas.microsoft.com/office/powerpoint/2010/main" val="204785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8" y="340013"/>
            <a:ext cx="8272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PRELIMINARY RESULTS WITH TRITIUM SAMPLES</a:t>
            </a:r>
          </a:p>
        </p:txBody>
      </p:sp>
      <p:sp>
        <p:nvSpPr>
          <p:cNvPr id="12" name="ZoneTexte 38"/>
          <p:cNvSpPr txBox="1"/>
          <p:nvPr/>
        </p:nvSpPr>
        <p:spPr>
          <a:xfrm>
            <a:off x="3607434" y="5912898"/>
            <a:ext cx="6410325" cy="7635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000" kern="0" spc="-1" dirty="0">
                <a:latin typeface="Calibri"/>
              </a:rPr>
              <a:t>β</a:t>
            </a:r>
            <a:r>
              <a:rPr lang="fr-FR" sz="2000" kern="0" spc="-1" dirty="0">
                <a:latin typeface="Calibri"/>
              </a:rPr>
              <a:t> </a:t>
            </a:r>
            <a:r>
              <a:rPr lang="fr-FR" sz="2000" kern="0" spc="-1" dirty="0" err="1">
                <a:latin typeface="Calibri"/>
              </a:rPr>
              <a:t>particle</a:t>
            </a:r>
            <a:r>
              <a:rPr lang="fr-FR" sz="2000" kern="0" spc="-1" dirty="0">
                <a:latin typeface="Calibri"/>
              </a:rPr>
              <a:t> range in Ar-Isobutane </a:t>
            </a:r>
            <a:r>
              <a:rPr lang="fr-FR" sz="2000" kern="0" spc="-1" dirty="0" err="1">
                <a:latin typeface="Calibri"/>
              </a:rPr>
              <a:t>gas</a:t>
            </a:r>
            <a:r>
              <a:rPr lang="fr-FR" sz="2000" kern="0" spc="-1" dirty="0">
                <a:latin typeface="Calibri"/>
              </a:rPr>
              <a:t> mixture </a:t>
            </a:r>
            <a:endParaRPr lang="en-GB" sz="2000" kern="0" spc="-1" dirty="0">
              <a:latin typeface="Calibri"/>
            </a:endParaRPr>
          </a:p>
        </p:txBody>
      </p:sp>
      <p:pic>
        <p:nvPicPr>
          <p:cNvPr id="50" name="Imag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0"/>
          <a:stretch>
            <a:fillRect/>
          </a:stretch>
        </p:blipFill>
        <p:spPr bwMode="auto">
          <a:xfrm>
            <a:off x="2375836" y="990686"/>
            <a:ext cx="6950702" cy="492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30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133251819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7051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DETECTOR CHARACTERIZATION WITH X-RAYS</a:t>
            </a:r>
          </a:p>
        </p:txBody>
      </p:sp>
      <p:sp>
        <p:nvSpPr>
          <p:cNvPr id="12" name="ZoneTexte 5"/>
          <p:cNvSpPr txBox="1"/>
          <p:nvPr/>
        </p:nvSpPr>
        <p:spPr>
          <a:xfrm>
            <a:off x="980220" y="1167347"/>
            <a:ext cx="3011488" cy="989012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X-ray radiography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spc="-1" dirty="0">
                <a:solidFill>
                  <a:srgbClr val="C00000"/>
                </a:solidFill>
                <a:latin typeface="Calibri"/>
              </a:rPr>
              <a:t>MTF measurement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dirty="0">
              <a:solidFill>
                <a:srgbClr val="00206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95667" y="6363686"/>
            <a:ext cx="4940300" cy="2476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60 sec exposure time lead target radiography with simple background suppression. </a:t>
            </a:r>
            <a:endParaRPr lang="fr-FR" sz="1000" dirty="0">
              <a:latin typeface="+mn-lt"/>
            </a:endParaRPr>
          </a:p>
        </p:txBody>
      </p:sp>
      <p:pic>
        <p:nvPicPr>
          <p:cNvPr id="15" name="Imag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3" t="11372" r="8806" b="7469"/>
          <a:stretch>
            <a:fillRect/>
          </a:stretch>
        </p:blipFill>
        <p:spPr bwMode="auto">
          <a:xfrm>
            <a:off x="1711574" y="2468161"/>
            <a:ext cx="3672827" cy="2020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8" t="11372" r="9521" b="7472"/>
          <a:stretch>
            <a:fillRect/>
          </a:stretch>
        </p:blipFill>
        <p:spPr bwMode="auto">
          <a:xfrm>
            <a:off x="1723818" y="4800849"/>
            <a:ext cx="3648341" cy="168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/>
          <a:srcRect l="52088" t="7906" r="28956" b="38590"/>
          <a:stretch/>
        </p:blipFill>
        <p:spPr>
          <a:xfrm>
            <a:off x="6415454" y="1684162"/>
            <a:ext cx="5017459" cy="4552071"/>
          </a:xfrm>
          <a:prstGeom prst="rect">
            <a:avLst/>
          </a:prstGeom>
        </p:spPr>
      </p:pic>
      <p:sp>
        <p:nvSpPr>
          <p:cNvPr id="18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31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902012687"/>
      </p:ext>
    </p:extLst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531" t="5186" r="25606" b="26239"/>
          <a:stretch>
            <a:fillRect/>
          </a:stretch>
        </p:blipFill>
        <p:spPr>
          <a:xfrm>
            <a:off x="1306808" y="1437210"/>
            <a:ext cx="10156257" cy="537658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re 2"/>
          <p:cNvSpPr txBox="1">
            <a:spLocks noGrp="1"/>
          </p:cNvSpPr>
          <p:nvPr>
            <p:ph type="title" idx="4294967295"/>
          </p:nvPr>
        </p:nvSpPr>
        <p:spPr>
          <a:xfrm>
            <a:off x="784780" y="87512"/>
            <a:ext cx="10971300" cy="1144631"/>
          </a:xfrm>
        </p:spPr>
        <p:txBody>
          <a:bodyPr vert="horz"/>
          <a:lstStyle/>
          <a:p>
            <a:pPr lvl="0"/>
            <a:r>
              <a:rPr lang="fr-FR" sz="3144"/>
              <a:t>Beta spectrum : CF4</a:t>
            </a:r>
            <a:br>
              <a:rPr lang="fr-FR" sz="3144"/>
            </a:br>
            <a:r>
              <a:rPr lang="fr-FR" sz="3144"/>
              <a:t>Overall activity : 76 Bq</a:t>
            </a:r>
          </a:p>
        </p:txBody>
      </p:sp>
    </p:spTree>
    <p:extLst>
      <p:ext uri="{BB962C8B-B14F-4D97-AF65-F5344CB8AC3E}">
        <p14:creationId xmlns:p14="http://schemas.microsoft.com/office/powerpoint/2010/main" val="36370952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33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15" y="1110817"/>
            <a:ext cx="9959788" cy="524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69881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9" name="Picture 2" descr="https://attachment.outlook.live.net/owa/MSA%3Aantcools%40hotmail.fr/service.svc/s/GetAttachmentThumbnail?id=AQMkADAwATZiZmYAZC1hMDg1LTUzYzEtMDACLTAwCgBGAAAD3TF%2BLkup0E%2BOANv6QOpqfgcACgtQuBf4xkWok0NYmhDiEwAAAgEMAAAACgtQuBf4xkWok0NYmhDiEwAF5LFVCgAAAAESABAAdUFosOleK0e99NlgML440A%3D%3D&amp;thumbnailType=2&amp;isc=1&amp;token=eyJhbGciOiJSUzI1NiIsImtpZCI6IkQ4OThGN0RDMjk2ODQ1MDk1RUUwREZGQ0MzODBBOTM5NjUwNDNFNjQiLCJ0eXAiOiJKV1QiLCJ4NXQiOiIySmozM0Nsb1JRbGU0Tl84dzRDcE9XVUVQbVEifQ.eyJvcmlnaW4iOiJodHRwczovL291dGxvb2subGl2ZS5jb20iLCJ1YyI6Ijc0ZWE1YWU5NWU2ZTQ1NmNiMTUyZWVmODZiN2RhYWIw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xMDg3NzQyLCJleHAiOjE2NzEwODgzNDIsImlzcyI6IjAwMDAwMDAyLTAwMDAtMGZmMS1jZTAwLTAwMDAwMDAwMDAwMEA4NGRmOWU3Zi1lOWY2LTQwYWYtYjQzNS1hYWFhYWFhYWFhYWEiLCJhdWQiOiIwMDAwMDAwMi0wMDAwLTBmZjEtY2UwMC0wMDAwMDAwMDAwMDAvYXR0YWNobWVudC5vdXRsb29rLmxpdmUubmV0QDg0ZGY5ZTdmLWU5ZjYtNDBhZi1iNDM1LWFhYWFhYWFhYWFhYSIsImhhcHAiOiJvd2EifQ.D8Nmk8-eRdJuTzV5WSe2xXEPl4vpFav53a4kWwGd8I6faeVu1c9zJ5NvWCVjffy1xGSC_hBcMIMSQR-X_Q1sAgFxeVveY-RblLKgQpkmQ6FdiGV4l3poNXixSE3h7U0EruAMOkhny3HkN7yzRNsVfHyCdQFcMGm-tD6IXWG1eqokBZeIXEHpbyfahYxcdz3dHl6EMYE-kl-_mpxUrYIlq3biuiVTuJFEpthcoVWLtjHHGjT4ZUiiggxBVw1M8BP_cioTxK7b5GrclzC67LHq8fVCewYfYAuwQMPht9-ly7jsrfNuVHy_ucvCh1HQn_VVrh0npmeQdsg53952nnVJ0A&amp;X-OWA-CANARY=VAi4_Z5EN0K4l40prp9whQAg_lZq3toYJCS1qRM8RSKVdN5fKY6cGjPBvsJtXp6rvDoF0P_oSBw.&amp;owa=outlook.live.com&amp;scriptVer=20221202007.13&amp;animation=tru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55"/>
          <a:stretch/>
        </p:blipFill>
        <p:spPr bwMode="auto">
          <a:xfrm>
            <a:off x="8652608" y="4373595"/>
            <a:ext cx="2345395" cy="222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attachment.outlook.live.net/owa/MSA%3Aantcools%40hotmail.fr/service.svc/s/GetAttachmentThumbnail?id=AQMkADAwATZiZmYAZC1hMDg1LTUzYzEtMDACLTAwCgBGAAAD3TF%2BLkup0E%2BOANv6QOpqfgcACgtQuBf4xkWok0NYmhDiEwAAAgEMAAAACgtQuBf4xkWok0NYmhDiEwAF5LFVCgAAAAESABAArDnlFmIQS0mYjbW7mHPAiQ%3D%3D&amp;thumbnailType=2&amp;isc=1&amp;token=eyJhbGciOiJSUzI1NiIsImtpZCI6IkQ4OThGN0RDMjk2ODQ1MDk1RUUwREZGQ0MzODBBOTM5NjUwNDNFNjQiLCJ0eXAiOiJKV1QiLCJ4NXQiOiIySmozM0Nsb1JRbGU0Tl84dzRDcE9XVUVQbVEifQ.eyJvcmlnaW4iOiJodHRwczovL291dGxvb2subGl2ZS5jb20iLCJ1YyI6Ijc0ZWE1YWU5NWU2ZTQ1NmNiMTUyZWVmODZiN2RhYWIw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xMDg3NzQyLCJleHAiOjE2NzEwODgzNDIsImlzcyI6IjAwMDAwMDAyLTAwMDAtMGZmMS1jZTAwLTAwMDAwMDAwMDAwMEA4NGRmOWU3Zi1lOWY2LTQwYWYtYjQzNS1hYWFhYWFhYWFhYWEiLCJhdWQiOiIwMDAwMDAwMi0wMDAwLTBmZjEtY2UwMC0wMDAwMDAwMDAwMDAvYXR0YWNobWVudC5vdXRsb29rLmxpdmUubmV0QDg0ZGY5ZTdmLWU5ZjYtNDBhZi1iNDM1LWFhYWFhYWFhYWFhYSIsImhhcHAiOiJvd2EifQ.D8Nmk8-eRdJuTzV5WSe2xXEPl4vpFav53a4kWwGd8I6faeVu1c9zJ5NvWCVjffy1xGSC_hBcMIMSQR-X_Q1sAgFxeVveY-RblLKgQpkmQ6FdiGV4l3poNXixSE3h7U0EruAMOkhny3HkN7yzRNsVfHyCdQFcMGm-tD6IXWG1eqokBZeIXEHpbyfahYxcdz3dHl6EMYE-kl-_mpxUrYIlq3biuiVTuJFEpthcoVWLtjHHGjT4ZUiiggxBVw1M8BP_cioTxK7b5GrclzC67LHq8fVCewYfYAuwQMPht9-ly7jsrfNuVHy_ucvCh1HQn_VVrh0npmeQdsg53952nnVJ0A&amp;X-OWA-CANARY=VAi4_Z5EN0K4l40prp9whQAg_lZq3toYJCS1qRM8RSKVdN5fKY6cGjPBvsJtXp6rvDoF0P_oSBw.&amp;owa=outlook.live.com&amp;scriptVer=20221202007.13&amp;animation=tru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1" t="18414" r="19209" b="14642"/>
          <a:stretch/>
        </p:blipFill>
        <p:spPr bwMode="auto">
          <a:xfrm>
            <a:off x="474452" y="1418082"/>
            <a:ext cx="2976113" cy="344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4" t="11743" r="16093" b="7106"/>
          <a:stretch>
            <a:fillRect/>
          </a:stretch>
        </p:blipFill>
        <p:spPr bwMode="auto">
          <a:xfrm>
            <a:off x="6021238" y="187711"/>
            <a:ext cx="4874825" cy="396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649588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2050" name="Picture 2" descr="https://attachment.outlook.live.net/owa/MSA%3Aantcools%40hotmail.fr/service.svc/s/GetAttachmentThumbnail?id=AQMkADAwATZiZmYAZC1hMDg1LTUzYzEtMDACLTAwCgBGAAAD3TF%2BLkup0E%2BOANv6QOpqfgcACgtQuBf4xkWok0NYmhDiEwAAAgEMAAAACgtQuBf4xkWok0NYmhDiEwAF5LFVCgAAAAESABAAxEVvezLgMki1eV%2FWJzRDYg%3D%3D&amp;thumbnailType=2&amp;isc=1&amp;token=eyJhbGciOiJSUzI1NiIsImtpZCI6IkQ4OThGN0RDMjk2ODQ1MDk1RUUwREZGQ0MzODBBOTM5NjUwNDNFNjQiLCJ0eXAiOiJKV1QiLCJ4NXQiOiIySmozM0Nsb1JRbGU0Tl84dzRDcE9XVUVQbVEifQ.eyJvcmlnaW4iOiJodHRwczovL291dGxvb2subGl2ZS5jb20iLCJ1YyI6Ijc0ZWE1YWU5NWU2ZTQ1NmNiMTUyZWVmODZiN2RhYWIw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cxMDg3NzQyLCJleHAiOjE2NzEwODgzNDIsImlzcyI6IjAwMDAwMDAyLTAwMDAtMGZmMS1jZTAwLTAwMDAwMDAwMDAwMEA4NGRmOWU3Zi1lOWY2LTQwYWYtYjQzNS1hYWFhYWFhYWFhYWEiLCJhdWQiOiIwMDAwMDAwMi0wMDAwLTBmZjEtY2UwMC0wMDAwMDAwMDAwMDAvYXR0YWNobWVudC5vdXRsb29rLmxpdmUubmV0QDg0ZGY5ZTdmLWU5ZjYtNDBhZi1iNDM1LWFhYWFhYWFhYWFhYSIsImhhcHAiOiJvd2EifQ.D8Nmk8-eRdJuTzV5WSe2xXEPl4vpFav53a4kWwGd8I6faeVu1c9zJ5NvWCVjffy1xGSC_hBcMIMSQR-X_Q1sAgFxeVveY-RblLKgQpkmQ6FdiGV4l3poNXixSE3h7U0EruAMOkhny3HkN7yzRNsVfHyCdQFcMGm-tD6IXWG1eqokBZeIXEHpbyfahYxcdz3dHl6EMYE-kl-_mpxUrYIlq3biuiVTuJFEpthcoVWLtjHHGjT4ZUiiggxBVw1M8BP_cioTxK7b5GrclzC67LHq8fVCewYfYAuwQMPht9-ly7jsrfNuVHy_ucvCh1HQn_VVrh0npmeQdsg53952nnVJ0A&amp;X-OWA-CANARY=VAi4_Z5EN0K4l40prp9whQAg_lZq3toYJCS1qRM8RSKVdN5fKY6cGjPBvsJtXp6rvDoF0P_oSBw.&amp;owa=outlook.live.com&amp;scriptVer=20221202007.13&amp;animation=tru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508" y="274319"/>
            <a:ext cx="4778851" cy="637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695480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36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/>
          <a:srcRect l="28584" t="10000" r="18084" b="8222"/>
          <a:stretch/>
        </p:blipFill>
        <p:spPr>
          <a:xfrm>
            <a:off x="1461169" y="1455523"/>
            <a:ext cx="6147325" cy="530206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/>
          <a:srcRect l="23077" t="6866" r="22820" b="8119"/>
          <a:stretch/>
        </p:blipFill>
        <p:spPr>
          <a:xfrm>
            <a:off x="8405550" y="3503722"/>
            <a:ext cx="3794920" cy="335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306287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3" descr="Capture d’écran 2022-09-08 1029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3" y="1373158"/>
            <a:ext cx="7027591" cy="359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à coins arrondis 5"/>
          <p:cNvSpPr>
            <a:spLocks/>
          </p:cNvSpPr>
          <p:nvPr/>
        </p:nvSpPr>
        <p:spPr bwMode="auto">
          <a:xfrm>
            <a:off x="8915589" y="1728865"/>
            <a:ext cx="1458912" cy="379413"/>
          </a:xfrm>
          <a:custGeom>
            <a:avLst/>
            <a:gdLst>
              <a:gd name="T0" fmla="*/ 730680 w 1458504"/>
              <a:gd name="T1" fmla="*/ 0 h 378845"/>
              <a:gd name="T2" fmla="*/ 1461362 w 1458504"/>
              <a:gd name="T3" fmla="*/ 191420 h 378845"/>
              <a:gd name="T4" fmla="*/ 730680 w 1458504"/>
              <a:gd name="T5" fmla="*/ 382839 h 378845"/>
              <a:gd name="T6" fmla="*/ 0 w 1458504"/>
              <a:gd name="T7" fmla="*/ 191420 h 378845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18494 w 1458504"/>
              <a:gd name="T13" fmla="*/ 18494 h 378845"/>
              <a:gd name="T14" fmla="*/ 1440010 w 1458504"/>
              <a:gd name="T15" fmla="*/ 360351 h 3788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58504" h="378845">
                <a:moveTo>
                  <a:pt x="63141" y="0"/>
                </a:moveTo>
                <a:lnTo>
                  <a:pt x="63140" y="0"/>
                </a:lnTo>
                <a:cubicBezTo>
                  <a:pt x="28269" y="0"/>
                  <a:pt x="0" y="28269"/>
                  <a:pt x="0" y="63140"/>
                </a:cubicBezTo>
                <a:lnTo>
                  <a:pt x="0" y="315704"/>
                </a:lnTo>
                <a:cubicBezTo>
                  <a:pt x="0" y="350575"/>
                  <a:pt x="28269" y="378845"/>
                  <a:pt x="63141" y="378845"/>
                </a:cubicBezTo>
                <a:lnTo>
                  <a:pt x="1395363" y="378845"/>
                </a:lnTo>
                <a:cubicBezTo>
                  <a:pt x="1430234" y="378845"/>
                  <a:pt x="1458504" y="350575"/>
                  <a:pt x="1458504" y="315704"/>
                </a:cubicBezTo>
                <a:lnTo>
                  <a:pt x="1458504" y="63141"/>
                </a:lnTo>
                <a:cubicBezTo>
                  <a:pt x="1458504" y="28269"/>
                  <a:pt x="1430234" y="0"/>
                  <a:pt x="1395363" y="0"/>
                </a:cubicBezTo>
                <a:lnTo>
                  <a:pt x="63141" y="0"/>
                </a:lnTo>
                <a:close/>
              </a:path>
            </a:pathLst>
          </a:cu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b="1" dirty="0">
                <a:solidFill>
                  <a:srgbClr val="C00000"/>
                </a:solidFill>
                <a:ea typeface="Liberation Sans"/>
                <a:cs typeface="Liberation Sans"/>
              </a:rPr>
              <a:t>Scintillation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423731" y="2425032"/>
            <a:ext cx="2431518" cy="287338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dirty="0">
                <a:solidFill>
                  <a:srgbClr val="FFFFFF"/>
                </a:solidFill>
              </a:rPr>
              <a:t>f</a:t>
            </a:r>
            <a:r>
              <a:rPr lang="en-GB" altLang="fr-FR" dirty="0">
                <a:solidFill>
                  <a:srgbClr val="C00000"/>
                </a:solidFill>
                <a:ea typeface="Liberation Sans"/>
                <a:cs typeface="Liberation Sans"/>
              </a:rPr>
              <a:t> </a:t>
            </a:r>
            <a:r>
              <a:rPr lang="en-GB" altLang="fr-FR" b="1" dirty="0">
                <a:solidFill>
                  <a:srgbClr val="C00000"/>
                </a:solidFill>
                <a:ea typeface="Liberation Sans"/>
                <a:cs typeface="Liberation Sans"/>
              </a:rPr>
              <a:t>Fluorescence</a:t>
            </a:r>
            <a:endParaRPr lang="fr-FR" altLang="fr-FR" b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423730" y="2712370"/>
            <a:ext cx="2431518" cy="1046849"/>
          </a:xfrm>
          <a:prstGeom prst="rect">
            <a:avLst/>
          </a:prstGeom>
          <a:noFill/>
          <a:ln w="12701" cap="flat">
            <a:solidFill>
              <a:srgbClr val="0070C0"/>
            </a:solidFill>
            <a:prstDash val="solid"/>
            <a:miter/>
          </a:ln>
        </p:spPr>
        <p:txBody>
          <a:bodyPr anchor="ctr" anchorCtr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kern="0" dirty="0">
                <a:solidFill>
                  <a:srgbClr val="C00000"/>
                </a:solidFill>
                <a:latin typeface="Calibri"/>
              </a:rPr>
              <a:t>P</a:t>
            </a:r>
            <a:r>
              <a:rPr lang="en-GB" sz="1600" kern="0" dirty="0" err="1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rompt</a:t>
            </a:r>
            <a:r>
              <a:rPr lang="en-GB" sz="1600" kern="0" dirty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 emission of photon after absorption of incident radiation.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C00000"/>
                </a:solidFill>
                <a:latin typeface="Calibri"/>
                <a:ea typeface="Noto Sans CJK SC" pitchFamily="2"/>
                <a:cs typeface="Lohit Devanagari" pitchFamily="2"/>
              </a:rPr>
              <a:t>(1 ns to 1 µs)</a:t>
            </a: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7260751" y="4332456"/>
            <a:ext cx="2367625" cy="28733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b="1" dirty="0" err="1">
                <a:solidFill>
                  <a:srgbClr val="49957A"/>
                </a:solidFill>
              </a:rPr>
              <a:t>Primary</a:t>
            </a:r>
            <a:r>
              <a:rPr lang="fr-FR" altLang="fr-FR" b="1" dirty="0">
                <a:solidFill>
                  <a:srgbClr val="49957A"/>
                </a:solidFill>
              </a:rPr>
              <a:t> scintillation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7260751" y="4619793"/>
            <a:ext cx="2367626" cy="1114801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600" dirty="0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Coming from the excitation of the gas due to incident particles.</a:t>
            </a: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9663301" y="4332456"/>
            <a:ext cx="2367490" cy="287337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r-FR" altLang="fr-FR" b="1" dirty="0" err="1">
                <a:solidFill>
                  <a:srgbClr val="49957A"/>
                </a:solidFill>
              </a:rPr>
              <a:t>Secondary</a:t>
            </a:r>
            <a:r>
              <a:rPr lang="fr-FR" altLang="fr-FR" b="1" dirty="0">
                <a:solidFill>
                  <a:srgbClr val="49957A"/>
                </a:solidFill>
              </a:rPr>
              <a:t> scintillation</a:t>
            </a: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9663301" y="4619793"/>
            <a:ext cx="2367490" cy="1114801"/>
          </a:xfrm>
          <a:prstGeom prst="rect">
            <a:avLst/>
          </a:prstGeom>
          <a:noFill/>
          <a:ln w="12701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/>
            <a:r>
              <a:rPr lang="en-GB" altLang="fr-FR" sz="1600" dirty="0">
                <a:solidFill>
                  <a:srgbClr val="49957A"/>
                </a:solidFill>
                <a:latin typeface="Liberation Sans"/>
                <a:ea typeface="Noto Sans CJK SC"/>
                <a:cs typeface="Lohit Devanagari"/>
              </a:rPr>
              <a:t>Coming from avalanche amplification.</a:t>
            </a:r>
          </a:p>
        </p:txBody>
      </p:sp>
      <p:cxnSp>
        <p:nvCxnSpPr>
          <p:cNvPr id="20" name="Connecteur droit avec flèche 28"/>
          <p:cNvCxnSpPr>
            <a:cxnSpLocks noChangeShapeType="1"/>
            <a:stCxn id="8" idx="2"/>
            <a:endCxn id="10" idx="0"/>
          </p:cNvCxnSpPr>
          <p:nvPr/>
        </p:nvCxnSpPr>
        <p:spPr bwMode="auto">
          <a:xfrm flipH="1">
            <a:off x="9639490" y="2112278"/>
            <a:ext cx="6983" cy="312754"/>
          </a:xfrm>
          <a:prstGeom prst="straightConnector1">
            <a:avLst/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Connecteur en angle 40"/>
          <p:cNvCxnSpPr>
            <a:cxnSpLocks noChangeShapeType="1"/>
            <a:stCxn id="11" idx="2"/>
            <a:endCxn id="16" idx="0"/>
          </p:cNvCxnSpPr>
          <p:nvPr/>
        </p:nvCxnSpPr>
        <p:spPr bwMode="auto">
          <a:xfrm rot="16200000" flipH="1">
            <a:off x="9956649" y="3442058"/>
            <a:ext cx="573237" cy="1207557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Connecteur en angle 43"/>
          <p:cNvCxnSpPr>
            <a:cxnSpLocks noChangeShapeType="1"/>
            <a:stCxn id="11" idx="2"/>
            <a:endCxn id="14" idx="0"/>
          </p:cNvCxnSpPr>
          <p:nvPr/>
        </p:nvCxnSpPr>
        <p:spPr bwMode="auto">
          <a:xfrm rot="5400000">
            <a:off x="8755409" y="3448375"/>
            <a:ext cx="573237" cy="1194925"/>
          </a:xfrm>
          <a:prstGeom prst="bentConnector3">
            <a:avLst>
              <a:gd name="adj1" fmla="val 50000"/>
            </a:avLst>
          </a:prstGeom>
          <a:noFill/>
          <a:ln w="6345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ZoneTexte 25"/>
          <p:cNvSpPr txBox="1"/>
          <p:nvPr/>
        </p:nvSpPr>
        <p:spPr>
          <a:xfrm>
            <a:off x="1744979" y="340013"/>
            <a:ext cx="585133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1.2 LIGHT PRODUCTION MECHANISMS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587986" y="5614240"/>
            <a:ext cx="31453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200" dirty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Gas mixture : </a:t>
            </a:r>
            <a:r>
              <a:rPr lang="en-GB" altLang="fr-FR" sz="2200" dirty="0" err="1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Ar</a:t>
            </a:r>
            <a:r>
              <a:rPr lang="en-GB" altLang="fr-FR" sz="2200" dirty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/CF</a:t>
            </a:r>
            <a:r>
              <a:rPr lang="en-GB" altLang="fr-FR" sz="2200" baseline="-25000" dirty="0">
                <a:solidFill>
                  <a:srgbClr val="002060"/>
                </a:solidFill>
                <a:latin typeface="+mn-lt"/>
                <a:ea typeface="Noto Sans CJK SC"/>
                <a:cs typeface="Lohit Devanagari"/>
              </a:rPr>
              <a:t>4</a:t>
            </a:r>
            <a:endParaRPr lang="fr-FR" altLang="fr-FR" sz="2200" dirty="0">
              <a:solidFill>
                <a:srgbClr val="002060"/>
              </a:solidFill>
              <a:latin typeface="+mn-lt"/>
              <a:ea typeface="Noto Sans CJK SC"/>
              <a:cs typeface="Lohit Devanagari"/>
            </a:endParaRPr>
          </a:p>
        </p:txBody>
      </p:sp>
      <p:sp>
        <p:nvSpPr>
          <p:cNvPr id="1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4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687702767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04623" y="993172"/>
            <a:ext cx="7378700" cy="1697068"/>
          </a:xfrm>
          <a:prstGeom prst="rect">
            <a:avLst/>
          </a:prstGeom>
          <a:noFill/>
          <a:ln cap="flat">
            <a:noFill/>
          </a:ln>
        </p:spPr>
        <p:txBody>
          <a:bodyPr lIns="91440" tIns="45720" rIns="91440" bIns="45720" anchor="t">
            <a:spAutoFit/>
          </a:bodyPr>
          <a:lstStyle/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>
                <a:solidFill>
                  <a:srgbClr val="C00000"/>
                </a:solidFill>
              </a:rPr>
              <a:t>2. DETECTOR CHARACTERIZATION WITH X-RAY SOURCES</a:t>
            </a: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kern="0" cap="small" spc="-1" dirty="0">
                <a:solidFill>
                  <a:srgbClr val="C00000"/>
                </a:solidFill>
                <a:latin typeface="Calibri"/>
                <a:cs typeface="Calibri"/>
              </a:rPr>
              <a:t>    </a:t>
            </a:r>
            <a:r>
              <a:rPr lang="fr-FR" sz="2400" b="1" kern="0" cap="small" spc="-1" dirty="0">
                <a:solidFill>
                  <a:srgbClr val="000000"/>
                </a:solidFill>
                <a:latin typeface="Calibri"/>
                <a:cs typeface="Calibri"/>
              </a:rPr>
              <a:t>2.1 </a:t>
            </a:r>
            <a:r>
              <a:rPr lang="en-GB" sz="2400" b="1" kern="0" cap="small" spc="-1" dirty="0">
                <a:solidFill>
                  <a:srgbClr val="000000"/>
                </a:solidFill>
                <a:latin typeface="Calibri"/>
                <a:cs typeface="Calibri"/>
              </a:rPr>
              <a:t>Soleil beam test </a:t>
            </a:r>
            <a:endParaRPr lang="en-GB" sz="2400" kern="0" cap="small" spc="-1" dirty="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1" kern="0" cap="small" spc="-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14" descr="Figure_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9355" r="17168" b="7751"/>
          <a:stretch>
            <a:fillRect/>
          </a:stretch>
        </p:blipFill>
        <p:spPr bwMode="auto">
          <a:xfrm>
            <a:off x="371664" y="2120056"/>
            <a:ext cx="4674898" cy="397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3"/>
          <p:cNvPicPr/>
          <p:nvPr/>
        </p:nvPicPr>
        <p:blipFill>
          <a:blip r:embed="rId5"/>
          <a:srcRect l="33326" t="22622" r="27375" b="12606"/>
          <a:stretch/>
        </p:blipFill>
        <p:spPr>
          <a:xfrm>
            <a:off x="8819909" y="3933760"/>
            <a:ext cx="2986268" cy="2715590"/>
          </a:xfrm>
          <a:prstGeom prst="rect">
            <a:avLst/>
          </a:prstGeom>
          <a:ln>
            <a:noFill/>
          </a:ln>
        </p:spPr>
      </p:pic>
      <p:sp>
        <p:nvSpPr>
          <p:cNvPr id="12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5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12" t="10017" r="24724" b="8123"/>
          <a:stretch/>
        </p:blipFill>
        <p:spPr>
          <a:xfrm>
            <a:off x="6263422" y="1582243"/>
            <a:ext cx="2992338" cy="355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311109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705178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2. DETECTOR CHARACTERIZATION WITH X-RAYS</a:t>
            </a:r>
          </a:p>
        </p:txBody>
      </p:sp>
      <p:pic>
        <p:nvPicPr>
          <p:cNvPr id="7" name="Picture 2" descr="https://attachment.outlook.live.net/owa/MSA%3Aantcools%40hotmail.fr/service.svc/s/GetAttachmentThumbnail?id=AQMkADAwATZiZmYAZC1hMDg1LTUzYzEtMDACLTAwCgBGAAAD3TF%2BLkup0E%2BOANv6QOpqfgcACgtQuBf4xkWok0NYmhDiEwAAAgEMAAAACgtQuBf4xkWok0NYmhDiEwAFKo9%2FbAAAAAESABAACHU%2F9NjQnUaL7UPsPBoBVA%3D%3D&amp;thumbnailType=2&amp;isc=1&amp;token=eyJhbGciOiJSUzI1NiIsImtpZCI6IkZBRDY1NDI2MkM2QUYyOTYxQUExRThDQUI3OEZGMUIyNzBFNzA3RTkiLCJ0eXAiOiJKV1QiLCJ4NXQiOiItdFpVSml4cThwWWFvZWpLdDRfeHNuRG5CLWsifQ.eyJvcmlnaW4iOiJodHRwczovL291dGxvb2subGl2ZS5jb20iLCJ1YyI6IjJmZjAxMDFkM2FmMzRlZjdhOGE3NzUxYTI4OWFhZmQ3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Q2OTAzMTM5LCJleHAiOjE2NDY5MDM3MzksImlzcyI6IjAwMDAwMDAyLTAwMDAtMGZmMS1jZTAwLTAwMDAwMDAwMDAwMEA4NGRmOWU3Zi1lOWY2LTQwYWYtYjQzNS1hYWFhYWFhYWFhYWEiLCJhdWQiOiIwMDAwMDAwMi0wMDAwLTBmZjEtY2UwMC0wMDAwMDAwMDAwMDAvYXR0YWNobWVudC5vdXRsb29rLmxpdmUubmV0QDg0ZGY5ZTdmLWU5ZjYtNDBhZi1iNDM1LWFhYWFhYWFhYWFhYSIsImhhcHAiOiJvd2EifQ.P2MMJGfutOFSwgoT63nSM4UrCpEnna2xomPtdlg2Fwa-xKBBwIlYrXLDefumHgUoCCrXkuY_i6H74zastu87dfH29aRJERxiv21Uhj-4YBEpFQKODWmfsuJ_EBwvAafkAyyX6SX_H7v_29aX1_Pb6bCZMRvciytXfC--zi4IcVYJue7JZRrnqhMYUYQfKP557Ol-N2IIAlc4Ur81Ya-AtSnKa2PSLflMvb3AbOSBkoTUeezmM_kBPGfi7zutq5HYHEswG5SYb5QRoJ1omCO-UhX39OuI0AYHa5wuyNtVOG8vlWTSTiuQMdpDnBhD9if7qBNh_yl3cuD4No_nXKikSA&amp;X-OWA-CANARY=n7-nQUm1EEGiPlXVwewQh2AKyb11AtoYVNQlpyKvm9eYL3su72XHduz6CDhg9B8FBZ16pJzrCp0.&amp;owa=outlook.live.com&amp;scriptVer=20220225004.03&amp;animation=tru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628" y="1296690"/>
            <a:ext cx="4106863" cy="3079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>
            <a:spLocks noChangeArrowheads="1"/>
          </p:cNvSpPr>
          <p:nvPr/>
        </p:nvSpPr>
        <p:spPr bwMode="auto">
          <a:xfrm>
            <a:off x="10034623" y="955378"/>
            <a:ext cx="2232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000000"/>
                </a:solidFill>
              </a:rPr>
              <a:t>ORCA - Quest qCMOS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0031448" y="3115965"/>
            <a:ext cx="1830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dirty="0">
                <a:solidFill>
                  <a:srgbClr val="000000"/>
                </a:solidFill>
              </a:rPr>
              <a:t>Lens 25 mm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10031448" y="3582690"/>
            <a:ext cx="1546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000000"/>
                </a:solidFill>
              </a:rPr>
              <a:t>Cover PLA</a:t>
            </a: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10026686" y="3966865"/>
            <a:ext cx="2243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rgbClr val="000000"/>
                </a:solidFill>
              </a:rPr>
              <a:t>Glass Micromegas</a:t>
            </a: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10034623" y="615653"/>
            <a:ext cx="1546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baseline="30000">
                <a:solidFill>
                  <a:srgbClr val="000000"/>
                </a:solidFill>
              </a:rPr>
              <a:t>55</a:t>
            </a:r>
            <a:r>
              <a:rPr lang="fr-FR" altLang="fr-FR">
                <a:solidFill>
                  <a:srgbClr val="000000"/>
                </a:solidFill>
              </a:rPr>
              <a:t>Fe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982303" y="2001540"/>
            <a:ext cx="963613" cy="879475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753703" y="2263478"/>
            <a:ext cx="228600" cy="406400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 flipH="1" flipV="1">
            <a:off x="7063141" y="2058690"/>
            <a:ext cx="690562" cy="846138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 flipV="1">
            <a:off x="6637691" y="1428453"/>
            <a:ext cx="425450" cy="1885950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 flipH="1" flipV="1">
            <a:off x="6132866" y="2277765"/>
            <a:ext cx="403225" cy="508000"/>
          </a:xfrm>
          <a:prstGeom prst="rect">
            <a:avLst/>
          </a:prstGeom>
          <a:noFill/>
          <a:ln w="19046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fr-FR" altLang="fr-FR">
              <a:solidFill>
                <a:srgbClr val="FFFFFF"/>
              </a:solidFill>
            </a:endParaRPr>
          </a:p>
        </p:txBody>
      </p:sp>
      <p:cxnSp>
        <p:nvCxnSpPr>
          <p:cNvPr id="19" name="Connecteur en angle 18"/>
          <p:cNvCxnSpPr>
            <a:cxnSpLocks noChangeShapeType="1"/>
            <a:stCxn id="14" idx="0"/>
            <a:endCxn id="8" idx="1"/>
          </p:cNvCxnSpPr>
          <p:nvPr/>
        </p:nvCxnSpPr>
        <p:spPr bwMode="auto">
          <a:xfrm rot="5400000" flipH="1" flipV="1">
            <a:off x="8818757" y="785675"/>
            <a:ext cx="861218" cy="1570513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Connecteur en angle 19"/>
          <p:cNvCxnSpPr>
            <a:cxnSpLocks noChangeShapeType="1"/>
            <a:stCxn id="10" idx="1"/>
            <a:endCxn id="15" idx="2"/>
          </p:cNvCxnSpPr>
          <p:nvPr/>
        </p:nvCxnSpPr>
        <p:spPr bwMode="auto">
          <a:xfrm rot="10800000">
            <a:off x="7868004" y="2669879"/>
            <a:ext cx="2163445" cy="631031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Connecteur en angle 20"/>
          <p:cNvCxnSpPr>
            <a:cxnSpLocks noChangeShapeType="1"/>
            <a:stCxn id="11" idx="1"/>
            <a:endCxn id="16" idx="0"/>
          </p:cNvCxnSpPr>
          <p:nvPr/>
        </p:nvCxnSpPr>
        <p:spPr bwMode="auto">
          <a:xfrm rot="10800000">
            <a:off x="7408422" y="2904828"/>
            <a:ext cx="2623026" cy="862012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Connecteur en angle 21"/>
          <p:cNvCxnSpPr>
            <a:cxnSpLocks noChangeShapeType="1"/>
            <a:stCxn id="12" idx="1"/>
            <a:endCxn id="17" idx="0"/>
          </p:cNvCxnSpPr>
          <p:nvPr/>
        </p:nvCxnSpPr>
        <p:spPr bwMode="auto">
          <a:xfrm rot="10800000">
            <a:off x="6850416" y="3314403"/>
            <a:ext cx="3176270" cy="837406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Connecteur en angle 22"/>
          <p:cNvCxnSpPr>
            <a:cxnSpLocks noChangeShapeType="1"/>
            <a:stCxn id="18" idx="2"/>
            <a:endCxn id="13" idx="1"/>
          </p:cNvCxnSpPr>
          <p:nvPr/>
        </p:nvCxnSpPr>
        <p:spPr bwMode="auto">
          <a:xfrm rot="5400000" flipH="1" flipV="1">
            <a:off x="7445569" y="-311288"/>
            <a:ext cx="1477962" cy="3700145"/>
          </a:xfrm>
          <a:prstGeom prst="bentConnector2">
            <a:avLst/>
          </a:prstGeom>
          <a:noFill/>
          <a:ln w="19046">
            <a:solidFill>
              <a:srgbClr val="FFC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ZoneTexte 54"/>
          <p:cNvSpPr txBox="1"/>
          <p:nvPr/>
        </p:nvSpPr>
        <p:spPr>
          <a:xfrm>
            <a:off x="5948872" y="802842"/>
            <a:ext cx="3738563" cy="292100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Experimental set-up for x-rays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ZoneTexte 5"/>
          <p:cNvSpPr txBox="1"/>
          <p:nvPr/>
        </p:nvSpPr>
        <p:spPr>
          <a:xfrm>
            <a:off x="41498" y="1385596"/>
            <a:ext cx="4746754" cy="1519232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spc="-1" dirty="0">
                <a:solidFill>
                  <a:srgbClr val="002060"/>
                </a:solidFill>
                <a:latin typeface="Calibri"/>
              </a:rPr>
              <a:t>Bulk on glass from CERN and IRFU</a:t>
            </a: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Charge readout test in Argon+5%Iso:</a:t>
            </a:r>
          </a:p>
          <a:p>
            <a:pPr lvl="1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gain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above </a:t>
            </a:r>
            <a:r>
              <a:rPr lang="en-GB" b="1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10</a:t>
            </a:r>
            <a:r>
              <a:rPr lang="en-GB" b="1" kern="0" spc="-1" baseline="30000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4</a:t>
            </a:r>
            <a:r>
              <a:rPr lang="en-GB" kern="0" spc="-1" baseline="30000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and </a:t>
            </a:r>
            <a:r>
              <a:rPr lang="en-GB" b="1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FWHM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 reaches </a:t>
            </a:r>
            <a:r>
              <a:rPr lang="en-GB" b="1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16%</a:t>
            </a:r>
            <a:endParaRPr lang="en-GB" kern="0" dirty="0">
              <a:solidFill>
                <a:srgbClr val="49957A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26" name="Picture 2" descr="https://attachment.outlook.live.net/owa/MSA%3Aantcools%40hotmail.fr/service.svc/s/GetAttachmentThumbnail?id=AQMkADAwATZiZmYAZC1hMDg1LTUzYzEtMDACLTAwCgBGAAAD3TF%2BLkup0E%2BOANv6QOpqfgcACgtQuBf4xkWok0NYmhDiEwAAAgEMAAAACgtQuBf4xkWok0NYmhDiEwAFYVUs0AAAAAESABAAX4h1F6md5UWtfO1Yr0Acxg%3D%3D&amp;thumbnailType=2&amp;isc=1&amp;token=eyJhbGciOiJSUzI1NiIsImtpZCI6IkZBRDY1NDI2MkM2QUYyOTYxQUExRThDQUI3OEZGMUIyNzBFNzA3RTkiLCJ0eXAiOiJKV1QiLCJ4NXQiOiItdFpVSml4cThwWWFvZWpLdDRfeHNuRG5CLWsifQ.eyJvcmlnaW4iOiJodHRwczovL291dGxvb2subGl2ZS5jb20iLCJ1YyI6Ijg2MzVjZDg3NDA3MjQwNzBhZTMyYWVhMzJmZmY2ZDIy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UzOTEzMjQzLCJleHAiOjE2NTM5MTM4NDMsImlzcyI6IjAwMDAwMDAyLTAwMDAtMGZmMS1jZTAwLTAwMDAwMDAwMDAwMEA4NGRmOWU3Zi1lOWY2LTQwYWYtYjQzNS1hYWFhYWFhYWFhYWEiLCJhdWQiOiIwMDAwMDAwMi0wMDAwLTBmZjEtY2UwMC0wMDAwMDAwMDAwMDAvYXR0YWNobWVudC5vdXRsb29rLmxpdmUubmV0QDg0ZGY5ZTdmLWU5ZjYtNDBhZi1iNDM1LWFhYWFhYWFhYWFhYSIsImhhcHAiOiJvd2EifQ.JoHwYOhVr_idiJthtdxJY9JDOAzF-1RsfTWPbu7Vdnp6Lmt6iteAVylfQLjyAUgxaCxIS9PX2cISwkU5ylxBVn_frn7xqk_R1lsJLLcB-nd16BRwKyRoMmkTat0-FhSrFmoAnwt8A14K6FrGwdqc_2z7dB5uv1m9wUu40FL4q8Isaqt9oZr7UbvcOtmf9zKuJuMk_dcfpiYbMAVlSiJi4dKsZIX96h4Idt4-rih2RkuLFePRkDHyarG4Ek6nm5AJeUCkBXY7mM-oqfiS47s3syJOYD9PGVZGyJwhVyFMnMSbHhnzWVFDQhcCpfCrdUZY-zvaypGxX03xPJ3lDLOAhw&amp;X-OWA-CANARY=TiZl-sBR90ufOTAOf8Od75ALL-U2QtoYSyfTHjpNdFUjbqSn0UwJAgz2YVBPIJagso4vgc5tUmA.&amp;owa=outlook.live.com&amp;scriptVer=20220408004.16&amp;animation=tru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030" y="4611389"/>
            <a:ext cx="2605087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ZoneTexte 11"/>
          <p:cNvSpPr txBox="1"/>
          <p:nvPr/>
        </p:nvSpPr>
        <p:spPr>
          <a:xfrm>
            <a:off x="6383693" y="6565601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Glass Micromegas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ZoneTexte 11"/>
          <p:cNvSpPr txBox="1"/>
          <p:nvPr/>
        </p:nvSpPr>
        <p:spPr>
          <a:xfrm>
            <a:off x="6444018" y="4378026"/>
            <a:ext cx="3738563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anchorCtr="1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900" kern="0" spc="-1" dirty="0">
                <a:solidFill>
                  <a:srgbClr val="000000"/>
                </a:solidFill>
                <a:latin typeface="Times New Roman"/>
              </a:rPr>
              <a:t>S. Aune, T. Benoit, M. </a:t>
            </a:r>
            <a:r>
              <a:rPr lang="fr-FR" sz="900" kern="0" spc="-1" dirty="0" err="1">
                <a:solidFill>
                  <a:srgbClr val="000000"/>
                </a:solidFill>
                <a:latin typeface="Times New Roman"/>
              </a:rPr>
              <a:t>Kebbiri</a:t>
            </a:r>
            <a:endParaRPr lang="en-GB" sz="9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/>
          <a:srcRect l="6249" t="19332" r="9584" b="5408"/>
          <a:stretch/>
        </p:blipFill>
        <p:spPr>
          <a:xfrm>
            <a:off x="5616076" y="1296690"/>
            <a:ext cx="6207717" cy="3122297"/>
          </a:xfrm>
          <a:prstGeom prst="rect">
            <a:avLst/>
          </a:prstGeom>
        </p:spPr>
      </p:pic>
      <p:sp>
        <p:nvSpPr>
          <p:cNvPr id="33" name="ZoneTexte 5"/>
          <p:cNvSpPr txBox="1"/>
          <p:nvPr/>
        </p:nvSpPr>
        <p:spPr>
          <a:xfrm>
            <a:off x="36736" y="2783562"/>
            <a:ext cx="5774438" cy="1647103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lvl="1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kern="0" dirty="0">
              <a:solidFill>
                <a:srgbClr val="49957A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285750" indent="-2857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ea typeface="Noto Sans CJK SC" pitchFamily="2"/>
                <a:cs typeface="Lohit Devanagari" pitchFamily="2"/>
              </a:rPr>
              <a:t>Coated glass </a:t>
            </a: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with 150 nm of ITO (Indium Thin Oxide)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006699"/>
                </a:solidFill>
                <a:latin typeface="Calibri"/>
                <a:ea typeface="Noto Sans CJK SC" pitchFamily="2"/>
                <a:cs typeface="Lohit Devanagari" pitchFamily="2"/>
              </a:rPr>
              <a:t>Pillars with hexagonal pattern and large pitch (6 mm)</a:t>
            </a:r>
            <a:endParaRPr lang="en-GB" kern="0" dirty="0">
              <a:solidFill>
                <a:srgbClr val="49957A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015360" y="927358"/>
            <a:ext cx="4320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aseline="30000" dirty="0"/>
              <a:t>55</a:t>
            </a:r>
            <a:r>
              <a:rPr lang="fr-FR" dirty="0"/>
              <a:t>Fe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spectrum</a:t>
            </a:r>
            <a:r>
              <a:rPr lang="fr-FR" dirty="0"/>
              <a:t> – 5.9 </a:t>
            </a:r>
            <a:r>
              <a:rPr lang="fr-FR" dirty="0" err="1"/>
              <a:t>keV</a:t>
            </a:r>
            <a:endParaRPr lang="fr-FR" dirty="0"/>
          </a:p>
        </p:txBody>
      </p:sp>
      <p:sp>
        <p:nvSpPr>
          <p:cNvPr id="34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6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07016035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24" grpId="0"/>
      <p:bldP spid="27" grpId="0"/>
      <p:bldP spid="28" grpId="0"/>
      <p:bldP spid="33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74780" t="20042" r="1483" b="16026"/>
          <a:stretch/>
        </p:blipFill>
        <p:spPr>
          <a:xfrm>
            <a:off x="6466680" y="2038061"/>
            <a:ext cx="5199540" cy="4501452"/>
          </a:xfrm>
          <a:prstGeom prst="rect">
            <a:avLst/>
          </a:prstGeom>
        </p:spPr>
      </p:pic>
      <p:pic>
        <p:nvPicPr>
          <p:cNvPr id="7171" name="Imag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44979" y="340013"/>
            <a:ext cx="886900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2. DETECTOR CHARACTERIZATION WITH X-RAYS (CERN GDD)</a:t>
            </a:r>
          </a:p>
        </p:txBody>
      </p:sp>
      <p:sp>
        <p:nvSpPr>
          <p:cNvPr id="29" name="ZoneTexte 5"/>
          <p:cNvSpPr txBox="1"/>
          <p:nvPr/>
        </p:nvSpPr>
        <p:spPr>
          <a:xfrm>
            <a:off x="136932" y="1227563"/>
            <a:ext cx="6699250" cy="4500562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X-ray radiography (20 kV) – </a:t>
            </a:r>
            <a:r>
              <a:rPr lang="en-GB" sz="2200" u="sng" kern="0" dirty="0" err="1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Ar</a:t>
            </a:r>
            <a:r>
              <a:rPr lang="en-GB" sz="22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/CF</a:t>
            </a:r>
            <a:r>
              <a:rPr lang="en-GB" sz="2200" kern="0" baseline="-2500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4</a:t>
            </a:r>
            <a:r>
              <a:rPr lang="en-GB" sz="2200" u="sng" kern="0" dirty="0">
                <a:solidFill>
                  <a:srgbClr val="002060"/>
                </a:solidFill>
                <a:latin typeface="Calibri"/>
                <a:ea typeface="Noto Sans CJK SC" pitchFamily="2"/>
                <a:cs typeface="Lohit Devanagari" pitchFamily="2"/>
              </a:rPr>
              <a:t>(20%)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kern="0" spc="-1" dirty="0">
                <a:solidFill>
                  <a:srgbClr val="C00000"/>
                </a:solidFill>
                <a:latin typeface="Calibri"/>
              </a:rPr>
              <a:t>High gain: 1 min exposure time gives </a:t>
            </a:r>
            <a:r>
              <a:rPr lang="en-GB" kern="0" dirty="0">
                <a:solidFill>
                  <a:srgbClr val="C00000"/>
                </a:solidFill>
                <a:latin typeface="Calibri"/>
              </a:rPr>
              <a:t>images with good contrast</a:t>
            </a:r>
            <a:endParaRPr lang="en-GB" kern="0" spc="-1" dirty="0">
              <a:solidFill>
                <a:srgbClr val="006699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dirty="0">
              <a:solidFill>
                <a:srgbClr val="002060"/>
              </a:solidFill>
              <a:latin typeface="Calibri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kern="0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7161990" y="6539513"/>
            <a:ext cx="3738563" cy="2936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60 sec full detector image with simple background suppression.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Calibri"/>
              <a:ea typeface="Noto Sans CJK SC" pitchFamily="2"/>
              <a:cs typeface="Lohit Devanagari" pitchFamily="2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950202" y="6358299"/>
            <a:ext cx="4193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60 sec ex</a:t>
            </a:r>
            <a:r>
              <a:rPr lang="en-US" sz="1400" i="1" dirty="0">
                <a:latin typeface="+mn-lt"/>
                <a:ea typeface="Times New Roman" panose="02020603050405020304" pitchFamily="18" charset="0"/>
              </a:rPr>
              <a:t>posure time bat radiography with simple background suppression and beam profile correction. </a:t>
            </a:r>
            <a:endParaRPr lang="fr-FR" sz="1400" i="1" dirty="0"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1026" name="Picture 2" descr="https://attachment.outlook.live.net/owa/MSA%3Aantcools%40hotmail.fr/service.svc/s/GetAttachmentThumbnail?id=AQMkADAwATZiZmYAZC1hMDg1LTUzYzEtMDACLTAwCgBGAAAD3TF%2BLkup0E%2BOANv6QOpqfgcACgtQuBf4xkWok0NYmhDiEwAAAgEMAAAACgtQuBf4xkWok0NYmhDiEwAF0yaUswAAAAESABAADNBEGZJcH0GWCFRpGeSdIQ%3D%3D&amp;thumbnailType=2&amp;isc=1&amp;token=eyJhbGciOiJSUzI1NiIsImtpZCI6IkQ4OThGN0RDMjk2ODQ1MDk1RUUwREZGQ0MzODBBOTM5NjUwNDNFNjQiLCJ0eXAiOiJKV1QiLCJ4NXQiOiIySmozM0Nsb1JRbGU0Tl84dzRDcE9XVUVQbVEifQ.eyJvcmlnaW4iOiJodHRwczovL291dGxvb2subGl2ZS5jb20iLCJ1YyI6ImM5NGVkY2Q4Y2JhYTQ3YTdiMjliYWVkODQyOTYzOTA5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Y4NzgyMjM4LCJleHAiOjE2Njg3ODI4MzgsImlzcyI6IjAwMDAwMDAyLTAwMDAtMGZmMS1jZTAwLTAwMDAwMDAwMDAwMEA4NGRmOWU3Zi1lOWY2LTQwYWYtYjQzNS1hYWFhYWFhYWFhYWEiLCJhdWQiOiIwMDAwMDAwMi0wMDAwLTBmZjEtY2UwMC0wMDAwMDAwMDAwMDAvYXR0YWNobWVudC5vdXRsb29rLmxpdmUubmV0QDg0ZGY5ZTdmLWU5ZjYtNDBhZi1iNDM1LWFhYWFhYWFhYWFhYSIsImhhcHAiOiJvd2EifQ.K2HUPbCITR95Hm8mO81UmcaktagXR36ogFQZtVcmL1fG1h_IMueg6ZNPmHApjlsLsybjnXwxj0rL58QiegpxpIKzzXSSDiv9anii_dQXgL3oTdow2Xo2KDke4VT58bBNTuMrJDdHVy29b35RFSmbBaHaSsYisw4vt5I31D3Qagz9A8Z4g99S_RU35FiM6-XcOSYUaVkQ-R9GFW8nG-koQerg3UVZpkSdlThi_HohjluwuCCQ2ZOJ-b7Co2Np-QRGPdQJcEG3XuHjCHSiGdGq7IUzhJ0nExlQmyEB-J7f0LFruk-00D4kByrga3JWQuVfLHIJbczv3WkJhJTuZ57eEw&amp;X-OWA-CANARY=0IersVI3vEScXLwAvmssbTDIjmlyydoYJLuZojF3hIwf6TdWPV22gqMso-bfm5H25TG9aahdxpQ.&amp;owa=outlook.live.com&amp;scriptVer=20221104009.06&amp;animation=tru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34" r="16064" b="34461"/>
          <a:stretch/>
        </p:blipFill>
        <p:spPr bwMode="auto">
          <a:xfrm flipH="1">
            <a:off x="48212" y="2911979"/>
            <a:ext cx="1742431" cy="175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6"/>
          <a:srcRect l="51930" t="4778" r="27707" b="34556"/>
          <a:stretch/>
        </p:blipFill>
        <p:spPr>
          <a:xfrm>
            <a:off x="1803172" y="2234107"/>
            <a:ext cx="4309871" cy="4127029"/>
          </a:xfrm>
          <a:prstGeom prst="rect">
            <a:avLst/>
          </a:prstGeom>
        </p:spPr>
      </p:pic>
      <p:sp>
        <p:nvSpPr>
          <p:cNvPr id="13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7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588327277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70856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2.1 SOLEIL BEAM TEST</a:t>
            </a:r>
          </a:p>
        </p:txBody>
      </p:sp>
      <p:sp>
        <p:nvSpPr>
          <p:cNvPr id="18" name="ZoneTexte 22"/>
          <p:cNvSpPr txBox="1"/>
          <p:nvPr/>
        </p:nvSpPr>
        <p:spPr>
          <a:xfrm>
            <a:off x="137248" y="1290150"/>
            <a:ext cx="5992862" cy="4306887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dirty="0">
                <a:solidFill>
                  <a:srgbClr val="C00000"/>
                </a:solidFill>
                <a:latin typeface="Calibri"/>
              </a:rPr>
              <a:t>Goals         </a:t>
            </a:r>
            <a:endParaRPr lang="en-GB" sz="2400" kern="0" spc="-1" dirty="0">
              <a:solidFill>
                <a:srgbClr val="002060"/>
              </a:solidFill>
              <a:latin typeface="Calibri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dirty="0" err="1">
                <a:solidFill>
                  <a:srgbClr val="002060"/>
                </a:solidFill>
              </a:rPr>
              <a:t>Determination</a:t>
            </a:r>
            <a:r>
              <a:rPr lang="fr-FR" sz="2000" dirty="0">
                <a:solidFill>
                  <a:srgbClr val="002060"/>
                </a:solidFill>
              </a:rPr>
              <a:t> of Point Spread </a:t>
            </a:r>
            <a:r>
              <a:rPr lang="fr-FR" sz="2000" dirty="0" err="1">
                <a:solidFill>
                  <a:srgbClr val="002060"/>
                </a:solidFill>
              </a:rPr>
              <a:t>Function</a:t>
            </a:r>
            <a:r>
              <a:rPr lang="fr-FR" sz="2000" dirty="0">
                <a:solidFill>
                  <a:srgbClr val="002060"/>
                </a:solidFill>
              </a:rPr>
              <a:t> (PSF)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dirty="0">
                <a:solidFill>
                  <a:srgbClr val="002060"/>
                </a:solidFill>
              </a:rPr>
              <a:t>Spatial </a:t>
            </a:r>
            <a:r>
              <a:rPr lang="fr-FR" sz="2000" dirty="0" err="1">
                <a:solidFill>
                  <a:srgbClr val="002060"/>
                </a:solidFill>
              </a:rPr>
              <a:t>resolution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dependence</a:t>
            </a:r>
            <a:r>
              <a:rPr lang="fr-FR" sz="2000" dirty="0">
                <a:solidFill>
                  <a:srgbClr val="002060"/>
                </a:solidFill>
              </a:rPr>
              <a:t> on </a:t>
            </a:r>
            <a:r>
              <a:rPr lang="fr-FR" sz="2000" dirty="0" err="1">
                <a:solidFill>
                  <a:srgbClr val="002060"/>
                </a:solidFill>
              </a:rPr>
              <a:t>electric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fields</a:t>
            </a:r>
            <a:endParaRPr lang="fr-FR" sz="20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dirty="0">
                <a:solidFill>
                  <a:srgbClr val="002060"/>
                </a:solidFill>
              </a:rPr>
              <a:t>Detector </a:t>
            </a:r>
            <a:r>
              <a:rPr lang="fr-FR" sz="2000" dirty="0" err="1">
                <a:solidFill>
                  <a:srgbClr val="002060"/>
                </a:solidFill>
              </a:rPr>
              <a:t>homogeneity</a:t>
            </a: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4"/>
          <a:srcRect l="45768" t="15528" r="2950" b="5840"/>
          <a:stretch/>
        </p:blipFill>
        <p:spPr>
          <a:xfrm>
            <a:off x="6130110" y="57599"/>
            <a:ext cx="4632706" cy="3995709"/>
          </a:xfrm>
          <a:prstGeom prst="rect">
            <a:avLst/>
          </a:prstGeom>
        </p:spPr>
      </p:pic>
      <p:sp>
        <p:nvSpPr>
          <p:cNvPr id="35" name="ZoneTexte 8"/>
          <p:cNvSpPr txBox="1"/>
          <p:nvPr/>
        </p:nvSpPr>
        <p:spPr>
          <a:xfrm>
            <a:off x="6857170" y="6408524"/>
            <a:ext cx="3738562" cy="293688"/>
          </a:xfrm>
          <a:prstGeom prst="rect">
            <a:avLst/>
          </a:prstGeom>
          <a:noFill/>
          <a:ln cap="flat">
            <a:noFill/>
          </a:ln>
        </p:spPr>
        <p:txBody>
          <a:bodyPr wrap="none" lIns="90004" tIns="44997" rIns="90004" bIns="44997" compatLnSpc="0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latin typeface="Calibri"/>
                <a:ea typeface="Noto Sans CJK SC" pitchFamily="2"/>
                <a:cs typeface="Lohit Devanagari" pitchFamily="2"/>
              </a:rPr>
              <a:t>5 x 5 µm beam</a:t>
            </a:r>
            <a:r>
              <a:rPr lang="en-GB" sz="12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, Amplification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(</a:t>
            </a:r>
            <a:r>
              <a:rPr lang="en-GB" sz="1200" i="1" kern="0" dirty="0" err="1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Va</a:t>
            </a:r>
            <a:r>
              <a:rPr lang="en-GB" sz="12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=400 V, </a:t>
            </a:r>
            <a:r>
              <a:rPr lang="en-GB" sz="1200" i="1" kern="0" dirty="0" err="1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Vd</a:t>
            </a:r>
            <a:r>
              <a:rPr lang="en-GB" sz="1200" i="1" kern="0" dirty="0">
                <a:solidFill>
                  <a:srgbClr val="000000"/>
                </a:solidFill>
                <a:ea typeface="Noto Sans CJK SC" pitchFamily="2"/>
                <a:cs typeface="Lohit Devanagari" pitchFamily="2"/>
              </a:rPr>
              <a:t>=210 V)</a:t>
            </a:r>
            <a:endParaRPr lang="en-GB" sz="1200" i="1" kern="0" dirty="0">
              <a:solidFill>
                <a:srgbClr val="000000"/>
              </a:solidFill>
              <a:latin typeface="Calibri"/>
              <a:ea typeface="Noto Sans CJK SC" pitchFamily="2"/>
              <a:cs typeface="Lohit Devanagari" pitchFamily="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00" i="1" kern="0" dirty="0">
              <a:solidFill>
                <a:srgbClr val="00000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800" kern="0" dirty="0">
              <a:solidFill>
                <a:srgbClr val="002060"/>
              </a:solidFill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9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8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84148" y="707692"/>
            <a:ext cx="4546437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dirty="0">
                <a:solidFill>
                  <a:srgbClr val="002060"/>
                </a:solidFill>
              </a:rPr>
              <a:t>Synchrotron Soleil (4 </a:t>
            </a:r>
            <a:r>
              <a:rPr lang="en-GB" sz="2400" kern="0" dirty="0" err="1">
                <a:solidFill>
                  <a:srgbClr val="002060"/>
                </a:solidFill>
              </a:rPr>
              <a:t>keV</a:t>
            </a:r>
            <a:r>
              <a:rPr lang="en-GB" sz="2400" kern="0" dirty="0">
                <a:solidFill>
                  <a:srgbClr val="002060"/>
                </a:solidFill>
              </a:rPr>
              <a:t> – 15 </a:t>
            </a:r>
            <a:r>
              <a:rPr lang="en-GB" sz="2400" kern="0" dirty="0" err="1">
                <a:solidFill>
                  <a:srgbClr val="002060"/>
                </a:solidFill>
              </a:rPr>
              <a:t>keV</a:t>
            </a:r>
            <a:r>
              <a:rPr lang="en-GB" sz="2400" kern="0" dirty="0">
                <a:solidFill>
                  <a:srgbClr val="002060"/>
                </a:solidFill>
              </a:rPr>
              <a:t>)</a:t>
            </a:r>
            <a:endParaRPr lang="en-GB" sz="2400" kern="0" spc="-1" dirty="0">
              <a:solidFill>
                <a:srgbClr val="00206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7" y="3380693"/>
            <a:ext cx="5588259" cy="343089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724" y="4147296"/>
            <a:ext cx="2801453" cy="232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78632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Image 1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2013" r="78128" b="85281"/>
          <a:stretch>
            <a:fillRect/>
          </a:stretch>
        </p:blipFill>
        <p:spPr bwMode="auto">
          <a:xfrm>
            <a:off x="48213" y="1"/>
            <a:ext cx="1174999" cy="104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383" y="57599"/>
            <a:ext cx="931168" cy="9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Espace réservé du numéro de diapositive 20"/>
          <p:cNvSpPr txBox="1">
            <a:spLocks noChangeArrowheads="1"/>
          </p:cNvSpPr>
          <p:nvPr/>
        </p:nvSpPr>
        <p:spPr bwMode="auto">
          <a:xfrm>
            <a:off x="10998003" y="6487116"/>
            <a:ext cx="1017564" cy="3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fr-FR" altLang="fr-FR" sz="1209" dirty="0">
                <a:solidFill>
                  <a:srgbClr val="666666"/>
                </a:solidFill>
                <a:ea typeface="DejaVu Sans"/>
                <a:cs typeface="DejaVu Sans"/>
              </a:rPr>
              <a:t> </a:t>
            </a:r>
            <a:fld id="{A7ACE5D9-4B8D-4DA5-959D-55AF56DF00AB}" type="slidenum">
              <a:rPr lang="fr-FR" altLang="fr-FR" sz="1209">
                <a:solidFill>
                  <a:srgbClr val="666666"/>
                </a:solidFill>
                <a:ea typeface="DejaVu Sans"/>
                <a:cs typeface="DejaVu Sans"/>
              </a:rPr>
              <a:pPr algn="r" eaLnBrk="1" hangingPunct="1"/>
              <a:t>9</a:t>
            </a:fld>
            <a:endParaRPr lang="fr-FR" altLang="fr-FR" sz="1209" dirty="0">
              <a:solidFill>
                <a:srgbClr val="666666"/>
              </a:solidFill>
              <a:ea typeface="DejaVu Sans"/>
              <a:cs typeface="DejaVu Sans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8698"/>
            <a:ext cx="5878133" cy="349571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057" y="2829860"/>
            <a:ext cx="6214944" cy="37445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484148" y="707692"/>
            <a:ext cx="1378904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dirty="0">
                <a:solidFill>
                  <a:srgbClr val="002060"/>
                </a:solidFill>
              </a:rPr>
              <a:t>Diffusion </a:t>
            </a:r>
            <a:endParaRPr lang="en-GB" sz="2400" kern="0" spc="-1" dirty="0">
              <a:solidFill>
                <a:srgbClr val="00206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4347" y="158449"/>
            <a:ext cx="5131892" cy="253874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10560" y="5222240"/>
            <a:ext cx="243840" cy="93472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770856" y="340013"/>
            <a:ext cx="827278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2.1 SOLEIL BEAM TEST</a:t>
            </a:r>
          </a:p>
        </p:txBody>
      </p:sp>
    </p:spTree>
    <p:extLst>
      <p:ext uri="{BB962C8B-B14F-4D97-AF65-F5344CB8AC3E}">
        <p14:creationId xmlns:p14="http://schemas.microsoft.com/office/powerpoint/2010/main" val="357279751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18235</TotalTime>
  <Words>1262</Words>
  <Application>Microsoft Office PowerPoint</Application>
  <PresentationFormat>Grand écran</PresentationFormat>
  <Paragraphs>301</Paragraphs>
  <Slides>36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Light production mechanisms</vt:lpstr>
      <vt:lpstr>Présentation PowerPoint</vt:lpstr>
      <vt:lpstr>Présentation PowerPoint</vt:lpstr>
      <vt:lpstr>Beta spectrum : CF4 Overall activity : 76 Bq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Pheniics Fest</dc:title>
  <dc:creator>COOLS Antoine</dc:creator>
  <cp:lastModifiedBy>COOLS Antoine</cp:lastModifiedBy>
  <cp:revision>289</cp:revision>
  <dcterms:created xsi:type="dcterms:W3CDTF">2022-11-06T14:13:54Z</dcterms:created>
  <dcterms:modified xsi:type="dcterms:W3CDTF">2023-05-10T21:00:51Z</dcterms:modified>
</cp:coreProperties>
</file>