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9" r:id="rId2"/>
    <p:sldId id="310" r:id="rId3"/>
    <p:sldId id="307" r:id="rId4"/>
    <p:sldId id="277" r:id="rId5"/>
    <p:sldId id="308" r:id="rId6"/>
    <p:sldId id="302" r:id="rId7"/>
    <p:sldId id="296" r:id="rId8"/>
    <p:sldId id="298" r:id="rId9"/>
    <p:sldId id="299" r:id="rId10"/>
    <p:sldId id="311" r:id="rId11"/>
    <p:sldId id="300" r:id="rId12"/>
    <p:sldId id="301" r:id="rId13"/>
    <p:sldId id="288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234" autoAdjust="0"/>
    <p:restoredTop sz="94686"/>
  </p:normalViewPr>
  <p:slideViewPr>
    <p:cSldViewPr snapToGrid="0" snapToObjects="1">
      <p:cViewPr varScale="1">
        <p:scale>
          <a:sx n="86" d="100"/>
          <a:sy n="86" d="100"/>
        </p:scale>
        <p:origin x="365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96" d="100"/>
          <a:sy n="96" d="100"/>
        </p:scale>
        <p:origin x="3378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9730FC-C67A-4E24-A1E4-EFA94797B9CD}" type="doc">
      <dgm:prSet loTypeId="urn:microsoft.com/office/officeart/2005/8/layout/venn1" loCatId="relationship" qsTypeId="urn:microsoft.com/office/officeart/2005/8/quickstyle/3d2" qsCatId="3D" csTypeId="urn:microsoft.com/office/officeart/2005/8/colors/accent1_2" csCatId="accent1" phldr="1"/>
      <dgm:spPr/>
    </dgm:pt>
    <dgm:pt modelId="{E4FC251B-E8B1-477A-992C-6122F78DA6DF}">
      <dgm:prSet phldrT="[Text]" custT="1"/>
      <dgm:spPr/>
      <dgm:t>
        <a:bodyPr/>
        <a:lstStyle/>
        <a:p>
          <a:r>
            <a:rPr lang="en-US" sz="2000" dirty="0"/>
            <a:t>R1</a:t>
          </a:r>
        </a:p>
        <a:p>
          <a:r>
            <a:rPr lang="en-US" sz="2000" dirty="0"/>
            <a:t>Characterization of dielectric insulation and components for HFM</a:t>
          </a:r>
          <a:endParaRPr lang="en-GB" sz="2000" dirty="0"/>
        </a:p>
      </dgm:t>
    </dgm:pt>
    <dgm:pt modelId="{2D13559E-AC63-4876-954D-8AB1CD4F11DC}" type="parTrans" cxnId="{7DA95AE3-2A0B-48BB-8600-F956A40F0FD8}">
      <dgm:prSet/>
      <dgm:spPr/>
      <dgm:t>
        <a:bodyPr/>
        <a:lstStyle/>
        <a:p>
          <a:endParaRPr lang="en-GB" sz="2000"/>
        </a:p>
      </dgm:t>
    </dgm:pt>
    <dgm:pt modelId="{F27837E9-092E-496B-B258-83710B1FAFBF}" type="sibTrans" cxnId="{7DA95AE3-2A0B-48BB-8600-F956A40F0FD8}">
      <dgm:prSet/>
      <dgm:spPr/>
      <dgm:t>
        <a:bodyPr/>
        <a:lstStyle/>
        <a:p>
          <a:endParaRPr lang="en-GB" sz="2000"/>
        </a:p>
      </dgm:t>
    </dgm:pt>
    <dgm:pt modelId="{15D6AB4B-A707-4667-B387-82EDF6A91C59}">
      <dgm:prSet phldrT="[Text]" custT="1"/>
      <dgm:spPr/>
      <dgm:t>
        <a:bodyPr/>
        <a:lstStyle/>
        <a:p>
          <a:r>
            <a:rPr lang="en-US" sz="2000" dirty="0"/>
            <a:t>R3</a:t>
          </a:r>
        </a:p>
        <a:p>
          <a:r>
            <a:rPr lang="en-US" sz="2000" dirty="0"/>
            <a:t>CERN-wide support for development of dielectric materials and components</a:t>
          </a:r>
          <a:endParaRPr lang="en-GB" sz="2000" dirty="0"/>
        </a:p>
      </dgm:t>
    </dgm:pt>
    <dgm:pt modelId="{A7318B8F-9E59-44DD-91D4-5A9372EBC499}" type="parTrans" cxnId="{51C90EA5-712D-4C89-99A2-BEFB90F43589}">
      <dgm:prSet/>
      <dgm:spPr/>
      <dgm:t>
        <a:bodyPr/>
        <a:lstStyle/>
        <a:p>
          <a:endParaRPr lang="en-GB" sz="2000"/>
        </a:p>
      </dgm:t>
    </dgm:pt>
    <dgm:pt modelId="{9CE33C2C-703F-4B46-A8C5-1F3347A0D3E7}" type="sibTrans" cxnId="{51C90EA5-712D-4C89-99A2-BEFB90F43589}">
      <dgm:prSet/>
      <dgm:spPr/>
      <dgm:t>
        <a:bodyPr/>
        <a:lstStyle/>
        <a:p>
          <a:endParaRPr lang="en-GB" sz="2000"/>
        </a:p>
      </dgm:t>
    </dgm:pt>
    <dgm:pt modelId="{6EF9C80D-E4E0-4493-801F-51DE9C356242}">
      <dgm:prSet phldrT="[Text]" custT="1"/>
      <dgm:spPr/>
      <dgm:t>
        <a:bodyPr/>
        <a:lstStyle/>
        <a:p>
          <a:r>
            <a:rPr lang="en-US" sz="2000" dirty="0"/>
            <a:t>R2</a:t>
          </a:r>
        </a:p>
        <a:p>
          <a:r>
            <a:rPr lang="en-US" sz="2000" dirty="0"/>
            <a:t>Implementation of novel diagnostic techniques to assess insulation condition</a:t>
          </a:r>
          <a:endParaRPr lang="en-GB" sz="2000" dirty="0"/>
        </a:p>
      </dgm:t>
    </dgm:pt>
    <dgm:pt modelId="{D23A94BD-2293-4275-A0C4-DB715D5DC0E1}" type="sibTrans" cxnId="{9AE29483-C208-4323-8623-232CA39F2408}">
      <dgm:prSet/>
      <dgm:spPr/>
      <dgm:t>
        <a:bodyPr/>
        <a:lstStyle/>
        <a:p>
          <a:endParaRPr lang="en-GB" sz="2000"/>
        </a:p>
      </dgm:t>
    </dgm:pt>
    <dgm:pt modelId="{05EB3DC6-9E0F-4AA3-839C-5F75FBA0C7DE}" type="parTrans" cxnId="{9AE29483-C208-4323-8623-232CA39F2408}">
      <dgm:prSet/>
      <dgm:spPr/>
      <dgm:t>
        <a:bodyPr/>
        <a:lstStyle/>
        <a:p>
          <a:endParaRPr lang="en-GB" sz="2000"/>
        </a:p>
      </dgm:t>
    </dgm:pt>
    <dgm:pt modelId="{F58A83B1-C13D-4C08-BFF3-C232397964B3}" type="pres">
      <dgm:prSet presAssocID="{119730FC-C67A-4E24-A1E4-EFA94797B9CD}" presName="compositeShape" presStyleCnt="0">
        <dgm:presLayoutVars>
          <dgm:chMax val="7"/>
          <dgm:dir/>
          <dgm:resizeHandles val="exact"/>
        </dgm:presLayoutVars>
      </dgm:prSet>
      <dgm:spPr/>
    </dgm:pt>
    <dgm:pt modelId="{2797BA57-A4B1-4D19-87A9-453D90B1F82F}" type="pres">
      <dgm:prSet presAssocID="{E4FC251B-E8B1-477A-992C-6122F78DA6DF}" presName="circ1" presStyleLbl="vennNode1" presStyleIdx="0" presStyleCnt="3"/>
      <dgm:spPr/>
    </dgm:pt>
    <dgm:pt modelId="{8ABC3F45-3373-4974-BE3D-CD23B6230B0D}" type="pres">
      <dgm:prSet presAssocID="{E4FC251B-E8B1-477A-992C-6122F78DA6D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CC3C7D66-5202-42E4-8523-B20FBF2DC659}" type="pres">
      <dgm:prSet presAssocID="{15D6AB4B-A707-4667-B387-82EDF6A91C59}" presName="circ2" presStyleLbl="vennNode1" presStyleIdx="1" presStyleCnt="3"/>
      <dgm:spPr/>
    </dgm:pt>
    <dgm:pt modelId="{5BE43037-227B-4566-AE74-12C8B5B5ABC8}" type="pres">
      <dgm:prSet presAssocID="{15D6AB4B-A707-4667-B387-82EDF6A91C59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A267B7C6-1134-4B52-A923-02F7D96CBCE1}" type="pres">
      <dgm:prSet presAssocID="{6EF9C80D-E4E0-4493-801F-51DE9C356242}" presName="circ3" presStyleLbl="vennNode1" presStyleIdx="2" presStyleCnt="3" custLinFactNeighborX="-1125" custLinFactNeighborY="2083"/>
      <dgm:spPr/>
    </dgm:pt>
    <dgm:pt modelId="{12DCAEEE-183D-41BF-B1CB-4077B824B070}" type="pres">
      <dgm:prSet presAssocID="{6EF9C80D-E4E0-4493-801F-51DE9C356242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95572701-B657-4EE7-AA44-F5F710C8DF32}" type="presOf" srcId="{E4FC251B-E8B1-477A-992C-6122F78DA6DF}" destId="{2797BA57-A4B1-4D19-87A9-453D90B1F82F}" srcOrd="0" destOrd="0" presId="urn:microsoft.com/office/officeart/2005/8/layout/venn1"/>
    <dgm:cxn modelId="{EE82B914-C95C-4742-A1DB-1A01675DABFF}" type="presOf" srcId="{E4FC251B-E8B1-477A-992C-6122F78DA6DF}" destId="{8ABC3F45-3373-4974-BE3D-CD23B6230B0D}" srcOrd="1" destOrd="0" presId="urn:microsoft.com/office/officeart/2005/8/layout/venn1"/>
    <dgm:cxn modelId="{7AE33A19-EA33-47E0-8E10-785C9FF0C98C}" type="presOf" srcId="{6EF9C80D-E4E0-4493-801F-51DE9C356242}" destId="{12DCAEEE-183D-41BF-B1CB-4077B824B070}" srcOrd="1" destOrd="0" presId="urn:microsoft.com/office/officeart/2005/8/layout/venn1"/>
    <dgm:cxn modelId="{C1BE8633-4CE9-4A4B-8EBE-EA42E1ABB10B}" type="presOf" srcId="{119730FC-C67A-4E24-A1E4-EFA94797B9CD}" destId="{F58A83B1-C13D-4C08-BFF3-C232397964B3}" srcOrd="0" destOrd="0" presId="urn:microsoft.com/office/officeart/2005/8/layout/venn1"/>
    <dgm:cxn modelId="{D0EF443F-25D3-4F07-8BC9-1DC0F48A07FB}" type="presOf" srcId="{15D6AB4B-A707-4667-B387-82EDF6A91C59}" destId="{CC3C7D66-5202-42E4-8523-B20FBF2DC659}" srcOrd="0" destOrd="0" presId="urn:microsoft.com/office/officeart/2005/8/layout/venn1"/>
    <dgm:cxn modelId="{5F83C16F-99D9-40BE-85EB-6A98C7542ADD}" type="presOf" srcId="{6EF9C80D-E4E0-4493-801F-51DE9C356242}" destId="{A267B7C6-1134-4B52-A923-02F7D96CBCE1}" srcOrd="0" destOrd="0" presId="urn:microsoft.com/office/officeart/2005/8/layout/venn1"/>
    <dgm:cxn modelId="{9AE29483-C208-4323-8623-232CA39F2408}" srcId="{119730FC-C67A-4E24-A1E4-EFA94797B9CD}" destId="{6EF9C80D-E4E0-4493-801F-51DE9C356242}" srcOrd="2" destOrd="0" parTransId="{05EB3DC6-9E0F-4AA3-839C-5F75FBA0C7DE}" sibTransId="{D23A94BD-2293-4275-A0C4-DB715D5DC0E1}"/>
    <dgm:cxn modelId="{02EC1790-8943-4E85-BE28-7AF1AD83EA5A}" type="presOf" srcId="{15D6AB4B-A707-4667-B387-82EDF6A91C59}" destId="{5BE43037-227B-4566-AE74-12C8B5B5ABC8}" srcOrd="1" destOrd="0" presId="urn:microsoft.com/office/officeart/2005/8/layout/venn1"/>
    <dgm:cxn modelId="{51C90EA5-712D-4C89-99A2-BEFB90F43589}" srcId="{119730FC-C67A-4E24-A1E4-EFA94797B9CD}" destId="{15D6AB4B-A707-4667-B387-82EDF6A91C59}" srcOrd="1" destOrd="0" parTransId="{A7318B8F-9E59-44DD-91D4-5A9372EBC499}" sibTransId="{9CE33C2C-703F-4B46-A8C5-1F3347A0D3E7}"/>
    <dgm:cxn modelId="{7DA95AE3-2A0B-48BB-8600-F956A40F0FD8}" srcId="{119730FC-C67A-4E24-A1E4-EFA94797B9CD}" destId="{E4FC251B-E8B1-477A-992C-6122F78DA6DF}" srcOrd="0" destOrd="0" parTransId="{2D13559E-AC63-4876-954D-8AB1CD4F11DC}" sibTransId="{F27837E9-092E-496B-B258-83710B1FAFBF}"/>
    <dgm:cxn modelId="{497AA339-6EE9-4265-9C34-7A70A16F3FD9}" type="presParOf" srcId="{F58A83B1-C13D-4C08-BFF3-C232397964B3}" destId="{2797BA57-A4B1-4D19-87A9-453D90B1F82F}" srcOrd="0" destOrd="0" presId="urn:microsoft.com/office/officeart/2005/8/layout/venn1"/>
    <dgm:cxn modelId="{87C3E0BC-9733-4733-8E40-43660289FA96}" type="presParOf" srcId="{F58A83B1-C13D-4C08-BFF3-C232397964B3}" destId="{8ABC3F45-3373-4974-BE3D-CD23B6230B0D}" srcOrd="1" destOrd="0" presId="urn:microsoft.com/office/officeart/2005/8/layout/venn1"/>
    <dgm:cxn modelId="{3F57E353-8DCC-4648-A772-063D13E081D4}" type="presParOf" srcId="{F58A83B1-C13D-4C08-BFF3-C232397964B3}" destId="{CC3C7D66-5202-42E4-8523-B20FBF2DC659}" srcOrd="2" destOrd="0" presId="urn:microsoft.com/office/officeart/2005/8/layout/venn1"/>
    <dgm:cxn modelId="{2E6268A2-CF24-4917-85C8-6A52A5A34346}" type="presParOf" srcId="{F58A83B1-C13D-4C08-BFF3-C232397964B3}" destId="{5BE43037-227B-4566-AE74-12C8B5B5ABC8}" srcOrd="3" destOrd="0" presId="urn:microsoft.com/office/officeart/2005/8/layout/venn1"/>
    <dgm:cxn modelId="{1F519F8F-2E96-46CC-A099-B8071E8A616F}" type="presParOf" srcId="{F58A83B1-C13D-4C08-BFF3-C232397964B3}" destId="{A267B7C6-1134-4B52-A923-02F7D96CBCE1}" srcOrd="4" destOrd="0" presId="urn:microsoft.com/office/officeart/2005/8/layout/venn1"/>
    <dgm:cxn modelId="{66DE5DD6-AA5A-4DF4-8F76-39B4D0B20A97}" type="presParOf" srcId="{F58A83B1-C13D-4C08-BFF3-C232397964B3}" destId="{12DCAEEE-183D-41BF-B1CB-4077B824B070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97BA57-A4B1-4D19-87A9-453D90B1F82F}">
      <dsp:nvSpPr>
        <dsp:cNvPr id="0" name=""/>
        <dsp:cNvSpPr/>
      </dsp:nvSpPr>
      <dsp:spPr>
        <a:xfrm>
          <a:off x="2330152" y="140366"/>
          <a:ext cx="2904136" cy="290413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R1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Characterization of dielectric insulation and components for HFM</a:t>
          </a:r>
          <a:endParaRPr lang="en-GB" sz="2000" kern="1200" dirty="0"/>
        </a:p>
      </dsp:txBody>
      <dsp:txXfrm>
        <a:off x="2717370" y="648590"/>
        <a:ext cx="2129700" cy="1306861"/>
      </dsp:txXfrm>
    </dsp:sp>
    <dsp:sp modelId="{CC3C7D66-5202-42E4-8523-B20FBF2DC659}">
      <dsp:nvSpPr>
        <dsp:cNvPr id="0" name=""/>
        <dsp:cNvSpPr/>
      </dsp:nvSpPr>
      <dsp:spPr>
        <a:xfrm>
          <a:off x="3378061" y="1955451"/>
          <a:ext cx="2904136" cy="290413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R3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CERN-wide support for development of dielectric materials and components</a:t>
          </a:r>
          <a:endParaRPr lang="en-GB" sz="2000" kern="1200" dirty="0"/>
        </a:p>
      </dsp:txBody>
      <dsp:txXfrm>
        <a:off x="4266243" y="2705687"/>
        <a:ext cx="1742481" cy="1597275"/>
      </dsp:txXfrm>
    </dsp:sp>
    <dsp:sp modelId="{A267B7C6-1134-4B52-A923-02F7D96CBCE1}">
      <dsp:nvSpPr>
        <dsp:cNvPr id="0" name=""/>
        <dsp:cNvSpPr/>
      </dsp:nvSpPr>
      <dsp:spPr>
        <a:xfrm>
          <a:off x="1249571" y="2015945"/>
          <a:ext cx="2904136" cy="2904136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1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R2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Implementation of novel diagnostic techniques to assess insulation condition</a:t>
          </a:r>
          <a:endParaRPr lang="en-GB" sz="2000" kern="1200" dirty="0"/>
        </a:p>
      </dsp:txBody>
      <dsp:txXfrm>
        <a:off x="1523044" y="2766180"/>
        <a:ext cx="1742481" cy="15972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1A7811B3-4A84-DFF9-6060-2F0DF3EB2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048381FD-9594-8F29-9CA1-A5135E231B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E2858923-6463-86A1-B8AF-BDACF61E05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0A5C0A90-F7E3-6F0D-DCDF-B0E7E6DCCA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2C1F7B6E-7C36-4892-0350-9CEDA99B9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>
            <a:extLst>
              <a:ext uri="{FF2B5EF4-FFF2-40B4-BE49-F238E27FC236}">
                <a16:creationId xmlns:a16="http://schemas.microsoft.com/office/drawing/2014/main" id="{D68A1B84-5979-4F95-9454-A0A4A1CDA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8383F50C-3CC2-5984-4194-17B754BE3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2C9C8B47-2C57-2035-3B89-EE12B7BDA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A6AE2198-4061-18B6-8338-29C674D8A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A83587D-9C8B-1765-A11B-B4862AF78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11/05/2020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2844CF21-6E29-257F-569C-06F4FB80F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F7A486B2-1860-CE0C-E4DB-C2BE0DFB6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BBBB2797-B77D-6E64-9867-5354832AAB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24/02/2020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5CAAA775-3666-73A2-E9BB-17C3C4123C4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603871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24/02/2020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B1860016-F6FF-0AD9-F22A-048ABF0C91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07/09/2022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07/09/2022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 Pincot MCBRD01  Electrical Inspection V3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FO Pincot MCBRD01  Electrical Inspection V3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1/31/2023</a:t>
            </a:fld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44E1A6D9-2EF2-18AB-902D-8594D890F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17/01/2020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FO Pincot MCBRD01  Electrical Inspection V3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75" r:id="rId3"/>
    <p:sldLayoutId id="2147483649" r:id="rId4"/>
    <p:sldLayoutId id="2147483662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hyperlink" Target="https://edms.cern.ch/document/2788645/2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1.ti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eg"/><Relationship Id="rId5" Type="http://schemas.openxmlformats.org/officeDocument/2006/relationships/image" Target="../media/image9.emf"/><Relationship Id="rId4" Type="http://schemas.openxmlformats.org/officeDocument/2006/relationships/oleObject" Target="../embeddings/oleObject2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/>
              <a:t>HV Laboratory updates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397624"/>
            <a:ext cx="11376026" cy="1106416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Roland Piccin / Francois-Olivier Pincot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TE-MSC-SMT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800" dirty="0"/>
              <a:t>31/01/2023												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HV facility: solution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ECF7F98-F065-AE97-024C-8AE676D2DFB4}"/>
              </a:ext>
            </a:extLst>
          </p:cNvPr>
          <p:cNvGrpSpPr/>
          <p:nvPr/>
        </p:nvGrpSpPr>
        <p:grpSpPr>
          <a:xfrm>
            <a:off x="4890199" y="2092871"/>
            <a:ext cx="6984326" cy="3057416"/>
            <a:chOff x="4890199" y="3465335"/>
            <a:chExt cx="6984326" cy="3057416"/>
          </a:xfrm>
        </p:grpSpPr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966A407E-0CDB-6078-E4EC-72CF5B8F1A86}"/>
                </a:ext>
              </a:extLst>
            </p:cNvPr>
            <p:cNvSpPr txBox="1">
              <a:spLocks/>
            </p:cNvSpPr>
            <p:nvPr/>
          </p:nvSpPr>
          <p:spPr>
            <a:xfrm>
              <a:off x="4890199" y="3465335"/>
              <a:ext cx="3434068" cy="3057416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Move office stairs, replace ventilation and pump system on new mezzanine (expensive solution)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Access through winding area 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Relocate emergency exit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Potential EMI issues from rotating machines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</p:txBody>
        </p:sp>
        <p:sp>
          <p:nvSpPr>
            <p:cNvPr id="31" name="Content Placeholder 1">
              <a:extLst>
                <a:ext uri="{FF2B5EF4-FFF2-40B4-BE49-F238E27FC236}">
                  <a16:creationId xmlns:a16="http://schemas.microsoft.com/office/drawing/2014/main" id="{7E6FE4FA-65EC-5369-27A0-3D77B1E840D3}"/>
                </a:ext>
              </a:extLst>
            </p:cNvPr>
            <p:cNvSpPr txBox="1">
              <a:spLocks/>
            </p:cNvSpPr>
            <p:nvPr/>
          </p:nvSpPr>
          <p:spPr>
            <a:xfrm>
              <a:off x="8440457" y="3465335"/>
              <a:ext cx="3434068" cy="3057416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No change in magnet workshop</a:t>
              </a:r>
            </a:p>
            <a:p>
              <a:pPr marL="366712" lvl="1" indent="0">
                <a:buNone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</p:txBody>
        </p:sp>
      </p:grpSp>
      <p:pic>
        <p:nvPicPr>
          <p:cNvPr id="38" name="Picture 37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D826B10A-2CD6-3576-8FC7-F4A915D6F28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20" t="15585" r="54851" b="16115"/>
          <a:stretch/>
        </p:blipFill>
        <p:spPr>
          <a:xfrm>
            <a:off x="9897200" y="2165823"/>
            <a:ext cx="733646" cy="695325"/>
          </a:xfrm>
          <a:prstGeom prst="rect">
            <a:avLst/>
          </a:prstGeom>
        </p:spPr>
      </p:pic>
      <p:pic>
        <p:nvPicPr>
          <p:cNvPr id="40" name="Picture 39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36B9279D-FA51-3EAA-FB32-E4EA2DAE53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34" t="16008" r="6603" b="15223"/>
          <a:stretch/>
        </p:blipFill>
        <p:spPr>
          <a:xfrm>
            <a:off x="6308071" y="2161061"/>
            <a:ext cx="728663" cy="70008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D91D954-BDD6-F451-0004-77F3C8E14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776" y="1784411"/>
            <a:ext cx="3819525" cy="34283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298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HV facility: solution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8113B65-C57A-6CCE-2A4F-69186DA6FE6E}"/>
              </a:ext>
            </a:extLst>
          </p:cNvPr>
          <p:cNvSpPr txBox="1">
            <a:spLocks/>
          </p:cNvSpPr>
          <p:nvPr/>
        </p:nvSpPr>
        <p:spPr>
          <a:xfrm>
            <a:off x="407990" y="1592263"/>
            <a:ext cx="5467292" cy="2287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HV area 48 m</a:t>
            </a:r>
            <a:r>
              <a:rPr lang="en-GB" baseline="30000"/>
              <a:t>2</a:t>
            </a:r>
            <a:r>
              <a:rPr lang="en-GB"/>
              <a:t> (2 times 4x6)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Control + storage area 18 m</a:t>
            </a:r>
            <a:r>
              <a:rPr lang="en-GB" baseline="30000"/>
              <a:t>2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Total 66 m</a:t>
            </a:r>
            <a:r>
              <a:rPr lang="en-GB" baseline="30000"/>
              <a:t>2</a:t>
            </a:r>
            <a:r>
              <a:rPr lang="en-GB"/>
              <a:t> + electrical lab attached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Except door and stair, no cost from work outside CERN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ECF7F98-F065-AE97-024C-8AE676D2DFB4}"/>
              </a:ext>
            </a:extLst>
          </p:cNvPr>
          <p:cNvGrpSpPr/>
          <p:nvPr/>
        </p:nvGrpSpPr>
        <p:grpSpPr>
          <a:xfrm>
            <a:off x="4890199" y="3629025"/>
            <a:ext cx="6984326" cy="2639039"/>
            <a:chOff x="4890199" y="3629025"/>
            <a:chExt cx="6984326" cy="2639039"/>
          </a:xfrm>
        </p:grpSpPr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966A407E-0CDB-6078-E4EC-72CF5B8F1A86}"/>
                </a:ext>
              </a:extLst>
            </p:cNvPr>
            <p:cNvSpPr txBox="1">
              <a:spLocks/>
            </p:cNvSpPr>
            <p:nvPr/>
          </p:nvSpPr>
          <p:spPr>
            <a:xfrm>
              <a:off x="4890199" y="3629025"/>
              <a:ext cx="3434068" cy="2639039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Relocate the magnetic measurement and racks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Move the office stairs</a:t>
              </a:r>
            </a:p>
            <a:p>
              <a:pPr marL="366712" lvl="1" indent="0">
                <a:buNone/>
              </a:pPr>
              <a:endParaRPr lang="en-GB" dirty="0"/>
            </a:p>
          </p:txBody>
        </p:sp>
        <p:sp>
          <p:nvSpPr>
            <p:cNvPr id="31" name="Content Placeholder 1">
              <a:extLst>
                <a:ext uri="{FF2B5EF4-FFF2-40B4-BE49-F238E27FC236}">
                  <a16:creationId xmlns:a16="http://schemas.microsoft.com/office/drawing/2014/main" id="{7E6FE4FA-65EC-5369-27A0-3D77B1E840D3}"/>
                </a:ext>
              </a:extLst>
            </p:cNvPr>
            <p:cNvSpPr txBox="1">
              <a:spLocks/>
            </p:cNvSpPr>
            <p:nvPr/>
          </p:nvSpPr>
          <p:spPr>
            <a:xfrm>
              <a:off x="8440457" y="3629026"/>
              <a:ext cx="3434068" cy="2639038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One common area for electrical &amp; electronics activities 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Integrated in the magnet workshop and near polymer lab</a:t>
              </a:r>
              <a:endParaRPr lang="en-GB" sz="1600" baseline="30000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marL="366712" lvl="1" indent="0">
                <a:buNone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</p:txBody>
        </p:sp>
      </p:grpSp>
      <p:pic>
        <p:nvPicPr>
          <p:cNvPr id="9" name="Picture 8" descr="A picture containing text, indoor, ceiling, warehouse&#10;&#10;Description automatically generated">
            <a:extLst>
              <a:ext uri="{FF2B5EF4-FFF2-40B4-BE49-F238E27FC236}">
                <a16:creationId xmlns:a16="http://schemas.microsoft.com/office/drawing/2014/main" id="{C7244C80-D0E2-D1EA-6EAD-3F0EC607B3A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948" b="7498"/>
          <a:stretch/>
        </p:blipFill>
        <p:spPr>
          <a:xfrm>
            <a:off x="6631897" y="136525"/>
            <a:ext cx="5279125" cy="3347757"/>
          </a:xfrm>
          <a:prstGeom prst="rect">
            <a:avLst/>
          </a:prstGeom>
        </p:spPr>
      </p:pic>
      <p:pic>
        <p:nvPicPr>
          <p:cNvPr id="14" name="Picture 13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AB5056C3-A2EE-707B-9E4F-81C27FE582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20" t="15585" r="54851" b="16115"/>
          <a:stretch/>
        </p:blipFill>
        <p:spPr>
          <a:xfrm>
            <a:off x="9790668" y="3688556"/>
            <a:ext cx="733646" cy="695325"/>
          </a:xfrm>
          <a:prstGeom prst="rect">
            <a:avLst/>
          </a:prstGeom>
        </p:spPr>
      </p:pic>
      <p:pic>
        <p:nvPicPr>
          <p:cNvPr id="15" name="Picture 14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BF7E0B91-4B7D-D4BD-B028-43A976192F6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334" t="16008" r="6603" b="15223"/>
          <a:stretch/>
        </p:blipFill>
        <p:spPr>
          <a:xfrm>
            <a:off x="6246782" y="3671888"/>
            <a:ext cx="728663" cy="700087"/>
          </a:xfrm>
          <a:prstGeom prst="rect">
            <a:avLst/>
          </a:prstGeom>
        </p:spPr>
      </p:pic>
      <p:pic>
        <p:nvPicPr>
          <p:cNvPr id="8" name="Picture 7" descr="Diagram, schematic&#10;&#10;Description automatically generated">
            <a:extLst>
              <a:ext uri="{FF2B5EF4-FFF2-40B4-BE49-F238E27FC236}">
                <a16:creationId xmlns:a16="http://schemas.microsoft.com/office/drawing/2014/main" id="{187E7307-FED8-6F1E-32A4-13F0F126B39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69136" b="64306"/>
          <a:stretch/>
        </p:blipFill>
        <p:spPr>
          <a:xfrm>
            <a:off x="742950" y="3313299"/>
            <a:ext cx="3344384" cy="2763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73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HV facility: solution 3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5CE62B2-2CE2-9886-5CBA-BA8945C592FA}"/>
              </a:ext>
            </a:extLst>
          </p:cNvPr>
          <p:cNvGrpSpPr/>
          <p:nvPr/>
        </p:nvGrpSpPr>
        <p:grpSpPr>
          <a:xfrm>
            <a:off x="743816" y="1410698"/>
            <a:ext cx="9000963" cy="4260849"/>
            <a:chOff x="847724" y="1812361"/>
            <a:chExt cx="9000963" cy="4260849"/>
          </a:xfrm>
        </p:grpSpPr>
        <p:pic>
          <p:nvPicPr>
            <p:cNvPr id="8" name="Picture 7" descr="Diagram, schematic&#10;&#10;Description automatically generated">
              <a:extLst>
                <a:ext uri="{FF2B5EF4-FFF2-40B4-BE49-F238E27FC236}">
                  <a16:creationId xmlns:a16="http://schemas.microsoft.com/office/drawing/2014/main" id="{187E7307-FED8-6F1E-32A4-13F0F126B39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7214" r="38907" b="64306"/>
            <a:stretch/>
          </p:blipFill>
          <p:spPr>
            <a:xfrm>
              <a:off x="847724" y="1812361"/>
              <a:ext cx="9000963" cy="4260849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37D0A62-649C-E282-4718-02B828091480}"/>
                </a:ext>
              </a:extLst>
            </p:cNvPr>
            <p:cNvSpPr txBox="1"/>
            <p:nvPr/>
          </p:nvSpPr>
          <p:spPr>
            <a:xfrm>
              <a:off x="4366667" y="2896783"/>
              <a:ext cx="1616020" cy="36933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200" dirty="0"/>
                <a:t>Instrumentation bench moved same area</a:t>
              </a:r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B79F1690-2DDE-C6F5-F956-E0695FB1574F}"/>
                </a:ext>
              </a:extLst>
            </p:cNvPr>
            <p:cNvCxnSpPr>
              <a:cxnSpLocks/>
            </p:cNvCxnSpPr>
            <p:nvPr/>
          </p:nvCxnSpPr>
          <p:spPr>
            <a:xfrm>
              <a:off x="4366667" y="3331673"/>
              <a:ext cx="1234033" cy="0"/>
            </a:xfrm>
            <a:prstGeom prst="straightConnector1">
              <a:avLst/>
            </a:prstGeom>
            <a:ln w="25400">
              <a:solidFill>
                <a:srgbClr val="C00000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A35F3C5-28D3-48B8-1971-DCF98CE75965}"/>
                </a:ext>
              </a:extLst>
            </p:cNvPr>
            <p:cNvSpPr txBox="1"/>
            <p:nvPr/>
          </p:nvSpPr>
          <p:spPr>
            <a:xfrm>
              <a:off x="6965012" y="4500417"/>
              <a:ext cx="202777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sz="1600" dirty="0"/>
                <a:t>potential new areas for magnetic measurements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759ECE00-F90B-9122-DE8F-841DE67DF8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3022" y="3172807"/>
              <a:ext cx="1219766" cy="1294454"/>
            </a:xfrm>
            <a:prstGeom prst="straightConnector1">
              <a:avLst/>
            </a:prstGeom>
            <a:ln w="158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8118DD3-99A9-44A5-B99E-AB4526738E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366667" y="4917276"/>
              <a:ext cx="2417771" cy="404588"/>
            </a:xfrm>
            <a:prstGeom prst="straightConnector1">
              <a:avLst/>
            </a:prstGeom>
            <a:ln w="158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73FC1D76-1426-4689-F26E-5642DD3E2174}"/>
              </a:ext>
            </a:extLst>
          </p:cNvPr>
          <p:cNvSpPr txBox="1">
            <a:spLocks/>
          </p:cNvSpPr>
          <p:nvPr/>
        </p:nvSpPr>
        <p:spPr>
          <a:xfrm>
            <a:off x="8843756" y="2885011"/>
            <a:ext cx="3149836" cy="2287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927 reorganization proposal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/>
              <a:t>Chemical hood aligned (work done by SMT 90%)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/>
              <a:t>3 furnaces in the same area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GB" sz="1600" dirty="0"/>
              <a:t>Press 300T near the wall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75F4AEA-7922-42A1-4BF5-70A59C8A9C50}"/>
              </a:ext>
            </a:extLst>
          </p:cNvPr>
          <p:cNvSpPr txBox="1"/>
          <p:nvPr/>
        </p:nvSpPr>
        <p:spPr>
          <a:xfrm>
            <a:off x="4706920" y="1687082"/>
            <a:ext cx="107475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200" dirty="0"/>
              <a:t>Area for electrical tests or assembly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0C85A6D1-7224-00AC-C2E4-E62A18FEC77C}"/>
              </a:ext>
            </a:extLst>
          </p:cNvPr>
          <p:cNvCxnSpPr>
            <a:cxnSpLocks/>
          </p:cNvCxnSpPr>
          <p:nvPr/>
        </p:nvCxnSpPr>
        <p:spPr>
          <a:xfrm flipH="1">
            <a:off x="4116388" y="1668010"/>
            <a:ext cx="590534" cy="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4C1C8D9-32C0-1EAC-CFD0-D7855BA44FC6}"/>
              </a:ext>
            </a:extLst>
          </p:cNvPr>
          <p:cNvSpPr/>
          <p:nvPr/>
        </p:nvSpPr>
        <p:spPr>
          <a:xfrm>
            <a:off x="3564614" y="4065598"/>
            <a:ext cx="551774" cy="135794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DFB18DD-07E7-424A-6D11-B8C68F6D4C8A}"/>
              </a:ext>
            </a:extLst>
          </p:cNvPr>
          <p:cNvSpPr/>
          <p:nvPr/>
        </p:nvSpPr>
        <p:spPr>
          <a:xfrm>
            <a:off x="8743740" y="1578219"/>
            <a:ext cx="551774" cy="112776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1DABA72-0C86-B9E7-5FA4-55E29FD123D5}"/>
              </a:ext>
            </a:extLst>
          </p:cNvPr>
          <p:cNvSpPr/>
          <p:nvPr/>
        </p:nvSpPr>
        <p:spPr>
          <a:xfrm>
            <a:off x="2443848" y="2679786"/>
            <a:ext cx="506027" cy="46018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329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BA4E4-0B6E-AB17-933E-BE9156560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9CAAC9-7D2C-D1C3-CBBA-C4FF2275B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 Pincot MCBRD01  Electrical Inspection V3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A0B3C8-99AE-8F0E-FDF1-564609D7C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E147EA3-3D9A-D4C9-09FC-54350217ABC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297152" y="5058322"/>
            <a:ext cx="7766194" cy="863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GB" b="0" dirty="0"/>
              <a:t>Update from the meeting 6/9/2022:</a:t>
            </a:r>
          </a:p>
          <a:p>
            <a:pPr marL="0" indent="0">
              <a:buNone/>
            </a:pPr>
            <a:r>
              <a:rPr lang="en-GB" b="0" dirty="0"/>
              <a:t>https://indico.cern.ch/event/1193576/</a:t>
            </a:r>
          </a:p>
        </p:txBody>
      </p:sp>
    </p:spTree>
    <p:extLst>
      <p:ext uri="{BB962C8B-B14F-4D97-AF65-F5344CB8AC3E}">
        <p14:creationId xmlns:p14="http://schemas.microsoft.com/office/powerpoint/2010/main" val="4136852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5F1759-3C75-9964-7629-899375EA91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4375" y="1356901"/>
            <a:ext cx="6708064" cy="4144197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Main key points:</a:t>
            </a:r>
          </a:p>
          <a:p>
            <a:r>
              <a:rPr lang="en-US" b="0" dirty="0"/>
              <a:t>R&amp;D activities focused on the development of high field magnets insulation and components. </a:t>
            </a:r>
          </a:p>
          <a:p>
            <a:r>
              <a:rPr lang="en-US" b="0" dirty="0"/>
              <a:t>Tight link with the Polymer laboratory R&amp;D activities.</a:t>
            </a:r>
          </a:p>
          <a:p>
            <a:r>
              <a:rPr lang="en-US" b="0" dirty="0"/>
              <a:t>Upgrade the HV lab infrastructure and measurement systems</a:t>
            </a:r>
          </a:p>
          <a:p>
            <a:r>
              <a:rPr lang="en-US" b="0" dirty="0"/>
              <a:t>Establish a network within CERN and outside through collaborations. E.g. ITER is partly funding the upgrade of the laboratory.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714417-623C-69C5-C35C-43B6AE094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63956"/>
          </a:xfrm>
        </p:spPr>
        <p:txBody>
          <a:bodyPr/>
          <a:lstStyle/>
          <a:p>
            <a:r>
              <a:rPr lang="en-US" dirty="0"/>
              <a:t>Development plan in a nutshell 2022 – 2024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82A978-7DB1-6BA7-212F-C71D5B626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8" name="Diagram 7">
            <a:extLst>
              <a:ext uri="{FF2B5EF4-FFF2-40B4-BE49-F238E27FC236}">
                <a16:creationId xmlns:a16="http://schemas.microsoft.com/office/drawing/2014/main" id="{981A6C4F-61B1-83D3-7935-727F6E60E11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8832737"/>
              </p:ext>
            </p:extLst>
          </p:nvPr>
        </p:nvGraphicFramePr>
        <p:xfrm>
          <a:off x="5709146" y="945425"/>
          <a:ext cx="7564441" cy="49999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C42C57E7-3D11-BD21-AF27-EB721DFB6AE6}"/>
              </a:ext>
            </a:extLst>
          </p:cNvPr>
          <p:cNvSpPr txBox="1">
            <a:spLocks/>
          </p:cNvSpPr>
          <p:nvPr/>
        </p:nvSpPr>
        <p:spPr>
          <a:xfrm>
            <a:off x="2505839" y="6421861"/>
            <a:ext cx="1477360" cy="3651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ct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/>
                </a:solidFill>
              </a:rPr>
              <a:t>06/09/2022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B3E5ED99-804C-D305-D1EB-610D49357395}"/>
              </a:ext>
            </a:extLst>
          </p:cNvPr>
          <p:cNvSpPr txBox="1">
            <a:spLocks/>
          </p:cNvSpPr>
          <p:nvPr/>
        </p:nvSpPr>
        <p:spPr>
          <a:xfrm>
            <a:off x="4351859" y="6421862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chemeClr val="bg2"/>
                </a:solidFill>
              </a:rPr>
              <a:t>High Voltage Laboratory for SMT – R. Piccin</a:t>
            </a: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E6CC64E-5BF0-2E58-27B2-87EFD45352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9067948"/>
              </p:ext>
            </p:extLst>
          </p:nvPr>
        </p:nvGraphicFramePr>
        <p:xfrm>
          <a:off x="582136" y="5708678"/>
          <a:ext cx="4851952" cy="274320"/>
        </p:xfrm>
        <a:graphic>
          <a:graphicData uri="http://schemas.openxmlformats.org/drawingml/2006/table">
            <a:tbl>
              <a:tblPr/>
              <a:tblGrid>
                <a:gridCol w="4851952">
                  <a:extLst>
                    <a:ext uri="{9D8B030D-6E8A-4147-A177-3AD203B41FA5}">
                      <a16:colId xmlns:a16="http://schemas.microsoft.com/office/drawing/2014/main" val="326387899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GB" b="0" u="sng" dirty="0">
                          <a:solidFill>
                            <a:srgbClr val="0645AD"/>
                          </a:solidFill>
                          <a:effectLst/>
                          <a:latin typeface="Helvetica Neue"/>
                          <a:hlinkClick r:id="rId7"/>
                        </a:rPr>
                        <a:t>https://edms.cern.ch/document/2788645/2</a:t>
                      </a:r>
                      <a:endParaRPr lang="en-GB" b="0" dirty="0">
                        <a:effectLst/>
                        <a:latin typeface="Helvetica Neue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85506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88826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F6AF8-2B95-EF49-930B-77DD9F791C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Electrical Testing in the Polymer and HV Labs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6761E8-9E85-F847-B51F-7971D550C2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0524" y="986049"/>
            <a:ext cx="3708401" cy="668337"/>
          </a:xfrm>
        </p:spPr>
        <p:txBody>
          <a:bodyPr/>
          <a:lstStyle/>
          <a:p>
            <a:pPr algn="ctr"/>
            <a:r>
              <a:rPr lang="en-US" sz="2400" dirty="0"/>
              <a:t>Dielectric tests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D909BB-AAD6-B34C-B296-FD09B5E2E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092989" y="986049"/>
            <a:ext cx="3713187" cy="655634"/>
          </a:xfrm>
        </p:spPr>
        <p:txBody>
          <a:bodyPr/>
          <a:lstStyle/>
          <a:p>
            <a:pPr algn="ctr"/>
            <a:r>
              <a:rPr lang="en-US" dirty="0"/>
              <a:t>Dielectric Spectroscopy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E0ACF64-35F0-7D43-81F1-E2083F6C2469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96092" y="986049"/>
            <a:ext cx="3708401" cy="668337"/>
          </a:xfrm>
        </p:spPr>
        <p:txBody>
          <a:bodyPr/>
          <a:lstStyle/>
          <a:p>
            <a:pPr algn="ctr"/>
            <a:r>
              <a:rPr lang="en-US" sz="2400" dirty="0"/>
              <a:t>Resistivity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D9E0D17B-4360-A242-A189-0691D8F01E3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EEC8A4B2-E04F-9A4B-BD71-D57A6FA19B28}" type="datetime3">
              <a:rPr lang="en-US" smtClean="0"/>
              <a:t>31 January 2023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4F29830-63F4-F243-92F4-81950B5730E7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C104EEE-20D7-6D49-8767-8F44F1CE8925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49E3B2-6530-95BB-4E58-24405AD19F98}"/>
              </a:ext>
            </a:extLst>
          </p:cNvPr>
          <p:cNvGrpSpPr/>
          <p:nvPr/>
        </p:nvGrpSpPr>
        <p:grpSpPr>
          <a:xfrm>
            <a:off x="4222261" y="3498176"/>
            <a:ext cx="3627024" cy="2490166"/>
            <a:chOff x="4270757" y="3716607"/>
            <a:chExt cx="3627024" cy="2490166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9FC86466-C5A7-8AF5-009A-F226D2CB648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70757" y="3716607"/>
              <a:ext cx="2192881" cy="2490166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E8144977-7615-2DDF-AF12-683FB725B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63206" y="3719571"/>
              <a:ext cx="1434575" cy="2407354"/>
            </a:xfrm>
            <a:prstGeom prst="rect">
              <a:avLst/>
            </a:prstGeom>
          </p:spPr>
        </p:pic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94E11467-8CA8-D644-95C9-B50722E6013E}"/>
              </a:ext>
            </a:extLst>
          </p:cNvPr>
          <p:cNvSpPr txBox="1"/>
          <p:nvPr/>
        </p:nvSpPr>
        <p:spPr>
          <a:xfrm>
            <a:off x="477731" y="1517433"/>
            <a:ext cx="3633870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DC Dielectric Strength up to 150 kV</a:t>
            </a:r>
          </a:p>
          <a:p>
            <a:pPr algn="l"/>
            <a:r>
              <a:rPr lang="en-US" dirty="0"/>
              <a:t>AC Dielectric Strength 40 </a:t>
            </a:r>
            <a:r>
              <a:rPr lang="en-US" dirty="0" err="1"/>
              <a:t>kVrms</a:t>
            </a:r>
            <a:endParaRPr lang="en-US" dirty="0"/>
          </a:p>
          <a:p>
            <a:pPr algn="l"/>
            <a:r>
              <a:rPr lang="en-US" dirty="0"/>
              <a:t>Impulse voltage up to 150 kV</a:t>
            </a:r>
          </a:p>
          <a:p>
            <a:pPr algn="l"/>
            <a:r>
              <a:rPr lang="en-US" dirty="0"/>
              <a:t>Partial discharge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Performance of insulating material 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F342663-C477-5751-0EB1-FE8BB21C5FA5}"/>
              </a:ext>
            </a:extLst>
          </p:cNvPr>
          <p:cNvSpPr txBox="1"/>
          <p:nvPr/>
        </p:nvSpPr>
        <p:spPr>
          <a:xfrm>
            <a:off x="4370623" y="1514294"/>
            <a:ext cx="3633870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Resistivity </a:t>
            </a:r>
          </a:p>
          <a:p>
            <a:pPr algn="l"/>
            <a:r>
              <a:rPr lang="en-US" dirty="0"/>
              <a:t>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Performance of insulating material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Ageing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9E4FB6C-5B24-0D4B-EFA3-375CCE4AEEB2}"/>
              </a:ext>
            </a:extLst>
          </p:cNvPr>
          <p:cNvSpPr txBox="1"/>
          <p:nvPr/>
        </p:nvSpPr>
        <p:spPr>
          <a:xfrm>
            <a:off x="8313294" y="1431610"/>
            <a:ext cx="3870258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Capacitance, polarization, tan</a:t>
            </a:r>
            <a:r>
              <a:rPr lang="el-GR" dirty="0"/>
              <a:t>δ</a:t>
            </a:r>
            <a:r>
              <a:rPr lang="fr-CH" dirty="0"/>
              <a:t> </a:t>
            </a:r>
            <a:endParaRPr lang="en-US" dirty="0"/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Composition of insulating material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Ageing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dirty="0"/>
              <a:t>Effect of environment (e.g., humidity, helium permeation)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6E8A24-0B26-0CAF-8130-EAB1F8E0DDD8}"/>
              </a:ext>
            </a:extLst>
          </p:cNvPr>
          <p:cNvCxnSpPr/>
          <p:nvPr/>
        </p:nvCxnSpPr>
        <p:spPr>
          <a:xfrm flipV="1">
            <a:off x="8027978" y="1006608"/>
            <a:ext cx="0" cy="520314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49D39898-EA4F-42E5-D2BD-AD115CC5108E}"/>
              </a:ext>
            </a:extLst>
          </p:cNvPr>
          <p:cNvCxnSpPr/>
          <p:nvPr/>
        </p:nvCxnSpPr>
        <p:spPr>
          <a:xfrm flipV="1">
            <a:off x="4187508" y="1021976"/>
            <a:ext cx="0" cy="5203145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125DCDA-70BF-E8D3-2997-E207AA21D3B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21" t="7516" r="12373" b="11737"/>
          <a:stretch/>
        </p:blipFill>
        <p:spPr>
          <a:xfrm>
            <a:off x="8421261" y="3607711"/>
            <a:ext cx="3447187" cy="23797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81E1A27-ED47-3113-CCB7-8D47E15DCA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9715" t="41481" r="30015" b="31944"/>
          <a:stretch/>
        </p:blipFill>
        <p:spPr>
          <a:xfrm>
            <a:off x="143702" y="3549137"/>
            <a:ext cx="3887289" cy="240454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4AEC6B2-D113-D8AE-03E3-3AAA4CA73D52}"/>
              </a:ext>
            </a:extLst>
          </p:cNvPr>
          <p:cNvSpPr txBox="1"/>
          <p:nvPr/>
        </p:nvSpPr>
        <p:spPr>
          <a:xfrm>
            <a:off x="5083275" y="3130168"/>
            <a:ext cx="2192877" cy="27699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Design completed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073684-95C4-AEF9-AE29-A3917CD9BC2C}"/>
              </a:ext>
            </a:extLst>
          </p:cNvPr>
          <p:cNvSpPr txBox="1"/>
          <p:nvPr/>
        </p:nvSpPr>
        <p:spPr>
          <a:xfrm>
            <a:off x="9343203" y="3183486"/>
            <a:ext cx="1675774" cy="276999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/>
              <a:t>Received</a:t>
            </a:r>
            <a:r>
              <a:rPr lang="en-GB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0437355-0265-5AA5-4590-472E654A4DFB}"/>
              </a:ext>
            </a:extLst>
          </p:cNvPr>
          <p:cNvSpPr txBox="1"/>
          <p:nvPr/>
        </p:nvSpPr>
        <p:spPr>
          <a:xfrm>
            <a:off x="5372429" y="5986639"/>
            <a:ext cx="239396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dirty="0"/>
              <a:t>From Javier Osuna</a:t>
            </a:r>
          </a:p>
        </p:txBody>
      </p:sp>
    </p:spTree>
    <p:extLst>
      <p:ext uri="{BB962C8B-B14F-4D97-AF65-F5344CB8AC3E}">
        <p14:creationId xmlns:p14="http://schemas.microsoft.com/office/powerpoint/2010/main" val="3125017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712FF89-8429-8B01-CA02-694E7BEA1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7611720" cy="991390"/>
          </a:xfrm>
        </p:spPr>
        <p:txBody>
          <a:bodyPr/>
          <a:lstStyle/>
          <a:p>
            <a:r>
              <a:rPr lang="en-GB" dirty="0"/>
              <a:t>Effect of radiation on dielectric properties of LHC wires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BA8C7-63D2-A077-2839-1800188E8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7570A3-8C38-5A39-D619-0648E1281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 Pincot MCBRD01  Electrical Inspection V3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C5709-6E2C-07B9-6EF7-9EEB513BF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Oggetto 9">
            <a:extLst>
              <a:ext uri="{FF2B5EF4-FFF2-40B4-BE49-F238E27FC236}">
                <a16:creationId xmlns:a16="http://schemas.microsoft.com/office/drawing/2014/main" id="{1B12FC5D-DE1F-24E7-2F8C-1ED42AE7BB9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4812790"/>
              </p:ext>
            </p:extLst>
          </p:nvPr>
        </p:nvGraphicFramePr>
        <p:xfrm>
          <a:off x="8019709" y="2873673"/>
          <a:ext cx="3812277" cy="30072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2.0 Graph" r:id="rId2" imgW="5457944" imgH="4305249" progId="SigmaPlotGraphicObject.11">
                  <p:embed/>
                </p:oleObj>
              </mc:Choice>
              <mc:Fallback>
                <p:oleObj name="SPW 12.0 Graph" r:id="rId2" imgW="5457944" imgH="4305249" progId="SigmaPlotGraphicObject.11">
                  <p:embed/>
                  <p:pic>
                    <p:nvPicPr>
                      <p:cNvPr id="10" name="Oggetto 9">
                        <a:extLst>
                          <a:ext uri="{FF2B5EF4-FFF2-40B4-BE49-F238E27FC236}">
                            <a16:creationId xmlns:a16="http://schemas.microsoft.com/office/drawing/2014/main" id="{41FE8FA7-8FA1-664B-64BF-D560A2CD00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019709" y="2873673"/>
                        <a:ext cx="3812277" cy="300724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ggetto 11">
            <a:extLst>
              <a:ext uri="{FF2B5EF4-FFF2-40B4-BE49-F238E27FC236}">
                <a16:creationId xmlns:a16="http://schemas.microsoft.com/office/drawing/2014/main" id="{F691A4E0-AB8D-270D-A58E-5A9083CC552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0642774"/>
              </p:ext>
            </p:extLst>
          </p:nvPr>
        </p:nvGraphicFramePr>
        <p:xfrm>
          <a:off x="8125700" y="86881"/>
          <a:ext cx="3600294" cy="298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SPW 12.0 Graph" r:id="rId4" imgW="5411591" imgH="4492754" progId="SigmaPlotGraphicObject.11">
                  <p:embed/>
                </p:oleObj>
              </mc:Choice>
              <mc:Fallback>
                <p:oleObj name="SPW 12.0 Graph" r:id="rId4" imgW="5411591" imgH="4492754" progId="SigmaPlotGraphicObject.11">
                  <p:embed/>
                  <p:pic>
                    <p:nvPicPr>
                      <p:cNvPr id="12" name="Oggetto 11">
                        <a:extLst>
                          <a:ext uri="{FF2B5EF4-FFF2-40B4-BE49-F238E27FC236}">
                            <a16:creationId xmlns:a16="http://schemas.microsoft.com/office/drawing/2014/main" id="{456D6183-0273-388E-AC77-0FD39F96538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125700" y="86881"/>
                        <a:ext cx="3600294" cy="298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1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8B60718-C01A-A015-608C-F0695DA7886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627" t="10188" r="51476" b="13509"/>
          <a:stretch/>
        </p:blipFill>
        <p:spPr bwMode="auto">
          <a:xfrm>
            <a:off x="4870726" y="3762183"/>
            <a:ext cx="3148983" cy="185638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31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A394E4F1-23F5-1647-2D1A-315456C3F487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2" t="56795" r="46404" b="-1"/>
          <a:stretch/>
        </p:blipFill>
        <p:spPr bwMode="auto">
          <a:xfrm>
            <a:off x="5271085" y="1581283"/>
            <a:ext cx="2004938" cy="183759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FD5FB18-6333-3263-D1FA-405242F6A1B7}"/>
              </a:ext>
            </a:extLst>
          </p:cNvPr>
          <p:cNvSpPr txBox="1"/>
          <p:nvPr/>
        </p:nvSpPr>
        <p:spPr>
          <a:xfrm>
            <a:off x="4827589" y="6004864"/>
            <a:ext cx="713738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Courtesy of Simone Suraci &amp; Davide Fabiani – LIMES (Uni Bologna)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2200EB8-5668-1219-3B9E-EDEA2AC30336}"/>
              </a:ext>
            </a:extLst>
          </p:cNvPr>
          <p:cNvSpPr txBox="1"/>
          <p:nvPr/>
        </p:nvSpPr>
        <p:spPr>
          <a:xfrm>
            <a:off x="150056" y="2100190"/>
            <a:ext cx="461467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Dielectric spectroscopy and resistivity can be used to characterize radiation-induced ageing.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On-going measurements in collaboration with the University of Bologna on LHC wires. 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98174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8AB0A-5DD7-D503-B117-371B214E6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63831"/>
          </a:xfrm>
        </p:spPr>
        <p:txBody>
          <a:bodyPr/>
          <a:lstStyle/>
          <a:p>
            <a:r>
              <a:rPr lang="en-GB" dirty="0"/>
              <a:t>Modular Paschen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901A2-9317-FD6A-8A60-C81AB79CF3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07/09/2022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CED857-9478-0C12-3C2D-83E3A7B63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FO Pincot MCBRD01  Electrical Inspection V3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3B7D6F-5C32-58B9-7151-3C531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77CD640-C3CA-3D89-0328-06847102D2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98" t="22302" r="19994" b="31285"/>
          <a:stretch/>
        </p:blipFill>
        <p:spPr>
          <a:xfrm>
            <a:off x="5271104" y="1523311"/>
            <a:ext cx="6177069" cy="208707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AE9EE3-901F-BF94-6D4B-DC779B076EB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520" r="2910" b="16164"/>
          <a:stretch/>
        </p:blipFill>
        <p:spPr>
          <a:xfrm>
            <a:off x="4752109" y="4121355"/>
            <a:ext cx="6991350" cy="172402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E932399-80ED-A7C8-BE23-1D136970C082}"/>
              </a:ext>
            </a:extLst>
          </p:cNvPr>
          <p:cNvSpPr txBox="1"/>
          <p:nvPr/>
        </p:nvSpPr>
        <p:spPr>
          <a:xfrm>
            <a:off x="66837" y="1532894"/>
            <a:ext cx="4685272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09900" lvl="2" indent="-285750">
              <a:buFont typeface="Wingdings" panose="05000000000000000000" pitchFamily="2" charset="2"/>
              <a:buChar char="§"/>
            </a:pPr>
            <a:r>
              <a:rPr lang="en-GB" sz="2400" dirty="0"/>
              <a:t>Paschen chamber to easily detect insulation failures, improve QC and for </a:t>
            </a:r>
            <a:r>
              <a:rPr lang="en-US" sz="2400" dirty="0"/>
              <a:t>R&amp;D purpose.</a:t>
            </a:r>
          </a:p>
          <a:p>
            <a:pPr marL="609900" lvl="2" indent="-285750">
              <a:buFont typeface="Wingdings" panose="05000000000000000000" pitchFamily="2" charset="2"/>
              <a:buChar char="§"/>
            </a:pPr>
            <a:endParaRPr lang="en-GB" sz="2400" dirty="0"/>
          </a:p>
          <a:p>
            <a:pPr marL="324150" lvl="2"/>
            <a:endParaRPr lang="en-GB" sz="2400" dirty="0"/>
          </a:p>
          <a:p>
            <a:pPr marL="933900" lvl="3" indent="-285750">
              <a:buFont typeface="Wingdings" panose="05000000000000000000" pitchFamily="2" charset="2"/>
              <a:buChar char="Ø"/>
            </a:pPr>
            <a:r>
              <a:rPr lang="en-GB" sz="2400" dirty="0"/>
              <a:t>Design finished</a:t>
            </a:r>
          </a:p>
          <a:p>
            <a:pPr marL="933900" lvl="3" indent="-285750">
              <a:buFont typeface="Wingdings" panose="05000000000000000000" pitchFamily="2" charset="2"/>
              <a:buChar char="Ø"/>
            </a:pPr>
            <a:r>
              <a:rPr lang="en-GB" sz="2400" dirty="0"/>
              <a:t>Drawing ongoing</a:t>
            </a:r>
          </a:p>
          <a:p>
            <a:pPr marL="933900" lvl="3" indent="-285750">
              <a:buFont typeface="Wingdings" panose="05000000000000000000" pitchFamily="2" charset="2"/>
              <a:buChar char="Ø"/>
            </a:pPr>
            <a:r>
              <a:rPr lang="en-GB" sz="2400" dirty="0"/>
              <a:t>Able to test large objects like MQXFS coils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949807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Relocation of the lab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D6066EE9-018B-8667-34EC-61904FB25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9060" y="2076351"/>
            <a:ext cx="3631748" cy="2287022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current lab area is not large enough to allow regular HV tests and activities:</a:t>
            </a:r>
            <a:endParaRPr lang="en-GB" dirty="0"/>
          </a:p>
          <a:p>
            <a:pPr>
              <a:buFontTx/>
              <a:buChar char="-"/>
            </a:pPr>
            <a:r>
              <a:rPr lang="en-GB" dirty="0"/>
              <a:t>The equipment occupies most of the space</a:t>
            </a:r>
          </a:p>
          <a:p>
            <a:pPr>
              <a:buFontTx/>
              <a:buChar char="-"/>
            </a:pPr>
            <a:r>
              <a:rPr lang="en-GB" dirty="0"/>
              <a:t>No space to test large objects </a:t>
            </a:r>
            <a:endParaRPr lang="en-US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6FD9BC-943D-A05B-36BE-910273AA7426}"/>
              </a:ext>
            </a:extLst>
          </p:cNvPr>
          <p:cNvGrpSpPr/>
          <p:nvPr/>
        </p:nvGrpSpPr>
        <p:grpSpPr>
          <a:xfrm>
            <a:off x="3071771" y="418757"/>
            <a:ext cx="8717029" cy="5907001"/>
            <a:chOff x="3071771" y="418757"/>
            <a:chExt cx="8717029" cy="5907001"/>
          </a:xfrm>
        </p:grpSpPr>
        <p:pic>
          <p:nvPicPr>
            <p:cNvPr id="7" name="Picture 6" descr="Diagram, schematic&#10;&#10;Description automatically generated">
              <a:extLst>
                <a:ext uri="{FF2B5EF4-FFF2-40B4-BE49-F238E27FC236}">
                  <a16:creationId xmlns:a16="http://schemas.microsoft.com/office/drawing/2014/main" id="{623E3079-B23E-F285-106D-58B0303341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0954" y="801534"/>
              <a:ext cx="7731420" cy="5524224"/>
            </a:xfrm>
            <a:prstGeom prst="rect">
              <a:avLst/>
            </a:prstGeom>
          </p:spPr>
        </p:pic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5F1F0A8-E017-CA97-94C4-6211B92CF765}"/>
                </a:ext>
              </a:extLst>
            </p:cNvPr>
            <p:cNvSpPr/>
            <p:nvPr/>
          </p:nvSpPr>
          <p:spPr>
            <a:xfrm>
              <a:off x="4116388" y="833284"/>
              <a:ext cx="673976" cy="244889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8FBEA0-2200-4B50-286A-725B798BDD6A}"/>
                </a:ext>
              </a:extLst>
            </p:cNvPr>
            <p:cNvSpPr/>
            <p:nvPr/>
          </p:nvSpPr>
          <p:spPr>
            <a:xfrm>
              <a:off x="4790363" y="851873"/>
              <a:ext cx="6578221" cy="1795793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1F9CEB8-E970-39B9-CD67-1F52122D68DA}"/>
                </a:ext>
              </a:extLst>
            </p:cNvPr>
            <p:cNvSpPr/>
            <p:nvPr/>
          </p:nvSpPr>
          <p:spPr>
            <a:xfrm>
              <a:off x="4116388" y="2022914"/>
              <a:ext cx="339898" cy="624752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957447E-909A-C9F4-13B2-E70491525F08}"/>
                </a:ext>
              </a:extLst>
            </p:cNvPr>
            <p:cNvSpPr/>
            <p:nvPr/>
          </p:nvSpPr>
          <p:spPr>
            <a:xfrm>
              <a:off x="10935928" y="2536723"/>
              <a:ext cx="432656" cy="811161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8EC2F7-969A-A5A6-B8EA-23698291C28F}"/>
                </a:ext>
              </a:extLst>
            </p:cNvPr>
            <p:cNvSpPr/>
            <p:nvPr/>
          </p:nvSpPr>
          <p:spPr>
            <a:xfrm>
              <a:off x="9630697" y="3895092"/>
              <a:ext cx="1737887" cy="2372971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0E5CBA4-D1D0-EDFF-D68D-A16C4D779763}"/>
                </a:ext>
              </a:extLst>
            </p:cNvPr>
            <p:cNvSpPr/>
            <p:nvPr/>
          </p:nvSpPr>
          <p:spPr>
            <a:xfrm>
              <a:off x="11385806" y="4746523"/>
              <a:ext cx="316855" cy="872612"/>
            </a:xfrm>
            <a:prstGeom prst="rect">
              <a:avLst/>
            </a:prstGeom>
            <a:solidFill>
              <a:srgbClr val="FFFF00">
                <a:alpha val="1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DA3B736E-B9E0-CE2C-DBB6-9C5B2C9D5E0C}"/>
                </a:ext>
              </a:extLst>
            </p:cNvPr>
            <p:cNvSpPr/>
            <p:nvPr/>
          </p:nvSpPr>
          <p:spPr>
            <a:xfrm>
              <a:off x="3753182" y="1780467"/>
              <a:ext cx="799767" cy="11856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F6CE2739-8C15-65AB-0ABD-5FFC7D9A3EED}"/>
                </a:ext>
              </a:extLst>
            </p:cNvPr>
            <p:cNvSpPr/>
            <p:nvPr/>
          </p:nvSpPr>
          <p:spPr>
            <a:xfrm>
              <a:off x="5124441" y="736344"/>
              <a:ext cx="1340518" cy="998875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7AB8298-EAC3-44B1-2395-64529D646BBA}"/>
                </a:ext>
              </a:extLst>
            </p:cNvPr>
            <p:cNvSpPr txBox="1"/>
            <p:nvPr/>
          </p:nvSpPr>
          <p:spPr>
            <a:xfrm>
              <a:off x="5370687" y="418757"/>
              <a:ext cx="1437181" cy="2744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Solution 3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DB133056-8224-2AB5-C344-8444FDF19641}"/>
                </a:ext>
              </a:extLst>
            </p:cNvPr>
            <p:cNvSpPr txBox="1"/>
            <p:nvPr/>
          </p:nvSpPr>
          <p:spPr>
            <a:xfrm>
              <a:off x="8193516" y="3935871"/>
              <a:ext cx="1437181" cy="2744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Solution 1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97C58080-1480-C482-F443-65A74D1C841E}"/>
                </a:ext>
              </a:extLst>
            </p:cNvPr>
            <p:cNvSpPr txBox="1"/>
            <p:nvPr/>
          </p:nvSpPr>
          <p:spPr>
            <a:xfrm>
              <a:off x="9781660" y="2743047"/>
              <a:ext cx="1437181" cy="2744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Current</a:t>
              </a: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D7018AA2-6831-8082-45BB-41031807C803}"/>
                </a:ext>
              </a:extLst>
            </p:cNvPr>
            <p:cNvSpPr/>
            <p:nvPr/>
          </p:nvSpPr>
          <p:spPr>
            <a:xfrm>
              <a:off x="10582275" y="2509652"/>
              <a:ext cx="1206525" cy="928092"/>
            </a:xfrm>
            <a:prstGeom prst="ellipse">
              <a:avLst/>
            </a:prstGeom>
            <a:noFill/>
            <a:ln w="25400">
              <a:solidFill>
                <a:srgbClr val="00B05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F5E7652-34A3-E7F2-FEA5-317ABA21045D}"/>
                </a:ext>
              </a:extLst>
            </p:cNvPr>
            <p:cNvSpPr txBox="1"/>
            <p:nvPr/>
          </p:nvSpPr>
          <p:spPr>
            <a:xfrm>
              <a:off x="3071771" y="1460755"/>
              <a:ext cx="1437181" cy="2744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dirty="0"/>
                <a:t>Entrance</a:t>
              </a: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9C9228D9-6193-F987-09BD-A3D393B05DBD}"/>
                </a:ext>
              </a:extLst>
            </p:cNvPr>
            <p:cNvSpPr/>
            <p:nvPr/>
          </p:nvSpPr>
          <p:spPr>
            <a:xfrm>
              <a:off x="9344133" y="3578179"/>
              <a:ext cx="1600528" cy="1093331"/>
            </a:xfrm>
            <a:prstGeom prst="ellipse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0" name="Oval 9">
            <a:extLst>
              <a:ext uri="{FF2B5EF4-FFF2-40B4-BE49-F238E27FC236}">
                <a16:creationId xmlns:a16="http://schemas.microsoft.com/office/drawing/2014/main" id="{309072EF-ECD2-FC12-174B-CCE7F1DC3029}"/>
              </a:ext>
            </a:extLst>
          </p:cNvPr>
          <p:cNvSpPr/>
          <p:nvPr/>
        </p:nvSpPr>
        <p:spPr>
          <a:xfrm>
            <a:off x="10551070" y="572535"/>
            <a:ext cx="935543" cy="2170512"/>
          </a:xfrm>
          <a:prstGeom prst="ellipse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9E9FA8-B691-AA0A-2F72-1FE45A6519F7}"/>
              </a:ext>
            </a:extLst>
          </p:cNvPr>
          <p:cNvSpPr txBox="1"/>
          <p:nvPr/>
        </p:nvSpPr>
        <p:spPr>
          <a:xfrm>
            <a:off x="9695471" y="519714"/>
            <a:ext cx="1437181" cy="2744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Solution 2</a:t>
            </a:r>
          </a:p>
        </p:txBody>
      </p:sp>
    </p:spTree>
    <p:extLst>
      <p:ext uri="{BB962C8B-B14F-4D97-AF65-F5344CB8AC3E}">
        <p14:creationId xmlns:p14="http://schemas.microsoft.com/office/powerpoint/2010/main" val="1383830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Current HV facility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 descr="A picture containing equipment, construction, cluttered&#10;&#10;Description automatically generated">
            <a:extLst>
              <a:ext uri="{FF2B5EF4-FFF2-40B4-BE49-F238E27FC236}">
                <a16:creationId xmlns:a16="http://schemas.microsoft.com/office/drawing/2014/main" id="{AA5B7CF0-F414-F1AB-9363-3EAE178B01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6910" y="800446"/>
            <a:ext cx="6159039" cy="4619279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8113B65-C57A-6CCE-2A4F-69186DA6FE6E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5569065" cy="2287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Cage in a cage (come from previous storage)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HV area 14m</a:t>
            </a:r>
            <a:r>
              <a:rPr lang="en-GB" baseline="30000"/>
              <a:t>2</a:t>
            </a:r>
            <a:r>
              <a:rPr lang="en-GB"/>
              <a:t> (4x3.5)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/>
              <a:t>Control + storage area 9m</a:t>
            </a:r>
            <a:r>
              <a:rPr lang="en-GB" baseline="30000"/>
              <a:t>2</a:t>
            </a:r>
            <a:endParaRPr lang="en-GB"/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EC31BAA5-3AEE-918A-3CB2-F0D338BC86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8682" t="25857" b="21899"/>
          <a:stretch/>
        </p:blipFill>
        <p:spPr>
          <a:xfrm>
            <a:off x="1356577" y="2777389"/>
            <a:ext cx="3671887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176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56B7AD7-7548-1066-9F0E-69392CF4C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HV facility: solution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DDF10-F9C0-8D7A-988D-571196133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01/11/2022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9EAE82-48A3-2050-9584-693B87BE8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HV facility reorganization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E2657E-21B6-696F-EFCC-8DEF701CE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8113B65-C57A-6CCE-2A4F-69186DA6FE6E}"/>
              </a:ext>
            </a:extLst>
          </p:cNvPr>
          <p:cNvSpPr txBox="1">
            <a:spLocks/>
          </p:cNvSpPr>
          <p:nvPr/>
        </p:nvSpPr>
        <p:spPr>
          <a:xfrm>
            <a:off x="407989" y="1592263"/>
            <a:ext cx="5569065" cy="228702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HV area 52 m</a:t>
            </a:r>
            <a:r>
              <a:rPr lang="en-GB" baseline="30000" dirty="0"/>
              <a:t>2</a:t>
            </a:r>
            <a:r>
              <a:rPr lang="en-GB" dirty="0"/>
              <a:t> (2 times 9x2.9)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Control + storage area 17.4 m</a:t>
            </a:r>
            <a:r>
              <a:rPr lang="en-GB" baseline="30000" dirty="0"/>
              <a:t>2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Total 69 m</a:t>
            </a:r>
            <a:r>
              <a:rPr lang="en-GB" baseline="30000" dirty="0"/>
              <a:t>2</a:t>
            </a:r>
          </a:p>
          <a:p>
            <a:pPr marL="366712" lvl="1" indent="0">
              <a:buNone/>
            </a:pPr>
            <a:endParaRPr lang="en-GB" dirty="0"/>
          </a:p>
          <a:p>
            <a:pPr lvl="1">
              <a:buFont typeface="Wingdings" panose="05000000000000000000" pitchFamily="2" charset="2"/>
              <a:buChar char="Ø"/>
            </a:pPr>
            <a:endParaRPr lang="en-GB" dirty="0"/>
          </a:p>
        </p:txBody>
      </p:sp>
      <p:pic>
        <p:nvPicPr>
          <p:cNvPr id="26" name="Picture 25" descr="Diagram&#10;&#10;Description automatically generated">
            <a:extLst>
              <a:ext uri="{FF2B5EF4-FFF2-40B4-BE49-F238E27FC236}">
                <a16:creationId xmlns:a16="http://schemas.microsoft.com/office/drawing/2014/main" id="{37AAC0FE-DA50-00B3-5A3D-2911808EE8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682" t="36998" b="19550"/>
          <a:stretch/>
        </p:blipFill>
        <p:spPr>
          <a:xfrm>
            <a:off x="964293" y="3192463"/>
            <a:ext cx="3671887" cy="2582580"/>
          </a:xfrm>
          <a:prstGeom prst="rect">
            <a:avLst/>
          </a:prstGeom>
        </p:spPr>
      </p:pic>
      <p:pic>
        <p:nvPicPr>
          <p:cNvPr id="28" name="Picture 27" descr="A picture containing building, warehouse, scene&#10;&#10;Description automatically generated">
            <a:extLst>
              <a:ext uri="{FF2B5EF4-FFF2-40B4-BE49-F238E27FC236}">
                <a16:creationId xmlns:a16="http://schemas.microsoft.com/office/drawing/2014/main" id="{E72652B2-0AEF-59FF-06C8-9DC29D070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6536" y="66147"/>
            <a:ext cx="3967500" cy="2975625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3ECF7F98-F065-AE97-024C-8AE676D2DFB4}"/>
              </a:ext>
            </a:extLst>
          </p:cNvPr>
          <p:cNvGrpSpPr/>
          <p:nvPr/>
        </p:nvGrpSpPr>
        <p:grpSpPr>
          <a:xfrm>
            <a:off x="4948294" y="3192464"/>
            <a:ext cx="6984326" cy="3057416"/>
            <a:chOff x="4890199" y="3465335"/>
            <a:chExt cx="6984326" cy="3057416"/>
          </a:xfrm>
        </p:grpSpPr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966A407E-0CDB-6078-E4EC-72CF5B8F1A86}"/>
                </a:ext>
              </a:extLst>
            </p:cNvPr>
            <p:cNvSpPr txBox="1">
              <a:spLocks/>
            </p:cNvSpPr>
            <p:nvPr/>
          </p:nvSpPr>
          <p:spPr>
            <a:xfrm>
              <a:off x="4890199" y="3465335"/>
              <a:ext cx="3434068" cy="3057416"/>
            </a:xfrm>
            <a:prstGeom prst="rect">
              <a:avLst/>
            </a:prstGeom>
            <a:ln w="28575">
              <a:solidFill>
                <a:srgbClr val="C0000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Far from the electrical lab and magnet workshop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SMT storage to be relocated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Two sides of the area will not be accessible (narrow space for 150 kV system)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Potential EMI issues from rotating machines</a:t>
              </a:r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</p:txBody>
        </p:sp>
        <p:sp>
          <p:nvSpPr>
            <p:cNvPr id="31" name="Content Placeholder 1">
              <a:extLst>
                <a:ext uri="{FF2B5EF4-FFF2-40B4-BE49-F238E27FC236}">
                  <a16:creationId xmlns:a16="http://schemas.microsoft.com/office/drawing/2014/main" id="{7E6FE4FA-65EC-5369-27A0-3D77B1E840D3}"/>
                </a:ext>
              </a:extLst>
            </p:cNvPr>
            <p:cNvSpPr txBox="1">
              <a:spLocks/>
            </p:cNvSpPr>
            <p:nvPr/>
          </p:nvSpPr>
          <p:spPr>
            <a:xfrm>
              <a:off x="8440457" y="3465335"/>
              <a:ext cx="3434068" cy="3057416"/>
            </a:xfrm>
            <a:prstGeom prst="rect">
              <a:avLst/>
            </a:prstGeom>
            <a:ln w="28575">
              <a:solidFill>
                <a:srgbClr val="00B050"/>
              </a:solidFill>
            </a:ln>
          </p:spPr>
          <p:txBody>
            <a:bodyPr vert="horz" lIns="0" tIns="0" rIns="0" bIns="0" rtlCol="0">
              <a:noAutofit/>
            </a:bodyPr>
            <a:lstStyle>
              <a:lvl1pPr marL="342900" indent="-342900" algn="l" defTabSz="914400" rtl="0" eaLnBrk="1" latinLnBrk="0" hangingPunct="1">
                <a:lnSpc>
                  <a:spcPct val="90000"/>
                </a:lnSpc>
                <a:spcBef>
                  <a:spcPts val="1800"/>
                </a:spcBef>
                <a:spcAft>
                  <a:spcPts val="400"/>
                </a:spcAft>
                <a:buFont typeface="Arial" panose="020B0604020202020204" pitchFamily="34" charset="0"/>
                <a:buChar char="•"/>
                <a:tabLst/>
                <a:defRPr sz="2100" b="1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28650" indent="-261938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889000" indent="-26035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8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209675" indent="-26987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300"/>
                </a:spcAft>
                <a:buSzPct val="100000"/>
                <a:buFont typeface="Arial" panose="020B0604020202020204" pitchFamily="34" charset="0"/>
                <a:buChar char="•"/>
                <a:tabLst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SzPct val="100000"/>
                <a:buFont typeface="Arial" charset="0"/>
                <a:buChar char="•"/>
                <a:defRPr sz="1600" kern="1200">
                  <a:solidFill>
                    <a:schemeClr val="tx2">
                      <a:lumMod val="50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r>
                <a:rPr lang="en-GB" sz="1600" dirty="0"/>
                <a:t>Low cost</a:t>
              </a:r>
            </a:p>
            <a:p>
              <a:pPr marL="366712" lvl="1" indent="0">
                <a:buNone/>
              </a:pPr>
              <a:endParaRPr lang="en-GB" dirty="0"/>
            </a:p>
            <a:p>
              <a:pPr lvl="1">
                <a:buFont typeface="Wingdings" panose="05000000000000000000" pitchFamily="2" charset="2"/>
                <a:buChar char="Ø"/>
              </a:pPr>
              <a:endParaRPr lang="en-GB" dirty="0"/>
            </a:p>
          </p:txBody>
        </p:sp>
      </p:grpSp>
      <p:pic>
        <p:nvPicPr>
          <p:cNvPr id="38" name="Picture 37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D826B10A-2CD6-3576-8FC7-F4A915D6F28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20" t="15585" r="54851" b="16115"/>
          <a:stretch/>
        </p:blipFill>
        <p:spPr>
          <a:xfrm>
            <a:off x="9790668" y="3248899"/>
            <a:ext cx="733646" cy="695325"/>
          </a:xfrm>
          <a:prstGeom prst="rect">
            <a:avLst/>
          </a:prstGeom>
        </p:spPr>
      </p:pic>
      <p:pic>
        <p:nvPicPr>
          <p:cNvPr id="40" name="Picture 39" descr="A close-up of a logo&#10;&#10;Description automatically generated with low confidence">
            <a:extLst>
              <a:ext uri="{FF2B5EF4-FFF2-40B4-BE49-F238E27FC236}">
                <a16:creationId xmlns:a16="http://schemas.microsoft.com/office/drawing/2014/main" id="{36B9279D-FA51-3EAA-FB32-E4EA2DAE53E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4334" t="16008" r="6603" b="15223"/>
          <a:stretch/>
        </p:blipFill>
        <p:spPr>
          <a:xfrm>
            <a:off x="6300996" y="3248899"/>
            <a:ext cx="728663" cy="700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6564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9848</TotalTime>
  <Words>657</Words>
  <Application>Microsoft Office PowerPoint</Application>
  <PresentationFormat>Widescreen</PresentationFormat>
  <Paragraphs>144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Helvetica Neue</vt:lpstr>
      <vt:lpstr>Wingdings</vt:lpstr>
      <vt:lpstr>Office Theme</vt:lpstr>
      <vt:lpstr>SPW 12.0 Graph</vt:lpstr>
      <vt:lpstr>HV Laboratory updates  </vt:lpstr>
      <vt:lpstr>PowerPoint Presentation</vt:lpstr>
      <vt:lpstr>Development plan in a nutshell 2022 – 2024</vt:lpstr>
      <vt:lpstr>Electrical Testing in the Polymer and HV Labs</vt:lpstr>
      <vt:lpstr>Effect of radiation on dielectric properties of LHC wires</vt:lpstr>
      <vt:lpstr>Modular Paschen chamber</vt:lpstr>
      <vt:lpstr>Relocation of the lab</vt:lpstr>
      <vt:lpstr>Current HV facility</vt:lpstr>
      <vt:lpstr>New HV facility: solution 1</vt:lpstr>
      <vt:lpstr>New HV facility: solution 2</vt:lpstr>
      <vt:lpstr>New HV facility: solution 3</vt:lpstr>
      <vt:lpstr>New HV facility: solution 3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HALO Project : 1st mechanical results</dc:title>
  <dc:creator>Francois-Olivier Pincot</dc:creator>
  <cp:lastModifiedBy>Roland Piccin</cp:lastModifiedBy>
  <cp:revision>210</cp:revision>
  <dcterms:created xsi:type="dcterms:W3CDTF">2020-01-16T15:24:45Z</dcterms:created>
  <dcterms:modified xsi:type="dcterms:W3CDTF">2023-01-31T13:52:05Z</dcterms:modified>
</cp:coreProperties>
</file>