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46" r:id="rId2"/>
    <p:sldId id="350" r:id="rId3"/>
    <p:sldId id="349" r:id="rId4"/>
    <p:sldId id="347" r:id="rId5"/>
    <p:sldId id="348" r:id="rId6"/>
    <p:sldId id="33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54472" autoAdjust="0"/>
  </p:normalViewPr>
  <p:slideViewPr>
    <p:cSldViewPr snapToGrid="0">
      <p:cViewPr varScale="1">
        <p:scale>
          <a:sx n="59" d="100"/>
          <a:sy n="59" d="100"/>
        </p:scale>
        <p:origin x="2508" y="42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526B8-5061-4CD8-9B09-F420B1B3B7CC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6B7F4-3EA8-4AB6-9BFB-67E90DD85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766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714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941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0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82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5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44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9887-B969-4303-9235-132ABEBFD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90E31A-6D5E-4920-A93C-CEB7FB803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50086-C63E-4284-A0BF-89DAD98AC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83EDA-0F83-4100-87F8-543B1C5BC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982-28A8-43F5-A949-E79CA8A8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57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38425-8CB1-4D3B-A558-0A4641A23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D978B-983B-4218-8D2F-06E36F253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528AA-7699-48C2-AC52-977A6F17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7501C-D792-4507-A2CD-B2EE9763B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3A154-EF33-4703-A420-76930CC4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18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715080-3375-4787-8717-44DC26D861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2D6A05-9519-4EC3-B636-242AC44D5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20919-C35B-4578-B378-120FFACF6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A4DC4-6129-48C1-AA63-9EDD1FE9D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4FB8E-B655-479F-9E01-FE8E9CD6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16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5A70E-B063-4FC8-9741-80047FE2C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EEE04-C916-4072-80D9-5F1E825ED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DBBC3-41B3-4FEF-A6E8-6AB7D3A8D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94C82-01DA-4631-9536-22F63F74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CF048-E627-4BA7-BD8A-A1432F99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49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ADA2F-A42E-4774-85FD-CBA5D268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86171-69BA-41A5-81A6-8B4DD64CB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9EF1B-3B9D-4952-94F4-F93464063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C9310-EEF7-4180-B1EF-0F38D04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3688B-F77C-4B27-A70B-2E14E306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0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3ACE4-AD3E-435A-9359-74372C3F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D8878-54E4-4F73-BC87-0227CA39DB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26AD3-E55F-4757-A330-0054ACA1E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2EF79-7506-40A5-A1FC-076F4DAA4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9663B-1862-46C3-BF5C-CCC7ED2B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732450-1015-474B-9107-255D8DE29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76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F3A2E-76CA-4BAE-9E23-F65EE8749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4EFAB-C00D-45DB-882A-6C77517D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89362-21FE-4208-BEFF-6AE410DB9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F54E65-4C90-422C-853F-2AA3B1309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5AC883-43D6-436A-AC0E-2CD006B72D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7AE9D-5758-478D-B6FE-3C496A76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56AF82-F7F1-4766-92CA-ECC8E63C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E68517-2548-4B03-A2E5-3172EC83D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6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7F5DE-EAAF-4A3C-8814-810A013E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76A34D-3BD0-4AE2-B749-819B8BA88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4E81B-A77B-4159-8CB1-A1664662B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DF5DE-D0B5-4A72-BF71-ED6281431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39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FBE11-299B-43FF-8F13-91F0D7E2B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2DF31-42FC-4B03-815D-ADA2DFA3B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BC1E5-4D61-4997-A399-67F757E36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1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6113-78B0-4103-975C-2A174A997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A1170-C7DD-4491-BEF8-88AFD5FB2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E28D6E-9D6F-41E7-A652-719191052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CC830-75DA-496C-ADFB-5914A053A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E8607-3CAE-47B7-B3F1-3912E2FB1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06C4E-12CE-4ECC-A06D-3A983BC4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510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E565A-EB6F-4E15-9E8C-AADC7891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3AB880-C4FB-4EA7-B677-E170A81123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C34E38-8F59-4E7F-8D34-704A45D89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38D17-8036-47D5-8EEB-9A5FC02AC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FC734-9D99-478F-9C5C-E360815B2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326E6-0A7B-4B25-BC84-096035E16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34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EE4973-FE69-40C9-B2E4-AEF73BDAF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F1B39-AC6F-4643-A390-60BCD5665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FABB5-F4A8-47A3-A57E-0D6851BC2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AB4FC-ADA0-405D-A2AF-A51B9EBE71C4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A6AF7-7D29-44F0-962C-FB3B766A8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3EFC5-E9A2-4A40-97E0-1570E6DDB4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DB994-3D37-4BBB-8943-9F6FCDDC3B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12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1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8D6B66-C7BC-DF36-02FD-1C78BA9D43E9}"/>
              </a:ext>
            </a:extLst>
          </p:cNvPr>
          <p:cNvSpPr/>
          <p:nvPr/>
        </p:nvSpPr>
        <p:spPr>
          <a:xfrm>
            <a:off x="4771025" y="260503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SUMMARY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05B3CF-981B-6282-647A-798F24E78605}"/>
              </a:ext>
            </a:extLst>
          </p:cNvPr>
          <p:cNvSpPr txBox="1"/>
          <p:nvPr/>
        </p:nvSpPr>
        <p:spPr>
          <a:xfrm>
            <a:off x="3512127" y="941831"/>
            <a:ext cx="6145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icksand" pitchFamily="2" charset="0"/>
              </a:rPr>
              <a:t>https://confluence.cern.ch/pages/viewpage.action?pageId=413118479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974CFD-25C3-0D4F-783D-B254816BC851}"/>
              </a:ext>
            </a:extLst>
          </p:cNvPr>
          <p:cNvSpPr txBox="1"/>
          <p:nvPr/>
        </p:nvSpPr>
        <p:spPr>
          <a:xfrm>
            <a:off x="470019" y="1799359"/>
            <a:ext cx="11391544" cy="4096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Quicksand" pitchFamily="2" charset="0"/>
              </a:rPr>
              <a:t>Questions to address</a:t>
            </a:r>
          </a:p>
          <a:p>
            <a:pPr>
              <a:lnSpc>
                <a:spcPct val="150000"/>
              </a:lnSpc>
            </a:pPr>
            <a:endParaRPr lang="en-GB" b="1" dirty="0">
              <a:solidFill>
                <a:schemeClr val="bg1"/>
              </a:solidFill>
              <a:latin typeface="Quicksand" pitchFamily="2" charset="0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In your systems how far do you go regarding hardware-abstraction today and what would be your ideal in the future?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How do you arrive from 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gateware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 to the FESA / FGC layers?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How do you version 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gateware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 and how do you keep compatibility between 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gateware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 and driver versions?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How to access deported hardware (for instance DIOT or other remote FEC)?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How do you access hardware in development mode?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How to address the hardware: LUN, slot/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subslot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, hostname, etc…?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Are there missing features you would recommend adding to 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Cheby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 / EDGE?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Do you use HAL to integrate COTS hardware? Would it be interesting to add HAL functions in </a:t>
            </a:r>
            <a:r>
              <a:rPr lang="en-GB" dirty="0" err="1">
                <a:solidFill>
                  <a:schemeClr val="bg1"/>
                </a:solidFill>
                <a:latin typeface="Quicksand" pitchFamily="2" charset="0"/>
              </a:rPr>
              <a:t>Cheby</a:t>
            </a:r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9761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2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8D6B66-C7BC-DF36-02FD-1C78BA9D43E9}"/>
              </a:ext>
            </a:extLst>
          </p:cNvPr>
          <p:cNvSpPr/>
          <p:nvPr/>
        </p:nvSpPr>
        <p:spPr>
          <a:xfrm>
            <a:off x="4771025" y="260503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SUMMARY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05B3CF-981B-6282-647A-798F24E78605}"/>
              </a:ext>
            </a:extLst>
          </p:cNvPr>
          <p:cNvSpPr txBox="1"/>
          <p:nvPr/>
        </p:nvSpPr>
        <p:spPr>
          <a:xfrm>
            <a:off x="3512127" y="941831"/>
            <a:ext cx="6145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icksand" pitchFamily="2" charset="0"/>
              </a:rPr>
              <a:t>https://confluence.cern.ch/pages/viewpage.action?pageId=413118479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270C1C-E0A6-1741-352C-1BBBD5F79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94"/>
          <a:stretch/>
        </p:blipFill>
        <p:spPr>
          <a:xfrm>
            <a:off x="777667" y="1580972"/>
            <a:ext cx="10773398" cy="48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76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3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E455BA-6626-98A8-83DC-0BE21513EE1F}"/>
              </a:ext>
            </a:extLst>
          </p:cNvPr>
          <p:cNvSpPr/>
          <p:nvPr/>
        </p:nvSpPr>
        <p:spPr>
          <a:xfrm>
            <a:off x="3339965" y="4379494"/>
            <a:ext cx="3941545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Quicksand" pitchFamily="2" charset="0"/>
              </a:rPr>
              <a:t>Cheby</a:t>
            </a:r>
            <a:endParaRPr lang="en-US" dirty="0">
              <a:latin typeface="Quicksand" pitchFamily="2" charset="0"/>
            </a:endParaRPr>
          </a:p>
          <a:p>
            <a:pPr algn="ctr"/>
            <a:r>
              <a:rPr lang="en-US" sz="1600" i="1" dirty="0">
                <a:latin typeface="Quicksand" pitchFamily="2" charset="0"/>
              </a:rPr>
              <a:t>Memory Maps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327B1A-24D2-D6A4-8056-08106F489498}"/>
              </a:ext>
            </a:extLst>
          </p:cNvPr>
          <p:cNvSpPr/>
          <p:nvPr/>
        </p:nvSpPr>
        <p:spPr>
          <a:xfrm>
            <a:off x="3339965" y="3521438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Edge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Drivers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804CF0-5111-07E2-397C-888C6DB4F306}"/>
              </a:ext>
            </a:extLst>
          </p:cNvPr>
          <p:cNvSpPr/>
          <p:nvPr/>
        </p:nvSpPr>
        <p:spPr>
          <a:xfrm>
            <a:off x="3339965" y="2073961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FESA: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FEC RT </a:t>
            </a:r>
            <a:r>
              <a:rPr lang="en-US" sz="1600" i="1" dirty="0" err="1">
                <a:latin typeface="Quicksand" pitchFamily="2" charset="0"/>
              </a:rPr>
              <a:t>sw</a:t>
            </a:r>
            <a:endParaRPr lang="en-US" sz="1600" i="1" dirty="0">
              <a:latin typeface="Quicksand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AA4FC9-3CA2-7B47-0F4F-7BB3F000F575}"/>
              </a:ext>
            </a:extLst>
          </p:cNvPr>
          <p:cNvSpPr/>
          <p:nvPr/>
        </p:nvSpPr>
        <p:spPr>
          <a:xfrm>
            <a:off x="3339966" y="2932017"/>
            <a:ext cx="1896175" cy="377696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0461A-5607-F7E6-33D5-1416551C4139}"/>
              </a:ext>
            </a:extLst>
          </p:cNvPr>
          <p:cNvSpPr txBox="1"/>
          <p:nvPr/>
        </p:nvSpPr>
        <p:spPr>
          <a:xfrm rot="16200000">
            <a:off x="1374997" y="4061491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Description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A70B8-1CA1-44C6-3E29-5B54226929B6}"/>
              </a:ext>
            </a:extLst>
          </p:cNvPr>
          <p:cNvSpPr txBox="1"/>
          <p:nvPr/>
        </p:nvSpPr>
        <p:spPr>
          <a:xfrm rot="16200000">
            <a:off x="1374997" y="2237128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Abstraction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EE137E-113A-CC28-48BD-487C8F471A27}"/>
              </a:ext>
            </a:extLst>
          </p:cNvPr>
          <p:cNvSpPr/>
          <p:nvPr/>
        </p:nvSpPr>
        <p:spPr>
          <a:xfrm>
            <a:off x="5385334" y="3521436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Python</a:t>
            </a:r>
          </a:p>
          <a:p>
            <a:pPr algn="ctr"/>
            <a:r>
              <a:rPr lang="en-US" sz="1600" i="1" dirty="0" err="1">
                <a:latin typeface="Quicksand" pitchFamily="2" charset="0"/>
              </a:rPr>
              <a:t>Hw</a:t>
            </a:r>
            <a:r>
              <a:rPr lang="en-US" sz="1600" i="1" dirty="0">
                <a:latin typeface="Quicksand" pitchFamily="2" charset="0"/>
              </a:rPr>
              <a:t> debugging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218D1A-ECBC-52BC-58E2-E2E2CB7D7E12}"/>
              </a:ext>
            </a:extLst>
          </p:cNvPr>
          <p:cNvSpPr/>
          <p:nvPr/>
        </p:nvSpPr>
        <p:spPr>
          <a:xfrm>
            <a:off x="2841000" y="2073960"/>
            <a:ext cx="369333" cy="2069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CCDE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BF7D9D-92CC-8BA1-B091-2AA8E3FE46E5}"/>
              </a:ext>
            </a:extLst>
          </p:cNvPr>
          <p:cNvSpPr/>
          <p:nvPr/>
        </p:nvSpPr>
        <p:spPr>
          <a:xfrm>
            <a:off x="3339965" y="1460195"/>
            <a:ext cx="1896175" cy="402041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7CCEDF-6941-3853-B307-0135B966EFCD}"/>
              </a:ext>
            </a:extLst>
          </p:cNvPr>
          <p:cNvSpPr/>
          <p:nvPr/>
        </p:nvSpPr>
        <p:spPr>
          <a:xfrm>
            <a:off x="3339964" y="5237552"/>
            <a:ext cx="1896175" cy="404543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D8A3B32-A1A3-C76A-1240-3A98F2FDA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545" y="5889880"/>
            <a:ext cx="1410384" cy="92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A68D4D-3D1B-0FF2-91F9-F59BB482A18F}"/>
              </a:ext>
            </a:extLst>
          </p:cNvPr>
          <p:cNvSpPr txBox="1"/>
          <p:nvPr/>
        </p:nvSpPr>
        <p:spPr>
          <a:xfrm>
            <a:off x="6511132" y="4415128"/>
            <a:ext cx="2167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CEM, BI, EPC, ABT, RF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AF59AC-809A-DCC1-B007-16B0CE682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1541" y="3682367"/>
            <a:ext cx="2628505" cy="26869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099DFF-57C7-68C2-7513-AC1328BCFFC0}"/>
              </a:ext>
            </a:extLst>
          </p:cNvPr>
          <p:cNvSpPr txBox="1"/>
          <p:nvPr/>
        </p:nvSpPr>
        <p:spPr>
          <a:xfrm rot="21389535">
            <a:off x="9022789" y="3985768"/>
            <a:ext cx="236891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Cheby</a:t>
            </a:r>
            <a:br>
              <a:rPr lang="en-US" dirty="0"/>
            </a:br>
            <a:r>
              <a:rPr lang="en-US" dirty="0" err="1"/>
              <a:t>ToDo</a:t>
            </a:r>
            <a:r>
              <a:rPr lang="en-US" dirty="0"/>
              <a:t>:</a:t>
            </a:r>
          </a:p>
          <a:p>
            <a:r>
              <a:rPr lang="en-US" sz="1600" dirty="0"/>
              <a:t>- </a:t>
            </a:r>
            <a:r>
              <a:rPr lang="en-GB" sz="1600" b="0" i="0" dirty="0">
                <a:solidFill>
                  <a:srgbClr val="172B4D"/>
                </a:solidFill>
                <a:effectLst/>
                <a:latin typeface="-apple-system"/>
              </a:rPr>
              <a:t>RAM content description</a:t>
            </a:r>
          </a:p>
          <a:p>
            <a:r>
              <a:rPr lang="en-GB" sz="1600" dirty="0">
                <a:solidFill>
                  <a:srgbClr val="172B4D"/>
                </a:solidFill>
                <a:latin typeface="-apple-system"/>
              </a:rPr>
              <a:t>- EDGE4 compatibility</a:t>
            </a:r>
          </a:p>
          <a:p>
            <a:r>
              <a:rPr lang="en-GB" sz="1600" dirty="0">
                <a:solidFill>
                  <a:srgbClr val="172B4D"/>
                </a:solidFill>
                <a:latin typeface="-apple-system"/>
              </a:rPr>
              <a:t>- I</a:t>
            </a:r>
            <a:r>
              <a:rPr lang="en-GB" sz="1600" b="0" i="0" dirty="0">
                <a:solidFill>
                  <a:srgbClr val="172B4D"/>
                </a:solidFill>
                <a:effectLst/>
                <a:latin typeface="-apple-system"/>
              </a:rPr>
              <a:t>mproved "repeat“</a:t>
            </a:r>
          </a:p>
          <a:p>
            <a:r>
              <a:rPr lang="en-GB" sz="1600" dirty="0">
                <a:solidFill>
                  <a:srgbClr val="172B4D"/>
                </a:solidFill>
                <a:latin typeface="-apple-system"/>
              </a:rPr>
              <a:t>- M</a:t>
            </a:r>
            <a:r>
              <a:rPr lang="en-GB" sz="1600" b="0" i="0" dirty="0">
                <a:solidFill>
                  <a:srgbClr val="172B4D"/>
                </a:solidFill>
                <a:effectLst/>
                <a:latin typeface="-apple-system"/>
              </a:rPr>
              <a:t>erging of constant </a:t>
            </a:r>
            <a:r>
              <a:rPr lang="en-GB" sz="1600" b="0" i="0" dirty="0" err="1">
                <a:solidFill>
                  <a:srgbClr val="172B4D"/>
                </a:solidFill>
                <a:effectLst/>
                <a:latin typeface="-apple-system"/>
              </a:rPr>
              <a:t>pkg</a:t>
            </a:r>
            <a:endParaRPr lang="en-GB" sz="1600" dirty="0">
              <a:solidFill>
                <a:srgbClr val="172B4D"/>
              </a:solidFill>
              <a:latin typeface="-apple-system"/>
            </a:endParaRPr>
          </a:p>
          <a:p>
            <a:r>
              <a:rPr lang="en-GB" sz="1600" b="0" i="0" dirty="0">
                <a:solidFill>
                  <a:srgbClr val="172B4D"/>
                </a:solidFill>
                <a:effectLst/>
                <a:latin typeface="-apple-system"/>
              </a:rPr>
              <a:t>- Remove some warnings</a:t>
            </a:r>
          </a:p>
          <a:p>
            <a:r>
              <a:rPr lang="en-GB" sz="1600" dirty="0">
                <a:solidFill>
                  <a:srgbClr val="172B4D"/>
                </a:solidFill>
                <a:latin typeface="-apple-system"/>
              </a:rPr>
              <a:t>- Some abstraction?</a:t>
            </a:r>
            <a:endParaRPr lang="en-GB" sz="16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8D6B66-C7BC-DF36-02FD-1C78BA9D43E9}"/>
              </a:ext>
            </a:extLst>
          </p:cNvPr>
          <p:cNvSpPr/>
          <p:nvPr/>
        </p:nvSpPr>
        <p:spPr>
          <a:xfrm>
            <a:off x="2871466" y="260503"/>
            <a:ext cx="64492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SUMMARY: USE OF TOOLS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05B3CF-981B-6282-647A-798F24E78605}"/>
              </a:ext>
            </a:extLst>
          </p:cNvPr>
          <p:cNvSpPr txBox="1"/>
          <p:nvPr/>
        </p:nvSpPr>
        <p:spPr>
          <a:xfrm>
            <a:off x="3512127" y="941831"/>
            <a:ext cx="6145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icksand" pitchFamily="2" charset="0"/>
              </a:rPr>
              <a:t>https://confluence.cern.ch/pages/viewpage.action?pageId=413118479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3DB1D6-16EE-C3D0-5838-6A49D8A7849C}"/>
              </a:ext>
            </a:extLst>
          </p:cNvPr>
          <p:cNvSpPr txBox="1"/>
          <p:nvPr/>
        </p:nvSpPr>
        <p:spPr>
          <a:xfrm>
            <a:off x="3085559" y="4174891"/>
            <a:ext cx="227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RF/BI specific wrapper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712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4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E455BA-6626-98A8-83DC-0BE21513EE1F}"/>
              </a:ext>
            </a:extLst>
          </p:cNvPr>
          <p:cNvSpPr/>
          <p:nvPr/>
        </p:nvSpPr>
        <p:spPr>
          <a:xfrm>
            <a:off x="3339965" y="4379494"/>
            <a:ext cx="3941545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Quicksand" pitchFamily="2" charset="0"/>
              </a:rPr>
              <a:t>Cheby</a:t>
            </a:r>
            <a:endParaRPr lang="en-US" dirty="0">
              <a:latin typeface="Quicksand" pitchFamily="2" charset="0"/>
            </a:endParaRPr>
          </a:p>
          <a:p>
            <a:pPr algn="ctr"/>
            <a:r>
              <a:rPr lang="en-US" sz="1600" i="1" dirty="0">
                <a:latin typeface="Quicksand" pitchFamily="2" charset="0"/>
              </a:rPr>
              <a:t>Memory Maps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327B1A-24D2-D6A4-8056-08106F489498}"/>
              </a:ext>
            </a:extLst>
          </p:cNvPr>
          <p:cNvSpPr/>
          <p:nvPr/>
        </p:nvSpPr>
        <p:spPr>
          <a:xfrm>
            <a:off x="3339965" y="3521438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Edge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Drivers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804CF0-5111-07E2-397C-888C6DB4F306}"/>
              </a:ext>
            </a:extLst>
          </p:cNvPr>
          <p:cNvSpPr/>
          <p:nvPr/>
        </p:nvSpPr>
        <p:spPr>
          <a:xfrm>
            <a:off x="3339965" y="2073961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FESA: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FEC RT </a:t>
            </a:r>
            <a:r>
              <a:rPr lang="en-US" sz="1600" i="1" dirty="0" err="1">
                <a:latin typeface="Quicksand" pitchFamily="2" charset="0"/>
              </a:rPr>
              <a:t>sw</a:t>
            </a:r>
            <a:endParaRPr lang="en-US" sz="1600" i="1" dirty="0">
              <a:latin typeface="Quicksand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AA4FC9-3CA2-7B47-0F4F-7BB3F000F575}"/>
              </a:ext>
            </a:extLst>
          </p:cNvPr>
          <p:cNvSpPr/>
          <p:nvPr/>
        </p:nvSpPr>
        <p:spPr>
          <a:xfrm>
            <a:off x="3339966" y="2932017"/>
            <a:ext cx="1896175" cy="377696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0461A-5607-F7E6-33D5-1416551C4139}"/>
              </a:ext>
            </a:extLst>
          </p:cNvPr>
          <p:cNvSpPr txBox="1"/>
          <p:nvPr/>
        </p:nvSpPr>
        <p:spPr>
          <a:xfrm rot="16200000">
            <a:off x="1374997" y="4061491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Description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A70B8-1CA1-44C6-3E29-5B54226929B6}"/>
              </a:ext>
            </a:extLst>
          </p:cNvPr>
          <p:cNvSpPr txBox="1"/>
          <p:nvPr/>
        </p:nvSpPr>
        <p:spPr>
          <a:xfrm rot="16200000">
            <a:off x="1374997" y="2237128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Abstraction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EE137E-113A-CC28-48BD-487C8F471A27}"/>
              </a:ext>
            </a:extLst>
          </p:cNvPr>
          <p:cNvSpPr/>
          <p:nvPr/>
        </p:nvSpPr>
        <p:spPr>
          <a:xfrm>
            <a:off x="5385334" y="3521436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Python</a:t>
            </a:r>
          </a:p>
          <a:p>
            <a:pPr algn="ctr"/>
            <a:r>
              <a:rPr lang="en-US" sz="1600" i="1" dirty="0" err="1">
                <a:latin typeface="Quicksand" pitchFamily="2" charset="0"/>
              </a:rPr>
              <a:t>Hw</a:t>
            </a:r>
            <a:r>
              <a:rPr lang="en-US" sz="1600" i="1" dirty="0">
                <a:latin typeface="Quicksand" pitchFamily="2" charset="0"/>
              </a:rPr>
              <a:t> debugging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218D1A-ECBC-52BC-58E2-E2E2CB7D7E12}"/>
              </a:ext>
            </a:extLst>
          </p:cNvPr>
          <p:cNvSpPr/>
          <p:nvPr/>
        </p:nvSpPr>
        <p:spPr>
          <a:xfrm>
            <a:off x="2841000" y="2073960"/>
            <a:ext cx="369333" cy="2069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CCDE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BF7D9D-92CC-8BA1-B091-2AA8E3FE46E5}"/>
              </a:ext>
            </a:extLst>
          </p:cNvPr>
          <p:cNvSpPr/>
          <p:nvPr/>
        </p:nvSpPr>
        <p:spPr>
          <a:xfrm>
            <a:off x="3339965" y="1460195"/>
            <a:ext cx="1896175" cy="402041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7CCEDF-6941-3853-B307-0135B966EFCD}"/>
              </a:ext>
            </a:extLst>
          </p:cNvPr>
          <p:cNvSpPr/>
          <p:nvPr/>
        </p:nvSpPr>
        <p:spPr>
          <a:xfrm>
            <a:off x="3339964" y="5237552"/>
            <a:ext cx="1896175" cy="404543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D8A3B32-A1A3-C76A-1240-3A98F2FDA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545" y="5889880"/>
            <a:ext cx="1410384" cy="92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C17B1E-F0D9-EBCC-68B4-A1F450F2CA14}"/>
              </a:ext>
            </a:extLst>
          </p:cNvPr>
          <p:cNvSpPr txBox="1"/>
          <p:nvPr/>
        </p:nvSpPr>
        <p:spPr>
          <a:xfrm>
            <a:off x="2823231" y="3641197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BI, RF, ABT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ECABCA-3115-802F-EE01-8833B22A72DB}"/>
              </a:ext>
            </a:extLst>
          </p:cNvPr>
          <p:cNvSpPr txBox="1"/>
          <p:nvPr/>
        </p:nvSpPr>
        <p:spPr>
          <a:xfrm>
            <a:off x="4730432" y="2109597"/>
            <a:ext cx="42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BI, RF, ABT, EPC(partly), GM/CRG(</a:t>
            </a:r>
            <a:r>
              <a:rPr lang="en-US" dirty="0" err="1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WorldFIP</a:t>
            </a:r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)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AA73F2-CCDA-8C5F-844E-A8299C7A92DD}"/>
              </a:ext>
            </a:extLst>
          </p:cNvPr>
          <p:cNvSpPr/>
          <p:nvPr/>
        </p:nvSpPr>
        <p:spPr>
          <a:xfrm>
            <a:off x="2871464" y="260503"/>
            <a:ext cx="6449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SUMMARY: USE OF TOOLS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CAA686-1088-77D6-E26E-5047C28A37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7930" y="1239490"/>
            <a:ext cx="2628505" cy="268691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889A7F-D510-D867-6807-E4059F3B9023}"/>
              </a:ext>
            </a:extLst>
          </p:cNvPr>
          <p:cNvSpPr txBox="1"/>
          <p:nvPr/>
        </p:nvSpPr>
        <p:spPr>
          <a:xfrm rot="21389535">
            <a:off x="9062281" y="1536393"/>
            <a:ext cx="2527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FESA / EDGE</a:t>
            </a:r>
            <a:br>
              <a:rPr lang="en-US" dirty="0"/>
            </a:br>
            <a:r>
              <a:rPr lang="en-US" dirty="0" err="1"/>
              <a:t>ToDo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57CFAF-A066-14AD-C3C9-013E63EFEB09}"/>
              </a:ext>
            </a:extLst>
          </p:cNvPr>
          <p:cNvSpPr txBox="1"/>
          <p:nvPr/>
        </p:nvSpPr>
        <p:spPr>
          <a:xfrm>
            <a:off x="3512127" y="941831"/>
            <a:ext cx="6145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icksand" pitchFamily="2" charset="0"/>
              </a:rPr>
              <a:t>https://confluence.cern.ch/pages/viewpage.action?pageId=413118479</a:t>
            </a:r>
          </a:p>
        </p:txBody>
      </p:sp>
    </p:spTree>
    <p:extLst>
      <p:ext uri="{BB962C8B-B14F-4D97-AF65-F5344CB8AC3E}">
        <p14:creationId xmlns:p14="http://schemas.microsoft.com/office/powerpoint/2010/main" val="87904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5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E455BA-6626-98A8-83DC-0BE21513EE1F}"/>
              </a:ext>
            </a:extLst>
          </p:cNvPr>
          <p:cNvSpPr/>
          <p:nvPr/>
        </p:nvSpPr>
        <p:spPr>
          <a:xfrm>
            <a:off x="3339965" y="4379494"/>
            <a:ext cx="3941545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Quicksand" pitchFamily="2" charset="0"/>
              </a:rPr>
              <a:t>Cheby</a:t>
            </a:r>
            <a:endParaRPr lang="en-US" dirty="0">
              <a:latin typeface="Quicksand" pitchFamily="2" charset="0"/>
            </a:endParaRPr>
          </a:p>
          <a:p>
            <a:pPr algn="ctr"/>
            <a:r>
              <a:rPr lang="en-US" sz="1600" i="1" dirty="0">
                <a:latin typeface="Quicksand" pitchFamily="2" charset="0"/>
              </a:rPr>
              <a:t>Memory Maps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327B1A-24D2-D6A4-8056-08106F489498}"/>
              </a:ext>
            </a:extLst>
          </p:cNvPr>
          <p:cNvSpPr/>
          <p:nvPr/>
        </p:nvSpPr>
        <p:spPr>
          <a:xfrm>
            <a:off x="3339965" y="3521438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Edge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Drivers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804CF0-5111-07E2-397C-888C6DB4F306}"/>
              </a:ext>
            </a:extLst>
          </p:cNvPr>
          <p:cNvSpPr/>
          <p:nvPr/>
        </p:nvSpPr>
        <p:spPr>
          <a:xfrm>
            <a:off x="3339965" y="2073961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FESA:</a:t>
            </a:r>
          </a:p>
          <a:p>
            <a:pPr algn="ctr"/>
            <a:r>
              <a:rPr lang="en-US" sz="1600" i="1" dirty="0">
                <a:latin typeface="Quicksand" pitchFamily="2" charset="0"/>
              </a:rPr>
              <a:t>FEC RT </a:t>
            </a:r>
            <a:r>
              <a:rPr lang="en-US" sz="1600" i="1" dirty="0" err="1">
                <a:latin typeface="Quicksand" pitchFamily="2" charset="0"/>
              </a:rPr>
              <a:t>sw</a:t>
            </a:r>
            <a:endParaRPr lang="en-US" sz="1600" i="1" dirty="0">
              <a:latin typeface="Quicksand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AA4FC9-3CA2-7B47-0F4F-7BB3F000F575}"/>
              </a:ext>
            </a:extLst>
          </p:cNvPr>
          <p:cNvSpPr/>
          <p:nvPr/>
        </p:nvSpPr>
        <p:spPr>
          <a:xfrm>
            <a:off x="3339966" y="2932017"/>
            <a:ext cx="1896175" cy="377696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0461A-5607-F7E6-33D5-1416551C4139}"/>
              </a:ext>
            </a:extLst>
          </p:cNvPr>
          <p:cNvSpPr txBox="1"/>
          <p:nvPr/>
        </p:nvSpPr>
        <p:spPr>
          <a:xfrm rot="16200000">
            <a:off x="1374997" y="4061491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Description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A70B8-1CA1-44C6-3E29-5B54226929B6}"/>
              </a:ext>
            </a:extLst>
          </p:cNvPr>
          <p:cNvSpPr txBox="1"/>
          <p:nvPr/>
        </p:nvSpPr>
        <p:spPr>
          <a:xfrm rot="16200000">
            <a:off x="1374997" y="2237128"/>
            <a:ext cx="157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Quicksand" pitchFamily="2" charset="0"/>
              </a:rPr>
              <a:t>Abstraction</a:t>
            </a:r>
            <a:endParaRPr lang="en-GB" i="1" dirty="0">
              <a:solidFill>
                <a:schemeClr val="bg1"/>
              </a:solidFill>
              <a:latin typeface="Quicksand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EE137E-113A-CC28-48BD-487C8F471A27}"/>
              </a:ext>
            </a:extLst>
          </p:cNvPr>
          <p:cNvSpPr/>
          <p:nvPr/>
        </p:nvSpPr>
        <p:spPr>
          <a:xfrm>
            <a:off x="5385334" y="3521436"/>
            <a:ext cx="1896176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Python</a:t>
            </a:r>
          </a:p>
          <a:p>
            <a:pPr algn="ctr"/>
            <a:r>
              <a:rPr lang="en-US" sz="1600" i="1" dirty="0" err="1">
                <a:latin typeface="Quicksand" pitchFamily="2" charset="0"/>
              </a:rPr>
              <a:t>Hw</a:t>
            </a:r>
            <a:r>
              <a:rPr lang="en-US" sz="1600" i="1" dirty="0">
                <a:latin typeface="Quicksand" pitchFamily="2" charset="0"/>
              </a:rPr>
              <a:t> debugging</a:t>
            </a:r>
            <a:endParaRPr lang="en-GB" sz="1600" i="1" dirty="0">
              <a:latin typeface="Quicksand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218D1A-ECBC-52BC-58E2-E2E2CB7D7E12}"/>
              </a:ext>
            </a:extLst>
          </p:cNvPr>
          <p:cNvSpPr/>
          <p:nvPr/>
        </p:nvSpPr>
        <p:spPr>
          <a:xfrm>
            <a:off x="2841000" y="2073960"/>
            <a:ext cx="369333" cy="2069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CCDE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BF7D9D-92CC-8BA1-B091-2AA8E3FE46E5}"/>
              </a:ext>
            </a:extLst>
          </p:cNvPr>
          <p:cNvSpPr/>
          <p:nvPr/>
        </p:nvSpPr>
        <p:spPr>
          <a:xfrm>
            <a:off x="3339965" y="1460195"/>
            <a:ext cx="1896175" cy="402041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7CCEDF-6941-3853-B307-0135B966EFCD}"/>
              </a:ext>
            </a:extLst>
          </p:cNvPr>
          <p:cNvSpPr/>
          <p:nvPr/>
        </p:nvSpPr>
        <p:spPr>
          <a:xfrm>
            <a:off x="3339964" y="5237552"/>
            <a:ext cx="1896175" cy="404543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Quicksand" pitchFamily="2" charset="0"/>
              </a:rPr>
              <a:t>HAL</a:t>
            </a:r>
            <a:endParaRPr lang="en-GB" dirty="0">
              <a:latin typeface="Quicksand" pitchFamily="2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D8A3B32-A1A3-C76A-1240-3A98F2FDA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545" y="5889880"/>
            <a:ext cx="1410384" cy="92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C17B1E-F0D9-EBCC-68B4-A1F450F2CA14}"/>
              </a:ext>
            </a:extLst>
          </p:cNvPr>
          <p:cNvSpPr txBox="1"/>
          <p:nvPr/>
        </p:nvSpPr>
        <p:spPr>
          <a:xfrm>
            <a:off x="5001006" y="5088520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BI, SoC users?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AA73F2-CCDA-8C5F-844E-A8299C7A92DD}"/>
              </a:ext>
            </a:extLst>
          </p:cNvPr>
          <p:cNvSpPr/>
          <p:nvPr/>
        </p:nvSpPr>
        <p:spPr>
          <a:xfrm>
            <a:off x="3212904" y="260503"/>
            <a:ext cx="5766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SUMMARY: USE OF HAL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74D89-0EAC-12DD-1C7C-BA7AACD2C06D}"/>
              </a:ext>
            </a:extLst>
          </p:cNvPr>
          <p:cNvSpPr txBox="1"/>
          <p:nvPr/>
        </p:nvSpPr>
        <p:spPr>
          <a:xfrm>
            <a:off x="4983400" y="2777168"/>
            <a:ext cx="2155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CSS (COHAL), ABT, RF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60B95A-77CC-9932-219A-1D36DF395E46}"/>
              </a:ext>
            </a:extLst>
          </p:cNvPr>
          <p:cNvSpPr txBox="1"/>
          <p:nvPr/>
        </p:nvSpPr>
        <p:spPr>
          <a:xfrm>
            <a:off x="5096109" y="1314993"/>
            <a:ext cx="1265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  <a:latin typeface="Quicksand" pitchFamily="2" charset="0"/>
              </a:rPr>
              <a:t>CSS (OASIS)</a:t>
            </a:r>
            <a:endParaRPr lang="en-GB" dirty="0">
              <a:solidFill>
                <a:schemeClr val="bg1"/>
              </a:solidFill>
              <a:highlight>
                <a:srgbClr val="0000FF"/>
              </a:highlight>
              <a:latin typeface="Quicksand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606159-3D14-A4D3-DD5B-A553DDF5C57F}"/>
              </a:ext>
            </a:extLst>
          </p:cNvPr>
          <p:cNvSpPr txBox="1"/>
          <p:nvPr/>
        </p:nvSpPr>
        <p:spPr>
          <a:xfrm>
            <a:off x="3512127" y="941831"/>
            <a:ext cx="6145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icksand" pitchFamily="2" charset="0"/>
              </a:rPr>
              <a:t>https://confluence.cern.ch/pages/viewpage.action?pageId=413118479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B4536A-803C-6CBB-C41A-FFE970A294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9400" y="730502"/>
            <a:ext cx="2628505" cy="26869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4A192C-A9E9-62F7-9BEA-15FCBE34804E}"/>
              </a:ext>
            </a:extLst>
          </p:cNvPr>
          <p:cNvSpPr txBox="1"/>
          <p:nvPr/>
        </p:nvSpPr>
        <p:spPr>
          <a:xfrm rot="21389535">
            <a:off x="8683572" y="1114996"/>
            <a:ext cx="27332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Unified Lib?</a:t>
            </a:r>
          </a:p>
          <a:p>
            <a:endParaRPr lang="en-US" dirty="0"/>
          </a:p>
          <a:p>
            <a:r>
              <a:rPr lang="en-US" dirty="0"/>
              <a:t>To be discussed in Frontend SW Dev. Forum?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11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381760" y="260503"/>
            <a:ext cx="14285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0" i="0" cap="all" dirty="0">
                <a:solidFill>
                  <a:schemeClr val="bg1"/>
                </a:solidFill>
                <a:effectLst/>
                <a:latin typeface="Quicksand" pitchFamily="2" charset="0"/>
              </a:rPr>
              <a:t>Poll</a:t>
            </a: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>
                <a:latin typeface="Quicksand" pitchFamily="2" charset="0"/>
              </a:rPr>
              <a:pPr/>
              <a:t>6</a:t>
            </a:fld>
            <a:endParaRPr lang="en-US" dirty="0">
              <a:latin typeface="Quicksand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010DF9-FACD-4B0F-AEF7-6EDC9550BD68}"/>
              </a:ext>
            </a:extLst>
          </p:cNvPr>
          <p:cNvSpPr txBox="1"/>
          <p:nvPr/>
        </p:nvSpPr>
        <p:spPr>
          <a:xfrm>
            <a:off x="3033650" y="5109229"/>
            <a:ext cx="8121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Quicksand" pitchFamily="2" charset="0"/>
              </a:rPr>
              <a:t>https://eforumconveners.questionpro.com/t/AaTA5Z1eJD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A467072-A64D-6D6A-7C29-924EE7E3A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173" y="22098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84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4424</TotalTime>
  <Words>409</Words>
  <Application>Microsoft Office PowerPoint</Application>
  <PresentationFormat>Widescreen</PresentationFormat>
  <Paragraphs>94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-apple-system</vt:lpstr>
      <vt:lpstr>Arial</vt:lpstr>
      <vt:lpstr>Calibri</vt:lpstr>
      <vt:lpstr>Calibri Light</vt:lpstr>
      <vt:lpstr>Quicksand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COMMUNITY FORUM</dc:title>
  <dc:creator>Evangelia Gousiou</dc:creator>
  <cp:lastModifiedBy>Mathieu Saccani</cp:lastModifiedBy>
  <cp:revision>57</cp:revision>
  <dcterms:created xsi:type="dcterms:W3CDTF">2022-04-28T09:49:49Z</dcterms:created>
  <dcterms:modified xsi:type="dcterms:W3CDTF">2024-02-16T08:42:40Z</dcterms:modified>
</cp:coreProperties>
</file>