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648" r:id="rId1"/>
  </p:sldMasterIdLst>
  <p:notesMasterIdLst>
    <p:notesMasterId r:id="rId38"/>
  </p:notesMasterIdLst>
  <p:handoutMasterIdLst>
    <p:handoutMasterId r:id="rId39"/>
  </p:handoutMasterIdLst>
  <p:sldIdLst>
    <p:sldId id="259" r:id="rId2"/>
    <p:sldId id="289" r:id="rId3"/>
    <p:sldId id="314" r:id="rId4"/>
    <p:sldId id="315" r:id="rId5"/>
    <p:sldId id="344" r:id="rId6"/>
    <p:sldId id="345" r:id="rId7"/>
    <p:sldId id="346" r:id="rId8"/>
    <p:sldId id="347" r:id="rId9"/>
    <p:sldId id="348" r:id="rId10"/>
    <p:sldId id="351" r:id="rId11"/>
    <p:sldId id="352" r:id="rId12"/>
    <p:sldId id="349" r:id="rId13"/>
    <p:sldId id="350" r:id="rId14"/>
    <p:sldId id="354" r:id="rId15"/>
    <p:sldId id="290" r:id="rId16"/>
    <p:sldId id="293" r:id="rId17"/>
    <p:sldId id="356" r:id="rId18"/>
    <p:sldId id="360" r:id="rId19"/>
    <p:sldId id="355" r:id="rId20"/>
    <p:sldId id="357" r:id="rId21"/>
    <p:sldId id="291" r:id="rId22"/>
    <p:sldId id="305" r:id="rId23"/>
    <p:sldId id="306" r:id="rId24"/>
    <p:sldId id="307" r:id="rId25"/>
    <p:sldId id="308" r:id="rId26"/>
    <p:sldId id="309" r:id="rId27"/>
    <p:sldId id="310" r:id="rId28"/>
    <p:sldId id="311" r:id="rId29"/>
    <p:sldId id="312" r:id="rId30"/>
    <p:sldId id="361" r:id="rId31"/>
    <p:sldId id="362" r:id="rId32"/>
    <p:sldId id="358" r:id="rId33"/>
    <p:sldId id="363" r:id="rId34"/>
    <p:sldId id="364" r:id="rId35"/>
    <p:sldId id="365" r:id="rId36"/>
    <p:sldId id="288" r:id="rId37"/>
  </p:sldIdLst>
  <p:sldSz cx="12192000" cy="6858000"/>
  <p:notesSz cx="6858000" cy="9144000"/>
  <p:embeddedFontLst>
    <p:embeddedFont>
      <p:font typeface="Abadi" panose="020B0604020104020204" pitchFamily="34" charset="0"/>
      <p:regular r:id="rId40"/>
    </p:embeddedFont>
    <p:embeddedFont>
      <p:font typeface="Arial Black" panose="020B0A04020102020204" pitchFamily="34" charset="0"/>
      <p:bold r:id="rId41"/>
    </p:embeddedFont>
    <p:embeddedFont>
      <p:font typeface="Calibri" panose="020F0502020204030204" pitchFamily="34" charset="0"/>
      <p:regular r:id="rId42"/>
      <p:bold r:id="rId43"/>
      <p:italic r:id="rId44"/>
      <p:boldItalic r:id="rId45"/>
    </p:embeddedFont>
    <p:embeddedFont>
      <p:font typeface="Cambria Math" panose="02040503050406030204" pitchFamily="18" charset="0"/>
      <p:regular r:id="rId46"/>
    </p:embeddedFont>
    <p:embeddedFont>
      <p:font typeface="JuliaMono" panose="020B0609060300020004" pitchFamily="49" charset="0"/>
      <p:regular r:id="rId47"/>
      <p:bold r:id="rId48"/>
      <p:italic r:id="rId49"/>
      <p:boldItalic r:id="rId5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D854"/>
    <a:srgbClr val="A65628"/>
    <a:srgbClr val="66C2A5"/>
    <a:srgbClr val="F781BF"/>
    <a:srgbClr val="FF7F00"/>
    <a:srgbClr val="4DAF4A"/>
    <a:srgbClr val="0033A0"/>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86"/>
  </p:normalViewPr>
  <p:slideViewPr>
    <p:cSldViewPr snapToGrid="0" snapToObjects="1">
      <p:cViewPr varScale="1">
        <p:scale>
          <a:sx n="99" d="100"/>
          <a:sy n="99" d="100"/>
        </p:scale>
        <p:origin x="72" y="6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3.fntdata"/><Relationship Id="rId47" Type="http://schemas.openxmlformats.org/officeDocument/2006/relationships/font" Target="fonts/font8.fntdata"/><Relationship Id="rId50" Type="http://schemas.openxmlformats.org/officeDocument/2006/relationships/font" Target="fonts/font11.fntdata"/><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1.fntdata"/><Relationship Id="rId45" Type="http://schemas.openxmlformats.org/officeDocument/2006/relationships/font" Target="fonts/font6.fntdata"/><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5.fntdata"/><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4.fntdata"/><Relationship Id="rId48" Type="http://schemas.openxmlformats.org/officeDocument/2006/relationships/font" Target="fonts/font9.fntdata"/><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46" Type="http://schemas.openxmlformats.org/officeDocument/2006/relationships/font" Target="fonts/font7.fntdata"/><Relationship Id="rId20" Type="http://schemas.openxmlformats.org/officeDocument/2006/relationships/slide" Target="slides/slide19.xml"/><Relationship Id="rId41" Type="http://schemas.openxmlformats.org/officeDocument/2006/relationships/font" Target="fonts/font2.fntdata"/><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0.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2/13/2023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2/13/2023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14/02/2023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JAFS | PUMA vacuum system</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14/02/2023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JAFS | PUMA vacuum system</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14/02/2023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JAFS | PUMA vacuum system</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14/02/2023</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JAFS | PUMA vacuum system</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14/02/2023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JAFS | PUMA vacuum system</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14/02/2023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JAFS | PUMA vacuum system</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14/02/2023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JAFS | PUMA vacuum system</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14/02/2023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JAFS | PUMA vacuum system</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14/02/2023</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JAFS | PUMA vacuum system</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14/02/2023</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JAFS | PUMA vacuum system</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14/02/2023</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JAFS | PUMA vacuum system</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14/02/2023</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JAFS | PUMA vacuum system</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14/02/2023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JAFS | PUMA vacuum system</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14/02/2023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JAFS | PUMA vacuum system</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14/02/2023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JAFS | PUMA vacuum system</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14/02/2023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JAFS | PUMA vacuum system</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14/02/2023</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JAFS | PUMA vacuum system</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14/02/2023</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JAFS | PUMA vacuum system</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35800" y="6350851"/>
            <a:ext cx="792000" cy="365125"/>
          </a:xfrm>
          <a:prstGeom prst="rect">
            <a:avLst/>
          </a:prstGeom>
        </p:spPr>
        <p:txBody>
          <a:bodyPr vert="horz" lIns="0" tIns="0" rIns="0" bIns="0" rtlCol="0" anchor="ctr"/>
          <a:lstStyle>
            <a:lvl1pPr algn="r">
              <a:defRPr sz="1000">
                <a:solidFill>
                  <a:schemeClr val="bg1"/>
                </a:solidFill>
                <a:latin typeface="JuliaMono" panose="020B0609060300020004" pitchFamily="49" charset="0"/>
                <a:ea typeface="JuliaMono" panose="020B0609060300020004" pitchFamily="49" charset="0"/>
                <a:cs typeface="JuliaMono" panose="020B0609060300020004" pitchFamily="49" charset="0"/>
              </a:defRPr>
            </a:lvl1pPr>
          </a:lstStyle>
          <a:p>
            <a:r>
              <a:rPr lang="en-US"/>
              <a:t>14/02/2023</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latin typeface="JuliaMono" panose="020B0609060300020004" pitchFamily="49" charset="0"/>
                <a:ea typeface="JuliaMono" panose="020B0609060300020004" pitchFamily="49" charset="0"/>
                <a:cs typeface="JuliaMono" panose="020B0609060300020004" pitchFamily="49" charset="0"/>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latin typeface="JuliaMono" panose="020B0609060300020004" pitchFamily="49" charset="0"/>
                <a:ea typeface="JuliaMono" panose="020B0609060300020004" pitchFamily="49" charset="0"/>
                <a:cs typeface="JuliaMono" panose="020B0609060300020004" pitchFamily="49" charset="0"/>
              </a:defRPr>
            </a:lvl1pPr>
          </a:lstStyle>
          <a:p>
            <a:r>
              <a:rPr lang="en-US"/>
              <a:t>JAFS | PUMA vacuum system</a:t>
            </a:r>
            <a:endParaRPr lang="en-US" dirty="0"/>
          </a:p>
        </p:txBody>
      </p:sp>
      <p:pic>
        <p:nvPicPr>
          <p:cNvPr id="8" name="Grafik 3">
            <a:extLst>
              <a:ext uri="{FF2B5EF4-FFF2-40B4-BE49-F238E27FC236}">
                <a16:creationId xmlns:a16="http://schemas.microsoft.com/office/drawing/2014/main" id="{39616A4B-CEF6-0AC1-5488-009A25A32A20}"/>
              </a:ext>
            </a:extLst>
          </p:cNvPr>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1007379" y="6355818"/>
            <a:ext cx="706275" cy="4680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JuliaMono" panose="020B0609060300020004" pitchFamily="49" charset="0"/>
          <a:ea typeface="JuliaMono" panose="020B0609060300020004" pitchFamily="49" charset="0"/>
          <a:cs typeface="JuliaMono" panose="020B0609060300020004" pitchFamily="49" charset="0"/>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JuliaMono" panose="020B0609060300020004" pitchFamily="49" charset="0"/>
          <a:ea typeface="JuliaMono" panose="020B0609060300020004" pitchFamily="49" charset="0"/>
          <a:cs typeface="JuliaMono" panose="020B0609060300020004" pitchFamily="49" charset="0"/>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JuliaMono" panose="020B0609060300020004" pitchFamily="49" charset="0"/>
          <a:ea typeface="JuliaMono" panose="020B0609060300020004" pitchFamily="49" charset="0"/>
          <a:cs typeface="JuliaMono" panose="020B0609060300020004" pitchFamily="49" charset="0"/>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JuliaMono" panose="020B0609060300020004" pitchFamily="49" charset="0"/>
          <a:ea typeface="JuliaMono" panose="020B0609060300020004" pitchFamily="49" charset="0"/>
          <a:cs typeface="JuliaMono" panose="020B0609060300020004" pitchFamily="49" charset="0"/>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JuliaMono" panose="020B0609060300020004" pitchFamily="49" charset="0"/>
          <a:ea typeface="JuliaMono" panose="020B0609060300020004" pitchFamily="49" charset="0"/>
          <a:cs typeface="JuliaMono" panose="020B0609060300020004" pitchFamily="49" charset="0"/>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2.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40.svg"/><Relationship Id="rId7" Type="http://schemas.openxmlformats.org/officeDocument/2006/relationships/image" Target="../media/image43.png"/><Relationship Id="rId2" Type="http://schemas.openxmlformats.org/officeDocument/2006/relationships/image" Target="../media/image39.png"/><Relationship Id="rId1" Type="http://schemas.openxmlformats.org/officeDocument/2006/relationships/slideLayout" Target="../slideLayouts/slideLayout4.xml"/><Relationship Id="rId6" Type="http://schemas.openxmlformats.org/officeDocument/2006/relationships/image" Target="../media/image42.jpeg"/><Relationship Id="rId5" Type="http://schemas.openxmlformats.org/officeDocument/2006/relationships/image" Target="../media/image41.png"/><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0.svg"/><Relationship Id="rId7" Type="http://schemas.openxmlformats.org/officeDocument/2006/relationships/image" Target="../media/image43.png"/><Relationship Id="rId2" Type="http://schemas.openxmlformats.org/officeDocument/2006/relationships/image" Target="../media/image39.png"/><Relationship Id="rId1" Type="http://schemas.openxmlformats.org/officeDocument/2006/relationships/slideLayout" Target="../slideLayouts/slideLayout4.xml"/><Relationship Id="rId6" Type="http://schemas.openxmlformats.org/officeDocument/2006/relationships/image" Target="../media/image42.jpe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38.png"/><Relationship Id="rId9" Type="http://schemas.openxmlformats.org/officeDocument/2006/relationships/image" Target="../media/image45.png"/></Relationships>
</file>

<file path=ppt/slides/_rels/slide1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jpg"/><Relationship Id="rId1" Type="http://schemas.openxmlformats.org/officeDocument/2006/relationships/slideLayout" Target="../slideLayouts/slideLayout8.xml"/><Relationship Id="rId5" Type="http://schemas.openxmlformats.org/officeDocument/2006/relationships/image" Target="../media/image50.svg"/><Relationship Id="rId4" Type="http://schemas.openxmlformats.org/officeDocument/2006/relationships/image" Target="../media/image49.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51.png"/><Relationship Id="rId1" Type="http://schemas.openxmlformats.org/officeDocument/2006/relationships/slideLayout" Target="../slideLayouts/slideLayout4.xml"/><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4.xml"/><Relationship Id="rId4" Type="http://schemas.openxmlformats.org/officeDocument/2006/relationships/image" Target="../media/image53.png"/></Relationships>
</file>

<file path=ppt/slides/_rels/slide2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0.xml"/><Relationship Id="rId4" Type="http://schemas.openxmlformats.org/officeDocument/2006/relationships/image" Target="../media/image58.svg"/></Relationships>
</file>

<file path=ppt/slides/_rels/slide2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6.png"/><Relationship Id="rId1" Type="http://schemas.openxmlformats.org/officeDocument/2006/relationships/slideLayout" Target="../slideLayouts/slideLayout20.xml"/><Relationship Id="rId4" Type="http://schemas.openxmlformats.org/officeDocument/2006/relationships/image" Target="../media/image60.svg"/></Relationships>
</file>

<file path=ppt/slides/_rels/slide2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56.png"/><Relationship Id="rId1" Type="http://schemas.openxmlformats.org/officeDocument/2006/relationships/slideLayout" Target="../slideLayouts/slideLayout20.xml"/><Relationship Id="rId4" Type="http://schemas.openxmlformats.org/officeDocument/2006/relationships/image" Target="../media/image62.svg"/></Relationships>
</file>

<file path=ppt/slides/_rels/slide2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56.png"/><Relationship Id="rId1" Type="http://schemas.openxmlformats.org/officeDocument/2006/relationships/slideLayout" Target="../slideLayouts/slideLayout20.xml"/><Relationship Id="rId4" Type="http://schemas.openxmlformats.org/officeDocument/2006/relationships/image" Target="../media/image64.svg"/></Relationships>
</file>

<file path=ppt/slides/_rels/slide2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56.png"/><Relationship Id="rId1" Type="http://schemas.openxmlformats.org/officeDocument/2006/relationships/slideLayout" Target="../slideLayouts/slideLayout20.xml"/><Relationship Id="rId4" Type="http://schemas.openxmlformats.org/officeDocument/2006/relationships/image" Target="../media/image66.svg"/></Relationships>
</file>

<file path=ppt/slides/_rels/slide2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56.png"/><Relationship Id="rId1" Type="http://schemas.openxmlformats.org/officeDocument/2006/relationships/slideLayout" Target="../slideLayouts/slideLayout20.xml"/><Relationship Id="rId4" Type="http://schemas.openxmlformats.org/officeDocument/2006/relationships/image" Target="../media/image68.svg"/></Relationships>
</file>

<file path=ppt/slides/_rels/slide2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56.png"/><Relationship Id="rId1" Type="http://schemas.openxmlformats.org/officeDocument/2006/relationships/slideLayout" Target="../slideLayouts/slideLayout20.xml"/><Relationship Id="rId4" Type="http://schemas.openxmlformats.org/officeDocument/2006/relationships/image" Target="../media/image70.svg"/></Relationships>
</file>

<file path=ppt/slides/_rels/slide2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71.png"/><Relationship Id="rId1" Type="http://schemas.openxmlformats.org/officeDocument/2006/relationships/slideLayout" Target="../slideLayouts/slideLayout20.xml"/><Relationship Id="rId4" Type="http://schemas.openxmlformats.org/officeDocument/2006/relationships/image" Target="../media/image70.svg"/></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11.png"/><Relationship Id="rId11" Type="http://schemas.openxmlformats.org/officeDocument/2006/relationships/image" Target="../media/image15.png"/><Relationship Id="rId5" Type="http://schemas.openxmlformats.org/officeDocument/2006/relationships/image" Target="../media/image10.png"/><Relationship Id="rId10" Type="http://schemas.openxmlformats.org/officeDocument/2006/relationships/hyperlink" Target="https://ui.adsabs.harvard.edu/abs/1990PhDT.......101F" TargetMode="External"/><Relationship Id="rId4" Type="http://schemas.openxmlformats.org/officeDocument/2006/relationships/image" Target="../media/image9.png"/><Relationship Id="rId9" Type="http://schemas.openxmlformats.org/officeDocument/2006/relationships/image" Target="../media/image14.png"/></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72.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73.jpeg"/><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3" Type="http://schemas.openxmlformats.org/officeDocument/2006/relationships/image" Target="../media/image75.svg"/><Relationship Id="rId2" Type="http://schemas.openxmlformats.org/officeDocument/2006/relationships/image" Target="../media/image74.png"/><Relationship Id="rId1" Type="http://schemas.openxmlformats.org/officeDocument/2006/relationships/slideLayout" Target="../slideLayouts/slideLayout4.xml"/><Relationship Id="rId6" Type="http://schemas.openxmlformats.org/officeDocument/2006/relationships/image" Target="../media/image77.png"/><Relationship Id="rId5" Type="http://schemas.openxmlformats.org/officeDocument/2006/relationships/image" Target="../media/image53.png"/><Relationship Id="rId4" Type="http://schemas.openxmlformats.org/officeDocument/2006/relationships/image" Target="../media/image76.png"/></Relationships>
</file>

<file path=ppt/slides/_rels/slide3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78.png"/><Relationship Id="rId1" Type="http://schemas.openxmlformats.org/officeDocument/2006/relationships/slideLayout" Target="../slideLayouts/slideLayout4.xml"/><Relationship Id="rId4" Type="http://schemas.openxmlformats.org/officeDocument/2006/relationships/image" Target="../media/image79.png"/></Relationships>
</file>

<file path=ppt/slides/_rels/slide3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png"/><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0.png"/><Relationship Id="rId4" Type="http://schemas.openxmlformats.org/officeDocument/2006/relationships/image" Target="../media/image6.svg"/></Relationships>
</file>

<file path=ppt/slides/_rels/slide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4.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 Id="rId4" Type="http://schemas.openxmlformats.org/officeDocument/2006/relationships/image" Target="../media/image24.gif"/></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 Id="rId4" Type="http://schemas.openxmlformats.org/officeDocument/2006/relationships/image" Target="../media/image27.gif"/></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indico.cern.ch/event/1129799/#1-gas-propagation-in-cryogenic" TargetMode="Externa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dirty="0"/>
              <a:t>PUMA vacuum system</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4920847"/>
            <a:ext cx="11376026" cy="803787"/>
          </a:xfrm>
        </p:spPr>
        <p:txBody>
          <a:bodyPr/>
          <a:lstStyle/>
          <a:p>
            <a:pPr algn="l"/>
            <a:r>
              <a:rPr lang="en-US" sz="1800" dirty="0"/>
              <a:t>Jose A. Ferreira</a:t>
            </a:r>
          </a:p>
          <a:p>
            <a:pPr algn="l"/>
            <a:r>
              <a:rPr lang="en-US" sz="1800" dirty="0"/>
              <a:t>Data contributed by Anke Stoeltzel, Alexandre Obertelli, </a:t>
            </a:r>
            <a:r>
              <a:rPr lang="en-US" sz="1800"/>
              <a:t>Alexander Schmidt and Jonas Fischer</a:t>
            </a:r>
            <a:endParaRPr lang="en-US" sz="1800" dirty="0"/>
          </a:p>
          <a:p>
            <a:pPr algn="l"/>
            <a:r>
              <a:rPr lang="en-US" sz="1800" dirty="0"/>
              <a:t>14.02.2023</a:t>
            </a:r>
          </a:p>
        </p:txBody>
      </p:sp>
      <p:pic>
        <p:nvPicPr>
          <p:cNvPr id="4" name="Grafik 3">
            <a:extLst>
              <a:ext uri="{FF2B5EF4-FFF2-40B4-BE49-F238E27FC236}">
                <a16:creationId xmlns:a16="http://schemas.microsoft.com/office/drawing/2014/main" id="{75BFD047-B8D1-7DFE-D947-C63D1C1585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3934" y="69398"/>
            <a:ext cx="2987450" cy="1979581"/>
          </a:xfrm>
          <a:prstGeom prst="rect">
            <a:avLst/>
          </a:prstGeom>
        </p:spPr>
      </p:pic>
    </p:spTree>
    <p:extLst>
      <p:ext uri="{BB962C8B-B14F-4D97-AF65-F5344CB8AC3E}">
        <p14:creationId xmlns:p14="http://schemas.microsoft.com/office/powerpoint/2010/main" val="21599439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3F11C-9882-D4F1-592F-DE218F59CC27}"/>
              </a:ext>
            </a:extLst>
          </p:cNvPr>
          <p:cNvSpPr>
            <a:spLocks noGrp="1"/>
          </p:cNvSpPr>
          <p:nvPr>
            <p:ph type="title"/>
          </p:nvPr>
        </p:nvSpPr>
        <p:spPr/>
        <p:txBody>
          <a:bodyPr/>
          <a:lstStyle/>
          <a:p>
            <a:r>
              <a:rPr lang="en-GB" dirty="0"/>
              <a:t>Isotherm measurements: Hydrogen</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02A9869-82A4-47AD-F0F9-59AC5172DC27}"/>
                  </a:ext>
                </a:extLst>
              </p:cNvPr>
              <p:cNvSpPr>
                <a:spLocks noGrp="1"/>
              </p:cNvSpPr>
              <p:nvPr>
                <p:ph sz="half" idx="1"/>
              </p:nvPr>
            </p:nvSpPr>
            <p:spPr/>
            <p:txBody>
              <a:bodyPr/>
              <a:lstStyle/>
              <a:p>
                <a:pPr>
                  <a:lnSpc>
                    <a:spcPct val="120000"/>
                  </a:lnSpc>
                </a:pPr>
                <a:r>
                  <a:rPr lang="en-GB" sz="2000" dirty="0"/>
                  <a:t>Dubinin–</a:t>
                </a:r>
                <a:r>
                  <a:rPr lang="en-GB" sz="2000" dirty="0" err="1"/>
                  <a:t>Radushkevich</a:t>
                </a:r>
                <a:r>
                  <a:rPr lang="en-GB" sz="2000" dirty="0"/>
                  <a:t> (DR) isotherm</a:t>
                </a:r>
              </a:p>
              <a:p>
                <a:pPr marL="36576">
                  <a:lnSpc>
                    <a:spcPct val="120000"/>
                  </a:lnSpc>
                </a:pPr>
                <a14:m>
                  <m:oMathPara xmlns:m="http://schemas.openxmlformats.org/officeDocument/2006/math">
                    <m:oMathParaPr>
                      <m:jc m:val="centerGroup"/>
                    </m:oMathParaPr>
                    <m:oMath xmlns:m="http://schemas.openxmlformats.org/officeDocument/2006/math">
                      <m:r>
                        <a:rPr lang="en-GB" sz="1400" b="0" i="1">
                          <a:latin typeface="Cambria Math" panose="02040503050406030204" pitchFamily="18" charset="0"/>
                        </a:rPr>
                        <m:t>𝜃</m:t>
                      </m:r>
                      <m:r>
                        <a:rPr lang="en-GB" sz="1400" b="0" i="1">
                          <a:latin typeface="Cambria Math" panose="02040503050406030204" pitchFamily="18" charset="0"/>
                        </a:rPr>
                        <m:t>=</m:t>
                      </m:r>
                      <m:func>
                        <m:funcPr>
                          <m:ctrlPr>
                            <a:rPr lang="en-GB" sz="1400" b="0" i="1">
                              <a:latin typeface="Cambria Math" panose="02040503050406030204" pitchFamily="18" charset="0"/>
                            </a:rPr>
                          </m:ctrlPr>
                        </m:funcPr>
                        <m:fName>
                          <m:r>
                            <m:rPr>
                              <m:sty m:val="p"/>
                            </m:rPr>
                            <a:rPr lang="en-GB" sz="1400" b="0">
                              <a:latin typeface="Cambria Math" panose="02040503050406030204" pitchFamily="18" charset="0"/>
                            </a:rPr>
                            <m:t>exp</m:t>
                          </m:r>
                        </m:fName>
                        <m:e>
                          <m:d>
                            <m:dPr>
                              <m:ctrlPr>
                                <a:rPr lang="en-GB" sz="1400" b="0" i="1">
                                  <a:latin typeface="Cambria Math" panose="02040503050406030204" pitchFamily="18" charset="0"/>
                                </a:rPr>
                              </m:ctrlPr>
                            </m:dPr>
                            <m:e>
                              <m:r>
                                <a:rPr lang="en-GB" sz="1400" b="0" i="1">
                                  <a:latin typeface="Cambria Math" panose="02040503050406030204" pitchFamily="18" charset="0"/>
                                </a:rPr>
                                <m:t>−</m:t>
                              </m:r>
                              <m:r>
                                <a:rPr lang="en-GB" sz="1400" b="0" i="1">
                                  <a:latin typeface="Cambria Math" panose="02040503050406030204" pitchFamily="18" charset="0"/>
                                </a:rPr>
                                <m:t>𝛽</m:t>
                              </m:r>
                              <m:sSup>
                                <m:sSupPr>
                                  <m:ctrlPr>
                                    <a:rPr lang="en-GB" sz="1400" b="0" i="1">
                                      <a:latin typeface="Cambria Math" panose="02040503050406030204" pitchFamily="18" charset="0"/>
                                    </a:rPr>
                                  </m:ctrlPr>
                                </m:sSupPr>
                                <m:e>
                                  <m:d>
                                    <m:dPr>
                                      <m:ctrlPr>
                                        <a:rPr lang="en-GB" sz="1400" b="0" i="1">
                                          <a:latin typeface="Cambria Math" panose="02040503050406030204" pitchFamily="18" charset="0"/>
                                        </a:rPr>
                                      </m:ctrlPr>
                                    </m:dPr>
                                    <m:e>
                                      <m:r>
                                        <a:rPr lang="en-GB" sz="1400" b="0" i="1">
                                          <a:latin typeface="Cambria Math" panose="02040503050406030204" pitchFamily="18" charset="0"/>
                                        </a:rPr>
                                        <m:t>𝑅𝑇</m:t>
                                      </m:r>
                                      <m:func>
                                        <m:funcPr>
                                          <m:ctrlPr>
                                            <a:rPr lang="en-GB" sz="1400" b="0" i="1">
                                              <a:latin typeface="Cambria Math" panose="02040503050406030204" pitchFamily="18" charset="0"/>
                                            </a:rPr>
                                          </m:ctrlPr>
                                        </m:funcPr>
                                        <m:fName>
                                          <m:r>
                                            <m:rPr>
                                              <m:sty m:val="p"/>
                                            </m:rPr>
                                            <a:rPr lang="en-GB" sz="1400" b="0">
                                              <a:latin typeface="Cambria Math" panose="02040503050406030204" pitchFamily="18" charset="0"/>
                                            </a:rPr>
                                            <m:t>ln</m:t>
                                          </m:r>
                                        </m:fName>
                                        <m:e>
                                          <m:d>
                                            <m:dPr>
                                              <m:ctrlPr>
                                                <a:rPr lang="en-GB" sz="1400" b="0" i="1">
                                                  <a:latin typeface="Cambria Math" panose="02040503050406030204" pitchFamily="18" charset="0"/>
                                                </a:rPr>
                                              </m:ctrlPr>
                                            </m:dPr>
                                            <m:e>
                                              <m:f>
                                                <m:fPr>
                                                  <m:ctrlPr>
                                                    <a:rPr lang="en-GB" sz="1400" b="0" i="1">
                                                      <a:latin typeface="Cambria Math" panose="02040503050406030204" pitchFamily="18" charset="0"/>
                                                    </a:rPr>
                                                  </m:ctrlPr>
                                                </m:fPr>
                                                <m:num>
                                                  <m:r>
                                                    <a:rPr lang="en-GB" sz="1400" b="0" i="1">
                                                      <a:latin typeface="Cambria Math" panose="02040503050406030204" pitchFamily="18" charset="0"/>
                                                    </a:rPr>
                                                    <m:t>𝑃</m:t>
                                                  </m:r>
                                                </m:num>
                                                <m:den>
                                                  <m:sSub>
                                                    <m:sSubPr>
                                                      <m:ctrlPr>
                                                        <a:rPr lang="en-GB" sz="1400" b="0" i="1">
                                                          <a:latin typeface="Cambria Math" panose="02040503050406030204" pitchFamily="18" charset="0"/>
                                                        </a:rPr>
                                                      </m:ctrlPr>
                                                    </m:sSubPr>
                                                    <m:e>
                                                      <m:r>
                                                        <a:rPr lang="en-GB" sz="1400" b="0" i="1">
                                                          <a:latin typeface="Cambria Math" panose="02040503050406030204" pitchFamily="18" charset="0"/>
                                                        </a:rPr>
                                                        <m:t>𝑃</m:t>
                                                      </m:r>
                                                    </m:e>
                                                    <m:sub>
                                                      <m:r>
                                                        <a:rPr lang="en-GB" sz="1400" b="0" i="1">
                                                          <a:latin typeface="Cambria Math" panose="02040503050406030204" pitchFamily="18" charset="0"/>
                                                        </a:rPr>
                                                        <m:t>𝑠𝑎𝑡</m:t>
                                                      </m:r>
                                                    </m:sub>
                                                  </m:sSub>
                                                </m:den>
                                              </m:f>
                                            </m:e>
                                          </m:d>
                                        </m:e>
                                      </m:func>
                                    </m:e>
                                  </m:d>
                                </m:e>
                                <m:sup>
                                  <m:r>
                                    <a:rPr lang="en-GB" sz="1400" b="0" i="1">
                                      <a:latin typeface="Cambria Math" panose="02040503050406030204" pitchFamily="18" charset="0"/>
                                    </a:rPr>
                                    <m:t>2</m:t>
                                  </m:r>
                                </m:sup>
                              </m:sSup>
                            </m:e>
                          </m:d>
                          <m:r>
                            <a:rPr lang="en-GB" sz="1400" b="0" i="1">
                              <a:latin typeface="Cambria Math" panose="02040503050406030204" pitchFamily="18" charset="0"/>
                            </a:rPr>
                            <m:t>=</m:t>
                          </m:r>
                          <m:func>
                            <m:funcPr>
                              <m:ctrlPr>
                                <a:rPr lang="en-GB" sz="1400" b="0" i="1">
                                  <a:latin typeface="Cambria Math" panose="02040503050406030204" pitchFamily="18" charset="0"/>
                                </a:rPr>
                              </m:ctrlPr>
                            </m:funcPr>
                            <m:fName>
                              <m:r>
                                <m:rPr>
                                  <m:sty m:val="p"/>
                                </m:rPr>
                                <a:rPr lang="en-GB" sz="1400" b="0">
                                  <a:latin typeface="Cambria Math" panose="02040503050406030204" pitchFamily="18" charset="0"/>
                                </a:rPr>
                                <m:t>exp</m:t>
                              </m:r>
                            </m:fName>
                            <m:e>
                              <m:d>
                                <m:dPr>
                                  <m:ctrlPr>
                                    <a:rPr lang="en-GB" sz="1400" b="0" i="1">
                                      <a:latin typeface="Cambria Math" panose="02040503050406030204" pitchFamily="18" charset="0"/>
                                    </a:rPr>
                                  </m:ctrlPr>
                                </m:dPr>
                                <m:e>
                                  <m:r>
                                    <a:rPr lang="en-GB" sz="1400" b="0" i="1">
                                      <a:latin typeface="Cambria Math" panose="02040503050406030204" pitchFamily="18" charset="0"/>
                                    </a:rPr>
                                    <m:t>−</m:t>
                                  </m:r>
                                  <m:sSup>
                                    <m:sSupPr>
                                      <m:ctrlPr>
                                        <a:rPr lang="en-GB" sz="1400" b="0" i="1">
                                          <a:latin typeface="Cambria Math" panose="02040503050406030204" pitchFamily="18" charset="0"/>
                                        </a:rPr>
                                      </m:ctrlPr>
                                    </m:sSupPr>
                                    <m:e>
                                      <m:d>
                                        <m:dPr>
                                          <m:ctrlPr>
                                            <a:rPr lang="en-GB" sz="1400" b="0" i="1">
                                              <a:latin typeface="Cambria Math" panose="02040503050406030204" pitchFamily="18" charset="0"/>
                                            </a:rPr>
                                          </m:ctrlPr>
                                        </m:dPr>
                                        <m:e>
                                          <m:f>
                                            <m:fPr>
                                              <m:ctrlPr>
                                                <a:rPr lang="en-GB" sz="1400" b="0" i="1">
                                                  <a:latin typeface="Cambria Math" panose="02040503050406030204" pitchFamily="18" charset="0"/>
                                                </a:rPr>
                                              </m:ctrlPr>
                                            </m:fPr>
                                            <m:num>
                                              <m:r>
                                                <a:rPr lang="en-GB" sz="1400" b="0" i="1">
                                                  <a:latin typeface="Cambria Math" panose="02040503050406030204" pitchFamily="18" charset="0"/>
                                                </a:rPr>
                                                <m:t>𝑇</m:t>
                                              </m:r>
                                            </m:num>
                                            <m:den>
                                              <m:sSub>
                                                <m:sSubPr>
                                                  <m:ctrlPr>
                                                    <a:rPr lang="en-GB" sz="1400" b="0" i="1">
                                                      <a:latin typeface="Cambria Math" panose="02040503050406030204" pitchFamily="18" charset="0"/>
                                                    </a:rPr>
                                                  </m:ctrlPr>
                                                </m:sSubPr>
                                                <m:e>
                                                  <m:r>
                                                    <a:rPr lang="en-GB" sz="1400" b="0" i="1">
                                                      <a:latin typeface="Cambria Math" panose="02040503050406030204" pitchFamily="18" charset="0"/>
                                                    </a:rPr>
                                                    <m:t>𝑇</m:t>
                                                  </m:r>
                                                </m:e>
                                                <m:sub>
                                                  <m:r>
                                                    <a:rPr lang="en-GB" sz="1400" b="0" i="1">
                                                      <a:latin typeface="Cambria Math" panose="02040503050406030204" pitchFamily="18" charset="0"/>
                                                    </a:rPr>
                                                    <m:t>0</m:t>
                                                  </m:r>
                                                </m:sub>
                                              </m:sSub>
                                            </m:den>
                                          </m:f>
                                          <m:func>
                                            <m:funcPr>
                                              <m:ctrlPr>
                                                <a:rPr lang="en-GB" sz="1400" b="0" i="1">
                                                  <a:latin typeface="Cambria Math" panose="02040503050406030204" pitchFamily="18" charset="0"/>
                                                </a:rPr>
                                              </m:ctrlPr>
                                            </m:funcPr>
                                            <m:fName>
                                              <m:r>
                                                <m:rPr>
                                                  <m:sty m:val="p"/>
                                                </m:rPr>
                                                <a:rPr lang="en-GB" sz="1400" b="0">
                                                  <a:latin typeface="Cambria Math" panose="02040503050406030204" pitchFamily="18" charset="0"/>
                                                </a:rPr>
                                                <m:t>ln</m:t>
                                              </m:r>
                                            </m:fName>
                                            <m:e>
                                              <m:d>
                                                <m:dPr>
                                                  <m:ctrlPr>
                                                    <a:rPr lang="en-GB" sz="1400" b="0" i="1">
                                                      <a:latin typeface="Cambria Math" panose="02040503050406030204" pitchFamily="18" charset="0"/>
                                                    </a:rPr>
                                                  </m:ctrlPr>
                                                </m:dPr>
                                                <m:e>
                                                  <m:f>
                                                    <m:fPr>
                                                      <m:ctrlPr>
                                                        <a:rPr lang="en-GB" sz="1400" b="0" i="1">
                                                          <a:latin typeface="Cambria Math" panose="02040503050406030204" pitchFamily="18" charset="0"/>
                                                        </a:rPr>
                                                      </m:ctrlPr>
                                                    </m:fPr>
                                                    <m:num>
                                                      <m:r>
                                                        <a:rPr lang="en-GB" sz="1400" b="0" i="1">
                                                          <a:latin typeface="Cambria Math" panose="02040503050406030204" pitchFamily="18" charset="0"/>
                                                        </a:rPr>
                                                        <m:t>𝑃</m:t>
                                                      </m:r>
                                                    </m:num>
                                                    <m:den>
                                                      <m:sSub>
                                                        <m:sSubPr>
                                                          <m:ctrlPr>
                                                            <a:rPr lang="en-GB" sz="1400" b="0" i="1">
                                                              <a:latin typeface="Cambria Math" panose="02040503050406030204" pitchFamily="18" charset="0"/>
                                                            </a:rPr>
                                                          </m:ctrlPr>
                                                        </m:sSubPr>
                                                        <m:e>
                                                          <m:r>
                                                            <a:rPr lang="en-GB" sz="1400" b="0" i="1">
                                                              <a:latin typeface="Cambria Math" panose="02040503050406030204" pitchFamily="18" charset="0"/>
                                                            </a:rPr>
                                                            <m:t>𝑃</m:t>
                                                          </m:r>
                                                        </m:e>
                                                        <m:sub>
                                                          <m:r>
                                                            <a:rPr lang="en-GB" sz="1400" b="0" i="1">
                                                              <a:latin typeface="Cambria Math" panose="02040503050406030204" pitchFamily="18" charset="0"/>
                                                            </a:rPr>
                                                            <m:t>𝑠𝑎𝑡</m:t>
                                                          </m:r>
                                                        </m:sub>
                                                      </m:sSub>
                                                    </m:den>
                                                  </m:f>
                                                </m:e>
                                              </m:d>
                                            </m:e>
                                          </m:func>
                                        </m:e>
                                      </m:d>
                                    </m:e>
                                    <m:sup>
                                      <m:r>
                                        <a:rPr lang="en-GB" sz="1400" b="0" i="1">
                                          <a:latin typeface="Cambria Math" panose="02040503050406030204" pitchFamily="18" charset="0"/>
                                        </a:rPr>
                                        <m:t>2</m:t>
                                      </m:r>
                                    </m:sup>
                                  </m:sSup>
                                </m:e>
                              </m:d>
                            </m:e>
                          </m:func>
                        </m:e>
                      </m:func>
                    </m:oMath>
                  </m:oMathPara>
                </a14:m>
                <a:endParaRPr lang="en-GB" dirty="0"/>
              </a:p>
              <a:p>
                <a:pPr marL="36576">
                  <a:lnSpc>
                    <a:spcPct val="120000"/>
                  </a:lnSpc>
                </a:pPr>
                <a:r>
                  <a:rPr lang="en-GB" dirty="0"/>
                  <a:t>Measured values:</a:t>
                </a:r>
              </a:p>
              <a:p>
                <a:pPr marL="36576">
                  <a:lnSpc>
                    <a:spcPct val="120000"/>
                  </a:lnSpc>
                </a:pPr>
                <a:r>
                  <a:rPr lang="en-GB" sz="1400" b="1" dirty="0"/>
                  <a:t>		</a:t>
                </a:r>
                <a:r>
                  <a:rPr lang="en-GB" sz="1400" b="1" u="sng" dirty="0">
                    <a:solidFill>
                      <a:srgbClr val="FF0000"/>
                    </a:solidFill>
                  </a:rPr>
                  <a:t>T</a:t>
                </a:r>
                <a:r>
                  <a:rPr lang="en-GB" sz="1400" b="1" u="sng" baseline="-25000" dirty="0">
                    <a:solidFill>
                      <a:srgbClr val="FF0000"/>
                    </a:solidFill>
                  </a:rPr>
                  <a:t>0</a:t>
                </a:r>
                <a:r>
                  <a:rPr lang="en-GB" sz="1400" b="1" u="sng" dirty="0">
                    <a:solidFill>
                      <a:srgbClr val="FF0000"/>
                    </a:solidFill>
                  </a:rPr>
                  <a:t>=204.7 K ML= 2.67×10</a:t>
                </a:r>
                <a:r>
                  <a:rPr lang="en-GB" sz="1400" b="1" u="sng" baseline="30000" dirty="0">
                    <a:solidFill>
                      <a:srgbClr val="FF0000"/>
                    </a:solidFill>
                  </a:rPr>
                  <a:t>15</a:t>
                </a:r>
                <a:r>
                  <a:rPr lang="en-GB" sz="1400" b="1" u="sng" dirty="0">
                    <a:solidFill>
                      <a:srgbClr val="FF0000"/>
                    </a:solidFill>
                  </a:rPr>
                  <a:t>  cm</a:t>
                </a:r>
                <a:r>
                  <a:rPr lang="en-GB" sz="1400" b="1" u="sng" baseline="30000" dirty="0">
                    <a:solidFill>
                      <a:srgbClr val="FF0000"/>
                    </a:solidFill>
                  </a:rPr>
                  <a:t>-2</a:t>
                </a:r>
              </a:p>
              <a:p>
                <a:pPr marL="36576">
                  <a:lnSpc>
                    <a:spcPct val="120000"/>
                  </a:lnSpc>
                </a:pPr>
                <a:r>
                  <a:rPr lang="en-GB" sz="1400" b="1" dirty="0"/>
                  <a:t>From [4]		T</a:t>
                </a:r>
                <a:r>
                  <a:rPr lang="en-GB" sz="1400" b="1" baseline="-25000" dirty="0"/>
                  <a:t>0</a:t>
                </a:r>
                <a:r>
                  <a:rPr lang="en-GB" sz="1400" b="1" dirty="0"/>
                  <a:t>=209   K ML= 0.645×10</a:t>
                </a:r>
                <a:r>
                  <a:rPr lang="en-GB" sz="1400" b="1" baseline="30000" dirty="0"/>
                  <a:t>15</a:t>
                </a:r>
                <a:r>
                  <a:rPr lang="en-GB" sz="1400" b="1" dirty="0"/>
                  <a:t> cm</a:t>
                </a:r>
                <a:r>
                  <a:rPr lang="en-GB" sz="1400" b="1" baseline="30000" dirty="0"/>
                  <a:t>-2</a:t>
                </a:r>
              </a:p>
              <a:p>
                <a:pPr marL="36576">
                  <a:lnSpc>
                    <a:spcPct val="120000"/>
                  </a:lnSpc>
                </a:pPr>
                <a:r>
                  <a:rPr lang="en-GB" dirty="0"/>
                  <a:t>Values used for simulations are coherent with last measurements </a:t>
                </a:r>
                <a:r>
                  <a:rPr lang="en-GB" dirty="0">
                    <a:sym typeface="Wingdings" panose="05000000000000000000" pitchFamily="2" charset="2"/>
                  </a:rPr>
                  <a:t> Monolayer coverage more conservative</a:t>
                </a:r>
                <a:endParaRPr lang="en-GB" dirty="0"/>
              </a:p>
              <a:p>
                <a:pPr marL="36576">
                  <a:lnSpc>
                    <a:spcPct val="120000"/>
                  </a:lnSpc>
                </a:pPr>
                <a:endParaRPr lang="en-GB" dirty="0"/>
              </a:p>
            </p:txBody>
          </p:sp>
        </mc:Choice>
        <mc:Fallback>
          <p:sp>
            <p:nvSpPr>
              <p:cNvPr id="3" name="Content Placeholder 2">
                <a:extLst>
                  <a:ext uri="{FF2B5EF4-FFF2-40B4-BE49-F238E27FC236}">
                    <a16:creationId xmlns:a16="http://schemas.microsoft.com/office/drawing/2014/main" id="{002A9869-82A4-47AD-F0F9-59AC5172DC27}"/>
                  </a:ext>
                </a:extLst>
              </p:cNvPr>
              <p:cNvSpPr>
                <a:spLocks noGrp="1" noRot="1" noChangeAspect="1" noMove="1" noResize="1" noEditPoints="1" noAdjustHandles="1" noChangeArrowheads="1" noChangeShapeType="1" noTextEdit="1"/>
              </p:cNvSpPr>
              <p:nvPr>
                <p:ph sz="half" idx="1"/>
              </p:nvPr>
            </p:nvSpPr>
            <p:spPr>
              <a:blipFill>
                <a:blip r:embed="rId2"/>
                <a:stretch>
                  <a:fillRect l="-2823" t="-1058" b="-3571"/>
                </a:stretch>
              </a:blipFill>
            </p:spPr>
            <p:txBody>
              <a:bodyPr/>
              <a:lstStyle/>
              <a:p>
                <a:r>
                  <a:rPr lang="en-GB">
                    <a:noFill/>
                  </a:rPr>
                  <a:t> </a:t>
                </a:r>
              </a:p>
            </p:txBody>
          </p:sp>
        </mc:Fallback>
      </mc:AlternateContent>
      <p:pic>
        <p:nvPicPr>
          <p:cNvPr id="9" name="Content Placeholder 8">
            <a:extLst>
              <a:ext uri="{FF2B5EF4-FFF2-40B4-BE49-F238E27FC236}">
                <a16:creationId xmlns:a16="http://schemas.microsoft.com/office/drawing/2014/main" id="{F225D69F-8590-0AB2-4B3D-94F199AD4B55}"/>
              </a:ext>
            </a:extLst>
          </p:cNvPr>
          <p:cNvPicPr>
            <a:picLocks noGrp="1" noChangeAspect="1"/>
          </p:cNvPicPr>
          <p:nvPr>
            <p:ph sz="half" idx="2"/>
          </p:nvPr>
        </p:nvPicPr>
        <p:blipFill>
          <a:blip r:embed="rId3"/>
          <a:srcRect/>
          <a:stretch/>
        </p:blipFill>
        <p:spPr>
          <a:xfrm>
            <a:off x="6096000" y="1196049"/>
            <a:ext cx="5808275" cy="4608511"/>
          </a:xfrm>
        </p:spPr>
      </p:pic>
      <p:sp>
        <p:nvSpPr>
          <p:cNvPr id="5" name="Date Placeholder 4">
            <a:extLst>
              <a:ext uri="{FF2B5EF4-FFF2-40B4-BE49-F238E27FC236}">
                <a16:creationId xmlns:a16="http://schemas.microsoft.com/office/drawing/2014/main" id="{1AE42A96-4663-BB10-7851-0F1A12AAE324}"/>
              </a:ext>
            </a:extLst>
          </p:cNvPr>
          <p:cNvSpPr>
            <a:spLocks noGrp="1"/>
          </p:cNvSpPr>
          <p:nvPr>
            <p:ph type="dt" sz="half" idx="10"/>
          </p:nvPr>
        </p:nvSpPr>
        <p:spPr/>
        <p:txBody>
          <a:bodyPr/>
          <a:lstStyle/>
          <a:p>
            <a:r>
              <a:rPr lang="en-US"/>
              <a:t>14/02/2023</a:t>
            </a:r>
            <a:endParaRPr lang="en-US" dirty="0"/>
          </a:p>
        </p:txBody>
      </p:sp>
      <p:sp>
        <p:nvSpPr>
          <p:cNvPr id="6" name="Footer Placeholder 5">
            <a:extLst>
              <a:ext uri="{FF2B5EF4-FFF2-40B4-BE49-F238E27FC236}">
                <a16:creationId xmlns:a16="http://schemas.microsoft.com/office/drawing/2014/main" id="{E2EC0CBF-FD70-C917-4EB2-79539C3D925C}"/>
              </a:ext>
            </a:extLst>
          </p:cNvPr>
          <p:cNvSpPr>
            <a:spLocks noGrp="1"/>
          </p:cNvSpPr>
          <p:nvPr>
            <p:ph type="ftr" sz="quarter" idx="11"/>
          </p:nvPr>
        </p:nvSpPr>
        <p:spPr/>
        <p:txBody>
          <a:bodyPr/>
          <a:lstStyle/>
          <a:p>
            <a:r>
              <a:rPr lang="en-US"/>
              <a:t>JAFS | PUMA vacuum system</a:t>
            </a:r>
            <a:endParaRPr lang="en-US" dirty="0"/>
          </a:p>
        </p:txBody>
      </p:sp>
      <p:sp>
        <p:nvSpPr>
          <p:cNvPr id="7" name="Slide Number Placeholder 6">
            <a:extLst>
              <a:ext uri="{FF2B5EF4-FFF2-40B4-BE49-F238E27FC236}">
                <a16:creationId xmlns:a16="http://schemas.microsoft.com/office/drawing/2014/main" id="{B6BAA2F3-7612-D2E7-8C23-2C444A6CD1C0}"/>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47479880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3F11C-9882-D4F1-592F-DE218F59CC27}"/>
              </a:ext>
            </a:extLst>
          </p:cNvPr>
          <p:cNvSpPr>
            <a:spLocks noGrp="1"/>
          </p:cNvSpPr>
          <p:nvPr>
            <p:ph type="title"/>
          </p:nvPr>
        </p:nvSpPr>
        <p:spPr/>
        <p:txBody>
          <a:bodyPr/>
          <a:lstStyle/>
          <a:p>
            <a:r>
              <a:rPr lang="en-GB" dirty="0"/>
              <a:t>Isotherm measurements: Hydrogen</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02A9869-82A4-47AD-F0F9-59AC5172DC27}"/>
                  </a:ext>
                </a:extLst>
              </p:cNvPr>
              <p:cNvSpPr>
                <a:spLocks noGrp="1"/>
              </p:cNvSpPr>
              <p:nvPr>
                <p:ph sz="half" idx="1"/>
              </p:nvPr>
            </p:nvSpPr>
            <p:spPr/>
            <p:txBody>
              <a:bodyPr/>
              <a:lstStyle/>
              <a:p>
                <a:pPr>
                  <a:lnSpc>
                    <a:spcPct val="120000"/>
                  </a:lnSpc>
                </a:pPr>
                <a:r>
                  <a:rPr lang="en-GB" sz="2000" dirty="0"/>
                  <a:t>Dubinin–</a:t>
                </a:r>
                <a:r>
                  <a:rPr lang="en-GB" sz="2000" dirty="0" err="1"/>
                  <a:t>Radushkevich</a:t>
                </a:r>
                <a:r>
                  <a:rPr lang="en-GB" sz="2000" dirty="0"/>
                  <a:t> (DR) isotherm</a:t>
                </a:r>
              </a:p>
              <a:p>
                <a:pPr marL="36576">
                  <a:lnSpc>
                    <a:spcPct val="120000"/>
                  </a:lnSpc>
                </a:pPr>
                <a14:m>
                  <m:oMathPara xmlns:m="http://schemas.openxmlformats.org/officeDocument/2006/math">
                    <m:oMathParaPr>
                      <m:jc m:val="centerGroup"/>
                    </m:oMathParaPr>
                    <m:oMath xmlns:m="http://schemas.openxmlformats.org/officeDocument/2006/math">
                      <m:r>
                        <a:rPr lang="en-GB" sz="1400" b="0" i="1">
                          <a:latin typeface="Cambria Math" panose="02040503050406030204" pitchFamily="18" charset="0"/>
                        </a:rPr>
                        <m:t>𝜃</m:t>
                      </m:r>
                      <m:r>
                        <a:rPr lang="en-GB" sz="1400" b="0" i="1">
                          <a:latin typeface="Cambria Math" panose="02040503050406030204" pitchFamily="18" charset="0"/>
                        </a:rPr>
                        <m:t>=</m:t>
                      </m:r>
                      <m:func>
                        <m:funcPr>
                          <m:ctrlPr>
                            <a:rPr lang="en-GB" sz="1400" b="0" i="1">
                              <a:latin typeface="Cambria Math" panose="02040503050406030204" pitchFamily="18" charset="0"/>
                            </a:rPr>
                          </m:ctrlPr>
                        </m:funcPr>
                        <m:fName>
                          <m:r>
                            <m:rPr>
                              <m:sty m:val="p"/>
                            </m:rPr>
                            <a:rPr lang="en-GB" sz="1400" b="0">
                              <a:latin typeface="Cambria Math" panose="02040503050406030204" pitchFamily="18" charset="0"/>
                            </a:rPr>
                            <m:t>exp</m:t>
                          </m:r>
                        </m:fName>
                        <m:e>
                          <m:d>
                            <m:dPr>
                              <m:ctrlPr>
                                <a:rPr lang="en-GB" sz="1400" b="0" i="1">
                                  <a:latin typeface="Cambria Math" panose="02040503050406030204" pitchFamily="18" charset="0"/>
                                </a:rPr>
                              </m:ctrlPr>
                            </m:dPr>
                            <m:e>
                              <m:r>
                                <a:rPr lang="en-GB" sz="1400" b="0" i="1">
                                  <a:latin typeface="Cambria Math" panose="02040503050406030204" pitchFamily="18" charset="0"/>
                                </a:rPr>
                                <m:t>−</m:t>
                              </m:r>
                              <m:r>
                                <a:rPr lang="en-GB" sz="1400" b="0" i="1">
                                  <a:latin typeface="Cambria Math" panose="02040503050406030204" pitchFamily="18" charset="0"/>
                                </a:rPr>
                                <m:t>𝛽</m:t>
                              </m:r>
                              <m:sSup>
                                <m:sSupPr>
                                  <m:ctrlPr>
                                    <a:rPr lang="en-GB" sz="1400" b="0" i="1">
                                      <a:latin typeface="Cambria Math" panose="02040503050406030204" pitchFamily="18" charset="0"/>
                                    </a:rPr>
                                  </m:ctrlPr>
                                </m:sSupPr>
                                <m:e>
                                  <m:d>
                                    <m:dPr>
                                      <m:ctrlPr>
                                        <a:rPr lang="en-GB" sz="1400" b="0" i="1">
                                          <a:latin typeface="Cambria Math" panose="02040503050406030204" pitchFamily="18" charset="0"/>
                                        </a:rPr>
                                      </m:ctrlPr>
                                    </m:dPr>
                                    <m:e>
                                      <m:r>
                                        <a:rPr lang="en-GB" sz="1400" b="0" i="1">
                                          <a:latin typeface="Cambria Math" panose="02040503050406030204" pitchFamily="18" charset="0"/>
                                        </a:rPr>
                                        <m:t>𝑅𝑇</m:t>
                                      </m:r>
                                      <m:func>
                                        <m:funcPr>
                                          <m:ctrlPr>
                                            <a:rPr lang="en-GB" sz="1400" b="0" i="1">
                                              <a:latin typeface="Cambria Math" panose="02040503050406030204" pitchFamily="18" charset="0"/>
                                            </a:rPr>
                                          </m:ctrlPr>
                                        </m:funcPr>
                                        <m:fName>
                                          <m:r>
                                            <m:rPr>
                                              <m:sty m:val="p"/>
                                            </m:rPr>
                                            <a:rPr lang="en-GB" sz="1400" b="0">
                                              <a:latin typeface="Cambria Math" panose="02040503050406030204" pitchFamily="18" charset="0"/>
                                            </a:rPr>
                                            <m:t>ln</m:t>
                                          </m:r>
                                        </m:fName>
                                        <m:e>
                                          <m:d>
                                            <m:dPr>
                                              <m:ctrlPr>
                                                <a:rPr lang="en-GB" sz="1400" b="0" i="1">
                                                  <a:latin typeface="Cambria Math" panose="02040503050406030204" pitchFamily="18" charset="0"/>
                                                </a:rPr>
                                              </m:ctrlPr>
                                            </m:dPr>
                                            <m:e>
                                              <m:f>
                                                <m:fPr>
                                                  <m:ctrlPr>
                                                    <a:rPr lang="en-GB" sz="1400" b="0" i="1">
                                                      <a:latin typeface="Cambria Math" panose="02040503050406030204" pitchFamily="18" charset="0"/>
                                                    </a:rPr>
                                                  </m:ctrlPr>
                                                </m:fPr>
                                                <m:num>
                                                  <m:r>
                                                    <a:rPr lang="en-GB" sz="1400" b="0" i="1">
                                                      <a:latin typeface="Cambria Math" panose="02040503050406030204" pitchFamily="18" charset="0"/>
                                                    </a:rPr>
                                                    <m:t>𝑃</m:t>
                                                  </m:r>
                                                </m:num>
                                                <m:den>
                                                  <m:sSub>
                                                    <m:sSubPr>
                                                      <m:ctrlPr>
                                                        <a:rPr lang="en-GB" sz="1400" b="0" i="1">
                                                          <a:latin typeface="Cambria Math" panose="02040503050406030204" pitchFamily="18" charset="0"/>
                                                        </a:rPr>
                                                      </m:ctrlPr>
                                                    </m:sSubPr>
                                                    <m:e>
                                                      <m:r>
                                                        <a:rPr lang="en-GB" sz="1400" b="0" i="1">
                                                          <a:latin typeface="Cambria Math" panose="02040503050406030204" pitchFamily="18" charset="0"/>
                                                        </a:rPr>
                                                        <m:t>𝑃</m:t>
                                                      </m:r>
                                                    </m:e>
                                                    <m:sub>
                                                      <m:r>
                                                        <a:rPr lang="en-GB" sz="1400" b="0" i="1">
                                                          <a:latin typeface="Cambria Math" panose="02040503050406030204" pitchFamily="18" charset="0"/>
                                                        </a:rPr>
                                                        <m:t>𝑠𝑎𝑡</m:t>
                                                      </m:r>
                                                    </m:sub>
                                                  </m:sSub>
                                                </m:den>
                                              </m:f>
                                            </m:e>
                                          </m:d>
                                        </m:e>
                                      </m:func>
                                    </m:e>
                                  </m:d>
                                </m:e>
                                <m:sup>
                                  <m:r>
                                    <a:rPr lang="en-GB" sz="1400" b="0" i="1">
                                      <a:latin typeface="Cambria Math" panose="02040503050406030204" pitchFamily="18" charset="0"/>
                                    </a:rPr>
                                    <m:t>2</m:t>
                                  </m:r>
                                </m:sup>
                              </m:sSup>
                            </m:e>
                          </m:d>
                          <m:r>
                            <a:rPr lang="en-GB" sz="1400" b="0" i="1">
                              <a:latin typeface="Cambria Math" panose="02040503050406030204" pitchFamily="18" charset="0"/>
                            </a:rPr>
                            <m:t>=</m:t>
                          </m:r>
                          <m:func>
                            <m:funcPr>
                              <m:ctrlPr>
                                <a:rPr lang="en-GB" sz="1400" b="0" i="1">
                                  <a:latin typeface="Cambria Math" panose="02040503050406030204" pitchFamily="18" charset="0"/>
                                </a:rPr>
                              </m:ctrlPr>
                            </m:funcPr>
                            <m:fName>
                              <m:r>
                                <m:rPr>
                                  <m:sty m:val="p"/>
                                </m:rPr>
                                <a:rPr lang="en-GB" sz="1400" b="0">
                                  <a:latin typeface="Cambria Math" panose="02040503050406030204" pitchFamily="18" charset="0"/>
                                </a:rPr>
                                <m:t>exp</m:t>
                              </m:r>
                            </m:fName>
                            <m:e>
                              <m:d>
                                <m:dPr>
                                  <m:ctrlPr>
                                    <a:rPr lang="en-GB" sz="1400" b="0" i="1">
                                      <a:latin typeface="Cambria Math" panose="02040503050406030204" pitchFamily="18" charset="0"/>
                                    </a:rPr>
                                  </m:ctrlPr>
                                </m:dPr>
                                <m:e>
                                  <m:r>
                                    <a:rPr lang="en-GB" sz="1400" b="0" i="1">
                                      <a:latin typeface="Cambria Math" panose="02040503050406030204" pitchFamily="18" charset="0"/>
                                    </a:rPr>
                                    <m:t>−</m:t>
                                  </m:r>
                                  <m:sSup>
                                    <m:sSupPr>
                                      <m:ctrlPr>
                                        <a:rPr lang="en-GB" sz="1400" b="0" i="1">
                                          <a:latin typeface="Cambria Math" panose="02040503050406030204" pitchFamily="18" charset="0"/>
                                        </a:rPr>
                                      </m:ctrlPr>
                                    </m:sSupPr>
                                    <m:e>
                                      <m:d>
                                        <m:dPr>
                                          <m:ctrlPr>
                                            <a:rPr lang="en-GB" sz="1400" b="0" i="1">
                                              <a:latin typeface="Cambria Math" panose="02040503050406030204" pitchFamily="18" charset="0"/>
                                            </a:rPr>
                                          </m:ctrlPr>
                                        </m:dPr>
                                        <m:e>
                                          <m:f>
                                            <m:fPr>
                                              <m:ctrlPr>
                                                <a:rPr lang="en-GB" sz="1400" b="0" i="1">
                                                  <a:latin typeface="Cambria Math" panose="02040503050406030204" pitchFamily="18" charset="0"/>
                                                </a:rPr>
                                              </m:ctrlPr>
                                            </m:fPr>
                                            <m:num>
                                              <m:r>
                                                <a:rPr lang="en-GB" sz="1400" b="0" i="1">
                                                  <a:latin typeface="Cambria Math" panose="02040503050406030204" pitchFamily="18" charset="0"/>
                                                </a:rPr>
                                                <m:t>𝑇</m:t>
                                              </m:r>
                                            </m:num>
                                            <m:den>
                                              <m:sSub>
                                                <m:sSubPr>
                                                  <m:ctrlPr>
                                                    <a:rPr lang="en-GB" sz="1400" b="0" i="1">
                                                      <a:latin typeface="Cambria Math" panose="02040503050406030204" pitchFamily="18" charset="0"/>
                                                    </a:rPr>
                                                  </m:ctrlPr>
                                                </m:sSubPr>
                                                <m:e>
                                                  <m:r>
                                                    <a:rPr lang="en-GB" sz="1400" b="0" i="1">
                                                      <a:latin typeface="Cambria Math" panose="02040503050406030204" pitchFamily="18" charset="0"/>
                                                    </a:rPr>
                                                    <m:t>𝑇</m:t>
                                                  </m:r>
                                                </m:e>
                                                <m:sub>
                                                  <m:r>
                                                    <a:rPr lang="en-GB" sz="1400" b="0" i="1">
                                                      <a:latin typeface="Cambria Math" panose="02040503050406030204" pitchFamily="18" charset="0"/>
                                                    </a:rPr>
                                                    <m:t>0</m:t>
                                                  </m:r>
                                                </m:sub>
                                              </m:sSub>
                                            </m:den>
                                          </m:f>
                                          <m:func>
                                            <m:funcPr>
                                              <m:ctrlPr>
                                                <a:rPr lang="en-GB" sz="1400" b="0" i="1">
                                                  <a:latin typeface="Cambria Math" panose="02040503050406030204" pitchFamily="18" charset="0"/>
                                                </a:rPr>
                                              </m:ctrlPr>
                                            </m:funcPr>
                                            <m:fName>
                                              <m:r>
                                                <m:rPr>
                                                  <m:sty m:val="p"/>
                                                </m:rPr>
                                                <a:rPr lang="en-GB" sz="1400" b="0">
                                                  <a:latin typeface="Cambria Math" panose="02040503050406030204" pitchFamily="18" charset="0"/>
                                                </a:rPr>
                                                <m:t>ln</m:t>
                                              </m:r>
                                            </m:fName>
                                            <m:e>
                                              <m:d>
                                                <m:dPr>
                                                  <m:ctrlPr>
                                                    <a:rPr lang="en-GB" sz="1400" b="0" i="1">
                                                      <a:latin typeface="Cambria Math" panose="02040503050406030204" pitchFamily="18" charset="0"/>
                                                    </a:rPr>
                                                  </m:ctrlPr>
                                                </m:dPr>
                                                <m:e>
                                                  <m:f>
                                                    <m:fPr>
                                                      <m:ctrlPr>
                                                        <a:rPr lang="en-GB" sz="1400" b="0" i="1">
                                                          <a:latin typeface="Cambria Math" panose="02040503050406030204" pitchFamily="18" charset="0"/>
                                                        </a:rPr>
                                                      </m:ctrlPr>
                                                    </m:fPr>
                                                    <m:num>
                                                      <m:r>
                                                        <a:rPr lang="en-GB" sz="1400" b="0" i="1">
                                                          <a:latin typeface="Cambria Math" panose="02040503050406030204" pitchFamily="18" charset="0"/>
                                                        </a:rPr>
                                                        <m:t>𝑃</m:t>
                                                      </m:r>
                                                    </m:num>
                                                    <m:den>
                                                      <m:sSub>
                                                        <m:sSubPr>
                                                          <m:ctrlPr>
                                                            <a:rPr lang="en-GB" sz="1400" b="0" i="1">
                                                              <a:latin typeface="Cambria Math" panose="02040503050406030204" pitchFamily="18" charset="0"/>
                                                            </a:rPr>
                                                          </m:ctrlPr>
                                                        </m:sSubPr>
                                                        <m:e>
                                                          <m:r>
                                                            <a:rPr lang="en-GB" sz="1400" b="0" i="1">
                                                              <a:latin typeface="Cambria Math" panose="02040503050406030204" pitchFamily="18" charset="0"/>
                                                            </a:rPr>
                                                            <m:t>𝑃</m:t>
                                                          </m:r>
                                                        </m:e>
                                                        <m:sub>
                                                          <m:r>
                                                            <a:rPr lang="en-GB" sz="1400" b="0" i="1">
                                                              <a:latin typeface="Cambria Math" panose="02040503050406030204" pitchFamily="18" charset="0"/>
                                                            </a:rPr>
                                                            <m:t>𝑠𝑎𝑡</m:t>
                                                          </m:r>
                                                        </m:sub>
                                                      </m:sSub>
                                                    </m:den>
                                                  </m:f>
                                                </m:e>
                                              </m:d>
                                            </m:e>
                                          </m:func>
                                        </m:e>
                                      </m:d>
                                    </m:e>
                                    <m:sup>
                                      <m:r>
                                        <a:rPr lang="en-GB" sz="1400" b="0" i="1">
                                          <a:latin typeface="Cambria Math" panose="02040503050406030204" pitchFamily="18" charset="0"/>
                                        </a:rPr>
                                        <m:t>2</m:t>
                                      </m:r>
                                    </m:sup>
                                  </m:sSup>
                                </m:e>
                              </m:d>
                            </m:e>
                          </m:func>
                        </m:e>
                      </m:func>
                    </m:oMath>
                  </m:oMathPara>
                </a14:m>
                <a:endParaRPr lang="en-GB" dirty="0"/>
              </a:p>
              <a:p>
                <a:pPr marL="36576">
                  <a:lnSpc>
                    <a:spcPct val="120000"/>
                  </a:lnSpc>
                </a:pPr>
                <a:r>
                  <a:rPr lang="en-GB" dirty="0"/>
                  <a:t>Measured values:</a:t>
                </a:r>
              </a:p>
              <a:p>
                <a:pPr marL="36576">
                  <a:lnSpc>
                    <a:spcPct val="120000"/>
                  </a:lnSpc>
                </a:pPr>
                <a:r>
                  <a:rPr lang="en-GB" sz="1400" b="1" dirty="0"/>
                  <a:t>		</a:t>
                </a:r>
                <a:r>
                  <a:rPr lang="en-GB" sz="1400" b="1" u="sng" dirty="0">
                    <a:solidFill>
                      <a:srgbClr val="FF0000"/>
                    </a:solidFill>
                  </a:rPr>
                  <a:t>T</a:t>
                </a:r>
                <a:r>
                  <a:rPr lang="en-GB" sz="1400" b="1" u="sng" baseline="-25000" dirty="0">
                    <a:solidFill>
                      <a:srgbClr val="FF0000"/>
                    </a:solidFill>
                  </a:rPr>
                  <a:t>0</a:t>
                </a:r>
                <a:r>
                  <a:rPr lang="en-GB" sz="1400" b="1" u="sng" dirty="0">
                    <a:solidFill>
                      <a:srgbClr val="FF0000"/>
                    </a:solidFill>
                  </a:rPr>
                  <a:t>=204.7 K ML= 2.67×10</a:t>
                </a:r>
                <a:r>
                  <a:rPr lang="en-GB" sz="1400" b="1" u="sng" baseline="30000" dirty="0">
                    <a:solidFill>
                      <a:srgbClr val="FF0000"/>
                    </a:solidFill>
                  </a:rPr>
                  <a:t>15</a:t>
                </a:r>
                <a:r>
                  <a:rPr lang="en-GB" sz="1400" b="1" u="sng" dirty="0">
                    <a:solidFill>
                      <a:srgbClr val="FF0000"/>
                    </a:solidFill>
                  </a:rPr>
                  <a:t>  cm</a:t>
                </a:r>
                <a:r>
                  <a:rPr lang="en-GB" sz="1400" b="1" u="sng" baseline="30000" dirty="0">
                    <a:solidFill>
                      <a:srgbClr val="FF0000"/>
                    </a:solidFill>
                  </a:rPr>
                  <a:t>-2</a:t>
                </a:r>
              </a:p>
              <a:p>
                <a:pPr marL="36576">
                  <a:lnSpc>
                    <a:spcPct val="120000"/>
                  </a:lnSpc>
                </a:pPr>
                <a:r>
                  <a:rPr lang="en-GB" sz="1400" b="1" dirty="0"/>
                  <a:t>From [4]		T</a:t>
                </a:r>
                <a:r>
                  <a:rPr lang="en-GB" sz="1400" b="1" baseline="-25000" dirty="0"/>
                  <a:t>0</a:t>
                </a:r>
                <a:r>
                  <a:rPr lang="en-GB" sz="1400" b="1" dirty="0"/>
                  <a:t>=209   K ML= 0.645×10</a:t>
                </a:r>
                <a:r>
                  <a:rPr lang="en-GB" sz="1400" b="1" baseline="30000" dirty="0"/>
                  <a:t>15</a:t>
                </a:r>
                <a:r>
                  <a:rPr lang="en-GB" sz="1400" b="1" dirty="0"/>
                  <a:t> cm</a:t>
                </a:r>
                <a:r>
                  <a:rPr lang="en-GB" sz="1400" b="1" baseline="30000" dirty="0"/>
                  <a:t>-2</a:t>
                </a:r>
              </a:p>
              <a:p>
                <a:pPr marL="36576">
                  <a:lnSpc>
                    <a:spcPct val="120000"/>
                  </a:lnSpc>
                </a:pPr>
                <a:r>
                  <a:rPr lang="en-GB" dirty="0"/>
                  <a:t>Values used for simulations are coherent with last measurements </a:t>
                </a:r>
                <a:r>
                  <a:rPr lang="en-GB" dirty="0">
                    <a:sym typeface="Wingdings" panose="05000000000000000000" pitchFamily="2" charset="2"/>
                  </a:rPr>
                  <a:t> Monolayer coverage more conservative</a:t>
                </a:r>
                <a:endParaRPr lang="en-GB" dirty="0"/>
              </a:p>
              <a:p>
                <a:pPr marL="36576">
                  <a:lnSpc>
                    <a:spcPct val="120000"/>
                  </a:lnSpc>
                </a:pPr>
                <a:endParaRPr lang="en-GB" dirty="0"/>
              </a:p>
            </p:txBody>
          </p:sp>
        </mc:Choice>
        <mc:Fallback>
          <p:sp>
            <p:nvSpPr>
              <p:cNvPr id="3" name="Content Placeholder 2">
                <a:extLst>
                  <a:ext uri="{FF2B5EF4-FFF2-40B4-BE49-F238E27FC236}">
                    <a16:creationId xmlns:a16="http://schemas.microsoft.com/office/drawing/2014/main" id="{002A9869-82A4-47AD-F0F9-59AC5172DC27}"/>
                  </a:ext>
                </a:extLst>
              </p:cNvPr>
              <p:cNvSpPr>
                <a:spLocks noGrp="1" noRot="1" noChangeAspect="1" noMove="1" noResize="1" noEditPoints="1" noAdjustHandles="1" noChangeArrowheads="1" noChangeShapeType="1" noTextEdit="1"/>
              </p:cNvSpPr>
              <p:nvPr>
                <p:ph sz="half" idx="1"/>
              </p:nvPr>
            </p:nvSpPr>
            <p:spPr>
              <a:blipFill>
                <a:blip r:embed="rId2"/>
                <a:stretch>
                  <a:fillRect l="-2823" t="-1058" b="-3571"/>
                </a:stretch>
              </a:blipFill>
            </p:spPr>
            <p:txBody>
              <a:bodyPr/>
              <a:lstStyle/>
              <a:p>
                <a:r>
                  <a:rPr lang="en-GB">
                    <a:noFill/>
                  </a:rPr>
                  <a:t> </a:t>
                </a:r>
              </a:p>
            </p:txBody>
          </p:sp>
        </mc:Fallback>
      </mc:AlternateContent>
      <p:pic>
        <p:nvPicPr>
          <p:cNvPr id="9" name="Content Placeholder 8">
            <a:extLst>
              <a:ext uri="{FF2B5EF4-FFF2-40B4-BE49-F238E27FC236}">
                <a16:creationId xmlns:a16="http://schemas.microsoft.com/office/drawing/2014/main" id="{F225D69F-8590-0AB2-4B3D-94F199AD4B55}"/>
              </a:ext>
            </a:extLst>
          </p:cNvPr>
          <p:cNvPicPr>
            <a:picLocks noGrp="1" noChangeAspect="1"/>
          </p:cNvPicPr>
          <p:nvPr>
            <p:ph sz="half" idx="2"/>
          </p:nvPr>
        </p:nvPicPr>
        <p:blipFill>
          <a:blip r:embed="rId3"/>
          <a:srcRect/>
          <a:stretch/>
        </p:blipFill>
        <p:spPr>
          <a:xfrm>
            <a:off x="6096000" y="1914281"/>
            <a:ext cx="5808275" cy="3172046"/>
          </a:xfrm>
        </p:spPr>
      </p:pic>
      <p:sp>
        <p:nvSpPr>
          <p:cNvPr id="5" name="Date Placeholder 4">
            <a:extLst>
              <a:ext uri="{FF2B5EF4-FFF2-40B4-BE49-F238E27FC236}">
                <a16:creationId xmlns:a16="http://schemas.microsoft.com/office/drawing/2014/main" id="{1AE42A96-4663-BB10-7851-0F1A12AAE324}"/>
              </a:ext>
            </a:extLst>
          </p:cNvPr>
          <p:cNvSpPr>
            <a:spLocks noGrp="1"/>
          </p:cNvSpPr>
          <p:nvPr>
            <p:ph type="dt" sz="half" idx="10"/>
          </p:nvPr>
        </p:nvSpPr>
        <p:spPr/>
        <p:txBody>
          <a:bodyPr/>
          <a:lstStyle/>
          <a:p>
            <a:r>
              <a:rPr lang="en-US"/>
              <a:t>14/02/2023</a:t>
            </a:r>
            <a:endParaRPr lang="en-US" dirty="0"/>
          </a:p>
        </p:txBody>
      </p:sp>
      <p:sp>
        <p:nvSpPr>
          <p:cNvPr id="6" name="Footer Placeholder 5">
            <a:extLst>
              <a:ext uri="{FF2B5EF4-FFF2-40B4-BE49-F238E27FC236}">
                <a16:creationId xmlns:a16="http://schemas.microsoft.com/office/drawing/2014/main" id="{E2EC0CBF-FD70-C917-4EB2-79539C3D925C}"/>
              </a:ext>
            </a:extLst>
          </p:cNvPr>
          <p:cNvSpPr>
            <a:spLocks noGrp="1"/>
          </p:cNvSpPr>
          <p:nvPr>
            <p:ph type="ftr" sz="quarter" idx="11"/>
          </p:nvPr>
        </p:nvSpPr>
        <p:spPr/>
        <p:txBody>
          <a:bodyPr/>
          <a:lstStyle/>
          <a:p>
            <a:r>
              <a:rPr lang="en-US"/>
              <a:t>JAFS | PUMA vacuum system</a:t>
            </a:r>
            <a:endParaRPr lang="en-US" dirty="0"/>
          </a:p>
        </p:txBody>
      </p:sp>
      <p:sp>
        <p:nvSpPr>
          <p:cNvPr id="7" name="Slide Number Placeholder 6">
            <a:extLst>
              <a:ext uri="{FF2B5EF4-FFF2-40B4-BE49-F238E27FC236}">
                <a16:creationId xmlns:a16="http://schemas.microsoft.com/office/drawing/2014/main" id="{B6BAA2F3-7612-D2E7-8C23-2C444A6CD1C0}"/>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3873285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3F11C-9882-D4F1-592F-DE218F59CC27}"/>
              </a:ext>
            </a:extLst>
          </p:cNvPr>
          <p:cNvSpPr>
            <a:spLocks noGrp="1"/>
          </p:cNvSpPr>
          <p:nvPr>
            <p:ph type="title"/>
          </p:nvPr>
        </p:nvSpPr>
        <p:spPr/>
        <p:txBody>
          <a:bodyPr/>
          <a:lstStyle/>
          <a:p>
            <a:r>
              <a:rPr lang="en-GB" dirty="0"/>
              <a:t>Isotherm measurements: Helium</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02A9869-82A4-47AD-F0F9-59AC5172DC27}"/>
                  </a:ext>
                </a:extLst>
              </p:cNvPr>
              <p:cNvSpPr>
                <a:spLocks noGrp="1"/>
              </p:cNvSpPr>
              <p:nvPr>
                <p:ph sz="half" idx="1"/>
              </p:nvPr>
            </p:nvSpPr>
            <p:spPr/>
            <p:txBody>
              <a:bodyPr/>
              <a:lstStyle/>
              <a:p>
                <a:pPr>
                  <a:lnSpc>
                    <a:spcPct val="120000"/>
                  </a:lnSpc>
                </a:pPr>
                <a:r>
                  <a:rPr lang="en-GB" sz="2000" dirty="0"/>
                  <a:t>Dubinin–</a:t>
                </a:r>
                <a:r>
                  <a:rPr lang="en-GB" sz="2000" dirty="0" err="1"/>
                  <a:t>Radushkevich</a:t>
                </a:r>
                <a:r>
                  <a:rPr lang="en-GB" sz="2000" dirty="0"/>
                  <a:t> (DR) isotherm</a:t>
                </a:r>
              </a:p>
              <a:p>
                <a:pPr marL="36576">
                  <a:lnSpc>
                    <a:spcPct val="120000"/>
                  </a:lnSpc>
                </a:pPr>
                <a14:m>
                  <m:oMathPara xmlns:m="http://schemas.openxmlformats.org/officeDocument/2006/math">
                    <m:oMathParaPr>
                      <m:jc m:val="centerGroup"/>
                    </m:oMathParaPr>
                    <m:oMath xmlns:m="http://schemas.openxmlformats.org/officeDocument/2006/math">
                      <m:r>
                        <a:rPr lang="en-GB" sz="1400" b="0" i="1">
                          <a:latin typeface="Cambria Math" panose="02040503050406030204" pitchFamily="18" charset="0"/>
                        </a:rPr>
                        <m:t>𝜃</m:t>
                      </m:r>
                      <m:r>
                        <a:rPr lang="en-GB" sz="1400" b="0" i="1">
                          <a:latin typeface="Cambria Math" panose="02040503050406030204" pitchFamily="18" charset="0"/>
                        </a:rPr>
                        <m:t>=</m:t>
                      </m:r>
                      <m:func>
                        <m:funcPr>
                          <m:ctrlPr>
                            <a:rPr lang="en-GB" sz="1400" b="0" i="1">
                              <a:latin typeface="Cambria Math" panose="02040503050406030204" pitchFamily="18" charset="0"/>
                            </a:rPr>
                          </m:ctrlPr>
                        </m:funcPr>
                        <m:fName>
                          <m:r>
                            <m:rPr>
                              <m:sty m:val="p"/>
                            </m:rPr>
                            <a:rPr lang="en-GB" sz="1400" b="0">
                              <a:latin typeface="Cambria Math" panose="02040503050406030204" pitchFamily="18" charset="0"/>
                            </a:rPr>
                            <m:t>exp</m:t>
                          </m:r>
                        </m:fName>
                        <m:e>
                          <m:d>
                            <m:dPr>
                              <m:ctrlPr>
                                <a:rPr lang="en-GB" sz="1400" b="0" i="1">
                                  <a:latin typeface="Cambria Math" panose="02040503050406030204" pitchFamily="18" charset="0"/>
                                </a:rPr>
                              </m:ctrlPr>
                            </m:dPr>
                            <m:e>
                              <m:r>
                                <a:rPr lang="en-GB" sz="1400" b="0" i="1">
                                  <a:latin typeface="Cambria Math" panose="02040503050406030204" pitchFamily="18" charset="0"/>
                                </a:rPr>
                                <m:t>−</m:t>
                              </m:r>
                              <m:r>
                                <a:rPr lang="en-GB" sz="1400" b="0" i="1">
                                  <a:latin typeface="Cambria Math" panose="02040503050406030204" pitchFamily="18" charset="0"/>
                                </a:rPr>
                                <m:t>𝛽</m:t>
                              </m:r>
                              <m:sSup>
                                <m:sSupPr>
                                  <m:ctrlPr>
                                    <a:rPr lang="en-GB" sz="1400" b="0" i="1">
                                      <a:latin typeface="Cambria Math" panose="02040503050406030204" pitchFamily="18" charset="0"/>
                                    </a:rPr>
                                  </m:ctrlPr>
                                </m:sSupPr>
                                <m:e>
                                  <m:d>
                                    <m:dPr>
                                      <m:ctrlPr>
                                        <a:rPr lang="en-GB" sz="1400" b="0" i="1">
                                          <a:latin typeface="Cambria Math" panose="02040503050406030204" pitchFamily="18" charset="0"/>
                                        </a:rPr>
                                      </m:ctrlPr>
                                    </m:dPr>
                                    <m:e>
                                      <m:r>
                                        <a:rPr lang="en-GB" sz="1400" b="0" i="1">
                                          <a:latin typeface="Cambria Math" panose="02040503050406030204" pitchFamily="18" charset="0"/>
                                        </a:rPr>
                                        <m:t>𝑅𝑇</m:t>
                                      </m:r>
                                      <m:func>
                                        <m:funcPr>
                                          <m:ctrlPr>
                                            <a:rPr lang="en-GB" sz="1400" b="0" i="1">
                                              <a:latin typeface="Cambria Math" panose="02040503050406030204" pitchFamily="18" charset="0"/>
                                            </a:rPr>
                                          </m:ctrlPr>
                                        </m:funcPr>
                                        <m:fName>
                                          <m:r>
                                            <m:rPr>
                                              <m:sty m:val="p"/>
                                            </m:rPr>
                                            <a:rPr lang="en-GB" sz="1400" b="0">
                                              <a:latin typeface="Cambria Math" panose="02040503050406030204" pitchFamily="18" charset="0"/>
                                            </a:rPr>
                                            <m:t>ln</m:t>
                                          </m:r>
                                        </m:fName>
                                        <m:e>
                                          <m:d>
                                            <m:dPr>
                                              <m:ctrlPr>
                                                <a:rPr lang="en-GB" sz="1400" b="0" i="1">
                                                  <a:latin typeface="Cambria Math" panose="02040503050406030204" pitchFamily="18" charset="0"/>
                                                </a:rPr>
                                              </m:ctrlPr>
                                            </m:dPr>
                                            <m:e>
                                              <m:f>
                                                <m:fPr>
                                                  <m:ctrlPr>
                                                    <a:rPr lang="en-GB" sz="1400" b="0" i="1">
                                                      <a:latin typeface="Cambria Math" panose="02040503050406030204" pitchFamily="18" charset="0"/>
                                                    </a:rPr>
                                                  </m:ctrlPr>
                                                </m:fPr>
                                                <m:num>
                                                  <m:r>
                                                    <a:rPr lang="en-GB" sz="1400" b="0" i="1">
                                                      <a:latin typeface="Cambria Math" panose="02040503050406030204" pitchFamily="18" charset="0"/>
                                                    </a:rPr>
                                                    <m:t>𝑃</m:t>
                                                  </m:r>
                                                </m:num>
                                                <m:den>
                                                  <m:sSub>
                                                    <m:sSubPr>
                                                      <m:ctrlPr>
                                                        <a:rPr lang="en-GB" sz="1400" b="0" i="1">
                                                          <a:latin typeface="Cambria Math" panose="02040503050406030204" pitchFamily="18" charset="0"/>
                                                        </a:rPr>
                                                      </m:ctrlPr>
                                                    </m:sSubPr>
                                                    <m:e>
                                                      <m:r>
                                                        <a:rPr lang="en-GB" sz="1400" b="0" i="1">
                                                          <a:latin typeface="Cambria Math" panose="02040503050406030204" pitchFamily="18" charset="0"/>
                                                        </a:rPr>
                                                        <m:t>𝑃</m:t>
                                                      </m:r>
                                                    </m:e>
                                                    <m:sub>
                                                      <m:r>
                                                        <a:rPr lang="en-GB" sz="1400" b="0" i="1">
                                                          <a:latin typeface="Cambria Math" panose="02040503050406030204" pitchFamily="18" charset="0"/>
                                                        </a:rPr>
                                                        <m:t>𝑠𝑎𝑡</m:t>
                                                      </m:r>
                                                    </m:sub>
                                                  </m:sSub>
                                                </m:den>
                                              </m:f>
                                            </m:e>
                                          </m:d>
                                        </m:e>
                                      </m:func>
                                    </m:e>
                                  </m:d>
                                </m:e>
                                <m:sup>
                                  <m:r>
                                    <a:rPr lang="en-GB" sz="1400" b="0" i="1">
                                      <a:latin typeface="Cambria Math" panose="02040503050406030204" pitchFamily="18" charset="0"/>
                                    </a:rPr>
                                    <m:t>2</m:t>
                                  </m:r>
                                </m:sup>
                              </m:sSup>
                            </m:e>
                          </m:d>
                          <m:r>
                            <a:rPr lang="en-GB" sz="1400" b="0" i="1">
                              <a:latin typeface="Cambria Math" panose="02040503050406030204" pitchFamily="18" charset="0"/>
                            </a:rPr>
                            <m:t>=</m:t>
                          </m:r>
                          <m:func>
                            <m:funcPr>
                              <m:ctrlPr>
                                <a:rPr lang="en-GB" sz="1400" b="0" i="1">
                                  <a:latin typeface="Cambria Math" panose="02040503050406030204" pitchFamily="18" charset="0"/>
                                </a:rPr>
                              </m:ctrlPr>
                            </m:funcPr>
                            <m:fName>
                              <m:r>
                                <m:rPr>
                                  <m:sty m:val="p"/>
                                </m:rPr>
                                <a:rPr lang="en-GB" sz="1400" b="0">
                                  <a:latin typeface="Cambria Math" panose="02040503050406030204" pitchFamily="18" charset="0"/>
                                </a:rPr>
                                <m:t>exp</m:t>
                              </m:r>
                            </m:fName>
                            <m:e>
                              <m:d>
                                <m:dPr>
                                  <m:ctrlPr>
                                    <a:rPr lang="en-GB" sz="1400" b="0" i="1">
                                      <a:latin typeface="Cambria Math" panose="02040503050406030204" pitchFamily="18" charset="0"/>
                                    </a:rPr>
                                  </m:ctrlPr>
                                </m:dPr>
                                <m:e>
                                  <m:r>
                                    <a:rPr lang="en-GB" sz="1400" b="0" i="1">
                                      <a:latin typeface="Cambria Math" panose="02040503050406030204" pitchFamily="18" charset="0"/>
                                    </a:rPr>
                                    <m:t>−</m:t>
                                  </m:r>
                                  <m:sSup>
                                    <m:sSupPr>
                                      <m:ctrlPr>
                                        <a:rPr lang="en-GB" sz="1400" b="0" i="1">
                                          <a:latin typeface="Cambria Math" panose="02040503050406030204" pitchFamily="18" charset="0"/>
                                        </a:rPr>
                                      </m:ctrlPr>
                                    </m:sSupPr>
                                    <m:e>
                                      <m:d>
                                        <m:dPr>
                                          <m:ctrlPr>
                                            <a:rPr lang="en-GB" sz="1400" b="0" i="1">
                                              <a:latin typeface="Cambria Math" panose="02040503050406030204" pitchFamily="18" charset="0"/>
                                            </a:rPr>
                                          </m:ctrlPr>
                                        </m:dPr>
                                        <m:e>
                                          <m:f>
                                            <m:fPr>
                                              <m:ctrlPr>
                                                <a:rPr lang="en-GB" sz="1400" b="0" i="1">
                                                  <a:latin typeface="Cambria Math" panose="02040503050406030204" pitchFamily="18" charset="0"/>
                                                </a:rPr>
                                              </m:ctrlPr>
                                            </m:fPr>
                                            <m:num>
                                              <m:r>
                                                <a:rPr lang="en-GB" sz="1400" b="0" i="1">
                                                  <a:latin typeface="Cambria Math" panose="02040503050406030204" pitchFamily="18" charset="0"/>
                                                </a:rPr>
                                                <m:t>𝑇</m:t>
                                              </m:r>
                                            </m:num>
                                            <m:den>
                                              <m:sSub>
                                                <m:sSubPr>
                                                  <m:ctrlPr>
                                                    <a:rPr lang="en-GB" sz="1400" b="0" i="1">
                                                      <a:latin typeface="Cambria Math" panose="02040503050406030204" pitchFamily="18" charset="0"/>
                                                    </a:rPr>
                                                  </m:ctrlPr>
                                                </m:sSubPr>
                                                <m:e>
                                                  <m:r>
                                                    <a:rPr lang="en-GB" sz="1400" b="0" i="1">
                                                      <a:latin typeface="Cambria Math" panose="02040503050406030204" pitchFamily="18" charset="0"/>
                                                    </a:rPr>
                                                    <m:t>𝑇</m:t>
                                                  </m:r>
                                                </m:e>
                                                <m:sub>
                                                  <m:r>
                                                    <a:rPr lang="en-GB" sz="1400" b="0" i="1">
                                                      <a:latin typeface="Cambria Math" panose="02040503050406030204" pitchFamily="18" charset="0"/>
                                                    </a:rPr>
                                                    <m:t>0</m:t>
                                                  </m:r>
                                                </m:sub>
                                              </m:sSub>
                                            </m:den>
                                          </m:f>
                                          <m:func>
                                            <m:funcPr>
                                              <m:ctrlPr>
                                                <a:rPr lang="en-GB" sz="1400" b="0" i="1">
                                                  <a:latin typeface="Cambria Math" panose="02040503050406030204" pitchFamily="18" charset="0"/>
                                                </a:rPr>
                                              </m:ctrlPr>
                                            </m:funcPr>
                                            <m:fName>
                                              <m:r>
                                                <m:rPr>
                                                  <m:sty m:val="p"/>
                                                </m:rPr>
                                                <a:rPr lang="en-GB" sz="1400" b="0">
                                                  <a:latin typeface="Cambria Math" panose="02040503050406030204" pitchFamily="18" charset="0"/>
                                                </a:rPr>
                                                <m:t>ln</m:t>
                                              </m:r>
                                            </m:fName>
                                            <m:e>
                                              <m:d>
                                                <m:dPr>
                                                  <m:ctrlPr>
                                                    <a:rPr lang="en-GB" sz="1400" b="0" i="1">
                                                      <a:latin typeface="Cambria Math" panose="02040503050406030204" pitchFamily="18" charset="0"/>
                                                    </a:rPr>
                                                  </m:ctrlPr>
                                                </m:dPr>
                                                <m:e>
                                                  <m:f>
                                                    <m:fPr>
                                                      <m:ctrlPr>
                                                        <a:rPr lang="en-GB" sz="1400" b="0" i="1">
                                                          <a:latin typeface="Cambria Math" panose="02040503050406030204" pitchFamily="18" charset="0"/>
                                                        </a:rPr>
                                                      </m:ctrlPr>
                                                    </m:fPr>
                                                    <m:num>
                                                      <m:r>
                                                        <a:rPr lang="en-GB" sz="1400" b="0" i="1">
                                                          <a:latin typeface="Cambria Math" panose="02040503050406030204" pitchFamily="18" charset="0"/>
                                                        </a:rPr>
                                                        <m:t>𝑃</m:t>
                                                      </m:r>
                                                    </m:num>
                                                    <m:den>
                                                      <m:sSub>
                                                        <m:sSubPr>
                                                          <m:ctrlPr>
                                                            <a:rPr lang="en-GB" sz="1400" b="0" i="1">
                                                              <a:latin typeface="Cambria Math" panose="02040503050406030204" pitchFamily="18" charset="0"/>
                                                            </a:rPr>
                                                          </m:ctrlPr>
                                                        </m:sSubPr>
                                                        <m:e>
                                                          <m:r>
                                                            <a:rPr lang="en-GB" sz="1400" b="0" i="1">
                                                              <a:latin typeface="Cambria Math" panose="02040503050406030204" pitchFamily="18" charset="0"/>
                                                            </a:rPr>
                                                            <m:t>𝑃</m:t>
                                                          </m:r>
                                                        </m:e>
                                                        <m:sub>
                                                          <m:r>
                                                            <a:rPr lang="en-GB" sz="1400" b="0" i="1">
                                                              <a:latin typeface="Cambria Math" panose="02040503050406030204" pitchFamily="18" charset="0"/>
                                                            </a:rPr>
                                                            <m:t>𝑠𝑎𝑡</m:t>
                                                          </m:r>
                                                        </m:sub>
                                                      </m:sSub>
                                                    </m:den>
                                                  </m:f>
                                                </m:e>
                                              </m:d>
                                            </m:e>
                                          </m:func>
                                        </m:e>
                                      </m:d>
                                    </m:e>
                                    <m:sup>
                                      <m:r>
                                        <a:rPr lang="en-GB" sz="1400" b="0" i="1">
                                          <a:latin typeface="Cambria Math" panose="02040503050406030204" pitchFamily="18" charset="0"/>
                                        </a:rPr>
                                        <m:t>2</m:t>
                                      </m:r>
                                    </m:sup>
                                  </m:sSup>
                                </m:e>
                              </m:d>
                            </m:e>
                          </m:func>
                        </m:e>
                      </m:func>
                    </m:oMath>
                  </m:oMathPara>
                </a14:m>
                <a:endParaRPr lang="en-GB" dirty="0"/>
              </a:p>
              <a:p>
                <a:pPr marL="36576">
                  <a:lnSpc>
                    <a:spcPct val="120000"/>
                  </a:lnSpc>
                </a:pPr>
                <a:r>
                  <a:rPr lang="en-GB" dirty="0"/>
                  <a:t>Measured values:</a:t>
                </a:r>
              </a:p>
              <a:p>
                <a:pPr marL="36576">
                  <a:lnSpc>
                    <a:spcPct val="120000"/>
                  </a:lnSpc>
                </a:pPr>
                <a:r>
                  <a:rPr lang="en-GB" sz="1400" b="1" dirty="0"/>
                  <a:t>		</a:t>
                </a:r>
                <a:r>
                  <a:rPr lang="en-GB" sz="1400" b="1" u="sng" dirty="0">
                    <a:solidFill>
                      <a:srgbClr val="FF0000"/>
                    </a:solidFill>
                  </a:rPr>
                  <a:t>T</a:t>
                </a:r>
                <a:r>
                  <a:rPr lang="en-GB" sz="1400" b="1" u="sng" baseline="-25000" dirty="0">
                    <a:solidFill>
                      <a:srgbClr val="FF0000"/>
                    </a:solidFill>
                  </a:rPr>
                  <a:t>0</a:t>
                </a:r>
                <a:r>
                  <a:rPr lang="en-GB" sz="1400" b="1" u="sng" dirty="0">
                    <a:solidFill>
                      <a:srgbClr val="FF0000"/>
                    </a:solidFill>
                  </a:rPr>
                  <a:t>=74.8 K ML= 1.72×10</a:t>
                </a:r>
                <a:r>
                  <a:rPr lang="en-GB" sz="1400" b="1" u="sng" baseline="30000" dirty="0">
                    <a:solidFill>
                      <a:srgbClr val="FF0000"/>
                    </a:solidFill>
                  </a:rPr>
                  <a:t>15</a:t>
                </a:r>
                <a:r>
                  <a:rPr lang="en-GB" sz="1400" b="1" u="sng" dirty="0">
                    <a:solidFill>
                      <a:srgbClr val="FF0000"/>
                    </a:solidFill>
                  </a:rPr>
                  <a:t> cm</a:t>
                </a:r>
                <a:r>
                  <a:rPr lang="en-GB" sz="1400" b="1" u="sng" baseline="30000" dirty="0">
                    <a:solidFill>
                      <a:srgbClr val="FF0000"/>
                    </a:solidFill>
                  </a:rPr>
                  <a:t>-2</a:t>
                </a:r>
              </a:p>
              <a:p>
                <a:pPr marL="36576">
                  <a:lnSpc>
                    <a:spcPct val="120000"/>
                  </a:lnSpc>
                </a:pPr>
                <a:r>
                  <a:rPr lang="en-GB" sz="1400" b="1" dirty="0"/>
                  <a:t>From [5]		T</a:t>
                </a:r>
                <a:r>
                  <a:rPr lang="en-GB" sz="1400" b="1" baseline="-25000" dirty="0"/>
                  <a:t>0</a:t>
                </a:r>
                <a:r>
                  <a:rPr lang="en-GB" sz="1400" b="1" dirty="0"/>
                  <a:t>=67.8 K ML= 1.27×10</a:t>
                </a:r>
                <a:r>
                  <a:rPr lang="en-GB" sz="1400" b="1" baseline="30000" dirty="0"/>
                  <a:t>15</a:t>
                </a:r>
                <a:r>
                  <a:rPr lang="en-GB" sz="1400" b="1" dirty="0"/>
                  <a:t> cm</a:t>
                </a:r>
                <a:r>
                  <a:rPr lang="en-GB" sz="1400" b="1" baseline="30000" dirty="0"/>
                  <a:t>-2</a:t>
                </a:r>
              </a:p>
              <a:p>
                <a:pPr marL="36576">
                  <a:lnSpc>
                    <a:spcPct val="120000"/>
                  </a:lnSpc>
                </a:pPr>
                <a:r>
                  <a:rPr lang="en-GB" dirty="0"/>
                  <a:t>Values used for simulations are coherent with last measurements</a:t>
                </a:r>
              </a:p>
              <a:p>
                <a:pPr marL="36576">
                  <a:lnSpc>
                    <a:spcPct val="120000"/>
                  </a:lnSpc>
                </a:pPr>
                <a:endParaRPr lang="en-GB" dirty="0"/>
              </a:p>
            </p:txBody>
          </p:sp>
        </mc:Choice>
        <mc:Fallback>
          <p:sp>
            <p:nvSpPr>
              <p:cNvPr id="3" name="Content Placeholder 2">
                <a:extLst>
                  <a:ext uri="{FF2B5EF4-FFF2-40B4-BE49-F238E27FC236}">
                    <a16:creationId xmlns:a16="http://schemas.microsoft.com/office/drawing/2014/main" id="{002A9869-82A4-47AD-F0F9-59AC5172DC27}"/>
                  </a:ext>
                </a:extLst>
              </p:cNvPr>
              <p:cNvSpPr>
                <a:spLocks noGrp="1" noRot="1" noChangeAspect="1" noMove="1" noResize="1" noEditPoints="1" noAdjustHandles="1" noChangeArrowheads="1" noChangeShapeType="1" noTextEdit="1"/>
              </p:cNvSpPr>
              <p:nvPr>
                <p:ph sz="half" idx="1"/>
              </p:nvPr>
            </p:nvSpPr>
            <p:spPr>
              <a:blipFill>
                <a:blip r:embed="rId2"/>
                <a:stretch>
                  <a:fillRect l="-2823" t="-1058"/>
                </a:stretch>
              </a:blipFill>
            </p:spPr>
            <p:txBody>
              <a:bodyPr/>
              <a:lstStyle/>
              <a:p>
                <a:r>
                  <a:rPr lang="en-GB">
                    <a:noFill/>
                  </a:rPr>
                  <a:t> </a:t>
                </a:r>
              </a:p>
            </p:txBody>
          </p:sp>
        </mc:Fallback>
      </mc:AlternateContent>
      <p:pic>
        <p:nvPicPr>
          <p:cNvPr id="9" name="Content Placeholder 8">
            <a:extLst>
              <a:ext uri="{FF2B5EF4-FFF2-40B4-BE49-F238E27FC236}">
                <a16:creationId xmlns:a16="http://schemas.microsoft.com/office/drawing/2014/main" id="{F225D69F-8590-0AB2-4B3D-94F199AD4B55}"/>
              </a:ext>
            </a:extLst>
          </p:cNvPr>
          <p:cNvPicPr>
            <a:picLocks noGrp="1" noChangeAspect="1"/>
          </p:cNvPicPr>
          <p:nvPr>
            <p:ph sz="half" idx="2"/>
          </p:nvPr>
        </p:nvPicPr>
        <p:blipFill>
          <a:blip r:embed="rId3">
            <a:clrChange>
              <a:clrFrom>
                <a:srgbClr val="FFFFFF"/>
              </a:clrFrom>
              <a:clrTo>
                <a:srgbClr val="FFFFFF">
                  <a:alpha val="0"/>
                </a:srgbClr>
              </a:clrTo>
            </a:clrChange>
          </a:blip>
          <a:stretch>
            <a:fillRect/>
          </a:stretch>
        </p:blipFill>
        <p:spPr>
          <a:xfrm>
            <a:off x="6024562" y="1196049"/>
            <a:ext cx="6564293" cy="4608511"/>
          </a:xfrm>
        </p:spPr>
      </p:pic>
      <p:sp>
        <p:nvSpPr>
          <p:cNvPr id="5" name="Date Placeholder 4">
            <a:extLst>
              <a:ext uri="{FF2B5EF4-FFF2-40B4-BE49-F238E27FC236}">
                <a16:creationId xmlns:a16="http://schemas.microsoft.com/office/drawing/2014/main" id="{1AE42A96-4663-BB10-7851-0F1A12AAE324}"/>
              </a:ext>
            </a:extLst>
          </p:cNvPr>
          <p:cNvSpPr>
            <a:spLocks noGrp="1"/>
          </p:cNvSpPr>
          <p:nvPr>
            <p:ph type="dt" sz="half" idx="10"/>
          </p:nvPr>
        </p:nvSpPr>
        <p:spPr/>
        <p:txBody>
          <a:bodyPr/>
          <a:lstStyle/>
          <a:p>
            <a:r>
              <a:rPr lang="en-US"/>
              <a:t>14/02/2023</a:t>
            </a:r>
            <a:endParaRPr lang="en-US" dirty="0"/>
          </a:p>
        </p:txBody>
      </p:sp>
      <p:sp>
        <p:nvSpPr>
          <p:cNvPr id="6" name="Footer Placeholder 5">
            <a:extLst>
              <a:ext uri="{FF2B5EF4-FFF2-40B4-BE49-F238E27FC236}">
                <a16:creationId xmlns:a16="http://schemas.microsoft.com/office/drawing/2014/main" id="{E2EC0CBF-FD70-C917-4EB2-79539C3D925C}"/>
              </a:ext>
            </a:extLst>
          </p:cNvPr>
          <p:cNvSpPr>
            <a:spLocks noGrp="1"/>
          </p:cNvSpPr>
          <p:nvPr>
            <p:ph type="ftr" sz="quarter" idx="11"/>
          </p:nvPr>
        </p:nvSpPr>
        <p:spPr/>
        <p:txBody>
          <a:bodyPr/>
          <a:lstStyle/>
          <a:p>
            <a:r>
              <a:rPr lang="en-US"/>
              <a:t>JAFS | PUMA vacuum system</a:t>
            </a:r>
            <a:endParaRPr lang="en-US" dirty="0"/>
          </a:p>
        </p:txBody>
      </p:sp>
      <p:sp>
        <p:nvSpPr>
          <p:cNvPr id="7" name="Slide Number Placeholder 6">
            <a:extLst>
              <a:ext uri="{FF2B5EF4-FFF2-40B4-BE49-F238E27FC236}">
                <a16:creationId xmlns:a16="http://schemas.microsoft.com/office/drawing/2014/main" id="{B6BAA2F3-7612-D2E7-8C23-2C444A6CD1C0}"/>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Tree>
    <p:extLst>
      <p:ext uri="{BB962C8B-B14F-4D97-AF65-F5344CB8AC3E}">
        <p14:creationId xmlns:p14="http://schemas.microsoft.com/office/powerpoint/2010/main" val="419487885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3F11C-9882-D4F1-592F-DE218F59CC27}"/>
              </a:ext>
            </a:extLst>
          </p:cNvPr>
          <p:cNvSpPr>
            <a:spLocks noGrp="1"/>
          </p:cNvSpPr>
          <p:nvPr>
            <p:ph type="title"/>
          </p:nvPr>
        </p:nvSpPr>
        <p:spPr/>
        <p:txBody>
          <a:bodyPr/>
          <a:lstStyle/>
          <a:p>
            <a:r>
              <a:rPr lang="en-GB" dirty="0"/>
              <a:t>Isotherm measurements: Helium</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02A9869-82A4-47AD-F0F9-59AC5172DC27}"/>
                  </a:ext>
                </a:extLst>
              </p:cNvPr>
              <p:cNvSpPr>
                <a:spLocks noGrp="1"/>
              </p:cNvSpPr>
              <p:nvPr>
                <p:ph sz="half" idx="1"/>
              </p:nvPr>
            </p:nvSpPr>
            <p:spPr/>
            <p:txBody>
              <a:bodyPr/>
              <a:lstStyle/>
              <a:p>
                <a:pPr>
                  <a:lnSpc>
                    <a:spcPct val="120000"/>
                  </a:lnSpc>
                </a:pPr>
                <a:r>
                  <a:rPr lang="en-GB" sz="2000" dirty="0"/>
                  <a:t>Dubinin–</a:t>
                </a:r>
                <a:r>
                  <a:rPr lang="en-GB" sz="2000" dirty="0" err="1"/>
                  <a:t>Radushkevich</a:t>
                </a:r>
                <a:r>
                  <a:rPr lang="en-GB" sz="2000" dirty="0"/>
                  <a:t> (DR) isotherm</a:t>
                </a:r>
              </a:p>
              <a:p>
                <a:pPr marL="36576">
                  <a:lnSpc>
                    <a:spcPct val="120000"/>
                  </a:lnSpc>
                </a:pPr>
                <a14:m>
                  <m:oMathPara xmlns:m="http://schemas.openxmlformats.org/officeDocument/2006/math">
                    <m:oMathParaPr>
                      <m:jc m:val="centerGroup"/>
                    </m:oMathParaPr>
                    <m:oMath xmlns:m="http://schemas.openxmlformats.org/officeDocument/2006/math">
                      <m:r>
                        <a:rPr lang="en-GB" sz="1400" b="0" i="1">
                          <a:latin typeface="Cambria Math" panose="02040503050406030204" pitchFamily="18" charset="0"/>
                        </a:rPr>
                        <m:t>𝜃</m:t>
                      </m:r>
                      <m:r>
                        <a:rPr lang="en-GB" sz="1400" b="0" i="1">
                          <a:latin typeface="Cambria Math" panose="02040503050406030204" pitchFamily="18" charset="0"/>
                        </a:rPr>
                        <m:t>=</m:t>
                      </m:r>
                      <m:func>
                        <m:funcPr>
                          <m:ctrlPr>
                            <a:rPr lang="en-GB" sz="1400" b="0" i="1">
                              <a:latin typeface="Cambria Math" panose="02040503050406030204" pitchFamily="18" charset="0"/>
                            </a:rPr>
                          </m:ctrlPr>
                        </m:funcPr>
                        <m:fName>
                          <m:r>
                            <m:rPr>
                              <m:sty m:val="p"/>
                            </m:rPr>
                            <a:rPr lang="en-GB" sz="1400" b="0">
                              <a:latin typeface="Cambria Math" panose="02040503050406030204" pitchFamily="18" charset="0"/>
                            </a:rPr>
                            <m:t>exp</m:t>
                          </m:r>
                        </m:fName>
                        <m:e>
                          <m:d>
                            <m:dPr>
                              <m:ctrlPr>
                                <a:rPr lang="en-GB" sz="1400" b="0" i="1">
                                  <a:latin typeface="Cambria Math" panose="02040503050406030204" pitchFamily="18" charset="0"/>
                                </a:rPr>
                              </m:ctrlPr>
                            </m:dPr>
                            <m:e>
                              <m:r>
                                <a:rPr lang="en-GB" sz="1400" b="0" i="1">
                                  <a:latin typeface="Cambria Math" panose="02040503050406030204" pitchFamily="18" charset="0"/>
                                </a:rPr>
                                <m:t>−</m:t>
                              </m:r>
                              <m:r>
                                <a:rPr lang="en-GB" sz="1400" b="0" i="1">
                                  <a:latin typeface="Cambria Math" panose="02040503050406030204" pitchFamily="18" charset="0"/>
                                </a:rPr>
                                <m:t>𝛽</m:t>
                              </m:r>
                              <m:sSup>
                                <m:sSupPr>
                                  <m:ctrlPr>
                                    <a:rPr lang="en-GB" sz="1400" b="0" i="1">
                                      <a:latin typeface="Cambria Math" panose="02040503050406030204" pitchFamily="18" charset="0"/>
                                    </a:rPr>
                                  </m:ctrlPr>
                                </m:sSupPr>
                                <m:e>
                                  <m:d>
                                    <m:dPr>
                                      <m:ctrlPr>
                                        <a:rPr lang="en-GB" sz="1400" b="0" i="1">
                                          <a:latin typeface="Cambria Math" panose="02040503050406030204" pitchFamily="18" charset="0"/>
                                        </a:rPr>
                                      </m:ctrlPr>
                                    </m:dPr>
                                    <m:e>
                                      <m:r>
                                        <a:rPr lang="en-GB" sz="1400" b="0" i="1">
                                          <a:latin typeface="Cambria Math" panose="02040503050406030204" pitchFamily="18" charset="0"/>
                                        </a:rPr>
                                        <m:t>𝑅𝑇</m:t>
                                      </m:r>
                                      <m:func>
                                        <m:funcPr>
                                          <m:ctrlPr>
                                            <a:rPr lang="en-GB" sz="1400" b="0" i="1">
                                              <a:latin typeface="Cambria Math" panose="02040503050406030204" pitchFamily="18" charset="0"/>
                                            </a:rPr>
                                          </m:ctrlPr>
                                        </m:funcPr>
                                        <m:fName>
                                          <m:r>
                                            <m:rPr>
                                              <m:sty m:val="p"/>
                                            </m:rPr>
                                            <a:rPr lang="en-GB" sz="1400" b="0">
                                              <a:latin typeface="Cambria Math" panose="02040503050406030204" pitchFamily="18" charset="0"/>
                                            </a:rPr>
                                            <m:t>ln</m:t>
                                          </m:r>
                                        </m:fName>
                                        <m:e>
                                          <m:d>
                                            <m:dPr>
                                              <m:ctrlPr>
                                                <a:rPr lang="en-GB" sz="1400" b="0" i="1">
                                                  <a:latin typeface="Cambria Math" panose="02040503050406030204" pitchFamily="18" charset="0"/>
                                                </a:rPr>
                                              </m:ctrlPr>
                                            </m:dPr>
                                            <m:e>
                                              <m:f>
                                                <m:fPr>
                                                  <m:ctrlPr>
                                                    <a:rPr lang="en-GB" sz="1400" b="0" i="1">
                                                      <a:latin typeface="Cambria Math" panose="02040503050406030204" pitchFamily="18" charset="0"/>
                                                    </a:rPr>
                                                  </m:ctrlPr>
                                                </m:fPr>
                                                <m:num>
                                                  <m:r>
                                                    <a:rPr lang="en-GB" sz="1400" b="0" i="1">
                                                      <a:latin typeface="Cambria Math" panose="02040503050406030204" pitchFamily="18" charset="0"/>
                                                    </a:rPr>
                                                    <m:t>𝑃</m:t>
                                                  </m:r>
                                                </m:num>
                                                <m:den>
                                                  <m:sSub>
                                                    <m:sSubPr>
                                                      <m:ctrlPr>
                                                        <a:rPr lang="en-GB" sz="1400" b="0" i="1">
                                                          <a:latin typeface="Cambria Math" panose="02040503050406030204" pitchFamily="18" charset="0"/>
                                                        </a:rPr>
                                                      </m:ctrlPr>
                                                    </m:sSubPr>
                                                    <m:e>
                                                      <m:r>
                                                        <a:rPr lang="en-GB" sz="1400" b="0" i="1">
                                                          <a:latin typeface="Cambria Math" panose="02040503050406030204" pitchFamily="18" charset="0"/>
                                                        </a:rPr>
                                                        <m:t>𝑃</m:t>
                                                      </m:r>
                                                    </m:e>
                                                    <m:sub>
                                                      <m:r>
                                                        <a:rPr lang="en-GB" sz="1400" b="0" i="1">
                                                          <a:latin typeface="Cambria Math" panose="02040503050406030204" pitchFamily="18" charset="0"/>
                                                        </a:rPr>
                                                        <m:t>𝑠𝑎𝑡</m:t>
                                                      </m:r>
                                                    </m:sub>
                                                  </m:sSub>
                                                </m:den>
                                              </m:f>
                                            </m:e>
                                          </m:d>
                                        </m:e>
                                      </m:func>
                                    </m:e>
                                  </m:d>
                                </m:e>
                                <m:sup>
                                  <m:r>
                                    <a:rPr lang="en-GB" sz="1400" b="0" i="1">
                                      <a:latin typeface="Cambria Math" panose="02040503050406030204" pitchFamily="18" charset="0"/>
                                    </a:rPr>
                                    <m:t>2</m:t>
                                  </m:r>
                                </m:sup>
                              </m:sSup>
                            </m:e>
                          </m:d>
                          <m:r>
                            <a:rPr lang="en-GB" sz="1400" b="0" i="1">
                              <a:latin typeface="Cambria Math" panose="02040503050406030204" pitchFamily="18" charset="0"/>
                            </a:rPr>
                            <m:t>=</m:t>
                          </m:r>
                          <m:func>
                            <m:funcPr>
                              <m:ctrlPr>
                                <a:rPr lang="en-GB" sz="1400" b="0" i="1">
                                  <a:latin typeface="Cambria Math" panose="02040503050406030204" pitchFamily="18" charset="0"/>
                                </a:rPr>
                              </m:ctrlPr>
                            </m:funcPr>
                            <m:fName>
                              <m:r>
                                <m:rPr>
                                  <m:sty m:val="p"/>
                                </m:rPr>
                                <a:rPr lang="en-GB" sz="1400" b="0">
                                  <a:latin typeface="Cambria Math" panose="02040503050406030204" pitchFamily="18" charset="0"/>
                                </a:rPr>
                                <m:t>exp</m:t>
                              </m:r>
                            </m:fName>
                            <m:e>
                              <m:d>
                                <m:dPr>
                                  <m:ctrlPr>
                                    <a:rPr lang="en-GB" sz="1400" b="0" i="1">
                                      <a:latin typeface="Cambria Math" panose="02040503050406030204" pitchFamily="18" charset="0"/>
                                    </a:rPr>
                                  </m:ctrlPr>
                                </m:dPr>
                                <m:e>
                                  <m:r>
                                    <a:rPr lang="en-GB" sz="1400" b="0" i="1">
                                      <a:latin typeface="Cambria Math" panose="02040503050406030204" pitchFamily="18" charset="0"/>
                                    </a:rPr>
                                    <m:t>−</m:t>
                                  </m:r>
                                  <m:sSup>
                                    <m:sSupPr>
                                      <m:ctrlPr>
                                        <a:rPr lang="en-GB" sz="1400" b="0" i="1">
                                          <a:latin typeface="Cambria Math" panose="02040503050406030204" pitchFamily="18" charset="0"/>
                                        </a:rPr>
                                      </m:ctrlPr>
                                    </m:sSupPr>
                                    <m:e>
                                      <m:d>
                                        <m:dPr>
                                          <m:ctrlPr>
                                            <a:rPr lang="en-GB" sz="1400" b="0" i="1">
                                              <a:latin typeface="Cambria Math" panose="02040503050406030204" pitchFamily="18" charset="0"/>
                                            </a:rPr>
                                          </m:ctrlPr>
                                        </m:dPr>
                                        <m:e>
                                          <m:f>
                                            <m:fPr>
                                              <m:ctrlPr>
                                                <a:rPr lang="en-GB" sz="1400" b="0" i="1">
                                                  <a:latin typeface="Cambria Math" panose="02040503050406030204" pitchFamily="18" charset="0"/>
                                                </a:rPr>
                                              </m:ctrlPr>
                                            </m:fPr>
                                            <m:num>
                                              <m:r>
                                                <a:rPr lang="en-GB" sz="1400" b="0" i="1">
                                                  <a:latin typeface="Cambria Math" panose="02040503050406030204" pitchFamily="18" charset="0"/>
                                                </a:rPr>
                                                <m:t>𝑇</m:t>
                                              </m:r>
                                            </m:num>
                                            <m:den>
                                              <m:sSub>
                                                <m:sSubPr>
                                                  <m:ctrlPr>
                                                    <a:rPr lang="en-GB" sz="1400" b="0" i="1">
                                                      <a:latin typeface="Cambria Math" panose="02040503050406030204" pitchFamily="18" charset="0"/>
                                                    </a:rPr>
                                                  </m:ctrlPr>
                                                </m:sSubPr>
                                                <m:e>
                                                  <m:r>
                                                    <a:rPr lang="en-GB" sz="1400" b="0" i="1">
                                                      <a:latin typeface="Cambria Math" panose="02040503050406030204" pitchFamily="18" charset="0"/>
                                                    </a:rPr>
                                                    <m:t>𝑇</m:t>
                                                  </m:r>
                                                </m:e>
                                                <m:sub>
                                                  <m:r>
                                                    <a:rPr lang="en-GB" sz="1400" b="0" i="1">
                                                      <a:latin typeface="Cambria Math" panose="02040503050406030204" pitchFamily="18" charset="0"/>
                                                    </a:rPr>
                                                    <m:t>0</m:t>
                                                  </m:r>
                                                </m:sub>
                                              </m:sSub>
                                            </m:den>
                                          </m:f>
                                          <m:func>
                                            <m:funcPr>
                                              <m:ctrlPr>
                                                <a:rPr lang="en-GB" sz="1400" b="0" i="1">
                                                  <a:latin typeface="Cambria Math" panose="02040503050406030204" pitchFamily="18" charset="0"/>
                                                </a:rPr>
                                              </m:ctrlPr>
                                            </m:funcPr>
                                            <m:fName>
                                              <m:r>
                                                <m:rPr>
                                                  <m:sty m:val="p"/>
                                                </m:rPr>
                                                <a:rPr lang="en-GB" sz="1400" b="0">
                                                  <a:latin typeface="Cambria Math" panose="02040503050406030204" pitchFamily="18" charset="0"/>
                                                </a:rPr>
                                                <m:t>ln</m:t>
                                              </m:r>
                                            </m:fName>
                                            <m:e>
                                              <m:d>
                                                <m:dPr>
                                                  <m:ctrlPr>
                                                    <a:rPr lang="en-GB" sz="1400" b="0" i="1">
                                                      <a:latin typeface="Cambria Math" panose="02040503050406030204" pitchFamily="18" charset="0"/>
                                                    </a:rPr>
                                                  </m:ctrlPr>
                                                </m:dPr>
                                                <m:e>
                                                  <m:f>
                                                    <m:fPr>
                                                      <m:ctrlPr>
                                                        <a:rPr lang="en-GB" sz="1400" b="0" i="1">
                                                          <a:latin typeface="Cambria Math" panose="02040503050406030204" pitchFamily="18" charset="0"/>
                                                        </a:rPr>
                                                      </m:ctrlPr>
                                                    </m:fPr>
                                                    <m:num>
                                                      <m:r>
                                                        <a:rPr lang="en-GB" sz="1400" b="0" i="1">
                                                          <a:latin typeface="Cambria Math" panose="02040503050406030204" pitchFamily="18" charset="0"/>
                                                        </a:rPr>
                                                        <m:t>𝑃</m:t>
                                                      </m:r>
                                                    </m:num>
                                                    <m:den>
                                                      <m:sSub>
                                                        <m:sSubPr>
                                                          <m:ctrlPr>
                                                            <a:rPr lang="en-GB" sz="1400" b="0" i="1">
                                                              <a:latin typeface="Cambria Math" panose="02040503050406030204" pitchFamily="18" charset="0"/>
                                                            </a:rPr>
                                                          </m:ctrlPr>
                                                        </m:sSubPr>
                                                        <m:e>
                                                          <m:r>
                                                            <a:rPr lang="en-GB" sz="1400" b="0" i="1">
                                                              <a:latin typeface="Cambria Math" panose="02040503050406030204" pitchFamily="18" charset="0"/>
                                                            </a:rPr>
                                                            <m:t>𝑃</m:t>
                                                          </m:r>
                                                        </m:e>
                                                        <m:sub>
                                                          <m:r>
                                                            <a:rPr lang="en-GB" sz="1400" b="0" i="1">
                                                              <a:latin typeface="Cambria Math" panose="02040503050406030204" pitchFamily="18" charset="0"/>
                                                            </a:rPr>
                                                            <m:t>𝑠𝑎𝑡</m:t>
                                                          </m:r>
                                                        </m:sub>
                                                      </m:sSub>
                                                    </m:den>
                                                  </m:f>
                                                </m:e>
                                              </m:d>
                                            </m:e>
                                          </m:func>
                                        </m:e>
                                      </m:d>
                                    </m:e>
                                    <m:sup>
                                      <m:r>
                                        <a:rPr lang="en-GB" sz="1400" b="0" i="1">
                                          <a:latin typeface="Cambria Math" panose="02040503050406030204" pitchFamily="18" charset="0"/>
                                        </a:rPr>
                                        <m:t>2</m:t>
                                      </m:r>
                                    </m:sup>
                                  </m:sSup>
                                </m:e>
                              </m:d>
                            </m:e>
                          </m:func>
                        </m:e>
                      </m:func>
                    </m:oMath>
                  </m:oMathPara>
                </a14:m>
                <a:endParaRPr lang="en-GB" dirty="0"/>
              </a:p>
              <a:p>
                <a:pPr marL="36576">
                  <a:lnSpc>
                    <a:spcPct val="120000"/>
                  </a:lnSpc>
                </a:pPr>
                <a:r>
                  <a:rPr lang="en-GB" dirty="0"/>
                  <a:t>Measured values:</a:t>
                </a:r>
              </a:p>
              <a:p>
                <a:pPr marL="36576">
                  <a:lnSpc>
                    <a:spcPct val="120000"/>
                  </a:lnSpc>
                </a:pPr>
                <a:r>
                  <a:rPr lang="en-GB" sz="1400" b="1" dirty="0"/>
                  <a:t>		</a:t>
                </a:r>
                <a:r>
                  <a:rPr lang="en-GB" sz="1400" b="1" u="sng" dirty="0">
                    <a:solidFill>
                      <a:srgbClr val="FF0000"/>
                    </a:solidFill>
                  </a:rPr>
                  <a:t>T</a:t>
                </a:r>
                <a:r>
                  <a:rPr lang="en-GB" sz="1400" b="1" u="sng" baseline="-25000" dirty="0">
                    <a:solidFill>
                      <a:srgbClr val="FF0000"/>
                    </a:solidFill>
                  </a:rPr>
                  <a:t>0</a:t>
                </a:r>
                <a:r>
                  <a:rPr lang="en-GB" sz="1400" b="1" u="sng" dirty="0">
                    <a:solidFill>
                      <a:srgbClr val="FF0000"/>
                    </a:solidFill>
                  </a:rPr>
                  <a:t>=74.8 K ML= 1.72×10</a:t>
                </a:r>
                <a:r>
                  <a:rPr lang="en-GB" sz="1400" b="1" u="sng" baseline="30000" dirty="0">
                    <a:solidFill>
                      <a:srgbClr val="FF0000"/>
                    </a:solidFill>
                  </a:rPr>
                  <a:t>15</a:t>
                </a:r>
                <a:r>
                  <a:rPr lang="en-GB" sz="1400" b="1" u="sng" dirty="0">
                    <a:solidFill>
                      <a:srgbClr val="FF0000"/>
                    </a:solidFill>
                  </a:rPr>
                  <a:t> cm</a:t>
                </a:r>
                <a:r>
                  <a:rPr lang="en-GB" sz="1400" b="1" u="sng" baseline="30000" dirty="0">
                    <a:solidFill>
                      <a:srgbClr val="FF0000"/>
                    </a:solidFill>
                  </a:rPr>
                  <a:t>-2</a:t>
                </a:r>
              </a:p>
              <a:p>
                <a:pPr marL="36576">
                  <a:lnSpc>
                    <a:spcPct val="120000"/>
                  </a:lnSpc>
                </a:pPr>
                <a:r>
                  <a:rPr lang="en-GB" sz="1400" b="1" dirty="0"/>
                  <a:t>From [5]		T</a:t>
                </a:r>
                <a:r>
                  <a:rPr lang="en-GB" sz="1400" b="1" baseline="-25000" dirty="0"/>
                  <a:t>0</a:t>
                </a:r>
                <a:r>
                  <a:rPr lang="en-GB" sz="1400" b="1" dirty="0"/>
                  <a:t>=67.8 K ML= 1.27×10</a:t>
                </a:r>
                <a:r>
                  <a:rPr lang="en-GB" sz="1400" b="1" baseline="30000" dirty="0"/>
                  <a:t>15</a:t>
                </a:r>
                <a:r>
                  <a:rPr lang="en-GB" sz="1400" b="1" dirty="0"/>
                  <a:t> cm</a:t>
                </a:r>
                <a:r>
                  <a:rPr lang="en-GB" sz="1400" b="1" baseline="30000" dirty="0"/>
                  <a:t>-2</a:t>
                </a:r>
              </a:p>
              <a:p>
                <a:pPr marL="36576">
                  <a:lnSpc>
                    <a:spcPct val="120000"/>
                  </a:lnSpc>
                </a:pPr>
                <a:r>
                  <a:rPr lang="en-GB" dirty="0"/>
                  <a:t>Values used for simulations are coherent with last measurements</a:t>
                </a:r>
              </a:p>
              <a:p>
                <a:pPr marL="36576">
                  <a:lnSpc>
                    <a:spcPct val="120000"/>
                  </a:lnSpc>
                </a:pPr>
                <a:endParaRPr lang="en-GB" dirty="0"/>
              </a:p>
            </p:txBody>
          </p:sp>
        </mc:Choice>
        <mc:Fallback>
          <p:sp>
            <p:nvSpPr>
              <p:cNvPr id="3" name="Content Placeholder 2">
                <a:extLst>
                  <a:ext uri="{FF2B5EF4-FFF2-40B4-BE49-F238E27FC236}">
                    <a16:creationId xmlns:a16="http://schemas.microsoft.com/office/drawing/2014/main" id="{002A9869-82A4-47AD-F0F9-59AC5172DC27}"/>
                  </a:ext>
                </a:extLst>
              </p:cNvPr>
              <p:cNvSpPr>
                <a:spLocks noGrp="1" noRot="1" noChangeAspect="1" noMove="1" noResize="1" noEditPoints="1" noAdjustHandles="1" noChangeArrowheads="1" noChangeShapeType="1" noTextEdit="1"/>
              </p:cNvSpPr>
              <p:nvPr>
                <p:ph sz="half" idx="1"/>
              </p:nvPr>
            </p:nvSpPr>
            <p:spPr>
              <a:blipFill>
                <a:blip r:embed="rId2"/>
                <a:stretch>
                  <a:fillRect l="-2823" t="-1058"/>
                </a:stretch>
              </a:blipFill>
            </p:spPr>
            <p:txBody>
              <a:bodyPr/>
              <a:lstStyle/>
              <a:p>
                <a:r>
                  <a:rPr lang="en-GB">
                    <a:noFill/>
                  </a:rPr>
                  <a:t> </a:t>
                </a:r>
              </a:p>
            </p:txBody>
          </p:sp>
        </mc:Fallback>
      </mc:AlternateContent>
      <p:pic>
        <p:nvPicPr>
          <p:cNvPr id="9" name="Content Placeholder 8">
            <a:extLst>
              <a:ext uri="{FF2B5EF4-FFF2-40B4-BE49-F238E27FC236}">
                <a16:creationId xmlns:a16="http://schemas.microsoft.com/office/drawing/2014/main" id="{F225D69F-8590-0AB2-4B3D-94F199AD4B55}"/>
              </a:ext>
            </a:extLst>
          </p:cNvPr>
          <p:cNvPicPr>
            <a:picLocks noGrp="1" noChangeAspect="1"/>
          </p:cNvPicPr>
          <p:nvPr>
            <p:ph sz="half" idx="2"/>
          </p:nvPr>
        </p:nvPicPr>
        <p:blipFill>
          <a:blip r:embed="rId3"/>
          <a:srcRect/>
          <a:stretch/>
        </p:blipFill>
        <p:spPr>
          <a:xfrm>
            <a:off x="6096000" y="1592264"/>
            <a:ext cx="5936128" cy="3962274"/>
          </a:xfrm>
        </p:spPr>
      </p:pic>
      <p:sp>
        <p:nvSpPr>
          <p:cNvPr id="5" name="Date Placeholder 4">
            <a:extLst>
              <a:ext uri="{FF2B5EF4-FFF2-40B4-BE49-F238E27FC236}">
                <a16:creationId xmlns:a16="http://schemas.microsoft.com/office/drawing/2014/main" id="{1AE42A96-4663-BB10-7851-0F1A12AAE324}"/>
              </a:ext>
            </a:extLst>
          </p:cNvPr>
          <p:cNvSpPr>
            <a:spLocks noGrp="1"/>
          </p:cNvSpPr>
          <p:nvPr>
            <p:ph type="dt" sz="half" idx="10"/>
          </p:nvPr>
        </p:nvSpPr>
        <p:spPr/>
        <p:txBody>
          <a:bodyPr/>
          <a:lstStyle/>
          <a:p>
            <a:r>
              <a:rPr lang="en-US"/>
              <a:t>14/02/2023</a:t>
            </a:r>
            <a:endParaRPr lang="en-US" dirty="0"/>
          </a:p>
        </p:txBody>
      </p:sp>
      <p:sp>
        <p:nvSpPr>
          <p:cNvPr id="6" name="Footer Placeholder 5">
            <a:extLst>
              <a:ext uri="{FF2B5EF4-FFF2-40B4-BE49-F238E27FC236}">
                <a16:creationId xmlns:a16="http://schemas.microsoft.com/office/drawing/2014/main" id="{E2EC0CBF-FD70-C917-4EB2-79539C3D925C}"/>
              </a:ext>
            </a:extLst>
          </p:cNvPr>
          <p:cNvSpPr>
            <a:spLocks noGrp="1"/>
          </p:cNvSpPr>
          <p:nvPr>
            <p:ph type="ftr" sz="quarter" idx="11"/>
          </p:nvPr>
        </p:nvSpPr>
        <p:spPr/>
        <p:txBody>
          <a:bodyPr/>
          <a:lstStyle/>
          <a:p>
            <a:r>
              <a:rPr lang="en-US"/>
              <a:t>JAFS | PUMA vacuum system</a:t>
            </a:r>
            <a:endParaRPr lang="en-US" dirty="0"/>
          </a:p>
        </p:txBody>
      </p:sp>
      <p:sp>
        <p:nvSpPr>
          <p:cNvPr id="7" name="Slide Number Placeholder 6">
            <a:extLst>
              <a:ext uri="{FF2B5EF4-FFF2-40B4-BE49-F238E27FC236}">
                <a16:creationId xmlns:a16="http://schemas.microsoft.com/office/drawing/2014/main" id="{B6BAA2F3-7612-D2E7-8C23-2C444A6CD1C0}"/>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Tree>
    <p:extLst>
      <p:ext uri="{BB962C8B-B14F-4D97-AF65-F5344CB8AC3E}">
        <p14:creationId xmlns:p14="http://schemas.microsoft.com/office/powerpoint/2010/main" val="141748769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6DE8A987-620C-B29C-3F32-C609C59D92EA}"/>
              </a:ext>
            </a:extLst>
          </p:cNvPr>
          <p:cNvSpPr>
            <a:spLocks noGrp="1"/>
          </p:cNvSpPr>
          <p:nvPr>
            <p:ph type="dt" sz="half" idx="10"/>
          </p:nvPr>
        </p:nvSpPr>
        <p:spPr/>
        <p:txBody>
          <a:bodyPr/>
          <a:lstStyle/>
          <a:p>
            <a:r>
              <a:rPr lang="en-US"/>
              <a:t>14/02/2023</a:t>
            </a:r>
            <a:endParaRPr lang="en-US" dirty="0"/>
          </a:p>
        </p:txBody>
      </p:sp>
      <p:sp>
        <p:nvSpPr>
          <p:cNvPr id="6" name="Footer Placeholder 5">
            <a:extLst>
              <a:ext uri="{FF2B5EF4-FFF2-40B4-BE49-F238E27FC236}">
                <a16:creationId xmlns:a16="http://schemas.microsoft.com/office/drawing/2014/main" id="{20CCB36E-1893-7328-35A1-CD8DB1AB89D0}"/>
              </a:ext>
            </a:extLst>
          </p:cNvPr>
          <p:cNvSpPr>
            <a:spLocks noGrp="1"/>
          </p:cNvSpPr>
          <p:nvPr>
            <p:ph type="ftr" sz="quarter" idx="11"/>
          </p:nvPr>
        </p:nvSpPr>
        <p:spPr/>
        <p:txBody>
          <a:bodyPr/>
          <a:lstStyle/>
          <a:p>
            <a:r>
              <a:rPr lang="en-US"/>
              <a:t>JAFS | PUMA vacuum system</a:t>
            </a:r>
            <a:endParaRPr lang="en-US" dirty="0"/>
          </a:p>
        </p:txBody>
      </p:sp>
      <p:sp>
        <p:nvSpPr>
          <p:cNvPr id="7" name="Slide Number Placeholder 6">
            <a:extLst>
              <a:ext uri="{FF2B5EF4-FFF2-40B4-BE49-F238E27FC236}">
                <a16:creationId xmlns:a16="http://schemas.microsoft.com/office/drawing/2014/main" id="{6ADDB4A8-A06D-E7A5-83A6-7777365ACA1E}"/>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8" name="Grafik 4" descr="Ein Bild, das Text, Waffe, Gerät enthält.&#10;&#10;Automatisch generierte Beschreibung">
            <a:extLst>
              <a:ext uri="{FF2B5EF4-FFF2-40B4-BE49-F238E27FC236}">
                <a16:creationId xmlns:a16="http://schemas.microsoft.com/office/drawing/2014/main" id="{7D2B09E6-C473-6D32-740F-DF9B3D4925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954157"/>
            <a:ext cx="12192001" cy="4500432"/>
          </a:xfrm>
          <a:prstGeom prst="rect">
            <a:avLst/>
          </a:prstGeom>
        </p:spPr>
      </p:pic>
      <p:sp>
        <p:nvSpPr>
          <p:cNvPr id="9" name="Arrow: Down 8">
            <a:extLst>
              <a:ext uri="{FF2B5EF4-FFF2-40B4-BE49-F238E27FC236}">
                <a16:creationId xmlns:a16="http://schemas.microsoft.com/office/drawing/2014/main" id="{4575C95E-1FA3-D847-F04B-248993BAC310}"/>
              </a:ext>
            </a:extLst>
          </p:cNvPr>
          <p:cNvSpPr/>
          <p:nvPr/>
        </p:nvSpPr>
        <p:spPr>
          <a:xfrm rot="9271702">
            <a:off x="2128547" y="3620289"/>
            <a:ext cx="384046" cy="883920"/>
          </a:xfrm>
          <a:prstGeom prst="downArrow">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pic>
        <p:nvPicPr>
          <p:cNvPr id="10" name="Grafik 4">
            <a:extLst>
              <a:ext uri="{FF2B5EF4-FFF2-40B4-BE49-F238E27FC236}">
                <a16:creationId xmlns:a16="http://schemas.microsoft.com/office/drawing/2014/main" id="{4F842057-7BAF-5B18-ECB3-5BF46D24FCD0}"/>
              </a:ext>
            </a:extLst>
          </p:cNvPr>
          <p:cNvPicPr>
            <a:picLocks noChangeAspect="1"/>
          </p:cNvPicPr>
          <p:nvPr/>
        </p:nvPicPr>
        <p:blipFill rotWithShape="1">
          <a:blip r:embed="rId3">
            <a:clrChange>
              <a:clrFrom>
                <a:srgbClr val="FFFFFF"/>
              </a:clrFrom>
              <a:clrTo>
                <a:srgbClr val="FFFFFF">
                  <a:alpha val="0"/>
                </a:srgbClr>
              </a:clrTo>
            </a:clrChange>
          </a:blip>
          <a:srcRect l="-716" r="-1697"/>
          <a:stretch/>
        </p:blipFill>
        <p:spPr>
          <a:xfrm>
            <a:off x="1451536" y="4395168"/>
            <a:ext cx="2733869" cy="1611312"/>
          </a:xfrm>
          <a:prstGeom prst="rect">
            <a:avLst/>
          </a:prstGeom>
        </p:spPr>
      </p:pic>
      <p:sp>
        <p:nvSpPr>
          <p:cNvPr id="11" name="TextBox 10">
            <a:extLst>
              <a:ext uri="{FF2B5EF4-FFF2-40B4-BE49-F238E27FC236}">
                <a16:creationId xmlns:a16="http://schemas.microsoft.com/office/drawing/2014/main" id="{AA2CB6D6-861A-470F-63EE-B03610923BFF}"/>
              </a:ext>
            </a:extLst>
          </p:cNvPr>
          <p:cNvSpPr txBox="1"/>
          <p:nvPr/>
        </p:nvSpPr>
        <p:spPr>
          <a:xfrm>
            <a:off x="1712646" y="5678504"/>
            <a:ext cx="4219929"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a:latin typeface="JuliaMono" panose="020B0609060300020004" pitchFamily="49" charset="0"/>
                <a:ea typeface="JuliaMono" panose="020B0609060300020004" pitchFamily="49" charset="0"/>
                <a:cs typeface="JuliaMono" panose="020B0609060300020004" pitchFamily="49" charset="0"/>
              </a:rPr>
              <a:t>Cold shutter to reduce gas flow when not in operation [8]</a:t>
            </a:r>
          </a:p>
        </p:txBody>
      </p:sp>
      <p:sp>
        <p:nvSpPr>
          <p:cNvPr id="12" name="Arrow: Down 11">
            <a:extLst>
              <a:ext uri="{FF2B5EF4-FFF2-40B4-BE49-F238E27FC236}">
                <a16:creationId xmlns:a16="http://schemas.microsoft.com/office/drawing/2014/main" id="{2067BB4F-64EA-0FA4-C07C-7AB32EDC7FE3}"/>
              </a:ext>
            </a:extLst>
          </p:cNvPr>
          <p:cNvSpPr/>
          <p:nvPr/>
        </p:nvSpPr>
        <p:spPr>
          <a:xfrm rot="2336585">
            <a:off x="3203445" y="2802258"/>
            <a:ext cx="384046" cy="883920"/>
          </a:xfrm>
          <a:prstGeom prst="downArrow">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BB01DF8D-1F47-54F3-0F89-B25167976686}"/>
              </a:ext>
            </a:extLst>
          </p:cNvPr>
          <p:cNvSpPr txBox="1"/>
          <p:nvPr/>
        </p:nvSpPr>
        <p:spPr>
          <a:xfrm>
            <a:off x="2968324" y="2237493"/>
            <a:ext cx="4351020"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defPPr>
              <a:defRPr lang="en-US"/>
            </a:defPPr>
            <a:lvl1pPr>
              <a:defRPr sz="1400">
                <a:latin typeface="JuliaMono" panose="020B0609060300020004" pitchFamily="49" charset="0"/>
                <a:ea typeface="JuliaMono" panose="020B0609060300020004" pitchFamily="49" charset="0"/>
                <a:cs typeface="JuliaMono" panose="020B0609060300020004" pitchFamily="49" charset="0"/>
              </a:defRPr>
            </a:lvl1pPr>
          </a:lstStyle>
          <a:p>
            <a:r>
              <a:rPr lang="en-GB" dirty="0"/>
              <a:t>Carbon coating to increase the number of sites ×100 [7]</a:t>
            </a:r>
          </a:p>
        </p:txBody>
      </p:sp>
      <p:sp>
        <p:nvSpPr>
          <p:cNvPr id="14" name="TextBox 13">
            <a:extLst>
              <a:ext uri="{FF2B5EF4-FFF2-40B4-BE49-F238E27FC236}">
                <a16:creationId xmlns:a16="http://schemas.microsoft.com/office/drawing/2014/main" id="{4E335817-31EB-636C-CFFF-778F154D01E9}"/>
              </a:ext>
            </a:extLst>
          </p:cNvPr>
          <p:cNvSpPr txBox="1"/>
          <p:nvPr/>
        </p:nvSpPr>
        <p:spPr>
          <a:xfrm>
            <a:off x="7212025" y="5410042"/>
            <a:ext cx="4959981" cy="861774"/>
          </a:xfrm>
          <a:prstGeom prst="rect">
            <a:avLst/>
          </a:prstGeom>
          <a:noFill/>
        </p:spPr>
        <p:txBody>
          <a:bodyPr wrap="square">
            <a:spAutoFit/>
          </a:bodyPr>
          <a:lstStyle/>
          <a:p>
            <a:pPr marL="36576" indent="0">
              <a:buNone/>
            </a:pPr>
            <a:r>
              <a:rPr lang="en-GB" sz="1000" dirty="0">
                <a:effectLst/>
                <a:latin typeface="JuliaMono" panose="020B0609060300020004" pitchFamily="49" charset="0"/>
                <a:ea typeface="JuliaMono" panose="020B0609060300020004" pitchFamily="49" charset="0"/>
                <a:cs typeface="JuliaMono" panose="020B0609060300020004" pitchFamily="49" charset="0"/>
              </a:rPr>
              <a:t>[7] R. Salemme, et al. "Vacuum Performance of Amorphous Carbon Coating at Cryogenic Temperature with Presence of Proton Beams.“ (IPAC'16), Busan, Korea, May 8-13, 2016</a:t>
            </a:r>
          </a:p>
          <a:p>
            <a:pPr marL="36576" indent="0">
              <a:buNone/>
            </a:pPr>
            <a:r>
              <a:rPr lang="en-GB" sz="1000" dirty="0">
                <a:latin typeface="JuliaMono" panose="020B0609060300020004" pitchFamily="49" charset="0"/>
                <a:ea typeface="JuliaMono" panose="020B0609060300020004" pitchFamily="49" charset="0"/>
                <a:cs typeface="JuliaMono" panose="020B0609060300020004" pitchFamily="49" charset="0"/>
              </a:rPr>
              <a:t>[8] </a:t>
            </a:r>
            <a:r>
              <a:rPr lang="fr-FR" sz="1000" dirty="0">
                <a:latin typeface="JuliaMono" panose="020B0609060300020004" pitchFamily="49" charset="0"/>
                <a:ea typeface="JuliaMono" panose="020B0609060300020004" pitchFamily="49" charset="0"/>
                <a:cs typeface="JuliaMono" panose="020B0609060300020004" pitchFamily="49" charset="0"/>
              </a:rPr>
              <a:t>A. Obertelli et al.</a:t>
            </a:r>
            <a:r>
              <a:rPr lang="en-GB" sz="1000" dirty="0">
                <a:latin typeface="JuliaMono" panose="020B0609060300020004" pitchFamily="49" charset="0"/>
                <a:ea typeface="JuliaMono" panose="020B0609060300020004" pitchFamily="49" charset="0"/>
                <a:cs typeface="JuliaMono" panose="020B0609060300020004" pitchFamily="49" charset="0"/>
              </a:rPr>
              <a:t> PUMA, SPSC report on the activities of 2022</a:t>
            </a:r>
            <a:endParaRPr lang="fr-FR" sz="1000" dirty="0">
              <a:latin typeface="JuliaMono" panose="020B0609060300020004" pitchFamily="49" charset="0"/>
              <a:ea typeface="JuliaMono" panose="020B0609060300020004" pitchFamily="49" charset="0"/>
              <a:cs typeface="JuliaMono" panose="020B0609060300020004" pitchFamily="49" charset="0"/>
            </a:endParaRPr>
          </a:p>
        </p:txBody>
      </p:sp>
    </p:spTree>
    <p:extLst>
      <p:ext uri="{BB962C8B-B14F-4D97-AF65-F5344CB8AC3E}">
        <p14:creationId xmlns:p14="http://schemas.microsoft.com/office/powerpoint/2010/main" val="26901611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E20E24-0753-0C93-5BEE-7B2889836038}"/>
              </a:ext>
            </a:extLst>
          </p:cNvPr>
          <p:cNvSpPr>
            <a:spLocks noGrp="1"/>
          </p:cNvSpPr>
          <p:nvPr>
            <p:ph type="title"/>
          </p:nvPr>
        </p:nvSpPr>
        <p:spPr/>
        <p:txBody>
          <a:bodyPr/>
          <a:lstStyle/>
          <a:p>
            <a:r>
              <a:rPr lang="en-GB" i="1" normalizeH="1" dirty="0">
                <a:latin typeface="Arial Black" panose="020B0A04020102020204" pitchFamily="34" charset="0"/>
              </a:rPr>
              <a:t>ELENA </a:t>
            </a:r>
            <a:r>
              <a:rPr lang="en-GB" dirty="0"/>
              <a:t>vacuum layout</a:t>
            </a:r>
            <a:br>
              <a:rPr lang="en-GB" dirty="0"/>
            </a:br>
            <a:endParaRPr lang="en-GB" dirty="0"/>
          </a:p>
        </p:txBody>
      </p:sp>
      <p:sp>
        <p:nvSpPr>
          <p:cNvPr id="4" name="Date Placeholder 3">
            <a:extLst>
              <a:ext uri="{FF2B5EF4-FFF2-40B4-BE49-F238E27FC236}">
                <a16:creationId xmlns:a16="http://schemas.microsoft.com/office/drawing/2014/main" id="{29419CC6-422A-9D13-DDC7-39EE6FFF6F84}"/>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F28FED9C-0987-35B9-FE80-0EFBC7E2855D}"/>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4E2688BC-3D7B-6E4E-5278-E916E22E5E50}"/>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11" name="Picture 10" descr="A picture containing light, line&#10;&#10;Description automatically generated">
            <a:extLst>
              <a:ext uri="{FF2B5EF4-FFF2-40B4-BE49-F238E27FC236}">
                <a16:creationId xmlns:a16="http://schemas.microsoft.com/office/drawing/2014/main" id="{F1C9D291-600D-C9E1-E4AA-F5EAAB5919B4}"/>
              </a:ext>
            </a:extLst>
          </p:cNvPr>
          <p:cNvPicPr>
            <a:picLocks noChangeAspect="1"/>
          </p:cNvPicPr>
          <p:nvPr/>
        </p:nvPicPr>
        <p:blipFill rotWithShape="1">
          <a:blip r:embed="rId2">
            <a:clrChange>
              <a:clrFrom>
                <a:srgbClr val="FFFFFF"/>
              </a:clrFrom>
              <a:clrTo>
                <a:srgbClr val="FFFFFF">
                  <a:alpha val="0"/>
                </a:srgbClr>
              </a:clrTo>
            </a:clrChange>
          </a:blip>
          <a:srcRect l="26999" t="5708" r="18914" b="4780"/>
          <a:stretch/>
        </p:blipFill>
        <p:spPr>
          <a:xfrm rot="12298318">
            <a:off x="371677" y="-460011"/>
            <a:ext cx="6920246" cy="6453517"/>
          </a:xfrm>
          <a:prstGeom prst="rect">
            <a:avLst/>
          </a:prstGeom>
        </p:spPr>
      </p:pic>
      <p:pic>
        <p:nvPicPr>
          <p:cNvPr id="12" name="Picture 2" descr="The Extra Low Energy Antiproton ring (ELENA) at CERN">
            <a:extLst>
              <a:ext uri="{FF2B5EF4-FFF2-40B4-BE49-F238E27FC236}">
                <a16:creationId xmlns:a16="http://schemas.microsoft.com/office/drawing/2014/main" id="{EB86D4E0-D631-F371-9C72-F532880C80C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1879" t="7718" r="31544" b="13087"/>
          <a:stretch/>
        </p:blipFill>
        <p:spPr bwMode="auto">
          <a:xfrm>
            <a:off x="10831483" y="4805464"/>
            <a:ext cx="1267908" cy="1372599"/>
          </a:xfrm>
          <a:prstGeom prst="rect">
            <a:avLst/>
          </a:prstGeom>
        </p:spPr>
      </p:pic>
      <p:sp>
        <p:nvSpPr>
          <p:cNvPr id="2" name="TextBox 1">
            <a:extLst>
              <a:ext uri="{FF2B5EF4-FFF2-40B4-BE49-F238E27FC236}">
                <a16:creationId xmlns:a16="http://schemas.microsoft.com/office/drawing/2014/main" id="{349AF3D2-CE54-F6CD-06F7-8B4AB640E575}"/>
              </a:ext>
            </a:extLst>
          </p:cNvPr>
          <p:cNvSpPr txBox="1"/>
          <p:nvPr/>
        </p:nvSpPr>
        <p:spPr>
          <a:xfrm>
            <a:off x="7934305" y="2657068"/>
            <a:ext cx="4165086" cy="1384995"/>
          </a:xfrm>
          <a:prstGeom prst="rect">
            <a:avLst/>
          </a:prstGeom>
          <a:noFill/>
        </p:spPr>
        <p:txBody>
          <a:bodyPr wrap="square" lIns="0" tIns="0" rIns="0" bIns="0" rtlCol="0">
            <a:spAutoFit/>
          </a:bodyPr>
          <a:lstStyle/>
          <a:p>
            <a:pPr algn="l"/>
            <a:r>
              <a:rPr lang="en-GB" i="1" normalizeH="1" dirty="0">
                <a:latin typeface="Arial Black" panose="020B0A04020102020204" pitchFamily="34" charset="0"/>
              </a:rPr>
              <a:t>ELENA</a:t>
            </a:r>
            <a:r>
              <a:rPr lang="en-GB" dirty="0">
                <a:latin typeface="JuliaMono" panose="020B0609060300020004" pitchFamily="49" charset="0"/>
                <a:ea typeface="JuliaMono" panose="020B0609060300020004" pitchFamily="49" charset="0"/>
                <a:cs typeface="JuliaMono" panose="020B0609060300020004" pitchFamily="49" charset="0"/>
              </a:rPr>
              <a:t>: At the end of LNE51</a:t>
            </a:r>
          </a:p>
          <a:p>
            <a:pPr algn="l"/>
            <a:endParaRPr lang="en-GB" dirty="0">
              <a:latin typeface="JuliaMono" panose="020B0609060300020004" pitchFamily="49" charset="0"/>
              <a:ea typeface="JuliaMono" panose="020B0609060300020004" pitchFamily="49" charset="0"/>
              <a:cs typeface="JuliaMono" panose="020B0609060300020004" pitchFamily="49" charset="0"/>
            </a:endParaRPr>
          </a:p>
          <a:p>
            <a:pPr marL="285750" indent="-285750" algn="l">
              <a:buFont typeface="Wingdings" panose="05000000000000000000" pitchFamily="2" charset="2"/>
              <a:buChar char="q"/>
            </a:pPr>
            <a:r>
              <a:rPr lang="en-GB" dirty="0">
                <a:latin typeface="JuliaMono" panose="020B0609060300020004" pitchFamily="49" charset="0"/>
                <a:ea typeface="JuliaMono" panose="020B0609060300020004" pitchFamily="49" charset="0"/>
                <a:cs typeface="JuliaMono" panose="020B0609060300020004" pitchFamily="49" charset="0"/>
              </a:rPr>
              <a:t>Pressure at transfer lines ≈10</a:t>
            </a:r>
            <a:r>
              <a:rPr lang="en-GB" baseline="30000" dirty="0">
                <a:latin typeface="JuliaMono" panose="020B0609060300020004" pitchFamily="49" charset="0"/>
                <a:ea typeface="JuliaMono" panose="020B0609060300020004" pitchFamily="49" charset="0"/>
                <a:cs typeface="JuliaMono" panose="020B0609060300020004" pitchFamily="49" charset="0"/>
              </a:rPr>
              <a:t>-10</a:t>
            </a:r>
            <a:r>
              <a:rPr lang="en-GB" dirty="0">
                <a:latin typeface="JuliaMono" panose="020B0609060300020004" pitchFamily="49" charset="0"/>
                <a:ea typeface="JuliaMono" panose="020B0609060300020004" pitchFamily="49" charset="0"/>
                <a:cs typeface="JuliaMono" panose="020B0609060300020004" pitchFamily="49" charset="0"/>
              </a:rPr>
              <a:t> mbar range</a:t>
            </a:r>
          </a:p>
          <a:p>
            <a:pPr marL="285750" indent="-285750" algn="l">
              <a:buFont typeface="Wingdings" panose="05000000000000000000" pitchFamily="2" charset="2"/>
              <a:buChar char="q"/>
            </a:pPr>
            <a:r>
              <a:rPr lang="en-GB" dirty="0">
                <a:latin typeface="JuliaMono" panose="020B0609060300020004" pitchFamily="49" charset="0"/>
                <a:ea typeface="JuliaMono" panose="020B0609060300020004" pitchFamily="49" charset="0"/>
                <a:cs typeface="JuliaMono" panose="020B0609060300020004" pitchFamily="49" charset="0"/>
              </a:rPr>
              <a:t>Pressure ring &lt;10</a:t>
            </a:r>
            <a:r>
              <a:rPr lang="en-GB" baseline="30000" dirty="0">
                <a:latin typeface="JuliaMono" panose="020B0609060300020004" pitchFamily="49" charset="0"/>
                <a:ea typeface="JuliaMono" panose="020B0609060300020004" pitchFamily="49" charset="0"/>
                <a:cs typeface="JuliaMono" panose="020B0609060300020004" pitchFamily="49" charset="0"/>
              </a:rPr>
              <a:t>-11</a:t>
            </a:r>
            <a:r>
              <a:rPr lang="en-GB" dirty="0">
                <a:latin typeface="JuliaMono" panose="020B0609060300020004" pitchFamily="49" charset="0"/>
                <a:ea typeface="JuliaMono" panose="020B0609060300020004" pitchFamily="49" charset="0"/>
                <a:cs typeface="JuliaMono" panose="020B0609060300020004" pitchFamily="49" charset="0"/>
              </a:rPr>
              <a:t> mbar </a:t>
            </a:r>
            <a:endParaRPr lang="en-GB" dirty="0"/>
          </a:p>
        </p:txBody>
      </p:sp>
    </p:spTree>
    <p:extLst>
      <p:ext uri="{BB962C8B-B14F-4D97-AF65-F5344CB8AC3E}">
        <p14:creationId xmlns:p14="http://schemas.microsoft.com/office/powerpoint/2010/main" val="27679535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Graphic 26">
            <a:extLst>
              <a:ext uri="{FF2B5EF4-FFF2-40B4-BE49-F238E27FC236}">
                <a16:creationId xmlns:a16="http://schemas.microsoft.com/office/drawing/2014/main" id="{713EA4CF-5B8A-53E1-E8D9-2E9C600C6B6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480085" y="176827"/>
            <a:ext cx="3977962" cy="6067927"/>
          </a:xfrm>
          <a:prstGeom prst="rect">
            <a:avLst/>
          </a:prstGeom>
        </p:spPr>
      </p:pic>
      <p:sp>
        <p:nvSpPr>
          <p:cNvPr id="3" name="Title 2">
            <a:extLst>
              <a:ext uri="{FF2B5EF4-FFF2-40B4-BE49-F238E27FC236}">
                <a16:creationId xmlns:a16="http://schemas.microsoft.com/office/drawing/2014/main" id="{63E20E24-0753-0C93-5BEE-7B2889836038}"/>
              </a:ext>
            </a:extLst>
          </p:cNvPr>
          <p:cNvSpPr>
            <a:spLocks noGrp="1"/>
          </p:cNvSpPr>
          <p:nvPr>
            <p:ph type="title"/>
          </p:nvPr>
        </p:nvSpPr>
        <p:spPr/>
        <p:txBody>
          <a:bodyPr/>
          <a:lstStyle/>
          <a:p>
            <a:r>
              <a:rPr lang="en-GB" i="1" normalizeH="1" dirty="0">
                <a:latin typeface="Arial Black" panose="020B0A04020102020204" pitchFamily="34" charset="0"/>
              </a:rPr>
              <a:t>ELENA </a:t>
            </a:r>
            <a:r>
              <a:rPr lang="en-GB" dirty="0"/>
              <a:t>vacuum layout</a:t>
            </a:r>
            <a:br>
              <a:rPr lang="en-GB" dirty="0"/>
            </a:br>
            <a:endParaRPr lang="en-GB" dirty="0"/>
          </a:p>
        </p:txBody>
      </p:sp>
      <p:sp>
        <p:nvSpPr>
          <p:cNvPr id="4" name="Date Placeholder 3">
            <a:extLst>
              <a:ext uri="{FF2B5EF4-FFF2-40B4-BE49-F238E27FC236}">
                <a16:creationId xmlns:a16="http://schemas.microsoft.com/office/drawing/2014/main" id="{29419CC6-422A-9D13-DDC7-39EE6FFF6F84}"/>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F28FED9C-0987-35B9-FE80-0EFBC7E2855D}"/>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4E2688BC-3D7B-6E4E-5278-E916E22E5E50}"/>
              </a:ext>
            </a:extLst>
          </p:cNvPr>
          <p:cNvSpPr>
            <a:spLocks noGrp="1"/>
          </p:cNvSpPr>
          <p:nvPr>
            <p:ph type="sldNum" sz="quarter" idx="12"/>
          </p:nvPr>
        </p:nvSpPr>
        <p:spPr/>
        <p:txBody>
          <a:bodyPr/>
          <a:lstStyle/>
          <a:p>
            <a:fld id="{36B5EA5A-BC32-A742-B11B-8E7414D5B535}" type="slidenum">
              <a:rPr lang="en-US" smtClean="0"/>
              <a:pPr/>
              <a:t>16</a:t>
            </a:fld>
            <a:endParaRPr lang="en-US" dirty="0"/>
          </a:p>
        </p:txBody>
      </p:sp>
      <p:pic>
        <p:nvPicPr>
          <p:cNvPr id="12" name="Picture 2" descr="The Extra Low Energy Antiproton ring (ELENA) at CERN">
            <a:extLst>
              <a:ext uri="{FF2B5EF4-FFF2-40B4-BE49-F238E27FC236}">
                <a16:creationId xmlns:a16="http://schemas.microsoft.com/office/drawing/2014/main" id="{EB86D4E0-D631-F371-9C72-F532880C80C6}"/>
              </a:ext>
            </a:extLst>
          </p:cNvPr>
          <p:cNvPicPr>
            <a:picLocks noChangeAspect="1" noChangeArrowheads="1"/>
          </p:cNvPicPr>
          <p:nvPr/>
        </p:nvPicPr>
        <p:blipFill rotWithShape="1">
          <a:blip r:embed="rId4">
            <a:clrChange>
              <a:clrFrom>
                <a:srgbClr val="000000">
                  <a:alpha val="0"/>
                </a:srgbClr>
              </a:clrFrom>
              <a:clrTo>
                <a:srgbClr val="000000">
                  <a:alpha val="0"/>
                </a:srgbClr>
              </a:clrTo>
            </a:clrChange>
            <a:extLst>
              <a:ext uri="{28A0092B-C50C-407E-A947-70E740481C1C}">
                <a14:useLocalDpi xmlns:a14="http://schemas.microsoft.com/office/drawing/2010/main" val="0"/>
              </a:ext>
            </a:extLst>
          </a:blip>
          <a:srcRect l="31879" t="7718" r="31544" b="13087"/>
          <a:stretch/>
        </p:blipFill>
        <p:spPr bwMode="auto">
          <a:xfrm>
            <a:off x="10831483" y="4805464"/>
            <a:ext cx="1267908" cy="1372599"/>
          </a:xfrm>
          <a:prstGeom prst="rect">
            <a:avLst/>
          </a:prstGeom>
          <a:noFill/>
        </p:spPr>
      </p:pic>
      <p:pic>
        <p:nvPicPr>
          <p:cNvPr id="2" name="Picture 1" descr="A picture containing text&#10;&#10;Description automatically generated">
            <a:extLst>
              <a:ext uri="{FF2B5EF4-FFF2-40B4-BE49-F238E27FC236}">
                <a16:creationId xmlns:a16="http://schemas.microsoft.com/office/drawing/2014/main" id="{2D6A6099-CBA6-723C-9AC7-548380253B3F}"/>
              </a:ext>
            </a:extLst>
          </p:cNvPr>
          <p:cNvPicPr>
            <a:picLocks noChangeAspect="1"/>
          </p:cNvPicPr>
          <p:nvPr/>
        </p:nvPicPr>
        <p:blipFill rotWithShape="1">
          <a:blip r:embed="rId5">
            <a:clrChange>
              <a:clrFrom>
                <a:srgbClr val="FFFFFF"/>
              </a:clrFrom>
              <a:clrTo>
                <a:srgbClr val="FFFFFF">
                  <a:alpha val="0"/>
                </a:srgbClr>
              </a:clrTo>
            </a:clrChange>
          </a:blip>
          <a:srcRect l="32473" r="32500"/>
          <a:stretch/>
        </p:blipFill>
        <p:spPr>
          <a:xfrm rot="12286827">
            <a:off x="1067409" y="171889"/>
            <a:ext cx="3882592" cy="6246162"/>
          </a:xfrm>
          <a:prstGeom prst="rect">
            <a:avLst/>
          </a:prstGeom>
        </p:spPr>
      </p:pic>
      <p:cxnSp>
        <p:nvCxnSpPr>
          <p:cNvPr id="7" name="Straight Arrow Connector 6">
            <a:extLst>
              <a:ext uri="{FF2B5EF4-FFF2-40B4-BE49-F238E27FC236}">
                <a16:creationId xmlns:a16="http://schemas.microsoft.com/office/drawing/2014/main" id="{C28C7C4F-CBBA-7E48-34D2-8EC1D7ED8ED2}"/>
              </a:ext>
            </a:extLst>
          </p:cNvPr>
          <p:cNvCxnSpPr>
            <a:cxnSpLocks/>
            <a:stCxn id="8" idx="3"/>
          </p:cNvCxnSpPr>
          <p:nvPr/>
        </p:nvCxnSpPr>
        <p:spPr>
          <a:xfrm>
            <a:off x="3791532" y="1990433"/>
            <a:ext cx="482417" cy="105130"/>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00135524-97FC-58E6-583B-A0DD8FD1EA53}"/>
              </a:ext>
            </a:extLst>
          </p:cNvPr>
          <p:cNvSpPr txBox="1"/>
          <p:nvPr/>
        </p:nvSpPr>
        <p:spPr>
          <a:xfrm>
            <a:off x="2649894" y="1836544"/>
            <a:ext cx="1141638" cy="307777"/>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PUMA trap</a:t>
            </a:r>
          </a:p>
        </p:txBody>
      </p:sp>
      <p:cxnSp>
        <p:nvCxnSpPr>
          <p:cNvPr id="9" name="Straight Arrow Connector 8">
            <a:extLst>
              <a:ext uri="{FF2B5EF4-FFF2-40B4-BE49-F238E27FC236}">
                <a16:creationId xmlns:a16="http://schemas.microsoft.com/office/drawing/2014/main" id="{C92B1767-2A9C-2BA9-B0F9-704ADCBEBC60}"/>
              </a:ext>
            </a:extLst>
          </p:cNvPr>
          <p:cNvCxnSpPr>
            <a:cxnSpLocks/>
            <a:stCxn id="10" idx="2"/>
          </p:cNvCxnSpPr>
          <p:nvPr/>
        </p:nvCxnSpPr>
        <p:spPr>
          <a:xfrm>
            <a:off x="755778" y="4646087"/>
            <a:ext cx="208344" cy="528453"/>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3AED6A36-2607-56AA-2BA6-B85DF5210A27}"/>
              </a:ext>
            </a:extLst>
          </p:cNvPr>
          <p:cNvSpPr txBox="1"/>
          <p:nvPr/>
        </p:nvSpPr>
        <p:spPr>
          <a:xfrm>
            <a:off x="361728" y="4122867"/>
            <a:ext cx="788100" cy="523220"/>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ELENA ring</a:t>
            </a:r>
          </a:p>
        </p:txBody>
      </p:sp>
      <p:cxnSp>
        <p:nvCxnSpPr>
          <p:cNvPr id="13" name="Straight Arrow Connector 12">
            <a:extLst>
              <a:ext uri="{FF2B5EF4-FFF2-40B4-BE49-F238E27FC236}">
                <a16:creationId xmlns:a16="http://schemas.microsoft.com/office/drawing/2014/main" id="{EDBF43F8-3208-89AC-772B-B233952D66D6}"/>
              </a:ext>
            </a:extLst>
          </p:cNvPr>
          <p:cNvCxnSpPr>
            <a:cxnSpLocks/>
            <a:stCxn id="14" idx="2"/>
            <a:endCxn id="15" idx="1"/>
          </p:cNvCxnSpPr>
          <p:nvPr/>
        </p:nvCxnSpPr>
        <p:spPr>
          <a:xfrm>
            <a:off x="2063859" y="4890821"/>
            <a:ext cx="303122" cy="704681"/>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781A0BB0-C230-60D2-2EA9-30F222727874}"/>
              </a:ext>
            </a:extLst>
          </p:cNvPr>
          <p:cNvSpPr txBox="1"/>
          <p:nvPr/>
        </p:nvSpPr>
        <p:spPr>
          <a:xfrm>
            <a:off x="1695605" y="4583044"/>
            <a:ext cx="736508" cy="307777"/>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LNE50</a:t>
            </a:r>
          </a:p>
        </p:txBody>
      </p:sp>
      <p:sp>
        <p:nvSpPr>
          <p:cNvPr id="15" name="Left Brace 14">
            <a:extLst>
              <a:ext uri="{FF2B5EF4-FFF2-40B4-BE49-F238E27FC236}">
                <a16:creationId xmlns:a16="http://schemas.microsoft.com/office/drawing/2014/main" id="{19274AE7-F2D9-121D-CEE8-7EFCBB12F6E7}"/>
              </a:ext>
            </a:extLst>
          </p:cNvPr>
          <p:cNvSpPr/>
          <p:nvPr/>
        </p:nvSpPr>
        <p:spPr>
          <a:xfrm rot="6562139">
            <a:off x="2159188" y="4818275"/>
            <a:ext cx="149938" cy="1620000"/>
          </a:xfrm>
          <a:prstGeom prst="leftBrace">
            <a:avLst>
              <a:gd name="adj1" fmla="val 56596"/>
              <a:gd name="adj2" fmla="val 42936"/>
            </a:avLst>
          </a:prstGeom>
          <a:ln w="38100">
            <a:solidFill>
              <a:srgbClr val="E46C0A"/>
            </a:solidFill>
            <a:headEnd type="none" w="med" len="med"/>
            <a:tailEnd type="none" w="med" len="med"/>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7" name="Straight Arrow Connector 16">
            <a:extLst>
              <a:ext uri="{FF2B5EF4-FFF2-40B4-BE49-F238E27FC236}">
                <a16:creationId xmlns:a16="http://schemas.microsoft.com/office/drawing/2014/main" id="{F56CFAA2-BA43-7833-B06D-FDAC4B4D6088}"/>
              </a:ext>
            </a:extLst>
          </p:cNvPr>
          <p:cNvCxnSpPr>
            <a:cxnSpLocks/>
            <a:stCxn id="18" idx="1"/>
            <a:endCxn id="19" idx="1"/>
          </p:cNvCxnSpPr>
          <p:nvPr/>
        </p:nvCxnSpPr>
        <p:spPr>
          <a:xfrm flipH="1" flipV="1">
            <a:off x="3429907" y="5313310"/>
            <a:ext cx="289435" cy="258155"/>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0270E434-AE7C-F191-E3F6-F87D144A510F}"/>
              </a:ext>
            </a:extLst>
          </p:cNvPr>
          <p:cNvSpPr txBox="1"/>
          <p:nvPr/>
        </p:nvSpPr>
        <p:spPr>
          <a:xfrm>
            <a:off x="3719342" y="5309855"/>
            <a:ext cx="917086" cy="523220"/>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LNE51 (CERN)</a:t>
            </a:r>
          </a:p>
        </p:txBody>
      </p:sp>
      <p:sp>
        <p:nvSpPr>
          <p:cNvPr id="19" name="Left Brace 18">
            <a:extLst>
              <a:ext uri="{FF2B5EF4-FFF2-40B4-BE49-F238E27FC236}">
                <a16:creationId xmlns:a16="http://schemas.microsoft.com/office/drawing/2014/main" id="{B50674D3-80DB-46CA-A1D2-3300EC45400B}"/>
              </a:ext>
            </a:extLst>
          </p:cNvPr>
          <p:cNvSpPr/>
          <p:nvPr/>
        </p:nvSpPr>
        <p:spPr>
          <a:xfrm rot="12328590">
            <a:off x="3264225" y="4176955"/>
            <a:ext cx="235653" cy="1925734"/>
          </a:xfrm>
          <a:prstGeom prst="leftBrace">
            <a:avLst>
              <a:gd name="adj1" fmla="val 56596"/>
              <a:gd name="adj2" fmla="val 42936"/>
            </a:avLst>
          </a:prstGeom>
          <a:ln w="38100">
            <a:solidFill>
              <a:srgbClr val="E46C0A"/>
            </a:solidFill>
            <a:headEnd type="none" w="med" len="med"/>
            <a:tailEnd type="none" w="med" len="med"/>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20" name="Straight Arrow Connector 19">
            <a:extLst>
              <a:ext uri="{FF2B5EF4-FFF2-40B4-BE49-F238E27FC236}">
                <a16:creationId xmlns:a16="http://schemas.microsoft.com/office/drawing/2014/main" id="{D797FE38-51CC-6BB6-9B01-3BD762FEA2AE}"/>
              </a:ext>
            </a:extLst>
          </p:cNvPr>
          <p:cNvCxnSpPr>
            <a:cxnSpLocks/>
            <a:stCxn id="21" idx="3"/>
            <a:endCxn id="22" idx="1"/>
          </p:cNvCxnSpPr>
          <p:nvPr/>
        </p:nvCxnSpPr>
        <p:spPr>
          <a:xfrm>
            <a:off x="3428612" y="2949181"/>
            <a:ext cx="409270" cy="220506"/>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E1978E01-C721-23F9-1F04-316D274D5B8C}"/>
              </a:ext>
            </a:extLst>
          </p:cNvPr>
          <p:cNvSpPr txBox="1"/>
          <p:nvPr/>
        </p:nvSpPr>
        <p:spPr>
          <a:xfrm>
            <a:off x="1634303" y="2687571"/>
            <a:ext cx="1794309" cy="523220"/>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PDT and instrumentation</a:t>
            </a:r>
          </a:p>
        </p:txBody>
      </p:sp>
      <p:sp>
        <p:nvSpPr>
          <p:cNvPr id="22" name="Left Brace 21">
            <a:extLst>
              <a:ext uri="{FF2B5EF4-FFF2-40B4-BE49-F238E27FC236}">
                <a16:creationId xmlns:a16="http://schemas.microsoft.com/office/drawing/2014/main" id="{F0CF7823-57BC-2772-1545-7ED31FE52517}"/>
              </a:ext>
            </a:extLst>
          </p:cNvPr>
          <p:cNvSpPr/>
          <p:nvPr/>
        </p:nvSpPr>
        <p:spPr>
          <a:xfrm rot="1429751">
            <a:off x="3782314" y="2449745"/>
            <a:ext cx="149938" cy="1723155"/>
          </a:xfrm>
          <a:prstGeom prst="leftBrace">
            <a:avLst>
              <a:gd name="adj1" fmla="val 56596"/>
              <a:gd name="adj2" fmla="val 42936"/>
            </a:avLst>
          </a:prstGeom>
          <a:ln w="38100">
            <a:solidFill>
              <a:srgbClr val="E46C0A"/>
            </a:solidFill>
            <a:headEnd type="none" w="med" len="med"/>
            <a:tailEnd type="none" w="med" len="med"/>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23" name="Straight Arrow Connector 22">
            <a:extLst>
              <a:ext uri="{FF2B5EF4-FFF2-40B4-BE49-F238E27FC236}">
                <a16:creationId xmlns:a16="http://schemas.microsoft.com/office/drawing/2014/main" id="{EB8B9946-1E14-8DFD-3E37-77F91975A0C1}"/>
              </a:ext>
            </a:extLst>
          </p:cNvPr>
          <p:cNvCxnSpPr>
            <a:cxnSpLocks/>
            <a:stCxn id="24" idx="1"/>
          </p:cNvCxnSpPr>
          <p:nvPr/>
        </p:nvCxnSpPr>
        <p:spPr>
          <a:xfrm flipH="1" flipV="1">
            <a:off x="4636428" y="3665312"/>
            <a:ext cx="971397" cy="311501"/>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59ADC13C-844D-FD4D-5DE9-87455EC6687B}"/>
              </a:ext>
            </a:extLst>
          </p:cNvPr>
          <p:cNvSpPr txBox="1"/>
          <p:nvPr/>
        </p:nvSpPr>
        <p:spPr>
          <a:xfrm>
            <a:off x="5607825" y="3607481"/>
            <a:ext cx="1384447" cy="738664"/>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Offline ion source (RFQ)</a:t>
            </a:r>
          </a:p>
        </p:txBody>
      </p:sp>
      <p:cxnSp>
        <p:nvCxnSpPr>
          <p:cNvPr id="25" name="Straight Arrow Connector 24">
            <a:extLst>
              <a:ext uri="{FF2B5EF4-FFF2-40B4-BE49-F238E27FC236}">
                <a16:creationId xmlns:a16="http://schemas.microsoft.com/office/drawing/2014/main" id="{D5718B0A-FF55-45B4-9F27-1CE3207A7AFB}"/>
              </a:ext>
            </a:extLst>
          </p:cNvPr>
          <p:cNvCxnSpPr>
            <a:cxnSpLocks/>
            <a:stCxn id="26" idx="3"/>
          </p:cNvCxnSpPr>
          <p:nvPr/>
        </p:nvCxnSpPr>
        <p:spPr>
          <a:xfrm>
            <a:off x="2715661" y="4003121"/>
            <a:ext cx="773142" cy="199306"/>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7F476858-ED9B-13DD-A944-44A772BFD720}"/>
              </a:ext>
            </a:extLst>
          </p:cNvPr>
          <p:cNvSpPr txBox="1"/>
          <p:nvPr/>
        </p:nvSpPr>
        <p:spPr>
          <a:xfrm>
            <a:off x="1674584" y="3741511"/>
            <a:ext cx="1041077" cy="523220"/>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Handover point</a:t>
            </a:r>
          </a:p>
        </p:txBody>
      </p:sp>
      <p:cxnSp>
        <p:nvCxnSpPr>
          <p:cNvPr id="42" name="Straight Arrow Connector 41">
            <a:extLst>
              <a:ext uri="{FF2B5EF4-FFF2-40B4-BE49-F238E27FC236}">
                <a16:creationId xmlns:a16="http://schemas.microsoft.com/office/drawing/2014/main" id="{ABFE2FEA-446A-A548-DA86-F7918A84DDA9}"/>
              </a:ext>
            </a:extLst>
          </p:cNvPr>
          <p:cNvCxnSpPr>
            <a:cxnSpLocks/>
            <a:stCxn id="41" idx="1"/>
          </p:cNvCxnSpPr>
          <p:nvPr/>
        </p:nvCxnSpPr>
        <p:spPr>
          <a:xfrm flipH="1">
            <a:off x="3050835" y="4904971"/>
            <a:ext cx="1208427" cy="572098"/>
          </a:xfrm>
          <a:prstGeom prst="straightConnector1">
            <a:avLst/>
          </a:prstGeom>
          <a:ln w="38100">
            <a:solidFill>
              <a:schemeClr val="accent1">
                <a:lumMod val="60000"/>
                <a:lumOff val="40000"/>
              </a:schemeClr>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9A1054E5-831D-DED6-4EBC-BE0407F905B8}"/>
              </a:ext>
            </a:extLst>
          </p:cNvPr>
          <p:cNvCxnSpPr>
            <a:cxnSpLocks/>
            <a:stCxn id="41" idx="1"/>
          </p:cNvCxnSpPr>
          <p:nvPr/>
        </p:nvCxnSpPr>
        <p:spPr>
          <a:xfrm flipH="1">
            <a:off x="3312612" y="4904971"/>
            <a:ext cx="946650" cy="0"/>
          </a:xfrm>
          <a:prstGeom prst="straightConnector1">
            <a:avLst/>
          </a:prstGeom>
          <a:ln w="38100">
            <a:solidFill>
              <a:schemeClr val="accent1">
                <a:lumMod val="60000"/>
                <a:lumOff val="40000"/>
              </a:schemeClr>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229D74D2-642F-BAF6-F4C0-342981778E7C}"/>
              </a:ext>
            </a:extLst>
          </p:cNvPr>
          <p:cNvCxnSpPr>
            <a:cxnSpLocks/>
          </p:cNvCxnSpPr>
          <p:nvPr/>
        </p:nvCxnSpPr>
        <p:spPr>
          <a:xfrm flipH="1" flipV="1">
            <a:off x="3930248" y="3741511"/>
            <a:ext cx="329014" cy="1163460"/>
          </a:xfrm>
          <a:prstGeom prst="straightConnector1">
            <a:avLst/>
          </a:prstGeom>
          <a:ln w="38100">
            <a:solidFill>
              <a:schemeClr val="accent1">
                <a:lumMod val="60000"/>
                <a:lumOff val="40000"/>
              </a:schemeClr>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5288C697-763E-9CF4-8EAA-60E573DB4218}"/>
              </a:ext>
            </a:extLst>
          </p:cNvPr>
          <p:cNvCxnSpPr>
            <a:cxnSpLocks/>
            <a:stCxn id="41" idx="1"/>
          </p:cNvCxnSpPr>
          <p:nvPr/>
        </p:nvCxnSpPr>
        <p:spPr>
          <a:xfrm flipH="1" flipV="1">
            <a:off x="4152122" y="3169687"/>
            <a:ext cx="107140" cy="1735284"/>
          </a:xfrm>
          <a:prstGeom prst="straightConnector1">
            <a:avLst/>
          </a:prstGeom>
          <a:ln w="38100">
            <a:solidFill>
              <a:schemeClr val="accent1">
                <a:lumMod val="60000"/>
                <a:lumOff val="40000"/>
              </a:schemeClr>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41946978-4867-82A3-0DDB-10BE70EE8371}"/>
              </a:ext>
            </a:extLst>
          </p:cNvPr>
          <p:cNvSpPr txBox="1"/>
          <p:nvPr/>
        </p:nvSpPr>
        <p:spPr>
          <a:xfrm>
            <a:off x="4259262" y="4643361"/>
            <a:ext cx="1041078" cy="523220"/>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NEG coatings</a:t>
            </a:r>
          </a:p>
        </p:txBody>
      </p:sp>
      <p:cxnSp>
        <p:nvCxnSpPr>
          <p:cNvPr id="54" name="Straight Arrow Connector 53">
            <a:extLst>
              <a:ext uri="{FF2B5EF4-FFF2-40B4-BE49-F238E27FC236}">
                <a16:creationId xmlns:a16="http://schemas.microsoft.com/office/drawing/2014/main" id="{F69ACD7E-6690-5FA1-5CB9-8D0C9023EFF4}"/>
              </a:ext>
            </a:extLst>
          </p:cNvPr>
          <p:cNvCxnSpPr>
            <a:cxnSpLocks/>
            <a:stCxn id="55" idx="0"/>
          </p:cNvCxnSpPr>
          <p:nvPr/>
        </p:nvCxnSpPr>
        <p:spPr>
          <a:xfrm flipV="1">
            <a:off x="10097549" y="1007706"/>
            <a:ext cx="139245" cy="436785"/>
          </a:xfrm>
          <a:prstGeom prst="straightConnector1">
            <a:avLst/>
          </a:prstGeom>
          <a:ln w="38100">
            <a:solidFill>
              <a:srgbClr val="00B050"/>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55" name="TextBox 54">
            <a:extLst>
              <a:ext uri="{FF2B5EF4-FFF2-40B4-BE49-F238E27FC236}">
                <a16:creationId xmlns:a16="http://schemas.microsoft.com/office/drawing/2014/main" id="{F064A1AA-0A24-71CF-B63D-718A1EB16037}"/>
              </a:ext>
            </a:extLst>
          </p:cNvPr>
          <p:cNvSpPr txBox="1"/>
          <p:nvPr/>
        </p:nvSpPr>
        <p:spPr>
          <a:xfrm>
            <a:off x="9366056" y="1444491"/>
            <a:ext cx="1462985" cy="307777"/>
          </a:xfrm>
          <a:prstGeom prst="rect">
            <a:avLst/>
          </a:prstGeom>
          <a:noFill/>
          <a:ln>
            <a:no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≈5×10</a:t>
            </a:r>
            <a:r>
              <a:rPr lang="en-GB" sz="1400" baseline="300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-11</a:t>
            </a:r>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 mbar</a:t>
            </a:r>
          </a:p>
        </p:txBody>
      </p:sp>
      <p:cxnSp>
        <p:nvCxnSpPr>
          <p:cNvPr id="61" name="Straight Arrow Connector 60">
            <a:extLst>
              <a:ext uri="{FF2B5EF4-FFF2-40B4-BE49-F238E27FC236}">
                <a16:creationId xmlns:a16="http://schemas.microsoft.com/office/drawing/2014/main" id="{5902B26C-089D-060C-3258-661298A2E1F8}"/>
              </a:ext>
            </a:extLst>
          </p:cNvPr>
          <p:cNvCxnSpPr>
            <a:cxnSpLocks/>
            <a:stCxn id="55" idx="1"/>
          </p:cNvCxnSpPr>
          <p:nvPr/>
        </p:nvCxnSpPr>
        <p:spPr>
          <a:xfrm flipH="1">
            <a:off x="8603937" y="1598380"/>
            <a:ext cx="762119" cy="152118"/>
          </a:xfrm>
          <a:prstGeom prst="straightConnector1">
            <a:avLst/>
          </a:prstGeom>
          <a:ln w="38100">
            <a:solidFill>
              <a:srgbClr val="00B050"/>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64" name="TextBox 63">
            <a:extLst>
              <a:ext uri="{FF2B5EF4-FFF2-40B4-BE49-F238E27FC236}">
                <a16:creationId xmlns:a16="http://schemas.microsoft.com/office/drawing/2014/main" id="{641EF07C-F19D-2CC8-C952-6740CDAA4053}"/>
              </a:ext>
            </a:extLst>
          </p:cNvPr>
          <p:cNvSpPr txBox="1"/>
          <p:nvPr/>
        </p:nvSpPr>
        <p:spPr>
          <a:xfrm>
            <a:off x="9266529" y="2688794"/>
            <a:ext cx="1462985" cy="307777"/>
          </a:xfrm>
          <a:prstGeom prst="rect">
            <a:avLst/>
          </a:prstGeom>
          <a:noFill/>
          <a:ln>
            <a:no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≈1×10</a:t>
            </a:r>
            <a:r>
              <a:rPr lang="en-GB" sz="1400" baseline="300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-11</a:t>
            </a:r>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 mbar</a:t>
            </a:r>
          </a:p>
        </p:txBody>
      </p:sp>
      <p:cxnSp>
        <p:nvCxnSpPr>
          <p:cNvPr id="65" name="Straight Arrow Connector 64">
            <a:extLst>
              <a:ext uri="{FF2B5EF4-FFF2-40B4-BE49-F238E27FC236}">
                <a16:creationId xmlns:a16="http://schemas.microsoft.com/office/drawing/2014/main" id="{39D9A07F-623C-7ECC-3D11-E2D5A854A9D2}"/>
              </a:ext>
            </a:extLst>
          </p:cNvPr>
          <p:cNvCxnSpPr>
            <a:cxnSpLocks/>
            <a:stCxn id="64" idx="1"/>
          </p:cNvCxnSpPr>
          <p:nvPr/>
        </p:nvCxnSpPr>
        <p:spPr>
          <a:xfrm flipH="1">
            <a:off x="8603937" y="2842683"/>
            <a:ext cx="662592" cy="41141"/>
          </a:xfrm>
          <a:prstGeom prst="straightConnector1">
            <a:avLst/>
          </a:prstGeom>
          <a:ln w="38100">
            <a:solidFill>
              <a:srgbClr val="00B050"/>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pic>
        <p:nvPicPr>
          <p:cNvPr id="67" name="Picture 2">
            <a:extLst>
              <a:ext uri="{FF2B5EF4-FFF2-40B4-BE49-F238E27FC236}">
                <a16:creationId xmlns:a16="http://schemas.microsoft.com/office/drawing/2014/main" id="{46160E08-6F74-4D6D-CBE6-5D62F13CB99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4716" y="1031536"/>
            <a:ext cx="4430331" cy="33233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8" name="Picture 67" descr="Une image contenant sale, encombré&#10;&#10;Description automatically generated">
            <a:extLst>
              <a:ext uri="{FF2B5EF4-FFF2-40B4-BE49-F238E27FC236}">
                <a16:creationId xmlns:a16="http://schemas.microsoft.com/office/drawing/2014/main" id="{0E7664E9-745E-9FEC-0C28-8CEB8CA6E154}"/>
              </a:ext>
            </a:extLst>
          </p:cNvPr>
          <p:cNvPicPr>
            <a:picLocks noChangeAspect="1"/>
          </p:cNvPicPr>
          <p:nvPr/>
        </p:nvPicPr>
        <p:blipFill>
          <a:blip r:embed="rId7"/>
          <a:stretch>
            <a:fillRect/>
          </a:stretch>
        </p:blipFill>
        <p:spPr>
          <a:xfrm>
            <a:off x="3874972" y="3063822"/>
            <a:ext cx="3801568" cy="3151862"/>
          </a:xfrm>
          <a:prstGeom prst="rect">
            <a:avLst/>
          </a:prstGeom>
          <a:ln>
            <a:noFill/>
          </a:ln>
          <a:effectLst>
            <a:outerShdw blurRad="292100" dist="139700" dir="2700000" algn="tl" rotWithShape="0">
              <a:srgbClr val="333333">
                <a:alpha val="65000"/>
              </a:srgbClr>
            </a:outerShdw>
          </a:effectLst>
        </p:spPr>
      </p:pic>
      <p:sp>
        <p:nvSpPr>
          <p:cNvPr id="70" name="TextBox 69">
            <a:extLst>
              <a:ext uri="{FF2B5EF4-FFF2-40B4-BE49-F238E27FC236}">
                <a16:creationId xmlns:a16="http://schemas.microsoft.com/office/drawing/2014/main" id="{7061B5BA-513E-5CB2-FBD8-A19D337B1533}"/>
              </a:ext>
            </a:extLst>
          </p:cNvPr>
          <p:cNvSpPr txBox="1"/>
          <p:nvPr/>
        </p:nvSpPr>
        <p:spPr>
          <a:xfrm>
            <a:off x="9256164" y="3665312"/>
            <a:ext cx="1462985" cy="307777"/>
          </a:xfrm>
          <a:prstGeom prst="rect">
            <a:avLst/>
          </a:prstGeom>
          <a:noFill/>
          <a:ln>
            <a:no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≈6×10</a:t>
            </a:r>
            <a:r>
              <a:rPr lang="en-GB" sz="1400" baseline="300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-11</a:t>
            </a:r>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 mbar</a:t>
            </a:r>
          </a:p>
        </p:txBody>
      </p:sp>
      <p:cxnSp>
        <p:nvCxnSpPr>
          <p:cNvPr id="71" name="Straight Arrow Connector 70">
            <a:extLst>
              <a:ext uri="{FF2B5EF4-FFF2-40B4-BE49-F238E27FC236}">
                <a16:creationId xmlns:a16="http://schemas.microsoft.com/office/drawing/2014/main" id="{A7FA9C78-4FE4-0491-AB29-B4BE61D4A3FA}"/>
              </a:ext>
            </a:extLst>
          </p:cNvPr>
          <p:cNvCxnSpPr>
            <a:cxnSpLocks/>
            <a:stCxn id="70" idx="1"/>
          </p:cNvCxnSpPr>
          <p:nvPr/>
        </p:nvCxnSpPr>
        <p:spPr>
          <a:xfrm flipH="1">
            <a:off x="8593572" y="3819201"/>
            <a:ext cx="662592" cy="41141"/>
          </a:xfrm>
          <a:prstGeom prst="straightConnector1">
            <a:avLst/>
          </a:prstGeom>
          <a:ln w="38100">
            <a:solidFill>
              <a:srgbClr val="00B050"/>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72" name="TextBox 71">
            <a:extLst>
              <a:ext uri="{FF2B5EF4-FFF2-40B4-BE49-F238E27FC236}">
                <a16:creationId xmlns:a16="http://schemas.microsoft.com/office/drawing/2014/main" id="{7A99E554-EBFE-4328-5784-30CCD3DF1EFD}"/>
              </a:ext>
            </a:extLst>
          </p:cNvPr>
          <p:cNvSpPr txBox="1"/>
          <p:nvPr/>
        </p:nvSpPr>
        <p:spPr>
          <a:xfrm>
            <a:off x="9256164" y="4805464"/>
            <a:ext cx="1688644" cy="307777"/>
          </a:xfrm>
          <a:prstGeom prst="rect">
            <a:avLst/>
          </a:prstGeom>
          <a:noFill/>
          <a:ln>
            <a:no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≈1.5×10</a:t>
            </a:r>
            <a:r>
              <a:rPr lang="en-GB" sz="1400" baseline="300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-11</a:t>
            </a:r>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 mbar</a:t>
            </a:r>
          </a:p>
        </p:txBody>
      </p:sp>
      <p:cxnSp>
        <p:nvCxnSpPr>
          <p:cNvPr id="73" name="Straight Arrow Connector 72">
            <a:extLst>
              <a:ext uri="{FF2B5EF4-FFF2-40B4-BE49-F238E27FC236}">
                <a16:creationId xmlns:a16="http://schemas.microsoft.com/office/drawing/2014/main" id="{B277386C-EB6D-2AB4-FD83-B6898ADA6851}"/>
              </a:ext>
            </a:extLst>
          </p:cNvPr>
          <p:cNvCxnSpPr>
            <a:cxnSpLocks/>
            <a:stCxn id="72" idx="1"/>
          </p:cNvCxnSpPr>
          <p:nvPr/>
        </p:nvCxnSpPr>
        <p:spPr>
          <a:xfrm flipH="1">
            <a:off x="8593572" y="4959353"/>
            <a:ext cx="662592" cy="41141"/>
          </a:xfrm>
          <a:prstGeom prst="straightConnector1">
            <a:avLst/>
          </a:prstGeom>
          <a:ln w="38100">
            <a:solidFill>
              <a:srgbClr val="00B050"/>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847531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par>
                                <p:cTn id="8" presetID="10" presetClass="entr" presetSubtype="0" fill="hold" nodeType="withEffect">
                                  <p:stCondLst>
                                    <p:cond delay="0"/>
                                  </p:stCondLst>
                                  <p:childTnLst>
                                    <p:set>
                                      <p:cBhvr>
                                        <p:cTn id="9" dur="1" fill="hold">
                                          <p:stCondLst>
                                            <p:cond delay="0"/>
                                          </p:stCondLst>
                                        </p:cTn>
                                        <p:tgtEl>
                                          <p:spTgt spid="54"/>
                                        </p:tgtEl>
                                        <p:attrNameLst>
                                          <p:attrName>style.visibility</p:attrName>
                                        </p:attrNameLst>
                                      </p:cBhvr>
                                      <p:to>
                                        <p:strVal val="visible"/>
                                      </p:to>
                                    </p:set>
                                    <p:animEffect transition="in" filter="fade">
                                      <p:cBhvr>
                                        <p:cTn id="10" dur="500"/>
                                        <p:tgtEl>
                                          <p:spTgt spid="5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500"/>
                                        <p:tgtEl>
                                          <p:spTgt spid="55"/>
                                        </p:tgtEl>
                                      </p:cBhvr>
                                    </p:animEffect>
                                  </p:childTnLst>
                                </p:cTn>
                              </p:par>
                              <p:par>
                                <p:cTn id="14" presetID="10" presetClass="entr" presetSubtype="0" fill="hold" nodeType="withEffect">
                                  <p:stCondLst>
                                    <p:cond delay="0"/>
                                  </p:stCondLst>
                                  <p:childTnLst>
                                    <p:set>
                                      <p:cBhvr>
                                        <p:cTn id="15" dur="1" fill="hold">
                                          <p:stCondLst>
                                            <p:cond delay="0"/>
                                          </p:stCondLst>
                                        </p:cTn>
                                        <p:tgtEl>
                                          <p:spTgt spid="65"/>
                                        </p:tgtEl>
                                        <p:attrNameLst>
                                          <p:attrName>style.visibility</p:attrName>
                                        </p:attrNameLst>
                                      </p:cBhvr>
                                      <p:to>
                                        <p:strVal val="visible"/>
                                      </p:to>
                                    </p:set>
                                    <p:animEffect transition="in" filter="fade">
                                      <p:cBhvr>
                                        <p:cTn id="16" dur="500"/>
                                        <p:tgtEl>
                                          <p:spTgt spid="6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par>
                                <p:cTn id="20" presetID="10" presetClass="entr" presetSubtype="0" fill="hold" nodeType="with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fade">
                                      <p:cBhvr>
                                        <p:cTn id="22" dur="500"/>
                                        <p:tgtEl>
                                          <p:spTgt spid="67"/>
                                        </p:tgtEl>
                                      </p:cBhvr>
                                    </p:animEffect>
                                  </p:childTnLst>
                                </p:cTn>
                              </p:par>
                              <p:par>
                                <p:cTn id="23" presetID="10" presetClass="entr" presetSubtype="0" fill="hold" nodeType="withEffect">
                                  <p:stCondLst>
                                    <p:cond delay="0"/>
                                  </p:stCondLst>
                                  <p:childTnLst>
                                    <p:set>
                                      <p:cBhvr>
                                        <p:cTn id="24" dur="1" fill="hold">
                                          <p:stCondLst>
                                            <p:cond delay="0"/>
                                          </p:stCondLst>
                                        </p:cTn>
                                        <p:tgtEl>
                                          <p:spTgt spid="68"/>
                                        </p:tgtEl>
                                        <p:attrNameLst>
                                          <p:attrName>style.visibility</p:attrName>
                                        </p:attrNameLst>
                                      </p:cBhvr>
                                      <p:to>
                                        <p:strVal val="visible"/>
                                      </p:to>
                                    </p:set>
                                    <p:animEffect transition="in" filter="fade">
                                      <p:cBhvr>
                                        <p:cTn id="25" dur="500"/>
                                        <p:tgtEl>
                                          <p:spTgt spid="68"/>
                                        </p:tgtEl>
                                      </p:cBhvr>
                                    </p:animEffect>
                                  </p:childTnLst>
                                </p:cTn>
                              </p:par>
                              <p:par>
                                <p:cTn id="26" presetID="10" presetClass="entr" presetSubtype="0" fill="hold" nodeType="with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fade">
                                      <p:cBhvr>
                                        <p:cTn id="28" dur="500"/>
                                        <p:tgtEl>
                                          <p:spTgt spid="7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fade">
                                      <p:cBhvr>
                                        <p:cTn id="31" dur="500"/>
                                        <p:tgtEl>
                                          <p:spTgt spid="70"/>
                                        </p:tgtEl>
                                      </p:cBhvr>
                                    </p:animEffect>
                                  </p:childTnLst>
                                </p:cTn>
                              </p:par>
                              <p:par>
                                <p:cTn id="32" presetID="10" presetClass="entr" presetSubtype="0" fill="hold" nodeType="with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fade">
                                      <p:cBhvr>
                                        <p:cTn id="34" dur="500"/>
                                        <p:tgtEl>
                                          <p:spTgt spid="7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fade">
                                      <p:cBhvr>
                                        <p:cTn id="37"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64" grpId="0"/>
      <p:bldP spid="70" grpId="0"/>
      <p:bldP spid="7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Graphic 26">
            <a:extLst>
              <a:ext uri="{FF2B5EF4-FFF2-40B4-BE49-F238E27FC236}">
                <a16:creationId xmlns:a16="http://schemas.microsoft.com/office/drawing/2014/main" id="{713EA4CF-5B8A-53E1-E8D9-2E9C600C6B6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480085" y="176827"/>
            <a:ext cx="3977962" cy="6067927"/>
          </a:xfrm>
          <a:prstGeom prst="rect">
            <a:avLst/>
          </a:prstGeom>
        </p:spPr>
      </p:pic>
      <p:sp>
        <p:nvSpPr>
          <p:cNvPr id="3" name="Title 2">
            <a:extLst>
              <a:ext uri="{FF2B5EF4-FFF2-40B4-BE49-F238E27FC236}">
                <a16:creationId xmlns:a16="http://schemas.microsoft.com/office/drawing/2014/main" id="{63E20E24-0753-0C93-5BEE-7B2889836038}"/>
              </a:ext>
            </a:extLst>
          </p:cNvPr>
          <p:cNvSpPr>
            <a:spLocks noGrp="1"/>
          </p:cNvSpPr>
          <p:nvPr>
            <p:ph type="title"/>
          </p:nvPr>
        </p:nvSpPr>
        <p:spPr/>
        <p:txBody>
          <a:bodyPr/>
          <a:lstStyle/>
          <a:p>
            <a:r>
              <a:rPr lang="en-GB" i="1" normalizeH="1" dirty="0">
                <a:latin typeface="Arial Black" panose="020B0A04020102020204" pitchFamily="34" charset="0"/>
              </a:rPr>
              <a:t>ELENA </a:t>
            </a:r>
            <a:r>
              <a:rPr lang="en-GB" dirty="0"/>
              <a:t>vacuum layout</a:t>
            </a:r>
            <a:br>
              <a:rPr lang="en-GB" dirty="0"/>
            </a:br>
            <a:endParaRPr lang="en-GB" dirty="0"/>
          </a:p>
        </p:txBody>
      </p:sp>
      <p:sp>
        <p:nvSpPr>
          <p:cNvPr id="4" name="Date Placeholder 3">
            <a:extLst>
              <a:ext uri="{FF2B5EF4-FFF2-40B4-BE49-F238E27FC236}">
                <a16:creationId xmlns:a16="http://schemas.microsoft.com/office/drawing/2014/main" id="{29419CC6-422A-9D13-DDC7-39EE6FFF6F84}"/>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F28FED9C-0987-35B9-FE80-0EFBC7E2855D}"/>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4E2688BC-3D7B-6E4E-5278-E916E22E5E50}"/>
              </a:ext>
            </a:extLst>
          </p:cNvPr>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12" name="Picture 2" descr="The Extra Low Energy Antiproton ring (ELENA) at CERN">
            <a:extLst>
              <a:ext uri="{FF2B5EF4-FFF2-40B4-BE49-F238E27FC236}">
                <a16:creationId xmlns:a16="http://schemas.microsoft.com/office/drawing/2014/main" id="{EB86D4E0-D631-F371-9C72-F532880C80C6}"/>
              </a:ext>
            </a:extLst>
          </p:cNvPr>
          <p:cNvPicPr>
            <a:picLocks noChangeAspect="1" noChangeArrowheads="1"/>
          </p:cNvPicPr>
          <p:nvPr/>
        </p:nvPicPr>
        <p:blipFill rotWithShape="1">
          <a:blip r:embed="rId4">
            <a:clrChange>
              <a:clrFrom>
                <a:srgbClr val="000000">
                  <a:alpha val="0"/>
                </a:srgbClr>
              </a:clrFrom>
              <a:clrTo>
                <a:srgbClr val="000000">
                  <a:alpha val="0"/>
                </a:srgbClr>
              </a:clrTo>
            </a:clrChange>
            <a:extLst>
              <a:ext uri="{28A0092B-C50C-407E-A947-70E740481C1C}">
                <a14:useLocalDpi xmlns:a14="http://schemas.microsoft.com/office/drawing/2010/main" val="0"/>
              </a:ext>
            </a:extLst>
          </a:blip>
          <a:srcRect l="31879" t="7718" r="31544" b="13087"/>
          <a:stretch/>
        </p:blipFill>
        <p:spPr bwMode="auto">
          <a:xfrm>
            <a:off x="10831483" y="4805464"/>
            <a:ext cx="1267908" cy="1372599"/>
          </a:xfrm>
          <a:prstGeom prst="rect">
            <a:avLst/>
          </a:prstGeom>
          <a:noFill/>
        </p:spPr>
      </p:pic>
      <p:pic>
        <p:nvPicPr>
          <p:cNvPr id="2" name="Picture 1" descr="A picture containing text&#10;&#10;Description automatically generated">
            <a:extLst>
              <a:ext uri="{FF2B5EF4-FFF2-40B4-BE49-F238E27FC236}">
                <a16:creationId xmlns:a16="http://schemas.microsoft.com/office/drawing/2014/main" id="{2D6A6099-CBA6-723C-9AC7-548380253B3F}"/>
              </a:ext>
            </a:extLst>
          </p:cNvPr>
          <p:cNvPicPr>
            <a:picLocks noChangeAspect="1"/>
          </p:cNvPicPr>
          <p:nvPr/>
        </p:nvPicPr>
        <p:blipFill rotWithShape="1">
          <a:blip r:embed="rId5">
            <a:clrChange>
              <a:clrFrom>
                <a:srgbClr val="FFFFFF"/>
              </a:clrFrom>
              <a:clrTo>
                <a:srgbClr val="FFFFFF">
                  <a:alpha val="0"/>
                </a:srgbClr>
              </a:clrTo>
            </a:clrChange>
          </a:blip>
          <a:srcRect l="32473" r="32500"/>
          <a:stretch/>
        </p:blipFill>
        <p:spPr>
          <a:xfrm rot="12286827">
            <a:off x="1067409" y="171889"/>
            <a:ext cx="3882592" cy="6246162"/>
          </a:xfrm>
          <a:prstGeom prst="rect">
            <a:avLst/>
          </a:prstGeom>
        </p:spPr>
      </p:pic>
      <p:cxnSp>
        <p:nvCxnSpPr>
          <p:cNvPr id="7" name="Straight Arrow Connector 6">
            <a:extLst>
              <a:ext uri="{FF2B5EF4-FFF2-40B4-BE49-F238E27FC236}">
                <a16:creationId xmlns:a16="http://schemas.microsoft.com/office/drawing/2014/main" id="{C28C7C4F-CBBA-7E48-34D2-8EC1D7ED8ED2}"/>
              </a:ext>
            </a:extLst>
          </p:cNvPr>
          <p:cNvCxnSpPr>
            <a:cxnSpLocks/>
            <a:stCxn id="8" idx="3"/>
          </p:cNvCxnSpPr>
          <p:nvPr/>
        </p:nvCxnSpPr>
        <p:spPr>
          <a:xfrm>
            <a:off x="3791532" y="1990433"/>
            <a:ext cx="482417" cy="105130"/>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00135524-97FC-58E6-583B-A0DD8FD1EA53}"/>
              </a:ext>
            </a:extLst>
          </p:cNvPr>
          <p:cNvSpPr txBox="1"/>
          <p:nvPr/>
        </p:nvSpPr>
        <p:spPr>
          <a:xfrm>
            <a:off x="2649894" y="1836544"/>
            <a:ext cx="1141638" cy="307777"/>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PUMA trap</a:t>
            </a:r>
          </a:p>
        </p:txBody>
      </p:sp>
      <p:cxnSp>
        <p:nvCxnSpPr>
          <p:cNvPr id="9" name="Straight Arrow Connector 8">
            <a:extLst>
              <a:ext uri="{FF2B5EF4-FFF2-40B4-BE49-F238E27FC236}">
                <a16:creationId xmlns:a16="http://schemas.microsoft.com/office/drawing/2014/main" id="{C92B1767-2A9C-2BA9-B0F9-704ADCBEBC60}"/>
              </a:ext>
            </a:extLst>
          </p:cNvPr>
          <p:cNvCxnSpPr>
            <a:cxnSpLocks/>
            <a:stCxn id="10" idx="2"/>
          </p:cNvCxnSpPr>
          <p:nvPr/>
        </p:nvCxnSpPr>
        <p:spPr>
          <a:xfrm>
            <a:off x="755778" y="4646087"/>
            <a:ext cx="208344" cy="528453"/>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3AED6A36-2607-56AA-2BA6-B85DF5210A27}"/>
              </a:ext>
            </a:extLst>
          </p:cNvPr>
          <p:cNvSpPr txBox="1"/>
          <p:nvPr/>
        </p:nvSpPr>
        <p:spPr>
          <a:xfrm>
            <a:off x="361728" y="4122867"/>
            <a:ext cx="788100" cy="523220"/>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ELENA ring</a:t>
            </a:r>
          </a:p>
        </p:txBody>
      </p:sp>
      <p:cxnSp>
        <p:nvCxnSpPr>
          <p:cNvPr id="13" name="Straight Arrow Connector 12">
            <a:extLst>
              <a:ext uri="{FF2B5EF4-FFF2-40B4-BE49-F238E27FC236}">
                <a16:creationId xmlns:a16="http://schemas.microsoft.com/office/drawing/2014/main" id="{EDBF43F8-3208-89AC-772B-B233952D66D6}"/>
              </a:ext>
            </a:extLst>
          </p:cNvPr>
          <p:cNvCxnSpPr>
            <a:cxnSpLocks/>
            <a:stCxn id="14" idx="2"/>
            <a:endCxn id="15" idx="1"/>
          </p:cNvCxnSpPr>
          <p:nvPr/>
        </p:nvCxnSpPr>
        <p:spPr>
          <a:xfrm>
            <a:off x="2063859" y="4890821"/>
            <a:ext cx="303122" cy="704681"/>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781A0BB0-C230-60D2-2EA9-30F222727874}"/>
              </a:ext>
            </a:extLst>
          </p:cNvPr>
          <p:cNvSpPr txBox="1"/>
          <p:nvPr/>
        </p:nvSpPr>
        <p:spPr>
          <a:xfrm>
            <a:off x="1695605" y="4583044"/>
            <a:ext cx="736508" cy="307777"/>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LNE50</a:t>
            </a:r>
          </a:p>
        </p:txBody>
      </p:sp>
      <p:sp>
        <p:nvSpPr>
          <p:cNvPr id="15" name="Left Brace 14">
            <a:extLst>
              <a:ext uri="{FF2B5EF4-FFF2-40B4-BE49-F238E27FC236}">
                <a16:creationId xmlns:a16="http://schemas.microsoft.com/office/drawing/2014/main" id="{19274AE7-F2D9-121D-CEE8-7EFCBB12F6E7}"/>
              </a:ext>
            </a:extLst>
          </p:cNvPr>
          <p:cNvSpPr/>
          <p:nvPr/>
        </p:nvSpPr>
        <p:spPr>
          <a:xfrm rot="6562139">
            <a:off x="2159188" y="4818275"/>
            <a:ext cx="149938" cy="1620000"/>
          </a:xfrm>
          <a:prstGeom prst="leftBrace">
            <a:avLst>
              <a:gd name="adj1" fmla="val 56596"/>
              <a:gd name="adj2" fmla="val 42936"/>
            </a:avLst>
          </a:prstGeom>
          <a:ln w="38100">
            <a:solidFill>
              <a:srgbClr val="E46C0A"/>
            </a:solidFill>
            <a:headEnd type="none" w="med" len="med"/>
            <a:tailEnd type="none" w="med" len="med"/>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7" name="Straight Arrow Connector 16">
            <a:extLst>
              <a:ext uri="{FF2B5EF4-FFF2-40B4-BE49-F238E27FC236}">
                <a16:creationId xmlns:a16="http://schemas.microsoft.com/office/drawing/2014/main" id="{F56CFAA2-BA43-7833-B06D-FDAC4B4D6088}"/>
              </a:ext>
            </a:extLst>
          </p:cNvPr>
          <p:cNvCxnSpPr>
            <a:cxnSpLocks/>
            <a:stCxn id="18" idx="1"/>
            <a:endCxn id="19" idx="1"/>
          </p:cNvCxnSpPr>
          <p:nvPr/>
        </p:nvCxnSpPr>
        <p:spPr>
          <a:xfrm flipH="1" flipV="1">
            <a:off x="3429907" y="5313310"/>
            <a:ext cx="289435" cy="258155"/>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0270E434-AE7C-F191-E3F6-F87D144A510F}"/>
              </a:ext>
            </a:extLst>
          </p:cNvPr>
          <p:cNvSpPr txBox="1"/>
          <p:nvPr/>
        </p:nvSpPr>
        <p:spPr>
          <a:xfrm>
            <a:off x="3719342" y="5309855"/>
            <a:ext cx="917086" cy="523220"/>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LNE51 (CERN)</a:t>
            </a:r>
          </a:p>
        </p:txBody>
      </p:sp>
      <p:sp>
        <p:nvSpPr>
          <p:cNvPr id="19" name="Left Brace 18">
            <a:extLst>
              <a:ext uri="{FF2B5EF4-FFF2-40B4-BE49-F238E27FC236}">
                <a16:creationId xmlns:a16="http://schemas.microsoft.com/office/drawing/2014/main" id="{B50674D3-80DB-46CA-A1D2-3300EC45400B}"/>
              </a:ext>
            </a:extLst>
          </p:cNvPr>
          <p:cNvSpPr/>
          <p:nvPr/>
        </p:nvSpPr>
        <p:spPr>
          <a:xfrm rot="12328590">
            <a:off x="3264225" y="4176955"/>
            <a:ext cx="235653" cy="1925734"/>
          </a:xfrm>
          <a:prstGeom prst="leftBrace">
            <a:avLst>
              <a:gd name="adj1" fmla="val 56596"/>
              <a:gd name="adj2" fmla="val 42936"/>
            </a:avLst>
          </a:prstGeom>
          <a:ln w="38100">
            <a:solidFill>
              <a:srgbClr val="E46C0A"/>
            </a:solidFill>
            <a:headEnd type="none" w="med" len="med"/>
            <a:tailEnd type="none" w="med" len="med"/>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20" name="Straight Arrow Connector 19">
            <a:extLst>
              <a:ext uri="{FF2B5EF4-FFF2-40B4-BE49-F238E27FC236}">
                <a16:creationId xmlns:a16="http://schemas.microsoft.com/office/drawing/2014/main" id="{D797FE38-51CC-6BB6-9B01-3BD762FEA2AE}"/>
              </a:ext>
            </a:extLst>
          </p:cNvPr>
          <p:cNvCxnSpPr>
            <a:cxnSpLocks/>
            <a:stCxn id="21" idx="3"/>
            <a:endCxn id="22" idx="1"/>
          </p:cNvCxnSpPr>
          <p:nvPr/>
        </p:nvCxnSpPr>
        <p:spPr>
          <a:xfrm>
            <a:off x="3428612" y="2949181"/>
            <a:ext cx="409270" cy="220506"/>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E1978E01-C721-23F9-1F04-316D274D5B8C}"/>
              </a:ext>
            </a:extLst>
          </p:cNvPr>
          <p:cNvSpPr txBox="1"/>
          <p:nvPr/>
        </p:nvSpPr>
        <p:spPr>
          <a:xfrm>
            <a:off x="1634303" y="2687571"/>
            <a:ext cx="1794309" cy="523220"/>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PDT and instrumentation</a:t>
            </a:r>
          </a:p>
        </p:txBody>
      </p:sp>
      <p:sp>
        <p:nvSpPr>
          <p:cNvPr id="22" name="Left Brace 21">
            <a:extLst>
              <a:ext uri="{FF2B5EF4-FFF2-40B4-BE49-F238E27FC236}">
                <a16:creationId xmlns:a16="http://schemas.microsoft.com/office/drawing/2014/main" id="{F0CF7823-57BC-2772-1545-7ED31FE52517}"/>
              </a:ext>
            </a:extLst>
          </p:cNvPr>
          <p:cNvSpPr/>
          <p:nvPr/>
        </p:nvSpPr>
        <p:spPr>
          <a:xfrm rot="1429751">
            <a:off x="3782314" y="2449745"/>
            <a:ext cx="149938" cy="1723155"/>
          </a:xfrm>
          <a:prstGeom prst="leftBrace">
            <a:avLst>
              <a:gd name="adj1" fmla="val 56596"/>
              <a:gd name="adj2" fmla="val 42936"/>
            </a:avLst>
          </a:prstGeom>
          <a:ln w="38100">
            <a:solidFill>
              <a:srgbClr val="E46C0A"/>
            </a:solidFill>
            <a:headEnd type="none" w="med" len="med"/>
            <a:tailEnd type="none" w="med" len="med"/>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23" name="Straight Arrow Connector 22">
            <a:extLst>
              <a:ext uri="{FF2B5EF4-FFF2-40B4-BE49-F238E27FC236}">
                <a16:creationId xmlns:a16="http://schemas.microsoft.com/office/drawing/2014/main" id="{EB8B9946-1E14-8DFD-3E37-77F91975A0C1}"/>
              </a:ext>
            </a:extLst>
          </p:cNvPr>
          <p:cNvCxnSpPr>
            <a:cxnSpLocks/>
            <a:stCxn id="24" idx="1"/>
          </p:cNvCxnSpPr>
          <p:nvPr/>
        </p:nvCxnSpPr>
        <p:spPr>
          <a:xfrm flipH="1" flipV="1">
            <a:off x="4636428" y="3665312"/>
            <a:ext cx="971397" cy="311501"/>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59ADC13C-844D-FD4D-5DE9-87455EC6687B}"/>
              </a:ext>
            </a:extLst>
          </p:cNvPr>
          <p:cNvSpPr txBox="1"/>
          <p:nvPr/>
        </p:nvSpPr>
        <p:spPr>
          <a:xfrm>
            <a:off x="5607825" y="3607481"/>
            <a:ext cx="1384447" cy="738664"/>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Offline ion source (RFQ)</a:t>
            </a:r>
          </a:p>
        </p:txBody>
      </p:sp>
      <p:cxnSp>
        <p:nvCxnSpPr>
          <p:cNvPr id="25" name="Straight Arrow Connector 24">
            <a:extLst>
              <a:ext uri="{FF2B5EF4-FFF2-40B4-BE49-F238E27FC236}">
                <a16:creationId xmlns:a16="http://schemas.microsoft.com/office/drawing/2014/main" id="{D5718B0A-FF55-45B4-9F27-1CE3207A7AFB}"/>
              </a:ext>
            </a:extLst>
          </p:cNvPr>
          <p:cNvCxnSpPr>
            <a:cxnSpLocks/>
            <a:stCxn id="26" idx="3"/>
          </p:cNvCxnSpPr>
          <p:nvPr/>
        </p:nvCxnSpPr>
        <p:spPr>
          <a:xfrm>
            <a:off x="2715661" y="4003121"/>
            <a:ext cx="773142" cy="199306"/>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7F476858-ED9B-13DD-A944-44A772BFD720}"/>
              </a:ext>
            </a:extLst>
          </p:cNvPr>
          <p:cNvSpPr txBox="1"/>
          <p:nvPr/>
        </p:nvSpPr>
        <p:spPr>
          <a:xfrm>
            <a:off x="1674584" y="3741511"/>
            <a:ext cx="1041077" cy="523220"/>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Handover point</a:t>
            </a:r>
          </a:p>
        </p:txBody>
      </p:sp>
      <p:cxnSp>
        <p:nvCxnSpPr>
          <p:cNvPr id="42" name="Straight Arrow Connector 41">
            <a:extLst>
              <a:ext uri="{FF2B5EF4-FFF2-40B4-BE49-F238E27FC236}">
                <a16:creationId xmlns:a16="http://schemas.microsoft.com/office/drawing/2014/main" id="{ABFE2FEA-446A-A548-DA86-F7918A84DDA9}"/>
              </a:ext>
            </a:extLst>
          </p:cNvPr>
          <p:cNvCxnSpPr>
            <a:cxnSpLocks/>
            <a:stCxn id="41" idx="1"/>
          </p:cNvCxnSpPr>
          <p:nvPr/>
        </p:nvCxnSpPr>
        <p:spPr>
          <a:xfrm flipH="1">
            <a:off x="3050835" y="4904971"/>
            <a:ext cx="1208427" cy="572098"/>
          </a:xfrm>
          <a:prstGeom prst="straightConnector1">
            <a:avLst/>
          </a:prstGeom>
          <a:ln w="38100">
            <a:solidFill>
              <a:schemeClr val="accent1">
                <a:lumMod val="60000"/>
                <a:lumOff val="40000"/>
              </a:schemeClr>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9A1054E5-831D-DED6-4EBC-BE0407F905B8}"/>
              </a:ext>
            </a:extLst>
          </p:cNvPr>
          <p:cNvCxnSpPr>
            <a:cxnSpLocks/>
            <a:stCxn id="41" idx="1"/>
          </p:cNvCxnSpPr>
          <p:nvPr/>
        </p:nvCxnSpPr>
        <p:spPr>
          <a:xfrm flipH="1">
            <a:off x="3312612" y="4904971"/>
            <a:ext cx="946650" cy="0"/>
          </a:xfrm>
          <a:prstGeom prst="straightConnector1">
            <a:avLst/>
          </a:prstGeom>
          <a:ln w="38100">
            <a:solidFill>
              <a:schemeClr val="accent1">
                <a:lumMod val="60000"/>
                <a:lumOff val="40000"/>
              </a:schemeClr>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229D74D2-642F-BAF6-F4C0-342981778E7C}"/>
              </a:ext>
            </a:extLst>
          </p:cNvPr>
          <p:cNvCxnSpPr>
            <a:cxnSpLocks/>
          </p:cNvCxnSpPr>
          <p:nvPr/>
        </p:nvCxnSpPr>
        <p:spPr>
          <a:xfrm flipH="1" flipV="1">
            <a:off x="3930248" y="3741511"/>
            <a:ext cx="329014" cy="1163460"/>
          </a:xfrm>
          <a:prstGeom prst="straightConnector1">
            <a:avLst/>
          </a:prstGeom>
          <a:ln w="38100">
            <a:solidFill>
              <a:schemeClr val="accent1">
                <a:lumMod val="60000"/>
                <a:lumOff val="40000"/>
              </a:schemeClr>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5288C697-763E-9CF4-8EAA-60E573DB4218}"/>
              </a:ext>
            </a:extLst>
          </p:cNvPr>
          <p:cNvCxnSpPr>
            <a:cxnSpLocks/>
            <a:stCxn id="41" idx="1"/>
          </p:cNvCxnSpPr>
          <p:nvPr/>
        </p:nvCxnSpPr>
        <p:spPr>
          <a:xfrm flipH="1" flipV="1">
            <a:off x="4152122" y="3169687"/>
            <a:ext cx="107140" cy="1735284"/>
          </a:xfrm>
          <a:prstGeom prst="straightConnector1">
            <a:avLst/>
          </a:prstGeom>
          <a:ln w="38100">
            <a:solidFill>
              <a:schemeClr val="accent1">
                <a:lumMod val="60000"/>
                <a:lumOff val="40000"/>
              </a:schemeClr>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41946978-4867-82A3-0DDB-10BE70EE8371}"/>
              </a:ext>
            </a:extLst>
          </p:cNvPr>
          <p:cNvSpPr txBox="1"/>
          <p:nvPr/>
        </p:nvSpPr>
        <p:spPr>
          <a:xfrm>
            <a:off x="4259262" y="4643361"/>
            <a:ext cx="1041078" cy="523220"/>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NEG coatings</a:t>
            </a:r>
          </a:p>
        </p:txBody>
      </p:sp>
      <p:cxnSp>
        <p:nvCxnSpPr>
          <p:cNvPr id="54" name="Straight Arrow Connector 53">
            <a:extLst>
              <a:ext uri="{FF2B5EF4-FFF2-40B4-BE49-F238E27FC236}">
                <a16:creationId xmlns:a16="http://schemas.microsoft.com/office/drawing/2014/main" id="{F69ACD7E-6690-5FA1-5CB9-8D0C9023EFF4}"/>
              </a:ext>
            </a:extLst>
          </p:cNvPr>
          <p:cNvCxnSpPr>
            <a:cxnSpLocks/>
            <a:stCxn id="55" idx="0"/>
          </p:cNvCxnSpPr>
          <p:nvPr/>
        </p:nvCxnSpPr>
        <p:spPr>
          <a:xfrm flipV="1">
            <a:off x="10097549" y="1007706"/>
            <a:ext cx="139245" cy="436785"/>
          </a:xfrm>
          <a:prstGeom prst="straightConnector1">
            <a:avLst/>
          </a:prstGeom>
          <a:ln w="38100">
            <a:solidFill>
              <a:srgbClr val="00B050"/>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55" name="TextBox 54">
            <a:extLst>
              <a:ext uri="{FF2B5EF4-FFF2-40B4-BE49-F238E27FC236}">
                <a16:creationId xmlns:a16="http://schemas.microsoft.com/office/drawing/2014/main" id="{F064A1AA-0A24-71CF-B63D-718A1EB16037}"/>
              </a:ext>
            </a:extLst>
          </p:cNvPr>
          <p:cNvSpPr txBox="1"/>
          <p:nvPr/>
        </p:nvSpPr>
        <p:spPr>
          <a:xfrm>
            <a:off x="9366056" y="1444491"/>
            <a:ext cx="1462985" cy="523220"/>
          </a:xfrm>
          <a:prstGeom prst="rect">
            <a:avLst/>
          </a:prstGeom>
          <a:noFill/>
          <a:ln>
            <a:no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Measured ≈5×10</a:t>
            </a:r>
            <a:r>
              <a:rPr lang="en-GB" sz="1400" baseline="300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-11</a:t>
            </a:r>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 mbar</a:t>
            </a:r>
          </a:p>
        </p:txBody>
      </p:sp>
      <p:cxnSp>
        <p:nvCxnSpPr>
          <p:cNvPr id="61" name="Straight Arrow Connector 60">
            <a:extLst>
              <a:ext uri="{FF2B5EF4-FFF2-40B4-BE49-F238E27FC236}">
                <a16:creationId xmlns:a16="http://schemas.microsoft.com/office/drawing/2014/main" id="{5902B26C-089D-060C-3258-661298A2E1F8}"/>
              </a:ext>
            </a:extLst>
          </p:cNvPr>
          <p:cNvCxnSpPr>
            <a:cxnSpLocks/>
            <a:stCxn id="55" idx="1"/>
          </p:cNvCxnSpPr>
          <p:nvPr/>
        </p:nvCxnSpPr>
        <p:spPr>
          <a:xfrm flipH="1">
            <a:off x="8603937" y="1706101"/>
            <a:ext cx="762119" cy="44397"/>
          </a:xfrm>
          <a:prstGeom prst="straightConnector1">
            <a:avLst/>
          </a:prstGeom>
          <a:ln w="38100">
            <a:solidFill>
              <a:srgbClr val="00B050"/>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64" name="TextBox 63">
            <a:extLst>
              <a:ext uri="{FF2B5EF4-FFF2-40B4-BE49-F238E27FC236}">
                <a16:creationId xmlns:a16="http://schemas.microsoft.com/office/drawing/2014/main" id="{641EF07C-F19D-2CC8-C952-6740CDAA4053}"/>
              </a:ext>
            </a:extLst>
          </p:cNvPr>
          <p:cNvSpPr txBox="1"/>
          <p:nvPr/>
        </p:nvSpPr>
        <p:spPr>
          <a:xfrm>
            <a:off x="9266529" y="2688794"/>
            <a:ext cx="1462985" cy="307777"/>
          </a:xfrm>
          <a:prstGeom prst="rect">
            <a:avLst/>
          </a:prstGeom>
          <a:noFill/>
          <a:ln>
            <a:no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≈1×10</a:t>
            </a:r>
            <a:r>
              <a:rPr lang="en-GB" sz="1400" baseline="300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-11</a:t>
            </a:r>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 mbar</a:t>
            </a:r>
          </a:p>
        </p:txBody>
      </p:sp>
      <p:cxnSp>
        <p:nvCxnSpPr>
          <p:cNvPr id="65" name="Straight Arrow Connector 64">
            <a:extLst>
              <a:ext uri="{FF2B5EF4-FFF2-40B4-BE49-F238E27FC236}">
                <a16:creationId xmlns:a16="http://schemas.microsoft.com/office/drawing/2014/main" id="{39D9A07F-623C-7ECC-3D11-E2D5A854A9D2}"/>
              </a:ext>
            </a:extLst>
          </p:cNvPr>
          <p:cNvCxnSpPr>
            <a:cxnSpLocks/>
            <a:stCxn id="64" idx="1"/>
          </p:cNvCxnSpPr>
          <p:nvPr/>
        </p:nvCxnSpPr>
        <p:spPr>
          <a:xfrm flipH="1">
            <a:off x="8603937" y="2842683"/>
            <a:ext cx="662592" cy="41141"/>
          </a:xfrm>
          <a:prstGeom prst="straightConnector1">
            <a:avLst/>
          </a:prstGeom>
          <a:ln w="38100">
            <a:solidFill>
              <a:srgbClr val="00B050"/>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pic>
        <p:nvPicPr>
          <p:cNvPr id="67" name="Picture 2">
            <a:extLst>
              <a:ext uri="{FF2B5EF4-FFF2-40B4-BE49-F238E27FC236}">
                <a16:creationId xmlns:a16="http://schemas.microsoft.com/office/drawing/2014/main" id="{46160E08-6F74-4D6D-CBE6-5D62F13CB99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4716" y="1031536"/>
            <a:ext cx="4430331" cy="33233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8" name="Picture 67" descr="Une image contenant sale, encombré&#10;&#10;Description automatically generated">
            <a:extLst>
              <a:ext uri="{FF2B5EF4-FFF2-40B4-BE49-F238E27FC236}">
                <a16:creationId xmlns:a16="http://schemas.microsoft.com/office/drawing/2014/main" id="{0E7664E9-745E-9FEC-0C28-8CEB8CA6E154}"/>
              </a:ext>
            </a:extLst>
          </p:cNvPr>
          <p:cNvPicPr>
            <a:picLocks noChangeAspect="1"/>
          </p:cNvPicPr>
          <p:nvPr/>
        </p:nvPicPr>
        <p:blipFill>
          <a:blip r:embed="rId7"/>
          <a:stretch>
            <a:fillRect/>
          </a:stretch>
        </p:blipFill>
        <p:spPr>
          <a:xfrm>
            <a:off x="3874972" y="3063822"/>
            <a:ext cx="3801568" cy="3151862"/>
          </a:xfrm>
          <a:prstGeom prst="rect">
            <a:avLst/>
          </a:prstGeom>
          <a:ln>
            <a:noFill/>
          </a:ln>
          <a:effectLst>
            <a:outerShdw blurRad="292100" dist="139700" dir="2700000" algn="tl" rotWithShape="0">
              <a:srgbClr val="333333">
                <a:alpha val="65000"/>
              </a:srgbClr>
            </a:outerShdw>
          </a:effectLst>
        </p:spPr>
      </p:pic>
      <p:sp>
        <p:nvSpPr>
          <p:cNvPr id="70" name="TextBox 69">
            <a:extLst>
              <a:ext uri="{FF2B5EF4-FFF2-40B4-BE49-F238E27FC236}">
                <a16:creationId xmlns:a16="http://schemas.microsoft.com/office/drawing/2014/main" id="{7061B5BA-513E-5CB2-FBD8-A19D337B1533}"/>
              </a:ext>
            </a:extLst>
          </p:cNvPr>
          <p:cNvSpPr txBox="1"/>
          <p:nvPr/>
        </p:nvSpPr>
        <p:spPr>
          <a:xfrm>
            <a:off x="9256164" y="3665312"/>
            <a:ext cx="1462985" cy="307777"/>
          </a:xfrm>
          <a:prstGeom prst="rect">
            <a:avLst/>
          </a:prstGeom>
          <a:noFill/>
          <a:ln>
            <a:no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≈6×10</a:t>
            </a:r>
            <a:r>
              <a:rPr lang="en-GB" sz="1400" baseline="300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-11</a:t>
            </a:r>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 mbar</a:t>
            </a:r>
          </a:p>
        </p:txBody>
      </p:sp>
      <p:cxnSp>
        <p:nvCxnSpPr>
          <p:cNvPr id="71" name="Straight Arrow Connector 70">
            <a:extLst>
              <a:ext uri="{FF2B5EF4-FFF2-40B4-BE49-F238E27FC236}">
                <a16:creationId xmlns:a16="http://schemas.microsoft.com/office/drawing/2014/main" id="{A7FA9C78-4FE4-0491-AB29-B4BE61D4A3FA}"/>
              </a:ext>
            </a:extLst>
          </p:cNvPr>
          <p:cNvCxnSpPr>
            <a:cxnSpLocks/>
            <a:stCxn id="70" idx="1"/>
          </p:cNvCxnSpPr>
          <p:nvPr/>
        </p:nvCxnSpPr>
        <p:spPr>
          <a:xfrm flipH="1">
            <a:off x="8593572" y="3819201"/>
            <a:ext cx="662592" cy="41141"/>
          </a:xfrm>
          <a:prstGeom prst="straightConnector1">
            <a:avLst/>
          </a:prstGeom>
          <a:ln w="38100">
            <a:solidFill>
              <a:srgbClr val="00B050"/>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72" name="TextBox 71">
            <a:extLst>
              <a:ext uri="{FF2B5EF4-FFF2-40B4-BE49-F238E27FC236}">
                <a16:creationId xmlns:a16="http://schemas.microsoft.com/office/drawing/2014/main" id="{7A99E554-EBFE-4328-5784-30CCD3DF1EFD}"/>
              </a:ext>
            </a:extLst>
          </p:cNvPr>
          <p:cNvSpPr txBox="1"/>
          <p:nvPr/>
        </p:nvSpPr>
        <p:spPr>
          <a:xfrm>
            <a:off x="9256164" y="4805464"/>
            <a:ext cx="1688644" cy="307777"/>
          </a:xfrm>
          <a:prstGeom prst="rect">
            <a:avLst/>
          </a:prstGeom>
          <a:noFill/>
          <a:ln>
            <a:no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≈1.5×10</a:t>
            </a:r>
            <a:r>
              <a:rPr lang="en-GB" sz="1400" baseline="300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-11</a:t>
            </a:r>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 mbar</a:t>
            </a:r>
          </a:p>
        </p:txBody>
      </p:sp>
      <p:cxnSp>
        <p:nvCxnSpPr>
          <p:cNvPr id="73" name="Straight Arrow Connector 72">
            <a:extLst>
              <a:ext uri="{FF2B5EF4-FFF2-40B4-BE49-F238E27FC236}">
                <a16:creationId xmlns:a16="http://schemas.microsoft.com/office/drawing/2014/main" id="{B277386C-EB6D-2AB4-FD83-B6898ADA6851}"/>
              </a:ext>
            </a:extLst>
          </p:cNvPr>
          <p:cNvCxnSpPr>
            <a:cxnSpLocks/>
            <a:stCxn id="72" idx="1"/>
          </p:cNvCxnSpPr>
          <p:nvPr/>
        </p:nvCxnSpPr>
        <p:spPr>
          <a:xfrm flipH="1">
            <a:off x="8593572" y="4959353"/>
            <a:ext cx="662592" cy="41141"/>
          </a:xfrm>
          <a:prstGeom prst="straightConnector1">
            <a:avLst/>
          </a:prstGeom>
          <a:ln w="38100">
            <a:solidFill>
              <a:srgbClr val="00B050"/>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pic>
        <p:nvPicPr>
          <p:cNvPr id="11" name="Picture 10" descr="Une image contenant intérieur, encombré&#10;&#10;Description automatically generated">
            <a:extLst>
              <a:ext uri="{FF2B5EF4-FFF2-40B4-BE49-F238E27FC236}">
                <a16:creationId xmlns:a16="http://schemas.microsoft.com/office/drawing/2014/main" id="{EDA85588-095E-E363-055F-D456E1849CE9}"/>
              </a:ext>
            </a:extLst>
          </p:cNvPr>
          <p:cNvPicPr>
            <a:picLocks noChangeAspect="1"/>
          </p:cNvPicPr>
          <p:nvPr/>
        </p:nvPicPr>
        <p:blipFill>
          <a:blip r:embed="rId8"/>
          <a:stretch>
            <a:fillRect/>
          </a:stretch>
        </p:blipFill>
        <p:spPr>
          <a:xfrm>
            <a:off x="6458652" y="290328"/>
            <a:ext cx="5291412" cy="4192832"/>
          </a:xfrm>
          <a:prstGeom prst="rect">
            <a:avLst/>
          </a:prstGeom>
          <a:ln>
            <a:noFill/>
          </a:ln>
          <a:effectLst>
            <a:outerShdw blurRad="292100" dist="139700" dir="2700000" algn="tl" rotWithShape="0">
              <a:srgbClr val="333333">
                <a:alpha val="65000"/>
              </a:srgbClr>
            </a:outerShdw>
          </a:effectLst>
        </p:spPr>
      </p:pic>
      <p:pic>
        <p:nvPicPr>
          <p:cNvPr id="16" name="Picture 15" descr="Une image contenant désordonné, encombré&#10;&#10;Description automatically generated">
            <a:extLst>
              <a:ext uri="{FF2B5EF4-FFF2-40B4-BE49-F238E27FC236}">
                <a16:creationId xmlns:a16="http://schemas.microsoft.com/office/drawing/2014/main" id="{629DB9B5-6000-DF45-CA88-7877BBA9A003}"/>
              </a:ext>
            </a:extLst>
          </p:cNvPr>
          <p:cNvPicPr>
            <a:picLocks noChangeAspect="1"/>
          </p:cNvPicPr>
          <p:nvPr/>
        </p:nvPicPr>
        <p:blipFill>
          <a:blip r:embed="rId9"/>
          <a:stretch>
            <a:fillRect/>
          </a:stretch>
        </p:blipFill>
        <p:spPr>
          <a:xfrm>
            <a:off x="163769" y="1351909"/>
            <a:ext cx="5876925" cy="3505200"/>
          </a:xfrm>
          <a:prstGeom prst="rect">
            <a:avLst/>
          </a:prstGeom>
          <a:ln>
            <a:noFill/>
          </a:ln>
          <a:effectLst>
            <a:outerShdw blurRad="292100" dist="139700" dir="2700000" algn="tl" rotWithShape="0">
              <a:srgbClr val="333333">
                <a:alpha val="65000"/>
              </a:srgbClr>
            </a:outerShdw>
          </a:effectLst>
        </p:spPr>
      </p:pic>
      <p:pic>
        <p:nvPicPr>
          <p:cNvPr id="28" name="Picture 27">
            <a:extLst>
              <a:ext uri="{FF2B5EF4-FFF2-40B4-BE49-F238E27FC236}">
                <a16:creationId xmlns:a16="http://schemas.microsoft.com/office/drawing/2014/main" id="{B29C8514-E464-BF85-A3D1-F5848173B8BA}"/>
              </a:ext>
            </a:extLst>
          </p:cNvPr>
          <p:cNvPicPr>
            <a:picLocks noChangeAspect="1"/>
          </p:cNvPicPr>
          <p:nvPr/>
        </p:nvPicPr>
        <p:blipFill rotWithShape="1">
          <a:blip r:embed="rId10"/>
          <a:srcRect l="829" t="1476" r="1225" b="1697"/>
          <a:stretch/>
        </p:blipFill>
        <p:spPr bwMode="auto">
          <a:xfrm>
            <a:off x="4779145" y="3631179"/>
            <a:ext cx="4393036" cy="2443335"/>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5590735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7515045-E18B-AE59-356A-DF212FD9B348}"/>
              </a:ext>
            </a:extLst>
          </p:cNvPr>
          <p:cNvSpPr>
            <a:spLocks noGrp="1"/>
          </p:cNvSpPr>
          <p:nvPr>
            <p:ph type="title"/>
          </p:nvPr>
        </p:nvSpPr>
        <p:spPr/>
        <p:txBody>
          <a:bodyPr/>
          <a:lstStyle/>
          <a:p>
            <a:r>
              <a:rPr lang="en-GB" i="1" normalizeH="1" dirty="0">
                <a:latin typeface="Arial Black" panose="020B0A04020102020204" pitchFamily="34" charset="0"/>
              </a:rPr>
              <a:t>ELENA </a:t>
            </a:r>
            <a:r>
              <a:rPr lang="en-GB" dirty="0"/>
              <a:t>vacuum layout</a:t>
            </a:r>
          </a:p>
        </p:txBody>
      </p:sp>
      <p:sp>
        <p:nvSpPr>
          <p:cNvPr id="7" name="Content Placeholder 6">
            <a:extLst>
              <a:ext uri="{FF2B5EF4-FFF2-40B4-BE49-F238E27FC236}">
                <a16:creationId xmlns:a16="http://schemas.microsoft.com/office/drawing/2014/main" id="{F09887F4-AA98-63A2-F746-E908ADACBA0E}"/>
              </a:ext>
            </a:extLst>
          </p:cNvPr>
          <p:cNvSpPr>
            <a:spLocks noGrp="1"/>
          </p:cNvSpPr>
          <p:nvPr>
            <p:ph sz="half" idx="1"/>
          </p:nvPr>
        </p:nvSpPr>
        <p:spPr>
          <a:xfrm>
            <a:off x="407987" y="1124744"/>
            <a:ext cx="6869891" cy="2178293"/>
          </a:xfrm>
        </p:spPr>
        <p:txBody>
          <a:bodyPr/>
          <a:lstStyle/>
          <a:p>
            <a:pPr marL="342900" indent="-342900">
              <a:buFont typeface="Wingdings" panose="05000000000000000000" pitchFamily="2" charset="2"/>
              <a:buChar char="ü"/>
            </a:pPr>
            <a:r>
              <a:rPr lang="en-GB" sz="1800" dirty="0"/>
              <a:t>COMSOL model to validate assumptions for last chamber</a:t>
            </a:r>
          </a:p>
          <a:p>
            <a:pPr marL="342900" indent="-342900">
              <a:buFont typeface="Wingdings" panose="05000000000000000000" pitchFamily="2" charset="2"/>
              <a:buChar char="ü"/>
            </a:pPr>
            <a:r>
              <a:rPr lang="en-GB" sz="1800" dirty="0"/>
              <a:t>OG of sector valves 3×10</a:t>
            </a:r>
            <a:r>
              <a:rPr lang="en-GB" sz="1800" baseline="30000" dirty="0"/>
              <a:t>-9</a:t>
            </a:r>
            <a:r>
              <a:rPr lang="en-GB" sz="1800" dirty="0"/>
              <a:t> </a:t>
            </a:r>
            <a:r>
              <a:rPr lang="en-GB" sz="1800" dirty="0" err="1"/>
              <a:t>mbar×l</a:t>
            </a:r>
            <a:r>
              <a:rPr lang="en-GB" sz="1800" dirty="0"/>
              <a:t>/s</a:t>
            </a:r>
          </a:p>
          <a:p>
            <a:pPr marL="342900" indent="-342900">
              <a:buFont typeface="Wingdings" panose="05000000000000000000" pitchFamily="2" charset="2"/>
              <a:buChar char="ü"/>
            </a:pPr>
            <a:r>
              <a:rPr lang="en-GB" sz="1800" dirty="0"/>
              <a:t>NEG coating sticking factor 0.008</a:t>
            </a:r>
          </a:p>
          <a:p>
            <a:pPr marL="342900" indent="-342900">
              <a:buFont typeface="Wingdings" panose="05000000000000000000" pitchFamily="2" charset="2"/>
              <a:buChar char="ü"/>
            </a:pPr>
            <a:r>
              <a:rPr lang="en-GB" sz="1800" dirty="0"/>
              <a:t>H</a:t>
            </a:r>
            <a:r>
              <a:rPr lang="en-GB" sz="1800" baseline="-25000" dirty="0"/>
              <a:t>2</a:t>
            </a:r>
            <a:r>
              <a:rPr lang="en-GB" sz="1800" dirty="0"/>
              <a:t> injection results vs simulation</a:t>
            </a:r>
          </a:p>
        </p:txBody>
      </p:sp>
      <p:sp>
        <p:nvSpPr>
          <p:cNvPr id="4" name="Date Placeholder 3">
            <a:extLst>
              <a:ext uri="{FF2B5EF4-FFF2-40B4-BE49-F238E27FC236}">
                <a16:creationId xmlns:a16="http://schemas.microsoft.com/office/drawing/2014/main" id="{C483A4BD-0261-B298-CC8D-78C7890F3E35}"/>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9F12D7D9-1BF3-29C7-5944-42F095C868DF}"/>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2137CFF6-68FF-D0EB-7CFE-51445CAE9FC8}"/>
              </a:ext>
            </a:extLst>
          </p:cNvPr>
          <p:cNvSpPr>
            <a:spLocks noGrp="1"/>
          </p:cNvSpPr>
          <p:nvPr>
            <p:ph type="sldNum" sz="quarter" idx="12"/>
          </p:nvPr>
        </p:nvSpPr>
        <p:spPr/>
        <p:txBody>
          <a:bodyPr/>
          <a:lstStyle/>
          <a:p>
            <a:fld id="{36B5EA5A-BC32-A742-B11B-8E7414D5B535}" type="slidenum">
              <a:rPr lang="en-US" smtClean="0"/>
              <a:pPr/>
              <a:t>18</a:t>
            </a:fld>
            <a:endParaRPr lang="en-US" dirty="0"/>
          </a:p>
        </p:txBody>
      </p:sp>
      <p:pic>
        <p:nvPicPr>
          <p:cNvPr id="9" name="Content Placeholder 8" descr="A picture containing indoor, engine, cluttered, several&#10;&#10;Description automatically generated">
            <a:extLst>
              <a:ext uri="{FF2B5EF4-FFF2-40B4-BE49-F238E27FC236}">
                <a16:creationId xmlns:a16="http://schemas.microsoft.com/office/drawing/2014/main" id="{9A5D0947-D5DD-3D16-0B29-9BD9B607DB6D}"/>
              </a:ext>
            </a:extLst>
          </p:cNvPr>
          <p:cNvPicPr>
            <a:picLocks noGrp="1" noChangeAspect="1"/>
          </p:cNvPicPr>
          <p:nvPr>
            <p:ph sz="half" idx="2"/>
          </p:nvPr>
        </p:nvPicPr>
        <p:blipFill rotWithShape="1">
          <a:blip r:embed="rId2"/>
          <a:srcRect t="26023"/>
          <a:stretch/>
        </p:blipFill>
        <p:spPr>
          <a:xfrm>
            <a:off x="7413769" y="558083"/>
            <a:ext cx="4500935" cy="2495534"/>
          </a:xfrm>
          <a:prstGeom prst="rect">
            <a:avLst/>
          </a:prstGeom>
          <a:ln>
            <a:noFill/>
          </a:ln>
          <a:effectLst>
            <a:outerShdw blurRad="292100" dist="139700" dir="2700000" algn="tl" rotWithShape="0">
              <a:srgbClr val="333333">
                <a:alpha val="65000"/>
              </a:srgbClr>
            </a:outerShdw>
          </a:effectLst>
        </p:spPr>
      </p:pic>
      <p:pic>
        <p:nvPicPr>
          <p:cNvPr id="10" name="Picture 9" descr="A picture containing text, clock&#10;&#10;Description automatically generated">
            <a:extLst>
              <a:ext uri="{FF2B5EF4-FFF2-40B4-BE49-F238E27FC236}">
                <a16:creationId xmlns:a16="http://schemas.microsoft.com/office/drawing/2014/main" id="{1CA9E5F9-8B76-F72A-29E2-B180836483B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88505" y="3534111"/>
            <a:ext cx="4900295" cy="2092325"/>
          </a:xfrm>
          <a:prstGeom prst="rect">
            <a:avLst/>
          </a:prstGeom>
          <a:noFill/>
        </p:spPr>
      </p:pic>
      <p:pic>
        <p:nvPicPr>
          <p:cNvPr id="16" name="Graphic 15">
            <a:extLst>
              <a:ext uri="{FF2B5EF4-FFF2-40B4-BE49-F238E27FC236}">
                <a16:creationId xmlns:a16="http://schemas.microsoft.com/office/drawing/2014/main" id="{F1EA53B5-35C7-FFE8-4940-5D8B0DAEAABE}"/>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322305" y="3407738"/>
            <a:ext cx="4226989" cy="2817993"/>
          </a:xfrm>
          <a:prstGeom prst="rect">
            <a:avLst/>
          </a:prstGeom>
        </p:spPr>
      </p:pic>
      <p:sp>
        <p:nvSpPr>
          <p:cNvPr id="17" name="TextBox 16">
            <a:extLst>
              <a:ext uri="{FF2B5EF4-FFF2-40B4-BE49-F238E27FC236}">
                <a16:creationId xmlns:a16="http://schemas.microsoft.com/office/drawing/2014/main" id="{058C0280-874B-5C95-555D-E75F66499B7F}"/>
              </a:ext>
            </a:extLst>
          </p:cNvPr>
          <p:cNvSpPr txBox="1"/>
          <p:nvPr/>
        </p:nvSpPr>
        <p:spPr>
          <a:xfrm>
            <a:off x="10673211" y="3952478"/>
            <a:ext cx="1695581" cy="307777"/>
          </a:xfrm>
          <a:prstGeom prst="rect">
            <a:avLst/>
          </a:prstGeom>
          <a:noFill/>
          <a:ln>
            <a:no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≈1×10</a:t>
            </a:r>
            <a:r>
              <a:rPr lang="en-GB" sz="1400" baseline="300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-11</a:t>
            </a:r>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 mbar</a:t>
            </a:r>
          </a:p>
        </p:txBody>
      </p:sp>
      <p:sp>
        <p:nvSpPr>
          <p:cNvPr id="18" name="TextBox 17">
            <a:extLst>
              <a:ext uri="{FF2B5EF4-FFF2-40B4-BE49-F238E27FC236}">
                <a16:creationId xmlns:a16="http://schemas.microsoft.com/office/drawing/2014/main" id="{F9C4FF00-697C-5E10-A8B0-A67B0DF9C751}"/>
              </a:ext>
            </a:extLst>
          </p:cNvPr>
          <p:cNvSpPr txBox="1"/>
          <p:nvPr/>
        </p:nvSpPr>
        <p:spPr>
          <a:xfrm>
            <a:off x="9206329" y="5257101"/>
            <a:ext cx="1695582" cy="307777"/>
          </a:xfrm>
          <a:prstGeom prst="rect">
            <a:avLst/>
          </a:prstGeom>
          <a:noFill/>
          <a:ln>
            <a:no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≈1.8×10</a:t>
            </a:r>
            <a:r>
              <a:rPr lang="en-GB" sz="1400" baseline="300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-11</a:t>
            </a:r>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 mbar</a:t>
            </a:r>
          </a:p>
        </p:txBody>
      </p:sp>
      <p:sp>
        <p:nvSpPr>
          <p:cNvPr id="19" name="TextBox 18">
            <a:extLst>
              <a:ext uri="{FF2B5EF4-FFF2-40B4-BE49-F238E27FC236}">
                <a16:creationId xmlns:a16="http://schemas.microsoft.com/office/drawing/2014/main" id="{DDDF90EE-6A04-95F3-1EDA-BD99D1C8FF6B}"/>
              </a:ext>
            </a:extLst>
          </p:cNvPr>
          <p:cNvSpPr txBox="1"/>
          <p:nvPr/>
        </p:nvSpPr>
        <p:spPr>
          <a:xfrm>
            <a:off x="6321229" y="5257102"/>
            <a:ext cx="1695582" cy="307777"/>
          </a:xfrm>
          <a:prstGeom prst="rect">
            <a:avLst/>
          </a:prstGeom>
          <a:noFill/>
          <a:ln>
            <a:no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≈1×10</a:t>
            </a:r>
            <a:r>
              <a:rPr lang="en-GB" sz="1400" baseline="300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-10</a:t>
            </a:r>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 mbar</a:t>
            </a:r>
          </a:p>
        </p:txBody>
      </p:sp>
    </p:spTree>
    <p:extLst>
      <p:ext uri="{BB962C8B-B14F-4D97-AF65-F5344CB8AC3E}">
        <p14:creationId xmlns:p14="http://schemas.microsoft.com/office/powerpoint/2010/main" val="33094175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278D413A-8830-6B15-19BB-CDD28AD01D7A}"/>
              </a:ext>
            </a:extLst>
          </p:cNvPr>
          <p:cNvPicPr>
            <a:picLocks noChangeAspect="1"/>
          </p:cNvPicPr>
          <p:nvPr/>
        </p:nvPicPr>
        <p:blipFill>
          <a:blip r:embed="rId2"/>
          <a:stretch>
            <a:fillRect/>
          </a:stretch>
        </p:blipFill>
        <p:spPr>
          <a:xfrm>
            <a:off x="5953191" y="1175049"/>
            <a:ext cx="5830821" cy="4220613"/>
          </a:xfrm>
          <a:prstGeom prst="rect">
            <a:avLst/>
          </a:prstGeom>
        </p:spPr>
      </p:pic>
      <p:sp>
        <p:nvSpPr>
          <p:cNvPr id="3" name="Title 2">
            <a:extLst>
              <a:ext uri="{FF2B5EF4-FFF2-40B4-BE49-F238E27FC236}">
                <a16:creationId xmlns:a16="http://schemas.microsoft.com/office/drawing/2014/main" id="{63E20E24-0753-0C93-5BEE-7B2889836038}"/>
              </a:ext>
            </a:extLst>
          </p:cNvPr>
          <p:cNvSpPr>
            <a:spLocks noGrp="1"/>
          </p:cNvSpPr>
          <p:nvPr>
            <p:ph type="title"/>
          </p:nvPr>
        </p:nvSpPr>
        <p:spPr/>
        <p:txBody>
          <a:bodyPr/>
          <a:lstStyle/>
          <a:p>
            <a:r>
              <a:rPr lang="en-GB" i="1" normalizeH="1" dirty="0">
                <a:latin typeface="Arial Black" panose="020B0A04020102020204" pitchFamily="34" charset="0"/>
              </a:rPr>
              <a:t>ELENA </a:t>
            </a:r>
            <a:r>
              <a:rPr lang="en-GB" dirty="0"/>
              <a:t>vacuum layout</a:t>
            </a:r>
            <a:br>
              <a:rPr lang="en-GB" dirty="0"/>
            </a:br>
            <a:endParaRPr lang="en-GB" dirty="0"/>
          </a:p>
        </p:txBody>
      </p:sp>
      <p:sp>
        <p:nvSpPr>
          <p:cNvPr id="4" name="Date Placeholder 3">
            <a:extLst>
              <a:ext uri="{FF2B5EF4-FFF2-40B4-BE49-F238E27FC236}">
                <a16:creationId xmlns:a16="http://schemas.microsoft.com/office/drawing/2014/main" id="{29419CC6-422A-9D13-DDC7-39EE6FFF6F84}"/>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F28FED9C-0987-35B9-FE80-0EFBC7E2855D}"/>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4E2688BC-3D7B-6E4E-5278-E916E22E5E50}"/>
              </a:ext>
            </a:extLst>
          </p:cNvPr>
          <p:cNvSpPr>
            <a:spLocks noGrp="1"/>
          </p:cNvSpPr>
          <p:nvPr>
            <p:ph type="sldNum" sz="quarter" idx="12"/>
          </p:nvPr>
        </p:nvSpPr>
        <p:spPr/>
        <p:txBody>
          <a:bodyPr/>
          <a:lstStyle/>
          <a:p>
            <a:fld id="{36B5EA5A-BC32-A742-B11B-8E7414D5B535}" type="slidenum">
              <a:rPr lang="en-US" smtClean="0"/>
              <a:pPr/>
              <a:t>19</a:t>
            </a:fld>
            <a:endParaRPr lang="en-US" dirty="0"/>
          </a:p>
        </p:txBody>
      </p:sp>
      <p:pic>
        <p:nvPicPr>
          <p:cNvPr id="12" name="Picture 2" descr="The Extra Low Energy Antiproton ring (ELENA) at CERN">
            <a:extLst>
              <a:ext uri="{FF2B5EF4-FFF2-40B4-BE49-F238E27FC236}">
                <a16:creationId xmlns:a16="http://schemas.microsoft.com/office/drawing/2014/main" id="{EB86D4E0-D631-F371-9C72-F532880C80C6}"/>
              </a:ext>
            </a:extLst>
          </p:cNvPr>
          <p:cNvPicPr>
            <a:picLocks noChangeAspect="1" noChangeArrowheads="1"/>
          </p:cNvPicPr>
          <p:nvPr/>
        </p:nvPicPr>
        <p:blipFill rotWithShape="1">
          <a:blip r:embed="rId3">
            <a:clrChange>
              <a:clrFrom>
                <a:srgbClr val="000000">
                  <a:alpha val="0"/>
                </a:srgbClr>
              </a:clrFrom>
              <a:clrTo>
                <a:srgbClr val="000000">
                  <a:alpha val="0"/>
                </a:srgbClr>
              </a:clrTo>
            </a:clrChange>
            <a:extLst>
              <a:ext uri="{28A0092B-C50C-407E-A947-70E740481C1C}">
                <a14:useLocalDpi xmlns:a14="http://schemas.microsoft.com/office/drawing/2010/main" val="0"/>
              </a:ext>
            </a:extLst>
          </a:blip>
          <a:srcRect l="31879" t="7718" r="31544" b="13087"/>
          <a:stretch/>
        </p:blipFill>
        <p:spPr bwMode="auto">
          <a:xfrm>
            <a:off x="10831483" y="4805464"/>
            <a:ext cx="1267908" cy="1372599"/>
          </a:xfrm>
          <a:prstGeom prst="rect">
            <a:avLst/>
          </a:prstGeom>
          <a:noFill/>
        </p:spPr>
      </p:pic>
      <p:pic>
        <p:nvPicPr>
          <p:cNvPr id="2" name="Picture 1" descr="A picture containing text&#10;&#10;Description automatically generated">
            <a:extLst>
              <a:ext uri="{FF2B5EF4-FFF2-40B4-BE49-F238E27FC236}">
                <a16:creationId xmlns:a16="http://schemas.microsoft.com/office/drawing/2014/main" id="{2D6A6099-CBA6-723C-9AC7-548380253B3F}"/>
              </a:ext>
            </a:extLst>
          </p:cNvPr>
          <p:cNvPicPr>
            <a:picLocks noChangeAspect="1"/>
          </p:cNvPicPr>
          <p:nvPr/>
        </p:nvPicPr>
        <p:blipFill rotWithShape="1">
          <a:blip r:embed="rId4">
            <a:clrChange>
              <a:clrFrom>
                <a:srgbClr val="FFFFFF"/>
              </a:clrFrom>
              <a:clrTo>
                <a:srgbClr val="FFFFFF">
                  <a:alpha val="0"/>
                </a:srgbClr>
              </a:clrTo>
            </a:clrChange>
          </a:blip>
          <a:srcRect l="32473" r="32500"/>
          <a:stretch/>
        </p:blipFill>
        <p:spPr>
          <a:xfrm rot="12286827">
            <a:off x="1067409" y="171889"/>
            <a:ext cx="3882592" cy="6246162"/>
          </a:xfrm>
          <a:prstGeom prst="rect">
            <a:avLst/>
          </a:prstGeom>
        </p:spPr>
      </p:pic>
      <p:cxnSp>
        <p:nvCxnSpPr>
          <p:cNvPr id="7" name="Straight Arrow Connector 6">
            <a:extLst>
              <a:ext uri="{FF2B5EF4-FFF2-40B4-BE49-F238E27FC236}">
                <a16:creationId xmlns:a16="http://schemas.microsoft.com/office/drawing/2014/main" id="{C28C7C4F-CBBA-7E48-34D2-8EC1D7ED8ED2}"/>
              </a:ext>
            </a:extLst>
          </p:cNvPr>
          <p:cNvCxnSpPr>
            <a:cxnSpLocks/>
            <a:stCxn id="8" idx="3"/>
          </p:cNvCxnSpPr>
          <p:nvPr/>
        </p:nvCxnSpPr>
        <p:spPr>
          <a:xfrm>
            <a:off x="3791532" y="1990433"/>
            <a:ext cx="482417" cy="105130"/>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00135524-97FC-58E6-583B-A0DD8FD1EA53}"/>
              </a:ext>
            </a:extLst>
          </p:cNvPr>
          <p:cNvSpPr txBox="1"/>
          <p:nvPr/>
        </p:nvSpPr>
        <p:spPr>
          <a:xfrm>
            <a:off x="2231220" y="1836544"/>
            <a:ext cx="1560312" cy="307777"/>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effectLst>
                  <a:outerShdw blurRad="38100" dist="38100" dir="2700000" algn="tl">
                    <a:srgbClr val="000000">
                      <a:alpha val="43137"/>
                    </a:srgbClr>
                  </a:outerShdw>
                </a:effectLst>
                <a:latin typeface="Abadi" panose="020B0604020104020204" pitchFamily="34" charset="0"/>
              </a:rPr>
              <a:t>PUMA trap</a:t>
            </a:r>
          </a:p>
        </p:txBody>
      </p:sp>
      <p:cxnSp>
        <p:nvCxnSpPr>
          <p:cNvPr id="9" name="Straight Arrow Connector 8">
            <a:extLst>
              <a:ext uri="{FF2B5EF4-FFF2-40B4-BE49-F238E27FC236}">
                <a16:creationId xmlns:a16="http://schemas.microsoft.com/office/drawing/2014/main" id="{C92B1767-2A9C-2BA9-B0F9-704ADCBEBC60}"/>
              </a:ext>
            </a:extLst>
          </p:cNvPr>
          <p:cNvCxnSpPr>
            <a:cxnSpLocks/>
            <a:stCxn id="10" idx="2"/>
          </p:cNvCxnSpPr>
          <p:nvPr/>
        </p:nvCxnSpPr>
        <p:spPr>
          <a:xfrm>
            <a:off x="581543" y="4430644"/>
            <a:ext cx="382579" cy="743896"/>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3AED6A36-2607-56AA-2BA6-B85DF5210A27}"/>
              </a:ext>
            </a:extLst>
          </p:cNvPr>
          <p:cNvSpPr txBox="1"/>
          <p:nvPr/>
        </p:nvSpPr>
        <p:spPr>
          <a:xfrm>
            <a:off x="13258" y="4122867"/>
            <a:ext cx="1136570" cy="307777"/>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effectLst>
                  <a:outerShdw blurRad="38100" dist="38100" dir="2700000" algn="tl">
                    <a:srgbClr val="000000">
                      <a:alpha val="43137"/>
                    </a:srgbClr>
                  </a:outerShdw>
                </a:effectLst>
                <a:latin typeface="Abadi" panose="020B0604020104020204" pitchFamily="34" charset="0"/>
              </a:rPr>
              <a:t>ELENA ring</a:t>
            </a:r>
          </a:p>
        </p:txBody>
      </p:sp>
      <p:cxnSp>
        <p:nvCxnSpPr>
          <p:cNvPr id="13" name="Straight Arrow Connector 12">
            <a:extLst>
              <a:ext uri="{FF2B5EF4-FFF2-40B4-BE49-F238E27FC236}">
                <a16:creationId xmlns:a16="http://schemas.microsoft.com/office/drawing/2014/main" id="{EDBF43F8-3208-89AC-772B-B233952D66D6}"/>
              </a:ext>
            </a:extLst>
          </p:cNvPr>
          <p:cNvCxnSpPr>
            <a:cxnSpLocks/>
            <a:stCxn id="14" idx="2"/>
            <a:endCxn id="15" idx="1"/>
          </p:cNvCxnSpPr>
          <p:nvPr/>
        </p:nvCxnSpPr>
        <p:spPr>
          <a:xfrm>
            <a:off x="2063859" y="4890821"/>
            <a:ext cx="303122" cy="704681"/>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781A0BB0-C230-60D2-2EA9-30F222727874}"/>
              </a:ext>
            </a:extLst>
          </p:cNvPr>
          <p:cNvSpPr txBox="1"/>
          <p:nvPr/>
        </p:nvSpPr>
        <p:spPr>
          <a:xfrm>
            <a:off x="1695605" y="4583044"/>
            <a:ext cx="736508" cy="307777"/>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effectLst>
                  <a:outerShdw blurRad="38100" dist="38100" dir="2700000" algn="tl">
                    <a:srgbClr val="000000">
                      <a:alpha val="43137"/>
                    </a:srgbClr>
                  </a:outerShdw>
                </a:effectLst>
                <a:latin typeface="Abadi" panose="020B0604020104020204" pitchFamily="34" charset="0"/>
              </a:rPr>
              <a:t>LNE50</a:t>
            </a:r>
          </a:p>
        </p:txBody>
      </p:sp>
      <p:sp>
        <p:nvSpPr>
          <p:cNvPr id="15" name="Left Brace 14">
            <a:extLst>
              <a:ext uri="{FF2B5EF4-FFF2-40B4-BE49-F238E27FC236}">
                <a16:creationId xmlns:a16="http://schemas.microsoft.com/office/drawing/2014/main" id="{19274AE7-F2D9-121D-CEE8-7EFCBB12F6E7}"/>
              </a:ext>
            </a:extLst>
          </p:cNvPr>
          <p:cNvSpPr/>
          <p:nvPr/>
        </p:nvSpPr>
        <p:spPr>
          <a:xfrm rot="6562139">
            <a:off x="2159188" y="4818275"/>
            <a:ext cx="149938" cy="1620000"/>
          </a:xfrm>
          <a:prstGeom prst="leftBrace">
            <a:avLst>
              <a:gd name="adj1" fmla="val 56596"/>
              <a:gd name="adj2" fmla="val 42936"/>
            </a:avLst>
          </a:prstGeom>
          <a:ln w="38100">
            <a:solidFill>
              <a:srgbClr val="E46C0A"/>
            </a:solidFill>
            <a:headEnd type="none" w="med" len="med"/>
            <a:tailEnd type="none" w="med" len="med"/>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7" name="Straight Arrow Connector 16">
            <a:extLst>
              <a:ext uri="{FF2B5EF4-FFF2-40B4-BE49-F238E27FC236}">
                <a16:creationId xmlns:a16="http://schemas.microsoft.com/office/drawing/2014/main" id="{F56CFAA2-BA43-7833-B06D-FDAC4B4D6088}"/>
              </a:ext>
            </a:extLst>
          </p:cNvPr>
          <p:cNvCxnSpPr>
            <a:cxnSpLocks/>
            <a:stCxn id="18" idx="1"/>
            <a:endCxn id="19" idx="1"/>
          </p:cNvCxnSpPr>
          <p:nvPr/>
        </p:nvCxnSpPr>
        <p:spPr>
          <a:xfrm flipH="1" flipV="1">
            <a:off x="3429907" y="5313310"/>
            <a:ext cx="289435" cy="258155"/>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0270E434-AE7C-F191-E3F6-F87D144A510F}"/>
              </a:ext>
            </a:extLst>
          </p:cNvPr>
          <p:cNvSpPr txBox="1"/>
          <p:nvPr/>
        </p:nvSpPr>
        <p:spPr>
          <a:xfrm>
            <a:off x="3719342" y="5309855"/>
            <a:ext cx="736508" cy="523220"/>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effectLst>
                  <a:outerShdw blurRad="38100" dist="38100" dir="2700000" algn="tl">
                    <a:srgbClr val="000000">
                      <a:alpha val="43137"/>
                    </a:srgbClr>
                  </a:outerShdw>
                </a:effectLst>
                <a:latin typeface="Abadi" panose="020B0604020104020204" pitchFamily="34" charset="0"/>
              </a:rPr>
              <a:t>LNE51 (CERN)</a:t>
            </a:r>
          </a:p>
        </p:txBody>
      </p:sp>
      <p:sp>
        <p:nvSpPr>
          <p:cNvPr id="19" name="Left Brace 18">
            <a:extLst>
              <a:ext uri="{FF2B5EF4-FFF2-40B4-BE49-F238E27FC236}">
                <a16:creationId xmlns:a16="http://schemas.microsoft.com/office/drawing/2014/main" id="{B50674D3-80DB-46CA-A1D2-3300EC45400B}"/>
              </a:ext>
            </a:extLst>
          </p:cNvPr>
          <p:cNvSpPr/>
          <p:nvPr/>
        </p:nvSpPr>
        <p:spPr>
          <a:xfrm rot="12328590">
            <a:off x="3264225" y="4176955"/>
            <a:ext cx="235653" cy="1925734"/>
          </a:xfrm>
          <a:prstGeom prst="leftBrace">
            <a:avLst>
              <a:gd name="adj1" fmla="val 56596"/>
              <a:gd name="adj2" fmla="val 42936"/>
            </a:avLst>
          </a:prstGeom>
          <a:ln w="38100">
            <a:solidFill>
              <a:srgbClr val="E46C0A"/>
            </a:solidFill>
            <a:headEnd type="none" w="med" len="med"/>
            <a:tailEnd type="none" w="med" len="med"/>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20" name="Straight Arrow Connector 19">
            <a:extLst>
              <a:ext uri="{FF2B5EF4-FFF2-40B4-BE49-F238E27FC236}">
                <a16:creationId xmlns:a16="http://schemas.microsoft.com/office/drawing/2014/main" id="{D797FE38-51CC-6BB6-9B01-3BD762FEA2AE}"/>
              </a:ext>
            </a:extLst>
          </p:cNvPr>
          <p:cNvCxnSpPr>
            <a:cxnSpLocks/>
            <a:stCxn id="21" idx="3"/>
            <a:endCxn id="22" idx="1"/>
          </p:cNvCxnSpPr>
          <p:nvPr/>
        </p:nvCxnSpPr>
        <p:spPr>
          <a:xfrm>
            <a:off x="3428612" y="2949181"/>
            <a:ext cx="409270" cy="220506"/>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E1978E01-C721-23F9-1F04-316D274D5B8C}"/>
              </a:ext>
            </a:extLst>
          </p:cNvPr>
          <p:cNvSpPr txBox="1"/>
          <p:nvPr/>
        </p:nvSpPr>
        <p:spPr>
          <a:xfrm>
            <a:off x="1868300" y="2687571"/>
            <a:ext cx="1560312" cy="523220"/>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effectLst>
                  <a:outerShdw blurRad="38100" dist="38100" dir="2700000" algn="tl">
                    <a:srgbClr val="000000">
                      <a:alpha val="43137"/>
                    </a:srgbClr>
                  </a:outerShdw>
                </a:effectLst>
                <a:latin typeface="Abadi" panose="020B0604020104020204" pitchFamily="34" charset="0"/>
              </a:rPr>
              <a:t>PDT and instrumentation</a:t>
            </a:r>
          </a:p>
        </p:txBody>
      </p:sp>
      <p:sp>
        <p:nvSpPr>
          <p:cNvPr id="22" name="Left Brace 21">
            <a:extLst>
              <a:ext uri="{FF2B5EF4-FFF2-40B4-BE49-F238E27FC236}">
                <a16:creationId xmlns:a16="http://schemas.microsoft.com/office/drawing/2014/main" id="{F0CF7823-57BC-2772-1545-7ED31FE52517}"/>
              </a:ext>
            </a:extLst>
          </p:cNvPr>
          <p:cNvSpPr/>
          <p:nvPr/>
        </p:nvSpPr>
        <p:spPr>
          <a:xfrm rot="1429751">
            <a:off x="3782314" y="2449745"/>
            <a:ext cx="149938" cy="1723155"/>
          </a:xfrm>
          <a:prstGeom prst="leftBrace">
            <a:avLst>
              <a:gd name="adj1" fmla="val 56596"/>
              <a:gd name="adj2" fmla="val 42936"/>
            </a:avLst>
          </a:prstGeom>
          <a:ln w="38100">
            <a:solidFill>
              <a:srgbClr val="E46C0A"/>
            </a:solidFill>
            <a:headEnd type="none" w="med" len="med"/>
            <a:tailEnd type="none" w="med" len="med"/>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23" name="Straight Arrow Connector 22">
            <a:extLst>
              <a:ext uri="{FF2B5EF4-FFF2-40B4-BE49-F238E27FC236}">
                <a16:creationId xmlns:a16="http://schemas.microsoft.com/office/drawing/2014/main" id="{EB8B9946-1E14-8DFD-3E37-77F91975A0C1}"/>
              </a:ext>
            </a:extLst>
          </p:cNvPr>
          <p:cNvCxnSpPr>
            <a:cxnSpLocks/>
            <a:stCxn id="24" idx="1"/>
          </p:cNvCxnSpPr>
          <p:nvPr/>
        </p:nvCxnSpPr>
        <p:spPr>
          <a:xfrm flipH="1" flipV="1">
            <a:off x="4636428" y="3665312"/>
            <a:ext cx="971398" cy="203779"/>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59ADC13C-844D-FD4D-5DE9-87455EC6687B}"/>
              </a:ext>
            </a:extLst>
          </p:cNvPr>
          <p:cNvSpPr txBox="1"/>
          <p:nvPr/>
        </p:nvSpPr>
        <p:spPr>
          <a:xfrm>
            <a:off x="5607826" y="3607481"/>
            <a:ext cx="1197392" cy="523220"/>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effectLst>
                  <a:outerShdw blurRad="38100" dist="38100" dir="2700000" algn="tl">
                    <a:srgbClr val="000000">
                      <a:alpha val="43137"/>
                    </a:srgbClr>
                  </a:outerShdw>
                </a:effectLst>
                <a:latin typeface="Abadi" panose="020B0604020104020204" pitchFamily="34" charset="0"/>
              </a:rPr>
              <a:t>Offline ion source (RFQ)</a:t>
            </a:r>
          </a:p>
        </p:txBody>
      </p:sp>
      <p:cxnSp>
        <p:nvCxnSpPr>
          <p:cNvPr id="25" name="Straight Arrow Connector 24">
            <a:extLst>
              <a:ext uri="{FF2B5EF4-FFF2-40B4-BE49-F238E27FC236}">
                <a16:creationId xmlns:a16="http://schemas.microsoft.com/office/drawing/2014/main" id="{D5718B0A-FF55-45B4-9F27-1CE3207A7AFB}"/>
              </a:ext>
            </a:extLst>
          </p:cNvPr>
          <p:cNvCxnSpPr>
            <a:cxnSpLocks/>
            <a:stCxn id="26" idx="3"/>
          </p:cNvCxnSpPr>
          <p:nvPr/>
        </p:nvCxnSpPr>
        <p:spPr>
          <a:xfrm>
            <a:off x="2715662" y="3895400"/>
            <a:ext cx="773141" cy="307027"/>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7F476858-ED9B-13DD-A944-44A772BFD720}"/>
              </a:ext>
            </a:extLst>
          </p:cNvPr>
          <p:cNvSpPr txBox="1"/>
          <p:nvPr/>
        </p:nvSpPr>
        <p:spPr>
          <a:xfrm>
            <a:off x="1155350" y="3741511"/>
            <a:ext cx="1560312" cy="307777"/>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effectLst>
                  <a:outerShdw blurRad="38100" dist="38100" dir="2700000" algn="tl">
                    <a:srgbClr val="000000">
                      <a:alpha val="43137"/>
                    </a:srgbClr>
                  </a:outerShdw>
                </a:effectLst>
                <a:latin typeface="Abadi" panose="020B0604020104020204" pitchFamily="34" charset="0"/>
              </a:rPr>
              <a:t>Handover point</a:t>
            </a:r>
          </a:p>
        </p:txBody>
      </p:sp>
    </p:spTree>
    <p:extLst>
      <p:ext uri="{BB962C8B-B14F-4D97-AF65-F5344CB8AC3E}">
        <p14:creationId xmlns:p14="http://schemas.microsoft.com/office/powerpoint/2010/main" val="213936664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FA33F97-0AAD-6A9F-F0AF-1D150C3F1BBA}"/>
              </a:ext>
            </a:extLst>
          </p:cNvPr>
          <p:cNvSpPr>
            <a:spLocks noGrp="1"/>
          </p:cNvSpPr>
          <p:nvPr>
            <p:ph idx="1"/>
          </p:nvPr>
        </p:nvSpPr>
        <p:spPr/>
        <p:txBody>
          <a:bodyPr/>
          <a:lstStyle/>
          <a:p>
            <a:pPr marL="342900" indent="-342900">
              <a:buBlip>
                <a:blip r:embed="rId2">
                  <a:extLst>
                    <a:ext uri="{96DAC541-7B7A-43D3-8B79-37D633B846F1}">
                      <asvg:svgBlip xmlns:asvg="http://schemas.microsoft.com/office/drawing/2016/SVG/main" r:embed="rId3"/>
                    </a:ext>
                  </a:extLst>
                </a:blip>
              </a:buBlip>
            </a:pPr>
            <a:r>
              <a:rPr lang="en-GB" dirty="0"/>
              <a:t>Vacuum requirements at PUMA trap</a:t>
            </a:r>
          </a:p>
          <a:p>
            <a:pPr marL="342900" indent="-342900">
              <a:buBlip>
                <a:blip r:embed="rId2">
                  <a:extLst>
                    <a:ext uri="{96DAC541-7B7A-43D3-8B79-37D633B846F1}">
                      <asvg:svgBlip xmlns:asvg="http://schemas.microsoft.com/office/drawing/2016/SVG/main" r:embed="rId3"/>
                    </a:ext>
                  </a:extLst>
                </a:blip>
              </a:buBlip>
            </a:pPr>
            <a:r>
              <a:rPr lang="en-GB" dirty="0"/>
              <a:t>Cryo-pumping</a:t>
            </a:r>
          </a:p>
          <a:p>
            <a:pPr marL="342900" indent="-342900">
              <a:buBlip>
                <a:blip r:embed="rId2">
                  <a:extLst>
                    <a:ext uri="{96DAC541-7B7A-43D3-8B79-37D633B846F1}">
                      <asvg:svgBlip xmlns:asvg="http://schemas.microsoft.com/office/drawing/2016/SVG/main" r:embed="rId3"/>
                    </a:ext>
                  </a:extLst>
                </a:blip>
              </a:buBlip>
            </a:pPr>
            <a:r>
              <a:rPr lang="en-GB" dirty="0"/>
              <a:t>Isotherm measurements</a:t>
            </a:r>
          </a:p>
          <a:p>
            <a:pPr marL="342900" indent="-342900">
              <a:buBlip>
                <a:blip r:embed="rId2">
                  <a:extLst>
                    <a:ext uri="{96DAC541-7B7A-43D3-8B79-37D633B846F1}">
                      <asvg:svgBlip xmlns:asvg="http://schemas.microsoft.com/office/drawing/2016/SVG/main" r:embed="rId3"/>
                    </a:ext>
                  </a:extLst>
                </a:blip>
              </a:buBlip>
            </a:pPr>
            <a:r>
              <a:rPr lang="en-GB" i="1" normalizeH="1" dirty="0">
                <a:latin typeface="Arial Black" panose="020B0A04020102020204" pitchFamily="34" charset="0"/>
              </a:rPr>
              <a:t>ELENA </a:t>
            </a:r>
            <a:r>
              <a:rPr lang="en-GB" dirty="0"/>
              <a:t>vacuum layout</a:t>
            </a:r>
          </a:p>
          <a:p>
            <a:pPr marL="342900" indent="-342900">
              <a:buBlip>
                <a:blip r:embed="rId2">
                  <a:extLst>
                    <a:ext uri="{96DAC541-7B7A-43D3-8B79-37D633B846F1}">
                      <asvg:svgBlip xmlns:asvg="http://schemas.microsoft.com/office/drawing/2016/SVG/main" r:embed="rId3"/>
                    </a:ext>
                  </a:extLst>
                </a:blip>
              </a:buBlip>
            </a:pPr>
            <a:r>
              <a:rPr lang="en-GB" dirty="0">
                <a:effectLst>
                  <a:outerShdw blurRad="38100" dist="38100" dir="2700000" algn="tl">
                    <a:srgbClr val="000000">
                      <a:alpha val="43137"/>
                    </a:srgbClr>
                  </a:outerShdw>
                </a:effectLst>
              </a:rPr>
              <a:t>ISOLDE</a:t>
            </a:r>
            <a:r>
              <a:rPr lang="en-GB" dirty="0"/>
              <a:t> vacuum layout</a:t>
            </a:r>
          </a:p>
          <a:p>
            <a:pPr marL="342900" indent="-342900">
              <a:buBlip>
                <a:blip r:embed="rId2">
                  <a:extLst>
                    <a:ext uri="{96DAC541-7B7A-43D3-8B79-37D633B846F1}">
                      <asvg:svgBlip xmlns:asvg="http://schemas.microsoft.com/office/drawing/2016/SVG/main" r:embed="rId3"/>
                    </a:ext>
                  </a:extLst>
                </a:blip>
              </a:buBlip>
            </a:pPr>
            <a:r>
              <a:rPr lang="en-GB" dirty="0"/>
              <a:t>Summary</a:t>
            </a:r>
          </a:p>
          <a:p>
            <a:endParaRPr lang="en-GB" dirty="0"/>
          </a:p>
        </p:txBody>
      </p:sp>
      <p:sp>
        <p:nvSpPr>
          <p:cNvPr id="4" name="Title 3">
            <a:extLst>
              <a:ext uri="{FF2B5EF4-FFF2-40B4-BE49-F238E27FC236}">
                <a16:creationId xmlns:a16="http://schemas.microsoft.com/office/drawing/2014/main" id="{EB30C495-507C-1DB3-FD66-BBD87784903A}"/>
              </a:ext>
            </a:extLst>
          </p:cNvPr>
          <p:cNvSpPr>
            <a:spLocks noGrp="1"/>
          </p:cNvSpPr>
          <p:nvPr>
            <p:ph type="title"/>
          </p:nvPr>
        </p:nvSpPr>
        <p:spPr/>
        <p:txBody>
          <a:bodyPr/>
          <a:lstStyle/>
          <a:p>
            <a:r>
              <a:rPr lang="en-GB" dirty="0"/>
              <a:t>Introduction</a:t>
            </a:r>
          </a:p>
        </p:txBody>
      </p:sp>
      <p:sp>
        <p:nvSpPr>
          <p:cNvPr id="2" name="Date Placeholder 1">
            <a:extLst>
              <a:ext uri="{FF2B5EF4-FFF2-40B4-BE49-F238E27FC236}">
                <a16:creationId xmlns:a16="http://schemas.microsoft.com/office/drawing/2014/main" id="{38FEA1ED-C4A1-4570-8F39-95E1221FDA1A}"/>
              </a:ext>
            </a:extLst>
          </p:cNvPr>
          <p:cNvSpPr>
            <a:spLocks noGrp="1"/>
          </p:cNvSpPr>
          <p:nvPr>
            <p:ph type="dt" sz="half" idx="10"/>
          </p:nvPr>
        </p:nvSpPr>
        <p:spPr/>
        <p:txBody>
          <a:bodyPr/>
          <a:lstStyle/>
          <a:p>
            <a:r>
              <a:rPr lang="en-US"/>
              <a:t>14/02/2023</a:t>
            </a:r>
            <a:endParaRPr lang="en-US" dirty="0"/>
          </a:p>
        </p:txBody>
      </p:sp>
      <p:sp>
        <p:nvSpPr>
          <p:cNvPr id="3" name="Footer Placeholder 2">
            <a:extLst>
              <a:ext uri="{FF2B5EF4-FFF2-40B4-BE49-F238E27FC236}">
                <a16:creationId xmlns:a16="http://schemas.microsoft.com/office/drawing/2014/main" id="{66F50725-DE68-B34F-E10F-A286DCB2ABAE}"/>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8A6000BB-1764-BBDE-1FA6-11D183D78046}"/>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18513781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5600EF5D-2E16-279D-45C2-526EE1519C68}"/>
              </a:ext>
            </a:extLst>
          </p:cNvPr>
          <p:cNvPicPr>
            <a:picLocks noGrp="1" noChangeAspect="1"/>
          </p:cNvPicPr>
          <p:nvPr>
            <p:ph idx="1"/>
          </p:nvPr>
        </p:nvPicPr>
        <p:blipFill>
          <a:blip r:embed="rId2"/>
          <a:srcRect/>
          <a:stretch/>
        </p:blipFill>
        <p:spPr>
          <a:xfrm>
            <a:off x="847734" y="906305"/>
            <a:ext cx="10496532" cy="5156833"/>
          </a:xfrm>
        </p:spPr>
      </p:pic>
      <p:sp>
        <p:nvSpPr>
          <p:cNvPr id="3" name="Title 2">
            <a:extLst>
              <a:ext uri="{FF2B5EF4-FFF2-40B4-BE49-F238E27FC236}">
                <a16:creationId xmlns:a16="http://schemas.microsoft.com/office/drawing/2014/main" id="{DF108760-1C86-1526-480F-B0152C71DE6F}"/>
              </a:ext>
            </a:extLst>
          </p:cNvPr>
          <p:cNvSpPr>
            <a:spLocks noGrp="1"/>
          </p:cNvSpPr>
          <p:nvPr>
            <p:ph type="title"/>
          </p:nvPr>
        </p:nvSpPr>
        <p:spPr/>
        <p:txBody>
          <a:bodyPr/>
          <a:lstStyle/>
          <a:p>
            <a:r>
              <a:rPr lang="en-GB" dirty="0"/>
              <a:t>ISOLDE vacuum layout</a:t>
            </a:r>
          </a:p>
        </p:txBody>
      </p:sp>
      <p:sp>
        <p:nvSpPr>
          <p:cNvPr id="4" name="Date Placeholder 3">
            <a:extLst>
              <a:ext uri="{FF2B5EF4-FFF2-40B4-BE49-F238E27FC236}">
                <a16:creationId xmlns:a16="http://schemas.microsoft.com/office/drawing/2014/main" id="{7691E8AD-AD1B-81B0-C114-56655E893E44}"/>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6B8711D7-2840-A685-EF29-777036F1A67F}"/>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A918C04F-5C2C-009D-45ED-4922D2465998}"/>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2" name="Picture 1">
            <a:extLst>
              <a:ext uri="{FF2B5EF4-FFF2-40B4-BE49-F238E27FC236}">
                <a16:creationId xmlns:a16="http://schemas.microsoft.com/office/drawing/2014/main" id="{E2C37463-2ED8-E1E1-3620-7127875742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704" y="407600"/>
            <a:ext cx="2062998" cy="448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Arrow: Down 6">
            <a:extLst>
              <a:ext uri="{FF2B5EF4-FFF2-40B4-BE49-F238E27FC236}">
                <a16:creationId xmlns:a16="http://schemas.microsoft.com/office/drawing/2014/main" id="{17DD2061-B6F2-656F-929F-CCF1023D1E74}"/>
              </a:ext>
            </a:extLst>
          </p:cNvPr>
          <p:cNvSpPr/>
          <p:nvPr/>
        </p:nvSpPr>
        <p:spPr>
          <a:xfrm>
            <a:off x="10725624" y="2380758"/>
            <a:ext cx="389106" cy="6225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E4E38A80-99CA-2880-62EC-B5A651D36056}"/>
              </a:ext>
            </a:extLst>
          </p:cNvPr>
          <p:cNvSpPr txBox="1"/>
          <p:nvPr/>
        </p:nvSpPr>
        <p:spPr>
          <a:xfrm>
            <a:off x="11107546" y="2382665"/>
            <a:ext cx="603265" cy="276999"/>
          </a:xfrm>
          <a:prstGeom prst="rect">
            <a:avLst/>
          </a:prstGeom>
          <a:noFill/>
        </p:spPr>
        <p:txBody>
          <a:bodyPr wrap="square" lIns="0" tIns="0" rIns="0" bIns="0" rtlCol="0">
            <a:spAutoFit/>
          </a:bodyPr>
          <a:lstStyle/>
          <a:p>
            <a:pPr algn="l"/>
            <a:r>
              <a:rPr lang="en-GB" dirty="0">
                <a:latin typeface="JuliaMono" panose="020B0609060300020004" pitchFamily="49" charset="0"/>
                <a:ea typeface="JuliaMono" panose="020B0609060300020004" pitchFamily="49" charset="0"/>
                <a:cs typeface="JuliaMono" panose="020B0609060300020004" pitchFamily="49" charset="0"/>
              </a:rPr>
              <a:t>RC6</a:t>
            </a:r>
          </a:p>
        </p:txBody>
      </p:sp>
    </p:spTree>
    <p:extLst>
      <p:ext uri="{BB962C8B-B14F-4D97-AF65-F5344CB8AC3E}">
        <p14:creationId xmlns:p14="http://schemas.microsoft.com/office/powerpoint/2010/main" val="192709654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9419CC6-422A-9D13-DDC7-39EE6FFF6F84}"/>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F28FED9C-0987-35B9-FE80-0EFBC7E2855D}"/>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4E2688BC-3D7B-6E4E-5278-E916E22E5E50}"/>
              </a:ext>
            </a:extLst>
          </p:cNvPr>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7" name="Content Placeholder 6">
            <a:extLst>
              <a:ext uri="{FF2B5EF4-FFF2-40B4-BE49-F238E27FC236}">
                <a16:creationId xmlns:a16="http://schemas.microsoft.com/office/drawing/2014/main" id="{00000000-0008-0000-0000-000002000000}"/>
              </a:ext>
            </a:extLst>
          </p:cNvPr>
          <p:cNvPicPr>
            <a:picLocks noGrp="1" noChangeAspect="1"/>
          </p:cNvPicPr>
          <p:nvPr>
            <p:ph idx="1"/>
          </p:nvPr>
        </p:nvPicPr>
        <p:blipFill rotWithShape="1">
          <a:blip r:embed="rId2">
            <a:clrChange>
              <a:clrFrom>
                <a:srgbClr val="C8C8C8"/>
              </a:clrFrom>
              <a:clrTo>
                <a:srgbClr val="C8C8C8">
                  <a:alpha val="0"/>
                </a:srgbClr>
              </a:clrTo>
            </a:clrChange>
          </a:blip>
          <a:srcRect l="2630" t="14647"/>
          <a:stretch/>
        </p:blipFill>
        <p:spPr>
          <a:xfrm>
            <a:off x="0" y="900568"/>
            <a:ext cx="12050109" cy="2465173"/>
          </a:xfrm>
          <a:prstGeom prst="rect">
            <a:avLst/>
          </a:prstGeom>
        </p:spPr>
      </p:pic>
      <p:cxnSp>
        <p:nvCxnSpPr>
          <p:cNvPr id="10" name="Straight Arrow Connector 9">
            <a:extLst>
              <a:ext uri="{FF2B5EF4-FFF2-40B4-BE49-F238E27FC236}">
                <a16:creationId xmlns:a16="http://schemas.microsoft.com/office/drawing/2014/main" id="{D407498C-A619-7479-7093-72D3DD2D3BAA}"/>
              </a:ext>
            </a:extLst>
          </p:cNvPr>
          <p:cNvCxnSpPr>
            <a:cxnSpLocks/>
            <a:stCxn id="11" idx="0"/>
          </p:cNvCxnSpPr>
          <p:nvPr/>
        </p:nvCxnSpPr>
        <p:spPr>
          <a:xfrm flipV="1">
            <a:off x="1341643" y="2761662"/>
            <a:ext cx="405883" cy="1165063"/>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EBAA664A-65AE-C780-7232-109BF3B9DB34}"/>
              </a:ext>
            </a:extLst>
          </p:cNvPr>
          <p:cNvSpPr txBox="1"/>
          <p:nvPr/>
        </p:nvSpPr>
        <p:spPr>
          <a:xfrm>
            <a:off x="524030" y="3926725"/>
            <a:ext cx="1635225" cy="307777"/>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RC6 beam line</a:t>
            </a:r>
          </a:p>
        </p:txBody>
      </p:sp>
      <p:cxnSp>
        <p:nvCxnSpPr>
          <p:cNvPr id="16" name="Straight Arrow Connector 15">
            <a:extLst>
              <a:ext uri="{FF2B5EF4-FFF2-40B4-BE49-F238E27FC236}">
                <a16:creationId xmlns:a16="http://schemas.microsoft.com/office/drawing/2014/main" id="{688FEF99-E450-472E-08B0-6EADFD00B257}"/>
              </a:ext>
            </a:extLst>
          </p:cNvPr>
          <p:cNvCxnSpPr>
            <a:cxnSpLocks/>
            <a:stCxn id="17" idx="2"/>
          </p:cNvCxnSpPr>
          <p:nvPr/>
        </p:nvCxnSpPr>
        <p:spPr>
          <a:xfrm flipH="1">
            <a:off x="4126179" y="1593223"/>
            <a:ext cx="219695" cy="524826"/>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A04B3594-2E47-504F-EB24-B764C195811B}"/>
              </a:ext>
            </a:extLst>
          </p:cNvPr>
          <p:cNvSpPr txBox="1"/>
          <p:nvPr/>
        </p:nvSpPr>
        <p:spPr>
          <a:xfrm>
            <a:off x="3765984" y="1285446"/>
            <a:ext cx="1159780" cy="307777"/>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Paul trap</a:t>
            </a:r>
          </a:p>
        </p:txBody>
      </p:sp>
      <p:cxnSp>
        <p:nvCxnSpPr>
          <p:cNvPr id="21" name="Straight Arrow Connector 20">
            <a:extLst>
              <a:ext uri="{FF2B5EF4-FFF2-40B4-BE49-F238E27FC236}">
                <a16:creationId xmlns:a16="http://schemas.microsoft.com/office/drawing/2014/main" id="{FDE304AD-9139-572F-F2EC-7D2C0CC37E11}"/>
              </a:ext>
            </a:extLst>
          </p:cNvPr>
          <p:cNvCxnSpPr>
            <a:cxnSpLocks/>
            <a:stCxn id="22" idx="2"/>
          </p:cNvCxnSpPr>
          <p:nvPr/>
        </p:nvCxnSpPr>
        <p:spPr>
          <a:xfrm>
            <a:off x="3080013" y="1611303"/>
            <a:ext cx="112314" cy="524826"/>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4B6AF140-D386-62AF-BF52-27F7511E6855}"/>
              </a:ext>
            </a:extLst>
          </p:cNvPr>
          <p:cNvSpPr txBox="1"/>
          <p:nvPr/>
        </p:nvSpPr>
        <p:spPr>
          <a:xfrm>
            <a:off x="2426677" y="1303526"/>
            <a:ext cx="1306671" cy="307777"/>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Ion source</a:t>
            </a:r>
          </a:p>
        </p:txBody>
      </p:sp>
      <p:cxnSp>
        <p:nvCxnSpPr>
          <p:cNvPr id="26" name="Straight Arrow Connector 25">
            <a:extLst>
              <a:ext uri="{FF2B5EF4-FFF2-40B4-BE49-F238E27FC236}">
                <a16:creationId xmlns:a16="http://schemas.microsoft.com/office/drawing/2014/main" id="{66530862-6283-AEE5-EB08-BDFCB81DBFED}"/>
              </a:ext>
            </a:extLst>
          </p:cNvPr>
          <p:cNvCxnSpPr>
            <a:cxnSpLocks/>
            <a:stCxn id="27" idx="2"/>
          </p:cNvCxnSpPr>
          <p:nvPr/>
        </p:nvCxnSpPr>
        <p:spPr>
          <a:xfrm flipH="1">
            <a:off x="6456956" y="1648624"/>
            <a:ext cx="75538" cy="524826"/>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E7FE5235-3109-85ED-3615-7406A1B8F753}"/>
              </a:ext>
            </a:extLst>
          </p:cNvPr>
          <p:cNvSpPr txBox="1"/>
          <p:nvPr/>
        </p:nvSpPr>
        <p:spPr>
          <a:xfrm>
            <a:off x="6096761" y="1340847"/>
            <a:ext cx="871465" cy="307777"/>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MR-TOF</a:t>
            </a:r>
          </a:p>
        </p:txBody>
      </p:sp>
      <p:cxnSp>
        <p:nvCxnSpPr>
          <p:cNvPr id="28" name="Straight Arrow Connector 27">
            <a:extLst>
              <a:ext uri="{FF2B5EF4-FFF2-40B4-BE49-F238E27FC236}">
                <a16:creationId xmlns:a16="http://schemas.microsoft.com/office/drawing/2014/main" id="{FE135AAF-4ABA-FE42-E772-539BD9CFE58E}"/>
              </a:ext>
            </a:extLst>
          </p:cNvPr>
          <p:cNvCxnSpPr>
            <a:cxnSpLocks/>
            <a:stCxn id="29" idx="3"/>
          </p:cNvCxnSpPr>
          <p:nvPr/>
        </p:nvCxnSpPr>
        <p:spPr>
          <a:xfrm>
            <a:off x="11027200" y="1439335"/>
            <a:ext cx="496276" cy="307027"/>
          </a:xfrm>
          <a:prstGeom prst="straightConnector1">
            <a:avLst/>
          </a:prstGeom>
          <a:ln w="38100">
            <a:solidFill>
              <a:srgbClr val="E46C0A"/>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40B59EBF-11E5-0FDE-B6F0-C8E663B08955}"/>
              </a:ext>
            </a:extLst>
          </p:cNvPr>
          <p:cNvSpPr txBox="1"/>
          <p:nvPr/>
        </p:nvSpPr>
        <p:spPr>
          <a:xfrm>
            <a:off x="9267091" y="1285446"/>
            <a:ext cx="1760109" cy="307777"/>
          </a:xfrm>
          <a:prstGeom prst="rect">
            <a:avLst/>
          </a:prstGeom>
          <a:solidFill>
            <a:schemeClr val="bg1"/>
          </a:solidFill>
          <a:ln>
            <a:solidFill>
              <a:schemeClr val="accent6">
                <a:lumMod val="50000"/>
              </a:schemeClr>
            </a:solidFill>
          </a:ln>
        </p:spPr>
        <p:txBody>
          <a:bodyPr wrap="square" rtlCol="0">
            <a:spAutoFit/>
          </a:bodyPr>
          <a:lstStyle/>
          <a:p>
            <a:r>
              <a:rPr lang="en-GB" sz="1400" dirty="0">
                <a:solidFill>
                  <a:schemeClr val="accent6">
                    <a:lumMod val="50000"/>
                  </a:schemeClr>
                </a:solidFill>
                <a:latin typeface="JuliaMono" panose="020B0609060300020004" pitchFamily="49" charset="0"/>
                <a:ea typeface="JuliaMono" panose="020B0609060300020004" pitchFamily="49" charset="0"/>
                <a:cs typeface="JuliaMono" panose="020B0609060300020004" pitchFamily="49" charset="0"/>
              </a:rPr>
              <a:t>Handover point</a:t>
            </a:r>
          </a:p>
        </p:txBody>
      </p:sp>
      <p:pic>
        <p:nvPicPr>
          <p:cNvPr id="30" name="Content Placeholder 11">
            <a:extLst>
              <a:ext uri="{FF2B5EF4-FFF2-40B4-BE49-F238E27FC236}">
                <a16:creationId xmlns:a16="http://schemas.microsoft.com/office/drawing/2014/main" id="{907617BE-C9B8-6533-3B63-F9A0F32BCA36}"/>
              </a:ext>
            </a:extLst>
          </p:cNvPr>
          <p:cNvPicPr>
            <a:picLocks noChangeAspect="1"/>
          </p:cNvPicPr>
          <p:nvPr/>
        </p:nvPicPr>
        <p:blipFill>
          <a:blip r:embed="rId3"/>
          <a:stretch>
            <a:fillRect/>
          </a:stretch>
        </p:blipFill>
        <p:spPr>
          <a:xfrm>
            <a:off x="2259924" y="3311541"/>
            <a:ext cx="3998676" cy="2820661"/>
          </a:xfrm>
          <a:prstGeom prst="rect">
            <a:avLst/>
          </a:prstGeom>
        </p:spPr>
      </p:pic>
      <p:sp>
        <p:nvSpPr>
          <p:cNvPr id="33" name="Title 2">
            <a:extLst>
              <a:ext uri="{FF2B5EF4-FFF2-40B4-BE49-F238E27FC236}">
                <a16:creationId xmlns:a16="http://schemas.microsoft.com/office/drawing/2014/main" id="{148DE935-D1B5-F136-188D-EAD57535AF65}"/>
              </a:ext>
            </a:extLst>
          </p:cNvPr>
          <p:cNvSpPr>
            <a:spLocks noGrp="1"/>
          </p:cNvSpPr>
          <p:nvPr>
            <p:ph type="title"/>
          </p:nvPr>
        </p:nvSpPr>
        <p:spPr>
          <a:xfrm>
            <a:off x="407988" y="373593"/>
            <a:ext cx="11376025" cy="1065742"/>
          </a:xfrm>
        </p:spPr>
        <p:txBody>
          <a:bodyPr/>
          <a:lstStyle/>
          <a:p>
            <a:r>
              <a:rPr lang="en-GB" dirty="0"/>
              <a:t>ISOLDE vacuum layout</a:t>
            </a:r>
          </a:p>
        </p:txBody>
      </p:sp>
      <p:sp>
        <p:nvSpPr>
          <p:cNvPr id="35" name="TextBox 34">
            <a:extLst>
              <a:ext uri="{FF2B5EF4-FFF2-40B4-BE49-F238E27FC236}">
                <a16:creationId xmlns:a16="http://schemas.microsoft.com/office/drawing/2014/main" id="{EFA19AD3-C32A-6BBC-B609-904C3931A32C}"/>
              </a:ext>
            </a:extLst>
          </p:cNvPr>
          <p:cNvSpPr txBox="1"/>
          <p:nvPr/>
        </p:nvSpPr>
        <p:spPr>
          <a:xfrm>
            <a:off x="6532493" y="3416463"/>
            <a:ext cx="5530447" cy="2739211"/>
          </a:xfrm>
          <a:prstGeom prst="rect">
            <a:avLst/>
          </a:prstGeom>
          <a:noFill/>
        </p:spPr>
        <p:txBody>
          <a:bodyPr wrap="square" lIns="0" tIns="0" rIns="0" bIns="0" rtlCol="0">
            <a:spAutoFit/>
          </a:bodyPr>
          <a:lstStyle/>
          <a:p>
            <a:pPr marL="285750" indent="-285750" algn="l">
              <a:spcBef>
                <a:spcPts val="1200"/>
              </a:spcBef>
              <a:buFont typeface="Wingdings" panose="05000000000000000000" pitchFamily="2" charset="2"/>
              <a:buChar char="ü"/>
            </a:pPr>
            <a:r>
              <a:rPr lang="en-GB" sz="1600" dirty="0">
                <a:latin typeface="JuliaMono" panose="020B0609060300020004" pitchFamily="49" charset="0"/>
                <a:ea typeface="JuliaMono" panose="020B0609060300020004" pitchFamily="49" charset="0"/>
                <a:cs typeface="JuliaMono" panose="020B0609060300020004" pitchFamily="49" charset="0"/>
              </a:rPr>
              <a:t>Three sections, ISOLDE, unbaked all metal seals, baked section</a:t>
            </a:r>
          </a:p>
          <a:p>
            <a:pPr marL="285750" indent="-285750" algn="l">
              <a:spcBef>
                <a:spcPts val="1200"/>
              </a:spcBef>
              <a:buFont typeface="Wingdings" panose="05000000000000000000" pitchFamily="2" charset="2"/>
              <a:buChar char="ü"/>
            </a:pPr>
            <a:r>
              <a:rPr lang="en-GB" sz="1600" dirty="0">
                <a:latin typeface="JuliaMono" panose="020B0609060300020004" pitchFamily="49" charset="0"/>
                <a:ea typeface="JuliaMono" panose="020B0609060300020004" pitchFamily="49" charset="0"/>
                <a:cs typeface="JuliaMono" panose="020B0609060300020004" pitchFamily="49" charset="0"/>
              </a:rPr>
              <a:t>The line is under definition</a:t>
            </a:r>
          </a:p>
          <a:p>
            <a:pPr marL="285750" indent="-285750" algn="l">
              <a:spcBef>
                <a:spcPts val="1200"/>
              </a:spcBef>
              <a:buFont typeface="Wingdings" panose="05000000000000000000" pitchFamily="2" charset="2"/>
              <a:buChar char="ü"/>
            </a:pPr>
            <a:r>
              <a:rPr lang="en-GB" sz="1600" dirty="0">
                <a:latin typeface="JuliaMono" panose="020B0609060300020004" pitchFamily="49" charset="0"/>
                <a:ea typeface="JuliaMono" panose="020B0609060300020004" pitchFamily="49" charset="0"/>
                <a:cs typeface="JuliaMono" panose="020B0609060300020004" pitchFamily="49" charset="0"/>
              </a:rPr>
              <a:t>Vacuum system still to be optimized. Some gas sources still to be defined (i.e. diagnostics with limited baking temperature)</a:t>
            </a:r>
          </a:p>
          <a:p>
            <a:pPr marL="285750" indent="-285750" algn="l">
              <a:spcBef>
                <a:spcPts val="1200"/>
              </a:spcBef>
              <a:buFont typeface="Wingdings" panose="05000000000000000000" pitchFamily="2" charset="2"/>
              <a:buChar char="ü"/>
            </a:pPr>
            <a:r>
              <a:rPr lang="en-GB" sz="1600" dirty="0">
                <a:latin typeface="JuliaMono" panose="020B0609060300020004" pitchFamily="49" charset="0"/>
                <a:ea typeface="JuliaMono" panose="020B0609060300020004" pitchFamily="49" charset="0"/>
                <a:cs typeface="JuliaMono" panose="020B0609060300020004" pitchFamily="49" charset="0"/>
              </a:rPr>
              <a:t>Main challenge: pump Helium injected in Paul’s trap</a:t>
            </a:r>
          </a:p>
        </p:txBody>
      </p:sp>
      <p:pic>
        <p:nvPicPr>
          <p:cNvPr id="36" name="Picture 35">
            <a:extLst>
              <a:ext uri="{FF2B5EF4-FFF2-40B4-BE49-F238E27FC236}">
                <a16:creationId xmlns:a16="http://schemas.microsoft.com/office/drawing/2014/main" id="{1FF8C557-6F78-6F95-A5D2-5DD606E1EA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704" y="407600"/>
            <a:ext cx="2062998" cy="448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039331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495B2B-F029-800E-47E0-A52258A2EA0A}"/>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3A3F72A4-CF84-535F-87CB-71A32E8B006B}"/>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B5CC9D7F-8E5F-2FEE-40F6-4AFB0160D5E5}"/>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8" name="Picture 7">
            <a:extLst>
              <a:ext uri="{FF2B5EF4-FFF2-40B4-BE49-F238E27FC236}">
                <a16:creationId xmlns:a16="http://schemas.microsoft.com/office/drawing/2014/main" id="{4AAC0EE0-D0D5-8C3C-43A5-3FFFF5FFED7B}"/>
              </a:ext>
            </a:extLst>
          </p:cNvPr>
          <p:cNvPicPr>
            <a:picLocks noChangeAspect="1"/>
          </p:cNvPicPr>
          <p:nvPr/>
        </p:nvPicPr>
        <p:blipFill>
          <a:blip r:embed="rId2"/>
          <a:srcRect/>
          <a:stretch/>
        </p:blipFill>
        <p:spPr>
          <a:xfrm>
            <a:off x="603165" y="2379"/>
            <a:ext cx="10992801" cy="6260400"/>
          </a:xfrm>
          <a:prstGeom prst="rect">
            <a:avLst/>
          </a:prstGeom>
        </p:spPr>
      </p:pic>
      <p:sp>
        <p:nvSpPr>
          <p:cNvPr id="2" name="TextBox 1">
            <a:extLst>
              <a:ext uri="{FF2B5EF4-FFF2-40B4-BE49-F238E27FC236}">
                <a16:creationId xmlns:a16="http://schemas.microsoft.com/office/drawing/2014/main" id="{9917E478-EC46-9C35-77AD-74594318F78A}"/>
              </a:ext>
            </a:extLst>
          </p:cNvPr>
          <p:cNvSpPr txBox="1"/>
          <p:nvPr/>
        </p:nvSpPr>
        <p:spPr>
          <a:xfrm>
            <a:off x="8940800" y="5398700"/>
            <a:ext cx="1016000" cy="276999"/>
          </a:xfrm>
          <a:prstGeom prst="rect">
            <a:avLst/>
          </a:prstGeom>
          <a:noFill/>
        </p:spPr>
        <p:txBody>
          <a:bodyPr wrap="square" lIns="0" tIns="0" rIns="0" bIns="0" rtlCol="0">
            <a:spAutoFit/>
          </a:bodyPr>
          <a:lstStyle/>
          <a:p>
            <a:pPr algn="l"/>
            <a:r>
              <a:rPr lang="en-GB" dirty="0">
                <a:latin typeface="JuliaMono" panose="020B0609060300020004" pitchFamily="49" charset="0"/>
                <a:ea typeface="JuliaMono" panose="020B0609060300020004" pitchFamily="49" charset="0"/>
                <a:cs typeface="JuliaMono" panose="020B0609060300020004" pitchFamily="49" charset="0"/>
              </a:rPr>
              <a:t>ASACUSA</a:t>
            </a:r>
          </a:p>
        </p:txBody>
      </p:sp>
      <p:sp>
        <p:nvSpPr>
          <p:cNvPr id="3" name="Callout: Bent Line with No Border 2">
            <a:extLst>
              <a:ext uri="{FF2B5EF4-FFF2-40B4-BE49-F238E27FC236}">
                <a16:creationId xmlns:a16="http://schemas.microsoft.com/office/drawing/2014/main" id="{6E70052C-2748-9A7E-5439-E7E579C35B5C}"/>
              </a:ext>
            </a:extLst>
          </p:cNvPr>
          <p:cNvSpPr/>
          <p:nvPr/>
        </p:nvSpPr>
        <p:spPr>
          <a:xfrm>
            <a:off x="10399554" y="4044882"/>
            <a:ext cx="1415983" cy="276999"/>
          </a:xfrm>
          <a:prstGeom prst="callout2">
            <a:avLst/>
          </a:prstGeom>
          <a:solidFill>
            <a:srgbClr val="4DAF4A"/>
          </a:solidFill>
          <a:ln w="28575">
            <a:solidFill>
              <a:srgbClr val="4DAF4A"/>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LNE.VGPB.0643</a:t>
            </a:r>
          </a:p>
        </p:txBody>
      </p:sp>
      <p:pic>
        <p:nvPicPr>
          <p:cNvPr id="11" name="Picture 10">
            <a:extLst>
              <a:ext uri="{FF2B5EF4-FFF2-40B4-BE49-F238E27FC236}">
                <a16:creationId xmlns:a16="http://schemas.microsoft.com/office/drawing/2014/main" id="{7354B9AB-7C5B-3D18-5798-CAEF5C4492B7}"/>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578100" y="2082365"/>
            <a:ext cx="3860800" cy="3860800"/>
          </a:xfrm>
          <a:prstGeom prst="rect">
            <a:avLst/>
          </a:prstGeom>
          <a:ln>
            <a:solidFill>
              <a:srgbClr val="000000"/>
            </a:solidFill>
          </a:ln>
        </p:spPr>
      </p:pic>
      <p:sp>
        <p:nvSpPr>
          <p:cNvPr id="9" name="Title 2">
            <a:extLst>
              <a:ext uri="{FF2B5EF4-FFF2-40B4-BE49-F238E27FC236}">
                <a16:creationId xmlns:a16="http://schemas.microsoft.com/office/drawing/2014/main" id="{86600274-967F-8DC1-BE24-5D340940950E}"/>
              </a:ext>
            </a:extLst>
          </p:cNvPr>
          <p:cNvSpPr txBox="1">
            <a:spLocks/>
          </p:cNvSpPr>
          <p:nvPr/>
        </p:nvSpPr>
        <p:spPr>
          <a:xfrm>
            <a:off x="0" y="-7245"/>
            <a:ext cx="7392869" cy="520910"/>
          </a:xfrm>
          <a:prstGeom prst="rect">
            <a:avLst/>
          </a:prstGeom>
        </p:spPr>
        <p:style>
          <a:lnRef idx="2">
            <a:schemeClr val="accent1"/>
          </a:lnRef>
          <a:fillRef idx="1">
            <a:schemeClr val="lt1"/>
          </a:fillRef>
          <a:effectRef idx="0">
            <a:schemeClr val="accent1"/>
          </a:effectRef>
          <a:fontRef idx="minor">
            <a:schemeClr val="dk1"/>
          </a:fontRef>
        </p:style>
        <p:txBody>
          <a:bodyPr/>
          <a:lstStyle>
            <a:lvl1pPr algn="l" defTabSz="914400" rtl="0" eaLnBrk="1" latinLnBrk="0" hangingPunct="1">
              <a:lnSpc>
                <a:spcPct val="90000"/>
              </a:lnSpc>
              <a:spcBef>
                <a:spcPct val="0"/>
              </a:spcBef>
              <a:buNone/>
              <a:defRPr sz="3600" b="1" kern="1200">
                <a:solidFill>
                  <a:schemeClr val="tx1"/>
                </a:solidFill>
                <a:latin typeface="JuliaMono" panose="020B0609060300020004" pitchFamily="49" charset="0"/>
                <a:ea typeface="JuliaMono" panose="020B0609060300020004" pitchFamily="49" charset="0"/>
                <a:cs typeface="JuliaMono" panose="020B0609060300020004" pitchFamily="49" charset="0"/>
              </a:defRPr>
            </a:lvl1pPr>
          </a:lstStyle>
          <a:p>
            <a:r>
              <a:rPr lang="en-GB" dirty="0"/>
              <a:t>Example Helium propagation</a:t>
            </a:r>
          </a:p>
        </p:txBody>
      </p:sp>
    </p:spTree>
    <p:extLst>
      <p:ext uri="{BB962C8B-B14F-4D97-AF65-F5344CB8AC3E}">
        <p14:creationId xmlns:p14="http://schemas.microsoft.com/office/powerpoint/2010/main" val="294972028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495B2B-F029-800E-47E0-A52258A2EA0A}"/>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3A3F72A4-CF84-535F-87CB-71A32E8B006B}"/>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B5CC9D7F-8E5F-2FEE-40F6-4AFB0160D5E5}"/>
              </a:ext>
            </a:extLst>
          </p:cNvPr>
          <p:cNvSpPr>
            <a:spLocks noGrp="1"/>
          </p:cNvSpPr>
          <p:nvPr>
            <p:ph type="sldNum" sz="quarter" idx="12"/>
          </p:nvPr>
        </p:nvSpPr>
        <p:spPr/>
        <p:txBody>
          <a:bodyPr/>
          <a:lstStyle/>
          <a:p>
            <a:fld id="{36B5EA5A-BC32-A742-B11B-8E7414D5B535}" type="slidenum">
              <a:rPr lang="en-US" smtClean="0"/>
              <a:pPr/>
              <a:t>23</a:t>
            </a:fld>
            <a:endParaRPr lang="en-US" dirty="0"/>
          </a:p>
        </p:txBody>
      </p:sp>
      <p:pic>
        <p:nvPicPr>
          <p:cNvPr id="8" name="Picture 7">
            <a:extLst>
              <a:ext uri="{FF2B5EF4-FFF2-40B4-BE49-F238E27FC236}">
                <a16:creationId xmlns:a16="http://schemas.microsoft.com/office/drawing/2014/main" id="{4AAC0EE0-D0D5-8C3C-43A5-3FFFF5FFED7B}"/>
              </a:ext>
            </a:extLst>
          </p:cNvPr>
          <p:cNvPicPr>
            <a:picLocks noChangeAspect="1"/>
          </p:cNvPicPr>
          <p:nvPr/>
        </p:nvPicPr>
        <p:blipFill>
          <a:blip r:embed="rId2"/>
          <a:srcRect/>
          <a:stretch/>
        </p:blipFill>
        <p:spPr>
          <a:xfrm>
            <a:off x="603165" y="2379"/>
            <a:ext cx="10992801" cy="6260400"/>
          </a:xfrm>
          <a:prstGeom prst="rect">
            <a:avLst/>
          </a:prstGeom>
        </p:spPr>
      </p:pic>
      <p:sp>
        <p:nvSpPr>
          <p:cNvPr id="2" name="TextBox 1">
            <a:extLst>
              <a:ext uri="{FF2B5EF4-FFF2-40B4-BE49-F238E27FC236}">
                <a16:creationId xmlns:a16="http://schemas.microsoft.com/office/drawing/2014/main" id="{9917E478-EC46-9C35-77AD-74594318F78A}"/>
              </a:ext>
            </a:extLst>
          </p:cNvPr>
          <p:cNvSpPr txBox="1"/>
          <p:nvPr/>
        </p:nvSpPr>
        <p:spPr>
          <a:xfrm>
            <a:off x="8940800" y="5398700"/>
            <a:ext cx="1016000" cy="276999"/>
          </a:xfrm>
          <a:prstGeom prst="rect">
            <a:avLst/>
          </a:prstGeom>
          <a:noFill/>
        </p:spPr>
        <p:txBody>
          <a:bodyPr wrap="square" lIns="0" tIns="0" rIns="0" bIns="0" rtlCol="0">
            <a:spAutoFit/>
          </a:bodyPr>
          <a:lstStyle/>
          <a:p>
            <a:pPr algn="l"/>
            <a:r>
              <a:rPr lang="en-GB" dirty="0">
                <a:latin typeface="JuliaMono" panose="020B0609060300020004" pitchFamily="49" charset="0"/>
                <a:ea typeface="JuliaMono" panose="020B0609060300020004" pitchFamily="49" charset="0"/>
                <a:cs typeface="JuliaMono" panose="020B0609060300020004" pitchFamily="49" charset="0"/>
              </a:rPr>
              <a:t>ASACUSA</a:t>
            </a:r>
          </a:p>
        </p:txBody>
      </p:sp>
      <p:sp>
        <p:nvSpPr>
          <p:cNvPr id="3" name="Callout: Bent Line with No Border 2">
            <a:extLst>
              <a:ext uri="{FF2B5EF4-FFF2-40B4-BE49-F238E27FC236}">
                <a16:creationId xmlns:a16="http://schemas.microsoft.com/office/drawing/2014/main" id="{6E70052C-2748-9A7E-5439-E7E579C35B5C}"/>
              </a:ext>
            </a:extLst>
          </p:cNvPr>
          <p:cNvSpPr/>
          <p:nvPr/>
        </p:nvSpPr>
        <p:spPr>
          <a:xfrm>
            <a:off x="10399554" y="4044882"/>
            <a:ext cx="1415983" cy="276999"/>
          </a:xfrm>
          <a:prstGeom prst="callout2">
            <a:avLst/>
          </a:prstGeom>
          <a:solidFill>
            <a:srgbClr val="4DAF4A"/>
          </a:solidFill>
          <a:ln w="28575">
            <a:solidFill>
              <a:srgbClr val="4DAF4A"/>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LNE.VGPB.0643</a:t>
            </a:r>
          </a:p>
        </p:txBody>
      </p:sp>
      <p:pic>
        <p:nvPicPr>
          <p:cNvPr id="11" name="Picture 10">
            <a:extLst>
              <a:ext uri="{FF2B5EF4-FFF2-40B4-BE49-F238E27FC236}">
                <a16:creationId xmlns:a16="http://schemas.microsoft.com/office/drawing/2014/main" id="{7354B9AB-7C5B-3D18-5798-CAEF5C4492B7}"/>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578100" y="2082365"/>
            <a:ext cx="3860800" cy="3860800"/>
          </a:xfrm>
          <a:prstGeom prst="rect">
            <a:avLst/>
          </a:prstGeom>
          <a:ln>
            <a:solidFill>
              <a:srgbClr val="000000"/>
            </a:solidFill>
          </a:ln>
        </p:spPr>
      </p:pic>
      <p:sp>
        <p:nvSpPr>
          <p:cNvPr id="7" name="Callout: Bent Line with No Border 6">
            <a:extLst>
              <a:ext uri="{FF2B5EF4-FFF2-40B4-BE49-F238E27FC236}">
                <a16:creationId xmlns:a16="http://schemas.microsoft.com/office/drawing/2014/main" id="{28BDC410-0104-07B5-CC9D-230C08E04A4D}"/>
              </a:ext>
            </a:extLst>
          </p:cNvPr>
          <p:cNvSpPr/>
          <p:nvPr/>
        </p:nvSpPr>
        <p:spPr>
          <a:xfrm>
            <a:off x="9123680" y="1873065"/>
            <a:ext cx="1415984" cy="276999"/>
          </a:xfrm>
          <a:prstGeom prst="callout2">
            <a:avLst/>
          </a:prstGeom>
          <a:solidFill>
            <a:srgbClr val="FF7F00"/>
          </a:solidFill>
          <a:ln w="28575">
            <a:solidFill>
              <a:srgbClr val="FF7F00"/>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LNE.VGPB.0608</a:t>
            </a:r>
          </a:p>
        </p:txBody>
      </p:sp>
      <p:sp>
        <p:nvSpPr>
          <p:cNvPr id="10" name="Title 2">
            <a:extLst>
              <a:ext uri="{FF2B5EF4-FFF2-40B4-BE49-F238E27FC236}">
                <a16:creationId xmlns:a16="http://schemas.microsoft.com/office/drawing/2014/main" id="{77113A31-93B4-7C70-5DA4-AC807936CA2F}"/>
              </a:ext>
            </a:extLst>
          </p:cNvPr>
          <p:cNvSpPr txBox="1">
            <a:spLocks/>
          </p:cNvSpPr>
          <p:nvPr/>
        </p:nvSpPr>
        <p:spPr>
          <a:xfrm>
            <a:off x="0" y="-7245"/>
            <a:ext cx="7392869" cy="520910"/>
          </a:xfrm>
          <a:prstGeom prst="rect">
            <a:avLst/>
          </a:prstGeom>
        </p:spPr>
        <p:style>
          <a:lnRef idx="2">
            <a:schemeClr val="accent1"/>
          </a:lnRef>
          <a:fillRef idx="1">
            <a:schemeClr val="lt1"/>
          </a:fillRef>
          <a:effectRef idx="0">
            <a:schemeClr val="accent1"/>
          </a:effectRef>
          <a:fontRef idx="minor">
            <a:schemeClr val="dk1"/>
          </a:fontRef>
        </p:style>
        <p:txBody>
          <a:bodyPr/>
          <a:lstStyle>
            <a:lvl1pPr algn="l" defTabSz="914400" rtl="0" eaLnBrk="1" latinLnBrk="0" hangingPunct="1">
              <a:lnSpc>
                <a:spcPct val="90000"/>
              </a:lnSpc>
              <a:spcBef>
                <a:spcPct val="0"/>
              </a:spcBef>
              <a:buNone/>
              <a:defRPr sz="3600" b="1" kern="1200">
                <a:solidFill>
                  <a:schemeClr val="tx1"/>
                </a:solidFill>
                <a:latin typeface="JuliaMono" panose="020B0609060300020004" pitchFamily="49" charset="0"/>
                <a:ea typeface="JuliaMono" panose="020B0609060300020004" pitchFamily="49" charset="0"/>
                <a:cs typeface="JuliaMono" panose="020B0609060300020004" pitchFamily="49" charset="0"/>
              </a:defRPr>
            </a:lvl1pPr>
          </a:lstStyle>
          <a:p>
            <a:r>
              <a:rPr lang="en-GB" dirty="0"/>
              <a:t>Example Helium propagation</a:t>
            </a:r>
          </a:p>
        </p:txBody>
      </p:sp>
    </p:spTree>
    <p:extLst>
      <p:ext uri="{BB962C8B-B14F-4D97-AF65-F5344CB8AC3E}">
        <p14:creationId xmlns:p14="http://schemas.microsoft.com/office/powerpoint/2010/main" val="25988456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495B2B-F029-800E-47E0-A52258A2EA0A}"/>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3A3F72A4-CF84-535F-87CB-71A32E8B006B}"/>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B5CC9D7F-8E5F-2FEE-40F6-4AFB0160D5E5}"/>
              </a:ext>
            </a:extLst>
          </p:cNvPr>
          <p:cNvSpPr>
            <a:spLocks noGrp="1"/>
          </p:cNvSpPr>
          <p:nvPr>
            <p:ph type="sldNum" sz="quarter" idx="12"/>
          </p:nvPr>
        </p:nvSpPr>
        <p:spPr/>
        <p:txBody>
          <a:bodyPr/>
          <a:lstStyle/>
          <a:p>
            <a:fld id="{36B5EA5A-BC32-A742-B11B-8E7414D5B535}" type="slidenum">
              <a:rPr lang="en-US" smtClean="0"/>
              <a:pPr/>
              <a:t>24</a:t>
            </a:fld>
            <a:endParaRPr lang="en-US" dirty="0"/>
          </a:p>
        </p:txBody>
      </p:sp>
      <p:pic>
        <p:nvPicPr>
          <p:cNvPr id="8" name="Picture 7">
            <a:extLst>
              <a:ext uri="{FF2B5EF4-FFF2-40B4-BE49-F238E27FC236}">
                <a16:creationId xmlns:a16="http://schemas.microsoft.com/office/drawing/2014/main" id="{4AAC0EE0-D0D5-8C3C-43A5-3FFFF5FFED7B}"/>
              </a:ext>
            </a:extLst>
          </p:cNvPr>
          <p:cNvPicPr>
            <a:picLocks noChangeAspect="1"/>
          </p:cNvPicPr>
          <p:nvPr/>
        </p:nvPicPr>
        <p:blipFill>
          <a:blip r:embed="rId2"/>
          <a:srcRect/>
          <a:stretch/>
        </p:blipFill>
        <p:spPr>
          <a:xfrm>
            <a:off x="603165" y="2379"/>
            <a:ext cx="10992801" cy="6260400"/>
          </a:xfrm>
          <a:prstGeom prst="rect">
            <a:avLst/>
          </a:prstGeom>
        </p:spPr>
      </p:pic>
      <p:sp>
        <p:nvSpPr>
          <p:cNvPr id="2" name="TextBox 1">
            <a:extLst>
              <a:ext uri="{FF2B5EF4-FFF2-40B4-BE49-F238E27FC236}">
                <a16:creationId xmlns:a16="http://schemas.microsoft.com/office/drawing/2014/main" id="{9917E478-EC46-9C35-77AD-74594318F78A}"/>
              </a:ext>
            </a:extLst>
          </p:cNvPr>
          <p:cNvSpPr txBox="1"/>
          <p:nvPr/>
        </p:nvSpPr>
        <p:spPr>
          <a:xfrm>
            <a:off x="8940800" y="5398700"/>
            <a:ext cx="1016000" cy="276999"/>
          </a:xfrm>
          <a:prstGeom prst="rect">
            <a:avLst/>
          </a:prstGeom>
          <a:noFill/>
        </p:spPr>
        <p:txBody>
          <a:bodyPr wrap="square" lIns="0" tIns="0" rIns="0" bIns="0" rtlCol="0">
            <a:spAutoFit/>
          </a:bodyPr>
          <a:lstStyle/>
          <a:p>
            <a:pPr algn="l"/>
            <a:r>
              <a:rPr lang="en-GB" dirty="0">
                <a:latin typeface="JuliaMono" panose="020B0609060300020004" pitchFamily="49" charset="0"/>
                <a:ea typeface="JuliaMono" panose="020B0609060300020004" pitchFamily="49" charset="0"/>
                <a:cs typeface="JuliaMono" panose="020B0609060300020004" pitchFamily="49" charset="0"/>
              </a:rPr>
              <a:t>ASACUSA</a:t>
            </a:r>
          </a:p>
        </p:txBody>
      </p:sp>
      <p:sp>
        <p:nvSpPr>
          <p:cNvPr id="3" name="Callout: Bent Line with No Border 2">
            <a:extLst>
              <a:ext uri="{FF2B5EF4-FFF2-40B4-BE49-F238E27FC236}">
                <a16:creationId xmlns:a16="http://schemas.microsoft.com/office/drawing/2014/main" id="{6E70052C-2748-9A7E-5439-E7E579C35B5C}"/>
              </a:ext>
            </a:extLst>
          </p:cNvPr>
          <p:cNvSpPr/>
          <p:nvPr/>
        </p:nvSpPr>
        <p:spPr>
          <a:xfrm>
            <a:off x="10399554" y="4044882"/>
            <a:ext cx="1415983" cy="276999"/>
          </a:xfrm>
          <a:prstGeom prst="callout2">
            <a:avLst/>
          </a:prstGeom>
          <a:solidFill>
            <a:srgbClr val="4DAF4A"/>
          </a:solidFill>
          <a:ln w="28575">
            <a:solidFill>
              <a:srgbClr val="4DAF4A"/>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LNE.VGPB.0643</a:t>
            </a:r>
          </a:p>
        </p:txBody>
      </p:sp>
      <p:pic>
        <p:nvPicPr>
          <p:cNvPr id="11" name="Picture 10">
            <a:extLst>
              <a:ext uri="{FF2B5EF4-FFF2-40B4-BE49-F238E27FC236}">
                <a16:creationId xmlns:a16="http://schemas.microsoft.com/office/drawing/2014/main" id="{7354B9AB-7C5B-3D18-5798-CAEF5C4492B7}"/>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578100" y="2082365"/>
            <a:ext cx="3860800" cy="3860800"/>
          </a:xfrm>
          <a:prstGeom prst="rect">
            <a:avLst/>
          </a:prstGeom>
          <a:ln>
            <a:solidFill>
              <a:srgbClr val="000000"/>
            </a:solidFill>
          </a:ln>
        </p:spPr>
      </p:pic>
      <p:sp>
        <p:nvSpPr>
          <p:cNvPr id="7" name="Callout: Bent Line with No Border 6">
            <a:extLst>
              <a:ext uri="{FF2B5EF4-FFF2-40B4-BE49-F238E27FC236}">
                <a16:creationId xmlns:a16="http://schemas.microsoft.com/office/drawing/2014/main" id="{28BDC410-0104-07B5-CC9D-230C08E04A4D}"/>
              </a:ext>
            </a:extLst>
          </p:cNvPr>
          <p:cNvSpPr/>
          <p:nvPr/>
        </p:nvSpPr>
        <p:spPr>
          <a:xfrm>
            <a:off x="9123680" y="1873065"/>
            <a:ext cx="1415984" cy="276999"/>
          </a:xfrm>
          <a:prstGeom prst="callout2">
            <a:avLst/>
          </a:prstGeom>
          <a:solidFill>
            <a:srgbClr val="FF7F00"/>
          </a:solidFill>
          <a:ln w="28575">
            <a:solidFill>
              <a:srgbClr val="FF7F00"/>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LNE.VGPB.0608</a:t>
            </a:r>
          </a:p>
        </p:txBody>
      </p:sp>
      <p:sp>
        <p:nvSpPr>
          <p:cNvPr id="9" name="Callout: Bent Line with No Border 8">
            <a:extLst>
              <a:ext uri="{FF2B5EF4-FFF2-40B4-BE49-F238E27FC236}">
                <a16:creationId xmlns:a16="http://schemas.microsoft.com/office/drawing/2014/main" id="{2A0443AE-D28D-D526-ADFC-FEC41F661B7A}"/>
              </a:ext>
            </a:extLst>
          </p:cNvPr>
          <p:cNvSpPr/>
          <p:nvPr/>
        </p:nvSpPr>
        <p:spPr>
          <a:xfrm>
            <a:off x="6001953" y="1016396"/>
            <a:ext cx="1457626" cy="276999"/>
          </a:xfrm>
          <a:prstGeom prst="callout2">
            <a:avLst/>
          </a:prstGeom>
          <a:solidFill>
            <a:srgbClr val="F781BF"/>
          </a:solidFill>
          <a:ln w="28575">
            <a:solidFill>
              <a:srgbClr val="F781BF"/>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LNE.VGPB.0020</a:t>
            </a:r>
          </a:p>
        </p:txBody>
      </p:sp>
      <p:sp>
        <p:nvSpPr>
          <p:cNvPr id="12" name="Title 2">
            <a:extLst>
              <a:ext uri="{FF2B5EF4-FFF2-40B4-BE49-F238E27FC236}">
                <a16:creationId xmlns:a16="http://schemas.microsoft.com/office/drawing/2014/main" id="{F579B914-5BFC-11A5-B832-4B9D5FF9F8C2}"/>
              </a:ext>
            </a:extLst>
          </p:cNvPr>
          <p:cNvSpPr txBox="1">
            <a:spLocks/>
          </p:cNvSpPr>
          <p:nvPr/>
        </p:nvSpPr>
        <p:spPr>
          <a:xfrm>
            <a:off x="0" y="-7245"/>
            <a:ext cx="7392869" cy="520910"/>
          </a:xfrm>
          <a:prstGeom prst="rect">
            <a:avLst/>
          </a:prstGeom>
        </p:spPr>
        <p:style>
          <a:lnRef idx="2">
            <a:schemeClr val="accent1"/>
          </a:lnRef>
          <a:fillRef idx="1">
            <a:schemeClr val="lt1"/>
          </a:fillRef>
          <a:effectRef idx="0">
            <a:schemeClr val="accent1"/>
          </a:effectRef>
          <a:fontRef idx="minor">
            <a:schemeClr val="dk1"/>
          </a:fontRef>
        </p:style>
        <p:txBody>
          <a:bodyPr/>
          <a:lstStyle>
            <a:lvl1pPr algn="l" defTabSz="914400" rtl="0" eaLnBrk="1" latinLnBrk="0" hangingPunct="1">
              <a:lnSpc>
                <a:spcPct val="90000"/>
              </a:lnSpc>
              <a:spcBef>
                <a:spcPct val="0"/>
              </a:spcBef>
              <a:buNone/>
              <a:defRPr sz="3600" b="1" kern="1200">
                <a:solidFill>
                  <a:schemeClr val="tx1"/>
                </a:solidFill>
                <a:latin typeface="JuliaMono" panose="020B0609060300020004" pitchFamily="49" charset="0"/>
                <a:ea typeface="JuliaMono" panose="020B0609060300020004" pitchFamily="49" charset="0"/>
                <a:cs typeface="JuliaMono" panose="020B0609060300020004" pitchFamily="49" charset="0"/>
              </a:defRPr>
            </a:lvl1pPr>
          </a:lstStyle>
          <a:p>
            <a:r>
              <a:rPr lang="en-GB" dirty="0"/>
              <a:t>Example Helium propagation</a:t>
            </a:r>
          </a:p>
        </p:txBody>
      </p:sp>
    </p:spTree>
    <p:extLst>
      <p:ext uri="{BB962C8B-B14F-4D97-AF65-F5344CB8AC3E}">
        <p14:creationId xmlns:p14="http://schemas.microsoft.com/office/powerpoint/2010/main" val="22564170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495B2B-F029-800E-47E0-A52258A2EA0A}"/>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3A3F72A4-CF84-535F-87CB-71A32E8B006B}"/>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B5CC9D7F-8E5F-2FEE-40F6-4AFB0160D5E5}"/>
              </a:ext>
            </a:extLst>
          </p:cNvPr>
          <p:cNvSpPr>
            <a:spLocks noGrp="1"/>
          </p:cNvSpPr>
          <p:nvPr>
            <p:ph type="sldNum" sz="quarter" idx="12"/>
          </p:nvPr>
        </p:nvSpPr>
        <p:spPr/>
        <p:txBody>
          <a:bodyPr/>
          <a:lstStyle/>
          <a:p>
            <a:fld id="{36B5EA5A-BC32-A742-B11B-8E7414D5B535}" type="slidenum">
              <a:rPr lang="en-US" smtClean="0"/>
              <a:pPr/>
              <a:t>25</a:t>
            </a:fld>
            <a:endParaRPr lang="en-US" dirty="0"/>
          </a:p>
        </p:txBody>
      </p:sp>
      <p:pic>
        <p:nvPicPr>
          <p:cNvPr id="8" name="Picture 7">
            <a:extLst>
              <a:ext uri="{FF2B5EF4-FFF2-40B4-BE49-F238E27FC236}">
                <a16:creationId xmlns:a16="http://schemas.microsoft.com/office/drawing/2014/main" id="{4AAC0EE0-D0D5-8C3C-43A5-3FFFF5FFED7B}"/>
              </a:ext>
            </a:extLst>
          </p:cNvPr>
          <p:cNvPicPr>
            <a:picLocks noChangeAspect="1"/>
          </p:cNvPicPr>
          <p:nvPr/>
        </p:nvPicPr>
        <p:blipFill>
          <a:blip r:embed="rId2"/>
          <a:srcRect/>
          <a:stretch/>
        </p:blipFill>
        <p:spPr>
          <a:xfrm>
            <a:off x="603165" y="2379"/>
            <a:ext cx="10992801" cy="6260400"/>
          </a:xfrm>
          <a:prstGeom prst="rect">
            <a:avLst/>
          </a:prstGeom>
        </p:spPr>
      </p:pic>
      <p:sp>
        <p:nvSpPr>
          <p:cNvPr id="2" name="TextBox 1">
            <a:extLst>
              <a:ext uri="{FF2B5EF4-FFF2-40B4-BE49-F238E27FC236}">
                <a16:creationId xmlns:a16="http://schemas.microsoft.com/office/drawing/2014/main" id="{9917E478-EC46-9C35-77AD-74594318F78A}"/>
              </a:ext>
            </a:extLst>
          </p:cNvPr>
          <p:cNvSpPr txBox="1"/>
          <p:nvPr/>
        </p:nvSpPr>
        <p:spPr>
          <a:xfrm>
            <a:off x="8940800" y="5398700"/>
            <a:ext cx="1016000" cy="276999"/>
          </a:xfrm>
          <a:prstGeom prst="rect">
            <a:avLst/>
          </a:prstGeom>
          <a:noFill/>
        </p:spPr>
        <p:txBody>
          <a:bodyPr wrap="square" lIns="0" tIns="0" rIns="0" bIns="0" rtlCol="0">
            <a:spAutoFit/>
          </a:bodyPr>
          <a:lstStyle/>
          <a:p>
            <a:pPr algn="l"/>
            <a:r>
              <a:rPr lang="en-GB" dirty="0">
                <a:latin typeface="JuliaMono" panose="020B0609060300020004" pitchFamily="49" charset="0"/>
                <a:ea typeface="JuliaMono" panose="020B0609060300020004" pitchFamily="49" charset="0"/>
                <a:cs typeface="JuliaMono" panose="020B0609060300020004" pitchFamily="49" charset="0"/>
              </a:rPr>
              <a:t>ASACUSA</a:t>
            </a:r>
          </a:p>
        </p:txBody>
      </p:sp>
      <p:sp>
        <p:nvSpPr>
          <p:cNvPr id="3" name="Callout: Bent Line with No Border 2">
            <a:extLst>
              <a:ext uri="{FF2B5EF4-FFF2-40B4-BE49-F238E27FC236}">
                <a16:creationId xmlns:a16="http://schemas.microsoft.com/office/drawing/2014/main" id="{6E70052C-2748-9A7E-5439-E7E579C35B5C}"/>
              </a:ext>
            </a:extLst>
          </p:cNvPr>
          <p:cNvSpPr/>
          <p:nvPr/>
        </p:nvSpPr>
        <p:spPr>
          <a:xfrm>
            <a:off x="10399554" y="4044882"/>
            <a:ext cx="1415983" cy="276999"/>
          </a:xfrm>
          <a:prstGeom prst="callout2">
            <a:avLst/>
          </a:prstGeom>
          <a:solidFill>
            <a:srgbClr val="4DAF4A"/>
          </a:solidFill>
          <a:ln w="28575">
            <a:solidFill>
              <a:srgbClr val="4DAF4A"/>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LNE.VGPB.0643</a:t>
            </a:r>
          </a:p>
        </p:txBody>
      </p:sp>
      <p:pic>
        <p:nvPicPr>
          <p:cNvPr id="11" name="Picture 10">
            <a:extLst>
              <a:ext uri="{FF2B5EF4-FFF2-40B4-BE49-F238E27FC236}">
                <a16:creationId xmlns:a16="http://schemas.microsoft.com/office/drawing/2014/main" id="{7354B9AB-7C5B-3D18-5798-CAEF5C4492B7}"/>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578100" y="2082365"/>
            <a:ext cx="3860800" cy="3860800"/>
          </a:xfrm>
          <a:prstGeom prst="rect">
            <a:avLst/>
          </a:prstGeom>
          <a:ln>
            <a:solidFill>
              <a:srgbClr val="000000"/>
            </a:solidFill>
          </a:ln>
        </p:spPr>
      </p:pic>
      <p:sp>
        <p:nvSpPr>
          <p:cNvPr id="7" name="Callout: Bent Line with No Border 6">
            <a:extLst>
              <a:ext uri="{FF2B5EF4-FFF2-40B4-BE49-F238E27FC236}">
                <a16:creationId xmlns:a16="http://schemas.microsoft.com/office/drawing/2014/main" id="{28BDC410-0104-07B5-CC9D-230C08E04A4D}"/>
              </a:ext>
            </a:extLst>
          </p:cNvPr>
          <p:cNvSpPr/>
          <p:nvPr/>
        </p:nvSpPr>
        <p:spPr>
          <a:xfrm>
            <a:off x="9123680" y="1873065"/>
            <a:ext cx="1415984" cy="276999"/>
          </a:xfrm>
          <a:prstGeom prst="callout2">
            <a:avLst/>
          </a:prstGeom>
          <a:solidFill>
            <a:srgbClr val="FF7F00"/>
          </a:solidFill>
          <a:ln w="28575">
            <a:solidFill>
              <a:srgbClr val="FF7F00"/>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LNE.VGPB.0608</a:t>
            </a:r>
          </a:p>
        </p:txBody>
      </p:sp>
      <p:sp>
        <p:nvSpPr>
          <p:cNvPr id="9" name="Callout: Bent Line with No Border 8">
            <a:extLst>
              <a:ext uri="{FF2B5EF4-FFF2-40B4-BE49-F238E27FC236}">
                <a16:creationId xmlns:a16="http://schemas.microsoft.com/office/drawing/2014/main" id="{2A0443AE-D28D-D526-ADFC-FEC41F661B7A}"/>
              </a:ext>
            </a:extLst>
          </p:cNvPr>
          <p:cNvSpPr/>
          <p:nvPr/>
        </p:nvSpPr>
        <p:spPr>
          <a:xfrm>
            <a:off x="6001953" y="1016396"/>
            <a:ext cx="1457626" cy="276999"/>
          </a:xfrm>
          <a:prstGeom prst="callout2">
            <a:avLst/>
          </a:prstGeom>
          <a:solidFill>
            <a:srgbClr val="F781BF"/>
          </a:solidFill>
          <a:ln w="28575">
            <a:solidFill>
              <a:srgbClr val="F781BF"/>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LNE.VGPB.0020</a:t>
            </a:r>
          </a:p>
        </p:txBody>
      </p:sp>
      <p:sp>
        <p:nvSpPr>
          <p:cNvPr id="10" name="Callout: Bent Line with No Border 9">
            <a:extLst>
              <a:ext uri="{FF2B5EF4-FFF2-40B4-BE49-F238E27FC236}">
                <a16:creationId xmlns:a16="http://schemas.microsoft.com/office/drawing/2014/main" id="{702AD6AA-81B3-3563-7704-1A95C4CD8CC2}"/>
              </a:ext>
            </a:extLst>
          </p:cNvPr>
          <p:cNvSpPr/>
          <p:nvPr/>
        </p:nvSpPr>
        <p:spPr>
          <a:xfrm>
            <a:off x="3479074" y="647695"/>
            <a:ext cx="1457626" cy="276999"/>
          </a:xfrm>
          <a:prstGeom prst="callout2">
            <a:avLst>
              <a:gd name="adj1" fmla="val 56973"/>
              <a:gd name="adj2" fmla="val 104045"/>
              <a:gd name="adj3" fmla="val 74348"/>
              <a:gd name="adj4" fmla="val 120974"/>
              <a:gd name="adj5" fmla="val 216746"/>
              <a:gd name="adj6" fmla="val 111854"/>
            </a:avLst>
          </a:prstGeom>
          <a:solidFill>
            <a:srgbClr val="66C2A5"/>
          </a:solidFill>
          <a:ln w="28575">
            <a:solidFill>
              <a:srgbClr val="66C2A5"/>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LNS.VGPB.0030</a:t>
            </a:r>
          </a:p>
        </p:txBody>
      </p:sp>
      <p:sp>
        <p:nvSpPr>
          <p:cNvPr id="12" name="Title 2">
            <a:extLst>
              <a:ext uri="{FF2B5EF4-FFF2-40B4-BE49-F238E27FC236}">
                <a16:creationId xmlns:a16="http://schemas.microsoft.com/office/drawing/2014/main" id="{91BB7399-0CE7-14FD-422A-198EF36F91BE}"/>
              </a:ext>
            </a:extLst>
          </p:cNvPr>
          <p:cNvSpPr txBox="1">
            <a:spLocks/>
          </p:cNvSpPr>
          <p:nvPr/>
        </p:nvSpPr>
        <p:spPr>
          <a:xfrm>
            <a:off x="0" y="-7245"/>
            <a:ext cx="7392869" cy="520910"/>
          </a:xfrm>
          <a:prstGeom prst="rect">
            <a:avLst/>
          </a:prstGeom>
        </p:spPr>
        <p:style>
          <a:lnRef idx="2">
            <a:schemeClr val="accent1"/>
          </a:lnRef>
          <a:fillRef idx="1">
            <a:schemeClr val="lt1"/>
          </a:fillRef>
          <a:effectRef idx="0">
            <a:schemeClr val="accent1"/>
          </a:effectRef>
          <a:fontRef idx="minor">
            <a:schemeClr val="dk1"/>
          </a:fontRef>
        </p:style>
        <p:txBody>
          <a:bodyPr/>
          <a:lstStyle>
            <a:lvl1pPr algn="l" defTabSz="914400" rtl="0" eaLnBrk="1" latinLnBrk="0" hangingPunct="1">
              <a:lnSpc>
                <a:spcPct val="90000"/>
              </a:lnSpc>
              <a:spcBef>
                <a:spcPct val="0"/>
              </a:spcBef>
              <a:buNone/>
              <a:defRPr sz="3600" b="1" kern="1200">
                <a:solidFill>
                  <a:schemeClr val="tx1"/>
                </a:solidFill>
                <a:latin typeface="JuliaMono" panose="020B0609060300020004" pitchFamily="49" charset="0"/>
                <a:ea typeface="JuliaMono" panose="020B0609060300020004" pitchFamily="49" charset="0"/>
                <a:cs typeface="JuliaMono" panose="020B0609060300020004" pitchFamily="49" charset="0"/>
              </a:defRPr>
            </a:lvl1pPr>
          </a:lstStyle>
          <a:p>
            <a:r>
              <a:rPr lang="en-GB" dirty="0"/>
              <a:t>Example Helium propagation</a:t>
            </a:r>
          </a:p>
        </p:txBody>
      </p:sp>
    </p:spTree>
    <p:extLst>
      <p:ext uri="{BB962C8B-B14F-4D97-AF65-F5344CB8AC3E}">
        <p14:creationId xmlns:p14="http://schemas.microsoft.com/office/powerpoint/2010/main" val="32910658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495B2B-F029-800E-47E0-A52258A2EA0A}"/>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3A3F72A4-CF84-535F-87CB-71A32E8B006B}"/>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B5CC9D7F-8E5F-2FEE-40F6-4AFB0160D5E5}"/>
              </a:ext>
            </a:extLst>
          </p:cNvPr>
          <p:cNvSpPr>
            <a:spLocks noGrp="1"/>
          </p:cNvSpPr>
          <p:nvPr>
            <p:ph type="sldNum" sz="quarter" idx="12"/>
          </p:nvPr>
        </p:nvSpPr>
        <p:spPr/>
        <p:txBody>
          <a:bodyPr/>
          <a:lstStyle/>
          <a:p>
            <a:fld id="{36B5EA5A-BC32-A742-B11B-8E7414D5B535}" type="slidenum">
              <a:rPr lang="en-US" smtClean="0"/>
              <a:pPr/>
              <a:t>26</a:t>
            </a:fld>
            <a:endParaRPr lang="en-US" dirty="0"/>
          </a:p>
        </p:txBody>
      </p:sp>
      <p:pic>
        <p:nvPicPr>
          <p:cNvPr id="8" name="Picture 7">
            <a:extLst>
              <a:ext uri="{FF2B5EF4-FFF2-40B4-BE49-F238E27FC236}">
                <a16:creationId xmlns:a16="http://schemas.microsoft.com/office/drawing/2014/main" id="{4AAC0EE0-D0D5-8C3C-43A5-3FFFF5FFED7B}"/>
              </a:ext>
            </a:extLst>
          </p:cNvPr>
          <p:cNvPicPr>
            <a:picLocks noChangeAspect="1"/>
          </p:cNvPicPr>
          <p:nvPr/>
        </p:nvPicPr>
        <p:blipFill>
          <a:blip r:embed="rId2"/>
          <a:srcRect/>
          <a:stretch/>
        </p:blipFill>
        <p:spPr>
          <a:xfrm>
            <a:off x="603165" y="2379"/>
            <a:ext cx="10992801" cy="6260400"/>
          </a:xfrm>
          <a:prstGeom prst="rect">
            <a:avLst/>
          </a:prstGeom>
        </p:spPr>
      </p:pic>
      <p:sp>
        <p:nvSpPr>
          <p:cNvPr id="2" name="TextBox 1">
            <a:extLst>
              <a:ext uri="{FF2B5EF4-FFF2-40B4-BE49-F238E27FC236}">
                <a16:creationId xmlns:a16="http://schemas.microsoft.com/office/drawing/2014/main" id="{9917E478-EC46-9C35-77AD-74594318F78A}"/>
              </a:ext>
            </a:extLst>
          </p:cNvPr>
          <p:cNvSpPr txBox="1"/>
          <p:nvPr/>
        </p:nvSpPr>
        <p:spPr>
          <a:xfrm>
            <a:off x="8940800" y="5398700"/>
            <a:ext cx="1016000" cy="276999"/>
          </a:xfrm>
          <a:prstGeom prst="rect">
            <a:avLst/>
          </a:prstGeom>
          <a:noFill/>
        </p:spPr>
        <p:txBody>
          <a:bodyPr wrap="square" lIns="0" tIns="0" rIns="0" bIns="0" rtlCol="0">
            <a:spAutoFit/>
          </a:bodyPr>
          <a:lstStyle/>
          <a:p>
            <a:pPr algn="l"/>
            <a:r>
              <a:rPr lang="en-GB" dirty="0">
                <a:latin typeface="JuliaMono" panose="020B0609060300020004" pitchFamily="49" charset="0"/>
                <a:ea typeface="JuliaMono" panose="020B0609060300020004" pitchFamily="49" charset="0"/>
                <a:cs typeface="JuliaMono" panose="020B0609060300020004" pitchFamily="49" charset="0"/>
              </a:rPr>
              <a:t>ASACUSA</a:t>
            </a:r>
          </a:p>
        </p:txBody>
      </p:sp>
      <p:sp>
        <p:nvSpPr>
          <p:cNvPr id="3" name="Callout: Bent Line with No Border 2">
            <a:extLst>
              <a:ext uri="{FF2B5EF4-FFF2-40B4-BE49-F238E27FC236}">
                <a16:creationId xmlns:a16="http://schemas.microsoft.com/office/drawing/2014/main" id="{6E70052C-2748-9A7E-5439-E7E579C35B5C}"/>
              </a:ext>
            </a:extLst>
          </p:cNvPr>
          <p:cNvSpPr/>
          <p:nvPr/>
        </p:nvSpPr>
        <p:spPr>
          <a:xfrm>
            <a:off x="10399554" y="4044882"/>
            <a:ext cx="1415983" cy="276999"/>
          </a:xfrm>
          <a:prstGeom prst="callout2">
            <a:avLst/>
          </a:prstGeom>
          <a:solidFill>
            <a:srgbClr val="4DAF4A"/>
          </a:solidFill>
          <a:ln w="28575">
            <a:solidFill>
              <a:srgbClr val="4DAF4A"/>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LNE.VGPB.0643</a:t>
            </a:r>
          </a:p>
        </p:txBody>
      </p:sp>
      <p:pic>
        <p:nvPicPr>
          <p:cNvPr id="11" name="Picture 10">
            <a:extLst>
              <a:ext uri="{FF2B5EF4-FFF2-40B4-BE49-F238E27FC236}">
                <a16:creationId xmlns:a16="http://schemas.microsoft.com/office/drawing/2014/main" id="{7354B9AB-7C5B-3D18-5798-CAEF5C4492B7}"/>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578100" y="2082365"/>
            <a:ext cx="3860800" cy="3860800"/>
          </a:xfrm>
          <a:prstGeom prst="rect">
            <a:avLst/>
          </a:prstGeom>
          <a:ln>
            <a:solidFill>
              <a:srgbClr val="000000"/>
            </a:solidFill>
          </a:ln>
        </p:spPr>
      </p:pic>
      <p:sp>
        <p:nvSpPr>
          <p:cNvPr id="7" name="Callout: Bent Line with No Border 6">
            <a:extLst>
              <a:ext uri="{FF2B5EF4-FFF2-40B4-BE49-F238E27FC236}">
                <a16:creationId xmlns:a16="http://schemas.microsoft.com/office/drawing/2014/main" id="{28BDC410-0104-07B5-CC9D-230C08E04A4D}"/>
              </a:ext>
            </a:extLst>
          </p:cNvPr>
          <p:cNvSpPr/>
          <p:nvPr/>
        </p:nvSpPr>
        <p:spPr>
          <a:xfrm>
            <a:off x="9123680" y="1873065"/>
            <a:ext cx="1415984" cy="276999"/>
          </a:xfrm>
          <a:prstGeom prst="callout2">
            <a:avLst/>
          </a:prstGeom>
          <a:solidFill>
            <a:srgbClr val="FF7F00"/>
          </a:solidFill>
          <a:ln w="28575">
            <a:solidFill>
              <a:srgbClr val="FF7F00"/>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LNE.VGPB.0608</a:t>
            </a:r>
          </a:p>
        </p:txBody>
      </p:sp>
      <p:sp>
        <p:nvSpPr>
          <p:cNvPr id="9" name="Callout: Bent Line with No Border 8">
            <a:extLst>
              <a:ext uri="{FF2B5EF4-FFF2-40B4-BE49-F238E27FC236}">
                <a16:creationId xmlns:a16="http://schemas.microsoft.com/office/drawing/2014/main" id="{2A0443AE-D28D-D526-ADFC-FEC41F661B7A}"/>
              </a:ext>
            </a:extLst>
          </p:cNvPr>
          <p:cNvSpPr/>
          <p:nvPr/>
        </p:nvSpPr>
        <p:spPr>
          <a:xfrm>
            <a:off x="6001953" y="1016396"/>
            <a:ext cx="1457626" cy="276999"/>
          </a:xfrm>
          <a:prstGeom prst="callout2">
            <a:avLst/>
          </a:prstGeom>
          <a:solidFill>
            <a:srgbClr val="F781BF"/>
          </a:solidFill>
          <a:ln w="28575">
            <a:solidFill>
              <a:srgbClr val="F781BF"/>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LNE.VGPB.0020</a:t>
            </a:r>
          </a:p>
        </p:txBody>
      </p:sp>
      <p:sp>
        <p:nvSpPr>
          <p:cNvPr id="10" name="Callout: Bent Line with No Border 9">
            <a:extLst>
              <a:ext uri="{FF2B5EF4-FFF2-40B4-BE49-F238E27FC236}">
                <a16:creationId xmlns:a16="http://schemas.microsoft.com/office/drawing/2014/main" id="{702AD6AA-81B3-3563-7704-1A95C4CD8CC2}"/>
              </a:ext>
            </a:extLst>
          </p:cNvPr>
          <p:cNvSpPr/>
          <p:nvPr/>
        </p:nvSpPr>
        <p:spPr>
          <a:xfrm>
            <a:off x="3479074" y="647695"/>
            <a:ext cx="1457626" cy="276999"/>
          </a:xfrm>
          <a:prstGeom prst="callout2">
            <a:avLst>
              <a:gd name="adj1" fmla="val 56973"/>
              <a:gd name="adj2" fmla="val 104045"/>
              <a:gd name="adj3" fmla="val 74348"/>
              <a:gd name="adj4" fmla="val 120974"/>
              <a:gd name="adj5" fmla="val 216746"/>
              <a:gd name="adj6" fmla="val 111854"/>
            </a:avLst>
          </a:prstGeom>
          <a:solidFill>
            <a:srgbClr val="66C2A5"/>
          </a:solidFill>
          <a:ln w="28575">
            <a:solidFill>
              <a:srgbClr val="66C2A5"/>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LNS.VGPB.0030</a:t>
            </a:r>
          </a:p>
        </p:txBody>
      </p:sp>
      <p:sp>
        <p:nvSpPr>
          <p:cNvPr id="12" name="Callout: Bent Line with No Border 11">
            <a:extLst>
              <a:ext uri="{FF2B5EF4-FFF2-40B4-BE49-F238E27FC236}">
                <a16:creationId xmlns:a16="http://schemas.microsoft.com/office/drawing/2014/main" id="{D9EA94D2-65DF-8684-1CD1-21F9AC0CBA93}"/>
              </a:ext>
            </a:extLst>
          </p:cNvPr>
          <p:cNvSpPr/>
          <p:nvPr/>
        </p:nvSpPr>
        <p:spPr>
          <a:xfrm>
            <a:off x="2021448" y="1365030"/>
            <a:ext cx="1457626" cy="276999"/>
          </a:xfrm>
          <a:prstGeom prst="callout2">
            <a:avLst>
              <a:gd name="adj1" fmla="val 56973"/>
              <a:gd name="adj2" fmla="val 104045"/>
              <a:gd name="adj3" fmla="val 74348"/>
              <a:gd name="adj4" fmla="val 120974"/>
              <a:gd name="adj5" fmla="val -123788"/>
              <a:gd name="adj6" fmla="val 119778"/>
            </a:avLst>
          </a:prstGeom>
          <a:solidFill>
            <a:srgbClr val="A65628"/>
          </a:solidFill>
          <a:ln w="28575">
            <a:solidFill>
              <a:srgbClr val="A65628"/>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LNE.VGPB.0002</a:t>
            </a:r>
          </a:p>
        </p:txBody>
      </p:sp>
      <p:sp>
        <p:nvSpPr>
          <p:cNvPr id="13" name="Title 2">
            <a:extLst>
              <a:ext uri="{FF2B5EF4-FFF2-40B4-BE49-F238E27FC236}">
                <a16:creationId xmlns:a16="http://schemas.microsoft.com/office/drawing/2014/main" id="{5B6E98D4-98CF-3A0E-F924-D01E1B0349C8}"/>
              </a:ext>
            </a:extLst>
          </p:cNvPr>
          <p:cNvSpPr txBox="1">
            <a:spLocks/>
          </p:cNvSpPr>
          <p:nvPr/>
        </p:nvSpPr>
        <p:spPr>
          <a:xfrm>
            <a:off x="0" y="-7245"/>
            <a:ext cx="7392869" cy="520910"/>
          </a:xfrm>
          <a:prstGeom prst="rect">
            <a:avLst/>
          </a:prstGeom>
        </p:spPr>
        <p:style>
          <a:lnRef idx="2">
            <a:schemeClr val="accent1"/>
          </a:lnRef>
          <a:fillRef idx="1">
            <a:schemeClr val="lt1"/>
          </a:fillRef>
          <a:effectRef idx="0">
            <a:schemeClr val="accent1"/>
          </a:effectRef>
          <a:fontRef idx="minor">
            <a:schemeClr val="dk1"/>
          </a:fontRef>
        </p:style>
        <p:txBody>
          <a:bodyPr/>
          <a:lstStyle>
            <a:lvl1pPr algn="l" defTabSz="914400" rtl="0" eaLnBrk="1" latinLnBrk="0" hangingPunct="1">
              <a:lnSpc>
                <a:spcPct val="90000"/>
              </a:lnSpc>
              <a:spcBef>
                <a:spcPct val="0"/>
              </a:spcBef>
              <a:buNone/>
              <a:defRPr sz="3600" b="1" kern="1200">
                <a:solidFill>
                  <a:schemeClr val="tx1"/>
                </a:solidFill>
                <a:latin typeface="JuliaMono" panose="020B0609060300020004" pitchFamily="49" charset="0"/>
                <a:ea typeface="JuliaMono" panose="020B0609060300020004" pitchFamily="49" charset="0"/>
                <a:cs typeface="JuliaMono" panose="020B0609060300020004" pitchFamily="49" charset="0"/>
              </a:defRPr>
            </a:lvl1pPr>
          </a:lstStyle>
          <a:p>
            <a:r>
              <a:rPr lang="en-GB" dirty="0"/>
              <a:t>Example Helium propagation</a:t>
            </a:r>
          </a:p>
        </p:txBody>
      </p:sp>
    </p:spTree>
    <p:extLst>
      <p:ext uri="{BB962C8B-B14F-4D97-AF65-F5344CB8AC3E}">
        <p14:creationId xmlns:p14="http://schemas.microsoft.com/office/powerpoint/2010/main" val="41165240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495B2B-F029-800E-47E0-A52258A2EA0A}"/>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3A3F72A4-CF84-535F-87CB-71A32E8B006B}"/>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B5CC9D7F-8E5F-2FEE-40F6-4AFB0160D5E5}"/>
              </a:ext>
            </a:extLst>
          </p:cNvPr>
          <p:cNvSpPr>
            <a:spLocks noGrp="1"/>
          </p:cNvSpPr>
          <p:nvPr>
            <p:ph type="sldNum" sz="quarter" idx="12"/>
          </p:nvPr>
        </p:nvSpPr>
        <p:spPr/>
        <p:txBody>
          <a:bodyPr/>
          <a:lstStyle/>
          <a:p>
            <a:fld id="{36B5EA5A-BC32-A742-B11B-8E7414D5B535}" type="slidenum">
              <a:rPr lang="en-US" smtClean="0"/>
              <a:pPr/>
              <a:t>27</a:t>
            </a:fld>
            <a:endParaRPr lang="en-US" dirty="0"/>
          </a:p>
        </p:txBody>
      </p:sp>
      <p:pic>
        <p:nvPicPr>
          <p:cNvPr id="8" name="Picture 7">
            <a:extLst>
              <a:ext uri="{FF2B5EF4-FFF2-40B4-BE49-F238E27FC236}">
                <a16:creationId xmlns:a16="http://schemas.microsoft.com/office/drawing/2014/main" id="{4AAC0EE0-D0D5-8C3C-43A5-3FFFF5FFED7B}"/>
              </a:ext>
            </a:extLst>
          </p:cNvPr>
          <p:cNvPicPr>
            <a:picLocks noChangeAspect="1"/>
          </p:cNvPicPr>
          <p:nvPr/>
        </p:nvPicPr>
        <p:blipFill>
          <a:blip r:embed="rId2"/>
          <a:srcRect/>
          <a:stretch/>
        </p:blipFill>
        <p:spPr>
          <a:xfrm>
            <a:off x="603165" y="2379"/>
            <a:ext cx="10992801" cy="6260400"/>
          </a:xfrm>
          <a:prstGeom prst="rect">
            <a:avLst/>
          </a:prstGeom>
        </p:spPr>
      </p:pic>
      <p:sp>
        <p:nvSpPr>
          <p:cNvPr id="2" name="TextBox 1">
            <a:extLst>
              <a:ext uri="{FF2B5EF4-FFF2-40B4-BE49-F238E27FC236}">
                <a16:creationId xmlns:a16="http://schemas.microsoft.com/office/drawing/2014/main" id="{9917E478-EC46-9C35-77AD-74594318F78A}"/>
              </a:ext>
            </a:extLst>
          </p:cNvPr>
          <p:cNvSpPr txBox="1"/>
          <p:nvPr/>
        </p:nvSpPr>
        <p:spPr>
          <a:xfrm>
            <a:off x="8940800" y="5398700"/>
            <a:ext cx="1016000" cy="276999"/>
          </a:xfrm>
          <a:prstGeom prst="rect">
            <a:avLst/>
          </a:prstGeom>
          <a:noFill/>
        </p:spPr>
        <p:txBody>
          <a:bodyPr wrap="square" lIns="0" tIns="0" rIns="0" bIns="0" rtlCol="0">
            <a:spAutoFit/>
          </a:bodyPr>
          <a:lstStyle/>
          <a:p>
            <a:pPr algn="l"/>
            <a:r>
              <a:rPr lang="en-GB" dirty="0">
                <a:latin typeface="JuliaMono" panose="020B0609060300020004" pitchFamily="49" charset="0"/>
                <a:ea typeface="JuliaMono" panose="020B0609060300020004" pitchFamily="49" charset="0"/>
                <a:cs typeface="JuliaMono" panose="020B0609060300020004" pitchFamily="49" charset="0"/>
              </a:rPr>
              <a:t>ASACUSA</a:t>
            </a:r>
          </a:p>
        </p:txBody>
      </p:sp>
      <p:sp>
        <p:nvSpPr>
          <p:cNvPr id="3" name="Callout: Bent Line with No Border 2">
            <a:extLst>
              <a:ext uri="{FF2B5EF4-FFF2-40B4-BE49-F238E27FC236}">
                <a16:creationId xmlns:a16="http://schemas.microsoft.com/office/drawing/2014/main" id="{6E70052C-2748-9A7E-5439-E7E579C35B5C}"/>
              </a:ext>
            </a:extLst>
          </p:cNvPr>
          <p:cNvSpPr/>
          <p:nvPr/>
        </p:nvSpPr>
        <p:spPr>
          <a:xfrm>
            <a:off x="10399554" y="4044882"/>
            <a:ext cx="1415983" cy="276999"/>
          </a:xfrm>
          <a:prstGeom prst="callout2">
            <a:avLst/>
          </a:prstGeom>
          <a:solidFill>
            <a:srgbClr val="4DAF4A"/>
          </a:solidFill>
          <a:ln w="28575">
            <a:solidFill>
              <a:srgbClr val="4DAF4A"/>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LNE.VGPB.0643</a:t>
            </a:r>
          </a:p>
        </p:txBody>
      </p:sp>
      <p:pic>
        <p:nvPicPr>
          <p:cNvPr id="11" name="Picture 10">
            <a:extLst>
              <a:ext uri="{FF2B5EF4-FFF2-40B4-BE49-F238E27FC236}">
                <a16:creationId xmlns:a16="http://schemas.microsoft.com/office/drawing/2014/main" id="{7354B9AB-7C5B-3D18-5798-CAEF5C4492B7}"/>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578100" y="2082365"/>
            <a:ext cx="3860800" cy="3860800"/>
          </a:xfrm>
          <a:prstGeom prst="rect">
            <a:avLst/>
          </a:prstGeom>
          <a:ln>
            <a:solidFill>
              <a:srgbClr val="000000"/>
            </a:solidFill>
          </a:ln>
        </p:spPr>
      </p:pic>
      <p:sp>
        <p:nvSpPr>
          <p:cNvPr id="7" name="Callout: Bent Line with No Border 6">
            <a:extLst>
              <a:ext uri="{FF2B5EF4-FFF2-40B4-BE49-F238E27FC236}">
                <a16:creationId xmlns:a16="http://schemas.microsoft.com/office/drawing/2014/main" id="{28BDC410-0104-07B5-CC9D-230C08E04A4D}"/>
              </a:ext>
            </a:extLst>
          </p:cNvPr>
          <p:cNvSpPr/>
          <p:nvPr/>
        </p:nvSpPr>
        <p:spPr>
          <a:xfrm>
            <a:off x="9123680" y="1873065"/>
            <a:ext cx="1415984" cy="276999"/>
          </a:xfrm>
          <a:prstGeom prst="callout2">
            <a:avLst/>
          </a:prstGeom>
          <a:solidFill>
            <a:srgbClr val="FF7F00"/>
          </a:solidFill>
          <a:ln w="28575">
            <a:solidFill>
              <a:srgbClr val="FF7F00"/>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LNE.VGPB.0608</a:t>
            </a:r>
          </a:p>
        </p:txBody>
      </p:sp>
      <p:sp>
        <p:nvSpPr>
          <p:cNvPr id="9" name="Callout: Bent Line with No Border 8">
            <a:extLst>
              <a:ext uri="{FF2B5EF4-FFF2-40B4-BE49-F238E27FC236}">
                <a16:creationId xmlns:a16="http://schemas.microsoft.com/office/drawing/2014/main" id="{2A0443AE-D28D-D526-ADFC-FEC41F661B7A}"/>
              </a:ext>
            </a:extLst>
          </p:cNvPr>
          <p:cNvSpPr/>
          <p:nvPr/>
        </p:nvSpPr>
        <p:spPr>
          <a:xfrm>
            <a:off x="6001953" y="1016396"/>
            <a:ext cx="1457626" cy="276999"/>
          </a:xfrm>
          <a:prstGeom prst="callout2">
            <a:avLst/>
          </a:prstGeom>
          <a:solidFill>
            <a:srgbClr val="F781BF"/>
          </a:solidFill>
          <a:ln w="28575">
            <a:solidFill>
              <a:srgbClr val="F781BF"/>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LNE.VGPB.0020</a:t>
            </a:r>
          </a:p>
        </p:txBody>
      </p:sp>
      <p:sp>
        <p:nvSpPr>
          <p:cNvPr id="10" name="Callout: Bent Line with No Border 9">
            <a:extLst>
              <a:ext uri="{FF2B5EF4-FFF2-40B4-BE49-F238E27FC236}">
                <a16:creationId xmlns:a16="http://schemas.microsoft.com/office/drawing/2014/main" id="{702AD6AA-81B3-3563-7704-1A95C4CD8CC2}"/>
              </a:ext>
            </a:extLst>
          </p:cNvPr>
          <p:cNvSpPr/>
          <p:nvPr/>
        </p:nvSpPr>
        <p:spPr>
          <a:xfrm>
            <a:off x="3479074" y="647695"/>
            <a:ext cx="1457626" cy="276999"/>
          </a:xfrm>
          <a:prstGeom prst="callout2">
            <a:avLst>
              <a:gd name="adj1" fmla="val 56973"/>
              <a:gd name="adj2" fmla="val 104045"/>
              <a:gd name="adj3" fmla="val 74348"/>
              <a:gd name="adj4" fmla="val 120974"/>
              <a:gd name="adj5" fmla="val 216746"/>
              <a:gd name="adj6" fmla="val 111854"/>
            </a:avLst>
          </a:prstGeom>
          <a:solidFill>
            <a:srgbClr val="66C2A5"/>
          </a:solidFill>
          <a:ln w="28575">
            <a:solidFill>
              <a:srgbClr val="66C2A5"/>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LNS.VGPB.0030</a:t>
            </a:r>
          </a:p>
        </p:txBody>
      </p:sp>
      <p:sp>
        <p:nvSpPr>
          <p:cNvPr id="12" name="Callout: Bent Line with No Border 11">
            <a:extLst>
              <a:ext uri="{FF2B5EF4-FFF2-40B4-BE49-F238E27FC236}">
                <a16:creationId xmlns:a16="http://schemas.microsoft.com/office/drawing/2014/main" id="{D9EA94D2-65DF-8684-1CD1-21F9AC0CBA93}"/>
              </a:ext>
            </a:extLst>
          </p:cNvPr>
          <p:cNvSpPr/>
          <p:nvPr/>
        </p:nvSpPr>
        <p:spPr>
          <a:xfrm>
            <a:off x="2021448" y="1365030"/>
            <a:ext cx="1457626" cy="276999"/>
          </a:xfrm>
          <a:prstGeom prst="callout2">
            <a:avLst>
              <a:gd name="adj1" fmla="val 56973"/>
              <a:gd name="adj2" fmla="val 104045"/>
              <a:gd name="adj3" fmla="val 74348"/>
              <a:gd name="adj4" fmla="val 120974"/>
              <a:gd name="adj5" fmla="val -123788"/>
              <a:gd name="adj6" fmla="val 119778"/>
            </a:avLst>
          </a:prstGeom>
          <a:solidFill>
            <a:srgbClr val="A65628"/>
          </a:solidFill>
          <a:ln w="28575">
            <a:solidFill>
              <a:srgbClr val="A65628"/>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LNE.VGPB.0002</a:t>
            </a:r>
          </a:p>
        </p:txBody>
      </p:sp>
      <p:sp>
        <p:nvSpPr>
          <p:cNvPr id="13" name="Callout: Bent Line with No Border 12">
            <a:extLst>
              <a:ext uri="{FF2B5EF4-FFF2-40B4-BE49-F238E27FC236}">
                <a16:creationId xmlns:a16="http://schemas.microsoft.com/office/drawing/2014/main" id="{6C5BE02F-B228-FA51-DAD3-32D770866682}"/>
              </a:ext>
            </a:extLst>
          </p:cNvPr>
          <p:cNvSpPr/>
          <p:nvPr/>
        </p:nvSpPr>
        <p:spPr>
          <a:xfrm>
            <a:off x="133007" y="2844443"/>
            <a:ext cx="1457626" cy="276999"/>
          </a:xfrm>
          <a:prstGeom prst="callout2">
            <a:avLst>
              <a:gd name="adj1" fmla="val 116046"/>
              <a:gd name="adj2" fmla="val 49237"/>
              <a:gd name="adj3" fmla="val 192492"/>
              <a:gd name="adj4" fmla="val 51638"/>
              <a:gd name="adj5" fmla="val 216745"/>
              <a:gd name="adj6" fmla="val 79497"/>
            </a:avLst>
          </a:prstGeom>
          <a:solidFill>
            <a:srgbClr val="A6D854"/>
          </a:solidFill>
          <a:ln w="28575">
            <a:solidFill>
              <a:srgbClr val="A6D854"/>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LNR.VGPB.0411</a:t>
            </a:r>
          </a:p>
        </p:txBody>
      </p:sp>
      <p:sp>
        <p:nvSpPr>
          <p:cNvPr id="14" name="Title 2">
            <a:extLst>
              <a:ext uri="{FF2B5EF4-FFF2-40B4-BE49-F238E27FC236}">
                <a16:creationId xmlns:a16="http://schemas.microsoft.com/office/drawing/2014/main" id="{9BBEEE24-FB63-04A1-2930-43499071D133}"/>
              </a:ext>
            </a:extLst>
          </p:cNvPr>
          <p:cNvSpPr txBox="1">
            <a:spLocks/>
          </p:cNvSpPr>
          <p:nvPr/>
        </p:nvSpPr>
        <p:spPr>
          <a:xfrm>
            <a:off x="0" y="-7245"/>
            <a:ext cx="7392869" cy="520910"/>
          </a:xfrm>
          <a:prstGeom prst="rect">
            <a:avLst/>
          </a:prstGeom>
        </p:spPr>
        <p:style>
          <a:lnRef idx="2">
            <a:schemeClr val="accent1"/>
          </a:lnRef>
          <a:fillRef idx="1">
            <a:schemeClr val="lt1"/>
          </a:fillRef>
          <a:effectRef idx="0">
            <a:schemeClr val="accent1"/>
          </a:effectRef>
          <a:fontRef idx="minor">
            <a:schemeClr val="dk1"/>
          </a:fontRef>
        </p:style>
        <p:txBody>
          <a:bodyPr/>
          <a:lstStyle>
            <a:lvl1pPr algn="l" defTabSz="914400" rtl="0" eaLnBrk="1" latinLnBrk="0" hangingPunct="1">
              <a:lnSpc>
                <a:spcPct val="90000"/>
              </a:lnSpc>
              <a:spcBef>
                <a:spcPct val="0"/>
              </a:spcBef>
              <a:buNone/>
              <a:defRPr sz="3600" b="1" kern="1200">
                <a:solidFill>
                  <a:schemeClr val="tx1"/>
                </a:solidFill>
                <a:latin typeface="JuliaMono" panose="020B0609060300020004" pitchFamily="49" charset="0"/>
                <a:ea typeface="JuliaMono" panose="020B0609060300020004" pitchFamily="49" charset="0"/>
                <a:cs typeface="JuliaMono" panose="020B0609060300020004" pitchFamily="49" charset="0"/>
              </a:defRPr>
            </a:lvl1pPr>
          </a:lstStyle>
          <a:p>
            <a:r>
              <a:rPr lang="en-GB" dirty="0"/>
              <a:t>Example Helium propagation</a:t>
            </a:r>
          </a:p>
        </p:txBody>
      </p:sp>
    </p:spTree>
    <p:extLst>
      <p:ext uri="{BB962C8B-B14F-4D97-AF65-F5344CB8AC3E}">
        <p14:creationId xmlns:p14="http://schemas.microsoft.com/office/powerpoint/2010/main" val="30148973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495B2B-F029-800E-47E0-A52258A2EA0A}"/>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3A3F72A4-CF84-535F-87CB-71A32E8B006B}"/>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B5CC9D7F-8E5F-2FEE-40F6-4AFB0160D5E5}"/>
              </a:ext>
            </a:extLst>
          </p:cNvPr>
          <p:cNvSpPr>
            <a:spLocks noGrp="1"/>
          </p:cNvSpPr>
          <p:nvPr>
            <p:ph type="sldNum" sz="quarter" idx="12"/>
          </p:nvPr>
        </p:nvSpPr>
        <p:spPr/>
        <p:txBody>
          <a:bodyPr/>
          <a:lstStyle/>
          <a:p>
            <a:fld id="{36B5EA5A-BC32-A742-B11B-8E7414D5B535}" type="slidenum">
              <a:rPr lang="en-US" smtClean="0"/>
              <a:pPr/>
              <a:t>28</a:t>
            </a:fld>
            <a:endParaRPr lang="en-US" dirty="0"/>
          </a:p>
        </p:txBody>
      </p:sp>
      <p:pic>
        <p:nvPicPr>
          <p:cNvPr id="8" name="Picture 7">
            <a:extLst>
              <a:ext uri="{FF2B5EF4-FFF2-40B4-BE49-F238E27FC236}">
                <a16:creationId xmlns:a16="http://schemas.microsoft.com/office/drawing/2014/main" id="{4AAC0EE0-D0D5-8C3C-43A5-3FFFF5FFED7B}"/>
              </a:ext>
            </a:extLst>
          </p:cNvPr>
          <p:cNvPicPr>
            <a:picLocks noChangeAspect="1"/>
          </p:cNvPicPr>
          <p:nvPr/>
        </p:nvPicPr>
        <p:blipFill>
          <a:blip r:embed="rId2"/>
          <a:srcRect/>
          <a:stretch/>
        </p:blipFill>
        <p:spPr>
          <a:xfrm>
            <a:off x="603165" y="2379"/>
            <a:ext cx="10992801" cy="6260400"/>
          </a:xfrm>
          <a:prstGeom prst="rect">
            <a:avLst/>
          </a:prstGeom>
        </p:spPr>
      </p:pic>
      <p:sp>
        <p:nvSpPr>
          <p:cNvPr id="2" name="TextBox 1">
            <a:extLst>
              <a:ext uri="{FF2B5EF4-FFF2-40B4-BE49-F238E27FC236}">
                <a16:creationId xmlns:a16="http://schemas.microsoft.com/office/drawing/2014/main" id="{9917E478-EC46-9C35-77AD-74594318F78A}"/>
              </a:ext>
            </a:extLst>
          </p:cNvPr>
          <p:cNvSpPr txBox="1"/>
          <p:nvPr/>
        </p:nvSpPr>
        <p:spPr>
          <a:xfrm>
            <a:off x="8940800" y="5398700"/>
            <a:ext cx="1016000" cy="276999"/>
          </a:xfrm>
          <a:prstGeom prst="rect">
            <a:avLst/>
          </a:prstGeom>
          <a:noFill/>
        </p:spPr>
        <p:txBody>
          <a:bodyPr wrap="square" lIns="0" tIns="0" rIns="0" bIns="0" rtlCol="0">
            <a:spAutoFit/>
          </a:bodyPr>
          <a:lstStyle/>
          <a:p>
            <a:pPr algn="l"/>
            <a:r>
              <a:rPr lang="en-GB" dirty="0">
                <a:latin typeface="JuliaMono" panose="020B0609060300020004" pitchFamily="49" charset="0"/>
                <a:ea typeface="JuliaMono" panose="020B0609060300020004" pitchFamily="49" charset="0"/>
                <a:cs typeface="JuliaMono" panose="020B0609060300020004" pitchFamily="49" charset="0"/>
              </a:rPr>
              <a:t>ASACUSA</a:t>
            </a:r>
          </a:p>
        </p:txBody>
      </p:sp>
      <p:sp>
        <p:nvSpPr>
          <p:cNvPr id="3" name="Callout: Bent Line with No Border 2">
            <a:extLst>
              <a:ext uri="{FF2B5EF4-FFF2-40B4-BE49-F238E27FC236}">
                <a16:creationId xmlns:a16="http://schemas.microsoft.com/office/drawing/2014/main" id="{6E70052C-2748-9A7E-5439-E7E579C35B5C}"/>
              </a:ext>
            </a:extLst>
          </p:cNvPr>
          <p:cNvSpPr/>
          <p:nvPr/>
        </p:nvSpPr>
        <p:spPr>
          <a:xfrm>
            <a:off x="10399554" y="4044882"/>
            <a:ext cx="1415983" cy="276999"/>
          </a:xfrm>
          <a:prstGeom prst="callout2">
            <a:avLst/>
          </a:prstGeom>
          <a:solidFill>
            <a:srgbClr val="4DAF4A"/>
          </a:solidFill>
          <a:ln w="28575">
            <a:solidFill>
              <a:srgbClr val="4DAF4A"/>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LNE.VGPB.0643</a:t>
            </a:r>
          </a:p>
        </p:txBody>
      </p:sp>
      <p:pic>
        <p:nvPicPr>
          <p:cNvPr id="11" name="Picture 10">
            <a:extLst>
              <a:ext uri="{FF2B5EF4-FFF2-40B4-BE49-F238E27FC236}">
                <a16:creationId xmlns:a16="http://schemas.microsoft.com/office/drawing/2014/main" id="{7354B9AB-7C5B-3D18-5798-CAEF5C4492B7}"/>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578100" y="2082365"/>
            <a:ext cx="3860800" cy="3860800"/>
          </a:xfrm>
          <a:prstGeom prst="rect">
            <a:avLst/>
          </a:prstGeom>
          <a:ln>
            <a:solidFill>
              <a:srgbClr val="000000"/>
            </a:solidFill>
          </a:ln>
        </p:spPr>
      </p:pic>
      <p:sp>
        <p:nvSpPr>
          <p:cNvPr id="7" name="Callout: Bent Line with No Border 6">
            <a:extLst>
              <a:ext uri="{FF2B5EF4-FFF2-40B4-BE49-F238E27FC236}">
                <a16:creationId xmlns:a16="http://schemas.microsoft.com/office/drawing/2014/main" id="{28BDC410-0104-07B5-CC9D-230C08E04A4D}"/>
              </a:ext>
            </a:extLst>
          </p:cNvPr>
          <p:cNvSpPr/>
          <p:nvPr/>
        </p:nvSpPr>
        <p:spPr>
          <a:xfrm>
            <a:off x="9123680" y="1873065"/>
            <a:ext cx="1415984" cy="276999"/>
          </a:xfrm>
          <a:prstGeom prst="callout2">
            <a:avLst/>
          </a:prstGeom>
          <a:solidFill>
            <a:srgbClr val="FF7F00"/>
          </a:solidFill>
          <a:ln w="28575">
            <a:solidFill>
              <a:srgbClr val="FF7F00"/>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LNE.VGPB.0608</a:t>
            </a:r>
          </a:p>
        </p:txBody>
      </p:sp>
      <p:sp>
        <p:nvSpPr>
          <p:cNvPr id="9" name="Callout: Bent Line with No Border 8">
            <a:extLst>
              <a:ext uri="{FF2B5EF4-FFF2-40B4-BE49-F238E27FC236}">
                <a16:creationId xmlns:a16="http://schemas.microsoft.com/office/drawing/2014/main" id="{2A0443AE-D28D-D526-ADFC-FEC41F661B7A}"/>
              </a:ext>
            </a:extLst>
          </p:cNvPr>
          <p:cNvSpPr/>
          <p:nvPr/>
        </p:nvSpPr>
        <p:spPr>
          <a:xfrm>
            <a:off x="6001953" y="1016396"/>
            <a:ext cx="1457626" cy="276999"/>
          </a:xfrm>
          <a:prstGeom prst="callout2">
            <a:avLst/>
          </a:prstGeom>
          <a:solidFill>
            <a:srgbClr val="F781BF"/>
          </a:solidFill>
          <a:ln w="28575">
            <a:solidFill>
              <a:srgbClr val="F781BF"/>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LNE.VGPB.0020</a:t>
            </a:r>
          </a:p>
        </p:txBody>
      </p:sp>
      <p:sp>
        <p:nvSpPr>
          <p:cNvPr id="10" name="Callout: Bent Line with No Border 9">
            <a:extLst>
              <a:ext uri="{FF2B5EF4-FFF2-40B4-BE49-F238E27FC236}">
                <a16:creationId xmlns:a16="http://schemas.microsoft.com/office/drawing/2014/main" id="{702AD6AA-81B3-3563-7704-1A95C4CD8CC2}"/>
              </a:ext>
            </a:extLst>
          </p:cNvPr>
          <p:cNvSpPr/>
          <p:nvPr/>
        </p:nvSpPr>
        <p:spPr>
          <a:xfrm>
            <a:off x="3479074" y="647695"/>
            <a:ext cx="1457626" cy="276999"/>
          </a:xfrm>
          <a:prstGeom prst="callout2">
            <a:avLst>
              <a:gd name="adj1" fmla="val 56973"/>
              <a:gd name="adj2" fmla="val 104045"/>
              <a:gd name="adj3" fmla="val 74348"/>
              <a:gd name="adj4" fmla="val 120974"/>
              <a:gd name="adj5" fmla="val 216746"/>
              <a:gd name="adj6" fmla="val 111854"/>
            </a:avLst>
          </a:prstGeom>
          <a:solidFill>
            <a:srgbClr val="66C2A5"/>
          </a:solidFill>
          <a:ln w="28575">
            <a:solidFill>
              <a:srgbClr val="66C2A5"/>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LNS.VGPB.0030</a:t>
            </a:r>
          </a:p>
        </p:txBody>
      </p:sp>
      <p:sp>
        <p:nvSpPr>
          <p:cNvPr id="12" name="Callout: Bent Line with No Border 11">
            <a:extLst>
              <a:ext uri="{FF2B5EF4-FFF2-40B4-BE49-F238E27FC236}">
                <a16:creationId xmlns:a16="http://schemas.microsoft.com/office/drawing/2014/main" id="{D9EA94D2-65DF-8684-1CD1-21F9AC0CBA93}"/>
              </a:ext>
            </a:extLst>
          </p:cNvPr>
          <p:cNvSpPr/>
          <p:nvPr/>
        </p:nvSpPr>
        <p:spPr>
          <a:xfrm>
            <a:off x="2021448" y="1365030"/>
            <a:ext cx="1457626" cy="276999"/>
          </a:xfrm>
          <a:prstGeom prst="callout2">
            <a:avLst>
              <a:gd name="adj1" fmla="val 56973"/>
              <a:gd name="adj2" fmla="val 104045"/>
              <a:gd name="adj3" fmla="val 74348"/>
              <a:gd name="adj4" fmla="val 120974"/>
              <a:gd name="adj5" fmla="val -123788"/>
              <a:gd name="adj6" fmla="val 119778"/>
            </a:avLst>
          </a:prstGeom>
          <a:solidFill>
            <a:srgbClr val="A65628"/>
          </a:solidFill>
          <a:ln w="28575">
            <a:solidFill>
              <a:srgbClr val="A65628"/>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LNE.VGPB.0002</a:t>
            </a:r>
          </a:p>
        </p:txBody>
      </p:sp>
      <p:sp>
        <p:nvSpPr>
          <p:cNvPr id="13" name="Callout: Bent Line with No Border 12">
            <a:extLst>
              <a:ext uri="{FF2B5EF4-FFF2-40B4-BE49-F238E27FC236}">
                <a16:creationId xmlns:a16="http://schemas.microsoft.com/office/drawing/2014/main" id="{6C5BE02F-B228-FA51-DAD3-32D770866682}"/>
              </a:ext>
            </a:extLst>
          </p:cNvPr>
          <p:cNvSpPr/>
          <p:nvPr/>
        </p:nvSpPr>
        <p:spPr>
          <a:xfrm>
            <a:off x="133007" y="2844443"/>
            <a:ext cx="1457626" cy="276999"/>
          </a:xfrm>
          <a:prstGeom prst="callout2">
            <a:avLst>
              <a:gd name="adj1" fmla="val 116046"/>
              <a:gd name="adj2" fmla="val 49237"/>
              <a:gd name="adj3" fmla="val 192492"/>
              <a:gd name="adj4" fmla="val 51638"/>
              <a:gd name="adj5" fmla="val 216745"/>
              <a:gd name="adj6" fmla="val 79497"/>
            </a:avLst>
          </a:prstGeom>
          <a:solidFill>
            <a:srgbClr val="A6D854"/>
          </a:solidFill>
          <a:ln w="28575">
            <a:solidFill>
              <a:srgbClr val="A6D854"/>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LNR.VGPB.0411</a:t>
            </a:r>
          </a:p>
        </p:txBody>
      </p:sp>
      <p:sp>
        <p:nvSpPr>
          <p:cNvPr id="15" name="Title 2">
            <a:extLst>
              <a:ext uri="{FF2B5EF4-FFF2-40B4-BE49-F238E27FC236}">
                <a16:creationId xmlns:a16="http://schemas.microsoft.com/office/drawing/2014/main" id="{7A64AEE9-13F6-654E-DC86-3B4604C30C2C}"/>
              </a:ext>
            </a:extLst>
          </p:cNvPr>
          <p:cNvSpPr txBox="1">
            <a:spLocks/>
          </p:cNvSpPr>
          <p:nvPr/>
        </p:nvSpPr>
        <p:spPr>
          <a:xfrm>
            <a:off x="0" y="-7245"/>
            <a:ext cx="7392869" cy="520910"/>
          </a:xfrm>
          <a:prstGeom prst="rect">
            <a:avLst/>
          </a:prstGeom>
        </p:spPr>
        <p:style>
          <a:lnRef idx="2">
            <a:schemeClr val="accent1"/>
          </a:lnRef>
          <a:fillRef idx="1">
            <a:schemeClr val="lt1"/>
          </a:fillRef>
          <a:effectRef idx="0">
            <a:schemeClr val="accent1"/>
          </a:effectRef>
          <a:fontRef idx="minor">
            <a:schemeClr val="dk1"/>
          </a:fontRef>
        </p:style>
        <p:txBody>
          <a:bodyPr/>
          <a:lstStyle>
            <a:lvl1pPr algn="l" defTabSz="914400" rtl="0" eaLnBrk="1" latinLnBrk="0" hangingPunct="1">
              <a:lnSpc>
                <a:spcPct val="90000"/>
              </a:lnSpc>
              <a:spcBef>
                <a:spcPct val="0"/>
              </a:spcBef>
              <a:buNone/>
              <a:defRPr sz="3600" b="1" kern="1200">
                <a:solidFill>
                  <a:schemeClr val="tx1"/>
                </a:solidFill>
                <a:latin typeface="JuliaMono" panose="020B0609060300020004" pitchFamily="49" charset="0"/>
                <a:ea typeface="JuliaMono" panose="020B0609060300020004" pitchFamily="49" charset="0"/>
                <a:cs typeface="JuliaMono" panose="020B0609060300020004" pitchFamily="49" charset="0"/>
              </a:defRPr>
            </a:lvl1pPr>
          </a:lstStyle>
          <a:p>
            <a:r>
              <a:rPr lang="en-GB" dirty="0"/>
              <a:t>Example Helium propagation</a:t>
            </a:r>
          </a:p>
        </p:txBody>
      </p:sp>
    </p:spTree>
    <p:extLst>
      <p:ext uri="{BB962C8B-B14F-4D97-AF65-F5344CB8AC3E}">
        <p14:creationId xmlns:p14="http://schemas.microsoft.com/office/powerpoint/2010/main" val="16686039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495B2B-F029-800E-47E0-A52258A2EA0A}"/>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3A3F72A4-CF84-535F-87CB-71A32E8B006B}"/>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B5CC9D7F-8E5F-2FEE-40F6-4AFB0160D5E5}"/>
              </a:ext>
            </a:extLst>
          </p:cNvPr>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8" name="Picture 7">
            <a:extLst>
              <a:ext uri="{FF2B5EF4-FFF2-40B4-BE49-F238E27FC236}">
                <a16:creationId xmlns:a16="http://schemas.microsoft.com/office/drawing/2014/main" id="{4AAC0EE0-D0D5-8C3C-43A5-3FFFF5FFED7B}"/>
              </a:ext>
            </a:extLst>
          </p:cNvPr>
          <p:cNvPicPr>
            <a:picLocks noChangeAspect="1"/>
          </p:cNvPicPr>
          <p:nvPr/>
        </p:nvPicPr>
        <p:blipFill>
          <a:blip r:embed="rId2"/>
          <a:srcRect/>
          <a:stretch/>
        </p:blipFill>
        <p:spPr>
          <a:xfrm>
            <a:off x="607237" y="2379"/>
            <a:ext cx="10997288" cy="6267600"/>
          </a:xfrm>
          <a:prstGeom prst="rect">
            <a:avLst/>
          </a:prstGeom>
        </p:spPr>
      </p:pic>
      <p:sp>
        <p:nvSpPr>
          <p:cNvPr id="2" name="TextBox 1">
            <a:extLst>
              <a:ext uri="{FF2B5EF4-FFF2-40B4-BE49-F238E27FC236}">
                <a16:creationId xmlns:a16="http://schemas.microsoft.com/office/drawing/2014/main" id="{9917E478-EC46-9C35-77AD-74594318F78A}"/>
              </a:ext>
            </a:extLst>
          </p:cNvPr>
          <p:cNvSpPr txBox="1"/>
          <p:nvPr/>
        </p:nvSpPr>
        <p:spPr>
          <a:xfrm>
            <a:off x="8940800" y="5398700"/>
            <a:ext cx="1016000" cy="276999"/>
          </a:xfrm>
          <a:prstGeom prst="rect">
            <a:avLst/>
          </a:prstGeom>
          <a:noFill/>
        </p:spPr>
        <p:txBody>
          <a:bodyPr wrap="square" lIns="0" tIns="0" rIns="0" bIns="0" rtlCol="0">
            <a:spAutoFit/>
          </a:bodyPr>
          <a:lstStyle/>
          <a:p>
            <a:pPr algn="l"/>
            <a:r>
              <a:rPr lang="en-GB" dirty="0">
                <a:latin typeface="JuliaMono" panose="020B0609060300020004" pitchFamily="49" charset="0"/>
                <a:ea typeface="JuliaMono" panose="020B0609060300020004" pitchFamily="49" charset="0"/>
                <a:cs typeface="JuliaMono" panose="020B0609060300020004" pitchFamily="49" charset="0"/>
              </a:rPr>
              <a:t>ASACUSA</a:t>
            </a:r>
          </a:p>
        </p:txBody>
      </p:sp>
      <p:sp>
        <p:nvSpPr>
          <p:cNvPr id="3" name="Callout: Bent Line with No Border 2">
            <a:extLst>
              <a:ext uri="{FF2B5EF4-FFF2-40B4-BE49-F238E27FC236}">
                <a16:creationId xmlns:a16="http://schemas.microsoft.com/office/drawing/2014/main" id="{6E70052C-2748-9A7E-5439-E7E579C35B5C}"/>
              </a:ext>
            </a:extLst>
          </p:cNvPr>
          <p:cNvSpPr/>
          <p:nvPr/>
        </p:nvSpPr>
        <p:spPr>
          <a:xfrm>
            <a:off x="10399554" y="4044882"/>
            <a:ext cx="1415983" cy="276999"/>
          </a:xfrm>
          <a:prstGeom prst="callout2">
            <a:avLst/>
          </a:prstGeom>
          <a:solidFill>
            <a:srgbClr val="4DAF4A"/>
          </a:solidFill>
          <a:ln w="28575">
            <a:solidFill>
              <a:srgbClr val="4DAF4A"/>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LNE.VGPB.0643</a:t>
            </a:r>
          </a:p>
        </p:txBody>
      </p:sp>
      <p:pic>
        <p:nvPicPr>
          <p:cNvPr id="11" name="Picture 10">
            <a:extLst>
              <a:ext uri="{FF2B5EF4-FFF2-40B4-BE49-F238E27FC236}">
                <a16:creationId xmlns:a16="http://schemas.microsoft.com/office/drawing/2014/main" id="{7354B9AB-7C5B-3D18-5798-CAEF5C4492B7}"/>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578100" y="2082365"/>
            <a:ext cx="3860800" cy="3860800"/>
          </a:xfrm>
          <a:prstGeom prst="rect">
            <a:avLst/>
          </a:prstGeom>
          <a:ln>
            <a:solidFill>
              <a:srgbClr val="000000"/>
            </a:solidFill>
          </a:ln>
        </p:spPr>
      </p:pic>
      <p:sp>
        <p:nvSpPr>
          <p:cNvPr id="7" name="Callout: Bent Line with No Border 6">
            <a:extLst>
              <a:ext uri="{FF2B5EF4-FFF2-40B4-BE49-F238E27FC236}">
                <a16:creationId xmlns:a16="http://schemas.microsoft.com/office/drawing/2014/main" id="{28BDC410-0104-07B5-CC9D-230C08E04A4D}"/>
              </a:ext>
            </a:extLst>
          </p:cNvPr>
          <p:cNvSpPr/>
          <p:nvPr/>
        </p:nvSpPr>
        <p:spPr>
          <a:xfrm>
            <a:off x="9123680" y="1873065"/>
            <a:ext cx="1415984" cy="276999"/>
          </a:xfrm>
          <a:prstGeom prst="callout2">
            <a:avLst/>
          </a:prstGeom>
          <a:solidFill>
            <a:srgbClr val="FF7F00"/>
          </a:solidFill>
          <a:ln w="28575">
            <a:solidFill>
              <a:srgbClr val="FF7F00"/>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LNE.VGPB.0608</a:t>
            </a:r>
          </a:p>
        </p:txBody>
      </p:sp>
      <p:sp>
        <p:nvSpPr>
          <p:cNvPr id="9" name="Callout: Bent Line with No Border 8">
            <a:extLst>
              <a:ext uri="{FF2B5EF4-FFF2-40B4-BE49-F238E27FC236}">
                <a16:creationId xmlns:a16="http://schemas.microsoft.com/office/drawing/2014/main" id="{2A0443AE-D28D-D526-ADFC-FEC41F661B7A}"/>
              </a:ext>
            </a:extLst>
          </p:cNvPr>
          <p:cNvSpPr/>
          <p:nvPr/>
        </p:nvSpPr>
        <p:spPr>
          <a:xfrm>
            <a:off x="6001953" y="1016396"/>
            <a:ext cx="1457626" cy="276999"/>
          </a:xfrm>
          <a:prstGeom prst="callout2">
            <a:avLst/>
          </a:prstGeom>
          <a:solidFill>
            <a:srgbClr val="F781BF"/>
          </a:solidFill>
          <a:ln w="28575">
            <a:solidFill>
              <a:srgbClr val="F781BF"/>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LNE.VGPB.0020</a:t>
            </a:r>
          </a:p>
        </p:txBody>
      </p:sp>
      <p:sp>
        <p:nvSpPr>
          <p:cNvPr id="10" name="Callout: Bent Line with No Border 9">
            <a:extLst>
              <a:ext uri="{FF2B5EF4-FFF2-40B4-BE49-F238E27FC236}">
                <a16:creationId xmlns:a16="http://schemas.microsoft.com/office/drawing/2014/main" id="{702AD6AA-81B3-3563-7704-1A95C4CD8CC2}"/>
              </a:ext>
            </a:extLst>
          </p:cNvPr>
          <p:cNvSpPr/>
          <p:nvPr/>
        </p:nvSpPr>
        <p:spPr>
          <a:xfrm>
            <a:off x="3479074" y="647695"/>
            <a:ext cx="1457626" cy="276999"/>
          </a:xfrm>
          <a:prstGeom prst="callout2">
            <a:avLst>
              <a:gd name="adj1" fmla="val 56973"/>
              <a:gd name="adj2" fmla="val 104045"/>
              <a:gd name="adj3" fmla="val 74348"/>
              <a:gd name="adj4" fmla="val 120974"/>
              <a:gd name="adj5" fmla="val 216746"/>
              <a:gd name="adj6" fmla="val 111854"/>
            </a:avLst>
          </a:prstGeom>
          <a:solidFill>
            <a:srgbClr val="66C2A5"/>
          </a:solidFill>
          <a:ln w="28575">
            <a:solidFill>
              <a:srgbClr val="66C2A5"/>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LNS.VGPB.0030</a:t>
            </a:r>
          </a:p>
        </p:txBody>
      </p:sp>
      <p:sp>
        <p:nvSpPr>
          <p:cNvPr id="12" name="Callout: Bent Line with No Border 11">
            <a:extLst>
              <a:ext uri="{FF2B5EF4-FFF2-40B4-BE49-F238E27FC236}">
                <a16:creationId xmlns:a16="http://schemas.microsoft.com/office/drawing/2014/main" id="{D9EA94D2-65DF-8684-1CD1-21F9AC0CBA93}"/>
              </a:ext>
            </a:extLst>
          </p:cNvPr>
          <p:cNvSpPr/>
          <p:nvPr/>
        </p:nvSpPr>
        <p:spPr>
          <a:xfrm>
            <a:off x="2021448" y="1365030"/>
            <a:ext cx="1457626" cy="276999"/>
          </a:xfrm>
          <a:prstGeom prst="callout2">
            <a:avLst>
              <a:gd name="adj1" fmla="val 56973"/>
              <a:gd name="adj2" fmla="val 104045"/>
              <a:gd name="adj3" fmla="val 74348"/>
              <a:gd name="adj4" fmla="val 120974"/>
              <a:gd name="adj5" fmla="val -123788"/>
              <a:gd name="adj6" fmla="val 119778"/>
            </a:avLst>
          </a:prstGeom>
          <a:solidFill>
            <a:srgbClr val="A65628"/>
          </a:solidFill>
          <a:ln w="28575">
            <a:solidFill>
              <a:srgbClr val="A65628"/>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LNE.VGPB.0002</a:t>
            </a:r>
          </a:p>
        </p:txBody>
      </p:sp>
      <p:sp>
        <p:nvSpPr>
          <p:cNvPr id="13" name="Callout: Bent Line with No Border 12">
            <a:extLst>
              <a:ext uri="{FF2B5EF4-FFF2-40B4-BE49-F238E27FC236}">
                <a16:creationId xmlns:a16="http://schemas.microsoft.com/office/drawing/2014/main" id="{6C5BE02F-B228-FA51-DAD3-32D770866682}"/>
              </a:ext>
            </a:extLst>
          </p:cNvPr>
          <p:cNvSpPr/>
          <p:nvPr/>
        </p:nvSpPr>
        <p:spPr>
          <a:xfrm>
            <a:off x="133007" y="2844443"/>
            <a:ext cx="1457626" cy="276999"/>
          </a:xfrm>
          <a:prstGeom prst="callout2">
            <a:avLst>
              <a:gd name="adj1" fmla="val 116046"/>
              <a:gd name="adj2" fmla="val 49237"/>
              <a:gd name="adj3" fmla="val 192492"/>
              <a:gd name="adj4" fmla="val 51638"/>
              <a:gd name="adj5" fmla="val 216745"/>
              <a:gd name="adj6" fmla="val 79497"/>
            </a:avLst>
          </a:prstGeom>
          <a:solidFill>
            <a:srgbClr val="A6D854"/>
          </a:solidFill>
          <a:ln w="28575">
            <a:solidFill>
              <a:srgbClr val="A6D854"/>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lang="en-GB" sz="1200" dirty="0">
                <a:latin typeface="JuliaMono" panose="020B0609060300020004" pitchFamily="49" charset="0"/>
                <a:ea typeface="JuliaMono" panose="020B0609060300020004" pitchFamily="49" charset="0"/>
                <a:cs typeface="JuliaMono" panose="020B0609060300020004" pitchFamily="49" charset="0"/>
              </a:rPr>
              <a:t>LNR.VGPB.0411</a:t>
            </a:r>
          </a:p>
        </p:txBody>
      </p:sp>
      <p:sp>
        <p:nvSpPr>
          <p:cNvPr id="22" name="TextBox 21">
            <a:extLst>
              <a:ext uri="{FF2B5EF4-FFF2-40B4-BE49-F238E27FC236}">
                <a16:creationId xmlns:a16="http://schemas.microsoft.com/office/drawing/2014/main" id="{A6DF6B01-1555-3EF9-80D0-7B1DCE6B858C}"/>
              </a:ext>
            </a:extLst>
          </p:cNvPr>
          <p:cNvSpPr txBox="1"/>
          <p:nvPr/>
        </p:nvSpPr>
        <p:spPr>
          <a:xfrm>
            <a:off x="7843296" y="136525"/>
            <a:ext cx="4264771" cy="2215991"/>
          </a:xfrm>
          <a:prstGeom prst="rect">
            <a:avLst/>
          </a:prstGeom>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marL="285750" indent="-285750" algn="l">
              <a:buFont typeface="Wingdings" panose="05000000000000000000" pitchFamily="2" charset="2"/>
              <a:buChar char="q"/>
            </a:pPr>
            <a:r>
              <a:rPr lang="en-GB" dirty="0">
                <a:latin typeface="JuliaMono" panose="020B0609060300020004" pitchFamily="49" charset="0"/>
                <a:ea typeface="JuliaMono" panose="020B0609060300020004" pitchFamily="49" charset="0"/>
                <a:cs typeface="JuliaMono" panose="020B0609060300020004" pitchFamily="49" charset="0"/>
              </a:rPr>
              <a:t>≈ 20 m between the experiment and the ring</a:t>
            </a:r>
          </a:p>
          <a:p>
            <a:pPr marL="285750" indent="-285750" algn="l">
              <a:buFont typeface="Wingdings" panose="05000000000000000000" pitchFamily="2" charset="2"/>
              <a:buChar char="q"/>
            </a:pPr>
            <a:r>
              <a:rPr lang="en-GB" dirty="0">
                <a:latin typeface="JuliaMono" panose="020B0609060300020004" pitchFamily="49" charset="0"/>
                <a:ea typeface="JuliaMono" panose="020B0609060300020004" pitchFamily="49" charset="0"/>
                <a:cs typeface="JuliaMono" panose="020B0609060300020004" pitchFamily="49" charset="0"/>
              </a:rPr>
              <a:t>XHV machine not well suited for He pumping (chemical pumping)</a:t>
            </a:r>
          </a:p>
          <a:p>
            <a:pPr marL="285750" indent="-285750" algn="l">
              <a:buFont typeface="Wingdings" panose="05000000000000000000" pitchFamily="2" charset="2"/>
              <a:buChar char="q"/>
            </a:pPr>
            <a:r>
              <a:rPr lang="en-GB" dirty="0">
                <a:latin typeface="JuliaMono" panose="020B0609060300020004" pitchFamily="49" charset="0"/>
                <a:ea typeface="JuliaMono" panose="020B0609060300020004" pitchFamily="49" charset="0"/>
                <a:cs typeface="JuliaMono" panose="020B0609060300020004" pitchFamily="49" charset="0"/>
              </a:rPr>
              <a:t>7 times higher pressure at </a:t>
            </a:r>
            <a:r>
              <a:rPr lang="en-GB" i="1" normalizeH="1" dirty="0">
                <a:latin typeface="Arial Black" panose="020B0A04020102020204" pitchFamily="34" charset="0"/>
                <a:ea typeface="JuliaMono" panose="020B0609060300020004" pitchFamily="49" charset="0"/>
                <a:cs typeface="JuliaMono" panose="020B0609060300020004" pitchFamily="49" charset="0"/>
              </a:rPr>
              <a:t>ELENA</a:t>
            </a:r>
          </a:p>
          <a:p>
            <a:pPr marL="285750" indent="-285750" algn="l">
              <a:buFont typeface="Wingdings" panose="05000000000000000000" pitchFamily="2" charset="2"/>
              <a:buChar char="q"/>
            </a:pPr>
            <a:r>
              <a:rPr lang="en-GB" dirty="0">
                <a:latin typeface="JuliaMono" panose="020B0609060300020004" pitchFamily="49" charset="0"/>
                <a:ea typeface="JuliaMono" panose="020B0609060300020004" pitchFamily="49" charset="0"/>
                <a:cs typeface="JuliaMono" panose="020B0609060300020004" pitchFamily="49" charset="0"/>
              </a:rPr>
              <a:t>&gt;20% beam lost</a:t>
            </a:r>
          </a:p>
        </p:txBody>
      </p:sp>
      <p:sp>
        <p:nvSpPr>
          <p:cNvPr id="14" name="Title 2">
            <a:extLst>
              <a:ext uri="{FF2B5EF4-FFF2-40B4-BE49-F238E27FC236}">
                <a16:creationId xmlns:a16="http://schemas.microsoft.com/office/drawing/2014/main" id="{021D2CB4-AE5E-A753-1160-F269380C0424}"/>
              </a:ext>
            </a:extLst>
          </p:cNvPr>
          <p:cNvSpPr txBox="1">
            <a:spLocks/>
          </p:cNvSpPr>
          <p:nvPr/>
        </p:nvSpPr>
        <p:spPr>
          <a:xfrm>
            <a:off x="0" y="-7245"/>
            <a:ext cx="7392869" cy="520910"/>
          </a:xfrm>
          <a:prstGeom prst="rect">
            <a:avLst/>
          </a:prstGeom>
        </p:spPr>
        <p:style>
          <a:lnRef idx="2">
            <a:schemeClr val="accent1"/>
          </a:lnRef>
          <a:fillRef idx="1">
            <a:schemeClr val="lt1"/>
          </a:fillRef>
          <a:effectRef idx="0">
            <a:schemeClr val="accent1"/>
          </a:effectRef>
          <a:fontRef idx="minor">
            <a:schemeClr val="dk1"/>
          </a:fontRef>
        </p:style>
        <p:txBody>
          <a:bodyPr/>
          <a:lstStyle>
            <a:lvl1pPr algn="l" defTabSz="914400" rtl="0" eaLnBrk="1" latinLnBrk="0" hangingPunct="1">
              <a:lnSpc>
                <a:spcPct val="90000"/>
              </a:lnSpc>
              <a:spcBef>
                <a:spcPct val="0"/>
              </a:spcBef>
              <a:buNone/>
              <a:defRPr sz="3600" b="1" kern="1200">
                <a:solidFill>
                  <a:schemeClr val="tx1"/>
                </a:solidFill>
                <a:latin typeface="JuliaMono" panose="020B0609060300020004" pitchFamily="49" charset="0"/>
                <a:ea typeface="JuliaMono" panose="020B0609060300020004" pitchFamily="49" charset="0"/>
                <a:cs typeface="JuliaMono" panose="020B0609060300020004" pitchFamily="49" charset="0"/>
              </a:defRPr>
            </a:lvl1pPr>
          </a:lstStyle>
          <a:p>
            <a:r>
              <a:rPr lang="en-GB" dirty="0"/>
              <a:t>Example Helium propagation</a:t>
            </a:r>
          </a:p>
        </p:txBody>
      </p:sp>
    </p:spTree>
    <p:extLst>
      <p:ext uri="{BB962C8B-B14F-4D97-AF65-F5344CB8AC3E}">
        <p14:creationId xmlns:p14="http://schemas.microsoft.com/office/powerpoint/2010/main" val="360315815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770E9F3-AA30-9B94-D764-75AE9B7E8C70}"/>
              </a:ext>
            </a:extLst>
          </p:cNvPr>
          <p:cNvSpPr>
            <a:spLocks noGrp="1"/>
          </p:cNvSpPr>
          <p:nvPr>
            <p:ph type="title"/>
          </p:nvPr>
        </p:nvSpPr>
        <p:spPr/>
        <p:txBody>
          <a:bodyPr/>
          <a:lstStyle/>
          <a:p>
            <a:r>
              <a:rPr lang="en-GB" dirty="0"/>
              <a:t>Vacuum requirements at PUMA trap</a:t>
            </a:r>
          </a:p>
        </p:txBody>
      </p:sp>
      <p:sp>
        <p:nvSpPr>
          <p:cNvPr id="4" name="Date Placeholder 3">
            <a:extLst>
              <a:ext uri="{FF2B5EF4-FFF2-40B4-BE49-F238E27FC236}">
                <a16:creationId xmlns:a16="http://schemas.microsoft.com/office/drawing/2014/main" id="{F5720B5D-3203-D884-4A5A-4E0F49AF2A76}"/>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EDAFABDF-8CD5-0828-3FAB-03D1DC4A63BB}"/>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F325E689-568C-B10A-0710-2D9D3E8192D1}"/>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7" name="Content Placeholder 2">
            <a:extLst>
              <a:ext uri="{FF2B5EF4-FFF2-40B4-BE49-F238E27FC236}">
                <a16:creationId xmlns:a16="http://schemas.microsoft.com/office/drawing/2014/main" id="{F66A4271-855A-3AE4-2E6E-B6C9E358021B}"/>
              </a:ext>
            </a:extLst>
          </p:cNvPr>
          <p:cNvSpPr>
            <a:spLocks noGrp="1"/>
          </p:cNvSpPr>
          <p:nvPr>
            <p:ph idx="1"/>
          </p:nvPr>
        </p:nvSpPr>
        <p:spPr>
          <a:xfrm>
            <a:off x="452561" y="1076107"/>
            <a:ext cx="9095700" cy="380910"/>
          </a:xfrm>
        </p:spPr>
        <p:txBody>
          <a:bodyPr>
            <a:normAutofit/>
          </a:bodyPr>
          <a:lstStyle/>
          <a:p>
            <a:pPr marL="36576" indent="0">
              <a:buNone/>
            </a:pPr>
            <a:r>
              <a:rPr lang="en-GB" dirty="0"/>
              <a:t>Langevin cross section (ion-atom interaction) [1]:</a:t>
            </a:r>
            <a:endParaRPr lang="en-GB" sz="2000"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B7715E1A-4701-10D6-17FF-D56462C5DA52}"/>
                  </a:ext>
                </a:extLst>
              </p:cNvPr>
              <p:cNvSpPr txBox="1"/>
              <p:nvPr/>
            </p:nvSpPr>
            <p:spPr>
              <a:xfrm>
                <a:off x="457200" y="1648505"/>
                <a:ext cx="2778034" cy="9106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rPr>
                        <m:t>𝜎</m:t>
                      </m:r>
                      <m:r>
                        <a:rPr lang="en-GB" i="1">
                          <a:latin typeface="Cambria Math" panose="02040503050406030204" pitchFamily="18" charset="0"/>
                        </a:rPr>
                        <m:t>=</m:t>
                      </m:r>
                      <m:r>
                        <a:rPr lang="en-GB" i="1">
                          <a:latin typeface="Cambria Math" panose="02040503050406030204" pitchFamily="18" charset="0"/>
                        </a:rPr>
                        <m:t>𝜋</m:t>
                      </m:r>
                      <m:rad>
                        <m:radPr>
                          <m:degHide m:val="on"/>
                          <m:ctrlPr>
                            <a:rPr lang="en-GB" i="1">
                              <a:latin typeface="Cambria Math" panose="02040503050406030204" pitchFamily="18" charset="0"/>
                            </a:rPr>
                          </m:ctrlPr>
                        </m:radPr>
                        <m:deg/>
                        <m:e>
                          <m:f>
                            <m:fPr>
                              <m:ctrlPr>
                                <a:rPr lang="en-GB" i="1">
                                  <a:latin typeface="Cambria Math" panose="02040503050406030204" pitchFamily="18" charset="0"/>
                                </a:rPr>
                              </m:ctrlPr>
                            </m:fPr>
                            <m:num>
                              <m:r>
                                <a:rPr lang="en-GB" i="1">
                                  <a:latin typeface="Cambria Math" panose="02040503050406030204" pitchFamily="18" charset="0"/>
                                </a:rPr>
                                <m:t>2</m:t>
                              </m:r>
                              <m:r>
                                <a:rPr lang="en-GB" i="1">
                                  <a:latin typeface="Cambria Math" panose="02040503050406030204" pitchFamily="18" charset="0"/>
                                </a:rPr>
                                <m:t>𝛼</m:t>
                              </m:r>
                              <m:sSubSup>
                                <m:sSubSupPr>
                                  <m:ctrlPr>
                                    <a:rPr lang="en-GB" i="1">
                                      <a:latin typeface="Cambria Math" panose="02040503050406030204" pitchFamily="18" charset="0"/>
                                    </a:rPr>
                                  </m:ctrlPr>
                                </m:sSubSupPr>
                                <m:e>
                                  <m:r>
                                    <a:rPr lang="en-GB" i="1">
                                      <a:latin typeface="Cambria Math" panose="02040503050406030204" pitchFamily="18" charset="0"/>
                                    </a:rPr>
                                    <m:t>𝑞</m:t>
                                  </m:r>
                                </m:e>
                                <m:sub>
                                  <m:r>
                                    <a:rPr lang="en-GB" i="1">
                                      <a:latin typeface="Cambria Math" panose="02040503050406030204" pitchFamily="18" charset="0"/>
                                    </a:rPr>
                                    <m:t>𝑒</m:t>
                                  </m:r>
                                </m:sub>
                                <m:sup>
                                  <m:r>
                                    <a:rPr lang="en-GB" i="1">
                                      <a:latin typeface="Cambria Math" panose="02040503050406030204" pitchFamily="18" charset="0"/>
                                    </a:rPr>
                                    <m:t>2</m:t>
                                  </m:r>
                                </m:sup>
                              </m:sSubSup>
                            </m:num>
                            <m:den>
                              <m:sSup>
                                <m:sSupPr>
                                  <m:ctrlPr>
                                    <a:rPr lang="en-GB" i="1">
                                      <a:latin typeface="Cambria Math" panose="02040503050406030204" pitchFamily="18" charset="0"/>
                                    </a:rPr>
                                  </m:ctrlPr>
                                </m:sSupPr>
                                <m:e>
                                  <m:d>
                                    <m:dPr>
                                      <m:ctrlPr>
                                        <a:rPr lang="en-GB" i="1">
                                          <a:latin typeface="Cambria Math" panose="02040503050406030204" pitchFamily="18" charset="0"/>
                                        </a:rPr>
                                      </m:ctrlPr>
                                    </m:dPr>
                                    <m:e>
                                      <m:r>
                                        <a:rPr lang="en-GB" i="1">
                                          <a:latin typeface="Cambria Math" panose="02040503050406030204" pitchFamily="18" charset="0"/>
                                        </a:rPr>
                                        <m:t>4</m:t>
                                      </m:r>
                                      <m:r>
                                        <a:rPr lang="en-GB" i="1">
                                          <a:latin typeface="Cambria Math" panose="02040503050406030204" pitchFamily="18" charset="0"/>
                                        </a:rPr>
                                        <m:t>𝜋</m:t>
                                      </m:r>
                                      <m:sSub>
                                        <m:sSubPr>
                                          <m:ctrlPr>
                                            <a:rPr lang="en-GB" i="1">
                                              <a:latin typeface="Cambria Math" panose="02040503050406030204" pitchFamily="18" charset="0"/>
                                            </a:rPr>
                                          </m:ctrlPr>
                                        </m:sSubPr>
                                        <m:e>
                                          <m:r>
                                            <a:rPr lang="en-GB" i="1">
                                              <a:latin typeface="Cambria Math" panose="02040503050406030204" pitchFamily="18" charset="0"/>
                                            </a:rPr>
                                            <m:t>𝜖</m:t>
                                          </m:r>
                                        </m:e>
                                        <m:sub>
                                          <m:r>
                                            <a:rPr lang="en-GB" i="1">
                                              <a:latin typeface="Cambria Math" panose="02040503050406030204" pitchFamily="18" charset="0"/>
                                            </a:rPr>
                                            <m:t>0</m:t>
                                          </m:r>
                                        </m:sub>
                                      </m:sSub>
                                    </m:e>
                                  </m:d>
                                </m:e>
                                <m:sup>
                                  <m:r>
                                    <a:rPr lang="en-GB" i="1">
                                      <a:latin typeface="Cambria Math" panose="02040503050406030204" pitchFamily="18" charset="0"/>
                                    </a:rPr>
                                    <m:t>2</m:t>
                                  </m:r>
                                </m:sup>
                              </m:sSup>
                              <m:r>
                                <a:rPr lang="en-GB" i="1">
                                  <a:latin typeface="Cambria Math" panose="02040503050406030204" pitchFamily="18" charset="0"/>
                                </a:rPr>
                                <m:t>𝐸</m:t>
                              </m:r>
                            </m:den>
                          </m:f>
                        </m:e>
                      </m:rad>
                      <m:r>
                        <m:rPr>
                          <m:nor/>
                        </m:rPr>
                        <a:rPr lang="en-GB" dirty="0">
                          <a:latin typeface="JuliaMono" panose="020B0609060300020004" pitchFamily="49" charset="0"/>
                          <a:ea typeface="JuliaMono" panose="020B0609060300020004" pitchFamily="49" charset="0"/>
                          <a:cs typeface="JuliaMono" panose="020B0609060300020004" pitchFamily="49" charset="0"/>
                        </a:rPr>
                        <m:t>	</m:t>
                      </m:r>
                    </m:oMath>
                  </m:oMathPara>
                </a14:m>
                <a:endParaRPr lang="en-GB" dirty="0">
                  <a:latin typeface="JuliaMono" panose="020B0609060300020004" pitchFamily="49" charset="0"/>
                  <a:ea typeface="JuliaMono" panose="020B0609060300020004" pitchFamily="49" charset="0"/>
                  <a:cs typeface="JuliaMono" panose="020B0609060300020004" pitchFamily="49" charset="0"/>
                </a:endParaRPr>
              </a:p>
            </p:txBody>
          </p:sp>
        </mc:Choice>
        <mc:Fallback xmlns="">
          <p:sp>
            <p:nvSpPr>
              <p:cNvPr id="8" name="TextBox 7">
                <a:extLst>
                  <a:ext uri="{FF2B5EF4-FFF2-40B4-BE49-F238E27FC236}">
                    <a16:creationId xmlns:a16="http://schemas.microsoft.com/office/drawing/2014/main" id="{B7715E1A-4701-10D6-17FF-D56462C5DA52}"/>
                  </a:ext>
                </a:extLst>
              </p:cNvPr>
              <p:cNvSpPr txBox="1">
                <a:spLocks noRot="1" noChangeAspect="1" noMove="1" noResize="1" noEditPoints="1" noAdjustHandles="1" noChangeArrowheads="1" noChangeShapeType="1" noTextEdit="1"/>
              </p:cNvSpPr>
              <p:nvPr/>
            </p:nvSpPr>
            <p:spPr>
              <a:xfrm>
                <a:off x="457200" y="1648505"/>
                <a:ext cx="2778034" cy="910699"/>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DA487452-03D6-F213-465E-763C767F2685}"/>
                  </a:ext>
                </a:extLst>
              </p:cNvPr>
              <p:cNvSpPr txBox="1"/>
              <p:nvPr/>
            </p:nvSpPr>
            <p:spPr>
              <a:xfrm>
                <a:off x="4081086" y="1531682"/>
                <a:ext cx="2778034" cy="9106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𝑣</m:t>
                          </m:r>
                        </m:e>
                        <m:sub>
                          <m:r>
                            <a:rPr lang="en-GB" i="1">
                              <a:latin typeface="Cambria Math" panose="02040503050406030204" pitchFamily="18" charset="0"/>
                            </a:rPr>
                            <m:t>𝐶𝑀</m:t>
                          </m:r>
                        </m:sub>
                      </m:sSub>
                      <m:r>
                        <a:rPr lang="en-GB" i="1">
                          <a:latin typeface="Cambria Math" panose="02040503050406030204" pitchFamily="18" charset="0"/>
                        </a:rPr>
                        <m:t>=</m:t>
                      </m:r>
                      <m:rad>
                        <m:radPr>
                          <m:degHide m:val="on"/>
                          <m:ctrlPr>
                            <a:rPr lang="en-GB" i="1">
                              <a:latin typeface="Cambria Math" panose="02040503050406030204" pitchFamily="18" charset="0"/>
                            </a:rPr>
                          </m:ctrlPr>
                        </m:radPr>
                        <m:deg/>
                        <m:e>
                          <m:f>
                            <m:fPr>
                              <m:ctrlPr>
                                <a:rPr lang="en-GB" i="1">
                                  <a:latin typeface="Cambria Math" panose="02040503050406030204" pitchFamily="18" charset="0"/>
                                </a:rPr>
                              </m:ctrlPr>
                            </m:fPr>
                            <m:num>
                              <m:r>
                                <a:rPr lang="en-GB" i="1">
                                  <a:latin typeface="Cambria Math" panose="02040503050406030204" pitchFamily="18" charset="0"/>
                                </a:rPr>
                                <m:t>2</m:t>
                              </m:r>
                              <m:r>
                                <a:rPr lang="en-GB" i="1">
                                  <a:latin typeface="Cambria Math" panose="02040503050406030204" pitchFamily="18" charset="0"/>
                                </a:rPr>
                                <m:t>𝐸</m:t>
                              </m:r>
                            </m:num>
                            <m:den>
                              <m:r>
                                <a:rPr lang="en-GB" i="1">
                                  <a:latin typeface="Cambria Math" panose="02040503050406030204" pitchFamily="18" charset="0"/>
                                </a:rPr>
                                <m:t>𝜇</m:t>
                              </m:r>
                            </m:den>
                          </m:f>
                        </m:e>
                      </m:rad>
                      <m:r>
                        <m:rPr>
                          <m:nor/>
                        </m:rPr>
                        <a:rPr lang="en-GB" dirty="0">
                          <a:latin typeface="JuliaMono" panose="020B0609060300020004" pitchFamily="49" charset="0"/>
                          <a:ea typeface="JuliaMono" panose="020B0609060300020004" pitchFamily="49" charset="0"/>
                          <a:cs typeface="JuliaMono" panose="020B0609060300020004" pitchFamily="49" charset="0"/>
                        </a:rPr>
                        <m:t>	</m:t>
                      </m:r>
                    </m:oMath>
                  </m:oMathPara>
                </a14:m>
                <a:endParaRPr lang="en-GB" dirty="0">
                  <a:latin typeface="JuliaMono" panose="020B0609060300020004" pitchFamily="49" charset="0"/>
                  <a:ea typeface="JuliaMono" panose="020B0609060300020004" pitchFamily="49" charset="0"/>
                  <a:cs typeface="JuliaMono" panose="020B0609060300020004" pitchFamily="49" charset="0"/>
                </a:endParaRPr>
              </a:p>
            </p:txBody>
          </p:sp>
        </mc:Choice>
        <mc:Fallback xmlns="">
          <p:sp>
            <p:nvSpPr>
              <p:cNvPr id="9" name="TextBox 8">
                <a:extLst>
                  <a:ext uri="{FF2B5EF4-FFF2-40B4-BE49-F238E27FC236}">
                    <a16:creationId xmlns:a16="http://schemas.microsoft.com/office/drawing/2014/main" id="{DA487452-03D6-F213-465E-763C767F2685}"/>
                  </a:ext>
                </a:extLst>
              </p:cNvPr>
              <p:cNvSpPr txBox="1">
                <a:spLocks noRot="1" noChangeAspect="1" noMove="1" noResize="1" noEditPoints="1" noAdjustHandles="1" noChangeArrowheads="1" noChangeShapeType="1" noTextEdit="1"/>
              </p:cNvSpPr>
              <p:nvPr/>
            </p:nvSpPr>
            <p:spPr>
              <a:xfrm>
                <a:off x="4081086" y="1531682"/>
                <a:ext cx="2778034" cy="910699"/>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53D4135B-CDDB-E71A-899D-3630C8248C9E}"/>
                  </a:ext>
                </a:extLst>
              </p:cNvPr>
              <p:cNvSpPr txBox="1"/>
              <p:nvPr/>
            </p:nvSpPr>
            <p:spPr>
              <a:xfrm>
                <a:off x="8010084" y="1770150"/>
                <a:ext cx="2778034" cy="61202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rPr>
                        <m:t>𝜇</m:t>
                      </m:r>
                      <m:r>
                        <a:rPr lang="en-GB" i="1">
                          <a:latin typeface="Cambria Math" panose="02040503050406030204" pitchFamily="18" charset="0"/>
                        </a:rPr>
                        <m:t>=</m:t>
                      </m:r>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𝑚</m:t>
                              </m:r>
                            </m:e>
                            <m:sub>
                              <m:r>
                                <a:rPr lang="en-GB" i="1">
                                  <a:latin typeface="Cambria Math" panose="02040503050406030204" pitchFamily="18" charset="0"/>
                                </a:rPr>
                                <m:t>1</m:t>
                              </m:r>
                            </m:sub>
                          </m:sSub>
                          <m:sSub>
                            <m:sSubPr>
                              <m:ctrlPr>
                                <a:rPr lang="en-GB" i="1">
                                  <a:latin typeface="Cambria Math" panose="02040503050406030204" pitchFamily="18" charset="0"/>
                                </a:rPr>
                              </m:ctrlPr>
                            </m:sSubPr>
                            <m:e>
                              <m:r>
                                <a:rPr lang="en-GB" i="1">
                                  <a:latin typeface="Cambria Math" panose="02040503050406030204" pitchFamily="18" charset="0"/>
                                </a:rPr>
                                <m:t>𝑚</m:t>
                              </m:r>
                            </m:e>
                            <m:sub>
                              <m:r>
                                <a:rPr lang="en-GB" i="1">
                                  <a:latin typeface="Cambria Math" panose="02040503050406030204" pitchFamily="18" charset="0"/>
                                </a:rPr>
                                <m:t>2</m:t>
                              </m:r>
                            </m:sub>
                          </m:sSub>
                        </m:num>
                        <m:den>
                          <m:sSub>
                            <m:sSubPr>
                              <m:ctrlPr>
                                <a:rPr lang="en-GB" i="1">
                                  <a:latin typeface="Cambria Math" panose="02040503050406030204" pitchFamily="18" charset="0"/>
                                </a:rPr>
                              </m:ctrlPr>
                            </m:sSubPr>
                            <m:e>
                              <m:r>
                                <a:rPr lang="en-GB" i="1">
                                  <a:latin typeface="Cambria Math" panose="02040503050406030204" pitchFamily="18" charset="0"/>
                                </a:rPr>
                                <m:t>𝑚</m:t>
                              </m:r>
                            </m:e>
                            <m:sub>
                              <m:r>
                                <a:rPr lang="en-GB" i="1">
                                  <a:latin typeface="Cambria Math" panose="02040503050406030204" pitchFamily="18" charset="0"/>
                                </a:rPr>
                                <m:t>1</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𝑚</m:t>
                              </m:r>
                            </m:e>
                            <m:sub>
                              <m:r>
                                <a:rPr lang="en-GB" i="1">
                                  <a:latin typeface="Cambria Math" panose="02040503050406030204" pitchFamily="18" charset="0"/>
                                </a:rPr>
                                <m:t>2</m:t>
                              </m:r>
                            </m:sub>
                          </m:sSub>
                        </m:den>
                      </m:f>
                      <m:r>
                        <m:rPr>
                          <m:nor/>
                        </m:rPr>
                        <a:rPr lang="en-GB" dirty="0">
                          <a:latin typeface="JuliaMono" panose="020B0609060300020004" pitchFamily="49" charset="0"/>
                          <a:ea typeface="JuliaMono" panose="020B0609060300020004" pitchFamily="49" charset="0"/>
                          <a:cs typeface="JuliaMono" panose="020B0609060300020004" pitchFamily="49" charset="0"/>
                        </a:rPr>
                        <m:t>	</m:t>
                      </m:r>
                    </m:oMath>
                  </m:oMathPara>
                </a14:m>
                <a:endParaRPr lang="en-GB" dirty="0">
                  <a:latin typeface="JuliaMono" panose="020B0609060300020004" pitchFamily="49" charset="0"/>
                  <a:ea typeface="JuliaMono" panose="020B0609060300020004" pitchFamily="49" charset="0"/>
                  <a:cs typeface="JuliaMono" panose="020B0609060300020004" pitchFamily="49" charset="0"/>
                </a:endParaRPr>
              </a:p>
            </p:txBody>
          </p:sp>
        </mc:Choice>
        <mc:Fallback xmlns="">
          <p:sp>
            <p:nvSpPr>
              <p:cNvPr id="10" name="TextBox 9">
                <a:extLst>
                  <a:ext uri="{FF2B5EF4-FFF2-40B4-BE49-F238E27FC236}">
                    <a16:creationId xmlns:a16="http://schemas.microsoft.com/office/drawing/2014/main" id="{53D4135B-CDDB-E71A-899D-3630C8248C9E}"/>
                  </a:ext>
                </a:extLst>
              </p:cNvPr>
              <p:cNvSpPr txBox="1">
                <a:spLocks noRot="1" noChangeAspect="1" noMove="1" noResize="1" noEditPoints="1" noAdjustHandles="1" noChangeArrowheads="1" noChangeShapeType="1" noTextEdit="1"/>
              </p:cNvSpPr>
              <p:nvPr/>
            </p:nvSpPr>
            <p:spPr>
              <a:xfrm>
                <a:off x="8010084" y="1770150"/>
                <a:ext cx="2778034" cy="612027"/>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AAAF3EF7-F54E-9468-40D8-C44B1966B63F}"/>
                  </a:ext>
                </a:extLst>
              </p:cNvPr>
              <p:cNvSpPr txBox="1"/>
              <p:nvPr/>
            </p:nvSpPr>
            <p:spPr>
              <a:xfrm>
                <a:off x="643388" y="2587708"/>
                <a:ext cx="3989681" cy="9106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GB" sz="1800" b="0" i="1" smtClean="0">
                              <a:latin typeface="Cambria Math" panose="02040503050406030204" pitchFamily="18" charset="0"/>
                            </a:rPr>
                          </m:ctrlPr>
                        </m:fPr>
                        <m:num>
                          <m:r>
                            <a:rPr lang="en-GB" sz="1800" b="0" i="1" smtClean="0">
                              <a:latin typeface="Cambria Math" panose="02040503050406030204" pitchFamily="18" charset="0"/>
                            </a:rPr>
                            <m:t>1</m:t>
                          </m:r>
                        </m:num>
                        <m:den>
                          <m:r>
                            <a:rPr lang="en-GB" sz="1800" b="0" i="1" smtClean="0">
                              <a:latin typeface="Cambria Math" panose="02040503050406030204" pitchFamily="18" charset="0"/>
                            </a:rPr>
                            <m:t>𝜏</m:t>
                          </m:r>
                        </m:den>
                      </m:f>
                      <m:r>
                        <a:rPr lang="en-GB" sz="1800" b="0" i="1" smtClean="0">
                          <a:latin typeface="Cambria Math" panose="02040503050406030204" pitchFamily="18" charset="0"/>
                        </a:rPr>
                        <m:t>=</m:t>
                      </m:r>
                      <m:sSub>
                        <m:sSubPr>
                          <m:ctrlPr>
                            <a:rPr lang="en-GB" sz="1800" b="0" i="1" smtClean="0">
                              <a:latin typeface="Cambria Math" panose="02040503050406030204" pitchFamily="18" charset="0"/>
                            </a:rPr>
                          </m:ctrlPr>
                        </m:sSubPr>
                        <m:e>
                          <m:r>
                            <a:rPr lang="en-GB" sz="1800" b="0" i="1" smtClean="0">
                              <a:latin typeface="Cambria Math" panose="02040503050406030204" pitchFamily="18" charset="0"/>
                            </a:rPr>
                            <m:t>𝑛</m:t>
                          </m:r>
                        </m:e>
                        <m:sub>
                          <m:r>
                            <a:rPr lang="en-GB" sz="1800" b="0" i="1" smtClean="0">
                              <a:latin typeface="Cambria Math" panose="02040503050406030204" pitchFamily="18" charset="0"/>
                            </a:rPr>
                            <m:t>𝑔𝑎𝑠</m:t>
                          </m:r>
                        </m:sub>
                      </m:sSub>
                      <m:r>
                        <a:rPr lang="en-GB" sz="1800" b="0" i="1" smtClean="0">
                          <a:latin typeface="Cambria Math" panose="02040503050406030204" pitchFamily="18" charset="0"/>
                        </a:rPr>
                        <m:t>𝜎</m:t>
                      </m:r>
                      <m:sSub>
                        <m:sSubPr>
                          <m:ctrlPr>
                            <a:rPr lang="en-GB" sz="1800" b="0" i="1" smtClean="0">
                              <a:latin typeface="Cambria Math" panose="02040503050406030204" pitchFamily="18" charset="0"/>
                            </a:rPr>
                          </m:ctrlPr>
                        </m:sSubPr>
                        <m:e>
                          <m:r>
                            <a:rPr lang="en-GB" sz="1800" b="0" i="1" smtClean="0">
                              <a:latin typeface="Cambria Math" panose="02040503050406030204" pitchFamily="18" charset="0"/>
                            </a:rPr>
                            <m:t>𝑣</m:t>
                          </m:r>
                        </m:e>
                        <m:sub>
                          <m:r>
                            <a:rPr lang="en-GB" sz="1800" b="0" i="1" smtClean="0">
                              <a:latin typeface="Cambria Math" panose="02040503050406030204" pitchFamily="18" charset="0"/>
                            </a:rPr>
                            <m:t>𝐶𝑀</m:t>
                          </m:r>
                        </m:sub>
                      </m:sSub>
                      <m:r>
                        <a:rPr lang="en-GB" sz="1800" b="0" i="1" smtClean="0">
                          <a:latin typeface="Cambria Math" panose="02040503050406030204" pitchFamily="18" charset="0"/>
                        </a:rPr>
                        <m:t>=2</m:t>
                      </m:r>
                      <m:r>
                        <a:rPr lang="en-GB" sz="1800" b="0" i="1" smtClean="0">
                          <a:latin typeface="Cambria Math" panose="02040503050406030204" pitchFamily="18" charset="0"/>
                        </a:rPr>
                        <m:t>𝜋</m:t>
                      </m:r>
                      <m:sSub>
                        <m:sSubPr>
                          <m:ctrlPr>
                            <a:rPr lang="en-GB" sz="1800" b="0" i="1" smtClean="0">
                              <a:latin typeface="Cambria Math" panose="02040503050406030204" pitchFamily="18" charset="0"/>
                            </a:rPr>
                          </m:ctrlPr>
                        </m:sSubPr>
                        <m:e>
                          <m:r>
                            <a:rPr lang="en-GB" sz="1800" b="0" i="1" smtClean="0">
                              <a:latin typeface="Cambria Math" panose="02040503050406030204" pitchFamily="18" charset="0"/>
                            </a:rPr>
                            <m:t>𝑛</m:t>
                          </m:r>
                        </m:e>
                        <m:sub>
                          <m:r>
                            <a:rPr lang="en-GB" sz="1800" b="0" i="1" smtClean="0">
                              <a:latin typeface="Cambria Math" panose="02040503050406030204" pitchFamily="18" charset="0"/>
                            </a:rPr>
                            <m:t>𝑔𝑎𝑠</m:t>
                          </m:r>
                        </m:sub>
                      </m:sSub>
                      <m:rad>
                        <m:radPr>
                          <m:degHide m:val="on"/>
                          <m:ctrlPr>
                            <a:rPr lang="en-GB" sz="1800" b="0" i="1" smtClean="0">
                              <a:latin typeface="Cambria Math" panose="02040503050406030204" pitchFamily="18" charset="0"/>
                            </a:rPr>
                          </m:ctrlPr>
                        </m:radPr>
                        <m:deg/>
                        <m:e>
                          <m:f>
                            <m:fPr>
                              <m:ctrlPr>
                                <a:rPr lang="en-GB" sz="1800" i="1">
                                  <a:latin typeface="Cambria Math" panose="02040503050406030204" pitchFamily="18" charset="0"/>
                                </a:rPr>
                              </m:ctrlPr>
                            </m:fPr>
                            <m:num>
                              <m:r>
                                <a:rPr lang="en-GB" sz="1800" i="1">
                                  <a:latin typeface="Cambria Math" panose="02040503050406030204" pitchFamily="18" charset="0"/>
                                </a:rPr>
                                <m:t>𝛼</m:t>
                              </m:r>
                              <m:sSubSup>
                                <m:sSubSupPr>
                                  <m:ctrlPr>
                                    <a:rPr lang="en-GB" sz="1800" i="1">
                                      <a:latin typeface="Cambria Math" panose="02040503050406030204" pitchFamily="18" charset="0"/>
                                    </a:rPr>
                                  </m:ctrlPr>
                                </m:sSubSupPr>
                                <m:e>
                                  <m:r>
                                    <a:rPr lang="en-GB" sz="1800" i="1">
                                      <a:latin typeface="Cambria Math" panose="02040503050406030204" pitchFamily="18" charset="0"/>
                                    </a:rPr>
                                    <m:t>𝑞</m:t>
                                  </m:r>
                                </m:e>
                                <m:sub>
                                  <m:r>
                                    <a:rPr lang="en-GB" sz="1800" i="1">
                                      <a:latin typeface="Cambria Math" panose="02040503050406030204" pitchFamily="18" charset="0"/>
                                    </a:rPr>
                                    <m:t>𝑒</m:t>
                                  </m:r>
                                </m:sub>
                                <m:sup>
                                  <m:r>
                                    <a:rPr lang="en-GB" sz="1800" i="1">
                                      <a:latin typeface="Cambria Math" panose="02040503050406030204" pitchFamily="18" charset="0"/>
                                    </a:rPr>
                                    <m:t>2</m:t>
                                  </m:r>
                                </m:sup>
                              </m:sSubSup>
                            </m:num>
                            <m:den>
                              <m:sSup>
                                <m:sSupPr>
                                  <m:ctrlPr>
                                    <a:rPr lang="en-GB" sz="1800" i="1">
                                      <a:latin typeface="Cambria Math" panose="02040503050406030204" pitchFamily="18" charset="0"/>
                                    </a:rPr>
                                  </m:ctrlPr>
                                </m:sSupPr>
                                <m:e>
                                  <m:d>
                                    <m:dPr>
                                      <m:ctrlPr>
                                        <a:rPr lang="en-GB" sz="1800" i="1">
                                          <a:latin typeface="Cambria Math" panose="02040503050406030204" pitchFamily="18" charset="0"/>
                                        </a:rPr>
                                      </m:ctrlPr>
                                    </m:dPr>
                                    <m:e>
                                      <m:r>
                                        <a:rPr lang="en-GB" sz="1800" i="1">
                                          <a:latin typeface="Cambria Math" panose="02040503050406030204" pitchFamily="18" charset="0"/>
                                        </a:rPr>
                                        <m:t>4</m:t>
                                      </m:r>
                                      <m:r>
                                        <a:rPr lang="en-GB" sz="1800" i="1">
                                          <a:latin typeface="Cambria Math" panose="02040503050406030204" pitchFamily="18" charset="0"/>
                                        </a:rPr>
                                        <m:t>𝜋</m:t>
                                      </m:r>
                                      <m:sSub>
                                        <m:sSubPr>
                                          <m:ctrlPr>
                                            <a:rPr lang="en-GB" sz="1800" i="1">
                                              <a:latin typeface="Cambria Math" panose="02040503050406030204" pitchFamily="18" charset="0"/>
                                            </a:rPr>
                                          </m:ctrlPr>
                                        </m:sSubPr>
                                        <m:e>
                                          <m:r>
                                            <a:rPr lang="en-GB" sz="1800" i="1">
                                              <a:latin typeface="Cambria Math" panose="02040503050406030204" pitchFamily="18" charset="0"/>
                                            </a:rPr>
                                            <m:t>𝜖</m:t>
                                          </m:r>
                                        </m:e>
                                        <m:sub>
                                          <m:r>
                                            <a:rPr lang="en-GB" sz="1800" i="1">
                                              <a:latin typeface="Cambria Math" panose="02040503050406030204" pitchFamily="18" charset="0"/>
                                            </a:rPr>
                                            <m:t>0</m:t>
                                          </m:r>
                                        </m:sub>
                                      </m:sSub>
                                    </m:e>
                                  </m:d>
                                </m:e>
                                <m:sup>
                                  <m:r>
                                    <a:rPr lang="en-GB" sz="1800" i="1">
                                      <a:latin typeface="Cambria Math" panose="02040503050406030204" pitchFamily="18" charset="0"/>
                                    </a:rPr>
                                    <m:t>2</m:t>
                                  </m:r>
                                </m:sup>
                              </m:sSup>
                              <m:r>
                                <a:rPr lang="en-GB" sz="1800" b="0" i="1" smtClean="0">
                                  <a:latin typeface="Cambria Math" panose="02040503050406030204" pitchFamily="18" charset="0"/>
                                </a:rPr>
                                <m:t>𝜇</m:t>
                              </m:r>
                            </m:den>
                          </m:f>
                        </m:e>
                      </m:rad>
                    </m:oMath>
                  </m:oMathPara>
                </a14:m>
                <a:endParaRPr lang="en-GB" dirty="0">
                  <a:latin typeface="JuliaMono" panose="020B0609060300020004" pitchFamily="49" charset="0"/>
                  <a:ea typeface="JuliaMono" panose="020B0609060300020004" pitchFamily="49" charset="0"/>
                  <a:cs typeface="JuliaMono" panose="020B0609060300020004" pitchFamily="49" charset="0"/>
                </a:endParaRPr>
              </a:p>
            </p:txBody>
          </p:sp>
        </mc:Choice>
        <mc:Fallback>
          <p:sp>
            <p:nvSpPr>
              <p:cNvPr id="11" name="TextBox 10">
                <a:extLst>
                  <a:ext uri="{FF2B5EF4-FFF2-40B4-BE49-F238E27FC236}">
                    <a16:creationId xmlns:a16="http://schemas.microsoft.com/office/drawing/2014/main" id="{AAAF3EF7-F54E-9468-40D8-C44B1966B63F}"/>
                  </a:ext>
                </a:extLst>
              </p:cNvPr>
              <p:cNvSpPr txBox="1">
                <a:spLocks noRot="1" noChangeAspect="1" noMove="1" noResize="1" noEditPoints="1" noAdjustHandles="1" noChangeArrowheads="1" noChangeShapeType="1" noTextEdit="1"/>
              </p:cNvSpPr>
              <p:nvPr/>
            </p:nvSpPr>
            <p:spPr>
              <a:xfrm>
                <a:off x="643388" y="2587708"/>
                <a:ext cx="3989681" cy="910699"/>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F89D5BB0-BE13-9CE2-B962-D610B4C85EB4}"/>
                  </a:ext>
                </a:extLst>
              </p:cNvPr>
              <p:cNvSpPr txBox="1"/>
              <p:nvPr/>
            </p:nvSpPr>
            <p:spPr>
              <a:xfrm>
                <a:off x="8159244" y="2587707"/>
                <a:ext cx="2778034" cy="910699"/>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𝑛</m:t>
                          </m:r>
                        </m:e>
                        <m:sub>
                          <m:r>
                            <a:rPr lang="en-GB" sz="1800" b="0" i="1" smtClean="0">
                              <a:latin typeface="Cambria Math" panose="02040503050406030204" pitchFamily="18" charset="0"/>
                              <a:ea typeface="Cambria Math" panose="02040503050406030204" pitchFamily="18" charset="0"/>
                            </a:rPr>
                            <m:t>𝑔𝑎𝑠</m:t>
                          </m:r>
                        </m:sub>
                      </m:sSub>
                      <m:r>
                        <a:rPr lang="en-GB" sz="1800" b="0" i="1" smtClean="0">
                          <a:latin typeface="Cambria Math" panose="02040503050406030204" pitchFamily="18" charset="0"/>
                          <a:ea typeface="Cambria Math" panose="02040503050406030204" pitchFamily="18" charset="0"/>
                        </a:rPr>
                        <m:t>𝜏</m:t>
                      </m:r>
                      <m:r>
                        <a:rPr lang="en-GB" sz="1800" b="0" i="1" smtClean="0">
                          <a:latin typeface="Cambria Math" panose="02040503050406030204" pitchFamily="18" charset="0"/>
                          <a:ea typeface="Cambria Math" panose="02040503050406030204" pitchFamily="18" charset="0"/>
                        </a:rPr>
                        <m:t>=</m:t>
                      </m:r>
                      <m:f>
                        <m:fPr>
                          <m:ctrlPr>
                            <a:rPr lang="en-GB" sz="1800" b="0" i="1" smtClean="0">
                              <a:latin typeface="Cambria Math" panose="02040503050406030204" pitchFamily="18" charset="0"/>
                              <a:ea typeface="Cambria Math" panose="02040503050406030204" pitchFamily="18" charset="0"/>
                            </a:rPr>
                          </m:ctrlPr>
                        </m:fPr>
                        <m:num>
                          <m:r>
                            <a:rPr lang="en-GB" sz="1800" b="0" i="1" smtClean="0">
                              <a:latin typeface="Cambria Math" panose="02040503050406030204" pitchFamily="18" charset="0"/>
                              <a:ea typeface="Cambria Math" panose="02040503050406030204" pitchFamily="18" charset="0"/>
                            </a:rPr>
                            <m:t>1</m:t>
                          </m:r>
                        </m:num>
                        <m:den>
                          <m:r>
                            <a:rPr lang="en-GB" sz="1800" b="0" i="1" smtClean="0">
                              <a:latin typeface="Cambria Math" panose="02040503050406030204" pitchFamily="18" charset="0"/>
                              <a:ea typeface="Cambria Math" panose="02040503050406030204" pitchFamily="18" charset="0"/>
                            </a:rPr>
                            <m:t>2</m:t>
                          </m:r>
                          <m:r>
                            <a:rPr lang="en-GB" sz="1800" b="0" i="1" smtClean="0">
                              <a:latin typeface="Cambria Math" panose="02040503050406030204" pitchFamily="18" charset="0"/>
                              <a:ea typeface="Cambria Math" panose="02040503050406030204" pitchFamily="18" charset="0"/>
                            </a:rPr>
                            <m:t>𝜋</m:t>
                          </m:r>
                        </m:den>
                      </m:f>
                      <m:rad>
                        <m:radPr>
                          <m:degHide m:val="on"/>
                          <m:ctrlPr>
                            <a:rPr lang="en-GB" sz="1800" b="0" i="1" smtClean="0">
                              <a:latin typeface="Cambria Math" panose="02040503050406030204" pitchFamily="18" charset="0"/>
                              <a:ea typeface="Cambria Math" panose="02040503050406030204" pitchFamily="18" charset="0"/>
                            </a:rPr>
                          </m:ctrlPr>
                        </m:radPr>
                        <m:deg/>
                        <m:e>
                          <m:f>
                            <m:fPr>
                              <m:ctrlPr>
                                <a:rPr lang="en-GB" sz="1800" b="0" i="1" smtClean="0">
                                  <a:latin typeface="Cambria Math" panose="02040503050406030204" pitchFamily="18" charset="0"/>
                                  <a:ea typeface="Cambria Math" panose="02040503050406030204" pitchFamily="18" charset="0"/>
                                </a:rPr>
                              </m:ctrlPr>
                            </m:fPr>
                            <m:num>
                              <m:sSup>
                                <m:sSupPr>
                                  <m:ctrlPr>
                                    <a:rPr lang="en-GB" sz="1800" b="0" i="1" smtClean="0">
                                      <a:latin typeface="Cambria Math" panose="02040503050406030204" pitchFamily="18" charset="0"/>
                                      <a:ea typeface="Cambria Math" panose="02040503050406030204" pitchFamily="18" charset="0"/>
                                    </a:rPr>
                                  </m:ctrlPr>
                                </m:sSupPr>
                                <m:e>
                                  <m:d>
                                    <m:dPr>
                                      <m:ctrlPr>
                                        <a:rPr lang="en-GB" sz="1800" b="0" i="1" smtClean="0">
                                          <a:latin typeface="Cambria Math" panose="02040503050406030204" pitchFamily="18" charset="0"/>
                                          <a:ea typeface="Cambria Math" panose="02040503050406030204" pitchFamily="18" charset="0"/>
                                        </a:rPr>
                                      </m:ctrlPr>
                                    </m:dPr>
                                    <m:e>
                                      <m:r>
                                        <a:rPr lang="en-GB" sz="1800" b="0" i="1" smtClean="0">
                                          <a:latin typeface="Cambria Math" panose="02040503050406030204" pitchFamily="18" charset="0"/>
                                          <a:ea typeface="Cambria Math" panose="02040503050406030204" pitchFamily="18" charset="0"/>
                                        </a:rPr>
                                        <m:t>4</m:t>
                                      </m:r>
                                      <m:r>
                                        <a:rPr lang="en-GB" sz="1800" b="0" i="1" smtClean="0">
                                          <a:latin typeface="Cambria Math" panose="02040503050406030204" pitchFamily="18" charset="0"/>
                                          <a:ea typeface="Cambria Math" panose="02040503050406030204" pitchFamily="18" charset="0"/>
                                        </a:rPr>
                                        <m:t>𝜋</m:t>
                                      </m:r>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𝜖</m:t>
                                          </m:r>
                                        </m:e>
                                        <m:sub>
                                          <m:r>
                                            <a:rPr lang="en-GB" sz="1800" b="0" i="1" smtClean="0">
                                              <a:latin typeface="Cambria Math" panose="02040503050406030204" pitchFamily="18" charset="0"/>
                                              <a:ea typeface="Cambria Math" panose="02040503050406030204" pitchFamily="18" charset="0"/>
                                            </a:rPr>
                                            <m:t>0</m:t>
                                          </m:r>
                                        </m:sub>
                                      </m:sSub>
                                    </m:e>
                                  </m:d>
                                </m:e>
                                <m:sup>
                                  <m:r>
                                    <a:rPr lang="en-GB" sz="1800" b="0" i="1" smtClean="0">
                                      <a:latin typeface="Cambria Math" panose="02040503050406030204" pitchFamily="18" charset="0"/>
                                      <a:ea typeface="Cambria Math" panose="02040503050406030204" pitchFamily="18" charset="0"/>
                                    </a:rPr>
                                    <m:t>2</m:t>
                                  </m:r>
                                </m:sup>
                              </m:sSup>
                              <m:r>
                                <a:rPr lang="en-GB" sz="1800" b="0" i="1" smtClean="0">
                                  <a:latin typeface="Cambria Math" panose="02040503050406030204" pitchFamily="18" charset="0"/>
                                  <a:ea typeface="Cambria Math" panose="02040503050406030204" pitchFamily="18" charset="0"/>
                                </a:rPr>
                                <m:t>𝜇</m:t>
                              </m:r>
                            </m:num>
                            <m:den>
                              <m:r>
                                <a:rPr lang="en-GB" sz="1800" b="0" i="1" smtClean="0">
                                  <a:latin typeface="Cambria Math" panose="02040503050406030204" pitchFamily="18" charset="0"/>
                                  <a:ea typeface="Cambria Math" panose="02040503050406030204" pitchFamily="18" charset="0"/>
                                </a:rPr>
                                <m:t>𝛼</m:t>
                              </m:r>
                              <m:sSubSup>
                                <m:sSubSupPr>
                                  <m:ctrlPr>
                                    <a:rPr lang="en-GB" sz="1800" b="0" i="1" smtClean="0">
                                      <a:latin typeface="Cambria Math" panose="02040503050406030204" pitchFamily="18" charset="0"/>
                                      <a:ea typeface="Cambria Math" panose="02040503050406030204" pitchFamily="18" charset="0"/>
                                    </a:rPr>
                                  </m:ctrlPr>
                                </m:sSubSupPr>
                                <m:e>
                                  <m:r>
                                    <a:rPr lang="en-GB" sz="1800" b="0" i="1" smtClean="0">
                                      <a:latin typeface="Cambria Math" panose="02040503050406030204" pitchFamily="18" charset="0"/>
                                      <a:ea typeface="Cambria Math" panose="02040503050406030204" pitchFamily="18" charset="0"/>
                                    </a:rPr>
                                    <m:t>𝑞</m:t>
                                  </m:r>
                                </m:e>
                                <m:sub>
                                  <m:r>
                                    <a:rPr lang="en-GB" sz="1800" b="0" i="1" smtClean="0">
                                      <a:latin typeface="Cambria Math" panose="02040503050406030204" pitchFamily="18" charset="0"/>
                                      <a:ea typeface="Cambria Math" panose="02040503050406030204" pitchFamily="18" charset="0"/>
                                    </a:rPr>
                                    <m:t>𝑒</m:t>
                                  </m:r>
                                </m:sub>
                                <m:sup>
                                  <m:r>
                                    <a:rPr lang="en-GB" sz="1800" b="0" i="1" smtClean="0">
                                      <a:latin typeface="Cambria Math" panose="02040503050406030204" pitchFamily="18" charset="0"/>
                                      <a:ea typeface="Cambria Math" panose="02040503050406030204" pitchFamily="18" charset="0"/>
                                    </a:rPr>
                                    <m:t>2</m:t>
                                  </m:r>
                                </m:sup>
                              </m:sSubSup>
                            </m:den>
                          </m:f>
                        </m:e>
                      </m:rad>
                    </m:oMath>
                  </m:oMathPara>
                </a14:m>
                <a:endParaRPr lang="en-GB" dirty="0">
                  <a:latin typeface="JuliaMono" panose="020B0609060300020004" pitchFamily="49" charset="0"/>
                  <a:ea typeface="JuliaMono" panose="020B0609060300020004" pitchFamily="49" charset="0"/>
                  <a:cs typeface="JuliaMono" panose="020B0609060300020004" pitchFamily="49" charset="0"/>
                </a:endParaRPr>
              </a:p>
            </p:txBody>
          </p:sp>
        </mc:Choice>
        <mc:Fallback>
          <p:sp>
            <p:nvSpPr>
              <p:cNvPr id="12" name="TextBox 11">
                <a:extLst>
                  <a:ext uri="{FF2B5EF4-FFF2-40B4-BE49-F238E27FC236}">
                    <a16:creationId xmlns:a16="http://schemas.microsoft.com/office/drawing/2014/main" id="{F89D5BB0-BE13-9CE2-B962-D610B4C85EB4}"/>
                  </a:ext>
                </a:extLst>
              </p:cNvPr>
              <p:cNvSpPr txBox="1">
                <a:spLocks noRot="1" noChangeAspect="1" noMove="1" noResize="1" noEditPoints="1" noAdjustHandles="1" noChangeArrowheads="1" noChangeShapeType="1" noTextEdit="1"/>
              </p:cNvSpPr>
              <p:nvPr/>
            </p:nvSpPr>
            <p:spPr>
              <a:xfrm>
                <a:off x="8159244" y="2587707"/>
                <a:ext cx="2778034" cy="910699"/>
              </a:xfrm>
              <a:prstGeom prst="rect">
                <a:avLst/>
              </a:prstGeom>
              <a:blipFill>
                <a:blip r:embed="rId6"/>
                <a:stretch>
                  <a:fillRect/>
                </a:stretch>
              </a:blipFill>
              <a:effectLst>
                <a:outerShdw blurRad="50800" dist="38100" dir="2700000" algn="tl" rotWithShape="0">
                  <a:prstClr val="black">
                    <a:alpha val="40000"/>
                  </a:prstClr>
                </a:outerShdw>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4717B4C4-6F4D-592C-5FE3-2394E228F7BC}"/>
                  </a:ext>
                </a:extLst>
              </p:cNvPr>
              <p:cNvSpPr txBox="1"/>
              <p:nvPr/>
            </p:nvSpPr>
            <p:spPr>
              <a:xfrm>
                <a:off x="717408" y="3643734"/>
                <a:ext cx="2664820" cy="680956"/>
              </a:xfrm>
              <a:prstGeom prst="rect">
                <a:avLst/>
              </a:prstGeom>
              <a:noFill/>
            </p:spPr>
            <p:txBody>
              <a:bodyPr wrap="square">
                <a:spAutoFit/>
              </a:bodyPr>
              <a:lstStyle/>
              <a:p>
                <a:pPr marL="36576" indent="0">
                  <a:buNone/>
                </a:pPr>
                <a14:m>
                  <m:oMathPara xmlns:m="http://schemas.openxmlformats.org/officeDocument/2006/math">
                    <m:oMathParaPr>
                      <m:jc m:val="left"/>
                    </m:oMathParaPr>
                    <m:oMath xmlns:m="http://schemas.openxmlformats.org/officeDocument/2006/math">
                      <m:sSubSup>
                        <m:sSubSupPr>
                          <m:ctrlPr>
                            <a:rPr lang="en-GB" sz="1800" b="0" i="1" smtClean="0">
                              <a:latin typeface="Cambria Math" panose="02040503050406030204" pitchFamily="18" charset="0"/>
                            </a:rPr>
                          </m:ctrlPr>
                        </m:sSubSupPr>
                        <m:e>
                          <m:r>
                            <a:rPr lang="en-GB" sz="1800" b="0" i="1" smtClean="0">
                              <a:latin typeface="Cambria Math" panose="02040503050406030204" pitchFamily="18" charset="0"/>
                            </a:rPr>
                            <m:t>𝛼</m:t>
                          </m:r>
                        </m:e>
                        <m:sub>
                          <m:sSub>
                            <m:sSubPr>
                              <m:ctrlPr>
                                <a:rPr lang="en-GB" sz="1800" b="0" i="1" smtClean="0">
                                  <a:latin typeface="Cambria Math" panose="02040503050406030204" pitchFamily="18" charset="0"/>
                                </a:rPr>
                              </m:ctrlPr>
                            </m:sSubPr>
                            <m:e>
                              <m:r>
                                <a:rPr lang="en-GB" sz="1800" b="0" i="1" smtClean="0">
                                  <a:latin typeface="Cambria Math" panose="02040503050406030204" pitchFamily="18" charset="0"/>
                                </a:rPr>
                                <m:t>𝐻</m:t>
                              </m:r>
                            </m:e>
                            <m:sub>
                              <m:r>
                                <a:rPr lang="en-GB" sz="1800" b="0" i="1" smtClean="0">
                                  <a:latin typeface="Cambria Math" panose="02040503050406030204" pitchFamily="18" charset="0"/>
                                </a:rPr>
                                <m:t>2</m:t>
                              </m:r>
                            </m:sub>
                          </m:sSub>
                        </m:sub>
                        <m:sup>
                          <m:r>
                            <a:rPr lang="en-GB" sz="1800" b="0" i="1" smtClean="0">
                              <a:latin typeface="Cambria Math" panose="02040503050406030204" pitchFamily="18" charset="0"/>
                            </a:rPr>
                            <m:t>′</m:t>
                          </m:r>
                        </m:sup>
                      </m:sSubSup>
                      <m:r>
                        <a:rPr lang="en-GB" sz="1800" b="0" i="1" smtClean="0">
                          <a:latin typeface="Cambria Math" panose="02040503050406030204" pitchFamily="18" charset="0"/>
                        </a:rPr>
                        <m:t>=0.802∙</m:t>
                      </m:r>
                      <m:sSup>
                        <m:sSupPr>
                          <m:ctrlPr>
                            <a:rPr lang="en-GB" sz="1800" b="0" i="1" smtClean="0">
                              <a:latin typeface="Cambria Math" panose="02040503050406030204" pitchFamily="18" charset="0"/>
                            </a:rPr>
                          </m:ctrlPr>
                        </m:sSupPr>
                        <m:e>
                          <m:r>
                            <a:rPr lang="en-GB" sz="1800" b="0" i="1" smtClean="0">
                              <a:latin typeface="Cambria Math" panose="02040503050406030204" pitchFamily="18" charset="0"/>
                            </a:rPr>
                            <m:t>10</m:t>
                          </m:r>
                        </m:e>
                        <m:sup>
                          <m:r>
                            <a:rPr lang="en-GB" sz="1800" b="0" i="1" smtClean="0">
                              <a:latin typeface="Cambria Math" panose="02040503050406030204" pitchFamily="18" charset="0"/>
                            </a:rPr>
                            <m:t>−24</m:t>
                          </m:r>
                        </m:sup>
                      </m:sSup>
                      <m:r>
                        <a:rPr lang="en-GB" sz="1800" b="0" i="1" smtClean="0">
                          <a:latin typeface="Cambria Math" panose="02040503050406030204" pitchFamily="18" charset="0"/>
                        </a:rPr>
                        <m:t>𝑐</m:t>
                      </m:r>
                      <m:sSup>
                        <m:sSupPr>
                          <m:ctrlPr>
                            <a:rPr lang="en-GB" sz="1800" b="0" i="1" smtClean="0">
                              <a:latin typeface="Cambria Math" panose="02040503050406030204" pitchFamily="18" charset="0"/>
                            </a:rPr>
                          </m:ctrlPr>
                        </m:sSupPr>
                        <m:e>
                          <m:r>
                            <a:rPr lang="en-GB" sz="1800" b="0" i="1" smtClean="0">
                              <a:latin typeface="Cambria Math" panose="02040503050406030204" pitchFamily="18" charset="0"/>
                            </a:rPr>
                            <m:t>𝑚</m:t>
                          </m:r>
                        </m:e>
                        <m:sup>
                          <m:r>
                            <a:rPr lang="en-GB" sz="1800" b="0" i="1" smtClean="0">
                              <a:latin typeface="Cambria Math" panose="02040503050406030204" pitchFamily="18" charset="0"/>
                            </a:rPr>
                            <m:t>3</m:t>
                          </m:r>
                        </m:sup>
                      </m:sSup>
                    </m:oMath>
                  </m:oMathPara>
                </a14:m>
                <a:endParaRPr lang="en-GB" sz="1800" dirty="0">
                  <a:latin typeface="JuliaMono" panose="020B0609060300020004" pitchFamily="49" charset="0"/>
                  <a:ea typeface="JuliaMono" panose="020B0609060300020004" pitchFamily="49" charset="0"/>
                  <a:cs typeface="JuliaMono" panose="020B0609060300020004" pitchFamily="49" charset="0"/>
                </a:endParaRPr>
              </a:p>
              <a:p>
                <a:pPr marL="36576" indent="0">
                  <a:buNone/>
                </a:pPr>
                <a14:m>
                  <m:oMathPara xmlns:m="http://schemas.openxmlformats.org/officeDocument/2006/math">
                    <m:oMathParaPr>
                      <m:jc m:val="left"/>
                    </m:oMathParaPr>
                    <m:oMath xmlns:m="http://schemas.openxmlformats.org/officeDocument/2006/math">
                      <m:sSubSup>
                        <m:sSubSupPr>
                          <m:ctrlPr>
                            <a:rPr lang="en-GB" sz="1800" b="0" i="1" smtClean="0">
                              <a:latin typeface="Cambria Math" panose="02040503050406030204" pitchFamily="18" charset="0"/>
                            </a:rPr>
                          </m:ctrlPr>
                        </m:sSubSupPr>
                        <m:e>
                          <m:r>
                            <a:rPr lang="en-GB" sz="1800" b="0" i="1" smtClean="0">
                              <a:latin typeface="Cambria Math" panose="02040503050406030204" pitchFamily="18" charset="0"/>
                            </a:rPr>
                            <m:t>𝛼</m:t>
                          </m:r>
                        </m:e>
                        <m:sub>
                          <m:r>
                            <a:rPr lang="en-GB" sz="1800" b="0" i="1" smtClean="0">
                              <a:latin typeface="Cambria Math" panose="02040503050406030204" pitchFamily="18" charset="0"/>
                            </a:rPr>
                            <m:t>𝐻𝑒</m:t>
                          </m:r>
                        </m:sub>
                        <m:sup>
                          <m:r>
                            <a:rPr lang="en-GB" sz="1800" b="0" i="1" smtClean="0">
                              <a:latin typeface="Cambria Math" panose="02040503050406030204" pitchFamily="18" charset="0"/>
                            </a:rPr>
                            <m:t>′</m:t>
                          </m:r>
                        </m:sup>
                      </m:sSubSup>
                      <m:r>
                        <a:rPr lang="en-GB" sz="1800" b="0" i="1" smtClean="0">
                          <a:latin typeface="Cambria Math" panose="02040503050406030204" pitchFamily="18" charset="0"/>
                        </a:rPr>
                        <m:t>=0.205∙</m:t>
                      </m:r>
                      <m:sSup>
                        <m:sSupPr>
                          <m:ctrlPr>
                            <a:rPr lang="en-GB" sz="1800" b="0" i="1" smtClean="0">
                              <a:latin typeface="Cambria Math" panose="02040503050406030204" pitchFamily="18" charset="0"/>
                            </a:rPr>
                          </m:ctrlPr>
                        </m:sSupPr>
                        <m:e>
                          <m:r>
                            <a:rPr lang="en-GB" sz="1800" b="0" i="1" smtClean="0">
                              <a:latin typeface="Cambria Math" panose="02040503050406030204" pitchFamily="18" charset="0"/>
                            </a:rPr>
                            <m:t>10</m:t>
                          </m:r>
                        </m:e>
                        <m:sup>
                          <m:r>
                            <a:rPr lang="en-GB" sz="1800" b="0" i="1" smtClean="0">
                              <a:latin typeface="Cambria Math" panose="02040503050406030204" pitchFamily="18" charset="0"/>
                            </a:rPr>
                            <m:t>−24</m:t>
                          </m:r>
                        </m:sup>
                      </m:sSup>
                      <m:r>
                        <a:rPr lang="en-GB" sz="1800" b="0" i="1" smtClean="0">
                          <a:latin typeface="Cambria Math" panose="02040503050406030204" pitchFamily="18" charset="0"/>
                        </a:rPr>
                        <m:t>𝑐</m:t>
                      </m:r>
                      <m:sSup>
                        <m:sSupPr>
                          <m:ctrlPr>
                            <a:rPr lang="en-GB" sz="1800" b="0" i="1" smtClean="0">
                              <a:latin typeface="Cambria Math" panose="02040503050406030204" pitchFamily="18" charset="0"/>
                            </a:rPr>
                          </m:ctrlPr>
                        </m:sSupPr>
                        <m:e>
                          <m:r>
                            <a:rPr lang="en-GB" sz="1800" b="0" i="1" smtClean="0">
                              <a:latin typeface="Cambria Math" panose="02040503050406030204" pitchFamily="18" charset="0"/>
                            </a:rPr>
                            <m:t>𝑚</m:t>
                          </m:r>
                        </m:e>
                        <m:sup>
                          <m:r>
                            <a:rPr lang="en-GB" sz="1800" b="0" i="1" smtClean="0">
                              <a:latin typeface="Cambria Math" panose="02040503050406030204" pitchFamily="18" charset="0"/>
                            </a:rPr>
                            <m:t>3</m:t>
                          </m:r>
                        </m:sup>
                      </m:sSup>
                    </m:oMath>
                  </m:oMathPara>
                </a14:m>
                <a:endParaRPr lang="en-GB" sz="1800" dirty="0">
                  <a:latin typeface="JuliaMono" panose="020B0609060300020004" pitchFamily="49" charset="0"/>
                  <a:ea typeface="JuliaMono" panose="020B0609060300020004" pitchFamily="49" charset="0"/>
                  <a:cs typeface="JuliaMono" panose="020B0609060300020004" pitchFamily="49" charset="0"/>
                </a:endParaRPr>
              </a:p>
            </p:txBody>
          </p:sp>
        </mc:Choice>
        <mc:Fallback xmlns="">
          <p:sp>
            <p:nvSpPr>
              <p:cNvPr id="13" name="TextBox 12">
                <a:extLst>
                  <a:ext uri="{FF2B5EF4-FFF2-40B4-BE49-F238E27FC236}">
                    <a16:creationId xmlns:a16="http://schemas.microsoft.com/office/drawing/2014/main" id="{4717B4C4-6F4D-592C-5FE3-2394E228F7BC}"/>
                  </a:ext>
                </a:extLst>
              </p:cNvPr>
              <p:cNvSpPr txBox="1">
                <a:spLocks noRot="1" noChangeAspect="1" noMove="1" noResize="1" noEditPoints="1" noAdjustHandles="1" noChangeArrowheads="1" noChangeShapeType="1" noTextEdit="1"/>
              </p:cNvSpPr>
              <p:nvPr/>
            </p:nvSpPr>
            <p:spPr>
              <a:xfrm>
                <a:off x="717408" y="3643734"/>
                <a:ext cx="2664820" cy="680956"/>
              </a:xfrm>
              <a:prstGeom prst="rect">
                <a:avLst/>
              </a:prstGeom>
              <a:blipFill>
                <a:blip r:embed="rId7"/>
                <a:stretch>
                  <a:fillRect b="-1802"/>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F8D3969A-D2EB-F8E8-C81A-0E6A7AE6C7A0}"/>
                  </a:ext>
                </a:extLst>
              </p:cNvPr>
              <p:cNvSpPr txBox="1"/>
              <p:nvPr/>
            </p:nvSpPr>
            <p:spPr>
              <a:xfrm>
                <a:off x="3966742" y="3912049"/>
                <a:ext cx="7643964" cy="748410"/>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a:spAutoFit/>
              </a:bodyPr>
              <a:lstStyle/>
              <a:p>
                <a:pPr marL="36576" indent="0">
                  <a:buNone/>
                </a:pPr>
                <a14:m>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𝑛</m:t>
                        </m:r>
                      </m:e>
                      <m:sub>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𝐻</m:t>
                            </m:r>
                          </m:e>
                          <m:sub>
                            <m:r>
                              <a:rPr lang="en-GB" sz="2000" b="0" i="1" smtClean="0">
                                <a:latin typeface="Cambria Math" panose="02040503050406030204" pitchFamily="18" charset="0"/>
                              </a:rPr>
                              <m:t>2</m:t>
                            </m:r>
                          </m:sub>
                        </m:sSub>
                      </m:sub>
                    </m:sSub>
                    <m:r>
                      <a:rPr lang="en-GB" sz="2000" b="0" i="1" smtClean="0">
                        <a:latin typeface="Cambria Math" panose="02040503050406030204" pitchFamily="18" charset="0"/>
                      </a:rPr>
                      <m:t>𝜏</m:t>
                    </m:r>
                    <m:r>
                      <a:rPr lang="en-GB" sz="2000" b="0" i="1" smtClean="0">
                        <a:latin typeface="Cambria Math" panose="02040503050406030204" pitchFamily="18" charset="0"/>
                      </a:rPr>
                      <m:t>=4500</m:t>
                    </m:r>
                  </m:oMath>
                </a14:m>
                <a:r>
                  <a:rPr lang="en-GB" sz="2000" dirty="0">
                    <a:latin typeface="JuliaMono" panose="020B0609060300020004" pitchFamily="49" charset="0"/>
                    <a:ea typeface="JuliaMono" panose="020B0609060300020004" pitchFamily="49" charset="0"/>
                    <a:cs typeface="JuliaMono" panose="020B0609060300020004" pitchFamily="49" charset="0"/>
                  </a:rPr>
                  <a:t> </a:t>
                </a:r>
                <a14:m>
                  <m:oMath xmlns:m="http://schemas.openxmlformats.org/officeDocument/2006/math">
                    <m:f>
                      <m:fPr>
                        <m:type m:val="lin"/>
                        <m:ctrlPr>
                          <a:rPr lang="en-GB" sz="2000" i="1">
                            <a:latin typeface="Cambria Math" panose="02040503050406030204" pitchFamily="18" charset="0"/>
                          </a:rPr>
                        </m:ctrlPr>
                      </m:fPr>
                      <m:num>
                        <m:r>
                          <a:rPr lang="en-GB" sz="2000" i="1">
                            <a:latin typeface="Cambria Math" panose="02040503050406030204" pitchFamily="18" charset="0"/>
                          </a:rPr>
                          <m:t>𝑑</m:t>
                        </m:r>
                      </m:num>
                      <m:den>
                        <m:r>
                          <a:rPr lang="en-GB" sz="2000" i="1">
                            <a:latin typeface="Cambria Math" panose="02040503050406030204" pitchFamily="18" charset="0"/>
                          </a:rPr>
                          <m:t>𝑐</m:t>
                        </m:r>
                        <m:sSup>
                          <m:sSupPr>
                            <m:ctrlPr>
                              <a:rPr lang="en-GB" sz="2000" i="1">
                                <a:latin typeface="Cambria Math" panose="02040503050406030204" pitchFamily="18" charset="0"/>
                              </a:rPr>
                            </m:ctrlPr>
                          </m:sSupPr>
                          <m:e>
                            <m:r>
                              <a:rPr lang="en-GB" sz="2000" i="1">
                                <a:latin typeface="Cambria Math" panose="02040503050406030204" pitchFamily="18" charset="0"/>
                              </a:rPr>
                              <m:t>𝑚</m:t>
                            </m:r>
                          </m:e>
                          <m:sup>
                            <m:r>
                              <a:rPr lang="en-GB" sz="2000" i="1">
                                <a:latin typeface="Cambria Math" panose="02040503050406030204" pitchFamily="18" charset="0"/>
                              </a:rPr>
                              <m:t>3</m:t>
                            </m:r>
                          </m:sup>
                        </m:sSup>
                      </m:den>
                    </m:f>
                    <m:r>
                      <a:rPr lang="en-GB" sz="2000" i="1" smtClean="0">
                        <a:latin typeface="Cambria Math" panose="02040503050406030204" pitchFamily="18" charset="0"/>
                        <a:ea typeface="Cambria Math" panose="02040503050406030204" pitchFamily="18" charset="0"/>
                      </a:rPr>
                      <m:t>⟹</m:t>
                    </m:r>
                    <m:sSub>
                      <m:sSubPr>
                        <m:ctrlPr>
                          <a:rPr lang="en-GB" sz="2000" b="1" i="1" smtClean="0">
                            <a:solidFill>
                              <a:srgbClr val="FF0000"/>
                            </a:solidFill>
                            <a:latin typeface="Cambria Math" panose="02040503050406030204" pitchFamily="18" charset="0"/>
                            <a:ea typeface="Cambria Math" panose="02040503050406030204" pitchFamily="18" charset="0"/>
                          </a:rPr>
                        </m:ctrlPr>
                      </m:sSubPr>
                      <m:e>
                        <m:r>
                          <a:rPr lang="en-GB" sz="2000" b="1" i="1" smtClean="0">
                            <a:solidFill>
                              <a:srgbClr val="FF0000"/>
                            </a:solidFill>
                            <a:latin typeface="Cambria Math" panose="02040503050406030204" pitchFamily="18" charset="0"/>
                            <a:ea typeface="Cambria Math" panose="02040503050406030204" pitchFamily="18" charset="0"/>
                          </a:rPr>
                          <m:t>𝒏</m:t>
                        </m:r>
                      </m:e>
                      <m:sub>
                        <m:sSub>
                          <m:sSubPr>
                            <m:ctrlPr>
                              <a:rPr lang="en-GB" sz="2000" b="1" i="1" smtClean="0">
                                <a:solidFill>
                                  <a:srgbClr val="FF0000"/>
                                </a:solidFill>
                                <a:latin typeface="Cambria Math" panose="02040503050406030204" pitchFamily="18" charset="0"/>
                                <a:ea typeface="Cambria Math" panose="02040503050406030204" pitchFamily="18" charset="0"/>
                              </a:rPr>
                            </m:ctrlPr>
                          </m:sSubPr>
                          <m:e>
                            <m:r>
                              <a:rPr lang="en-GB" sz="2000" b="1" i="1" smtClean="0">
                                <a:solidFill>
                                  <a:srgbClr val="FF0000"/>
                                </a:solidFill>
                                <a:latin typeface="Cambria Math" panose="02040503050406030204" pitchFamily="18" charset="0"/>
                                <a:ea typeface="Cambria Math" panose="02040503050406030204" pitchFamily="18" charset="0"/>
                              </a:rPr>
                              <m:t>𝑯</m:t>
                            </m:r>
                          </m:e>
                          <m:sub>
                            <m:r>
                              <a:rPr lang="en-GB" sz="2000" b="1" i="1" smtClean="0">
                                <a:solidFill>
                                  <a:srgbClr val="FF0000"/>
                                </a:solidFill>
                                <a:latin typeface="Cambria Math" panose="02040503050406030204" pitchFamily="18" charset="0"/>
                                <a:ea typeface="Cambria Math" panose="02040503050406030204" pitchFamily="18" charset="0"/>
                              </a:rPr>
                              <m:t>𝟐</m:t>
                            </m:r>
                          </m:sub>
                        </m:sSub>
                      </m:sub>
                    </m:sSub>
                    <m:r>
                      <a:rPr lang="en-GB" sz="2000" b="1" i="1" smtClean="0">
                        <a:solidFill>
                          <a:srgbClr val="FF0000"/>
                        </a:solidFill>
                        <a:latin typeface="Cambria Math" panose="02040503050406030204" pitchFamily="18" charset="0"/>
                        <a:ea typeface="Cambria Math" panose="02040503050406030204" pitchFamily="18" charset="0"/>
                      </a:rPr>
                      <m:t>≈</m:t>
                    </m:r>
                    <m:r>
                      <a:rPr lang="en-GB" sz="2000" b="1" i="1" smtClean="0">
                        <a:solidFill>
                          <a:srgbClr val="FF0000"/>
                        </a:solidFill>
                        <a:latin typeface="Cambria Math" panose="02040503050406030204" pitchFamily="18" charset="0"/>
                        <a:ea typeface="Cambria Math" panose="02040503050406030204" pitchFamily="18" charset="0"/>
                      </a:rPr>
                      <m:t>𝟐𝟎</m:t>
                    </m:r>
                    <m:r>
                      <a:rPr lang="en-GB" sz="2000" b="1" i="1" smtClean="0">
                        <a:solidFill>
                          <a:srgbClr val="FF0000"/>
                        </a:solidFill>
                        <a:latin typeface="Cambria Math" panose="02040503050406030204" pitchFamily="18" charset="0"/>
                        <a:ea typeface="Cambria Math" panose="02040503050406030204" pitchFamily="18" charset="0"/>
                      </a:rPr>
                      <m:t> </m:t>
                    </m:r>
                    <m:r>
                      <a:rPr lang="en-GB" sz="2000" b="1" i="1" smtClean="0">
                        <a:solidFill>
                          <a:srgbClr val="FF0000"/>
                        </a:solidFill>
                        <a:latin typeface="Cambria Math" panose="02040503050406030204" pitchFamily="18" charset="0"/>
                        <a:ea typeface="Cambria Math" panose="02040503050406030204" pitchFamily="18" charset="0"/>
                      </a:rPr>
                      <m:t>𝒄</m:t>
                    </m:r>
                    <m:sSup>
                      <m:sSupPr>
                        <m:ctrlPr>
                          <a:rPr lang="en-GB" sz="2000" b="1" i="1" smtClean="0">
                            <a:solidFill>
                              <a:srgbClr val="FF0000"/>
                            </a:solidFill>
                            <a:latin typeface="Cambria Math" panose="02040503050406030204" pitchFamily="18" charset="0"/>
                            <a:ea typeface="Cambria Math" panose="02040503050406030204" pitchFamily="18" charset="0"/>
                          </a:rPr>
                        </m:ctrlPr>
                      </m:sSupPr>
                      <m:e>
                        <m:r>
                          <a:rPr lang="en-GB" sz="2000" b="1" i="1" smtClean="0">
                            <a:solidFill>
                              <a:srgbClr val="FF0000"/>
                            </a:solidFill>
                            <a:latin typeface="Cambria Math" panose="02040503050406030204" pitchFamily="18" charset="0"/>
                            <a:ea typeface="Cambria Math" panose="02040503050406030204" pitchFamily="18" charset="0"/>
                          </a:rPr>
                          <m:t>𝒎</m:t>
                        </m:r>
                      </m:e>
                      <m:sup>
                        <m:r>
                          <a:rPr lang="en-GB" sz="2000" b="1" i="1" smtClean="0">
                            <a:solidFill>
                              <a:srgbClr val="FF0000"/>
                            </a:solidFill>
                            <a:latin typeface="Cambria Math" panose="02040503050406030204" pitchFamily="18" charset="0"/>
                            <a:ea typeface="Cambria Math" panose="02040503050406030204" pitchFamily="18" charset="0"/>
                          </a:rPr>
                          <m:t>−</m:t>
                        </m:r>
                        <m:r>
                          <a:rPr lang="en-GB" sz="2000" b="1" i="1" smtClean="0">
                            <a:solidFill>
                              <a:srgbClr val="FF0000"/>
                            </a:solidFill>
                            <a:latin typeface="Cambria Math" panose="02040503050406030204" pitchFamily="18" charset="0"/>
                            <a:ea typeface="Cambria Math" panose="02040503050406030204" pitchFamily="18" charset="0"/>
                          </a:rPr>
                          <m:t>𝟑</m:t>
                        </m:r>
                      </m:sup>
                    </m:sSup>
                    <m:r>
                      <a:rPr lang="en-GB" sz="2000" b="1" i="1" smtClean="0">
                        <a:solidFill>
                          <a:srgbClr val="FF0000"/>
                        </a:solidFill>
                        <a:latin typeface="Cambria Math" panose="02040503050406030204" pitchFamily="18" charset="0"/>
                        <a:ea typeface="Cambria Math" panose="02040503050406030204" pitchFamily="18" charset="0"/>
                      </a:rPr>
                      <m:t>⇒ ≈</m:t>
                    </m:r>
                    <m:r>
                      <a:rPr lang="en-GB" sz="2000" b="1" i="1" smtClean="0">
                        <a:solidFill>
                          <a:srgbClr val="FF0000"/>
                        </a:solidFill>
                        <a:latin typeface="Cambria Math" panose="02040503050406030204" pitchFamily="18" charset="0"/>
                        <a:ea typeface="Cambria Math" panose="02040503050406030204" pitchFamily="18" charset="0"/>
                      </a:rPr>
                      <m:t>𝟏</m:t>
                    </m:r>
                    <m:r>
                      <a:rPr lang="en-GB" sz="2000" b="1" i="1" smtClean="0">
                        <a:solidFill>
                          <a:srgbClr val="FF0000"/>
                        </a:solidFill>
                        <a:latin typeface="Cambria Math" panose="02040503050406030204" pitchFamily="18" charset="0"/>
                        <a:ea typeface="Cambria Math" panose="02040503050406030204" pitchFamily="18" charset="0"/>
                      </a:rPr>
                      <m:t>×</m:t>
                    </m:r>
                    <m:sSup>
                      <m:sSupPr>
                        <m:ctrlPr>
                          <a:rPr lang="en-GB" sz="2000" b="1" i="1" smtClean="0">
                            <a:solidFill>
                              <a:srgbClr val="FF0000"/>
                            </a:solidFill>
                            <a:latin typeface="Cambria Math" panose="02040503050406030204" pitchFamily="18" charset="0"/>
                            <a:ea typeface="Cambria Math" panose="02040503050406030204" pitchFamily="18" charset="0"/>
                          </a:rPr>
                        </m:ctrlPr>
                      </m:sSupPr>
                      <m:e>
                        <m:r>
                          <a:rPr lang="en-GB" sz="2000" b="1" i="1" smtClean="0">
                            <a:solidFill>
                              <a:srgbClr val="FF0000"/>
                            </a:solidFill>
                            <a:latin typeface="Cambria Math" panose="02040503050406030204" pitchFamily="18" charset="0"/>
                            <a:ea typeface="Cambria Math" panose="02040503050406030204" pitchFamily="18" charset="0"/>
                          </a:rPr>
                          <m:t>𝟏𝟎</m:t>
                        </m:r>
                      </m:e>
                      <m:sup>
                        <m:r>
                          <a:rPr lang="en-GB" sz="2000" b="1" i="1" smtClean="0">
                            <a:solidFill>
                              <a:srgbClr val="FF0000"/>
                            </a:solidFill>
                            <a:latin typeface="Cambria Math" panose="02040503050406030204" pitchFamily="18" charset="0"/>
                            <a:ea typeface="Cambria Math" panose="02040503050406030204" pitchFamily="18" charset="0"/>
                          </a:rPr>
                          <m:t>−</m:t>
                        </m:r>
                        <m:r>
                          <a:rPr lang="en-GB" sz="2000" b="1" i="1" smtClean="0">
                            <a:solidFill>
                              <a:srgbClr val="FF0000"/>
                            </a:solidFill>
                            <a:latin typeface="Cambria Math" panose="02040503050406030204" pitchFamily="18" charset="0"/>
                            <a:ea typeface="Cambria Math" panose="02040503050406030204" pitchFamily="18" charset="0"/>
                          </a:rPr>
                          <m:t>𝟏𝟕</m:t>
                        </m:r>
                      </m:sup>
                    </m:sSup>
                    <m:r>
                      <m:rPr>
                        <m:nor/>
                      </m:rPr>
                      <a:rPr lang="en-GB" sz="2000" b="1" i="0" smtClean="0">
                        <a:solidFill>
                          <a:srgbClr val="FF0000"/>
                        </a:solidFill>
                        <a:latin typeface="Cambria Math" panose="02040503050406030204" pitchFamily="18" charset="0"/>
                        <a:ea typeface="Cambria Math" panose="02040503050406030204" pitchFamily="18" charset="0"/>
                      </a:rPr>
                      <m:t>mbar</m:t>
                    </m:r>
                  </m:oMath>
                </a14:m>
                <a:endParaRPr lang="en-GB" sz="2000" b="1" dirty="0">
                  <a:latin typeface="JuliaMono" panose="020B0609060300020004" pitchFamily="49" charset="0"/>
                  <a:ea typeface="JuliaMono" panose="020B0609060300020004" pitchFamily="49" charset="0"/>
                  <a:cs typeface="JuliaMono" panose="020B0609060300020004" pitchFamily="49" charset="0"/>
                </a:endParaRPr>
              </a:p>
              <a:p>
                <a:pPr marL="36576" indent="0">
                  <a:buNone/>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𝑛</m:t>
                          </m:r>
                        </m:e>
                        <m:sub>
                          <m:r>
                            <a:rPr lang="en-GB" sz="2000" b="0" i="1" smtClean="0">
                              <a:latin typeface="Cambria Math" panose="02040503050406030204" pitchFamily="18" charset="0"/>
                            </a:rPr>
                            <m:t>𝐻𝑒</m:t>
                          </m:r>
                        </m:sub>
                      </m:sSub>
                      <m:r>
                        <a:rPr lang="en-GB" sz="2000" b="0" i="1" smtClean="0">
                          <a:latin typeface="Cambria Math" panose="02040503050406030204" pitchFamily="18" charset="0"/>
                        </a:rPr>
                        <m:t>𝜏</m:t>
                      </m:r>
                      <m:r>
                        <a:rPr lang="en-GB" sz="2000" b="0" i="1" smtClean="0">
                          <a:latin typeface="Cambria Math" panose="02040503050406030204" pitchFamily="18" charset="0"/>
                        </a:rPr>
                        <m:t>=9800 </m:t>
                      </m:r>
                      <m:f>
                        <m:fPr>
                          <m:type m:val="lin"/>
                          <m:ctrlPr>
                            <a:rPr lang="en-GB" sz="2000" b="0" i="1" smtClean="0">
                              <a:latin typeface="Cambria Math" panose="02040503050406030204" pitchFamily="18" charset="0"/>
                            </a:rPr>
                          </m:ctrlPr>
                        </m:fPr>
                        <m:num>
                          <m:r>
                            <a:rPr lang="en-GB" sz="2000" b="0" i="1" smtClean="0">
                              <a:latin typeface="Cambria Math" panose="02040503050406030204" pitchFamily="18" charset="0"/>
                            </a:rPr>
                            <m:t>𝑑</m:t>
                          </m:r>
                        </m:num>
                        <m:den>
                          <m:r>
                            <a:rPr lang="en-GB" sz="2000" b="0" i="1" smtClean="0">
                              <a:latin typeface="Cambria Math" panose="02040503050406030204" pitchFamily="18" charset="0"/>
                            </a:rPr>
                            <m:t>𝑐</m:t>
                          </m:r>
                          <m:sSup>
                            <m:sSupPr>
                              <m:ctrlPr>
                                <a:rPr lang="en-GB" sz="2000" b="0" i="1" smtClean="0">
                                  <a:latin typeface="Cambria Math" panose="02040503050406030204" pitchFamily="18" charset="0"/>
                                </a:rPr>
                              </m:ctrlPr>
                            </m:sSupPr>
                            <m:e>
                              <m:r>
                                <a:rPr lang="en-GB" sz="2000" b="0" i="1" smtClean="0">
                                  <a:latin typeface="Cambria Math" panose="02040503050406030204" pitchFamily="18" charset="0"/>
                                </a:rPr>
                                <m:t>𝑚</m:t>
                              </m:r>
                            </m:e>
                            <m:sup>
                              <m:r>
                                <a:rPr lang="en-GB" sz="2000" b="0" i="1" smtClean="0">
                                  <a:latin typeface="Cambria Math" panose="02040503050406030204" pitchFamily="18" charset="0"/>
                                </a:rPr>
                                <m:t>3</m:t>
                              </m:r>
                            </m:sup>
                          </m:sSup>
                        </m:den>
                      </m:f>
                      <m:r>
                        <a:rPr lang="en-GB" sz="2000" b="0" i="1" smtClean="0">
                          <a:latin typeface="Cambria Math" panose="02040503050406030204" pitchFamily="18" charset="0"/>
                        </a:rPr>
                        <m:t> </m:t>
                      </m:r>
                      <m:r>
                        <a:rPr lang="en-GB" sz="2000" b="0" i="1" smtClean="0">
                          <a:latin typeface="Cambria Math" panose="02040503050406030204" pitchFamily="18" charset="0"/>
                          <a:ea typeface="Cambria Math" panose="02040503050406030204" pitchFamily="18" charset="0"/>
                        </a:rPr>
                        <m:t>⟹</m:t>
                      </m:r>
                      <m:sSub>
                        <m:sSubPr>
                          <m:ctrlPr>
                            <a:rPr lang="en-GB" sz="2000" b="1" i="1" smtClean="0">
                              <a:solidFill>
                                <a:srgbClr val="FF0000"/>
                              </a:solidFill>
                              <a:latin typeface="Cambria Math" panose="02040503050406030204" pitchFamily="18" charset="0"/>
                              <a:ea typeface="Cambria Math" panose="02040503050406030204" pitchFamily="18" charset="0"/>
                            </a:rPr>
                          </m:ctrlPr>
                        </m:sSubPr>
                        <m:e>
                          <m:r>
                            <a:rPr lang="en-GB" sz="2000" b="1" i="1" smtClean="0">
                              <a:solidFill>
                                <a:srgbClr val="FF0000"/>
                              </a:solidFill>
                              <a:latin typeface="Cambria Math" panose="02040503050406030204" pitchFamily="18" charset="0"/>
                              <a:ea typeface="Cambria Math" panose="02040503050406030204" pitchFamily="18" charset="0"/>
                            </a:rPr>
                            <m:t>𝒏</m:t>
                          </m:r>
                        </m:e>
                        <m:sub>
                          <m:r>
                            <a:rPr lang="en-GB" sz="2000" b="1" i="1" smtClean="0">
                              <a:solidFill>
                                <a:srgbClr val="FF0000"/>
                              </a:solidFill>
                              <a:latin typeface="Cambria Math" panose="02040503050406030204" pitchFamily="18" charset="0"/>
                              <a:ea typeface="Cambria Math" panose="02040503050406030204" pitchFamily="18" charset="0"/>
                            </a:rPr>
                            <m:t>𝑯𝒆</m:t>
                          </m:r>
                        </m:sub>
                      </m:sSub>
                      <m:r>
                        <a:rPr lang="en-GB" sz="2000" b="1" i="1" smtClean="0">
                          <a:solidFill>
                            <a:srgbClr val="FF0000"/>
                          </a:solidFill>
                          <a:latin typeface="Cambria Math" panose="02040503050406030204" pitchFamily="18" charset="0"/>
                          <a:ea typeface="Cambria Math" panose="02040503050406030204" pitchFamily="18" charset="0"/>
                        </a:rPr>
                        <m:t>≈</m:t>
                      </m:r>
                      <m:r>
                        <a:rPr lang="en-GB" sz="2000" b="1" i="1" smtClean="0">
                          <a:solidFill>
                            <a:srgbClr val="FF0000"/>
                          </a:solidFill>
                          <a:latin typeface="Cambria Math" panose="02040503050406030204" pitchFamily="18" charset="0"/>
                          <a:ea typeface="Cambria Math" panose="02040503050406030204" pitchFamily="18" charset="0"/>
                        </a:rPr>
                        <m:t>𝟓𝟎</m:t>
                      </m:r>
                      <m:r>
                        <a:rPr lang="en-GB" sz="2000" b="1" i="1" smtClean="0">
                          <a:solidFill>
                            <a:srgbClr val="FF0000"/>
                          </a:solidFill>
                          <a:latin typeface="Cambria Math" panose="02040503050406030204" pitchFamily="18" charset="0"/>
                          <a:ea typeface="Cambria Math" panose="02040503050406030204" pitchFamily="18" charset="0"/>
                        </a:rPr>
                        <m:t> </m:t>
                      </m:r>
                      <m:r>
                        <a:rPr lang="en-GB" sz="2000" b="1" i="1" smtClean="0">
                          <a:solidFill>
                            <a:srgbClr val="FF0000"/>
                          </a:solidFill>
                          <a:latin typeface="Cambria Math" panose="02040503050406030204" pitchFamily="18" charset="0"/>
                          <a:ea typeface="Cambria Math" panose="02040503050406030204" pitchFamily="18" charset="0"/>
                        </a:rPr>
                        <m:t>𝒄</m:t>
                      </m:r>
                      <m:sSup>
                        <m:sSupPr>
                          <m:ctrlPr>
                            <a:rPr lang="en-GB" sz="2000" b="1" i="1" smtClean="0">
                              <a:solidFill>
                                <a:srgbClr val="FF0000"/>
                              </a:solidFill>
                              <a:latin typeface="Cambria Math" panose="02040503050406030204" pitchFamily="18" charset="0"/>
                              <a:ea typeface="Cambria Math" panose="02040503050406030204" pitchFamily="18" charset="0"/>
                            </a:rPr>
                          </m:ctrlPr>
                        </m:sSupPr>
                        <m:e>
                          <m:r>
                            <a:rPr lang="en-GB" sz="2000" b="1" i="1" smtClean="0">
                              <a:solidFill>
                                <a:srgbClr val="FF0000"/>
                              </a:solidFill>
                              <a:latin typeface="Cambria Math" panose="02040503050406030204" pitchFamily="18" charset="0"/>
                              <a:ea typeface="Cambria Math" panose="02040503050406030204" pitchFamily="18" charset="0"/>
                            </a:rPr>
                            <m:t>𝒎</m:t>
                          </m:r>
                        </m:e>
                        <m:sup>
                          <m:r>
                            <a:rPr lang="en-GB" sz="2000" b="1" i="1" smtClean="0">
                              <a:solidFill>
                                <a:srgbClr val="FF0000"/>
                              </a:solidFill>
                              <a:latin typeface="Cambria Math" panose="02040503050406030204" pitchFamily="18" charset="0"/>
                              <a:ea typeface="Cambria Math" panose="02040503050406030204" pitchFamily="18" charset="0"/>
                            </a:rPr>
                            <m:t>−</m:t>
                          </m:r>
                          <m:r>
                            <a:rPr lang="en-GB" sz="2000" b="1" i="1" smtClean="0">
                              <a:solidFill>
                                <a:srgbClr val="FF0000"/>
                              </a:solidFill>
                              <a:latin typeface="Cambria Math" panose="02040503050406030204" pitchFamily="18" charset="0"/>
                              <a:ea typeface="Cambria Math" panose="02040503050406030204" pitchFamily="18" charset="0"/>
                            </a:rPr>
                            <m:t>𝟑</m:t>
                          </m:r>
                        </m:sup>
                      </m:sSup>
                      <m:r>
                        <a:rPr lang="en-GB" sz="2000" b="1" i="1">
                          <a:solidFill>
                            <a:srgbClr val="FF0000"/>
                          </a:solidFill>
                          <a:latin typeface="Cambria Math" panose="02040503050406030204" pitchFamily="18" charset="0"/>
                          <a:ea typeface="Cambria Math" panose="02040503050406030204" pitchFamily="18" charset="0"/>
                        </a:rPr>
                        <m:t>⇒</m:t>
                      </m:r>
                      <m:r>
                        <a:rPr lang="en-GB" sz="2000" b="1" i="1" smtClean="0">
                          <a:solidFill>
                            <a:srgbClr val="FF0000"/>
                          </a:solidFill>
                          <a:latin typeface="Cambria Math" panose="02040503050406030204" pitchFamily="18" charset="0"/>
                          <a:ea typeface="Cambria Math" panose="02040503050406030204" pitchFamily="18" charset="0"/>
                        </a:rPr>
                        <m:t> </m:t>
                      </m:r>
                      <m:r>
                        <a:rPr lang="en-GB" sz="2000" b="1" i="1">
                          <a:solidFill>
                            <a:srgbClr val="FF0000"/>
                          </a:solidFill>
                          <a:latin typeface="Cambria Math" panose="02040503050406030204" pitchFamily="18" charset="0"/>
                          <a:ea typeface="Cambria Math" panose="02040503050406030204" pitchFamily="18" charset="0"/>
                        </a:rPr>
                        <m:t>≈</m:t>
                      </m:r>
                      <m:r>
                        <a:rPr lang="en-GB" sz="2000" b="1" i="1" smtClean="0">
                          <a:solidFill>
                            <a:srgbClr val="FF0000"/>
                          </a:solidFill>
                          <a:latin typeface="Cambria Math" panose="02040503050406030204" pitchFamily="18" charset="0"/>
                          <a:ea typeface="Cambria Math" panose="02040503050406030204" pitchFamily="18" charset="0"/>
                        </a:rPr>
                        <m:t>𝟑</m:t>
                      </m:r>
                      <m:r>
                        <a:rPr lang="en-GB" sz="2000" b="1" i="1" smtClean="0">
                          <a:solidFill>
                            <a:srgbClr val="FF0000"/>
                          </a:solidFill>
                          <a:latin typeface="Cambria Math" panose="02040503050406030204" pitchFamily="18" charset="0"/>
                          <a:ea typeface="Cambria Math" panose="02040503050406030204" pitchFamily="18" charset="0"/>
                        </a:rPr>
                        <m:t>×</m:t>
                      </m:r>
                      <m:sSup>
                        <m:sSupPr>
                          <m:ctrlPr>
                            <a:rPr lang="en-GB" sz="2000" b="1" i="1">
                              <a:solidFill>
                                <a:srgbClr val="FF0000"/>
                              </a:solidFill>
                              <a:latin typeface="Cambria Math" panose="02040503050406030204" pitchFamily="18" charset="0"/>
                              <a:ea typeface="Cambria Math" panose="02040503050406030204" pitchFamily="18" charset="0"/>
                            </a:rPr>
                          </m:ctrlPr>
                        </m:sSupPr>
                        <m:e>
                          <m:r>
                            <a:rPr lang="en-GB" sz="2000" b="1" i="1">
                              <a:solidFill>
                                <a:srgbClr val="FF0000"/>
                              </a:solidFill>
                              <a:latin typeface="Cambria Math" panose="02040503050406030204" pitchFamily="18" charset="0"/>
                              <a:ea typeface="Cambria Math" panose="02040503050406030204" pitchFamily="18" charset="0"/>
                            </a:rPr>
                            <m:t>𝟏𝟎</m:t>
                          </m:r>
                        </m:e>
                        <m:sup>
                          <m:r>
                            <a:rPr lang="en-GB" sz="2000" b="1" i="1">
                              <a:solidFill>
                                <a:srgbClr val="FF0000"/>
                              </a:solidFill>
                              <a:latin typeface="Cambria Math" panose="02040503050406030204" pitchFamily="18" charset="0"/>
                              <a:ea typeface="Cambria Math" panose="02040503050406030204" pitchFamily="18" charset="0"/>
                            </a:rPr>
                            <m:t>−</m:t>
                          </m:r>
                          <m:r>
                            <a:rPr lang="en-GB" sz="2000" b="1" i="1">
                              <a:solidFill>
                                <a:srgbClr val="FF0000"/>
                              </a:solidFill>
                              <a:latin typeface="Cambria Math" panose="02040503050406030204" pitchFamily="18" charset="0"/>
                              <a:ea typeface="Cambria Math" panose="02040503050406030204" pitchFamily="18" charset="0"/>
                            </a:rPr>
                            <m:t>𝟏𝟕</m:t>
                          </m:r>
                        </m:sup>
                      </m:sSup>
                      <m:r>
                        <m:rPr>
                          <m:nor/>
                        </m:rPr>
                        <a:rPr lang="en-GB" sz="2000" b="1">
                          <a:solidFill>
                            <a:srgbClr val="FF0000"/>
                          </a:solidFill>
                          <a:latin typeface="Cambria Math" panose="02040503050406030204" pitchFamily="18" charset="0"/>
                          <a:ea typeface="Cambria Math" panose="02040503050406030204" pitchFamily="18" charset="0"/>
                        </a:rPr>
                        <m:t>mbar</m:t>
                      </m:r>
                    </m:oMath>
                  </m:oMathPara>
                </a14:m>
                <a:endParaRPr lang="en-GB" sz="2000" b="1" dirty="0">
                  <a:latin typeface="JuliaMono" panose="020B0609060300020004" pitchFamily="49" charset="0"/>
                  <a:ea typeface="JuliaMono" panose="020B0609060300020004" pitchFamily="49" charset="0"/>
                  <a:cs typeface="JuliaMono" panose="020B0609060300020004" pitchFamily="49" charset="0"/>
                </a:endParaRPr>
              </a:p>
            </p:txBody>
          </p:sp>
        </mc:Choice>
        <mc:Fallback>
          <p:sp>
            <p:nvSpPr>
              <p:cNvPr id="14" name="TextBox 13">
                <a:extLst>
                  <a:ext uri="{FF2B5EF4-FFF2-40B4-BE49-F238E27FC236}">
                    <a16:creationId xmlns:a16="http://schemas.microsoft.com/office/drawing/2014/main" id="{F8D3969A-D2EB-F8E8-C81A-0E6A7AE6C7A0}"/>
                  </a:ext>
                </a:extLst>
              </p:cNvPr>
              <p:cNvSpPr txBox="1">
                <a:spLocks noRot="1" noChangeAspect="1" noMove="1" noResize="1" noEditPoints="1" noAdjustHandles="1" noChangeArrowheads="1" noChangeShapeType="1" noTextEdit="1"/>
              </p:cNvSpPr>
              <p:nvPr/>
            </p:nvSpPr>
            <p:spPr>
              <a:xfrm>
                <a:off x="3966742" y="3912049"/>
                <a:ext cx="7643964" cy="748410"/>
              </a:xfrm>
              <a:prstGeom prst="rect">
                <a:avLst/>
              </a:prstGeom>
              <a:blipFill>
                <a:blip r:embed="rId8"/>
                <a:stretch>
                  <a:fillRect/>
                </a:stretch>
              </a:blipFill>
              <a:effectLst>
                <a:outerShdw blurRad="50800" dist="38100" dir="2700000" algn="tl" rotWithShape="0">
                  <a:prstClr val="black">
                    <a:alpha val="40000"/>
                  </a:prstClr>
                </a:outerShdw>
              </a:effectLst>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9B9C3F82-48E1-1138-D9F3-D88032FE3012}"/>
                  </a:ext>
                </a:extLst>
              </p:cNvPr>
              <p:cNvSpPr txBox="1"/>
              <p:nvPr/>
            </p:nvSpPr>
            <p:spPr>
              <a:xfrm>
                <a:off x="3831800" y="3439692"/>
                <a:ext cx="1752230" cy="461665"/>
              </a:xfrm>
              <a:prstGeom prst="rect">
                <a:avLst/>
              </a:prstGeom>
              <a:noFill/>
            </p:spPr>
            <p:txBody>
              <a:bodyPr wrap="square">
                <a:spAutoFit/>
              </a:bodyPr>
              <a:lstStyle/>
              <a:p>
                <a:pPr marL="36576" indent="0">
                  <a:buNone/>
                </a:pPr>
                <a14:m>
                  <m:oMathPara xmlns:m="http://schemas.openxmlformats.org/officeDocument/2006/math">
                    <m:oMathParaPr>
                      <m:jc m:val="left"/>
                    </m:oMathParaPr>
                    <m:oMath xmlns:m="http://schemas.openxmlformats.org/officeDocument/2006/math">
                      <m:r>
                        <a:rPr lang="en-GB" sz="2400" b="0" i="1" smtClean="0">
                          <a:latin typeface="Cambria Math" panose="02040503050406030204" pitchFamily="18" charset="0"/>
                        </a:rPr>
                        <m:t>𝜏</m:t>
                      </m:r>
                      <m:r>
                        <a:rPr lang="en-GB" sz="2400" b="0" i="1" smtClean="0">
                          <a:latin typeface="Cambria Math" panose="02040503050406030204" pitchFamily="18" charset="0"/>
                        </a:rPr>
                        <m:t>&gt;200 </m:t>
                      </m:r>
                      <m:r>
                        <a:rPr lang="en-GB" sz="2400" b="0" i="1" smtClean="0">
                          <a:latin typeface="Cambria Math" panose="02040503050406030204" pitchFamily="18" charset="0"/>
                        </a:rPr>
                        <m:t>𝑑</m:t>
                      </m:r>
                    </m:oMath>
                  </m:oMathPara>
                </a14:m>
                <a:endParaRPr lang="en-GB" sz="2400" b="0" i="1" dirty="0">
                  <a:latin typeface="JuliaMono" panose="020B0609060300020004" pitchFamily="49" charset="0"/>
                  <a:ea typeface="JuliaMono" panose="020B0609060300020004" pitchFamily="49" charset="0"/>
                  <a:cs typeface="JuliaMono" panose="020B0609060300020004" pitchFamily="49" charset="0"/>
                </a:endParaRPr>
              </a:p>
            </p:txBody>
          </p:sp>
        </mc:Choice>
        <mc:Fallback>
          <p:sp>
            <p:nvSpPr>
              <p:cNvPr id="15" name="TextBox 14">
                <a:extLst>
                  <a:ext uri="{FF2B5EF4-FFF2-40B4-BE49-F238E27FC236}">
                    <a16:creationId xmlns:a16="http://schemas.microsoft.com/office/drawing/2014/main" id="{9B9C3F82-48E1-1138-D9F3-D88032FE3012}"/>
                  </a:ext>
                </a:extLst>
              </p:cNvPr>
              <p:cNvSpPr txBox="1">
                <a:spLocks noRot="1" noChangeAspect="1" noMove="1" noResize="1" noEditPoints="1" noAdjustHandles="1" noChangeArrowheads="1" noChangeShapeType="1" noTextEdit="1"/>
              </p:cNvSpPr>
              <p:nvPr/>
            </p:nvSpPr>
            <p:spPr>
              <a:xfrm>
                <a:off x="3831800" y="3439692"/>
                <a:ext cx="1752230" cy="461665"/>
              </a:xfrm>
              <a:prstGeom prst="rect">
                <a:avLst/>
              </a:prstGeom>
              <a:blipFill>
                <a:blip r:embed="rId9"/>
                <a:stretch>
                  <a:fillRect/>
                </a:stretch>
              </a:blipFill>
            </p:spPr>
            <p:txBody>
              <a:bodyPr/>
              <a:lstStyle/>
              <a:p>
                <a:r>
                  <a:rPr lang="en-GB">
                    <a:noFill/>
                  </a:rPr>
                  <a:t> </a:t>
                </a:r>
              </a:p>
            </p:txBody>
          </p:sp>
        </mc:Fallback>
      </mc:AlternateContent>
      <p:sp>
        <p:nvSpPr>
          <p:cNvPr id="16" name="Arrow: Striped Right 15">
            <a:extLst>
              <a:ext uri="{FF2B5EF4-FFF2-40B4-BE49-F238E27FC236}">
                <a16:creationId xmlns:a16="http://schemas.microsoft.com/office/drawing/2014/main" id="{35406D7C-FC3F-E13B-F167-6D41E1AAC742}"/>
              </a:ext>
            </a:extLst>
          </p:cNvPr>
          <p:cNvSpPr/>
          <p:nvPr/>
        </p:nvSpPr>
        <p:spPr>
          <a:xfrm>
            <a:off x="5342021" y="2688476"/>
            <a:ext cx="1736321" cy="740524"/>
          </a:xfrm>
          <a:prstGeom prst="stripedRightArrow">
            <a:avLst/>
          </a:prstGeom>
          <a:ln>
            <a:solidFill>
              <a:schemeClr val="accent6">
                <a:lumMod val="50000"/>
              </a:schemeClr>
            </a:solid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latin typeface="JuliaMono" panose="020B0609060300020004" pitchFamily="49" charset="0"/>
              <a:ea typeface="JuliaMono" panose="020B0609060300020004" pitchFamily="49" charset="0"/>
              <a:cs typeface="JuliaMono" panose="020B0609060300020004" pitchFamily="49" charset="0"/>
            </a:endParaRPr>
          </a:p>
        </p:txBody>
      </p:sp>
      <p:sp>
        <p:nvSpPr>
          <p:cNvPr id="19" name="TextBox 18">
            <a:extLst>
              <a:ext uri="{FF2B5EF4-FFF2-40B4-BE49-F238E27FC236}">
                <a16:creationId xmlns:a16="http://schemas.microsoft.com/office/drawing/2014/main" id="{DFF865C4-C1B3-0C60-65E3-EEA8962C1BE4}"/>
              </a:ext>
            </a:extLst>
          </p:cNvPr>
          <p:cNvSpPr txBox="1"/>
          <p:nvPr/>
        </p:nvSpPr>
        <p:spPr>
          <a:xfrm>
            <a:off x="6499459" y="5846008"/>
            <a:ext cx="6097604" cy="464230"/>
          </a:xfrm>
          <a:prstGeom prst="rect">
            <a:avLst/>
          </a:prstGeom>
          <a:noFill/>
        </p:spPr>
        <p:txBody>
          <a:bodyPr wrap="square">
            <a:spAutoFit/>
          </a:bodyPr>
          <a:lstStyle/>
          <a:p>
            <a:pPr marL="36576" indent="0">
              <a:lnSpc>
                <a:spcPct val="120000"/>
              </a:lnSpc>
              <a:buNone/>
            </a:pPr>
            <a:r>
              <a:rPr lang="en-GB" sz="1000" dirty="0">
                <a:effectLst/>
                <a:latin typeface="JuliaMono" panose="020B0609060300020004" pitchFamily="49" charset="0"/>
                <a:ea typeface="JuliaMono" panose="020B0609060300020004" pitchFamily="49" charset="0"/>
                <a:cs typeface="JuliaMono" panose="020B0609060300020004" pitchFamily="49" charset="0"/>
              </a:rPr>
              <a:t>[1] X. Fei, Trapping Low-Energy Antiprotons in an Ion Trap., Harvard University, 1990. </a:t>
            </a:r>
            <a:r>
              <a:rPr lang="en-GB" sz="1000" dirty="0">
                <a:effectLst/>
                <a:latin typeface="JuliaMono" panose="020B0609060300020004" pitchFamily="49" charset="0"/>
                <a:ea typeface="JuliaMono" panose="020B0609060300020004" pitchFamily="49" charset="0"/>
                <a:cs typeface="JuliaMono" panose="020B0609060300020004" pitchFamily="49" charset="0"/>
                <a:hlinkClick r:id="rId10"/>
              </a:rPr>
              <a:t>https://ui.adsabs.harvard.edu/abs/1990PhDT.......101F</a:t>
            </a:r>
            <a:endParaRPr lang="en-GB" sz="1000" dirty="0">
              <a:effectLst/>
              <a:latin typeface="JuliaMono" panose="020B0609060300020004" pitchFamily="49" charset="0"/>
              <a:ea typeface="JuliaMono" panose="020B0609060300020004" pitchFamily="49" charset="0"/>
              <a:cs typeface="JuliaMono" panose="020B0609060300020004" pitchFamily="49" charset="0"/>
            </a:endParaRPr>
          </a:p>
        </p:txBody>
      </p:sp>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0E3977F5-47A7-26AC-0C6A-FCFA40DEB2C4}"/>
                  </a:ext>
                </a:extLst>
              </p:cNvPr>
              <p:cNvSpPr txBox="1"/>
              <p:nvPr/>
            </p:nvSpPr>
            <p:spPr>
              <a:xfrm>
                <a:off x="173429" y="4807739"/>
                <a:ext cx="7173883" cy="1332334"/>
              </a:xfrm>
              <a:prstGeom prst="rect">
                <a:avLst/>
              </a:prstGeom>
            </p:spPr>
            <p:style>
              <a:lnRef idx="2">
                <a:schemeClr val="dk1"/>
              </a:lnRef>
              <a:fillRef idx="1">
                <a:schemeClr val="lt1"/>
              </a:fillRef>
              <a:effectRef idx="0">
                <a:schemeClr val="dk1"/>
              </a:effectRef>
              <a:fontRef idx="minor">
                <a:schemeClr val="dk1"/>
              </a:fontRef>
            </p:style>
            <p:txBody>
              <a:bodyPr wrap="square" lIns="72000" tIns="72000" rIns="72000" bIns="72000" rtlCol="0">
                <a:spAutoFit/>
              </a:bodyPr>
              <a:lstStyle/>
              <a:p>
                <a:pPr algn="l"/>
                <a:r>
                  <a:rPr lang="en-GB" dirty="0">
                    <a:latin typeface="JuliaMono" panose="020B0609060300020004" pitchFamily="49" charset="0"/>
                    <a:ea typeface="JuliaMono" panose="020B0609060300020004" pitchFamily="49" charset="0"/>
                    <a:cs typeface="JuliaMono" panose="020B0609060300020004" pitchFamily="49" charset="0"/>
                  </a:rPr>
                  <a:t>Other gases (using same formulas):</a:t>
                </a:r>
              </a:p>
              <a:p>
                <a:pPr marL="36576" indent="0">
                  <a:buNone/>
                </a:pPr>
                <a14:m>
                  <m:oMath xmlns:m="http://schemas.openxmlformats.org/officeDocument/2006/math">
                    <m:sSub>
                      <m:sSubPr>
                        <m:ctrlPr>
                          <a:rPr lang="en-GB" sz="1800" b="0" i="1" smtClean="0">
                            <a:latin typeface="Cambria Math" panose="02040503050406030204" pitchFamily="18" charset="0"/>
                          </a:rPr>
                        </m:ctrlPr>
                      </m:sSubPr>
                      <m:e>
                        <m:r>
                          <a:rPr lang="en-GB" sz="1800" b="0" i="1" smtClean="0">
                            <a:latin typeface="Cambria Math" panose="02040503050406030204" pitchFamily="18" charset="0"/>
                          </a:rPr>
                          <m:t>𝑛</m:t>
                        </m:r>
                      </m:e>
                      <m:sub>
                        <m:r>
                          <a:rPr lang="en-GB" sz="1800" b="0" i="1" smtClean="0">
                            <a:latin typeface="Cambria Math" panose="02040503050406030204" pitchFamily="18" charset="0"/>
                          </a:rPr>
                          <m:t>𝐶𝑂</m:t>
                        </m:r>
                      </m:sub>
                    </m:sSub>
                    <m:r>
                      <a:rPr lang="en-GB" sz="1800" b="0" i="1" smtClean="0">
                        <a:latin typeface="Cambria Math" panose="02040503050406030204" pitchFamily="18" charset="0"/>
                      </a:rPr>
                      <m:t>𝜏</m:t>
                    </m:r>
                    <m:r>
                      <a:rPr lang="en-GB" sz="1800" b="0" i="1" smtClean="0">
                        <a:latin typeface="Cambria Math" panose="02040503050406030204" pitchFamily="18" charset="0"/>
                      </a:rPr>
                      <m:t>=2480</m:t>
                    </m:r>
                  </m:oMath>
                </a14:m>
                <a:r>
                  <a:rPr lang="en-GB" sz="1800" dirty="0">
                    <a:latin typeface="JuliaMono" panose="020B0609060300020004" pitchFamily="49" charset="0"/>
                    <a:ea typeface="JuliaMono" panose="020B0609060300020004" pitchFamily="49" charset="0"/>
                    <a:cs typeface="JuliaMono" panose="020B0609060300020004" pitchFamily="49" charset="0"/>
                  </a:rPr>
                  <a:t> </a:t>
                </a:r>
                <a14:m>
                  <m:oMath xmlns:m="http://schemas.openxmlformats.org/officeDocument/2006/math">
                    <m:f>
                      <m:fPr>
                        <m:type m:val="lin"/>
                        <m:ctrlPr>
                          <a:rPr lang="en-GB" sz="1800" i="1">
                            <a:latin typeface="Cambria Math" panose="02040503050406030204" pitchFamily="18" charset="0"/>
                          </a:rPr>
                        </m:ctrlPr>
                      </m:fPr>
                      <m:num>
                        <m:r>
                          <a:rPr lang="en-GB" sz="1800" i="1">
                            <a:latin typeface="Cambria Math" panose="02040503050406030204" pitchFamily="18" charset="0"/>
                          </a:rPr>
                          <m:t>𝑑</m:t>
                        </m:r>
                      </m:num>
                      <m:den>
                        <m:r>
                          <a:rPr lang="en-GB" sz="1800" i="1">
                            <a:latin typeface="Cambria Math" panose="02040503050406030204" pitchFamily="18" charset="0"/>
                          </a:rPr>
                          <m:t>𝑐</m:t>
                        </m:r>
                        <m:sSup>
                          <m:sSupPr>
                            <m:ctrlPr>
                              <a:rPr lang="en-GB" sz="1800" i="1">
                                <a:latin typeface="Cambria Math" panose="02040503050406030204" pitchFamily="18" charset="0"/>
                              </a:rPr>
                            </m:ctrlPr>
                          </m:sSupPr>
                          <m:e>
                            <m:r>
                              <a:rPr lang="en-GB" sz="1800" i="1">
                                <a:latin typeface="Cambria Math" panose="02040503050406030204" pitchFamily="18" charset="0"/>
                              </a:rPr>
                              <m:t>𝑚</m:t>
                            </m:r>
                          </m:e>
                          <m:sup>
                            <m:r>
                              <a:rPr lang="en-GB" sz="1800" i="1">
                                <a:latin typeface="Cambria Math" panose="02040503050406030204" pitchFamily="18" charset="0"/>
                              </a:rPr>
                              <m:t>3</m:t>
                            </m:r>
                          </m:sup>
                        </m:sSup>
                      </m:den>
                    </m:f>
                    <m:r>
                      <a:rPr lang="en-GB" sz="1800" i="1" smtClean="0">
                        <a:latin typeface="Cambria Math" panose="02040503050406030204" pitchFamily="18" charset="0"/>
                        <a:ea typeface="Cambria Math" panose="02040503050406030204" pitchFamily="18" charset="0"/>
                      </a:rPr>
                      <m:t>⟹</m:t>
                    </m:r>
                    <m:sSub>
                      <m:sSubPr>
                        <m:ctrlPr>
                          <a:rPr lang="en-GB" sz="1800" b="1" i="1" smtClean="0">
                            <a:solidFill>
                              <a:srgbClr val="FF0000"/>
                            </a:solidFill>
                            <a:latin typeface="Cambria Math" panose="02040503050406030204" pitchFamily="18" charset="0"/>
                            <a:ea typeface="Cambria Math" panose="02040503050406030204" pitchFamily="18" charset="0"/>
                          </a:rPr>
                        </m:ctrlPr>
                      </m:sSubPr>
                      <m:e>
                        <m:r>
                          <a:rPr lang="en-GB" sz="1800" b="1" i="1" smtClean="0">
                            <a:solidFill>
                              <a:srgbClr val="FF0000"/>
                            </a:solidFill>
                            <a:latin typeface="Cambria Math" panose="02040503050406030204" pitchFamily="18" charset="0"/>
                            <a:ea typeface="Cambria Math" panose="02040503050406030204" pitchFamily="18" charset="0"/>
                          </a:rPr>
                          <m:t>𝒏</m:t>
                        </m:r>
                      </m:e>
                      <m:sub>
                        <m:r>
                          <a:rPr lang="en-GB" sz="1800" b="1" i="1" smtClean="0">
                            <a:solidFill>
                              <a:srgbClr val="FF0000"/>
                            </a:solidFill>
                            <a:latin typeface="Cambria Math" panose="02040503050406030204" pitchFamily="18" charset="0"/>
                            <a:ea typeface="Cambria Math" panose="02040503050406030204" pitchFamily="18" charset="0"/>
                          </a:rPr>
                          <m:t>𝑪𝑶</m:t>
                        </m:r>
                      </m:sub>
                    </m:sSub>
                    <m:r>
                      <a:rPr lang="en-GB" sz="1800" b="1" i="1" smtClean="0">
                        <a:solidFill>
                          <a:srgbClr val="FF0000"/>
                        </a:solidFill>
                        <a:latin typeface="Cambria Math" panose="02040503050406030204" pitchFamily="18" charset="0"/>
                        <a:ea typeface="Cambria Math" panose="02040503050406030204" pitchFamily="18" charset="0"/>
                      </a:rPr>
                      <m:t>≈</m:t>
                    </m:r>
                    <m:r>
                      <a:rPr lang="en-GB" sz="1800" b="1" i="1" smtClean="0">
                        <a:solidFill>
                          <a:srgbClr val="FF0000"/>
                        </a:solidFill>
                        <a:latin typeface="Cambria Math" panose="02040503050406030204" pitchFamily="18" charset="0"/>
                        <a:ea typeface="Cambria Math" panose="02040503050406030204" pitchFamily="18" charset="0"/>
                      </a:rPr>
                      <m:t>𝟏𝟐</m:t>
                    </m:r>
                    <m:r>
                      <a:rPr lang="en-GB" sz="1800" b="1" i="1" smtClean="0">
                        <a:solidFill>
                          <a:srgbClr val="FF0000"/>
                        </a:solidFill>
                        <a:latin typeface="Cambria Math" panose="02040503050406030204" pitchFamily="18" charset="0"/>
                        <a:ea typeface="Cambria Math" panose="02040503050406030204" pitchFamily="18" charset="0"/>
                      </a:rPr>
                      <m:t> </m:t>
                    </m:r>
                    <m:r>
                      <a:rPr lang="en-GB" sz="1800" b="1" i="1" smtClean="0">
                        <a:solidFill>
                          <a:srgbClr val="FF0000"/>
                        </a:solidFill>
                        <a:latin typeface="Cambria Math" panose="02040503050406030204" pitchFamily="18" charset="0"/>
                        <a:ea typeface="Cambria Math" panose="02040503050406030204" pitchFamily="18" charset="0"/>
                      </a:rPr>
                      <m:t>𝒄</m:t>
                    </m:r>
                    <m:sSup>
                      <m:sSupPr>
                        <m:ctrlPr>
                          <a:rPr lang="en-GB" sz="1800" b="1" i="1" smtClean="0">
                            <a:solidFill>
                              <a:srgbClr val="FF0000"/>
                            </a:solidFill>
                            <a:latin typeface="Cambria Math" panose="02040503050406030204" pitchFamily="18" charset="0"/>
                            <a:ea typeface="Cambria Math" panose="02040503050406030204" pitchFamily="18" charset="0"/>
                          </a:rPr>
                        </m:ctrlPr>
                      </m:sSupPr>
                      <m:e>
                        <m:r>
                          <a:rPr lang="en-GB" sz="1800" b="1" i="1" smtClean="0">
                            <a:solidFill>
                              <a:srgbClr val="FF0000"/>
                            </a:solidFill>
                            <a:latin typeface="Cambria Math" panose="02040503050406030204" pitchFamily="18" charset="0"/>
                            <a:ea typeface="Cambria Math" panose="02040503050406030204" pitchFamily="18" charset="0"/>
                          </a:rPr>
                          <m:t>𝒎</m:t>
                        </m:r>
                      </m:e>
                      <m:sup>
                        <m:r>
                          <a:rPr lang="en-GB" sz="1800" b="1" i="1" smtClean="0">
                            <a:solidFill>
                              <a:srgbClr val="FF0000"/>
                            </a:solidFill>
                            <a:latin typeface="Cambria Math" panose="02040503050406030204" pitchFamily="18" charset="0"/>
                            <a:ea typeface="Cambria Math" panose="02040503050406030204" pitchFamily="18" charset="0"/>
                          </a:rPr>
                          <m:t>−</m:t>
                        </m:r>
                        <m:r>
                          <a:rPr lang="en-GB" sz="1800" b="1" i="1" smtClean="0">
                            <a:solidFill>
                              <a:srgbClr val="FF0000"/>
                            </a:solidFill>
                            <a:latin typeface="Cambria Math" panose="02040503050406030204" pitchFamily="18" charset="0"/>
                            <a:ea typeface="Cambria Math" panose="02040503050406030204" pitchFamily="18" charset="0"/>
                          </a:rPr>
                          <m:t>𝟑</m:t>
                        </m:r>
                      </m:sup>
                    </m:sSup>
                    <m:r>
                      <a:rPr lang="en-GB" sz="1800" b="1" i="1" smtClean="0">
                        <a:solidFill>
                          <a:srgbClr val="FF0000"/>
                        </a:solidFill>
                        <a:latin typeface="Cambria Math" panose="02040503050406030204" pitchFamily="18" charset="0"/>
                        <a:ea typeface="Cambria Math" panose="02040503050406030204" pitchFamily="18" charset="0"/>
                      </a:rPr>
                      <m:t>⇒ ≈</m:t>
                    </m:r>
                    <m:r>
                      <a:rPr lang="en-GB" sz="1800" b="1" i="1" smtClean="0">
                        <a:solidFill>
                          <a:srgbClr val="FF0000"/>
                        </a:solidFill>
                        <a:latin typeface="Cambria Math" panose="02040503050406030204" pitchFamily="18" charset="0"/>
                        <a:ea typeface="Cambria Math" panose="02040503050406030204" pitchFamily="18" charset="0"/>
                      </a:rPr>
                      <m:t>𝟕</m:t>
                    </m:r>
                    <m:r>
                      <a:rPr lang="en-GB" sz="1800" b="1" i="1" smtClean="0">
                        <a:solidFill>
                          <a:srgbClr val="FF0000"/>
                        </a:solidFill>
                        <a:latin typeface="Cambria Math" panose="02040503050406030204" pitchFamily="18" charset="0"/>
                        <a:ea typeface="Cambria Math" panose="02040503050406030204" pitchFamily="18" charset="0"/>
                      </a:rPr>
                      <m:t>×</m:t>
                    </m:r>
                    <m:sSup>
                      <m:sSupPr>
                        <m:ctrlPr>
                          <a:rPr lang="en-GB" sz="1800" b="1" i="1" smtClean="0">
                            <a:solidFill>
                              <a:srgbClr val="FF0000"/>
                            </a:solidFill>
                            <a:latin typeface="Cambria Math" panose="02040503050406030204" pitchFamily="18" charset="0"/>
                            <a:ea typeface="Cambria Math" panose="02040503050406030204" pitchFamily="18" charset="0"/>
                          </a:rPr>
                        </m:ctrlPr>
                      </m:sSupPr>
                      <m:e>
                        <m:r>
                          <a:rPr lang="en-GB" sz="1800" b="1" i="1" smtClean="0">
                            <a:solidFill>
                              <a:srgbClr val="FF0000"/>
                            </a:solidFill>
                            <a:latin typeface="Cambria Math" panose="02040503050406030204" pitchFamily="18" charset="0"/>
                            <a:ea typeface="Cambria Math" panose="02040503050406030204" pitchFamily="18" charset="0"/>
                          </a:rPr>
                          <m:t>𝟏𝟎</m:t>
                        </m:r>
                      </m:e>
                      <m:sup>
                        <m:r>
                          <a:rPr lang="en-GB" sz="1800" b="1" i="1" smtClean="0">
                            <a:solidFill>
                              <a:srgbClr val="FF0000"/>
                            </a:solidFill>
                            <a:latin typeface="Cambria Math" panose="02040503050406030204" pitchFamily="18" charset="0"/>
                            <a:ea typeface="Cambria Math" panose="02040503050406030204" pitchFamily="18" charset="0"/>
                          </a:rPr>
                          <m:t>−</m:t>
                        </m:r>
                        <m:r>
                          <a:rPr lang="en-GB" sz="1800" b="1" i="1" smtClean="0">
                            <a:solidFill>
                              <a:srgbClr val="FF0000"/>
                            </a:solidFill>
                            <a:latin typeface="Cambria Math" panose="02040503050406030204" pitchFamily="18" charset="0"/>
                            <a:ea typeface="Cambria Math" panose="02040503050406030204" pitchFamily="18" charset="0"/>
                          </a:rPr>
                          <m:t>𝟏𝟖</m:t>
                        </m:r>
                      </m:sup>
                    </m:sSup>
                    <m:r>
                      <m:rPr>
                        <m:nor/>
                      </m:rPr>
                      <a:rPr lang="en-GB" sz="1800" b="1" i="0" smtClean="0">
                        <a:solidFill>
                          <a:srgbClr val="FF0000"/>
                        </a:solidFill>
                        <a:latin typeface="Cambria Math" panose="02040503050406030204" pitchFamily="18" charset="0"/>
                        <a:ea typeface="Cambria Math" panose="02040503050406030204" pitchFamily="18" charset="0"/>
                      </a:rPr>
                      <m:t>mbar</m:t>
                    </m:r>
                  </m:oMath>
                </a14:m>
                <a:endParaRPr lang="en-GB" sz="1800" b="1" dirty="0">
                  <a:latin typeface="JuliaMono" panose="020B0609060300020004" pitchFamily="49" charset="0"/>
                  <a:ea typeface="JuliaMono" panose="020B0609060300020004" pitchFamily="49" charset="0"/>
                  <a:cs typeface="JuliaMono" panose="020B0609060300020004" pitchFamily="49" charset="0"/>
                </a:endParaRPr>
              </a:p>
              <a:p>
                <a14:m>
                  <m:oMath xmlns:m="http://schemas.openxmlformats.org/officeDocument/2006/math">
                    <m:sSub>
                      <m:sSubPr>
                        <m:ctrlPr>
                          <a:rPr lang="en-GB" sz="1800" b="0" i="1" smtClean="0">
                            <a:latin typeface="Cambria Math" panose="02040503050406030204" pitchFamily="18" charset="0"/>
                          </a:rPr>
                        </m:ctrlPr>
                      </m:sSubPr>
                      <m:e>
                        <m:r>
                          <a:rPr lang="en-GB" sz="1800" b="0" i="1" smtClean="0">
                            <a:latin typeface="Cambria Math" panose="02040503050406030204" pitchFamily="18" charset="0"/>
                          </a:rPr>
                          <m:t>𝑛</m:t>
                        </m:r>
                      </m:e>
                      <m:sub>
                        <m:sSub>
                          <m:sSubPr>
                            <m:ctrlPr>
                              <a:rPr lang="en-GB" sz="1800" b="0" i="1" smtClean="0">
                                <a:latin typeface="Cambria Math" panose="02040503050406030204" pitchFamily="18" charset="0"/>
                              </a:rPr>
                            </m:ctrlPr>
                          </m:sSubPr>
                          <m:e>
                            <m:r>
                              <a:rPr lang="en-GB" sz="1800" b="0" i="1" smtClean="0">
                                <a:latin typeface="Cambria Math" panose="02040503050406030204" pitchFamily="18" charset="0"/>
                              </a:rPr>
                              <m:t>𝐻</m:t>
                            </m:r>
                          </m:e>
                          <m:sub>
                            <m:r>
                              <a:rPr lang="en-GB" sz="1800" b="0" i="1" smtClean="0">
                                <a:latin typeface="Cambria Math" panose="02040503050406030204" pitchFamily="18" charset="0"/>
                              </a:rPr>
                              <m:t>2</m:t>
                            </m:r>
                          </m:sub>
                        </m:sSub>
                        <m:r>
                          <a:rPr lang="en-GB" sz="1800" b="0" i="1" smtClean="0">
                            <a:latin typeface="Cambria Math" panose="02040503050406030204" pitchFamily="18" charset="0"/>
                          </a:rPr>
                          <m:t>𝑂</m:t>
                        </m:r>
                      </m:sub>
                    </m:sSub>
                    <m:r>
                      <a:rPr lang="en-GB" sz="1800" b="0" i="1" smtClean="0">
                        <a:latin typeface="Cambria Math" panose="02040503050406030204" pitchFamily="18" charset="0"/>
                      </a:rPr>
                      <m:t>𝜏</m:t>
                    </m:r>
                    <m:r>
                      <a:rPr lang="en-GB" sz="1800" b="0" i="1" smtClean="0">
                        <a:latin typeface="Cambria Math" panose="02040503050406030204" pitchFamily="18" charset="0"/>
                      </a:rPr>
                      <m:t>=2780</m:t>
                    </m:r>
                  </m:oMath>
                </a14:m>
                <a:r>
                  <a:rPr lang="en-GB" sz="1800" dirty="0">
                    <a:latin typeface="JuliaMono" panose="020B0609060300020004" pitchFamily="49" charset="0"/>
                    <a:ea typeface="JuliaMono" panose="020B0609060300020004" pitchFamily="49" charset="0"/>
                    <a:cs typeface="JuliaMono" panose="020B0609060300020004" pitchFamily="49" charset="0"/>
                  </a:rPr>
                  <a:t> </a:t>
                </a:r>
                <a14:m>
                  <m:oMath xmlns:m="http://schemas.openxmlformats.org/officeDocument/2006/math">
                    <m:f>
                      <m:fPr>
                        <m:type m:val="lin"/>
                        <m:ctrlPr>
                          <a:rPr lang="en-GB" sz="1800" i="1">
                            <a:latin typeface="Cambria Math" panose="02040503050406030204" pitchFamily="18" charset="0"/>
                          </a:rPr>
                        </m:ctrlPr>
                      </m:fPr>
                      <m:num>
                        <m:r>
                          <a:rPr lang="en-GB" sz="1800" i="1">
                            <a:latin typeface="Cambria Math" panose="02040503050406030204" pitchFamily="18" charset="0"/>
                          </a:rPr>
                          <m:t>𝑑</m:t>
                        </m:r>
                      </m:num>
                      <m:den>
                        <m:r>
                          <a:rPr lang="en-GB" sz="1800" i="1">
                            <a:latin typeface="Cambria Math" panose="02040503050406030204" pitchFamily="18" charset="0"/>
                          </a:rPr>
                          <m:t>𝑐</m:t>
                        </m:r>
                        <m:sSup>
                          <m:sSupPr>
                            <m:ctrlPr>
                              <a:rPr lang="en-GB" sz="1800" i="1">
                                <a:latin typeface="Cambria Math" panose="02040503050406030204" pitchFamily="18" charset="0"/>
                              </a:rPr>
                            </m:ctrlPr>
                          </m:sSupPr>
                          <m:e>
                            <m:r>
                              <a:rPr lang="en-GB" sz="1800" i="1">
                                <a:latin typeface="Cambria Math" panose="02040503050406030204" pitchFamily="18" charset="0"/>
                              </a:rPr>
                              <m:t>𝑚</m:t>
                            </m:r>
                          </m:e>
                          <m:sup>
                            <m:r>
                              <a:rPr lang="en-GB" sz="1800" i="1">
                                <a:latin typeface="Cambria Math" panose="02040503050406030204" pitchFamily="18" charset="0"/>
                              </a:rPr>
                              <m:t>3</m:t>
                            </m:r>
                          </m:sup>
                        </m:sSup>
                      </m:den>
                    </m:f>
                    <m:r>
                      <a:rPr lang="en-GB" sz="1800" i="1" smtClean="0">
                        <a:latin typeface="Cambria Math" panose="02040503050406030204" pitchFamily="18" charset="0"/>
                        <a:ea typeface="Cambria Math" panose="02040503050406030204" pitchFamily="18" charset="0"/>
                      </a:rPr>
                      <m:t>⟹</m:t>
                    </m:r>
                    <m:sSub>
                      <m:sSubPr>
                        <m:ctrlPr>
                          <a:rPr lang="en-GB" sz="1800" b="1" i="1" smtClean="0">
                            <a:solidFill>
                              <a:srgbClr val="FF0000"/>
                            </a:solidFill>
                            <a:latin typeface="Cambria Math" panose="02040503050406030204" pitchFamily="18" charset="0"/>
                            <a:ea typeface="Cambria Math" panose="02040503050406030204" pitchFamily="18" charset="0"/>
                          </a:rPr>
                        </m:ctrlPr>
                      </m:sSubPr>
                      <m:e>
                        <m:r>
                          <a:rPr lang="en-GB" sz="1800" b="1" i="1" smtClean="0">
                            <a:solidFill>
                              <a:srgbClr val="FF0000"/>
                            </a:solidFill>
                            <a:latin typeface="Cambria Math" panose="02040503050406030204" pitchFamily="18" charset="0"/>
                            <a:ea typeface="Cambria Math" panose="02040503050406030204" pitchFamily="18" charset="0"/>
                          </a:rPr>
                          <m:t>𝒏</m:t>
                        </m:r>
                      </m:e>
                      <m:sub>
                        <m:sSub>
                          <m:sSubPr>
                            <m:ctrlPr>
                              <a:rPr lang="en-GB" sz="1800" b="1" i="1" smtClean="0">
                                <a:solidFill>
                                  <a:srgbClr val="FF0000"/>
                                </a:solidFill>
                                <a:latin typeface="Cambria Math" panose="02040503050406030204" pitchFamily="18" charset="0"/>
                                <a:ea typeface="Cambria Math" panose="02040503050406030204" pitchFamily="18" charset="0"/>
                              </a:rPr>
                            </m:ctrlPr>
                          </m:sSubPr>
                          <m:e>
                            <m:r>
                              <a:rPr lang="en-GB" sz="1800" b="1" i="1" smtClean="0">
                                <a:solidFill>
                                  <a:srgbClr val="FF0000"/>
                                </a:solidFill>
                                <a:latin typeface="Cambria Math" panose="02040503050406030204" pitchFamily="18" charset="0"/>
                                <a:ea typeface="Cambria Math" panose="02040503050406030204" pitchFamily="18" charset="0"/>
                              </a:rPr>
                              <m:t>𝑯</m:t>
                            </m:r>
                          </m:e>
                          <m:sub>
                            <m:r>
                              <a:rPr lang="en-GB" sz="1800" b="1" i="1" smtClean="0">
                                <a:solidFill>
                                  <a:srgbClr val="FF0000"/>
                                </a:solidFill>
                                <a:latin typeface="Cambria Math" panose="02040503050406030204" pitchFamily="18" charset="0"/>
                                <a:ea typeface="Cambria Math" panose="02040503050406030204" pitchFamily="18" charset="0"/>
                              </a:rPr>
                              <m:t>𝟐</m:t>
                            </m:r>
                          </m:sub>
                        </m:sSub>
                        <m:r>
                          <a:rPr lang="en-GB" sz="1800" b="1" i="1" smtClean="0">
                            <a:solidFill>
                              <a:srgbClr val="FF0000"/>
                            </a:solidFill>
                            <a:latin typeface="Cambria Math" panose="02040503050406030204" pitchFamily="18" charset="0"/>
                            <a:ea typeface="Cambria Math" panose="02040503050406030204" pitchFamily="18" charset="0"/>
                          </a:rPr>
                          <m:t>𝑶</m:t>
                        </m:r>
                      </m:sub>
                    </m:sSub>
                    <m:r>
                      <a:rPr lang="en-GB" sz="1800" b="1" i="1" smtClean="0">
                        <a:solidFill>
                          <a:srgbClr val="FF0000"/>
                        </a:solidFill>
                        <a:latin typeface="Cambria Math" panose="02040503050406030204" pitchFamily="18" charset="0"/>
                        <a:ea typeface="Cambria Math" panose="02040503050406030204" pitchFamily="18" charset="0"/>
                      </a:rPr>
                      <m:t>≈</m:t>
                    </m:r>
                    <m:r>
                      <a:rPr lang="en-GB" sz="1800" b="1" i="1" smtClean="0">
                        <a:solidFill>
                          <a:srgbClr val="FF0000"/>
                        </a:solidFill>
                        <a:latin typeface="Cambria Math" panose="02040503050406030204" pitchFamily="18" charset="0"/>
                        <a:ea typeface="Cambria Math" panose="02040503050406030204" pitchFamily="18" charset="0"/>
                      </a:rPr>
                      <m:t>𝟏𝟒</m:t>
                    </m:r>
                    <m:r>
                      <a:rPr lang="en-GB" sz="1800" b="1" i="1" smtClean="0">
                        <a:solidFill>
                          <a:srgbClr val="FF0000"/>
                        </a:solidFill>
                        <a:latin typeface="Cambria Math" panose="02040503050406030204" pitchFamily="18" charset="0"/>
                        <a:ea typeface="Cambria Math" panose="02040503050406030204" pitchFamily="18" charset="0"/>
                      </a:rPr>
                      <m:t> </m:t>
                    </m:r>
                    <m:r>
                      <a:rPr lang="en-GB" sz="1800" b="1" i="1" smtClean="0">
                        <a:solidFill>
                          <a:srgbClr val="FF0000"/>
                        </a:solidFill>
                        <a:latin typeface="Cambria Math" panose="02040503050406030204" pitchFamily="18" charset="0"/>
                        <a:ea typeface="Cambria Math" panose="02040503050406030204" pitchFamily="18" charset="0"/>
                      </a:rPr>
                      <m:t>𝒄</m:t>
                    </m:r>
                    <m:sSup>
                      <m:sSupPr>
                        <m:ctrlPr>
                          <a:rPr lang="en-GB" sz="1800" b="1" i="1" smtClean="0">
                            <a:solidFill>
                              <a:srgbClr val="FF0000"/>
                            </a:solidFill>
                            <a:latin typeface="Cambria Math" panose="02040503050406030204" pitchFamily="18" charset="0"/>
                            <a:ea typeface="Cambria Math" panose="02040503050406030204" pitchFamily="18" charset="0"/>
                          </a:rPr>
                        </m:ctrlPr>
                      </m:sSupPr>
                      <m:e>
                        <m:r>
                          <a:rPr lang="en-GB" sz="1800" b="1" i="1" smtClean="0">
                            <a:solidFill>
                              <a:srgbClr val="FF0000"/>
                            </a:solidFill>
                            <a:latin typeface="Cambria Math" panose="02040503050406030204" pitchFamily="18" charset="0"/>
                            <a:ea typeface="Cambria Math" panose="02040503050406030204" pitchFamily="18" charset="0"/>
                          </a:rPr>
                          <m:t>𝒎</m:t>
                        </m:r>
                      </m:e>
                      <m:sup>
                        <m:r>
                          <a:rPr lang="en-GB" sz="1800" b="1" i="1" smtClean="0">
                            <a:solidFill>
                              <a:srgbClr val="FF0000"/>
                            </a:solidFill>
                            <a:latin typeface="Cambria Math" panose="02040503050406030204" pitchFamily="18" charset="0"/>
                            <a:ea typeface="Cambria Math" panose="02040503050406030204" pitchFamily="18" charset="0"/>
                          </a:rPr>
                          <m:t>−</m:t>
                        </m:r>
                        <m:r>
                          <a:rPr lang="en-GB" sz="1800" b="1" i="1" smtClean="0">
                            <a:solidFill>
                              <a:srgbClr val="FF0000"/>
                            </a:solidFill>
                            <a:latin typeface="Cambria Math" panose="02040503050406030204" pitchFamily="18" charset="0"/>
                            <a:ea typeface="Cambria Math" panose="02040503050406030204" pitchFamily="18" charset="0"/>
                          </a:rPr>
                          <m:t>𝟑</m:t>
                        </m:r>
                      </m:sup>
                    </m:sSup>
                    <m:r>
                      <a:rPr lang="en-GB" sz="1800" b="1" i="1" smtClean="0">
                        <a:solidFill>
                          <a:srgbClr val="FF0000"/>
                        </a:solidFill>
                        <a:latin typeface="Cambria Math" panose="02040503050406030204" pitchFamily="18" charset="0"/>
                        <a:ea typeface="Cambria Math" panose="02040503050406030204" pitchFamily="18" charset="0"/>
                      </a:rPr>
                      <m:t>⇒ ≈</m:t>
                    </m:r>
                    <m:r>
                      <a:rPr lang="en-GB" sz="1800" b="1" i="1" smtClean="0">
                        <a:solidFill>
                          <a:srgbClr val="FF0000"/>
                        </a:solidFill>
                        <a:latin typeface="Cambria Math" panose="02040503050406030204" pitchFamily="18" charset="0"/>
                        <a:ea typeface="Cambria Math" panose="02040503050406030204" pitchFamily="18" charset="0"/>
                      </a:rPr>
                      <m:t>𝟖</m:t>
                    </m:r>
                    <m:r>
                      <a:rPr lang="en-GB" sz="1800" b="1" i="1" smtClean="0">
                        <a:solidFill>
                          <a:srgbClr val="FF0000"/>
                        </a:solidFill>
                        <a:latin typeface="Cambria Math" panose="02040503050406030204" pitchFamily="18" charset="0"/>
                        <a:ea typeface="Cambria Math" panose="02040503050406030204" pitchFamily="18" charset="0"/>
                      </a:rPr>
                      <m:t>×</m:t>
                    </m:r>
                    <m:sSup>
                      <m:sSupPr>
                        <m:ctrlPr>
                          <a:rPr lang="en-GB" sz="1800" b="1" i="1" smtClean="0">
                            <a:solidFill>
                              <a:srgbClr val="FF0000"/>
                            </a:solidFill>
                            <a:latin typeface="Cambria Math" panose="02040503050406030204" pitchFamily="18" charset="0"/>
                            <a:ea typeface="Cambria Math" panose="02040503050406030204" pitchFamily="18" charset="0"/>
                          </a:rPr>
                        </m:ctrlPr>
                      </m:sSupPr>
                      <m:e>
                        <m:r>
                          <a:rPr lang="en-GB" sz="1800" b="1" i="1" smtClean="0">
                            <a:solidFill>
                              <a:srgbClr val="FF0000"/>
                            </a:solidFill>
                            <a:latin typeface="Cambria Math" panose="02040503050406030204" pitchFamily="18" charset="0"/>
                            <a:ea typeface="Cambria Math" panose="02040503050406030204" pitchFamily="18" charset="0"/>
                          </a:rPr>
                          <m:t>𝟏𝟎</m:t>
                        </m:r>
                      </m:e>
                      <m:sup>
                        <m:r>
                          <a:rPr lang="en-GB" sz="1800" b="1" i="1" smtClean="0">
                            <a:solidFill>
                              <a:srgbClr val="FF0000"/>
                            </a:solidFill>
                            <a:latin typeface="Cambria Math" panose="02040503050406030204" pitchFamily="18" charset="0"/>
                            <a:ea typeface="Cambria Math" panose="02040503050406030204" pitchFamily="18" charset="0"/>
                          </a:rPr>
                          <m:t>−</m:t>
                        </m:r>
                        <m:r>
                          <a:rPr lang="en-GB" sz="1800" b="1" i="1" smtClean="0">
                            <a:solidFill>
                              <a:srgbClr val="FF0000"/>
                            </a:solidFill>
                            <a:latin typeface="Cambria Math" panose="02040503050406030204" pitchFamily="18" charset="0"/>
                            <a:ea typeface="Cambria Math" panose="02040503050406030204" pitchFamily="18" charset="0"/>
                          </a:rPr>
                          <m:t>𝟏𝟖</m:t>
                        </m:r>
                      </m:sup>
                    </m:sSup>
                    <m:r>
                      <m:rPr>
                        <m:nor/>
                      </m:rPr>
                      <a:rPr lang="en-GB" sz="1800" b="1" i="0" smtClean="0">
                        <a:solidFill>
                          <a:srgbClr val="FF0000"/>
                        </a:solidFill>
                        <a:latin typeface="Cambria Math" panose="02040503050406030204" pitchFamily="18" charset="0"/>
                        <a:ea typeface="Cambria Math" panose="02040503050406030204" pitchFamily="18" charset="0"/>
                      </a:rPr>
                      <m:t>mbar</m:t>
                    </m:r>
                  </m:oMath>
                </a14:m>
                <a:endParaRPr lang="en-GB" sz="1800" b="1" dirty="0">
                  <a:solidFill>
                    <a:srgbClr val="FF0000"/>
                  </a:solidFill>
                  <a:latin typeface="JuliaMono" panose="020B0609060300020004" pitchFamily="49" charset="0"/>
                  <a:ea typeface="Cambria Math" panose="02040503050406030204" pitchFamily="18" charset="0"/>
                </a:endParaRPr>
              </a:p>
              <a:p>
                <a14:m>
                  <m:oMath xmlns:m="http://schemas.openxmlformats.org/officeDocument/2006/math">
                    <m:sSub>
                      <m:sSubPr>
                        <m:ctrlPr>
                          <a:rPr lang="en-GB" sz="1800" b="0" i="1" smtClean="0">
                            <a:latin typeface="Cambria Math" panose="02040503050406030204" pitchFamily="18" charset="0"/>
                          </a:rPr>
                        </m:ctrlPr>
                      </m:sSubPr>
                      <m:e>
                        <m:r>
                          <a:rPr lang="en-GB" sz="1800" b="0" i="1" smtClean="0">
                            <a:latin typeface="Cambria Math" panose="02040503050406030204" pitchFamily="18" charset="0"/>
                          </a:rPr>
                          <m:t>𝑛</m:t>
                        </m:r>
                      </m:e>
                      <m:sub>
                        <m:sSub>
                          <m:sSubPr>
                            <m:ctrlPr>
                              <a:rPr lang="en-GB" sz="1800" b="0" i="1" smtClean="0">
                                <a:latin typeface="Cambria Math" panose="02040503050406030204" pitchFamily="18" charset="0"/>
                              </a:rPr>
                            </m:ctrlPr>
                          </m:sSubPr>
                          <m:e>
                            <m:r>
                              <a:rPr lang="en-GB" sz="1800" b="0" i="1" smtClean="0">
                                <a:latin typeface="Cambria Math" panose="02040503050406030204" pitchFamily="18" charset="0"/>
                              </a:rPr>
                              <m:t>𝐶𝑂</m:t>
                            </m:r>
                          </m:e>
                          <m:sub>
                            <m:r>
                              <a:rPr lang="en-GB" sz="1800" b="0" i="1" smtClean="0">
                                <a:latin typeface="Cambria Math" panose="02040503050406030204" pitchFamily="18" charset="0"/>
                              </a:rPr>
                              <m:t>2</m:t>
                            </m:r>
                          </m:sub>
                        </m:sSub>
                      </m:sub>
                    </m:sSub>
                    <m:r>
                      <a:rPr lang="en-GB" sz="1800" b="0" i="1" smtClean="0">
                        <a:latin typeface="Cambria Math" panose="02040503050406030204" pitchFamily="18" charset="0"/>
                      </a:rPr>
                      <m:t>𝜏</m:t>
                    </m:r>
                    <m:r>
                      <a:rPr lang="en-GB" sz="1800" b="0" i="1" smtClean="0">
                        <a:latin typeface="Cambria Math" panose="02040503050406030204" pitchFamily="18" charset="0"/>
                      </a:rPr>
                      <m:t>=2190</m:t>
                    </m:r>
                  </m:oMath>
                </a14:m>
                <a:r>
                  <a:rPr lang="en-GB" sz="1800" dirty="0">
                    <a:latin typeface="JuliaMono" panose="020B0609060300020004" pitchFamily="49" charset="0"/>
                    <a:ea typeface="JuliaMono" panose="020B0609060300020004" pitchFamily="49" charset="0"/>
                    <a:cs typeface="JuliaMono" panose="020B0609060300020004" pitchFamily="49" charset="0"/>
                  </a:rPr>
                  <a:t> </a:t>
                </a:r>
                <a14:m>
                  <m:oMath xmlns:m="http://schemas.openxmlformats.org/officeDocument/2006/math">
                    <m:f>
                      <m:fPr>
                        <m:type m:val="lin"/>
                        <m:ctrlPr>
                          <a:rPr lang="en-GB" sz="1800" i="1">
                            <a:latin typeface="Cambria Math" panose="02040503050406030204" pitchFamily="18" charset="0"/>
                          </a:rPr>
                        </m:ctrlPr>
                      </m:fPr>
                      <m:num>
                        <m:r>
                          <a:rPr lang="en-GB" sz="1800" i="1">
                            <a:latin typeface="Cambria Math" panose="02040503050406030204" pitchFamily="18" charset="0"/>
                          </a:rPr>
                          <m:t>𝑑</m:t>
                        </m:r>
                      </m:num>
                      <m:den>
                        <m:r>
                          <a:rPr lang="en-GB" sz="1800" i="1">
                            <a:latin typeface="Cambria Math" panose="02040503050406030204" pitchFamily="18" charset="0"/>
                          </a:rPr>
                          <m:t>𝑐</m:t>
                        </m:r>
                        <m:sSup>
                          <m:sSupPr>
                            <m:ctrlPr>
                              <a:rPr lang="en-GB" sz="1800" i="1">
                                <a:latin typeface="Cambria Math" panose="02040503050406030204" pitchFamily="18" charset="0"/>
                              </a:rPr>
                            </m:ctrlPr>
                          </m:sSupPr>
                          <m:e>
                            <m:r>
                              <a:rPr lang="en-GB" sz="1800" i="1">
                                <a:latin typeface="Cambria Math" panose="02040503050406030204" pitchFamily="18" charset="0"/>
                              </a:rPr>
                              <m:t>𝑚</m:t>
                            </m:r>
                          </m:e>
                          <m:sup>
                            <m:r>
                              <a:rPr lang="en-GB" sz="1800" i="1">
                                <a:latin typeface="Cambria Math" panose="02040503050406030204" pitchFamily="18" charset="0"/>
                              </a:rPr>
                              <m:t>3</m:t>
                            </m:r>
                          </m:sup>
                        </m:sSup>
                      </m:den>
                    </m:f>
                    <m:r>
                      <a:rPr lang="en-GB" sz="1800" i="1" smtClean="0">
                        <a:latin typeface="Cambria Math" panose="02040503050406030204" pitchFamily="18" charset="0"/>
                        <a:ea typeface="Cambria Math" panose="02040503050406030204" pitchFamily="18" charset="0"/>
                      </a:rPr>
                      <m:t>⟹</m:t>
                    </m:r>
                    <m:sSub>
                      <m:sSubPr>
                        <m:ctrlPr>
                          <a:rPr lang="en-GB" sz="1800" b="1" i="1" smtClean="0">
                            <a:solidFill>
                              <a:srgbClr val="FF0000"/>
                            </a:solidFill>
                            <a:latin typeface="Cambria Math" panose="02040503050406030204" pitchFamily="18" charset="0"/>
                            <a:ea typeface="Cambria Math" panose="02040503050406030204" pitchFamily="18" charset="0"/>
                          </a:rPr>
                        </m:ctrlPr>
                      </m:sSubPr>
                      <m:e>
                        <m:r>
                          <a:rPr lang="en-GB" sz="1800" b="1" i="1" smtClean="0">
                            <a:solidFill>
                              <a:srgbClr val="FF0000"/>
                            </a:solidFill>
                            <a:latin typeface="Cambria Math" panose="02040503050406030204" pitchFamily="18" charset="0"/>
                            <a:ea typeface="Cambria Math" panose="02040503050406030204" pitchFamily="18" charset="0"/>
                          </a:rPr>
                          <m:t>𝒏</m:t>
                        </m:r>
                      </m:e>
                      <m:sub>
                        <m:sSub>
                          <m:sSubPr>
                            <m:ctrlPr>
                              <a:rPr lang="en-GB" sz="1800" b="1" i="1" smtClean="0">
                                <a:solidFill>
                                  <a:srgbClr val="FF0000"/>
                                </a:solidFill>
                                <a:latin typeface="Cambria Math" panose="02040503050406030204" pitchFamily="18" charset="0"/>
                                <a:ea typeface="Cambria Math" panose="02040503050406030204" pitchFamily="18" charset="0"/>
                              </a:rPr>
                            </m:ctrlPr>
                          </m:sSubPr>
                          <m:e>
                            <m:r>
                              <a:rPr lang="en-GB" sz="1800" b="1" i="1" smtClean="0">
                                <a:solidFill>
                                  <a:srgbClr val="FF0000"/>
                                </a:solidFill>
                                <a:latin typeface="Cambria Math" panose="02040503050406030204" pitchFamily="18" charset="0"/>
                                <a:ea typeface="Cambria Math" panose="02040503050406030204" pitchFamily="18" charset="0"/>
                              </a:rPr>
                              <m:t>𝑪𝑶</m:t>
                            </m:r>
                          </m:e>
                          <m:sub>
                            <m:r>
                              <a:rPr lang="en-GB" sz="1800" b="1" i="1" smtClean="0">
                                <a:solidFill>
                                  <a:srgbClr val="FF0000"/>
                                </a:solidFill>
                                <a:latin typeface="Cambria Math" panose="02040503050406030204" pitchFamily="18" charset="0"/>
                                <a:ea typeface="Cambria Math" panose="02040503050406030204" pitchFamily="18" charset="0"/>
                              </a:rPr>
                              <m:t>𝟐</m:t>
                            </m:r>
                          </m:sub>
                        </m:sSub>
                      </m:sub>
                    </m:sSub>
                    <m:r>
                      <a:rPr lang="en-GB" sz="1800" b="1" i="1" smtClean="0">
                        <a:solidFill>
                          <a:srgbClr val="FF0000"/>
                        </a:solidFill>
                        <a:latin typeface="Cambria Math" panose="02040503050406030204" pitchFamily="18" charset="0"/>
                        <a:ea typeface="Cambria Math" panose="02040503050406030204" pitchFamily="18" charset="0"/>
                      </a:rPr>
                      <m:t>≈</m:t>
                    </m:r>
                    <m:r>
                      <a:rPr lang="en-GB" sz="1800" b="1" i="1" smtClean="0">
                        <a:solidFill>
                          <a:srgbClr val="FF0000"/>
                        </a:solidFill>
                        <a:latin typeface="Cambria Math" panose="02040503050406030204" pitchFamily="18" charset="0"/>
                        <a:ea typeface="Cambria Math" panose="02040503050406030204" pitchFamily="18" charset="0"/>
                      </a:rPr>
                      <m:t>𝟏𝟏</m:t>
                    </m:r>
                    <m:r>
                      <a:rPr lang="en-GB" sz="1800" b="1" i="1" smtClean="0">
                        <a:solidFill>
                          <a:srgbClr val="FF0000"/>
                        </a:solidFill>
                        <a:latin typeface="Cambria Math" panose="02040503050406030204" pitchFamily="18" charset="0"/>
                        <a:ea typeface="Cambria Math" panose="02040503050406030204" pitchFamily="18" charset="0"/>
                      </a:rPr>
                      <m:t> </m:t>
                    </m:r>
                    <m:r>
                      <a:rPr lang="en-GB" sz="1800" b="1" i="1" smtClean="0">
                        <a:solidFill>
                          <a:srgbClr val="FF0000"/>
                        </a:solidFill>
                        <a:latin typeface="Cambria Math" panose="02040503050406030204" pitchFamily="18" charset="0"/>
                        <a:ea typeface="Cambria Math" panose="02040503050406030204" pitchFamily="18" charset="0"/>
                      </a:rPr>
                      <m:t>𝒄</m:t>
                    </m:r>
                    <m:sSup>
                      <m:sSupPr>
                        <m:ctrlPr>
                          <a:rPr lang="en-GB" sz="1800" b="1" i="1" smtClean="0">
                            <a:solidFill>
                              <a:srgbClr val="FF0000"/>
                            </a:solidFill>
                            <a:latin typeface="Cambria Math" panose="02040503050406030204" pitchFamily="18" charset="0"/>
                            <a:ea typeface="Cambria Math" panose="02040503050406030204" pitchFamily="18" charset="0"/>
                          </a:rPr>
                        </m:ctrlPr>
                      </m:sSupPr>
                      <m:e>
                        <m:r>
                          <a:rPr lang="en-GB" sz="1800" b="1" i="1" smtClean="0">
                            <a:solidFill>
                              <a:srgbClr val="FF0000"/>
                            </a:solidFill>
                            <a:latin typeface="Cambria Math" panose="02040503050406030204" pitchFamily="18" charset="0"/>
                            <a:ea typeface="Cambria Math" panose="02040503050406030204" pitchFamily="18" charset="0"/>
                          </a:rPr>
                          <m:t>𝒎</m:t>
                        </m:r>
                      </m:e>
                      <m:sup>
                        <m:r>
                          <a:rPr lang="en-GB" sz="1800" b="1" i="1" smtClean="0">
                            <a:solidFill>
                              <a:srgbClr val="FF0000"/>
                            </a:solidFill>
                            <a:latin typeface="Cambria Math" panose="02040503050406030204" pitchFamily="18" charset="0"/>
                            <a:ea typeface="Cambria Math" panose="02040503050406030204" pitchFamily="18" charset="0"/>
                          </a:rPr>
                          <m:t>−</m:t>
                        </m:r>
                        <m:r>
                          <a:rPr lang="en-GB" sz="1800" b="1" i="1" smtClean="0">
                            <a:solidFill>
                              <a:srgbClr val="FF0000"/>
                            </a:solidFill>
                            <a:latin typeface="Cambria Math" panose="02040503050406030204" pitchFamily="18" charset="0"/>
                            <a:ea typeface="Cambria Math" panose="02040503050406030204" pitchFamily="18" charset="0"/>
                          </a:rPr>
                          <m:t>𝟑</m:t>
                        </m:r>
                      </m:sup>
                    </m:sSup>
                    <m:r>
                      <a:rPr lang="en-GB" sz="1800" b="1" i="1" smtClean="0">
                        <a:solidFill>
                          <a:srgbClr val="FF0000"/>
                        </a:solidFill>
                        <a:latin typeface="Cambria Math" panose="02040503050406030204" pitchFamily="18" charset="0"/>
                        <a:ea typeface="Cambria Math" panose="02040503050406030204" pitchFamily="18" charset="0"/>
                      </a:rPr>
                      <m:t>⇒ ≈</m:t>
                    </m:r>
                    <m:r>
                      <a:rPr lang="en-GB" sz="1800" b="1" i="1" smtClean="0">
                        <a:solidFill>
                          <a:srgbClr val="FF0000"/>
                        </a:solidFill>
                        <a:latin typeface="Cambria Math" panose="02040503050406030204" pitchFamily="18" charset="0"/>
                        <a:ea typeface="Cambria Math" panose="02040503050406030204" pitchFamily="18" charset="0"/>
                      </a:rPr>
                      <m:t>𝟔</m:t>
                    </m:r>
                    <m:r>
                      <a:rPr lang="en-GB" sz="1800" b="1" i="1" smtClean="0">
                        <a:solidFill>
                          <a:srgbClr val="FF0000"/>
                        </a:solidFill>
                        <a:latin typeface="Cambria Math" panose="02040503050406030204" pitchFamily="18" charset="0"/>
                        <a:ea typeface="Cambria Math" panose="02040503050406030204" pitchFamily="18" charset="0"/>
                      </a:rPr>
                      <m:t>×</m:t>
                    </m:r>
                    <m:sSup>
                      <m:sSupPr>
                        <m:ctrlPr>
                          <a:rPr lang="en-GB" sz="1800" b="1" i="1" smtClean="0">
                            <a:solidFill>
                              <a:srgbClr val="FF0000"/>
                            </a:solidFill>
                            <a:latin typeface="Cambria Math" panose="02040503050406030204" pitchFamily="18" charset="0"/>
                            <a:ea typeface="Cambria Math" panose="02040503050406030204" pitchFamily="18" charset="0"/>
                          </a:rPr>
                        </m:ctrlPr>
                      </m:sSupPr>
                      <m:e>
                        <m:r>
                          <a:rPr lang="en-GB" sz="1800" b="1" i="1" smtClean="0">
                            <a:solidFill>
                              <a:srgbClr val="FF0000"/>
                            </a:solidFill>
                            <a:latin typeface="Cambria Math" panose="02040503050406030204" pitchFamily="18" charset="0"/>
                            <a:ea typeface="Cambria Math" panose="02040503050406030204" pitchFamily="18" charset="0"/>
                          </a:rPr>
                          <m:t>𝟏𝟎</m:t>
                        </m:r>
                      </m:e>
                      <m:sup>
                        <m:r>
                          <a:rPr lang="en-GB" sz="1800" b="1" i="1" smtClean="0">
                            <a:solidFill>
                              <a:srgbClr val="FF0000"/>
                            </a:solidFill>
                            <a:latin typeface="Cambria Math" panose="02040503050406030204" pitchFamily="18" charset="0"/>
                            <a:ea typeface="Cambria Math" panose="02040503050406030204" pitchFamily="18" charset="0"/>
                          </a:rPr>
                          <m:t>−</m:t>
                        </m:r>
                        <m:r>
                          <a:rPr lang="en-GB" sz="1800" b="1" i="1" smtClean="0">
                            <a:solidFill>
                              <a:srgbClr val="FF0000"/>
                            </a:solidFill>
                            <a:latin typeface="Cambria Math" panose="02040503050406030204" pitchFamily="18" charset="0"/>
                            <a:ea typeface="Cambria Math" panose="02040503050406030204" pitchFamily="18" charset="0"/>
                          </a:rPr>
                          <m:t>𝟏𝟖</m:t>
                        </m:r>
                      </m:sup>
                    </m:sSup>
                    <m:r>
                      <m:rPr>
                        <m:nor/>
                      </m:rPr>
                      <a:rPr lang="en-GB" sz="1800" b="1" i="0" smtClean="0">
                        <a:solidFill>
                          <a:srgbClr val="FF0000"/>
                        </a:solidFill>
                        <a:latin typeface="Cambria Math" panose="02040503050406030204" pitchFamily="18" charset="0"/>
                        <a:ea typeface="Cambria Math" panose="02040503050406030204" pitchFamily="18" charset="0"/>
                      </a:rPr>
                      <m:t>mbar</m:t>
                    </m:r>
                  </m:oMath>
                </a14:m>
                <a:endParaRPr lang="en-GB" sz="1800" b="1" dirty="0">
                  <a:latin typeface="JuliaMono" panose="020B0609060300020004" pitchFamily="49" charset="0"/>
                  <a:ea typeface="JuliaMono" panose="020B0609060300020004" pitchFamily="49" charset="0"/>
                  <a:cs typeface="JuliaMono" panose="020B0609060300020004" pitchFamily="49" charset="0"/>
                </a:endParaRPr>
              </a:p>
            </p:txBody>
          </p:sp>
        </mc:Choice>
        <mc:Fallback>
          <p:sp>
            <p:nvSpPr>
              <p:cNvPr id="2" name="TextBox 1">
                <a:extLst>
                  <a:ext uri="{FF2B5EF4-FFF2-40B4-BE49-F238E27FC236}">
                    <a16:creationId xmlns:a16="http://schemas.microsoft.com/office/drawing/2014/main" id="{0E3977F5-47A7-26AC-0C6A-FCFA40DEB2C4}"/>
                  </a:ext>
                </a:extLst>
              </p:cNvPr>
              <p:cNvSpPr txBox="1">
                <a:spLocks noRot="1" noChangeAspect="1" noMove="1" noResize="1" noEditPoints="1" noAdjustHandles="1" noChangeArrowheads="1" noChangeShapeType="1" noTextEdit="1"/>
              </p:cNvSpPr>
              <p:nvPr/>
            </p:nvSpPr>
            <p:spPr>
              <a:xfrm>
                <a:off x="173429" y="4807739"/>
                <a:ext cx="7173883" cy="1332334"/>
              </a:xfrm>
              <a:prstGeom prst="rect">
                <a:avLst/>
              </a:prstGeom>
              <a:blipFill>
                <a:blip r:embed="rId11"/>
                <a:stretch>
                  <a:fillRect l="-848" t="-8636" b="-44545"/>
                </a:stretch>
              </a:blipFill>
            </p:spPr>
            <p:txBody>
              <a:bodyPr/>
              <a:lstStyle/>
              <a:p>
                <a:r>
                  <a:rPr lang="en-GB">
                    <a:noFill/>
                  </a:rPr>
                  <a:t> </a:t>
                </a:r>
              </a:p>
            </p:txBody>
          </p:sp>
        </mc:Fallback>
      </mc:AlternateContent>
    </p:spTree>
    <p:extLst>
      <p:ext uri="{BB962C8B-B14F-4D97-AF65-F5344CB8AC3E}">
        <p14:creationId xmlns:p14="http://schemas.microsoft.com/office/powerpoint/2010/main" val="44207435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5600EF5D-2E16-279D-45C2-526EE1519C68}"/>
              </a:ext>
            </a:extLst>
          </p:cNvPr>
          <p:cNvPicPr>
            <a:picLocks noGrp="1" noChangeAspect="1"/>
          </p:cNvPicPr>
          <p:nvPr>
            <p:ph idx="1"/>
          </p:nvPr>
        </p:nvPicPr>
        <p:blipFill>
          <a:blip r:embed="rId2"/>
          <a:srcRect/>
          <a:stretch/>
        </p:blipFill>
        <p:spPr>
          <a:xfrm>
            <a:off x="848431" y="906305"/>
            <a:ext cx="10495137" cy="5156833"/>
          </a:xfrm>
        </p:spPr>
      </p:pic>
      <p:sp>
        <p:nvSpPr>
          <p:cNvPr id="3" name="Title 2">
            <a:extLst>
              <a:ext uri="{FF2B5EF4-FFF2-40B4-BE49-F238E27FC236}">
                <a16:creationId xmlns:a16="http://schemas.microsoft.com/office/drawing/2014/main" id="{DF108760-1C86-1526-480F-B0152C71DE6F}"/>
              </a:ext>
            </a:extLst>
          </p:cNvPr>
          <p:cNvSpPr>
            <a:spLocks noGrp="1"/>
          </p:cNvSpPr>
          <p:nvPr>
            <p:ph type="title"/>
          </p:nvPr>
        </p:nvSpPr>
        <p:spPr/>
        <p:txBody>
          <a:bodyPr/>
          <a:lstStyle/>
          <a:p>
            <a:r>
              <a:rPr lang="en-GB" dirty="0"/>
              <a:t>ISOLDE vacuum layout: MIRACLES at LA2</a:t>
            </a:r>
          </a:p>
        </p:txBody>
      </p:sp>
      <p:sp>
        <p:nvSpPr>
          <p:cNvPr id="4" name="Date Placeholder 3">
            <a:extLst>
              <a:ext uri="{FF2B5EF4-FFF2-40B4-BE49-F238E27FC236}">
                <a16:creationId xmlns:a16="http://schemas.microsoft.com/office/drawing/2014/main" id="{7691E8AD-AD1B-81B0-C114-56655E893E44}"/>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6B8711D7-2840-A685-EF29-777036F1A67F}"/>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A918C04F-5C2C-009D-45ED-4922D2465998}"/>
              </a:ext>
            </a:extLst>
          </p:cNvPr>
          <p:cNvSpPr>
            <a:spLocks noGrp="1"/>
          </p:cNvSpPr>
          <p:nvPr>
            <p:ph type="sldNum" sz="quarter" idx="12"/>
          </p:nvPr>
        </p:nvSpPr>
        <p:spPr/>
        <p:txBody>
          <a:bodyPr/>
          <a:lstStyle/>
          <a:p>
            <a:fld id="{36B5EA5A-BC32-A742-B11B-8E7414D5B535}" type="slidenum">
              <a:rPr lang="en-US" smtClean="0"/>
              <a:pPr/>
              <a:t>30</a:t>
            </a:fld>
            <a:endParaRPr lang="en-US" dirty="0"/>
          </a:p>
        </p:txBody>
      </p:sp>
      <p:pic>
        <p:nvPicPr>
          <p:cNvPr id="2" name="Picture 1">
            <a:extLst>
              <a:ext uri="{FF2B5EF4-FFF2-40B4-BE49-F238E27FC236}">
                <a16:creationId xmlns:a16="http://schemas.microsoft.com/office/drawing/2014/main" id="{E2C37463-2ED8-E1E1-3620-7127875742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704" y="407600"/>
            <a:ext cx="2062998" cy="448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Arrow: Down 9">
            <a:extLst>
              <a:ext uri="{FF2B5EF4-FFF2-40B4-BE49-F238E27FC236}">
                <a16:creationId xmlns:a16="http://schemas.microsoft.com/office/drawing/2014/main" id="{6F16627F-E772-6DA5-EE1D-F69E16CE6CEA}"/>
              </a:ext>
            </a:extLst>
          </p:cNvPr>
          <p:cNvSpPr/>
          <p:nvPr/>
        </p:nvSpPr>
        <p:spPr>
          <a:xfrm>
            <a:off x="3435801" y="1830960"/>
            <a:ext cx="389106" cy="6225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33E19292-19E3-6BA9-EC8A-C19C5978C55F}"/>
              </a:ext>
            </a:extLst>
          </p:cNvPr>
          <p:cNvSpPr txBox="1"/>
          <p:nvPr/>
        </p:nvSpPr>
        <p:spPr>
          <a:xfrm>
            <a:off x="3435800" y="1439335"/>
            <a:ext cx="603265" cy="276999"/>
          </a:xfrm>
          <a:prstGeom prst="rect">
            <a:avLst/>
          </a:prstGeom>
          <a:noFill/>
        </p:spPr>
        <p:txBody>
          <a:bodyPr wrap="square" lIns="0" tIns="0" rIns="0" bIns="0" rtlCol="0">
            <a:spAutoFit/>
          </a:bodyPr>
          <a:lstStyle/>
          <a:p>
            <a:pPr algn="l"/>
            <a:r>
              <a:rPr lang="en-GB" dirty="0">
                <a:latin typeface="JuliaMono" panose="020B0609060300020004" pitchFamily="49" charset="0"/>
                <a:ea typeface="JuliaMono" panose="020B0609060300020004" pitchFamily="49" charset="0"/>
                <a:cs typeface="JuliaMono" panose="020B0609060300020004" pitchFamily="49" charset="0"/>
              </a:rPr>
              <a:t>LA2</a:t>
            </a:r>
          </a:p>
        </p:txBody>
      </p:sp>
    </p:spTree>
    <p:extLst>
      <p:ext uri="{BB962C8B-B14F-4D97-AF65-F5344CB8AC3E}">
        <p14:creationId xmlns:p14="http://schemas.microsoft.com/office/powerpoint/2010/main" val="326612280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sky&#10;&#10;Description automatically generated">
            <a:extLst>
              <a:ext uri="{FF2B5EF4-FFF2-40B4-BE49-F238E27FC236}">
                <a16:creationId xmlns:a16="http://schemas.microsoft.com/office/drawing/2014/main" id="{DBC61D5C-C18C-405A-8044-6353FCD1D70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46362" y="875621"/>
            <a:ext cx="6941229" cy="4798916"/>
          </a:xfrm>
          <a:prstGeom prst="rect">
            <a:avLst/>
          </a:prstGeom>
        </p:spPr>
      </p:pic>
      <p:sp>
        <p:nvSpPr>
          <p:cNvPr id="4" name="Date Placeholder 3">
            <a:extLst>
              <a:ext uri="{FF2B5EF4-FFF2-40B4-BE49-F238E27FC236}">
                <a16:creationId xmlns:a16="http://schemas.microsoft.com/office/drawing/2014/main" id="{2AA2EA6F-6F63-CF1D-7695-E46423306E34}"/>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F74373F2-AE48-5AA3-F7AF-5D439CDA26A7}"/>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FFF6C26B-A09C-CB43-02D1-9431A87AEB33}"/>
              </a:ext>
            </a:extLst>
          </p:cNvPr>
          <p:cNvSpPr>
            <a:spLocks noGrp="1"/>
          </p:cNvSpPr>
          <p:nvPr>
            <p:ph type="sldNum" sz="quarter" idx="12"/>
          </p:nvPr>
        </p:nvSpPr>
        <p:spPr/>
        <p:txBody>
          <a:bodyPr/>
          <a:lstStyle/>
          <a:p>
            <a:fld id="{36B5EA5A-BC32-A742-B11B-8E7414D5B535}" type="slidenum">
              <a:rPr lang="en-US" smtClean="0"/>
              <a:pPr/>
              <a:t>31</a:t>
            </a:fld>
            <a:endParaRPr lang="en-US" dirty="0"/>
          </a:p>
        </p:txBody>
      </p:sp>
      <p:cxnSp>
        <p:nvCxnSpPr>
          <p:cNvPr id="9" name="Straight Connector 8">
            <a:extLst>
              <a:ext uri="{FF2B5EF4-FFF2-40B4-BE49-F238E27FC236}">
                <a16:creationId xmlns:a16="http://schemas.microsoft.com/office/drawing/2014/main" id="{AE7F5D4D-03C4-6B61-00C8-A81C5E4F8AED}"/>
              </a:ext>
            </a:extLst>
          </p:cNvPr>
          <p:cNvCxnSpPr>
            <a:cxnSpLocks/>
          </p:cNvCxnSpPr>
          <p:nvPr/>
        </p:nvCxnSpPr>
        <p:spPr>
          <a:xfrm>
            <a:off x="3005940" y="2993926"/>
            <a:ext cx="804958" cy="11701"/>
          </a:xfrm>
          <a:prstGeom prst="line">
            <a:avLst/>
          </a:prstGeom>
          <a:ln w="2857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0" name="Straight Connector 9">
            <a:extLst>
              <a:ext uri="{FF2B5EF4-FFF2-40B4-BE49-F238E27FC236}">
                <a16:creationId xmlns:a16="http://schemas.microsoft.com/office/drawing/2014/main" id="{B4A17889-B5F0-AE14-D0D6-128432EE25CE}"/>
              </a:ext>
            </a:extLst>
          </p:cNvPr>
          <p:cNvCxnSpPr>
            <a:cxnSpLocks/>
          </p:cNvCxnSpPr>
          <p:nvPr/>
        </p:nvCxnSpPr>
        <p:spPr>
          <a:xfrm flipV="1">
            <a:off x="3002862" y="3445092"/>
            <a:ext cx="1283006" cy="463508"/>
          </a:xfrm>
          <a:prstGeom prst="line">
            <a:avLst/>
          </a:prstGeom>
          <a:ln w="2857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1" name="TextBox 10">
            <a:extLst>
              <a:ext uri="{FF2B5EF4-FFF2-40B4-BE49-F238E27FC236}">
                <a16:creationId xmlns:a16="http://schemas.microsoft.com/office/drawing/2014/main" id="{84266009-E963-26AB-D1FF-949198EF196E}"/>
              </a:ext>
            </a:extLst>
          </p:cNvPr>
          <p:cNvSpPr txBox="1"/>
          <p:nvPr/>
        </p:nvSpPr>
        <p:spPr>
          <a:xfrm>
            <a:off x="1953521" y="2795997"/>
            <a:ext cx="1580722" cy="461665"/>
          </a:xfrm>
          <a:prstGeom prst="rect">
            <a:avLst/>
          </a:prstGeom>
          <a:noFill/>
        </p:spPr>
        <p:txBody>
          <a:bodyPr wrap="square" rtlCol="0">
            <a:spAutoFit/>
          </a:bodyPr>
          <a:lstStyle/>
          <a:p>
            <a:r>
              <a:rPr lang="fi-FI" sz="1200" dirty="0">
                <a:latin typeface="JuliaMono" panose="020B0609060300020004" pitchFamily="49" charset="0"/>
                <a:ea typeface="JuliaMono" panose="020B0609060300020004" pitchFamily="49" charset="0"/>
                <a:cs typeface="JuliaMono" panose="020B0609060300020004" pitchFamily="49" charset="0"/>
              </a:rPr>
              <a:t>Injection optics </a:t>
            </a:r>
            <a:endParaRPr lang="en-GB" sz="1200" dirty="0">
              <a:latin typeface="JuliaMono" panose="020B0609060300020004" pitchFamily="49" charset="0"/>
              <a:ea typeface="JuliaMono" panose="020B0609060300020004" pitchFamily="49" charset="0"/>
              <a:cs typeface="JuliaMono" panose="020B0609060300020004" pitchFamily="49" charset="0"/>
            </a:endParaRPr>
          </a:p>
        </p:txBody>
      </p:sp>
      <p:sp>
        <p:nvSpPr>
          <p:cNvPr id="12" name="TextBox 11">
            <a:extLst>
              <a:ext uri="{FF2B5EF4-FFF2-40B4-BE49-F238E27FC236}">
                <a16:creationId xmlns:a16="http://schemas.microsoft.com/office/drawing/2014/main" id="{3D45F663-027B-416D-7F21-B3E8850F321E}"/>
              </a:ext>
            </a:extLst>
          </p:cNvPr>
          <p:cNvSpPr txBox="1"/>
          <p:nvPr/>
        </p:nvSpPr>
        <p:spPr>
          <a:xfrm>
            <a:off x="1701096" y="3696186"/>
            <a:ext cx="1285963" cy="646331"/>
          </a:xfrm>
          <a:custGeom>
            <a:avLst/>
            <a:gdLst>
              <a:gd name="connsiteX0" fmla="*/ 0 w 1285963"/>
              <a:gd name="connsiteY0" fmla="*/ 0 h 646331"/>
              <a:gd name="connsiteX1" fmla="*/ 415795 w 1285963"/>
              <a:gd name="connsiteY1" fmla="*/ 0 h 646331"/>
              <a:gd name="connsiteX2" fmla="*/ 805870 w 1285963"/>
              <a:gd name="connsiteY2" fmla="*/ 0 h 646331"/>
              <a:gd name="connsiteX3" fmla="*/ 1285963 w 1285963"/>
              <a:gd name="connsiteY3" fmla="*/ 0 h 646331"/>
              <a:gd name="connsiteX4" fmla="*/ 1285963 w 1285963"/>
              <a:gd name="connsiteY4" fmla="*/ 316702 h 646331"/>
              <a:gd name="connsiteX5" fmla="*/ 1285963 w 1285963"/>
              <a:gd name="connsiteY5" fmla="*/ 646331 h 646331"/>
              <a:gd name="connsiteX6" fmla="*/ 883028 w 1285963"/>
              <a:gd name="connsiteY6" fmla="*/ 646331 h 646331"/>
              <a:gd name="connsiteX7" fmla="*/ 480093 w 1285963"/>
              <a:gd name="connsiteY7" fmla="*/ 646331 h 646331"/>
              <a:gd name="connsiteX8" fmla="*/ 0 w 1285963"/>
              <a:gd name="connsiteY8" fmla="*/ 646331 h 646331"/>
              <a:gd name="connsiteX9" fmla="*/ 0 w 1285963"/>
              <a:gd name="connsiteY9" fmla="*/ 342555 h 646331"/>
              <a:gd name="connsiteX10" fmla="*/ 0 w 1285963"/>
              <a:gd name="connsiteY10" fmla="*/ 0 h 646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5963" h="646331" extrusionOk="0">
                <a:moveTo>
                  <a:pt x="0" y="0"/>
                </a:moveTo>
                <a:cubicBezTo>
                  <a:pt x="187325" y="-30469"/>
                  <a:pt x="308376" y="14272"/>
                  <a:pt x="415795" y="0"/>
                </a:cubicBezTo>
                <a:cubicBezTo>
                  <a:pt x="523214" y="-14272"/>
                  <a:pt x="647604" y="21902"/>
                  <a:pt x="805870" y="0"/>
                </a:cubicBezTo>
                <a:cubicBezTo>
                  <a:pt x="964137" y="-21902"/>
                  <a:pt x="1166196" y="49985"/>
                  <a:pt x="1285963" y="0"/>
                </a:cubicBezTo>
                <a:cubicBezTo>
                  <a:pt x="1313346" y="121065"/>
                  <a:pt x="1272393" y="238935"/>
                  <a:pt x="1285963" y="316702"/>
                </a:cubicBezTo>
                <a:cubicBezTo>
                  <a:pt x="1299533" y="394469"/>
                  <a:pt x="1279106" y="514100"/>
                  <a:pt x="1285963" y="646331"/>
                </a:cubicBezTo>
                <a:cubicBezTo>
                  <a:pt x="1164663" y="692432"/>
                  <a:pt x="1035629" y="611198"/>
                  <a:pt x="883028" y="646331"/>
                </a:cubicBezTo>
                <a:cubicBezTo>
                  <a:pt x="730428" y="681464"/>
                  <a:pt x="634832" y="646156"/>
                  <a:pt x="480093" y="646331"/>
                </a:cubicBezTo>
                <a:cubicBezTo>
                  <a:pt x="325355" y="646506"/>
                  <a:pt x="191026" y="626377"/>
                  <a:pt x="0" y="646331"/>
                </a:cubicBezTo>
                <a:cubicBezTo>
                  <a:pt x="-26174" y="508757"/>
                  <a:pt x="23894" y="459392"/>
                  <a:pt x="0" y="342555"/>
                </a:cubicBezTo>
                <a:cubicBezTo>
                  <a:pt x="-23894" y="225718"/>
                  <a:pt x="27255" y="138134"/>
                  <a:pt x="0" y="0"/>
                </a:cubicBezTo>
                <a:close/>
              </a:path>
            </a:pathLst>
          </a:custGeom>
          <a:noFill/>
          <a:ln w="38100">
            <a:solidFill>
              <a:srgbClr val="00B050"/>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wrap="square" rtlCol="0">
            <a:spAutoFit/>
          </a:bodyPr>
          <a:lstStyle/>
          <a:p>
            <a:r>
              <a:rPr lang="fi-FI" sz="1200" dirty="0">
                <a:latin typeface="JuliaMono" panose="020B0609060300020004" pitchFamily="49" charset="0"/>
                <a:ea typeface="JuliaMono" panose="020B0609060300020004" pitchFamily="49" charset="0"/>
                <a:cs typeface="JuliaMono" panose="020B0609060300020004" pitchFamily="49" charset="0"/>
              </a:rPr>
              <a:t>Paul trap (300K) </a:t>
            </a:r>
            <a:r>
              <a:rPr lang="fi-FI" sz="1200" dirty="0">
                <a:latin typeface="JuliaMono" panose="020B0609060300020004" pitchFamily="49" charset="0"/>
                <a:ea typeface="JuliaMono" panose="020B0609060300020004" pitchFamily="49" charset="0"/>
                <a:cs typeface="JuliaMono" panose="020B0609060300020004" pitchFamily="49" charset="0"/>
                <a:sym typeface="Wingdings" panose="05000000000000000000" pitchFamily="2" charset="2"/>
              </a:rPr>
              <a:t> 10</a:t>
            </a:r>
            <a:r>
              <a:rPr lang="fi-FI" sz="1200" baseline="30000" dirty="0">
                <a:latin typeface="JuliaMono" panose="020B0609060300020004" pitchFamily="49" charset="0"/>
                <a:ea typeface="JuliaMono" panose="020B0609060300020004" pitchFamily="49" charset="0"/>
                <a:cs typeface="JuliaMono" panose="020B0609060300020004" pitchFamily="49" charset="0"/>
                <a:sym typeface="Wingdings" panose="05000000000000000000" pitchFamily="2" charset="2"/>
              </a:rPr>
              <a:t>-2</a:t>
            </a:r>
            <a:r>
              <a:rPr lang="fi-FI" sz="1200" dirty="0">
                <a:latin typeface="JuliaMono" panose="020B0609060300020004" pitchFamily="49" charset="0"/>
                <a:ea typeface="JuliaMono" panose="020B0609060300020004" pitchFamily="49" charset="0"/>
                <a:cs typeface="JuliaMono" panose="020B0609060300020004" pitchFamily="49" charset="0"/>
                <a:sym typeface="Wingdings" panose="05000000000000000000" pitchFamily="2" charset="2"/>
              </a:rPr>
              <a:t> mbar</a:t>
            </a:r>
            <a:endParaRPr lang="en-GB" sz="1200" dirty="0">
              <a:latin typeface="JuliaMono" panose="020B0609060300020004" pitchFamily="49" charset="0"/>
              <a:ea typeface="JuliaMono" panose="020B0609060300020004" pitchFamily="49" charset="0"/>
              <a:cs typeface="JuliaMono" panose="020B0609060300020004" pitchFamily="49" charset="0"/>
            </a:endParaRPr>
          </a:p>
        </p:txBody>
      </p:sp>
      <p:sp>
        <p:nvSpPr>
          <p:cNvPr id="13" name="TextBox 12">
            <a:extLst>
              <a:ext uri="{FF2B5EF4-FFF2-40B4-BE49-F238E27FC236}">
                <a16:creationId xmlns:a16="http://schemas.microsoft.com/office/drawing/2014/main" id="{5B5F1F03-9BC0-653C-BC63-762CB6941FCE}"/>
              </a:ext>
            </a:extLst>
          </p:cNvPr>
          <p:cNvSpPr txBox="1"/>
          <p:nvPr/>
        </p:nvSpPr>
        <p:spPr>
          <a:xfrm>
            <a:off x="1860399" y="4448315"/>
            <a:ext cx="1219287" cy="461665"/>
          </a:xfrm>
          <a:prstGeom prst="rect">
            <a:avLst/>
          </a:prstGeom>
          <a:noFill/>
        </p:spPr>
        <p:txBody>
          <a:bodyPr wrap="square" rtlCol="0">
            <a:spAutoFit/>
          </a:bodyPr>
          <a:lstStyle/>
          <a:p>
            <a:r>
              <a:rPr lang="fi-FI" sz="1200" dirty="0">
                <a:latin typeface="JuliaMono" panose="020B0609060300020004" pitchFamily="49" charset="0"/>
                <a:ea typeface="JuliaMono" panose="020B0609060300020004" pitchFamily="49" charset="0"/>
                <a:cs typeface="JuliaMono" panose="020B0609060300020004" pitchFamily="49" charset="0"/>
              </a:rPr>
              <a:t>2-keV extraction</a:t>
            </a:r>
            <a:endParaRPr lang="en-GB" sz="1200" dirty="0">
              <a:latin typeface="JuliaMono" panose="020B0609060300020004" pitchFamily="49" charset="0"/>
              <a:ea typeface="JuliaMono" panose="020B0609060300020004" pitchFamily="49" charset="0"/>
              <a:cs typeface="JuliaMono" panose="020B0609060300020004" pitchFamily="49" charset="0"/>
            </a:endParaRPr>
          </a:p>
        </p:txBody>
      </p:sp>
      <p:cxnSp>
        <p:nvCxnSpPr>
          <p:cNvPr id="14" name="Straight Connector 13">
            <a:extLst>
              <a:ext uri="{FF2B5EF4-FFF2-40B4-BE49-F238E27FC236}">
                <a16:creationId xmlns:a16="http://schemas.microsoft.com/office/drawing/2014/main" id="{F0D47C39-B9D9-010B-A42A-92B01CB46829}"/>
              </a:ext>
            </a:extLst>
          </p:cNvPr>
          <p:cNvCxnSpPr>
            <a:cxnSpLocks/>
          </p:cNvCxnSpPr>
          <p:nvPr/>
        </p:nvCxnSpPr>
        <p:spPr>
          <a:xfrm flipV="1">
            <a:off x="3002863" y="3473885"/>
            <a:ext cx="1643247" cy="1233920"/>
          </a:xfrm>
          <a:prstGeom prst="line">
            <a:avLst/>
          </a:prstGeom>
          <a:ln w="2857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5" name="TextBox 14">
            <a:extLst>
              <a:ext uri="{FF2B5EF4-FFF2-40B4-BE49-F238E27FC236}">
                <a16:creationId xmlns:a16="http://schemas.microsoft.com/office/drawing/2014/main" id="{DC235515-2958-29B7-7742-41EAE663FD1E}"/>
              </a:ext>
            </a:extLst>
          </p:cNvPr>
          <p:cNvSpPr txBox="1"/>
          <p:nvPr/>
        </p:nvSpPr>
        <p:spPr>
          <a:xfrm>
            <a:off x="1595038" y="5297127"/>
            <a:ext cx="1400976" cy="461665"/>
          </a:xfrm>
          <a:prstGeom prst="rect">
            <a:avLst/>
          </a:prstGeom>
          <a:noFill/>
        </p:spPr>
        <p:txBody>
          <a:bodyPr wrap="square" rtlCol="0">
            <a:spAutoFit/>
          </a:bodyPr>
          <a:lstStyle/>
          <a:p>
            <a:r>
              <a:rPr lang="fi-FI" sz="1200" dirty="0">
                <a:latin typeface="JuliaMono" panose="020B0609060300020004" pitchFamily="49" charset="0"/>
                <a:ea typeface="JuliaMono" panose="020B0609060300020004" pitchFamily="49" charset="0"/>
                <a:cs typeface="JuliaMono" panose="020B0609060300020004" pitchFamily="49" charset="0"/>
              </a:rPr>
              <a:t>Quadrupole bender</a:t>
            </a:r>
            <a:endParaRPr lang="en-GB" sz="1200" dirty="0">
              <a:latin typeface="JuliaMono" panose="020B0609060300020004" pitchFamily="49" charset="0"/>
              <a:ea typeface="JuliaMono" panose="020B0609060300020004" pitchFamily="49" charset="0"/>
              <a:cs typeface="JuliaMono" panose="020B0609060300020004" pitchFamily="49" charset="0"/>
            </a:endParaRPr>
          </a:p>
        </p:txBody>
      </p:sp>
      <p:cxnSp>
        <p:nvCxnSpPr>
          <p:cNvPr id="16" name="Straight Connector 15">
            <a:extLst>
              <a:ext uri="{FF2B5EF4-FFF2-40B4-BE49-F238E27FC236}">
                <a16:creationId xmlns:a16="http://schemas.microsoft.com/office/drawing/2014/main" id="{8C223700-6CB4-B824-71A3-DDF25DDCF35A}"/>
              </a:ext>
            </a:extLst>
          </p:cNvPr>
          <p:cNvCxnSpPr>
            <a:cxnSpLocks/>
          </p:cNvCxnSpPr>
          <p:nvPr/>
        </p:nvCxnSpPr>
        <p:spPr>
          <a:xfrm flipV="1">
            <a:off x="3034469" y="3861210"/>
            <a:ext cx="2045867" cy="1570066"/>
          </a:xfrm>
          <a:prstGeom prst="line">
            <a:avLst/>
          </a:prstGeom>
          <a:ln w="2857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7" name="TextBox 16">
            <a:extLst>
              <a:ext uri="{FF2B5EF4-FFF2-40B4-BE49-F238E27FC236}">
                <a16:creationId xmlns:a16="http://schemas.microsoft.com/office/drawing/2014/main" id="{5B502EE1-0712-315A-34AB-DF4B4E4D0AF1}"/>
              </a:ext>
            </a:extLst>
          </p:cNvPr>
          <p:cNvSpPr txBox="1"/>
          <p:nvPr/>
        </p:nvSpPr>
        <p:spPr>
          <a:xfrm>
            <a:off x="6719615" y="920440"/>
            <a:ext cx="1400976" cy="461665"/>
          </a:xfrm>
          <a:prstGeom prst="rect">
            <a:avLst/>
          </a:prstGeom>
          <a:noFill/>
        </p:spPr>
        <p:txBody>
          <a:bodyPr wrap="square" rtlCol="0">
            <a:spAutoFit/>
          </a:bodyPr>
          <a:lstStyle/>
          <a:p>
            <a:r>
              <a:rPr lang="fi-FI" sz="1200" dirty="0">
                <a:latin typeface="JuliaMono" panose="020B0609060300020004" pitchFamily="49" charset="0"/>
                <a:ea typeface="JuliaMono" panose="020B0609060300020004" pitchFamily="49" charset="0"/>
                <a:cs typeface="JuliaMono" panose="020B0609060300020004" pitchFamily="49" charset="0"/>
              </a:rPr>
              <a:t>Offline ion source</a:t>
            </a:r>
            <a:endParaRPr lang="en-GB" sz="1200" dirty="0">
              <a:latin typeface="JuliaMono" panose="020B0609060300020004" pitchFamily="49" charset="0"/>
              <a:ea typeface="JuliaMono" panose="020B0609060300020004" pitchFamily="49" charset="0"/>
              <a:cs typeface="JuliaMono" panose="020B0609060300020004" pitchFamily="49" charset="0"/>
            </a:endParaRPr>
          </a:p>
        </p:txBody>
      </p:sp>
      <p:cxnSp>
        <p:nvCxnSpPr>
          <p:cNvPr id="18" name="Straight Connector 17">
            <a:extLst>
              <a:ext uri="{FF2B5EF4-FFF2-40B4-BE49-F238E27FC236}">
                <a16:creationId xmlns:a16="http://schemas.microsoft.com/office/drawing/2014/main" id="{8870D001-D9DC-B6F8-2073-402059CD32E4}"/>
              </a:ext>
            </a:extLst>
          </p:cNvPr>
          <p:cNvCxnSpPr>
            <a:cxnSpLocks/>
          </p:cNvCxnSpPr>
          <p:nvPr/>
        </p:nvCxnSpPr>
        <p:spPr>
          <a:xfrm flipH="1">
            <a:off x="5451517" y="1532389"/>
            <a:ext cx="1428927" cy="1941496"/>
          </a:xfrm>
          <a:prstGeom prst="line">
            <a:avLst/>
          </a:prstGeom>
          <a:ln w="2857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9" name="TextBox 18">
            <a:extLst>
              <a:ext uri="{FF2B5EF4-FFF2-40B4-BE49-F238E27FC236}">
                <a16:creationId xmlns:a16="http://schemas.microsoft.com/office/drawing/2014/main" id="{42D4AD5A-44CC-1772-D128-D278ACC90B9B}"/>
              </a:ext>
            </a:extLst>
          </p:cNvPr>
          <p:cNvSpPr txBox="1"/>
          <p:nvPr/>
        </p:nvSpPr>
        <p:spPr>
          <a:xfrm>
            <a:off x="3121887" y="5719635"/>
            <a:ext cx="1220381" cy="461665"/>
          </a:xfrm>
          <a:prstGeom prst="rect">
            <a:avLst/>
          </a:prstGeom>
          <a:noFill/>
        </p:spPr>
        <p:txBody>
          <a:bodyPr wrap="square" rtlCol="0">
            <a:spAutoFit/>
          </a:bodyPr>
          <a:lstStyle/>
          <a:p>
            <a:r>
              <a:rPr lang="fi-FI" sz="1200" dirty="0">
                <a:latin typeface="JuliaMono" panose="020B0609060300020004" pitchFamily="49" charset="0"/>
                <a:ea typeface="JuliaMono" panose="020B0609060300020004" pitchFamily="49" charset="0"/>
                <a:cs typeface="JuliaMono" panose="020B0609060300020004" pitchFamily="49" charset="0"/>
              </a:rPr>
              <a:t>30 deg bender</a:t>
            </a:r>
            <a:endParaRPr lang="en-GB" sz="1200" dirty="0">
              <a:latin typeface="JuliaMono" panose="020B0609060300020004" pitchFamily="49" charset="0"/>
              <a:ea typeface="JuliaMono" panose="020B0609060300020004" pitchFamily="49" charset="0"/>
              <a:cs typeface="JuliaMono" panose="020B0609060300020004" pitchFamily="49" charset="0"/>
            </a:endParaRPr>
          </a:p>
        </p:txBody>
      </p:sp>
      <p:cxnSp>
        <p:nvCxnSpPr>
          <p:cNvPr id="20" name="Straight Connector 19">
            <a:extLst>
              <a:ext uri="{FF2B5EF4-FFF2-40B4-BE49-F238E27FC236}">
                <a16:creationId xmlns:a16="http://schemas.microsoft.com/office/drawing/2014/main" id="{1D1156AE-D78A-E27B-1432-28EB0D87A20B}"/>
              </a:ext>
            </a:extLst>
          </p:cNvPr>
          <p:cNvCxnSpPr>
            <a:cxnSpLocks/>
            <a:stCxn id="19" idx="0"/>
          </p:cNvCxnSpPr>
          <p:nvPr/>
        </p:nvCxnSpPr>
        <p:spPr>
          <a:xfrm flipV="1">
            <a:off x="3732078" y="4058562"/>
            <a:ext cx="1719439" cy="1661073"/>
          </a:xfrm>
          <a:prstGeom prst="line">
            <a:avLst/>
          </a:prstGeom>
          <a:ln w="2857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1" name="Straight Connector 20">
            <a:extLst>
              <a:ext uri="{FF2B5EF4-FFF2-40B4-BE49-F238E27FC236}">
                <a16:creationId xmlns:a16="http://schemas.microsoft.com/office/drawing/2014/main" id="{0EEC0823-4FC7-E59C-69B3-8F668B7A918D}"/>
              </a:ext>
            </a:extLst>
          </p:cNvPr>
          <p:cNvCxnSpPr>
            <a:cxnSpLocks/>
            <a:stCxn id="22" idx="0"/>
          </p:cNvCxnSpPr>
          <p:nvPr/>
        </p:nvCxnSpPr>
        <p:spPr>
          <a:xfrm flipV="1">
            <a:off x="5207651" y="4219978"/>
            <a:ext cx="1236928" cy="1499657"/>
          </a:xfrm>
          <a:prstGeom prst="line">
            <a:avLst/>
          </a:prstGeom>
          <a:ln w="2857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2" name="TextBox 21">
            <a:extLst>
              <a:ext uri="{FF2B5EF4-FFF2-40B4-BE49-F238E27FC236}">
                <a16:creationId xmlns:a16="http://schemas.microsoft.com/office/drawing/2014/main" id="{5DBA6765-DB1B-CDC6-AE9F-D15930F9EEB2}"/>
              </a:ext>
            </a:extLst>
          </p:cNvPr>
          <p:cNvSpPr txBox="1"/>
          <p:nvPr/>
        </p:nvSpPr>
        <p:spPr>
          <a:xfrm>
            <a:off x="4285868" y="5719635"/>
            <a:ext cx="1843566" cy="461665"/>
          </a:xfrm>
          <a:prstGeom prst="rect">
            <a:avLst/>
          </a:prstGeom>
          <a:noFill/>
        </p:spPr>
        <p:txBody>
          <a:bodyPr wrap="square" rtlCol="0">
            <a:spAutoFit/>
          </a:bodyPr>
          <a:lstStyle/>
          <a:p>
            <a:r>
              <a:rPr lang="fi-FI" sz="1200" dirty="0">
                <a:latin typeface="JuliaMono" panose="020B0609060300020004" pitchFamily="49" charset="0"/>
                <a:ea typeface="JuliaMono" panose="020B0609060300020004" pitchFamily="49" charset="0"/>
                <a:cs typeface="JuliaMono" panose="020B0609060300020004" pitchFamily="49" charset="0"/>
              </a:rPr>
              <a:t>Reacceleration</a:t>
            </a:r>
          </a:p>
          <a:p>
            <a:r>
              <a:rPr lang="fi-FI" sz="1200" dirty="0">
                <a:latin typeface="JuliaMono" panose="020B0609060300020004" pitchFamily="49" charset="0"/>
                <a:ea typeface="JuliaMono" panose="020B0609060300020004" pitchFamily="49" charset="0"/>
                <a:cs typeface="JuliaMono" panose="020B0609060300020004" pitchFamily="49" charset="0"/>
              </a:rPr>
              <a:t>2 keV </a:t>
            </a:r>
            <a:r>
              <a:rPr lang="fi-FI" sz="1200" dirty="0">
                <a:latin typeface="JuliaMono" panose="020B0609060300020004" pitchFamily="49" charset="0"/>
                <a:ea typeface="JuliaMono" panose="020B0609060300020004" pitchFamily="49" charset="0"/>
                <a:cs typeface="JuliaMono" panose="020B0609060300020004" pitchFamily="49" charset="0"/>
                <a:sym typeface="Wingdings" panose="05000000000000000000" pitchFamily="2" charset="2"/>
              </a:rPr>
              <a:t></a:t>
            </a:r>
            <a:r>
              <a:rPr lang="fi-FI" sz="1200" dirty="0">
                <a:latin typeface="JuliaMono" panose="020B0609060300020004" pitchFamily="49" charset="0"/>
                <a:ea typeface="JuliaMono" panose="020B0609060300020004" pitchFamily="49" charset="0"/>
                <a:cs typeface="JuliaMono" panose="020B0609060300020004" pitchFamily="49" charset="0"/>
              </a:rPr>
              <a:t> 50 keV</a:t>
            </a:r>
            <a:endParaRPr lang="en-GB" sz="1200" dirty="0">
              <a:latin typeface="JuliaMono" panose="020B0609060300020004" pitchFamily="49" charset="0"/>
              <a:ea typeface="JuliaMono" panose="020B0609060300020004" pitchFamily="49" charset="0"/>
              <a:cs typeface="JuliaMono" panose="020B0609060300020004" pitchFamily="49" charset="0"/>
            </a:endParaRPr>
          </a:p>
        </p:txBody>
      </p:sp>
      <p:sp>
        <p:nvSpPr>
          <p:cNvPr id="23" name="TextBox 22">
            <a:extLst>
              <a:ext uri="{FF2B5EF4-FFF2-40B4-BE49-F238E27FC236}">
                <a16:creationId xmlns:a16="http://schemas.microsoft.com/office/drawing/2014/main" id="{93D23DD4-7BB4-548F-4C29-403511EA9F56}"/>
              </a:ext>
            </a:extLst>
          </p:cNvPr>
          <p:cNvSpPr txBox="1"/>
          <p:nvPr/>
        </p:nvSpPr>
        <p:spPr>
          <a:xfrm>
            <a:off x="6340783" y="5717496"/>
            <a:ext cx="1079320" cy="461665"/>
          </a:xfrm>
          <a:prstGeom prst="rect">
            <a:avLst/>
          </a:prstGeom>
          <a:noFill/>
        </p:spPr>
        <p:txBody>
          <a:bodyPr wrap="square" rtlCol="0">
            <a:spAutoFit/>
          </a:bodyPr>
          <a:lstStyle/>
          <a:p>
            <a:r>
              <a:rPr lang="fi-FI" sz="1200" dirty="0">
                <a:latin typeface="JuliaMono" panose="020B0609060300020004" pitchFamily="49" charset="0"/>
                <a:ea typeface="JuliaMono" panose="020B0609060300020004" pitchFamily="49" charset="0"/>
                <a:cs typeface="JuliaMono" panose="020B0609060300020004" pitchFamily="49" charset="0"/>
              </a:rPr>
              <a:t>MR-ToF mirror</a:t>
            </a:r>
            <a:endParaRPr lang="en-GB" sz="1200" dirty="0">
              <a:latin typeface="JuliaMono" panose="020B0609060300020004" pitchFamily="49" charset="0"/>
              <a:ea typeface="JuliaMono" panose="020B0609060300020004" pitchFamily="49" charset="0"/>
              <a:cs typeface="JuliaMono" panose="020B0609060300020004" pitchFamily="49" charset="0"/>
            </a:endParaRPr>
          </a:p>
        </p:txBody>
      </p:sp>
      <p:cxnSp>
        <p:nvCxnSpPr>
          <p:cNvPr id="24" name="Straight Connector 23">
            <a:extLst>
              <a:ext uri="{FF2B5EF4-FFF2-40B4-BE49-F238E27FC236}">
                <a16:creationId xmlns:a16="http://schemas.microsoft.com/office/drawing/2014/main" id="{CB1670BE-EFEA-32C9-124F-674718B75C92}"/>
              </a:ext>
            </a:extLst>
          </p:cNvPr>
          <p:cNvCxnSpPr>
            <a:cxnSpLocks/>
          </p:cNvCxnSpPr>
          <p:nvPr/>
        </p:nvCxnSpPr>
        <p:spPr>
          <a:xfrm flipV="1">
            <a:off x="6767119" y="4561907"/>
            <a:ext cx="266400" cy="1139715"/>
          </a:xfrm>
          <a:prstGeom prst="line">
            <a:avLst/>
          </a:prstGeom>
          <a:ln w="2857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5" name="TextBox 24">
            <a:extLst>
              <a:ext uri="{FF2B5EF4-FFF2-40B4-BE49-F238E27FC236}">
                <a16:creationId xmlns:a16="http://schemas.microsoft.com/office/drawing/2014/main" id="{0E52B559-F4C7-A1BB-1E3C-3EAFAF996390}"/>
              </a:ext>
            </a:extLst>
          </p:cNvPr>
          <p:cNvSpPr txBox="1"/>
          <p:nvPr/>
        </p:nvSpPr>
        <p:spPr>
          <a:xfrm>
            <a:off x="7521898" y="5719634"/>
            <a:ext cx="1331800" cy="646331"/>
          </a:xfrm>
          <a:prstGeom prst="rect">
            <a:avLst/>
          </a:prstGeom>
          <a:noFill/>
        </p:spPr>
        <p:txBody>
          <a:bodyPr wrap="square" rtlCol="0">
            <a:spAutoFit/>
          </a:bodyPr>
          <a:lstStyle/>
          <a:p>
            <a:r>
              <a:rPr lang="fi-FI" sz="1200" dirty="0">
                <a:latin typeface="JuliaMono" panose="020B0609060300020004" pitchFamily="49" charset="0"/>
                <a:ea typeface="JuliaMono" panose="020B0609060300020004" pitchFamily="49" charset="0"/>
                <a:cs typeface="JuliaMono" panose="020B0609060300020004" pitchFamily="49" charset="0"/>
              </a:rPr>
              <a:t>Optical detection region</a:t>
            </a:r>
            <a:endParaRPr lang="en-GB" sz="1200" dirty="0">
              <a:latin typeface="JuliaMono" panose="020B0609060300020004" pitchFamily="49" charset="0"/>
              <a:ea typeface="JuliaMono" panose="020B0609060300020004" pitchFamily="49" charset="0"/>
              <a:cs typeface="JuliaMono" panose="020B0609060300020004" pitchFamily="49" charset="0"/>
            </a:endParaRPr>
          </a:p>
        </p:txBody>
      </p:sp>
      <p:cxnSp>
        <p:nvCxnSpPr>
          <p:cNvPr id="26" name="Straight Connector 25">
            <a:extLst>
              <a:ext uri="{FF2B5EF4-FFF2-40B4-BE49-F238E27FC236}">
                <a16:creationId xmlns:a16="http://schemas.microsoft.com/office/drawing/2014/main" id="{24DC2B18-A70E-2026-E29A-B7EB8FC57685}"/>
              </a:ext>
            </a:extLst>
          </p:cNvPr>
          <p:cNvCxnSpPr>
            <a:cxnSpLocks/>
          </p:cNvCxnSpPr>
          <p:nvPr/>
        </p:nvCxnSpPr>
        <p:spPr>
          <a:xfrm flipH="1" flipV="1">
            <a:off x="7829855" y="4248157"/>
            <a:ext cx="96695" cy="1429144"/>
          </a:xfrm>
          <a:prstGeom prst="line">
            <a:avLst/>
          </a:prstGeom>
          <a:ln w="2857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7" name="TextBox 26">
            <a:extLst>
              <a:ext uri="{FF2B5EF4-FFF2-40B4-BE49-F238E27FC236}">
                <a16:creationId xmlns:a16="http://schemas.microsoft.com/office/drawing/2014/main" id="{3DE87D3A-3DB6-8BB6-8DEE-194CACBF1A82}"/>
              </a:ext>
            </a:extLst>
          </p:cNvPr>
          <p:cNvSpPr txBox="1"/>
          <p:nvPr/>
        </p:nvSpPr>
        <p:spPr>
          <a:xfrm>
            <a:off x="8766357" y="5703761"/>
            <a:ext cx="1079320" cy="461665"/>
          </a:xfrm>
          <a:prstGeom prst="rect">
            <a:avLst/>
          </a:prstGeom>
          <a:noFill/>
        </p:spPr>
        <p:txBody>
          <a:bodyPr wrap="square" rtlCol="0">
            <a:spAutoFit/>
          </a:bodyPr>
          <a:lstStyle/>
          <a:p>
            <a:r>
              <a:rPr lang="fi-FI" sz="1200" dirty="0">
                <a:latin typeface="JuliaMono" panose="020B0609060300020004" pitchFamily="49" charset="0"/>
                <a:ea typeface="JuliaMono" panose="020B0609060300020004" pitchFamily="49" charset="0"/>
                <a:cs typeface="JuliaMono" panose="020B0609060300020004" pitchFamily="49" charset="0"/>
              </a:rPr>
              <a:t>MR-ToF mirror</a:t>
            </a:r>
            <a:endParaRPr lang="en-GB" sz="1200" dirty="0">
              <a:latin typeface="JuliaMono" panose="020B0609060300020004" pitchFamily="49" charset="0"/>
              <a:ea typeface="JuliaMono" panose="020B0609060300020004" pitchFamily="49" charset="0"/>
              <a:cs typeface="JuliaMono" panose="020B0609060300020004" pitchFamily="49" charset="0"/>
            </a:endParaRPr>
          </a:p>
        </p:txBody>
      </p:sp>
      <p:cxnSp>
        <p:nvCxnSpPr>
          <p:cNvPr id="28" name="Straight Connector 27">
            <a:extLst>
              <a:ext uri="{FF2B5EF4-FFF2-40B4-BE49-F238E27FC236}">
                <a16:creationId xmlns:a16="http://schemas.microsoft.com/office/drawing/2014/main" id="{50E22A3A-49F8-E652-9203-F205B9FA27D6}"/>
              </a:ext>
            </a:extLst>
          </p:cNvPr>
          <p:cNvCxnSpPr>
            <a:cxnSpLocks/>
          </p:cNvCxnSpPr>
          <p:nvPr/>
        </p:nvCxnSpPr>
        <p:spPr>
          <a:xfrm flipH="1" flipV="1">
            <a:off x="8511404" y="4679788"/>
            <a:ext cx="679295" cy="997515"/>
          </a:xfrm>
          <a:prstGeom prst="line">
            <a:avLst/>
          </a:prstGeom>
          <a:ln w="2857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9" name="TextBox 28">
            <a:extLst>
              <a:ext uri="{FF2B5EF4-FFF2-40B4-BE49-F238E27FC236}">
                <a16:creationId xmlns:a16="http://schemas.microsoft.com/office/drawing/2014/main" id="{FA8EE09F-8438-8567-B899-4761496E463B}"/>
              </a:ext>
            </a:extLst>
          </p:cNvPr>
          <p:cNvSpPr txBox="1"/>
          <p:nvPr/>
        </p:nvSpPr>
        <p:spPr>
          <a:xfrm>
            <a:off x="8705224" y="851973"/>
            <a:ext cx="1192840" cy="276999"/>
          </a:xfrm>
          <a:prstGeom prst="rect">
            <a:avLst/>
          </a:prstGeom>
          <a:noFill/>
        </p:spPr>
        <p:txBody>
          <a:bodyPr wrap="square" rtlCol="0">
            <a:spAutoFit/>
          </a:bodyPr>
          <a:lstStyle/>
          <a:p>
            <a:r>
              <a:rPr lang="fi-FI" sz="1200" dirty="0">
                <a:latin typeface="JuliaMono" panose="020B0609060300020004" pitchFamily="49" charset="0"/>
                <a:ea typeface="JuliaMono" panose="020B0609060300020004" pitchFamily="49" charset="0"/>
                <a:cs typeface="JuliaMono" panose="020B0609060300020004" pitchFamily="49" charset="0"/>
              </a:rPr>
              <a:t>Laser</a:t>
            </a:r>
            <a:endParaRPr lang="en-GB" sz="1200" dirty="0">
              <a:latin typeface="JuliaMono" panose="020B0609060300020004" pitchFamily="49" charset="0"/>
              <a:ea typeface="JuliaMono" panose="020B0609060300020004" pitchFamily="49" charset="0"/>
              <a:cs typeface="JuliaMono" panose="020B0609060300020004" pitchFamily="49" charset="0"/>
            </a:endParaRPr>
          </a:p>
        </p:txBody>
      </p:sp>
      <p:cxnSp>
        <p:nvCxnSpPr>
          <p:cNvPr id="30" name="Straight Connector 29">
            <a:extLst>
              <a:ext uri="{FF2B5EF4-FFF2-40B4-BE49-F238E27FC236}">
                <a16:creationId xmlns:a16="http://schemas.microsoft.com/office/drawing/2014/main" id="{029E572E-32B9-384E-6283-32F7249574D7}"/>
              </a:ext>
            </a:extLst>
          </p:cNvPr>
          <p:cNvCxnSpPr>
            <a:cxnSpLocks/>
          </p:cNvCxnSpPr>
          <p:nvPr/>
        </p:nvCxnSpPr>
        <p:spPr>
          <a:xfrm>
            <a:off x="9084106" y="1176411"/>
            <a:ext cx="7775" cy="355979"/>
          </a:xfrm>
          <a:prstGeom prst="line">
            <a:avLst/>
          </a:prstGeom>
          <a:ln w="2857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 name="Title 2">
            <a:extLst>
              <a:ext uri="{FF2B5EF4-FFF2-40B4-BE49-F238E27FC236}">
                <a16:creationId xmlns:a16="http://schemas.microsoft.com/office/drawing/2014/main" id="{75563698-6616-FB14-206C-1EDABCA37DDF}"/>
              </a:ext>
            </a:extLst>
          </p:cNvPr>
          <p:cNvSpPr txBox="1">
            <a:spLocks/>
          </p:cNvSpPr>
          <p:nvPr/>
        </p:nvSpPr>
        <p:spPr>
          <a:xfrm>
            <a:off x="407988" y="373593"/>
            <a:ext cx="11376025" cy="1065742"/>
          </a:xfrm>
          <a:prstGeom prst="rect">
            <a:avLst/>
          </a:prstGeom>
        </p:spPr>
        <p:txBody>
          <a:bodyPr vert="horz" lIns="0" tIns="0" rIns="0" bIns="0" rtlCol="0" anchor="t" anchorCtr="0">
            <a:noAutofit/>
          </a:bodyPr>
          <a:lstStyle>
            <a:lvl1pPr>
              <a:lnSpc>
                <a:spcPct val="90000"/>
              </a:lnSpc>
              <a:spcBef>
                <a:spcPct val="0"/>
              </a:spcBef>
              <a:buNone/>
              <a:defRPr sz="3600" b="1">
                <a:latin typeface="JuliaMono" panose="020B0609060300020004" pitchFamily="49" charset="0"/>
                <a:ea typeface="JuliaMono" panose="020B0609060300020004" pitchFamily="49" charset="0"/>
                <a:cs typeface="JuliaMono" panose="020B0609060300020004" pitchFamily="49" charset="0"/>
              </a:defRPr>
            </a:lvl1pPr>
          </a:lstStyle>
          <a:p>
            <a:r>
              <a:rPr lang="en-GB" dirty="0"/>
              <a:t>ISOLDE vacuum layout: MIRACLES at LA2</a:t>
            </a:r>
          </a:p>
        </p:txBody>
      </p:sp>
      <p:pic>
        <p:nvPicPr>
          <p:cNvPr id="8" name="Picture 7">
            <a:extLst>
              <a:ext uri="{FF2B5EF4-FFF2-40B4-BE49-F238E27FC236}">
                <a16:creationId xmlns:a16="http://schemas.microsoft.com/office/drawing/2014/main" id="{13580493-45B3-8F15-683E-37D4463DAE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704" y="407600"/>
            <a:ext cx="2062998" cy="448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121695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68A179EA-1F9E-F239-2D4E-65D8C10D9443}"/>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rcRect/>
          <a:stretch/>
        </p:blipFill>
        <p:spPr>
          <a:xfrm>
            <a:off x="3905" y="1592263"/>
            <a:ext cx="9217024" cy="4608512"/>
          </a:xfrm>
        </p:spPr>
      </p:pic>
      <p:sp>
        <p:nvSpPr>
          <p:cNvPr id="4" name="Date Placeholder 3">
            <a:extLst>
              <a:ext uri="{FF2B5EF4-FFF2-40B4-BE49-F238E27FC236}">
                <a16:creationId xmlns:a16="http://schemas.microsoft.com/office/drawing/2014/main" id="{D29C30F9-1894-12F3-1FA0-E6B5B78454FB}"/>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B29BE7DC-6BE9-ECDA-14F7-840FD898558A}"/>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BA564DFF-9148-5F82-5F66-186CF9FD099F}"/>
              </a:ext>
            </a:extLst>
          </p:cNvPr>
          <p:cNvSpPr>
            <a:spLocks noGrp="1"/>
          </p:cNvSpPr>
          <p:nvPr>
            <p:ph type="sldNum" sz="quarter" idx="12"/>
          </p:nvPr>
        </p:nvSpPr>
        <p:spPr/>
        <p:txBody>
          <a:bodyPr/>
          <a:lstStyle/>
          <a:p>
            <a:fld id="{36B5EA5A-BC32-A742-B11B-8E7414D5B535}" type="slidenum">
              <a:rPr lang="en-US" smtClean="0"/>
              <a:pPr/>
              <a:t>32</a:t>
            </a:fld>
            <a:endParaRPr lang="en-US" dirty="0"/>
          </a:p>
        </p:txBody>
      </p:sp>
      <p:pic>
        <p:nvPicPr>
          <p:cNvPr id="7" name="Picture 6" descr="A diagram of a building&#10;&#10;Description automatically generated with medium confidence">
            <a:extLst>
              <a:ext uri="{FF2B5EF4-FFF2-40B4-BE49-F238E27FC236}">
                <a16:creationId xmlns:a16="http://schemas.microsoft.com/office/drawing/2014/main" id="{253BDF6B-6500-9637-99D4-26A84DB405DB}"/>
              </a:ext>
            </a:extLst>
          </p:cNvPr>
          <p:cNvPicPr>
            <a:picLocks noChangeAspect="1"/>
          </p:cNvPicPr>
          <p:nvPr/>
        </p:nvPicPr>
        <p:blipFill>
          <a:blip r:embed="rId4"/>
          <a:stretch>
            <a:fillRect/>
          </a:stretch>
        </p:blipFill>
        <p:spPr>
          <a:xfrm>
            <a:off x="1505115" y="3713360"/>
            <a:ext cx="1465955" cy="855346"/>
          </a:xfrm>
          <a:prstGeom prst="rect">
            <a:avLst/>
          </a:prstGeom>
        </p:spPr>
      </p:pic>
      <p:sp>
        <p:nvSpPr>
          <p:cNvPr id="9" name="Title 2">
            <a:extLst>
              <a:ext uri="{FF2B5EF4-FFF2-40B4-BE49-F238E27FC236}">
                <a16:creationId xmlns:a16="http://schemas.microsoft.com/office/drawing/2014/main" id="{59183F58-A725-1178-FA05-F92F623AD7C8}"/>
              </a:ext>
            </a:extLst>
          </p:cNvPr>
          <p:cNvSpPr>
            <a:spLocks noGrp="1"/>
          </p:cNvSpPr>
          <p:nvPr>
            <p:ph type="title"/>
          </p:nvPr>
        </p:nvSpPr>
        <p:spPr>
          <a:xfrm>
            <a:off x="407988" y="373593"/>
            <a:ext cx="11376025" cy="1065742"/>
          </a:xfrm>
        </p:spPr>
        <p:txBody>
          <a:bodyPr/>
          <a:lstStyle/>
          <a:p>
            <a:r>
              <a:rPr lang="en-GB" dirty="0"/>
              <a:t>ISOLDE vacuum layout: Helium propagation</a:t>
            </a:r>
          </a:p>
        </p:txBody>
      </p:sp>
      <p:pic>
        <p:nvPicPr>
          <p:cNvPr id="10" name="Picture 9">
            <a:extLst>
              <a:ext uri="{FF2B5EF4-FFF2-40B4-BE49-F238E27FC236}">
                <a16:creationId xmlns:a16="http://schemas.microsoft.com/office/drawing/2014/main" id="{0B650001-F20F-4B95-C7B4-D9192E1ED6E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704" y="407600"/>
            <a:ext cx="2062998" cy="448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a:extLst>
              <a:ext uri="{FF2B5EF4-FFF2-40B4-BE49-F238E27FC236}">
                <a16:creationId xmlns:a16="http://schemas.microsoft.com/office/drawing/2014/main" id="{BCDF34BB-ABD6-8EEA-0627-4EE0BFF95028}"/>
              </a:ext>
            </a:extLst>
          </p:cNvPr>
          <p:cNvPicPr>
            <a:picLocks noChangeAspect="1"/>
          </p:cNvPicPr>
          <p:nvPr/>
        </p:nvPicPr>
        <p:blipFill rotWithShape="1">
          <a:blip r:embed="rId6">
            <a:clrChange>
              <a:clrFrom>
                <a:srgbClr val="FFFFFF"/>
              </a:clrFrom>
              <a:clrTo>
                <a:srgbClr val="FFFFFF">
                  <a:alpha val="0"/>
                </a:srgbClr>
              </a:clrTo>
            </a:clrChange>
          </a:blip>
          <a:srcRect t="8986" b="25163"/>
          <a:stretch/>
        </p:blipFill>
        <p:spPr>
          <a:xfrm rot="21335314">
            <a:off x="4170803" y="3892213"/>
            <a:ext cx="4719151" cy="1783349"/>
          </a:xfrm>
          <a:prstGeom prst="rect">
            <a:avLst/>
          </a:prstGeom>
        </p:spPr>
      </p:pic>
      <p:sp>
        <p:nvSpPr>
          <p:cNvPr id="13" name="TextBox 12">
            <a:extLst>
              <a:ext uri="{FF2B5EF4-FFF2-40B4-BE49-F238E27FC236}">
                <a16:creationId xmlns:a16="http://schemas.microsoft.com/office/drawing/2014/main" id="{921BC96D-1BE1-0D25-CCF9-F5198F3DDE91}"/>
              </a:ext>
            </a:extLst>
          </p:cNvPr>
          <p:cNvSpPr txBox="1"/>
          <p:nvPr/>
        </p:nvSpPr>
        <p:spPr>
          <a:xfrm>
            <a:off x="9093255" y="1828562"/>
            <a:ext cx="2896582" cy="2923877"/>
          </a:xfrm>
          <a:prstGeom prst="rect">
            <a:avLst/>
          </a:prstGeom>
          <a:noFill/>
        </p:spPr>
        <p:txBody>
          <a:bodyPr wrap="square" lIns="0" tIns="0" rIns="0" bIns="0" rtlCol="0">
            <a:spAutoFit/>
          </a:bodyPr>
          <a:lstStyle/>
          <a:p>
            <a:pPr marL="285750" indent="-285750" algn="l">
              <a:spcBef>
                <a:spcPts val="600"/>
              </a:spcBef>
              <a:buFont typeface="Wingdings" panose="05000000000000000000" pitchFamily="2" charset="2"/>
              <a:buChar char="q"/>
            </a:pPr>
            <a:r>
              <a:rPr lang="en-GB" dirty="0">
                <a:latin typeface="JuliaMono" panose="020B0609060300020004" pitchFamily="49" charset="0"/>
                <a:ea typeface="JuliaMono" panose="020B0609060300020004" pitchFamily="49" charset="0"/>
                <a:cs typeface="JuliaMono" panose="020B0609060300020004" pitchFamily="49" charset="0"/>
              </a:rPr>
              <a:t>Paul trap at 10</a:t>
            </a:r>
            <a:r>
              <a:rPr lang="en-GB" baseline="30000" dirty="0">
                <a:latin typeface="JuliaMono" panose="020B0609060300020004" pitchFamily="49" charset="0"/>
                <a:ea typeface="JuliaMono" panose="020B0609060300020004" pitchFamily="49" charset="0"/>
                <a:cs typeface="JuliaMono" panose="020B0609060300020004" pitchFamily="49" charset="0"/>
              </a:rPr>
              <a:t>-2</a:t>
            </a:r>
            <a:r>
              <a:rPr lang="en-GB" dirty="0">
                <a:latin typeface="JuliaMono" panose="020B0609060300020004" pitchFamily="49" charset="0"/>
                <a:ea typeface="JuliaMono" panose="020B0609060300020004" pitchFamily="49" charset="0"/>
                <a:cs typeface="JuliaMono" panose="020B0609060300020004" pitchFamily="49" charset="0"/>
              </a:rPr>
              <a:t> mbar</a:t>
            </a:r>
          </a:p>
          <a:p>
            <a:pPr marL="285750" indent="-285750" algn="l">
              <a:spcBef>
                <a:spcPts val="600"/>
              </a:spcBef>
              <a:buFont typeface="Wingdings" panose="05000000000000000000" pitchFamily="2" charset="2"/>
              <a:buChar char="q"/>
            </a:pPr>
            <a:r>
              <a:rPr lang="en-GB" dirty="0">
                <a:latin typeface="JuliaMono" panose="020B0609060300020004" pitchFamily="49" charset="0"/>
                <a:ea typeface="JuliaMono" panose="020B0609060300020004" pitchFamily="49" charset="0"/>
                <a:cs typeface="JuliaMono" panose="020B0609060300020004" pitchFamily="49" charset="0"/>
              </a:rPr>
              <a:t>Gas propagation along the line </a:t>
            </a:r>
            <a:r>
              <a:rPr lang="en-GB" dirty="0">
                <a:latin typeface="JuliaMono" panose="020B0609060300020004" pitchFamily="49" charset="0"/>
                <a:ea typeface="JuliaMono" panose="020B0609060300020004" pitchFamily="49" charset="0"/>
                <a:cs typeface="JuliaMono" panose="020B0609060300020004" pitchFamily="49" charset="0"/>
                <a:sym typeface="Wingdings" panose="05000000000000000000" pitchFamily="2" charset="2"/>
              </a:rPr>
              <a:t> ≈7×10</a:t>
            </a:r>
            <a:r>
              <a:rPr lang="en-GB" baseline="30000" dirty="0">
                <a:latin typeface="JuliaMono" panose="020B0609060300020004" pitchFamily="49" charset="0"/>
                <a:ea typeface="JuliaMono" panose="020B0609060300020004" pitchFamily="49" charset="0"/>
                <a:cs typeface="JuliaMono" panose="020B0609060300020004" pitchFamily="49" charset="0"/>
                <a:sym typeface="Wingdings" panose="05000000000000000000" pitchFamily="2" charset="2"/>
              </a:rPr>
              <a:t>-9</a:t>
            </a:r>
            <a:r>
              <a:rPr lang="en-GB" dirty="0">
                <a:latin typeface="JuliaMono" panose="020B0609060300020004" pitchFamily="49" charset="0"/>
                <a:ea typeface="JuliaMono" panose="020B0609060300020004" pitchFamily="49" charset="0"/>
                <a:cs typeface="JuliaMono" panose="020B0609060300020004" pitchFamily="49" charset="0"/>
                <a:sym typeface="Wingdings" panose="05000000000000000000" pitchFamily="2" charset="2"/>
              </a:rPr>
              <a:t> mbar at hand over point</a:t>
            </a:r>
          </a:p>
          <a:p>
            <a:pPr marL="285750" indent="-285750" algn="l">
              <a:spcBef>
                <a:spcPts val="600"/>
              </a:spcBef>
              <a:buFont typeface="Wingdings" panose="05000000000000000000" pitchFamily="2" charset="2"/>
              <a:buChar char="q"/>
            </a:pPr>
            <a:r>
              <a:rPr lang="en-GB" dirty="0">
                <a:latin typeface="JuliaMono" panose="020B0609060300020004" pitchFamily="49" charset="0"/>
                <a:ea typeface="JuliaMono" panose="020B0609060300020004" pitchFamily="49" charset="0"/>
                <a:cs typeface="JuliaMono" panose="020B0609060300020004" pitchFamily="49" charset="0"/>
                <a:sym typeface="Wingdings" panose="05000000000000000000" pitchFamily="2" charset="2"/>
              </a:rPr>
              <a:t>Simulation to be cross checked with in situ measurements</a:t>
            </a:r>
            <a:endParaRPr lang="en-GB" dirty="0">
              <a:latin typeface="JuliaMono" panose="020B0609060300020004" pitchFamily="49" charset="0"/>
              <a:ea typeface="JuliaMono" panose="020B0609060300020004" pitchFamily="49" charset="0"/>
              <a:cs typeface="JuliaMono" panose="020B0609060300020004" pitchFamily="49" charset="0"/>
            </a:endParaRPr>
          </a:p>
        </p:txBody>
      </p:sp>
    </p:spTree>
    <p:extLst>
      <p:ext uri="{BB962C8B-B14F-4D97-AF65-F5344CB8AC3E}">
        <p14:creationId xmlns:p14="http://schemas.microsoft.com/office/powerpoint/2010/main" val="10776776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91C228E-96CA-0507-4BA4-EF02D7790C85}"/>
              </a:ext>
            </a:extLst>
          </p:cNvPr>
          <p:cNvSpPr>
            <a:spLocks noGrp="1"/>
          </p:cNvSpPr>
          <p:nvPr>
            <p:ph idx="1"/>
          </p:nvPr>
        </p:nvSpPr>
        <p:spPr>
          <a:xfrm>
            <a:off x="407989" y="1268627"/>
            <a:ext cx="6496664" cy="3352800"/>
          </a:xfrm>
        </p:spPr>
        <p:txBody>
          <a:bodyPr>
            <a:normAutofit lnSpcReduction="10000"/>
          </a:bodyPr>
          <a:lstStyle/>
          <a:p>
            <a:pPr marL="342900" indent="-342900">
              <a:lnSpc>
                <a:spcPct val="110000"/>
              </a:lnSpc>
              <a:buFont typeface="Wingdings" panose="05000000000000000000" pitchFamily="2" charset="2"/>
              <a:buChar char="ü"/>
            </a:pPr>
            <a:r>
              <a:rPr lang="en-GB" dirty="0"/>
              <a:t>For the design of ISOLDE line main problems to address are outgassing and Helium propagation</a:t>
            </a:r>
          </a:p>
          <a:p>
            <a:pPr marL="342900" indent="-342900">
              <a:lnSpc>
                <a:spcPct val="110000"/>
              </a:lnSpc>
              <a:buFont typeface="Wingdings" panose="05000000000000000000" pitchFamily="2" charset="2"/>
              <a:buChar char="ü"/>
            </a:pPr>
            <a:r>
              <a:rPr lang="en-GB" dirty="0"/>
              <a:t>Pumping He will require turbopumps (with high compression). Areas with high throughput and areas with limited ultimate He pressure (type of primary pump? ballast? Small booster TMP to increase compression ratio?)</a:t>
            </a:r>
          </a:p>
        </p:txBody>
      </p:sp>
      <p:sp>
        <p:nvSpPr>
          <p:cNvPr id="4" name="Date Placeholder 3">
            <a:extLst>
              <a:ext uri="{FF2B5EF4-FFF2-40B4-BE49-F238E27FC236}">
                <a16:creationId xmlns:a16="http://schemas.microsoft.com/office/drawing/2014/main" id="{E4A0277D-58EC-645D-CC49-0AEDFC085B65}"/>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A254EC91-5F15-6C36-80A2-02D4D0A6199E}"/>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50972891-5C67-99D2-6510-9D0B1086251E}"/>
              </a:ext>
            </a:extLst>
          </p:cNvPr>
          <p:cNvSpPr>
            <a:spLocks noGrp="1"/>
          </p:cNvSpPr>
          <p:nvPr>
            <p:ph type="sldNum" sz="quarter" idx="12"/>
          </p:nvPr>
        </p:nvSpPr>
        <p:spPr/>
        <p:txBody>
          <a:bodyPr/>
          <a:lstStyle/>
          <a:p>
            <a:fld id="{36B5EA5A-BC32-A742-B11B-8E7414D5B535}" type="slidenum">
              <a:rPr lang="en-US" smtClean="0"/>
              <a:pPr/>
              <a:t>33</a:t>
            </a:fld>
            <a:endParaRPr lang="en-US" dirty="0"/>
          </a:p>
        </p:txBody>
      </p:sp>
      <p:pic>
        <p:nvPicPr>
          <p:cNvPr id="7" name="Picture 6">
            <a:extLst>
              <a:ext uri="{FF2B5EF4-FFF2-40B4-BE49-F238E27FC236}">
                <a16:creationId xmlns:a16="http://schemas.microsoft.com/office/drawing/2014/main" id="{E800DBBA-9878-85A2-C5F0-9E9A2B611BD0}"/>
              </a:ext>
            </a:extLst>
          </p:cNvPr>
          <p:cNvPicPr>
            <a:picLocks noChangeAspect="1"/>
          </p:cNvPicPr>
          <p:nvPr/>
        </p:nvPicPr>
        <p:blipFill>
          <a:blip r:embed="rId2"/>
          <a:stretch>
            <a:fillRect/>
          </a:stretch>
        </p:blipFill>
        <p:spPr>
          <a:xfrm>
            <a:off x="0" y="4572813"/>
            <a:ext cx="8206401" cy="1676978"/>
          </a:xfrm>
          <a:prstGeom prst="rect">
            <a:avLst/>
          </a:prstGeom>
        </p:spPr>
      </p:pic>
      <p:sp>
        <p:nvSpPr>
          <p:cNvPr id="8" name="Title 2">
            <a:extLst>
              <a:ext uri="{FF2B5EF4-FFF2-40B4-BE49-F238E27FC236}">
                <a16:creationId xmlns:a16="http://schemas.microsoft.com/office/drawing/2014/main" id="{093359BE-5AF0-1692-5E15-B45023E7BD52}"/>
              </a:ext>
            </a:extLst>
          </p:cNvPr>
          <p:cNvSpPr>
            <a:spLocks noGrp="1"/>
          </p:cNvSpPr>
          <p:nvPr>
            <p:ph type="title"/>
          </p:nvPr>
        </p:nvSpPr>
        <p:spPr>
          <a:xfrm>
            <a:off x="407988" y="373593"/>
            <a:ext cx="11376025" cy="1065742"/>
          </a:xfrm>
        </p:spPr>
        <p:txBody>
          <a:bodyPr/>
          <a:lstStyle/>
          <a:p>
            <a:r>
              <a:rPr lang="en-GB" dirty="0"/>
              <a:t>ISOLDE vacuum layout</a:t>
            </a:r>
          </a:p>
        </p:txBody>
      </p:sp>
      <p:pic>
        <p:nvPicPr>
          <p:cNvPr id="9" name="Picture 8">
            <a:extLst>
              <a:ext uri="{FF2B5EF4-FFF2-40B4-BE49-F238E27FC236}">
                <a16:creationId xmlns:a16="http://schemas.microsoft.com/office/drawing/2014/main" id="{4161B3F6-BCCC-16F1-B66E-C582081037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704" y="407600"/>
            <a:ext cx="2062998" cy="448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22457D7A-0BB2-00A7-52D1-A35F20E0F002}"/>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7011959" y="658048"/>
            <a:ext cx="5180041" cy="3861485"/>
          </a:xfrm>
          <a:prstGeom prst="rect">
            <a:avLst/>
          </a:prstGeom>
        </p:spPr>
      </p:pic>
      <p:sp>
        <p:nvSpPr>
          <p:cNvPr id="12" name="TextBox 11">
            <a:extLst>
              <a:ext uri="{FF2B5EF4-FFF2-40B4-BE49-F238E27FC236}">
                <a16:creationId xmlns:a16="http://schemas.microsoft.com/office/drawing/2014/main" id="{F9EC6F98-E8E2-3E70-ED0F-5980047F7085}"/>
              </a:ext>
            </a:extLst>
          </p:cNvPr>
          <p:cNvSpPr txBox="1"/>
          <p:nvPr/>
        </p:nvSpPr>
        <p:spPr>
          <a:xfrm>
            <a:off x="8923954" y="4543289"/>
            <a:ext cx="3268046" cy="400110"/>
          </a:xfrm>
          <a:prstGeom prst="rect">
            <a:avLst/>
          </a:prstGeom>
          <a:noFill/>
        </p:spPr>
        <p:txBody>
          <a:bodyPr wrap="square">
            <a:spAutoFit/>
          </a:bodyPr>
          <a:lstStyle/>
          <a:p>
            <a:pPr marL="36576" indent="0">
              <a:buNone/>
            </a:pPr>
            <a:r>
              <a:rPr lang="en-GB" sz="1000" dirty="0">
                <a:latin typeface="JuliaMono" panose="020B0609060300020004" pitchFamily="49" charset="0"/>
                <a:ea typeface="JuliaMono" panose="020B0609060300020004" pitchFamily="49" charset="0"/>
                <a:cs typeface="JuliaMono" panose="020B0609060300020004" pitchFamily="49" charset="0"/>
              </a:rPr>
              <a:t>[3] Handbook of Vacuum Technology, 1st ed. (John Wiley &amp; Sons, Ltd, 2016)</a:t>
            </a:r>
            <a:endParaRPr lang="en-GB" sz="1000" dirty="0">
              <a:effectLst/>
              <a:latin typeface="JuliaMono" panose="020B0609060300020004" pitchFamily="49" charset="0"/>
              <a:ea typeface="JuliaMono" panose="020B0609060300020004" pitchFamily="49" charset="0"/>
              <a:cs typeface="JuliaMono" panose="020B0609060300020004" pitchFamily="49" charset="0"/>
            </a:endParaRPr>
          </a:p>
        </p:txBody>
      </p:sp>
    </p:spTree>
    <p:extLst>
      <p:ext uri="{BB962C8B-B14F-4D97-AF65-F5344CB8AC3E}">
        <p14:creationId xmlns:p14="http://schemas.microsoft.com/office/powerpoint/2010/main" val="25837032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A71CA76-988A-42BD-BDFF-1917310E0F5E}"/>
              </a:ext>
            </a:extLst>
          </p:cNvPr>
          <p:cNvSpPr>
            <a:spLocks noGrp="1"/>
          </p:cNvSpPr>
          <p:nvPr>
            <p:ph idx="1"/>
          </p:nvPr>
        </p:nvSpPr>
        <p:spPr>
          <a:xfrm>
            <a:off x="342674" y="1275023"/>
            <a:ext cx="11376024" cy="4608512"/>
          </a:xfrm>
        </p:spPr>
        <p:txBody>
          <a:bodyPr vert="horz" lIns="0" tIns="0" rIns="0" bIns="0" rtlCol="0">
            <a:noAutofit/>
          </a:bodyPr>
          <a:lstStyle/>
          <a:p>
            <a:pPr marL="342900" indent="-342900">
              <a:lnSpc>
                <a:spcPct val="100000"/>
              </a:lnSpc>
              <a:buBlip>
                <a:blip r:embed="rId2">
                  <a:extLst>
                    <a:ext uri="{96DAC541-7B7A-43D3-8B79-37D633B846F1}">
                      <asvg:svgBlip xmlns:asvg="http://schemas.microsoft.com/office/drawing/2016/SVG/main" r:embed="rId3"/>
                    </a:ext>
                  </a:extLst>
                </a:blip>
              </a:buBlip>
            </a:pPr>
            <a:r>
              <a:rPr lang="en-GB" dirty="0"/>
              <a:t>Cryo-pumping concept validated by isotherm measurements. Mitigations (increase number of sites and cold shutter) will help to address the unknown behaviour at very low pressures</a:t>
            </a:r>
          </a:p>
          <a:p>
            <a:pPr marL="342900" indent="-342900">
              <a:lnSpc>
                <a:spcPct val="100000"/>
              </a:lnSpc>
              <a:buBlip>
                <a:blip r:embed="rId2">
                  <a:extLst>
                    <a:ext uri="{96DAC541-7B7A-43D3-8B79-37D633B846F1}">
                      <asvg:svgBlip xmlns:asvg="http://schemas.microsoft.com/office/drawing/2016/SVG/main" r:embed="rId3"/>
                    </a:ext>
                  </a:extLst>
                </a:blip>
              </a:buBlip>
            </a:pPr>
            <a:r>
              <a:rPr lang="en-GB" b="0" i="1" normalizeH="1" dirty="0">
                <a:latin typeface="Arial Black" panose="020B0A04020102020204" pitchFamily="34" charset="0"/>
              </a:rPr>
              <a:t>ELENA</a:t>
            </a:r>
            <a:r>
              <a:rPr lang="en-GB" dirty="0"/>
              <a:t> beam transfer line almost completed</a:t>
            </a:r>
          </a:p>
          <a:p>
            <a:pPr marL="342900" indent="-342900">
              <a:lnSpc>
                <a:spcPct val="100000"/>
              </a:lnSpc>
              <a:buBlip>
                <a:blip r:embed="rId2">
                  <a:extLst>
                    <a:ext uri="{96DAC541-7B7A-43D3-8B79-37D633B846F1}">
                      <asvg:svgBlip xmlns:asvg="http://schemas.microsoft.com/office/drawing/2016/SVG/main" r:embed="rId3"/>
                    </a:ext>
                  </a:extLst>
                </a:blip>
              </a:buBlip>
            </a:pPr>
            <a:r>
              <a:rPr lang="en-GB" dirty="0"/>
              <a:t>Cross in front of PUMA trap validated against previous assumptions</a:t>
            </a:r>
          </a:p>
          <a:p>
            <a:pPr marL="342900" indent="-342900">
              <a:lnSpc>
                <a:spcPct val="100000"/>
              </a:lnSpc>
              <a:buBlip>
                <a:blip r:embed="rId2">
                  <a:extLst>
                    <a:ext uri="{96DAC541-7B7A-43D3-8B79-37D633B846F1}">
                      <asvg:svgBlip xmlns:asvg="http://schemas.microsoft.com/office/drawing/2016/SVG/main" r:embed="rId3"/>
                    </a:ext>
                  </a:extLst>
                </a:blip>
              </a:buBlip>
            </a:pPr>
            <a:r>
              <a:rPr lang="en-GB" dirty="0"/>
              <a:t>ISOLDE beam line under definition.</a:t>
            </a:r>
          </a:p>
          <a:p>
            <a:pPr marL="342900" indent="-342900">
              <a:lnSpc>
                <a:spcPct val="100000"/>
              </a:lnSpc>
              <a:buBlip>
                <a:blip r:embed="rId2">
                  <a:extLst>
                    <a:ext uri="{96DAC541-7B7A-43D3-8B79-37D633B846F1}">
                      <asvg:svgBlip xmlns:asvg="http://schemas.microsoft.com/office/drawing/2016/SVG/main" r:embed="rId3"/>
                    </a:ext>
                  </a:extLst>
                </a:blip>
              </a:buBlip>
            </a:pPr>
            <a:r>
              <a:rPr lang="en-GB" dirty="0"/>
              <a:t>Helium propagation can be an issue difficult to handle. Consider positions for extra pumping may be required along the line</a:t>
            </a:r>
          </a:p>
          <a:p>
            <a:pPr marL="342900" indent="-342900">
              <a:lnSpc>
                <a:spcPct val="100000"/>
              </a:lnSpc>
              <a:buBlip>
                <a:blip r:embed="rId2">
                  <a:extLst>
                    <a:ext uri="{96DAC541-7B7A-43D3-8B79-37D633B846F1}">
                      <asvg:svgBlip xmlns:asvg="http://schemas.microsoft.com/office/drawing/2016/SVG/main" r:embed="rId3"/>
                    </a:ext>
                  </a:extLst>
                </a:blip>
              </a:buBlip>
            </a:pPr>
            <a:r>
              <a:rPr lang="en-GB" dirty="0"/>
              <a:t>Benchmarking of the simulations of MIRACLS at LA2 will help to define the pumping required in the line</a:t>
            </a:r>
          </a:p>
          <a:p>
            <a:pPr marL="342900" indent="-342900">
              <a:lnSpc>
                <a:spcPct val="100000"/>
              </a:lnSpc>
              <a:buBlip>
                <a:blip r:embed="rId2">
                  <a:extLst>
                    <a:ext uri="{96DAC541-7B7A-43D3-8B79-37D633B846F1}">
                      <asvg:svgBlip xmlns:asvg="http://schemas.microsoft.com/office/drawing/2016/SVG/main" r:embed="rId3"/>
                    </a:ext>
                  </a:extLst>
                </a:blip>
              </a:buBlip>
            </a:pPr>
            <a:endParaRPr lang="en-GB" dirty="0"/>
          </a:p>
          <a:p>
            <a:pPr marL="342900" indent="-342900">
              <a:lnSpc>
                <a:spcPct val="100000"/>
              </a:lnSpc>
              <a:buBlip>
                <a:blip r:embed="rId2">
                  <a:extLst>
                    <a:ext uri="{96DAC541-7B7A-43D3-8B79-37D633B846F1}">
                      <asvg:svgBlip xmlns:asvg="http://schemas.microsoft.com/office/drawing/2016/SVG/main" r:embed="rId3"/>
                    </a:ext>
                  </a:extLst>
                </a:blip>
              </a:buBlip>
            </a:pPr>
            <a:endParaRPr lang="en-GB" dirty="0"/>
          </a:p>
          <a:p>
            <a:pPr marL="342900" indent="-342900">
              <a:lnSpc>
                <a:spcPct val="100000"/>
              </a:lnSpc>
              <a:buBlip>
                <a:blip r:embed="rId2">
                  <a:extLst>
                    <a:ext uri="{96DAC541-7B7A-43D3-8B79-37D633B846F1}">
                      <asvg:svgBlip xmlns:asvg="http://schemas.microsoft.com/office/drawing/2016/SVG/main" r:embed="rId3"/>
                    </a:ext>
                  </a:extLst>
                </a:blip>
              </a:buBlip>
            </a:pPr>
            <a:endParaRPr lang="en-GB" dirty="0"/>
          </a:p>
        </p:txBody>
      </p:sp>
      <p:sp>
        <p:nvSpPr>
          <p:cNvPr id="3" name="Title 2">
            <a:extLst>
              <a:ext uri="{FF2B5EF4-FFF2-40B4-BE49-F238E27FC236}">
                <a16:creationId xmlns:a16="http://schemas.microsoft.com/office/drawing/2014/main" id="{604EBA93-A308-BA00-E69D-912479F21B92}"/>
              </a:ext>
            </a:extLst>
          </p:cNvPr>
          <p:cNvSpPr>
            <a:spLocks noGrp="1"/>
          </p:cNvSpPr>
          <p:nvPr>
            <p:ph type="title"/>
          </p:nvPr>
        </p:nvSpPr>
        <p:spPr/>
        <p:txBody>
          <a:bodyPr/>
          <a:lstStyle/>
          <a:p>
            <a:r>
              <a:rPr lang="en-GB" dirty="0"/>
              <a:t>Summary</a:t>
            </a:r>
          </a:p>
        </p:txBody>
      </p:sp>
      <p:sp>
        <p:nvSpPr>
          <p:cNvPr id="4" name="Date Placeholder 3">
            <a:extLst>
              <a:ext uri="{FF2B5EF4-FFF2-40B4-BE49-F238E27FC236}">
                <a16:creationId xmlns:a16="http://schemas.microsoft.com/office/drawing/2014/main" id="{828DE475-836E-F99D-CF8A-891178A1EC23}"/>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91EF41B3-5344-2157-BC28-34ACAEE272C4}"/>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DFCDBEC7-DE8B-74EA-0A9D-8DEEE977E4B9}"/>
              </a:ext>
            </a:extLst>
          </p:cNvPr>
          <p:cNvSpPr>
            <a:spLocks noGrp="1"/>
          </p:cNvSpPr>
          <p:nvPr>
            <p:ph type="sldNum" sz="quarter" idx="12"/>
          </p:nvPr>
        </p:nvSpPr>
        <p:spPr/>
        <p:txBody>
          <a:bodyPr/>
          <a:lstStyle/>
          <a:p>
            <a:fld id="{36B5EA5A-BC32-A742-B11B-8E7414D5B535}" type="slidenum">
              <a:rPr lang="en-US" smtClean="0"/>
              <a:pPr/>
              <a:t>34</a:t>
            </a:fld>
            <a:endParaRPr lang="en-US" dirty="0"/>
          </a:p>
        </p:txBody>
      </p:sp>
    </p:spTree>
    <p:extLst>
      <p:ext uri="{BB962C8B-B14F-4D97-AF65-F5344CB8AC3E}">
        <p14:creationId xmlns:p14="http://schemas.microsoft.com/office/powerpoint/2010/main" val="53693619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29AD225-9A45-B5BC-2C24-B248B54EA367}"/>
              </a:ext>
            </a:extLst>
          </p:cNvPr>
          <p:cNvSpPr>
            <a:spLocks noGrp="1"/>
          </p:cNvSpPr>
          <p:nvPr>
            <p:ph type="ctrTitle"/>
          </p:nvPr>
        </p:nvSpPr>
        <p:spPr/>
        <p:txBody>
          <a:bodyPr/>
          <a:lstStyle/>
          <a:p>
            <a:r>
              <a:rPr lang="en-GB" dirty="0"/>
              <a:t>Thank you!</a:t>
            </a:r>
          </a:p>
        </p:txBody>
      </p:sp>
      <p:sp>
        <p:nvSpPr>
          <p:cNvPr id="8" name="Subtitle 7">
            <a:extLst>
              <a:ext uri="{FF2B5EF4-FFF2-40B4-BE49-F238E27FC236}">
                <a16:creationId xmlns:a16="http://schemas.microsoft.com/office/drawing/2014/main" id="{E211ABE4-9476-6AF8-74E5-E43186B80371}"/>
              </a:ext>
            </a:extLst>
          </p:cNvPr>
          <p:cNvSpPr>
            <a:spLocks noGrp="1"/>
          </p:cNvSpPr>
          <p:nvPr>
            <p:ph type="subTitle" idx="1"/>
          </p:nvPr>
        </p:nvSpPr>
        <p:spPr/>
        <p:txBody>
          <a:bodyPr/>
          <a:lstStyle/>
          <a:p>
            <a:endParaRPr lang="en-GB"/>
          </a:p>
        </p:txBody>
      </p:sp>
      <p:sp>
        <p:nvSpPr>
          <p:cNvPr id="4" name="Date Placeholder 3">
            <a:extLst>
              <a:ext uri="{FF2B5EF4-FFF2-40B4-BE49-F238E27FC236}">
                <a16:creationId xmlns:a16="http://schemas.microsoft.com/office/drawing/2014/main" id="{6AFF2DC1-4BFA-B967-15E5-C1423B2D2E21}"/>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8A240D3A-A95D-5FAE-7BF1-8F34423A5C24}"/>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2B6107D4-231C-DEF0-1B9D-2ACE3F077043}"/>
              </a:ext>
            </a:extLst>
          </p:cNvPr>
          <p:cNvSpPr>
            <a:spLocks noGrp="1"/>
          </p:cNvSpPr>
          <p:nvPr>
            <p:ph type="sldNum" sz="quarter" idx="12"/>
          </p:nvPr>
        </p:nvSpPr>
        <p:spPr/>
        <p:txBody>
          <a:bodyPr/>
          <a:lstStyle/>
          <a:p>
            <a:fld id="{36B5EA5A-BC32-A742-B11B-8E7414D5B535}" type="slidenum">
              <a:rPr lang="en-US" smtClean="0"/>
              <a:pPr/>
              <a:t>35</a:t>
            </a:fld>
            <a:endParaRPr lang="en-US" dirty="0"/>
          </a:p>
        </p:txBody>
      </p:sp>
    </p:spTree>
    <p:extLst>
      <p:ext uri="{BB962C8B-B14F-4D97-AF65-F5344CB8AC3E}">
        <p14:creationId xmlns:p14="http://schemas.microsoft.com/office/powerpoint/2010/main" val="34396167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FE9F5D-1215-E649-9E20-9E5C58166DFC}"/>
              </a:ext>
            </a:extLst>
          </p:cNvPr>
          <p:cNvSpPr>
            <a:spLocks noGrp="1"/>
          </p:cNvSpPr>
          <p:nvPr>
            <p:ph type="title"/>
          </p:nvPr>
        </p:nvSpPr>
        <p:spPr/>
        <p:txBody>
          <a:bodyPr/>
          <a:lstStyle/>
          <a:p>
            <a:r>
              <a:rPr lang="en-GB" dirty="0"/>
              <a:t>Cryo-pumping</a:t>
            </a:r>
          </a:p>
        </p:txBody>
      </p:sp>
      <p:sp>
        <p:nvSpPr>
          <p:cNvPr id="4" name="Date Placeholder 3">
            <a:extLst>
              <a:ext uri="{FF2B5EF4-FFF2-40B4-BE49-F238E27FC236}">
                <a16:creationId xmlns:a16="http://schemas.microsoft.com/office/drawing/2014/main" id="{DEB4532B-04E1-833F-7D2C-072660B35B0D}"/>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E79E3514-2740-C957-5CD3-9F08A129E058}"/>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64F7F288-30BB-8823-8CAA-F0DAA7D4577D}"/>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8" name="Content Placeholder 8">
            <a:extLst>
              <a:ext uri="{FF2B5EF4-FFF2-40B4-BE49-F238E27FC236}">
                <a16:creationId xmlns:a16="http://schemas.microsoft.com/office/drawing/2014/main" id="{940E2746-B30B-8055-9049-8169A05C478F}"/>
              </a:ext>
            </a:extLst>
          </p:cNvPr>
          <p:cNvSpPr>
            <a:spLocks noGrp="1"/>
          </p:cNvSpPr>
          <p:nvPr>
            <p:ph idx="1"/>
          </p:nvPr>
        </p:nvSpPr>
        <p:spPr>
          <a:xfrm>
            <a:off x="407987" y="1412088"/>
            <a:ext cx="6572221" cy="4858628"/>
          </a:xfrm>
        </p:spPr>
        <p:txBody>
          <a:bodyPr vert="horz" lIns="0" tIns="0" rIns="0" bIns="0" rtlCol="0">
            <a:noAutofit/>
          </a:bodyPr>
          <a:lstStyle/>
          <a:p>
            <a:pPr marL="342900" indent="-342900">
              <a:lnSpc>
                <a:spcPct val="100000"/>
              </a:lnSpc>
              <a:buBlip>
                <a:blip r:embed="rId2">
                  <a:extLst>
                    <a:ext uri="{96DAC541-7B7A-43D3-8B79-37D633B846F1}">
                      <asvg:svgBlip xmlns:asvg="http://schemas.microsoft.com/office/drawing/2016/SVG/main" r:embed="rId3"/>
                    </a:ext>
                  </a:extLst>
                </a:blip>
              </a:buBlip>
            </a:pPr>
            <a:r>
              <a:rPr lang="en-GB" sz="1800" dirty="0">
                <a:solidFill>
                  <a:schemeClr val="tx2"/>
                </a:solidFill>
              </a:rPr>
              <a:t>Except H</a:t>
            </a:r>
            <a:r>
              <a:rPr lang="en-GB" sz="1800" baseline="-25000" dirty="0">
                <a:solidFill>
                  <a:schemeClr val="tx2"/>
                </a:solidFill>
              </a:rPr>
              <a:t>2</a:t>
            </a:r>
            <a:r>
              <a:rPr lang="en-GB" sz="1800" dirty="0">
                <a:solidFill>
                  <a:schemeClr val="tx2"/>
                </a:solidFill>
              </a:rPr>
              <a:t> and He, all the gases have an equilibrium vapour pressure &lt;10</a:t>
            </a:r>
            <a:r>
              <a:rPr lang="en-GB" sz="1800" baseline="30000" dirty="0">
                <a:solidFill>
                  <a:schemeClr val="tx2"/>
                </a:solidFill>
              </a:rPr>
              <a:t>-17</a:t>
            </a:r>
            <a:r>
              <a:rPr lang="en-GB" sz="1800" dirty="0">
                <a:solidFill>
                  <a:schemeClr val="tx2"/>
                </a:solidFill>
              </a:rPr>
              <a:t> mbar at 4.2K</a:t>
            </a:r>
          </a:p>
          <a:p>
            <a:pPr marL="342900" indent="-342900">
              <a:lnSpc>
                <a:spcPct val="100000"/>
              </a:lnSpc>
              <a:buBlip>
                <a:blip r:embed="rId2">
                  <a:extLst>
                    <a:ext uri="{96DAC541-7B7A-43D3-8B79-37D633B846F1}">
                      <asvg:svgBlip xmlns:asvg="http://schemas.microsoft.com/office/drawing/2016/SVG/main" r:embed="rId3"/>
                    </a:ext>
                  </a:extLst>
                </a:blip>
              </a:buBlip>
            </a:pPr>
            <a:r>
              <a:rPr lang="en-GB" sz="1800" dirty="0">
                <a:solidFill>
                  <a:schemeClr val="tx2"/>
                </a:solidFill>
              </a:rPr>
              <a:t>At 4.2K all these gases can be pumped without limit</a:t>
            </a:r>
          </a:p>
          <a:p>
            <a:pPr marL="342900" indent="-342900">
              <a:lnSpc>
                <a:spcPct val="100000"/>
              </a:lnSpc>
              <a:buBlip>
                <a:blip r:embed="rId2">
                  <a:extLst>
                    <a:ext uri="{96DAC541-7B7A-43D3-8B79-37D633B846F1}">
                      <asvg:svgBlip xmlns:asvg="http://schemas.microsoft.com/office/drawing/2016/SVG/main" r:embed="rId3"/>
                    </a:ext>
                  </a:extLst>
                </a:blip>
              </a:buBlip>
            </a:pPr>
            <a:r>
              <a:rPr lang="en-GB" sz="1800" dirty="0">
                <a:solidFill>
                  <a:schemeClr val="tx2"/>
                </a:solidFill>
              </a:rPr>
              <a:t>H</a:t>
            </a:r>
            <a:r>
              <a:rPr lang="en-GB" sz="1800" baseline="-25000" dirty="0">
                <a:solidFill>
                  <a:schemeClr val="tx2"/>
                </a:solidFill>
              </a:rPr>
              <a:t>2</a:t>
            </a:r>
            <a:r>
              <a:rPr lang="en-GB" sz="1800" dirty="0">
                <a:solidFill>
                  <a:schemeClr val="tx2"/>
                </a:solidFill>
              </a:rPr>
              <a:t> and He &lt;1ML for pressure &lt; 10</a:t>
            </a:r>
            <a:r>
              <a:rPr lang="en-GB" sz="1800" baseline="30000" dirty="0">
                <a:solidFill>
                  <a:schemeClr val="tx2"/>
                </a:solidFill>
              </a:rPr>
              <a:t>-17</a:t>
            </a:r>
            <a:r>
              <a:rPr lang="en-GB" sz="1800" dirty="0">
                <a:solidFill>
                  <a:schemeClr val="tx2"/>
                </a:solidFill>
              </a:rPr>
              <a:t> mbar </a:t>
            </a:r>
            <a:r>
              <a:rPr lang="en-GB" sz="1800" dirty="0">
                <a:solidFill>
                  <a:schemeClr val="tx2"/>
                </a:solidFill>
                <a:sym typeface="Wingdings" panose="05000000000000000000" pitchFamily="2" charset="2"/>
              </a:rPr>
              <a:t> Adsorption Isotherm</a:t>
            </a:r>
          </a:p>
          <a:p>
            <a:pPr marL="342900" indent="-342900">
              <a:lnSpc>
                <a:spcPct val="100000"/>
              </a:lnSpc>
              <a:buBlip>
                <a:blip r:embed="rId2">
                  <a:extLst>
                    <a:ext uri="{96DAC541-7B7A-43D3-8B79-37D633B846F1}">
                      <asvg:svgBlip xmlns:asvg="http://schemas.microsoft.com/office/drawing/2016/SVG/main" r:embed="rId3"/>
                    </a:ext>
                  </a:extLst>
                </a:blip>
              </a:buBlip>
            </a:pPr>
            <a:r>
              <a:rPr lang="en-GB" sz="1800" dirty="0">
                <a:solidFill>
                  <a:schemeClr val="tx2"/>
                </a:solidFill>
                <a:sym typeface="Wingdings" panose="05000000000000000000" pitchFamily="2" charset="2"/>
              </a:rPr>
              <a:t>At cryogenic temperature </a:t>
            </a:r>
            <a:r>
              <a:rPr lang="en-GB" sz="1800" dirty="0" err="1">
                <a:solidFill>
                  <a:schemeClr val="tx2"/>
                </a:solidFill>
                <a:sym typeface="Wingdings" panose="05000000000000000000" pitchFamily="2" charset="2"/>
              </a:rPr>
              <a:t>Dubinin-Radushkevich</a:t>
            </a:r>
            <a:r>
              <a:rPr lang="en-GB" sz="1800" dirty="0">
                <a:solidFill>
                  <a:schemeClr val="tx2"/>
                </a:solidFill>
                <a:sym typeface="Wingdings" panose="05000000000000000000" pitchFamily="2" charset="2"/>
              </a:rPr>
              <a:t> isotherm describes the adsorption process</a:t>
            </a:r>
          </a:p>
          <a:p>
            <a:pPr marL="342900" indent="-342900">
              <a:lnSpc>
                <a:spcPct val="100000"/>
              </a:lnSpc>
              <a:buBlip>
                <a:blip r:embed="rId2">
                  <a:extLst>
                    <a:ext uri="{96DAC541-7B7A-43D3-8B79-37D633B846F1}">
                      <asvg:svgBlip xmlns:asvg="http://schemas.microsoft.com/office/drawing/2016/SVG/main" r:embed="rId3"/>
                    </a:ext>
                  </a:extLst>
                </a:blip>
              </a:buBlip>
            </a:pPr>
            <a:r>
              <a:rPr lang="en-GB" sz="1800" dirty="0">
                <a:solidFill>
                  <a:schemeClr val="tx2"/>
                </a:solidFill>
              </a:rPr>
              <a:t>Open question, is DR isotherm valid at arbitrary low pressure (Henry’s law) [2]?</a:t>
            </a:r>
          </a:p>
        </p:txBody>
      </p:sp>
      <p:pic>
        <p:nvPicPr>
          <p:cNvPr id="9" name="Picture 8">
            <a:extLst>
              <a:ext uri="{FF2B5EF4-FFF2-40B4-BE49-F238E27FC236}">
                <a16:creationId xmlns:a16="http://schemas.microsoft.com/office/drawing/2014/main" id="{9D22DC27-08DF-1E19-A52A-ABA70156595D}"/>
              </a:ext>
            </a:extLst>
          </p:cNvPr>
          <p:cNvPicPr>
            <a:picLocks noChangeAspect="1"/>
          </p:cNvPicPr>
          <p:nvPr/>
        </p:nvPicPr>
        <p:blipFill>
          <a:blip r:embed="rId4"/>
          <a:stretch>
            <a:fillRect/>
          </a:stretch>
        </p:blipFill>
        <p:spPr>
          <a:xfrm>
            <a:off x="6758398" y="951055"/>
            <a:ext cx="5499238" cy="4494857"/>
          </a:xfrm>
          <a:prstGeom prst="rect">
            <a:avLst/>
          </a:prstGeom>
        </p:spPr>
      </p:pic>
      <p:sp>
        <p:nvSpPr>
          <p:cNvPr id="10" name="TextBox 9">
            <a:extLst>
              <a:ext uri="{FF2B5EF4-FFF2-40B4-BE49-F238E27FC236}">
                <a16:creationId xmlns:a16="http://schemas.microsoft.com/office/drawing/2014/main" id="{45C30BAD-B209-3570-A0A3-6FC8724689EF}"/>
              </a:ext>
            </a:extLst>
          </p:cNvPr>
          <p:cNvSpPr txBox="1"/>
          <p:nvPr/>
        </p:nvSpPr>
        <p:spPr>
          <a:xfrm>
            <a:off x="10831483" y="535366"/>
            <a:ext cx="843169" cy="253916"/>
          </a:xfrm>
          <a:prstGeom prst="rect">
            <a:avLst/>
          </a:prstGeom>
          <a:noFill/>
        </p:spPr>
        <p:txBody>
          <a:bodyPr wrap="square" rtlCol="0">
            <a:spAutoFit/>
          </a:bodyPr>
          <a:lstStyle/>
          <a:p>
            <a:r>
              <a:rPr lang="en-GB" sz="1050" dirty="0">
                <a:latin typeface="JuliaMono" panose="020B0609060300020004" pitchFamily="49" charset="0"/>
                <a:ea typeface="JuliaMono" panose="020B0609060300020004" pitchFamily="49" charset="0"/>
                <a:cs typeface="JuliaMono" panose="020B0609060300020004" pitchFamily="49" charset="0"/>
              </a:rPr>
              <a:t>Ref [3]</a:t>
            </a:r>
          </a:p>
        </p:txBody>
      </p:sp>
      <p:sp>
        <p:nvSpPr>
          <p:cNvPr id="11" name="TextBox 10">
            <a:extLst>
              <a:ext uri="{FF2B5EF4-FFF2-40B4-BE49-F238E27FC236}">
                <a16:creationId xmlns:a16="http://schemas.microsoft.com/office/drawing/2014/main" id="{27802179-3CA2-63C9-7098-54D687AC48E6}"/>
              </a:ext>
            </a:extLst>
          </p:cNvPr>
          <p:cNvSpPr txBox="1"/>
          <p:nvPr/>
        </p:nvSpPr>
        <p:spPr>
          <a:xfrm>
            <a:off x="6333806" y="5870606"/>
            <a:ext cx="5858194" cy="400110"/>
          </a:xfrm>
          <a:prstGeom prst="rect">
            <a:avLst/>
          </a:prstGeom>
          <a:noFill/>
        </p:spPr>
        <p:txBody>
          <a:bodyPr wrap="square">
            <a:spAutoFit/>
          </a:bodyPr>
          <a:lstStyle/>
          <a:p>
            <a:pPr marL="36576" indent="0">
              <a:buNone/>
            </a:pPr>
            <a:r>
              <a:rPr lang="en-GB" sz="1000" dirty="0">
                <a:effectLst/>
                <a:latin typeface="JuliaMono" panose="020B0609060300020004" pitchFamily="49" charset="0"/>
                <a:ea typeface="JuliaMono" panose="020B0609060300020004" pitchFamily="49" charset="0"/>
                <a:cs typeface="JuliaMono" panose="020B0609060300020004" pitchFamily="49" charset="0"/>
              </a:rPr>
              <a:t>[2] J.P. Hobson, Journal of Vacuum Science and Technology </a:t>
            </a:r>
            <a:r>
              <a:rPr lang="en-GB" sz="1000" b="1" dirty="0">
                <a:effectLst/>
                <a:latin typeface="JuliaMono" panose="020B0609060300020004" pitchFamily="49" charset="0"/>
                <a:ea typeface="JuliaMono" panose="020B0609060300020004" pitchFamily="49" charset="0"/>
                <a:cs typeface="JuliaMono" panose="020B0609060300020004" pitchFamily="49" charset="0"/>
              </a:rPr>
              <a:t>3</a:t>
            </a:r>
            <a:r>
              <a:rPr lang="en-GB" sz="1000" dirty="0">
                <a:effectLst/>
                <a:latin typeface="JuliaMono" panose="020B0609060300020004" pitchFamily="49" charset="0"/>
                <a:ea typeface="JuliaMono" panose="020B0609060300020004" pitchFamily="49" charset="0"/>
                <a:cs typeface="JuliaMono" panose="020B0609060300020004" pitchFamily="49" charset="0"/>
              </a:rPr>
              <a:t>, 281 (1966)</a:t>
            </a:r>
          </a:p>
          <a:p>
            <a:pPr marL="36576" indent="0">
              <a:buNone/>
            </a:pPr>
            <a:r>
              <a:rPr lang="en-GB" sz="1000" dirty="0">
                <a:latin typeface="JuliaMono" panose="020B0609060300020004" pitchFamily="49" charset="0"/>
                <a:ea typeface="JuliaMono" panose="020B0609060300020004" pitchFamily="49" charset="0"/>
                <a:cs typeface="JuliaMono" panose="020B0609060300020004" pitchFamily="49" charset="0"/>
              </a:rPr>
              <a:t>[3] Handbook of Vacuum Technology, 1st ed. (John Wiley &amp; Sons, Ltd, 2016)</a:t>
            </a:r>
            <a:endParaRPr lang="en-GB" sz="1000" dirty="0">
              <a:effectLst/>
              <a:latin typeface="JuliaMono" panose="020B0609060300020004" pitchFamily="49" charset="0"/>
              <a:ea typeface="JuliaMono" panose="020B0609060300020004" pitchFamily="49" charset="0"/>
              <a:cs typeface="JuliaMono" panose="020B0609060300020004" pitchFamily="49" charset="0"/>
            </a:endParaRPr>
          </a:p>
        </p:txBody>
      </p:sp>
    </p:spTree>
    <p:extLst>
      <p:ext uri="{BB962C8B-B14F-4D97-AF65-F5344CB8AC3E}">
        <p14:creationId xmlns:p14="http://schemas.microsoft.com/office/powerpoint/2010/main" val="3235439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4E853DF-77C0-D2A0-B2EF-7E6003F6544E}"/>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7998457" y="3238500"/>
            <a:ext cx="4149801" cy="3112351"/>
          </a:xfrm>
          <a:prstGeom prst="rect">
            <a:avLst/>
          </a:prstGeom>
        </p:spPr>
      </p:pic>
      <p:sp>
        <p:nvSpPr>
          <p:cNvPr id="3" name="Title 2">
            <a:extLst>
              <a:ext uri="{FF2B5EF4-FFF2-40B4-BE49-F238E27FC236}">
                <a16:creationId xmlns:a16="http://schemas.microsoft.com/office/drawing/2014/main" id="{684819FA-E045-F331-EB4C-3C69B5D2B89C}"/>
              </a:ext>
            </a:extLst>
          </p:cNvPr>
          <p:cNvSpPr>
            <a:spLocks noGrp="1"/>
          </p:cNvSpPr>
          <p:nvPr>
            <p:ph type="title"/>
          </p:nvPr>
        </p:nvSpPr>
        <p:spPr/>
        <p:txBody>
          <a:bodyPr/>
          <a:lstStyle/>
          <a:p>
            <a:r>
              <a:rPr lang="en-GB" dirty="0"/>
              <a:t>Cryo-pumping</a:t>
            </a:r>
          </a:p>
        </p:txBody>
      </p:sp>
      <p:sp>
        <p:nvSpPr>
          <p:cNvPr id="4" name="Date Placeholder 3">
            <a:extLst>
              <a:ext uri="{FF2B5EF4-FFF2-40B4-BE49-F238E27FC236}">
                <a16:creationId xmlns:a16="http://schemas.microsoft.com/office/drawing/2014/main" id="{A8A37A6A-6799-82F6-F03F-BF6C3346F309}"/>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53232751-F780-0424-6771-478CFCC798D5}"/>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20269147-0E72-A886-78F0-1B7F2550A9AC}"/>
              </a:ext>
            </a:extLst>
          </p:cNvPr>
          <p:cNvSpPr>
            <a:spLocks noGrp="1"/>
          </p:cNvSpPr>
          <p:nvPr>
            <p:ph type="sldNum" sz="quarter" idx="12"/>
          </p:nvPr>
        </p:nvSpPr>
        <p:spPr/>
        <p:txBody>
          <a:bodyPr/>
          <a:lstStyle/>
          <a:p>
            <a:fld id="{36B5EA5A-BC32-A742-B11B-8E7414D5B535}" type="slidenum">
              <a:rPr lang="en-US" smtClean="0"/>
              <a:pPr/>
              <a:t>5</a:t>
            </a:fld>
            <a:endParaRPr lang="en-US" dirty="0"/>
          </a:p>
        </p:txBody>
      </p:sp>
      <mc:AlternateContent xmlns:mc="http://schemas.openxmlformats.org/markup-compatibility/2006" xmlns:a14="http://schemas.microsoft.com/office/drawing/2010/main">
        <mc:Choice Requires="a14">
          <p:sp>
            <p:nvSpPr>
              <p:cNvPr id="8" name="Content Placeholder 2">
                <a:extLst>
                  <a:ext uri="{FF2B5EF4-FFF2-40B4-BE49-F238E27FC236}">
                    <a16:creationId xmlns:a16="http://schemas.microsoft.com/office/drawing/2014/main" id="{AA583B19-0B94-2B38-FFD9-3D29B264C36D}"/>
                  </a:ext>
                </a:extLst>
              </p:cNvPr>
              <p:cNvSpPr>
                <a:spLocks noGrp="1"/>
              </p:cNvSpPr>
              <p:nvPr>
                <p:ph idx="1"/>
              </p:nvPr>
            </p:nvSpPr>
            <p:spPr>
              <a:xfrm>
                <a:off x="407987" y="1192257"/>
                <a:ext cx="7590470" cy="4884693"/>
              </a:xfrm>
            </p:spPr>
            <p:txBody>
              <a:bodyPr>
                <a:noAutofit/>
              </a:bodyPr>
              <a:lstStyle/>
              <a:p>
                <a:pPr marL="342900" indent="-342900">
                  <a:lnSpc>
                    <a:spcPct val="120000"/>
                  </a:lnSpc>
                  <a:buBlip>
                    <a:blip r:embed="rId3">
                      <a:extLst>
                        <a:ext uri="{96DAC541-7B7A-43D3-8B79-37D633B846F1}">
                          <asvg:svgBlip xmlns:asvg="http://schemas.microsoft.com/office/drawing/2016/SVG/main" r:embed="rId4"/>
                        </a:ext>
                      </a:extLst>
                    </a:blip>
                  </a:buBlip>
                </a:pPr>
                <a:r>
                  <a:rPr lang="en-GB" sz="1400" dirty="0"/>
                  <a:t>Low temperature gas adsorption modelled with </a:t>
                </a:r>
                <a:r>
                  <a:rPr lang="en-GB" sz="1400" dirty="0" err="1"/>
                  <a:t>Dubinin</a:t>
                </a:r>
                <a:r>
                  <a:rPr lang="en-GB" sz="1400" dirty="0"/>
                  <a:t>–</a:t>
                </a:r>
                <a:r>
                  <a:rPr lang="en-GB" sz="1400" dirty="0" err="1"/>
                  <a:t>Radushkevich</a:t>
                </a:r>
                <a:r>
                  <a:rPr lang="en-GB" sz="1400" dirty="0"/>
                  <a:t> (DR) isotherm</a:t>
                </a:r>
              </a:p>
              <a:p>
                <a:pPr marL="36576">
                  <a:lnSpc>
                    <a:spcPct val="120000"/>
                  </a:lnSpc>
                </a:pPr>
                <a14:m>
                  <m:oMathPara xmlns:m="http://schemas.openxmlformats.org/officeDocument/2006/math">
                    <m:oMathParaPr>
                      <m:jc m:val="centerGroup"/>
                    </m:oMathParaPr>
                    <m:oMath xmlns:m="http://schemas.openxmlformats.org/officeDocument/2006/math">
                      <m:r>
                        <a:rPr lang="en-GB" sz="1600" b="0" i="1">
                          <a:latin typeface="Cambria Math" panose="02040503050406030204" pitchFamily="18" charset="0"/>
                        </a:rPr>
                        <m:t>𝜃</m:t>
                      </m:r>
                      <m:r>
                        <a:rPr lang="en-GB" sz="1600" b="0" i="1">
                          <a:latin typeface="Cambria Math" panose="02040503050406030204" pitchFamily="18" charset="0"/>
                        </a:rPr>
                        <m:t>=</m:t>
                      </m:r>
                      <m:func>
                        <m:funcPr>
                          <m:ctrlPr>
                            <a:rPr lang="en-GB" sz="1600" b="0" i="1">
                              <a:latin typeface="Cambria Math" panose="02040503050406030204" pitchFamily="18" charset="0"/>
                            </a:rPr>
                          </m:ctrlPr>
                        </m:funcPr>
                        <m:fName>
                          <m:r>
                            <m:rPr>
                              <m:sty m:val="p"/>
                            </m:rPr>
                            <a:rPr lang="en-GB" sz="1600" b="0">
                              <a:latin typeface="Cambria Math" panose="02040503050406030204" pitchFamily="18" charset="0"/>
                            </a:rPr>
                            <m:t>exp</m:t>
                          </m:r>
                        </m:fName>
                        <m:e>
                          <m:d>
                            <m:dPr>
                              <m:ctrlPr>
                                <a:rPr lang="en-GB" sz="1600" b="0" i="1">
                                  <a:latin typeface="Cambria Math" panose="02040503050406030204" pitchFamily="18" charset="0"/>
                                </a:rPr>
                              </m:ctrlPr>
                            </m:dPr>
                            <m:e>
                              <m:r>
                                <a:rPr lang="en-GB" sz="1600" b="0" i="1">
                                  <a:latin typeface="Cambria Math" panose="02040503050406030204" pitchFamily="18" charset="0"/>
                                </a:rPr>
                                <m:t>−</m:t>
                              </m:r>
                              <m:r>
                                <a:rPr lang="en-GB" sz="1600" b="0" i="1">
                                  <a:latin typeface="Cambria Math" panose="02040503050406030204" pitchFamily="18" charset="0"/>
                                </a:rPr>
                                <m:t>𝛽</m:t>
                              </m:r>
                              <m:sSup>
                                <m:sSupPr>
                                  <m:ctrlPr>
                                    <a:rPr lang="en-GB" sz="1600" b="0" i="1">
                                      <a:latin typeface="Cambria Math" panose="02040503050406030204" pitchFamily="18" charset="0"/>
                                    </a:rPr>
                                  </m:ctrlPr>
                                </m:sSupPr>
                                <m:e>
                                  <m:d>
                                    <m:dPr>
                                      <m:ctrlPr>
                                        <a:rPr lang="en-GB" sz="1600" b="0" i="1">
                                          <a:latin typeface="Cambria Math" panose="02040503050406030204" pitchFamily="18" charset="0"/>
                                        </a:rPr>
                                      </m:ctrlPr>
                                    </m:dPr>
                                    <m:e>
                                      <m:r>
                                        <a:rPr lang="en-GB" sz="1600" b="0" i="1">
                                          <a:latin typeface="Cambria Math" panose="02040503050406030204" pitchFamily="18" charset="0"/>
                                        </a:rPr>
                                        <m:t>𝑅𝑇</m:t>
                                      </m:r>
                                      <m:func>
                                        <m:funcPr>
                                          <m:ctrlPr>
                                            <a:rPr lang="en-GB" sz="1600" b="0" i="1">
                                              <a:latin typeface="Cambria Math" panose="02040503050406030204" pitchFamily="18" charset="0"/>
                                            </a:rPr>
                                          </m:ctrlPr>
                                        </m:funcPr>
                                        <m:fName>
                                          <m:r>
                                            <m:rPr>
                                              <m:sty m:val="p"/>
                                            </m:rPr>
                                            <a:rPr lang="en-GB" sz="1600" b="0">
                                              <a:latin typeface="Cambria Math" panose="02040503050406030204" pitchFamily="18" charset="0"/>
                                            </a:rPr>
                                            <m:t>ln</m:t>
                                          </m:r>
                                        </m:fName>
                                        <m:e>
                                          <m:d>
                                            <m:dPr>
                                              <m:ctrlPr>
                                                <a:rPr lang="en-GB" sz="1600" b="0" i="1">
                                                  <a:latin typeface="Cambria Math" panose="02040503050406030204" pitchFamily="18" charset="0"/>
                                                </a:rPr>
                                              </m:ctrlPr>
                                            </m:dPr>
                                            <m:e>
                                              <m:f>
                                                <m:fPr>
                                                  <m:ctrlPr>
                                                    <a:rPr lang="en-GB" sz="1600" b="0" i="1">
                                                      <a:latin typeface="Cambria Math" panose="02040503050406030204" pitchFamily="18" charset="0"/>
                                                    </a:rPr>
                                                  </m:ctrlPr>
                                                </m:fPr>
                                                <m:num>
                                                  <m:r>
                                                    <a:rPr lang="en-GB" sz="1600" b="0" i="1">
                                                      <a:latin typeface="Cambria Math" panose="02040503050406030204" pitchFamily="18" charset="0"/>
                                                    </a:rPr>
                                                    <m:t>𝑃</m:t>
                                                  </m:r>
                                                </m:num>
                                                <m:den>
                                                  <m:sSub>
                                                    <m:sSubPr>
                                                      <m:ctrlPr>
                                                        <a:rPr lang="en-GB" sz="1600" b="0" i="1">
                                                          <a:latin typeface="Cambria Math" panose="02040503050406030204" pitchFamily="18" charset="0"/>
                                                        </a:rPr>
                                                      </m:ctrlPr>
                                                    </m:sSubPr>
                                                    <m:e>
                                                      <m:r>
                                                        <a:rPr lang="en-GB" sz="1600" b="0" i="1">
                                                          <a:latin typeface="Cambria Math" panose="02040503050406030204" pitchFamily="18" charset="0"/>
                                                        </a:rPr>
                                                        <m:t>𝑃</m:t>
                                                      </m:r>
                                                    </m:e>
                                                    <m:sub>
                                                      <m:r>
                                                        <a:rPr lang="en-GB" sz="1600" b="0" i="1">
                                                          <a:latin typeface="Cambria Math" panose="02040503050406030204" pitchFamily="18" charset="0"/>
                                                        </a:rPr>
                                                        <m:t>𝑠𝑎𝑡</m:t>
                                                      </m:r>
                                                    </m:sub>
                                                  </m:sSub>
                                                </m:den>
                                              </m:f>
                                            </m:e>
                                          </m:d>
                                        </m:e>
                                      </m:func>
                                    </m:e>
                                  </m:d>
                                </m:e>
                                <m:sup>
                                  <m:r>
                                    <a:rPr lang="en-GB" sz="1600" b="0" i="1">
                                      <a:latin typeface="Cambria Math" panose="02040503050406030204" pitchFamily="18" charset="0"/>
                                    </a:rPr>
                                    <m:t>2</m:t>
                                  </m:r>
                                </m:sup>
                              </m:sSup>
                            </m:e>
                          </m:d>
                          <m:r>
                            <a:rPr lang="en-GB" sz="1600" b="0" i="1">
                              <a:latin typeface="Cambria Math" panose="02040503050406030204" pitchFamily="18" charset="0"/>
                            </a:rPr>
                            <m:t>=</m:t>
                          </m:r>
                          <m:func>
                            <m:funcPr>
                              <m:ctrlPr>
                                <a:rPr lang="en-GB" sz="1600" b="0" i="1">
                                  <a:latin typeface="Cambria Math" panose="02040503050406030204" pitchFamily="18" charset="0"/>
                                </a:rPr>
                              </m:ctrlPr>
                            </m:funcPr>
                            <m:fName>
                              <m:r>
                                <m:rPr>
                                  <m:sty m:val="p"/>
                                </m:rPr>
                                <a:rPr lang="en-GB" sz="1600" b="0">
                                  <a:latin typeface="Cambria Math" panose="02040503050406030204" pitchFamily="18" charset="0"/>
                                </a:rPr>
                                <m:t>exp</m:t>
                              </m:r>
                            </m:fName>
                            <m:e>
                              <m:d>
                                <m:dPr>
                                  <m:ctrlPr>
                                    <a:rPr lang="en-GB" sz="1600" b="0" i="1">
                                      <a:latin typeface="Cambria Math" panose="02040503050406030204" pitchFamily="18" charset="0"/>
                                    </a:rPr>
                                  </m:ctrlPr>
                                </m:dPr>
                                <m:e>
                                  <m:r>
                                    <a:rPr lang="en-GB" sz="1600" b="0" i="1">
                                      <a:latin typeface="Cambria Math" panose="02040503050406030204" pitchFamily="18" charset="0"/>
                                    </a:rPr>
                                    <m:t>−</m:t>
                                  </m:r>
                                  <m:sSup>
                                    <m:sSupPr>
                                      <m:ctrlPr>
                                        <a:rPr lang="en-GB" sz="1600" b="0" i="1">
                                          <a:latin typeface="Cambria Math" panose="02040503050406030204" pitchFamily="18" charset="0"/>
                                        </a:rPr>
                                      </m:ctrlPr>
                                    </m:sSupPr>
                                    <m:e>
                                      <m:d>
                                        <m:dPr>
                                          <m:ctrlPr>
                                            <a:rPr lang="en-GB" sz="1600" b="0" i="1">
                                              <a:latin typeface="Cambria Math" panose="02040503050406030204" pitchFamily="18" charset="0"/>
                                            </a:rPr>
                                          </m:ctrlPr>
                                        </m:dPr>
                                        <m:e>
                                          <m:f>
                                            <m:fPr>
                                              <m:ctrlPr>
                                                <a:rPr lang="en-GB" sz="1600" b="0" i="1">
                                                  <a:latin typeface="Cambria Math" panose="02040503050406030204" pitchFamily="18" charset="0"/>
                                                </a:rPr>
                                              </m:ctrlPr>
                                            </m:fPr>
                                            <m:num>
                                              <m:r>
                                                <a:rPr lang="en-GB" sz="1600" b="0" i="1">
                                                  <a:latin typeface="Cambria Math" panose="02040503050406030204" pitchFamily="18" charset="0"/>
                                                </a:rPr>
                                                <m:t>𝑇</m:t>
                                              </m:r>
                                            </m:num>
                                            <m:den>
                                              <m:sSub>
                                                <m:sSubPr>
                                                  <m:ctrlPr>
                                                    <a:rPr lang="en-GB" sz="1600" b="0" i="1">
                                                      <a:latin typeface="Cambria Math" panose="02040503050406030204" pitchFamily="18" charset="0"/>
                                                    </a:rPr>
                                                  </m:ctrlPr>
                                                </m:sSubPr>
                                                <m:e>
                                                  <m:r>
                                                    <a:rPr lang="en-GB" sz="1600" b="0" i="1">
                                                      <a:latin typeface="Cambria Math" panose="02040503050406030204" pitchFamily="18" charset="0"/>
                                                    </a:rPr>
                                                    <m:t>𝑇</m:t>
                                                  </m:r>
                                                </m:e>
                                                <m:sub>
                                                  <m:r>
                                                    <a:rPr lang="en-GB" sz="1600" b="0" i="1">
                                                      <a:latin typeface="Cambria Math" panose="02040503050406030204" pitchFamily="18" charset="0"/>
                                                    </a:rPr>
                                                    <m:t>0</m:t>
                                                  </m:r>
                                                </m:sub>
                                              </m:sSub>
                                            </m:den>
                                          </m:f>
                                          <m:func>
                                            <m:funcPr>
                                              <m:ctrlPr>
                                                <a:rPr lang="en-GB" sz="1600" b="0" i="1">
                                                  <a:latin typeface="Cambria Math" panose="02040503050406030204" pitchFamily="18" charset="0"/>
                                                </a:rPr>
                                              </m:ctrlPr>
                                            </m:funcPr>
                                            <m:fName>
                                              <m:r>
                                                <m:rPr>
                                                  <m:sty m:val="p"/>
                                                </m:rPr>
                                                <a:rPr lang="en-GB" sz="1600" b="0">
                                                  <a:latin typeface="Cambria Math" panose="02040503050406030204" pitchFamily="18" charset="0"/>
                                                </a:rPr>
                                                <m:t>ln</m:t>
                                              </m:r>
                                            </m:fName>
                                            <m:e>
                                              <m:d>
                                                <m:dPr>
                                                  <m:ctrlPr>
                                                    <a:rPr lang="en-GB" sz="1600" b="0" i="1">
                                                      <a:latin typeface="Cambria Math" panose="02040503050406030204" pitchFamily="18" charset="0"/>
                                                    </a:rPr>
                                                  </m:ctrlPr>
                                                </m:dPr>
                                                <m:e>
                                                  <m:f>
                                                    <m:fPr>
                                                      <m:ctrlPr>
                                                        <a:rPr lang="en-GB" sz="1600" b="0" i="1">
                                                          <a:latin typeface="Cambria Math" panose="02040503050406030204" pitchFamily="18" charset="0"/>
                                                        </a:rPr>
                                                      </m:ctrlPr>
                                                    </m:fPr>
                                                    <m:num>
                                                      <m:r>
                                                        <a:rPr lang="en-GB" sz="1600" b="0" i="1">
                                                          <a:latin typeface="Cambria Math" panose="02040503050406030204" pitchFamily="18" charset="0"/>
                                                        </a:rPr>
                                                        <m:t>𝑃</m:t>
                                                      </m:r>
                                                    </m:num>
                                                    <m:den>
                                                      <m:sSub>
                                                        <m:sSubPr>
                                                          <m:ctrlPr>
                                                            <a:rPr lang="en-GB" sz="1600" b="0" i="1">
                                                              <a:latin typeface="Cambria Math" panose="02040503050406030204" pitchFamily="18" charset="0"/>
                                                            </a:rPr>
                                                          </m:ctrlPr>
                                                        </m:sSubPr>
                                                        <m:e>
                                                          <m:r>
                                                            <a:rPr lang="en-GB" sz="1600" b="0" i="1">
                                                              <a:latin typeface="Cambria Math" panose="02040503050406030204" pitchFamily="18" charset="0"/>
                                                            </a:rPr>
                                                            <m:t>𝑃</m:t>
                                                          </m:r>
                                                        </m:e>
                                                        <m:sub>
                                                          <m:r>
                                                            <a:rPr lang="en-GB" sz="1600" b="0" i="1">
                                                              <a:latin typeface="Cambria Math" panose="02040503050406030204" pitchFamily="18" charset="0"/>
                                                            </a:rPr>
                                                            <m:t>𝑠𝑎𝑡</m:t>
                                                          </m:r>
                                                        </m:sub>
                                                      </m:sSub>
                                                    </m:den>
                                                  </m:f>
                                                </m:e>
                                              </m:d>
                                            </m:e>
                                          </m:func>
                                        </m:e>
                                      </m:d>
                                    </m:e>
                                    <m:sup>
                                      <m:r>
                                        <a:rPr lang="en-GB" sz="1600" b="0" i="1">
                                          <a:latin typeface="Cambria Math" panose="02040503050406030204" pitchFamily="18" charset="0"/>
                                        </a:rPr>
                                        <m:t>2</m:t>
                                      </m:r>
                                    </m:sup>
                                  </m:sSup>
                                </m:e>
                              </m:d>
                            </m:e>
                          </m:func>
                        </m:e>
                      </m:func>
                    </m:oMath>
                  </m:oMathPara>
                </a14:m>
                <a:endParaRPr lang="en-GB" sz="900" dirty="0"/>
              </a:p>
              <a:p>
                <a:pPr marL="36576">
                  <a:lnSpc>
                    <a:spcPct val="120000"/>
                  </a:lnSpc>
                </a:pPr>
                <a:endParaRPr lang="en-GB" sz="900" dirty="0"/>
              </a:p>
              <a:p>
                <a:pPr marL="36576">
                  <a:lnSpc>
                    <a:spcPct val="120000"/>
                  </a:lnSpc>
                </a:pPr>
                <a14:m>
                  <m:oMathPara xmlns:m="http://schemas.openxmlformats.org/officeDocument/2006/math">
                    <m:oMathParaPr>
                      <m:jc m:val="left"/>
                    </m:oMathParaPr>
                    <m:oMath xmlns:m="http://schemas.openxmlformats.org/officeDocument/2006/math">
                      <m:r>
                        <a:rPr lang="en-GB" sz="1100" b="0" i="1">
                          <a:latin typeface="Cambria Math" panose="02040503050406030204" pitchFamily="18" charset="0"/>
                        </a:rPr>
                        <m:t>𝜃</m:t>
                      </m:r>
                      <m:r>
                        <a:rPr lang="en-GB" sz="1100" b="0" i="1">
                          <a:latin typeface="Cambria Math" panose="02040503050406030204" pitchFamily="18" charset="0"/>
                        </a:rPr>
                        <m:t> </m:t>
                      </m:r>
                      <m:r>
                        <m:rPr>
                          <m:nor/>
                        </m:rPr>
                        <a:rPr lang="en-GB" sz="1100" b="0"/>
                        <m:t>relative</m:t>
                      </m:r>
                      <m:r>
                        <m:rPr>
                          <m:nor/>
                        </m:rPr>
                        <a:rPr lang="en-GB" sz="1100" b="0"/>
                        <m:t> </m:t>
                      </m:r>
                      <m:r>
                        <m:rPr>
                          <m:nor/>
                        </m:rPr>
                        <a:rPr lang="en-GB" sz="1100" b="0"/>
                        <m:t>surface</m:t>
                      </m:r>
                      <m:r>
                        <m:rPr>
                          <m:nor/>
                        </m:rPr>
                        <a:rPr lang="en-GB" sz="1100" b="0"/>
                        <m:t> </m:t>
                      </m:r>
                      <m:r>
                        <m:rPr>
                          <m:nor/>
                        </m:rPr>
                        <a:rPr lang="en-GB" sz="1100" b="0"/>
                        <m:t>coverage</m:t>
                      </m:r>
                    </m:oMath>
                    <m:oMath xmlns:m="http://schemas.openxmlformats.org/officeDocument/2006/math">
                      <m:sSub>
                        <m:sSubPr>
                          <m:ctrlPr>
                            <a:rPr lang="en-GB" sz="1100" b="0" i="1">
                              <a:latin typeface="Cambria Math" panose="02040503050406030204" pitchFamily="18" charset="0"/>
                            </a:rPr>
                          </m:ctrlPr>
                        </m:sSubPr>
                        <m:e>
                          <m:r>
                            <a:rPr lang="en-GB" sz="1100" b="0" i="1">
                              <a:latin typeface="Cambria Math" panose="02040503050406030204" pitchFamily="18" charset="0"/>
                            </a:rPr>
                            <m:t>𝑇</m:t>
                          </m:r>
                        </m:e>
                        <m:sub>
                          <m:r>
                            <a:rPr lang="en-GB" sz="1100" b="0" i="1">
                              <a:latin typeface="Cambria Math" panose="02040503050406030204" pitchFamily="18" charset="0"/>
                            </a:rPr>
                            <m:t>0</m:t>
                          </m:r>
                        </m:sub>
                      </m:sSub>
                      <m:r>
                        <a:rPr lang="en-GB" sz="1100" b="0" i="1">
                          <a:latin typeface="Cambria Math" panose="02040503050406030204" pitchFamily="18" charset="0"/>
                        </a:rPr>
                        <m:t> </m:t>
                      </m:r>
                      <m:r>
                        <m:rPr>
                          <m:nor/>
                        </m:rPr>
                        <a:rPr lang="en-GB" sz="1100" b="0"/>
                        <m:t>adsorption</m:t>
                      </m:r>
                      <m:r>
                        <m:rPr>
                          <m:nor/>
                        </m:rPr>
                        <a:rPr lang="en-GB" sz="1100" b="0"/>
                        <m:t> </m:t>
                      </m:r>
                      <m:r>
                        <m:rPr>
                          <m:nor/>
                        </m:rPr>
                        <a:rPr lang="en-GB" sz="1100" b="0"/>
                        <m:t>energy</m:t>
                      </m:r>
                      <m:r>
                        <m:rPr>
                          <m:nor/>
                        </m:rPr>
                        <a:rPr lang="en-GB" sz="1100" b="0"/>
                        <m:t> (</m:t>
                      </m:r>
                      <m:r>
                        <m:rPr>
                          <m:nor/>
                        </m:rPr>
                        <a:rPr lang="en-GB" sz="1100" b="0"/>
                        <m:t>expressed</m:t>
                      </m:r>
                      <m:r>
                        <m:rPr>
                          <m:nor/>
                        </m:rPr>
                        <a:rPr lang="en-GB" sz="1100" b="0"/>
                        <m:t> </m:t>
                      </m:r>
                      <m:r>
                        <m:rPr>
                          <m:nor/>
                        </m:rPr>
                        <a:rPr lang="en-GB" sz="1100" b="0"/>
                        <m:t>in</m:t>
                      </m:r>
                      <m:r>
                        <m:rPr>
                          <m:nor/>
                        </m:rPr>
                        <a:rPr lang="en-GB" sz="1100" b="0"/>
                        <m:t> </m:t>
                      </m:r>
                      <m:r>
                        <m:rPr>
                          <m:nor/>
                        </m:rPr>
                        <a:rPr lang="en-GB" sz="1100" b="0"/>
                        <m:t>K</m:t>
                      </m:r>
                      <m:r>
                        <m:rPr>
                          <m:nor/>
                        </m:rPr>
                        <a:rPr lang="en-GB" sz="1100" b="0"/>
                        <m:t>)</m:t>
                      </m:r>
                    </m:oMath>
                    <m:oMath xmlns:m="http://schemas.openxmlformats.org/officeDocument/2006/math">
                      <m:sSub>
                        <m:sSubPr>
                          <m:ctrlPr>
                            <a:rPr lang="en-GB" sz="1100" b="0" i="1">
                              <a:latin typeface="Cambria Math" panose="02040503050406030204" pitchFamily="18" charset="0"/>
                            </a:rPr>
                          </m:ctrlPr>
                        </m:sSubPr>
                        <m:e>
                          <m:r>
                            <a:rPr lang="en-GB" sz="1100" b="0" i="1">
                              <a:latin typeface="Cambria Math" panose="02040503050406030204" pitchFamily="18" charset="0"/>
                            </a:rPr>
                            <m:t>𝑃</m:t>
                          </m:r>
                        </m:e>
                        <m:sub>
                          <m:r>
                            <a:rPr lang="en-GB" sz="1100" b="0" i="1">
                              <a:latin typeface="Cambria Math" panose="02040503050406030204" pitchFamily="18" charset="0"/>
                            </a:rPr>
                            <m:t>𝑠𝑎𝑡</m:t>
                          </m:r>
                        </m:sub>
                      </m:sSub>
                      <m:r>
                        <a:rPr lang="en-GB" sz="1100" b="0" i="1">
                          <a:latin typeface="Cambria Math" panose="02040503050406030204" pitchFamily="18" charset="0"/>
                        </a:rPr>
                        <m:t> </m:t>
                      </m:r>
                      <m:r>
                        <m:rPr>
                          <m:nor/>
                        </m:rPr>
                        <a:rPr lang="en-GB" sz="1100" b="0"/>
                        <m:t>Saturation</m:t>
                      </m:r>
                      <m:r>
                        <m:rPr>
                          <m:nor/>
                        </m:rPr>
                        <a:rPr lang="en-GB" sz="1100" b="0"/>
                        <m:t> </m:t>
                      </m:r>
                      <m:r>
                        <m:rPr>
                          <m:nor/>
                        </m:rPr>
                        <a:rPr lang="en-GB" sz="1100" b="0"/>
                        <m:t>vapor</m:t>
                      </m:r>
                      <m:r>
                        <m:rPr>
                          <m:nor/>
                        </m:rPr>
                        <a:rPr lang="en-GB" sz="1100" b="0"/>
                        <m:t> </m:t>
                      </m:r>
                      <m:r>
                        <m:rPr>
                          <m:nor/>
                        </m:rPr>
                        <a:rPr lang="en-GB" sz="1100" b="0"/>
                        <m:t>pressure</m:t>
                      </m:r>
                    </m:oMath>
                  </m:oMathPara>
                </a14:m>
                <a:endParaRPr lang="en-GB" sz="1100" b="0" dirty="0"/>
              </a:p>
              <a:p>
                <a:pPr>
                  <a:lnSpc>
                    <a:spcPct val="120000"/>
                  </a:lnSpc>
                </a:pPr>
                <a:r>
                  <a:rPr lang="en-GB" sz="1400" dirty="0"/>
                  <a:t>Available data</a:t>
                </a:r>
              </a:p>
              <a:p>
                <a:pPr marL="342900" lvl="1" indent="-342900">
                  <a:lnSpc>
                    <a:spcPct val="120000"/>
                  </a:lnSpc>
                  <a:spcBef>
                    <a:spcPts val="1800"/>
                  </a:spcBef>
                  <a:spcAft>
                    <a:spcPts val="400"/>
                  </a:spcAft>
                  <a:buBlip>
                    <a:blip r:embed="rId3">
                      <a:extLst>
                        <a:ext uri="{96DAC541-7B7A-43D3-8B79-37D633B846F1}">
                          <asvg:svgBlip xmlns:asvg="http://schemas.microsoft.com/office/drawing/2016/SVG/main" r:embed="rId4"/>
                        </a:ext>
                      </a:extLst>
                    </a:blip>
                  </a:buBlip>
                </a:pPr>
                <a:r>
                  <a:rPr lang="en-GB" sz="1400" b="1" dirty="0"/>
                  <a:t>H</a:t>
                </a:r>
                <a:r>
                  <a:rPr lang="en-GB" sz="1400" b="1" baseline="-25000" dirty="0"/>
                  <a:t>2</a:t>
                </a:r>
                <a:r>
                  <a:rPr lang="en-GB" sz="1400" b="1" dirty="0"/>
                  <a:t> from [4]:</a:t>
                </a:r>
                <a:r>
                  <a:rPr lang="en-GB" sz="900" dirty="0"/>
                  <a:t>		</a:t>
                </a:r>
                <a:r>
                  <a:rPr lang="en-GB" sz="1400" b="1" dirty="0"/>
                  <a:t>T</a:t>
                </a:r>
                <a:r>
                  <a:rPr lang="en-GB" sz="1400" b="1" baseline="-25000" dirty="0"/>
                  <a:t>0</a:t>
                </a:r>
                <a:r>
                  <a:rPr lang="en-GB" sz="1400" b="1" dirty="0"/>
                  <a:t>=209 K ML=0.645×10</a:t>
                </a:r>
                <a:r>
                  <a:rPr lang="en-GB" sz="1400" b="1" baseline="30000" dirty="0"/>
                  <a:t>15</a:t>
                </a:r>
                <a:r>
                  <a:rPr lang="en-GB" sz="1400" b="1" dirty="0"/>
                  <a:t> cm</a:t>
                </a:r>
                <a:r>
                  <a:rPr lang="en-GB" sz="1400" b="1" baseline="30000" dirty="0"/>
                  <a:t>-2</a:t>
                </a:r>
                <a:endParaRPr lang="en-GB" sz="1100" b="1" baseline="30000" dirty="0"/>
              </a:p>
              <a:p>
                <a:pPr marL="342900" lvl="1" indent="-342900">
                  <a:lnSpc>
                    <a:spcPct val="120000"/>
                  </a:lnSpc>
                  <a:spcBef>
                    <a:spcPts val="1800"/>
                  </a:spcBef>
                  <a:spcAft>
                    <a:spcPts val="400"/>
                  </a:spcAft>
                  <a:buBlip>
                    <a:blip r:embed="rId3">
                      <a:extLst>
                        <a:ext uri="{96DAC541-7B7A-43D3-8B79-37D633B846F1}">
                          <asvg:svgBlip xmlns:asvg="http://schemas.microsoft.com/office/drawing/2016/SVG/main" r:embed="rId4"/>
                        </a:ext>
                      </a:extLst>
                    </a:blip>
                  </a:buBlip>
                </a:pPr>
                <a:r>
                  <a:rPr lang="en-GB" sz="1600" b="1" dirty="0"/>
                  <a:t>He from [5]:	</a:t>
                </a:r>
                <a:r>
                  <a:rPr lang="en-GB" sz="900" b="1" dirty="0"/>
                  <a:t>	</a:t>
                </a:r>
                <a:r>
                  <a:rPr lang="en-GB" sz="1400" b="1" dirty="0"/>
                  <a:t>T</a:t>
                </a:r>
                <a:r>
                  <a:rPr lang="en-GB" sz="1400" b="1" baseline="-25000" dirty="0"/>
                  <a:t>0</a:t>
                </a:r>
                <a:r>
                  <a:rPr lang="en-GB" sz="1400" b="1" dirty="0"/>
                  <a:t>=67.8 K ML= 1.27×10</a:t>
                </a:r>
                <a:r>
                  <a:rPr lang="en-GB" sz="1400" b="1" baseline="30000" dirty="0"/>
                  <a:t>15</a:t>
                </a:r>
                <a:r>
                  <a:rPr lang="en-GB" sz="1400" b="1" dirty="0"/>
                  <a:t> cm</a:t>
                </a:r>
                <a:r>
                  <a:rPr lang="en-GB" sz="1400" b="1" baseline="30000" dirty="0"/>
                  <a:t>-2</a:t>
                </a:r>
                <a:endParaRPr lang="en-GB" sz="1100" b="1" dirty="0"/>
              </a:p>
            </p:txBody>
          </p:sp>
        </mc:Choice>
        <mc:Fallback xmlns="">
          <p:sp>
            <p:nvSpPr>
              <p:cNvPr id="8" name="Content Placeholder 2">
                <a:extLst>
                  <a:ext uri="{FF2B5EF4-FFF2-40B4-BE49-F238E27FC236}">
                    <a16:creationId xmlns:a16="http://schemas.microsoft.com/office/drawing/2014/main" id="{AA583B19-0B94-2B38-FFD9-3D29B264C36D}"/>
                  </a:ext>
                </a:extLst>
              </p:cNvPr>
              <p:cNvSpPr>
                <a:spLocks noGrp="1" noRot="1" noChangeAspect="1" noMove="1" noResize="1" noEditPoints="1" noAdjustHandles="1" noChangeArrowheads="1" noChangeShapeType="1" noTextEdit="1"/>
              </p:cNvSpPr>
              <p:nvPr>
                <p:ph idx="1"/>
              </p:nvPr>
            </p:nvSpPr>
            <p:spPr>
              <a:xfrm>
                <a:off x="407987" y="1192257"/>
                <a:ext cx="7590470" cy="4884693"/>
              </a:xfrm>
              <a:blipFill>
                <a:blip r:embed="rId5"/>
                <a:stretch>
                  <a:fillRect l="-1446" t="-749"/>
                </a:stretch>
              </a:blipFill>
            </p:spPr>
            <p:txBody>
              <a:bodyPr/>
              <a:lstStyle/>
              <a:p>
                <a:r>
                  <a:rPr lang="en-GB">
                    <a:noFill/>
                  </a:rPr>
                  <a:t> </a:t>
                </a:r>
              </a:p>
            </p:txBody>
          </p:sp>
        </mc:Fallback>
      </mc:AlternateContent>
      <p:pic>
        <p:nvPicPr>
          <p:cNvPr id="9" name="Picture 8">
            <a:extLst>
              <a:ext uri="{FF2B5EF4-FFF2-40B4-BE49-F238E27FC236}">
                <a16:creationId xmlns:a16="http://schemas.microsoft.com/office/drawing/2014/main" id="{0C2385A9-0113-D4E4-E078-26A05BB723C4}"/>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8319228" y="-51961"/>
            <a:ext cx="3508258" cy="3349468"/>
          </a:xfrm>
          <a:prstGeom prst="rect">
            <a:avLst/>
          </a:prstGeom>
        </p:spPr>
      </p:pic>
      <p:sp>
        <p:nvSpPr>
          <p:cNvPr id="13" name="TextBox 12">
            <a:extLst>
              <a:ext uri="{FF2B5EF4-FFF2-40B4-BE49-F238E27FC236}">
                <a16:creationId xmlns:a16="http://schemas.microsoft.com/office/drawing/2014/main" id="{32844966-A1CC-0CC3-DD4B-6B835E52D4D4}"/>
              </a:ext>
            </a:extLst>
          </p:cNvPr>
          <p:cNvSpPr txBox="1"/>
          <p:nvPr/>
        </p:nvSpPr>
        <p:spPr>
          <a:xfrm>
            <a:off x="43742" y="5657153"/>
            <a:ext cx="4959981" cy="553998"/>
          </a:xfrm>
          <a:prstGeom prst="rect">
            <a:avLst/>
          </a:prstGeom>
          <a:noFill/>
        </p:spPr>
        <p:txBody>
          <a:bodyPr wrap="square">
            <a:spAutoFit/>
          </a:bodyPr>
          <a:lstStyle/>
          <a:p>
            <a:pPr marL="36576" indent="0">
              <a:buNone/>
            </a:pPr>
            <a:r>
              <a:rPr lang="en-GB" sz="1000" dirty="0">
                <a:effectLst/>
                <a:latin typeface="JuliaMono" panose="020B0609060300020004" pitchFamily="49" charset="0"/>
                <a:ea typeface="JuliaMono" panose="020B0609060300020004" pitchFamily="49" charset="0"/>
                <a:cs typeface="JuliaMono" panose="020B0609060300020004" pitchFamily="49" charset="0"/>
              </a:rPr>
              <a:t>[4] F. Chill, S. </a:t>
            </a:r>
            <a:r>
              <a:rPr lang="en-GB" sz="1000" dirty="0" err="1">
                <a:effectLst/>
                <a:latin typeface="JuliaMono" panose="020B0609060300020004" pitchFamily="49" charset="0"/>
                <a:ea typeface="JuliaMono" panose="020B0609060300020004" pitchFamily="49" charset="0"/>
                <a:cs typeface="JuliaMono" panose="020B0609060300020004" pitchFamily="49" charset="0"/>
              </a:rPr>
              <a:t>Wilfert</a:t>
            </a:r>
            <a:r>
              <a:rPr lang="en-GB" sz="1000" dirty="0">
                <a:effectLst/>
                <a:latin typeface="JuliaMono" panose="020B0609060300020004" pitchFamily="49" charset="0"/>
                <a:ea typeface="JuliaMono" panose="020B0609060300020004" pitchFamily="49" charset="0"/>
                <a:cs typeface="JuliaMono" panose="020B0609060300020004" pitchFamily="49" charset="0"/>
              </a:rPr>
              <a:t>, and L. </a:t>
            </a:r>
            <a:r>
              <a:rPr lang="en-GB" sz="1000" dirty="0" err="1">
                <a:effectLst/>
                <a:latin typeface="JuliaMono" panose="020B0609060300020004" pitchFamily="49" charset="0"/>
                <a:ea typeface="JuliaMono" panose="020B0609060300020004" pitchFamily="49" charset="0"/>
                <a:cs typeface="JuliaMono" panose="020B0609060300020004" pitchFamily="49" charset="0"/>
              </a:rPr>
              <a:t>Bozyk</a:t>
            </a:r>
            <a:r>
              <a:rPr lang="en-GB" sz="1000" dirty="0">
                <a:effectLst/>
                <a:latin typeface="JuliaMono" panose="020B0609060300020004" pitchFamily="49" charset="0"/>
                <a:ea typeface="JuliaMono" panose="020B0609060300020004" pitchFamily="49" charset="0"/>
                <a:cs typeface="JuliaMono" panose="020B0609060300020004" pitchFamily="49" charset="0"/>
              </a:rPr>
              <a:t>, J. of Vac. Sci.  Technol. A 37, 031601 (2019)</a:t>
            </a:r>
          </a:p>
          <a:p>
            <a:pPr marL="36576" indent="0">
              <a:buNone/>
            </a:pPr>
            <a:r>
              <a:rPr lang="en-GB" sz="1000" dirty="0">
                <a:latin typeface="JuliaMono" panose="020B0609060300020004" pitchFamily="49" charset="0"/>
                <a:ea typeface="JuliaMono" panose="020B0609060300020004" pitchFamily="49" charset="0"/>
                <a:cs typeface="JuliaMono" panose="020B0609060300020004" pitchFamily="49" charset="0"/>
              </a:rPr>
              <a:t>[5] </a:t>
            </a:r>
            <a:r>
              <a:rPr lang="fr-FR" sz="1000" dirty="0">
                <a:latin typeface="JuliaMono" panose="020B0609060300020004" pitchFamily="49" charset="0"/>
                <a:ea typeface="JuliaMono" panose="020B0609060300020004" pitchFamily="49" charset="0"/>
                <a:cs typeface="JuliaMono" panose="020B0609060300020004" pitchFamily="49" charset="0"/>
              </a:rPr>
              <a:t>E. </a:t>
            </a:r>
            <a:r>
              <a:rPr lang="fr-FR" sz="1000" dirty="0" err="1">
                <a:latin typeface="JuliaMono" panose="020B0609060300020004" pitchFamily="49" charset="0"/>
                <a:ea typeface="JuliaMono" panose="020B0609060300020004" pitchFamily="49" charset="0"/>
                <a:cs typeface="JuliaMono" panose="020B0609060300020004" pitchFamily="49" charset="0"/>
              </a:rPr>
              <a:t>Wallén</a:t>
            </a:r>
            <a:r>
              <a:rPr lang="fr-FR" sz="1000" dirty="0">
                <a:latin typeface="JuliaMono" panose="020B0609060300020004" pitchFamily="49" charset="0"/>
                <a:ea typeface="JuliaMono" panose="020B0609060300020004" pitchFamily="49" charset="0"/>
                <a:cs typeface="JuliaMono" panose="020B0609060300020004" pitchFamily="49" charset="0"/>
              </a:rPr>
              <a:t>, J. Vac. </a:t>
            </a:r>
            <a:r>
              <a:rPr lang="fr-FR" sz="1000" dirty="0" err="1">
                <a:latin typeface="JuliaMono" panose="020B0609060300020004" pitchFamily="49" charset="0"/>
                <a:ea typeface="JuliaMono" panose="020B0609060300020004" pitchFamily="49" charset="0"/>
                <a:cs typeface="JuliaMono" panose="020B0609060300020004" pitchFamily="49" charset="0"/>
              </a:rPr>
              <a:t>Sci</a:t>
            </a:r>
            <a:r>
              <a:rPr lang="fr-FR" sz="1000" dirty="0">
                <a:latin typeface="JuliaMono" panose="020B0609060300020004" pitchFamily="49" charset="0"/>
                <a:ea typeface="JuliaMono" panose="020B0609060300020004" pitchFamily="49" charset="0"/>
                <a:cs typeface="JuliaMono" panose="020B0609060300020004" pitchFamily="49" charset="0"/>
              </a:rPr>
              <a:t>. </a:t>
            </a:r>
            <a:r>
              <a:rPr lang="fr-FR" sz="1000" dirty="0" err="1">
                <a:latin typeface="JuliaMono" panose="020B0609060300020004" pitchFamily="49" charset="0"/>
                <a:ea typeface="JuliaMono" panose="020B0609060300020004" pitchFamily="49" charset="0"/>
                <a:cs typeface="JuliaMono" panose="020B0609060300020004" pitchFamily="49" charset="0"/>
              </a:rPr>
              <a:t>Technol</a:t>
            </a:r>
            <a:r>
              <a:rPr lang="fr-FR" sz="1000" dirty="0">
                <a:latin typeface="JuliaMono" panose="020B0609060300020004" pitchFamily="49" charset="0"/>
                <a:ea typeface="JuliaMono" panose="020B0609060300020004" pitchFamily="49" charset="0"/>
                <a:cs typeface="JuliaMono" panose="020B0609060300020004" pitchFamily="49" charset="0"/>
              </a:rPr>
              <a:t>. A 15, 265 (1997)</a:t>
            </a:r>
          </a:p>
        </p:txBody>
      </p:sp>
    </p:spTree>
    <p:extLst>
      <p:ext uri="{BB962C8B-B14F-4D97-AF65-F5344CB8AC3E}">
        <p14:creationId xmlns:p14="http://schemas.microsoft.com/office/powerpoint/2010/main" val="9255333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4819FA-E045-F331-EB4C-3C69B5D2B89C}"/>
              </a:ext>
            </a:extLst>
          </p:cNvPr>
          <p:cNvSpPr>
            <a:spLocks noGrp="1"/>
          </p:cNvSpPr>
          <p:nvPr>
            <p:ph type="title"/>
          </p:nvPr>
        </p:nvSpPr>
        <p:spPr/>
        <p:txBody>
          <a:bodyPr/>
          <a:lstStyle/>
          <a:p>
            <a:r>
              <a:rPr lang="en-GB" dirty="0"/>
              <a:t>Cryo-pumping</a:t>
            </a:r>
          </a:p>
        </p:txBody>
      </p:sp>
      <p:sp>
        <p:nvSpPr>
          <p:cNvPr id="4" name="Date Placeholder 3">
            <a:extLst>
              <a:ext uri="{FF2B5EF4-FFF2-40B4-BE49-F238E27FC236}">
                <a16:creationId xmlns:a16="http://schemas.microsoft.com/office/drawing/2014/main" id="{A8A37A6A-6799-82F6-F03F-BF6C3346F309}"/>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53232751-F780-0424-6771-478CFCC798D5}"/>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20269147-0E72-A886-78F0-1B7F2550A9AC}"/>
              </a:ext>
            </a:extLst>
          </p:cNvPr>
          <p:cNvSpPr>
            <a:spLocks noGrp="1"/>
          </p:cNvSpPr>
          <p:nvPr>
            <p:ph type="sldNum" sz="quarter" idx="12"/>
          </p:nvPr>
        </p:nvSpPr>
        <p:spPr/>
        <p:txBody>
          <a:bodyPr/>
          <a:lstStyle/>
          <a:p>
            <a:fld id="{36B5EA5A-BC32-A742-B11B-8E7414D5B535}" type="slidenum">
              <a:rPr lang="en-US" smtClean="0"/>
              <a:pPr/>
              <a:t>6</a:t>
            </a:fld>
            <a:endParaRPr lang="en-US" dirty="0"/>
          </a:p>
        </p:txBody>
      </p:sp>
      <mc:AlternateContent xmlns:mc="http://schemas.openxmlformats.org/markup-compatibility/2006" xmlns:a14="http://schemas.microsoft.com/office/drawing/2010/main">
        <mc:Choice Requires="a14">
          <p:sp>
            <p:nvSpPr>
              <p:cNvPr id="8" name="Content Placeholder 2">
                <a:extLst>
                  <a:ext uri="{FF2B5EF4-FFF2-40B4-BE49-F238E27FC236}">
                    <a16:creationId xmlns:a16="http://schemas.microsoft.com/office/drawing/2014/main" id="{AA583B19-0B94-2B38-FFD9-3D29B264C36D}"/>
                  </a:ext>
                </a:extLst>
              </p:cNvPr>
              <p:cNvSpPr>
                <a:spLocks noGrp="1"/>
              </p:cNvSpPr>
              <p:nvPr>
                <p:ph idx="1"/>
              </p:nvPr>
            </p:nvSpPr>
            <p:spPr>
              <a:xfrm>
                <a:off x="407987" y="1192257"/>
                <a:ext cx="7590470" cy="4884693"/>
              </a:xfrm>
            </p:spPr>
            <p:txBody>
              <a:bodyPr>
                <a:noAutofit/>
              </a:bodyPr>
              <a:lstStyle/>
              <a:p>
                <a:pPr marL="342900" indent="-342900">
                  <a:lnSpc>
                    <a:spcPct val="120000"/>
                  </a:lnSpc>
                  <a:buBlip>
                    <a:blip r:embed="rId2">
                      <a:extLst>
                        <a:ext uri="{96DAC541-7B7A-43D3-8B79-37D633B846F1}">
                          <asvg:svgBlip xmlns:asvg="http://schemas.microsoft.com/office/drawing/2016/SVG/main" r:embed="rId3"/>
                        </a:ext>
                      </a:extLst>
                    </a:blip>
                  </a:buBlip>
                </a:pPr>
                <a:r>
                  <a:rPr lang="en-GB" sz="1400" dirty="0"/>
                  <a:t>Low temperature gas adsorption modelled with </a:t>
                </a:r>
                <a:r>
                  <a:rPr lang="en-GB" sz="1400" dirty="0" err="1"/>
                  <a:t>Dubinin</a:t>
                </a:r>
                <a:r>
                  <a:rPr lang="en-GB" sz="1400" dirty="0"/>
                  <a:t>–</a:t>
                </a:r>
                <a:r>
                  <a:rPr lang="en-GB" sz="1400" dirty="0" err="1"/>
                  <a:t>Radushkevich</a:t>
                </a:r>
                <a:r>
                  <a:rPr lang="en-GB" sz="1400" dirty="0"/>
                  <a:t> (DR) isotherm</a:t>
                </a:r>
              </a:p>
              <a:p>
                <a:pPr marL="36576">
                  <a:lnSpc>
                    <a:spcPct val="120000"/>
                  </a:lnSpc>
                </a:pPr>
                <a14:m>
                  <m:oMathPara xmlns:m="http://schemas.openxmlformats.org/officeDocument/2006/math">
                    <m:oMathParaPr>
                      <m:jc m:val="centerGroup"/>
                    </m:oMathParaPr>
                    <m:oMath xmlns:m="http://schemas.openxmlformats.org/officeDocument/2006/math">
                      <m:r>
                        <a:rPr lang="en-GB" sz="1600" b="0" i="1">
                          <a:latin typeface="Cambria Math" panose="02040503050406030204" pitchFamily="18" charset="0"/>
                        </a:rPr>
                        <m:t>𝜃</m:t>
                      </m:r>
                      <m:r>
                        <a:rPr lang="en-GB" sz="1600" b="0" i="1">
                          <a:latin typeface="Cambria Math" panose="02040503050406030204" pitchFamily="18" charset="0"/>
                        </a:rPr>
                        <m:t>=</m:t>
                      </m:r>
                      <m:func>
                        <m:funcPr>
                          <m:ctrlPr>
                            <a:rPr lang="en-GB" sz="1600" b="0" i="1">
                              <a:latin typeface="Cambria Math" panose="02040503050406030204" pitchFamily="18" charset="0"/>
                            </a:rPr>
                          </m:ctrlPr>
                        </m:funcPr>
                        <m:fName>
                          <m:r>
                            <m:rPr>
                              <m:sty m:val="p"/>
                            </m:rPr>
                            <a:rPr lang="en-GB" sz="1600" b="0">
                              <a:latin typeface="Cambria Math" panose="02040503050406030204" pitchFamily="18" charset="0"/>
                            </a:rPr>
                            <m:t>exp</m:t>
                          </m:r>
                        </m:fName>
                        <m:e>
                          <m:d>
                            <m:dPr>
                              <m:ctrlPr>
                                <a:rPr lang="en-GB" sz="1600" b="0" i="1">
                                  <a:latin typeface="Cambria Math" panose="02040503050406030204" pitchFamily="18" charset="0"/>
                                </a:rPr>
                              </m:ctrlPr>
                            </m:dPr>
                            <m:e>
                              <m:r>
                                <a:rPr lang="en-GB" sz="1600" b="0" i="1">
                                  <a:latin typeface="Cambria Math" panose="02040503050406030204" pitchFamily="18" charset="0"/>
                                </a:rPr>
                                <m:t>−</m:t>
                              </m:r>
                              <m:r>
                                <a:rPr lang="en-GB" sz="1600" b="0" i="1">
                                  <a:latin typeface="Cambria Math" panose="02040503050406030204" pitchFamily="18" charset="0"/>
                                </a:rPr>
                                <m:t>𝛽</m:t>
                              </m:r>
                              <m:sSup>
                                <m:sSupPr>
                                  <m:ctrlPr>
                                    <a:rPr lang="en-GB" sz="1600" b="0" i="1">
                                      <a:latin typeface="Cambria Math" panose="02040503050406030204" pitchFamily="18" charset="0"/>
                                    </a:rPr>
                                  </m:ctrlPr>
                                </m:sSupPr>
                                <m:e>
                                  <m:d>
                                    <m:dPr>
                                      <m:ctrlPr>
                                        <a:rPr lang="en-GB" sz="1600" b="0" i="1">
                                          <a:latin typeface="Cambria Math" panose="02040503050406030204" pitchFamily="18" charset="0"/>
                                        </a:rPr>
                                      </m:ctrlPr>
                                    </m:dPr>
                                    <m:e>
                                      <m:r>
                                        <a:rPr lang="en-GB" sz="1600" b="0" i="1">
                                          <a:latin typeface="Cambria Math" panose="02040503050406030204" pitchFamily="18" charset="0"/>
                                        </a:rPr>
                                        <m:t>𝑅𝑇</m:t>
                                      </m:r>
                                      <m:func>
                                        <m:funcPr>
                                          <m:ctrlPr>
                                            <a:rPr lang="en-GB" sz="1600" b="0" i="1">
                                              <a:latin typeface="Cambria Math" panose="02040503050406030204" pitchFamily="18" charset="0"/>
                                            </a:rPr>
                                          </m:ctrlPr>
                                        </m:funcPr>
                                        <m:fName>
                                          <m:r>
                                            <m:rPr>
                                              <m:sty m:val="p"/>
                                            </m:rPr>
                                            <a:rPr lang="en-GB" sz="1600" b="0">
                                              <a:latin typeface="Cambria Math" panose="02040503050406030204" pitchFamily="18" charset="0"/>
                                            </a:rPr>
                                            <m:t>ln</m:t>
                                          </m:r>
                                        </m:fName>
                                        <m:e>
                                          <m:d>
                                            <m:dPr>
                                              <m:ctrlPr>
                                                <a:rPr lang="en-GB" sz="1600" b="0" i="1">
                                                  <a:latin typeface="Cambria Math" panose="02040503050406030204" pitchFamily="18" charset="0"/>
                                                </a:rPr>
                                              </m:ctrlPr>
                                            </m:dPr>
                                            <m:e>
                                              <m:f>
                                                <m:fPr>
                                                  <m:ctrlPr>
                                                    <a:rPr lang="en-GB" sz="1600" b="0" i="1">
                                                      <a:latin typeface="Cambria Math" panose="02040503050406030204" pitchFamily="18" charset="0"/>
                                                    </a:rPr>
                                                  </m:ctrlPr>
                                                </m:fPr>
                                                <m:num>
                                                  <m:r>
                                                    <a:rPr lang="en-GB" sz="1600" b="0" i="1">
                                                      <a:latin typeface="Cambria Math" panose="02040503050406030204" pitchFamily="18" charset="0"/>
                                                    </a:rPr>
                                                    <m:t>𝑃</m:t>
                                                  </m:r>
                                                </m:num>
                                                <m:den>
                                                  <m:sSub>
                                                    <m:sSubPr>
                                                      <m:ctrlPr>
                                                        <a:rPr lang="en-GB" sz="1600" b="0" i="1">
                                                          <a:latin typeface="Cambria Math" panose="02040503050406030204" pitchFamily="18" charset="0"/>
                                                        </a:rPr>
                                                      </m:ctrlPr>
                                                    </m:sSubPr>
                                                    <m:e>
                                                      <m:r>
                                                        <a:rPr lang="en-GB" sz="1600" b="0" i="1">
                                                          <a:latin typeface="Cambria Math" panose="02040503050406030204" pitchFamily="18" charset="0"/>
                                                        </a:rPr>
                                                        <m:t>𝑃</m:t>
                                                      </m:r>
                                                    </m:e>
                                                    <m:sub>
                                                      <m:r>
                                                        <a:rPr lang="en-GB" sz="1600" b="0" i="1">
                                                          <a:latin typeface="Cambria Math" panose="02040503050406030204" pitchFamily="18" charset="0"/>
                                                        </a:rPr>
                                                        <m:t>𝑠𝑎𝑡</m:t>
                                                      </m:r>
                                                    </m:sub>
                                                  </m:sSub>
                                                </m:den>
                                              </m:f>
                                            </m:e>
                                          </m:d>
                                        </m:e>
                                      </m:func>
                                    </m:e>
                                  </m:d>
                                </m:e>
                                <m:sup>
                                  <m:r>
                                    <a:rPr lang="en-GB" sz="1600" b="0" i="1">
                                      <a:latin typeface="Cambria Math" panose="02040503050406030204" pitchFamily="18" charset="0"/>
                                    </a:rPr>
                                    <m:t>2</m:t>
                                  </m:r>
                                </m:sup>
                              </m:sSup>
                            </m:e>
                          </m:d>
                          <m:r>
                            <a:rPr lang="en-GB" sz="1600" b="0" i="1">
                              <a:latin typeface="Cambria Math" panose="02040503050406030204" pitchFamily="18" charset="0"/>
                            </a:rPr>
                            <m:t>=</m:t>
                          </m:r>
                          <m:func>
                            <m:funcPr>
                              <m:ctrlPr>
                                <a:rPr lang="en-GB" sz="1600" b="0" i="1">
                                  <a:latin typeface="Cambria Math" panose="02040503050406030204" pitchFamily="18" charset="0"/>
                                </a:rPr>
                              </m:ctrlPr>
                            </m:funcPr>
                            <m:fName>
                              <m:r>
                                <m:rPr>
                                  <m:sty m:val="p"/>
                                </m:rPr>
                                <a:rPr lang="en-GB" sz="1600" b="0">
                                  <a:latin typeface="Cambria Math" panose="02040503050406030204" pitchFamily="18" charset="0"/>
                                </a:rPr>
                                <m:t>exp</m:t>
                              </m:r>
                            </m:fName>
                            <m:e>
                              <m:d>
                                <m:dPr>
                                  <m:ctrlPr>
                                    <a:rPr lang="en-GB" sz="1600" b="0" i="1">
                                      <a:latin typeface="Cambria Math" panose="02040503050406030204" pitchFamily="18" charset="0"/>
                                    </a:rPr>
                                  </m:ctrlPr>
                                </m:dPr>
                                <m:e>
                                  <m:r>
                                    <a:rPr lang="en-GB" sz="1600" b="0" i="1">
                                      <a:latin typeface="Cambria Math" panose="02040503050406030204" pitchFamily="18" charset="0"/>
                                    </a:rPr>
                                    <m:t>−</m:t>
                                  </m:r>
                                  <m:sSup>
                                    <m:sSupPr>
                                      <m:ctrlPr>
                                        <a:rPr lang="en-GB" sz="1600" b="0" i="1">
                                          <a:latin typeface="Cambria Math" panose="02040503050406030204" pitchFamily="18" charset="0"/>
                                        </a:rPr>
                                      </m:ctrlPr>
                                    </m:sSupPr>
                                    <m:e>
                                      <m:d>
                                        <m:dPr>
                                          <m:ctrlPr>
                                            <a:rPr lang="en-GB" sz="1600" b="0" i="1">
                                              <a:latin typeface="Cambria Math" panose="02040503050406030204" pitchFamily="18" charset="0"/>
                                            </a:rPr>
                                          </m:ctrlPr>
                                        </m:dPr>
                                        <m:e>
                                          <m:f>
                                            <m:fPr>
                                              <m:ctrlPr>
                                                <a:rPr lang="en-GB" sz="1600" b="0" i="1">
                                                  <a:latin typeface="Cambria Math" panose="02040503050406030204" pitchFamily="18" charset="0"/>
                                                </a:rPr>
                                              </m:ctrlPr>
                                            </m:fPr>
                                            <m:num>
                                              <m:r>
                                                <a:rPr lang="en-GB" sz="1600" b="0" i="1">
                                                  <a:latin typeface="Cambria Math" panose="02040503050406030204" pitchFamily="18" charset="0"/>
                                                </a:rPr>
                                                <m:t>𝑇</m:t>
                                              </m:r>
                                            </m:num>
                                            <m:den>
                                              <m:sSub>
                                                <m:sSubPr>
                                                  <m:ctrlPr>
                                                    <a:rPr lang="en-GB" sz="1600" b="0" i="1">
                                                      <a:latin typeface="Cambria Math" panose="02040503050406030204" pitchFamily="18" charset="0"/>
                                                    </a:rPr>
                                                  </m:ctrlPr>
                                                </m:sSubPr>
                                                <m:e>
                                                  <m:r>
                                                    <a:rPr lang="en-GB" sz="1600" b="0" i="1">
                                                      <a:latin typeface="Cambria Math" panose="02040503050406030204" pitchFamily="18" charset="0"/>
                                                    </a:rPr>
                                                    <m:t>𝑇</m:t>
                                                  </m:r>
                                                </m:e>
                                                <m:sub>
                                                  <m:r>
                                                    <a:rPr lang="en-GB" sz="1600" b="0" i="1">
                                                      <a:latin typeface="Cambria Math" panose="02040503050406030204" pitchFamily="18" charset="0"/>
                                                    </a:rPr>
                                                    <m:t>0</m:t>
                                                  </m:r>
                                                </m:sub>
                                              </m:sSub>
                                            </m:den>
                                          </m:f>
                                          <m:func>
                                            <m:funcPr>
                                              <m:ctrlPr>
                                                <a:rPr lang="en-GB" sz="1600" b="0" i="1">
                                                  <a:latin typeface="Cambria Math" panose="02040503050406030204" pitchFamily="18" charset="0"/>
                                                </a:rPr>
                                              </m:ctrlPr>
                                            </m:funcPr>
                                            <m:fName>
                                              <m:r>
                                                <m:rPr>
                                                  <m:sty m:val="p"/>
                                                </m:rPr>
                                                <a:rPr lang="en-GB" sz="1600" b="0">
                                                  <a:latin typeface="Cambria Math" panose="02040503050406030204" pitchFamily="18" charset="0"/>
                                                </a:rPr>
                                                <m:t>ln</m:t>
                                              </m:r>
                                            </m:fName>
                                            <m:e>
                                              <m:d>
                                                <m:dPr>
                                                  <m:ctrlPr>
                                                    <a:rPr lang="en-GB" sz="1600" b="0" i="1">
                                                      <a:latin typeface="Cambria Math" panose="02040503050406030204" pitchFamily="18" charset="0"/>
                                                    </a:rPr>
                                                  </m:ctrlPr>
                                                </m:dPr>
                                                <m:e>
                                                  <m:f>
                                                    <m:fPr>
                                                      <m:ctrlPr>
                                                        <a:rPr lang="en-GB" sz="1600" b="0" i="1">
                                                          <a:latin typeface="Cambria Math" panose="02040503050406030204" pitchFamily="18" charset="0"/>
                                                        </a:rPr>
                                                      </m:ctrlPr>
                                                    </m:fPr>
                                                    <m:num>
                                                      <m:r>
                                                        <a:rPr lang="en-GB" sz="1600" b="0" i="1">
                                                          <a:latin typeface="Cambria Math" panose="02040503050406030204" pitchFamily="18" charset="0"/>
                                                        </a:rPr>
                                                        <m:t>𝑃</m:t>
                                                      </m:r>
                                                    </m:num>
                                                    <m:den>
                                                      <m:sSub>
                                                        <m:sSubPr>
                                                          <m:ctrlPr>
                                                            <a:rPr lang="en-GB" sz="1600" b="0" i="1">
                                                              <a:latin typeface="Cambria Math" panose="02040503050406030204" pitchFamily="18" charset="0"/>
                                                            </a:rPr>
                                                          </m:ctrlPr>
                                                        </m:sSubPr>
                                                        <m:e>
                                                          <m:r>
                                                            <a:rPr lang="en-GB" sz="1600" b="0" i="1">
                                                              <a:latin typeface="Cambria Math" panose="02040503050406030204" pitchFamily="18" charset="0"/>
                                                            </a:rPr>
                                                            <m:t>𝑃</m:t>
                                                          </m:r>
                                                        </m:e>
                                                        <m:sub>
                                                          <m:r>
                                                            <a:rPr lang="en-GB" sz="1600" b="0" i="1">
                                                              <a:latin typeface="Cambria Math" panose="02040503050406030204" pitchFamily="18" charset="0"/>
                                                            </a:rPr>
                                                            <m:t>𝑠𝑎𝑡</m:t>
                                                          </m:r>
                                                        </m:sub>
                                                      </m:sSub>
                                                    </m:den>
                                                  </m:f>
                                                </m:e>
                                              </m:d>
                                            </m:e>
                                          </m:func>
                                        </m:e>
                                      </m:d>
                                    </m:e>
                                    <m:sup>
                                      <m:r>
                                        <a:rPr lang="en-GB" sz="1600" b="0" i="1">
                                          <a:latin typeface="Cambria Math" panose="02040503050406030204" pitchFamily="18" charset="0"/>
                                        </a:rPr>
                                        <m:t>2</m:t>
                                      </m:r>
                                    </m:sup>
                                  </m:sSup>
                                </m:e>
                              </m:d>
                            </m:e>
                          </m:func>
                        </m:e>
                      </m:func>
                    </m:oMath>
                  </m:oMathPara>
                </a14:m>
                <a:endParaRPr lang="en-GB" sz="900" dirty="0"/>
              </a:p>
              <a:p>
                <a:pPr marL="36576">
                  <a:lnSpc>
                    <a:spcPct val="120000"/>
                  </a:lnSpc>
                </a:pPr>
                <a:endParaRPr lang="en-GB" sz="900" dirty="0"/>
              </a:p>
              <a:p>
                <a:pPr marL="36576">
                  <a:lnSpc>
                    <a:spcPct val="120000"/>
                  </a:lnSpc>
                </a:pPr>
                <a14:m>
                  <m:oMathPara xmlns:m="http://schemas.openxmlformats.org/officeDocument/2006/math">
                    <m:oMathParaPr>
                      <m:jc m:val="left"/>
                    </m:oMathParaPr>
                    <m:oMath xmlns:m="http://schemas.openxmlformats.org/officeDocument/2006/math">
                      <m:r>
                        <a:rPr lang="en-GB" sz="1100" b="0" i="1">
                          <a:latin typeface="Cambria Math" panose="02040503050406030204" pitchFamily="18" charset="0"/>
                        </a:rPr>
                        <m:t>𝜃</m:t>
                      </m:r>
                      <m:r>
                        <a:rPr lang="en-GB" sz="1100" b="0" i="1">
                          <a:latin typeface="Cambria Math" panose="02040503050406030204" pitchFamily="18" charset="0"/>
                        </a:rPr>
                        <m:t> </m:t>
                      </m:r>
                      <m:r>
                        <m:rPr>
                          <m:nor/>
                        </m:rPr>
                        <a:rPr lang="en-GB" sz="1100" b="0"/>
                        <m:t>relative</m:t>
                      </m:r>
                      <m:r>
                        <m:rPr>
                          <m:nor/>
                        </m:rPr>
                        <a:rPr lang="en-GB" sz="1100" b="0"/>
                        <m:t> </m:t>
                      </m:r>
                      <m:r>
                        <m:rPr>
                          <m:nor/>
                        </m:rPr>
                        <a:rPr lang="en-GB" sz="1100" b="0"/>
                        <m:t>surface</m:t>
                      </m:r>
                      <m:r>
                        <m:rPr>
                          <m:nor/>
                        </m:rPr>
                        <a:rPr lang="en-GB" sz="1100" b="0"/>
                        <m:t> </m:t>
                      </m:r>
                      <m:r>
                        <m:rPr>
                          <m:nor/>
                        </m:rPr>
                        <a:rPr lang="en-GB" sz="1100" b="0"/>
                        <m:t>coverage</m:t>
                      </m:r>
                    </m:oMath>
                    <m:oMath xmlns:m="http://schemas.openxmlformats.org/officeDocument/2006/math">
                      <m:sSub>
                        <m:sSubPr>
                          <m:ctrlPr>
                            <a:rPr lang="en-GB" sz="1100" b="0" i="1">
                              <a:latin typeface="Cambria Math" panose="02040503050406030204" pitchFamily="18" charset="0"/>
                            </a:rPr>
                          </m:ctrlPr>
                        </m:sSubPr>
                        <m:e>
                          <m:r>
                            <a:rPr lang="en-GB" sz="1100" b="0" i="1">
                              <a:latin typeface="Cambria Math" panose="02040503050406030204" pitchFamily="18" charset="0"/>
                            </a:rPr>
                            <m:t>𝑇</m:t>
                          </m:r>
                        </m:e>
                        <m:sub>
                          <m:r>
                            <a:rPr lang="en-GB" sz="1100" b="0" i="1">
                              <a:latin typeface="Cambria Math" panose="02040503050406030204" pitchFamily="18" charset="0"/>
                            </a:rPr>
                            <m:t>0</m:t>
                          </m:r>
                        </m:sub>
                      </m:sSub>
                      <m:r>
                        <a:rPr lang="en-GB" sz="1100" b="0" i="1">
                          <a:latin typeface="Cambria Math" panose="02040503050406030204" pitchFamily="18" charset="0"/>
                        </a:rPr>
                        <m:t> </m:t>
                      </m:r>
                      <m:r>
                        <m:rPr>
                          <m:nor/>
                        </m:rPr>
                        <a:rPr lang="en-GB" sz="1100" b="0"/>
                        <m:t>adsorption</m:t>
                      </m:r>
                      <m:r>
                        <m:rPr>
                          <m:nor/>
                        </m:rPr>
                        <a:rPr lang="en-GB" sz="1100" b="0"/>
                        <m:t> </m:t>
                      </m:r>
                      <m:r>
                        <m:rPr>
                          <m:nor/>
                        </m:rPr>
                        <a:rPr lang="en-GB" sz="1100" b="0"/>
                        <m:t>energy</m:t>
                      </m:r>
                      <m:r>
                        <m:rPr>
                          <m:nor/>
                        </m:rPr>
                        <a:rPr lang="en-GB" sz="1100" b="0"/>
                        <m:t> (</m:t>
                      </m:r>
                      <m:r>
                        <m:rPr>
                          <m:nor/>
                        </m:rPr>
                        <a:rPr lang="en-GB" sz="1100" b="0"/>
                        <m:t>expressed</m:t>
                      </m:r>
                      <m:r>
                        <m:rPr>
                          <m:nor/>
                        </m:rPr>
                        <a:rPr lang="en-GB" sz="1100" b="0"/>
                        <m:t> </m:t>
                      </m:r>
                      <m:r>
                        <m:rPr>
                          <m:nor/>
                        </m:rPr>
                        <a:rPr lang="en-GB" sz="1100" b="0"/>
                        <m:t>in</m:t>
                      </m:r>
                      <m:r>
                        <m:rPr>
                          <m:nor/>
                        </m:rPr>
                        <a:rPr lang="en-GB" sz="1100" b="0"/>
                        <m:t> </m:t>
                      </m:r>
                      <m:r>
                        <m:rPr>
                          <m:nor/>
                        </m:rPr>
                        <a:rPr lang="en-GB" sz="1100" b="0"/>
                        <m:t>K</m:t>
                      </m:r>
                      <m:r>
                        <m:rPr>
                          <m:nor/>
                        </m:rPr>
                        <a:rPr lang="en-GB" sz="1100" b="0"/>
                        <m:t>)</m:t>
                      </m:r>
                    </m:oMath>
                    <m:oMath xmlns:m="http://schemas.openxmlformats.org/officeDocument/2006/math">
                      <m:sSub>
                        <m:sSubPr>
                          <m:ctrlPr>
                            <a:rPr lang="en-GB" sz="1100" b="0" i="1">
                              <a:latin typeface="Cambria Math" panose="02040503050406030204" pitchFamily="18" charset="0"/>
                            </a:rPr>
                          </m:ctrlPr>
                        </m:sSubPr>
                        <m:e>
                          <m:r>
                            <a:rPr lang="en-GB" sz="1100" b="0" i="1">
                              <a:latin typeface="Cambria Math" panose="02040503050406030204" pitchFamily="18" charset="0"/>
                            </a:rPr>
                            <m:t>𝑃</m:t>
                          </m:r>
                        </m:e>
                        <m:sub>
                          <m:r>
                            <a:rPr lang="en-GB" sz="1100" b="0" i="1">
                              <a:latin typeface="Cambria Math" panose="02040503050406030204" pitchFamily="18" charset="0"/>
                            </a:rPr>
                            <m:t>𝑠𝑎𝑡</m:t>
                          </m:r>
                        </m:sub>
                      </m:sSub>
                      <m:r>
                        <a:rPr lang="en-GB" sz="1100" b="0" i="1">
                          <a:latin typeface="Cambria Math" panose="02040503050406030204" pitchFamily="18" charset="0"/>
                        </a:rPr>
                        <m:t> </m:t>
                      </m:r>
                      <m:r>
                        <m:rPr>
                          <m:nor/>
                        </m:rPr>
                        <a:rPr lang="en-GB" sz="1100" b="0"/>
                        <m:t>Saturation</m:t>
                      </m:r>
                      <m:r>
                        <m:rPr>
                          <m:nor/>
                        </m:rPr>
                        <a:rPr lang="en-GB" sz="1100" b="0"/>
                        <m:t> </m:t>
                      </m:r>
                      <m:r>
                        <m:rPr>
                          <m:nor/>
                        </m:rPr>
                        <a:rPr lang="en-GB" sz="1100" b="0"/>
                        <m:t>vapor</m:t>
                      </m:r>
                      <m:r>
                        <m:rPr>
                          <m:nor/>
                        </m:rPr>
                        <a:rPr lang="en-GB" sz="1100" b="0"/>
                        <m:t> </m:t>
                      </m:r>
                      <m:r>
                        <m:rPr>
                          <m:nor/>
                        </m:rPr>
                        <a:rPr lang="en-GB" sz="1100" b="0"/>
                        <m:t>pressure</m:t>
                      </m:r>
                    </m:oMath>
                  </m:oMathPara>
                </a14:m>
                <a:endParaRPr lang="en-GB" sz="1100" b="0" dirty="0"/>
              </a:p>
              <a:p>
                <a:pPr>
                  <a:lnSpc>
                    <a:spcPct val="120000"/>
                  </a:lnSpc>
                </a:pPr>
                <a:r>
                  <a:rPr lang="en-GB" sz="1400" dirty="0"/>
                  <a:t>Available data</a:t>
                </a:r>
              </a:p>
              <a:p>
                <a:pPr marL="342900" lvl="1" indent="-342900">
                  <a:lnSpc>
                    <a:spcPct val="120000"/>
                  </a:lnSpc>
                  <a:spcBef>
                    <a:spcPts val="1800"/>
                  </a:spcBef>
                  <a:spcAft>
                    <a:spcPts val="400"/>
                  </a:spcAft>
                  <a:buBlip>
                    <a:blip r:embed="rId2">
                      <a:extLst>
                        <a:ext uri="{96DAC541-7B7A-43D3-8B79-37D633B846F1}">
                          <asvg:svgBlip xmlns:asvg="http://schemas.microsoft.com/office/drawing/2016/SVG/main" r:embed="rId3"/>
                        </a:ext>
                      </a:extLst>
                    </a:blip>
                  </a:buBlip>
                </a:pPr>
                <a:r>
                  <a:rPr lang="en-GB" sz="1400" b="1" dirty="0"/>
                  <a:t>H</a:t>
                </a:r>
                <a:r>
                  <a:rPr lang="en-GB" sz="1400" b="1" baseline="-25000" dirty="0"/>
                  <a:t>2</a:t>
                </a:r>
                <a:r>
                  <a:rPr lang="en-GB" sz="1400" b="1" dirty="0"/>
                  <a:t> from [4]:</a:t>
                </a:r>
                <a:r>
                  <a:rPr lang="en-GB" sz="900" dirty="0"/>
                  <a:t>		</a:t>
                </a:r>
                <a:r>
                  <a:rPr lang="en-GB" sz="1400" b="1" dirty="0"/>
                  <a:t>T</a:t>
                </a:r>
                <a:r>
                  <a:rPr lang="en-GB" sz="1400" b="1" baseline="-25000" dirty="0"/>
                  <a:t>0</a:t>
                </a:r>
                <a:r>
                  <a:rPr lang="en-GB" sz="1400" b="1" dirty="0"/>
                  <a:t>=209 K ML=0.645×10</a:t>
                </a:r>
                <a:r>
                  <a:rPr lang="en-GB" sz="1400" b="1" baseline="30000" dirty="0"/>
                  <a:t>14</a:t>
                </a:r>
                <a:r>
                  <a:rPr lang="en-GB" sz="1400" b="1" dirty="0"/>
                  <a:t> cm</a:t>
                </a:r>
                <a:r>
                  <a:rPr lang="en-GB" sz="1400" b="1" baseline="30000" dirty="0"/>
                  <a:t>-2</a:t>
                </a:r>
                <a:endParaRPr lang="en-GB" sz="1100" b="1" baseline="30000" dirty="0"/>
              </a:p>
              <a:p>
                <a:pPr marL="342900" lvl="1" indent="-342900">
                  <a:lnSpc>
                    <a:spcPct val="120000"/>
                  </a:lnSpc>
                  <a:spcBef>
                    <a:spcPts val="1800"/>
                  </a:spcBef>
                  <a:spcAft>
                    <a:spcPts val="400"/>
                  </a:spcAft>
                  <a:buBlip>
                    <a:blip r:embed="rId2">
                      <a:extLst>
                        <a:ext uri="{96DAC541-7B7A-43D3-8B79-37D633B846F1}">
                          <asvg:svgBlip xmlns:asvg="http://schemas.microsoft.com/office/drawing/2016/SVG/main" r:embed="rId3"/>
                        </a:ext>
                      </a:extLst>
                    </a:blip>
                  </a:buBlip>
                </a:pPr>
                <a:r>
                  <a:rPr lang="en-GB" sz="1600" b="1" dirty="0"/>
                  <a:t>He from [5]:	</a:t>
                </a:r>
                <a:r>
                  <a:rPr lang="en-GB" sz="900" b="1" dirty="0"/>
                  <a:t>	</a:t>
                </a:r>
                <a:r>
                  <a:rPr lang="en-GB" sz="1400" b="1" dirty="0"/>
                  <a:t>T</a:t>
                </a:r>
                <a:r>
                  <a:rPr lang="en-GB" sz="1400" b="1" baseline="-25000" dirty="0"/>
                  <a:t>0</a:t>
                </a:r>
                <a:r>
                  <a:rPr lang="en-GB" sz="1400" b="1" dirty="0"/>
                  <a:t>=67.8 K ML= 1.27×10</a:t>
                </a:r>
                <a:r>
                  <a:rPr lang="en-GB" sz="1400" b="1" baseline="30000" dirty="0"/>
                  <a:t>15</a:t>
                </a:r>
                <a:r>
                  <a:rPr lang="en-GB" sz="1400" b="1" dirty="0"/>
                  <a:t> cm</a:t>
                </a:r>
                <a:r>
                  <a:rPr lang="en-GB" sz="1400" b="1" baseline="30000" dirty="0"/>
                  <a:t>-2</a:t>
                </a:r>
                <a:endParaRPr lang="en-GB" sz="1100" b="1" dirty="0"/>
              </a:p>
            </p:txBody>
          </p:sp>
        </mc:Choice>
        <mc:Fallback xmlns="">
          <p:sp>
            <p:nvSpPr>
              <p:cNvPr id="8" name="Content Placeholder 2">
                <a:extLst>
                  <a:ext uri="{FF2B5EF4-FFF2-40B4-BE49-F238E27FC236}">
                    <a16:creationId xmlns:a16="http://schemas.microsoft.com/office/drawing/2014/main" id="{AA583B19-0B94-2B38-FFD9-3D29B264C36D}"/>
                  </a:ext>
                </a:extLst>
              </p:cNvPr>
              <p:cNvSpPr>
                <a:spLocks noGrp="1" noRot="1" noChangeAspect="1" noMove="1" noResize="1" noEditPoints="1" noAdjustHandles="1" noChangeArrowheads="1" noChangeShapeType="1" noTextEdit="1"/>
              </p:cNvSpPr>
              <p:nvPr>
                <p:ph idx="1"/>
              </p:nvPr>
            </p:nvSpPr>
            <p:spPr>
              <a:xfrm>
                <a:off x="407987" y="1192257"/>
                <a:ext cx="7590470" cy="4884693"/>
              </a:xfrm>
              <a:blipFill>
                <a:blip r:embed="rId4"/>
                <a:stretch>
                  <a:fillRect l="-1446" t="-749"/>
                </a:stretch>
              </a:blipFill>
            </p:spPr>
            <p:txBody>
              <a:bodyPr/>
              <a:lstStyle/>
              <a:p>
                <a:r>
                  <a:rPr lang="en-GB">
                    <a:noFill/>
                  </a:rPr>
                  <a:t> </a:t>
                </a:r>
              </a:p>
            </p:txBody>
          </p:sp>
        </mc:Fallback>
      </mc:AlternateContent>
      <p:sp>
        <p:nvSpPr>
          <p:cNvPr id="13" name="TextBox 12">
            <a:extLst>
              <a:ext uri="{FF2B5EF4-FFF2-40B4-BE49-F238E27FC236}">
                <a16:creationId xmlns:a16="http://schemas.microsoft.com/office/drawing/2014/main" id="{32844966-A1CC-0CC3-DD4B-6B835E52D4D4}"/>
              </a:ext>
            </a:extLst>
          </p:cNvPr>
          <p:cNvSpPr txBox="1"/>
          <p:nvPr/>
        </p:nvSpPr>
        <p:spPr>
          <a:xfrm>
            <a:off x="43742" y="5657153"/>
            <a:ext cx="4959981" cy="553998"/>
          </a:xfrm>
          <a:prstGeom prst="rect">
            <a:avLst/>
          </a:prstGeom>
          <a:noFill/>
        </p:spPr>
        <p:txBody>
          <a:bodyPr wrap="square">
            <a:spAutoFit/>
          </a:bodyPr>
          <a:lstStyle/>
          <a:p>
            <a:pPr marL="36576" indent="0">
              <a:buNone/>
            </a:pPr>
            <a:r>
              <a:rPr lang="en-GB" sz="1000" dirty="0">
                <a:effectLst/>
                <a:latin typeface="JuliaMono" panose="020B0609060300020004" pitchFamily="49" charset="0"/>
                <a:ea typeface="JuliaMono" panose="020B0609060300020004" pitchFamily="49" charset="0"/>
                <a:cs typeface="JuliaMono" panose="020B0609060300020004" pitchFamily="49" charset="0"/>
              </a:rPr>
              <a:t>[4] F. Chill, S. </a:t>
            </a:r>
            <a:r>
              <a:rPr lang="en-GB" sz="1000" dirty="0" err="1">
                <a:effectLst/>
                <a:latin typeface="JuliaMono" panose="020B0609060300020004" pitchFamily="49" charset="0"/>
                <a:ea typeface="JuliaMono" panose="020B0609060300020004" pitchFamily="49" charset="0"/>
                <a:cs typeface="JuliaMono" panose="020B0609060300020004" pitchFamily="49" charset="0"/>
              </a:rPr>
              <a:t>Wilfert</a:t>
            </a:r>
            <a:r>
              <a:rPr lang="en-GB" sz="1000" dirty="0">
                <a:effectLst/>
                <a:latin typeface="JuliaMono" panose="020B0609060300020004" pitchFamily="49" charset="0"/>
                <a:ea typeface="JuliaMono" panose="020B0609060300020004" pitchFamily="49" charset="0"/>
                <a:cs typeface="JuliaMono" panose="020B0609060300020004" pitchFamily="49" charset="0"/>
              </a:rPr>
              <a:t>, and L. </a:t>
            </a:r>
            <a:r>
              <a:rPr lang="en-GB" sz="1000" dirty="0" err="1">
                <a:effectLst/>
                <a:latin typeface="JuliaMono" panose="020B0609060300020004" pitchFamily="49" charset="0"/>
                <a:ea typeface="JuliaMono" panose="020B0609060300020004" pitchFamily="49" charset="0"/>
                <a:cs typeface="JuliaMono" panose="020B0609060300020004" pitchFamily="49" charset="0"/>
              </a:rPr>
              <a:t>Bozyk</a:t>
            </a:r>
            <a:r>
              <a:rPr lang="en-GB" sz="1000" dirty="0">
                <a:effectLst/>
                <a:latin typeface="JuliaMono" panose="020B0609060300020004" pitchFamily="49" charset="0"/>
                <a:ea typeface="JuliaMono" panose="020B0609060300020004" pitchFamily="49" charset="0"/>
                <a:cs typeface="JuliaMono" panose="020B0609060300020004" pitchFamily="49" charset="0"/>
              </a:rPr>
              <a:t>, J. of Vac. Sci.  Technol. A 37, 031601 (2019)</a:t>
            </a:r>
          </a:p>
          <a:p>
            <a:pPr marL="36576" indent="0">
              <a:buNone/>
            </a:pPr>
            <a:r>
              <a:rPr lang="en-GB" sz="1000" dirty="0">
                <a:latin typeface="JuliaMono" panose="020B0609060300020004" pitchFamily="49" charset="0"/>
                <a:ea typeface="JuliaMono" panose="020B0609060300020004" pitchFamily="49" charset="0"/>
                <a:cs typeface="JuliaMono" panose="020B0609060300020004" pitchFamily="49" charset="0"/>
              </a:rPr>
              <a:t>[5] </a:t>
            </a:r>
            <a:r>
              <a:rPr lang="fr-FR" sz="1000" dirty="0">
                <a:latin typeface="JuliaMono" panose="020B0609060300020004" pitchFamily="49" charset="0"/>
                <a:ea typeface="JuliaMono" panose="020B0609060300020004" pitchFamily="49" charset="0"/>
                <a:cs typeface="JuliaMono" panose="020B0609060300020004" pitchFamily="49" charset="0"/>
              </a:rPr>
              <a:t>E. </a:t>
            </a:r>
            <a:r>
              <a:rPr lang="fr-FR" sz="1000" dirty="0" err="1">
                <a:latin typeface="JuliaMono" panose="020B0609060300020004" pitchFamily="49" charset="0"/>
                <a:ea typeface="JuliaMono" panose="020B0609060300020004" pitchFamily="49" charset="0"/>
                <a:cs typeface="JuliaMono" panose="020B0609060300020004" pitchFamily="49" charset="0"/>
              </a:rPr>
              <a:t>Wallén</a:t>
            </a:r>
            <a:r>
              <a:rPr lang="fr-FR" sz="1000" dirty="0">
                <a:latin typeface="JuliaMono" panose="020B0609060300020004" pitchFamily="49" charset="0"/>
                <a:ea typeface="JuliaMono" panose="020B0609060300020004" pitchFamily="49" charset="0"/>
                <a:cs typeface="JuliaMono" panose="020B0609060300020004" pitchFamily="49" charset="0"/>
              </a:rPr>
              <a:t>, J. Vac. </a:t>
            </a:r>
            <a:r>
              <a:rPr lang="fr-FR" sz="1000" dirty="0" err="1">
                <a:latin typeface="JuliaMono" panose="020B0609060300020004" pitchFamily="49" charset="0"/>
                <a:ea typeface="JuliaMono" panose="020B0609060300020004" pitchFamily="49" charset="0"/>
                <a:cs typeface="JuliaMono" panose="020B0609060300020004" pitchFamily="49" charset="0"/>
              </a:rPr>
              <a:t>Sci</a:t>
            </a:r>
            <a:r>
              <a:rPr lang="fr-FR" sz="1000" dirty="0">
                <a:latin typeface="JuliaMono" panose="020B0609060300020004" pitchFamily="49" charset="0"/>
                <a:ea typeface="JuliaMono" panose="020B0609060300020004" pitchFamily="49" charset="0"/>
                <a:cs typeface="JuliaMono" panose="020B0609060300020004" pitchFamily="49" charset="0"/>
              </a:rPr>
              <a:t>. </a:t>
            </a:r>
            <a:r>
              <a:rPr lang="fr-FR" sz="1000" dirty="0" err="1">
                <a:latin typeface="JuliaMono" panose="020B0609060300020004" pitchFamily="49" charset="0"/>
                <a:ea typeface="JuliaMono" panose="020B0609060300020004" pitchFamily="49" charset="0"/>
                <a:cs typeface="JuliaMono" panose="020B0609060300020004" pitchFamily="49" charset="0"/>
              </a:rPr>
              <a:t>Technol</a:t>
            </a:r>
            <a:r>
              <a:rPr lang="fr-FR" sz="1000" dirty="0">
                <a:latin typeface="JuliaMono" panose="020B0609060300020004" pitchFamily="49" charset="0"/>
                <a:ea typeface="JuliaMono" panose="020B0609060300020004" pitchFamily="49" charset="0"/>
                <a:cs typeface="JuliaMono" panose="020B0609060300020004" pitchFamily="49" charset="0"/>
              </a:rPr>
              <a:t>. A 15, 265 (1997)</a:t>
            </a:r>
          </a:p>
        </p:txBody>
      </p:sp>
      <p:pic>
        <p:nvPicPr>
          <p:cNvPr id="2" name="Content Placeholder 7">
            <a:extLst>
              <a:ext uri="{FF2B5EF4-FFF2-40B4-BE49-F238E27FC236}">
                <a16:creationId xmlns:a16="http://schemas.microsoft.com/office/drawing/2014/main" id="{248F3059-8CB6-F90B-DF07-8403DF0D8555}"/>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7326848" y="1058056"/>
            <a:ext cx="4554493" cy="4554493"/>
          </a:xfrm>
          <a:prstGeom prst="rect">
            <a:avLst/>
          </a:prstGeom>
        </p:spPr>
      </p:pic>
    </p:spTree>
    <p:extLst>
      <p:ext uri="{BB962C8B-B14F-4D97-AF65-F5344CB8AC3E}">
        <p14:creationId xmlns:p14="http://schemas.microsoft.com/office/powerpoint/2010/main" val="35931678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8E7CF78-7EC6-3EE2-C1D6-588BAF4076FE}"/>
              </a:ext>
            </a:extLst>
          </p:cNvPr>
          <p:cNvSpPr>
            <a:spLocks noGrp="1"/>
          </p:cNvSpPr>
          <p:nvPr>
            <p:ph type="title"/>
          </p:nvPr>
        </p:nvSpPr>
        <p:spPr/>
        <p:txBody>
          <a:bodyPr/>
          <a:lstStyle/>
          <a:p>
            <a:r>
              <a:rPr lang="en-GB" dirty="0"/>
              <a:t>Cryo-pumping H</a:t>
            </a:r>
            <a:r>
              <a:rPr lang="en-GB" baseline="-25000" dirty="0"/>
              <a:t>2</a:t>
            </a:r>
            <a:endParaRPr lang="en-GB" dirty="0"/>
          </a:p>
        </p:txBody>
      </p:sp>
      <p:sp>
        <p:nvSpPr>
          <p:cNvPr id="4" name="Date Placeholder 3">
            <a:extLst>
              <a:ext uri="{FF2B5EF4-FFF2-40B4-BE49-F238E27FC236}">
                <a16:creationId xmlns:a16="http://schemas.microsoft.com/office/drawing/2014/main" id="{541A2A8A-D1FE-4D9C-D175-DE0C6EA300D4}"/>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CC9F744D-06F0-E541-7FD2-23896201375D}"/>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CE25AB4F-1F6F-D390-E381-C6A8C5C98C72}"/>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11" name="Picture 10">
            <a:extLst>
              <a:ext uri="{FF2B5EF4-FFF2-40B4-BE49-F238E27FC236}">
                <a16:creationId xmlns:a16="http://schemas.microsoft.com/office/drawing/2014/main" id="{FBF95A83-9086-5C21-4D65-28C5D94DE638}"/>
              </a:ext>
            </a:extLst>
          </p:cNvPr>
          <p:cNvPicPr>
            <a:picLocks noChangeAspect="1"/>
          </p:cNvPicPr>
          <p:nvPr/>
        </p:nvPicPr>
        <p:blipFill>
          <a:blip r:embed="rId2"/>
          <a:stretch>
            <a:fillRect/>
          </a:stretch>
        </p:blipFill>
        <p:spPr>
          <a:xfrm>
            <a:off x="255822" y="1089000"/>
            <a:ext cx="5641761" cy="4680000"/>
          </a:xfrm>
          <a:prstGeom prst="rect">
            <a:avLst/>
          </a:prstGeom>
        </p:spPr>
      </p:pic>
      <p:pic>
        <p:nvPicPr>
          <p:cNvPr id="12" name="Picture 11">
            <a:extLst>
              <a:ext uri="{FF2B5EF4-FFF2-40B4-BE49-F238E27FC236}">
                <a16:creationId xmlns:a16="http://schemas.microsoft.com/office/drawing/2014/main" id="{24BDCDDC-762A-CB4F-9422-5ED53970388A}"/>
              </a:ext>
            </a:extLst>
          </p:cNvPr>
          <p:cNvPicPr>
            <a:picLocks noChangeAspect="1"/>
          </p:cNvPicPr>
          <p:nvPr/>
        </p:nvPicPr>
        <p:blipFill>
          <a:blip r:embed="rId3"/>
          <a:stretch>
            <a:fillRect/>
          </a:stretch>
        </p:blipFill>
        <p:spPr>
          <a:xfrm>
            <a:off x="6123537" y="1089000"/>
            <a:ext cx="5665263" cy="4680000"/>
          </a:xfrm>
          <a:prstGeom prst="rect">
            <a:avLst/>
          </a:prstGeom>
        </p:spPr>
      </p:pic>
      <p:sp>
        <p:nvSpPr>
          <p:cNvPr id="13" name="TextBox 12">
            <a:extLst>
              <a:ext uri="{FF2B5EF4-FFF2-40B4-BE49-F238E27FC236}">
                <a16:creationId xmlns:a16="http://schemas.microsoft.com/office/drawing/2014/main" id="{5C6CC81E-0E6C-1617-1186-63F3ECF45FFF}"/>
              </a:ext>
            </a:extLst>
          </p:cNvPr>
          <p:cNvSpPr txBox="1"/>
          <p:nvPr/>
        </p:nvSpPr>
        <p:spPr>
          <a:xfrm>
            <a:off x="5707860" y="395580"/>
            <a:ext cx="5981700" cy="178510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2000" b="1" dirty="0">
                <a:solidFill>
                  <a:srgbClr val="0033A0"/>
                </a:solidFill>
                <a:latin typeface="JuliaMono" panose="020B0609060300020004" pitchFamily="49" charset="0"/>
                <a:ea typeface="JuliaMono" panose="020B0609060300020004" pitchFamily="49" charset="0"/>
                <a:cs typeface="JuliaMono" panose="020B0609060300020004" pitchFamily="49" charset="0"/>
              </a:rPr>
              <a:t>COMSOL model: P</a:t>
            </a:r>
            <a:r>
              <a:rPr lang="en-GB" sz="2000" b="1" baseline="-25000" dirty="0">
                <a:solidFill>
                  <a:srgbClr val="0033A0"/>
                </a:solidFill>
                <a:latin typeface="JuliaMono" panose="020B0609060300020004" pitchFamily="49" charset="0"/>
                <a:ea typeface="JuliaMono" panose="020B0609060300020004" pitchFamily="49" charset="0"/>
                <a:cs typeface="JuliaMono" panose="020B0609060300020004" pitchFamily="49" charset="0"/>
              </a:rPr>
              <a:t>H2</a:t>
            </a:r>
            <a:r>
              <a:rPr lang="en-GB" sz="2000" b="1" dirty="0">
                <a:solidFill>
                  <a:srgbClr val="0033A0"/>
                </a:solidFill>
                <a:latin typeface="JuliaMono" panose="020B0609060300020004" pitchFamily="49" charset="0"/>
                <a:ea typeface="JuliaMono" panose="020B0609060300020004" pitchFamily="49" charset="0"/>
                <a:cs typeface="JuliaMono" panose="020B0609060300020004" pitchFamily="49" charset="0"/>
              </a:rPr>
              <a:t>=10</a:t>
            </a:r>
            <a:r>
              <a:rPr lang="en-GB" sz="2000" b="1" baseline="30000" dirty="0">
                <a:solidFill>
                  <a:srgbClr val="0033A0"/>
                </a:solidFill>
                <a:latin typeface="JuliaMono" panose="020B0609060300020004" pitchFamily="49" charset="0"/>
                <a:ea typeface="JuliaMono" panose="020B0609060300020004" pitchFamily="49" charset="0"/>
                <a:cs typeface="JuliaMono" panose="020B0609060300020004" pitchFamily="49" charset="0"/>
              </a:rPr>
              <a:t>-11</a:t>
            </a:r>
            <a:r>
              <a:rPr lang="en-GB" sz="2000" b="1" dirty="0">
                <a:solidFill>
                  <a:srgbClr val="0033A0"/>
                </a:solidFill>
                <a:latin typeface="JuliaMono" panose="020B0609060300020004" pitchFamily="49" charset="0"/>
                <a:ea typeface="JuliaMono" panose="020B0609060300020004" pitchFamily="49" charset="0"/>
                <a:cs typeface="JuliaMono" panose="020B0609060300020004" pitchFamily="49" charset="0"/>
              </a:rPr>
              <a:t>mbar</a:t>
            </a:r>
            <a:endParaRPr lang="en-GB" sz="1100" dirty="0">
              <a:latin typeface="JuliaMono" panose="020B0609060300020004" pitchFamily="49" charset="0"/>
              <a:ea typeface="JuliaMono" panose="020B0609060300020004" pitchFamily="49" charset="0"/>
              <a:cs typeface="JuliaMono" panose="020B0609060300020004" pitchFamily="49" charset="0"/>
            </a:endParaRPr>
          </a:p>
          <a:p>
            <a:pPr marL="285750" indent="-285750">
              <a:buFont typeface="Wingdings" panose="05000000000000000000" pitchFamily="2" charset="2"/>
              <a:buChar char="q"/>
            </a:pPr>
            <a:r>
              <a:rPr lang="en-GB" dirty="0">
                <a:latin typeface="JuliaMono" panose="020B0609060300020004" pitchFamily="49" charset="0"/>
                <a:ea typeface="JuliaMono" panose="020B0609060300020004" pitchFamily="49" charset="0"/>
                <a:cs typeface="JuliaMono" panose="020B0609060300020004" pitchFamily="49" charset="0"/>
              </a:rPr>
              <a:t>Acceptable antiproton lifetime in reservoir trap and collision trap</a:t>
            </a:r>
          </a:p>
          <a:p>
            <a:pPr marL="285750" indent="-285750">
              <a:buFont typeface="Wingdings" panose="05000000000000000000" pitchFamily="2" charset="2"/>
              <a:buChar char="q"/>
            </a:pPr>
            <a:r>
              <a:rPr lang="en-GB" dirty="0">
                <a:latin typeface="JuliaMono" panose="020B0609060300020004" pitchFamily="49" charset="0"/>
                <a:ea typeface="JuliaMono" panose="020B0609060300020004" pitchFamily="49" charset="0"/>
                <a:cs typeface="JuliaMono" panose="020B0609060300020004" pitchFamily="49" charset="0"/>
              </a:rPr>
              <a:t>After 100 days almost no degradation</a:t>
            </a:r>
          </a:p>
          <a:p>
            <a:pPr marL="285750" indent="-285750">
              <a:buFont typeface="Wingdings" panose="05000000000000000000" pitchFamily="2" charset="2"/>
              <a:buChar char="q"/>
            </a:pPr>
            <a:r>
              <a:rPr lang="en-GB" dirty="0">
                <a:latin typeface="JuliaMono" panose="020B0609060300020004" pitchFamily="49" charset="0"/>
                <a:ea typeface="JuliaMono" panose="020B0609060300020004" pitchFamily="49" charset="0"/>
                <a:cs typeface="JuliaMono" panose="020B0609060300020004" pitchFamily="49" charset="0"/>
              </a:rPr>
              <a:t>Target the lowest achievable pressure at the entrance of the trap</a:t>
            </a:r>
          </a:p>
        </p:txBody>
      </p:sp>
      <p:pic>
        <p:nvPicPr>
          <p:cNvPr id="14" name="Picture 2">
            <a:extLst>
              <a:ext uri="{FF2B5EF4-FFF2-40B4-BE49-F238E27FC236}">
                <a16:creationId xmlns:a16="http://schemas.microsoft.com/office/drawing/2014/main" id="{09134AE2-4704-B9DA-DB29-66391AE1C8D6}"/>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3705524" y="2391833"/>
            <a:ext cx="4004671" cy="300350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97828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B67E31D-DF4D-B88D-4D74-E9F418FC066A}"/>
              </a:ext>
            </a:extLst>
          </p:cNvPr>
          <p:cNvSpPr>
            <a:spLocks noGrp="1"/>
          </p:cNvSpPr>
          <p:nvPr>
            <p:ph type="title"/>
          </p:nvPr>
        </p:nvSpPr>
        <p:spPr/>
        <p:txBody>
          <a:bodyPr/>
          <a:lstStyle/>
          <a:p>
            <a:r>
              <a:rPr lang="en-GB" dirty="0"/>
              <a:t>Cryo-pumping He</a:t>
            </a:r>
          </a:p>
        </p:txBody>
      </p:sp>
      <p:sp>
        <p:nvSpPr>
          <p:cNvPr id="4" name="Date Placeholder 3">
            <a:extLst>
              <a:ext uri="{FF2B5EF4-FFF2-40B4-BE49-F238E27FC236}">
                <a16:creationId xmlns:a16="http://schemas.microsoft.com/office/drawing/2014/main" id="{2D3FB596-EC4C-A4B0-6D1D-E77B89014DC3}"/>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1277893F-1D53-C5C8-47BA-E9B150D4E254}"/>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E2031BF4-3BA6-80E3-C804-8112EF0D13A6}"/>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11" name="Picture 10">
            <a:extLst>
              <a:ext uri="{FF2B5EF4-FFF2-40B4-BE49-F238E27FC236}">
                <a16:creationId xmlns:a16="http://schemas.microsoft.com/office/drawing/2014/main" id="{9355A691-181F-2E22-1EF3-674F09D47E84}"/>
              </a:ext>
            </a:extLst>
          </p:cNvPr>
          <p:cNvPicPr>
            <a:picLocks noChangeAspect="1"/>
          </p:cNvPicPr>
          <p:nvPr/>
        </p:nvPicPr>
        <p:blipFill>
          <a:blip r:embed="rId2"/>
          <a:stretch>
            <a:fillRect/>
          </a:stretch>
        </p:blipFill>
        <p:spPr>
          <a:xfrm>
            <a:off x="199386" y="1089000"/>
            <a:ext cx="5624587" cy="4680000"/>
          </a:xfrm>
          <a:prstGeom prst="rect">
            <a:avLst/>
          </a:prstGeom>
        </p:spPr>
      </p:pic>
      <p:pic>
        <p:nvPicPr>
          <p:cNvPr id="12" name="Picture 11">
            <a:extLst>
              <a:ext uri="{FF2B5EF4-FFF2-40B4-BE49-F238E27FC236}">
                <a16:creationId xmlns:a16="http://schemas.microsoft.com/office/drawing/2014/main" id="{641CFCBF-160D-34E0-C83B-BBA489BBF662}"/>
              </a:ext>
            </a:extLst>
          </p:cNvPr>
          <p:cNvPicPr>
            <a:picLocks noChangeAspect="1"/>
          </p:cNvPicPr>
          <p:nvPr/>
        </p:nvPicPr>
        <p:blipFill>
          <a:blip r:embed="rId3"/>
          <a:stretch>
            <a:fillRect/>
          </a:stretch>
        </p:blipFill>
        <p:spPr>
          <a:xfrm>
            <a:off x="6299200" y="1089000"/>
            <a:ext cx="5658226" cy="4680000"/>
          </a:xfrm>
          <a:prstGeom prst="rect">
            <a:avLst/>
          </a:prstGeom>
        </p:spPr>
      </p:pic>
      <p:sp>
        <p:nvSpPr>
          <p:cNvPr id="13" name="TextBox 12">
            <a:extLst>
              <a:ext uri="{FF2B5EF4-FFF2-40B4-BE49-F238E27FC236}">
                <a16:creationId xmlns:a16="http://schemas.microsoft.com/office/drawing/2014/main" id="{5EAC434C-9FDF-C2E9-170F-E8627B5291A8}"/>
              </a:ext>
            </a:extLst>
          </p:cNvPr>
          <p:cNvSpPr txBox="1"/>
          <p:nvPr/>
        </p:nvSpPr>
        <p:spPr>
          <a:xfrm>
            <a:off x="5889020" y="334947"/>
            <a:ext cx="5981700" cy="150810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2000" b="1" dirty="0">
                <a:solidFill>
                  <a:srgbClr val="0033A0"/>
                </a:solidFill>
                <a:latin typeface="JuliaMono" panose="020B0609060300020004" pitchFamily="49" charset="0"/>
                <a:ea typeface="JuliaMono" panose="020B0609060300020004" pitchFamily="49" charset="0"/>
                <a:cs typeface="JuliaMono" panose="020B0609060300020004" pitchFamily="49" charset="0"/>
              </a:rPr>
              <a:t>COMSOL model: </a:t>
            </a:r>
            <a:r>
              <a:rPr lang="en-GB" sz="2000" b="1" dirty="0" err="1">
                <a:solidFill>
                  <a:srgbClr val="0033A0"/>
                </a:solidFill>
                <a:latin typeface="JuliaMono" panose="020B0609060300020004" pitchFamily="49" charset="0"/>
                <a:ea typeface="JuliaMono" panose="020B0609060300020004" pitchFamily="49" charset="0"/>
                <a:cs typeface="JuliaMono" panose="020B0609060300020004" pitchFamily="49" charset="0"/>
              </a:rPr>
              <a:t>P</a:t>
            </a:r>
            <a:r>
              <a:rPr lang="en-GB" sz="2000" b="1" baseline="-25000" dirty="0" err="1">
                <a:solidFill>
                  <a:srgbClr val="0033A0"/>
                </a:solidFill>
                <a:latin typeface="JuliaMono" panose="020B0609060300020004" pitchFamily="49" charset="0"/>
                <a:ea typeface="JuliaMono" panose="020B0609060300020004" pitchFamily="49" charset="0"/>
                <a:cs typeface="JuliaMono" panose="020B0609060300020004" pitchFamily="49" charset="0"/>
              </a:rPr>
              <a:t>He</a:t>
            </a:r>
            <a:r>
              <a:rPr lang="en-GB" sz="2000" b="1" dirty="0">
                <a:solidFill>
                  <a:srgbClr val="0033A0"/>
                </a:solidFill>
                <a:latin typeface="JuliaMono" panose="020B0609060300020004" pitchFamily="49" charset="0"/>
                <a:ea typeface="JuliaMono" panose="020B0609060300020004" pitchFamily="49" charset="0"/>
                <a:cs typeface="JuliaMono" panose="020B0609060300020004" pitchFamily="49" charset="0"/>
              </a:rPr>
              <a:t>=10</a:t>
            </a:r>
            <a:r>
              <a:rPr lang="en-GB" sz="2000" b="1" baseline="30000" dirty="0">
                <a:solidFill>
                  <a:srgbClr val="0033A0"/>
                </a:solidFill>
                <a:latin typeface="JuliaMono" panose="020B0609060300020004" pitchFamily="49" charset="0"/>
                <a:ea typeface="JuliaMono" panose="020B0609060300020004" pitchFamily="49" charset="0"/>
                <a:cs typeface="JuliaMono" panose="020B0609060300020004" pitchFamily="49" charset="0"/>
              </a:rPr>
              <a:t>-11</a:t>
            </a:r>
            <a:r>
              <a:rPr lang="en-GB" sz="2000" b="1" dirty="0">
                <a:solidFill>
                  <a:srgbClr val="0033A0"/>
                </a:solidFill>
                <a:latin typeface="JuliaMono" panose="020B0609060300020004" pitchFamily="49" charset="0"/>
                <a:ea typeface="JuliaMono" panose="020B0609060300020004" pitchFamily="49" charset="0"/>
                <a:cs typeface="JuliaMono" panose="020B0609060300020004" pitchFamily="49" charset="0"/>
              </a:rPr>
              <a:t>mbar</a:t>
            </a:r>
          </a:p>
          <a:p>
            <a:pPr marL="285750" indent="-285750">
              <a:buFont typeface="Wingdings" panose="05000000000000000000" pitchFamily="2" charset="2"/>
              <a:buChar char="q"/>
            </a:pPr>
            <a:r>
              <a:rPr lang="en-GB" dirty="0">
                <a:latin typeface="JuliaMono" panose="020B0609060300020004" pitchFamily="49" charset="0"/>
                <a:ea typeface="JuliaMono" panose="020B0609060300020004" pitchFamily="49" charset="0"/>
                <a:cs typeface="JuliaMono" panose="020B0609060300020004" pitchFamily="49" charset="0"/>
              </a:rPr>
              <a:t>Acceptable antiproton lifetime in reservoir trap and collision trap</a:t>
            </a:r>
          </a:p>
          <a:p>
            <a:pPr marL="285750" indent="-285750">
              <a:buFont typeface="Wingdings" panose="05000000000000000000" pitchFamily="2" charset="2"/>
              <a:buChar char="q"/>
            </a:pPr>
            <a:r>
              <a:rPr lang="en-GB" dirty="0">
                <a:latin typeface="JuliaMono" panose="020B0609060300020004" pitchFamily="49" charset="0"/>
                <a:ea typeface="JuliaMono" panose="020B0609060300020004" pitchFamily="49" charset="0"/>
                <a:cs typeface="JuliaMono" panose="020B0609060300020004" pitchFamily="49" charset="0"/>
              </a:rPr>
              <a:t>After </a:t>
            </a:r>
            <a:r>
              <a:rPr lang="en-GB" u="sng" dirty="0">
                <a:latin typeface="JuliaMono" panose="020B0609060300020004" pitchFamily="49" charset="0"/>
                <a:ea typeface="JuliaMono" panose="020B0609060300020004" pitchFamily="49" charset="0"/>
                <a:cs typeface="JuliaMono" panose="020B0609060300020004" pitchFamily="49" charset="0"/>
              </a:rPr>
              <a:t>7 days</a:t>
            </a:r>
            <a:r>
              <a:rPr lang="en-GB" dirty="0">
                <a:latin typeface="JuliaMono" panose="020B0609060300020004" pitchFamily="49" charset="0"/>
                <a:ea typeface="JuliaMono" panose="020B0609060300020004" pitchFamily="49" charset="0"/>
                <a:cs typeface="JuliaMono" panose="020B0609060300020004" pitchFamily="49" charset="0"/>
              </a:rPr>
              <a:t> almost no degradation</a:t>
            </a:r>
          </a:p>
          <a:p>
            <a:pPr marL="285750" indent="-285750">
              <a:buFont typeface="Wingdings" panose="05000000000000000000" pitchFamily="2" charset="2"/>
              <a:buChar char="q"/>
            </a:pPr>
            <a:r>
              <a:rPr lang="en-GB" dirty="0">
                <a:latin typeface="JuliaMono" panose="020B0609060300020004" pitchFamily="49" charset="0"/>
                <a:ea typeface="JuliaMono" panose="020B0609060300020004" pitchFamily="49" charset="0"/>
                <a:cs typeface="JuliaMono" panose="020B0609060300020004" pitchFamily="49" charset="0"/>
              </a:rPr>
              <a:t>Acceptable level 2×higher than H</a:t>
            </a:r>
            <a:r>
              <a:rPr lang="en-GB" baseline="-25000" dirty="0">
                <a:latin typeface="JuliaMono" panose="020B0609060300020004" pitchFamily="49" charset="0"/>
                <a:ea typeface="JuliaMono" panose="020B0609060300020004" pitchFamily="49" charset="0"/>
                <a:cs typeface="JuliaMono" panose="020B0609060300020004" pitchFamily="49" charset="0"/>
              </a:rPr>
              <a:t>2</a:t>
            </a:r>
            <a:endParaRPr lang="en-GB" dirty="0">
              <a:latin typeface="JuliaMono" panose="020B0609060300020004" pitchFamily="49" charset="0"/>
              <a:ea typeface="JuliaMono" panose="020B0609060300020004" pitchFamily="49" charset="0"/>
              <a:cs typeface="JuliaMono" panose="020B0609060300020004" pitchFamily="49" charset="0"/>
            </a:endParaRPr>
          </a:p>
        </p:txBody>
      </p:sp>
      <p:pic>
        <p:nvPicPr>
          <p:cNvPr id="14" name="Picture 4">
            <a:extLst>
              <a:ext uri="{FF2B5EF4-FFF2-40B4-BE49-F238E27FC236}">
                <a16:creationId xmlns:a16="http://schemas.microsoft.com/office/drawing/2014/main" id="{CAE86777-09AD-03B0-0114-47E31808D9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0742" y="2193388"/>
            <a:ext cx="3836555" cy="287741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52689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CC60E7A-6C8B-DD9B-49EB-2E848B93E4E8}"/>
              </a:ext>
            </a:extLst>
          </p:cNvPr>
          <p:cNvSpPr>
            <a:spLocks noGrp="1"/>
          </p:cNvSpPr>
          <p:nvPr>
            <p:ph type="title"/>
          </p:nvPr>
        </p:nvSpPr>
        <p:spPr/>
        <p:txBody>
          <a:bodyPr/>
          <a:lstStyle/>
          <a:p>
            <a:r>
              <a:rPr lang="en-GB" dirty="0"/>
              <a:t>Isotherm measurements</a:t>
            </a:r>
            <a:br>
              <a:rPr lang="en-GB" dirty="0"/>
            </a:br>
            <a:endParaRPr lang="en-GB" dirty="0"/>
          </a:p>
        </p:txBody>
      </p:sp>
      <p:sp>
        <p:nvSpPr>
          <p:cNvPr id="9" name="Content Placeholder 8">
            <a:extLst>
              <a:ext uri="{FF2B5EF4-FFF2-40B4-BE49-F238E27FC236}">
                <a16:creationId xmlns:a16="http://schemas.microsoft.com/office/drawing/2014/main" id="{B4047F1E-6F94-EEFD-E453-AB747527567E}"/>
              </a:ext>
            </a:extLst>
          </p:cNvPr>
          <p:cNvSpPr>
            <a:spLocks noGrp="1"/>
          </p:cNvSpPr>
          <p:nvPr>
            <p:ph sz="half" idx="1"/>
          </p:nvPr>
        </p:nvSpPr>
        <p:spPr>
          <a:xfrm>
            <a:off x="403199" y="1124744"/>
            <a:ext cx="7350539" cy="4608512"/>
          </a:xfrm>
        </p:spPr>
        <p:txBody>
          <a:bodyPr/>
          <a:lstStyle/>
          <a:p>
            <a:pPr>
              <a:lnSpc>
                <a:spcPct val="100000"/>
              </a:lnSpc>
            </a:pPr>
            <a:r>
              <a:rPr lang="en-US" b="0" dirty="0"/>
              <a:t>Option 1: </a:t>
            </a:r>
            <a:r>
              <a:rPr lang="en-US" dirty="0"/>
              <a:t>Isosteres</a:t>
            </a:r>
            <a:r>
              <a:rPr lang="en-US" b="0" dirty="0"/>
              <a:t> </a:t>
            </a:r>
            <a:br>
              <a:rPr lang="en-US" b="0" dirty="0"/>
            </a:br>
            <a:r>
              <a:rPr lang="en-US" b="0" dirty="0"/>
              <a:t>(pressure over temperature scans at a constant coverage)</a:t>
            </a:r>
            <a:br>
              <a:rPr lang="en-US" b="0" dirty="0"/>
            </a:br>
            <a:r>
              <a:rPr lang="en-US" b="0" dirty="0">
                <a:sym typeface="Wingdings" panose="05000000000000000000" pitchFamily="2" charset="2"/>
              </a:rPr>
              <a:t> several isosteres can be used </a:t>
            </a:r>
            <a:r>
              <a:rPr lang="en-US" dirty="0">
                <a:sym typeface="Wingdings" panose="05000000000000000000" pitchFamily="2" charset="2"/>
              </a:rPr>
              <a:t>find the fit parameters of adsorption isotherm models</a:t>
            </a:r>
            <a:endParaRPr lang="en-US" dirty="0"/>
          </a:p>
          <a:p>
            <a:pPr>
              <a:lnSpc>
                <a:spcPct val="100000"/>
              </a:lnSpc>
            </a:pPr>
            <a:r>
              <a:rPr lang="en-US" b="0" dirty="0"/>
              <a:t>Option 2: </a:t>
            </a:r>
            <a:r>
              <a:rPr lang="en-US" dirty="0"/>
              <a:t>Gas propagation </a:t>
            </a:r>
            <a:br>
              <a:rPr lang="en-US" dirty="0"/>
            </a:br>
            <a:r>
              <a:rPr lang="en-US" b="0" dirty="0"/>
              <a:t>at constant sample temperature with a continuous injection</a:t>
            </a:r>
            <a:br>
              <a:rPr lang="en-GB" b="0" dirty="0"/>
            </a:br>
            <a:r>
              <a:rPr lang="en-GB" b="0" dirty="0">
                <a:sym typeface="Wingdings" panose="05000000000000000000" pitchFamily="2" charset="2"/>
              </a:rPr>
              <a:t> can be used to </a:t>
            </a:r>
            <a:r>
              <a:rPr lang="en-GB" dirty="0">
                <a:sym typeface="Wingdings" panose="05000000000000000000" pitchFamily="2" charset="2"/>
              </a:rPr>
              <a:t>test the isotherm parameters in simulations </a:t>
            </a:r>
            <a:r>
              <a:rPr lang="en-GB" b="0" dirty="0">
                <a:sym typeface="Wingdings" panose="05000000000000000000" pitchFamily="2" charset="2"/>
              </a:rPr>
              <a:t>and reproduce the gas propagation</a:t>
            </a:r>
          </a:p>
          <a:p>
            <a:pPr>
              <a:lnSpc>
                <a:spcPct val="100000"/>
              </a:lnSpc>
            </a:pPr>
            <a:r>
              <a:rPr lang="en-GB" sz="1200" b="0" dirty="0">
                <a:sym typeface="Wingdings" panose="05000000000000000000" pitchFamily="2" charset="2"/>
              </a:rPr>
              <a:t>[6] A. </a:t>
            </a:r>
            <a:r>
              <a:rPr lang="en-GB" sz="1200" b="0" dirty="0" err="1">
                <a:sym typeface="Wingdings" panose="05000000000000000000" pitchFamily="2" charset="2"/>
              </a:rPr>
              <a:t>Stöltzel</a:t>
            </a:r>
            <a:r>
              <a:rPr lang="en-GB" sz="1200" b="0" dirty="0">
                <a:sym typeface="Wingdings" panose="05000000000000000000" pitchFamily="2" charset="2"/>
              </a:rPr>
              <a:t>, Sub-monolayer adsorption isotherms and gas propagation of H</a:t>
            </a:r>
            <a:r>
              <a:rPr lang="en-GB" sz="1200" b="0" baseline="-25000" dirty="0">
                <a:sym typeface="Wingdings" panose="05000000000000000000" pitchFamily="2" charset="2"/>
              </a:rPr>
              <a:t>2</a:t>
            </a:r>
            <a:r>
              <a:rPr lang="en-GB" sz="1200" b="0" dirty="0">
                <a:sym typeface="Wingdings" panose="05000000000000000000" pitchFamily="2" charset="2"/>
              </a:rPr>
              <a:t> and He in cryogenic copper tubes. </a:t>
            </a:r>
            <a:r>
              <a:rPr lang="en-GB" sz="1200" b="0" dirty="0">
                <a:sym typeface="Wingdings" panose="05000000000000000000" pitchFamily="2" charset="2"/>
                <a:hlinkClick r:id="rId2"/>
              </a:rPr>
              <a:t>https://indico.cern.ch/event/1129799/#1-gas-propagation-in-cryogenic</a:t>
            </a:r>
            <a:endParaRPr lang="en-GB" sz="1200" b="0" dirty="0">
              <a:sym typeface="Wingdings" panose="05000000000000000000" pitchFamily="2" charset="2"/>
            </a:endParaRPr>
          </a:p>
        </p:txBody>
      </p:sp>
      <p:pic>
        <p:nvPicPr>
          <p:cNvPr id="12" name="Content Placeholder 11">
            <a:extLst>
              <a:ext uri="{FF2B5EF4-FFF2-40B4-BE49-F238E27FC236}">
                <a16:creationId xmlns:a16="http://schemas.microsoft.com/office/drawing/2014/main" id="{7B010EC1-BFF6-5256-048A-8E72AED40B58}"/>
              </a:ext>
            </a:extLst>
          </p:cNvPr>
          <p:cNvPicPr>
            <a:picLocks noGrp="1" noChangeAspect="1"/>
          </p:cNvPicPr>
          <p:nvPr>
            <p:ph sz="half" idx="2"/>
          </p:nvPr>
        </p:nvPicPr>
        <p:blipFill>
          <a:blip r:embed="rId3"/>
          <a:stretch>
            <a:fillRect/>
          </a:stretch>
        </p:blipFill>
        <p:spPr>
          <a:xfrm>
            <a:off x="8052168" y="248478"/>
            <a:ext cx="3736632" cy="5723697"/>
          </a:xfrm>
        </p:spPr>
      </p:pic>
      <p:sp>
        <p:nvSpPr>
          <p:cNvPr id="4" name="Date Placeholder 3">
            <a:extLst>
              <a:ext uri="{FF2B5EF4-FFF2-40B4-BE49-F238E27FC236}">
                <a16:creationId xmlns:a16="http://schemas.microsoft.com/office/drawing/2014/main" id="{62F3AEFA-9515-EBEA-23E5-2D0E8579E712}"/>
              </a:ext>
            </a:extLst>
          </p:cNvPr>
          <p:cNvSpPr>
            <a:spLocks noGrp="1"/>
          </p:cNvSpPr>
          <p:nvPr>
            <p:ph type="dt" sz="half" idx="10"/>
          </p:nvPr>
        </p:nvSpPr>
        <p:spPr/>
        <p:txBody>
          <a:bodyPr/>
          <a:lstStyle/>
          <a:p>
            <a:r>
              <a:rPr lang="en-US"/>
              <a:t>14/02/2023</a:t>
            </a:r>
            <a:endParaRPr lang="en-US" dirty="0"/>
          </a:p>
        </p:txBody>
      </p:sp>
      <p:sp>
        <p:nvSpPr>
          <p:cNvPr id="5" name="Footer Placeholder 4">
            <a:extLst>
              <a:ext uri="{FF2B5EF4-FFF2-40B4-BE49-F238E27FC236}">
                <a16:creationId xmlns:a16="http://schemas.microsoft.com/office/drawing/2014/main" id="{286D23CF-385B-F467-C20D-44B2985EEC16}"/>
              </a:ext>
            </a:extLst>
          </p:cNvPr>
          <p:cNvSpPr>
            <a:spLocks noGrp="1"/>
          </p:cNvSpPr>
          <p:nvPr>
            <p:ph type="ftr" sz="quarter" idx="11"/>
          </p:nvPr>
        </p:nvSpPr>
        <p:spPr/>
        <p:txBody>
          <a:bodyPr/>
          <a:lstStyle/>
          <a:p>
            <a:r>
              <a:rPr lang="en-US"/>
              <a:t>JAFS | PUMA vacuum system</a:t>
            </a:r>
            <a:endParaRPr lang="en-US" dirty="0"/>
          </a:p>
        </p:txBody>
      </p:sp>
      <p:sp>
        <p:nvSpPr>
          <p:cNvPr id="6" name="Slide Number Placeholder 5">
            <a:extLst>
              <a:ext uri="{FF2B5EF4-FFF2-40B4-BE49-F238E27FC236}">
                <a16:creationId xmlns:a16="http://schemas.microsoft.com/office/drawing/2014/main" id="{0C3025C2-A074-DE85-D249-9E11968EBD26}"/>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35612033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2" id="{B50F64B5-4EB8-415E-80CF-6F56E5475AA2}" vid="{18AA80A6-91C6-4669-BD92-968CE74FB27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with Julia fonts</Template>
  <TotalTime>3925</TotalTime>
  <Words>1962</Words>
  <Application>Microsoft Office PowerPoint</Application>
  <PresentationFormat>Widescreen</PresentationFormat>
  <Paragraphs>349</Paragraphs>
  <Slides>36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36</vt:i4>
      </vt:variant>
    </vt:vector>
  </HeadingPairs>
  <TitlesOfParts>
    <vt:vector size="44" baseType="lpstr">
      <vt:lpstr>Arial</vt:lpstr>
      <vt:lpstr>Wingdings</vt:lpstr>
      <vt:lpstr>Arial Black</vt:lpstr>
      <vt:lpstr>Calibri</vt:lpstr>
      <vt:lpstr>JuliaMono</vt:lpstr>
      <vt:lpstr>Cambria Math</vt:lpstr>
      <vt:lpstr>Abadi</vt:lpstr>
      <vt:lpstr>Office Theme</vt:lpstr>
      <vt:lpstr>PUMA vacuum system</vt:lpstr>
      <vt:lpstr>Introduction</vt:lpstr>
      <vt:lpstr>Vacuum requirements at PUMA trap</vt:lpstr>
      <vt:lpstr>Cryo-pumping</vt:lpstr>
      <vt:lpstr>Cryo-pumping</vt:lpstr>
      <vt:lpstr>Cryo-pumping</vt:lpstr>
      <vt:lpstr>Cryo-pumping H2</vt:lpstr>
      <vt:lpstr>Cryo-pumping He</vt:lpstr>
      <vt:lpstr>Isotherm measurements </vt:lpstr>
      <vt:lpstr>Isotherm measurements: Hydrogen</vt:lpstr>
      <vt:lpstr>Isotherm measurements: Hydrogen</vt:lpstr>
      <vt:lpstr>Isotherm measurements: Helium</vt:lpstr>
      <vt:lpstr>Isotherm measurements: Helium</vt:lpstr>
      <vt:lpstr>PowerPoint Presentation</vt:lpstr>
      <vt:lpstr>ELENA vacuum layout </vt:lpstr>
      <vt:lpstr>ELENA vacuum layout </vt:lpstr>
      <vt:lpstr>ELENA vacuum layout </vt:lpstr>
      <vt:lpstr>ELENA vacuum layout</vt:lpstr>
      <vt:lpstr>ELENA vacuum layout </vt:lpstr>
      <vt:lpstr>ISOLDE vacuum layout</vt:lpstr>
      <vt:lpstr>ISOLDE vacuum layout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ISOLDE vacuum layout: MIRACLES at LA2</vt:lpstr>
      <vt:lpstr>PowerPoint Presentation</vt:lpstr>
      <vt:lpstr>ISOLDE vacuum layout: Helium propagation</vt:lpstr>
      <vt:lpstr>ISOLDE vacuum layout</vt:lpstr>
      <vt:lpstr>Summary</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PUMA vacuum system</dc:title>
  <dc:creator>Jose Antonio Ferreira Somoza</dc:creator>
  <cp:lastModifiedBy>Jose Antonio Ferreira Somoza</cp:lastModifiedBy>
  <cp:revision>25</cp:revision>
  <dcterms:created xsi:type="dcterms:W3CDTF">2023-02-06T16:34:15Z</dcterms:created>
  <dcterms:modified xsi:type="dcterms:W3CDTF">2023-02-13T16:43:30Z</dcterms:modified>
</cp:coreProperties>
</file>