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1"/>
  </p:notesMasterIdLst>
  <p:sldIdLst>
    <p:sldId id="256" r:id="rId2"/>
    <p:sldId id="547" r:id="rId3"/>
    <p:sldId id="551" r:id="rId4"/>
    <p:sldId id="548" r:id="rId5"/>
    <p:sldId id="561" r:id="rId6"/>
    <p:sldId id="451" r:id="rId7"/>
    <p:sldId id="449" r:id="rId8"/>
    <p:sldId id="472" r:id="rId9"/>
    <p:sldId id="535" r:id="rId10"/>
    <p:sldId id="497" r:id="rId11"/>
    <p:sldId id="565" r:id="rId12"/>
    <p:sldId id="562" r:id="rId13"/>
    <p:sldId id="560" r:id="rId14"/>
    <p:sldId id="552" r:id="rId15"/>
    <p:sldId id="553" r:id="rId16"/>
    <p:sldId id="554" r:id="rId17"/>
    <p:sldId id="567" r:id="rId18"/>
    <p:sldId id="564" r:id="rId19"/>
    <p:sldId id="464" r:id="rId20"/>
    <p:sldId id="566" r:id="rId21"/>
    <p:sldId id="563" r:id="rId22"/>
    <p:sldId id="466" r:id="rId23"/>
    <p:sldId id="465" r:id="rId24"/>
    <p:sldId id="559" r:id="rId25"/>
    <p:sldId id="555" r:id="rId26"/>
    <p:sldId id="556" r:id="rId27"/>
    <p:sldId id="557" r:id="rId28"/>
    <p:sldId id="558" r:id="rId29"/>
    <p:sldId id="456" r:id="rId30"/>
    <p:sldId id="495" r:id="rId31"/>
    <p:sldId id="512" r:id="rId32"/>
    <p:sldId id="513" r:id="rId33"/>
    <p:sldId id="515" r:id="rId34"/>
    <p:sldId id="519" r:id="rId35"/>
    <p:sldId id="520" r:id="rId36"/>
    <p:sldId id="521" r:id="rId37"/>
    <p:sldId id="522" r:id="rId38"/>
    <p:sldId id="523" r:id="rId39"/>
    <p:sldId id="498"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8F1A"/>
    <a:srgbClr val="FF9900"/>
    <a:srgbClr val="FF9933"/>
    <a:srgbClr val="0000FF"/>
    <a:srgbClr val="00CC99"/>
    <a:srgbClr val="00FFCC"/>
    <a:srgbClr val="00CCFF"/>
    <a:srgbClr val="E7A699"/>
    <a:srgbClr val="7BBA21"/>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44" autoAdjust="0"/>
    <p:restoredTop sz="88321" autoAdjust="0"/>
  </p:normalViewPr>
  <p:slideViewPr>
    <p:cSldViewPr>
      <p:cViewPr>
        <p:scale>
          <a:sx n="60" d="100"/>
          <a:sy n="60" d="100"/>
        </p:scale>
        <p:origin x="870" y="5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6" d="100"/>
          <a:sy n="86" d="100"/>
        </p:scale>
        <p:origin x="-3126"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D97800-06CD-4BEE-B93B-1BCB4692557D}" type="datetimeFigureOut">
              <a:rPr lang="en-US" smtClean="0"/>
              <a:pPr/>
              <a:t>2/7/2023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692720-820E-47C1-8A16-C0C1611DAAD1}" type="slidenum">
              <a:rPr lang="en-US" smtClean="0"/>
              <a:pPr/>
              <a:t>‹#›</a:t>
            </a:fld>
            <a:endParaRPr lang="en-US"/>
          </a:p>
        </p:txBody>
      </p:sp>
    </p:spTree>
    <p:extLst>
      <p:ext uri="{BB962C8B-B14F-4D97-AF65-F5344CB8AC3E}">
        <p14:creationId xmlns:p14="http://schemas.microsoft.com/office/powerpoint/2010/main" val="2804896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a:t>
            </a:fld>
            <a:endParaRPr lang="en-US"/>
          </a:p>
        </p:txBody>
      </p:sp>
    </p:spTree>
    <p:extLst>
      <p:ext uri="{BB962C8B-B14F-4D97-AF65-F5344CB8AC3E}">
        <p14:creationId xmlns:p14="http://schemas.microsoft.com/office/powerpoint/2010/main" val="11424108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30000" dirty="0" smtClean="0"/>
              <a:t>132</a:t>
            </a:r>
            <a:r>
              <a:rPr lang="en-US" dirty="0" smtClean="0"/>
              <a:t>Sn vs </a:t>
            </a:r>
            <a:r>
              <a:rPr lang="en-US" baseline="30000" dirty="0" smtClean="0"/>
              <a:t>132</a:t>
            </a:r>
            <a:r>
              <a:rPr lang="en-US" dirty="0" smtClean="0"/>
              <a:t>Sb:</a:t>
            </a:r>
          </a:p>
          <a:p>
            <a:r>
              <a:rPr lang="en-GB" dirty="0" smtClean="0"/>
              <a:t>m/</a:t>
            </a:r>
            <a:r>
              <a:rPr lang="el-GR" dirty="0" smtClean="0"/>
              <a:t>Δ</a:t>
            </a:r>
            <a:r>
              <a:rPr lang="en-GB" dirty="0" smtClean="0"/>
              <a:t>m = 40,000</a:t>
            </a:r>
          </a:p>
          <a:p>
            <a:endParaRPr lang="en-US" dirty="0" smtClean="0"/>
          </a:p>
          <a:p>
            <a:r>
              <a:rPr lang="en-US" baseline="30000" dirty="0" smtClean="0"/>
              <a:t>132</a:t>
            </a:r>
            <a:r>
              <a:rPr lang="en-US" dirty="0" smtClean="0"/>
              <a:t>Sn vs </a:t>
            </a:r>
            <a:r>
              <a:rPr lang="en-US" baseline="30000" dirty="0" smtClean="0"/>
              <a:t>132</a:t>
            </a:r>
            <a:r>
              <a:rPr lang="en-US" dirty="0" smtClean="0"/>
              <a:t>Cs:</a:t>
            </a:r>
          </a:p>
          <a:p>
            <a:r>
              <a:rPr lang="en-GB" dirty="0" smtClean="0"/>
              <a:t>m/</a:t>
            </a:r>
            <a:r>
              <a:rPr lang="el-GR" dirty="0" smtClean="0"/>
              <a:t>Δ</a:t>
            </a:r>
            <a:r>
              <a:rPr lang="en-GB" dirty="0" smtClean="0"/>
              <a:t>m = 12,000</a:t>
            </a:r>
          </a:p>
          <a:p>
            <a:endParaRPr lang="en-US" dirty="0" smtClean="0"/>
          </a:p>
          <a:p>
            <a:r>
              <a:rPr lang="en-US" baseline="30000" dirty="0" smtClean="0"/>
              <a:t>132</a:t>
            </a:r>
            <a:r>
              <a:rPr lang="en-US" dirty="0" smtClean="0"/>
              <a:t>Sn vs </a:t>
            </a:r>
            <a:r>
              <a:rPr lang="en-US" baseline="30000" dirty="0" smtClean="0"/>
              <a:t>132</a:t>
            </a:r>
            <a:r>
              <a:rPr lang="en-US" dirty="0" smtClean="0"/>
              <a:t>Sb:</a:t>
            </a:r>
          </a:p>
          <a:p>
            <a:r>
              <a:rPr lang="en-GB" dirty="0" smtClean="0"/>
              <a:t>m/</a:t>
            </a:r>
            <a:r>
              <a:rPr lang="el-GR" dirty="0" smtClean="0"/>
              <a:t>Δ</a:t>
            </a:r>
            <a:r>
              <a:rPr lang="en-GB" dirty="0" smtClean="0"/>
              <a:t>m = 94,000</a:t>
            </a:r>
          </a:p>
          <a:p>
            <a:endParaRPr lang="en-GB" dirty="0" smtClean="0"/>
          </a:p>
          <a:p>
            <a:endParaRPr lang="en-US" dirty="0" smtClean="0"/>
          </a:p>
          <a:p>
            <a:r>
              <a:rPr lang="en-US" dirty="0" smtClean="0"/>
              <a:t>Mg vs Na (A=28-34):</a:t>
            </a:r>
          </a:p>
          <a:p>
            <a:r>
              <a:rPr lang="en-GB" dirty="0" smtClean="0"/>
              <a:t>m/</a:t>
            </a:r>
            <a:r>
              <a:rPr lang="el-GR" dirty="0" smtClean="0"/>
              <a:t>Δ</a:t>
            </a:r>
            <a:r>
              <a:rPr lang="en-GB" dirty="0" smtClean="0"/>
              <a:t>m &lt; 2,500</a:t>
            </a:r>
          </a:p>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11</a:t>
            </a:fld>
            <a:endParaRPr lang="en-US"/>
          </a:p>
        </p:txBody>
      </p:sp>
    </p:spTree>
    <p:extLst>
      <p:ext uri="{BB962C8B-B14F-4D97-AF65-F5344CB8AC3E}">
        <p14:creationId xmlns:p14="http://schemas.microsoft.com/office/powerpoint/2010/main" val="13545458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smtClean="0"/>
              <a:t>Pps</a:t>
            </a:r>
            <a:r>
              <a:rPr lang="en-GB" dirty="0" smtClean="0"/>
              <a:t> pulse per second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30,000 for next generation mass separators, CARIBU, SPIRAL2/DESIR,</a:t>
            </a:r>
            <a:r>
              <a:rPr lang="en-US" baseline="0" dirty="0" smtClean="0"/>
              <a:t> CANREB</a:t>
            </a:r>
            <a:endParaRPr lang="en-GB" dirty="0" smtClean="0"/>
          </a:p>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12</a:t>
            </a:fld>
            <a:endParaRPr lang="en-US"/>
          </a:p>
        </p:txBody>
      </p:sp>
    </p:spTree>
    <p:extLst>
      <p:ext uri="{BB962C8B-B14F-4D97-AF65-F5344CB8AC3E}">
        <p14:creationId xmlns:p14="http://schemas.microsoft.com/office/powerpoint/2010/main" val="1037561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We see that the limited</a:t>
            </a:r>
            <a:r>
              <a:rPr lang="en-US" b="1" baseline="0" dirty="0" smtClean="0"/>
              <a:t> ion flux is hence a real challenge for MR-</a:t>
            </a:r>
            <a:r>
              <a:rPr lang="en-US" b="1" baseline="0" dirty="0" err="1" smtClean="0"/>
              <a:t>ToF</a:t>
            </a:r>
            <a:r>
              <a:rPr lang="en-US" b="1" baseline="0" dirty="0" smtClean="0"/>
              <a:t> device. Before we now tackle this challenge, we will talk about… </a:t>
            </a:r>
            <a:endParaRPr lang="en-GB" b="1"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13</a:t>
            </a:fld>
            <a:endParaRPr lang="en-US"/>
          </a:p>
        </p:txBody>
      </p:sp>
    </p:spTree>
    <p:extLst>
      <p:ext uri="{BB962C8B-B14F-4D97-AF65-F5344CB8AC3E}">
        <p14:creationId xmlns:p14="http://schemas.microsoft.com/office/powerpoint/2010/main" val="34516320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22</a:t>
            </a:fld>
            <a:endParaRPr lang="en-US"/>
          </a:p>
        </p:txBody>
      </p:sp>
    </p:spTree>
    <p:extLst>
      <p:ext uri="{BB962C8B-B14F-4D97-AF65-F5344CB8AC3E}">
        <p14:creationId xmlns:p14="http://schemas.microsoft.com/office/powerpoint/2010/main" val="17047317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Study large cloud of ions by technique of </a:t>
            </a:r>
            <a:r>
              <a:rPr lang="en-US" b="1" dirty="0" err="1" smtClean="0"/>
              <a:t>coll</a:t>
            </a:r>
            <a:r>
              <a:rPr lang="en-US" b="1" baseline="0" dirty="0" smtClean="0"/>
              <a:t> exc. </a:t>
            </a:r>
            <a:endParaRPr lang="en-GB" b="1"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25</a:t>
            </a:fld>
            <a:endParaRPr lang="en-US"/>
          </a:p>
        </p:txBody>
      </p:sp>
    </p:spTree>
    <p:extLst>
      <p:ext uri="{BB962C8B-B14F-4D97-AF65-F5344CB8AC3E}">
        <p14:creationId xmlns:p14="http://schemas.microsoft.com/office/powerpoint/2010/main" val="39347548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Simulations</a:t>
            </a:r>
            <a:r>
              <a:rPr lang="en-US" b="1" baseline="0" dirty="0" smtClean="0"/>
              <a:t> reproduce space charge effects. </a:t>
            </a:r>
            <a:endParaRPr lang="en-GB" b="1"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28</a:t>
            </a:fld>
            <a:endParaRPr lang="en-US"/>
          </a:p>
        </p:txBody>
      </p:sp>
    </p:spTree>
    <p:extLst>
      <p:ext uri="{BB962C8B-B14F-4D97-AF65-F5344CB8AC3E}">
        <p14:creationId xmlns:p14="http://schemas.microsoft.com/office/powerpoint/2010/main" val="2835358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smtClean="0"/>
              <a:t>Pps</a:t>
            </a:r>
            <a:r>
              <a:rPr lang="en-GB" dirty="0" smtClean="0"/>
              <a:t> pulse per second</a:t>
            </a:r>
          </a:p>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2</a:t>
            </a:fld>
            <a:endParaRPr lang="en-US"/>
          </a:p>
        </p:txBody>
      </p:sp>
    </p:spTree>
    <p:extLst>
      <p:ext uri="{BB962C8B-B14F-4D97-AF65-F5344CB8AC3E}">
        <p14:creationId xmlns:p14="http://schemas.microsoft.com/office/powerpoint/2010/main" val="1756169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smtClean="0"/>
              <a:t>Pps</a:t>
            </a:r>
            <a:r>
              <a:rPr lang="en-GB" dirty="0" smtClean="0"/>
              <a:t> pulse per second</a:t>
            </a:r>
          </a:p>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3</a:t>
            </a:fld>
            <a:endParaRPr lang="en-US"/>
          </a:p>
        </p:txBody>
      </p:sp>
    </p:spTree>
    <p:extLst>
      <p:ext uri="{BB962C8B-B14F-4D97-AF65-F5344CB8AC3E}">
        <p14:creationId xmlns:p14="http://schemas.microsoft.com/office/powerpoint/2010/main" val="2213784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smtClean="0"/>
              <a:t>Pps</a:t>
            </a:r>
            <a:r>
              <a:rPr lang="en-GB" dirty="0" smtClean="0"/>
              <a:t> pulse per second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30,000 for next generation mass separators, CARIBU, SPIRAL2/DESIR,</a:t>
            </a:r>
            <a:r>
              <a:rPr lang="en-US" baseline="0" dirty="0" smtClean="0"/>
              <a:t> CANREB</a:t>
            </a:r>
            <a:endParaRPr lang="en-GB" dirty="0" smtClean="0"/>
          </a:p>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4</a:t>
            </a:fld>
            <a:endParaRPr lang="en-US"/>
          </a:p>
        </p:txBody>
      </p:sp>
    </p:spTree>
    <p:extLst>
      <p:ext uri="{BB962C8B-B14F-4D97-AF65-F5344CB8AC3E}">
        <p14:creationId xmlns:p14="http://schemas.microsoft.com/office/powerpoint/2010/main" val="603260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smtClean="0"/>
              <a:t>Pps</a:t>
            </a:r>
            <a:r>
              <a:rPr lang="en-GB" dirty="0" smtClean="0"/>
              <a:t> pulse per second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30,000 for next generation mass separators, CARIBU, SPIRAL2/DESIR,</a:t>
            </a:r>
            <a:r>
              <a:rPr lang="en-US" baseline="0" dirty="0" smtClean="0"/>
              <a:t> CANREB</a:t>
            </a:r>
            <a:endParaRPr lang="en-GB" dirty="0" smtClean="0"/>
          </a:p>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5</a:t>
            </a:fld>
            <a:endParaRPr lang="en-US"/>
          </a:p>
        </p:txBody>
      </p:sp>
    </p:spTree>
    <p:extLst>
      <p:ext uri="{BB962C8B-B14F-4D97-AF65-F5344CB8AC3E}">
        <p14:creationId xmlns:p14="http://schemas.microsoft.com/office/powerpoint/2010/main" val="901801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Properties</a:t>
            </a:r>
            <a:r>
              <a:rPr lang="en-US" b="1" baseline="0" dirty="0" smtClean="0"/>
              <a:t> of bunched beams define performance of MR-</a:t>
            </a:r>
            <a:r>
              <a:rPr lang="en-US" b="1" baseline="0" dirty="0" err="1" smtClean="0"/>
              <a:t>ToF</a:t>
            </a:r>
            <a:r>
              <a:rPr lang="en-US" b="1" baseline="0" dirty="0" smtClean="0"/>
              <a:t> devices </a:t>
            </a:r>
            <a:r>
              <a:rPr lang="en-GB" b="1" baseline="0" dirty="0" smtClean="0"/>
              <a:t>, small peak width for fast R </a:t>
            </a:r>
            <a:r>
              <a:rPr lang="en-GB" b="1" baseline="0" dirty="0" err="1" smtClean="0"/>
              <a:t>sep</a:t>
            </a:r>
            <a:endParaRPr lang="en-GB" b="1" baseline="0" dirty="0" smtClean="0"/>
          </a:p>
          <a:p>
            <a:r>
              <a:rPr lang="en-US" b="1" baseline="0" dirty="0" smtClean="0"/>
              <a:t>Additionally we also see that our simulations of the cooling process are in good agreement with exp. data. </a:t>
            </a:r>
          </a:p>
        </p:txBody>
      </p:sp>
      <p:sp>
        <p:nvSpPr>
          <p:cNvPr id="4" name="Slide Number Placeholder 3"/>
          <p:cNvSpPr>
            <a:spLocks noGrp="1"/>
          </p:cNvSpPr>
          <p:nvPr>
            <p:ph type="sldNum" sz="quarter" idx="10"/>
          </p:nvPr>
        </p:nvSpPr>
        <p:spPr/>
        <p:txBody>
          <a:bodyPr/>
          <a:lstStyle/>
          <a:p>
            <a:fld id="{E2692720-820E-47C1-8A16-C0C1611DAAD1}" type="slidenum">
              <a:rPr lang="en-US" smtClean="0"/>
              <a:pPr/>
              <a:t>6</a:t>
            </a:fld>
            <a:endParaRPr lang="en-US"/>
          </a:p>
        </p:txBody>
      </p:sp>
    </p:spTree>
    <p:extLst>
      <p:ext uri="{BB962C8B-B14F-4D97-AF65-F5344CB8AC3E}">
        <p14:creationId xmlns:p14="http://schemas.microsoft.com/office/powerpoint/2010/main" val="878366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7</a:t>
            </a:fld>
            <a:endParaRPr lang="en-US"/>
          </a:p>
        </p:txBody>
      </p:sp>
    </p:spTree>
    <p:extLst>
      <p:ext uri="{BB962C8B-B14F-4D97-AF65-F5344CB8AC3E}">
        <p14:creationId xmlns:p14="http://schemas.microsoft.com/office/powerpoint/2010/main" val="35305947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9</a:t>
            </a:fld>
            <a:endParaRPr lang="en-US"/>
          </a:p>
        </p:txBody>
      </p:sp>
    </p:spTree>
    <p:extLst>
      <p:ext uri="{BB962C8B-B14F-4D97-AF65-F5344CB8AC3E}">
        <p14:creationId xmlns:p14="http://schemas.microsoft.com/office/powerpoint/2010/main" val="36952295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10</a:t>
            </a:fld>
            <a:endParaRPr lang="en-US"/>
          </a:p>
        </p:txBody>
      </p:sp>
    </p:spTree>
    <p:extLst>
      <p:ext uri="{BB962C8B-B14F-4D97-AF65-F5344CB8AC3E}">
        <p14:creationId xmlns:p14="http://schemas.microsoft.com/office/powerpoint/2010/main" val="161214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97429" y="1988841"/>
            <a:ext cx="10363200" cy="1470025"/>
          </a:xfrm>
        </p:spPr>
        <p:txBody>
          <a:bodyPr>
            <a:normAutofit/>
          </a:bodyPr>
          <a:lstStyle>
            <a:lvl1pPr>
              <a:defRPr sz="4800" b="1">
                <a:solidFill>
                  <a:srgbClr val="7BBA2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311829" y="3717032"/>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91477" y="-8"/>
            <a:ext cx="10190923" cy="980736"/>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459904" y="1340769"/>
            <a:ext cx="10204715"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5171413" y="6428359"/>
            <a:ext cx="2844800" cy="365125"/>
          </a:xfrm>
        </p:spPr>
        <p:txBody>
          <a:bodyPr/>
          <a:lstStyle/>
          <a:p>
            <a:fld id="{DCE4B40A-67BA-4787-801A-16EE65008C21}" type="slidenum">
              <a:rPr lang="en-US" smtClean="0"/>
              <a:pPr/>
              <a:t>‹#›</a:t>
            </a:fld>
            <a:endParaRPr lang="en-US"/>
          </a:p>
        </p:txBody>
      </p:sp>
      <p:sp>
        <p:nvSpPr>
          <p:cNvPr id="7" name="Parallelogram 6"/>
          <p:cNvSpPr/>
          <p:nvPr userDrawn="1"/>
        </p:nvSpPr>
        <p:spPr>
          <a:xfrm>
            <a:off x="48000" y="908720"/>
            <a:ext cx="12096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Text Placeholder 11"/>
          <p:cNvSpPr>
            <a:spLocks noGrp="1"/>
          </p:cNvSpPr>
          <p:nvPr>
            <p:ph type="body" sz="quarter" idx="13" hasCustomPrompt="1"/>
          </p:nvPr>
        </p:nvSpPr>
        <p:spPr>
          <a:xfrm>
            <a:off x="1391478" y="6453014"/>
            <a:ext cx="3359149" cy="360363"/>
          </a:xfr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smtClean="0"/>
              <a:t>References</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91477" y="72000"/>
            <a:ext cx="10190923"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473696" y="1600201"/>
            <a:ext cx="10190923"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4"/>
          </p:nvPr>
        </p:nvSpPr>
        <p:spPr>
          <a:xfrm>
            <a:off x="5075403" y="6448252"/>
            <a:ext cx="284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DCE4B40A-67BA-4787-801A-16EE65008C2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4"/>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2.jpeg"/><Relationship Id="rId7"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emf"/><Relationship Id="rId5" Type="http://schemas.openxmlformats.org/officeDocument/2006/relationships/image" Target="../media/image1.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44217" y="2214631"/>
            <a:ext cx="10441160" cy="1872208"/>
          </a:xfrm>
        </p:spPr>
        <p:txBody>
          <a:bodyPr>
            <a:noAutofit/>
          </a:bodyPr>
          <a:lstStyle/>
          <a:p>
            <a:r>
              <a:rPr lang="en-GB" dirty="0"/>
              <a:t>Optimisation of the MIRACLS components for </a:t>
            </a:r>
            <a:r>
              <a:rPr lang="en-GB" dirty="0" smtClean="0"/>
              <a:t>MR-</a:t>
            </a:r>
            <a:r>
              <a:rPr lang="en-GB" dirty="0" err="1" smtClean="0"/>
              <a:t>ToF</a:t>
            </a:r>
            <a:r>
              <a:rPr lang="en-GB" dirty="0" smtClean="0"/>
              <a:t> mass separation</a:t>
            </a:r>
            <a:endParaRPr lang="en-GB" dirty="0"/>
          </a:p>
        </p:txBody>
      </p:sp>
      <p:sp>
        <p:nvSpPr>
          <p:cNvPr id="3" name="Subtitle 2"/>
          <p:cNvSpPr>
            <a:spLocks noGrp="1"/>
          </p:cNvSpPr>
          <p:nvPr>
            <p:ph type="subTitle" idx="1"/>
          </p:nvPr>
        </p:nvSpPr>
        <p:spPr>
          <a:xfrm>
            <a:off x="3967160" y="5694577"/>
            <a:ext cx="6400800" cy="1176536"/>
          </a:xfrm>
        </p:spPr>
        <p:txBody>
          <a:bodyPr>
            <a:normAutofit/>
          </a:bodyPr>
          <a:lstStyle/>
          <a:p>
            <a:r>
              <a:rPr lang="de-DE" sz="4400" b="1" dirty="0"/>
              <a:t>Franziska </a:t>
            </a:r>
            <a:r>
              <a:rPr lang="de-DE" sz="4400" b="1" dirty="0" smtClean="0"/>
              <a:t>Maria Maier</a:t>
            </a:r>
            <a:endParaRPr lang="de-DE" sz="4400" b="1" dirty="0"/>
          </a:p>
          <a:p>
            <a:r>
              <a:rPr lang="de-DE" sz="1400" dirty="0"/>
              <a:t>CERN PhD Student</a:t>
            </a: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1344" y="5445224"/>
            <a:ext cx="4072954" cy="12961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1140" y="0"/>
            <a:ext cx="2310713" cy="2310997"/>
          </a:xfrm>
          <a:prstGeom prst="rect">
            <a:avLst/>
          </a:prstGeom>
        </p:spPr>
      </p:pic>
      <p:pic>
        <p:nvPicPr>
          <p:cNvPr id="8" name="Picture 7"/>
          <p:cNvPicPr>
            <a:picLocks noChangeAspect="1"/>
          </p:cNvPicPr>
          <p:nvPr/>
        </p:nvPicPr>
        <p:blipFill>
          <a:blip r:embed="rId5"/>
          <a:stretch>
            <a:fillRect/>
          </a:stretch>
        </p:blipFill>
        <p:spPr>
          <a:xfrm>
            <a:off x="1538870" y="228005"/>
            <a:ext cx="2976968" cy="975102"/>
          </a:xfrm>
          <a:prstGeom prst="rect">
            <a:avLst/>
          </a:prstGeom>
        </p:spPr>
      </p:pic>
      <p:pic>
        <p:nvPicPr>
          <p:cNvPr id="9"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32104" y="125194"/>
            <a:ext cx="4953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rotWithShape="1">
          <a:blip r:embed="rId7" cstate="print">
            <a:extLst>
              <a:ext uri="{28A0092B-C50C-407E-A947-70E740481C1C}">
                <a14:useLocalDpi xmlns:a14="http://schemas.microsoft.com/office/drawing/2010/main" val="0"/>
              </a:ext>
            </a:extLst>
          </a:blip>
          <a:srcRect l="22381" r="22180"/>
          <a:stretch/>
        </p:blipFill>
        <p:spPr>
          <a:xfrm>
            <a:off x="10565433" y="5298460"/>
            <a:ext cx="1439888" cy="1442909"/>
          </a:xfrm>
          <a:prstGeom prst="rect">
            <a:avLst/>
          </a:prstGeom>
        </p:spPr>
      </p:pic>
      <p:pic>
        <p:nvPicPr>
          <p:cNvPr id="5" name="Picture 4"/>
          <p:cNvPicPr>
            <a:picLocks noChangeAspect="1"/>
          </p:cNvPicPr>
          <p:nvPr/>
        </p:nvPicPr>
        <p:blipFill>
          <a:blip r:embed="rId8"/>
          <a:stretch>
            <a:fillRect/>
          </a:stretch>
        </p:blipFill>
        <p:spPr>
          <a:xfrm>
            <a:off x="4707543" y="242531"/>
            <a:ext cx="2132856" cy="97755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MR-</a:t>
            </a:r>
            <a:r>
              <a:rPr lang="en-GB" dirty="0" err="1"/>
              <a:t>ToF</a:t>
            </a:r>
            <a:r>
              <a:rPr lang="en-GB" dirty="0"/>
              <a:t> mass </a:t>
            </a:r>
            <a:r>
              <a:rPr lang="en-GB" dirty="0" smtClean="0"/>
              <a:t>resolving power</a:t>
            </a:r>
            <a:endParaRPr lang="en-GB"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10</a:t>
            </a:fld>
            <a:endParaRPr lang="en-US" dirty="0"/>
          </a:p>
        </p:txBody>
      </p:sp>
      <p:sp>
        <p:nvSpPr>
          <p:cNvPr id="7" name="TextBox 6"/>
          <p:cNvSpPr txBox="1"/>
          <p:nvPr/>
        </p:nvSpPr>
        <p:spPr>
          <a:xfrm>
            <a:off x="4079776" y="2060848"/>
            <a:ext cx="2304256" cy="369332"/>
          </a:xfrm>
          <a:prstGeom prst="rect">
            <a:avLst/>
          </a:prstGeom>
          <a:noFill/>
        </p:spPr>
        <p:txBody>
          <a:bodyPr wrap="square" rtlCol="0">
            <a:spAutoFit/>
          </a:bodyPr>
          <a:lstStyle/>
          <a:p>
            <a:endParaRPr lang="en-GB" dirty="0"/>
          </a:p>
        </p:txBody>
      </p:sp>
      <p:grpSp>
        <p:nvGrpSpPr>
          <p:cNvPr id="34" name="Group 33"/>
          <p:cNvGrpSpPr/>
          <p:nvPr/>
        </p:nvGrpSpPr>
        <p:grpSpPr>
          <a:xfrm>
            <a:off x="263352" y="1454573"/>
            <a:ext cx="7215669" cy="3774320"/>
            <a:chOff x="0" y="1443369"/>
            <a:chExt cx="7215669" cy="3774320"/>
          </a:xfrm>
        </p:grpSpPr>
        <p:pic>
          <p:nvPicPr>
            <p:cNvPr id="36" name="Picture 35"/>
            <p:cNvPicPr>
              <a:picLocks noChangeAspect="1"/>
            </p:cNvPicPr>
            <p:nvPr/>
          </p:nvPicPr>
          <p:blipFill>
            <a:blip r:embed="rId3"/>
            <a:stretch>
              <a:fillRect/>
            </a:stretch>
          </p:blipFill>
          <p:spPr>
            <a:xfrm>
              <a:off x="0" y="1443369"/>
              <a:ext cx="6139382" cy="3774320"/>
            </a:xfrm>
            <a:prstGeom prst="rect">
              <a:avLst/>
            </a:prstGeom>
          </p:spPr>
        </p:pic>
        <p:grpSp>
          <p:nvGrpSpPr>
            <p:cNvPr id="39" name="Group 38"/>
            <p:cNvGrpSpPr/>
            <p:nvPr/>
          </p:nvGrpSpPr>
          <p:grpSpPr>
            <a:xfrm>
              <a:off x="3672408" y="1819924"/>
              <a:ext cx="3543261" cy="2638651"/>
              <a:chOff x="9198765" y="35637366"/>
              <a:chExt cx="3543261" cy="2638651"/>
            </a:xfrm>
          </p:grpSpPr>
          <p:sp>
            <p:nvSpPr>
              <p:cNvPr id="44" name="TextBox 43"/>
              <p:cNvSpPr txBox="1"/>
              <p:nvPr/>
            </p:nvSpPr>
            <p:spPr>
              <a:xfrm>
                <a:off x="10552048" y="35637366"/>
                <a:ext cx="2189978" cy="461665"/>
              </a:xfrm>
              <a:prstGeom prst="rect">
                <a:avLst/>
              </a:prstGeom>
              <a:noFill/>
            </p:spPr>
            <p:txBody>
              <a:bodyPr wrap="square" rtlCol="0">
                <a:spAutoFit/>
              </a:bodyPr>
              <a:lstStyle/>
              <a:p>
                <a:r>
                  <a:rPr lang="en-US" sz="2400" dirty="0" smtClean="0">
                    <a:solidFill>
                      <a:srgbClr val="FF0000"/>
                    </a:solidFill>
                  </a:rPr>
                  <a:t>30-keV</a:t>
                </a:r>
                <a:endParaRPr lang="en-GB" sz="2400" dirty="0">
                  <a:solidFill>
                    <a:srgbClr val="FF0000"/>
                  </a:solidFill>
                </a:endParaRPr>
              </a:p>
            </p:txBody>
          </p:sp>
          <p:sp>
            <p:nvSpPr>
              <p:cNvPr id="45" name="TextBox 44"/>
              <p:cNvSpPr txBox="1"/>
              <p:nvPr/>
            </p:nvSpPr>
            <p:spPr>
              <a:xfrm>
                <a:off x="9198765" y="36342044"/>
                <a:ext cx="2592288" cy="461665"/>
              </a:xfrm>
              <a:prstGeom prst="rect">
                <a:avLst/>
              </a:prstGeom>
              <a:noFill/>
            </p:spPr>
            <p:txBody>
              <a:bodyPr wrap="square" rtlCol="0">
                <a:spAutoFit/>
              </a:bodyPr>
              <a:lstStyle/>
              <a:p>
                <a:r>
                  <a:rPr lang="en-US" sz="2400" dirty="0" smtClean="0">
                    <a:solidFill>
                      <a:schemeClr val="accent3"/>
                    </a:solidFill>
                  </a:rPr>
                  <a:t>1.5-keV, </a:t>
                </a:r>
                <a:r>
                  <a:rPr lang="en-US" sz="2400" dirty="0" smtClean="0">
                    <a:solidFill>
                      <a:schemeClr val="accent3"/>
                    </a:solidFill>
                  </a:rPr>
                  <a:t>settings 2</a:t>
                </a:r>
                <a:endParaRPr lang="en-GB" sz="3200" dirty="0"/>
              </a:p>
            </p:txBody>
          </p:sp>
          <p:sp>
            <p:nvSpPr>
              <p:cNvPr id="46" name="TextBox 45"/>
              <p:cNvSpPr txBox="1"/>
              <p:nvPr/>
            </p:nvSpPr>
            <p:spPr>
              <a:xfrm>
                <a:off x="9198765" y="37321910"/>
                <a:ext cx="2448272" cy="954107"/>
              </a:xfrm>
              <a:prstGeom prst="rect">
                <a:avLst/>
              </a:prstGeom>
              <a:noFill/>
            </p:spPr>
            <p:txBody>
              <a:bodyPr wrap="square" rtlCol="0">
                <a:spAutoFit/>
              </a:bodyPr>
              <a:lstStyle/>
              <a:p>
                <a:r>
                  <a:rPr lang="en-US" sz="2400" dirty="0" smtClean="0">
                    <a:solidFill>
                      <a:srgbClr val="0000D6"/>
                    </a:solidFill>
                  </a:rPr>
                  <a:t>1.5-keV, </a:t>
                </a:r>
                <a:r>
                  <a:rPr lang="en-US" sz="2400" dirty="0" smtClean="0">
                    <a:solidFill>
                      <a:srgbClr val="0000D6"/>
                    </a:solidFill>
                  </a:rPr>
                  <a:t>settings 1</a:t>
                </a:r>
                <a:endParaRPr lang="en-US" sz="2400" dirty="0">
                  <a:solidFill>
                    <a:srgbClr val="0000D6"/>
                  </a:solidFill>
                </a:endParaRPr>
              </a:p>
              <a:p>
                <a:endParaRPr lang="en-GB" sz="3200" dirty="0"/>
              </a:p>
            </p:txBody>
          </p:sp>
        </p:grpSp>
      </p:grpSp>
      <p:sp>
        <p:nvSpPr>
          <p:cNvPr id="5" name="TextBox 4"/>
          <p:cNvSpPr txBox="1"/>
          <p:nvPr/>
        </p:nvSpPr>
        <p:spPr>
          <a:xfrm>
            <a:off x="6964882" y="1633986"/>
            <a:ext cx="4531718" cy="646331"/>
          </a:xfrm>
          <a:prstGeom prst="rect">
            <a:avLst/>
          </a:prstGeom>
          <a:noFill/>
        </p:spPr>
        <p:txBody>
          <a:bodyPr wrap="square" rtlCol="0">
            <a:spAutoFit/>
          </a:bodyPr>
          <a:lstStyle/>
          <a:p>
            <a:r>
              <a:rPr lang="en-GB" dirty="0" smtClean="0"/>
              <a:t>Finally reachable R is limited by broadening effects of </a:t>
            </a:r>
            <a:r>
              <a:rPr lang="en-GB" dirty="0"/>
              <a:t>∆t</a:t>
            </a:r>
            <a:r>
              <a:rPr lang="en-GB" baseline="-25000" dirty="0"/>
              <a:t>0</a:t>
            </a:r>
            <a:r>
              <a:rPr lang="en-GB" dirty="0"/>
              <a:t> </a:t>
            </a:r>
            <a:r>
              <a:rPr lang="en-GB" dirty="0" smtClean="0"/>
              <a:t>over revolution number.</a:t>
            </a:r>
            <a:endParaRPr lang="en-GB" dirty="0"/>
          </a:p>
        </p:txBody>
      </p:sp>
    </p:spTree>
    <p:extLst>
      <p:ext uri="{BB962C8B-B14F-4D97-AF65-F5344CB8AC3E}">
        <p14:creationId xmlns:p14="http://schemas.microsoft.com/office/powerpoint/2010/main" val="35040512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MR-</a:t>
            </a:r>
            <a:r>
              <a:rPr lang="en-GB" dirty="0" err="1"/>
              <a:t>ToF</a:t>
            </a:r>
            <a:r>
              <a:rPr lang="en-GB" dirty="0"/>
              <a:t> mass </a:t>
            </a:r>
            <a:r>
              <a:rPr lang="en-GB" dirty="0" smtClean="0"/>
              <a:t>resolving power</a:t>
            </a:r>
            <a:endParaRPr lang="en-GB"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11</a:t>
            </a:fld>
            <a:endParaRPr lang="en-US" dirty="0"/>
          </a:p>
        </p:txBody>
      </p:sp>
      <p:sp>
        <p:nvSpPr>
          <p:cNvPr id="7" name="TextBox 6"/>
          <p:cNvSpPr txBox="1"/>
          <p:nvPr/>
        </p:nvSpPr>
        <p:spPr>
          <a:xfrm>
            <a:off x="4079776" y="2060848"/>
            <a:ext cx="2304256" cy="369332"/>
          </a:xfrm>
          <a:prstGeom prst="rect">
            <a:avLst/>
          </a:prstGeom>
          <a:noFill/>
        </p:spPr>
        <p:txBody>
          <a:bodyPr wrap="square" rtlCol="0">
            <a:spAutoFit/>
          </a:bodyPr>
          <a:lstStyle/>
          <a:p>
            <a:endParaRPr lang="en-GB" dirty="0"/>
          </a:p>
        </p:txBody>
      </p:sp>
      <p:grpSp>
        <p:nvGrpSpPr>
          <p:cNvPr id="34" name="Group 33"/>
          <p:cNvGrpSpPr/>
          <p:nvPr/>
        </p:nvGrpSpPr>
        <p:grpSpPr>
          <a:xfrm>
            <a:off x="263352" y="1454573"/>
            <a:ext cx="7215669" cy="3774320"/>
            <a:chOff x="0" y="1443369"/>
            <a:chExt cx="7215669" cy="3774320"/>
          </a:xfrm>
        </p:grpSpPr>
        <p:pic>
          <p:nvPicPr>
            <p:cNvPr id="36" name="Picture 35"/>
            <p:cNvPicPr>
              <a:picLocks noChangeAspect="1"/>
            </p:cNvPicPr>
            <p:nvPr/>
          </p:nvPicPr>
          <p:blipFill>
            <a:blip r:embed="rId3"/>
            <a:stretch>
              <a:fillRect/>
            </a:stretch>
          </p:blipFill>
          <p:spPr>
            <a:xfrm>
              <a:off x="0" y="1443369"/>
              <a:ext cx="6139382" cy="3774320"/>
            </a:xfrm>
            <a:prstGeom prst="rect">
              <a:avLst/>
            </a:prstGeom>
          </p:spPr>
        </p:pic>
        <p:grpSp>
          <p:nvGrpSpPr>
            <p:cNvPr id="39" name="Group 38"/>
            <p:cNvGrpSpPr/>
            <p:nvPr/>
          </p:nvGrpSpPr>
          <p:grpSpPr>
            <a:xfrm>
              <a:off x="3512408" y="1819924"/>
              <a:ext cx="3703261" cy="2615238"/>
              <a:chOff x="9038765" y="35637366"/>
              <a:chExt cx="3703261" cy="2615238"/>
            </a:xfrm>
          </p:grpSpPr>
          <p:sp>
            <p:nvSpPr>
              <p:cNvPr id="44" name="TextBox 43"/>
              <p:cNvSpPr txBox="1"/>
              <p:nvPr/>
            </p:nvSpPr>
            <p:spPr>
              <a:xfrm>
                <a:off x="10552048" y="35637366"/>
                <a:ext cx="2189978" cy="461665"/>
              </a:xfrm>
              <a:prstGeom prst="rect">
                <a:avLst/>
              </a:prstGeom>
              <a:noFill/>
            </p:spPr>
            <p:txBody>
              <a:bodyPr wrap="square" rtlCol="0">
                <a:spAutoFit/>
              </a:bodyPr>
              <a:lstStyle/>
              <a:p>
                <a:r>
                  <a:rPr lang="en-US" sz="2400" dirty="0" smtClean="0">
                    <a:solidFill>
                      <a:srgbClr val="FF0000"/>
                    </a:solidFill>
                  </a:rPr>
                  <a:t>30-keV</a:t>
                </a:r>
                <a:endParaRPr lang="en-GB" sz="2400" dirty="0">
                  <a:solidFill>
                    <a:srgbClr val="FF0000"/>
                  </a:solidFill>
                </a:endParaRPr>
              </a:p>
            </p:txBody>
          </p:sp>
          <p:sp>
            <p:nvSpPr>
              <p:cNvPr id="45" name="TextBox 44"/>
              <p:cNvSpPr txBox="1"/>
              <p:nvPr/>
            </p:nvSpPr>
            <p:spPr>
              <a:xfrm>
                <a:off x="9198765" y="36342044"/>
                <a:ext cx="2592288" cy="461665"/>
              </a:xfrm>
              <a:prstGeom prst="rect">
                <a:avLst/>
              </a:prstGeom>
              <a:noFill/>
            </p:spPr>
            <p:txBody>
              <a:bodyPr wrap="square" rtlCol="0">
                <a:spAutoFit/>
              </a:bodyPr>
              <a:lstStyle/>
              <a:p>
                <a:r>
                  <a:rPr lang="en-US" sz="2400" dirty="0" smtClean="0">
                    <a:solidFill>
                      <a:schemeClr val="accent3"/>
                    </a:solidFill>
                  </a:rPr>
                  <a:t>1.5-keV, </a:t>
                </a:r>
                <a:r>
                  <a:rPr lang="en-US" sz="2400" dirty="0" smtClean="0">
                    <a:solidFill>
                      <a:schemeClr val="accent3"/>
                    </a:solidFill>
                  </a:rPr>
                  <a:t>settings 2</a:t>
                </a:r>
                <a:endParaRPr lang="en-GB" sz="3200" dirty="0"/>
              </a:p>
            </p:txBody>
          </p:sp>
          <p:sp>
            <p:nvSpPr>
              <p:cNvPr id="46" name="TextBox 45"/>
              <p:cNvSpPr txBox="1"/>
              <p:nvPr/>
            </p:nvSpPr>
            <p:spPr>
              <a:xfrm>
                <a:off x="9038765" y="37298497"/>
                <a:ext cx="2448272" cy="954107"/>
              </a:xfrm>
              <a:prstGeom prst="rect">
                <a:avLst/>
              </a:prstGeom>
              <a:noFill/>
            </p:spPr>
            <p:txBody>
              <a:bodyPr wrap="square" rtlCol="0">
                <a:spAutoFit/>
              </a:bodyPr>
              <a:lstStyle/>
              <a:p>
                <a:r>
                  <a:rPr lang="en-US" sz="2400" dirty="0" smtClean="0">
                    <a:solidFill>
                      <a:srgbClr val="0000D6"/>
                    </a:solidFill>
                  </a:rPr>
                  <a:t>1.5-keV, </a:t>
                </a:r>
                <a:r>
                  <a:rPr lang="en-US" sz="2400" dirty="0" smtClean="0">
                    <a:solidFill>
                      <a:srgbClr val="0000D6"/>
                    </a:solidFill>
                  </a:rPr>
                  <a:t>settings 1</a:t>
                </a:r>
                <a:endParaRPr lang="en-US" sz="2400" dirty="0">
                  <a:solidFill>
                    <a:srgbClr val="0000D6"/>
                  </a:solidFill>
                </a:endParaRPr>
              </a:p>
              <a:p>
                <a:endParaRPr lang="en-GB" sz="3200" dirty="0"/>
              </a:p>
            </p:txBody>
          </p:sp>
        </p:grpSp>
      </p:grpSp>
      <p:sp>
        <p:nvSpPr>
          <p:cNvPr id="13" name="TextBox 12"/>
          <p:cNvSpPr txBox="1"/>
          <p:nvPr/>
        </p:nvSpPr>
        <p:spPr>
          <a:xfrm>
            <a:off x="6528048" y="3593773"/>
            <a:ext cx="2592288" cy="369332"/>
          </a:xfrm>
          <a:prstGeom prst="rect">
            <a:avLst/>
          </a:prstGeom>
          <a:noFill/>
        </p:spPr>
        <p:txBody>
          <a:bodyPr wrap="square" rtlCol="0">
            <a:spAutoFit/>
          </a:bodyPr>
          <a:lstStyle/>
          <a:p>
            <a:r>
              <a:rPr lang="en-US" dirty="0" smtClean="0"/>
              <a:t>isobaric pure </a:t>
            </a:r>
            <a:r>
              <a:rPr lang="en-US" baseline="30000" dirty="0" smtClean="0"/>
              <a:t>132</a:t>
            </a:r>
            <a:r>
              <a:rPr lang="en-US" dirty="0" smtClean="0"/>
              <a:t>Sn</a:t>
            </a:r>
            <a:endParaRPr lang="en-GB" dirty="0"/>
          </a:p>
        </p:txBody>
      </p:sp>
      <p:sp>
        <p:nvSpPr>
          <p:cNvPr id="15" name="TextBox 14"/>
          <p:cNvSpPr txBox="1"/>
          <p:nvPr/>
        </p:nvSpPr>
        <p:spPr>
          <a:xfrm>
            <a:off x="6536365" y="4158917"/>
            <a:ext cx="2592288" cy="369332"/>
          </a:xfrm>
          <a:prstGeom prst="rect">
            <a:avLst/>
          </a:prstGeom>
          <a:noFill/>
        </p:spPr>
        <p:txBody>
          <a:bodyPr wrap="square" rtlCol="0">
            <a:spAutoFit/>
          </a:bodyPr>
          <a:lstStyle/>
          <a:p>
            <a:r>
              <a:rPr lang="en-US" dirty="0"/>
              <a:t>i</a:t>
            </a:r>
            <a:r>
              <a:rPr lang="en-US" dirty="0" smtClean="0"/>
              <a:t>sobaric pure </a:t>
            </a:r>
            <a:r>
              <a:rPr lang="en-US" baseline="30000" dirty="0" smtClean="0"/>
              <a:t>28-34</a:t>
            </a:r>
            <a:r>
              <a:rPr lang="en-US" dirty="0" smtClean="0"/>
              <a:t>Mg</a:t>
            </a:r>
            <a:endParaRPr lang="en-GB" dirty="0"/>
          </a:p>
        </p:txBody>
      </p:sp>
      <p:cxnSp>
        <p:nvCxnSpPr>
          <p:cNvPr id="9" name="Straight Connector 8"/>
          <p:cNvCxnSpPr>
            <a:endCxn id="15" idx="1"/>
          </p:cNvCxnSpPr>
          <p:nvPr/>
        </p:nvCxnSpPr>
        <p:spPr>
          <a:xfrm>
            <a:off x="6240016" y="4343583"/>
            <a:ext cx="296349"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a:off x="6262437" y="3789040"/>
            <a:ext cx="296349"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2" name="Straight Connector 21"/>
          <p:cNvCxnSpPr/>
          <p:nvPr/>
        </p:nvCxnSpPr>
        <p:spPr>
          <a:xfrm>
            <a:off x="6223898" y="2564904"/>
            <a:ext cx="296349" cy="0"/>
          </a:xfrm>
          <a:prstGeom prst="line">
            <a:avLst/>
          </a:prstGeom>
          <a:ln w="19050"/>
        </p:spPr>
        <p:style>
          <a:lnRef idx="1">
            <a:schemeClr val="dk1"/>
          </a:lnRef>
          <a:fillRef idx="0">
            <a:schemeClr val="dk1"/>
          </a:fillRef>
          <a:effectRef idx="0">
            <a:schemeClr val="dk1"/>
          </a:effectRef>
          <a:fontRef idx="minor">
            <a:schemeClr val="tx1"/>
          </a:fontRef>
        </p:style>
      </p:cxnSp>
      <p:sp>
        <p:nvSpPr>
          <p:cNvPr id="23" name="TextBox 22"/>
          <p:cNvSpPr txBox="1"/>
          <p:nvPr/>
        </p:nvSpPr>
        <p:spPr>
          <a:xfrm>
            <a:off x="6489535" y="2411851"/>
            <a:ext cx="2592288" cy="369332"/>
          </a:xfrm>
          <a:prstGeom prst="rect">
            <a:avLst/>
          </a:prstGeom>
          <a:noFill/>
        </p:spPr>
        <p:txBody>
          <a:bodyPr wrap="square" rtlCol="0">
            <a:spAutoFit/>
          </a:bodyPr>
          <a:lstStyle/>
          <a:p>
            <a:r>
              <a:rPr lang="en-US" dirty="0" smtClean="0"/>
              <a:t>isobaric pure </a:t>
            </a:r>
            <a:r>
              <a:rPr lang="en-US" baseline="30000" dirty="0" smtClean="0"/>
              <a:t>128</a:t>
            </a:r>
            <a:r>
              <a:rPr lang="en-US" dirty="0" smtClean="0"/>
              <a:t>Sn</a:t>
            </a:r>
            <a:endParaRPr lang="en-GB" dirty="0"/>
          </a:p>
        </p:txBody>
      </p:sp>
    </p:spTree>
    <p:extLst>
      <p:ext uri="{BB962C8B-B14F-4D97-AF65-F5344CB8AC3E}">
        <p14:creationId xmlns:p14="http://schemas.microsoft.com/office/powerpoint/2010/main" val="11990897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384" y="-8"/>
            <a:ext cx="11353593" cy="980736"/>
          </a:xfrm>
        </p:spPr>
        <p:txBody>
          <a:bodyPr>
            <a:normAutofit/>
          </a:bodyPr>
          <a:lstStyle/>
          <a:p>
            <a:r>
              <a:rPr lang="en-US" sz="3600" dirty="0" smtClean="0"/>
              <a:t>MR-</a:t>
            </a:r>
            <a:r>
              <a:rPr lang="en-US" sz="3600" dirty="0" err="1" smtClean="0"/>
              <a:t>ToF</a:t>
            </a:r>
            <a:r>
              <a:rPr lang="en-US" sz="3600" dirty="0" smtClean="0"/>
              <a:t> devices are highly selective mass separators.</a:t>
            </a:r>
            <a:endParaRPr lang="en-GB" sz="36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12</a:t>
            </a:fld>
            <a:endParaRPr lang="en-US" dirty="0"/>
          </a:p>
        </p:txBody>
      </p:sp>
      <p:pic>
        <p:nvPicPr>
          <p:cNvPr id="7" name="Content Placeholder 5"/>
          <p:cNvPicPr>
            <a:picLocks noChangeAspect="1"/>
          </p:cNvPicPr>
          <p:nvPr/>
        </p:nvPicPr>
        <p:blipFill rotWithShape="1">
          <a:blip r:embed="rId3"/>
          <a:srcRect t="48712"/>
          <a:stretch/>
        </p:blipFill>
        <p:spPr>
          <a:xfrm>
            <a:off x="-31111" y="1302560"/>
            <a:ext cx="8702974" cy="1293218"/>
          </a:xfrm>
          <a:prstGeom prst="rect">
            <a:avLst/>
          </a:prstGeom>
        </p:spPr>
      </p:pic>
      <p:sp>
        <p:nvSpPr>
          <p:cNvPr id="9" name="Rectangle 8"/>
          <p:cNvSpPr/>
          <p:nvPr/>
        </p:nvSpPr>
        <p:spPr>
          <a:xfrm rot="19953452">
            <a:off x="10451615" y="1124679"/>
            <a:ext cx="633328" cy="5356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56749" y="1820666"/>
            <a:ext cx="1020716" cy="646331"/>
          </a:xfrm>
          <a:prstGeom prst="rect">
            <a:avLst/>
          </a:prstGeom>
          <a:solidFill>
            <a:schemeClr val="bg1"/>
          </a:solidFill>
        </p:spPr>
        <p:txBody>
          <a:bodyPr wrap="square" rtlCol="0">
            <a:spAutoFit/>
          </a:bodyPr>
          <a:lstStyle/>
          <a:p>
            <a:r>
              <a:rPr lang="en-US" sz="1800" dirty="0" smtClean="0"/>
              <a:t>Ion mixture</a:t>
            </a:r>
            <a:endParaRPr lang="en-GB" sz="1800" dirty="0"/>
          </a:p>
        </p:txBody>
      </p:sp>
      <p:sp>
        <p:nvSpPr>
          <p:cNvPr id="15" name="TextBox 14"/>
          <p:cNvSpPr txBox="1"/>
          <p:nvPr/>
        </p:nvSpPr>
        <p:spPr>
          <a:xfrm>
            <a:off x="2560576" y="2167043"/>
            <a:ext cx="2964988" cy="646331"/>
          </a:xfrm>
          <a:prstGeom prst="rect">
            <a:avLst/>
          </a:prstGeom>
          <a:solidFill>
            <a:schemeClr val="bg1"/>
          </a:solidFill>
        </p:spPr>
        <p:txBody>
          <a:bodyPr wrap="square" rtlCol="0">
            <a:spAutoFit/>
          </a:bodyPr>
          <a:lstStyle/>
          <a:p>
            <a:r>
              <a:rPr lang="en-US" sz="1800" dirty="0" smtClean="0"/>
              <a:t>time-of-flight separation in multiple revolutions</a:t>
            </a:r>
            <a:endParaRPr lang="en-GB" sz="1800" dirty="0"/>
          </a:p>
        </p:txBody>
      </p:sp>
      <p:sp>
        <p:nvSpPr>
          <p:cNvPr id="16" name="TextBox 15"/>
          <p:cNvSpPr txBox="1"/>
          <p:nvPr/>
        </p:nvSpPr>
        <p:spPr>
          <a:xfrm>
            <a:off x="5307536" y="2134178"/>
            <a:ext cx="1547166" cy="646331"/>
          </a:xfrm>
          <a:prstGeom prst="rect">
            <a:avLst/>
          </a:prstGeom>
          <a:solidFill>
            <a:schemeClr val="bg1"/>
          </a:solidFill>
        </p:spPr>
        <p:txBody>
          <a:bodyPr wrap="square" rtlCol="0">
            <a:spAutoFit/>
          </a:bodyPr>
          <a:lstStyle/>
          <a:p>
            <a:r>
              <a:rPr lang="en-US" sz="1800" dirty="0" smtClean="0"/>
              <a:t>separated ion species</a:t>
            </a:r>
            <a:endParaRPr lang="en-GB" sz="1800" dirty="0"/>
          </a:p>
        </p:txBody>
      </p:sp>
      <p:sp>
        <p:nvSpPr>
          <p:cNvPr id="17" name="TextBox 16"/>
          <p:cNvSpPr txBox="1"/>
          <p:nvPr/>
        </p:nvSpPr>
        <p:spPr>
          <a:xfrm>
            <a:off x="6763492" y="2143832"/>
            <a:ext cx="1515199" cy="369332"/>
          </a:xfrm>
          <a:prstGeom prst="rect">
            <a:avLst/>
          </a:prstGeom>
          <a:solidFill>
            <a:schemeClr val="bg1"/>
          </a:solidFill>
        </p:spPr>
        <p:txBody>
          <a:bodyPr wrap="square" rtlCol="0">
            <a:spAutoFit/>
          </a:bodyPr>
          <a:lstStyle/>
          <a:p>
            <a:r>
              <a:rPr lang="en-US" sz="1800" dirty="0" smtClean="0"/>
              <a:t>ion trajectory</a:t>
            </a:r>
            <a:endParaRPr lang="en-GB" sz="1800" dirty="0"/>
          </a:p>
        </p:txBody>
      </p:sp>
      <p:sp>
        <p:nvSpPr>
          <p:cNvPr id="18" name="Rectangle 17"/>
          <p:cNvSpPr/>
          <p:nvPr/>
        </p:nvSpPr>
        <p:spPr>
          <a:xfrm>
            <a:off x="1080362" y="2303719"/>
            <a:ext cx="368741"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rotWithShape="1">
          <a:blip r:embed="rId4"/>
          <a:srcRect l="36449"/>
          <a:stretch/>
        </p:blipFill>
        <p:spPr>
          <a:xfrm>
            <a:off x="8971957" y="973677"/>
            <a:ext cx="2904592" cy="1384161"/>
          </a:xfrm>
          <a:prstGeom prst="rect">
            <a:avLst/>
          </a:prstGeom>
        </p:spPr>
      </p:pic>
      <p:sp>
        <p:nvSpPr>
          <p:cNvPr id="6" name="Rectangle 5"/>
          <p:cNvSpPr/>
          <p:nvPr/>
        </p:nvSpPr>
        <p:spPr>
          <a:xfrm rot="2570803">
            <a:off x="946930" y="2070211"/>
            <a:ext cx="259029"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rot="2570803">
            <a:off x="8921616" y="1937841"/>
            <a:ext cx="259029"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rot="3179754">
            <a:off x="8412944" y="1387508"/>
            <a:ext cx="483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10922195" y="1170190"/>
            <a:ext cx="106807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11398242" y="1599320"/>
            <a:ext cx="478307"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Arrow Connector 22"/>
          <p:cNvCxnSpPr/>
          <p:nvPr/>
        </p:nvCxnSpPr>
        <p:spPr>
          <a:xfrm flipV="1">
            <a:off x="8520339" y="1556792"/>
            <a:ext cx="409412" cy="1183"/>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25" name="Rectangle 24"/>
          <p:cNvSpPr/>
          <p:nvPr/>
        </p:nvSpPr>
        <p:spPr>
          <a:xfrm>
            <a:off x="11077192" y="1384755"/>
            <a:ext cx="68021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Arrow Connector 28"/>
          <p:cNvCxnSpPr/>
          <p:nvPr/>
        </p:nvCxnSpPr>
        <p:spPr>
          <a:xfrm flipV="1">
            <a:off x="11045804" y="1525047"/>
            <a:ext cx="749799" cy="4316"/>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30" name="TextBox 29"/>
          <p:cNvSpPr txBox="1"/>
          <p:nvPr/>
        </p:nvSpPr>
        <p:spPr>
          <a:xfrm>
            <a:off x="10922195" y="973677"/>
            <a:ext cx="1440160" cy="523220"/>
          </a:xfrm>
          <a:prstGeom prst="rect">
            <a:avLst/>
          </a:prstGeom>
          <a:noFill/>
        </p:spPr>
        <p:txBody>
          <a:bodyPr wrap="square" rtlCol="0">
            <a:spAutoFit/>
          </a:bodyPr>
          <a:lstStyle/>
          <a:p>
            <a:r>
              <a:rPr lang="en-US" sz="1400" dirty="0" smtClean="0"/>
              <a:t>Downstream experiments</a:t>
            </a:r>
            <a:endParaRPr lang="en-GB" sz="1400" dirty="0"/>
          </a:p>
        </p:txBody>
      </p:sp>
      <p:graphicFrame>
        <p:nvGraphicFramePr>
          <p:cNvPr id="33" name="Table 32"/>
          <p:cNvGraphicFramePr>
            <a:graphicFrameLocks noGrp="1"/>
          </p:cNvGraphicFramePr>
          <p:nvPr>
            <p:extLst>
              <p:ext uri="{D42A27DB-BD31-4B8C-83A1-F6EECF244321}">
                <p14:modId xmlns:p14="http://schemas.microsoft.com/office/powerpoint/2010/main" val="744293069"/>
              </p:ext>
            </p:extLst>
          </p:nvPr>
        </p:nvGraphicFramePr>
        <p:xfrm>
          <a:off x="1085390" y="3342402"/>
          <a:ext cx="9991803" cy="1752600"/>
        </p:xfrm>
        <a:graphic>
          <a:graphicData uri="http://schemas.openxmlformats.org/drawingml/2006/table">
            <a:tbl>
              <a:tblPr firstRow="1" bandRow="1">
                <a:tableStyleId>{5C22544A-7EE6-4342-B048-85BDC9FD1C3A}</a:tableStyleId>
              </a:tblPr>
              <a:tblGrid>
                <a:gridCol w="1804565">
                  <a:extLst>
                    <a:ext uri="{9D8B030D-6E8A-4147-A177-3AD203B41FA5}">
                      <a16:colId xmlns:a16="http://schemas.microsoft.com/office/drawing/2014/main" val="297165889"/>
                    </a:ext>
                  </a:extLst>
                </a:gridCol>
                <a:gridCol w="2754585">
                  <a:extLst>
                    <a:ext uri="{9D8B030D-6E8A-4147-A177-3AD203B41FA5}">
                      <a16:colId xmlns:a16="http://schemas.microsoft.com/office/drawing/2014/main" val="821703708"/>
                    </a:ext>
                  </a:extLst>
                </a:gridCol>
                <a:gridCol w="2754585">
                  <a:extLst>
                    <a:ext uri="{9D8B030D-6E8A-4147-A177-3AD203B41FA5}">
                      <a16:colId xmlns:a16="http://schemas.microsoft.com/office/drawing/2014/main" val="2558943977"/>
                    </a:ext>
                  </a:extLst>
                </a:gridCol>
                <a:gridCol w="2678068">
                  <a:extLst>
                    <a:ext uri="{9D8B030D-6E8A-4147-A177-3AD203B41FA5}">
                      <a16:colId xmlns:a16="http://schemas.microsoft.com/office/drawing/2014/main" val="2946373876"/>
                    </a:ext>
                  </a:extLst>
                </a:gridCol>
              </a:tblGrid>
              <a:tr h="370840">
                <a:tc>
                  <a:txBody>
                    <a:bodyPr/>
                    <a:lstStyle/>
                    <a:p>
                      <a:endParaRPr lang="en-GB" dirty="0"/>
                    </a:p>
                  </a:txBody>
                  <a:tcPr/>
                </a:tc>
                <a:tc>
                  <a:txBody>
                    <a:bodyPr/>
                    <a:lstStyle/>
                    <a:p>
                      <a:r>
                        <a:rPr lang="en-GB" dirty="0" smtClean="0"/>
                        <a:t>current MR-</a:t>
                      </a:r>
                      <a:r>
                        <a:rPr lang="en-GB" dirty="0" err="1" smtClean="0"/>
                        <a:t>ToF</a:t>
                      </a:r>
                      <a:r>
                        <a:rPr lang="en-GB" dirty="0" smtClean="0"/>
                        <a:t> </a:t>
                      </a:r>
                      <a:r>
                        <a:rPr lang="en-GB" dirty="0" smtClean="0"/>
                        <a:t>devices</a:t>
                      </a:r>
                      <a:endParaRPr lang="en-GB" dirty="0"/>
                    </a:p>
                  </a:txBody>
                  <a:tcPr/>
                </a:tc>
                <a:tc>
                  <a:txBody>
                    <a:bodyPr/>
                    <a:lstStyle/>
                    <a:p>
                      <a:r>
                        <a:rPr lang="en-GB" b="1" dirty="0" smtClean="0"/>
                        <a:t>MIRACLS</a:t>
                      </a:r>
                      <a:r>
                        <a:rPr lang="en-GB" b="1" baseline="0" dirty="0" smtClean="0"/>
                        <a:t> 30-keV Device</a:t>
                      </a:r>
                      <a:endParaRPr lang="en-GB" b="1" dirty="0"/>
                    </a:p>
                  </a:txBody>
                  <a:tcPr/>
                </a:tc>
                <a:tc>
                  <a:txBody>
                    <a:bodyPr/>
                    <a:lstStyle/>
                    <a:p>
                      <a:r>
                        <a:rPr lang="en-GB" dirty="0" smtClean="0"/>
                        <a:t>Magnetic</a:t>
                      </a:r>
                      <a:r>
                        <a:rPr lang="en-GB" baseline="0" dirty="0" smtClean="0"/>
                        <a:t> mass separators</a:t>
                      </a:r>
                      <a:endParaRPr lang="en-GB" dirty="0"/>
                    </a:p>
                  </a:txBody>
                  <a:tcPr/>
                </a:tc>
                <a:extLst>
                  <a:ext uri="{0D108BD9-81ED-4DB2-BD59-A6C34878D82A}">
                    <a16:rowId xmlns:a16="http://schemas.microsoft.com/office/drawing/2014/main" val="977075107"/>
                  </a:ext>
                </a:extLst>
              </a:tr>
              <a:tr h="370840">
                <a:tc>
                  <a:txBody>
                    <a:bodyPr/>
                    <a:lstStyle/>
                    <a:p>
                      <a:r>
                        <a:rPr lang="en-GB" dirty="0" smtClean="0"/>
                        <a:t>R = (2-3) x m/</a:t>
                      </a:r>
                      <a:r>
                        <a:rPr lang="el-GR" dirty="0" smtClean="0"/>
                        <a:t>Δ</a:t>
                      </a:r>
                      <a:r>
                        <a:rPr lang="en-GB" dirty="0" smtClean="0"/>
                        <a:t>m</a:t>
                      </a:r>
                      <a:endParaRPr lang="en-GB" dirty="0"/>
                    </a:p>
                  </a:txBody>
                  <a:tcPr/>
                </a:tc>
                <a:tc>
                  <a:txBody>
                    <a:bodyPr/>
                    <a:lstStyle/>
                    <a:p>
                      <a:r>
                        <a:rPr lang="en-GB" dirty="0" smtClean="0"/>
                        <a:t>&gt; 100,000</a:t>
                      </a:r>
                      <a:endParaRPr lang="en-GB" dirty="0"/>
                    </a:p>
                  </a:txBody>
                  <a:tcPr/>
                </a:tc>
                <a:tc>
                  <a:txBody>
                    <a:bodyPr/>
                    <a:lstStyle/>
                    <a:p>
                      <a:r>
                        <a:rPr lang="en-GB" b="1" dirty="0" smtClean="0"/>
                        <a:t>&gt; 100,000</a:t>
                      </a:r>
                      <a:endParaRPr lang="en-GB" b="1" dirty="0"/>
                    </a:p>
                  </a:txBody>
                  <a:tcPr/>
                </a:tc>
                <a:tc>
                  <a:txBody>
                    <a:bodyPr/>
                    <a:lstStyle/>
                    <a:p>
                      <a:r>
                        <a:rPr lang="en-GB" dirty="0" smtClean="0"/>
                        <a:t>a few 1000</a:t>
                      </a:r>
                      <a:endParaRPr lang="en-GB" dirty="0"/>
                    </a:p>
                  </a:txBody>
                  <a:tcPr/>
                </a:tc>
                <a:extLst>
                  <a:ext uri="{0D108BD9-81ED-4DB2-BD59-A6C34878D82A}">
                    <a16:rowId xmlns:a16="http://schemas.microsoft.com/office/drawing/2014/main" val="1826753999"/>
                  </a:ext>
                </a:extLst>
              </a:tr>
              <a:tr h="370840">
                <a:tc>
                  <a:txBody>
                    <a:bodyPr/>
                    <a:lstStyle/>
                    <a:p>
                      <a:r>
                        <a:rPr lang="en-GB" dirty="0" smtClean="0"/>
                        <a:t>Processing time</a:t>
                      </a:r>
                      <a:endParaRPr lang="en-GB" dirty="0"/>
                    </a:p>
                  </a:txBody>
                  <a:tcPr/>
                </a:tc>
                <a:tc>
                  <a:txBody>
                    <a:bodyPr/>
                    <a:lstStyle/>
                    <a:p>
                      <a:r>
                        <a:rPr lang="en-GB" dirty="0" smtClean="0"/>
                        <a:t>(tens of) ms</a:t>
                      </a:r>
                      <a:endParaRPr lang="en-GB" dirty="0"/>
                    </a:p>
                  </a:txBody>
                  <a:tcPr/>
                </a:tc>
                <a:tc>
                  <a:txBody>
                    <a:bodyPr/>
                    <a:lstStyle/>
                    <a:p>
                      <a:r>
                        <a:rPr lang="en-GB" b="1" dirty="0" smtClean="0"/>
                        <a:t>3 ms</a:t>
                      </a:r>
                      <a:endParaRPr lang="en-GB" b="1" dirty="0"/>
                    </a:p>
                  </a:txBody>
                  <a:tcPr/>
                </a:tc>
                <a:tc>
                  <a:txBody>
                    <a:bodyPr/>
                    <a:lstStyle/>
                    <a:p>
                      <a:r>
                        <a:rPr lang="en-GB" dirty="0" smtClean="0"/>
                        <a:t>continuous</a:t>
                      </a:r>
                      <a:endParaRPr lang="en-GB" dirty="0"/>
                    </a:p>
                  </a:txBody>
                  <a:tcPr/>
                </a:tc>
                <a:extLst>
                  <a:ext uri="{0D108BD9-81ED-4DB2-BD59-A6C34878D82A}">
                    <a16:rowId xmlns:a16="http://schemas.microsoft.com/office/drawing/2014/main" val="1676034952"/>
                  </a:ext>
                </a:extLst>
              </a:tr>
              <a:tr h="370840">
                <a:tc>
                  <a:txBody>
                    <a:bodyPr/>
                    <a:lstStyle/>
                    <a:p>
                      <a:r>
                        <a:rPr lang="en-GB" dirty="0" smtClean="0"/>
                        <a:t>Ion flux</a:t>
                      </a:r>
                      <a:endParaRPr lang="en-GB" dirty="0"/>
                    </a:p>
                  </a:txBody>
                  <a:tcPr/>
                </a:tc>
                <a:tc>
                  <a:txBody>
                    <a:bodyPr/>
                    <a:lstStyle/>
                    <a:p>
                      <a:r>
                        <a:rPr lang="en-GB" dirty="0" smtClean="0"/>
                        <a:t>~10</a:t>
                      </a:r>
                      <a:r>
                        <a:rPr lang="en-GB" baseline="30000" dirty="0" smtClean="0"/>
                        <a:t>3</a:t>
                      </a:r>
                      <a:r>
                        <a:rPr lang="en-GB" dirty="0" smtClean="0"/>
                        <a:t>-10</a:t>
                      </a:r>
                      <a:r>
                        <a:rPr lang="en-GB" baseline="30000" dirty="0" smtClean="0"/>
                        <a:t>7</a:t>
                      </a:r>
                      <a:r>
                        <a:rPr lang="en-GB" baseline="0" dirty="0" smtClean="0"/>
                        <a:t> ions/s </a:t>
                      </a:r>
                      <a:r>
                        <a:rPr lang="en-GB" dirty="0" smtClean="0"/>
                        <a:t>depending on</a:t>
                      </a:r>
                      <a:r>
                        <a:rPr lang="en-GB" baseline="0" dirty="0" smtClean="0"/>
                        <a:t> m/</a:t>
                      </a:r>
                      <a:r>
                        <a:rPr lang="el-GR" baseline="0" dirty="0" smtClean="0"/>
                        <a:t>Δ</a:t>
                      </a:r>
                      <a:r>
                        <a:rPr lang="en-GB" baseline="0" dirty="0" smtClean="0"/>
                        <a:t>m</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smtClean="0"/>
                        <a:t>~10</a:t>
                      </a:r>
                      <a:r>
                        <a:rPr lang="en-GB" b="1" baseline="30000" dirty="0" smtClean="0"/>
                        <a:t>5</a:t>
                      </a:r>
                      <a:r>
                        <a:rPr lang="en-GB" b="1" dirty="0" smtClean="0"/>
                        <a:t>-10</a:t>
                      </a:r>
                      <a:r>
                        <a:rPr lang="en-GB" b="1" baseline="30000" dirty="0" smtClean="0"/>
                        <a:t>9</a:t>
                      </a:r>
                      <a:r>
                        <a:rPr lang="en-GB" b="1" dirty="0" smtClean="0"/>
                        <a:t> ions/s depending on m/</a:t>
                      </a:r>
                      <a:r>
                        <a:rPr lang="el-GR" b="1" baseline="0" dirty="0" smtClean="0"/>
                        <a:t>Δ</a:t>
                      </a:r>
                      <a:r>
                        <a:rPr lang="en-GB" b="1" baseline="0" dirty="0" smtClean="0"/>
                        <a:t>m</a:t>
                      </a:r>
                      <a:endParaRPr lang="en-GB" b="1" dirty="0" smtClean="0"/>
                    </a:p>
                  </a:txBody>
                  <a:tcPr/>
                </a:tc>
                <a:tc>
                  <a:txBody>
                    <a:bodyPr/>
                    <a:lstStyle/>
                    <a:p>
                      <a:r>
                        <a:rPr lang="en-GB" dirty="0" smtClean="0"/>
                        <a:t>10</a:t>
                      </a:r>
                      <a:r>
                        <a:rPr lang="en-GB" baseline="30000" dirty="0" smtClean="0"/>
                        <a:t>13</a:t>
                      </a:r>
                      <a:r>
                        <a:rPr lang="en-GB" dirty="0" smtClean="0"/>
                        <a:t> </a:t>
                      </a:r>
                      <a:r>
                        <a:rPr lang="en-GB" dirty="0" err="1" smtClean="0"/>
                        <a:t>pps</a:t>
                      </a:r>
                      <a:endParaRPr lang="en-GB" dirty="0"/>
                    </a:p>
                  </a:txBody>
                  <a:tcPr/>
                </a:tc>
                <a:extLst>
                  <a:ext uri="{0D108BD9-81ED-4DB2-BD59-A6C34878D82A}">
                    <a16:rowId xmlns:a16="http://schemas.microsoft.com/office/drawing/2014/main" val="4130206899"/>
                  </a:ext>
                </a:extLst>
              </a:tr>
            </a:tbl>
          </a:graphicData>
        </a:graphic>
      </p:graphicFrame>
      <p:sp>
        <p:nvSpPr>
          <p:cNvPr id="27" name="TextBox 26"/>
          <p:cNvSpPr txBox="1"/>
          <p:nvPr/>
        </p:nvSpPr>
        <p:spPr>
          <a:xfrm>
            <a:off x="10234689" y="2433741"/>
            <a:ext cx="1993398" cy="307777"/>
          </a:xfrm>
          <a:prstGeom prst="rect">
            <a:avLst/>
          </a:prstGeom>
          <a:noFill/>
        </p:spPr>
        <p:txBody>
          <a:bodyPr wrap="square" rtlCol="0">
            <a:spAutoFit/>
          </a:bodyPr>
          <a:lstStyle/>
          <a:p>
            <a:r>
              <a:rPr lang="en-US" sz="1400" dirty="0" smtClean="0"/>
              <a:t>Fig. courtesy R. Wolf</a:t>
            </a:r>
            <a:endParaRPr lang="en-GB" sz="1400" dirty="0"/>
          </a:p>
        </p:txBody>
      </p:sp>
      <p:sp>
        <p:nvSpPr>
          <p:cNvPr id="5" name="Rectangle 4"/>
          <p:cNvSpPr/>
          <p:nvPr/>
        </p:nvSpPr>
        <p:spPr>
          <a:xfrm>
            <a:off x="1042900" y="4452772"/>
            <a:ext cx="7316798" cy="64223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526065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13</a:t>
            </a:fld>
            <a:endParaRPr lang="en-US"/>
          </a:p>
        </p:txBody>
      </p:sp>
      <p:sp>
        <p:nvSpPr>
          <p:cNvPr id="5" name="Text Placeholder 4"/>
          <p:cNvSpPr>
            <a:spLocks noGrp="1"/>
          </p:cNvSpPr>
          <p:nvPr>
            <p:ph type="body" sz="quarter" idx="13"/>
          </p:nvPr>
        </p:nvSpPr>
        <p:spPr/>
        <p:txBody>
          <a:bodyPr/>
          <a:lstStyle/>
          <a:p>
            <a:endParaRPr lang="en-GB"/>
          </a:p>
        </p:txBody>
      </p:sp>
      <p:sp>
        <p:nvSpPr>
          <p:cNvPr id="9" name="TextBox 8"/>
          <p:cNvSpPr txBox="1"/>
          <p:nvPr/>
        </p:nvSpPr>
        <p:spPr>
          <a:xfrm>
            <a:off x="8155569" y="2499887"/>
            <a:ext cx="2836975" cy="1477328"/>
          </a:xfrm>
          <a:prstGeom prst="rect">
            <a:avLst/>
          </a:prstGeom>
          <a:noFill/>
        </p:spPr>
        <p:txBody>
          <a:bodyPr wrap="square" rtlCol="0">
            <a:spAutoFit/>
          </a:bodyPr>
          <a:lstStyle/>
          <a:p>
            <a:r>
              <a:rPr lang="en-GB" dirty="0" smtClean="0"/>
              <a:t>Peak coalescence effect</a:t>
            </a:r>
          </a:p>
          <a:p>
            <a:endParaRPr lang="en-US" dirty="0">
              <a:sym typeface="Wingdings" panose="05000000000000000000" pitchFamily="2" charset="2"/>
            </a:endParaRPr>
          </a:p>
          <a:p>
            <a:endParaRPr lang="en-US" dirty="0" smtClean="0">
              <a:sym typeface="Wingdings" panose="05000000000000000000" pitchFamily="2" charset="2"/>
            </a:endParaRPr>
          </a:p>
          <a:p>
            <a:endParaRPr lang="en-GB" dirty="0">
              <a:sym typeface="Wingdings" panose="05000000000000000000" pitchFamily="2" charset="2"/>
            </a:endParaRPr>
          </a:p>
          <a:p>
            <a:r>
              <a:rPr lang="en-GB" dirty="0" smtClean="0">
                <a:sym typeface="Wingdings" panose="05000000000000000000" pitchFamily="2" charset="2"/>
              </a:rPr>
              <a:t>Ion throughput is limited. </a:t>
            </a:r>
            <a:endParaRPr lang="en-GB" dirty="0"/>
          </a:p>
        </p:txBody>
      </p:sp>
      <p:sp>
        <p:nvSpPr>
          <p:cNvPr id="10" name="TextBox 9"/>
          <p:cNvSpPr txBox="1"/>
          <p:nvPr/>
        </p:nvSpPr>
        <p:spPr>
          <a:xfrm>
            <a:off x="1127448" y="1045898"/>
            <a:ext cx="5844535" cy="369332"/>
          </a:xfrm>
          <a:prstGeom prst="rect">
            <a:avLst/>
          </a:prstGeom>
          <a:noFill/>
        </p:spPr>
        <p:txBody>
          <a:bodyPr wrap="square" rtlCol="0">
            <a:spAutoFit/>
          </a:bodyPr>
          <a:lstStyle/>
          <a:p>
            <a:r>
              <a:rPr lang="en-GB" dirty="0" smtClean="0"/>
              <a:t>Experimental studies </a:t>
            </a:r>
            <a:r>
              <a:rPr lang="en-GB" dirty="0"/>
              <a:t>with m/</a:t>
            </a:r>
            <a:r>
              <a:rPr lang="el-GR" dirty="0"/>
              <a:t>Δ</a:t>
            </a:r>
            <a:r>
              <a:rPr lang="en-GB" dirty="0" smtClean="0"/>
              <a:t>m ≈ 2500:</a:t>
            </a:r>
            <a:endParaRPr lang="en-GB" dirty="0"/>
          </a:p>
        </p:txBody>
      </p:sp>
      <p:pic>
        <p:nvPicPr>
          <p:cNvPr id="3" name="Picture 2"/>
          <p:cNvPicPr>
            <a:picLocks noChangeAspect="1"/>
          </p:cNvPicPr>
          <p:nvPr/>
        </p:nvPicPr>
        <p:blipFill>
          <a:blip r:embed="rId3"/>
          <a:stretch>
            <a:fillRect/>
          </a:stretch>
        </p:blipFill>
        <p:spPr>
          <a:xfrm>
            <a:off x="395481" y="1499142"/>
            <a:ext cx="4724925" cy="4805008"/>
          </a:xfrm>
          <a:prstGeom prst="rect">
            <a:avLst/>
          </a:prstGeom>
        </p:spPr>
      </p:pic>
      <p:cxnSp>
        <p:nvCxnSpPr>
          <p:cNvPr id="12" name="Straight Arrow Connector 11"/>
          <p:cNvCxnSpPr/>
          <p:nvPr/>
        </p:nvCxnSpPr>
        <p:spPr>
          <a:xfrm>
            <a:off x="5075778" y="1844823"/>
            <a:ext cx="0" cy="352839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6" name="TextBox 15"/>
          <p:cNvSpPr txBox="1"/>
          <p:nvPr/>
        </p:nvSpPr>
        <p:spPr>
          <a:xfrm>
            <a:off x="5195199" y="3609019"/>
            <a:ext cx="2016224" cy="369332"/>
          </a:xfrm>
          <a:prstGeom prst="rect">
            <a:avLst/>
          </a:prstGeom>
          <a:noFill/>
        </p:spPr>
        <p:txBody>
          <a:bodyPr wrap="square" rtlCol="0">
            <a:spAutoFit/>
          </a:bodyPr>
          <a:lstStyle/>
          <a:p>
            <a:r>
              <a:rPr lang="en-US" dirty="0" smtClean="0"/>
              <a:t>Ion intensity</a:t>
            </a:r>
            <a:endParaRPr lang="en-GB" dirty="0"/>
          </a:p>
        </p:txBody>
      </p:sp>
      <p:sp>
        <p:nvSpPr>
          <p:cNvPr id="20" name="TextBox 19"/>
          <p:cNvSpPr txBox="1"/>
          <p:nvPr/>
        </p:nvSpPr>
        <p:spPr>
          <a:xfrm>
            <a:off x="5120406" y="1744265"/>
            <a:ext cx="2016224" cy="646331"/>
          </a:xfrm>
          <a:prstGeom prst="rect">
            <a:avLst/>
          </a:prstGeom>
          <a:noFill/>
        </p:spPr>
        <p:txBody>
          <a:bodyPr wrap="square" rtlCol="0">
            <a:spAutoFit/>
          </a:bodyPr>
          <a:lstStyle/>
          <a:p>
            <a:r>
              <a:rPr lang="en-US" dirty="0" smtClean="0"/>
              <a:t>A few 100 ions/bunch</a:t>
            </a:r>
            <a:endParaRPr lang="en-GB" dirty="0"/>
          </a:p>
        </p:txBody>
      </p:sp>
      <p:sp>
        <p:nvSpPr>
          <p:cNvPr id="22" name="TextBox 21"/>
          <p:cNvSpPr txBox="1"/>
          <p:nvPr/>
        </p:nvSpPr>
        <p:spPr>
          <a:xfrm>
            <a:off x="5266589" y="4824975"/>
            <a:ext cx="2016224" cy="646331"/>
          </a:xfrm>
          <a:prstGeom prst="rect">
            <a:avLst/>
          </a:prstGeom>
          <a:noFill/>
        </p:spPr>
        <p:txBody>
          <a:bodyPr wrap="square" rtlCol="0">
            <a:spAutoFit/>
          </a:bodyPr>
          <a:lstStyle/>
          <a:p>
            <a:r>
              <a:rPr lang="en-US" dirty="0" smtClean="0"/>
              <a:t>A few 1000 ions/bunch</a:t>
            </a:r>
            <a:endParaRPr lang="en-GB" dirty="0"/>
          </a:p>
        </p:txBody>
      </p:sp>
      <p:sp>
        <p:nvSpPr>
          <p:cNvPr id="23" name="Rectangle 22"/>
          <p:cNvSpPr/>
          <p:nvPr/>
        </p:nvSpPr>
        <p:spPr>
          <a:xfrm>
            <a:off x="9552384" y="6505600"/>
            <a:ext cx="2773627" cy="307777"/>
          </a:xfrm>
          <a:prstGeom prst="rect">
            <a:avLst/>
          </a:prstGeom>
        </p:spPr>
        <p:txBody>
          <a:bodyPr wrap="square">
            <a:spAutoFit/>
          </a:bodyPr>
          <a:lstStyle/>
          <a:p>
            <a:r>
              <a:rPr lang="en-GB" sz="1400" dirty="0" smtClean="0"/>
              <a:t> L</a:t>
            </a:r>
            <a:r>
              <a:rPr lang="en-GB" sz="1400" dirty="0"/>
              <a:t>. </a:t>
            </a:r>
            <a:r>
              <a:rPr lang="en-GB" sz="1400" dirty="0" err="1"/>
              <a:t>Schweikhard</a:t>
            </a:r>
            <a:r>
              <a:rPr lang="en-GB" sz="1400" dirty="0"/>
              <a:t>, </a:t>
            </a:r>
            <a:r>
              <a:rPr lang="en-GB" sz="1400" dirty="0" smtClean="0"/>
              <a:t>X LASNPA, 2013. </a:t>
            </a:r>
            <a:endParaRPr lang="en-GB" sz="1400" dirty="0"/>
          </a:p>
        </p:txBody>
      </p:sp>
      <p:sp>
        <p:nvSpPr>
          <p:cNvPr id="17" name="Title 1"/>
          <p:cNvSpPr>
            <a:spLocks noGrp="1"/>
          </p:cNvSpPr>
          <p:nvPr>
            <p:ph type="title"/>
          </p:nvPr>
        </p:nvSpPr>
        <p:spPr>
          <a:xfrm>
            <a:off x="395481" y="-8"/>
            <a:ext cx="11186919" cy="980736"/>
          </a:xfrm>
        </p:spPr>
        <p:txBody>
          <a:bodyPr>
            <a:noAutofit/>
          </a:bodyPr>
          <a:lstStyle/>
          <a:p>
            <a:r>
              <a:rPr lang="en-GB" sz="3600" dirty="0" smtClean="0"/>
              <a:t>Coulomb interactions limit </a:t>
            </a:r>
            <a:r>
              <a:rPr lang="en-GB" sz="3600" dirty="0" smtClean="0"/>
              <a:t>ion flux.</a:t>
            </a:r>
            <a:endParaRPr lang="en-GB" sz="3600" dirty="0"/>
          </a:p>
        </p:txBody>
      </p:sp>
      <p:sp>
        <p:nvSpPr>
          <p:cNvPr id="8" name="Down Arrow 7"/>
          <p:cNvSpPr/>
          <p:nvPr/>
        </p:nvSpPr>
        <p:spPr>
          <a:xfrm>
            <a:off x="9220572" y="2935090"/>
            <a:ext cx="360040"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391478" y="1628800"/>
            <a:ext cx="31203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1391478" y="2982468"/>
            <a:ext cx="31203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1360101" y="4336077"/>
            <a:ext cx="312034" cy="2450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15239" y="1628800"/>
            <a:ext cx="1156225" cy="44644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rot="16200000">
            <a:off x="2579718" y="3599123"/>
            <a:ext cx="475872" cy="46802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1234848" y="5790878"/>
            <a:ext cx="3672407" cy="400110"/>
          </a:xfrm>
          <a:prstGeom prst="rect">
            <a:avLst/>
          </a:prstGeom>
          <a:solidFill>
            <a:schemeClr val="bg1"/>
          </a:solidFill>
        </p:spPr>
        <p:txBody>
          <a:bodyPr wrap="square" rtlCol="0">
            <a:spAutoFit/>
          </a:bodyPr>
          <a:lstStyle/>
          <a:p>
            <a:pPr algn="ctr"/>
            <a:r>
              <a:rPr lang="en-US" sz="2000" dirty="0" smtClean="0"/>
              <a:t>Time-of-Flight (µs)</a:t>
            </a:r>
            <a:endParaRPr lang="en-GB" sz="2000" dirty="0"/>
          </a:p>
        </p:txBody>
      </p:sp>
      <p:sp>
        <p:nvSpPr>
          <p:cNvPr id="19" name="TextBox 18"/>
          <p:cNvSpPr txBox="1"/>
          <p:nvPr/>
        </p:nvSpPr>
        <p:spPr>
          <a:xfrm rot="16200000">
            <a:off x="-838453" y="3311098"/>
            <a:ext cx="3672407" cy="400110"/>
          </a:xfrm>
          <a:prstGeom prst="rect">
            <a:avLst/>
          </a:prstGeom>
          <a:solidFill>
            <a:schemeClr val="bg1"/>
          </a:solidFill>
        </p:spPr>
        <p:txBody>
          <a:bodyPr wrap="square" rtlCol="0">
            <a:spAutoFit/>
          </a:bodyPr>
          <a:lstStyle/>
          <a:p>
            <a:pPr algn="ctr"/>
            <a:r>
              <a:rPr lang="en-US" sz="2000" dirty="0" smtClean="0"/>
              <a:t>Counts</a:t>
            </a:r>
            <a:endParaRPr lang="en-GB" sz="2000" dirty="0"/>
          </a:p>
        </p:txBody>
      </p:sp>
    </p:spTree>
    <p:extLst>
      <p:ext uri="{BB962C8B-B14F-4D97-AF65-F5344CB8AC3E}">
        <p14:creationId xmlns:p14="http://schemas.microsoft.com/office/powerpoint/2010/main" val="40980574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MR-</a:t>
            </a:r>
            <a:r>
              <a:rPr lang="en-GB" dirty="0" err="1"/>
              <a:t>ToF</a:t>
            </a:r>
            <a:r>
              <a:rPr lang="en-GB" dirty="0"/>
              <a:t> </a:t>
            </a:r>
            <a:r>
              <a:rPr lang="en-GB" dirty="0" smtClean="0"/>
              <a:t>ion </a:t>
            </a:r>
            <a:r>
              <a:rPr lang="en-GB" dirty="0" smtClean="0"/>
              <a:t>flux</a:t>
            </a:r>
            <a:endParaRPr lang="en-GB" dirty="0"/>
          </a:p>
        </p:txBody>
      </p:sp>
      <p:sp>
        <p:nvSpPr>
          <p:cNvPr id="5" name="Text Placeholder 4"/>
          <p:cNvSpPr>
            <a:spLocks noGrp="1"/>
          </p:cNvSpPr>
          <p:nvPr>
            <p:ph type="body" sz="quarter" idx="13"/>
          </p:nvPr>
        </p:nvSpPr>
        <p:spPr/>
        <p:txBody>
          <a:bodyPr/>
          <a:lstStyle/>
          <a:p>
            <a:endParaRPr lang="en-GB"/>
          </a:p>
        </p:txBody>
      </p:sp>
      <p:pic>
        <p:nvPicPr>
          <p:cNvPr id="9" name="Picture 8"/>
          <p:cNvPicPr>
            <a:picLocks noChangeAspect="1"/>
          </p:cNvPicPr>
          <p:nvPr/>
        </p:nvPicPr>
        <p:blipFill>
          <a:blip r:embed="rId2"/>
          <a:stretch>
            <a:fillRect/>
          </a:stretch>
        </p:blipFill>
        <p:spPr>
          <a:xfrm>
            <a:off x="2063552" y="1197653"/>
            <a:ext cx="7560840" cy="5399699"/>
          </a:xfrm>
          <a:prstGeom prst="rect">
            <a:avLst/>
          </a:prstGeom>
        </p:spPr>
      </p:pic>
      <p:sp>
        <p:nvSpPr>
          <p:cNvPr id="25" name="Rectangle 24"/>
          <p:cNvSpPr/>
          <p:nvPr/>
        </p:nvSpPr>
        <p:spPr>
          <a:xfrm>
            <a:off x="2711624" y="5398193"/>
            <a:ext cx="6840760" cy="11745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3215680" y="5368576"/>
            <a:ext cx="8106006" cy="461665"/>
          </a:xfrm>
          <a:prstGeom prst="rect">
            <a:avLst/>
          </a:prstGeom>
          <a:noFill/>
        </p:spPr>
        <p:txBody>
          <a:bodyPr wrap="square" rtlCol="0">
            <a:spAutoFit/>
          </a:bodyPr>
          <a:lstStyle/>
          <a:p>
            <a:r>
              <a:rPr lang="en-US" sz="2300" dirty="0" smtClean="0"/>
              <a:t>0        20k      40k      60k       80k    100k    120k     140k</a:t>
            </a:r>
            <a:endParaRPr lang="en-GB" sz="2300" dirty="0"/>
          </a:p>
        </p:txBody>
      </p:sp>
      <p:sp>
        <p:nvSpPr>
          <p:cNvPr id="27" name="Rectangle 26"/>
          <p:cNvSpPr/>
          <p:nvPr/>
        </p:nvSpPr>
        <p:spPr>
          <a:xfrm>
            <a:off x="5723590" y="5862895"/>
            <a:ext cx="1023806" cy="461665"/>
          </a:xfrm>
          <a:prstGeom prst="rect">
            <a:avLst/>
          </a:prstGeom>
        </p:spPr>
        <p:txBody>
          <a:bodyPr wrap="none">
            <a:spAutoFit/>
          </a:bodyPr>
          <a:lstStyle/>
          <a:p>
            <a:r>
              <a:rPr lang="en-GB" sz="2400" dirty="0"/>
              <a:t>m/</a:t>
            </a:r>
            <a:r>
              <a:rPr lang="el-GR" sz="2400" dirty="0"/>
              <a:t>Δ</a:t>
            </a:r>
            <a:r>
              <a:rPr lang="en-GB" sz="2400" dirty="0"/>
              <a:t>m </a:t>
            </a:r>
          </a:p>
        </p:txBody>
      </p:sp>
      <p:sp>
        <p:nvSpPr>
          <p:cNvPr id="4" name="Slide Number Placeholder 3"/>
          <p:cNvSpPr>
            <a:spLocks noGrp="1"/>
          </p:cNvSpPr>
          <p:nvPr>
            <p:ph type="sldNum" sz="quarter" idx="12"/>
          </p:nvPr>
        </p:nvSpPr>
        <p:spPr/>
        <p:txBody>
          <a:bodyPr/>
          <a:lstStyle/>
          <a:p>
            <a:fld id="{DCE4B40A-67BA-4787-801A-16EE65008C21}" type="slidenum">
              <a:rPr lang="en-US" smtClean="0"/>
              <a:pPr/>
              <a:t>14</a:t>
            </a:fld>
            <a:endParaRPr lang="en-US" dirty="0"/>
          </a:p>
        </p:txBody>
      </p:sp>
      <p:pic>
        <p:nvPicPr>
          <p:cNvPr id="17" name="Picture 16"/>
          <p:cNvPicPr>
            <a:picLocks noChangeAspect="1"/>
          </p:cNvPicPr>
          <p:nvPr/>
        </p:nvPicPr>
        <p:blipFill rotWithShape="1">
          <a:blip r:embed="rId3"/>
          <a:srcRect l="27420" t="11154" r="63846" b="81159"/>
          <a:stretch/>
        </p:blipFill>
        <p:spPr>
          <a:xfrm rot="10800000">
            <a:off x="5955359" y="1320714"/>
            <a:ext cx="664196" cy="424400"/>
          </a:xfrm>
          <a:prstGeom prst="rect">
            <a:avLst/>
          </a:prstGeom>
        </p:spPr>
      </p:pic>
      <p:sp>
        <p:nvSpPr>
          <p:cNvPr id="18" name="Rectangle 17"/>
          <p:cNvSpPr/>
          <p:nvPr/>
        </p:nvSpPr>
        <p:spPr>
          <a:xfrm>
            <a:off x="6600056" y="1340768"/>
            <a:ext cx="2751331" cy="369332"/>
          </a:xfrm>
          <a:prstGeom prst="rect">
            <a:avLst/>
          </a:prstGeom>
        </p:spPr>
        <p:txBody>
          <a:bodyPr wrap="none">
            <a:spAutoFit/>
          </a:bodyPr>
          <a:lstStyle/>
          <a:p>
            <a:r>
              <a:rPr lang="en-US" dirty="0"/>
              <a:t>Existing low-energy devices</a:t>
            </a:r>
            <a:endParaRPr lang="en-GB" dirty="0"/>
          </a:p>
        </p:txBody>
      </p:sp>
    </p:spTree>
    <p:extLst>
      <p:ext uri="{BB962C8B-B14F-4D97-AF65-F5344CB8AC3E}">
        <p14:creationId xmlns:p14="http://schemas.microsoft.com/office/powerpoint/2010/main" val="40386931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5"/>
          <p:cNvPicPr>
            <a:picLocks noGrp="1" noChangeAspect="1"/>
          </p:cNvPicPr>
          <p:nvPr>
            <p:ph idx="1"/>
          </p:nvPr>
        </p:nvPicPr>
        <p:blipFill>
          <a:blip r:embed="rId2"/>
          <a:stretch>
            <a:fillRect/>
          </a:stretch>
        </p:blipFill>
        <p:spPr>
          <a:xfrm>
            <a:off x="2025724" y="1149721"/>
            <a:ext cx="7585069" cy="5447631"/>
          </a:xfrm>
          <a:prstGeom prst="rect">
            <a:avLst/>
          </a:prstGeom>
        </p:spPr>
      </p:pic>
      <p:sp>
        <p:nvSpPr>
          <p:cNvPr id="2" name="Title 1"/>
          <p:cNvSpPr>
            <a:spLocks noGrp="1"/>
          </p:cNvSpPr>
          <p:nvPr>
            <p:ph type="title"/>
          </p:nvPr>
        </p:nvSpPr>
        <p:spPr/>
        <p:txBody>
          <a:bodyPr/>
          <a:lstStyle/>
          <a:p>
            <a:r>
              <a:rPr lang="en-GB" dirty="0"/>
              <a:t>MR-</a:t>
            </a:r>
            <a:r>
              <a:rPr lang="en-GB" dirty="0" err="1"/>
              <a:t>ToF</a:t>
            </a:r>
            <a:r>
              <a:rPr lang="en-GB" dirty="0"/>
              <a:t> </a:t>
            </a:r>
            <a:r>
              <a:rPr lang="en-GB" dirty="0" err="1"/>
              <a:t>i</a:t>
            </a:r>
            <a:r>
              <a:rPr lang="en-US" dirty="0" smtClean="0"/>
              <a:t>on </a:t>
            </a:r>
            <a:r>
              <a:rPr lang="en-US" dirty="0" smtClean="0"/>
              <a:t>flux</a:t>
            </a:r>
            <a:endParaRPr lang="en-GB" dirty="0"/>
          </a:p>
        </p:txBody>
      </p:sp>
      <p:sp>
        <p:nvSpPr>
          <p:cNvPr id="5" name="Text Placeholder 4"/>
          <p:cNvSpPr>
            <a:spLocks noGrp="1"/>
          </p:cNvSpPr>
          <p:nvPr>
            <p:ph type="body" sz="quarter" idx="13"/>
          </p:nvPr>
        </p:nvSpPr>
        <p:spPr/>
        <p:txBody>
          <a:bodyPr/>
          <a:lstStyle/>
          <a:p>
            <a:endParaRPr lang="en-GB"/>
          </a:p>
        </p:txBody>
      </p:sp>
      <p:grpSp>
        <p:nvGrpSpPr>
          <p:cNvPr id="16" name="Group 15"/>
          <p:cNvGrpSpPr/>
          <p:nvPr/>
        </p:nvGrpSpPr>
        <p:grpSpPr>
          <a:xfrm>
            <a:off x="5907100" y="1298337"/>
            <a:ext cx="3856915" cy="765422"/>
            <a:chOff x="4661252" y="1146673"/>
            <a:chExt cx="3856915" cy="765422"/>
          </a:xfrm>
        </p:grpSpPr>
        <p:pic>
          <p:nvPicPr>
            <p:cNvPr id="11" name="Picture 10"/>
            <p:cNvPicPr>
              <a:picLocks noChangeAspect="1"/>
            </p:cNvPicPr>
            <p:nvPr/>
          </p:nvPicPr>
          <p:blipFill rotWithShape="1">
            <a:blip r:embed="rId3"/>
            <a:srcRect l="27420" t="5798" r="63846" b="81159"/>
            <a:stretch/>
          </p:blipFill>
          <p:spPr>
            <a:xfrm rot="10800000">
              <a:off x="4661252" y="1146673"/>
              <a:ext cx="664196" cy="720080"/>
            </a:xfrm>
            <a:prstGeom prst="rect">
              <a:avLst/>
            </a:prstGeom>
          </p:spPr>
        </p:pic>
        <p:sp>
          <p:nvSpPr>
            <p:cNvPr id="12" name="TextBox 11"/>
            <p:cNvSpPr txBox="1"/>
            <p:nvPr/>
          </p:nvSpPr>
          <p:spPr>
            <a:xfrm>
              <a:off x="5349815" y="1542763"/>
              <a:ext cx="3168352" cy="369332"/>
            </a:xfrm>
            <a:prstGeom prst="rect">
              <a:avLst/>
            </a:prstGeom>
            <a:noFill/>
          </p:spPr>
          <p:txBody>
            <a:bodyPr wrap="square" rtlCol="0">
              <a:spAutoFit/>
            </a:bodyPr>
            <a:lstStyle/>
            <a:p>
              <a:r>
                <a:rPr lang="en-US" dirty="0" smtClean="0">
                  <a:solidFill>
                    <a:srgbClr val="0000FF"/>
                  </a:solidFill>
                </a:rPr>
                <a:t>1.5-keV MIRACLS simulated</a:t>
              </a:r>
            </a:p>
          </p:txBody>
        </p:sp>
        <p:sp>
          <p:nvSpPr>
            <p:cNvPr id="13" name="Rectangle 12"/>
            <p:cNvSpPr/>
            <p:nvPr/>
          </p:nvSpPr>
          <p:spPr>
            <a:xfrm>
              <a:off x="5349815" y="1189104"/>
              <a:ext cx="2841099" cy="369332"/>
            </a:xfrm>
            <a:prstGeom prst="rect">
              <a:avLst/>
            </a:prstGeom>
          </p:spPr>
          <p:txBody>
            <a:bodyPr wrap="none">
              <a:spAutoFit/>
            </a:bodyPr>
            <a:lstStyle/>
            <a:p>
              <a:r>
                <a:rPr lang="en-US" dirty="0" smtClean="0"/>
                <a:t>Existing </a:t>
              </a:r>
              <a:r>
                <a:rPr lang="en-US" dirty="0"/>
                <a:t>low-energy devices</a:t>
              </a:r>
              <a:endParaRPr lang="en-GB" dirty="0"/>
            </a:p>
          </p:txBody>
        </p:sp>
      </p:grpSp>
      <p:sp>
        <p:nvSpPr>
          <p:cNvPr id="19" name="Rectangle 18"/>
          <p:cNvSpPr/>
          <p:nvPr/>
        </p:nvSpPr>
        <p:spPr>
          <a:xfrm>
            <a:off x="2711624" y="5350840"/>
            <a:ext cx="6840760" cy="11745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2711624" y="5398193"/>
            <a:ext cx="6840760" cy="11745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3215680" y="5368576"/>
            <a:ext cx="8106006" cy="461665"/>
          </a:xfrm>
          <a:prstGeom prst="rect">
            <a:avLst/>
          </a:prstGeom>
          <a:noFill/>
        </p:spPr>
        <p:txBody>
          <a:bodyPr wrap="square" rtlCol="0">
            <a:spAutoFit/>
          </a:bodyPr>
          <a:lstStyle/>
          <a:p>
            <a:r>
              <a:rPr lang="en-US" sz="2300" dirty="0" smtClean="0"/>
              <a:t>0        20k      40k      60k       80k    100k    120k     140k</a:t>
            </a:r>
            <a:endParaRPr lang="en-GB" sz="2300" dirty="0"/>
          </a:p>
        </p:txBody>
      </p:sp>
      <p:sp>
        <p:nvSpPr>
          <p:cNvPr id="23" name="Rectangle 22"/>
          <p:cNvSpPr/>
          <p:nvPr/>
        </p:nvSpPr>
        <p:spPr>
          <a:xfrm>
            <a:off x="5723590" y="5862895"/>
            <a:ext cx="1023806" cy="461665"/>
          </a:xfrm>
          <a:prstGeom prst="rect">
            <a:avLst/>
          </a:prstGeom>
        </p:spPr>
        <p:txBody>
          <a:bodyPr wrap="none">
            <a:spAutoFit/>
          </a:bodyPr>
          <a:lstStyle/>
          <a:p>
            <a:r>
              <a:rPr lang="en-GB" sz="2400" dirty="0"/>
              <a:t>m/</a:t>
            </a:r>
            <a:r>
              <a:rPr lang="el-GR" sz="2400" dirty="0"/>
              <a:t>Δ</a:t>
            </a:r>
            <a:r>
              <a:rPr lang="en-GB" sz="2400" dirty="0"/>
              <a:t>m </a:t>
            </a:r>
          </a:p>
        </p:txBody>
      </p:sp>
      <p:sp>
        <p:nvSpPr>
          <p:cNvPr id="4" name="Slide Number Placeholder 3"/>
          <p:cNvSpPr>
            <a:spLocks noGrp="1"/>
          </p:cNvSpPr>
          <p:nvPr>
            <p:ph type="sldNum" sz="quarter" idx="12"/>
          </p:nvPr>
        </p:nvSpPr>
        <p:spPr/>
        <p:txBody>
          <a:bodyPr/>
          <a:lstStyle/>
          <a:p>
            <a:fld id="{DCE4B40A-67BA-4787-801A-16EE65008C21}" type="slidenum">
              <a:rPr lang="en-US" smtClean="0"/>
              <a:pPr/>
              <a:t>15</a:t>
            </a:fld>
            <a:endParaRPr lang="en-US" dirty="0"/>
          </a:p>
        </p:txBody>
      </p:sp>
    </p:spTree>
    <p:extLst>
      <p:ext uri="{BB962C8B-B14F-4D97-AF65-F5344CB8AC3E}">
        <p14:creationId xmlns:p14="http://schemas.microsoft.com/office/powerpoint/2010/main" val="4123922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stretch>
            <a:fillRect/>
          </a:stretch>
        </p:blipFill>
        <p:spPr>
          <a:xfrm>
            <a:off x="2106763" y="1219884"/>
            <a:ext cx="7445621" cy="5388196"/>
          </a:xfrm>
          <a:prstGeom prst="rect">
            <a:avLst/>
          </a:prstGeom>
        </p:spPr>
      </p:pic>
      <p:sp>
        <p:nvSpPr>
          <p:cNvPr id="2" name="Title 1"/>
          <p:cNvSpPr>
            <a:spLocks noGrp="1"/>
          </p:cNvSpPr>
          <p:nvPr>
            <p:ph type="title"/>
          </p:nvPr>
        </p:nvSpPr>
        <p:spPr/>
        <p:txBody>
          <a:bodyPr>
            <a:normAutofit/>
          </a:bodyPr>
          <a:lstStyle/>
          <a:p>
            <a:r>
              <a:rPr lang="en-GB" sz="3600" dirty="0"/>
              <a:t>MR-</a:t>
            </a:r>
            <a:r>
              <a:rPr lang="en-GB" sz="3600" dirty="0" err="1"/>
              <a:t>ToF</a:t>
            </a:r>
            <a:r>
              <a:rPr lang="en-GB" sz="3600" dirty="0"/>
              <a:t> </a:t>
            </a:r>
            <a:r>
              <a:rPr lang="en-GB" sz="3600" dirty="0" err="1"/>
              <a:t>i</a:t>
            </a:r>
            <a:r>
              <a:rPr lang="en-US" sz="3600" dirty="0" smtClean="0"/>
              <a:t>on </a:t>
            </a:r>
            <a:r>
              <a:rPr lang="en-US" sz="3600" dirty="0" smtClean="0"/>
              <a:t>flux</a:t>
            </a:r>
            <a:endParaRPr lang="en-GB" sz="3600" dirty="0"/>
          </a:p>
        </p:txBody>
      </p:sp>
      <p:sp>
        <p:nvSpPr>
          <p:cNvPr id="5" name="Text Placeholder 4"/>
          <p:cNvSpPr>
            <a:spLocks noGrp="1"/>
          </p:cNvSpPr>
          <p:nvPr>
            <p:ph type="body" sz="quarter" idx="13"/>
          </p:nvPr>
        </p:nvSpPr>
        <p:spPr/>
        <p:txBody>
          <a:bodyPr/>
          <a:lstStyle/>
          <a:p>
            <a:r>
              <a:rPr lang="en-US" dirty="0" smtClean="0"/>
              <a:t> </a:t>
            </a:r>
            <a:endParaRPr lang="en-GB" dirty="0"/>
          </a:p>
        </p:txBody>
      </p:sp>
      <p:sp>
        <p:nvSpPr>
          <p:cNvPr id="20" name="TextBox 19"/>
          <p:cNvSpPr txBox="1"/>
          <p:nvPr/>
        </p:nvSpPr>
        <p:spPr>
          <a:xfrm>
            <a:off x="3095699" y="5248121"/>
            <a:ext cx="8106006" cy="461665"/>
          </a:xfrm>
          <a:prstGeom prst="rect">
            <a:avLst/>
          </a:prstGeom>
          <a:noFill/>
        </p:spPr>
        <p:txBody>
          <a:bodyPr wrap="square" rtlCol="0">
            <a:spAutoFit/>
          </a:bodyPr>
          <a:lstStyle/>
          <a:p>
            <a:r>
              <a:rPr lang="en-US" sz="2300" dirty="0" smtClean="0"/>
              <a:t>0        20k      40k      60k       80k    100k    120k     140k</a:t>
            </a:r>
            <a:endParaRPr lang="en-GB" sz="2300" dirty="0"/>
          </a:p>
        </p:txBody>
      </p:sp>
      <p:sp>
        <p:nvSpPr>
          <p:cNvPr id="13" name="Rectangle 12"/>
          <p:cNvSpPr/>
          <p:nvPr/>
        </p:nvSpPr>
        <p:spPr>
          <a:xfrm>
            <a:off x="3951884" y="1293936"/>
            <a:ext cx="5472608" cy="13681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 name="Group 14"/>
          <p:cNvGrpSpPr/>
          <p:nvPr/>
        </p:nvGrpSpPr>
        <p:grpSpPr>
          <a:xfrm>
            <a:off x="6023992" y="2054527"/>
            <a:ext cx="3400500" cy="369332"/>
            <a:chOff x="8882600" y="2286692"/>
            <a:chExt cx="3400500" cy="369332"/>
          </a:xfrm>
        </p:grpSpPr>
        <p:pic>
          <p:nvPicPr>
            <p:cNvPr id="9" name="Picture 8"/>
            <p:cNvPicPr>
              <a:picLocks noChangeAspect="1"/>
            </p:cNvPicPr>
            <p:nvPr/>
          </p:nvPicPr>
          <p:blipFill rotWithShape="1">
            <a:blip r:embed="rId3"/>
            <a:srcRect l="27420" t="17660" r="63846" b="76111"/>
            <a:stretch/>
          </p:blipFill>
          <p:spPr>
            <a:xfrm>
              <a:off x="8882600" y="2293012"/>
              <a:ext cx="664196" cy="343899"/>
            </a:xfrm>
            <a:prstGeom prst="rect">
              <a:avLst/>
            </a:prstGeom>
          </p:spPr>
        </p:pic>
        <p:sp>
          <p:nvSpPr>
            <p:cNvPr id="14" name="TextBox 13"/>
            <p:cNvSpPr txBox="1"/>
            <p:nvPr/>
          </p:nvSpPr>
          <p:spPr>
            <a:xfrm>
              <a:off x="9479078" y="2286692"/>
              <a:ext cx="2804022" cy="369332"/>
            </a:xfrm>
            <a:prstGeom prst="rect">
              <a:avLst/>
            </a:prstGeom>
            <a:noFill/>
          </p:spPr>
          <p:txBody>
            <a:bodyPr wrap="square" rtlCol="0">
              <a:spAutoFit/>
            </a:bodyPr>
            <a:lstStyle/>
            <a:p>
              <a:r>
                <a:rPr lang="en-US" dirty="0" smtClean="0">
                  <a:solidFill>
                    <a:srgbClr val="FF0000"/>
                  </a:solidFill>
                </a:rPr>
                <a:t>30-keV MIRACLS simulated</a:t>
              </a:r>
              <a:endParaRPr lang="en-GB" dirty="0">
                <a:solidFill>
                  <a:srgbClr val="FF0000"/>
                </a:solidFill>
              </a:endParaRPr>
            </a:p>
          </p:txBody>
        </p:sp>
      </p:grpSp>
      <p:sp>
        <p:nvSpPr>
          <p:cNvPr id="19" name="Rectangle 18"/>
          <p:cNvSpPr/>
          <p:nvPr/>
        </p:nvSpPr>
        <p:spPr>
          <a:xfrm>
            <a:off x="2711624" y="5301208"/>
            <a:ext cx="6840760" cy="12468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5723590" y="5838240"/>
            <a:ext cx="1023806" cy="461665"/>
          </a:xfrm>
          <a:prstGeom prst="rect">
            <a:avLst/>
          </a:prstGeom>
        </p:spPr>
        <p:txBody>
          <a:bodyPr wrap="none">
            <a:spAutoFit/>
          </a:bodyPr>
          <a:lstStyle/>
          <a:p>
            <a:r>
              <a:rPr lang="en-GB" sz="2400" dirty="0"/>
              <a:t>m/</a:t>
            </a:r>
            <a:r>
              <a:rPr lang="el-GR" sz="2400" dirty="0"/>
              <a:t>Δ</a:t>
            </a:r>
            <a:r>
              <a:rPr lang="en-GB" sz="2400" dirty="0"/>
              <a:t>m </a:t>
            </a:r>
          </a:p>
        </p:txBody>
      </p:sp>
      <p:sp>
        <p:nvSpPr>
          <p:cNvPr id="4" name="Slide Number Placeholder 3"/>
          <p:cNvSpPr>
            <a:spLocks noGrp="1"/>
          </p:cNvSpPr>
          <p:nvPr>
            <p:ph type="sldNum" sz="quarter" idx="12"/>
          </p:nvPr>
        </p:nvSpPr>
        <p:spPr/>
        <p:txBody>
          <a:bodyPr/>
          <a:lstStyle/>
          <a:p>
            <a:fld id="{DCE4B40A-67BA-4787-801A-16EE65008C21}" type="slidenum">
              <a:rPr lang="en-US" smtClean="0"/>
              <a:pPr/>
              <a:t>16</a:t>
            </a:fld>
            <a:endParaRPr lang="en-US"/>
          </a:p>
        </p:txBody>
      </p:sp>
      <p:sp>
        <p:nvSpPr>
          <p:cNvPr id="25" name="TextBox 24"/>
          <p:cNvSpPr txBox="1"/>
          <p:nvPr/>
        </p:nvSpPr>
        <p:spPr>
          <a:xfrm>
            <a:off x="3215680" y="5368576"/>
            <a:ext cx="8106006" cy="461665"/>
          </a:xfrm>
          <a:prstGeom prst="rect">
            <a:avLst/>
          </a:prstGeom>
          <a:noFill/>
        </p:spPr>
        <p:txBody>
          <a:bodyPr wrap="square" rtlCol="0">
            <a:spAutoFit/>
          </a:bodyPr>
          <a:lstStyle/>
          <a:p>
            <a:r>
              <a:rPr lang="en-US" sz="2300" dirty="0" smtClean="0"/>
              <a:t>0        20k      40k      60k       80k    100k    120k     140k</a:t>
            </a:r>
            <a:endParaRPr lang="en-GB" sz="2300" dirty="0"/>
          </a:p>
        </p:txBody>
      </p:sp>
      <p:pic>
        <p:nvPicPr>
          <p:cNvPr id="41" name="Picture 40"/>
          <p:cNvPicPr>
            <a:picLocks noChangeAspect="1"/>
          </p:cNvPicPr>
          <p:nvPr/>
        </p:nvPicPr>
        <p:blipFill rotWithShape="1">
          <a:blip r:embed="rId3"/>
          <a:srcRect l="27420" t="5798" r="63846" b="81159"/>
          <a:stretch/>
        </p:blipFill>
        <p:spPr>
          <a:xfrm rot="10800000">
            <a:off x="5907100" y="1298337"/>
            <a:ext cx="664196" cy="720080"/>
          </a:xfrm>
          <a:prstGeom prst="rect">
            <a:avLst/>
          </a:prstGeom>
        </p:spPr>
      </p:pic>
      <p:sp>
        <p:nvSpPr>
          <p:cNvPr id="42" name="TextBox 41"/>
          <p:cNvSpPr txBox="1"/>
          <p:nvPr/>
        </p:nvSpPr>
        <p:spPr>
          <a:xfrm>
            <a:off x="6595663" y="1694427"/>
            <a:ext cx="3168352" cy="369332"/>
          </a:xfrm>
          <a:prstGeom prst="rect">
            <a:avLst/>
          </a:prstGeom>
          <a:noFill/>
        </p:spPr>
        <p:txBody>
          <a:bodyPr wrap="square" rtlCol="0">
            <a:spAutoFit/>
          </a:bodyPr>
          <a:lstStyle/>
          <a:p>
            <a:r>
              <a:rPr lang="en-US" dirty="0" smtClean="0">
                <a:solidFill>
                  <a:srgbClr val="0000FF"/>
                </a:solidFill>
              </a:rPr>
              <a:t>1.5-keV MIRACLS simulated</a:t>
            </a:r>
          </a:p>
        </p:txBody>
      </p:sp>
      <p:sp>
        <p:nvSpPr>
          <p:cNvPr id="43" name="Rectangle 42"/>
          <p:cNvSpPr/>
          <p:nvPr/>
        </p:nvSpPr>
        <p:spPr>
          <a:xfrm>
            <a:off x="6595663" y="1340768"/>
            <a:ext cx="2841099" cy="369332"/>
          </a:xfrm>
          <a:prstGeom prst="rect">
            <a:avLst/>
          </a:prstGeom>
        </p:spPr>
        <p:txBody>
          <a:bodyPr wrap="none">
            <a:spAutoFit/>
          </a:bodyPr>
          <a:lstStyle/>
          <a:p>
            <a:r>
              <a:rPr lang="en-US" dirty="0" smtClean="0"/>
              <a:t>Existing </a:t>
            </a:r>
            <a:r>
              <a:rPr lang="en-US" dirty="0"/>
              <a:t>low-energy devices</a:t>
            </a:r>
            <a:endParaRPr lang="en-GB" dirty="0"/>
          </a:p>
        </p:txBody>
      </p:sp>
    </p:spTree>
    <p:extLst>
      <p:ext uri="{BB962C8B-B14F-4D97-AF65-F5344CB8AC3E}">
        <p14:creationId xmlns:p14="http://schemas.microsoft.com/office/powerpoint/2010/main" val="10117599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stretch>
            <a:fillRect/>
          </a:stretch>
        </p:blipFill>
        <p:spPr>
          <a:xfrm>
            <a:off x="2106763" y="1219884"/>
            <a:ext cx="7445621" cy="5388196"/>
          </a:xfrm>
          <a:prstGeom prst="rect">
            <a:avLst/>
          </a:prstGeom>
        </p:spPr>
      </p:pic>
      <p:sp>
        <p:nvSpPr>
          <p:cNvPr id="2" name="Title 1"/>
          <p:cNvSpPr>
            <a:spLocks noGrp="1"/>
          </p:cNvSpPr>
          <p:nvPr>
            <p:ph type="title"/>
          </p:nvPr>
        </p:nvSpPr>
        <p:spPr/>
        <p:txBody>
          <a:bodyPr>
            <a:normAutofit/>
          </a:bodyPr>
          <a:lstStyle/>
          <a:p>
            <a:r>
              <a:rPr lang="en-GB" sz="3600" dirty="0"/>
              <a:t>MR-</a:t>
            </a:r>
            <a:r>
              <a:rPr lang="en-GB" sz="3600" dirty="0" err="1"/>
              <a:t>ToF</a:t>
            </a:r>
            <a:r>
              <a:rPr lang="en-GB" sz="3600" dirty="0"/>
              <a:t> </a:t>
            </a:r>
            <a:r>
              <a:rPr lang="en-GB" sz="3600" dirty="0" err="1"/>
              <a:t>i</a:t>
            </a:r>
            <a:r>
              <a:rPr lang="en-US" sz="3600" dirty="0" smtClean="0"/>
              <a:t>on </a:t>
            </a:r>
            <a:r>
              <a:rPr lang="en-US" sz="3600" dirty="0" smtClean="0"/>
              <a:t>flux</a:t>
            </a:r>
            <a:endParaRPr lang="en-GB" sz="3600" dirty="0"/>
          </a:p>
        </p:txBody>
      </p:sp>
      <p:sp>
        <p:nvSpPr>
          <p:cNvPr id="5" name="Text Placeholder 4"/>
          <p:cNvSpPr>
            <a:spLocks noGrp="1"/>
          </p:cNvSpPr>
          <p:nvPr>
            <p:ph type="body" sz="quarter" idx="13"/>
          </p:nvPr>
        </p:nvSpPr>
        <p:spPr/>
        <p:txBody>
          <a:bodyPr/>
          <a:lstStyle/>
          <a:p>
            <a:r>
              <a:rPr lang="en-US" dirty="0" smtClean="0"/>
              <a:t> </a:t>
            </a:r>
            <a:endParaRPr lang="en-GB" dirty="0"/>
          </a:p>
        </p:txBody>
      </p:sp>
      <p:sp>
        <p:nvSpPr>
          <p:cNvPr id="20" name="TextBox 19"/>
          <p:cNvSpPr txBox="1"/>
          <p:nvPr/>
        </p:nvSpPr>
        <p:spPr>
          <a:xfrm>
            <a:off x="3095699" y="5248121"/>
            <a:ext cx="8106006" cy="461665"/>
          </a:xfrm>
          <a:prstGeom prst="rect">
            <a:avLst/>
          </a:prstGeom>
          <a:noFill/>
        </p:spPr>
        <p:txBody>
          <a:bodyPr wrap="square" rtlCol="0">
            <a:spAutoFit/>
          </a:bodyPr>
          <a:lstStyle/>
          <a:p>
            <a:r>
              <a:rPr lang="en-US" sz="2300" dirty="0" smtClean="0"/>
              <a:t>0        20k      40k      60k       80k    100k    120k     140k</a:t>
            </a:r>
            <a:endParaRPr lang="en-GB" sz="2300" dirty="0"/>
          </a:p>
        </p:txBody>
      </p:sp>
      <p:sp>
        <p:nvSpPr>
          <p:cNvPr id="13" name="Rectangle 12"/>
          <p:cNvSpPr/>
          <p:nvPr/>
        </p:nvSpPr>
        <p:spPr>
          <a:xfrm>
            <a:off x="3951884" y="1293936"/>
            <a:ext cx="5472608" cy="13681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 name="Group 14"/>
          <p:cNvGrpSpPr/>
          <p:nvPr/>
        </p:nvGrpSpPr>
        <p:grpSpPr>
          <a:xfrm>
            <a:off x="6023992" y="2054527"/>
            <a:ext cx="3400500" cy="369332"/>
            <a:chOff x="8882600" y="2286692"/>
            <a:chExt cx="3400500" cy="369332"/>
          </a:xfrm>
        </p:grpSpPr>
        <p:pic>
          <p:nvPicPr>
            <p:cNvPr id="9" name="Picture 8"/>
            <p:cNvPicPr>
              <a:picLocks noChangeAspect="1"/>
            </p:cNvPicPr>
            <p:nvPr/>
          </p:nvPicPr>
          <p:blipFill rotWithShape="1">
            <a:blip r:embed="rId3"/>
            <a:srcRect l="27420" t="17660" r="63846" b="76111"/>
            <a:stretch/>
          </p:blipFill>
          <p:spPr>
            <a:xfrm>
              <a:off x="8882600" y="2293012"/>
              <a:ext cx="664196" cy="343899"/>
            </a:xfrm>
            <a:prstGeom prst="rect">
              <a:avLst/>
            </a:prstGeom>
          </p:spPr>
        </p:pic>
        <p:sp>
          <p:nvSpPr>
            <p:cNvPr id="14" name="TextBox 13"/>
            <p:cNvSpPr txBox="1"/>
            <p:nvPr/>
          </p:nvSpPr>
          <p:spPr>
            <a:xfrm>
              <a:off x="9479078" y="2286692"/>
              <a:ext cx="2804022" cy="369332"/>
            </a:xfrm>
            <a:prstGeom prst="rect">
              <a:avLst/>
            </a:prstGeom>
            <a:noFill/>
          </p:spPr>
          <p:txBody>
            <a:bodyPr wrap="square" rtlCol="0">
              <a:spAutoFit/>
            </a:bodyPr>
            <a:lstStyle/>
            <a:p>
              <a:r>
                <a:rPr lang="en-US" dirty="0" smtClean="0">
                  <a:solidFill>
                    <a:srgbClr val="FF0000"/>
                  </a:solidFill>
                </a:rPr>
                <a:t>30-keV MIRACLS simulated</a:t>
              </a:r>
              <a:endParaRPr lang="en-GB" dirty="0">
                <a:solidFill>
                  <a:srgbClr val="FF0000"/>
                </a:solidFill>
              </a:endParaRPr>
            </a:p>
          </p:txBody>
        </p:sp>
      </p:grpSp>
      <p:sp>
        <p:nvSpPr>
          <p:cNvPr id="19" name="Rectangle 18"/>
          <p:cNvSpPr/>
          <p:nvPr/>
        </p:nvSpPr>
        <p:spPr>
          <a:xfrm>
            <a:off x="2711624" y="5301208"/>
            <a:ext cx="6840760" cy="12468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5723590" y="5838240"/>
            <a:ext cx="1023806" cy="461665"/>
          </a:xfrm>
          <a:prstGeom prst="rect">
            <a:avLst/>
          </a:prstGeom>
        </p:spPr>
        <p:txBody>
          <a:bodyPr wrap="none">
            <a:spAutoFit/>
          </a:bodyPr>
          <a:lstStyle/>
          <a:p>
            <a:r>
              <a:rPr lang="en-GB" sz="2400" dirty="0"/>
              <a:t>m/</a:t>
            </a:r>
            <a:r>
              <a:rPr lang="el-GR" sz="2400" dirty="0"/>
              <a:t>Δ</a:t>
            </a:r>
            <a:r>
              <a:rPr lang="en-GB" sz="2400" dirty="0"/>
              <a:t>m </a:t>
            </a:r>
          </a:p>
        </p:txBody>
      </p:sp>
      <p:sp>
        <p:nvSpPr>
          <p:cNvPr id="4" name="Slide Number Placeholder 3"/>
          <p:cNvSpPr>
            <a:spLocks noGrp="1"/>
          </p:cNvSpPr>
          <p:nvPr>
            <p:ph type="sldNum" sz="quarter" idx="12"/>
          </p:nvPr>
        </p:nvSpPr>
        <p:spPr/>
        <p:txBody>
          <a:bodyPr/>
          <a:lstStyle/>
          <a:p>
            <a:fld id="{DCE4B40A-67BA-4787-801A-16EE65008C21}" type="slidenum">
              <a:rPr lang="en-US" smtClean="0"/>
              <a:pPr/>
              <a:t>17</a:t>
            </a:fld>
            <a:endParaRPr lang="en-US"/>
          </a:p>
        </p:txBody>
      </p:sp>
      <p:sp>
        <p:nvSpPr>
          <p:cNvPr id="25" name="TextBox 24"/>
          <p:cNvSpPr txBox="1"/>
          <p:nvPr/>
        </p:nvSpPr>
        <p:spPr>
          <a:xfrm>
            <a:off x="3215680" y="5368576"/>
            <a:ext cx="8106006" cy="461665"/>
          </a:xfrm>
          <a:prstGeom prst="rect">
            <a:avLst/>
          </a:prstGeom>
          <a:noFill/>
        </p:spPr>
        <p:txBody>
          <a:bodyPr wrap="square" rtlCol="0">
            <a:spAutoFit/>
          </a:bodyPr>
          <a:lstStyle/>
          <a:p>
            <a:r>
              <a:rPr lang="en-US" sz="2300" dirty="0" smtClean="0"/>
              <a:t>0        20k      40k      60k       80k    100k    120k     140k</a:t>
            </a:r>
            <a:endParaRPr lang="en-GB" sz="2300" dirty="0"/>
          </a:p>
        </p:txBody>
      </p:sp>
      <p:sp>
        <p:nvSpPr>
          <p:cNvPr id="6" name="TextBox 5"/>
          <p:cNvSpPr txBox="1"/>
          <p:nvPr/>
        </p:nvSpPr>
        <p:spPr>
          <a:xfrm>
            <a:off x="5392044" y="2748633"/>
            <a:ext cx="2592288" cy="369332"/>
          </a:xfrm>
          <a:prstGeom prst="rect">
            <a:avLst/>
          </a:prstGeom>
          <a:noFill/>
        </p:spPr>
        <p:txBody>
          <a:bodyPr wrap="square" rtlCol="0">
            <a:spAutoFit/>
          </a:bodyPr>
          <a:lstStyle/>
          <a:p>
            <a:r>
              <a:rPr lang="en-US" dirty="0" smtClean="0"/>
              <a:t>isobaric pure </a:t>
            </a:r>
            <a:r>
              <a:rPr lang="en-US" baseline="30000" dirty="0" smtClean="0"/>
              <a:t>132</a:t>
            </a:r>
            <a:r>
              <a:rPr lang="en-US" dirty="0" smtClean="0"/>
              <a:t>Sn</a:t>
            </a:r>
            <a:endParaRPr lang="en-GB" dirty="0"/>
          </a:p>
        </p:txBody>
      </p:sp>
      <p:cxnSp>
        <p:nvCxnSpPr>
          <p:cNvPr id="10" name="Straight Arrow Connector 9"/>
          <p:cNvCxnSpPr>
            <a:stCxn id="6" idx="1"/>
          </p:cNvCxnSpPr>
          <p:nvPr/>
        </p:nvCxnSpPr>
        <p:spPr>
          <a:xfrm flipH="1">
            <a:off x="5087888" y="2933299"/>
            <a:ext cx="304156" cy="30512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3" name="TextBox 22"/>
          <p:cNvSpPr txBox="1"/>
          <p:nvPr/>
        </p:nvSpPr>
        <p:spPr>
          <a:xfrm>
            <a:off x="3624417" y="1793346"/>
            <a:ext cx="2592288" cy="369332"/>
          </a:xfrm>
          <a:prstGeom prst="rect">
            <a:avLst/>
          </a:prstGeom>
          <a:noFill/>
        </p:spPr>
        <p:txBody>
          <a:bodyPr wrap="square" rtlCol="0">
            <a:spAutoFit/>
          </a:bodyPr>
          <a:lstStyle/>
          <a:p>
            <a:r>
              <a:rPr lang="en-US" dirty="0"/>
              <a:t>i</a:t>
            </a:r>
            <a:r>
              <a:rPr lang="en-US" dirty="0" smtClean="0"/>
              <a:t>sobaric pure </a:t>
            </a:r>
            <a:r>
              <a:rPr lang="en-US" baseline="30000" dirty="0" smtClean="0"/>
              <a:t>28-34</a:t>
            </a:r>
            <a:r>
              <a:rPr lang="en-US" dirty="0" smtClean="0"/>
              <a:t>Mg</a:t>
            </a:r>
            <a:endParaRPr lang="en-GB" dirty="0"/>
          </a:p>
        </p:txBody>
      </p:sp>
      <p:cxnSp>
        <p:nvCxnSpPr>
          <p:cNvPr id="26" name="Straight Arrow Connector 25"/>
          <p:cNvCxnSpPr/>
          <p:nvPr/>
        </p:nvCxnSpPr>
        <p:spPr>
          <a:xfrm flipH="1">
            <a:off x="3624418" y="2115219"/>
            <a:ext cx="199574" cy="11427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7" name="TextBox 26"/>
          <p:cNvSpPr txBox="1"/>
          <p:nvPr/>
        </p:nvSpPr>
        <p:spPr>
          <a:xfrm>
            <a:off x="7590000" y="3053790"/>
            <a:ext cx="2592288" cy="369332"/>
          </a:xfrm>
          <a:prstGeom prst="rect">
            <a:avLst/>
          </a:prstGeom>
          <a:noFill/>
        </p:spPr>
        <p:txBody>
          <a:bodyPr wrap="square" rtlCol="0">
            <a:spAutoFit/>
          </a:bodyPr>
          <a:lstStyle/>
          <a:p>
            <a:r>
              <a:rPr lang="en-US" dirty="0" smtClean="0"/>
              <a:t>isobaric pure </a:t>
            </a:r>
            <a:r>
              <a:rPr lang="en-US" baseline="30000" dirty="0" smtClean="0"/>
              <a:t>128</a:t>
            </a:r>
            <a:r>
              <a:rPr lang="en-US" dirty="0" smtClean="0"/>
              <a:t>Sn</a:t>
            </a:r>
            <a:endParaRPr lang="en-GB" dirty="0"/>
          </a:p>
        </p:txBody>
      </p:sp>
      <p:cxnSp>
        <p:nvCxnSpPr>
          <p:cNvPr id="28" name="Straight Arrow Connector 27"/>
          <p:cNvCxnSpPr/>
          <p:nvPr/>
        </p:nvCxnSpPr>
        <p:spPr>
          <a:xfrm flipH="1">
            <a:off x="7590000" y="3375417"/>
            <a:ext cx="234192" cy="22566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41" name="Picture 40"/>
          <p:cNvPicPr>
            <a:picLocks noChangeAspect="1"/>
          </p:cNvPicPr>
          <p:nvPr/>
        </p:nvPicPr>
        <p:blipFill rotWithShape="1">
          <a:blip r:embed="rId3"/>
          <a:srcRect l="27420" t="5798" r="63846" b="81159"/>
          <a:stretch/>
        </p:blipFill>
        <p:spPr>
          <a:xfrm rot="10800000">
            <a:off x="5907100" y="1298337"/>
            <a:ext cx="664196" cy="720080"/>
          </a:xfrm>
          <a:prstGeom prst="rect">
            <a:avLst/>
          </a:prstGeom>
        </p:spPr>
      </p:pic>
      <p:sp>
        <p:nvSpPr>
          <p:cNvPr id="42" name="TextBox 41"/>
          <p:cNvSpPr txBox="1"/>
          <p:nvPr/>
        </p:nvSpPr>
        <p:spPr>
          <a:xfrm>
            <a:off x="6595663" y="1694427"/>
            <a:ext cx="3168352" cy="369332"/>
          </a:xfrm>
          <a:prstGeom prst="rect">
            <a:avLst/>
          </a:prstGeom>
          <a:noFill/>
        </p:spPr>
        <p:txBody>
          <a:bodyPr wrap="square" rtlCol="0">
            <a:spAutoFit/>
          </a:bodyPr>
          <a:lstStyle/>
          <a:p>
            <a:r>
              <a:rPr lang="en-US" dirty="0" smtClean="0">
                <a:solidFill>
                  <a:srgbClr val="0000FF"/>
                </a:solidFill>
              </a:rPr>
              <a:t>1.5-keV MIRACLS simulated</a:t>
            </a:r>
          </a:p>
        </p:txBody>
      </p:sp>
      <p:sp>
        <p:nvSpPr>
          <p:cNvPr id="43" name="Rectangle 42"/>
          <p:cNvSpPr/>
          <p:nvPr/>
        </p:nvSpPr>
        <p:spPr>
          <a:xfrm>
            <a:off x="6595663" y="1340768"/>
            <a:ext cx="2841099" cy="369332"/>
          </a:xfrm>
          <a:prstGeom prst="rect">
            <a:avLst/>
          </a:prstGeom>
        </p:spPr>
        <p:txBody>
          <a:bodyPr wrap="none">
            <a:spAutoFit/>
          </a:bodyPr>
          <a:lstStyle/>
          <a:p>
            <a:r>
              <a:rPr lang="en-US" dirty="0" smtClean="0"/>
              <a:t>Existing </a:t>
            </a:r>
            <a:r>
              <a:rPr lang="en-US" dirty="0"/>
              <a:t>low-energy devices</a:t>
            </a:r>
            <a:endParaRPr lang="en-GB" dirty="0"/>
          </a:p>
        </p:txBody>
      </p:sp>
    </p:spTree>
    <p:extLst>
      <p:ext uri="{BB962C8B-B14F-4D97-AF65-F5344CB8AC3E}">
        <p14:creationId xmlns:p14="http://schemas.microsoft.com/office/powerpoint/2010/main" val="40319913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a:t>
            </a:r>
            <a:endParaRPr lang="en-GB"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18</a:t>
            </a:fld>
            <a:endParaRPr lang="en-US"/>
          </a:p>
        </p:txBody>
      </p:sp>
      <p:sp>
        <p:nvSpPr>
          <p:cNvPr id="5" name="Text Placeholder 4"/>
          <p:cNvSpPr>
            <a:spLocks noGrp="1"/>
          </p:cNvSpPr>
          <p:nvPr>
            <p:ph type="body" sz="quarter" idx="13"/>
          </p:nvPr>
        </p:nvSpPr>
        <p:spPr/>
        <p:txBody>
          <a:bodyPr/>
          <a:lstStyle/>
          <a:p>
            <a:endParaRPr lang="en-GB"/>
          </a:p>
        </p:txBody>
      </p:sp>
      <p:graphicFrame>
        <p:nvGraphicFramePr>
          <p:cNvPr id="7" name="Table 6"/>
          <p:cNvGraphicFramePr>
            <a:graphicFrameLocks noGrp="1"/>
          </p:cNvGraphicFramePr>
          <p:nvPr>
            <p:extLst>
              <p:ext uri="{D42A27DB-BD31-4B8C-83A1-F6EECF244321}">
                <p14:modId xmlns:p14="http://schemas.microsoft.com/office/powerpoint/2010/main" val="2725400901"/>
              </p:ext>
            </p:extLst>
          </p:nvPr>
        </p:nvGraphicFramePr>
        <p:xfrm>
          <a:off x="2927648" y="2132856"/>
          <a:ext cx="5868458" cy="2194560"/>
        </p:xfrm>
        <a:graphic>
          <a:graphicData uri="http://schemas.openxmlformats.org/drawingml/2006/table">
            <a:tbl>
              <a:tblPr firstRow="1" bandRow="1">
                <a:tableStyleId>{5C22544A-7EE6-4342-B048-85BDC9FD1C3A}</a:tableStyleId>
              </a:tblPr>
              <a:tblGrid>
                <a:gridCol w="2322804">
                  <a:extLst>
                    <a:ext uri="{9D8B030D-6E8A-4147-A177-3AD203B41FA5}">
                      <a16:colId xmlns:a16="http://schemas.microsoft.com/office/drawing/2014/main" val="297165889"/>
                    </a:ext>
                  </a:extLst>
                </a:gridCol>
                <a:gridCol w="3545654">
                  <a:extLst>
                    <a:ext uri="{9D8B030D-6E8A-4147-A177-3AD203B41FA5}">
                      <a16:colId xmlns:a16="http://schemas.microsoft.com/office/drawing/2014/main" val="2558943977"/>
                    </a:ext>
                  </a:extLst>
                </a:gridCol>
              </a:tblGrid>
              <a:tr h="370840">
                <a:tc>
                  <a:txBody>
                    <a:bodyPr/>
                    <a:lstStyle/>
                    <a:p>
                      <a:endParaRPr lang="en-GB" sz="2400" dirty="0"/>
                    </a:p>
                  </a:txBody>
                  <a:tcPr/>
                </a:tc>
                <a:tc>
                  <a:txBody>
                    <a:bodyPr/>
                    <a:lstStyle/>
                    <a:p>
                      <a:r>
                        <a:rPr lang="en-GB" sz="2400" b="1" dirty="0" smtClean="0"/>
                        <a:t>MIRACLS</a:t>
                      </a:r>
                      <a:r>
                        <a:rPr lang="en-GB" sz="2400" b="1" baseline="0" dirty="0" smtClean="0"/>
                        <a:t> 30-keV Device</a:t>
                      </a:r>
                      <a:endParaRPr lang="en-GB" sz="2400" b="1" dirty="0"/>
                    </a:p>
                  </a:txBody>
                  <a:tcPr/>
                </a:tc>
                <a:extLst>
                  <a:ext uri="{0D108BD9-81ED-4DB2-BD59-A6C34878D82A}">
                    <a16:rowId xmlns:a16="http://schemas.microsoft.com/office/drawing/2014/main" val="977075107"/>
                  </a:ext>
                </a:extLst>
              </a:tr>
              <a:tr h="370840">
                <a:tc>
                  <a:txBody>
                    <a:bodyPr/>
                    <a:lstStyle/>
                    <a:p>
                      <a:r>
                        <a:rPr lang="en-GB" sz="2400" dirty="0" smtClean="0"/>
                        <a:t>R = (2-3) x m/</a:t>
                      </a:r>
                      <a:r>
                        <a:rPr lang="el-GR" sz="2400" dirty="0" smtClean="0"/>
                        <a:t>Δ</a:t>
                      </a:r>
                      <a:r>
                        <a:rPr lang="en-GB" sz="2400" dirty="0" smtClean="0"/>
                        <a:t>m</a:t>
                      </a:r>
                      <a:endParaRPr lang="en-GB" sz="2400" dirty="0"/>
                    </a:p>
                  </a:txBody>
                  <a:tcPr/>
                </a:tc>
                <a:tc>
                  <a:txBody>
                    <a:bodyPr/>
                    <a:lstStyle/>
                    <a:p>
                      <a:r>
                        <a:rPr lang="en-GB" sz="2400" b="0" dirty="0" smtClean="0"/>
                        <a:t>&gt; 100,000</a:t>
                      </a:r>
                      <a:endParaRPr lang="en-GB" sz="2400" b="0" dirty="0"/>
                    </a:p>
                  </a:txBody>
                  <a:tcPr/>
                </a:tc>
                <a:extLst>
                  <a:ext uri="{0D108BD9-81ED-4DB2-BD59-A6C34878D82A}">
                    <a16:rowId xmlns:a16="http://schemas.microsoft.com/office/drawing/2014/main" val="1826753999"/>
                  </a:ext>
                </a:extLst>
              </a:tr>
              <a:tr h="370840">
                <a:tc>
                  <a:txBody>
                    <a:bodyPr/>
                    <a:lstStyle/>
                    <a:p>
                      <a:r>
                        <a:rPr lang="en-GB" sz="2400" dirty="0" smtClean="0"/>
                        <a:t>Processing time</a:t>
                      </a:r>
                      <a:endParaRPr lang="en-GB" sz="2400" dirty="0"/>
                    </a:p>
                  </a:txBody>
                  <a:tcPr/>
                </a:tc>
                <a:tc>
                  <a:txBody>
                    <a:bodyPr/>
                    <a:lstStyle/>
                    <a:p>
                      <a:r>
                        <a:rPr lang="en-GB" sz="2400" b="0" dirty="0" smtClean="0"/>
                        <a:t>3 ms</a:t>
                      </a:r>
                      <a:endParaRPr lang="en-GB" sz="2400" b="0" dirty="0"/>
                    </a:p>
                  </a:txBody>
                  <a:tcPr/>
                </a:tc>
                <a:extLst>
                  <a:ext uri="{0D108BD9-81ED-4DB2-BD59-A6C34878D82A}">
                    <a16:rowId xmlns:a16="http://schemas.microsoft.com/office/drawing/2014/main" val="1676034952"/>
                  </a:ext>
                </a:extLst>
              </a:tr>
              <a:tr h="370840">
                <a:tc>
                  <a:txBody>
                    <a:bodyPr/>
                    <a:lstStyle/>
                    <a:p>
                      <a:r>
                        <a:rPr lang="en-GB" sz="2400" dirty="0" smtClean="0"/>
                        <a:t>Ion flux</a:t>
                      </a:r>
                      <a:endParaRPr lang="en-GB"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2400" b="0" dirty="0" smtClean="0"/>
                        <a:t>&gt; 10</a:t>
                      </a:r>
                      <a:r>
                        <a:rPr lang="en-GB" sz="2400" b="0" baseline="30000" dirty="0" smtClean="0"/>
                        <a:t>5</a:t>
                      </a:r>
                      <a:r>
                        <a:rPr lang="en-GB" sz="2400" b="0" dirty="0" smtClean="0"/>
                        <a:t>-10</a:t>
                      </a:r>
                      <a:r>
                        <a:rPr lang="en-GB" sz="2400" b="0" baseline="30000" dirty="0" smtClean="0"/>
                        <a:t>9</a:t>
                      </a:r>
                      <a:r>
                        <a:rPr lang="en-GB" sz="2400" b="0" dirty="0" smtClean="0"/>
                        <a:t> </a:t>
                      </a:r>
                      <a:r>
                        <a:rPr lang="en-GB" sz="2400" b="0" dirty="0" smtClean="0"/>
                        <a:t>ions/s </a:t>
                      </a:r>
                      <a:endParaRPr lang="en-GB" sz="2400" b="0" dirty="0" smtClean="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2400" b="0" dirty="0" smtClean="0"/>
                        <a:t>depending </a:t>
                      </a:r>
                      <a:r>
                        <a:rPr lang="en-GB" sz="2400" b="0" dirty="0" smtClean="0"/>
                        <a:t>on m/</a:t>
                      </a:r>
                      <a:r>
                        <a:rPr lang="el-GR" sz="2400" b="0" baseline="0" dirty="0" smtClean="0"/>
                        <a:t>Δ</a:t>
                      </a:r>
                      <a:r>
                        <a:rPr lang="en-GB" sz="2400" b="0" baseline="0" dirty="0" smtClean="0"/>
                        <a:t>m</a:t>
                      </a:r>
                      <a:endParaRPr lang="en-GB" sz="2400" b="0" dirty="0" smtClean="0"/>
                    </a:p>
                  </a:txBody>
                  <a:tcPr/>
                </a:tc>
                <a:extLst>
                  <a:ext uri="{0D108BD9-81ED-4DB2-BD59-A6C34878D82A}">
                    <a16:rowId xmlns:a16="http://schemas.microsoft.com/office/drawing/2014/main" val="4130206899"/>
                  </a:ext>
                </a:extLst>
              </a:tr>
            </a:tbl>
          </a:graphicData>
        </a:graphic>
      </p:graphicFrame>
    </p:spTree>
    <p:extLst>
      <p:ext uri="{BB962C8B-B14F-4D97-AF65-F5344CB8AC3E}">
        <p14:creationId xmlns:p14="http://schemas.microsoft.com/office/powerpoint/2010/main" val="36572357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377" y="-8"/>
            <a:ext cx="11103024" cy="980736"/>
          </a:xfrm>
        </p:spPr>
        <p:txBody>
          <a:bodyPr>
            <a:noAutofit/>
          </a:bodyPr>
          <a:lstStyle/>
          <a:p>
            <a:r>
              <a:rPr lang="en-GB" sz="3200" dirty="0" smtClean="0"/>
              <a:t>The new ISOLDE MR-</a:t>
            </a:r>
            <a:r>
              <a:rPr lang="en-GB" sz="3200" dirty="0" err="1" smtClean="0"/>
              <a:t>ToF</a:t>
            </a:r>
            <a:r>
              <a:rPr lang="en-GB" sz="3200" dirty="0" smtClean="0"/>
              <a:t> mass separator </a:t>
            </a:r>
            <a:endParaRPr lang="en-GB" sz="3200" dirty="0"/>
          </a:p>
        </p:txBody>
      </p:sp>
      <p:pic>
        <p:nvPicPr>
          <p:cNvPr id="6" name="Content Placeholder 5"/>
          <p:cNvPicPr>
            <a:picLocks noGrp="1" noChangeAspect="1"/>
          </p:cNvPicPr>
          <p:nvPr>
            <p:ph idx="1"/>
          </p:nvPr>
        </p:nvPicPr>
        <p:blipFill>
          <a:blip r:embed="rId2"/>
          <a:stretch>
            <a:fillRect/>
          </a:stretch>
        </p:blipFill>
        <p:spPr>
          <a:xfrm>
            <a:off x="263352" y="1196752"/>
            <a:ext cx="11416282" cy="2016224"/>
          </a:xfrm>
          <a:prstGeom prst="rect">
            <a:avLst/>
          </a:prstGeom>
        </p:spPr>
      </p:pic>
      <p:sp>
        <p:nvSpPr>
          <p:cNvPr id="4" name="Slide Number Placeholder 3"/>
          <p:cNvSpPr>
            <a:spLocks noGrp="1"/>
          </p:cNvSpPr>
          <p:nvPr>
            <p:ph type="sldNum" sz="quarter" idx="12"/>
          </p:nvPr>
        </p:nvSpPr>
        <p:spPr/>
        <p:txBody>
          <a:bodyPr/>
          <a:lstStyle/>
          <a:p>
            <a:fld id="{DCE4B40A-67BA-4787-801A-16EE65008C21}" type="slidenum">
              <a:rPr lang="en-US" smtClean="0"/>
              <a:pPr/>
              <a:t>19</a:t>
            </a:fld>
            <a:endParaRPr lang="en-US"/>
          </a:p>
        </p:txBody>
      </p:sp>
      <p:sp>
        <p:nvSpPr>
          <p:cNvPr id="5" name="Text Placeholder 4"/>
          <p:cNvSpPr>
            <a:spLocks noGrp="1"/>
          </p:cNvSpPr>
          <p:nvPr>
            <p:ph type="body" sz="quarter" idx="13"/>
          </p:nvPr>
        </p:nvSpPr>
        <p:spPr/>
        <p:txBody>
          <a:bodyPr/>
          <a:lstStyle/>
          <a:p>
            <a:endParaRPr lang="en-GB"/>
          </a:p>
        </p:txBody>
      </p:sp>
      <p:sp>
        <p:nvSpPr>
          <p:cNvPr id="8" name="TextBox 7"/>
          <p:cNvSpPr txBox="1"/>
          <p:nvPr/>
        </p:nvSpPr>
        <p:spPr>
          <a:xfrm>
            <a:off x="9408368" y="3317512"/>
            <a:ext cx="3254153" cy="369332"/>
          </a:xfrm>
          <a:prstGeom prst="rect">
            <a:avLst/>
          </a:prstGeom>
          <a:noFill/>
        </p:spPr>
        <p:txBody>
          <a:bodyPr wrap="square" rtlCol="0">
            <a:spAutoFit/>
          </a:bodyPr>
          <a:lstStyle/>
          <a:p>
            <a:r>
              <a:rPr lang="en-GB" dirty="0" smtClean="0"/>
              <a:t>Floor space: ca. 3 m x 1 m</a:t>
            </a:r>
            <a:endParaRPr lang="en-GB" dirty="0"/>
          </a:p>
        </p:txBody>
      </p:sp>
    </p:spTree>
    <p:extLst>
      <p:ext uri="{BB962C8B-B14F-4D97-AF65-F5344CB8AC3E}">
        <p14:creationId xmlns:p14="http://schemas.microsoft.com/office/powerpoint/2010/main" val="38063415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384" y="-8"/>
            <a:ext cx="11353593" cy="980736"/>
          </a:xfrm>
        </p:spPr>
        <p:txBody>
          <a:bodyPr>
            <a:normAutofit/>
          </a:bodyPr>
          <a:lstStyle/>
          <a:p>
            <a:r>
              <a:rPr lang="en-US" sz="3600" dirty="0" smtClean="0"/>
              <a:t>MR-</a:t>
            </a:r>
            <a:r>
              <a:rPr lang="en-US" sz="3600" dirty="0" err="1" smtClean="0"/>
              <a:t>ToF</a:t>
            </a:r>
            <a:r>
              <a:rPr lang="en-US" sz="3600" dirty="0" smtClean="0"/>
              <a:t> devices are highly selective mass separators.</a:t>
            </a:r>
            <a:endParaRPr lang="en-GB" sz="36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2</a:t>
            </a:fld>
            <a:endParaRPr lang="en-US" dirty="0"/>
          </a:p>
        </p:txBody>
      </p:sp>
      <p:pic>
        <p:nvPicPr>
          <p:cNvPr id="7" name="Content Placeholder 5"/>
          <p:cNvPicPr>
            <a:picLocks noChangeAspect="1"/>
          </p:cNvPicPr>
          <p:nvPr/>
        </p:nvPicPr>
        <p:blipFill rotWithShape="1">
          <a:blip r:embed="rId3"/>
          <a:srcRect t="48712"/>
          <a:stretch/>
        </p:blipFill>
        <p:spPr>
          <a:xfrm>
            <a:off x="-31111" y="1302560"/>
            <a:ext cx="8702974" cy="1293218"/>
          </a:xfrm>
          <a:prstGeom prst="rect">
            <a:avLst/>
          </a:prstGeom>
        </p:spPr>
      </p:pic>
      <p:sp>
        <p:nvSpPr>
          <p:cNvPr id="9" name="Rectangle 8"/>
          <p:cNvSpPr/>
          <p:nvPr/>
        </p:nvSpPr>
        <p:spPr>
          <a:xfrm rot="19953452">
            <a:off x="10451615" y="1124679"/>
            <a:ext cx="633328" cy="5356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56749" y="1820666"/>
            <a:ext cx="1020716" cy="646331"/>
          </a:xfrm>
          <a:prstGeom prst="rect">
            <a:avLst/>
          </a:prstGeom>
          <a:solidFill>
            <a:schemeClr val="bg1"/>
          </a:solidFill>
        </p:spPr>
        <p:txBody>
          <a:bodyPr wrap="square" rtlCol="0">
            <a:spAutoFit/>
          </a:bodyPr>
          <a:lstStyle/>
          <a:p>
            <a:r>
              <a:rPr lang="en-US" sz="1800" dirty="0" smtClean="0"/>
              <a:t>Ion mixture</a:t>
            </a:r>
            <a:endParaRPr lang="en-GB" sz="1800" dirty="0"/>
          </a:p>
        </p:txBody>
      </p:sp>
      <p:sp>
        <p:nvSpPr>
          <p:cNvPr id="15" name="TextBox 14"/>
          <p:cNvSpPr txBox="1"/>
          <p:nvPr/>
        </p:nvSpPr>
        <p:spPr>
          <a:xfrm>
            <a:off x="2560576" y="2167043"/>
            <a:ext cx="2964988" cy="646331"/>
          </a:xfrm>
          <a:prstGeom prst="rect">
            <a:avLst/>
          </a:prstGeom>
          <a:solidFill>
            <a:schemeClr val="bg1"/>
          </a:solidFill>
        </p:spPr>
        <p:txBody>
          <a:bodyPr wrap="square" rtlCol="0">
            <a:spAutoFit/>
          </a:bodyPr>
          <a:lstStyle/>
          <a:p>
            <a:r>
              <a:rPr lang="en-US" sz="1800" dirty="0" smtClean="0"/>
              <a:t>time-of-flight separation in multiple revolutions</a:t>
            </a:r>
            <a:endParaRPr lang="en-GB" sz="1800" dirty="0"/>
          </a:p>
        </p:txBody>
      </p:sp>
      <p:sp>
        <p:nvSpPr>
          <p:cNvPr id="16" name="TextBox 15"/>
          <p:cNvSpPr txBox="1"/>
          <p:nvPr/>
        </p:nvSpPr>
        <p:spPr>
          <a:xfrm>
            <a:off x="5307536" y="2134178"/>
            <a:ext cx="1547166" cy="646331"/>
          </a:xfrm>
          <a:prstGeom prst="rect">
            <a:avLst/>
          </a:prstGeom>
          <a:solidFill>
            <a:schemeClr val="bg1"/>
          </a:solidFill>
        </p:spPr>
        <p:txBody>
          <a:bodyPr wrap="square" rtlCol="0">
            <a:spAutoFit/>
          </a:bodyPr>
          <a:lstStyle/>
          <a:p>
            <a:r>
              <a:rPr lang="en-US" sz="1800" dirty="0" smtClean="0"/>
              <a:t>separated ion species</a:t>
            </a:r>
            <a:endParaRPr lang="en-GB" sz="1800" dirty="0"/>
          </a:p>
        </p:txBody>
      </p:sp>
      <p:sp>
        <p:nvSpPr>
          <p:cNvPr id="17" name="TextBox 16"/>
          <p:cNvSpPr txBox="1"/>
          <p:nvPr/>
        </p:nvSpPr>
        <p:spPr>
          <a:xfrm>
            <a:off x="6763492" y="2143832"/>
            <a:ext cx="1515199" cy="369332"/>
          </a:xfrm>
          <a:prstGeom prst="rect">
            <a:avLst/>
          </a:prstGeom>
          <a:solidFill>
            <a:schemeClr val="bg1"/>
          </a:solidFill>
        </p:spPr>
        <p:txBody>
          <a:bodyPr wrap="square" rtlCol="0">
            <a:spAutoFit/>
          </a:bodyPr>
          <a:lstStyle/>
          <a:p>
            <a:r>
              <a:rPr lang="en-US" sz="1800" dirty="0" smtClean="0"/>
              <a:t>ion trajectory</a:t>
            </a:r>
            <a:endParaRPr lang="en-GB" sz="1800" dirty="0"/>
          </a:p>
        </p:txBody>
      </p:sp>
      <p:sp>
        <p:nvSpPr>
          <p:cNvPr id="18" name="Rectangle 17"/>
          <p:cNvSpPr/>
          <p:nvPr/>
        </p:nvSpPr>
        <p:spPr>
          <a:xfrm>
            <a:off x="1080362" y="2303719"/>
            <a:ext cx="368741"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rotWithShape="1">
          <a:blip r:embed="rId4"/>
          <a:srcRect l="36449"/>
          <a:stretch/>
        </p:blipFill>
        <p:spPr>
          <a:xfrm>
            <a:off x="8971957" y="973677"/>
            <a:ext cx="2904592" cy="1384161"/>
          </a:xfrm>
          <a:prstGeom prst="rect">
            <a:avLst/>
          </a:prstGeom>
        </p:spPr>
      </p:pic>
      <p:sp>
        <p:nvSpPr>
          <p:cNvPr id="6" name="Rectangle 5"/>
          <p:cNvSpPr/>
          <p:nvPr/>
        </p:nvSpPr>
        <p:spPr>
          <a:xfrm rot="2570803">
            <a:off x="946930" y="2070211"/>
            <a:ext cx="259029"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rot="2570803">
            <a:off x="8921616" y="1937841"/>
            <a:ext cx="259029"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rot="3179754">
            <a:off x="8412944" y="1387508"/>
            <a:ext cx="483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10922195" y="1170190"/>
            <a:ext cx="106807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11398242" y="1599320"/>
            <a:ext cx="478307"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Arrow Connector 22"/>
          <p:cNvCxnSpPr/>
          <p:nvPr/>
        </p:nvCxnSpPr>
        <p:spPr>
          <a:xfrm flipV="1">
            <a:off x="8520339" y="1556792"/>
            <a:ext cx="409412" cy="1183"/>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25" name="Rectangle 24"/>
          <p:cNvSpPr/>
          <p:nvPr/>
        </p:nvSpPr>
        <p:spPr>
          <a:xfrm>
            <a:off x="11077192" y="1384755"/>
            <a:ext cx="68021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Arrow Connector 28"/>
          <p:cNvCxnSpPr/>
          <p:nvPr/>
        </p:nvCxnSpPr>
        <p:spPr>
          <a:xfrm flipV="1">
            <a:off x="11045804" y="1525047"/>
            <a:ext cx="749799" cy="4316"/>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30" name="TextBox 29"/>
          <p:cNvSpPr txBox="1"/>
          <p:nvPr/>
        </p:nvSpPr>
        <p:spPr>
          <a:xfrm>
            <a:off x="10922195" y="973677"/>
            <a:ext cx="1440160" cy="523220"/>
          </a:xfrm>
          <a:prstGeom prst="rect">
            <a:avLst/>
          </a:prstGeom>
          <a:noFill/>
        </p:spPr>
        <p:txBody>
          <a:bodyPr wrap="square" rtlCol="0">
            <a:spAutoFit/>
          </a:bodyPr>
          <a:lstStyle/>
          <a:p>
            <a:r>
              <a:rPr lang="en-US" sz="1400" dirty="0" smtClean="0"/>
              <a:t>Downstream experiments</a:t>
            </a:r>
            <a:endParaRPr lang="en-GB" sz="1400" dirty="0"/>
          </a:p>
        </p:txBody>
      </p:sp>
      <p:sp>
        <p:nvSpPr>
          <p:cNvPr id="26" name="Text Placeholder 25"/>
          <p:cNvSpPr>
            <a:spLocks noGrp="1"/>
          </p:cNvSpPr>
          <p:nvPr>
            <p:ph type="body" sz="quarter" idx="13"/>
          </p:nvPr>
        </p:nvSpPr>
        <p:spPr/>
        <p:txBody>
          <a:bodyPr/>
          <a:lstStyle/>
          <a:p>
            <a:endParaRPr lang="en-GB"/>
          </a:p>
        </p:txBody>
      </p:sp>
      <p:sp>
        <p:nvSpPr>
          <p:cNvPr id="31" name="TextBox 30"/>
          <p:cNvSpPr txBox="1"/>
          <p:nvPr/>
        </p:nvSpPr>
        <p:spPr>
          <a:xfrm>
            <a:off x="10234689" y="2433741"/>
            <a:ext cx="1993398" cy="307777"/>
          </a:xfrm>
          <a:prstGeom prst="rect">
            <a:avLst/>
          </a:prstGeom>
          <a:noFill/>
        </p:spPr>
        <p:txBody>
          <a:bodyPr wrap="square" rtlCol="0">
            <a:spAutoFit/>
          </a:bodyPr>
          <a:lstStyle/>
          <a:p>
            <a:r>
              <a:rPr lang="en-US" sz="1400" dirty="0" smtClean="0"/>
              <a:t>Fig. courtesy R. Wolf</a:t>
            </a:r>
            <a:endParaRPr lang="en-GB" sz="1400" dirty="0"/>
          </a:p>
        </p:txBody>
      </p:sp>
    </p:spTree>
    <p:extLst>
      <p:ext uri="{BB962C8B-B14F-4D97-AF65-F5344CB8AC3E}">
        <p14:creationId xmlns:p14="http://schemas.microsoft.com/office/powerpoint/2010/main" val="15754300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377" y="-8"/>
            <a:ext cx="11103024" cy="980736"/>
          </a:xfrm>
        </p:spPr>
        <p:txBody>
          <a:bodyPr>
            <a:noAutofit/>
          </a:bodyPr>
          <a:lstStyle/>
          <a:p>
            <a:r>
              <a:rPr lang="en-GB" sz="3200" dirty="0" smtClean="0"/>
              <a:t>The new ISOLDE MR-</a:t>
            </a:r>
            <a:r>
              <a:rPr lang="en-GB" sz="3200" dirty="0" err="1" smtClean="0"/>
              <a:t>ToF</a:t>
            </a:r>
            <a:r>
              <a:rPr lang="en-GB" sz="3200" dirty="0" smtClean="0"/>
              <a:t> mass separator </a:t>
            </a:r>
            <a:endParaRPr lang="en-GB" sz="3200" dirty="0"/>
          </a:p>
        </p:txBody>
      </p:sp>
      <p:pic>
        <p:nvPicPr>
          <p:cNvPr id="6" name="Content Placeholder 5"/>
          <p:cNvPicPr>
            <a:picLocks noGrp="1" noChangeAspect="1"/>
          </p:cNvPicPr>
          <p:nvPr>
            <p:ph idx="1"/>
          </p:nvPr>
        </p:nvPicPr>
        <p:blipFill>
          <a:blip r:embed="rId2"/>
          <a:stretch>
            <a:fillRect/>
          </a:stretch>
        </p:blipFill>
        <p:spPr>
          <a:xfrm>
            <a:off x="263352" y="1196752"/>
            <a:ext cx="11416282" cy="2016224"/>
          </a:xfrm>
          <a:prstGeom prst="rect">
            <a:avLst/>
          </a:prstGeom>
        </p:spPr>
      </p:pic>
      <p:sp>
        <p:nvSpPr>
          <p:cNvPr id="4" name="Slide Number Placeholder 3"/>
          <p:cNvSpPr>
            <a:spLocks noGrp="1"/>
          </p:cNvSpPr>
          <p:nvPr>
            <p:ph type="sldNum" sz="quarter" idx="12"/>
          </p:nvPr>
        </p:nvSpPr>
        <p:spPr/>
        <p:txBody>
          <a:bodyPr/>
          <a:lstStyle/>
          <a:p>
            <a:fld id="{DCE4B40A-67BA-4787-801A-16EE65008C21}" type="slidenum">
              <a:rPr lang="en-US" smtClean="0"/>
              <a:pPr/>
              <a:t>20</a:t>
            </a:fld>
            <a:endParaRPr lang="en-US"/>
          </a:p>
        </p:txBody>
      </p:sp>
      <p:sp>
        <p:nvSpPr>
          <p:cNvPr id="5" name="Text Placeholder 4"/>
          <p:cNvSpPr>
            <a:spLocks noGrp="1"/>
          </p:cNvSpPr>
          <p:nvPr>
            <p:ph type="body" sz="quarter" idx="13"/>
          </p:nvPr>
        </p:nvSpPr>
        <p:spPr/>
        <p:txBody>
          <a:bodyPr/>
          <a:lstStyle/>
          <a:p>
            <a:endParaRPr lang="en-GB"/>
          </a:p>
        </p:txBody>
      </p:sp>
      <p:sp>
        <p:nvSpPr>
          <p:cNvPr id="3" name="Rectangle 2"/>
          <p:cNvSpPr/>
          <p:nvPr/>
        </p:nvSpPr>
        <p:spPr>
          <a:xfrm>
            <a:off x="731404" y="4365104"/>
            <a:ext cx="11017224" cy="1200329"/>
          </a:xfrm>
          <a:prstGeom prst="rect">
            <a:avLst/>
          </a:prstGeom>
        </p:spPr>
        <p:txBody>
          <a:bodyPr wrap="square">
            <a:spAutoFit/>
          </a:bodyPr>
          <a:lstStyle/>
          <a:p>
            <a:pPr marL="285750" indent="-285750">
              <a:buFont typeface="Arial" panose="020B0604020202020204" pitchFamily="34" charset="0"/>
              <a:buChar char="•"/>
            </a:pPr>
            <a:r>
              <a:rPr lang="en-GB" sz="2400" dirty="0"/>
              <a:t>Identical to MIRACLS 30-keV MR-</a:t>
            </a:r>
            <a:r>
              <a:rPr lang="en-GB" sz="2400" dirty="0" err="1"/>
              <a:t>ToF</a:t>
            </a:r>
            <a:r>
              <a:rPr lang="en-GB" sz="2400" dirty="0"/>
              <a:t> device for CLS </a:t>
            </a:r>
            <a:r>
              <a:rPr lang="en-GB" sz="2400" dirty="0" smtClean="0"/>
              <a:t>studies (</a:t>
            </a:r>
            <a:r>
              <a:rPr lang="en-GB" sz="2400" dirty="0" smtClean="0"/>
              <a:t>except </a:t>
            </a:r>
            <a:r>
              <a:rPr lang="en-GB" sz="2400" dirty="0"/>
              <a:t>of drift tube </a:t>
            </a:r>
            <a:r>
              <a:rPr lang="en-GB" sz="2400" dirty="0" smtClean="0"/>
              <a:t>length and </a:t>
            </a:r>
            <a:r>
              <a:rPr lang="en-GB" sz="2400" dirty="0"/>
              <a:t>shortened injection </a:t>
            </a:r>
            <a:r>
              <a:rPr lang="en-GB" sz="2400" dirty="0" smtClean="0"/>
              <a:t>optics)</a:t>
            </a:r>
            <a:endParaRPr lang="en-GB" sz="2400" dirty="0"/>
          </a:p>
          <a:p>
            <a:pPr marL="285750" indent="-285750">
              <a:buFont typeface="Arial" panose="020B0604020202020204" pitchFamily="34" charset="0"/>
              <a:buChar char="•"/>
            </a:pPr>
            <a:r>
              <a:rPr lang="en-GB" sz="2400" dirty="0"/>
              <a:t>Worldwide first MR-</a:t>
            </a:r>
            <a:r>
              <a:rPr lang="en-GB" sz="2400" dirty="0" err="1"/>
              <a:t>ToF</a:t>
            </a:r>
            <a:r>
              <a:rPr lang="en-GB" sz="2400" dirty="0"/>
              <a:t> device operating at ion beam energies exceeding a few </a:t>
            </a:r>
            <a:r>
              <a:rPr lang="en-GB" sz="2400" dirty="0" err="1" smtClean="0"/>
              <a:t>keV</a:t>
            </a:r>
            <a:endParaRPr lang="en-GB" sz="2400" dirty="0" smtClean="0"/>
          </a:p>
        </p:txBody>
      </p:sp>
      <p:sp>
        <p:nvSpPr>
          <p:cNvPr id="8" name="TextBox 7"/>
          <p:cNvSpPr txBox="1"/>
          <p:nvPr/>
        </p:nvSpPr>
        <p:spPr>
          <a:xfrm>
            <a:off x="9408368" y="3317512"/>
            <a:ext cx="3254153" cy="369332"/>
          </a:xfrm>
          <a:prstGeom prst="rect">
            <a:avLst/>
          </a:prstGeom>
          <a:noFill/>
        </p:spPr>
        <p:txBody>
          <a:bodyPr wrap="square" rtlCol="0">
            <a:spAutoFit/>
          </a:bodyPr>
          <a:lstStyle/>
          <a:p>
            <a:r>
              <a:rPr lang="en-GB" dirty="0" smtClean="0"/>
              <a:t>Floor space: ca. 3 m x 1 m</a:t>
            </a:r>
            <a:endParaRPr lang="en-GB" dirty="0"/>
          </a:p>
        </p:txBody>
      </p:sp>
    </p:spTree>
    <p:extLst>
      <p:ext uri="{BB962C8B-B14F-4D97-AF65-F5344CB8AC3E}">
        <p14:creationId xmlns:p14="http://schemas.microsoft.com/office/powerpoint/2010/main" val="31494962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GB"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21</a:t>
            </a:fld>
            <a:endParaRPr lang="en-US"/>
          </a:p>
        </p:txBody>
      </p:sp>
      <p:sp>
        <p:nvSpPr>
          <p:cNvPr id="5" name="Text Placeholder 4"/>
          <p:cNvSpPr>
            <a:spLocks noGrp="1"/>
          </p:cNvSpPr>
          <p:nvPr>
            <p:ph type="body" sz="quarter" idx="13"/>
          </p:nvPr>
        </p:nvSpPr>
        <p:spPr/>
        <p:txBody>
          <a:bodyPr/>
          <a:lstStyle/>
          <a:p>
            <a:endParaRPr lang="en-GB"/>
          </a:p>
        </p:txBody>
      </p:sp>
      <p:graphicFrame>
        <p:nvGraphicFramePr>
          <p:cNvPr id="7" name="Table 6"/>
          <p:cNvGraphicFramePr>
            <a:graphicFrameLocks noGrp="1"/>
          </p:cNvGraphicFramePr>
          <p:nvPr>
            <p:extLst>
              <p:ext uri="{D42A27DB-BD31-4B8C-83A1-F6EECF244321}">
                <p14:modId xmlns:p14="http://schemas.microsoft.com/office/powerpoint/2010/main" val="4229453681"/>
              </p:ext>
            </p:extLst>
          </p:nvPr>
        </p:nvGraphicFramePr>
        <p:xfrm>
          <a:off x="1055440" y="2132856"/>
          <a:ext cx="5868458" cy="2194560"/>
        </p:xfrm>
        <a:graphic>
          <a:graphicData uri="http://schemas.openxmlformats.org/drawingml/2006/table">
            <a:tbl>
              <a:tblPr firstRow="1" bandRow="1">
                <a:tableStyleId>{5C22544A-7EE6-4342-B048-85BDC9FD1C3A}</a:tableStyleId>
              </a:tblPr>
              <a:tblGrid>
                <a:gridCol w="2322804">
                  <a:extLst>
                    <a:ext uri="{9D8B030D-6E8A-4147-A177-3AD203B41FA5}">
                      <a16:colId xmlns:a16="http://schemas.microsoft.com/office/drawing/2014/main" val="297165889"/>
                    </a:ext>
                  </a:extLst>
                </a:gridCol>
                <a:gridCol w="3545654">
                  <a:extLst>
                    <a:ext uri="{9D8B030D-6E8A-4147-A177-3AD203B41FA5}">
                      <a16:colId xmlns:a16="http://schemas.microsoft.com/office/drawing/2014/main" val="2558943977"/>
                    </a:ext>
                  </a:extLst>
                </a:gridCol>
              </a:tblGrid>
              <a:tr h="370840">
                <a:tc>
                  <a:txBody>
                    <a:bodyPr/>
                    <a:lstStyle/>
                    <a:p>
                      <a:endParaRPr lang="en-GB" sz="2400" dirty="0"/>
                    </a:p>
                  </a:txBody>
                  <a:tcPr/>
                </a:tc>
                <a:tc>
                  <a:txBody>
                    <a:bodyPr/>
                    <a:lstStyle/>
                    <a:p>
                      <a:r>
                        <a:rPr lang="en-GB" sz="2400" b="1" dirty="0" smtClean="0"/>
                        <a:t>MIRACLS</a:t>
                      </a:r>
                      <a:r>
                        <a:rPr lang="en-GB" sz="2400" b="1" baseline="0" dirty="0" smtClean="0"/>
                        <a:t> 30-keV Device</a:t>
                      </a:r>
                      <a:endParaRPr lang="en-GB" sz="2400" b="1" dirty="0"/>
                    </a:p>
                  </a:txBody>
                  <a:tcPr/>
                </a:tc>
                <a:extLst>
                  <a:ext uri="{0D108BD9-81ED-4DB2-BD59-A6C34878D82A}">
                    <a16:rowId xmlns:a16="http://schemas.microsoft.com/office/drawing/2014/main" val="977075107"/>
                  </a:ext>
                </a:extLst>
              </a:tr>
              <a:tr h="370840">
                <a:tc>
                  <a:txBody>
                    <a:bodyPr/>
                    <a:lstStyle/>
                    <a:p>
                      <a:r>
                        <a:rPr lang="en-GB" sz="2400" dirty="0" smtClean="0"/>
                        <a:t>R = (2-3) x m/</a:t>
                      </a:r>
                      <a:r>
                        <a:rPr lang="el-GR" sz="2400" dirty="0" smtClean="0"/>
                        <a:t>Δ</a:t>
                      </a:r>
                      <a:r>
                        <a:rPr lang="en-GB" sz="2400" dirty="0" smtClean="0"/>
                        <a:t>m</a:t>
                      </a:r>
                      <a:endParaRPr lang="en-GB" sz="2400" dirty="0"/>
                    </a:p>
                  </a:txBody>
                  <a:tcPr/>
                </a:tc>
                <a:tc>
                  <a:txBody>
                    <a:bodyPr/>
                    <a:lstStyle/>
                    <a:p>
                      <a:r>
                        <a:rPr lang="en-GB" sz="2400" b="0" dirty="0" smtClean="0"/>
                        <a:t>&gt; 100,000</a:t>
                      </a:r>
                      <a:endParaRPr lang="en-GB" sz="2400" b="0" dirty="0"/>
                    </a:p>
                  </a:txBody>
                  <a:tcPr/>
                </a:tc>
                <a:extLst>
                  <a:ext uri="{0D108BD9-81ED-4DB2-BD59-A6C34878D82A}">
                    <a16:rowId xmlns:a16="http://schemas.microsoft.com/office/drawing/2014/main" val="1826753999"/>
                  </a:ext>
                </a:extLst>
              </a:tr>
              <a:tr h="370840">
                <a:tc>
                  <a:txBody>
                    <a:bodyPr/>
                    <a:lstStyle/>
                    <a:p>
                      <a:r>
                        <a:rPr lang="en-GB" sz="2400" dirty="0" smtClean="0"/>
                        <a:t>Processing time</a:t>
                      </a:r>
                      <a:endParaRPr lang="en-GB" sz="2400" dirty="0"/>
                    </a:p>
                  </a:txBody>
                  <a:tcPr/>
                </a:tc>
                <a:tc>
                  <a:txBody>
                    <a:bodyPr/>
                    <a:lstStyle/>
                    <a:p>
                      <a:r>
                        <a:rPr lang="en-GB" sz="2400" b="0" dirty="0" smtClean="0"/>
                        <a:t>3 ms</a:t>
                      </a:r>
                      <a:endParaRPr lang="en-GB" sz="2400" b="0" dirty="0"/>
                    </a:p>
                  </a:txBody>
                  <a:tcPr/>
                </a:tc>
                <a:extLst>
                  <a:ext uri="{0D108BD9-81ED-4DB2-BD59-A6C34878D82A}">
                    <a16:rowId xmlns:a16="http://schemas.microsoft.com/office/drawing/2014/main" val="1676034952"/>
                  </a:ext>
                </a:extLst>
              </a:tr>
              <a:tr h="370840">
                <a:tc>
                  <a:txBody>
                    <a:bodyPr/>
                    <a:lstStyle/>
                    <a:p>
                      <a:r>
                        <a:rPr lang="en-GB" sz="2400" dirty="0" smtClean="0"/>
                        <a:t>Ion flux</a:t>
                      </a:r>
                      <a:endParaRPr lang="en-GB"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2400" b="0" dirty="0" smtClean="0"/>
                        <a:t>&gt; 10</a:t>
                      </a:r>
                      <a:r>
                        <a:rPr lang="en-GB" sz="2400" b="0" baseline="30000" dirty="0" smtClean="0"/>
                        <a:t>5</a:t>
                      </a:r>
                      <a:r>
                        <a:rPr lang="en-GB" sz="2400" b="0" dirty="0" smtClean="0"/>
                        <a:t>-10</a:t>
                      </a:r>
                      <a:r>
                        <a:rPr lang="en-GB" sz="2400" b="0" baseline="30000" dirty="0" smtClean="0"/>
                        <a:t>9</a:t>
                      </a:r>
                      <a:r>
                        <a:rPr lang="en-GB" sz="2400" b="0" dirty="0" smtClean="0"/>
                        <a:t> ions/s </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2400" b="0" dirty="0" smtClean="0"/>
                        <a:t>depending on m/</a:t>
                      </a:r>
                      <a:r>
                        <a:rPr lang="el-GR" sz="2400" b="0" baseline="0" dirty="0" smtClean="0"/>
                        <a:t>Δ</a:t>
                      </a:r>
                      <a:r>
                        <a:rPr lang="en-GB" sz="2400" b="0" baseline="0" dirty="0" smtClean="0"/>
                        <a:t>m</a:t>
                      </a:r>
                      <a:endParaRPr lang="en-GB" sz="2400" b="0" dirty="0" smtClean="0"/>
                    </a:p>
                  </a:txBody>
                  <a:tcPr/>
                </a:tc>
                <a:extLst>
                  <a:ext uri="{0D108BD9-81ED-4DB2-BD59-A6C34878D82A}">
                    <a16:rowId xmlns:a16="http://schemas.microsoft.com/office/drawing/2014/main" val="4130206899"/>
                  </a:ext>
                </a:extLst>
              </a:tr>
            </a:tbl>
          </a:graphicData>
        </a:graphic>
      </p:graphicFrame>
      <p:cxnSp>
        <p:nvCxnSpPr>
          <p:cNvPr id="10" name="Straight Arrow Connector 9"/>
          <p:cNvCxnSpPr/>
          <p:nvPr/>
        </p:nvCxnSpPr>
        <p:spPr>
          <a:xfrm flipH="1" flipV="1">
            <a:off x="6887990" y="2701489"/>
            <a:ext cx="1271852" cy="125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TextBox 14"/>
          <p:cNvSpPr txBox="1"/>
          <p:nvPr/>
        </p:nvSpPr>
        <p:spPr>
          <a:xfrm>
            <a:off x="8159842" y="2503840"/>
            <a:ext cx="2736304" cy="2031325"/>
          </a:xfrm>
          <a:prstGeom prst="rect">
            <a:avLst/>
          </a:prstGeom>
          <a:noFill/>
        </p:spPr>
        <p:txBody>
          <a:bodyPr wrap="square" rtlCol="0">
            <a:spAutoFit/>
          </a:bodyPr>
          <a:lstStyle/>
          <a:p>
            <a:r>
              <a:rPr lang="en-US" sz="2400" dirty="0" smtClean="0"/>
              <a:t>Paul trap settings</a:t>
            </a:r>
          </a:p>
          <a:p>
            <a:endParaRPr lang="en-US" sz="1000" dirty="0" smtClean="0"/>
          </a:p>
          <a:p>
            <a:r>
              <a:rPr lang="en-US" sz="2400" dirty="0" smtClean="0"/>
              <a:t>Injection optics</a:t>
            </a:r>
          </a:p>
          <a:p>
            <a:endParaRPr lang="en-US" sz="1000" dirty="0" smtClean="0"/>
          </a:p>
          <a:p>
            <a:r>
              <a:rPr lang="en-US" sz="2400" dirty="0" smtClean="0"/>
              <a:t>MR-</a:t>
            </a:r>
            <a:r>
              <a:rPr lang="en-US" sz="2400" dirty="0" err="1" smtClean="0"/>
              <a:t>ToF</a:t>
            </a:r>
            <a:r>
              <a:rPr lang="en-US" sz="2400" dirty="0" smtClean="0"/>
              <a:t> settings</a:t>
            </a:r>
          </a:p>
          <a:p>
            <a:endParaRPr lang="en-US" sz="1000" dirty="0" smtClean="0"/>
          </a:p>
          <a:p>
            <a:r>
              <a:rPr lang="en-US" sz="2400" dirty="0" smtClean="0"/>
              <a:t>30-keV beam energy</a:t>
            </a:r>
            <a:endParaRPr lang="en-GB" sz="2400" dirty="0"/>
          </a:p>
        </p:txBody>
      </p:sp>
      <p:cxnSp>
        <p:nvCxnSpPr>
          <p:cNvPr id="24" name="Straight Arrow Connector 23"/>
          <p:cNvCxnSpPr>
            <a:endCxn id="7" idx="3"/>
          </p:cNvCxnSpPr>
          <p:nvPr/>
        </p:nvCxnSpPr>
        <p:spPr>
          <a:xfrm flipH="1">
            <a:off x="6923898" y="2714030"/>
            <a:ext cx="1235943" cy="516106"/>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44" name="Straight Arrow Connector 43"/>
          <p:cNvCxnSpPr/>
          <p:nvPr/>
        </p:nvCxnSpPr>
        <p:spPr>
          <a:xfrm flipH="1">
            <a:off x="6941852" y="3258812"/>
            <a:ext cx="1217989" cy="95015"/>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47" name="Straight Arrow Connector 46"/>
          <p:cNvCxnSpPr/>
          <p:nvPr/>
        </p:nvCxnSpPr>
        <p:spPr>
          <a:xfrm flipH="1" flipV="1">
            <a:off x="6923898" y="2795855"/>
            <a:ext cx="1235943" cy="45462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2" name="Straight Arrow Connector 51"/>
          <p:cNvCxnSpPr/>
          <p:nvPr/>
        </p:nvCxnSpPr>
        <p:spPr>
          <a:xfrm flipH="1" flipV="1">
            <a:off x="6913545" y="2911679"/>
            <a:ext cx="1279672" cy="84110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7" name="Straight Arrow Connector 66"/>
          <p:cNvCxnSpPr/>
          <p:nvPr/>
        </p:nvCxnSpPr>
        <p:spPr>
          <a:xfrm flipH="1">
            <a:off x="6911011" y="2714030"/>
            <a:ext cx="1248830" cy="10262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H="1">
            <a:off x="6909525" y="3258812"/>
            <a:ext cx="1260672" cy="6392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a:off x="6909219" y="3752785"/>
            <a:ext cx="1260978" cy="3137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flipH="1" flipV="1">
            <a:off x="6896637" y="4215203"/>
            <a:ext cx="1279676" cy="627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61016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a:t>
            </a:r>
            <a:endParaRPr lang="en-GB" dirty="0"/>
          </a:p>
        </p:txBody>
      </p:sp>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89828" y="1124422"/>
            <a:ext cx="7246925" cy="5435193"/>
          </a:xfrm>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980728"/>
            <a:ext cx="3725325" cy="11855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187601" y="2167796"/>
            <a:ext cx="3548177" cy="400110"/>
          </a:xfrm>
          <a:prstGeom prst="rect">
            <a:avLst/>
          </a:prstGeom>
          <a:solidFill>
            <a:schemeClr val="bg1"/>
          </a:solidFill>
        </p:spPr>
        <p:txBody>
          <a:bodyPr wrap="square">
            <a:spAutoFit/>
          </a:bodyPr>
          <a:lstStyle/>
          <a:p>
            <a:r>
              <a:rPr lang="en-GB" sz="2000" dirty="0"/>
              <a:t>https://miracls.web.cern.ch/</a:t>
            </a:r>
          </a:p>
        </p:txBody>
      </p:sp>
      <p:sp>
        <p:nvSpPr>
          <p:cNvPr id="12" name="Content Placeholder 2">
            <a:extLst>
              <a:ext uri="{FF2B5EF4-FFF2-40B4-BE49-F238E27FC236}">
                <a16:creationId xmlns:a16="http://schemas.microsoft.com/office/drawing/2014/main" id="{10B6600E-A920-4251-AEDD-5A064725BB86}"/>
              </a:ext>
            </a:extLst>
          </p:cNvPr>
          <p:cNvSpPr txBox="1">
            <a:spLocks/>
          </p:cNvSpPr>
          <p:nvPr/>
        </p:nvSpPr>
        <p:spPr>
          <a:xfrm>
            <a:off x="8178798" y="1124422"/>
            <a:ext cx="3963154" cy="45259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Tx/>
              <a:buBlip>
                <a:blip r:embed="rId5"/>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1300" dirty="0" smtClean="0">
                <a:solidFill>
                  <a:srgbClr val="000000"/>
                </a:solidFill>
                <a:latin typeface="Arial Unicode MS"/>
              </a:rPr>
              <a:t>F.M. Maier (CERN, U. Greifswald)</a:t>
            </a:r>
          </a:p>
          <a:p>
            <a:pPr marL="0" indent="0">
              <a:buFontTx/>
              <a:buNone/>
            </a:pPr>
            <a:r>
              <a:rPr lang="en-US" sz="1300" dirty="0" smtClean="0">
                <a:solidFill>
                  <a:srgbClr val="000000"/>
                </a:solidFill>
                <a:latin typeface="Arial Unicode MS"/>
              </a:rPr>
              <a:t>F. </a:t>
            </a:r>
            <a:r>
              <a:rPr lang="en-US" sz="1300" dirty="0" err="1" smtClean="0">
                <a:solidFill>
                  <a:srgbClr val="000000"/>
                </a:solidFill>
                <a:latin typeface="Arial Unicode MS"/>
              </a:rPr>
              <a:t>Buchinger</a:t>
            </a:r>
            <a:r>
              <a:rPr lang="en-US" sz="1300" dirty="0" smtClean="0">
                <a:solidFill>
                  <a:srgbClr val="000000"/>
                </a:solidFill>
                <a:latin typeface="Arial Unicode MS"/>
              </a:rPr>
              <a:t> (McGill University)</a:t>
            </a:r>
          </a:p>
          <a:p>
            <a:pPr marL="0" indent="0">
              <a:buFontTx/>
              <a:buNone/>
            </a:pPr>
            <a:r>
              <a:rPr lang="en-US" sz="1300" dirty="0" smtClean="0">
                <a:solidFill>
                  <a:srgbClr val="000000"/>
                </a:solidFill>
                <a:latin typeface="Arial Unicode MS"/>
              </a:rPr>
              <a:t>L. Croquette (McGill University)</a:t>
            </a:r>
          </a:p>
          <a:p>
            <a:pPr marL="0" indent="0">
              <a:buFontTx/>
              <a:buNone/>
            </a:pPr>
            <a:r>
              <a:rPr lang="en-US" sz="1300" dirty="0" smtClean="0">
                <a:solidFill>
                  <a:srgbClr val="000000"/>
                </a:solidFill>
                <a:latin typeface="Arial Unicode MS"/>
              </a:rPr>
              <a:t>P. Fischer (U. Greifswald)</a:t>
            </a:r>
          </a:p>
          <a:p>
            <a:pPr marL="0" indent="0">
              <a:buFontTx/>
              <a:buNone/>
            </a:pPr>
            <a:r>
              <a:rPr lang="en-US" sz="1300" dirty="0" smtClean="0">
                <a:solidFill>
                  <a:srgbClr val="000000"/>
                </a:solidFill>
                <a:latin typeface="Arial Unicode MS"/>
              </a:rPr>
              <a:t>S. Freeman (CERN)</a:t>
            </a:r>
          </a:p>
          <a:p>
            <a:pPr marL="0" indent="0">
              <a:buFontTx/>
              <a:buNone/>
            </a:pPr>
            <a:r>
              <a:rPr lang="en-US" sz="1300" dirty="0" smtClean="0">
                <a:solidFill>
                  <a:srgbClr val="000000"/>
                </a:solidFill>
                <a:latin typeface="Arial Unicode MS"/>
              </a:rPr>
              <a:t>H. </a:t>
            </a:r>
            <a:r>
              <a:rPr lang="en-US" sz="1300" dirty="0" err="1" smtClean="0">
                <a:solidFill>
                  <a:srgbClr val="000000"/>
                </a:solidFill>
                <a:latin typeface="Arial Unicode MS"/>
              </a:rPr>
              <a:t>Heylen</a:t>
            </a:r>
            <a:r>
              <a:rPr lang="en-US" sz="1300" dirty="0" smtClean="0">
                <a:solidFill>
                  <a:srgbClr val="000000"/>
                </a:solidFill>
                <a:latin typeface="Arial Unicode MS"/>
              </a:rPr>
              <a:t> (CERN)</a:t>
            </a:r>
          </a:p>
          <a:p>
            <a:pPr marL="0" indent="0">
              <a:buFontTx/>
              <a:buNone/>
            </a:pPr>
            <a:r>
              <a:rPr lang="en-US" sz="1300" dirty="0" smtClean="0">
                <a:solidFill>
                  <a:srgbClr val="000000"/>
                </a:solidFill>
                <a:latin typeface="Arial Unicode MS"/>
              </a:rPr>
              <a:t>F. Hummer (CERN, McGill University)</a:t>
            </a:r>
          </a:p>
          <a:p>
            <a:pPr marL="0" indent="0">
              <a:buFontTx/>
              <a:buNone/>
            </a:pPr>
            <a:r>
              <a:rPr lang="en-US" sz="1300" dirty="0" smtClean="0">
                <a:solidFill>
                  <a:srgbClr val="000000"/>
                </a:solidFill>
                <a:latin typeface="Arial Unicode MS"/>
              </a:rPr>
              <a:t>C. </a:t>
            </a:r>
            <a:r>
              <a:rPr lang="en-US" sz="1300" dirty="0" err="1" smtClean="0">
                <a:solidFill>
                  <a:srgbClr val="000000"/>
                </a:solidFill>
                <a:latin typeface="Arial Unicode MS"/>
              </a:rPr>
              <a:t>Kanitz</a:t>
            </a:r>
            <a:r>
              <a:rPr lang="en-US" sz="1300" dirty="0" smtClean="0">
                <a:solidFill>
                  <a:srgbClr val="000000"/>
                </a:solidFill>
                <a:latin typeface="Arial Unicode MS"/>
              </a:rPr>
              <a:t> (CERN)</a:t>
            </a:r>
          </a:p>
          <a:p>
            <a:pPr marL="0" indent="0">
              <a:buNone/>
            </a:pPr>
            <a:r>
              <a:rPr lang="en-US" sz="1300" dirty="0" smtClean="0">
                <a:solidFill>
                  <a:srgbClr val="000000"/>
                </a:solidFill>
                <a:latin typeface="Arial Unicode MS"/>
              </a:rPr>
              <a:t>S. </a:t>
            </a:r>
            <a:r>
              <a:rPr lang="en-US" sz="1300" dirty="0" err="1" smtClean="0">
                <a:solidFill>
                  <a:srgbClr val="000000"/>
                </a:solidFill>
                <a:latin typeface="Arial Unicode MS"/>
              </a:rPr>
              <a:t>Lechner</a:t>
            </a:r>
            <a:r>
              <a:rPr lang="en-US" sz="1300" dirty="0" smtClean="0">
                <a:solidFill>
                  <a:srgbClr val="000000"/>
                </a:solidFill>
                <a:latin typeface="Arial Unicode MS"/>
              </a:rPr>
              <a:t> (CERN, </a:t>
            </a:r>
            <a:r>
              <a:rPr lang="en-US" sz="1300" dirty="0">
                <a:solidFill>
                  <a:srgbClr val="000000"/>
                </a:solidFill>
                <a:latin typeface="Arial Unicode MS"/>
              </a:rPr>
              <a:t>McGill University</a:t>
            </a:r>
            <a:r>
              <a:rPr lang="en-US" sz="1300" dirty="0" smtClean="0">
                <a:solidFill>
                  <a:srgbClr val="000000"/>
                </a:solidFill>
                <a:latin typeface="Arial Unicode MS"/>
              </a:rPr>
              <a:t>)</a:t>
            </a:r>
          </a:p>
          <a:p>
            <a:pPr marL="0" indent="0">
              <a:buFontTx/>
              <a:buNone/>
            </a:pPr>
            <a:r>
              <a:rPr lang="en-US" sz="1300" dirty="0" smtClean="0">
                <a:solidFill>
                  <a:srgbClr val="000000"/>
                </a:solidFill>
                <a:latin typeface="Arial Unicode MS"/>
              </a:rPr>
              <a:t>E. </a:t>
            </a:r>
            <a:r>
              <a:rPr lang="en-US" sz="1300" dirty="0" err="1" smtClean="0">
                <a:solidFill>
                  <a:srgbClr val="000000"/>
                </a:solidFill>
                <a:latin typeface="Arial Unicode MS"/>
              </a:rPr>
              <a:t>Leistenschneider</a:t>
            </a:r>
            <a:r>
              <a:rPr lang="en-US" sz="1300" dirty="0" smtClean="0">
                <a:solidFill>
                  <a:srgbClr val="000000"/>
                </a:solidFill>
                <a:latin typeface="Arial Unicode MS"/>
              </a:rPr>
              <a:t> (CERN)</a:t>
            </a:r>
          </a:p>
          <a:p>
            <a:pPr marL="0" indent="0">
              <a:buFontTx/>
              <a:buNone/>
            </a:pPr>
            <a:r>
              <a:rPr lang="en-US" sz="1300" dirty="0" smtClean="0">
                <a:solidFill>
                  <a:srgbClr val="000000"/>
                </a:solidFill>
                <a:latin typeface="Arial Unicode MS"/>
              </a:rPr>
              <a:t>G. </a:t>
            </a:r>
            <a:r>
              <a:rPr lang="en-US" sz="1300" dirty="0" err="1" smtClean="0">
                <a:solidFill>
                  <a:srgbClr val="000000"/>
                </a:solidFill>
                <a:latin typeface="Arial Unicode MS"/>
              </a:rPr>
              <a:t>Neyens</a:t>
            </a:r>
            <a:r>
              <a:rPr lang="en-US" sz="1300" dirty="0" smtClean="0">
                <a:solidFill>
                  <a:srgbClr val="000000"/>
                </a:solidFill>
                <a:latin typeface="Arial Unicode MS"/>
              </a:rPr>
              <a:t> (CERN, KU Leuven)</a:t>
            </a:r>
            <a:endParaRPr lang="en-US" sz="1300" dirty="0">
              <a:solidFill>
                <a:srgbClr val="000000"/>
              </a:solidFill>
              <a:latin typeface="Arial Unicode MS"/>
            </a:endParaRPr>
          </a:p>
          <a:p>
            <a:pPr marL="0" indent="0">
              <a:buFontTx/>
              <a:buNone/>
            </a:pPr>
            <a:r>
              <a:rPr lang="en-US" sz="1300" dirty="0" smtClean="0">
                <a:solidFill>
                  <a:srgbClr val="000000"/>
                </a:solidFill>
                <a:latin typeface="Arial Unicode MS"/>
              </a:rPr>
              <a:t>P. </a:t>
            </a:r>
            <a:r>
              <a:rPr lang="en-US" sz="1300" dirty="0" err="1" smtClean="0">
                <a:solidFill>
                  <a:srgbClr val="000000"/>
                </a:solidFill>
                <a:latin typeface="Arial Unicode MS"/>
              </a:rPr>
              <a:t>Plattner</a:t>
            </a:r>
            <a:r>
              <a:rPr lang="en-US" sz="1300" dirty="0" smtClean="0">
                <a:solidFill>
                  <a:srgbClr val="000000"/>
                </a:solidFill>
                <a:latin typeface="Arial Unicode MS"/>
              </a:rPr>
              <a:t> (CERN) </a:t>
            </a:r>
          </a:p>
          <a:p>
            <a:pPr marL="0" indent="0">
              <a:buNone/>
            </a:pPr>
            <a:r>
              <a:rPr lang="en-US" sz="1300" dirty="0" smtClean="0">
                <a:solidFill>
                  <a:srgbClr val="000000"/>
                </a:solidFill>
                <a:latin typeface="Arial Unicode MS"/>
              </a:rPr>
              <a:t>A. </a:t>
            </a:r>
            <a:r>
              <a:rPr lang="en-US" sz="1300" dirty="0" err="1" smtClean="0">
                <a:solidFill>
                  <a:srgbClr val="000000"/>
                </a:solidFill>
                <a:latin typeface="Arial Unicode MS"/>
              </a:rPr>
              <a:t>Roitman</a:t>
            </a:r>
            <a:r>
              <a:rPr lang="en-US" sz="1300" dirty="0" smtClean="0">
                <a:solidFill>
                  <a:srgbClr val="000000"/>
                </a:solidFill>
                <a:latin typeface="Arial Unicode MS"/>
              </a:rPr>
              <a:t> (McGill University)</a:t>
            </a:r>
          </a:p>
          <a:p>
            <a:pPr marL="0" indent="0">
              <a:buNone/>
            </a:pPr>
            <a:r>
              <a:rPr lang="en-US" sz="1300" dirty="0" smtClean="0">
                <a:solidFill>
                  <a:srgbClr val="000000"/>
                </a:solidFill>
                <a:latin typeface="Arial Unicode MS"/>
              </a:rPr>
              <a:t>M. </a:t>
            </a:r>
            <a:r>
              <a:rPr lang="en-US" sz="1300" dirty="0" err="1" smtClean="0">
                <a:solidFill>
                  <a:srgbClr val="000000"/>
                </a:solidFill>
                <a:latin typeface="Arial Unicode MS"/>
              </a:rPr>
              <a:t>Rosenbusch</a:t>
            </a:r>
            <a:r>
              <a:rPr lang="en-US" sz="1300" dirty="0" smtClean="0">
                <a:solidFill>
                  <a:srgbClr val="000000"/>
                </a:solidFill>
                <a:latin typeface="Arial Unicode MS"/>
              </a:rPr>
              <a:t> (Wako)</a:t>
            </a:r>
          </a:p>
          <a:p>
            <a:pPr marL="0" indent="0">
              <a:buFontTx/>
              <a:buNone/>
            </a:pPr>
            <a:r>
              <a:rPr lang="en-US" sz="1300" dirty="0" smtClean="0">
                <a:solidFill>
                  <a:srgbClr val="000000"/>
                </a:solidFill>
                <a:latin typeface="Arial Unicode MS"/>
              </a:rPr>
              <a:t>L. </a:t>
            </a:r>
            <a:r>
              <a:rPr lang="en-US" sz="1300" dirty="0" err="1" smtClean="0">
                <a:solidFill>
                  <a:srgbClr val="000000"/>
                </a:solidFill>
                <a:latin typeface="Arial Unicode MS"/>
              </a:rPr>
              <a:t>Schweikhard</a:t>
            </a:r>
            <a:r>
              <a:rPr lang="en-US" sz="1300" dirty="0" smtClean="0">
                <a:solidFill>
                  <a:srgbClr val="000000"/>
                </a:solidFill>
                <a:latin typeface="Arial Unicode MS"/>
              </a:rPr>
              <a:t> (U. Greifswald)</a:t>
            </a:r>
          </a:p>
          <a:p>
            <a:pPr marL="0" indent="0">
              <a:buFontTx/>
              <a:buNone/>
            </a:pPr>
            <a:r>
              <a:rPr lang="en-US" sz="1300" dirty="0" smtClean="0">
                <a:solidFill>
                  <a:srgbClr val="000000"/>
                </a:solidFill>
                <a:latin typeface="Arial Unicode MS"/>
              </a:rPr>
              <a:t>S. </a:t>
            </a:r>
            <a:r>
              <a:rPr lang="en-US" sz="1300" dirty="0" err="1" smtClean="0">
                <a:solidFill>
                  <a:srgbClr val="000000"/>
                </a:solidFill>
                <a:latin typeface="Arial Unicode MS"/>
              </a:rPr>
              <a:t>Sels</a:t>
            </a:r>
            <a:r>
              <a:rPr lang="en-US" sz="1300" dirty="0" smtClean="0">
                <a:solidFill>
                  <a:srgbClr val="000000"/>
                </a:solidFill>
                <a:latin typeface="Arial Unicode MS"/>
              </a:rPr>
              <a:t> (CERN)</a:t>
            </a:r>
          </a:p>
          <a:p>
            <a:pPr marL="0" indent="0">
              <a:buFontTx/>
              <a:buNone/>
            </a:pPr>
            <a:r>
              <a:rPr lang="en-US" sz="1300" dirty="0" smtClean="0">
                <a:solidFill>
                  <a:srgbClr val="000000"/>
                </a:solidFill>
                <a:latin typeface="Arial Unicode MS"/>
              </a:rPr>
              <a:t>M. </a:t>
            </a:r>
            <a:r>
              <a:rPr lang="en-US" sz="1300" dirty="0" err="1" smtClean="0">
                <a:solidFill>
                  <a:srgbClr val="000000"/>
                </a:solidFill>
                <a:latin typeface="Arial Unicode MS"/>
              </a:rPr>
              <a:t>Vilen</a:t>
            </a:r>
            <a:r>
              <a:rPr lang="en-US" sz="1300" dirty="0" smtClean="0">
                <a:solidFill>
                  <a:srgbClr val="000000"/>
                </a:solidFill>
                <a:latin typeface="Arial Unicode MS"/>
              </a:rPr>
              <a:t> (CERN)</a:t>
            </a:r>
          </a:p>
          <a:p>
            <a:pPr marL="0" indent="0">
              <a:buFontTx/>
              <a:buNone/>
            </a:pPr>
            <a:r>
              <a:rPr lang="en-US" sz="1300" dirty="0" smtClean="0">
                <a:solidFill>
                  <a:srgbClr val="000000"/>
                </a:solidFill>
                <a:latin typeface="Arial Unicode MS"/>
              </a:rPr>
              <a:t>F. </a:t>
            </a:r>
            <a:r>
              <a:rPr lang="en-US" sz="1300" dirty="0" err="1" smtClean="0">
                <a:solidFill>
                  <a:srgbClr val="000000"/>
                </a:solidFill>
                <a:latin typeface="Arial Unicode MS"/>
              </a:rPr>
              <a:t>Wienholtz</a:t>
            </a:r>
            <a:r>
              <a:rPr lang="en-US" sz="1300" dirty="0" smtClean="0">
                <a:solidFill>
                  <a:srgbClr val="000000"/>
                </a:solidFill>
                <a:latin typeface="Arial Unicode MS"/>
              </a:rPr>
              <a:t> (CERN)</a:t>
            </a:r>
          </a:p>
          <a:p>
            <a:pPr marL="0" indent="0">
              <a:buFontTx/>
              <a:buNone/>
            </a:pPr>
            <a:r>
              <a:rPr lang="en-US" sz="1300" dirty="0" smtClean="0">
                <a:solidFill>
                  <a:srgbClr val="000000"/>
                </a:solidFill>
                <a:latin typeface="Arial Unicode MS"/>
              </a:rPr>
              <a:t>S. </a:t>
            </a:r>
            <a:r>
              <a:rPr lang="en-US" sz="1300" dirty="0" err="1" smtClean="0">
                <a:solidFill>
                  <a:srgbClr val="000000"/>
                </a:solidFill>
                <a:latin typeface="Arial Unicode MS"/>
              </a:rPr>
              <a:t>Malbrunot-Ettenauer</a:t>
            </a:r>
            <a:r>
              <a:rPr lang="en-US" sz="1300" dirty="0" smtClean="0">
                <a:solidFill>
                  <a:srgbClr val="000000"/>
                </a:solidFill>
                <a:latin typeface="Arial Unicode MS"/>
              </a:rPr>
              <a:t> (CERN, TRIUMF, Toronto)</a:t>
            </a:r>
          </a:p>
          <a:p>
            <a:pPr marL="0" indent="0">
              <a:buFontTx/>
              <a:buNone/>
            </a:pPr>
            <a:endParaRPr lang="en-US" sz="1300" dirty="0">
              <a:solidFill>
                <a:srgbClr val="000000"/>
              </a:solidFill>
              <a:latin typeface="Arial Unicode MS"/>
            </a:endParaRPr>
          </a:p>
        </p:txBody>
      </p:sp>
      <p:sp>
        <p:nvSpPr>
          <p:cNvPr id="17" name="Rectangle 16"/>
          <p:cNvSpPr/>
          <p:nvPr/>
        </p:nvSpPr>
        <p:spPr>
          <a:xfrm>
            <a:off x="479375" y="5617185"/>
            <a:ext cx="7429063" cy="10645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617185"/>
            <a:ext cx="1919536" cy="1919772"/>
          </a:xfrm>
          <a:prstGeom prst="rect">
            <a:avLst/>
          </a:prstGeom>
        </p:spPr>
      </p:pic>
      <p:pic>
        <p:nvPicPr>
          <p:cNvPr id="9" name="Picture 8"/>
          <p:cNvPicPr>
            <a:picLocks noChangeAspect="1"/>
          </p:cNvPicPr>
          <p:nvPr/>
        </p:nvPicPr>
        <p:blipFill>
          <a:blip r:embed="rId7"/>
          <a:stretch>
            <a:fillRect/>
          </a:stretch>
        </p:blipFill>
        <p:spPr>
          <a:xfrm>
            <a:off x="1592113" y="5772847"/>
            <a:ext cx="2852244" cy="934249"/>
          </a:xfrm>
          <a:prstGeom prst="rect">
            <a:avLst/>
          </a:prstGeom>
        </p:spPr>
      </p:pic>
      <p:pic>
        <p:nvPicPr>
          <p:cNvPr id="15"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00086" y="5932152"/>
            <a:ext cx="3927113" cy="854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p:cNvPicPr>
            <a:picLocks noChangeAspect="1"/>
          </p:cNvPicPr>
          <p:nvPr/>
        </p:nvPicPr>
        <p:blipFill rotWithShape="1">
          <a:blip r:embed="rId9" cstate="print">
            <a:extLst>
              <a:ext uri="{28A0092B-C50C-407E-A947-70E740481C1C}">
                <a14:useLocalDpi xmlns:a14="http://schemas.microsoft.com/office/drawing/2010/main" val="0"/>
              </a:ext>
            </a:extLst>
          </a:blip>
          <a:srcRect l="22381" r="22180"/>
          <a:stretch/>
        </p:blipFill>
        <p:spPr>
          <a:xfrm>
            <a:off x="11136560" y="5837627"/>
            <a:ext cx="940769" cy="942743"/>
          </a:xfrm>
          <a:prstGeom prst="rect">
            <a:avLst/>
          </a:prstGeom>
        </p:spPr>
      </p:pic>
      <p:pic>
        <p:nvPicPr>
          <p:cNvPr id="4" name="Picture 3"/>
          <p:cNvPicPr>
            <a:picLocks noChangeAspect="1"/>
          </p:cNvPicPr>
          <p:nvPr/>
        </p:nvPicPr>
        <p:blipFill>
          <a:blip r:embed="rId10"/>
          <a:stretch>
            <a:fillRect/>
          </a:stretch>
        </p:blipFill>
        <p:spPr>
          <a:xfrm>
            <a:off x="4649037" y="5772847"/>
            <a:ext cx="2198233" cy="1007523"/>
          </a:xfrm>
          <a:prstGeom prst="rect">
            <a:avLst/>
          </a:prstGeom>
        </p:spPr>
      </p:pic>
      <p:sp>
        <p:nvSpPr>
          <p:cNvPr id="5" name="Rectangle 4"/>
          <p:cNvSpPr/>
          <p:nvPr/>
        </p:nvSpPr>
        <p:spPr>
          <a:xfrm>
            <a:off x="3664001" y="998246"/>
            <a:ext cx="4244438" cy="1569660"/>
          </a:xfrm>
          <a:prstGeom prst="rect">
            <a:avLst/>
          </a:prstGeom>
          <a:solidFill>
            <a:schemeClr val="bg1"/>
          </a:solidFill>
        </p:spPr>
        <p:txBody>
          <a:bodyPr wrap="square">
            <a:spAutoFit/>
          </a:bodyPr>
          <a:lstStyle/>
          <a:p>
            <a:r>
              <a:rPr lang="fr-CH" sz="1600" u="sng" dirty="0" smtClean="0">
                <a:latin typeface="Times New Roman" panose="02020603050405020304" pitchFamily="18" charset="0"/>
                <a:ea typeface="Arial Unicode MS"/>
              </a:rPr>
              <a:t>Relevant </a:t>
            </a:r>
            <a:r>
              <a:rPr lang="fr-CH" sz="1600" u="sng" dirty="0" err="1" smtClean="0">
                <a:latin typeface="Times New Roman" panose="02020603050405020304" pitchFamily="18" charset="0"/>
                <a:ea typeface="Arial Unicode MS"/>
              </a:rPr>
              <a:t>literature</a:t>
            </a:r>
            <a:r>
              <a:rPr lang="fr-CH" sz="1600" u="sng" dirty="0">
                <a:latin typeface="Times New Roman" panose="02020603050405020304" pitchFamily="18" charset="0"/>
                <a:ea typeface="Arial Unicode MS"/>
              </a:rPr>
              <a:t>:</a:t>
            </a:r>
            <a:endParaRPr lang="fr-CH" sz="1600" u="sng" dirty="0" smtClean="0">
              <a:latin typeface="Times New Roman" panose="02020603050405020304" pitchFamily="18" charset="0"/>
              <a:ea typeface="Arial Unicode MS"/>
            </a:endParaRPr>
          </a:p>
          <a:p>
            <a:pPr marL="285750" indent="-285750">
              <a:buFont typeface="Arial" panose="020B0604020202020204" pitchFamily="34" charset="0"/>
              <a:buChar char="•"/>
            </a:pPr>
            <a:r>
              <a:rPr lang="fr-CH" sz="1600" dirty="0">
                <a:latin typeface="Times New Roman" panose="02020603050405020304" pitchFamily="18" charset="0"/>
                <a:ea typeface="Arial Unicode MS"/>
              </a:rPr>
              <a:t>S. Sels, </a:t>
            </a:r>
            <a:r>
              <a:rPr lang="fr-CH" sz="1600" dirty="0" smtClean="0">
                <a:latin typeface="Times New Roman" panose="02020603050405020304" pitchFamily="18" charset="0"/>
                <a:ea typeface="Arial Unicode MS"/>
              </a:rPr>
              <a:t>F. Maier </a:t>
            </a:r>
            <a:r>
              <a:rPr lang="fr-CH" sz="1600" dirty="0">
                <a:latin typeface="Times New Roman" panose="02020603050405020304" pitchFamily="18" charset="0"/>
                <a:ea typeface="Arial Unicode MS"/>
              </a:rPr>
              <a:t>et al., Phys. </a:t>
            </a:r>
            <a:r>
              <a:rPr lang="fr-CH" sz="1600" dirty="0" err="1">
                <a:latin typeface="Times New Roman" panose="02020603050405020304" pitchFamily="18" charset="0"/>
                <a:ea typeface="Arial Unicode MS"/>
              </a:rPr>
              <a:t>Rev</a:t>
            </a:r>
            <a:r>
              <a:rPr lang="fr-CH" sz="1600" dirty="0">
                <a:latin typeface="Times New Roman" panose="02020603050405020304" pitchFamily="18" charset="0"/>
                <a:ea typeface="Arial Unicode MS"/>
              </a:rPr>
              <a:t>. </a:t>
            </a:r>
            <a:r>
              <a:rPr lang="fr-CH" sz="1600" dirty="0" err="1">
                <a:latin typeface="Times New Roman" panose="02020603050405020304" pitchFamily="18" charset="0"/>
                <a:ea typeface="Arial Unicode MS"/>
              </a:rPr>
              <a:t>Research</a:t>
            </a:r>
            <a:r>
              <a:rPr lang="fr-CH" sz="1600" dirty="0">
                <a:latin typeface="Times New Roman" panose="02020603050405020304" pitchFamily="18" charset="0"/>
                <a:ea typeface="Arial Unicode MS"/>
              </a:rPr>
              <a:t> 4, 033229 (2022) </a:t>
            </a:r>
          </a:p>
          <a:p>
            <a:pPr marL="285750" indent="-285750">
              <a:buFont typeface="Arial" panose="020B0604020202020204" pitchFamily="34" charset="0"/>
              <a:buChar char="•"/>
            </a:pPr>
            <a:r>
              <a:rPr lang="fr-CH" sz="1600" dirty="0" smtClean="0">
                <a:latin typeface="Times New Roman" panose="02020603050405020304" pitchFamily="18" charset="0"/>
                <a:ea typeface="Arial Unicode MS"/>
              </a:rPr>
              <a:t>F</a:t>
            </a:r>
            <a:r>
              <a:rPr lang="fr-CH" sz="1600" dirty="0">
                <a:latin typeface="Times New Roman" panose="02020603050405020304" pitchFamily="18" charset="0"/>
                <a:ea typeface="Arial Unicode MS"/>
              </a:rPr>
              <a:t>. Maier, M. </a:t>
            </a:r>
            <a:r>
              <a:rPr lang="fr-CH" sz="1600" dirty="0" err="1">
                <a:latin typeface="Times New Roman" panose="02020603050405020304" pitchFamily="18" charset="0"/>
                <a:ea typeface="Arial Unicode MS"/>
              </a:rPr>
              <a:t>Vilen</a:t>
            </a:r>
            <a:r>
              <a:rPr lang="fr-CH" sz="1600" dirty="0">
                <a:latin typeface="Times New Roman" panose="02020603050405020304" pitchFamily="18" charset="0"/>
                <a:ea typeface="Arial Unicode MS"/>
              </a:rPr>
              <a:t> et al</a:t>
            </a:r>
            <a:r>
              <a:rPr lang="fr-CH" sz="1600" dirty="0" smtClean="0">
                <a:latin typeface="Times New Roman" panose="02020603050405020304" pitchFamily="18" charset="0"/>
                <a:ea typeface="Arial Unicode MS"/>
              </a:rPr>
              <a:t>., NIM A 1048</a:t>
            </a:r>
            <a:r>
              <a:rPr lang="fr-CH" sz="1600" dirty="0">
                <a:latin typeface="Times New Roman" panose="02020603050405020304" pitchFamily="18" charset="0"/>
                <a:ea typeface="Arial Unicode MS"/>
              </a:rPr>
              <a:t>, 167927 (2023</a:t>
            </a:r>
            <a:r>
              <a:rPr lang="fr-CH" sz="1600" dirty="0" smtClean="0">
                <a:latin typeface="Times New Roman" panose="02020603050405020304" pitchFamily="18" charset="0"/>
                <a:ea typeface="Arial Unicode MS"/>
              </a:rPr>
              <a:t>).</a:t>
            </a:r>
          </a:p>
          <a:p>
            <a:pPr marL="285750" indent="-285750">
              <a:buFont typeface="Arial" panose="020B0604020202020204" pitchFamily="34" charset="0"/>
              <a:buChar char="•"/>
            </a:pPr>
            <a:r>
              <a:rPr lang="fr-CH" sz="1600" dirty="0" smtClean="0">
                <a:latin typeface="Times New Roman" panose="02020603050405020304" pitchFamily="18" charset="0"/>
                <a:ea typeface="Arial Unicode MS"/>
              </a:rPr>
              <a:t>F. Maier et al, to </a:t>
            </a:r>
            <a:r>
              <a:rPr lang="fr-CH" sz="1600" dirty="0" err="1" smtClean="0">
                <a:latin typeface="Times New Roman" panose="02020603050405020304" pitchFamily="18" charset="0"/>
                <a:ea typeface="Arial Unicode MS"/>
              </a:rPr>
              <a:t>be</a:t>
            </a:r>
            <a:r>
              <a:rPr lang="fr-CH" sz="1600" dirty="0" smtClean="0">
                <a:latin typeface="Times New Roman" panose="02020603050405020304" pitchFamily="18" charset="0"/>
                <a:ea typeface="Arial Unicode MS"/>
              </a:rPr>
              <a:t> </a:t>
            </a:r>
            <a:r>
              <a:rPr lang="fr-CH" sz="1600" dirty="0" err="1" smtClean="0">
                <a:latin typeface="Times New Roman" panose="02020603050405020304" pitchFamily="18" charset="0"/>
                <a:ea typeface="Arial Unicode MS"/>
              </a:rPr>
              <a:t>submitted</a:t>
            </a:r>
            <a:r>
              <a:rPr lang="fr-CH" sz="1600" dirty="0" smtClean="0">
                <a:latin typeface="Times New Roman" panose="02020603050405020304" pitchFamily="18" charset="0"/>
                <a:ea typeface="Arial Unicode MS"/>
              </a:rPr>
              <a:t> to NIM A. </a:t>
            </a:r>
            <a:endParaRPr lang="en-GB" sz="1600" dirty="0"/>
          </a:p>
        </p:txBody>
      </p:sp>
    </p:spTree>
    <p:extLst>
      <p:ext uri="{BB962C8B-B14F-4D97-AF65-F5344CB8AC3E}">
        <p14:creationId xmlns:p14="http://schemas.microsoft.com/office/powerpoint/2010/main" val="19036108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377" y="-8"/>
            <a:ext cx="11103024" cy="980736"/>
          </a:xfrm>
        </p:spPr>
        <p:txBody>
          <a:bodyPr>
            <a:noAutofit/>
          </a:bodyPr>
          <a:lstStyle/>
          <a:p>
            <a:r>
              <a:rPr lang="en-GB" sz="4000" dirty="0" smtClean="0"/>
              <a:t>Simulated performance</a:t>
            </a:r>
            <a:endParaRPr lang="en-GB" sz="40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23</a:t>
            </a:fld>
            <a:endParaRPr lang="en-US"/>
          </a:p>
        </p:txBody>
      </p:sp>
      <p:grpSp>
        <p:nvGrpSpPr>
          <p:cNvPr id="34" name="Group 33"/>
          <p:cNvGrpSpPr/>
          <p:nvPr/>
        </p:nvGrpSpPr>
        <p:grpSpPr>
          <a:xfrm>
            <a:off x="75836" y="1674452"/>
            <a:ext cx="6336705" cy="3774320"/>
            <a:chOff x="0" y="1443369"/>
            <a:chExt cx="6336705" cy="3774320"/>
          </a:xfrm>
        </p:grpSpPr>
        <p:pic>
          <p:nvPicPr>
            <p:cNvPr id="35" name="Picture 34"/>
            <p:cNvPicPr>
              <a:picLocks noChangeAspect="1"/>
            </p:cNvPicPr>
            <p:nvPr/>
          </p:nvPicPr>
          <p:blipFill>
            <a:blip r:embed="rId2"/>
            <a:stretch>
              <a:fillRect/>
            </a:stretch>
          </p:blipFill>
          <p:spPr>
            <a:xfrm>
              <a:off x="0" y="1443369"/>
              <a:ext cx="6139382" cy="3774320"/>
            </a:xfrm>
            <a:prstGeom prst="rect">
              <a:avLst/>
            </a:prstGeom>
          </p:spPr>
        </p:pic>
        <p:grpSp>
          <p:nvGrpSpPr>
            <p:cNvPr id="36" name="Group 35"/>
            <p:cNvGrpSpPr/>
            <p:nvPr/>
          </p:nvGrpSpPr>
          <p:grpSpPr>
            <a:xfrm>
              <a:off x="2836117" y="1835453"/>
              <a:ext cx="3500588" cy="2623122"/>
              <a:chOff x="8362474" y="35652895"/>
              <a:chExt cx="3500588" cy="2623122"/>
            </a:xfrm>
          </p:grpSpPr>
          <p:sp>
            <p:nvSpPr>
              <p:cNvPr id="37" name="TextBox 36"/>
              <p:cNvSpPr txBox="1"/>
              <p:nvPr/>
            </p:nvSpPr>
            <p:spPr>
              <a:xfrm>
                <a:off x="9673084" y="35652895"/>
                <a:ext cx="2189978" cy="461665"/>
              </a:xfrm>
              <a:prstGeom prst="rect">
                <a:avLst/>
              </a:prstGeom>
              <a:noFill/>
            </p:spPr>
            <p:txBody>
              <a:bodyPr wrap="square" rtlCol="0">
                <a:spAutoFit/>
              </a:bodyPr>
              <a:lstStyle/>
              <a:p>
                <a:r>
                  <a:rPr lang="en-US" sz="2400" dirty="0" smtClean="0">
                    <a:solidFill>
                      <a:srgbClr val="FF0000"/>
                    </a:solidFill>
                  </a:rPr>
                  <a:t>30-keV, </a:t>
                </a:r>
                <a:r>
                  <a:rPr lang="en-US" sz="2400" dirty="0">
                    <a:solidFill>
                      <a:srgbClr val="FF0000"/>
                    </a:solidFill>
                  </a:rPr>
                  <a:t>~300 </a:t>
                </a:r>
                <a:r>
                  <a:rPr lang="en-US" sz="2400" dirty="0" smtClean="0">
                    <a:solidFill>
                      <a:srgbClr val="FF0000"/>
                    </a:solidFill>
                  </a:rPr>
                  <a:t>K</a:t>
                </a:r>
                <a:endParaRPr lang="en-GB" sz="2400" dirty="0">
                  <a:solidFill>
                    <a:srgbClr val="FF0000"/>
                  </a:solidFill>
                </a:endParaRPr>
              </a:p>
            </p:txBody>
          </p:sp>
          <p:sp>
            <p:nvSpPr>
              <p:cNvPr id="38" name="TextBox 37"/>
              <p:cNvSpPr txBox="1"/>
              <p:nvPr/>
            </p:nvSpPr>
            <p:spPr>
              <a:xfrm>
                <a:off x="8362474" y="36328751"/>
                <a:ext cx="3303265" cy="954107"/>
              </a:xfrm>
              <a:prstGeom prst="rect">
                <a:avLst/>
              </a:prstGeom>
              <a:noFill/>
            </p:spPr>
            <p:txBody>
              <a:bodyPr wrap="square" rtlCol="0">
                <a:spAutoFit/>
              </a:bodyPr>
              <a:lstStyle/>
              <a:p>
                <a:r>
                  <a:rPr lang="en-US" sz="2400" dirty="0" smtClean="0">
                    <a:solidFill>
                      <a:schemeClr val="accent3"/>
                    </a:solidFill>
                  </a:rPr>
                  <a:t>1.5-keV, Doppler cooling</a:t>
                </a:r>
                <a:endParaRPr lang="en-US" sz="2400" dirty="0">
                  <a:solidFill>
                    <a:schemeClr val="accent3"/>
                  </a:solidFill>
                </a:endParaRPr>
              </a:p>
              <a:p>
                <a:endParaRPr lang="en-GB" sz="3200" dirty="0"/>
              </a:p>
            </p:txBody>
          </p:sp>
          <p:sp>
            <p:nvSpPr>
              <p:cNvPr id="39" name="TextBox 38"/>
              <p:cNvSpPr txBox="1"/>
              <p:nvPr/>
            </p:nvSpPr>
            <p:spPr>
              <a:xfrm>
                <a:off x="9558805" y="37321910"/>
                <a:ext cx="2088232" cy="954107"/>
              </a:xfrm>
              <a:prstGeom prst="rect">
                <a:avLst/>
              </a:prstGeom>
              <a:noFill/>
            </p:spPr>
            <p:txBody>
              <a:bodyPr wrap="square" rtlCol="0">
                <a:spAutoFit/>
              </a:bodyPr>
              <a:lstStyle/>
              <a:p>
                <a:r>
                  <a:rPr lang="en-US" sz="2400" dirty="0" smtClean="0">
                    <a:solidFill>
                      <a:srgbClr val="0000D6"/>
                    </a:solidFill>
                  </a:rPr>
                  <a:t>1.5-keV, ~300 </a:t>
                </a:r>
                <a:r>
                  <a:rPr lang="en-US" sz="2400" dirty="0">
                    <a:solidFill>
                      <a:srgbClr val="0000D6"/>
                    </a:solidFill>
                  </a:rPr>
                  <a:t>K</a:t>
                </a:r>
              </a:p>
              <a:p>
                <a:endParaRPr lang="en-GB" sz="3200" dirty="0"/>
              </a:p>
            </p:txBody>
          </p:sp>
        </p:grpSp>
      </p:grpSp>
      <p:pic>
        <p:nvPicPr>
          <p:cNvPr id="55" name="Picture 54"/>
          <p:cNvPicPr>
            <a:picLocks noChangeAspect="1"/>
          </p:cNvPicPr>
          <p:nvPr/>
        </p:nvPicPr>
        <p:blipFill>
          <a:blip r:embed="rId3"/>
          <a:stretch>
            <a:fillRect/>
          </a:stretch>
        </p:blipFill>
        <p:spPr>
          <a:xfrm>
            <a:off x="6433070" y="1886516"/>
            <a:ext cx="5481343" cy="3966701"/>
          </a:xfrm>
          <a:prstGeom prst="rect">
            <a:avLst/>
          </a:prstGeom>
        </p:spPr>
      </p:pic>
      <p:sp>
        <p:nvSpPr>
          <p:cNvPr id="57" name="Rectangle 56"/>
          <p:cNvSpPr/>
          <p:nvPr/>
        </p:nvSpPr>
        <p:spPr>
          <a:xfrm>
            <a:off x="7697649" y="1969460"/>
            <a:ext cx="4086983" cy="9554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8" name="Group 57"/>
          <p:cNvGrpSpPr/>
          <p:nvPr/>
        </p:nvGrpSpPr>
        <p:grpSpPr>
          <a:xfrm>
            <a:off x="8881072" y="1955640"/>
            <a:ext cx="3268688" cy="984230"/>
            <a:chOff x="8882600" y="1556792"/>
            <a:chExt cx="3766128" cy="1112616"/>
          </a:xfrm>
        </p:grpSpPr>
        <p:grpSp>
          <p:nvGrpSpPr>
            <p:cNvPr id="59" name="Group 58"/>
            <p:cNvGrpSpPr/>
            <p:nvPr/>
          </p:nvGrpSpPr>
          <p:grpSpPr>
            <a:xfrm>
              <a:off x="8882600" y="1556792"/>
              <a:ext cx="3766128" cy="1080120"/>
              <a:chOff x="8882600" y="1556792"/>
              <a:chExt cx="3766128" cy="1080120"/>
            </a:xfrm>
          </p:grpSpPr>
          <p:pic>
            <p:nvPicPr>
              <p:cNvPr id="61" name="Picture 60"/>
              <p:cNvPicPr>
                <a:picLocks noChangeAspect="1"/>
              </p:cNvPicPr>
              <p:nvPr/>
            </p:nvPicPr>
            <p:blipFill rotWithShape="1">
              <a:blip r:embed="rId4"/>
              <a:srcRect l="27420" t="5797" r="63846" b="76111"/>
              <a:stretch/>
            </p:blipFill>
            <p:spPr>
              <a:xfrm>
                <a:off x="8882600" y="1638092"/>
                <a:ext cx="664196" cy="998820"/>
              </a:xfrm>
              <a:prstGeom prst="rect">
                <a:avLst/>
              </a:prstGeom>
            </p:spPr>
          </p:pic>
          <p:sp>
            <p:nvSpPr>
              <p:cNvPr id="62" name="TextBox 61"/>
              <p:cNvSpPr txBox="1"/>
              <p:nvPr/>
            </p:nvSpPr>
            <p:spPr>
              <a:xfrm>
                <a:off x="9480376" y="1556792"/>
                <a:ext cx="3168352" cy="382716"/>
              </a:xfrm>
              <a:prstGeom prst="rect">
                <a:avLst/>
              </a:prstGeom>
              <a:noFill/>
            </p:spPr>
            <p:txBody>
              <a:bodyPr wrap="square" rtlCol="0">
                <a:spAutoFit/>
              </a:bodyPr>
              <a:lstStyle/>
              <a:p>
                <a:r>
                  <a:rPr lang="en-US" sz="1600" dirty="0" smtClean="0">
                    <a:solidFill>
                      <a:srgbClr val="0000FF"/>
                    </a:solidFill>
                  </a:rPr>
                  <a:t>1.5-keV MIRACLS simulated</a:t>
                </a:r>
              </a:p>
            </p:txBody>
          </p:sp>
          <p:sp>
            <p:nvSpPr>
              <p:cNvPr id="63" name="Rectangle 62"/>
              <p:cNvSpPr/>
              <p:nvPr/>
            </p:nvSpPr>
            <p:spPr>
              <a:xfrm>
                <a:off x="9479078" y="1921742"/>
                <a:ext cx="2718689" cy="338472"/>
              </a:xfrm>
              <a:prstGeom prst="rect">
                <a:avLst/>
              </a:prstGeom>
            </p:spPr>
            <p:txBody>
              <a:bodyPr wrap="none">
                <a:spAutoFit/>
              </a:bodyPr>
              <a:lstStyle/>
              <a:p>
                <a:r>
                  <a:rPr lang="en-US" sz="1600" dirty="0"/>
                  <a:t>Existing low-energy devices</a:t>
                </a:r>
                <a:endParaRPr lang="en-GB" sz="1600" dirty="0"/>
              </a:p>
            </p:txBody>
          </p:sp>
        </p:grpSp>
        <p:sp>
          <p:nvSpPr>
            <p:cNvPr id="60" name="TextBox 59"/>
            <p:cNvSpPr txBox="1"/>
            <p:nvPr/>
          </p:nvSpPr>
          <p:spPr>
            <a:xfrm>
              <a:off x="9479078" y="2286692"/>
              <a:ext cx="2922140" cy="382716"/>
            </a:xfrm>
            <a:prstGeom prst="rect">
              <a:avLst/>
            </a:prstGeom>
            <a:noFill/>
          </p:spPr>
          <p:txBody>
            <a:bodyPr wrap="square" rtlCol="0">
              <a:spAutoFit/>
            </a:bodyPr>
            <a:lstStyle/>
            <a:p>
              <a:r>
                <a:rPr lang="en-US" sz="1600" dirty="0" smtClean="0">
                  <a:solidFill>
                    <a:srgbClr val="FF0000"/>
                  </a:solidFill>
                </a:rPr>
                <a:t>30-keV MIRACLS simulated</a:t>
              </a:r>
              <a:endParaRPr lang="en-GB" sz="1600" dirty="0">
                <a:solidFill>
                  <a:srgbClr val="FF0000"/>
                </a:solidFill>
              </a:endParaRPr>
            </a:p>
          </p:txBody>
        </p:sp>
      </p:grpSp>
      <p:sp>
        <p:nvSpPr>
          <p:cNvPr id="64" name="Rectangle 63"/>
          <p:cNvSpPr/>
          <p:nvPr/>
        </p:nvSpPr>
        <p:spPr>
          <a:xfrm>
            <a:off x="6656063" y="4928394"/>
            <a:ext cx="5443811" cy="12468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TextBox 64"/>
          <p:cNvSpPr txBox="1"/>
          <p:nvPr/>
        </p:nvSpPr>
        <p:spPr>
          <a:xfrm>
            <a:off x="7248128" y="4918001"/>
            <a:ext cx="4752528" cy="369332"/>
          </a:xfrm>
          <a:prstGeom prst="rect">
            <a:avLst/>
          </a:prstGeom>
          <a:noFill/>
        </p:spPr>
        <p:txBody>
          <a:bodyPr wrap="square" rtlCol="0">
            <a:spAutoFit/>
          </a:bodyPr>
          <a:lstStyle/>
          <a:p>
            <a:r>
              <a:rPr lang="en-US" dirty="0" smtClean="0"/>
              <a:t>0       20k     40k     60k      80k    100k   120k   140k</a:t>
            </a:r>
            <a:endParaRPr lang="en-GB" dirty="0"/>
          </a:p>
        </p:txBody>
      </p:sp>
    </p:spTree>
    <p:extLst>
      <p:ext uri="{BB962C8B-B14F-4D97-AF65-F5344CB8AC3E}">
        <p14:creationId xmlns:p14="http://schemas.microsoft.com/office/powerpoint/2010/main" val="3670227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8"/>
            <a:ext cx="11319048" cy="980736"/>
          </a:xfrm>
        </p:spPr>
        <p:txBody>
          <a:bodyPr>
            <a:noAutofit/>
          </a:bodyPr>
          <a:lstStyle/>
          <a:p>
            <a:r>
              <a:rPr lang="en-GB" sz="2800" dirty="0"/>
              <a:t>Study of the interaction of two ensembles of different ion </a:t>
            </a:r>
            <a:r>
              <a:rPr lang="en-GB" sz="2800" dirty="0" smtClean="0"/>
              <a:t>species</a:t>
            </a:r>
            <a:endParaRPr lang="en-GB" sz="28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24</a:t>
            </a:fld>
            <a:endParaRPr lang="en-US"/>
          </a:p>
        </p:txBody>
      </p:sp>
      <p:pic>
        <p:nvPicPr>
          <p:cNvPr id="6" name="Content Placeholder 5"/>
          <p:cNvPicPr>
            <a:picLocks noChangeAspect="1"/>
          </p:cNvPicPr>
          <p:nvPr/>
        </p:nvPicPr>
        <p:blipFill>
          <a:blip r:embed="rId2"/>
          <a:stretch>
            <a:fillRect/>
          </a:stretch>
        </p:blipFill>
        <p:spPr>
          <a:xfrm>
            <a:off x="263353" y="1375735"/>
            <a:ext cx="5827531" cy="5282681"/>
          </a:xfrm>
          <a:prstGeom prst="rect">
            <a:avLst/>
          </a:prstGeom>
        </p:spPr>
      </p:pic>
      <p:sp>
        <p:nvSpPr>
          <p:cNvPr id="10" name="TextBox 9"/>
          <p:cNvSpPr txBox="1"/>
          <p:nvPr/>
        </p:nvSpPr>
        <p:spPr>
          <a:xfrm>
            <a:off x="435767" y="1048905"/>
            <a:ext cx="4436098" cy="369332"/>
          </a:xfrm>
          <a:prstGeom prst="rect">
            <a:avLst/>
          </a:prstGeom>
          <a:noFill/>
        </p:spPr>
        <p:txBody>
          <a:bodyPr wrap="square" rtlCol="0">
            <a:spAutoFit/>
          </a:bodyPr>
          <a:lstStyle/>
          <a:p>
            <a:r>
              <a:rPr lang="en-GB" dirty="0" smtClean="0"/>
              <a:t>Simulations </a:t>
            </a:r>
            <a:r>
              <a:rPr lang="en-GB" dirty="0"/>
              <a:t>with m/</a:t>
            </a:r>
            <a:r>
              <a:rPr lang="el-GR" dirty="0"/>
              <a:t>Δ</a:t>
            </a:r>
            <a:r>
              <a:rPr lang="en-GB" dirty="0"/>
              <a:t>m ≈ 2500</a:t>
            </a:r>
            <a:r>
              <a:rPr lang="en-GB" dirty="0" smtClean="0"/>
              <a:t>:</a:t>
            </a:r>
            <a:endParaRPr lang="en-GB" dirty="0"/>
          </a:p>
        </p:txBody>
      </p:sp>
      <p:sp>
        <p:nvSpPr>
          <p:cNvPr id="11" name="Rectangle 10"/>
          <p:cNvSpPr/>
          <p:nvPr/>
        </p:nvSpPr>
        <p:spPr>
          <a:xfrm>
            <a:off x="263353" y="2608310"/>
            <a:ext cx="311957" cy="2116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p:cNvPicPr>
            <a:picLocks noChangeAspect="1"/>
          </p:cNvPicPr>
          <p:nvPr/>
        </p:nvPicPr>
        <p:blipFill rotWithShape="1">
          <a:blip r:embed="rId3"/>
          <a:srcRect l="-949" t="34731" r="95478" b="43046"/>
          <a:stretch/>
        </p:blipFill>
        <p:spPr>
          <a:xfrm>
            <a:off x="148988" y="3318246"/>
            <a:ext cx="331641" cy="720080"/>
          </a:xfrm>
          <a:prstGeom prst="rect">
            <a:avLst/>
          </a:prstGeom>
        </p:spPr>
      </p:pic>
      <p:sp>
        <p:nvSpPr>
          <p:cNvPr id="13" name="Rectangle 12"/>
          <p:cNvSpPr/>
          <p:nvPr/>
        </p:nvSpPr>
        <p:spPr>
          <a:xfrm>
            <a:off x="1703512" y="1486414"/>
            <a:ext cx="624891" cy="2586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4559419" y="1484625"/>
            <a:ext cx="624891" cy="2586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1775520" y="3000734"/>
            <a:ext cx="624891" cy="2586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4858967" y="3000734"/>
            <a:ext cx="624891" cy="2586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1919536" y="4515054"/>
            <a:ext cx="624891" cy="2586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3575719" y="4522581"/>
            <a:ext cx="624891" cy="2586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752184" y="2424719"/>
            <a:ext cx="2836975" cy="1477328"/>
          </a:xfrm>
          <a:prstGeom prst="rect">
            <a:avLst/>
          </a:prstGeom>
          <a:noFill/>
        </p:spPr>
        <p:txBody>
          <a:bodyPr wrap="square" rtlCol="0">
            <a:spAutoFit/>
          </a:bodyPr>
          <a:lstStyle/>
          <a:p>
            <a:r>
              <a:rPr lang="en-GB" dirty="0" smtClean="0"/>
              <a:t>Peak coalescence effect</a:t>
            </a:r>
          </a:p>
          <a:p>
            <a:endParaRPr lang="en-US" dirty="0">
              <a:sym typeface="Wingdings" panose="05000000000000000000" pitchFamily="2" charset="2"/>
            </a:endParaRPr>
          </a:p>
          <a:p>
            <a:endParaRPr lang="en-US" dirty="0" smtClean="0">
              <a:sym typeface="Wingdings" panose="05000000000000000000" pitchFamily="2" charset="2"/>
            </a:endParaRPr>
          </a:p>
          <a:p>
            <a:endParaRPr lang="en-GB" dirty="0">
              <a:sym typeface="Wingdings" panose="05000000000000000000" pitchFamily="2" charset="2"/>
            </a:endParaRPr>
          </a:p>
          <a:p>
            <a:r>
              <a:rPr lang="en-GB" dirty="0" smtClean="0">
                <a:sym typeface="Wingdings" panose="05000000000000000000" pitchFamily="2" charset="2"/>
              </a:rPr>
              <a:t>Ion throughput is limited. </a:t>
            </a:r>
            <a:endParaRPr lang="en-GB" dirty="0"/>
          </a:p>
        </p:txBody>
      </p:sp>
      <p:sp>
        <p:nvSpPr>
          <p:cNvPr id="20" name="Down Arrow 19"/>
          <p:cNvSpPr/>
          <p:nvPr/>
        </p:nvSpPr>
        <p:spPr>
          <a:xfrm>
            <a:off x="8817187" y="2859922"/>
            <a:ext cx="360040"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561525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36290"/>
          <a:stretch/>
        </p:blipFill>
        <p:spPr>
          <a:xfrm>
            <a:off x="1360281" y="1211645"/>
            <a:ext cx="5688632" cy="4961143"/>
          </a:xfrm>
          <a:prstGeom prst="rect">
            <a:avLst/>
          </a:prstGeom>
        </p:spPr>
      </p:pic>
      <p:sp>
        <p:nvSpPr>
          <p:cNvPr id="2" name="Title 1"/>
          <p:cNvSpPr>
            <a:spLocks noGrp="1"/>
          </p:cNvSpPr>
          <p:nvPr>
            <p:ph type="title"/>
          </p:nvPr>
        </p:nvSpPr>
        <p:spPr>
          <a:xfrm>
            <a:off x="407369" y="-8"/>
            <a:ext cx="11175032" cy="980736"/>
          </a:xfrm>
        </p:spPr>
        <p:txBody>
          <a:bodyPr>
            <a:normAutofit fontScale="90000"/>
          </a:bodyPr>
          <a:lstStyle/>
          <a:p>
            <a:r>
              <a:rPr lang="en-GB" dirty="0" smtClean="0"/>
              <a:t>Space charge studies in MIRACLS low-energy setup.</a:t>
            </a:r>
            <a:endParaRPr lang="en-GB"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25</a:t>
            </a:fld>
            <a:endParaRPr lang="en-US"/>
          </a:p>
        </p:txBody>
      </p:sp>
      <p:sp>
        <p:nvSpPr>
          <p:cNvPr id="5" name="Text Placeholder 4"/>
          <p:cNvSpPr>
            <a:spLocks noGrp="1"/>
          </p:cNvSpPr>
          <p:nvPr>
            <p:ph type="body" sz="quarter" idx="13"/>
          </p:nvPr>
        </p:nvSpPr>
        <p:spPr/>
        <p:txBody>
          <a:bodyPr/>
          <a:lstStyle/>
          <a:p>
            <a:endParaRPr lang="en-GB"/>
          </a:p>
        </p:txBody>
      </p:sp>
      <p:sp>
        <p:nvSpPr>
          <p:cNvPr id="7" name="TextBox 6"/>
          <p:cNvSpPr txBox="1"/>
          <p:nvPr/>
        </p:nvSpPr>
        <p:spPr>
          <a:xfrm>
            <a:off x="6816080" y="2132856"/>
            <a:ext cx="5112568" cy="1015663"/>
          </a:xfrm>
          <a:prstGeom prst="rect">
            <a:avLst/>
          </a:prstGeom>
          <a:noFill/>
        </p:spPr>
        <p:txBody>
          <a:bodyPr wrap="square" rtlCol="0">
            <a:spAutoFit/>
          </a:bodyPr>
          <a:lstStyle/>
          <a:p>
            <a:r>
              <a:rPr lang="en-GB" sz="2000" u="sng" dirty="0" smtClean="0"/>
              <a:t>Collisional excitation measurements: </a:t>
            </a:r>
          </a:p>
          <a:p>
            <a:r>
              <a:rPr lang="en-GB" sz="2000" dirty="0" smtClean="0"/>
              <a:t>Inelastic collisions between Mg ions and residual gas particles </a:t>
            </a:r>
            <a:r>
              <a:rPr lang="en-GB" sz="2000" dirty="0" smtClean="0">
                <a:sym typeface="Wingdings" panose="05000000000000000000" pitchFamily="2" charset="2"/>
              </a:rPr>
              <a:t> fluorescence</a:t>
            </a:r>
            <a:endParaRPr lang="en-GB" sz="2000" dirty="0"/>
          </a:p>
        </p:txBody>
      </p:sp>
      <p:sp>
        <p:nvSpPr>
          <p:cNvPr id="8" name="Rectangle 7"/>
          <p:cNvSpPr/>
          <p:nvPr/>
        </p:nvSpPr>
        <p:spPr>
          <a:xfrm>
            <a:off x="1127448" y="3789040"/>
            <a:ext cx="792088" cy="13681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561835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Collisional excitation measurements</a:t>
            </a:r>
            <a:endParaRPr lang="en-GB"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26</a:t>
            </a:fld>
            <a:endParaRPr lang="en-US"/>
          </a:p>
        </p:txBody>
      </p:sp>
      <p:sp>
        <p:nvSpPr>
          <p:cNvPr id="5" name="Text Placeholder 4"/>
          <p:cNvSpPr>
            <a:spLocks noGrp="1"/>
          </p:cNvSpPr>
          <p:nvPr>
            <p:ph type="body" sz="quarter" idx="13"/>
          </p:nvPr>
        </p:nvSpPr>
        <p:spPr/>
        <p:txBody>
          <a:bodyPr/>
          <a:lstStyle/>
          <a:p>
            <a:endParaRPr lang="en-GB"/>
          </a:p>
        </p:txBody>
      </p:sp>
      <p:grpSp>
        <p:nvGrpSpPr>
          <p:cNvPr id="6" name="Group 5"/>
          <p:cNvGrpSpPr/>
          <p:nvPr/>
        </p:nvGrpSpPr>
        <p:grpSpPr>
          <a:xfrm>
            <a:off x="551384" y="1700808"/>
            <a:ext cx="6061056" cy="3240360"/>
            <a:chOff x="892687" y="3561155"/>
            <a:chExt cx="5593834" cy="2990574"/>
          </a:xfrm>
        </p:grpSpPr>
        <p:pic>
          <p:nvPicPr>
            <p:cNvPr id="7" name="Picture 6"/>
            <p:cNvPicPr>
              <a:picLocks noChangeAspect="1"/>
            </p:cNvPicPr>
            <p:nvPr/>
          </p:nvPicPr>
          <p:blipFill>
            <a:blip r:embed="rId2"/>
            <a:stretch>
              <a:fillRect/>
            </a:stretch>
          </p:blipFill>
          <p:spPr>
            <a:xfrm>
              <a:off x="892687" y="3561155"/>
              <a:ext cx="5593834" cy="2990574"/>
            </a:xfrm>
            <a:prstGeom prst="rect">
              <a:avLst/>
            </a:prstGeom>
          </p:spPr>
        </p:pic>
        <p:sp>
          <p:nvSpPr>
            <p:cNvPr id="8" name="TextBox 7"/>
            <p:cNvSpPr txBox="1"/>
            <p:nvPr/>
          </p:nvSpPr>
          <p:spPr>
            <a:xfrm>
              <a:off x="4906120" y="3720504"/>
              <a:ext cx="1207876" cy="369332"/>
            </a:xfrm>
            <a:prstGeom prst="rect">
              <a:avLst/>
            </a:prstGeom>
            <a:noFill/>
          </p:spPr>
          <p:txBody>
            <a:bodyPr wrap="square" rtlCol="0">
              <a:spAutoFit/>
            </a:bodyPr>
            <a:lstStyle/>
            <a:p>
              <a:r>
                <a:rPr lang="en-GB" baseline="30000" dirty="0" smtClean="0"/>
                <a:t>24</a:t>
              </a:r>
              <a:r>
                <a:rPr lang="en-GB" dirty="0" smtClean="0"/>
                <a:t>Mg</a:t>
              </a:r>
              <a:endParaRPr lang="en-GB" dirty="0"/>
            </a:p>
          </p:txBody>
        </p:sp>
        <p:sp>
          <p:nvSpPr>
            <p:cNvPr id="9" name="TextBox 8"/>
            <p:cNvSpPr txBox="1"/>
            <p:nvPr/>
          </p:nvSpPr>
          <p:spPr>
            <a:xfrm>
              <a:off x="4926550" y="4049633"/>
              <a:ext cx="1265275" cy="369332"/>
            </a:xfrm>
            <a:prstGeom prst="rect">
              <a:avLst/>
            </a:prstGeom>
            <a:noFill/>
          </p:spPr>
          <p:txBody>
            <a:bodyPr wrap="square" rtlCol="0">
              <a:spAutoFit/>
            </a:bodyPr>
            <a:lstStyle/>
            <a:p>
              <a:r>
                <a:rPr lang="en-GB" baseline="30000" dirty="0" smtClean="0"/>
                <a:t>25</a:t>
              </a:r>
              <a:r>
                <a:rPr lang="en-GB" dirty="0" smtClean="0"/>
                <a:t>Mg</a:t>
              </a:r>
              <a:endParaRPr lang="en-GB" dirty="0"/>
            </a:p>
          </p:txBody>
        </p:sp>
        <p:cxnSp>
          <p:nvCxnSpPr>
            <p:cNvPr id="10" name="Straight Arrow Connector 9"/>
            <p:cNvCxnSpPr/>
            <p:nvPr/>
          </p:nvCxnSpPr>
          <p:spPr>
            <a:xfrm flipH="1">
              <a:off x="4769318" y="4030986"/>
              <a:ext cx="271822" cy="387979"/>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p:cNvCxnSpPr/>
            <p:nvPr/>
          </p:nvCxnSpPr>
          <p:spPr>
            <a:xfrm flipH="1">
              <a:off x="4797456" y="4360659"/>
              <a:ext cx="259391" cy="1222723"/>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5224218" y="4904473"/>
              <a:ext cx="746462" cy="369332"/>
            </a:xfrm>
            <a:prstGeom prst="rect">
              <a:avLst/>
            </a:prstGeom>
            <a:solidFill>
              <a:schemeClr val="bg1">
                <a:alpha val="55000"/>
              </a:schemeClr>
            </a:solidFill>
          </p:spPr>
          <p:txBody>
            <a:bodyPr wrap="square" rtlCol="0">
              <a:spAutoFit/>
            </a:bodyPr>
            <a:lstStyle/>
            <a:p>
              <a:r>
                <a:rPr lang="en-GB" baseline="30000" dirty="0" smtClean="0"/>
                <a:t>26</a:t>
              </a:r>
              <a:r>
                <a:rPr lang="en-GB" dirty="0" smtClean="0"/>
                <a:t>Mg</a:t>
              </a:r>
              <a:endParaRPr lang="en-GB" dirty="0"/>
            </a:p>
          </p:txBody>
        </p:sp>
        <p:sp>
          <p:nvSpPr>
            <p:cNvPr id="13" name="TextBox 12"/>
            <p:cNvSpPr txBox="1"/>
            <p:nvPr/>
          </p:nvSpPr>
          <p:spPr>
            <a:xfrm>
              <a:off x="2032412" y="3661654"/>
              <a:ext cx="1265275" cy="369332"/>
            </a:xfrm>
            <a:prstGeom prst="rect">
              <a:avLst/>
            </a:prstGeom>
            <a:noFill/>
          </p:spPr>
          <p:txBody>
            <a:bodyPr wrap="square" rtlCol="0">
              <a:spAutoFit/>
            </a:bodyPr>
            <a:lstStyle/>
            <a:p>
              <a:r>
                <a:rPr lang="en-GB" dirty="0" smtClean="0"/>
                <a:t>0</a:t>
              </a:r>
              <a:r>
                <a:rPr lang="en-GB" baseline="30000" dirty="0" smtClean="0"/>
                <a:t>th</a:t>
              </a:r>
              <a:r>
                <a:rPr lang="en-GB" dirty="0" smtClean="0"/>
                <a:t> </a:t>
              </a:r>
              <a:endParaRPr lang="en-GB" dirty="0"/>
            </a:p>
          </p:txBody>
        </p:sp>
        <p:sp>
          <p:nvSpPr>
            <p:cNvPr id="14" name="TextBox 13"/>
            <p:cNvSpPr txBox="1"/>
            <p:nvPr/>
          </p:nvSpPr>
          <p:spPr>
            <a:xfrm>
              <a:off x="3203149" y="3924019"/>
              <a:ext cx="1265275" cy="369332"/>
            </a:xfrm>
            <a:prstGeom prst="rect">
              <a:avLst/>
            </a:prstGeom>
            <a:noFill/>
          </p:spPr>
          <p:txBody>
            <a:bodyPr wrap="square" rtlCol="0">
              <a:spAutoFit/>
            </a:bodyPr>
            <a:lstStyle/>
            <a:p>
              <a:r>
                <a:rPr lang="en-GB" dirty="0" smtClean="0"/>
                <a:t>1</a:t>
              </a:r>
              <a:r>
                <a:rPr lang="en-GB" baseline="30000" dirty="0" smtClean="0"/>
                <a:t>st</a:t>
              </a:r>
              <a:r>
                <a:rPr lang="en-GB" dirty="0" smtClean="0"/>
                <a:t> </a:t>
              </a:r>
              <a:endParaRPr lang="en-GB" dirty="0"/>
            </a:p>
          </p:txBody>
        </p:sp>
        <p:sp>
          <p:nvSpPr>
            <p:cNvPr id="15" name="TextBox 14"/>
            <p:cNvSpPr txBox="1"/>
            <p:nvPr/>
          </p:nvSpPr>
          <p:spPr>
            <a:xfrm>
              <a:off x="4147107" y="4083368"/>
              <a:ext cx="1265275" cy="369332"/>
            </a:xfrm>
            <a:prstGeom prst="rect">
              <a:avLst/>
            </a:prstGeom>
            <a:noFill/>
          </p:spPr>
          <p:txBody>
            <a:bodyPr wrap="square" rtlCol="0">
              <a:spAutoFit/>
            </a:bodyPr>
            <a:lstStyle/>
            <a:p>
              <a:r>
                <a:rPr lang="en-GB" dirty="0" smtClean="0"/>
                <a:t>2</a:t>
              </a:r>
              <a:r>
                <a:rPr lang="en-GB" baseline="30000" dirty="0" smtClean="0"/>
                <a:t>nd</a:t>
              </a:r>
              <a:r>
                <a:rPr lang="en-GB" dirty="0" smtClean="0"/>
                <a:t> </a:t>
              </a:r>
              <a:endParaRPr lang="en-GB" dirty="0"/>
            </a:p>
          </p:txBody>
        </p:sp>
        <p:sp>
          <p:nvSpPr>
            <p:cNvPr id="16" name="TextBox 15"/>
            <p:cNvSpPr txBox="1"/>
            <p:nvPr/>
          </p:nvSpPr>
          <p:spPr>
            <a:xfrm>
              <a:off x="5170234" y="4309254"/>
              <a:ext cx="464907" cy="369332"/>
            </a:xfrm>
            <a:prstGeom prst="rect">
              <a:avLst/>
            </a:prstGeom>
            <a:noFill/>
          </p:spPr>
          <p:txBody>
            <a:bodyPr wrap="square" rtlCol="0">
              <a:spAutoFit/>
            </a:bodyPr>
            <a:lstStyle/>
            <a:p>
              <a:r>
                <a:rPr lang="en-GB" dirty="0" smtClean="0"/>
                <a:t>3</a:t>
              </a:r>
              <a:r>
                <a:rPr lang="en-GB" baseline="30000" dirty="0" smtClean="0"/>
                <a:t>rd</a:t>
              </a:r>
              <a:r>
                <a:rPr lang="en-GB" dirty="0" smtClean="0"/>
                <a:t> </a:t>
              </a:r>
              <a:endParaRPr lang="en-GB" dirty="0"/>
            </a:p>
          </p:txBody>
        </p:sp>
        <p:sp>
          <p:nvSpPr>
            <p:cNvPr id="17" name="TextBox 16"/>
            <p:cNvSpPr txBox="1"/>
            <p:nvPr/>
          </p:nvSpPr>
          <p:spPr>
            <a:xfrm>
              <a:off x="5912963" y="4109419"/>
              <a:ext cx="436094" cy="369332"/>
            </a:xfrm>
            <a:prstGeom prst="rect">
              <a:avLst/>
            </a:prstGeom>
            <a:noFill/>
          </p:spPr>
          <p:txBody>
            <a:bodyPr wrap="square" rtlCol="0">
              <a:spAutoFit/>
            </a:bodyPr>
            <a:lstStyle/>
            <a:p>
              <a:r>
                <a:rPr lang="en-GB" dirty="0" smtClean="0"/>
                <a:t>4</a:t>
              </a:r>
              <a:r>
                <a:rPr lang="en-GB" baseline="30000" dirty="0" smtClean="0"/>
                <a:t>th</a:t>
              </a:r>
              <a:r>
                <a:rPr lang="en-GB" dirty="0" smtClean="0"/>
                <a:t> </a:t>
              </a:r>
              <a:endParaRPr lang="en-GB" dirty="0"/>
            </a:p>
          </p:txBody>
        </p:sp>
        <p:cxnSp>
          <p:nvCxnSpPr>
            <p:cNvPr id="18" name="Straight Arrow Connector 17"/>
            <p:cNvCxnSpPr/>
            <p:nvPr/>
          </p:nvCxnSpPr>
          <p:spPr>
            <a:xfrm flipH="1">
              <a:off x="4926551" y="5219209"/>
              <a:ext cx="421774" cy="48940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grpSp>
      <p:sp>
        <p:nvSpPr>
          <p:cNvPr id="20" name="TextBox 19"/>
          <p:cNvSpPr txBox="1"/>
          <p:nvPr/>
        </p:nvSpPr>
        <p:spPr>
          <a:xfrm>
            <a:off x="6795567" y="2628627"/>
            <a:ext cx="4896544" cy="1200329"/>
          </a:xfrm>
          <a:prstGeom prst="rect">
            <a:avLst/>
          </a:prstGeom>
          <a:noFill/>
        </p:spPr>
        <p:txBody>
          <a:bodyPr wrap="square" rtlCol="0">
            <a:spAutoFit/>
          </a:bodyPr>
          <a:lstStyle/>
          <a:p>
            <a:pPr marL="285750" indent="-285750">
              <a:buFont typeface="Arial" panose="020B0604020202020204" pitchFamily="34" charset="0"/>
              <a:buChar char="•"/>
            </a:pPr>
            <a:r>
              <a:rPr lang="en-GB" dirty="0" smtClean="0"/>
              <a:t>Tracking of the evolution of the ion bunch’s temporal width over revolution number </a:t>
            </a:r>
          </a:p>
          <a:p>
            <a:pPr marL="285750" indent="-285750">
              <a:buFont typeface="Arial" panose="020B0604020202020204" pitchFamily="34" charset="0"/>
              <a:buChar char="•"/>
            </a:pPr>
            <a:r>
              <a:rPr lang="en-GB" dirty="0" smtClean="0"/>
              <a:t>Understand ion dynamics within MR-</a:t>
            </a:r>
            <a:r>
              <a:rPr lang="en-GB" dirty="0" err="1" smtClean="0"/>
              <a:t>ToF</a:t>
            </a:r>
            <a:r>
              <a:rPr lang="en-GB" dirty="0" smtClean="0"/>
              <a:t> device for varying numbers of stored ions</a:t>
            </a:r>
            <a:endParaRPr lang="en-GB" dirty="0"/>
          </a:p>
        </p:txBody>
      </p:sp>
      <p:sp>
        <p:nvSpPr>
          <p:cNvPr id="21" name="Rectangle 20"/>
          <p:cNvSpPr/>
          <p:nvPr/>
        </p:nvSpPr>
        <p:spPr>
          <a:xfrm>
            <a:off x="8254897" y="6290157"/>
            <a:ext cx="3937103" cy="523220"/>
          </a:xfrm>
          <a:prstGeom prst="rect">
            <a:avLst/>
          </a:prstGeom>
        </p:spPr>
        <p:txBody>
          <a:bodyPr wrap="none">
            <a:spAutoFit/>
          </a:bodyPr>
          <a:lstStyle/>
          <a:p>
            <a:r>
              <a:rPr lang="en-GB" sz="1400" dirty="0"/>
              <a:t>S. </a:t>
            </a:r>
            <a:r>
              <a:rPr lang="en-GB" sz="1400" dirty="0" err="1"/>
              <a:t>Lechner</a:t>
            </a:r>
            <a:r>
              <a:rPr lang="en-GB" sz="1400" dirty="0"/>
              <a:t> et al., Hyperfine Interact. 240, 95 (2019</a:t>
            </a:r>
            <a:r>
              <a:rPr lang="en-GB" sz="1400" dirty="0" smtClean="0"/>
              <a:t>).</a:t>
            </a:r>
          </a:p>
          <a:p>
            <a:r>
              <a:rPr lang="en-GB" sz="1400" dirty="0" smtClean="0"/>
              <a:t>F. Hummer, BSc thesis, 2019. </a:t>
            </a:r>
            <a:endParaRPr lang="en-GB" sz="1400" dirty="0"/>
          </a:p>
        </p:txBody>
      </p:sp>
      <p:sp>
        <p:nvSpPr>
          <p:cNvPr id="3" name="Rectangle 2"/>
          <p:cNvSpPr/>
          <p:nvPr/>
        </p:nvSpPr>
        <p:spPr>
          <a:xfrm>
            <a:off x="551384" y="1809701"/>
            <a:ext cx="288032" cy="26994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5" name="Picture 34"/>
          <p:cNvPicPr>
            <a:picLocks noChangeAspect="1"/>
          </p:cNvPicPr>
          <p:nvPr/>
        </p:nvPicPr>
        <p:blipFill rotWithShape="1">
          <a:blip r:embed="rId2"/>
          <a:srcRect l="-949" t="34731" r="95009"/>
          <a:stretch/>
        </p:blipFill>
        <p:spPr>
          <a:xfrm>
            <a:off x="411508" y="2394173"/>
            <a:ext cx="360040" cy="2114947"/>
          </a:xfrm>
          <a:prstGeom prst="rect">
            <a:avLst/>
          </a:prstGeom>
        </p:spPr>
      </p:pic>
    </p:spTree>
    <p:extLst>
      <p:ext uri="{BB962C8B-B14F-4D97-AF65-F5344CB8AC3E}">
        <p14:creationId xmlns:p14="http://schemas.microsoft.com/office/powerpoint/2010/main" val="28026217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Simulations vs experiment</a:t>
            </a:r>
            <a:endParaRPr lang="en-GB"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27</a:t>
            </a:fld>
            <a:endParaRPr lang="en-US"/>
          </a:p>
        </p:txBody>
      </p:sp>
      <p:sp>
        <p:nvSpPr>
          <p:cNvPr id="5" name="Text Placeholder 4"/>
          <p:cNvSpPr>
            <a:spLocks noGrp="1"/>
          </p:cNvSpPr>
          <p:nvPr>
            <p:ph type="body" sz="quarter" idx="13"/>
          </p:nvPr>
        </p:nvSpPr>
        <p:spPr/>
        <p:txBody>
          <a:bodyPr/>
          <a:lstStyle/>
          <a:p>
            <a:endParaRPr lang="en-GB"/>
          </a:p>
        </p:txBody>
      </p:sp>
      <p:pic>
        <p:nvPicPr>
          <p:cNvPr id="8" name="Content Placeholder 7"/>
          <p:cNvPicPr>
            <a:picLocks noGrp="1" noChangeAspect="1"/>
          </p:cNvPicPr>
          <p:nvPr>
            <p:ph idx="1"/>
          </p:nvPr>
        </p:nvPicPr>
        <p:blipFill>
          <a:blip r:embed="rId2"/>
          <a:stretch>
            <a:fillRect/>
          </a:stretch>
        </p:blipFill>
        <p:spPr>
          <a:xfrm>
            <a:off x="695400" y="1362521"/>
            <a:ext cx="6888765" cy="5090493"/>
          </a:xfrm>
          <a:prstGeom prst="rect">
            <a:avLst/>
          </a:prstGeom>
        </p:spPr>
      </p:pic>
      <p:sp>
        <p:nvSpPr>
          <p:cNvPr id="10" name="TextBox 9"/>
          <p:cNvSpPr txBox="1"/>
          <p:nvPr/>
        </p:nvSpPr>
        <p:spPr>
          <a:xfrm>
            <a:off x="2047408" y="1031984"/>
            <a:ext cx="3544536" cy="400110"/>
          </a:xfrm>
          <a:prstGeom prst="rect">
            <a:avLst/>
          </a:prstGeom>
          <a:noFill/>
        </p:spPr>
        <p:txBody>
          <a:bodyPr wrap="square" rtlCol="0">
            <a:spAutoFit/>
          </a:bodyPr>
          <a:lstStyle/>
          <a:p>
            <a:r>
              <a:rPr lang="de-AT" sz="2000" baseline="30000" dirty="0" smtClean="0"/>
              <a:t>24</a:t>
            </a:r>
            <a:r>
              <a:rPr lang="de-AT" sz="2000" dirty="0" smtClean="0"/>
              <a:t>Mg</a:t>
            </a:r>
            <a:r>
              <a:rPr lang="de-AT" sz="2000" baseline="30000" dirty="0" smtClean="0"/>
              <a:t>+</a:t>
            </a:r>
            <a:r>
              <a:rPr lang="de-AT" sz="2000" dirty="0" smtClean="0"/>
              <a:t>, 34</a:t>
            </a:r>
            <a:r>
              <a:rPr lang="de-AT" sz="2000" baseline="30000" dirty="0" smtClean="0"/>
              <a:t>th</a:t>
            </a:r>
            <a:r>
              <a:rPr lang="de-AT" sz="2000" dirty="0" smtClean="0"/>
              <a:t> revolution</a:t>
            </a:r>
            <a:endParaRPr lang="en-GB" sz="2000" dirty="0"/>
          </a:p>
        </p:txBody>
      </p:sp>
      <p:sp>
        <p:nvSpPr>
          <p:cNvPr id="11" name="Rectangle 10"/>
          <p:cNvSpPr/>
          <p:nvPr/>
        </p:nvSpPr>
        <p:spPr>
          <a:xfrm>
            <a:off x="335359" y="1562461"/>
            <a:ext cx="1056117" cy="19385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p:cNvPicPr>
            <a:picLocks noChangeAspect="1"/>
          </p:cNvPicPr>
          <p:nvPr/>
        </p:nvPicPr>
        <p:blipFill rotWithShape="1">
          <a:blip r:embed="rId3"/>
          <a:srcRect l="-949" t="34731" r="95009"/>
          <a:stretch/>
        </p:blipFill>
        <p:spPr>
          <a:xfrm>
            <a:off x="845540" y="1729673"/>
            <a:ext cx="360040" cy="2114947"/>
          </a:xfrm>
          <a:prstGeom prst="rect">
            <a:avLst/>
          </a:prstGeom>
        </p:spPr>
      </p:pic>
      <p:sp>
        <p:nvSpPr>
          <p:cNvPr id="13" name="Rectangle 12"/>
          <p:cNvSpPr/>
          <p:nvPr/>
        </p:nvSpPr>
        <p:spPr>
          <a:xfrm>
            <a:off x="167340" y="3844620"/>
            <a:ext cx="1056117" cy="19385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rotWithShape="1">
          <a:blip r:embed="rId3"/>
          <a:srcRect l="-949" t="34731" r="95009"/>
          <a:stretch/>
        </p:blipFill>
        <p:spPr>
          <a:xfrm>
            <a:off x="845540" y="3844620"/>
            <a:ext cx="360040" cy="2114947"/>
          </a:xfrm>
          <a:prstGeom prst="rect">
            <a:avLst/>
          </a:prstGeom>
        </p:spPr>
      </p:pic>
      <p:sp>
        <p:nvSpPr>
          <p:cNvPr id="3" name="Rectangle 2"/>
          <p:cNvSpPr/>
          <p:nvPr/>
        </p:nvSpPr>
        <p:spPr>
          <a:xfrm>
            <a:off x="2018608" y="2564904"/>
            <a:ext cx="2277192" cy="5040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2117680" y="2614004"/>
            <a:ext cx="521936"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2117680" y="4574622"/>
            <a:ext cx="2277192" cy="684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2279576" y="2614004"/>
            <a:ext cx="1860206" cy="461665"/>
          </a:xfrm>
          <a:prstGeom prst="rect">
            <a:avLst/>
          </a:prstGeom>
          <a:noFill/>
        </p:spPr>
        <p:txBody>
          <a:bodyPr wrap="square" rtlCol="0">
            <a:spAutoFit/>
          </a:bodyPr>
          <a:lstStyle/>
          <a:p>
            <a:r>
              <a:rPr lang="en-US" sz="2400" dirty="0" smtClean="0"/>
              <a:t>≈ 4000 </a:t>
            </a:r>
            <a:r>
              <a:rPr lang="en-US" sz="2400" dirty="0"/>
              <a:t>ions</a:t>
            </a:r>
            <a:endParaRPr lang="en-GB" sz="2400" dirty="0"/>
          </a:p>
        </p:txBody>
      </p:sp>
      <p:sp>
        <p:nvSpPr>
          <p:cNvPr id="19" name="TextBox 18"/>
          <p:cNvSpPr txBox="1"/>
          <p:nvPr/>
        </p:nvSpPr>
        <p:spPr>
          <a:xfrm>
            <a:off x="2268406" y="4655131"/>
            <a:ext cx="2443357" cy="461665"/>
          </a:xfrm>
          <a:prstGeom prst="rect">
            <a:avLst/>
          </a:prstGeom>
          <a:noFill/>
        </p:spPr>
        <p:txBody>
          <a:bodyPr wrap="square" rtlCol="0">
            <a:spAutoFit/>
          </a:bodyPr>
          <a:lstStyle/>
          <a:p>
            <a:r>
              <a:rPr lang="en-US" sz="2400" dirty="0" smtClean="0"/>
              <a:t>≈ 20,000 </a:t>
            </a:r>
            <a:r>
              <a:rPr lang="en-US" sz="2400" dirty="0"/>
              <a:t>ions</a:t>
            </a:r>
            <a:endParaRPr lang="en-GB" sz="2400" dirty="0"/>
          </a:p>
        </p:txBody>
      </p:sp>
      <p:sp>
        <p:nvSpPr>
          <p:cNvPr id="7" name="Rectangle 6"/>
          <p:cNvSpPr/>
          <p:nvPr/>
        </p:nvSpPr>
        <p:spPr>
          <a:xfrm>
            <a:off x="845540" y="3670001"/>
            <a:ext cx="6738625" cy="2783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966391" y="3605850"/>
            <a:ext cx="946180" cy="2138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3935760" y="3678959"/>
            <a:ext cx="4392488" cy="400110"/>
          </a:xfrm>
          <a:prstGeom prst="rect">
            <a:avLst/>
          </a:prstGeom>
          <a:noFill/>
        </p:spPr>
        <p:txBody>
          <a:bodyPr wrap="square" rtlCol="0">
            <a:spAutoFit/>
          </a:bodyPr>
          <a:lstStyle/>
          <a:p>
            <a:r>
              <a:rPr lang="en-US" sz="2000" dirty="0" smtClean="0"/>
              <a:t>Time of flight (µs)</a:t>
            </a:r>
            <a:endParaRPr lang="en-GB" sz="2000" dirty="0"/>
          </a:p>
        </p:txBody>
      </p:sp>
      <p:sp>
        <p:nvSpPr>
          <p:cNvPr id="22" name="Rectangle 21"/>
          <p:cNvSpPr/>
          <p:nvPr/>
        </p:nvSpPr>
        <p:spPr>
          <a:xfrm>
            <a:off x="6672063" y="1509403"/>
            <a:ext cx="624891" cy="5514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973629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Simulations vs experiment</a:t>
            </a:r>
            <a:endParaRPr lang="en-GB"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28</a:t>
            </a:fld>
            <a:endParaRPr lang="en-US"/>
          </a:p>
        </p:txBody>
      </p:sp>
      <p:sp>
        <p:nvSpPr>
          <p:cNvPr id="5" name="Text Placeholder 4"/>
          <p:cNvSpPr>
            <a:spLocks noGrp="1"/>
          </p:cNvSpPr>
          <p:nvPr>
            <p:ph type="body" sz="quarter" idx="13"/>
          </p:nvPr>
        </p:nvSpPr>
        <p:spPr/>
        <p:txBody>
          <a:bodyPr/>
          <a:lstStyle/>
          <a:p>
            <a:endParaRPr lang="en-GB"/>
          </a:p>
        </p:txBody>
      </p:sp>
      <p:pic>
        <p:nvPicPr>
          <p:cNvPr id="8" name="Content Placeholder 7"/>
          <p:cNvPicPr>
            <a:picLocks noGrp="1" noChangeAspect="1"/>
          </p:cNvPicPr>
          <p:nvPr>
            <p:ph idx="1"/>
          </p:nvPr>
        </p:nvPicPr>
        <p:blipFill>
          <a:blip r:embed="rId3"/>
          <a:stretch>
            <a:fillRect/>
          </a:stretch>
        </p:blipFill>
        <p:spPr>
          <a:xfrm>
            <a:off x="695400" y="1362521"/>
            <a:ext cx="6888765" cy="5090493"/>
          </a:xfrm>
          <a:prstGeom prst="rect">
            <a:avLst/>
          </a:prstGeom>
        </p:spPr>
      </p:pic>
      <p:sp>
        <p:nvSpPr>
          <p:cNvPr id="9" name="TextBox 8"/>
          <p:cNvSpPr txBox="1"/>
          <p:nvPr/>
        </p:nvSpPr>
        <p:spPr>
          <a:xfrm>
            <a:off x="7908451" y="1988840"/>
            <a:ext cx="3672408" cy="923330"/>
          </a:xfrm>
          <a:prstGeom prst="rect">
            <a:avLst/>
          </a:prstGeom>
          <a:noFill/>
        </p:spPr>
        <p:txBody>
          <a:bodyPr wrap="square" rtlCol="0">
            <a:spAutoFit/>
          </a:bodyPr>
          <a:lstStyle/>
          <a:p>
            <a:r>
              <a:rPr lang="en-GB" dirty="0" smtClean="0"/>
              <a:t>Coulomb interactions influence ion dynamics, e.g. </a:t>
            </a:r>
            <a:r>
              <a:rPr lang="en-GB" dirty="0" err="1" smtClean="0"/>
              <a:t>selfbunching</a:t>
            </a:r>
            <a:r>
              <a:rPr lang="en-GB" dirty="0" smtClean="0"/>
              <a:t> effect for large ion densities.</a:t>
            </a:r>
            <a:endParaRPr lang="en-GB" dirty="0"/>
          </a:p>
        </p:txBody>
      </p:sp>
      <p:sp>
        <p:nvSpPr>
          <p:cNvPr id="10" name="TextBox 9"/>
          <p:cNvSpPr txBox="1"/>
          <p:nvPr/>
        </p:nvSpPr>
        <p:spPr>
          <a:xfrm>
            <a:off x="2047408" y="1031984"/>
            <a:ext cx="3544536" cy="400110"/>
          </a:xfrm>
          <a:prstGeom prst="rect">
            <a:avLst/>
          </a:prstGeom>
          <a:noFill/>
        </p:spPr>
        <p:txBody>
          <a:bodyPr wrap="square" rtlCol="0">
            <a:spAutoFit/>
          </a:bodyPr>
          <a:lstStyle/>
          <a:p>
            <a:r>
              <a:rPr lang="de-AT" sz="2000" baseline="30000" dirty="0" smtClean="0"/>
              <a:t>24</a:t>
            </a:r>
            <a:r>
              <a:rPr lang="de-AT" sz="2000" dirty="0" smtClean="0"/>
              <a:t>Mg</a:t>
            </a:r>
            <a:r>
              <a:rPr lang="de-AT" sz="2000" baseline="30000" dirty="0" smtClean="0"/>
              <a:t>+</a:t>
            </a:r>
            <a:r>
              <a:rPr lang="de-AT" sz="2000" dirty="0" smtClean="0"/>
              <a:t>, 34</a:t>
            </a:r>
            <a:r>
              <a:rPr lang="de-AT" sz="2000" baseline="30000" dirty="0" smtClean="0"/>
              <a:t>th</a:t>
            </a:r>
            <a:r>
              <a:rPr lang="de-AT" sz="2000" dirty="0" smtClean="0"/>
              <a:t> revolution</a:t>
            </a:r>
            <a:endParaRPr lang="en-GB" sz="2000" dirty="0"/>
          </a:p>
        </p:txBody>
      </p:sp>
      <p:sp>
        <p:nvSpPr>
          <p:cNvPr id="11" name="Rectangle 10"/>
          <p:cNvSpPr/>
          <p:nvPr/>
        </p:nvSpPr>
        <p:spPr>
          <a:xfrm>
            <a:off x="335359" y="1562461"/>
            <a:ext cx="1056117" cy="19385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p:cNvPicPr>
            <a:picLocks noChangeAspect="1"/>
          </p:cNvPicPr>
          <p:nvPr/>
        </p:nvPicPr>
        <p:blipFill rotWithShape="1">
          <a:blip r:embed="rId4"/>
          <a:srcRect l="-949" t="34731" r="95009"/>
          <a:stretch/>
        </p:blipFill>
        <p:spPr>
          <a:xfrm>
            <a:off x="845540" y="1729673"/>
            <a:ext cx="360040" cy="2114947"/>
          </a:xfrm>
          <a:prstGeom prst="rect">
            <a:avLst/>
          </a:prstGeom>
        </p:spPr>
      </p:pic>
      <p:sp>
        <p:nvSpPr>
          <p:cNvPr id="13" name="Rectangle 12"/>
          <p:cNvSpPr/>
          <p:nvPr/>
        </p:nvSpPr>
        <p:spPr>
          <a:xfrm>
            <a:off x="167340" y="3844620"/>
            <a:ext cx="1056117" cy="19385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rotWithShape="1">
          <a:blip r:embed="rId4"/>
          <a:srcRect l="-949" t="34731" r="95009"/>
          <a:stretch/>
        </p:blipFill>
        <p:spPr>
          <a:xfrm>
            <a:off x="845540" y="3844620"/>
            <a:ext cx="360040" cy="2114947"/>
          </a:xfrm>
          <a:prstGeom prst="rect">
            <a:avLst/>
          </a:prstGeom>
        </p:spPr>
      </p:pic>
      <p:sp>
        <p:nvSpPr>
          <p:cNvPr id="3" name="Rectangle 2"/>
          <p:cNvSpPr/>
          <p:nvPr/>
        </p:nvSpPr>
        <p:spPr>
          <a:xfrm>
            <a:off x="2018608" y="2564904"/>
            <a:ext cx="2277192" cy="5040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2117680" y="2614004"/>
            <a:ext cx="521936"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2117680" y="4574622"/>
            <a:ext cx="2277192" cy="684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2279576" y="2614004"/>
            <a:ext cx="1860206" cy="461665"/>
          </a:xfrm>
          <a:prstGeom prst="rect">
            <a:avLst/>
          </a:prstGeom>
          <a:noFill/>
        </p:spPr>
        <p:txBody>
          <a:bodyPr wrap="square" rtlCol="0">
            <a:spAutoFit/>
          </a:bodyPr>
          <a:lstStyle/>
          <a:p>
            <a:r>
              <a:rPr lang="en-US" sz="2400" dirty="0" smtClean="0"/>
              <a:t>≈ 4000 </a:t>
            </a:r>
            <a:r>
              <a:rPr lang="en-US" sz="2400" dirty="0"/>
              <a:t>ions</a:t>
            </a:r>
            <a:endParaRPr lang="en-GB" sz="2400" dirty="0"/>
          </a:p>
        </p:txBody>
      </p:sp>
      <p:sp>
        <p:nvSpPr>
          <p:cNvPr id="19" name="TextBox 18"/>
          <p:cNvSpPr txBox="1"/>
          <p:nvPr/>
        </p:nvSpPr>
        <p:spPr>
          <a:xfrm>
            <a:off x="2268406" y="4655131"/>
            <a:ext cx="2443357" cy="461665"/>
          </a:xfrm>
          <a:prstGeom prst="rect">
            <a:avLst/>
          </a:prstGeom>
          <a:noFill/>
        </p:spPr>
        <p:txBody>
          <a:bodyPr wrap="square" rtlCol="0">
            <a:spAutoFit/>
          </a:bodyPr>
          <a:lstStyle/>
          <a:p>
            <a:r>
              <a:rPr lang="en-US" sz="2400" dirty="0" smtClean="0"/>
              <a:t>≈ 20,000 </a:t>
            </a:r>
            <a:r>
              <a:rPr lang="en-US" sz="2400" dirty="0"/>
              <a:t>ions</a:t>
            </a:r>
            <a:endParaRPr lang="en-GB" sz="2400" dirty="0"/>
          </a:p>
        </p:txBody>
      </p:sp>
      <p:sp>
        <p:nvSpPr>
          <p:cNvPr id="16" name="Rectangle 15"/>
          <p:cNvSpPr/>
          <p:nvPr/>
        </p:nvSpPr>
        <p:spPr>
          <a:xfrm>
            <a:off x="1847528" y="5877272"/>
            <a:ext cx="6060923" cy="5510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3512651" y="5959567"/>
            <a:ext cx="4392488" cy="400110"/>
          </a:xfrm>
          <a:prstGeom prst="rect">
            <a:avLst/>
          </a:prstGeom>
          <a:noFill/>
        </p:spPr>
        <p:txBody>
          <a:bodyPr wrap="square" rtlCol="0">
            <a:spAutoFit/>
          </a:bodyPr>
          <a:lstStyle/>
          <a:p>
            <a:r>
              <a:rPr lang="en-US" sz="2000" dirty="0" smtClean="0"/>
              <a:t>Time of flight (µs)</a:t>
            </a:r>
            <a:endParaRPr lang="en-GB" sz="2000" dirty="0"/>
          </a:p>
        </p:txBody>
      </p:sp>
      <p:sp>
        <p:nvSpPr>
          <p:cNvPr id="23" name="Rectangle 22"/>
          <p:cNvSpPr/>
          <p:nvPr/>
        </p:nvSpPr>
        <p:spPr>
          <a:xfrm>
            <a:off x="6672063" y="1509403"/>
            <a:ext cx="624891" cy="5514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6565605" y="3714040"/>
            <a:ext cx="624891" cy="5514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736054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smtClean="0"/>
              <a:t>Simulations vs experiment for different operation modes.</a:t>
            </a:r>
            <a:endParaRPr lang="en-GB" sz="32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29</a:t>
            </a:fld>
            <a:endParaRPr lang="en-US"/>
          </a:p>
        </p:txBody>
      </p:sp>
      <p:sp>
        <p:nvSpPr>
          <p:cNvPr id="5" name="Text Placeholder 4"/>
          <p:cNvSpPr>
            <a:spLocks noGrp="1"/>
          </p:cNvSpPr>
          <p:nvPr>
            <p:ph type="body" sz="quarter" idx="13"/>
          </p:nvPr>
        </p:nvSpPr>
        <p:spPr/>
        <p:txBody>
          <a:bodyPr/>
          <a:lstStyle/>
          <a:p>
            <a:endParaRPr lang="en-GB"/>
          </a:p>
        </p:txBody>
      </p:sp>
      <p:pic>
        <p:nvPicPr>
          <p:cNvPr id="8" name="Content Placeholder 7"/>
          <p:cNvPicPr>
            <a:picLocks noGrp="1" noChangeAspect="1"/>
          </p:cNvPicPr>
          <p:nvPr>
            <p:ph idx="1"/>
          </p:nvPr>
        </p:nvPicPr>
        <p:blipFill rotWithShape="1">
          <a:blip r:embed="rId2"/>
          <a:srcRect t="1526"/>
          <a:stretch/>
        </p:blipFill>
        <p:spPr>
          <a:xfrm>
            <a:off x="365950" y="1009216"/>
            <a:ext cx="5410203" cy="5787598"/>
          </a:xfrm>
          <a:prstGeom prst="rect">
            <a:avLst/>
          </a:prstGeom>
        </p:spPr>
      </p:pic>
      <p:sp>
        <p:nvSpPr>
          <p:cNvPr id="9" name="Rectangle 8"/>
          <p:cNvSpPr/>
          <p:nvPr/>
        </p:nvSpPr>
        <p:spPr>
          <a:xfrm>
            <a:off x="5915704" y="1365162"/>
            <a:ext cx="5904656" cy="1200329"/>
          </a:xfrm>
          <a:prstGeom prst="rect">
            <a:avLst/>
          </a:prstGeom>
        </p:spPr>
        <p:txBody>
          <a:bodyPr wrap="square">
            <a:spAutoFit/>
          </a:bodyPr>
          <a:lstStyle/>
          <a:p>
            <a:r>
              <a:rPr lang="en-GB" dirty="0" smtClean="0">
                <a:latin typeface="Arial" panose="020B0604020202020204" pitchFamily="34" charset="0"/>
              </a:rPr>
              <a:t>Isochronous mode: dt</a:t>
            </a:r>
            <a:r>
              <a:rPr lang="en-GB" baseline="-25000" dirty="0" smtClean="0">
                <a:latin typeface="Arial" panose="020B0604020202020204" pitchFamily="34" charset="0"/>
              </a:rPr>
              <a:t>1</a:t>
            </a:r>
            <a:r>
              <a:rPr lang="en-GB" dirty="0" smtClean="0">
                <a:latin typeface="Arial" panose="020B0604020202020204" pitchFamily="34" charset="0"/>
              </a:rPr>
              <a:t>/</a:t>
            </a:r>
            <a:r>
              <a:rPr lang="en-GB" dirty="0" err="1" smtClean="0">
                <a:latin typeface="Arial" panose="020B0604020202020204" pitchFamily="34" charset="0"/>
              </a:rPr>
              <a:t>dE</a:t>
            </a:r>
            <a:r>
              <a:rPr lang="en-GB" dirty="0" smtClean="0">
                <a:latin typeface="Arial" panose="020B0604020202020204" pitchFamily="34" charset="0"/>
              </a:rPr>
              <a:t> </a:t>
            </a:r>
            <a:r>
              <a:rPr lang="en-GB" dirty="0">
                <a:latin typeface="Arial" panose="020B0604020202020204" pitchFamily="34" charset="0"/>
              </a:rPr>
              <a:t>≈ </a:t>
            </a:r>
            <a:r>
              <a:rPr lang="en-GB" dirty="0" smtClean="0">
                <a:latin typeface="Arial" panose="020B0604020202020204" pitchFamily="34" charset="0"/>
              </a:rPr>
              <a:t>0</a:t>
            </a:r>
          </a:p>
          <a:p>
            <a:pPr marL="285750" indent="-285750">
              <a:buFont typeface="Arial" panose="020B0604020202020204" pitchFamily="34" charset="0"/>
              <a:buChar char="•"/>
            </a:pPr>
            <a:r>
              <a:rPr lang="en-GB" dirty="0" smtClean="0">
                <a:latin typeface="Arial" panose="020B0604020202020204" pitchFamily="34" charset="0"/>
              </a:rPr>
              <a:t>Smallest dispersions/turn</a:t>
            </a:r>
          </a:p>
          <a:p>
            <a:pPr marL="285750" indent="-285750">
              <a:buFont typeface="Arial" panose="020B0604020202020204" pitchFamily="34" charset="0"/>
              <a:buChar char="•"/>
            </a:pPr>
            <a:r>
              <a:rPr lang="en-GB" dirty="0" smtClean="0">
                <a:latin typeface="Arial" panose="020B0604020202020204" pitchFamily="34" charset="0"/>
              </a:rPr>
              <a:t>largest mass resolving power</a:t>
            </a:r>
          </a:p>
          <a:p>
            <a:pPr marL="285750" indent="-285750">
              <a:buFont typeface="Arial" panose="020B0604020202020204" pitchFamily="34" charset="0"/>
              <a:buChar char="•"/>
            </a:pPr>
            <a:r>
              <a:rPr lang="en-GB" dirty="0" smtClean="0">
                <a:latin typeface="Arial" panose="020B0604020202020204" pitchFamily="34" charset="0"/>
              </a:rPr>
              <a:t>typical mode for mass measurements and separation</a:t>
            </a:r>
            <a:endParaRPr lang="en-GB" dirty="0"/>
          </a:p>
        </p:txBody>
      </p:sp>
      <p:sp>
        <p:nvSpPr>
          <p:cNvPr id="10" name="Rectangle 9"/>
          <p:cNvSpPr/>
          <p:nvPr/>
        </p:nvSpPr>
        <p:spPr>
          <a:xfrm>
            <a:off x="5879976" y="3575475"/>
            <a:ext cx="3456384" cy="369332"/>
          </a:xfrm>
          <a:prstGeom prst="rect">
            <a:avLst/>
          </a:prstGeom>
        </p:spPr>
        <p:txBody>
          <a:bodyPr wrap="square">
            <a:spAutoFit/>
          </a:bodyPr>
          <a:lstStyle/>
          <a:p>
            <a:r>
              <a:rPr lang="en-GB" dirty="0" smtClean="0">
                <a:latin typeface="Arial" panose="020B0604020202020204" pitchFamily="34" charset="0"/>
              </a:rPr>
              <a:t>Dispersive mode: dt</a:t>
            </a:r>
            <a:r>
              <a:rPr lang="en-GB" baseline="-25000" dirty="0" smtClean="0">
                <a:latin typeface="Arial" panose="020B0604020202020204" pitchFamily="34" charset="0"/>
              </a:rPr>
              <a:t>1</a:t>
            </a:r>
            <a:r>
              <a:rPr lang="en-GB" dirty="0" smtClean="0">
                <a:latin typeface="Arial" panose="020B0604020202020204" pitchFamily="34" charset="0"/>
              </a:rPr>
              <a:t>/</a:t>
            </a:r>
            <a:r>
              <a:rPr lang="en-GB" dirty="0" err="1" smtClean="0">
                <a:latin typeface="Arial" panose="020B0604020202020204" pitchFamily="34" charset="0"/>
              </a:rPr>
              <a:t>dE</a:t>
            </a:r>
            <a:r>
              <a:rPr lang="en-GB" dirty="0" smtClean="0">
                <a:latin typeface="Arial" panose="020B0604020202020204" pitchFamily="34" charset="0"/>
              </a:rPr>
              <a:t> &lt; </a:t>
            </a:r>
            <a:r>
              <a:rPr lang="en-GB" dirty="0">
                <a:latin typeface="Arial" panose="020B0604020202020204" pitchFamily="34" charset="0"/>
              </a:rPr>
              <a:t>0</a:t>
            </a:r>
            <a:endParaRPr lang="en-GB" dirty="0"/>
          </a:p>
        </p:txBody>
      </p:sp>
      <p:sp>
        <p:nvSpPr>
          <p:cNvPr id="11" name="Rectangle 10"/>
          <p:cNvSpPr/>
          <p:nvPr/>
        </p:nvSpPr>
        <p:spPr>
          <a:xfrm>
            <a:off x="5879976" y="5193468"/>
            <a:ext cx="3456384" cy="369332"/>
          </a:xfrm>
          <a:prstGeom prst="rect">
            <a:avLst/>
          </a:prstGeom>
        </p:spPr>
        <p:txBody>
          <a:bodyPr wrap="square">
            <a:spAutoFit/>
          </a:bodyPr>
          <a:lstStyle/>
          <a:p>
            <a:r>
              <a:rPr lang="en-GB" dirty="0" err="1" smtClean="0">
                <a:latin typeface="Arial" panose="020B0604020202020204" pitchFamily="34" charset="0"/>
              </a:rPr>
              <a:t>Selfbunching</a:t>
            </a:r>
            <a:r>
              <a:rPr lang="en-GB" dirty="0" smtClean="0">
                <a:latin typeface="Arial" panose="020B0604020202020204" pitchFamily="34" charset="0"/>
              </a:rPr>
              <a:t> mode: dt</a:t>
            </a:r>
            <a:r>
              <a:rPr lang="en-GB" baseline="-25000" dirty="0" smtClean="0">
                <a:latin typeface="Arial" panose="020B0604020202020204" pitchFamily="34" charset="0"/>
              </a:rPr>
              <a:t>1</a:t>
            </a:r>
            <a:r>
              <a:rPr lang="en-GB" dirty="0" smtClean="0">
                <a:latin typeface="Arial" panose="020B0604020202020204" pitchFamily="34" charset="0"/>
              </a:rPr>
              <a:t>/</a:t>
            </a:r>
            <a:r>
              <a:rPr lang="en-GB" dirty="0" err="1" smtClean="0">
                <a:latin typeface="Arial" panose="020B0604020202020204" pitchFamily="34" charset="0"/>
              </a:rPr>
              <a:t>dE</a:t>
            </a:r>
            <a:r>
              <a:rPr lang="en-GB" dirty="0" smtClean="0">
                <a:latin typeface="Arial" panose="020B0604020202020204" pitchFamily="34" charset="0"/>
              </a:rPr>
              <a:t> &gt; </a:t>
            </a:r>
            <a:r>
              <a:rPr lang="en-GB" dirty="0">
                <a:latin typeface="Arial" panose="020B0604020202020204" pitchFamily="34" charset="0"/>
              </a:rPr>
              <a:t>0</a:t>
            </a:r>
            <a:endParaRPr lang="en-GB" dirty="0"/>
          </a:p>
        </p:txBody>
      </p:sp>
      <p:sp>
        <p:nvSpPr>
          <p:cNvPr id="12" name="TextBox 11"/>
          <p:cNvSpPr txBox="1"/>
          <p:nvPr/>
        </p:nvSpPr>
        <p:spPr>
          <a:xfrm>
            <a:off x="3647728" y="2303574"/>
            <a:ext cx="1368152" cy="369332"/>
          </a:xfrm>
          <a:prstGeom prst="rect">
            <a:avLst/>
          </a:prstGeom>
          <a:noFill/>
        </p:spPr>
        <p:txBody>
          <a:bodyPr wrap="square" rtlCol="0">
            <a:spAutoFit/>
          </a:bodyPr>
          <a:lstStyle/>
          <a:p>
            <a:r>
              <a:rPr lang="en-GB" dirty="0"/>
              <a:t>h</a:t>
            </a:r>
            <a:r>
              <a:rPr lang="en-GB" dirty="0" smtClean="0"/>
              <a:t>igh N</a:t>
            </a:r>
            <a:endParaRPr lang="en-GB" dirty="0"/>
          </a:p>
        </p:txBody>
      </p:sp>
      <p:sp>
        <p:nvSpPr>
          <p:cNvPr id="13" name="TextBox 12"/>
          <p:cNvSpPr txBox="1"/>
          <p:nvPr/>
        </p:nvSpPr>
        <p:spPr>
          <a:xfrm>
            <a:off x="3503712" y="3901698"/>
            <a:ext cx="1368152" cy="369332"/>
          </a:xfrm>
          <a:prstGeom prst="rect">
            <a:avLst/>
          </a:prstGeom>
          <a:noFill/>
        </p:spPr>
        <p:txBody>
          <a:bodyPr wrap="square" rtlCol="0">
            <a:spAutoFit/>
          </a:bodyPr>
          <a:lstStyle/>
          <a:p>
            <a:r>
              <a:rPr lang="en-GB" dirty="0"/>
              <a:t>h</a:t>
            </a:r>
            <a:r>
              <a:rPr lang="en-GB" dirty="0" smtClean="0"/>
              <a:t>igh N</a:t>
            </a:r>
            <a:endParaRPr lang="en-GB" dirty="0"/>
          </a:p>
        </p:txBody>
      </p:sp>
      <p:sp>
        <p:nvSpPr>
          <p:cNvPr id="16" name="TextBox 15"/>
          <p:cNvSpPr txBox="1"/>
          <p:nvPr/>
        </p:nvSpPr>
        <p:spPr>
          <a:xfrm>
            <a:off x="3503712" y="5684488"/>
            <a:ext cx="1368152" cy="369332"/>
          </a:xfrm>
          <a:prstGeom prst="rect">
            <a:avLst/>
          </a:prstGeom>
          <a:noFill/>
        </p:spPr>
        <p:txBody>
          <a:bodyPr wrap="square" rtlCol="0">
            <a:spAutoFit/>
          </a:bodyPr>
          <a:lstStyle/>
          <a:p>
            <a:r>
              <a:rPr lang="en-GB" dirty="0"/>
              <a:t>h</a:t>
            </a:r>
            <a:r>
              <a:rPr lang="en-GB" dirty="0" smtClean="0"/>
              <a:t>igh N</a:t>
            </a:r>
            <a:endParaRPr lang="en-GB" dirty="0"/>
          </a:p>
        </p:txBody>
      </p:sp>
      <p:sp>
        <p:nvSpPr>
          <p:cNvPr id="17" name="TextBox 16"/>
          <p:cNvSpPr txBox="1"/>
          <p:nvPr/>
        </p:nvSpPr>
        <p:spPr>
          <a:xfrm>
            <a:off x="911424" y="1592132"/>
            <a:ext cx="1368152" cy="369332"/>
          </a:xfrm>
          <a:prstGeom prst="rect">
            <a:avLst/>
          </a:prstGeom>
          <a:noFill/>
        </p:spPr>
        <p:txBody>
          <a:bodyPr wrap="square" rtlCol="0">
            <a:spAutoFit/>
          </a:bodyPr>
          <a:lstStyle/>
          <a:p>
            <a:r>
              <a:rPr lang="en-GB" dirty="0" smtClean="0"/>
              <a:t>low N</a:t>
            </a:r>
            <a:endParaRPr lang="en-GB" dirty="0"/>
          </a:p>
        </p:txBody>
      </p:sp>
      <p:sp>
        <p:nvSpPr>
          <p:cNvPr id="18" name="TextBox 17"/>
          <p:cNvSpPr txBox="1"/>
          <p:nvPr/>
        </p:nvSpPr>
        <p:spPr>
          <a:xfrm>
            <a:off x="925847" y="3740215"/>
            <a:ext cx="1368152" cy="369332"/>
          </a:xfrm>
          <a:prstGeom prst="rect">
            <a:avLst/>
          </a:prstGeom>
          <a:noFill/>
        </p:spPr>
        <p:txBody>
          <a:bodyPr wrap="square" rtlCol="0">
            <a:spAutoFit/>
          </a:bodyPr>
          <a:lstStyle/>
          <a:p>
            <a:r>
              <a:rPr lang="en-GB" dirty="0" smtClean="0"/>
              <a:t>low N</a:t>
            </a:r>
            <a:endParaRPr lang="en-GB" dirty="0"/>
          </a:p>
        </p:txBody>
      </p:sp>
      <p:sp>
        <p:nvSpPr>
          <p:cNvPr id="19" name="TextBox 18"/>
          <p:cNvSpPr txBox="1"/>
          <p:nvPr/>
        </p:nvSpPr>
        <p:spPr>
          <a:xfrm>
            <a:off x="2207568" y="5869154"/>
            <a:ext cx="1368152" cy="369332"/>
          </a:xfrm>
          <a:prstGeom prst="rect">
            <a:avLst/>
          </a:prstGeom>
          <a:noFill/>
        </p:spPr>
        <p:txBody>
          <a:bodyPr wrap="square" rtlCol="0">
            <a:spAutoFit/>
          </a:bodyPr>
          <a:lstStyle/>
          <a:p>
            <a:r>
              <a:rPr lang="en-GB" dirty="0" smtClean="0"/>
              <a:t>low N</a:t>
            </a:r>
            <a:endParaRPr lang="en-GB" dirty="0"/>
          </a:p>
        </p:txBody>
      </p:sp>
    </p:spTree>
    <p:extLst>
      <p:ext uri="{BB962C8B-B14F-4D97-AF65-F5344CB8AC3E}">
        <p14:creationId xmlns:p14="http://schemas.microsoft.com/office/powerpoint/2010/main" val="41289132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384" y="-8"/>
            <a:ext cx="11353593" cy="980736"/>
          </a:xfrm>
        </p:spPr>
        <p:txBody>
          <a:bodyPr>
            <a:normAutofit/>
          </a:bodyPr>
          <a:lstStyle/>
          <a:p>
            <a:r>
              <a:rPr lang="en-US" sz="3600" dirty="0" smtClean="0"/>
              <a:t>MR-</a:t>
            </a:r>
            <a:r>
              <a:rPr lang="en-US" sz="3600" dirty="0" err="1" smtClean="0"/>
              <a:t>ToF</a:t>
            </a:r>
            <a:r>
              <a:rPr lang="en-US" sz="3600" dirty="0" smtClean="0"/>
              <a:t> devices are highly selective mass separators.</a:t>
            </a:r>
            <a:endParaRPr lang="en-GB" sz="36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3</a:t>
            </a:fld>
            <a:endParaRPr lang="en-US" dirty="0"/>
          </a:p>
        </p:txBody>
      </p:sp>
      <p:pic>
        <p:nvPicPr>
          <p:cNvPr id="7" name="Content Placeholder 5"/>
          <p:cNvPicPr>
            <a:picLocks noChangeAspect="1"/>
          </p:cNvPicPr>
          <p:nvPr/>
        </p:nvPicPr>
        <p:blipFill rotWithShape="1">
          <a:blip r:embed="rId3"/>
          <a:srcRect t="48712"/>
          <a:stretch/>
        </p:blipFill>
        <p:spPr>
          <a:xfrm>
            <a:off x="-31111" y="1302560"/>
            <a:ext cx="8702974" cy="1293218"/>
          </a:xfrm>
          <a:prstGeom prst="rect">
            <a:avLst/>
          </a:prstGeom>
        </p:spPr>
      </p:pic>
      <p:sp>
        <p:nvSpPr>
          <p:cNvPr id="9" name="Rectangle 8"/>
          <p:cNvSpPr/>
          <p:nvPr/>
        </p:nvSpPr>
        <p:spPr>
          <a:xfrm rot="19953452">
            <a:off x="10451615" y="1124679"/>
            <a:ext cx="633328" cy="5356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56749" y="1820666"/>
            <a:ext cx="1020716" cy="646331"/>
          </a:xfrm>
          <a:prstGeom prst="rect">
            <a:avLst/>
          </a:prstGeom>
          <a:solidFill>
            <a:schemeClr val="bg1"/>
          </a:solidFill>
        </p:spPr>
        <p:txBody>
          <a:bodyPr wrap="square" rtlCol="0">
            <a:spAutoFit/>
          </a:bodyPr>
          <a:lstStyle/>
          <a:p>
            <a:r>
              <a:rPr lang="en-US" sz="1800" dirty="0" smtClean="0"/>
              <a:t>Ion mixture</a:t>
            </a:r>
            <a:endParaRPr lang="en-GB" sz="1800" dirty="0"/>
          </a:p>
        </p:txBody>
      </p:sp>
      <p:sp>
        <p:nvSpPr>
          <p:cNvPr id="15" name="TextBox 14"/>
          <p:cNvSpPr txBox="1"/>
          <p:nvPr/>
        </p:nvSpPr>
        <p:spPr>
          <a:xfrm>
            <a:off x="2560576" y="2167043"/>
            <a:ext cx="2964988" cy="646331"/>
          </a:xfrm>
          <a:prstGeom prst="rect">
            <a:avLst/>
          </a:prstGeom>
          <a:solidFill>
            <a:schemeClr val="bg1"/>
          </a:solidFill>
        </p:spPr>
        <p:txBody>
          <a:bodyPr wrap="square" rtlCol="0">
            <a:spAutoFit/>
          </a:bodyPr>
          <a:lstStyle/>
          <a:p>
            <a:r>
              <a:rPr lang="en-US" sz="1800" dirty="0" smtClean="0"/>
              <a:t>time-of-flight separation in multiple revolutions</a:t>
            </a:r>
            <a:endParaRPr lang="en-GB" sz="1800" dirty="0"/>
          </a:p>
        </p:txBody>
      </p:sp>
      <p:sp>
        <p:nvSpPr>
          <p:cNvPr id="16" name="TextBox 15"/>
          <p:cNvSpPr txBox="1"/>
          <p:nvPr/>
        </p:nvSpPr>
        <p:spPr>
          <a:xfrm>
            <a:off x="5307536" y="2134178"/>
            <a:ext cx="1547166" cy="646331"/>
          </a:xfrm>
          <a:prstGeom prst="rect">
            <a:avLst/>
          </a:prstGeom>
          <a:solidFill>
            <a:schemeClr val="bg1"/>
          </a:solidFill>
        </p:spPr>
        <p:txBody>
          <a:bodyPr wrap="square" rtlCol="0">
            <a:spAutoFit/>
          </a:bodyPr>
          <a:lstStyle/>
          <a:p>
            <a:r>
              <a:rPr lang="en-US" sz="1800" dirty="0" smtClean="0"/>
              <a:t>separated ion species</a:t>
            </a:r>
            <a:endParaRPr lang="en-GB" sz="1800" dirty="0"/>
          </a:p>
        </p:txBody>
      </p:sp>
      <p:sp>
        <p:nvSpPr>
          <p:cNvPr id="17" name="TextBox 16"/>
          <p:cNvSpPr txBox="1"/>
          <p:nvPr/>
        </p:nvSpPr>
        <p:spPr>
          <a:xfrm>
            <a:off x="6763492" y="2143832"/>
            <a:ext cx="1515199" cy="369332"/>
          </a:xfrm>
          <a:prstGeom prst="rect">
            <a:avLst/>
          </a:prstGeom>
          <a:solidFill>
            <a:schemeClr val="bg1"/>
          </a:solidFill>
        </p:spPr>
        <p:txBody>
          <a:bodyPr wrap="square" rtlCol="0">
            <a:spAutoFit/>
          </a:bodyPr>
          <a:lstStyle/>
          <a:p>
            <a:r>
              <a:rPr lang="en-US" sz="1800" dirty="0" smtClean="0"/>
              <a:t>ion trajectory</a:t>
            </a:r>
            <a:endParaRPr lang="en-GB" sz="1800" dirty="0"/>
          </a:p>
        </p:txBody>
      </p:sp>
      <p:sp>
        <p:nvSpPr>
          <p:cNvPr id="18" name="Rectangle 17"/>
          <p:cNvSpPr/>
          <p:nvPr/>
        </p:nvSpPr>
        <p:spPr>
          <a:xfrm>
            <a:off x="1080362" y="2303719"/>
            <a:ext cx="368741"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rotWithShape="1">
          <a:blip r:embed="rId4"/>
          <a:srcRect l="36449"/>
          <a:stretch/>
        </p:blipFill>
        <p:spPr>
          <a:xfrm>
            <a:off x="8971957" y="973677"/>
            <a:ext cx="2904592" cy="1384161"/>
          </a:xfrm>
          <a:prstGeom prst="rect">
            <a:avLst/>
          </a:prstGeom>
        </p:spPr>
      </p:pic>
      <p:sp>
        <p:nvSpPr>
          <p:cNvPr id="6" name="Rectangle 5"/>
          <p:cNvSpPr/>
          <p:nvPr/>
        </p:nvSpPr>
        <p:spPr>
          <a:xfrm rot="2570803">
            <a:off x="946930" y="2070211"/>
            <a:ext cx="259029"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rot="2570803">
            <a:off x="8921616" y="1937841"/>
            <a:ext cx="259029"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rot="3179754">
            <a:off x="8412944" y="1387508"/>
            <a:ext cx="483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10922195" y="1170190"/>
            <a:ext cx="106807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11398242" y="1599320"/>
            <a:ext cx="478307"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Arrow Connector 22"/>
          <p:cNvCxnSpPr/>
          <p:nvPr/>
        </p:nvCxnSpPr>
        <p:spPr>
          <a:xfrm flipV="1">
            <a:off x="8520339" y="1556792"/>
            <a:ext cx="409412" cy="1183"/>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25" name="Rectangle 24"/>
          <p:cNvSpPr/>
          <p:nvPr/>
        </p:nvSpPr>
        <p:spPr>
          <a:xfrm>
            <a:off x="11077192" y="1384755"/>
            <a:ext cx="68021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Arrow Connector 28"/>
          <p:cNvCxnSpPr/>
          <p:nvPr/>
        </p:nvCxnSpPr>
        <p:spPr>
          <a:xfrm flipV="1">
            <a:off x="11045804" y="1525047"/>
            <a:ext cx="749799" cy="4316"/>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30" name="TextBox 29"/>
          <p:cNvSpPr txBox="1"/>
          <p:nvPr/>
        </p:nvSpPr>
        <p:spPr>
          <a:xfrm>
            <a:off x="10922195" y="973677"/>
            <a:ext cx="1440160" cy="523220"/>
          </a:xfrm>
          <a:prstGeom prst="rect">
            <a:avLst/>
          </a:prstGeom>
          <a:noFill/>
        </p:spPr>
        <p:txBody>
          <a:bodyPr wrap="square" rtlCol="0">
            <a:spAutoFit/>
          </a:bodyPr>
          <a:lstStyle/>
          <a:p>
            <a:r>
              <a:rPr lang="en-US" sz="1400" dirty="0" smtClean="0"/>
              <a:t>Downstream experiments</a:t>
            </a:r>
            <a:endParaRPr lang="en-GB" sz="1400" dirty="0"/>
          </a:p>
        </p:txBody>
      </p:sp>
      <p:sp>
        <p:nvSpPr>
          <p:cNvPr id="31" name="TextBox 30"/>
          <p:cNvSpPr txBox="1"/>
          <p:nvPr/>
        </p:nvSpPr>
        <p:spPr>
          <a:xfrm>
            <a:off x="10234689" y="2433741"/>
            <a:ext cx="1993398" cy="307777"/>
          </a:xfrm>
          <a:prstGeom prst="rect">
            <a:avLst/>
          </a:prstGeom>
          <a:noFill/>
        </p:spPr>
        <p:txBody>
          <a:bodyPr wrap="square" rtlCol="0">
            <a:spAutoFit/>
          </a:bodyPr>
          <a:lstStyle/>
          <a:p>
            <a:r>
              <a:rPr lang="en-US" sz="1400" dirty="0" smtClean="0"/>
              <a:t>Fig. courtesy R. Wolf</a:t>
            </a:r>
            <a:endParaRPr lang="en-GB" sz="1400" dirty="0"/>
          </a:p>
        </p:txBody>
      </p:sp>
      <p:pic>
        <p:nvPicPr>
          <p:cNvPr id="34" name="Picture 33"/>
          <p:cNvPicPr>
            <a:picLocks noChangeAspect="1"/>
          </p:cNvPicPr>
          <p:nvPr/>
        </p:nvPicPr>
        <p:blipFill>
          <a:blip r:embed="rId5"/>
          <a:stretch>
            <a:fillRect/>
          </a:stretch>
        </p:blipFill>
        <p:spPr>
          <a:xfrm>
            <a:off x="124119" y="3422465"/>
            <a:ext cx="4901024" cy="2499349"/>
          </a:xfrm>
          <a:prstGeom prst="rect">
            <a:avLst/>
          </a:prstGeom>
        </p:spPr>
      </p:pic>
      <p:sp>
        <p:nvSpPr>
          <p:cNvPr id="35" name="TextBox 34"/>
          <p:cNvSpPr txBox="1"/>
          <p:nvPr/>
        </p:nvSpPr>
        <p:spPr>
          <a:xfrm>
            <a:off x="407368" y="3812824"/>
            <a:ext cx="2448272" cy="461665"/>
          </a:xfrm>
          <a:prstGeom prst="rect">
            <a:avLst/>
          </a:prstGeom>
          <a:noFill/>
        </p:spPr>
        <p:txBody>
          <a:bodyPr wrap="square" rtlCol="0">
            <a:spAutoFit/>
          </a:bodyPr>
          <a:lstStyle/>
          <a:p>
            <a:r>
              <a:rPr lang="en-US" sz="2400" b="1" dirty="0" smtClean="0">
                <a:solidFill>
                  <a:srgbClr val="FF0000"/>
                </a:solidFill>
              </a:rPr>
              <a:t>A=149</a:t>
            </a:r>
            <a:endParaRPr lang="en-GB" sz="2400" b="1" dirty="0">
              <a:solidFill>
                <a:srgbClr val="FF0000"/>
              </a:solidFill>
            </a:endParaRPr>
          </a:p>
        </p:txBody>
      </p:sp>
      <p:pic>
        <p:nvPicPr>
          <p:cNvPr id="37" name="Picture 36"/>
          <p:cNvPicPr>
            <a:picLocks noChangeAspect="1"/>
          </p:cNvPicPr>
          <p:nvPr/>
        </p:nvPicPr>
        <p:blipFill>
          <a:blip r:embed="rId5"/>
          <a:stretch>
            <a:fillRect/>
          </a:stretch>
        </p:blipFill>
        <p:spPr>
          <a:xfrm>
            <a:off x="6595576" y="3422464"/>
            <a:ext cx="4901024" cy="2499349"/>
          </a:xfrm>
          <a:prstGeom prst="rect">
            <a:avLst/>
          </a:prstGeom>
        </p:spPr>
      </p:pic>
      <p:sp>
        <p:nvSpPr>
          <p:cNvPr id="5" name="Rectangle 4"/>
          <p:cNvSpPr/>
          <p:nvPr/>
        </p:nvSpPr>
        <p:spPr>
          <a:xfrm>
            <a:off x="8794178" y="4463917"/>
            <a:ext cx="144016" cy="18921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a:off x="5375300" y="4274489"/>
            <a:ext cx="860472" cy="5226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ight Arrow 37"/>
          <p:cNvSpPr/>
          <p:nvPr/>
        </p:nvSpPr>
        <p:spPr>
          <a:xfrm rot="8549906">
            <a:off x="8867762" y="4136758"/>
            <a:ext cx="860472" cy="2181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127058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smtClean="0"/>
              <a:t>Dependence on mass and abundance ratio is very small. </a:t>
            </a:r>
            <a:endParaRPr lang="en-GB" sz="3200" dirty="0"/>
          </a:p>
        </p:txBody>
      </p:sp>
      <p:pic>
        <p:nvPicPr>
          <p:cNvPr id="6" name="Content Placeholder 5"/>
          <p:cNvPicPr>
            <a:picLocks noGrp="1" noChangeAspect="1"/>
          </p:cNvPicPr>
          <p:nvPr>
            <p:ph idx="1"/>
          </p:nvPr>
        </p:nvPicPr>
        <p:blipFill>
          <a:blip r:embed="rId2"/>
          <a:stretch>
            <a:fillRect/>
          </a:stretch>
        </p:blipFill>
        <p:spPr>
          <a:xfrm>
            <a:off x="263352" y="1268760"/>
            <a:ext cx="11449272" cy="4594595"/>
          </a:xfrm>
          <a:prstGeom prst="rect">
            <a:avLst/>
          </a:prstGeom>
        </p:spPr>
      </p:pic>
      <p:sp>
        <p:nvSpPr>
          <p:cNvPr id="4" name="Slide Number Placeholder 3"/>
          <p:cNvSpPr>
            <a:spLocks noGrp="1"/>
          </p:cNvSpPr>
          <p:nvPr>
            <p:ph type="sldNum" sz="quarter" idx="12"/>
          </p:nvPr>
        </p:nvSpPr>
        <p:spPr/>
        <p:txBody>
          <a:bodyPr/>
          <a:lstStyle/>
          <a:p>
            <a:fld id="{DCE4B40A-67BA-4787-801A-16EE65008C21}" type="slidenum">
              <a:rPr lang="en-US" smtClean="0"/>
              <a:pPr/>
              <a:t>30</a:t>
            </a:fld>
            <a:endParaRPr lang="en-US"/>
          </a:p>
        </p:txBody>
      </p:sp>
      <p:sp>
        <p:nvSpPr>
          <p:cNvPr id="5" name="Text Placeholder 4"/>
          <p:cNvSpPr>
            <a:spLocks noGrp="1"/>
          </p:cNvSpPr>
          <p:nvPr>
            <p:ph type="body" sz="quarter" idx="13"/>
          </p:nvPr>
        </p:nvSpPr>
        <p:spPr/>
        <p:txBody>
          <a:bodyPr/>
          <a:lstStyle/>
          <a:p>
            <a:endParaRPr lang="en-GB"/>
          </a:p>
        </p:txBody>
      </p:sp>
      <p:sp>
        <p:nvSpPr>
          <p:cNvPr id="8" name="Rectangle 7"/>
          <p:cNvSpPr/>
          <p:nvPr/>
        </p:nvSpPr>
        <p:spPr>
          <a:xfrm>
            <a:off x="9542671" y="1044725"/>
            <a:ext cx="2169953" cy="461665"/>
          </a:xfrm>
          <a:prstGeom prst="rect">
            <a:avLst/>
          </a:prstGeom>
        </p:spPr>
        <p:txBody>
          <a:bodyPr wrap="none">
            <a:spAutoFit/>
          </a:bodyPr>
          <a:lstStyle/>
          <a:p>
            <a:r>
              <a:rPr lang="en-GB" sz="2400" dirty="0"/>
              <a:t>m/</a:t>
            </a:r>
            <a:r>
              <a:rPr lang="el-GR" sz="2400" dirty="0"/>
              <a:t>Δ</a:t>
            </a:r>
            <a:r>
              <a:rPr lang="en-GB" sz="2400" dirty="0" smtClean="0"/>
              <a:t>m = 25,000 </a:t>
            </a:r>
            <a:endParaRPr lang="en-GB" sz="2400" dirty="0"/>
          </a:p>
        </p:txBody>
      </p:sp>
    </p:spTree>
    <p:extLst>
      <p:ext uri="{BB962C8B-B14F-4D97-AF65-F5344CB8AC3E}">
        <p14:creationId xmlns:p14="http://schemas.microsoft.com/office/powerpoint/2010/main" val="37288155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p:cNvPicPr>
            <a:picLocks noChangeAspect="1"/>
          </p:cNvPicPr>
          <p:nvPr/>
        </p:nvPicPr>
        <p:blipFill>
          <a:blip r:embed="rId2"/>
          <a:stretch>
            <a:fillRect/>
          </a:stretch>
        </p:blipFill>
        <p:spPr>
          <a:xfrm>
            <a:off x="3198269" y="1015792"/>
            <a:ext cx="6029141" cy="3200400"/>
          </a:xfrm>
          <a:prstGeom prst="rect">
            <a:avLst/>
          </a:prstGeom>
        </p:spPr>
      </p:pic>
      <p:sp>
        <p:nvSpPr>
          <p:cNvPr id="2" name="Title 1"/>
          <p:cNvSpPr>
            <a:spLocks noGrp="1"/>
          </p:cNvSpPr>
          <p:nvPr>
            <p:ph type="title"/>
          </p:nvPr>
        </p:nvSpPr>
        <p:spPr/>
        <p:txBody>
          <a:bodyPr/>
          <a:lstStyle/>
          <a:p>
            <a:r>
              <a:rPr lang="en-GB" dirty="0" smtClean="0"/>
              <a:t>Place MR-</a:t>
            </a:r>
            <a:r>
              <a:rPr lang="en-GB" dirty="0" err="1" smtClean="0"/>
              <a:t>ToF</a:t>
            </a:r>
            <a:r>
              <a:rPr lang="en-GB" dirty="0" smtClean="0"/>
              <a:t> device close to </a:t>
            </a:r>
            <a:r>
              <a:rPr lang="en-GB" dirty="0" err="1" smtClean="0"/>
              <a:t>ToF</a:t>
            </a:r>
            <a:r>
              <a:rPr lang="en-GB" dirty="0" smtClean="0"/>
              <a:t> focus.</a:t>
            </a:r>
            <a:endParaRPr lang="en-GB"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31</a:t>
            </a:fld>
            <a:endParaRPr lang="en-US"/>
          </a:p>
        </p:txBody>
      </p:sp>
      <p:pic>
        <p:nvPicPr>
          <p:cNvPr id="3" name="Picture 2"/>
          <p:cNvPicPr>
            <a:picLocks noChangeAspect="1"/>
          </p:cNvPicPr>
          <p:nvPr/>
        </p:nvPicPr>
        <p:blipFill>
          <a:blip r:embed="rId3"/>
          <a:stretch>
            <a:fillRect/>
          </a:stretch>
        </p:blipFill>
        <p:spPr>
          <a:xfrm>
            <a:off x="2597957" y="4190757"/>
            <a:ext cx="5418256" cy="2177103"/>
          </a:xfrm>
          <a:prstGeom prst="rect">
            <a:avLst/>
          </a:prstGeom>
        </p:spPr>
      </p:pic>
      <p:sp>
        <p:nvSpPr>
          <p:cNvPr id="5" name="TextBox 4"/>
          <p:cNvSpPr txBox="1"/>
          <p:nvPr/>
        </p:nvSpPr>
        <p:spPr>
          <a:xfrm>
            <a:off x="6744072" y="6140267"/>
            <a:ext cx="3024336" cy="307777"/>
          </a:xfrm>
          <a:prstGeom prst="rect">
            <a:avLst/>
          </a:prstGeom>
          <a:noFill/>
        </p:spPr>
        <p:txBody>
          <a:bodyPr wrap="square" rtlCol="0">
            <a:spAutoFit/>
          </a:bodyPr>
          <a:lstStyle/>
          <a:p>
            <a:r>
              <a:rPr lang="en-US" sz="1400" dirty="0" smtClean="0"/>
              <a:t>Figure courtesy: A. Finlay</a:t>
            </a:r>
            <a:endParaRPr lang="en-GB" sz="1400" dirty="0"/>
          </a:p>
        </p:txBody>
      </p:sp>
      <p:sp>
        <p:nvSpPr>
          <p:cNvPr id="6" name="TextBox 5"/>
          <p:cNvSpPr txBox="1"/>
          <p:nvPr/>
        </p:nvSpPr>
        <p:spPr>
          <a:xfrm>
            <a:off x="4871864" y="2615992"/>
            <a:ext cx="1152128" cy="646331"/>
          </a:xfrm>
          <a:prstGeom prst="rect">
            <a:avLst/>
          </a:prstGeom>
          <a:noFill/>
        </p:spPr>
        <p:txBody>
          <a:bodyPr wrap="square" rtlCol="0">
            <a:spAutoFit/>
          </a:bodyPr>
          <a:lstStyle/>
          <a:p>
            <a:r>
              <a:rPr lang="en-US" dirty="0" smtClean="0"/>
              <a:t>Time focus</a:t>
            </a:r>
            <a:endParaRPr lang="en-GB" dirty="0"/>
          </a:p>
        </p:txBody>
      </p:sp>
    </p:spTree>
    <p:extLst>
      <p:ext uri="{BB962C8B-B14F-4D97-AF65-F5344CB8AC3E}">
        <p14:creationId xmlns:p14="http://schemas.microsoft.com/office/powerpoint/2010/main" val="36067065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Place MR-</a:t>
            </a:r>
            <a:r>
              <a:rPr lang="en-GB" dirty="0" err="1" smtClean="0"/>
              <a:t>ToF</a:t>
            </a:r>
            <a:r>
              <a:rPr lang="en-GB" dirty="0" smtClean="0"/>
              <a:t> device close to </a:t>
            </a:r>
            <a:r>
              <a:rPr lang="en-GB" dirty="0" err="1" smtClean="0"/>
              <a:t>ToF</a:t>
            </a:r>
            <a:r>
              <a:rPr lang="en-GB" dirty="0" smtClean="0"/>
              <a:t> focus.</a:t>
            </a:r>
            <a:endParaRPr lang="en-GB" dirty="0"/>
          </a:p>
        </p:txBody>
      </p:sp>
      <p:pic>
        <p:nvPicPr>
          <p:cNvPr id="6" name="Content Placeholder 5"/>
          <p:cNvPicPr>
            <a:picLocks noGrp="1" noChangeAspect="1"/>
          </p:cNvPicPr>
          <p:nvPr>
            <p:ph idx="1"/>
          </p:nvPr>
        </p:nvPicPr>
        <p:blipFill>
          <a:blip r:embed="rId2"/>
          <a:stretch>
            <a:fillRect/>
          </a:stretch>
        </p:blipFill>
        <p:spPr>
          <a:xfrm>
            <a:off x="1977282" y="1633862"/>
            <a:ext cx="8211867" cy="4381547"/>
          </a:xfrm>
          <a:prstGeom prst="rect">
            <a:avLst/>
          </a:prstGeom>
        </p:spPr>
      </p:pic>
      <p:sp>
        <p:nvSpPr>
          <p:cNvPr id="4" name="Slide Number Placeholder 3"/>
          <p:cNvSpPr>
            <a:spLocks noGrp="1"/>
          </p:cNvSpPr>
          <p:nvPr>
            <p:ph type="sldNum" sz="quarter" idx="12"/>
          </p:nvPr>
        </p:nvSpPr>
        <p:spPr/>
        <p:txBody>
          <a:bodyPr/>
          <a:lstStyle/>
          <a:p>
            <a:fld id="{DCE4B40A-67BA-4787-801A-16EE65008C21}" type="slidenum">
              <a:rPr lang="en-US" smtClean="0"/>
              <a:pPr/>
              <a:t>32</a:t>
            </a:fld>
            <a:endParaRPr lang="en-US"/>
          </a:p>
        </p:txBody>
      </p:sp>
    </p:spTree>
    <p:extLst>
      <p:ext uri="{BB962C8B-B14F-4D97-AF65-F5344CB8AC3E}">
        <p14:creationId xmlns:p14="http://schemas.microsoft.com/office/powerpoint/2010/main" val="21022744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Isochronous operation</a:t>
            </a:r>
            <a:endParaRPr lang="en-GB" dirty="0"/>
          </a:p>
        </p:txBody>
      </p:sp>
      <p:pic>
        <p:nvPicPr>
          <p:cNvPr id="6" name="Content Placeholder 5"/>
          <p:cNvPicPr>
            <a:picLocks noGrp="1" noChangeAspect="1"/>
          </p:cNvPicPr>
          <p:nvPr>
            <p:ph idx="1"/>
          </p:nvPr>
        </p:nvPicPr>
        <p:blipFill>
          <a:blip r:embed="rId2"/>
          <a:stretch>
            <a:fillRect/>
          </a:stretch>
        </p:blipFill>
        <p:spPr>
          <a:xfrm>
            <a:off x="767408" y="1196752"/>
            <a:ext cx="6553340" cy="4842337"/>
          </a:xfrm>
          <a:prstGeom prst="rect">
            <a:avLst/>
          </a:prstGeom>
        </p:spPr>
      </p:pic>
      <p:sp>
        <p:nvSpPr>
          <p:cNvPr id="4" name="Slide Number Placeholder 3"/>
          <p:cNvSpPr>
            <a:spLocks noGrp="1"/>
          </p:cNvSpPr>
          <p:nvPr>
            <p:ph type="sldNum" sz="quarter" idx="12"/>
          </p:nvPr>
        </p:nvSpPr>
        <p:spPr/>
        <p:txBody>
          <a:bodyPr/>
          <a:lstStyle/>
          <a:p>
            <a:fld id="{DCE4B40A-67BA-4787-801A-16EE65008C21}" type="slidenum">
              <a:rPr lang="en-US" smtClean="0"/>
              <a:pPr/>
              <a:t>33</a:t>
            </a:fld>
            <a:endParaRPr lang="en-US"/>
          </a:p>
        </p:txBody>
      </p:sp>
      <p:sp>
        <p:nvSpPr>
          <p:cNvPr id="5" name="Text Placeholder 4"/>
          <p:cNvSpPr>
            <a:spLocks noGrp="1"/>
          </p:cNvSpPr>
          <p:nvPr>
            <p:ph type="body" sz="quarter" idx="13"/>
          </p:nvPr>
        </p:nvSpPr>
        <p:spPr/>
        <p:txBody>
          <a:bodyPr/>
          <a:lstStyle/>
          <a:p>
            <a:endParaRPr lang="en-GB"/>
          </a:p>
        </p:txBody>
      </p:sp>
      <p:sp>
        <p:nvSpPr>
          <p:cNvPr id="7" name="TextBox 6"/>
          <p:cNvSpPr txBox="1"/>
          <p:nvPr/>
        </p:nvSpPr>
        <p:spPr>
          <a:xfrm>
            <a:off x="7680176" y="2348880"/>
            <a:ext cx="4118248" cy="2308324"/>
          </a:xfrm>
          <a:prstGeom prst="rect">
            <a:avLst/>
          </a:prstGeom>
          <a:noFill/>
        </p:spPr>
        <p:txBody>
          <a:bodyPr wrap="square" rtlCol="0">
            <a:spAutoFit/>
          </a:bodyPr>
          <a:lstStyle/>
          <a:p>
            <a:r>
              <a:rPr lang="en-GB" dirty="0" smtClean="0"/>
              <a:t>Penetration depth difference ∆x needs to allow to </a:t>
            </a:r>
            <a:r>
              <a:rPr lang="en-GB" dirty="0"/>
              <a:t>achieve </a:t>
            </a:r>
            <a:r>
              <a:rPr lang="en-US" dirty="0" smtClean="0"/>
              <a:t>d</a:t>
            </a:r>
            <a:r>
              <a:rPr lang="en-GB" dirty="0" smtClean="0"/>
              <a:t>t</a:t>
            </a:r>
            <a:r>
              <a:rPr lang="en-GB" baseline="-25000" dirty="0" smtClean="0"/>
              <a:t>1</a:t>
            </a:r>
            <a:r>
              <a:rPr lang="en-GB" dirty="0" smtClean="0"/>
              <a:t>/</a:t>
            </a:r>
            <a:r>
              <a:rPr lang="en-GB" dirty="0" err="1" smtClean="0"/>
              <a:t>dE</a:t>
            </a:r>
            <a:r>
              <a:rPr lang="en-GB" dirty="0" smtClean="0"/>
              <a:t> </a:t>
            </a:r>
            <a:r>
              <a:rPr lang="en-GB" dirty="0"/>
              <a:t>≈ </a:t>
            </a:r>
            <a:r>
              <a:rPr lang="en-GB" dirty="0" smtClean="0"/>
              <a:t>0.</a:t>
            </a:r>
          </a:p>
          <a:p>
            <a:endParaRPr lang="en-GB" dirty="0"/>
          </a:p>
          <a:p>
            <a:r>
              <a:rPr lang="en-GB" dirty="0" smtClean="0"/>
              <a:t>Only possible for certain MR-</a:t>
            </a:r>
            <a:r>
              <a:rPr lang="en-GB" dirty="0" err="1" smtClean="0"/>
              <a:t>ToF</a:t>
            </a:r>
            <a:r>
              <a:rPr lang="en-GB" dirty="0" smtClean="0"/>
              <a:t> geometries and potential distributions. </a:t>
            </a:r>
          </a:p>
          <a:p>
            <a:endParaRPr lang="en-GB" dirty="0"/>
          </a:p>
          <a:p>
            <a:r>
              <a:rPr lang="en-GB" dirty="0" smtClean="0"/>
              <a:t>Energy spread tolerance: ΔE/E </a:t>
            </a:r>
            <a:r>
              <a:rPr lang="en-GB" dirty="0"/>
              <a:t>≈</a:t>
            </a:r>
            <a:r>
              <a:rPr lang="en-GB" dirty="0" smtClean="0"/>
              <a:t> 1%</a:t>
            </a:r>
            <a:endParaRPr lang="en-GB" dirty="0"/>
          </a:p>
          <a:p>
            <a:endParaRPr lang="en-GB" dirty="0"/>
          </a:p>
        </p:txBody>
      </p:sp>
    </p:spTree>
    <p:extLst>
      <p:ext uri="{BB962C8B-B14F-4D97-AF65-F5344CB8AC3E}">
        <p14:creationId xmlns:p14="http://schemas.microsoft.com/office/powerpoint/2010/main" val="18713696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smtClean="0"/>
              <a:t>Does faster MR-</a:t>
            </a:r>
            <a:r>
              <a:rPr lang="en-GB" sz="3200" dirty="0" err="1" smtClean="0"/>
              <a:t>ToF</a:t>
            </a:r>
            <a:r>
              <a:rPr lang="en-GB" sz="3200" dirty="0" smtClean="0"/>
              <a:t> mass separation increase ion flux?</a:t>
            </a:r>
            <a:endParaRPr lang="en-GB" sz="3200" dirty="0"/>
          </a:p>
        </p:txBody>
      </p:sp>
      <p:pic>
        <p:nvPicPr>
          <p:cNvPr id="6" name="Content Placeholder 5"/>
          <p:cNvPicPr>
            <a:picLocks noGrp="1" noChangeAspect="1"/>
          </p:cNvPicPr>
          <p:nvPr>
            <p:ph idx="1"/>
          </p:nvPr>
        </p:nvPicPr>
        <p:blipFill>
          <a:blip r:embed="rId2"/>
          <a:stretch>
            <a:fillRect/>
          </a:stretch>
        </p:blipFill>
        <p:spPr>
          <a:xfrm>
            <a:off x="538184" y="1082253"/>
            <a:ext cx="5065735" cy="5328270"/>
          </a:xfrm>
          <a:prstGeom prst="rect">
            <a:avLst/>
          </a:prstGeom>
        </p:spPr>
      </p:pic>
      <p:sp>
        <p:nvSpPr>
          <p:cNvPr id="4" name="Slide Number Placeholder 3"/>
          <p:cNvSpPr>
            <a:spLocks noGrp="1"/>
          </p:cNvSpPr>
          <p:nvPr>
            <p:ph type="sldNum" sz="quarter" idx="12"/>
          </p:nvPr>
        </p:nvSpPr>
        <p:spPr/>
        <p:txBody>
          <a:bodyPr/>
          <a:lstStyle/>
          <a:p>
            <a:fld id="{DCE4B40A-67BA-4787-801A-16EE65008C21}" type="slidenum">
              <a:rPr lang="en-US" smtClean="0"/>
              <a:pPr/>
              <a:t>34</a:t>
            </a:fld>
            <a:endParaRPr lang="en-US"/>
          </a:p>
        </p:txBody>
      </p:sp>
      <p:sp>
        <p:nvSpPr>
          <p:cNvPr id="5" name="Text Placeholder 4"/>
          <p:cNvSpPr>
            <a:spLocks noGrp="1"/>
          </p:cNvSpPr>
          <p:nvPr>
            <p:ph type="body" sz="quarter" idx="13"/>
          </p:nvPr>
        </p:nvSpPr>
        <p:spPr/>
        <p:txBody>
          <a:bodyPr/>
          <a:lstStyle/>
          <a:p>
            <a:endParaRPr lang="en-GB"/>
          </a:p>
        </p:txBody>
      </p:sp>
      <p:sp>
        <p:nvSpPr>
          <p:cNvPr id="7" name="TextBox 6"/>
          <p:cNvSpPr txBox="1"/>
          <p:nvPr/>
        </p:nvSpPr>
        <p:spPr>
          <a:xfrm>
            <a:off x="5807968" y="1371430"/>
            <a:ext cx="3456384" cy="646331"/>
          </a:xfrm>
          <a:prstGeom prst="rect">
            <a:avLst/>
          </a:prstGeom>
          <a:noFill/>
        </p:spPr>
        <p:txBody>
          <a:bodyPr wrap="square" rtlCol="0">
            <a:spAutoFit/>
          </a:bodyPr>
          <a:lstStyle/>
          <a:p>
            <a:r>
              <a:rPr lang="en-GB" dirty="0" smtClean="0"/>
              <a:t>Initial time spread </a:t>
            </a:r>
            <a:r>
              <a:rPr lang="en-GB" dirty="0"/>
              <a:t>∆</a:t>
            </a:r>
            <a:r>
              <a:rPr lang="en-GB" dirty="0" smtClean="0"/>
              <a:t>t</a:t>
            </a:r>
            <a:r>
              <a:rPr lang="en-GB" baseline="-25000" dirty="0" smtClean="0"/>
              <a:t>0 </a:t>
            </a:r>
            <a:r>
              <a:rPr lang="en-GB" dirty="0" smtClean="0"/>
              <a:t>mainly governed by Paul trap preparation</a:t>
            </a:r>
            <a:endParaRPr lang="en-GB" dirty="0"/>
          </a:p>
        </p:txBody>
      </p:sp>
      <p:sp>
        <p:nvSpPr>
          <p:cNvPr id="8" name="TextBox 7"/>
          <p:cNvSpPr txBox="1"/>
          <p:nvPr/>
        </p:nvSpPr>
        <p:spPr>
          <a:xfrm>
            <a:off x="5879976" y="2735632"/>
            <a:ext cx="4824536" cy="369332"/>
          </a:xfrm>
          <a:prstGeom prst="rect">
            <a:avLst/>
          </a:prstGeom>
          <a:noFill/>
        </p:spPr>
        <p:txBody>
          <a:bodyPr wrap="square" rtlCol="0">
            <a:spAutoFit/>
          </a:bodyPr>
          <a:lstStyle/>
          <a:p>
            <a:r>
              <a:rPr lang="en-GB" dirty="0" smtClean="0"/>
              <a:t>Storage time </a:t>
            </a:r>
            <a:r>
              <a:rPr lang="en-GB" dirty="0" err="1" smtClean="0"/>
              <a:t>t</a:t>
            </a:r>
            <a:r>
              <a:rPr lang="en-GB" baseline="-25000" dirty="0" err="1" smtClean="0"/>
              <a:t>s</a:t>
            </a:r>
            <a:r>
              <a:rPr lang="en-GB" dirty="0" smtClean="0"/>
              <a:t> needed to obtain R=5000</a:t>
            </a:r>
            <a:endParaRPr lang="en-GB" dirty="0"/>
          </a:p>
        </p:txBody>
      </p:sp>
      <p:sp>
        <p:nvSpPr>
          <p:cNvPr id="9" name="TextBox 8"/>
          <p:cNvSpPr txBox="1"/>
          <p:nvPr/>
        </p:nvSpPr>
        <p:spPr>
          <a:xfrm>
            <a:off x="5879976" y="3910520"/>
            <a:ext cx="3672408" cy="646331"/>
          </a:xfrm>
          <a:prstGeom prst="rect">
            <a:avLst/>
          </a:prstGeom>
          <a:noFill/>
        </p:spPr>
        <p:txBody>
          <a:bodyPr wrap="square" rtlCol="0">
            <a:spAutoFit/>
          </a:bodyPr>
          <a:lstStyle/>
          <a:p>
            <a:r>
              <a:rPr lang="en-GB" dirty="0" smtClean="0"/>
              <a:t>Max. ion number </a:t>
            </a:r>
            <a:r>
              <a:rPr lang="en-GB" dirty="0" err="1" smtClean="0"/>
              <a:t>N</a:t>
            </a:r>
            <a:r>
              <a:rPr lang="en-GB" baseline="-25000" dirty="0" err="1" smtClean="0"/>
              <a:t>max</a:t>
            </a:r>
            <a:r>
              <a:rPr lang="en-GB" dirty="0" smtClean="0"/>
              <a:t> to be able to mass separate &gt; 93% of the ions</a:t>
            </a:r>
            <a:endParaRPr lang="en-GB" dirty="0"/>
          </a:p>
        </p:txBody>
      </p:sp>
      <p:sp>
        <p:nvSpPr>
          <p:cNvPr id="10" name="TextBox 9"/>
          <p:cNvSpPr txBox="1"/>
          <p:nvPr/>
        </p:nvSpPr>
        <p:spPr>
          <a:xfrm>
            <a:off x="5879976" y="5206660"/>
            <a:ext cx="5256584" cy="369332"/>
          </a:xfrm>
          <a:prstGeom prst="rect">
            <a:avLst/>
          </a:prstGeom>
          <a:noFill/>
        </p:spPr>
        <p:txBody>
          <a:bodyPr wrap="square" rtlCol="0">
            <a:spAutoFit/>
          </a:bodyPr>
          <a:lstStyle/>
          <a:p>
            <a:r>
              <a:rPr lang="en-GB" dirty="0" smtClean="0"/>
              <a:t>Ion flux = </a:t>
            </a:r>
            <a:r>
              <a:rPr lang="en-GB" dirty="0" err="1" smtClean="0"/>
              <a:t>N</a:t>
            </a:r>
            <a:r>
              <a:rPr lang="en-GB" baseline="-25000" dirty="0" err="1" smtClean="0"/>
              <a:t>max</a:t>
            </a:r>
            <a:r>
              <a:rPr lang="en-GB" dirty="0" smtClean="0"/>
              <a:t>/</a:t>
            </a:r>
            <a:r>
              <a:rPr lang="en-GB" dirty="0" err="1" smtClean="0"/>
              <a:t>t</a:t>
            </a:r>
            <a:r>
              <a:rPr lang="en-GB" baseline="-25000" dirty="0" err="1" smtClean="0"/>
              <a:t>s</a:t>
            </a:r>
            <a:r>
              <a:rPr lang="en-GB" dirty="0" smtClean="0"/>
              <a:t> (as defined for our purposes)</a:t>
            </a:r>
            <a:endParaRPr lang="en-GB" dirty="0"/>
          </a:p>
        </p:txBody>
      </p:sp>
      <p:sp>
        <p:nvSpPr>
          <p:cNvPr id="3" name="Rectangle 2"/>
          <p:cNvSpPr/>
          <p:nvPr/>
        </p:nvSpPr>
        <p:spPr>
          <a:xfrm>
            <a:off x="695400" y="3717032"/>
            <a:ext cx="9721080" cy="21602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150619" y="3529099"/>
            <a:ext cx="4453300" cy="21602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223549" y="5293146"/>
            <a:ext cx="1047915" cy="7281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9696400" y="1045006"/>
            <a:ext cx="2276454" cy="738664"/>
          </a:xfrm>
          <a:prstGeom prst="rect">
            <a:avLst/>
          </a:prstGeom>
          <a:noFill/>
        </p:spPr>
        <p:txBody>
          <a:bodyPr wrap="square" rtlCol="0">
            <a:spAutoFit/>
          </a:bodyPr>
          <a:lstStyle/>
          <a:p>
            <a:r>
              <a:rPr lang="en-GB" sz="1400" dirty="0" smtClean="0"/>
              <a:t>Exemplary simulation studies </a:t>
            </a:r>
            <a:r>
              <a:rPr lang="en-GB" sz="1400" dirty="0"/>
              <a:t>with m/</a:t>
            </a:r>
            <a:r>
              <a:rPr lang="el-GR" sz="1400" dirty="0"/>
              <a:t>Δ</a:t>
            </a:r>
            <a:r>
              <a:rPr lang="en-GB" sz="1400" dirty="0" smtClean="0"/>
              <a:t>m=2500, m=24 u, abundance ratio 9:1</a:t>
            </a:r>
            <a:endParaRPr lang="en-GB" sz="1400" dirty="0"/>
          </a:p>
        </p:txBody>
      </p:sp>
    </p:spTree>
    <p:extLst>
      <p:ext uri="{BB962C8B-B14F-4D97-AF65-F5344CB8AC3E}">
        <p14:creationId xmlns:p14="http://schemas.microsoft.com/office/powerpoint/2010/main" val="9763090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smtClean="0"/>
              <a:t>Does faster MR-</a:t>
            </a:r>
            <a:r>
              <a:rPr lang="en-GB" sz="3200" dirty="0" err="1" smtClean="0"/>
              <a:t>ToF</a:t>
            </a:r>
            <a:r>
              <a:rPr lang="en-GB" sz="3200" dirty="0" smtClean="0"/>
              <a:t> mass separation increase ion flux?</a:t>
            </a:r>
            <a:endParaRPr lang="en-GB" sz="3200" dirty="0"/>
          </a:p>
        </p:txBody>
      </p:sp>
      <p:pic>
        <p:nvPicPr>
          <p:cNvPr id="6" name="Content Placeholder 5"/>
          <p:cNvPicPr>
            <a:picLocks noGrp="1" noChangeAspect="1"/>
          </p:cNvPicPr>
          <p:nvPr>
            <p:ph idx="1"/>
          </p:nvPr>
        </p:nvPicPr>
        <p:blipFill>
          <a:blip r:embed="rId2"/>
          <a:stretch>
            <a:fillRect/>
          </a:stretch>
        </p:blipFill>
        <p:spPr>
          <a:xfrm>
            <a:off x="538184" y="1082253"/>
            <a:ext cx="5065735" cy="5328270"/>
          </a:xfrm>
          <a:prstGeom prst="rect">
            <a:avLst/>
          </a:prstGeom>
        </p:spPr>
      </p:pic>
      <p:sp>
        <p:nvSpPr>
          <p:cNvPr id="4" name="Slide Number Placeholder 3"/>
          <p:cNvSpPr>
            <a:spLocks noGrp="1"/>
          </p:cNvSpPr>
          <p:nvPr>
            <p:ph type="sldNum" sz="quarter" idx="12"/>
          </p:nvPr>
        </p:nvSpPr>
        <p:spPr/>
        <p:txBody>
          <a:bodyPr/>
          <a:lstStyle/>
          <a:p>
            <a:fld id="{DCE4B40A-67BA-4787-801A-16EE65008C21}" type="slidenum">
              <a:rPr lang="en-US" smtClean="0"/>
              <a:pPr/>
              <a:t>35</a:t>
            </a:fld>
            <a:endParaRPr lang="en-US"/>
          </a:p>
        </p:txBody>
      </p:sp>
      <p:sp>
        <p:nvSpPr>
          <p:cNvPr id="5" name="Text Placeholder 4"/>
          <p:cNvSpPr>
            <a:spLocks noGrp="1"/>
          </p:cNvSpPr>
          <p:nvPr>
            <p:ph type="body" sz="quarter" idx="13"/>
          </p:nvPr>
        </p:nvSpPr>
        <p:spPr/>
        <p:txBody>
          <a:bodyPr/>
          <a:lstStyle/>
          <a:p>
            <a:endParaRPr lang="en-GB"/>
          </a:p>
        </p:txBody>
      </p:sp>
      <p:sp>
        <p:nvSpPr>
          <p:cNvPr id="7" name="TextBox 6"/>
          <p:cNvSpPr txBox="1"/>
          <p:nvPr/>
        </p:nvSpPr>
        <p:spPr>
          <a:xfrm>
            <a:off x="5807968" y="1371430"/>
            <a:ext cx="3456384" cy="646331"/>
          </a:xfrm>
          <a:prstGeom prst="rect">
            <a:avLst/>
          </a:prstGeom>
          <a:noFill/>
        </p:spPr>
        <p:txBody>
          <a:bodyPr wrap="square" rtlCol="0">
            <a:spAutoFit/>
          </a:bodyPr>
          <a:lstStyle/>
          <a:p>
            <a:r>
              <a:rPr lang="en-GB" dirty="0" smtClean="0"/>
              <a:t>Initial time spread </a:t>
            </a:r>
            <a:r>
              <a:rPr lang="en-GB" dirty="0"/>
              <a:t>∆</a:t>
            </a:r>
            <a:r>
              <a:rPr lang="en-GB" dirty="0" smtClean="0"/>
              <a:t>t</a:t>
            </a:r>
            <a:r>
              <a:rPr lang="en-GB" baseline="-25000" dirty="0" smtClean="0"/>
              <a:t>0 </a:t>
            </a:r>
            <a:r>
              <a:rPr lang="en-GB" dirty="0" smtClean="0"/>
              <a:t>mainly governed by Paul trap preparation</a:t>
            </a:r>
            <a:endParaRPr lang="en-GB" dirty="0"/>
          </a:p>
        </p:txBody>
      </p:sp>
      <p:sp>
        <p:nvSpPr>
          <p:cNvPr id="8" name="TextBox 7"/>
          <p:cNvSpPr txBox="1"/>
          <p:nvPr/>
        </p:nvSpPr>
        <p:spPr>
          <a:xfrm>
            <a:off x="5879976" y="2735632"/>
            <a:ext cx="4824536" cy="369332"/>
          </a:xfrm>
          <a:prstGeom prst="rect">
            <a:avLst/>
          </a:prstGeom>
          <a:noFill/>
        </p:spPr>
        <p:txBody>
          <a:bodyPr wrap="square" rtlCol="0">
            <a:spAutoFit/>
          </a:bodyPr>
          <a:lstStyle/>
          <a:p>
            <a:r>
              <a:rPr lang="en-GB" dirty="0" smtClean="0"/>
              <a:t>Storage time </a:t>
            </a:r>
            <a:r>
              <a:rPr lang="en-GB" dirty="0" err="1" smtClean="0"/>
              <a:t>t</a:t>
            </a:r>
            <a:r>
              <a:rPr lang="en-GB" baseline="-25000" dirty="0" err="1" smtClean="0"/>
              <a:t>s</a:t>
            </a:r>
            <a:r>
              <a:rPr lang="en-GB" dirty="0" smtClean="0"/>
              <a:t> needed to obtain R=5000</a:t>
            </a:r>
            <a:endParaRPr lang="en-GB" dirty="0"/>
          </a:p>
        </p:txBody>
      </p:sp>
      <p:sp>
        <p:nvSpPr>
          <p:cNvPr id="9" name="TextBox 8"/>
          <p:cNvSpPr txBox="1"/>
          <p:nvPr/>
        </p:nvSpPr>
        <p:spPr>
          <a:xfrm>
            <a:off x="5879976" y="3910520"/>
            <a:ext cx="3672408" cy="646331"/>
          </a:xfrm>
          <a:prstGeom prst="rect">
            <a:avLst/>
          </a:prstGeom>
          <a:noFill/>
        </p:spPr>
        <p:txBody>
          <a:bodyPr wrap="square" rtlCol="0">
            <a:spAutoFit/>
          </a:bodyPr>
          <a:lstStyle/>
          <a:p>
            <a:r>
              <a:rPr lang="en-GB" dirty="0" smtClean="0"/>
              <a:t>Max. ion number </a:t>
            </a:r>
            <a:r>
              <a:rPr lang="en-GB" dirty="0" err="1" smtClean="0"/>
              <a:t>N</a:t>
            </a:r>
            <a:r>
              <a:rPr lang="en-GB" baseline="-25000" dirty="0" err="1" smtClean="0"/>
              <a:t>max</a:t>
            </a:r>
            <a:r>
              <a:rPr lang="en-GB" dirty="0" smtClean="0"/>
              <a:t> to be able to mass separate &gt; 93% of the ions</a:t>
            </a:r>
            <a:endParaRPr lang="en-GB" dirty="0"/>
          </a:p>
        </p:txBody>
      </p:sp>
      <p:sp>
        <p:nvSpPr>
          <p:cNvPr id="10" name="TextBox 9"/>
          <p:cNvSpPr txBox="1"/>
          <p:nvPr/>
        </p:nvSpPr>
        <p:spPr>
          <a:xfrm>
            <a:off x="5879976" y="5206660"/>
            <a:ext cx="5256584" cy="369332"/>
          </a:xfrm>
          <a:prstGeom prst="rect">
            <a:avLst/>
          </a:prstGeom>
          <a:noFill/>
        </p:spPr>
        <p:txBody>
          <a:bodyPr wrap="square" rtlCol="0">
            <a:spAutoFit/>
          </a:bodyPr>
          <a:lstStyle/>
          <a:p>
            <a:r>
              <a:rPr lang="en-GB" dirty="0" smtClean="0"/>
              <a:t>Ion flux = </a:t>
            </a:r>
            <a:r>
              <a:rPr lang="en-GB" dirty="0" err="1" smtClean="0"/>
              <a:t>N</a:t>
            </a:r>
            <a:r>
              <a:rPr lang="en-GB" baseline="-25000" dirty="0" err="1" smtClean="0"/>
              <a:t>max</a:t>
            </a:r>
            <a:r>
              <a:rPr lang="en-GB" dirty="0" smtClean="0"/>
              <a:t>/</a:t>
            </a:r>
            <a:r>
              <a:rPr lang="en-GB" dirty="0" err="1" smtClean="0"/>
              <a:t>t</a:t>
            </a:r>
            <a:r>
              <a:rPr lang="en-GB" baseline="-25000" dirty="0" err="1" smtClean="0"/>
              <a:t>s</a:t>
            </a:r>
            <a:r>
              <a:rPr lang="en-GB" dirty="0" smtClean="0"/>
              <a:t> (as defined for our purposes)</a:t>
            </a:r>
            <a:endParaRPr lang="en-GB" dirty="0"/>
          </a:p>
        </p:txBody>
      </p:sp>
      <p:sp>
        <p:nvSpPr>
          <p:cNvPr id="11" name="Rectangle 10"/>
          <p:cNvSpPr/>
          <p:nvPr/>
        </p:nvSpPr>
        <p:spPr>
          <a:xfrm>
            <a:off x="695400" y="4797152"/>
            <a:ext cx="9721080" cy="10801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223549" y="5293146"/>
            <a:ext cx="1047915" cy="7281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1150619" y="4753086"/>
            <a:ext cx="9721080" cy="10801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9696400" y="1045006"/>
            <a:ext cx="2276454" cy="738664"/>
          </a:xfrm>
          <a:prstGeom prst="rect">
            <a:avLst/>
          </a:prstGeom>
          <a:noFill/>
        </p:spPr>
        <p:txBody>
          <a:bodyPr wrap="square" rtlCol="0">
            <a:spAutoFit/>
          </a:bodyPr>
          <a:lstStyle/>
          <a:p>
            <a:r>
              <a:rPr lang="en-GB" sz="1400" dirty="0" smtClean="0"/>
              <a:t>Exemplary simulation studies </a:t>
            </a:r>
            <a:r>
              <a:rPr lang="en-GB" sz="1400" dirty="0"/>
              <a:t>with m/</a:t>
            </a:r>
            <a:r>
              <a:rPr lang="el-GR" sz="1400" dirty="0"/>
              <a:t>Δ</a:t>
            </a:r>
            <a:r>
              <a:rPr lang="en-GB" sz="1400" dirty="0" smtClean="0"/>
              <a:t>m=2500, m=24 u, abundance ratio 9:1</a:t>
            </a:r>
            <a:endParaRPr lang="en-GB" sz="1400" dirty="0"/>
          </a:p>
        </p:txBody>
      </p:sp>
    </p:spTree>
    <p:extLst>
      <p:ext uri="{BB962C8B-B14F-4D97-AF65-F5344CB8AC3E}">
        <p14:creationId xmlns:p14="http://schemas.microsoft.com/office/powerpoint/2010/main" val="145290883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smtClean="0"/>
              <a:t>Does faster MR-</a:t>
            </a:r>
            <a:r>
              <a:rPr lang="en-GB" sz="3200" dirty="0" err="1" smtClean="0"/>
              <a:t>ToF</a:t>
            </a:r>
            <a:r>
              <a:rPr lang="en-GB" sz="3200" dirty="0" smtClean="0"/>
              <a:t> mass separation increase ion flux?</a:t>
            </a:r>
            <a:endParaRPr lang="en-GB" sz="3200" dirty="0"/>
          </a:p>
        </p:txBody>
      </p:sp>
      <p:pic>
        <p:nvPicPr>
          <p:cNvPr id="6" name="Content Placeholder 5"/>
          <p:cNvPicPr>
            <a:picLocks noGrp="1" noChangeAspect="1"/>
          </p:cNvPicPr>
          <p:nvPr>
            <p:ph idx="1"/>
          </p:nvPr>
        </p:nvPicPr>
        <p:blipFill>
          <a:blip r:embed="rId2"/>
          <a:stretch>
            <a:fillRect/>
          </a:stretch>
        </p:blipFill>
        <p:spPr>
          <a:xfrm>
            <a:off x="538184" y="1082253"/>
            <a:ext cx="5065735" cy="5328270"/>
          </a:xfrm>
          <a:prstGeom prst="rect">
            <a:avLst/>
          </a:prstGeom>
        </p:spPr>
      </p:pic>
      <p:sp>
        <p:nvSpPr>
          <p:cNvPr id="4" name="Slide Number Placeholder 3"/>
          <p:cNvSpPr>
            <a:spLocks noGrp="1"/>
          </p:cNvSpPr>
          <p:nvPr>
            <p:ph type="sldNum" sz="quarter" idx="12"/>
          </p:nvPr>
        </p:nvSpPr>
        <p:spPr/>
        <p:txBody>
          <a:bodyPr/>
          <a:lstStyle/>
          <a:p>
            <a:fld id="{DCE4B40A-67BA-4787-801A-16EE65008C21}" type="slidenum">
              <a:rPr lang="en-US" smtClean="0"/>
              <a:pPr/>
              <a:t>36</a:t>
            </a:fld>
            <a:endParaRPr lang="en-US"/>
          </a:p>
        </p:txBody>
      </p:sp>
      <p:sp>
        <p:nvSpPr>
          <p:cNvPr id="5" name="Text Placeholder 4"/>
          <p:cNvSpPr>
            <a:spLocks noGrp="1"/>
          </p:cNvSpPr>
          <p:nvPr>
            <p:ph type="body" sz="quarter" idx="13"/>
          </p:nvPr>
        </p:nvSpPr>
        <p:spPr/>
        <p:txBody>
          <a:bodyPr/>
          <a:lstStyle/>
          <a:p>
            <a:endParaRPr lang="en-GB"/>
          </a:p>
        </p:txBody>
      </p:sp>
      <p:sp>
        <p:nvSpPr>
          <p:cNvPr id="7" name="TextBox 6"/>
          <p:cNvSpPr txBox="1"/>
          <p:nvPr/>
        </p:nvSpPr>
        <p:spPr>
          <a:xfrm>
            <a:off x="5807968" y="1371430"/>
            <a:ext cx="3456384" cy="646331"/>
          </a:xfrm>
          <a:prstGeom prst="rect">
            <a:avLst/>
          </a:prstGeom>
          <a:noFill/>
        </p:spPr>
        <p:txBody>
          <a:bodyPr wrap="square" rtlCol="0">
            <a:spAutoFit/>
          </a:bodyPr>
          <a:lstStyle/>
          <a:p>
            <a:r>
              <a:rPr lang="en-GB" dirty="0" smtClean="0"/>
              <a:t>Initial time spread </a:t>
            </a:r>
            <a:r>
              <a:rPr lang="en-GB" dirty="0"/>
              <a:t>∆</a:t>
            </a:r>
            <a:r>
              <a:rPr lang="en-GB" dirty="0" smtClean="0"/>
              <a:t>t</a:t>
            </a:r>
            <a:r>
              <a:rPr lang="en-GB" baseline="-25000" dirty="0" smtClean="0"/>
              <a:t>0 </a:t>
            </a:r>
            <a:r>
              <a:rPr lang="en-GB" dirty="0" smtClean="0"/>
              <a:t>mainly governed by Paul trap preparation</a:t>
            </a:r>
            <a:endParaRPr lang="en-GB" dirty="0"/>
          </a:p>
        </p:txBody>
      </p:sp>
      <p:sp>
        <p:nvSpPr>
          <p:cNvPr id="8" name="TextBox 7"/>
          <p:cNvSpPr txBox="1"/>
          <p:nvPr/>
        </p:nvSpPr>
        <p:spPr>
          <a:xfrm>
            <a:off x="5879976" y="2735632"/>
            <a:ext cx="4824536" cy="369332"/>
          </a:xfrm>
          <a:prstGeom prst="rect">
            <a:avLst/>
          </a:prstGeom>
          <a:noFill/>
        </p:spPr>
        <p:txBody>
          <a:bodyPr wrap="square" rtlCol="0">
            <a:spAutoFit/>
          </a:bodyPr>
          <a:lstStyle/>
          <a:p>
            <a:r>
              <a:rPr lang="en-GB" dirty="0" smtClean="0"/>
              <a:t>Storage time </a:t>
            </a:r>
            <a:r>
              <a:rPr lang="en-GB" dirty="0" err="1" smtClean="0"/>
              <a:t>t</a:t>
            </a:r>
            <a:r>
              <a:rPr lang="en-GB" baseline="-25000" dirty="0" err="1" smtClean="0"/>
              <a:t>s</a:t>
            </a:r>
            <a:r>
              <a:rPr lang="en-GB" dirty="0" smtClean="0"/>
              <a:t> needed to obtain R=5000</a:t>
            </a:r>
            <a:endParaRPr lang="en-GB" dirty="0"/>
          </a:p>
        </p:txBody>
      </p:sp>
      <p:sp>
        <p:nvSpPr>
          <p:cNvPr id="9" name="TextBox 8"/>
          <p:cNvSpPr txBox="1"/>
          <p:nvPr/>
        </p:nvSpPr>
        <p:spPr>
          <a:xfrm>
            <a:off x="5879976" y="3910520"/>
            <a:ext cx="3672408" cy="646331"/>
          </a:xfrm>
          <a:prstGeom prst="rect">
            <a:avLst/>
          </a:prstGeom>
          <a:noFill/>
        </p:spPr>
        <p:txBody>
          <a:bodyPr wrap="square" rtlCol="0">
            <a:spAutoFit/>
          </a:bodyPr>
          <a:lstStyle/>
          <a:p>
            <a:r>
              <a:rPr lang="en-GB" dirty="0" smtClean="0"/>
              <a:t>Max. ion number </a:t>
            </a:r>
            <a:r>
              <a:rPr lang="en-GB" dirty="0" err="1" smtClean="0"/>
              <a:t>N</a:t>
            </a:r>
            <a:r>
              <a:rPr lang="en-GB" baseline="-25000" dirty="0" err="1" smtClean="0"/>
              <a:t>max</a:t>
            </a:r>
            <a:r>
              <a:rPr lang="en-GB" dirty="0" smtClean="0"/>
              <a:t> to be able to mass separate &gt; 93% of the ions</a:t>
            </a:r>
            <a:endParaRPr lang="en-GB" dirty="0"/>
          </a:p>
        </p:txBody>
      </p:sp>
      <p:sp>
        <p:nvSpPr>
          <p:cNvPr id="10" name="TextBox 9"/>
          <p:cNvSpPr txBox="1"/>
          <p:nvPr/>
        </p:nvSpPr>
        <p:spPr>
          <a:xfrm>
            <a:off x="5879976" y="5206660"/>
            <a:ext cx="5256584" cy="369332"/>
          </a:xfrm>
          <a:prstGeom prst="rect">
            <a:avLst/>
          </a:prstGeom>
          <a:noFill/>
        </p:spPr>
        <p:txBody>
          <a:bodyPr wrap="square" rtlCol="0">
            <a:spAutoFit/>
          </a:bodyPr>
          <a:lstStyle/>
          <a:p>
            <a:r>
              <a:rPr lang="en-GB" dirty="0" smtClean="0"/>
              <a:t>Ion flux = </a:t>
            </a:r>
            <a:r>
              <a:rPr lang="en-GB" dirty="0" err="1" smtClean="0"/>
              <a:t>N</a:t>
            </a:r>
            <a:r>
              <a:rPr lang="en-GB" baseline="-25000" dirty="0" err="1" smtClean="0"/>
              <a:t>max</a:t>
            </a:r>
            <a:r>
              <a:rPr lang="en-GB" dirty="0" smtClean="0"/>
              <a:t>/</a:t>
            </a:r>
            <a:r>
              <a:rPr lang="en-GB" dirty="0" err="1" smtClean="0"/>
              <a:t>t</a:t>
            </a:r>
            <a:r>
              <a:rPr lang="en-GB" baseline="-25000" dirty="0" err="1" smtClean="0"/>
              <a:t>s</a:t>
            </a:r>
            <a:r>
              <a:rPr lang="en-GB" dirty="0" smtClean="0"/>
              <a:t> (as defined for our purposes)</a:t>
            </a:r>
            <a:endParaRPr lang="en-GB" dirty="0"/>
          </a:p>
        </p:txBody>
      </p:sp>
      <p:sp>
        <p:nvSpPr>
          <p:cNvPr id="16" name="TextBox 15"/>
          <p:cNvSpPr txBox="1"/>
          <p:nvPr/>
        </p:nvSpPr>
        <p:spPr>
          <a:xfrm>
            <a:off x="9696400" y="1045006"/>
            <a:ext cx="2276454" cy="738664"/>
          </a:xfrm>
          <a:prstGeom prst="rect">
            <a:avLst/>
          </a:prstGeom>
          <a:noFill/>
        </p:spPr>
        <p:txBody>
          <a:bodyPr wrap="square" rtlCol="0">
            <a:spAutoFit/>
          </a:bodyPr>
          <a:lstStyle/>
          <a:p>
            <a:r>
              <a:rPr lang="en-GB" sz="1400" dirty="0" smtClean="0"/>
              <a:t>Exemplary simulation studies </a:t>
            </a:r>
            <a:r>
              <a:rPr lang="en-GB" sz="1400" dirty="0"/>
              <a:t>with m/</a:t>
            </a:r>
            <a:r>
              <a:rPr lang="el-GR" sz="1400" dirty="0"/>
              <a:t>Δ</a:t>
            </a:r>
            <a:r>
              <a:rPr lang="en-GB" sz="1400" dirty="0" smtClean="0"/>
              <a:t>m=2500, m=24 u, abundance ratio 9:1</a:t>
            </a:r>
            <a:endParaRPr lang="en-GB" sz="1400" dirty="0"/>
          </a:p>
        </p:txBody>
      </p:sp>
    </p:spTree>
    <p:extLst>
      <p:ext uri="{BB962C8B-B14F-4D97-AF65-F5344CB8AC3E}">
        <p14:creationId xmlns:p14="http://schemas.microsoft.com/office/powerpoint/2010/main" val="21244093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smtClean="0"/>
              <a:t>Does faster MR-</a:t>
            </a:r>
            <a:r>
              <a:rPr lang="en-GB" sz="3200" dirty="0" err="1" smtClean="0"/>
              <a:t>ToF</a:t>
            </a:r>
            <a:r>
              <a:rPr lang="en-GB" sz="3200" dirty="0" smtClean="0"/>
              <a:t> mass separation increase ion flux?</a:t>
            </a:r>
            <a:endParaRPr lang="en-GB" sz="3200" dirty="0"/>
          </a:p>
        </p:txBody>
      </p:sp>
      <p:pic>
        <p:nvPicPr>
          <p:cNvPr id="6" name="Content Placeholder 5"/>
          <p:cNvPicPr>
            <a:picLocks noGrp="1" noChangeAspect="1"/>
          </p:cNvPicPr>
          <p:nvPr>
            <p:ph idx="1"/>
          </p:nvPr>
        </p:nvPicPr>
        <p:blipFill>
          <a:blip r:embed="rId2"/>
          <a:stretch>
            <a:fillRect/>
          </a:stretch>
        </p:blipFill>
        <p:spPr>
          <a:xfrm>
            <a:off x="538184" y="1082253"/>
            <a:ext cx="5065735" cy="5328270"/>
          </a:xfrm>
          <a:prstGeom prst="rect">
            <a:avLst/>
          </a:prstGeom>
        </p:spPr>
      </p:pic>
      <p:sp>
        <p:nvSpPr>
          <p:cNvPr id="4" name="Slide Number Placeholder 3"/>
          <p:cNvSpPr>
            <a:spLocks noGrp="1"/>
          </p:cNvSpPr>
          <p:nvPr>
            <p:ph type="sldNum" sz="quarter" idx="12"/>
          </p:nvPr>
        </p:nvSpPr>
        <p:spPr/>
        <p:txBody>
          <a:bodyPr/>
          <a:lstStyle/>
          <a:p>
            <a:fld id="{DCE4B40A-67BA-4787-801A-16EE65008C21}" type="slidenum">
              <a:rPr lang="en-US" smtClean="0"/>
              <a:pPr/>
              <a:t>37</a:t>
            </a:fld>
            <a:endParaRPr lang="en-US"/>
          </a:p>
        </p:txBody>
      </p:sp>
      <p:sp>
        <p:nvSpPr>
          <p:cNvPr id="5" name="Text Placeholder 4"/>
          <p:cNvSpPr>
            <a:spLocks noGrp="1"/>
          </p:cNvSpPr>
          <p:nvPr>
            <p:ph type="body" sz="quarter" idx="13"/>
          </p:nvPr>
        </p:nvSpPr>
        <p:spPr/>
        <p:txBody>
          <a:bodyPr/>
          <a:lstStyle/>
          <a:p>
            <a:endParaRPr lang="en-GB"/>
          </a:p>
        </p:txBody>
      </p:sp>
      <p:sp>
        <p:nvSpPr>
          <p:cNvPr id="7" name="TextBox 6"/>
          <p:cNvSpPr txBox="1"/>
          <p:nvPr/>
        </p:nvSpPr>
        <p:spPr>
          <a:xfrm>
            <a:off x="5807968" y="1371430"/>
            <a:ext cx="3456384" cy="646331"/>
          </a:xfrm>
          <a:prstGeom prst="rect">
            <a:avLst/>
          </a:prstGeom>
          <a:noFill/>
        </p:spPr>
        <p:txBody>
          <a:bodyPr wrap="square" rtlCol="0">
            <a:spAutoFit/>
          </a:bodyPr>
          <a:lstStyle/>
          <a:p>
            <a:r>
              <a:rPr lang="en-GB" dirty="0" smtClean="0"/>
              <a:t>Initial time spread </a:t>
            </a:r>
            <a:r>
              <a:rPr lang="en-GB" dirty="0"/>
              <a:t>∆</a:t>
            </a:r>
            <a:r>
              <a:rPr lang="en-GB" dirty="0" smtClean="0"/>
              <a:t>t</a:t>
            </a:r>
            <a:r>
              <a:rPr lang="en-GB" baseline="-25000" dirty="0" smtClean="0"/>
              <a:t>0 </a:t>
            </a:r>
            <a:r>
              <a:rPr lang="en-GB" dirty="0" smtClean="0"/>
              <a:t>mainly governed by Paul trap preparation</a:t>
            </a:r>
            <a:endParaRPr lang="en-GB" dirty="0"/>
          </a:p>
        </p:txBody>
      </p:sp>
      <p:sp>
        <p:nvSpPr>
          <p:cNvPr id="8" name="TextBox 7"/>
          <p:cNvSpPr txBox="1"/>
          <p:nvPr/>
        </p:nvSpPr>
        <p:spPr>
          <a:xfrm>
            <a:off x="5879976" y="2735632"/>
            <a:ext cx="4824536" cy="369332"/>
          </a:xfrm>
          <a:prstGeom prst="rect">
            <a:avLst/>
          </a:prstGeom>
          <a:noFill/>
        </p:spPr>
        <p:txBody>
          <a:bodyPr wrap="square" rtlCol="0">
            <a:spAutoFit/>
          </a:bodyPr>
          <a:lstStyle/>
          <a:p>
            <a:r>
              <a:rPr lang="en-GB" dirty="0" smtClean="0"/>
              <a:t>Storage time </a:t>
            </a:r>
            <a:r>
              <a:rPr lang="en-GB" dirty="0" err="1" smtClean="0"/>
              <a:t>t</a:t>
            </a:r>
            <a:r>
              <a:rPr lang="en-GB" baseline="-25000" dirty="0" err="1" smtClean="0"/>
              <a:t>s</a:t>
            </a:r>
            <a:r>
              <a:rPr lang="en-GB" dirty="0" smtClean="0"/>
              <a:t> needed to obtain R=5000</a:t>
            </a:r>
            <a:endParaRPr lang="en-GB" dirty="0"/>
          </a:p>
        </p:txBody>
      </p:sp>
      <p:sp>
        <p:nvSpPr>
          <p:cNvPr id="9" name="TextBox 8"/>
          <p:cNvSpPr txBox="1"/>
          <p:nvPr/>
        </p:nvSpPr>
        <p:spPr>
          <a:xfrm>
            <a:off x="5879976" y="3910520"/>
            <a:ext cx="3672408" cy="646331"/>
          </a:xfrm>
          <a:prstGeom prst="rect">
            <a:avLst/>
          </a:prstGeom>
          <a:noFill/>
        </p:spPr>
        <p:txBody>
          <a:bodyPr wrap="square" rtlCol="0">
            <a:spAutoFit/>
          </a:bodyPr>
          <a:lstStyle/>
          <a:p>
            <a:r>
              <a:rPr lang="en-GB" dirty="0" smtClean="0"/>
              <a:t>Max. ion number </a:t>
            </a:r>
            <a:r>
              <a:rPr lang="en-GB" dirty="0" err="1" smtClean="0"/>
              <a:t>N</a:t>
            </a:r>
            <a:r>
              <a:rPr lang="en-GB" baseline="-25000" dirty="0" err="1" smtClean="0"/>
              <a:t>max</a:t>
            </a:r>
            <a:r>
              <a:rPr lang="en-GB" dirty="0" smtClean="0"/>
              <a:t> to be able to mass separate &gt; 93% of the ions</a:t>
            </a:r>
            <a:endParaRPr lang="en-GB" dirty="0"/>
          </a:p>
        </p:txBody>
      </p:sp>
      <p:sp>
        <p:nvSpPr>
          <p:cNvPr id="10" name="TextBox 9"/>
          <p:cNvSpPr txBox="1"/>
          <p:nvPr/>
        </p:nvSpPr>
        <p:spPr>
          <a:xfrm>
            <a:off x="5879976" y="5206660"/>
            <a:ext cx="5256584" cy="369332"/>
          </a:xfrm>
          <a:prstGeom prst="rect">
            <a:avLst/>
          </a:prstGeom>
          <a:noFill/>
        </p:spPr>
        <p:txBody>
          <a:bodyPr wrap="square" rtlCol="0">
            <a:spAutoFit/>
          </a:bodyPr>
          <a:lstStyle/>
          <a:p>
            <a:r>
              <a:rPr lang="en-GB" dirty="0" smtClean="0"/>
              <a:t>Ion flux = </a:t>
            </a:r>
            <a:r>
              <a:rPr lang="en-GB" dirty="0" err="1" smtClean="0"/>
              <a:t>N</a:t>
            </a:r>
            <a:r>
              <a:rPr lang="en-GB" baseline="-25000" dirty="0" err="1" smtClean="0"/>
              <a:t>max</a:t>
            </a:r>
            <a:r>
              <a:rPr lang="en-GB" dirty="0" smtClean="0"/>
              <a:t>/</a:t>
            </a:r>
            <a:r>
              <a:rPr lang="en-GB" dirty="0" err="1" smtClean="0"/>
              <a:t>t</a:t>
            </a:r>
            <a:r>
              <a:rPr lang="en-GB" baseline="-25000" dirty="0" err="1" smtClean="0"/>
              <a:t>s</a:t>
            </a:r>
            <a:r>
              <a:rPr lang="en-GB" dirty="0" smtClean="0"/>
              <a:t> (as defined for our purposes)</a:t>
            </a:r>
            <a:endParaRPr lang="en-GB" dirty="0"/>
          </a:p>
        </p:txBody>
      </p:sp>
      <p:pic>
        <p:nvPicPr>
          <p:cNvPr id="12" name="Picture 11"/>
          <p:cNvPicPr>
            <a:picLocks noChangeAspect="1"/>
          </p:cNvPicPr>
          <p:nvPr/>
        </p:nvPicPr>
        <p:blipFill>
          <a:blip r:embed="rId3"/>
          <a:stretch>
            <a:fillRect/>
          </a:stretch>
        </p:blipFill>
        <p:spPr>
          <a:xfrm>
            <a:off x="10416480" y="5255157"/>
            <a:ext cx="1678111" cy="1557855"/>
          </a:xfrm>
          <a:prstGeom prst="rect">
            <a:avLst/>
          </a:prstGeom>
        </p:spPr>
      </p:pic>
      <p:sp>
        <p:nvSpPr>
          <p:cNvPr id="14" name="TextBox 13"/>
          <p:cNvSpPr txBox="1"/>
          <p:nvPr/>
        </p:nvSpPr>
        <p:spPr>
          <a:xfrm>
            <a:off x="9696400" y="1045006"/>
            <a:ext cx="2276454" cy="738664"/>
          </a:xfrm>
          <a:prstGeom prst="rect">
            <a:avLst/>
          </a:prstGeom>
          <a:noFill/>
        </p:spPr>
        <p:txBody>
          <a:bodyPr wrap="square" rtlCol="0">
            <a:spAutoFit/>
          </a:bodyPr>
          <a:lstStyle/>
          <a:p>
            <a:r>
              <a:rPr lang="en-GB" sz="1400" dirty="0" smtClean="0"/>
              <a:t>Exemplary simulation studies </a:t>
            </a:r>
            <a:r>
              <a:rPr lang="en-GB" sz="1400" dirty="0"/>
              <a:t>with m/</a:t>
            </a:r>
            <a:r>
              <a:rPr lang="el-GR" sz="1400" dirty="0"/>
              <a:t>Δ</a:t>
            </a:r>
            <a:r>
              <a:rPr lang="en-GB" sz="1400" dirty="0" smtClean="0"/>
              <a:t>m=2500, m=24 u, abundance ratio 9:1</a:t>
            </a:r>
            <a:endParaRPr lang="en-GB" sz="1400" dirty="0"/>
          </a:p>
        </p:txBody>
      </p:sp>
    </p:spTree>
    <p:extLst>
      <p:ext uri="{BB962C8B-B14F-4D97-AF65-F5344CB8AC3E}">
        <p14:creationId xmlns:p14="http://schemas.microsoft.com/office/powerpoint/2010/main" val="362037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Does a larger beam energy increase ion flux?</a:t>
            </a:r>
            <a:endParaRPr lang="en-GB" sz="3600" dirty="0"/>
          </a:p>
        </p:txBody>
      </p:sp>
      <p:pic>
        <p:nvPicPr>
          <p:cNvPr id="3" name="Picture 2"/>
          <p:cNvPicPr>
            <a:picLocks noChangeAspect="1"/>
          </p:cNvPicPr>
          <p:nvPr/>
        </p:nvPicPr>
        <p:blipFill rotWithShape="1">
          <a:blip r:embed="rId2"/>
          <a:srcRect l="4831"/>
          <a:stretch/>
        </p:blipFill>
        <p:spPr>
          <a:xfrm>
            <a:off x="10488488" y="5184608"/>
            <a:ext cx="1613173" cy="1673392"/>
          </a:xfrm>
          <a:prstGeom prst="rect">
            <a:avLst/>
          </a:prstGeom>
        </p:spPr>
      </p:pic>
      <p:sp>
        <p:nvSpPr>
          <p:cNvPr id="8" name="TextBox 7"/>
          <p:cNvSpPr txBox="1"/>
          <p:nvPr/>
        </p:nvSpPr>
        <p:spPr>
          <a:xfrm>
            <a:off x="7507560" y="1412776"/>
            <a:ext cx="2125020" cy="1200329"/>
          </a:xfrm>
          <a:prstGeom prst="rect">
            <a:avLst/>
          </a:prstGeom>
          <a:noFill/>
        </p:spPr>
        <p:txBody>
          <a:bodyPr wrap="square" rtlCol="0">
            <a:spAutoFit/>
          </a:bodyPr>
          <a:lstStyle/>
          <a:p>
            <a:r>
              <a:rPr lang="de-AT" sz="2400" dirty="0" smtClean="0"/>
              <a:t>A=24</a:t>
            </a:r>
          </a:p>
          <a:p>
            <a:r>
              <a:rPr lang="de-AT" sz="2400" dirty="0" smtClean="0"/>
              <a:t>A=28-152</a:t>
            </a:r>
          </a:p>
          <a:p>
            <a:r>
              <a:rPr lang="de-AT" sz="2400" dirty="0" smtClean="0"/>
              <a:t>A=132</a:t>
            </a:r>
            <a:endParaRPr lang="en-GB" sz="2400" dirty="0"/>
          </a:p>
        </p:txBody>
      </p:sp>
      <p:pic>
        <p:nvPicPr>
          <p:cNvPr id="30" name="Picture 29"/>
          <p:cNvPicPr>
            <a:picLocks noChangeAspect="1"/>
          </p:cNvPicPr>
          <p:nvPr/>
        </p:nvPicPr>
        <p:blipFill>
          <a:blip r:embed="rId3"/>
          <a:stretch>
            <a:fillRect/>
          </a:stretch>
        </p:blipFill>
        <p:spPr>
          <a:xfrm>
            <a:off x="2106763" y="1219884"/>
            <a:ext cx="7445621" cy="5388196"/>
          </a:xfrm>
          <a:prstGeom prst="rect">
            <a:avLst/>
          </a:prstGeom>
        </p:spPr>
      </p:pic>
      <p:sp>
        <p:nvSpPr>
          <p:cNvPr id="31" name="TextBox 30"/>
          <p:cNvSpPr txBox="1"/>
          <p:nvPr/>
        </p:nvSpPr>
        <p:spPr>
          <a:xfrm>
            <a:off x="3095699" y="5248121"/>
            <a:ext cx="8106006" cy="461665"/>
          </a:xfrm>
          <a:prstGeom prst="rect">
            <a:avLst/>
          </a:prstGeom>
          <a:noFill/>
        </p:spPr>
        <p:txBody>
          <a:bodyPr wrap="square" rtlCol="0">
            <a:spAutoFit/>
          </a:bodyPr>
          <a:lstStyle/>
          <a:p>
            <a:r>
              <a:rPr lang="en-US" sz="2300" dirty="0" smtClean="0"/>
              <a:t>0        20k      40k      60k       80k    100k    120k     140k</a:t>
            </a:r>
            <a:endParaRPr lang="en-GB" sz="2300" dirty="0"/>
          </a:p>
        </p:txBody>
      </p:sp>
      <p:sp>
        <p:nvSpPr>
          <p:cNvPr id="32" name="Rectangle 31"/>
          <p:cNvSpPr/>
          <p:nvPr/>
        </p:nvSpPr>
        <p:spPr>
          <a:xfrm>
            <a:off x="3951884" y="1293936"/>
            <a:ext cx="5472608" cy="13681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3" name="Group 32"/>
          <p:cNvGrpSpPr/>
          <p:nvPr/>
        </p:nvGrpSpPr>
        <p:grpSpPr>
          <a:xfrm>
            <a:off x="6023992" y="2054527"/>
            <a:ext cx="3400500" cy="369332"/>
            <a:chOff x="8882600" y="2286692"/>
            <a:chExt cx="3400500" cy="369332"/>
          </a:xfrm>
        </p:grpSpPr>
        <p:pic>
          <p:nvPicPr>
            <p:cNvPr id="34" name="Picture 33"/>
            <p:cNvPicPr>
              <a:picLocks noChangeAspect="1"/>
            </p:cNvPicPr>
            <p:nvPr/>
          </p:nvPicPr>
          <p:blipFill rotWithShape="1">
            <a:blip r:embed="rId4"/>
            <a:srcRect l="27420" t="17660" r="63846" b="76111"/>
            <a:stretch/>
          </p:blipFill>
          <p:spPr>
            <a:xfrm>
              <a:off x="8882600" y="2293012"/>
              <a:ext cx="664196" cy="343899"/>
            </a:xfrm>
            <a:prstGeom prst="rect">
              <a:avLst/>
            </a:prstGeom>
          </p:spPr>
        </p:pic>
        <p:sp>
          <p:nvSpPr>
            <p:cNvPr id="35" name="TextBox 34"/>
            <p:cNvSpPr txBox="1"/>
            <p:nvPr/>
          </p:nvSpPr>
          <p:spPr>
            <a:xfrm>
              <a:off x="9479078" y="2286692"/>
              <a:ext cx="2804022" cy="369332"/>
            </a:xfrm>
            <a:prstGeom prst="rect">
              <a:avLst/>
            </a:prstGeom>
            <a:noFill/>
          </p:spPr>
          <p:txBody>
            <a:bodyPr wrap="square" rtlCol="0">
              <a:spAutoFit/>
            </a:bodyPr>
            <a:lstStyle/>
            <a:p>
              <a:r>
                <a:rPr lang="en-US" dirty="0" smtClean="0">
                  <a:solidFill>
                    <a:srgbClr val="FF0000"/>
                  </a:solidFill>
                </a:rPr>
                <a:t>30-keV MIRACLS simulated</a:t>
              </a:r>
              <a:endParaRPr lang="en-GB" dirty="0">
                <a:solidFill>
                  <a:srgbClr val="FF0000"/>
                </a:solidFill>
              </a:endParaRPr>
            </a:p>
          </p:txBody>
        </p:sp>
      </p:grpSp>
      <p:sp>
        <p:nvSpPr>
          <p:cNvPr id="36" name="Rectangle 35"/>
          <p:cNvSpPr/>
          <p:nvPr/>
        </p:nvSpPr>
        <p:spPr>
          <a:xfrm>
            <a:off x="2711624" y="5301208"/>
            <a:ext cx="6840760" cy="12468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p:cNvSpPr/>
          <p:nvPr/>
        </p:nvSpPr>
        <p:spPr>
          <a:xfrm>
            <a:off x="5723590" y="5838240"/>
            <a:ext cx="1023806" cy="461665"/>
          </a:xfrm>
          <a:prstGeom prst="rect">
            <a:avLst/>
          </a:prstGeom>
        </p:spPr>
        <p:txBody>
          <a:bodyPr wrap="none">
            <a:spAutoFit/>
          </a:bodyPr>
          <a:lstStyle/>
          <a:p>
            <a:r>
              <a:rPr lang="en-GB" sz="2400" dirty="0"/>
              <a:t>m/</a:t>
            </a:r>
            <a:r>
              <a:rPr lang="el-GR" sz="2400" dirty="0"/>
              <a:t>Δ</a:t>
            </a:r>
            <a:r>
              <a:rPr lang="en-GB" sz="2400" dirty="0"/>
              <a:t>m </a:t>
            </a:r>
          </a:p>
        </p:txBody>
      </p:sp>
      <p:sp>
        <p:nvSpPr>
          <p:cNvPr id="38" name="TextBox 37"/>
          <p:cNvSpPr txBox="1"/>
          <p:nvPr/>
        </p:nvSpPr>
        <p:spPr>
          <a:xfrm>
            <a:off x="3215680" y="5368576"/>
            <a:ext cx="8106006" cy="461665"/>
          </a:xfrm>
          <a:prstGeom prst="rect">
            <a:avLst/>
          </a:prstGeom>
          <a:noFill/>
        </p:spPr>
        <p:txBody>
          <a:bodyPr wrap="square" rtlCol="0">
            <a:spAutoFit/>
          </a:bodyPr>
          <a:lstStyle/>
          <a:p>
            <a:r>
              <a:rPr lang="en-US" sz="2300" dirty="0" smtClean="0"/>
              <a:t>0        20k      40k      60k       80k    100k    120k     140k</a:t>
            </a:r>
            <a:endParaRPr lang="en-GB" sz="2300" dirty="0"/>
          </a:p>
        </p:txBody>
      </p:sp>
      <p:pic>
        <p:nvPicPr>
          <p:cNvPr id="39" name="Picture 38"/>
          <p:cNvPicPr>
            <a:picLocks noChangeAspect="1"/>
          </p:cNvPicPr>
          <p:nvPr/>
        </p:nvPicPr>
        <p:blipFill rotWithShape="1">
          <a:blip r:embed="rId4"/>
          <a:srcRect l="27420" t="5798" r="63846" b="81159"/>
          <a:stretch/>
        </p:blipFill>
        <p:spPr>
          <a:xfrm rot="10800000">
            <a:off x="5907100" y="1298337"/>
            <a:ext cx="664196" cy="720080"/>
          </a:xfrm>
          <a:prstGeom prst="rect">
            <a:avLst/>
          </a:prstGeom>
        </p:spPr>
      </p:pic>
      <p:sp>
        <p:nvSpPr>
          <p:cNvPr id="40" name="TextBox 39"/>
          <p:cNvSpPr txBox="1"/>
          <p:nvPr/>
        </p:nvSpPr>
        <p:spPr>
          <a:xfrm>
            <a:off x="6595663" y="1694427"/>
            <a:ext cx="3168352" cy="369332"/>
          </a:xfrm>
          <a:prstGeom prst="rect">
            <a:avLst/>
          </a:prstGeom>
          <a:noFill/>
        </p:spPr>
        <p:txBody>
          <a:bodyPr wrap="square" rtlCol="0">
            <a:spAutoFit/>
          </a:bodyPr>
          <a:lstStyle/>
          <a:p>
            <a:r>
              <a:rPr lang="en-US" dirty="0" smtClean="0">
                <a:solidFill>
                  <a:srgbClr val="0000FF"/>
                </a:solidFill>
              </a:rPr>
              <a:t>1.5-keV MIRACLS simulated</a:t>
            </a:r>
          </a:p>
        </p:txBody>
      </p:sp>
      <p:sp>
        <p:nvSpPr>
          <p:cNvPr id="41" name="Rectangle 40"/>
          <p:cNvSpPr/>
          <p:nvPr/>
        </p:nvSpPr>
        <p:spPr>
          <a:xfrm>
            <a:off x="6595663" y="1340768"/>
            <a:ext cx="2841099" cy="369332"/>
          </a:xfrm>
          <a:prstGeom prst="rect">
            <a:avLst/>
          </a:prstGeom>
        </p:spPr>
        <p:txBody>
          <a:bodyPr wrap="none">
            <a:spAutoFit/>
          </a:bodyPr>
          <a:lstStyle/>
          <a:p>
            <a:r>
              <a:rPr lang="en-US" dirty="0" smtClean="0"/>
              <a:t>Existing </a:t>
            </a:r>
            <a:r>
              <a:rPr lang="en-US" dirty="0"/>
              <a:t>low-energy devices</a:t>
            </a:r>
            <a:endParaRPr lang="en-GB"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38</a:t>
            </a:fld>
            <a:endParaRPr lang="en-US" dirty="0"/>
          </a:p>
        </p:txBody>
      </p:sp>
    </p:spTree>
    <p:extLst>
      <p:ext uri="{BB962C8B-B14F-4D97-AF65-F5344CB8AC3E}">
        <p14:creationId xmlns:p14="http://schemas.microsoft.com/office/powerpoint/2010/main" val="26797583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Important notes</a:t>
            </a:r>
            <a:endParaRPr lang="en-GB"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39</a:t>
            </a:fld>
            <a:endParaRPr lang="en-US"/>
          </a:p>
        </p:txBody>
      </p:sp>
      <p:sp>
        <p:nvSpPr>
          <p:cNvPr id="5" name="Text Placeholder 4"/>
          <p:cNvSpPr>
            <a:spLocks noGrp="1"/>
          </p:cNvSpPr>
          <p:nvPr>
            <p:ph type="body" sz="quarter" idx="13"/>
          </p:nvPr>
        </p:nvSpPr>
        <p:spPr/>
        <p:txBody>
          <a:bodyPr/>
          <a:lstStyle/>
          <a:p>
            <a:endParaRPr lang="en-GB"/>
          </a:p>
        </p:txBody>
      </p:sp>
      <p:sp>
        <p:nvSpPr>
          <p:cNvPr id="6" name="Content Placeholder 5"/>
          <p:cNvSpPr txBox="1">
            <a:spLocks noGrp="1"/>
          </p:cNvSpPr>
          <p:nvPr>
            <p:ph idx="1"/>
          </p:nvPr>
        </p:nvSpPr>
        <p:spPr>
          <a:xfrm>
            <a:off x="623392" y="1340768"/>
            <a:ext cx="10204715" cy="523220"/>
          </a:xfrm>
          <a:prstGeom prst="rect">
            <a:avLst/>
          </a:prstGeom>
          <a:noFill/>
        </p:spPr>
        <p:txBody>
          <a:bodyPr wrap="square" rtlCol="0">
            <a:spAutoFit/>
          </a:bodyPr>
          <a:lstStyle/>
          <a:p>
            <a:pPr marL="0" indent="0">
              <a:buNone/>
            </a:pPr>
            <a:r>
              <a:rPr lang="en-US" sz="1400" dirty="0" smtClean="0"/>
              <a:t>Simulated dispersions/turn are multiplied by factor 3 to achieve a good agreement with exp. data for all shown figures of mass resolving power versus storage time. This mismatch is attributed to residual gas present in the experimental setup but not in the simulations. </a:t>
            </a:r>
            <a:endParaRPr lang="en-GB" sz="1400" dirty="0"/>
          </a:p>
        </p:txBody>
      </p:sp>
    </p:spTree>
    <p:extLst>
      <p:ext uri="{BB962C8B-B14F-4D97-AF65-F5344CB8AC3E}">
        <p14:creationId xmlns:p14="http://schemas.microsoft.com/office/powerpoint/2010/main" val="2598951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384" y="-8"/>
            <a:ext cx="11353593" cy="980736"/>
          </a:xfrm>
        </p:spPr>
        <p:txBody>
          <a:bodyPr>
            <a:normAutofit/>
          </a:bodyPr>
          <a:lstStyle/>
          <a:p>
            <a:r>
              <a:rPr lang="en-US" sz="3600" dirty="0" smtClean="0"/>
              <a:t>MR-</a:t>
            </a:r>
            <a:r>
              <a:rPr lang="en-US" sz="3600" dirty="0" err="1" smtClean="0"/>
              <a:t>ToF</a:t>
            </a:r>
            <a:r>
              <a:rPr lang="en-US" sz="3600" dirty="0" smtClean="0"/>
              <a:t> devices are highly selective mass separators.</a:t>
            </a:r>
            <a:endParaRPr lang="en-GB" sz="36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4</a:t>
            </a:fld>
            <a:endParaRPr lang="en-US" dirty="0"/>
          </a:p>
        </p:txBody>
      </p:sp>
      <p:pic>
        <p:nvPicPr>
          <p:cNvPr id="7" name="Content Placeholder 5"/>
          <p:cNvPicPr>
            <a:picLocks noChangeAspect="1"/>
          </p:cNvPicPr>
          <p:nvPr/>
        </p:nvPicPr>
        <p:blipFill rotWithShape="1">
          <a:blip r:embed="rId3"/>
          <a:srcRect t="48712"/>
          <a:stretch/>
        </p:blipFill>
        <p:spPr>
          <a:xfrm>
            <a:off x="-31111" y="1302560"/>
            <a:ext cx="8702974" cy="1293218"/>
          </a:xfrm>
          <a:prstGeom prst="rect">
            <a:avLst/>
          </a:prstGeom>
        </p:spPr>
      </p:pic>
      <p:sp>
        <p:nvSpPr>
          <p:cNvPr id="9" name="Rectangle 8"/>
          <p:cNvSpPr/>
          <p:nvPr/>
        </p:nvSpPr>
        <p:spPr>
          <a:xfrm rot="19953452">
            <a:off x="10451615" y="1124679"/>
            <a:ext cx="633328" cy="5356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56749" y="1820666"/>
            <a:ext cx="1020716" cy="646331"/>
          </a:xfrm>
          <a:prstGeom prst="rect">
            <a:avLst/>
          </a:prstGeom>
          <a:solidFill>
            <a:schemeClr val="bg1"/>
          </a:solidFill>
        </p:spPr>
        <p:txBody>
          <a:bodyPr wrap="square" rtlCol="0">
            <a:spAutoFit/>
          </a:bodyPr>
          <a:lstStyle/>
          <a:p>
            <a:r>
              <a:rPr lang="en-US" sz="1800" dirty="0" smtClean="0"/>
              <a:t>Ion mixture</a:t>
            </a:r>
            <a:endParaRPr lang="en-GB" sz="1800" dirty="0"/>
          </a:p>
        </p:txBody>
      </p:sp>
      <p:sp>
        <p:nvSpPr>
          <p:cNvPr id="15" name="TextBox 14"/>
          <p:cNvSpPr txBox="1"/>
          <p:nvPr/>
        </p:nvSpPr>
        <p:spPr>
          <a:xfrm>
            <a:off x="2560576" y="2167043"/>
            <a:ext cx="2964988" cy="646331"/>
          </a:xfrm>
          <a:prstGeom prst="rect">
            <a:avLst/>
          </a:prstGeom>
          <a:solidFill>
            <a:schemeClr val="bg1"/>
          </a:solidFill>
        </p:spPr>
        <p:txBody>
          <a:bodyPr wrap="square" rtlCol="0">
            <a:spAutoFit/>
          </a:bodyPr>
          <a:lstStyle/>
          <a:p>
            <a:r>
              <a:rPr lang="en-US" sz="1800" dirty="0" smtClean="0"/>
              <a:t>time-of-flight separation in multiple revolutions</a:t>
            </a:r>
            <a:endParaRPr lang="en-GB" sz="1800" dirty="0"/>
          </a:p>
        </p:txBody>
      </p:sp>
      <p:sp>
        <p:nvSpPr>
          <p:cNvPr id="16" name="TextBox 15"/>
          <p:cNvSpPr txBox="1"/>
          <p:nvPr/>
        </p:nvSpPr>
        <p:spPr>
          <a:xfrm>
            <a:off x="5307536" y="2134178"/>
            <a:ext cx="1547166" cy="646331"/>
          </a:xfrm>
          <a:prstGeom prst="rect">
            <a:avLst/>
          </a:prstGeom>
          <a:solidFill>
            <a:schemeClr val="bg1"/>
          </a:solidFill>
        </p:spPr>
        <p:txBody>
          <a:bodyPr wrap="square" rtlCol="0">
            <a:spAutoFit/>
          </a:bodyPr>
          <a:lstStyle/>
          <a:p>
            <a:r>
              <a:rPr lang="en-US" sz="1800" dirty="0" smtClean="0"/>
              <a:t>separated ion species</a:t>
            </a:r>
            <a:endParaRPr lang="en-GB" sz="1800" dirty="0"/>
          </a:p>
        </p:txBody>
      </p:sp>
      <p:sp>
        <p:nvSpPr>
          <p:cNvPr id="17" name="TextBox 16"/>
          <p:cNvSpPr txBox="1"/>
          <p:nvPr/>
        </p:nvSpPr>
        <p:spPr>
          <a:xfrm>
            <a:off x="6763492" y="2143832"/>
            <a:ext cx="1515199" cy="369332"/>
          </a:xfrm>
          <a:prstGeom prst="rect">
            <a:avLst/>
          </a:prstGeom>
          <a:solidFill>
            <a:schemeClr val="bg1"/>
          </a:solidFill>
        </p:spPr>
        <p:txBody>
          <a:bodyPr wrap="square" rtlCol="0">
            <a:spAutoFit/>
          </a:bodyPr>
          <a:lstStyle/>
          <a:p>
            <a:r>
              <a:rPr lang="en-US" sz="1800" dirty="0" smtClean="0"/>
              <a:t>ion trajectory</a:t>
            </a:r>
            <a:endParaRPr lang="en-GB" sz="1800" dirty="0"/>
          </a:p>
        </p:txBody>
      </p:sp>
      <p:sp>
        <p:nvSpPr>
          <p:cNvPr id="18" name="Rectangle 17"/>
          <p:cNvSpPr/>
          <p:nvPr/>
        </p:nvSpPr>
        <p:spPr>
          <a:xfrm>
            <a:off x="1080362" y="2303719"/>
            <a:ext cx="368741"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rotWithShape="1">
          <a:blip r:embed="rId4"/>
          <a:srcRect l="36449"/>
          <a:stretch/>
        </p:blipFill>
        <p:spPr>
          <a:xfrm>
            <a:off x="8971957" y="973677"/>
            <a:ext cx="2904592" cy="1384161"/>
          </a:xfrm>
          <a:prstGeom prst="rect">
            <a:avLst/>
          </a:prstGeom>
        </p:spPr>
      </p:pic>
      <p:sp>
        <p:nvSpPr>
          <p:cNvPr id="6" name="Rectangle 5"/>
          <p:cNvSpPr/>
          <p:nvPr/>
        </p:nvSpPr>
        <p:spPr>
          <a:xfrm rot="2570803">
            <a:off x="946930" y="2070211"/>
            <a:ext cx="259029"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rot="2570803">
            <a:off x="8921616" y="1937841"/>
            <a:ext cx="259029"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rot="3179754">
            <a:off x="8412944" y="1387508"/>
            <a:ext cx="483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10922195" y="1170190"/>
            <a:ext cx="106807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11398242" y="1599320"/>
            <a:ext cx="478307"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Arrow Connector 22"/>
          <p:cNvCxnSpPr/>
          <p:nvPr/>
        </p:nvCxnSpPr>
        <p:spPr>
          <a:xfrm flipV="1">
            <a:off x="8520339" y="1556792"/>
            <a:ext cx="409412" cy="1183"/>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25" name="Rectangle 24"/>
          <p:cNvSpPr/>
          <p:nvPr/>
        </p:nvSpPr>
        <p:spPr>
          <a:xfrm>
            <a:off x="11077192" y="1384755"/>
            <a:ext cx="68021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Arrow Connector 28"/>
          <p:cNvCxnSpPr/>
          <p:nvPr/>
        </p:nvCxnSpPr>
        <p:spPr>
          <a:xfrm flipV="1">
            <a:off x="11045804" y="1525047"/>
            <a:ext cx="749799" cy="4316"/>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30" name="TextBox 29"/>
          <p:cNvSpPr txBox="1"/>
          <p:nvPr/>
        </p:nvSpPr>
        <p:spPr>
          <a:xfrm>
            <a:off x="10922195" y="973677"/>
            <a:ext cx="1440160" cy="523220"/>
          </a:xfrm>
          <a:prstGeom prst="rect">
            <a:avLst/>
          </a:prstGeom>
          <a:noFill/>
        </p:spPr>
        <p:txBody>
          <a:bodyPr wrap="square" rtlCol="0">
            <a:spAutoFit/>
          </a:bodyPr>
          <a:lstStyle/>
          <a:p>
            <a:r>
              <a:rPr lang="en-US" sz="1400" dirty="0" smtClean="0"/>
              <a:t>Downstream experiments</a:t>
            </a:r>
            <a:endParaRPr lang="en-GB" sz="1400" dirty="0"/>
          </a:p>
        </p:txBody>
      </p:sp>
      <p:graphicFrame>
        <p:nvGraphicFramePr>
          <p:cNvPr id="33" name="Table 32"/>
          <p:cNvGraphicFramePr>
            <a:graphicFrameLocks noGrp="1"/>
          </p:cNvGraphicFramePr>
          <p:nvPr>
            <p:extLst>
              <p:ext uri="{D42A27DB-BD31-4B8C-83A1-F6EECF244321}">
                <p14:modId xmlns:p14="http://schemas.microsoft.com/office/powerpoint/2010/main" val="10880487"/>
              </p:ext>
            </p:extLst>
          </p:nvPr>
        </p:nvGraphicFramePr>
        <p:xfrm>
          <a:off x="1085390" y="3342402"/>
          <a:ext cx="9991803" cy="1752600"/>
        </p:xfrm>
        <a:graphic>
          <a:graphicData uri="http://schemas.openxmlformats.org/drawingml/2006/table">
            <a:tbl>
              <a:tblPr firstRow="1" bandRow="1">
                <a:tableStyleId>{5C22544A-7EE6-4342-B048-85BDC9FD1C3A}</a:tableStyleId>
              </a:tblPr>
              <a:tblGrid>
                <a:gridCol w="1804565">
                  <a:extLst>
                    <a:ext uri="{9D8B030D-6E8A-4147-A177-3AD203B41FA5}">
                      <a16:colId xmlns:a16="http://schemas.microsoft.com/office/drawing/2014/main" val="297165889"/>
                    </a:ext>
                  </a:extLst>
                </a:gridCol>
                <a:gridCol w="2754585">
                  <a:extLst>
                    <a:ext uri="{9D8B030D-6E8A-4147-A177-3AD203B41FA5}">
                      <a16:colId xmlns:a16="http://schemas.microsoft.com/office/drawing/2014/main" val="821703708"/>
                    </a:ext>
                  </a:extLst>
                </a:gridCol>
                <a:gridCol w="2754585">
                  <a:extLst>
                    <a:ext uri="{9D8B030D-6E8A-4147-A177-3AD203B41FA5}">
                      <a16:colId xmlns:a16="http://schemas.microsoft.com/office/drawing/2014/main" val="2558943977"/>
                    </a:ext>
                  </a:extLst>
                </a:gridCol>
                <a:gridCol w="2678068">
                  <a:extLst>
                    <a:ext uri="{9D8B030D-6E8A-4147-A177-3AD203B41FA5}">
                      <a16:colId xmlns:a16="http://schemas.microsoft.com/office/drawing/2014/main" val="2946373876"/>
                    </a:ext>
                  </a:extLst>
                </a:gridCol>
              </a:tblGrid>
              <a:tr h="370840">
                <a:tc>
                  <a:txBody>
                    <a:bodyPr/>
                    <a:lstStyle/>
                    <a:p>
                      <a:endParaRPr lang="en-GB" dirty="0"/>
                    </a:p>
                  </a:txBody>
                  <a:tcPr/>
                </a:tc>
                <a:tc>
                  <a:txBody>
                    <a:bodyPr/>
                    <a:lstStyle/>
                    <a:p>
                      <a:r>
                        <a:rPr lang="en-GB" dirty="0" smtClean="0"/>
                        <a:t>current MR-</a:t>
                      </a:r>
                      <a:r>
                        <a:rPr lang="en-GB" dirty="0" err="1" smtClean="0"/>
                        <a:t>ToF</a:t>
                      </a:r>
                      <a:r>
                        <a:rPr lang="en-GB" dirty="0" smtClean="0"/>
                        <a:t> </a:t>
                      </a:r>
                      <a:r>
                        <a:rPr lang="en-GB" dirty="0" smtClean="0"/>
                        <a:t>devices</a:t>
                      </a:r>
                      <a:endParaRPr lang="en-GB" dirty="0"/>
                    </a:p>
                  </a:txBody>
                  <a:tcPr/>
                </a:tc>
                <a:tc>
                  <a:txBody>
                    <a:bodyPr/>
                    <a:lstStyle/>
                    <a:p>
                      <a:r>
                        <a:rPr lang="en-GB" b="1" dirty="0" smtClean="0"/>
                        <a:t>MIRACLS</a:t>
                      </a:r>
                      <a:r>
                        <a:rPr lang="en-GB" b="1" baseline="0" dirty="0" smtClean="0"/>
                        <a:t> 30-keV Device</a:t>
                      </a:r>
                      <a:endParaRPr lang="en-GB" b="1" dirty="0"/>
                    </a:p>
                  </a:txBody>
                  <a:tcPr/>
                </a:tc>
                <a:tc>
                  <a:txBody>
                    <a:bodyPr/>
                    <a:lstStyle/>
                    <a:p>
                      <a:r>
                        <a:rPr lang="en-GB" dirty="0" smtClean="0"/>
                        <a:t>Magnetic</a:t>
                      </a:r>
                      <a:r>
                        <a:rPr lang="en-GB" baseline="0" dirty="0" smtClean="0"/>
                        <a:t> mass separators</a:t>
                      </a:r>
                      <a:endParaRPr lang="en-GB" dirty="0"/>
                    </a:p>
                  </a:txBody>
                  <a:tcPr/>
                </a:tc>
                <a:extLst>
                  <a:ext uri="{0D108BD9-81ED-4DB2-BD59-A6C34878D82A}">
                    <a16:rowId xmlns:a16="http://schemas.microsoft.com/office/drawing/2014/main" val="977075107"/>
                  </a:ext>
                </a:extLst>
              </a:tr>
              <a:tr h="370840">
                <a:tc>
                  <a:txBody>
                    <a:bodyPr/>
                    <a:lstStyle/>
                    <a:p>
                      <a:r>
                        <a:rPr lang="en-GB" dirty="0" smtClean="0"/>
                        <a:t>R = (2-3) x m/</a:t>
                      </a:r>
                      <a:r>
                        <a:rPr lang="el-GR" dirty="0" smtClean="0"/>
                        <a:t>Δ</a:t>
                      </a:r>
                      <a:r>
                        <a:rPr lang="en-GB" dirty="0" smtClean="0"/>
                        <a:t>m</a:t>
                      </a:r>
                      <a:endParaRPr lang="en-GB" dirty="0"/>
                    </a:p>
                  </a:txBody>
                  <a:tcPr/>
                </a:tc>
                <a:tc>
                  <a:txBody>
                    <a:bodyPr/>
                    <a:lstStyle/>
                    <a:p>
                      <a:r>
                        <a:rPr lang="en-GB" dirty="0" smtClean="0"/>
                        <a:t>&gt; 100,000</a:t>
                      </a:r>
                      <a:endParaRPr lang="en-GB" dirty="0"/>
                    </a:p>
                  </a:txBody>
                  <a:tcPr/>
                </a:tc>
                <a:tc>
                  <a:txBody>
                    <a:bodyPr/>
                    <a:lstStyle/>
                    <a:p>
                      <a:r>
                        <a:rPr lang="en-GB" b="1" dirty="0" smtClean="0"/>
                        <a:t>&gt; 100,000</a:t>
                      </a:r>
                      <a:endParaRPr lang="en-GB" b="1" dirty="0"/>
                    </a:p>
                  </a:txBody>
                  <a:tcPr/>
                </a:tc>
                <a:tc>
                  <a:txBody>
                    <a:bodyPr/>
                    <a:lstStyle/>
                    <a:p>
                      <a:r>
                        <a:rPr lang="en-GB" dirty="0" smtClean="0"/>
                        <a:t>a few 1000</a:t>
                      </a:r>
                      <a:endParaRPr lang="en-GB" dirty="0"/>
                    </a:p>
                  </a:txBody>
                  <a:tcPr/>
                </a:tc>
                <a:extLst>
                  <a:ext uri="{0D108BD9-81ED-4DB2-BD59-A6C34878D82A}">
                    <a16:rowId xmlns:a16="http://schemas.microsoft.com/office/drawing/2014/main" val="1826753999"/>
                  </a:ext>
                </a:extLst>
              </a:tr>
              <a:tr h="370840">
                <a:tc>
                  <a:txBody>
                    <a:bodyPr/>
                    <a:lstStyle/>
                    <a:p>
                      <a:r>
                        <a:rPr lang="en-GB" dirty="0" smtClean="0"/>
                        <a:t>Processing time</a:t>
                      </a:r>
                      <a:endParaRPr lang="en-GB" dirty="0"/>
                    </a:p>
                  </a:txBody>
                  <a:tcPr/>
                </a:tc>
                <a:tc>
                  <a:txBody>
                    <a:bodyPr/>
                    <a:lstStyle/>
                    <a:p>
                      <a:r>
                        <a:rPr lang="en-GB" dirty="0" smtClean="0"/>
                        <a:t>(tens of) ms</a:t>
                      </a:r>
                      <a:endParaRPr lang="en-GB" dirty="0"/>
                    </a:p>
                  </a:txBody>
                  <a:tcPr/>
                </a:tc>
                <a:tc>
                  <a:txBody>
                    <a:bodyPr/>
                    <a:lstStyle/>
                    <a:p>
                      <a:r>
                        <a:rPr lang="en-GB" b="1" dirty="0" smtClean="0"/>
                        <a:t>3 ms</a:t>
                      </a:r>
                      <a:endParaRPr lang="en-GB" b="1" dirty="0"/>
                    </a:p>
                  </a:txBody>
                  <a:tcPr/>
                </a:tc>
                <a:tc>
                  <a:txBody>
                    <a:bodyPr/>
                    <a:lstStyle/>
                    <a:p>
                      <a:r>
                        <a:rPr lang="en-GB" dirty="0" smtClean="0"/>
                        <a:t>continuous</a:t>
                      </a:r>
                      <a:endParaRPr lang="en-GB" dirty="0"/>
                    </a:p>
                  </a:txBody>
                  <a:tcPr/>
                </a:tc>
                <a:extLst>
                  <a:ext uri="{0D108BD9-81ED-4DB2-BD59-A6C34878D82A}">
                    <a16:rowId xmlns:a16="http://schemas.microsoft.com/office/drawing/2014/main" val="1676034952"/>
                  </a:ext>
                </a:extLst>
              </a:tr>
              <a:tr h="370840">
                <a:tc>
                  <a:txBody>
                    <a:bodyPr/>
                    <a:lstStyle/>
                    <a:p>
                      <a:r>
                        <a:rPr lang="en-GB" dirty="0" smtClean="0"/>
                        <a:t>Ion flux</a:t>
                      </a:r>
                      <a:endParaRPr lang="en-GB" dirty="0"/>
                    </a:p>
                  </a:txBody>
                  <a:tcPr/>
                </a:tc>
                <a:tc>
                  <a:txBody>
                    <a:bodyPr/>
                    <a:lstStyle/>
                    <a:p>
                      <a:r>
                        <a:rPr lang="en-GB" dirty="0" smtClean="0"/>
                        <a:t>~10</a:t>
                      </a:r>
                      <a:r>
                        <a:rPr lang="en-GB" baseline="30000" dirty="0" smtClean="0"/>
                        <a:t>3</a:t>
                      </a:r>
                      <a:r>
                        <a:rPr lang="en-GB" dirty="0" smtClean="0"/>
                        <a:t>-10</a:t>
                      </a:r>
                      <a:r>
                        <a:rPr lang="en-GB" baseline="30000" dirty="0" smtClean="0"/>
                        <a:t>7</a:t>
                      </a:r>
                      <a:r>
                        <a:rPr lang="en-GB" baseline="0" dirty="0" smtClean="0"/>
                        <a:t> ions/s </a:t>
                      </a:r>
                      <a:r>
                        <a:rPr lang="en-GB" dirty="0" smtClean="0"/>
                        <a:t>depending </a:t>
                      </a:r>
                      <a:r>
                        <a:rPr lang="en-GB" dirty="0" smtClean="0"/>
                        <a:t>on</a:t>
                      </a:r>
                      <a:r>
                        <a:rPr lang="en-GB" baseline="0" dirty="0" smtClean="0"/>
                        <a:t> m/</a:t>
                      </a:r>
                      <a:r>
                        <a:rPr lang="el-GR" baseline="0" dirty="0" smtClean="0"/>
                        <a:t>Δ</a:t>
                      </a:r>
                      <a:r>
                        <a:rPr lang="en-GB" baseline="0" dirty="0" smtClean="0"/>
                        <a:t>m</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smtClean="0"/>
                        <a:t>~10</a:t>
                      </a:r>
                      <a:r>
                        <a:rPr lang="en-GB" b="1" baseline="30000" dirty="0" smtClean="0"/>
                        <a:t>5</a:t>
                      </a:r>
                      <a:r>
                        <a:rPr lang="en-GB" b="1" dirty="0" smtClean="0"/>
                        <a:t>-10</a:t>
                      </a:r>
                      <a:r>
                        <a:rPr lang="en-GB" b="1" baseline="30000" dirty="0" smtClean="0"/>
                        <a:t>9</a:t>
                      </a:r>
                      <a:r>
                        <a:rPr lang="en-GB" b="1" dirty="0" smtClean="0"/>
                        <a:t> ions/s depending on m/</a:t>
                      </a:r>
                      <a:r>
                        <a:rPr lang="el-GR" b="1" baseline="0" dirty="0" smtClean="0"/>
                        <a:t>Δ</a:t>
                      </a:r>
                      <a:r>
                        <a:rPr lang="en-GB" b="1" baseline="0" dirty="0" smtClean="0"/>
                        <a:t>m</a:t>
                      </a:r>
                      <a:endParaRPr lang="en-GB" b="1" dirty="0" smtClean="0"/>
                    </a:p>
                  </a:txBody>
                  <a:tcPr/>
                </a:tc>
                <a:tc>
                  <a:txBody>
                    <a:bodyPr/>
                    <a:lstStyle/>
                    <a:p>
                      <a:r>
                        <a:rPr lang="en-GB" dirty="0" smtClean="0"/>
                        <a:t>10</a:t>
                      </a:r>
                      <a:r>
                        <a:rPr lang="en-GB" baseline="30000" dirty="0" smtClean="0"/>
                        <a:t>13</a:t>
                      </a:r>
                      <a:r>
                        <a:rPr lang="en-GB" dirty="0" smtClean="0"/>
                        <a:t> </a:t>
                      </a:r>
                      <a:r>
                        <a:rPr lang="en-GB" dirty="0" err="1" smtClean="0"/>
                        <a:t>pps</a:t>
                      </a:r>
                      <a:endParaRPr lang="en-GB" dirty="0"/>
                    </a:p>
                  </a:txBody>
                  <a:tcPr/>
                </a:tc>
                <a:extLst>
                  <a:ext uri="{0D108BD9-81ED-4DB2-BD59-A6C34878D82A}">
                    <a16:rowId xmlns:a16="http://schemas.microsoft.com/office/drawing/2014/main" val="4130206899"/>
                  </a:ext>
                </a:extLst>
              </a:tr>
            </a:tbl>
          </a:graphicData>
        </a:graphic>
      </p:graphicFrame>
      <p:sp>
        <p:nvSpPr>
          <p:cNvPr id="27" name="TextBox 26"/>
          <p:cNvSpPr txBox="1"/>
          <p:nvPr/>
        </p:nvSpPr>
        <p:spPr>
          <a:xfrm>
            <a:off x="10234689" y="2433741"/>
            <a:ext cx="1993398" cy="307777"/>
          </a:xfrm>
          <a:prstGeom prst="rect">
            <a:avLst/>
          </a:prstGeom>
          <a:noFill/>
        </p:spPr>
        <p:txBody>
          <a:bodyPr wrap="square" rtlCol="0">
            <a:spAutoFit/>
          </a:bodyPr>
          <a:lstStyle/>
          <a:p>
            <a:r>
              <a:rPr lang="en-US" sz="1400" dirty="0" smtClean="0"/>
              <a:t>Fig. courtesy R. Wolf</a:t>
            </a:r>
            <a:endParaRPr lang="en-GB" sz="1400" dirty="0"/>
          </a:p>
        </p:txBody>
      </p:sp>
    </p:spTree>
    <p:extLst>
      <p:ext uri="{BB962C8B-B14F-4D97-AF65-F5344CB8AC3E}">
        <p14:creationId xmlns:p14="http://schemas.microsoft.com/office/powerpoint/2010/main" val="8443220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384" y="-8"/>
            <a:ext cx="11353593" cy="980736"/>
          </a:xfrm>
        </p:spPr>
        <p:txBody>
          <a:bodyPr>
            <a:normAutofit/>
          </a:bodyPr>
          <a:lstStyle/>
          <a:p>
            <a:r>
              <a:rPr lang="en-US" sz="3600" dirty="0" smtClean="0"/>
              <a:t>MR-</a:t>
            </a:r>
            <a:r>
              <a:rPr lang="en-US" sz="3600" dirty="0" err="1" smtClean="0"/>
              <a:t>ToF</a:t>
            </a:r>
            <a:r>
              <a:rPr lang="en-US" sz="3600" dirty="0" smtClean="0"/>
              <a:t> devices are highly selective mass separators.</a:t>
            </a:r>
            <a:endParaRPr lang="en-GB" sz="36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5</a:t>
            </a:fld>
            <a:endParaRPr lang="en-US" dirty="0"/>
          </a:p>
        </p:txBody>
      </p:sp>
      <p:pic>
        <p:nvPicPr>
          <p:cNvPr id="7" name="Content Placeholder 5"/>
          <p:cNvPicPr>
            <a:picLocks noChangeAspect="1"/>
          </p:cNvPicPr>
          <p:nvPr/>
        </p:nvPicPr>
        <p:blipFill rotWithShape="1">
          <a:blip r:embed="rId3"/>
          <a:srcRect t="48712"/>
          <a:stretch/>
        </p:blipFill>
        <p:spPr>
          <a:xfrm>
            <a:off x="-31111" y="1302560"/>
            <a:ext cx="8702974" cy="1293218"/>
          </a:xfrm>
          <a:prstGeom prst="rect">
            <a:avLst/>
          </a:prstGeom>
        </p:spPr>
      </p:pic>
      <p:sp>
        <p:nvSpPr>
          <p:cNvPr id="9" name="Rectangle 8"/>
          <p:cNvSpPr/>
          <p:nvPr/>
        </p:nvSpPr>
        <p:spPr>
          <a:xfrm rot="19953452">
            <a:off x="10451615" y="1124679"/>
            <a:ext cx="633328" cy="5356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56749" y="1820666"/>
            <a:ext cx="1020716" cy="646331"/>
          </a:xfrm>
          <a:prstGeom prst="rect">
            <a:avLst/>
          </a:prstGeom>
          <a:solidFill>
            <a:schemeClr val="bg1"/>
          </a:solidFill>
        </p:spPr>
        <p:txBody>
          <a:bodyPr wrap="square" rtlCol="0">
            <a:spAutoFit/>
          </a:bodyPr>
          <a:lstStyle/>
          <a:p>
            <a:r>
              <a:rPr lang="en-US" sz="1800" dirty="0" smtClean="0"/>
              <a:t>Ion mixture</a:t>
            </a:r>
            <a:endParaRPr lang="en-GB" sz="1800" dirty="0"/>
          </a:p>
        </p:txBody>
      </p:sp>
      <p:sp>
        <p:nvSpPr>
          <p:cNvPr id="15" name="TextBox 14"/>
          <p:cNvSpPr txBox="1"/>
          <p:nvPr/>
        </p:nvSpPr>
        <p:spPr>
          <a:xfrm>
            <a:off x="2560576" y="2167043"/>
            <a:ext cx="2964988" cy="646331"/>
          </a:xfrm>
          <a:prstGeom prst="rect">
            <a:avLst/>
          </a:prstGeom>
          <a:solidFill>
            <a:schemeClr val="bg1"/>
          </a:solidFill>
        </p:spPr>
        <p:txBody>
          <a:bodyPr wrap="square" rtlCol="0">
            <a:spAutoFit/>
          </a:bodyPr>
          <a:lstStyle/>
          <a:p>
            <a:r>
              <a:rPr lang="en-US" sz="1800" dirty="0" smtClean="0"/>
              <a:t>time-of-flight separation in multiple revolutions</a:t>
            </a:r>
            <a:endParaRPr lang="en-GB" sz="1800" dirty="0"/>
          </a:p>
        </p:txBody>
      </p:sp>
      <p:sp>
        <p:nvSpPr>
          <p:cNvPr id="16" name="TextBox 15"/>
          <p:cNvSpPr txBox="1"/>
          <p:nvPr/>
        </p:nvSpPr>
        <p:spPr>
          <a:xfrm>
            <a:off x="5307536" y="2134178"/>
            <a:ext cx="1547166" cy="646331"/>
          </a:xfrm>
          <a:prstGeom prst="rect">
            <a:avLst/>
          </a:prstGeom>
          <a:solidFill>
            <a:schemeClr val="bg1"/>
          </a:solidFill>
        </p:spPr>
        <p:txBody>
          <a:bodyPr wrap="square" rtlCol="0">
            <a:spAutoFit/>
          </a:bodyPr>
          <a:lstStyle/>
          <a:p>
            <a:r>
              <a:rPr lang="en-US" sz="1800" dirty="0" smtClean="0"/>
              <a:t>separated ion species</a:t>
            </a:r>
            <a:endParaRPr lang="en-GB" sz="1800" dirty="0"/>
          </a:p>
        </p:txBody>
      </p:sp>
      <p:sp>
        <p:nvSpPr>
          <p:cNvPr id="17" name="TextBox 16"/>
          <p:cNvSpPr txBox="1"/>
          <p:nvPr/>
        </p:nvSpPr>
        <p:spPr>
          <a:xfrm>
            <a:off x="6763492" y="2143832"/>
            <a:ext cx="1515199" cy="369332"/>
          </a:xfrm>
          <a:prstGeom prst="rect">
            <a:avLst/>
          </a:prstGeom>
          <a:solidFill>
            <a:schemeClr val="bg1"/>
          </a:solidFill>
        </p:spPr>
        <p:txBody>
          <a:bodyPr wrap="square" rtlCol="0">
            <a:spAutoFit/>
          </a:bodyPr>
          <a:lstStyle/>
          <a:p>
            <a:r>
              <a:rPr lang="en-US" sz="1800" dirty="0" smtClean="0"/>
              <a:t>ion trajectory</a:t>
            </a:r>
            <a:endParaRPr lang="en-GB" sz="1800" dirty="0"/>
          </a:p>
        </p:txBody>
      </p:sp>
      <p:sp>
        <p:nvSpPr>
          <p:cNvPr id="18" name="Rectangle 17"/>
          <p:cNvSpPr/>
          <p:nvPr/>
        </p:nvSpPr>
        <p:spPr>
          <a:xfrm>
            <a:off x="1080362" y="2303719"/>
            <a:ext cx="368741"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rotWithShape="1">
          <a:blip r:embed="rId4"/>
          <a:srcRect l="36449"/>
          <a:stretch/>
        </p:blipFill>
        <p:spPr>
          <a:xfrm>
            <a:off x="8971957" y="973677"/>
            <a:ext cx="2904592" cy="1384161"/>
          </a:xfrm>
          <a:prstGeom prst="rect">
            <a:avLst/>
          </a:prstGeom>
        </p:spPr>
      </p:pic>
      <p:sp>
        <p:nvSpPr>
          <p:cNvPr id="6" name="Rectangle 5"/>
          <p:cNvSpPr/>
          <p:nvPr/>
        </p:nvSpPr>
        <p:spPr>
          <a:xfrm rot="2570803">
            <a:off x="946930" y="2070211"/>
            <a:ext cx="259029"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rot="2570803">
            <a:off x="8921616" y="1937841"/>
            <a:ext cx="259029"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rot="3179754">
            <a:off x="8412944" y="1387508"/>
            <a:ext cx="48391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10922195" y="1170190"/>
            <a:ext cx="106807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11398242" y="1599320"/>
            <a:ext cx="478307"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Arrow Connector 22"/>
          <p:cNvCxnSpPr/>
          <p:nvPr/>
        </p:nvCxnSpPr>
        <p:spPr>
          <a:xfrm flipV="1">
            <a:off x="8520339" y="1556792"/>
            <a:ext cx="409412" cy="1183"/>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25" name="Rectangle 24"/>
          <p:cNvSpPr/>
          <p:nvPr/>
        </p:nvSpPr>
        <p:spPr>
          <a:xfrm>
            <a:off x="11077192" y="1384755"/>
            <a:ext cx="68021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Arrow Connector 28"/>
          <p:cNvCxnSpPr/>
          <p:nvPr/>
        </p:nvCxnSpPr>
        <p:spPr>
          <a:xfrm flipV="1">
            <a:off x="11045804" y="1525047"/>
            <a:ext cx="749799" cy="4316"/>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30" name="TextBox 29"/>
          <p:cNvSpPr txBox="1"/>
          <p:nvPr/>
        </p:nvSpPr>
        <p:spPr>
          <a:xfrm>
            <a:off x="10922195" y="973677"/>
            <a:ext cx="1440160" cy="523220"/>
          </a:xfrm>
          <a:prstGeom prst="rect">
            <a:avLst/>
          </a:prstGeom>
          <a:noFill/>
        </p:spPr>
        <p:txBody>
          <a:bodyPr wrap="square" rtlCol="0">
            <a:spAutoFit/>
          </a:bodyPr>
          <a:lstStyle/>
          <a:p>
            <a:r>
              <a:rPr lang="en-US" sz="1400" dirty="0" smtClean="0"/>
              <a:t>Downstream experiments</a:t>
            </a:r>
            <a:endParaRPr lang="en-GB" sz="1400" dirty="0"/>
          </a:p>
        </p:txBody>
      </p:sp>
      <p:graphicFrame>
        <p:nvGraphicFramePr>
          <p:cNvPr id="33" name="Table 32"/>
          <p:cNvGraphicFramePr>
            <a:graphicFrameLocks noGrp="1"/>
          </p:cNvGraphicFramePr>
          <p:nvPr>
            <p:extLst>
              <p:ext uri="{D42A27DB-BD31-4B8C-83A1-F6EECF244321}">
                <p14:modId xmlns:p14="http://schemas.microsoft.com/office/powerpoint/2010/main" val="379796355"/>
              </p:ext>
            </p:extLst>
          </p:nvPr>
        </p:nvGraphicFramePr>
        <p:xfrm>
          <a:off x="1085390" y="3342402"/>
          <a:ext cx="9991803" cy="1752600"/>
        </p:xfrm>
        <a:graphic>
          <a:graphicData uri="http://schemas.openxmlformats.org/drawingml/2006/table">
            <a:tbl>
              <a:tblPr firstRow="1" bandRow="1">
                <a:tableStyleId>{5C22544A-7EE6-4342-B048-85BDC9FD1C3A}</a:tableStyleId>
              </a:tblPr>
              <a:tblGrid>
                <a:gridCol w="1804565">
                  <a:extLst>
                    <a:ext uri="{9D8B030D-6E8A-4147-A177-3AD203B41FA5}">
                      <a16:colId xmlns:a16="http://schemas.microsoft.com/office/drawing/2014/main" val="297165889"/>
                    </a:ext>
                  </a:extLst>
                </a:gridCol>
                <a:gridCol w="2754585">
                  <a:extLst>
                    <a:ext uri="{9D8B030D-6E8A-4147-A177-3AD203B41FA5}">
                      <a16:colId xmlns:a16="http://schemas.microsoft.com/office/drawing/2014/main" val="821703708"/>
                    </a:ext>
                  </a:extLst>
                </a:gridCol>
                <a:gridCol w="2754585">
                  <a:extLst>
                    <a:ext uri="{9D8B030D-6E8A-4147-A177-3AD203B41FA5}">
                      <a16:colId xmlns:a16="http://schemas.microsoft.com/office/drawing/2014/main" val="2558943977"/>
                    </a:ext>
                  </a:extLst>
                </a:gridCol>
                <a:gridCol w="2678068">
                  <a:extLst>
                    <a:ext uri="{9D8B030D-6E8A-4147-A177-3AD203B41FA5}">
                      <a16:colId xmlns:a16="http://schemas.microsoft.com/office/drawing/2014/main" val="2946373876"/>
                    </a:ext>
                  </a:extLst>
                </a:gridCol>
              </a:tblGrid>
              <a:tr h="370840">
                <a:tc>
                  <a:txBody>
                    <a:bodyPr/>
                    <a:lstStyle/>
                    <a:p>
                      <a:endParaRPr lang="en-GB" dirty="0"/>
                    </a:p>
                  </a:txBody>
                  <a:tcPr/>
                </a:tc>
                <a:tc>
                  <a:txBody>
                    <a:bodyPr/>
                    <a:lstStyle/>
                    <a:p>
                      <a:r>
                        <a:rPr lang="en-GB" dirty="0" smtClean="0"/>
                        <a:t>current MR-</a:t>
                      </a:r>
                      <a:r>
                        <a:rPr lang="en-GB" dirty="0" err="1" smtClean="0"/>
                        <a:t>ToF</a:t>
                      </a:r>
                      <a:r>
                        <a:rPr lang="en-GB" dirty="0" smtClean="0"/>
                        <a:t> </a:t>
                      </a:r>
                      <a:r>
                        <a:rPr lang="en-GB" dirty="0" smtClean="0"/>
                        <a:t>devices</a:t>
                      </a:r>
                      <a:endParaRPr lang="en-GB" dirty="0"/>
                    </a:p>
                  </a:txBody>
                  <a:tcPr/>
                </a:tc>
                <a:tc>
                  <a:txBody>
                    <a:bodyPr/>
                    <a:lstStyle/>
                    <a:p>
                      <a:r>
                        <a:rPr lang="en-GB" b="1" dirty="0" smtClean="0"/>
                        <a:t>MIRACLS</a:t>
                      </a:r>
                      <a:r>
                        <a:rPr lang="en-GB" b="1" baseline="0" dirty="0" smtClean="0"/>
                        <a:t> 30-keV Device</a:t>
                      </a:r>
                      <a:endParaRPr lang="en-GB" b="1" dirty="0"/>
                    </a:p>
                  </a:txBody>
                  <a:tcPr/>
                </a:tc>
                <a:tc>
                  <a:txBody>
                    <a:bodyPr/>
                    <a:lstStyle/>
                    <a:p>
                      <a:r>
                        <a:rPr lang="en-GB" dirty="0" smtClean="0"/>
                        <a:t>Magnetic</a:t>
                      </a:r>
                      <a:r>
                        <a:rPr lang="en-GB" baseline="0" dirty="0" smtClean="0"/>
                        <a:t> mass separators</a:t>
                      </a:r>
                      <a:endParaRPr lang="en-GB" dirty="0"/>
                    </a:p>
                  </a:txBody>
                  <a:tcPr/>
                </a:tc>
                <a:extLst>
                  <a:ext uri="{0D108BD9-81ED-4DB2-BD59-A6C34878D82A}">
                    <a16:rowId xmlns:a16="http://schemas.microsoft.com/office/drawing/2014/main" val="977075107"/>
                  </a:ext>
                </a:extLst>
              </a:tr>
              <a:tr h="370840">
                <a:tc>
                  <a:txBody>
                    <a:bodyPr/>
                    <a:lstStyle/>
                    <a:p>
                      <a:r>
                        <a:rPr lang="en-GB" dirty="0" smtClean="0"/>
                        <a:t>R = (2-3) x m/</a:t>
                      </a:r>
                      <a:r>
                        <a:rPr lang="el-GR" dirty="0" smtClean="0"/>
                        <a:t>Δ</a:t>
                      </a:r>
                      <a:r>
                        <a:rPr lang="en-GB" dirty="0" smtClean="0"/>
                        <a:t>m</a:t>
                      </a:r>
                      <a:endParaRPr lang="en-GB" dirty="0"/>
                    </a:p>
                  </a:txBody>
                  <a:tcPr/>
                </a:tc>
                <a:tc>
                  <a:txBody>
                    <a:bodyPr/>
                    <a:lstStyle/>
                    <a:p>
                      <a:r>
                        <a:rPr lang="en-GB" dirty="0" smtClean="0"/>
                        <a:t>&gt;100,000</a:t>
                      </a:r>
                      <a:endParaRPr lang="en-GB" dirty="0"/>
                    </a:p>
                  </a:txBody>
                  <a:tcPr/>
                </a:tc>
                <a:tc>
                  <a:txBody>
                    <a:bodyPr/>
                    <a:lstStyle/>
                    <a:p>
                      <a:r>
                        <a:rPr lang="en-GB" b="1" dirty="0" smtClean="0"/>
                        <a:t>&gt; 100,000</a:t>
                      </a:r>
                      <a:endParaRPr lang="en-GB" b="1" dirty="0"/>
                    </a:p>
                  </a:txBody>
                  <a:tcPr/>
                </a:tc>
                <a:tc>
                  <a:txBody>
                    <a:bodyPr/>
                    <a:lstStyle/>
                    <a:p>
                      <a:r>
                        <a:rPr lang="en-GB" dirty="0" smtClean="0"/>
                        <a:t>a few 1000</a:t>
                      </a:r>
                      <a:endParaRPr lang="en-GB" dirty="0"/>
                    </a:p>
                  </a:txBody>
                  <a:tcPr/>
                </a:tc>
                <a:extLst>
                  <a:ext uri="{0D108BD9-81ED-4DB2-BD59-A6C34878D82A}">
                    <a16:rowId xmlns:a16="http://schemas.microsoft.com/office/drawing/2014/main" val="1826753999"/>
                  </a:ext>
                </a:extLst>
              </a:tr>
              <a:tr h="370840">
                <a:tc>
                  <a:txBody>
                    <a:bodyPr/>
                    <a:lstStyle/>
                    <a:p>
                      <a:r>
                        <a:rPr lang="en-GB" dirty="0" smtClean="0"/>
                        <a:t>Processing time</a:t>
                      </a:r>
                      <a:endParaRPr lang="en-GB" dirty="0"/>
                    </a:p>
                  </a:txBody>
                  <a:tcPr/>
                </a:tc>
                <a:tc>
                  <a:txBody>
                    <a:bodyPr/>
                    <a:lstStyle/>
                    <a:p>
                      <a:r>
                        <a:rPr lang="en-GB" dirty="0" smtClean="0"/>
                        <a:t>(tens of) ms</a:t>
                      </a:r>
                      <a:endParaRPr lang="en-GB" dirty="0"/>
                    </a:p>
                  </a:txBody>
                  <a:tcPr/>
                </a:tc>
                <a:tc>
                  <a:txBody>
                    <a:bodyPr/>
                    <a:lstStyle/>
                    <a:p>
                      <a:r>
                        <a:rPr lang="en-GB" b="1" dirty="0" smtClean="0"/>
                        <a:t>3 ms</a:t>
                      </a:r>
                      <a:endParaRPr lang="en-GB" b="1" dirty="0"/>
                    </a:p>
                  </a:txBody>
                  <a:tcPr/>
                </a:tc>
                <a:tc>
                  <a:txBody>
                    <a:bodyPr/>
                    <a:lstStyle/>
                    <a:p>
                      <a:r>
                        <a:rPr lang="en-GB" dirty="0" smtClean="0"/>
                        <a:t>continuous</a:t>
                      </a:r>
                      <a:endParaRPr lang="en-GB" dirty="0"/>
                    </a:p>
                  </a:txBody>
                  <a:tcPr/>
                </a:tc>
                <a:extLst>
                  <a:ext uri="{0D108BD9-81ED-4DB2-BD59-A6C34878D82A}">
                    <a16:rowId xmlns:a16="http://schemas.microsoft.com/office/drawing/2014/main" val="1676034952"/>
                  </a:ext>
                </a:extLst>
              </a:tr>
              <a:tr h="370840">
                <a:tc>
                  <a:txBody>
                    <a:bodyPr/>
                    <a:lstStyle/>
                    <a:p>
                      <a:r>
                        <a:rPr lang="en-GB" dirty="0" smtClean="0"/>
                        <a:t>Ion flux</a:t>
                      </a:r>
                      <a:endParaRPr lang="en-GB" dirty="0"/>
                    </a:p>
                  </a:txBody>
                  <a:tcPr/>
                </a:tc>
                <a:tc>
                  <a:txBody>
                    <a:bodyPr/>
                    <a:lstStyle/>
                    <a:p>
                      <a:r>
                        <a:rPr lang="en-GB" dirty="0" smtClean="0"/>
                        <a:t>~10</a:t>
                      </a:r>
                      <a:r>
                        <a:rPr lang="en-GB" baseline="30000" dirty="0" smtClean="0"/>
                        <a:t>3</a:t>
                      </a:r>
                      <a:r>
                        <a:rPr lang="en-GB" dirty="0" smtClean="0"/>
                        <a:t>-10</a:t>
                      </a:r>
                      <a:r>
                        <a:rPr lang="en-GB" baseline="30000" dirty="0" smtClean="0"/>
                        <a:t>7</a:t>
                      </a:r>
                      <a:r>
                        <a:rPr lang="en-GB" baseline="0" dirty="0" smtClean="0"/>
                        <a:t> ions/s </a:t>
                      </a:r>
                      <a:r>
                        <a:rPr lang="en-GB" dirty="0" smtClean="0"/>
                        <a:t>depending on</a:t>
                      </a:r>
                      <a:r>
                        <a:rPr lang="en-GB" baseline="0" dirty="0" smtClean="0"/>
                        <a:t> m/</a:t>
                      </a:r>
                      <a:r>
                        <a:rPr lang="el-GR" baseline="0" dirty="0" smtClean="0"/>
                        <a:t>Δ</a:t>
                      </a:r>
                      <a:r>
                        <a:rPr lang="en-GB" baseline="0" dirty="0" smtClean="0"/>
                        <a:t>m</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smtClean="0"/>
                        <a:t>~10</a:t>
                      </a:r>
                      <a:r>
                        <a:rPr lang="en-GB" b="1" baseline="30000" dirty="0" smtClean="0"/>
                        <a:t>5</a:t>
                      </a:r>
                      <a:r>
                        <a:rPr lang="en-GB" b="1" dirty="0" smtClean="0"/>
                        <a:t>-10</a:t>
                      </a:r>
                      <a:r>
                        <a:rPr lang="en-GB" b="1" baseline="30000" dirty="0" smtClean="0"/>
                        <a:t>9</a:t>
                      </a:r>
                      <a:r>
                        <a:rPr lang="en-GB" b="1" dirty="0" smtClean="0"/>
                        <a:t> ions/s depending on m/</a:t>
                      </a:r>
                      <a:r>
                        <a:rPr lang="el-GR" b="1" baseline="0" dirty="0" smtClean="0"/>
                        <a:t>Δ</a:t>
                      </a:r>
                      <a:r>
                        <a:rPr lang="en-GB" b="1" baseline="0" dirty="0" smtClean="0"/>
                        <a:t>m</a:t>
                      </a:r>
                      <a:endParaRPr lang="en-GB" b="1" dirty="0" smtClean="0"/>
                    </a:p>
                  </a:txBody>
                  <a:tcPr/>
                </a:tc>
                <a:tc>
                  <a:txBody>
                    <a:bodyPr/>
                    <a:lstStyle/>
                    <a:p>
                      <a:r>
                        <a:rPr lang="en-GB" dirty="0" smtClean="0"/>
                        <a:t>10</a:t>
                      </a:r>
                      <a:r>
                        <a:rPr lang="en-GB" baseline="30000" dirty="0" smtClean="0"/>
                        <a:t>13</a:t>
                      </a:r>
                      <a:r>
                        <a:rPr lang="en-GB" dirty="0" smtClean="0"/>
                        <a:t> </a:t>
                      </a:r>
                      <a:r>
                        <a:rPr lang="en-GB" dirty="0" err="1" smtClean="0"/>
                        <a:t>pps</a:t>
                      </a:r>
                      <a:endParaRPr lang="en-GB" dirty="0"/>
                    </a:p>
                  </a:txBody>
                  <a:tcPr/>
                </a:tc>
                <a:extLst>
                  <a:ext uri="{0D108BD9-81ED-4DB2-BD59-A6C34878D82A}">
                    <a16:rowId xmlns:a16="http://schemas.microsoft.com/office/drawing/2014/main" val="4130206899"/>
                  </a:ext>
                </a:extLst>
              </a:tr>
            </a:tbl>
          </a:graphicData>
        </a:graphic>
      </p:graphicFrame>
      <p:sp>
        <p:nvSpPr>
          <p:cNvPr id="27" name="TextBox 26"/>
          <p:cNvSpPr txBox="1"/>
          <p:nvPr/>
        </p:nvSpPr>
        <p:spPr>
          <a:xfrm>
            <a:off x="10234689" y="2433741"/>
            <a:ext cx="1993398" cy="307777"/>
          </a:xfrm>
          <a:prstGeom prst="rect">
            <a:avLst/>
          </a:prstGeom>
          <a:noFill/>
        </p:spPr>
        <p:txBody>
          <a:bodyPr wrap="square" rtlCol="0">
            <a:spAutoFit/>
          </a:bodyPr>
          <a:lstStyle/>
          <a:p>
            <a:r>
              <a:rPr lang="en-US" sz="1400" dirty="0" smtClean="0"/>
              <a:t>Fig. courtesy R. Wolf</a:t>
            </a:r>
            <a:endParaRPr lang="en-GB" sz="1400" dirty="0"/>
          </a:p>
        </p:txBody>
      </p:sp>
      <p:sp>
        <p:nvSpPr>
          <p:cNvPr id="5" name="Rectangle 4"/>
          <p:cNvSpPr/>
          <p:nvPr/>
        </p:nvSpPr>
        <p:spPr>
          <a:xfrm>
            <a:off x="1077465" y="3691195"/>
            <a:ext cx="7316798" cy="745916"/>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094586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MR-</a:t>
            </a:r>
            <a:r>
              <a:rPr lang="en-GB" dirty="0" err="1" smtClean="0"/>
              <a:t>ToF</a:t>
            </a:r>
            <a:r>
              <a:rPr lang="en-GB" dirty="0" smtClean="0"/>
              <a:t> devices require bunched beams.</a:t>
            </a:r>
            <a:endParaRPr lang="en-GB"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6</a:t>
            </a:fld>
            <a:endParaRPr lang="en-US" dirty="0"/>
          </a:p>
        </p:txBody>
      </p:sp>
      <p:sp>
        <p:nvSpPr>
          <p:cNvPr id="26" name="TextBox 25"/>
          <p:cNvSpPr txBox="1"/>
          <p:nvPr/>
        </p:nvSpPr>
        <p:spPr>
          <a:xfrm>
            <a:off x="263352" y="1259468"/>
            <a:ext cx="5259274" cy="369332"/>
          </a:xfrm>
          <a:prstGeom prst="rect">
            <a:avLst/>
          </a:prstGeom>
          <a:noFill/>
        </p:spPr>
        <p:txBody>
          <a:bodyPr wrap="square" rtlCol="0">
            <a:spAutoFit/>
          </a:bodyPr>
          <a:lstStyle/>
          <a:p>
            <a:r>
              <a:rPr lang="en-GB" dirty="0" smtClean="0"/>
              <a:t>Paul-trap cooler-</a:t>
            </a:r>
            <a:r>
              <a:rPr lang="en-GB" dirty="0" err="1" smtClean="0"/>
              <a:t>buncher</a:t>
            </a:r>
            <a:r>
              <a:rPr lang="en-GB" dirty="0" smtClean="0"/>
              <a:t> installed upstream.</a:t>
            </a:r>
            <a:endParaRPr lang="en-GB" dirty="0"/>
          </a:p>
        </p:txBody>
      </p:sp>
      <p:sp>
        <p:nvSpPr>
          <p:cNvPr id="39" name="Rectangle 38"/>
          <p:cNvSpPr/>
          <p:nvPr/>
        </p:nvSpPr>
        <p:spPr>
          <a:xfrm>
            <a:off x="6947874" y="5237005"/>
            <a:ext cx="3734168" cy="4169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6166806" y="4749060"/>
            <a:ext cx="4352050" cy="461665"/>
          </a:xfrm>
          <a:prstGeom prst="rect">
            <a:avLst/>
          </a:prstGeom>
          <a:solidFill>
            <a:schemeClr val="bg1"/>
          </a:solidFill>
        </p:spPr>
        <p:txBody>
          <a:bodyPr wrap="square" rtlCol="0">
            <a:spAutoFit/>
          </a:bodyPr>
          <a:lstStyle/>
          <a:p>
            <a:pPr algn="ctr"/>
            <a:r>
              <a:rPr lang="en-US" sz="2400" dirty="0" smtClean="0"/>
              <a:t>Time-of-flight</a:t>
            </a:r>
            <a:endParaRPr lang="en-GB" sz="2400" dirty="0"/>
          </a:p>
        </p:txBody>
      </p:sp>
      <p:sp>
        <p:nvSpPr>
          <p:cNvPr id="40" name="Rectangle 39"/>
          <p:cNvSpPr/>
          <p:nvPr/>
        </p:nvSpPr>
        <p:spPr>
          <a:xfrm rot="16200000">
            <a:off x="5218976" y="3532149"/>
            <a:ext cx="3734168" cy="4169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p:cNvGrpSpPr/>
          <p:nvPr/>
        </p:nvGrpSpPr>
        <p:grpSpPr>
          <a:xfrm>
            <a:off x="-307957" y="1994961"/>
            <a:ext cx="5912708" cy="3585189"/>
            <a:chOff x="618030" y="2050845"/>
            <a:chExt cx="5912708" cy="3585189"/>
          </a:xfrm>
        </p:grpSpPr>
        <p:grpSp>
          <p:nvGrpSpPr>
            <p:cNvPr id="28" name="Group 27"/>
            <p:cNvGrpSpPr/>
            <p:nvPr/>
          </p:nvGrpSpPr>
          <p:grpSpPr>
            <a:xfrm>
              <a:off x="1020404" y="2050845"/>
              <a:ext cx="5462189" cy="3585189"/>
              <a:chOff x="1044178" y="1995686"/>
              <a:chExt cx="4283773" cy="2811718"/>
            </a:xfrm>
          </p:grpSpPr>
          <p:grpSp>
            <p:nvGrpSpPr>
              <p:cNvPr id="37" name="Group 36"/>
              <p:cNvGrpSpPr/>
              <p:nvPr/>
            </p:nvGrpSpPr>
            <p:grpSpPr>
              <a:xfrm>
                <a:off x="1044178" y="1995686"/>
                <a:ext cx="4127235" cy="2811718"/>
                <a:chOff x="-23854" y="2013536"/>
                <a:chExt cx="4705252" cy="3205498"/>
              </a:xfrm>
            </p:grpSpPr>
            <p:pic>
              <p:nvPicPr>
                <p:cNvPr id="43" name="Picture 42"/>
                <p:cNvPicPr>
                  <a:picLocks noChangeAspect="1"/>
                </p:cNvPicPr>
                <p:nvPr/>
              </p:nvPicPr>
              <p:blipFill rotWithShape="1">
                <a:blip r:embed="rId3"/>
                <a:srcRect l="4349" t="5216" r="39480" b="53193"/>
                <a:stretch/>
              </p:blipFill>
              <p:spPr>
                <a:xfrm>
                  <a:off x="-23854" y="2013536"/>
                  <a:ext cx="4705252" cy="2999641"/>
                </a:xfrm>
                <a:prstGeom prst="rect">
                  <a:avLst/>
                </a:prstGeom>
              </p:spPr>
            </p:pic>
            <p:sp>
              <p:nvSpPr>
                <p:cNvPr id="44" name="Rectangle 43"/>
                <p:cNvSpPr/>
                <p:nvPr/>
              </p:nvSpPr>
              <p:spPr>
                <a:xfrm rot="17354981">
                  <a:off x="2706554" y="4575098"/>
                  <a:ext cx="918465" cy="3694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rot="17500512">
                  <a:off x="1624949" y="4793031"/>
                  <a:ext cx="468511" cy="355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8" name="Rectangle 37"/>
              <p:cNvSpPr/>
              <p:nvPr/>
            </p:nvSpPr>
            <p:spPr>
              <a:xfrm>
                <a:off x="3935760" y="2909744"/>
                <a:ext cx="1008112" cy="3753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p:cNvSpPr/>
              <p:nvPr/>
            </p:nvSpPr>
            <p:spPr>
              <a:xfrm>
                <a:off x="3708219" y="3137709"/>
                <a:ext cx="1008112" cy="1474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3935761" y="2940467"/>
                <a:ext cx="1392190" cy="369332"/>
              </a:xfrm>
              <a:prstGeom prst="rect">
                <a:avLst/>
              </a:prstGeom>
              <a:noFill/>
            </p:spPr>
            <p:txBody>
              <a:bodyPr wrap="square" rtlCol="0">
                <a:spAutoFit/>
              </a:bodyPr>
              <a:lstStyle/>
              <a:p>
                <a:r>
                  <a:rPr lang="en-US" dirty="0" smtClean="0">
                    <a:solidFill>
                      <a:srgbClr val="0000FF"/>
                    </a:solidFill>
                  </a:rPr>
                  <a:t>cooling laser</a:t>
                </a:r>
                <a:endParaRPr lang="en-GB" dirty="0">
                  <a:solidFill>
                    <a:srgbClr val="0000FF"/>
                  </a:solidFill>
                </a:endParaRPr>
              </a:p>
            </p:txBody>
          </p:sp>
        </p:grpSp>
        <p:sp>
          <p:nvSpPr>
            <p:cNvPr id="46" name="Rectangle 45"/>
            <p:cNvSpPr/>
            <p:nvPr/>
          </p:nvSpPr>
          <p:spPr>
            <a:xfrm>
              <a:off x="4514514" y="2203140"/>
              <a:ext cx="2016224" cy="14794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p:cNvSpPr/>
            <p:nvPr/>
          </p:nvSpPr>
          <p:spPr>
            <a:xfrm>
              <a:off x="820804" y="4389366"/>
              <a:ext cx="1314755" cy="76782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p:cNvSpPr/>
            <p:nvPr/>
          </p:nvSpPr>
          <p:spPr>
            <a:xfrm>
              <a:off x="618030" y="4343256"/>
              <a:ext cx="1314755" cy="76782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p:cNvSpPr/>
            <p:nvPr/>
          </p:nvSpPr>
          <p:spPr>
            <a:xfrm>
              <a:off x="3071664" y="3741810"/>
              <a:ext cx="280128" cy="280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Box 49"/>
            <p:cNvSpPr txBox="1"/>
            <p:nvPr/>
          </p:nvSpPr>
          <p:spPr>
            <a:xfrm>
              <a:off x="4659281" y="3085155"/>
              <a:ext cx="1584176" cy="461665"/>
            </a:xfrm>
            <a:prstGeom prst="rect">
              <a:avLst/>
            </a:prstGeom>
            <a:noFill/>
          </p:spPr>
          <p:txBody>
            <a:bodyPr wrap="square" rtlCol="0">
              <a:spAutoFit/>
            </a:bodyPr>
            <a:lstStyle/>
            <a:p>
              <a:r>
                <a:rPr lang="en-US" sz="2400" dirty="0" smtClean="0"/>
                <a:t>ions</a:t>
              </a:r>
              <a:endParaRPr lang="en-GB" sz="2400" dirty="0"/>
            </a:p>
          </p:txBody>
        </p:sp>
      </p:grpSp>
      <p:pic>
        <p:nvPicPr>
          <p:cNvPr id="5" name="Picture 4"/>
          <p:cNvPicPr>
            <a:picLocks noChangeAspect="1"/>
          </p:cNvPicPr>
          <p:nvPr/>
        </p:nvPicPr>
        <p:blipFill>
          <a:blip r:embed="rId4"/>
          <a:stretch>
            <a:fillRect/>
          </a:stretch>
        </p:blipFill>
        <p:spPr>
          <a:xfrm>
            <a:off x="5338337" y="2662293"/>
            <a:ext cx="6280787" cy="2020283"/>
          </a:xfrm>
          <a:prstGeom prst="rect">
            <a:avLst/>
          </a:prstGeom>
        </p:spPr>
      </p:pic>
      <p:sp>
        <p:nvSpPr>
          <p:cNvPr id="23" name="TextBox 22"/>
          <p:cNvSpPr txBox="1"/>
          <p:nvPr/>
        </p:nvSpPr>
        <p:spPr>
          <a:xfrm rot="16200000">
            <a:off x="3462609" y="3382691"/>
            <a:ext cx="3208526" cy="461665"/>
          </a:xfrm>
          <a:prstGeom prst="rect">
            <a:avLst/>
          </a:prstGeom>
          <a:solidFill>
            <a:schemeClr val="bg1"/>
          </a:solidFill>
        </p:spPr>
        <p:txBody>
          <a:bodyPr wrap="square" rtlCol="0">
            <a:spAutoFit/>
          </a:bodyPr>
          <a:lstStyle/>
          <a:p>
            <a:pPr algn="ctr"/>
            <a:r>
              <a:rPr lang="en-US" sz="2400" dirty="0" smtClean="0"/>
              <a:t>Counts</a:t>
            </a:r>
          </a:p>
        </p:txBody>
      </p:sp>
      <p:sp>
        <p:nvSpPr>
          <p:cNvPr id="13" name="Rectangle 12"/>
          <p:cNvSpPr/>
          <p:nvPr/>
        </p:nvSpPr>
        <p:spPr>
          <a:xfrm>
            <a:off x="7681567" y="6396149"/>
            <a:ext cx="4532651" cy="307777"/>
          </a:xfrm>
          <a:prstGeom prst="rect">
            <a:avLst/>
          </a:prstGeom>
        </p:spPr>
        <p:txBody>
          <a:bodyPr wrap="none">
            <a:spAutoFit/>
          </a:bodyPr>
          <a:lstStyle/>
          <a:p>
            <a:r>
              <a:rPr lang="en-GB" sz="1400" dirty="0"/>
              <a:t>S. </a:t>
            </a:r>
            <a:r>
              <a:rPr lang="en-GB" sz="1400" dirty="0" err="1"/>
              <a:t>Sels</a:t>
            </a:r>
            <a:r>
              <a:rPr lang="en-GB" sz="1400" dirty="0"/>
              <a:t>, F. Maier et al., Phys. Rev. Research 4, 033229 (2022).</a:t>
            </a:r>
          </a:p>
        </p:txBody>
      </p:sp>
    </p:spTree>
    <p:extLst>
      <p:ext uri="{BB962C8B-B14F-4D97-AF65-F5344CB8AC3E}">
        <p14:creationId xmlns:p14="http://schemas.microsoft.com/office/powerpoint/2010/main" val="34444295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412393" y="1620736"/>
            <a:ext cx="6940657" cy="4343508"/>
          </a:xfrm>
          <a:prstGeom prst="rect">
            <a:avLst/>
          </a:prstGeom>
        </p:spPr>
      </p:pic>
      <p:sp>
        <p:nvSpPr>
          <p:cNvPr id="2" name="Title 1"/>
          <p:cNvSpPr>
            <a:spLocks noGrp="1"/>
          </p:cNvSpPr>
          <p:nvPr>
            <p:ph type="title"/>
          </p:nvPr>
        </p:nvSpPr>
        <p:spPr/>
        <p:txBody>
          <a:bodyPr/>
          <a:lstStyle/>
          <a:p>
            <a:r>
              <a:rPr lang="en-GB" dirty="0" smtClean="0"/>
              <a:t>MR-</a:t>
            </a:r>
            <a:r>
              <a:rPr lang="en-GB" dirty="0" err="1" smtClean="0"/>
              <a:t>ToF</a:t>
            </a:r>
            <a:r>
              <a:rPr lang="en-GB" dirty="0" smtClean="0"/>
              <a:t> mass </a:t>
            </a:r>
            <a:r>
              <a:rPr lang="en-GB" dirty="0" smtClean="0"/>
              <a:t>resolving power</a:t>
            </a:r>
            <a:endParaRPr lang="en-GB"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7</a:t>
            </a:fld>
            <a:endParaRPr lang="en-US" dirty="0"/>
          </a:p>
        </p:txBody>
      </p:sp>
      <p:sp>
        <p:nvSpPr>
          <p:cNvPr id="7" name="TextBox 6"/>
          <p:cNvSpPr txBox="1"/>
          <p:nvPr/>
        </p:nvSpPr>
        <p:spPr>
          <a:xfrm>
            <a:off x="4368482" y="2471531"/>
            <a:ext cx="2304256" cy="369332"/>
          </a:xfrm>
          <a:prstGeom prst="rect">
            <a:avLst/>
          </a:prstGeom>
          <a:noFill/>
        </p:spPr>
        <p:txBody>
          <a:bodyPr wrap="square" rtlCol="0">
            <a:spAutoFit/>
          </a:bodyPr>
          <a:lstStyle/>
          <a:p>
            <a:endParaRPr lang="en-GB" dirty="0"/>
          </a:p>
        </p:txBody>
      </p:sp>
      <p:sp>
        <p:nvSpPr>
          <p:cNvPr id="5" name="TextBox 4"/>
          <p:cNvSpPr txBox="1"/>
          <p:nvPr/>
        </p:nvSpPr>
        <p:spPr>
          <a:xfrm>
            <a:off x="7767641" y="2468673"/>
            <a:ext cx="3595010" cy="646331"/>
          </a:xfrm>
          <a:prstGeom prst="rect">
            <a:avLst/>
          </a:prstGeom>
          <a:noFill/>
        </p:spPr>
        <p:txBody>
          <a:bodyPr wrap="square" rtlCol="0">
            <a:spAutoFit/>
          </a:bodyPr>
          <a:lstStyle/>
          <a:p>
            <a:r>
              <a:rPr lang="en-GB" dirty="0"/>
              <a:t>∆</a:t>
            </a:r>
            <a:r>
              <a:rPr lang="en-GB" dirty="0" smtClean="0"/>
              <a:t>t</a:t>
            </a:r>
            <a:r>
              <a:rPr lang="en-GB" baseline="-25000" dirty="0" smtClean="0"/>
              <a:t>0</a:t>
            </a:r>
            <a:r>
              <a:rPr lang="en-GB" dirty="0"/>
              <a:t> </a:t>
            </a:r>
            <a:r>
              <a:rPr lang="en-GB" dirty="0" smtClean="0"/>
              <a:t>mainly defines how long it takes to reach given R. </a:t>
            </a:r>
          </a:p>
        </p:txBody>
      </p:sp>
      <p:sp>
        <p:nvSpPr>
          <p:cNvPr id="6" name="Rectangle 5"/>
          <p:cNvSpPr/>
          <p:nvPr/>
        </p:nvSpPr>
        <p:spPr>
          <a:xfrm>
            <a:off x="1709310" y="2096128"/>
            <a:ext cx="4891420"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50" name="Rectangle 49"/>
          <p:cNvSpPr/>
          <p:nvPr/>
        </p:nvSpPr>
        <p:spPr>
          <a:xfrm rot="20271190">
            <a:off x="1713913" y="2222706"/>
            <a:ext cx="1787558" cy="9440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51" name="Rectangle 50"/>
          <p:cNvSpPr/>
          <p:nvPr/>
        </p:nvSpPr>
        <p:spPr>
          <a:xfrm>
            <a:off x="1974103" y="2709382"/>
            <a:ext cx="4625132" cy="277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52" name="Rectangle 51"/>
          <p:cNvSpPr/>
          <p:nvPr/>
        </p:nvSpPr>
        <p:spPr>
          <a:xfrm rot="21213269">
            <a:off x="2866801" y="3559380"/>
            <a:ext cx="3604400" cy="5945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53" name="Rectangle 52"/>
          <p:cNvSpPr/>
          <p:nvPr/>
        </p:nvSpPr>
        <p:spPr>
          <a:xfrm>
            <a:off x="4315153" y="1981248"/>
            <a:ext cx="2888605" cy="18073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8" name="Rectangle 7"/>
          <p:cNvSpPr/>
          <p:nvPr/>
        </p:nvSpPr>
        <p:spPr>
          <a:xfrm>
            <a:off x="1693171" y="2977796"/>
            <a:ext cx="483855" cy="5046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p:cNvSpPr txBox="1"/>
          <p:nvPr/>
        </p:nvSpPr>
        <p:spPr>
          <a:xfrm>
            <a:off x="1826606" y="2965696"/>
            <a:ext cx="4920125" cy="830997"/>
          </a:xfrm>
          <a:prstGeom prst="rect">
            <a:avLst/>
          </a:prstGeom>
          <a:noFill/>
        </p:spPr>
        <p:txBody>
          <a:bodyPr wrap="square" rtlCol="0">
            <a:spAutoFit/>
          </a:bodyPr>
          <a:lstStyle/>
          <a:p>
            <a:r>
              <a:rPr lang="en-US" sz="2400" dirty="0" smtClean="0">
                <a:solidFill>
                  <a:schemeClr val="accent3"/>
                </a:solidFill>
              </a:rPr>
              <a:t>Paul trap setting 1</a:t>
            </a:r>
            <a:endParaRPr lang="en-GB" sz="2400" dirty="0" smtClean="0"/>
          </a:p>
          <a:p>
            <a:r>
              <a:rPr lang="en-GB" sz="2400" dirty="0" smtClean="0">
                <a:solidFill>
                  <a:schemeClr val="accent3"/>
                </a:solidFill>
              </a:rPr>
              <a:t>∆t</a:t>
            </a:r>
            <a:r>
              <a:rPr lang="en-GB" sz="2400" baseline="-25000" dirty="0" smtClean="0">
                <a:solidFill>
                  <a:schemeClr val="accent3"/>
                </a:solidFill>
              </a:rPr>
              <a:t>0</a:t>
            </a:r>
            <a:r>
              <a:rPr lang="en-GB" sz="2400" dirty="0" smtClean="0">
                <a:solidFill>
                  <a:schemeClr val="accent3"/>
                </a:solidFill>
              </a:rPr>
              <a:t>=19 ns </a:t>
            </a:r>
            <a:endParaRPr lang="en-US" sz="2400" dirty="0">
              <a:solidFill>
                <a:schemeClr val="accent3"/>
              </a:solidFill>
            </a:endParaRPr>
          </a:p>
        </p:txBody>
      </p:sp>
      <p:sp>
        <p:nvSpPr>
          <p:cNvPr id="46" name="TextBox 45"/>
          <p:cNvSpPr txBox="1"/>
          <p:nvPr/>
        </p:nvSpPr>
        <p:spPr>
          <a:xfrm>
            <a:off x="2927648" y="4149080"/>
            <a:ext cx="3995468" cy="1692771"/>
          </a:xfrm>
          <a:prstGeom prst="rect">
            <a:avLst/>
          </a:prstGeom>
          <a:noFill/>
        </p:spPr>
        <p:txBody>
          <a:bodyPr wrap="square" rtlCol="0">
            <a:spAutoFit/>
          </a:bodyPr>
          <a:lstStyle/>
          <a:p>
            <a:r>
              <a:rPr lang="en-US" sz="2400" dirty="0" smtClean="0">
                <a:solidFill>
                  <a:srgbClr val="0000FF"/>
                </a:solidFill>
              </a:rPr>
              <a:t>Paul trap setting 2</a:t>
            </a:r>
            <a:endParaRPr lang="en-US" sz="2400" dirty="0" smtClean="0">
              <a:solidFill>
                <a:srgbClr val="0000FF"/>
              </a:solidFill>
            </a:endParaRPr>
          </a:p>
          <a:p>
            <a:r>
              <a:rPr lang="en-GB" sz="2400" dirty="0">
                <a:solidFill>
                  <a:srgbClr val="0000FF"/>
                </a:solidFill>
              </a:rPr>
              <a:t>∆</a:t>
            </a:r>
            <a:r>
              <a:rPr lang="en-GB" sz="2400" dirty="0" smtClean="0">
                <a:solidFill>
                  <a:srgbClr val="0000FF"/>
                </a:solidFill>
              </a:rPr>
              <a:t>t</a:t>
            </a:r>
            <a:r>
              <a:rPr lang="en-GB" sz="2400" baseline="-25000" dirty="0" smtClean="0">
                <a:solidFill>
                  <a:srgbClr val="0000FF"/>
                </a:solidFill>
              </a:rPr>
              <a:t>0</a:t>
            </a:r>
            <a:r>
              <a:rPr lang="en-GB" sz="2400" dirty="0" smtClean="0">
                <a:solidFill>
                  <a:srgbClr val="0000FF"/>
                </a:solidFill>
              </a:rPr>
              <a:t>=106 </a:t>
            </a:r>
            <a:r>
              <a:rPr lang="en-GB" sz="2400" dirty="0">
                <a:solidFill>
                  <a:srgbClr val="0000FF"/>
                </a:solidFill>
              </a:rPr>
              <a:t>ns </a:t>
            </a:r>
            <a:endParaRPr lang="en-US" sz="2400" dirty="0">
              <a:solidFill>
                <a:srgbClr val="0000FF"/>
              </a:solidFill>
            </a:endParaRPr>
          </a:p>
          <a:p>
            <a:endParaRPr lang="en-US" sz="2400" dirty="0">
              <a:solidFill>
                <a:srgbClr val="0000D6"/>
              </a:solidFill>
            </a:endParaRPr>
          </a:p>
          <a:p>
            <a:endParaRPr lang="en-GB" sz="3200" dirty="0"/>
          </a:p>
        </p:txBody>
      </p:sp>
      <p:sp>
        <p:nvSpPr>
          <p:cNvPr id="11" name="TextBox 10"/>
          <p:cNvSpPr txBox="1"/>
          <p:nvPr/>
        </p:nvSpPr>
        <p:spPr>
          <a:xfrm>
            <a:off x="7752184" y="3788568"/>
            <a:ext cx="3830216" cy="646331"/>
          </a:xfrm>
          <a:prstGeom prst="rect">
            <a:avLst/>
          </a:prstGeom>
          <a:noFill/>
        </p:spPr>
        <p:txBody>
          <a:bodyPr wrap="square" rtlCol="0">
            <a:spAutoFit/>
          </a:bodyPr>
          <a:lstStyle/>
          <a:p>
            <a:r>
              <a:rPr lang="en-US" dirty="0" smtClean="0"/>
              <a:t>Simulations (dashed) and experiment (points) are in good agreement. </a:t>
            </a:r>
            <a:endParaRPr lang="en-GB" dirty="0"/>
          </a:p>
        </p:txBody>
      </p:sp>
    </p:spTree>
    <p:extLst>
      <p:ext uri="{BB962C8B-B14F-4D97-AF65-F5344CB8AC3E}">
        <p14:creationId xmlns:p14="http://schemas.microsoft.com/office/powerpoint/2010/main" val="28796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Development of a new Paul trap</a:t>
            </a:r>
            <a:endParaRPr lang="en-GB"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8</a:t>
            </a:fld>
            <a:endParaRPr lang="en-US"/>
          </a:p>
        </p:txBody>
      </p:sp>
      <p:sp>
        <p:nvSpPr>
          <p:cNvPr id="5" name="Text Placeholder 4"/>
          <p:cNvSpPr>
            <a:spLocks noGrp="1"/>
          </p:cNvSpPr>
          <p:nvPr>
            <p:ph type="body" sz="quarter" idx="13"/>
          </p:nvPr>
        </p:nvSpPr>
        <p:spPr>
          <a:xfrm>
            <a:off x="9855481" y="6448400"/>
            <a:ext cx="2351584" cy="360363"/>
          </a:xfrm>
        </p:spPr>
        <p:txBody>
          <a:bodyPr/>
          <a:lstStyle/>
          <a:p>
            <a:r>
              <a:rPr lang="en-GB" sz="1400" dirty="0" smtClean="0"/>
              <a:t> </a:t>
            </a:r>
            <a:r>
              <a:rPr lang="en-GB" sz="1400" dirty="0" err="1" smtClean="0"/>
              <a:t>Cern</a:t>
            </a:r>
            <a:r>
              <a:rPr lang="en-GB" sz="1400" dirty="0" smtClean="0"/>
              <a:t> photograph, </a:t>
            </a:r>
            <a:r>
              <a:rPr lang="en-GB" sz="1400" dirty="0" smtClean="0"/>
              <a:t>2021.</a:t>
            </a:r>
            <a:endParaRPr lang="en-GB" sz="1400" dirty="0"/>
          </a:p>
        </p:txBody>
      </p:sp>
      <p:pic>
        <p:nvPicPr>
          <p:cNvPr id="6" name="Content Placeholder 6"/>
          <p:cNvPicPr>
            <a:picLocks noGrp="1" noChangeAspect="1"/>
          </p:cNvPicPr>
          <p:nvPr>
            <p:ph idx="1"/>
          </p:nvPr>
        </p:nvPicPr>
        <p:blipFill>
          <a:blip r:embed="rId2"/>
          <a:stretch>
            <a:fillRect/>
          </a:stretch>
        </p:blipFill>
        <p:spPr>
          <a:xfrm>
            <a:off x="2567608" y="1124743"/>
            <a:ext cx="7776864" cy="5047337"/>
          </a:xfrm>
          <a:prstGeom prst="rect">
            <a:avLst/>
          </a:prstGeom>
        </p:spPr>
      </p:pic>
    </p:spTree>
    <p:extLst>
      <p:ext uri="{BB962C8B-B14F-4D97-AF65-F5344CB8AC3E}">
        <p14:creationId xmlns:p14="http://schemas.microsoft.com/office/powerpoint/2010/main" val="4391879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MR-</a:t>
            </a:r>
            <a:r>
              <a:rPr lang="en-GB" dirty="0" err="1"/>
              <a:t>ToF</a:t>
            </a:r>
            <a:r>
              <a:rPr lang="en-GB" dirty="0"/>
              <a:t> mass </a:t>
            </a:r>
            <a:r>
              <a:rPr lang="en-GB" dirty="0" smtClean="0"/>
              <a:t>resolving power</a:t>
            </a:r>
            <a:endParaRPr lang="en-GB"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9</a:t>
            </a:fld>
            <a:endParaRPr lang="en-US" dirty="0"/>
          </a:p>
        </p:txBody>
      </p:sp>
      <p:sp>
        <p:nvSpPr>
          <p:cNvPr id="7" name="TextBox 6"/>
          <p:cNvSpPr txBox="1"/>
          <p:nvPr/>
        </p:nvSpPr>
        <p:spPr>
          <a:xfrm>
            <a:off x="4079776" y="2060848"/>
            <a:ext cx="2304256" cy="369332"/>
          </a:xfrm>
          <a:prstGeom prst="rect">
            <a:avLst/>
          </a:prstGeom>
          <a:noFill/>
        </p:spPr>
        <p:txBody>
          <a:bodyPr wrap="square" rtlCol="0">
            <a:spAutoFit/>
          </a:bodyPr>
          <a:lstStyle/>
          <a:p>
            <a:endParaRPr lang="en-GB" dirty="0"/>
          </a:p>
        </p:txBody>
      </p:sp>
      <p:pic>
        <p:nvPicPr>
          <p:cNvPr id="36" name="Picture 35"/>
          <p:cNvPicPr>
            <a:picLocks noChangeAspect="1"/>
          </p:cNvPicPr>
          <p:nvPr/>
        </p:nvPicPr>
        <p:blipFill>
          <a:blip r:embed="rId3"/>
          <a:stretch>
            <a:fillRect/>
          </a:stretch>
        </p:blipFill>
        <p:spPr>
          <a:xfrm>
            <a:off x="263352" y="1454573"/>
            <a:ext cx="6139382" cy="3774320"/>
          </a:xfrm>
          <a:prstGeom prst="rect">
            <a:avLst/>
          </a:prstGeom>
        </p:spPr>
      </p:pic>
      <p:sp>
        <p:nvSpPr>
          <p:cNvPr id="6" name="Rectangle 5"/>
          <p:cNvSpPr/>
          <p:nvPr/>
        </p:nvSpPr>
        <p:spPr>
          <a:xfrm>
            <a:off x="1420604" y="1737001"/>
            <a:ext cx="4891420"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50" name="Rectangle 49"/>
          <p:cNvSpPr/>
          <p:nvPr/>
        </p:nvSpPr>
        <p:spPr>
          <a:xfrm rot="20271190">
            <a:off x="1534936" y="2039114"/>
            <a:ext cx="1787558" cy="9440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51" name="Rectangle 50"/>
          <p:cNvSpPr/>
          <p:nvPr/>
        </p:nvSpPr>
        <p:spPr>
          <a:xfrm>
            <a:off x="1685397" y="2298699"/>
            <a:ext cx="4625132" cy="277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52" name="Rectangle 51"/>
          <p:cNvSpPr/>
          <p:nvPr/>
        </p:nvSpPr>
        <p:spPr>
          <a:xfrm rot="21387619">
            <a:off x="2932621" y="3317217"/>
            <a:ext cx="3187303" cy="2595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53" name="Rectangle 52"/>
          <p:cNvSpPr/>
          <p:nvPr/>
        </p:nvSpPr>
        <p:spPr>
          <a:xfrm>
            <a:off x="3894604" y="3252019"/>
            <a:ext cx="2431413" cy="2595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8" name="Rectangle 7"/>
          <p:cNvSpPr/>
          <p:nvPr/>
        </p:nvSpPr>
        <p:spPr>
          <a:xfrm>
            <a:off x="1305920" y="2743424"/>
            <a:ext cx="483855" cy="5046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1547847" y="2981708"/>
            <a:ext cx="4332129" cy="461665"/>
          </a:xfrm>
          <a:prstGeom prst="rect">
            <a:avLst/>
          </a:prstGeom>
          <a:noFill/>
        </p:spPr>
        <p:txBody>
          <a:bodyPr wrap="square" rtlCol="0">
            <a:spAutoFit/>
          </a:bodyPr>
          <a:lstStyle/>
          <a:p>
            <a:r>
              <a:rPr lang="en-US" sz="2400" dirty="0" smtClean="0">
                <a:solidFill>
                  <a:schemeClr val="accent3"/>
                </a:solidFill>
              </a:rPr>
              <a:t>1.5 </a:t>
            </a:r>
            <a:r>
              <a:rPr lang="en-US" sz="2400" dirty="0" err="1" smtClean="0">
                <a:solidFill>
                  <a:schemeClr val="accent3"/>
                </a:solidFill>
              </a:rPr>
              <a:t>keV</a:t>
            </a:r>
            <a:r>
              <a:rPr lang="en-US" sz="2400" dirty="0" smtClean="0">
                <a:solidFill>
                  <a:schemeClr val="accent3"/>
                </a:solidFill>
              </a:rPr>
              <a:t>, </a:t>
            </a:r>
            <a:r>
              <a:rPr lang="en-US" sz="2400" dirty="0" smtClean="0">
                <a:solidFill>
                  <a:schemeClr val="accent3"/>
                </a:solidFill>
              </a:rPr>
              <a:t>setting 1</a:t>
            </a:r>
            <a:endParaRPr lang="en-GB" sz="2400" dirty="0" smtClean="0"/>
          </a:p>
        </p:txBody>
      </p:sp>
      <p:sp>
        <p:nvSpPr>
          <p:cNvPr id="19" name="TextBox 18"/>
          <p:cNvSpPr txBox="1"/>
          <p:nvPr/>
        </p:nvSpPr>
        <p:spPr>
          <a:xfrm>
            <a:off x="2579265" y="3714417"/>
            <a:ext cx="3995468" cy="1692771"/>
          </a:xfrm>
          <a:prstGeom prst="rect">
            <a:avLst/>
          </a:prstGeom>
          <a:noFill/>
        </p:spPr>
        <p:txBody>
          <a:bodyPr wrap="square" rtlCol="0">
            <a:spAutoFit/>
          </a:bodyPr>
          <a:lstStyle/>
          <a:p>
            <a:r>
              <a:rPr lang="en-US" sz="2400" dirty="0">
                <a:solidFill>
                  <a:srgbClr val="0000FF"/>
                </a:solidFill>
              </a:rPr>
              <a:t>1.5 </a:t>
            </a:r>
            <a:r>
              <a:rPr lang="en-US" sz="2400" dirty="0" err="1">
                <a:solidFill>
                  <a:srgbClr val="0000FF"/>
                </a:solidFill>
              </a:rPr>
              <a:t>keV</a:t>
            </a:r>
            <a:r>
              <a:rPr lang="en-US" sz="2400" dirty="0">
                <a:solidFill>
                  <a:srgbClr val="0000FF"/>
                </a:solidFill>
              </a:rPr>
              <a:t>, </a:t>
            </a:r>
            <a:r>
              <a:rPr lang="en-US" sz="2400" dirty="0" smtClean="0">
                <a:solidFill>
                  <a:srgbClr val="0000FF"/>
                </a:solidFill>
              </a:rPr>
              <a:t>setting 2</a:t>
            </a:r>
            <a:endParaRPr lang="en-US" sz="2400" dirty="0">
              <a:solidFill>
                <a:srgbClr val="0000FF"/>
              </a:solidFill>
            </a:endParaRPr>
          </a:p>
          <a:p>
            <a:endParaRPr lang="en-US" sz="2400" dirty="0" smtClean="0">
              <a:solidFill>
                <a:srgbClr val="0000FF"/>
              </a:solidFill>
            </a:endParaRPr>
          </a:p>
          <a:p>
            <a:endParaRPr lang="en-US" sz="2400" dirty="0">
              <a:solidFill>
                <a:srgbClr val="0000D6"/>
              </a:solidFill>
            </a:endParaRPr>
          </a:p>
          <a:p>
            <a:endParaRPr lang="en-GB" sz="3200" dirty="0"/>
          </a:p>
        </p:txBody>
      </p:sp>
      <p:sp>
        <p:nvSpPr>
          <p:cNvPr id="44" name="TextBox 43"/>
          <p:cNvSpPr txBox="1"/>
          <p:nvPr/>
        </p:nvSpPr>
        <p:spPr>
          <a:xfrm>
            <a:off x="1023787" y="2455081"/>
            <a:ext cx="4920125" cy="461665"/>
          </a:xfrm>
          <a:prstGeom prst="rect">
            <a:avLst/>
          </a:prstGeom>
          <a:noFill/>
        </p:spPr>
        <p:txBody>
          <a:bodyPr wrap="square" rtlCol="0">
            <a:spAutoFit/>
          </a:bodyPr>
          <a:lstStyle/>
          <a:p>
            <a:r>
              <a:rPr lang="en-US" sz="2400" dirty="0" smtClean="0">
                <a:solidFill>
                  <a:srgbClr val="FF0000"/>
                </a:solidFill>
              </a:rPr>
              <a:t>30-keV</a:t>
            </a:r>
            <a:endParaRPr lang="en-GB" sz="2400" dirty="0">
              <a:solidFill>
                <a:srgbClr val="FF0000"/>
              </a:solidFill>
            </a:endParaRPr>
          </a:p>
        </p:txBody>
      </p:sp>
      <p:sp>
        <p:nvSpPr>
          <p:cNvPr id="3" name="TextBox 2"/>
          <p:cNvSpPr txBox="1"/>
          <p:nvPr/>
        </p:nvSpPr>
        <p:spPr>
          <a:xfrm>
            <a:off x="7071942" y="2060848"/>
            <a:ext cx="3384376" cy="646331"/>
          </a:xfrm>
          <a:prstGeom prst="rect">
            <a:avLst/>
          </a:prstGeom>
          <a:noFill/>
        </p:spPr>
        <p:txBody>
          <a:bodyPr wrap="square" rtlCol="0">
            <a:spAutoFit/>
          </a:bodyPr>
          <a:lstStyle/>
          <a:p>
            <a:r>
              <a:rPr lang="en-US" dirty="0" smtClean="0"/>
              <a:t>R=10</a:t>
            </a:r>
            <a:r>
              <a:rPr lang="en-US" baseline="30000" dirty="0" smtClean="0"/>
              <a:t>5</a:t>
            </a:r>
            <a:r>
              <a:rPr lang="en-US" dirty="0" smtClean="0"/>
              <a:t> is reached in 3 </a:t>
            </a:r>
            <a:r>
              <a:rPr lang="en-US" dirty="0" err="1" smtClean="0"/>
              <a:t>ms.</a:t>
            </a:r>
            <a:endParaRPr lang="en-US" dirty="0" smtClean="0"/>
          </a:p>
          <a:p>
            <a:endParaRPr lang="en-US" dirty="0"/>
          </a:p>
        </p:txBody>
      </p:sp>
    </p:spTree>
    <p:extLst>
      <p:ext uri="{BB962C8B-B14F-4D97-AF65-F5344CB8AC3E}">
        <p14:creationId xmlns:p14="http://schemas.microsoft.com/office/powerpoint/2010/main" val="29867339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131978</TotalTime>
  <Words>1894</Words>
  <Application>Microsoft Office PowerPoint</Application>
  <PresentationFormat>Widescreen</PresentationFormat>
  <Paragraphs>395</Paragraphs>
  <Slides>39</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Arial Unicode MS</vt:lpstr>
      <vt:lpstr>Calibri</vt:lpstr>
      <vt:lpstr>Times New Roman</vt:lpstr>
      <vt:lpstr>Wingdings</vt:lpstr>
      <vt:lpstr>Office Theme</vt:lpstr>
      <vt:lpstr>Optimisation of the MIRACLS components for MR-ToF mass separation</vt:lpstr>
      <vt:lpstr>MR-ToF devices are highly selective mass separators.</vt:lpstr>
      <vt:lpstr>MR-ToF devices are highly selective mass separators.</vt:lpstr>
      <vt:lpstr>MR-ToF devices are highly selective mass separators.</vt:lpstr>
      <vt:lpstr>MR-ToF devices are highly selective mass separators.</vt:lpstr>
      <vt:lpstr>MR-ToF devices require bunched beams.</vt:lpstr>
      <vt:lpstr>MR-ToF mass resolving power</vt:lpstr>
      <vt:lpstr>Development of a new Paul trap</vt:lpstr>
      <vt:lpstr>MR-ToF mass resolving power</vt:lpstr>
      <vt:lpstr>MR-ToF mass resolving power</vt:lpstr>
      <vt:lpstr>MR-ToF mass resolving power</vt:lpstr>
      <vt:lpstr>MR-ToF devices are highly selective mass separators.</vt:lpstr>
      <vt:lpstr>Coulomb interactions limit ion flux.</vt:lpstr>
      <vt:lpstr>MR-ToF ion flux</vt:lpstr>
      <vt:lpstr>MR-ToF ion flux</vt:lpstr>
      <vt:lpstr>MR-ToF ion flux</vt:lpstr>
      <vt:lpstr>MR-ToF ion flux</vt:lpstr>
      <vt:lpstr>Simulation Results</vt:lpstr>
      <vt:lpstr>The new ISOLDE MR-ToF mass separator </vt:lpstr>
      <vt:lpstr>The new ISOLDE MR-ToF mass separator </vt:lpstr>
      <vt:lpstr>Summary</vt:lpstr>
      <vt:lpstr>Thanks!</vt:lpstr>
      <vt:lpstr>Simulated performance</vt:lpstr>
      <vt:lpstr>Study of the interaction of two ensembles of different ion species</vt:lpstr>
      <vt:lpstr>Space charge studies in MIRACLS low-energy setup.</vt:lpstr>
      <vt:lpstr>Collisional excitation measurements</vt:lpstr>
      <vt:lpstr>Simulations vs experiment</vt:lpstr>
      <vt:lpstr>Simulations vs experiment</vt:lpstr>
      <vt:lpstr>Simulations vs experiment for different operation modes.</vt:lpstr>
      <vt:lpstr>Dependence on mass and abundance ratio is very small. </vt:lpstr>
      <vt:lpstr>Place MR-ToF device close to ToF focus.</vt:lpstr>
      <vt:lpstr>Place MR-ToF device close to ToF focus.</vt:lpstr>
      <vt:lpstr>Isochronous operation</vt:lpstr>
      <vt:lpstr>Does faster MR-ToF mass separation increase ion flux?</vt:lpstr>
      <vt:lpstr>Does faster MR-ToF mass separation increase ion flux?</vt:lpstr>
      <vt:lpstr>Does faster MR-ToF mass separation increase ion flux?</vt:lpstr>
      <vt:lpstr>Does faster MR-ToF mass separation increase ion flux?</vt:lpstr>
      <vt:lpstr>Does a larger beam energy increase ion flux?</vt:lpstr>
      <vt:lpstr>Important notes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skreim</dc:creator>
  <cp:lastModifiedBy>Franziska Maria Maier</cp:lastModifiedBy>
  <cp:revision>3246</cp:revision>
  <dcterms:created xsi:type="dcterms:W3CDTF">2012-03-08T16:06:15Z</dcterms:created>
  <dcterms:modified xsi:type="dcterms:W3CDTF">2023-02-14T11:14:35Z</dcterms:modified>
</cp:coreProperties>
</file>