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4"/>
  </p:notesMasterIdLst>
  <p:sldIdLst>
    <p:sldId id="256" r:id="rId2"/>
    <p:sldId id="257" r:id="rId3"/>
    <p:sldId id="261" r:id="rId4"/>
    <p:sldId id="262" r:id="rId5"/>
    <p:sldId id="282" r:id="rId6"/>
    <p:sldId id="283" r:id="rId7"/>
    <p:sldId id="284" r:id="rId8"/>
    <p:sldId id="264" r:id="rId9"/>
    <p:sldId id="267" r:id="rId10"/>
    <p:sldId id="268" r:id="rId11"/>
    <p:sldId id="278" r:id="rId12"/>
    <p:sldId id="293" r:id="rId13"/>
    <p:sldId id="259" r:id="rId14"/>
    <p:sldId id="274" r:id="rId15"/>
    <p:sldId id="292" r:id="rId16"/>
    <p:sldId id="275" r:id="rId17"/>
    <p:sldId id="285" r:id="rId18"/>
    <p:sldId id="286" r:id="rId19"/>
    <p:sldId id="271" r:id="rId20"/>
    <p:sldId id="272" r:id="rId21"/>
    <p:sldId id="269" r:id="rId22"/>
    <p:sldId id="277" r:id="rId23"/>
    <p:sldId id="279" r:id="rId24"/>
    <p:sldId id="287" r:id="rId25"/>
    <p:sldId id="288" r:id="rId26"/>
    <p:sldId id="266" r:id="rId27"/>
    <p:sldId id="280" r:id="rId28"/>
    <p:sldId id="289" r:id="rId29"/>
    <p:sldId id="281" r:id="rId30"/>
    <p:sldId id="276" r:id="rId31"/>
    <p:sldId id="258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B72A67A4-6869-424C-BF33-CC20D1E420A3}">
          <p14:sldIdLst>
            <p14:sldId id="256"/>
          </p14:sldIdLst>
        </p14:section>
        <p14:section name="Outline" id="{654A51C4-843E-47CA-A4BA-BD6817A781B1}">
          <p14:sldIdLst>
            <p14:sldId id="257"/>
          </p14:sldIdLst>
        </p14:section>
        <p14:section name="Phonons and Magnons for DD" id="{656E49A8-D31D-4EA8-BD9A-F9BA646A6AF9}">
          <p14:sldIdLst>
            <p14:sldId id="261"/>
            <p14:sldId id="262"/>
            <p14:sldId id="282"/>
            <p14:sldId id="283"/>
            <p14:sldId id="284"/>
            <p14:sldId id="264"/>
            <p14:sldId id="267"/>
          </p14:sldIdLst>
        </p14:section>
        <p14:section name="Phonons" id="{1EB9FA0B-20B9-44D6-A041-D1C982CD8C99}">
          <p14:sldIdLst>
            <p14:sldId id="268"/>
            <p14:sldId id="278"/>
            <p14:sldId id="293"/>
            <p14:sldId id="259"/>
            <p14:sldId id="274"/>
            <p14:sldId id="292"/>
            <p14:sldId id="275"/>
            <p14:sldId id="285"/>
            <p14:sldId id="286"/>
            <p14:sldId id="271"/>
            <p14:sldId id="272"/>
          </p14:sldIdLst>
        </p14:section>
        <p14:section name="Magnons" id="{55096C36-4A1B-4AB2-9231-9FB70950E199}">
          <p14:sldIdLst>
            <p14:sldId id="269"/>
            <p14:sldId id="277"/>
            <p14:sldId id="279"/>
            <p14:sldId id="287"/>
            <p14:sldId id="288"/>
            <p14:sldId id="266"/>
            <p14:sldId id="280"/>
            <p14:sldId id="289"/>
            <p14:sldId id="281"/>
            <p14:sldId id="276"/>
          </p14:sldIdLst>
        </p14:section>
        <p14:section name="Summary" id="{8A1B3B26-8863-4B1D-BEFD-BD6C1291F96D}">
          <p14:sldIdLst>
            <p14:sldId id="258"/>
          </p14:sldIdLst>
        </p14:section>
        <p14:section name="Backup" id="{0B2415AF-D717-41C1-9FF2-C52E2ACCC1D9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74483-56F4-49A5-9BDD-A7AE296D55C9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B1FA3-DAE1-41D4-BBC9-E07D942A9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52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5315"/>
            <a:ext cx="7772400" cy="2387600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429001"/>
            <a:ext cx="6858000" cy="557074"/>
          </a:xfr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Tanner Trickle</a:t>
            </a:r>
          </a:p>
        </p:txBody>
      </p:sp>
    </p:spTree>
    <p:extLst>
      <p:ext uri="{BB962C8B-B14F-4D97-AF65-F5344CB8AC3E}">
        <p14:creationId xmlns:p14="http://schemas.microsoft.com/office/powerpoint/2010/main" val="73104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13004-1D99-203A-382B-75AF32720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9639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3E18E-767E-00F0-6A8B-8314478B7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4"/>
            <a:ext cx="157134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ttrickle@fnal.gov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05DF26-3614-0D57-4B49-8849035B9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71348" y="6492873"/>
            <a:ext cx="6001304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D216E-76D3-B5B3-8FED-5B66A1D6B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72652" y="6492875"/>
            <a:ext cx="157134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31FBA5-3D96-45C9-A0A6-4B78C426DD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14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ttrickle@fnal.gov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Searching For Ultralight Dark Matter With Pulsar Timing Arrays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1FBA5-3D96-45C9-A0A6-4B78C426D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6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2005.10256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ure.com/articles/s41467-018-08284-6" TargetMode="Externa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1.10666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hyperlink" Target="https://arxiv.org/abs/2209.129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13927-3246-49E4-E31C-7E8B33A53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0144" y="600250"/>
            <a:ext cx="8583706" cy="1641997"/>
          </a:xfrm>
        </p:spPr>
        <p:txBody>
          <a:bodyPr>
            <a:normAutofit/>
          </a:bodyPr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C8509-7D11-71C0-4565-99C36A355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2524421"/>
            <a:ext cx="6858000" cy="55707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Tanner Trickle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1A7012-B255-A055-FD7E-1E616764B96F}"/>
              </a:ext>
            </a:extLst>
          </p:cNvPr>
          <p:cNvSpPr txBox="1"/>
          <p:nvPr/>
        </p:nvSpPr>
        <p:spPr>
          <a:xfrm>
            <a:off x="0" y="6164872"/>
            <a:ext cx="100673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[2005.10256] Detectability of Axion Dark Matter with Phonon Polaritons and Magnons (arxiv.org)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4FD966-D3AC-07AA-B509-32EFCEBFE502}"/>
              </a:ext>
            </a:extLst>
          </p:cNvPr>
          <p:cNvSpPr txBox="1"/>
          <p:nvPr/>
        </p:nvSpPr>
        <p:spPr>
          <a:xfrm>
            <a:off x="1344703" y="3221166"/>
            <a:ext cx="6454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Andrea </a:t>
            </a:r>
            <a:r>
              <a:rPr lang="en-US" dirty="0" err="1"/>
              <a:t>Mitridate</a:t>
            </a:r>
            <a:r>
              <a:rPr lang="en-US" dirty="0"/>
              <a:t>, </a:t>
            </a:r>
            <a:r>
              <a:rPr lang="en-US" dirty="0" err="1"/>
              <a:t>Zhengkang</a:t>
            </a:r>
            <a:r>
              <a:rPr lang="en-US" dirty="0"/>
              <a:t> Zhang, and Kathryn M. Zurek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60069F-A585-7DAE-F39E-78CE4962B93A}"/>
              </a:ext>
            </a:extLst>
          </p:cNvPr>
          <p:cNvSpPr txBox="1"/>
          <p:nvPr/>
        </p:nvSpPr>
        <p:spPr>
          <a:xfrm>
            <a:off x="1142999" y="4039372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PITT IQ Initiative: Axions, Fundamental and Synthetic – April 7</a:t>
            </a:r>
            <a:r>
              <a:rPr lang="en-US" b="1" baseline="30000" dirty="0"/>
              <a:t>th</a:t>
            </a:r>
            <a:r>
              <a:rPr lang="en-US" b="1" dirty="0"/>
              <a:t>, 2023</a:t>
            </a:r>
          </a:p>
        </p:txBody>
      </p:sp>
      <p:pic>
        <p:nvPicPr>
          <p:cNvPr id="8" name="Picture 2" descr="logo thumbnail">
            <a:extLst>
              <a:ext uri="{FF2B5EF4-FFF2-40B4-BE49-F238E27FC236}">
                <a16:creationId xmlns:a16="http://schemas.microsoft.com/office/drawing/2014/main" id="{E1205892-576F-722C-0414-5347E5774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77" y="4878620"/>
            <a:ext cx="4101193" cy="103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isual Identity | Living Our Brand | University of Pittsburgh">
            <a:extLst>
              <a:ext uri="{FF2B5EF4-FFF2-40B4-BE49-F238E27FC236}">
                <a16:creationId xmlns:a16="http://schemas.microsoft.com/office/drawing/2014/main" id="{56E15BDF-0EF0-9879-FB8C-A6B4A4237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27" y="4584186"/>
            <a:ext cx="3360434" cy="130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483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D66-6C18-1514-237D-F002C67DA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79132-F97E-91D0-2AF4-4339F5AE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E9421-463E-E491-2987-2A551EA4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B80B6-40AE-4B26-C4B3-777A1A0A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FA2AAB-360E-5783-D16E-49DA70C30AC7}"/>
              </a:ext>
            </a:extLst>
          </p:cNvPr>
          <p:cNvSpPr txBox="1"/>
          <p:nvPr/>
        </p:nvSpPr>
        <p:spPr>
          <a:xfrm>
            <a:off x="242047" y="1380565"/>
            <a:ext cx="842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Phonons and magnons for dark matter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Axion absorption on </a:t>
            </a:r>
            <a:r>
              <a:rPr lang="en-US" sz="2400" b="1" dirty="0"/>
              <a:t>phonons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Axion absorption on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magnons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648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F1C5A-9CB3-747B-3229-EAC58C3A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Idea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F22899-EB2A-0AE2-0D0C-DAA4B53E1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58B8C-83B9-36DB-65CB-69CCDD1C5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0F1B0-E66A-07E1-362A-65BC8C55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5F3799C-5F74-C20A-BB63-286E52B26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664" y="1696274"/>
            <a:ext cx="2529995" cy="3856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8D825DC-EA00-B592-171A-3F7570F0E908}"/>
              </a:ext>
            </a:extLst>
          </p:cNvPr>
          <p:cNvSpPr txBox="1"/>
          <p:nvPr/>
        </p:nvSpPr>
        <p:spPr>
          <a:xfrm>
            <a:off x="398376" y="1085921"/>
            <a:ext cx="6777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External electric field creates phonons by shaking dipoles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76F6E5-A413-BEA5-5612-962F316E4F7C}"/>
              </a:ext>
            </a:extLst>
          </p:cNvPr>
          <p:cNvCxnSpPr>
            <a:cxnSpLocks/>
          </p:cNvCxnSpPr>
          <p:nvPr/>
        </p:nvCxnSpPr>
        <p:spPr>
          <a:xfrm>
            <a:off x="735106" y="2868706"/>
            <a:ext cx="739588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BB2C03-675A-2CAD-EF93-315DE73ED9F0}"/>
              </a:ext>
            </a:extLst>
          </p:cNvPr>
          <p:cNvCxnSpPr>
            <a:cxnSpLocks/>
          </p:cNvCxnSpPr>
          <p:nvPr/>
        </p:nvCxnSpPr>
        <p:spPr>
          <a:xfrm flipH="1">
            <a:off x="627529" y="5226423"/>
            <a:ext cx="745863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D7864A3-D533-AE5E-2819-579F8FACC02D}"/>
              </a:ext>
            </a:extLst>
          </p:cNvPr>
          <p:cNvSpPr/>
          <p:nvPr/>
        </p:nvSpPr>
        <p:spPr>
          <a:xfrm>
            <a:off x="2635624" y="3279202"/>
            <a:ext cx="824754" cy="75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C5B0FE-0529-F70B-00BE-D2B694A8741E}"/>
              </a:ext>
            </a:extLst>
          </p:cNvPr>
          <p:cNvSpPr/>
          <p:nvPr/>
        </p:nvSpPr>
        <p:spPr>
          <a:xfrm>
            <a:off x="5468473" y="3285020"/>
            <a:ext cx="824754" cy="7525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9B3E4ED-48C3-31D6-AA7A-F2E0046B0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2273659"/>
            <a:ext cx="697002" cy="35746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F4B11-5557-C62E-ED08-3F8B71BB1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883" y="4631375"/>
            <a:ext cx="697002" cy="35746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0F2AC9-956A-543A-20B2-CABC8901128E}"/>
              </a:ext>
            </a:extLst>
          </p:cNvPr>
          <p:cNvCxnSpPr/>
          <p:nvPr/>
        </p:nvCxnSpPr>
        <p:spPr>
          <a:xfrm>
            <a:off x="6364941" y="3671297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EF0ABA6-651B-669E-1FF8-CF1042D9C187}"/>
              </a:ext>
            </a:extLst>
          </p:cNvPr>
          <p:cNvCxnSpPr>
            <a:cxnSpLocks/>
          </p:cNvCxnSpPr>
          <p:nvPr/>
        </p:nvCxnSpPr>
        <p:spPr>
          <a:xfrm flipH="1">
            <a:off x="1932177" y="3655470"/>
            <a:ext cx="58046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0523D962-C6D4-9826-C45D-E7B5593C8F9B}"/>
              </a:ext>
            </a:extLst>
          </p:cNvPr>
          <p:cNvSpPr/>
          <p:nvPr/>
        </p:nvSpPr>
        <p:spPr>
          <a:xfrm>
            <a:off x="2635624" y="5487056"/>
            <a:ext cx="824754" cy="75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0A8D23-5E63-F950-E335-473AD361C9F5}"/>
              </a:ext>
            </a:extLst>
          </p:cNvPr>
          <p:cNvSpPr/>
          <p:nvPr/>
        </p:nvSpPr>
        <p:spPr>
          <a:xfrm>
            <a:off x="5468473" y="5492874"/>
            <a:ext cx="824754" cy="7525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3EF441D-7047-32C2-FA86-9D111456115A}"/>
              </a:ext>
            </a:extLst>
          </p:cNvPr>
          <p:cNvCxnSpPr/>
          <p:nvPr/>
        </p:nvCxnSpPr>
        <p:spPr>
          <a:xfrm>
            <a:off x="3558988" y="5888522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8E71AB6-D12E-E663-843E-8731CBEFF19B}"/>
              </a:ext>
            </a:extLst>
          </p:cNvPr>
          <p:cNvCxnSpPr>
            <a:cxnSpLocks/>
          </p:cNvCxnSpPr>
          <p:nvPr/>
        </p:nvCxnSpPr>
        <p:spPr>
          <a:xfrm flipH="1">
            <a:off x="4765024" y="5888522"/>
            <a:ext cx="58046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34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C7A4045-7981-0D62-D9AB-0874CDFA81EC}"/>
              </a:ext>
            </a:extLst>
          </p:cNvPr>
          <p:cNvSpPr/>
          <p:nvPr/>
        </p:nvSpPr>
        <p:spPr>
          <a:xfrm>
            <a:off x="806824" y="5862730"/>
            <a:ext cx="7670916" cy="4781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DF1C5A-9CB3-747B-3229-EAC58C3A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Idea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F22899-EB2A-0AE2-0D0C-DAA4B53E1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58B8C-83B9-36DB-65CB-69CCDD1C5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0F1B0-E66A-07E1-362A-65BC8C55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D31685-941C-10F4-F253-26A6300ED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17" y="3001901"/>
            <a:ext cx="3040141" cy="6936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03888F-D0A5-20D6-E42F-FA8D058E3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921" y="4168061"/>
            <a:ext cx="2124761" cy="36512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64FAFF-9DBB-FCDC-DDA6-1BF55B69AE32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034988" y="3695546"/>
            <a:ext cx="1109676" cy="42144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B6B26581-8576-CEEB-665C-0C136F771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712" y="5422663"/>
            <a:ext cx="2176599" cy="3693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58B2228-2A60-9CF3-3D44-8F909E54DB0A}"/>
              </a:ext>
            </a:extLst>
          </p:cNvPr>
          <p:cNvSpPr txBox="1"/>
          <p:nvPr/>
        </p:nvSpPr>
        <p:spPr>
          <a:xfrm>
            <a:off x="666260" y="5939366"/>
            <a:ext cx="797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Axion converts to electric field, which then causes the dipoles to oscillate.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9E00A88-45A6-17EE-BA97-F25469549AE5}"/>
              </a:ext>
            </a:extLst>
          </p:cNvPr>
          <p:cNvCxnSpPr>
            <a:cxnSpLocks/>
          </p:cNvCxnSpPr>
          <p:nvPr/>
        </p:nvCxnSpPr>
        <p:spPr>
          <a:xfrm>
            <a:off x="3854824" y="4533185"/>
            <a:ext cx="1819835" cy="8187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5F3799C-5F74-C20A-BB63-286E52B26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4664" y="1696274"/>
            <a:ext cx="2529995" cy="38566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8D825DC-EA00-B592-171A-3F7570F0E908}"/>
              </a:ext>
            </a:extLst>
          </p:cNvPr>
          <p:cNvSpPr txBox="1"/>
          <p:nvPr/>
        </p:nvSpPr>
        <p:spPr>
          <a:xfrm>
            <a:off x="398376" y="1085921"/>
            <a:ext cx="6777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External electric field creates phonons by shaking dipoles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EA1735-24E0-912B-93C4-5E9347E9C489}"/>
              </a:ext>
            </a:extLst>
          </p:cNvPr>
          <p:cNvSpPr txBox="1"/>
          <p:nvPr/>
        </p:nvSpPr>
        <p:spPr>
          <a:xfrm>
            <a:off x="398376" y="2601454"/>
            <a:ext cx="737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 background magnetic field, axion generates an electric field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6421B28-410C-9230-B5C6-E30C0A13E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056" y="3118157"/>
            <a:ext cx="3745228" cy="1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075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CF1A2-DA70-3B1D-D002-1B2DAF6E2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Phonons vs. Phonon-Polaritons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10B40-F850-23CD-5CD0-5F990309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72ED6-D242-AE5F-32BF-406702FE6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8896E-819B-B2F0-C50D-5BE9A409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EDC936-D7C8-9BF7-11A6-CD1B438BD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01" y="1037891"/>
            <a:ext cx="7649643" cy="47822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29DF8A-8223-FA30-D315-0CDC911B9A93}"/>
              </a:ext>
            </a:extLst>
          </p:cNvPr>
          <p:cNvSpPr txBox="1"/>
          <p:nvPr/>
        </p:nvSpPr>
        <p:spPr>
          <a:xfrm>
            <a:off x="3415554" y="752490"/>
            <a:ext cx="2321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GaAs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A1FC5B-D71C-FD4C-CE9C-E6002D50A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59" y="5712881"/>
            <a:ext cx="8519926" cy="51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81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CF1A2-DA70-3B1D-D002-1B2DAF6E2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Phonons vs. Phonon-Polaritons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10B40-F850-23CD-5CD0-5F990309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72ED6-D242-AE5F-32BF-406702FE6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8896E-819B-B2F0-C50D-5BE9A409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EDC936-D7C8-9BF7-11A6-CD1B438BD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83" y="1297868"/>
            <a:ext cx="7649643" cy="478221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36C8C8-67FC-3EF5-E074-80F71692DC44}"/>
              </a:ext>
            </a:extLst>
          </p:cNvPr>
          <p:cNvCxnSpPr>
            <a:cxnSpLocks/>
          </p:cNvCxnSpPr>
          <p:nvPr/>
        </p:nvCxnSpPr>
        <p:spPr>
          <a:xfrm flipV="1">
            <a:off x="1694329" y="3173506"/>
            <a:ext cx="62753" cy="199016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A710596-31A7-B97D-23D4-CB2525051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517" y="1894591"/>
            <a:ext cx="1827400" cy="5886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A00EE7-76C6-2FA5-409B-D758C3AA7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92" y="5409092"/>
            <a:ext cx="3088474" cy="3347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94FB843-D000-477E-42C9-01ABC083FE36}"/>
              </a:ext>
            </a:extLst>
          </p:cNvPr>
          <p:cNvSpPr txBox="1"/>
          <p:nvPr/>
        </p:nvSpPr>
        <p:spPr>
          <a:xfrm>
            <a:off x="2225790" y="1009378"/>
            <a:ext cx="46975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GaAs</a:t>
            </a:r>
          </a:p>
        </p:txBody>
      </p:sp>
    </p:spTree>
    <p:extLst>
      <p:ext uri="{BB962C8B-B14F-4D97-AF65-F5344CB8AC3E}">
        <p14:creationId xmlns:p14="http://schemas.microsoft.com/office/powerpoint/2010/main" val="3782634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2FD7F-93BA-E777-AC3A-3A6970086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Single Phonon Absorption Rate: Simple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28E604-DFF2-6018-6B8D-330D9393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F529EE-A0D1-19DB-6728-D8FD8D9DD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Detecting Axion Dark Matter with Phonons and Magnons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EC017-7FAC-05C8-089A-AF7AC9B7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B5028-C84D-357E-28A0-EA3D1123EEFC}"/>
              </a:ext>
            </a:extLst>
          </p:cNvPr>
          <p:cNvSpPr txBox="1"/>
          <p:nvPr/>
        </p:nvSpPr>
        <p:spPr>
          <a:xfrm>
            <a:off x="564776" y="1096398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compute the absorption rate, just use Fermi’s Golden rule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8F4885-19FD-B978-39A7-286A2130B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696" y="3045902"/>
            <a:ext cx="6738608" cy="49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250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9F3B9B-5D3F-160B-AC71-50A13AB7FFE8}"/>
              </a:ext>
            </a:extLst>
          </p:cNvPr>
          <p:cNvSpPr/>
          <p:nvPr/>
        </p:nvSpPr>
        <p:spPr>
          <a:xfrm>
            <a:off x="0" y="4473388"/>
            <a:ext cx="322729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E44814-A7AC-7AB3-241B-A3F748E97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Single Phonon Absorption Rate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1E3003-3C16-9677-715B-3C1BD0410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C1F6A-11DC-B96E-2088-7D44F166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BC4B5-206A-E369-F64A-FDFFC90B9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7412A84-DFCF-F31E-3A91-3C63D8067B8C}"/>
              </a:ext>
            </a:extLst>
          </p:cNvPr>
          <p:cNvSpPr/>
          <p:nvPr/>
        </p:nvSpPr>
        <p:spPr>
          <a:xfrm>
            <a:off x="6302188" y="1703294"/>
            <a:ext cx="161365" cy="1972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51D96-E7C5-8AFB-EC04-7E01566C6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74" y="1184678"/>
            <a:ext cx="7801439" cy="1510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E1FC45-5062-AB78-C404-63B22C080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908" y="3002042"/>
            <a:ext cx="4260184" cy="792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1BD98-0171-A644-E48E-760EC714C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9" y="4146428"/>
            <a:ext cx="8997202" cy="1096397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B5B996-5848-3A1C-C871-19FF8B1927D9}"/>
              </a:ext>
            </a:extLst>
          </p:cNvPr>
          <p:cNvSpPr/>
          <p:nvPr/>
        </p:nvSpPr>
        <p:spPr>
          <a:xfrm>
            <a:off x="1108117" y="5461620"/>
            <a:ext cx="7103554" cy="7854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B0BF48-2925-0501-19B6-E5D83C825E96}"/>
              </a:ext>
            </a:extLst>
          </p:cNvPr>
          <p:cNvSpPr txBox="1"/>
          <p:nvPr/>
        </p:nvSpPr>
        <p:spPr>
          <a:xfrm>
            <a:off x="1380566" y="5673322"/>
            <a:ext cx="748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 -&gt; single phonon-polariton absorption rate per target exposure</a:t>
            </a:r>
          </a:p>
        </p:txBody>
      </p:sp>
    </p:spTree>
    <p:extLst>
      <p:ext uri="{BB962C8B-B14F-4D97-AF65-F5344CB8AC3E}">
        <p14:creationId xmlns:p14="http://schemas.microsoft.com/office/powerpoint/2010/main" val="2246207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D0F9407-F63C-9B88-F3C7-CF89B3F6D5D5}"/>
              </a:ext>
            </a:extLst>
          </p:cNvPr>
          <p:cNvSpPr/>
          <p:nvPr/>
        </p:nvSpPr>
        <p:spPr>
          <a:xfrm>
            <a:off x="5576048" y="3113232"/>
            <a:ext cx="1219200" cy="5058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83D56EA-EE87-7651-82CB-C1DE4BDC4BB7}"/>
              </a:ext>
            </a:extLst>
          </p:cNvPr>
          <p:cNvSpPr/>
          <p:nvPr/>
        </p:nvSpPr>
        <p:spPr>
          <a:xfrm>
            <a:off x="6060141" y="4790960"/>
            <a:ext cx="322729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A814185-52C4-2A6C-77D8-5FC57A55C1F6}"/>
              </a:ext>
            </a:extLst>
          </p:cNvPr>
          <p:cNvSpPr/>
          <p:nvPr/>
        </p:nvSpPr>
        <p:spPr>
          <a:xfrm>
            <a:off x="6795247" y="4509015"/>
            <a:ext cx="2052918" cy="4574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BC21337-06FD-5B05-E1EF-BC3A2D75BBBA}"/>
              </a:ext>
            </a:extLst>
          </p:cNvPr>
          <p:cNvSpPr/>
          <p:nvPr/>
        </p:nvSpPr>
        <p:spPr>
          <a:xfrm>
            <a:off x="2545977" y="4781951"/>
            <a:ext cx="394446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9F3B9B-5D3F-160B-AC71-50A13AB7FFE8}"/>
              </a:ext>
            </a:extLst>
          </p:cNvPr>
          <p:cNvSpPr/>
          <p:nvPr/>
        </p:nvSpPr>
        <p:spPr>
          <a:xfrm>
            <a:off x="2779058" y="4356847"/>
            <a:ext cx="322729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E44814-A7AC-7AB3-241B-A3F748E97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Single Phonon Absorption Rate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1E3003-3C16-9677-715B-3C1BD0410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C1F6A-11DC-B96E-2088-7D44F166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BC4B5-206A-E369-F64A-FDFFC90B9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7412A84-DFCF-F31E-3A91-3C63D8067B8C}"/>
              </a:ext>
            </a:extLst>
          </p:cNvPr>
          <p:cNvSpPr/>
          <p:nvPr/>
        </p:nvSpPr>
        <p:spPr>
          <a:xfrm>
            <a:off x="6302188" y="1703294"/>
            <a:ext cx="161365" cy="1972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51D96-E7C5-8AFB-EC04-7E01566C6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74" y="1184678"/>
            <a:ext cx="7801439" cy="1510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E1FC45-5062-AB78-C404-63B22C080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908" y="3002042"/>
            <a:ext cx="4260184" cy="792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1BD98-0171-A644-E48E-760EC714C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9" y="4140112"/>
            <a:ext cx="8997202" cy="1096397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B5B996-5848-3A1C-C871-19FF8B1927D9}"/>
              </a:ext>
            </a:extLst>
          </p:cNvPr>
          <p:cNvSpPr/>
          <p:nvPr/>
        </p:nvSpPr>
        <p:spPr>
          <a:xfrm>
            <a:off x="403412" y="5400300"/>
            <a:ext cx="6203576" cy="600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B0BF48-2925-0501-19B6-E5D83C825E96}"/>
              </a:ext>
            </a:extLst>
          </p:cNvPr>
          <p:cNvSpPr txBox="1"/>
          <p:nvPr/>
        </p:nvSpPr>
        <p:spPr>
          <a:xfrm>
            <a:off x="550354" y="5517285"/>
            <a:ext cx="748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Polariton/phonon eigensystem – compute from first principles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712FA0-1E7D-B588-6D34-759303243C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011" y="6106962"/>
            <a:ext cx="7630590" cy="3810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90EFEA-A687-63EF-A0B1-3A1C0A805C67}"/>
              </a:ext>
            </a:extLst>
          </p:cNvPr>
          <p:cNvSpPr txBox="1"/>
          <p:nvPr/>
        </p:nvSpPr>
        <p:spPr>
          <a:xfrm>
            <a:off x="73399" y="6112822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DFT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D1386C-C5FB-251D-6EF0-1710B197EFAC}"/>
              </a:ext>
            </a:extLst>
          </p:cNvPr>
          <p:cNvCxnSpPr/>
          <p:nvPr/>
        </p:nvCxnSpPr>
        <p:spPr>
          <a:xfrm>
            <a:off x="785674" y="6329082"/>
            <a:ext cx="50524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C40953B4-5A1C-78C3-C9CE-4D4CC13251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6681" y="5285919"/>
            <a:ext cx="2467319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9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28F9F5D-51A6-8AD8-2198-3CA533B32058}"/>
              </a:ext>
            </a:extLst>
          </p:cNvPr>
          <p:cNvSpPr/>
          <p:nvPr/>
        </p:nvSpPr>
        <p:spPr>
          <a:xfrm>
            <a:off x="3827929" y="4775297"/>
            <a:ext cx="322729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83D56EA-EE87-7651-82CB-C1DE4BDC4BB7}"/>
              </a:ext>
            </a:extLst>
          </p:cNvPr>
          <p:cNvSpPr/>
          <p:nvPr/>
        </p:nvSpPr>
        <p:spPr>
          <a:xfrm>
            <a:off x="3092823" y="4400025"/>
            <a:ext cx="322729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 hidden="1">
            <a:extLst>
              <a:ext uri="{FF2B5EF4-FFF2-40B4-BE49-F238E27FC236}">
                <a16:creationId xmlns:a16="http://schemas.microsoft.com/office/drawing/2014/main" id="{9A814185-52C4-2A6C-77D8-5FC57A55C1F6}"/>
              </a:ext>
            </a:extLst>
          </p:cNvPr>
          <p:cNvSpPr/>
          <p:nvPr/>
        </p:nvSpPr>
        <p:spPr>
          <a:xfrm>
            <a:off x="6795247" y="4509015"/>
            <a:ext cx="2052918" cy="4574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 hidden="1">
            <a:extLst>
              <a:ext uri="{FF2B5EF4-FFF2-40B4-BE49-F238E27FC236}">
                <a16:creationId xmlns:a16="http://schemas.microsoft.com/office/drawing/2014/main" id="{5BC21337-06FD-5B05-E1EF-BC3A2D75BBBA}"/>
              </a:ext>
            </a:extLst>
          </p:cNvPr>
          <p:cNvSpPr/>
          <p:nvPr/>
        </p:nvSpPr>
        <p:spPr>
          <a:xfrm>
            <a:off x="2545977" y="4781951"/>
            <a:ext cx="394446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 hidden="1">
            <a:extLst>
              <a:ext uri="{FF2B5EF4-FFF2-40B4-BE49-F238E27FC236}">
                <a16:creationId xmlns:a16="http://schemas.microsoft.com/office/drawing/2014/main" id="{C39F3B9B-5D3F-160B-AC71-50A13AB7FFE8}"/>
              </a:ext>
            </a:extLst>
          </p:cNvPr>
          <p:cNvSpPr/>
          <p:nvPr/>
        </p:nvSpPr>
        <p:spPr>
          <a:xfrm>
            <a:off x="2779058" y="4356847"/>
            <a:ext cx="322729" cy="358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E44814-A7AC-7AB3-241B-A3F748E97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Single Phonon Absorption Rate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1E3003-3C16-9677-715B-3C1BD0410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C1F6A-11DC-B96E-2088-7D44F166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BC4B5-206A-E369-F64A-FDFFC90B9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7412A84-DFCF-F31E-3A91-3C63D8067B8C}"/>
              </a:ext>
            </a:extLst>
          </p:cNvPr>
          <p:cNvSpPr/>
          <p:nvPr/>
        </p:nvSpPr>
        <p:spPr>
          <a:xfrm>
            <a:off x="6302188" y="1703294"/>
            <a:ext cx="161365" cy="1972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451D96-E7C5-8AFB-EC04-7E01566C6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74" y="1184678"/>
            <a:ext cx="7801439" cy="1510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E1FC45-5062-AB78-C404-63B22C080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908" y="3002042"/>
            <a:ext cx="4260184" cy="792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1BD98-0171-A644-E48E-760EC714C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9" y="4140112"/>
            <a:ext cx="8997202" cy="1096397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B5B996-5848-3A1C-C871-19FF8B1927D9}"/>
              </a:ext>
            </a:extLst>
          </p:cNvPr>
          <p:cNvSpPr/>
          <p:nvPr/>
        </p:nvSpPr>
        <p:spPr>
          <a:xfrm>
            <a:off x="2712800" y="5438723"/>
            <a:ext cx="3849365" cy="600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B0BF48-2925-0501-19B6-E5D83C825E96}"/>
              </a:ext>
            </a:extLst>
          </p:cNvPr>
          <p:cNvSpPr txBox="1"/>
          <p:nvPr/>
        </p:nvSpPr>
        <p:spPr>
          <a:xfrm>
            <a:off x="3189755" y="5555708"/>
            <a:ext cx="748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Polariton width -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712FA0-1E7D-B588-6D34-759303243C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011" y="6106962"/>
            <a:ext cx="7630590" cy="3810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90EFEA-A687-63EF-A0B1-3A1C0A805C67}"/>
              </a:ext>
            </a:extLst>
          </p:cNvPr>
          <p:cNvSpPr txBox="1"/>
          <p:nvPr/>
        </p:nvSpPr>
        <p:spPr>
          <a:xfrm>
            <a:off x="73399" y="6112822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DFT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D1386C-C5FB-251D-6EF0-1710B197EFAC}"/>
              </a:ext>
            </a:extLst>
          </p:cNvPr>
          <p:cNvCxnSpPr/>
          <p:nvPr/>
        </p:nvCxnSpPr>
        <p:spPr>
          <a:xfrm>
            <a:off x="785674" y="6329082"/>
            <a:ext cx="50524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CC9EC99D-3799-C075-F64C-AA50F0C1DD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7482" y="5570154"/>
            <a:ext cx="1090481" cy="30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79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04ADD4-7D99-5F58-7E6B-ED29226B3B73}"/>
              </a:ext>
            </a:extLst>
          </p:cNvPr>
          <p:cNvSpPr txBox="1"/>
          <p:nvPr/>
        </p:nvSpPr>
        <p:spPr>
          <a:xfrm>
            <a:off x="261997" y="4984377"/>
            <a:ext cx="8130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Averaged over external B field directions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kilogram-year exposure, no backgrounds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D634A9-07E3-8D3F-D044-75E633ED4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Projected Reach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954236-7E97-91FA-F811-CBF645E88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3BE19-AB13-091C-EA79-8626B0F2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A9F7E-A539-9A09-5546-ADA0A79A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3B50C9-17D6-50DC-7C3E-1F039F030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049" y="999053"/>
            <a:ext cx="6326886" cy="40839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300D07-3642-60C2-E829-1EEBF5732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71" y="6127749"/>
            <a:ext cx="1551779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8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D66-6C18-1514-237D-F002C67DA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79132-F97E-91D0-2AF4-4339F5AE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E9421-463E-E491-2987-2A551EA4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B80B6-40AE-4B26-C4B3-777A1A0A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FA2AAB-360E-5783-D16E-49DA70C30AC7}"/>
              </a:ext>
            </a:extLst>
          </p:cNvPr>
          <p:cNvSpPr txBox="1"/>
          <p:nvPr/>
        </p:nvSpPr>
        <p:spPr>
          <a:xfrm>
            <a:off x="242047" y="1380565"/>
            <a:ext cx="842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Phonons and magnons for dark matter direct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Axion absorption on </a:t>
            </a:r>
            <a:r>
              <a:rPr lang="en-US" sz="2400" b="1" dirty="0"/>
              <a:t>phonons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Axion absorption on </a:t>
            </a:r>
            <a:r>
              <a:rPr lang="en-US" sz="2400" b="1" dirty="0"/>
              <a:t>magnons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3163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60DFF-778F-9C11-A305-0C85454C4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Projected Reach: B field variation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B1AFD-6E93-083C-50E9-77D67510B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EF5B6-D644-30EF-14AB-48223DC15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D4C9A-FAB9-DE4C-A9B0-A9B5D0E9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3CA6CF-BE0E-8907-0CA1-7E6842612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3388"/>
            <a:ext cx="9144000" cy="28733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DD6041-2A42-1848-A778-38B219F285B3}"/>
              </a:ext>
            </a:extLst>
          </p:cNvPr>
          <p:cNvSpPr txBox="1"/>
          <p:nvPr/>
        </p:nvSpPr>
        <p:spPr>
          <a:xfrm>
            <a:off x="227337" y="4367111"/>
            <a:ext cx="81309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Specific </a:t>
            </a:r>
            <a:r>
              <a:rPr lang="en-US" dirty="0"/>
              <a:t>external B field directions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resonances appear for different directions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Useful for background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A27601-F354-8B91-05B4-C5FC04A48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47" y="5394612"/>
            <a:ext cx="1551779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04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D66-6C18-1514-237D-F002C67DA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79132-F97E-91D0-2AF4-4339F5AE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E9421-463E-E491-2987-2A551EA4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B80B6-40AE-4B26-C4B3-777A1A0A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FA2AAB-360E-5783-D16E-49DA70C30AC7}"/>
              </a:ext>
            </a:extLst>
          </p:cNvPr>
          <p:cNvSpPr txBox="1"/>
          <p:nvPr/>
        </p:nvSpPr>
        <p:spPr>
          <a:xfrm>
            <a:off x="242047" y="1380565"/>
            <a:ext cx="842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Phonons and magnons for dark matter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Axion absorption on 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</a:rPr>
              <a:t>phonons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Axion absorption on </a:t>
            </a:r>
            <a:r>
              <a:rPr lang="en-US" sz="2400" b="1" dirty="0"/>
              <a:t>magnons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1392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66ED7-9758-8B6C-9FDD-0D5DD9AB0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Idea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D61BD8-95A5-4108-E643-E3CCE3004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B8CE0-09AB-6A38-EAFF-56B8F040B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0C6CFC-E53D-F387-085C-54D166007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4390E7-F00E-412F-18BF-B091A1FB6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01" y="1312641"/>
            <a:ext cx="6672663" cy="7468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5293D9D-5F9A-36DB-51C6-67390F70C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944" y="2520389"/>
            <a:ext cx="4744112" cy="44773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E995B8-AAAE-81AE-F9DC-17283404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628" y="3970996"/>
            <a:ext cx="3678850" cy="23239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3718770-A204-0705-A1EB-155C1F0669F3}"/>
              </a:ext>
            </a:extLst>
          </p:cNvPr>
          <p:cNvSpPr txBox="1"/>
          <p:nvPr/>
        </p:nvSpPr>
        <p:spPr>
          <a:xfrm>
            <a:off x="1699557" y="3520543"/>
            <a:ext cx="527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CASPEr</a:t>
            </a:r>
            <a:r>
              <a:rPr lang="en-US" dirty="0"/>
              <a:t> Wind – but with electrons, no external B field</a:t>
            </a:r>
          </a:p>
        </p:txBody>
      </p:sp>
    </p:spTree>
    <p:extLst>
      <p:ext uri="{BB962C8B-B14F-4D97-AF65-F5344CB8AC3E}">
        <p14:creationId xmlns:p14="http://schemas.microsoft.com/office/powerpoint/2010/main" val="2118803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A0B8E5-7680-0289-C724-5B50D553B81D}"/>
              </a:ext>
            </a:extLst>
          </p:cNvPr>
          <p:cNvSpPr/>
          <p:nvPr/>
        </p:nvSpPr>
        <p:spPr>
          <a:xfrm>
            <a:off x="6499412" y="4313233"/>
            <a:ext cx="2244642" cy="600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48C3FD-D497-4DB2-929D-CCE91A20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Single Magnon Absorption Rate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4FECE5-95A8-9261-68F3-4AFA6DD7A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9E2826-622D-E066-3274-A5256BEC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515030-47C1-973D-F68B-11B981CA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3B866-6999-5E42-323B-F427C51E6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04" y="1315511"/>
            <a:ext cx="8716591" cy="8383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A1BC72-5062-51BB-08FF-A8C572118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277" y="2568692"/>
            <a:ext cx="3820058" cy="9335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CFA15D-A0E2-D7E3-4262-321B2315B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64" y="3936614"/>
            <a:ext cx="8856069" cy="1207815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9C527AE-D556-F18C-FD46-FFBC06388049}"/>
              </a:ext>
            </a:extLst>
          </p:cNvPr>
          <p:cNvSpPr/>
          <p:nvPr/>
        </p:nvSpPr>
        <p:spPr>
          <a:xfrm>
            <a:off x="538521" y="5485251"/>
            <a:ext cx="6168812" cy="6735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1F4057-3F21-E30A-E87E-53D80AD44E06}"/>
              </a:ext>
            </a:extLst>
          </p:cNvPr>
          <p:cNvSpPr txBox="1"/>
          <p:nvPr/>
        </p:nvSpPr>
        <p:spPr>
          <a:xfrm>
            <a:off x="573194" y="5652002"/>
            <a:ext cx="6669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“Magnon polarization vectors” – computed from first principles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C2582D-FDC1-69A9-1E8C-9CCE7586B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841" y="5542489"/>
            <a:ext cx="1886213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50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3DDD0-67FF-9620-0445-8C03DFF6D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Great! What About YIG?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7023-6898-6522-1613-FF97CA26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F5182C-C35C-143A-C2C2-750440A2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Detecting Axion Dark Matter with Phonons and Magnons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D8379-2B1B-171F-03C7-054906BED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1A2EA45-6EEC-34BA-6234-255D1A6E7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88" y="1344741"/>
            <a:ext cx="3457878" cy="253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6E7613-B947-C35F-E640-F45FD77E5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828" y="1846730"/>
            <a:ext cx="4885384" cy="13958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A8A9A9-CA6F-CAF9-FD8F-3E78098A4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742" y="4130062"/>
            <a:ext cx="4951459" cy="23466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C1F771-6DCF-A7C2-72DC-497109D6E15F}"/>
              </a:ext>
            </a:extLst>
          </p:cNvPr>
          <p:cNvSpPr txBox="1"/>
          <p:nvPr/>
        </p:nvSpPr>
        <p:spPr>
          <a:xfrm>
            <a:off x="6475520" y="5118727"/>
            <a:ext cx="1810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Used In QUAX</a:t>
            </a:r>
          </a:p>
        </p:txBody>
      </p:sp>
    </p:spTree>
    <p:extLst>
      <p:ext uri="{BB962C8B-B14F-4D97-AF65-F5344CB8AC3E}">
        <p14:creationId xmlns:p14="http://schemas.microsoft.com/office/powerpoint/2010/main" val="2487755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10E3E-F679-F66A-5EAB-9AC618F21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Compute the rate and…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5C80E6-26B7-0EE7-7A86-392E453BD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F6C0FE-87C3-20CC-5EF2-CBB213152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Detecting Axion Dark Matter with Phonons and Magnons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A813C-E58E-1583-BA38-232F9A5C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C9F44C-23AB-3C4D-BA4D-A274A31D6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122" y="2965570"/>
            <a:ext cx="3849245" cy="73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3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3C8640-780B-DD1E-47DB-E16E3908718B}"/>
              </a:ext>
            </a:extLst>
          </p:cNvPr>
          <p:cNvSpPr/>
          <p:nvPr/>
        </p:nvSpPr>
        <p:spPr>
          <a:xfrm>
            <a:off x="116540" y="3736739"/>
            <a:ext cx="8677835" cy="26461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EC7703-5C8C-A9F0-B81F-3DDC31612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Problem: Selection Rules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A5D83A-F6F6-C60F-98CC-C1B1F4C3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A83392-376F-4F9E-992B-E11E92D8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BAD506-65EE-5EBF-60CC-6EC335367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49C37A-B2FA-8A6F-65FE-5E371B0F1E28}"/>
              </a:ext>
            </a:extLst>
          </p:cNvPr>
          <p:cNvSpPr txBox="1"/>
          <p:nvPr/>
        </p:nvSpPr>
        <p:spPr>
          <a:xfrm>
            <a:off x="1806388" y="986115"/>
            <a:ext cx="580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Selection rules limit which magnon modes can be excited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19EA0A-A289-EE84-D71B-FF0AEBA90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597" y="1697030"/>
            <a:ext cx="2732448" cy="537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B6620C-0507-FF6B-4363-48FE8BD70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597" y="2864665"/>
            <a:ext cx="2863730" cy="5378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A0F1F9-D256-6ED8-7BE6-7079F5419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889" y="4010748"/>
            <a:ext cx="7111146" cy="7031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DE81377-88E7-D4FD-4309-37C6E943CF0D}"/>
              </a:ext>
            </a:extLst>
          </p:cNvPr>
          <p:cNvSpPr txBox="1"/>
          <p:nvPr/>
        </p:nvSpPr>
        <p:spPr>
          <a:xfrm>
            <a:off x="1277151" y="5614784"/>
            <a:ext cx="651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                                                          then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89A58D5-83C8-AF39-F2DD-FB5B1AF997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3317" y="5447879"/>
            <a:ext cx="2685504" cy="7031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214121-41FA-D646-1CEC-75AC929660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9857" y="5447880"/>
            <a:ext cx="2424635" cy="7031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80DFC85-7FFF-B022-A362-B297F4578D85}"/>
              </a:ext>
            </a:extLst>
          </p:cNvPr>
          <p:cNvSpPr txBox="1"/>
          <p:nvPr/>
        </p:nvSpPr>
        <p:spPr>
          <a:xfrm>
            <a:off x="179294" y="4159895"/>
            <a:ext cx="250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801281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8955AED-5C75-36F2-78B3-355ABE6DE4ED}"/>
              </a:ext>
            </a:extLst>
          </p:cNvPr>
          <p:cNvSpPr/>
          <p:nvPr/>
        </p:nvSpPr>
        <p:spPr>
          <a:xfrm>
            <a:off x="1290918" y="5425488"/>
            <a:ext cx="6445623" cy="97715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475EDA-26BB-40B1-3474-49D693A5B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Problem: Selection Rules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DF67AE-FA69-A84D-5CF3-104B3411B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384C49-6935-5550-69B9-89FC81A6F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29C2B-FD7C-9D2E-ED04-9FBA1AA2C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6A146B-F7C4-1EF0-F3B7-ECC71A6D9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74" y="1401663"/>
            <a:ext cx="2425738" cy="4959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9AD61B-AE70-A513-4F7E-E058C6735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74" y="2412885"/>
            <a:ext cx="1818088" cy="1016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6EED2D-5F80-8B06-C7F3-72341BF47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07" y="3871117"/>
            <a:ext cx="4919064" cy="14641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588395-5460-59CA-06D1-DF566D2D133E}"/>
              </a:ext>
            </a:extLst>
          </p:cNvPr>
          <p:cNvSpPr txBox="1"/>
          <p:nvPr/>
        </p:nvSpPr>
        <p:spPr>
          <a:xfrm>
            <a:off x="3980330" y="1522743"/>
            <a:ext cx="4276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Simple, isotropic exchange interactions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B79FFD-2A52-156C-D216-4C2A7757C74F}"/>
              </a:ext>
            </a:extLst>
          </p:cNvPr>
          <p:cNvSpPr txBox="1"/>
          <p:nvPr/>
        </p:nvSpPr>
        <p:spPr>
          <a:xfrm>
            <a:off x="3980329" y="2802217"/>
            <a:ext cx="4276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 coupling to net spin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73B518-059E-CA8B-E746-BF4C1B61B6D7}"/>
              </a:ext>
            </a:extLst>
          </p:cNvPr>
          <p:cNvSpPr txBox="1"/>
          <p:nvPr/>
        </p:nvSpPr>
        <p:spPr>
          <a:xfrm>
            <a:off x="1494581" y="5697312"/>
            <a:ext cx="7557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 absorption on magnons in simple magnets!</a:t>
            </a:r>
          </a:p>
        </p:txBody>
      </p:sp>
    </p:spTree>
    <p:extLst>
      <p:ext uri="{BB962C8B-B14F-4D97-AF65-F5344CB8AC3E}">
        <p14:creationId xmlns:p14="http://schemas.microsoft.com/office/powerpoint/2010/main" val="4142267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59F744-5AD5-94C0-CD07-0FA1E7F82B4F}"/>
              </a:ext>
            </a:extLst>
          </p:cNvPr>
          <p:cNvSpPr/>
          <p:nvPr/>
        </p:nvSpPr>
        <p:spPr>
          <a:xfrm>
            <a:off x="1120588" y="4831976"/>
            <a:ext cx="6813177" cy="6633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AFA4-0BEF-72FF-A49E-8970B5258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Selection Rules: Intuition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BB25F3-0347-997F-7444-2C2ACC101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B6582-12A5-DACB-9BB5-C0088E922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Detecting Axion Dark Matter with Phonons and Magnons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303088-52FB-92AA-7F04-B9BF48BE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6EDCC55D-2DD9-3517-3BC0-8233F52F5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48" y="1525985"/>
            <a:ext cx="5645240" cy="261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3D8578-4F00-F7B6-2F5B-F2A34B671BC8}"/>
              </a:ext>
            </a:extLst>
          </p:cNvPr>
          <p:cNvSpPr txBox="1"/>
          <p:nvPr/>
        </p:nvSpPr>
        <p:spPr>
          <a:xfrm>
            <a:off x="389397" y="959546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(“coupling to mass”) effect for phonons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50C517-31C2-9D86-F213-14C31ABD6BB1}"/>
              </a:ext>
            </a:extLst>
          </p:cNvPr>
          <p:cNvSpPr txBox="1"/>
          <p:nvPr/>
        </p:nvSpPr>
        <p:spPr>
          <a:xfrm>
            <a:off x="1317812" y="4962683"/>
            <a:ext cx="7386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Couple to all masses equally </a:t>
            </a:r>
            <a:r>
              <a:rPr lang="en-US" dirty="0">
                <a:sym typeface="Wingdings" panose="05000000000000000000" pitchFamily="2" charset="2"/>
              </a:rPr>
              <a:t> no out-of-phase (optical) response!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585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898AA-8CE7-9F8E-E4CF-C6E8DB3D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Three Ways Around Selection Rules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72BE7-9D40-1D40-4243-C3305157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FB91F2-F403-B0BA-B2B5-20816636D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A0E3B-CD6F-40B4-03AC-B7E513FE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874150-13C7-4536-765A-3A8BF2026BBE}"/>
              </a:ext>
            </a:extLst>
          </p:cNvPr>
          <p:cNvSpPr txBox="1"/>
          <p:nvPr/>
        </p:nvSpPr>
        <p:spPr>
          <a:xfrm>
            <a:off x="358588" y="1096398"/>
            <a:ext cx="83013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b="1" dirty="0"/>
              <a:t>External Magnetic Field</a:t>
            </a:r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endParaRPr lang="en-US" b="1" dirty="0"/>
          </a:p>
          <a:p>
            <a:r>
              <a:rPr lang="en-US" b="1" dirty="0"/>
              <a:t>2) Anisotropic Exchange Interactions</a:t>
            </a:r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r>
              <a:rPr lang="en-US" b="1" dirty="0"/>
              <a:t>3) Non-degenerate </a:t>
            </a:r>
            <a:r>
              <a:rPr lang="en-US" b="1" dirty="0" err="1"/>
              <a:t>Lande</a:t>
            </a:r>
            <a:r>
              <a:rPr lang="en-US" b="1" dirty="0"/>
              <a:t> g factors </a:t>
            </a:r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7804E3-2F84-2C47-8155-3EE82FAEB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539" y="1597021"/>
            <a:ext cx="4163006" cy="800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361305-A0F4-5FF8-B970-47EED7F7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26" y="1821468"/>
            <a:ext cx="2230601" cy="6188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4F9A32-FAC7-D037-1BEF-2987CA7D7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26" y="3784331"/>
            <a:ext cx="3197625" cy="6188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D93BF4-DC15-3648-D773-6D28A3F8F2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2604" y="2774979"/>
            <a:ext cx="1948135" cy="17957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E6B0B39-6A83-C5A4-798C-C23B2C8A71D2}"/>
              </a:ext>
            </a:extLst>
          </p:cNvPr>
          <p:cNvSpPr txBox="1"/>
          <p:nvPr/>
        </p:nvSpPr>
        <p:spPr>
          <a:xfrm>
            <a:off x="7100739" y="3385702"/>
            <a:ext cx="183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NiPS3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6ED78B-1DBE-EF6A-D423-AE32711A8E27}"/>
              </a:ext>
            </a:extLst>
          </p:cNvPr>
          <p:cNvSpPr txBox="1"/>
          <p:nvPr/>
        </p:nvSpPr>
        <p:spPr>
          <a:xfrm>
            <a:off x="1217658" y="4641707"/>
            <a:ext cx="76842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Suppression of magnetic ordering in XXZ-type antiferromagnetic monolayer NiPS3 | Nature Communications</a:t>
            </a:r>
            <a:endParaRPr lang="en-US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5CABE6E-9B84-C2CC-3DCE-F689D37958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3333" y="5391952"/>
            <a:ext cx="3806700" cy="9427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E0E64AE-68E5-2700-FC39-01ABD60FA3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026" y="5731947"/>
            <a:ext cx="2362761" cy="61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4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DFAE7-E6DE-57B2-10E4-A40937B4F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are phonons and magnons?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37ED2F-01E9-92E5-8CB3-8CB36149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EE24D-4165-2935-216A-172289BB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7F0F1-E89F-1712-E9C8-04B245B7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2" descr="Phonon">
            <a:extLst>
              <a:ext uri="{FF2B5EF4-FFF2-40B4-BE49-F238E27FC236}">
                <a16:creationId xmlns:a16="http://schemas.microsoft.com/office/drawing/2014/main" id="{516E31DD-B8C7-6B17-B9EB-9398E11A3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" y="2071209"/>
            <a:ext cx="2144294" cy="201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 magnon">
            <a:extLst>
              <a:ext uri="{FF2B5EF4-FFF2-40B4-BE49-F238E27FC236}">
                <a16:creationId xmlns:a16="http://schemas.microsoft.com/office/drawing/2014/main" id="{FAF6636F-79AF-42D2-9AA7-2AF6674C1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70" y="4423904"/>
            <a:ext cx="4271830" cy="160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2401CC-6222-8B2F-5356-434B0DECF07D}"/>
              </a:ext>
            </a:extLst>
          </p:cNvPr>
          <p:cNvSpPr txBox="1"/>
          <p:nvPr/>
        </p:nvSpPr>
        <p:spPr>
          <a:xfrm>
            <a:off x="170330" y="999840"/>
            <a:ext cx="806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Words: </a:t>
            </a:r>
            <a:r>
              <a:rPr lang="en-US" dirty="0"/>
              <a:t>Collective motion of ions and spins, respectively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DC47EF-9897-4E7A-88CB-A08A1392A765}"/>
              </a:ext>
            </a:extLst>
          </p:cNvPr>
          <p:cNvSpPr txBox="1"/>
          <p:nvPr/>
        </p:nvSpPr>
        <p:spPr>
          <a:xfrm>
            <a:off x="170769" y="1570835"/>
            <a:ext cx="2487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Pictures: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12EFD9-3012-98A9-1320-AD425D459423}"/>
              </a:ext>
            </a:extLst>
          </p:cNvPr>
          <p:cNvSpPr txBox="1"/>
          <p:nvPr/>
        </p:nvSpPr>
        <p:spPr>
          <a:xfrm>
            <a:off x="5378822" y="1566618"/>
            <a:ext cx="3119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Equations: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AF2297-2C12-6CCE-5253-ED067D6DB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256" y="2191590"/>
            <a:ext cx="3562847" cy="7049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4CA8AD-E4E4-3A19-F94D-1EB2CC8F7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1395" y="4327243"/>
            <a:ext cx="3810532" cy="638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E1ADC4-9182-AA2F-DB81-2F1160FE14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8380" y="3136731"/>
            <a:ext cx="3913547" cy="5845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C76C5A-2ED2-E993-AACD-1D1EDC88FF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5658" y="5196690"/>
            <a:ext cx="3896269" cy="600159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CC4F2F2-ED14-7061-EBE9-226FE401B415}"/>
              </a:ext>
            </a:extLst>
          </p:cNvPr>
          <p:cNvSpPr/>
          <p:nvPr/>
        </p:nvSpPr>
        <p:spPr>
          <a:xfrm>
            <a:off x="5235388" y="5448570"/>
            <a:ext cx="53789" cy="1229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59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4ED9C-5D5C-C480-42BF-948025516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Projected Reach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8E35EC-F090-1F5C-3071-F938E917B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6AA456-6A5B-0887-24FD-CE02EA36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00288-0A34-6D89-422E-B8E17788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2960DA-37AE-14FD-F1DB-94B545DF7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906" y="1006751"/>
            <a:ext cx="6678160" cy="4345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677979-948D-C182-0001-B42F5C2DD788}"/>
              </a:ext>
            </a:extLst>
          </p:cNvPr>
          <p:cNvSpPr txBox="1"/>
          <p:nvPr/>
        </p:nvSpPr>
        <p:spPr>
          <a:xfrm>
            <a:off x="1903042" y="6245352"/>
            <a:ext cx="7171765" cy="228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[2001.10666] Detecting Light Boson Dark Matter through Conversion into Magnon (arxiv.org)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6A3DBB-E69D-2945-B8CB-820FA973CA98}"/>
              </a:ext>
            </a:extLst>
          </p:cNvPr>
          <p:cNvSpPr txBox="1"/>
          <p:nvPr/>
        </p:nvSpPr>
        <p:spPr>
          <a:xfrm>
            <a:off x="331694" y="5112585"/>
            <a:ext cx="83461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backgrounds, kg-</a:t>
            </a:r>
            <a:r>
              <a:rPr lang="en-US" dirty="0" err="1"/>
              <a:t>yr</a:t>
            </a:r>
            <a:r>
              <a:rPr lang="en-US" dirty="0"/>
              <a:t>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YIG – external B, </a:t>
            </a:r>
            <a:r>
              <a:rPr lang="en-US" dirty="0" err="1"/>
              <a:t>YIG_o</a:t>
            </a:r>
            <a:r>
              <a:rPr lang="en-US" dirty="0"/>
              <a:t>/t – nondegenerate g factor, NiPS3 – anisotropic exchange int. 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“YIG scan” -  </a:t>
            </a:r>
          </a:p>
        </p:txBody>
      </p:sp>
    </p:spTree>
    <p:extLst>
      <p:ext uri="{BB962C8B-B14F-4D97-AF65-F5344CB8AC3E}">
        <p14:creationId xmlns:p14="http://schemas.microsoft.com/office/powerpoint/2010/main" val="26217798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25579-DB7E-B12B-5783-1019F1C23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8B5FD8-612E-BC88-0D94-A04B61105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8CF54-1ED4-5611-2230-4150FF81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CE61F-AB04-9FEB-9335-C5F89EB2F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720513-1622-EC6A-B499-BAAD15B2F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37" y="989931"/>
            <a:ext cx="7030431" cy="15432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75F046-A600-DB9D-CED6-DFFD53BE98DD}"/>
              </a:ext>
            </a:extLst>
          </p:cNvPr>
          <p:cNvSpPr txBox="1"/>
          <p:nvPr/>
        </p:nvSpPr>
        <p:spPr>
          <a:xfrm>
            <a:off x="188258" y="4571999"/>
            <a:ext cx="8677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Questions: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Paths forward for single magnon readout?</a:t>
            </a:r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General EFT framework for absorption on collective excitations?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4CAF82-ADE9-2BD7-3F68-1FD1225AE1B7}"/>
              </a:ext>
            </a:extLst>
          </p:cNvPr>
          <p:cNvSpPr txBox="1"/>
          <p:nvPr/>
        </p:nvSpPr>
        <p:spPr>
          <a:xfrm>
            <a:off x="322729" y="2850776"/>
            <a:ext cx="82116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Collective excitations are an exciting new frontier in direct detection of light 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Phonon and magnon excitations are complementary probes of axions for notoriously difficult axion masses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4124EA-B40D-32FA-0E6B-A1CB58478A67}"/>
              </a:ext>
            </a:extLst>
          </p:cNvPr>
          <p:cNvSpPr txBox="1"/>
          <p:nvPr/>
        </p:nvSpPr>
        <p:spPr>
          <a:xfrm>
            <a:off x="6875930" y="5868069"/>
            <a:ext cx="2599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729191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2A006-CF0D-0F15-CE7C-2ED95E296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Detecting Axions with Electrons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9A3CD-A399-7704-2F0C-16EC80A9E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6FE4E-9507-FE03-092D-B082D7EA8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Detecting Axion Dark Matter with Phonons and Magnons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74875-2396-B4DA-20CA-187F8FB3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BB7F7-9872-5396-3AFB-102390647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5679"/>
            <a:ext cx="9144000" cy="419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89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C8B7D-531E-AAA5-7764-B0424DC67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6397"/>
          </a:xfrm>
        </p:spPr>
        <p:txBody>
          <a:bodyPr>
            <a:normAutofit/>
          </a:bodyPr>
          <a:lstStyle/>
          <a:p>
            <a:r>
              <a:rPr lang="en-US" b="1" dirty="0"/>
              <a:t>What are phonons and magnons?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A36C7-C91B-E47A-A4F8-82CBF3280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0CED2-94CB-CEBF-CF34-6D7AA4778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979A6-174B-2405-0409-B700A2AD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9ECAEA-53F9-15C7-D4A5-72CCFE97D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634" y="1235756"/>
            <a:ext cx="3721106" cy="26983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0AECC-09B2-4511-08C1-C864107DD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57" y="1183327"/>
            <a:ext cx="3915321" cy="272453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434A2EB-D51E-B88A-F5AF-8AE184A59874}"/>
              </a:ext>
            </a:extLst>
          </p:cNvPr>
          <p:cNvSpPr txBox="1"/>
          <p:nvPr/>
        </p:nvSpPr>
        <p:spPr>
          <a:xfrm>
            <a:off x="1163929" y="799622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Phonons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16C4528-B9BD-065B-C736-A13F85E7BFA6}"/>
              </a:ext>
            </a:extLst>
          </p:cNvPr>
          <p:cNvSpPr txBox="1"/>
          <p:nvPr/>
        </p:nvSpPr>
        <p:spPr>
          <a:xfrm>
            <a:off x="5319407" y="868494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Magnons</a:t>
            </a:r>
          </a:p>
        </p:txBody>
      </p:sp>
    </p:spTree>
    <p:extLst>
      <p:ext uri="{BB962C8B-B14F-4D97-AF65-F5344CB8AC3E}">
        <p14:creationId xmlns:p14="http://schemas.microsoft.com/office/powerpoint/2010/main" val="100125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B62599A-1373-CFBB-4A87-736006617264}"/>
              </a:ext>
            </a:extLst>
          </p:cNvPr>
          <p:cNvSpPr/>
          <p:nvPr/>
        </p:nvSpPr>
        <p:spPr>
          <a:xfrm>
            <a:off x="1163929" y="5880847"/>
            <a:ext cx="6621104" cy="6108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1C8B7D-531E-AAA5-7764-B0424DC67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639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Why are they useful for detection of DM?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A36C7-C91B-E47A-A4F8-82CBF3280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0CED2-94CB-CEBF-CF34-6D7AA4778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979A6-174B-2405-0409-B700A2AD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9ECAEA-53F9-15C7-D4A5-72CCFE97D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634" y="1235756"/>
            <a:ext cx="3721106" cy="26983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0AECC-09B2-4511-08C1-C864107DD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92" y="1165198"/>
            <a:ext cx="3915321" cy="272453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434A2EB-D51E-B88A-F5AF-8AE184A59874}"/>
              </a:ext>
            </a:extLst>
          </p:cNvPr>
          <p:cNvSpPr txBox="1"/>
          <p:nvPr/>
        </p:nvSpPr>
        <p:spPr>
          <a:xfrm>
            <a:off x="1163929" y="799622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Phonons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16C4528-B9BD-065B-C736-A13F85E7BFA6}"/>
              </a:ext>
            </a:extLst>
          </p:cNvPr>
          <p:cNvSpPr txBox="1"/>
          <p:nvPr/>
        </p:nvSpPr>
        <p:spPr>
          <a:xfrm>
            <a:off x="5321328" y="712533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Magnons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691C023-9C47-F04E-9D63-B8138A1F7174}"/>
              </a:ext>
            </a:extLst>
          </p:cNvPr>
          <p:cNvSpPr/>
          <p:nvPr/>
        </p:nvSpPr>
        <p:spPr>
          <a:xfrm>
            <a:off x="367552" y="1235757"/>
            <a:ext cx="4007224" cy="1970658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36D9CB8-FB9B-3C73-AC64-8BDA61A135C9}"/>
              </a:ext>
            </a:extLst>
          </p:cNvPr>
          <p:cNvSpPr/>
          <p:nvPr/>
        </p:nvSpPr>
        <p:spPr>
          <a:xfrm>
            <a:off x="4685574" y="1235754"/>
            <a:ext cx="3675165" cy="2081187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176F8B-2C86-E540-F44D-55549DA83EB0}"/>
              </a:ext>
            </a:extLst>
          </p:cNvPr>
          <p:cNvSpPr txBox="1"/>
          <p:nvPr/>
        </p:nvSpPr>
        <p:spPr>
          <a:xfrm>
            <a:off x="3096563" y="3781043"/>
            <a:ext cx="255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Kinematics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370278-313F-DFC1-4F91-9C275F35B822}"/>
              </a:ext>
            </a:extLst>
          </p:cNvPr>
          <p:cNvSpPr txBox="1"/>
          <p:nvPr/>
        </p:nvSpPr>
        <p:spPr>
          <a:xfrm>
            <a:off x="910639" y="4348925"/>
            <a:ext cx="25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Absorption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B27D44-B0D1-1707-D291-F529D4322121}"/>
              </a:ext>
            </a:extLst>
          </p:cNvPr>
          <p:cNvSpPr txBox="1"/>
          <p:nvPr/>
        </p:nvSpPr>
        <p:spPr>
          <a:xfrm>
            <a:off x="5455598" y="4350096"/>
            <a:ext cx="25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Scattering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453D8D2-76ED-69AB-788D-DE75E7F33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598" y="4921508"/>
            <a:ext cx="2389591" cy="89545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DD907E0-B0CB-7AAC-F8B6-FB49E8712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3332" y="4991244"/>
            <a:ext cx="1771038" cy="50601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FC00892-F6A0-E482-1A01-48F4E732430A}"/>
              </a:ext>
            </a:extLst>
          </p:cNvPr>
          <p:cNvSpPr txBox="1"/>
          <p:nvPr/>
        </p:nvSpPr>
        <p:spPr>
          <a:xfrm>
            <a:off x="1494234" y="6016783"/>
            <a:ext cx="62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Lower energy excitations allow searching for lower mass DM</a:t>
            </a:r>
          </a:p>
        </p:txBody>
      </p:sp>
    </p:spTree>
    <p:extLst>
      <p:ext uri="{BB962C8B-B14F-4D97-AF65-F5344CB8AC3E}">
        <p14:creationId xmlns:p14="http://schemas.microsoft.com/office/powerpoint/2010/main" val="2224105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8FD0709-63EA-82EA-4379-C07F2ACDCFD5}"/>
              </a:ext>
            </a:extLst>
          </p:cNvPr>
          <p:cNvSpPr/>
          <p:nvPr/>
        </p:nvSpPr>
        <p:spPr>
          <a:xfrm>
            <a:off x="5832277" y="3925199"/>
            <a:ext cx="2914430" cy="254992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0722DA-E0F4-F019-F692-7F82BB946FB5}"/>
              </a:ext>
            </a:extLst>
          </p:cNvPr>
          <p:cNvSpPr/>
          <p:nvPr/>
        </p:nvSpPr>
        <p:spPr>
          <a:xfrm>
            <a:off x="80682" y="3934072"/>
            <a:ext cx="5746377" cy="254992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1C8B7D-531E-AAA5-7764-B0424DC67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639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Why are they useful for detection of DM?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A36C7-C91B-E47A-A4F8-82CBF3280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0CED2-94CB-CEBF-CF34-6D7AA4778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979A6-174B-2405-0409-B700A2AD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9ECAEA-53F9-15C7-D4A5-72CCFE97D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634" y="1235756"/>
            <a:ext cx="3721106" cy="26983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0AECC-09B2-4511-08C1-C864107DD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92" y="1165198"/>
            <a:ext cx="3915321" cy="272453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434A2EB-D51E-B88A-F5AF-8AE184A59874}"/>
              </a:ext>
            </a:extLst>
          </p:cNvPr>
          <p:cNvSpPr txBox="1"/>
          <p:nvPr/>
        </p:nvSpPr>
        <p:spPr>
          <a:xfrm>
            <a:off x="1163929" y="799622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Phonons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16C4528-B9BD-065B-C736-A13F85E7BFA6}"/>
              </a:ext>
            </a:extLst>
          </p:cNvPr>
          <p:cNvSpPr txBox="1"/>
          <p:nvPr/>
        </p:nvSpPr>
        <p:spPr>
          <a:xfrm>
            <a:off x="5321328" y="712533"/>
            <a:ext cx="2357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Magnons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691C023-9C47-F04E-9D63-B8138A1F7174}"/>
              </a:ext>
            </a:extLst>
          </p:cNvPr>
          <p:cNvSpPr/>
          <p:nvPr/>
        </p:nvSpPr>
        <p:spPr>
          <a:xfrm>
            <a:off x="367552" y="1235757"/>
            <a:ext cx="4007224" cy="1970658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36D9CB8-FB9B-3C73-AC64-8BDA61A135C9}"/>
              </a:ext>
            </a:extLst>
          </p:cNvPr>
          <p:cNvSpPr/>
          <p:nvPr/>
        </p:nvSpPr>
        <p:spPr>
          <a:xfrm>
            <a:off x="4685574" y="1235754"/>
            <a:ext cx="3675165" cy="2081187"/>
          </a:xfrm>
          <a:prstGeom prst="round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3C9219-2656-D7DB-EF3D-4C796DF36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3839" y="4047045"/>
            <a:ext cx="866748" cy="3477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223F07-1F6C-6193-078A-AEE42ECCB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341" y="4030952"/>
            <a:ext cx="519009" cy="3477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0A7928-EC57-082E-BE8C-4A2B841A3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941" y="4016196"/>
            <a:ext cx="773845" cy="3651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2C6671A-58E7-3822-D26E-2EF28B213D2A}"/>
              </a:ext>
            </a:extLst>
          </p:cNvPr>
          <p:cNvSpPr txBox="1"/>
          <p:nvPr/>
        </p:nvSpPr>
        <p:spPr>
          <a:xfrm>
            <a:off x="205145" y="4586005"/>
            <a:ext cx="2429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Electronic ionization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XENON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DarkSide</a:t>
            </a:r>
            <a:r>
              <a:rPr lang="en-US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AD5C61-AA16-50E3-1847-CC2D8A23A056}"/>
              </a:ext>
            </a:extLst>
          </p:cNvPr>
          <p:cNvSpPr txBox="1"/>
          <p:nvPr/>
        </p:nvSpPr>
        <p:spPr>
          <a:xfrm>
            <a:off x="2710766" y="4586005"/>
            <a:ext cx="348727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Electronic excitations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SuperCDMS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Edelweiss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CDEX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73836E-2CB2-21B1-F14C-EA3427BFFA4E}"/>
              </a:ext>
            </a:extLst>
          </p:cNvPr>
          <p:cNvSpPr txBox="1"/>
          <p:nvPr/>
        </p:nvSpPr>
        <p:spPr>
          <a:xfrm>
            <a:off x="5903245" y="4588366"/>
            <a:ext cx="28026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Collective Excitations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Phonons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Axion quasiparticles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C9FF042-B8EB-3226-42C3-A8EB6F316302}"/>
              </a:ext>
            </a:extLst>
          </p:cNvPr>
          <p:cNvCxnSpPr>
            <a:cxnSpLocks/>
          </p:cNvCxnSpPr>
          <p:nvPr/>
        </p:nvCxnSpPr>
        <p:spPr>
          <a:xfrm>
            <a:off x="231192" y="4513385"/>
            <a:ext cx="878730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489D6711-6F4A-A925-F411-AF2CAC1425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82" y="3667758"/>
            <a:ext cx="623170" cy="26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39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4DC8A61-86FA-DF48-1164-DB66793C025C}"/>
              </a:ext>
            </a:extLst>
          </p:cNvPr>
          <p:cNvSpPr/>
          <p:nvPr/>
        </p:nvSpPr>
        <p:spPr>
          <a:xfrm>
            <a:off x="4572000" y="5626790"/>
            <a:ext cx="3612776" cy="8660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57B92D-4F3B-F3EB-0F85-7D7A446A3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Why are they useful for detection of axions?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93CA7-42E8-5F79-0C0D-81ED72F97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7BEF3-6E4D-6DFC-9A73-B1D9BC609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9CA1A-FB99-26BE-B2CA-637093CB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4EBBBF8-5AD7-192C-4953-0591A4EE0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93" y="760798"/>
            <a:ext cx="7067408" cy="483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804A7574-F7F1-222A-27A8-04558702D9DF}"/>
              </a:ext>
            </a:extLst>
          </p:cNvPr>
          <p:cNvSpPr/>
          <p:nvPr/>
        </p:nvSpPr>
        <p:spPr>
          <a:xfrm rot="16200000">
            <a:off x="2915416" y="4491705"/>
            <a:ext cx="365125" cy="2868704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F26B3-39ED-16CE-4325-B1788D178C43}"/>
              </a:ext>
            </a:extLst>
          </p:cNvPr>
          <p:cNvSpPr txBox="1"/>
          <p:nvPr/>
        </p:nvSpPr>
        <p:spPr>
          <a:xfrm>
            <a:off x="1846730" y="6081575"/>
            <a:ext cx="3611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Resonant cavities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B8B872-6EBB-D809-8761-60E4E69BA2A6}"/>
              </a:ext>
            </a:extLst>
          </p:cNvPr>
          <p:cNvCxnSpPr>
            <a:cxnSpLocks/>
          </p:cNvCxnSpPr>
          <p:nvPr/>
        </p:nvCxnSpPr>
        <p:spPr>
          <a:xfrm>
            <a:off x="4679576" y="6062112"/>
            <a:ext cx="71556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F2230934-E482-E1F6-BEA3-E4B2E3CC9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115" y="5721249"/>
            <a:ext cx="2404686" cy="52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636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69E93-798F-67E1-3EBD-D61A29BF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Why are they useful for detection of axions?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79E626-F78D-F14E-7C10-9AA9D7920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9730AF-98A7-61A0-C507-3C8A8546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4DC04-3308-796C-88DE-A03AA3E68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7C90C1B-DFEF-7FA4-99A6-82BA77124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1977"/>
            <a:ext cx="4458488" cy="312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E3B81D4-984F-8F8D-9238-F1166D7C2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488" y="1044108"/>
            <a:ext cx="4595865" cy="323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B15737-A125-E1D0-E421-39CDB080957D}"/>
              </a:ext>
            </a:extLst>
          </p:cNvPr>
          <p:cNvSpPr/>
          <p:nvPr/>
        </p:nvSpPr>
        <p:spPr>
          <a:xfrm>
            <a:off x="2229244" y="887506"/>
            <a:ext cx="675321" cy="3388659"/>
          </a:xfrm>
          <a:prstGeom prst="round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647EF0-5E44-40A6-BA48-B716C6BD8487}"/>
              </a:ext>
            </a:extLst>
          </p:cNvPr>
          <p:cNvSpPr/>
          <p:nvPr/>
        </p:nvSpPr>
        <p:spPr>
          <a:xfrm>
            <a:off x="6831108" y="795758"/>
            <a:ext cx="636494" cy="3262591"/>
          </a:xfrm>
          <a:prstGeom prst="round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3B5128-BE13-FB70-2E7E-5E906CBEE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197" y="5072830"/>
            <a:ext cx="2297413" cy="497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C5724E-B314-FE5E-9124-12655A92B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596" y="4222722"/>
            <a:ext cx="3237420" cy="2252803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7E7D6D0-9754-2FB7-A695-93FE9FD32A39}"/>
              </a:ext>
            </a:extLst>
          </p:cNvPr>
          <p:cNvSpPr/>
          <p:nvPr/>
        </p:nvSpPr>
        <p:spPr>
          <a:xfrm>
            <a:off x="4431596" y="4293513"/>
            <a:ext cx="675321" cy="1694566"/>
          </a:xfrm>
          <a:prstGeom prst="round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83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75ACB-9A59-B4D5-1B85-5F079C5D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Current Experimental Efforts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BBE315-4D2C-94A1-99C2-5D4379E14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ttrickle@fnal.gov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CF9B5-45F5-D333-CE39-8B1024C6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Detecting Axion Dark Matter with Phonons and Magnons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686BA-1F84-4BE4-A1AB-6E2A99A93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FBA5-3D96-45C9-A0A6-4B78C426DDF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3262E0-A965-43D9-DBCD-9F303DE3A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5" y="968685"/>
            <a:ext cx="3726710" cy="32460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503739-1D03-FEF1-67B0-D5380EA03890}"/>
              </a:ext>
            </a:extLst>
          </p:cNvPr>
          <p:cNvSpPr txBox="1"/>
          <p:nvPr/>
        </p:nvSpPr>
        <p:spPr>
          <a:xfrm>
            <a:off x="5005042" y="3109303"/>
            <a:ext cx="4159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Need non-cavity readout mechanism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33C453A8-FAD6-68C5-DCF8-0FAF99ED8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21" y="1548342"/>
            <a:ext cx="2490334" cy="14906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E7DFEA8-6243-3688-F370-4D63FFACC7FD}"/>
              </a:ext>
            </a:extLst>
          </p:cNvPr>
          <p:cNvSpPr txBox="1"/>
          <p:nvPr/>
        </p:nvSpPr>
        <p:spPr>
          <a:xfrm>
            <a:off x="5253486" y="1048129"/>
            <a:ext cx="36627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QUAX </a:t>
            </a:r>
            <a:r>
              <a:rPr lang="en-US" dirty="0"/>
              <a:t>(</a:t>
            </a:r>
            <a:r>
              <a:rPr lang="en-US" dirty="0" err="1"/>
              <a:t>QUarere</a:t>
            </a:r>
            <a:r>
              <a:rPr lang="en-US" dirty="0"/>
              <a:t> Axion </a:t>
            </a:r>
            <a:r>
              <a:rPr lang="en-US" dirty="0" err="1"/>
              <a:t>eXperiment</a:t>
            </a:r>
            <a:r>
              <a:rPr lang="en-US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AC5A74-2792-EFE3-054B-8575F7E66990}"/>
              </a:ext>
            </a:extLst>
          </p:cNvPr>
          <p:cNvSpPr txBox="1"/>
          <p:nvPr/>
        </p:nvSpPr>
        <p:spPr>
          <a:xfrm>
            <a:off x="3697941" y="6107260"/>
            <a:ext cx="6091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[2209.12909] Axion detection with phonon-polaritons revisited (arxiv.org)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1E1AC-FCFD-3BBB-377E-1A37D66E0036}"/>
              </a:ext>
            </a:extLst>
          </p:cNvPr>
          <p:cNvSpPr txBox="1"/>
          <p:nvPr/>
        </p:nvSpPr>
        <p:spPr>
          <a:xfrm>
            <a:off x="268939" y="6061093"/>
            <a:ext cx="367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proposal (photon readout):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1A1229-A838-0010-4860-98C56A409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797" y="4581656"/>
            <a:ext cx="3282908" cy="1197207"/>
          </a:xfrm>
          <a:prstGeom prst="rect">
            <a:avLst/>
          </a:prstGeom>
        </p:spPr>
      </p:pic>
      <p:pic>
        <p:nvPicPr>
          <p:cNvPr id="1028" name="Picture 4" descr="Toshiba's double-transmon coupler will realize faster, more accurate superconducting quantum computers">
            <a:extLst>
              <a:ext uri="{FF2B5EF4-FFF2-40B4-BE49-F238E27FC236}">
                <a16:creationId xmlns:a16="http://schemas.microsoft.com/office/drawing/2014/main" id="{1F26E604-71DF-DE8D-0559-EA790FC7E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66" y="4480727"/>
            <a:ext cx="3846038" cy="137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97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rgbClr val="FFFFFF"/>
      </a:lt1>
      <a:dk2>
        <a:srgbClr val="003594"/>
      </a:dk2>
      <a:lt2>
        <a:srgbClr val="003594"/>
      </a:lt2>
      <a:accent1>
        <a:srgbClr val="0033A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_23_pptx_template" id="{EF9ADC97-1ECA-427D-B131-8CB7360CCC0A}" vid="{2467C915-5BE4-4068-9FAD-2475E049B0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01_23_pptx_template</Template>
  <TotalTime>942</TotalTime>
  <Words>1057</Words>
  <Application>Microsoft Office PowerPoint</Application>
  <PresentationFormat>On-screen Show (4:3)</PresentationFormat>
  <Paragraphs>259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Detecting Axion Dark Matter with Phonons and Magnons</vt:lpstr>
      <vt:lpstr>Outline</vt:lpstr>
      <vt:lpstr>What are phonons and magnons?</vt:lpstr>
      <vt:lpstr>What are phonons and magnons?</vt:lpstr>
      <vt:lpstr>Why are they useful for detection of DM?</vt:lpstr>
      <vt:lpstr>Why are they useful for detection of DM?</vt:lpstr>
      <vt:lpstr>Why are they useful for detection of axions?</vt:lpstr>
      <vt:lpstr>Why are they useful for detection of axions?</vt:lpstr>
      <vt:lpstr>Current Experimental Efforts</vt:lpstr>
      <vt:lpstr>Outline</vt:lpstr>
      <vt:lpstr>The Idea</vt:lpstr>
      <vt:lpstr>The Idea</vt:lpstr>
      <vt:lpstr>Phonons vs. Phonon-Polaritons</vt:lpstr>
      <vt:lpstr>Phonons vs. Phonon-Polaritons</vt:lpstr>
      <vt:lpstr>Single Phonon Absorption Rate: Simple</vt:lpstr>
      <vt:lpstr>Single Phonon Absorption Rate</vt:lpstr>
      <vt:lpstr>Single Phonon Absorption Rate</vt:lpstr>
      <vt:lpstr>Single Phonon Absorption Rate</vt:lpstr>
      <vt:lpstr>Projected Reach</vt:lpstr>
      <vt:lpstr>Projected Reach: B field variation</vt:lpstr>
      <vt:lpstr>Outline</vt:lpstr>
      <vt:lpstr>The Idea</vt:lpstr>
      <vt:lpstr>Single Magnon Absorption Rate</vt:lpstr>
      <vt:lpstr>Great! What About YIG?</vt:lpstr>
      <vt:lpstr>Compute the rate and…</vt:lpstr>
      <vt:lpstr>Problem: Selection Rules</vt:lpstr>
      <vt:lpstr>Problem: Selection Rules</vt:lpstr>
      <vt:lpstr>Selection Rules: Intuition</vt:lpstr>
      <vt:lpstr>Three Ways Around Selection Rules</vt:lpstr>
      <vt:lpstr>Projected Reach</vt:lpstr>
      <vt:lpstr>Summary</vt:lpstr>
      <vt:lpstr>Detecting Axions with Electrons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Detectability of Axions with Phonon Polaritons and Magnons</dc:title>
  <dc:creator>Tanner Trickle</dc:creator>
  <cp:lastModifiedBy>Tanner Trickle</cp:lastModifiedBy>
  <cp:revision>167</cp:revision>
  <dcterms:created xsi:type="dcterms:W3CDTF">2023-04-04T14:54:48Z</dcterms:created>
  <dcterms:modified xsi:type="dcterms:W3CDTF">2023-04-07T04:27:04Z</dcterms:modified>
</cp:coreProperties>
</file>