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2"/>
  </p:notesMasterIdLst>
  <p:sldIdLst>
    <p:sldId id="256" r:id="rId2"/>
    <p:sldId id="321" r:id="rId3"/>
    <p:sldId id="322" r:id="rId4"/>
    <p:sldId id="306" r:id="rId5"/>
    <p:sldId id="307" r:id="rId6"/>
    <p:sldId id="309" r:id="rId7"/>
    <p:sldId id="332" r:id="rId8"/>
    <p:sldId id="312" r:id="rId9"/>
    <p:sldId id="329" r:id="rId10"/>
    <p:sldId id="308" r:id="rId11"/>
    <p:sldId id="358" r:id="rId12"/>
    <p:sldId id="354" r:id="rId13"/>
    <p:sldId id="351" r:id="rId14"/>
    <p:sldId id="353" r:id="rId15"/>
    <p:sldId id="274" r:id="rId16"/>
    <p:sldId id="289" r:id="rId17"/>
    <p:sldId id="357" r:id="rId18"/>
    <p:sldId id="331" r:id="rId19"/>
    <p:sldId id="311" r:id="rId20"/>
    <p:sldId id="288" r:id="rId21"/>
    <p:sldId id="259" r:id="rId22"/>
    <p:sldId id="261" r:id="rId23"/>
    <p:sldId id="262" r:id="rId24"/>
    <p:sldId id="263" r:id="rId25"/>
    <p:sldId id="264" r:id="rId26"/>
    <p:sldId id="265" r:id="rId27"/>
    <p:sldId id="267" r:id="rId28"/>
    <p:sldId id="266" r:id="rId29"/>
    <p:sldId id="268" r:id="rId30"/>
    <p:sldId id="272" r:id="rId31"/>
    <p:sldId id="269" r:id="rId32"/>
    <p:sldId id="277" r:id="rId33"/>
    <p:sldId id="346" r:id="rId34"/>
    <p:sldId id="278" r:id="rId35"/>
    <p:sldId id="279" r:id="rId36"/>
    <p:sldId id="347" r:id="rId37"/>
    <p:sldId id="349" r:id="rId38"/>
    <p:sldId id="304" r:id="rId39"/>
    <p:sldId id="350" r:id="rId40"/>
    <p:sldId id="290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0"/>
  </p:normalViewPr>
  <p:slideViewPr>
    <p:cSldViewPr snapToGrid="0" snapToObjects="1">
      <p:cViewPr varScale="1">
        <p:scale>
          <a:sx n="90" d="100"/>
          <a:sy n="90" d="100"/>
        </p:scale>
        <p:origin x="23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DDE1C-FAE0-1545-8DED-5FF6C24640D9}" type="datetimeFigureOut">
              <a:rPr lang="en-US" smtClean="0"/>
              <a:t>3/3/23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88A76-7198-4E42-9AD5-772AC2C4A5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99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Germline</a:t>
            </a:r>
            <a:r>
              <a:rPr lang="en-US" dirty="0"/>
              <a:t> versus</a:t>
            </a:r>
            <a:r>
              <a:rPr lang="en-US" baseline="0" dirty="0"/>
              <a:t> somatic mutations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3B118-FF9E-7442-A179-068EDF13DFD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297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98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3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434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928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204254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63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42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854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38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420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64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371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89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4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619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9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DD7D8-6DDC-F541-A6FF-04A54ACD2D45}" type="datetimeFigureOut">
              <a:rPr lang="en-US" smtClean="0"/>
              <a:t>3/3/23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6D47AB4-BCF1-3041-AA86-3294E51A9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830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sa.gov/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mpoweruk.com/" TargetMode="External"/><Relationship Id="rId4" Type="http://schemas.openxmlformats.org/officeDocument/2006/relationships/image" Target="../media/image37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://uvmgg.wikia.com/wiki/Tumor_suppressor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90738-7DCC-7C4A-B05D-B04EB7ECD2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9562" y="2218267"/>
            <a:ext cx="9144000" cy="1524000"/>
          </a:xfrm>
        </p:spPr>
        <p:txBody>
          <a:bodyPr>
            <a:normAutofit/>
          </a:bodyPr>
          <a:lstStyle/>
          <a:p>
            <a:pPr algn="l"/>
            <a:r>
              <a:rPr lang="el-GR" sz="4000" b="1" dirty="0"/>
              <a:t>Κατανοώντας τον καρκίνο, πρόληψη και θεραπεία</a:t>
            </a:r>
            <a:endParaRPr lang="en-US" sz="4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36FC39-8FA7-594F-8A9E-A1854640FA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9562" y="4055600"/>
            <a:ext cx="9144000" cy="2257518"/>
          </a:xfrm>
        </p:spPr>
        <p:txBody>
          <a:bodyPr>
            <a:normAutofit/>
          </a:bodyPr>
          <a:lstStyle/>
          <a:p>
            <a:pPr algn="l"/>
            <a:r>
              <a:rPr lang="el-GR" dirty="0"/>
              <a:t>Κωνσταντίνος Ευθυμιάδης, </a:t>
            </a:r>
            <a:r>
              <a:rPr lang="en-US" dirty="0"/>
              <a:t>MD, B.Sc. </a:t>
            </a:r>
            <a:r>
              <a:rPr lang="en-US" dirty="0" err="1"/>
              <a:t>Biochem</a:t>
            </a:r>
            <a:r>
              <a:rPr lang="en-US" dirty="0"/>
              <a:t>, M.Sc., PhD</a:t>
            </a:r>
          </a:p>
          <a:p>
            <a:pPr algn="l"/>
            <a:r>
              <a:rPr lang="el-GR" dirty="0" err="1"/>
              <a:t>Παθολ</a:t>
            </a:r>
            <a:r>
              <a:rPr lang="en-US" dirty="0" err="1"/>
              <a:t>ό</a:t>
            </a:r>
            <a:r>
              <a:rPr lang="el-GR" dirty="0" err="1"/>
              <a:t>γος</a:t>
            </a:r>
            <a:r>
              <a:rPr lang="el-GR" dirty="0"/>
              <a:t>-Ογκολόγος, Βιοχημικός</a:t>
            </a:r>
          </a:p>
          <a:p>
            <a:pPr algn="l"/>
            <a:r>
              <a:rPr lang="en-US" dirty="0"/>
              <a:t>Clinical Research Fellow, Clinical Research Facility</a:t>
            </a:r>
            <a:endParaRPr lang="el-GR" dirty="0"/>
          </a:p>
          <a:p>
            <a:pPr algn="l"/>
            <a:r>
              <a:rPr lang="en-US" dirty="0"/>
              <a:t>University College London Hospitals NHS Foundation Trust</a:t>
            </a:r>
          </a:p>
          <a:p>
            <a:pPr algn="l"/>
            <a:r>
              <a:rPr lang="en-US" dirty="0"/>
              <a:t>National Institute for Health and Care Research, London, U.K.</a:t>
            </a:r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83BB55AA-6C1E-7242-9690-78D3E9A3A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637" y="299972"/>
            <a:ext cx="1587500" cy="125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C09DEFEB-07A3-C743-94BB-89E7A77085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3171" y="299972"/>
            <a:ext cx="1346200" cy="125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Title 1">
            <a:extLst>
              <a:ext uri="{FF2B5EF4-FFF2-40B4-BE49-F238E27FC236}">
                <a16:creationId xmlns:a16="http://schemas.microsoft.com/office/drawing/2014/main" id="{9148BB29-3223-3E4A-8446-5256E5172CFE}"/>
              </a:ext>
            </a:extLst>
          </p:cNvPr>
          <p:cNvSpPr txBox="1">
            <a:spLocks/>
          </p:cNvSpPr>
          <p:nvPr/>
        </p:nvSpPr>
        <p:spPr>
          <a:xfrm>
            <a:off x="2868834" y="42036"/>
            <a:ext cx="4573639" cy="15240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l-GR" sz="4000" b="1" dirty="0"/>
              <a:t>Διαδικτυακό </a:t>
            </a:r>
            <a:r>
              <a:rPr lang="en-US" sz="4000" b="1" dirty="0"/>
              <a:t>masterclass </a:t>
            </a:r>
            <a:r>
              <a:rPr lang="el-GR" sz="4000" b="1" dirty="0"/>
              <a:t>θεραπείας με σωματίδια, </a:t>
            </a:r>
            <a:r>
              <a:rPr lang="en-US" sz="4000" b="1" dirty="0"/>
              <a:t>4 </a:t>
            </a:r>
            <a:r>
              <a:rPr lang="el-GR" sz="4000" b="1" dirty="0"/>
              <a:t>Μαρτίου 2023.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007136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allmarks of cancer-modifi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09" y="287868"/>
            <a:ext cx="10642600" cy="78007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1" y="1"/>
            <a:ext cx="4112823" cy="147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8391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6559D2E-9F1E-7399-814A-ABE3EDF8F6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39" y="806167"/>
            <a:ext cx="7989887" cy="489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AAC282-1D77-7669-964F-243C6DFDC8F3}"/>
              </a:ext>
            </a:extLst>
          </p:cNvPr>
          <p:cNvSpPr txBox="1"/>
          <p:nvPr/>
        </p:nvSpPr>
        <p:spPr>
          <a:xfrm>
            <a:off x="507597" y="6415088"/>
            <a:ext cx="6100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 err="1"/>
              <a:t>https</a:t>
            </a:r>
            <a:r>
              <a:rPr lang="el-GR" dirty="0"/>
              <a:t>://</a:t>
            </a:r>
            <a:r>
              <a:rPr lang="el-GR" dirty="0" err="1"/>
              <a:t>www.aacr.org</a:t>
            </a:r>
            <a:r>
              <a:rPr lang="el-GR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661080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40B6815-38D9-974F-A149-18ABBB3BA2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051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FA5042-DD35-E74D-97C4-6D3C1E238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610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3451" y="4125931"/>
            <a:ext cx="4854550" cy="27320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564445" y="0"/>
            <a:ext cx="44643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Εικόνα από </a:t>
            </a:r>
            <a:endParaRPr lang="en-US" dirty="0"/>
          </a:p>
          <a:p>
            <a:r>
              <a:rPr lang="en-US" dirty="0"/>
              <a:t>New Zealand Melanoma Unit, http://</a:t>
            </a:r>
            <a:r>
              <a:rPr lang="en-US" dirty="0" err="1"/>
              <a:t>www.nzmu.co.nz</a:t>
            </a:r>
            <a:r>
              <a:rPr lang="en-US" dirty="0"/>
              <a:t>/anti-pd-1-inhibitors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74" y="1"/>
            <a:ext cx="5452771" cy="412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367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67" y="184150"/>
            <a:ext cx="7505700" cy="648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1698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8882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</a:t>
            </a:r>
            <a:r>
              <a:rPr lang="en-US" sz="1400" dirty="0" err="1"/>
              <a:t>labs.kch.illinois.edu</a:t>
            </a:r>
            <a:r>
              <a:rPr lang="en-US" sz="1400" dirty="0"/>
              <a:t>/images/Research/Labs/</a:t>
            </a:r>
            <a:r>
              <a:rPr lang="en-US" sz="1400" dirty="0" err="1"/>
              <a:t>CancerEpidemiology</a:t>
            </a:r>
            <a:r>
              <a:rPr lang="en-US" sz="1400" dirty="0"/>
              <a:t>/cancer-</a:t>
            </a:r>
            <a:r>
              <a:rPr lang="en-US" sz="1400" dirty="0" err="1"/>
              <a:t>map_lg.jpg</a:t>
            </a:r>
            <a:endParaRPr lang="en-US" sz="1400" dirty="0"/>
          </a:p>
        </p:txBody>
      </p:sp>
      <p:pic>
        <p:nvPicPr>
          <p:cNvPr id="3" name="Picture 2" descr="cancer-map_l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5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5380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07" y="431800"/>
            <a:ext cx="8877300" cy="6426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7767" y="431800"/>
            <a:ext cx="868680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3200" b="1" dirty="0"/>
              <a:t>Τι προκαλεί καρκίνο?</a:t>
            </a:r>
            <a:endParaRPr lang="en-US" sz="3200" b="1" dirty="0"/>
          </a:p>
        </p:txBody>
      </p:sp>
      <p:sp>
        <p:nvSpPr>
          <p:cNvPr id="4" name="Ορθογώνιο 3">
            <a:extLst>
              <a:ext uri="{FF2B5EF4-FFF2-40B4-BE49-F238E27FC236}">
                <a16:creationId xmlns:a16="http://schemas.microsoft.com/office/drawing/2014/main" id="{B16B3135-9F18-587F-3E4F-75D56A000D5B}"/>
              </a:ext>
            </a:extLst>
          </p:cNvPr>
          <p:cNvSpPr/>
          <p:nvPr/>
        </p:nvSpPr>
        <p:spPr>
          <a:xfrm>
            <a:off x="3494762" y="1871662"/>
            <a:ext cx="1803748" cy="2457059"/>
          </a:xfrm>
          <a:prstGeom prst="rect">
            <a:avLst/>
          </a:prstGeom>
          <a:noFill/>
          <a:ln w="1206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AB03DC1D-5099-556E-CB94-C728DC38573C}"/>
              </a:ext>
            </a:extLst>
          </p:cNvPr>
          <p:cNvSpPr/>
          <p:nvPr/>
        </p:nvSpPr>
        <p:spPr>
          <a:xfrm>
            <a:off x="3494762" y="4443412"/>
            <a:ext cx="1803748" cy="594921"/>
          </a:xfrm>
          <a:prstGeom prst="rect">
            <a:avLst/>
          </a:prstGeom>
          <a:noFill/>
          <a:ln w="1206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313E37-C6B8-877C-3901-6071A21A36F4}"/>
              </a:ext>
            </a:extLst>
          </p:cNvPr>
          <p:cNvSpPr txBox="1"/>
          <p:nvPr/>
        </p:nvSpPr>
        <p:spPr>
          <a:xfrm>
            <a:off x="2885162" y="3100191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90%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F61EF3-DC8B-52E8-6E91-B640C740B557}"/>
              </a:ext>
            </a:extLst>
          </p:cNvPr>
          <p:cNvSpPr txBox="1"/>
          <p:nvPr/>
        </p:nvSpPr>
        <p:spPr>
          <a:xfrm>
            <a:off x="2885162" y="458599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10%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275021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082" y="505268"/>
            <a:ext cx="8342335" cy="61169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7798" y="0"/>
            <a:ext cx="8538633" cy="156966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3200" b="1" dirty="0"/>
              <a:t>Ποσοστό θανάτων από καρκίνο που εκτιμάται ότι οφείλεται σε περιβαλλοντικούς παράγοντες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865988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2" descr="figure_01_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60" y="686593"/>
            <a:ext cx="8524875" cy="548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4226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ncer-horoscope-november-2019-astrology-forecast-2139833_daily_expre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67" y="635000"/>
            <a:ext cx="7493000" cy="4978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6431042"/>
            <a:ext cx="470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 taken from Daily Express</a:t>
            </a:r>
          </a:p>
        </p:txBody>
      </p:sp>
    </p:spTree>
    <p:extLst>
      <p:ext uri="{BB962C8B-B14F-4D97-AF65-F5344CB8AC3E}">
        <p14:creationId xmlns:p14="http://schemas.microsoft.com/office/powerpoint/2010/main" val="37656572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50-etiolog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00" y="2311401"/>
            <a:ext cx="4343400" cy="2107701"/>
          </a:xfrm>
          <a:prstGeom prst="rect">
            <a:avLst/>
          </a:prstGeom>
        </p:spPr>
      </p:pic>
      <p:pic>
        <p:nvPicPr>
          <p:cNvPr id="3" name="Picture 2" descr="C50-BRC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618" y="831850"/>
            <a:ext cx="4516782" cy="519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966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0s_greek newspapers on smoking and C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18534"/>
            <a:ext cx="4933528" cy="65743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3701" y="118535"/>
            <a:ext cx="4219703" cy="5689599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3352800" y="254000"/>
            <a:ext cx="1854200" cy="1841500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7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3695"/>
            <a:ext cx="9143999" cy="7905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1" y="909109"/>
            <a:ext cx="4518008" cy="56271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2010" y="934270"/>
            <a:ext cx="4117991" cy="55850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0" y="6519363"/>
            <a:ext cx="9499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DeVita</a:t>
            </a:r>
            <a:r>
              <a:rPr lang="en-US" sz="1400" dirty="0"/>
              <a:t>, Hellman, and Rosenberg's Cancer: Principles and Practice of Oncology, 10</a:t>
            </a:r>
            <a:r>
              <a:rPr lang="en-US" sz="1400" baseline="30000" dirty="0"/>
              <a:t>th</a:t>
            </a:r>
            <a:r>
              <a:rPr lang="en-US" sz="1400" dirty="0"/>
              <a:t> Edition, 2014.</a:t>
            </a:r>
          </a:p>
        </p:txBody>
      </p:sp>
      <p:sp>
        <p:nvSpPr>
          <p:cNvPr id="7" name="Rectangle 6"/>
          <p:cNvSpPr/>
          <p:nvPr/>
        </p:nvSpPr>
        <p:spPr>
          <a:xfrm>
            <a:off x="1524001" y="1168400"/>
            <a:ext cx="4518008" cy="5046133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100000"/>
                  <a:shade val="100000"/>
                  <a:satMod val="130000"/>
                  <a:alpha val="0"/>
                </a:schemeClr>
              </a:gs>
              <a:gs pos="100000">
                <a:schemeClr val="accent2">
                  <a:tint val="50000"/>
                  <a:shade val="100000"/>
                  <a:satMod val="350000"/>
                  <a:alpha val="0"/>
                </a:schemeClr>
              </a:gs>
            </a:gsLst>
            <a:lin ang="16200000" scaled="0"/>
            <a:tileRect/>
          </a:gradFill>
          <a:ln w="76200" cmpd="sng"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28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1"/>
            <a:ext cx="4506426" cy="55033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0427" y="262467"/>
            <a:ext cx="4422302" cy="42418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24000" y="6519363"/>
            <a:ext cx="9499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DeVita</a:t>
            </a:r>
            <a:r>
              <a:rPr lang="en-US" sz="1400" dirty="0"/>
              <a:t>, Hellman, and Rosenberg's Cancer: Principles and Practice of Oncology, 10</a:t>
            </a:r>
            <a:r>
              <a:rPr lang="en-US" sz="1400" baseline="30000" dirty="0"/>
              <a:t>th</a:t>
            </a:r>
            <a:r>
              <a:rPr lang="en-US" sz="1400" dirty="0"/>
              <a:t> Edition, 2014.</a:t>
            </a:r>
          </a:p>
        </p:txBody>
      </p:sp>
    </p:spTree>
    <p:extLst>
      <p:ext uri="{BB962C8B-B14F-4D97-AF65-F5344CB8AC3E}">
        <p14:creationId xmlns:p14="http://schemas.microsoft.com/office/powerpoint/2010/main" val="24893215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-1834186"/>
            <a:ext cx="5714999" cy="86921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04100" y="139700"/>
            <a:ext cx="3073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/>
              <a:t>Τεκμηριωμένες αιτιολογικές συσχετίσεις καπνίσματος και συγκεκριμένων κακοηθειών &amp;</a:t>
            </a:r>
            <a:r>
              <a:rPr lang="en-US" b="1" dirty="0"/>
              <a:t> </a:t>
            </a:r>
            <a:r>
              <a:rPr lang="el-GR" b="1" dirty="0"/>
              <a:t>αντίστοιχη θνησιμότητα, Η.Π.Α. 2004. </a:t>
            </a:r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7451596" y="6210518"/>
            <a:ext cx="3216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DeVita</a:t>
            </a:r>
            <a:r>
              <a:rPr lang="en-US" sz="1200" dirty="0"/>
              <a:t>, Hellman, and Rosenberg's Cancer: Principles and Practice of Oncology, 10</a:t>
            </a:r>
            <a:r>
              <a:rPr lang="en-US" sz="1200" baseline="30000" dirty="0"/>
              <a:t>th</a:t>
            </a:r>
            <a:r>
              <a:rPr lang="en-US" sz="1200" dirty="0"/>
              <a:t> Edition, 2014.</a:t>
            </a:r>
          </a:p>
        </p:txBody>
      </p:sp>
    </p:spTree>
    <p:extLst>
      <p:ext uri="{BB962C8B-B14F-4D97-AF65-F5344CB8AC3E}">
        <p14:creationId xmlns:p14="http://schemas.microsoft.com/office/powerpoint/2010/main" val="20894408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1" y="0"/>
            <a:ext cx="8977313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600201" y="0"/>
            <a:ext cx="8977313" cy="14478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8300" y="241301"/>
            <a:ext cx="883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/>
              <a:t>Καρκίνος του πνεύμονα- 1</a:t>
            </a:r>
            <a:r>
              <a:rPr lang="el-GR" sz="2800" b="1" baseline="30000" dirty="0"/>
              <a:t>η</a:t>
            </a:r>
            <a:r>
              <a:rPr lang="el-GR" sz="2800" b="1" dirty="0"/>
              <a:t> αιτία θανάτου από καρκίνο σε άντρες και γυναίκες παγκοσμίως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2777958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96533" y="183574"/>
            <a:ext cx="8324850" cy="2462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l-GR" sz="2200" dirty="0"/>
              <a:t>Καπνιστές </a:t>
            </a:r>
            <a:r>
              <a:rPr lang="el-GR" sz="2200" dirty="0">
                <a:sym typeface="Wingdings"/>
              </a:rPr>
              <a:t> &gt;30% κίνδυνος σε όλη τους ζωή για πρώιμο θάνατο λόγω καπνίσματος</a:t>
            </a:r>
            <a:endParaRPr lang="en-US" sz="2200" dirty="0"/>
          </a:p>
          <a:p>
            <a:pPr marL="285750" indent="-285750">
              <a:buFont typeface="Arial"/>
              <a:buChar char="•"/>
            </a:pPr>
            <a:r>
              <a:rPr lang="el-GR" sz="2200" dirty="0"/>
              <a:t>Θνησιμότητα καρκίνου του πνεύμονα ανάλογη:</a:t>
            </a:r>
            <a:r>
              <a:rPr lang="en-US" sz="2200" dirty="0"/>
              <a:t> </a:t>
            </a:r>
          </a:p>
          <a:p>
            <a:pPr lvl="1"/>
            <a:r>
              <a:rPr lang="en-US" sz="2200" dirty="0">
                <a:sym typeface="Wingdings"/>
              </a:rPr>
              <a:t>	</a:t>
            </a:r>
            <a:r>
              <a:rPr lang="en-US" sz="2200" dirty="0"/>
              <a:t> </a:t>
            </a:r>
            <a:r>
              <a:rPr lang="el-GR" sz="2200" dirty="0"/>
              <a:t>το βαθμό της έκθεσης (αριθμός τσιγάρων, χρόνια 	καπνίσματος)</a:t>
            </a:r>
          </a:p>
          <a:p>
            <a:pPr lvl="1"/>
            <a:r>
              <a:rPr lang="en-US" sz="2200" dirty="0"/>
              <a:t>	</a:t>
            </a:r>
            <a:r>
              <a:rPr lang="en-US" sz="2200" dirty="0">
                <a:sym typeface="Wingdings"/>
              </a:rPr>
              <a:t> </a:t>
            </a:r>
            <a:r>
              <a:rPr lang="el-GR" sz="2200" dirty="0">
                <a:sym typeface="Wingdings"/>
              </a:rPr>
              <a:t>το βαθμό εισπνοής</a:t>
            </a:r>
            <a:r>
              <a:rPr lang="en-US" sz="2200" dirty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l-GR" sz="2200" dirty="0"/>
              <a:t>Τα </a:t>
            </a:r>
            <a:r>
              <a:rPr lang="en-US" sz="2200" dirty="0"/>
              <a:t>light </a:t>
            </a:r>
            <a:r>
              <a:rPr lang="el-GR" sz="2200" dirty="0"/>
              <a:t>τσιγάρα δεν είναι ασφαλέστερα</a:t>
            </a:r>
            <a:endParaRPr lang="en-US" sz="2200" dirty="0"/>
          </a:p>
        </p:txBody>
      </p:sp>
      <p:pic>
        <p:nvPicPr>
          <p:cNvPr id="3" name="Picture 2" descr="table_02_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533" y="2963862"/>
            <a:ext cx="8324850" cy="389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71372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349189"/>
              </p:ext>
            </p:extLst>
          </p:nvPr>
        </p:nvGraphicFramePr>
        <p:xfrm>
          <a:off x="406401" y="654111"/>
          <a:ext cx="11209866" cy="490050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72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25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46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43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47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118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Κόκκινο κρέας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Ζάχαρη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Γαλακτοκομικά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Αλάτι</a:t>
                      </a:r>
                      <a:endParaRPr lang="en-US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l-GR" dirty="0"/>
                        <a:t>* :</a:t>
                      </a:r>
                      <a:r>
                        <a:rPr lang="el-GR" baseline="0" dirty="0"/>
                        <a:t> πιθανή </a:t>
                      </a:r>
                      <a:r>
                        <a:rPr lang="el-GR" sz="1800" kern="1200" dirty="0"/>
                        <a:t>αιτιολογική</a:t>
                      </a:r>
                      <a:r>
                        <a:rPr lang="el-GR" baseline="0" dirty="0"/>
                        <a:t> </a:t>
                      </a:r>
                      <a:r>
                        <a:rPr lang="el-GR" sz="1800" kern="1200" baseline="0" dirty="0"/>
                        <a:t>συσχέτιση</a:t>
                      </a:r>
                      <a:endParaRPr lang="en-US" sz="18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Ρινοφάρυγγας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Οισοφάγος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Στόμαχος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lang="el-GR" dirty="0"/>
                        <a:t>Παχύ έντερο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dirty="0"/>
                        <a:t>***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4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l-GR" b="1" dirty="0">
                          <a:solidFill>
                            <a:schemeClr val="bg1"/>
                          </a:solidFill>
                        </a:rPr>
                        <a:t>**:</a:t>
                      </a:r>
                      <a:r>
                        <a:rPr lang="el-GR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chemeClr val="bg1"/>
                          </a:solidFill>
                        </a:rPr>
                        <a:t>πολύ</a:t>
                      </a:r>
                      <a:r>
                        <a:rPr lang="el-GR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chemeClr val="bg1"/>
                          </a:solidFill>
                        </a:rPr>
                        <a:t>πιθανή</a:t>
                      </a:r>
                      <a:r>
                        <a:rPr lang="el-GR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chemeClr val="bg1"/>
                          </a:solidFill>
                        </a:rPr>
                        <a:t>αιτιολογική συσχέτιση</a:t>
                      </a:r>
                      <a:endParaRPr lang="en-US" sz="1800" b="1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r>
                        <a:rPr lang="el-GR" dirty="0"/>
                        <a:t>Πάγκρεας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Λάρυγγας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Πνεύμονας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4067">
                <a:tc>
                  <a:txBody>
                    <a:bodyPr/>
                    <a:lstStyle/>
                    <a:p>
                      <a:r>
                        <a:rPr lang="el-GR" dirty="0"/>
                        <a:t>Μαστός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l-GR" b="1" dirty="0">
                          <a:solidFill>
                            <a:srgbClr val="FFFFFF"/>
                          </a:solidFill>
                        </a:rPr>
                        <a:t>***:</a:t>
                      </a:r>
                      <a:r>
                        <a:rPr lang="el-GR" b="1" baseline="0" dirty="0">
                          <a:solidFill>
                            <a:srgbClr val="FFFFFF"/>
                          </a:solidFill>
                        </a:rPr>
                        <a:t> τεκμηριωμένη αιτιολογική συσχέτιση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Ενδομήτριο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Ωοθήκες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Προστάτης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Ουροδόχος κύστη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4000" y="0"/>
            <a:ext cx="904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solidFill>
                  <a:srgbClr val="FF0000"/>
                </a:solidFill>
              </a:rPr>
              <a:t>ΒΛΑΠΤΙΚΟΙ ΔΙΑΤΡΟΦΙΚΟΙ ΠΑΡΑΓΟΝΤΕΣ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401" y="6550223"/>
            <a:ext cx="10054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Διαπανεπιστημιακή Ομάδα Παθολόγων </a:t>
            </a:r>
            <a:r>
              <a:rPr lang="el-GR" sz="1400" dirty="0" err="1"/>
              <a:t>Ογκολόγων</a:t>
            </a:r>
            <a:r>
              <a:rPr lang="el-GR" sz="1400" dirty="0"/>
              <a:t> Ελλάδας. Εισαγωγή στην Κλινική Ογκολογία. Β’ Έκδοση, 2009.</a:t>
            </a:r>
            <a:endParaRPr lang="en-US" sz="1400" dirty="0"/>
          </a:p>
        </p:txBody>
      </p:sp>
      <p:sp>
        <p:nvSpPr>
          <p:cNvPr id="5" name="Oval 4"/>
          <p:cNvSpPr/>
          <p:nvPr/>
        </p:nvSpPr>
        <p:spPr>
          <a:xfrm>
            <a:off x="2616199" y="2085723"/>
            <a:ext cx="914400" cy="36830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94266" y="5612218"/>
            <a:ext cx="8699501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l-GR" dirty="0"/>
              <a:t>Ποσότητες κόκκινου κρέατος &gt;1</a:t>
            </a:r>
            <a:r>
              <a:rPr lang="en-US" dirty="0"/>
              <a:t>20gr </a:t>
            </a:r>
            <a:r>
              <a:rPr lang="el-GR" dirty="0"/>
              <a:t>ανά ημέρα (ιδιαίτερα επεξεργασμένα κρέατα) σχετίζονται με αυξημένο κίνδυνο εμφάνισης καρκίνου παχέος εντέρου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0268" y="6323305"/>
            <a:ext cx="9499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DeVita</a:t>
            </a:r>
            <a:r>
              <a:rPr lang="en-US" sz="1400" dirty="0"/>
              <a:t>, Hellman, and Rosenberg's Cancer: Principles and Practice of Oncology, 10</a:t>
            </a:r>
            <a:r>
              <a:rPr lang="en-US" sz="1400" baseline="30000" dirty="0"/>
              <a:t>th</a:t>
            </a:r>
            <a:r>
              <a:rPr lang="en-US" sz="1400" dirty="0"/>
              <a:t> Edition, 2014.</a:t>
            </a:r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>
          <a:xfrm flipH="1">
            <a:off x="2531533" y="2518779"/>
            <a:ext cx="266700" cy="3124898"/>
          </a:xfrm>
          <a:prstGeom prst="straightConnector1">
            <a:avLst/>
          </a:prstGeom>
          <a:ln w="762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60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0"/>
            <a:ext cx="904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solidFill>
                  <a:srgbClr val="0000FF"/>
                </a:solidFill>
              </a:rPr>
              <a:t>ΠΡΟΣΤΑΤΕΥΤΙΚΟΙ ΔΙΑΤΡΟΦΙΚΟΙ ΠΑΡΑΓΟΝΤΕΣ</a:t>
            </a:r>
            <a:endParaRPr lang="en-US" sz="2000" b="1" dirty="0">
              <a:solidFill>
                <a:srgbClr val="0000FF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378456"/>
              </p:ext>
            </p:extLst>
          </p:nvPr>
        </p:nvGraphicFramePr>
        <p:xfrm>
          <a:off x="457199" y="444740"/>
          <a:ext cx="11057467" cy="5711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8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4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8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792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666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9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Λαχανικά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Φρούτα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Γαλακτοκομικά</a:t>
                      </a:r>
                      <a:endParaRPr lang="en-US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r>
                        <a:rPr lang="el-GR" dirty="0"/>
                        <a:t>* :</a:t>
                      </a:r>
                      <a:r>
                        <a:rPr lang="el-GR" baseline="0" dirty="0"/>
                        <a:t> πιθανή </a:t>
                      </a:r>
                      <a:r>
                        <a:rPr lang="el-GR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προστατευτική</a:t>
                      </a:r>
                      <a:r>
                        <a:rPr lang="el-GR" baseline="0" dirty="0"/>
                        <a:t> </a:t>
                      </a:r>
                      <a:r>
                        <a:rPr lang="el-GR" sz="18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δράση</a:t>
                      </a:r>
                      <a:endParaRPr lang="en-US" sz="18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Ρινοφάρυγγας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 err="1"/>
                        <a:t>Στοματοφάρυγγας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Οισοφάγος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Στόμαχος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lang="el-GR" dirty="0"/>
                        <a:t>Παχύ έντερο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40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l-GR" dirty="0">
                          <a:solidFill>
                            <a:srgbClr val="FFFFFF"/>
                          </a:solidFill>
                        </a:rPr>
                        <a:t>**:</a:t>
                      </a:r>
                      <a:r>
                        <a:rPr lang="el-GR" baseline="0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πολύ</a:t>
                      </a:r>
                      <a:r>
                        <a:rPr lang="el-GR" baseline="0" dirty="0"/>
                        <a:t> </a:t>
                      </a:r>
                      <a:r>
                        <a:rPr lang="el-GR" sz="18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πιθανή</a:t>
                      </a:r>
                      <a:r>
                        <a:rPr lang="el-GR" baseline="0" dirty="0"/>
                        <a:t> </a:t>
                      </a:r>
                      <a:r>
                        <a:rPr lang="el-GR" sz="18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προστατευτική</a:t>
                      </a:r>
                      <a:r>
                        <a:rPr lang="el-GR" baseline="0" dirty="0"/>
                        <a:t> </a:t>
                      </a:r>
                      <a:r>
                        <a:rPr lang="el-GR" sz="18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δράση</a:t>
                      </a:r>
                      <a:endParaRPr lang="en-US" sz="18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1160">
                <a:tc>
                  <a:txBody>
                    <a:bodyPr/>
                    <a:lstStyle/>
                    <a:p>
                      <a:r>
                        <a:rPr lang="el-GR" dirty="0"/>
                        <a:t>Πάγκρεας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Λάρυγγας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Πνεύμονας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4067">
                <a:tc rowSpan="2">
                  <a:txBody>
                    <a:bodyPr/>
                    <a:lstStyle/>
                    <a:p>
                      <a:r>
                        <a:rPr lang="el-GR" dirty="0"/>
                        <a:t>Μαστός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r>
                        <a:rPr lang="el-GR" b="1" dirty="0">
                          <a:solidFill>
                            <a:srgbClr val="FFFFFF"/>
                          </a:solidFill>
                        </a:rPr>
                        <a:t>***:</a:t>
                      </a:r>
                      <a:r>
                        <a:rPr lang="el-GR" b="1" baseline="0" dirty="0">
                          <a:solidFill>
                            <a:srgbClr val="FFFFFF"/>
                          </a:solidFill>
                        </a:rPr>
                        <a:t> τεκμηριωμένη προστατευτική δράση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Ενδομήτριο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Τράχηλος μήτρας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Ωοθήκες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Προστάτης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dirty="0"/>
                        <a:t>Ουροδόχος κύστη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38299" y="6258550"/>
            <a:ext cx="893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Διαπανεπιστημιακή Ομάδα Παθολόγων </a:t>
            </a:r>
            <a:r>
              <a:rPr lang="el-GR" dirty="0" err="1"/>
              <a:t>Ογκολόγων</a:t>
            </a:r>
            <a:r>
              <a:rPr lang="el-GR" dirty="0"/>
              <a:t> Ελλάδας. Εισαγωγή στην Κλινική Ογκολογία. Β’ Έκδοση, 2009.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9419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556001" y="686280"/>
          <a:ext cx="5080587" cy="399646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0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88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9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Αλκοόλ</a:t>
                      </a:r>
                      <a:endParaRPr lang="en-US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l-GR" b="1" dirty="0"/>
                        <a:t>* :</a:t>
                      </a:r>
                      <a:r>
                        <a:rPr lang="el-GR" b="1" baseline="0" dirty="0"/>
                        <a:t> πιθανή </a:t>
                      </a:r>
                      <a:r>
                        <a:rPr lang="el-GR" sz="1800" b="1" kern="1200" dirty="0"/>
                        <a:t>αιτιολογική</a:t>
                      </a:r>
                      <a:r>
                        <a:rPr lang="el-GR" b="1" baseline="0" dirty="0"/>
                        <a:t> </a:t>
                      </a:r>
                      <a:r>
                        <a:rPr lang="el-GR" sz="1800" b="1" kern="1200" baseline="0" dirty="0"/>
                        <a:t>συσχέτιση</a:t>
                      </a:r>
                      <a:endParaRPr lang="en-US" sz="18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5993">
                <a:tc>
                  <a:txBody>
                    <a:bodyPr/>
                    <a:lstStyle/>
                    <a:p>
                      <a:r>
                        <a:rPr lang="el-GR" dirty="0" err="1"/>
                        <a:t>Στοματοφάρυγγας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599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Λάρυγγας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5993">
                <a:tc>
                  <a:txBody>
                    <a:bodyPr/>
                    <a:lstStyle/>
                    <a:p>
                      <a:r>
                        <a:rPr lang="el-GR" dirty="0"/>
                        <a:t>Οισοφάγος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054">
                <a:tc rowSpan="2">
                  <a:txBody>
                    <a:bodyPr/>
                    <a:lstStyle/>
                    <a:p>
                      <a:r>
                        <a:rPr lang="el-GR" dirty="0"/>
                        <a:t>Ήπαρ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9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b="1" dirty="0">
                          <a:solidFill>
                            <a:schemeClr val="bg1"/>
                          </a:solidFill>
                        </a:rPr>
                        <a:t>**:</a:t>
                      </a:r>
                      <a:r>
                        <a:rPr lang="el-GR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chemeClr val="bg1"/>
                          </a:solidFill>
                        </a:rPr>
                        <a:t>πολύ</a:t>
                      </a:r>
                      <a:r>
                        <a:rPr lang="el-GR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chemeClr val="bg1"/>
                          </a:solidFill>
                        </a:rPr>
                        <a:t>πιθανή</a:t>
                      </a:r>
                      <a:r>
                        <a:rPr lang="el-GR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chemeClr val="bg1"/>
                          </a:solidFill>
                        </a:rPr>
                        <a:t>αιτιολογική συσχέτιση</a:t>
                      </a:r>
                      <a:endParaRPr lang="en-US" sz="1800" b="1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0425">
                <a:tc rowSpan="2">
                  <a:txBody>
                    <a:bodyPr/>
                    <a:lstStyle/>
                    <a:p>
                      <a:r>
                        <a:rPr lang="el-GR" dirty="0"/>
                        <a:t>Παχύ έντερο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b="1" dirty="0">
                          <a:solidFill>
                            <a:srgbClr val="FFFFFF"/>
                          </a:solidFill>
                        </a:rPr>
                        <a:t>***:</a:t>
                      </a:r>
                      <a:r>
                        <a:rPr lang="el-GR" b="1" baseline="0" dirty="0">
                          <a:solidFill>
                            <a:srgbClr val="FFFFFF"/>
                          </a:solidFill>
                        </a:rPr>
                        <a:t> τεκμηριωμένη αιτιολογική συσχέτιση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5993">
                <a:tc>
                  <a:txBody>
                    <a:bodyPr/>
                    <a:lstStyle/>
                    <a:p>
                      <a:r>
                        <a:rPr lang="el-GR" dirty="0"/>
                        <a:t>Στόμαχος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6667">
                <a:tc>
                  <a:txBody>
                    <a:bodyPr/>
                    <a:lstStyle/>
                    <a:p>
                      <a:r>
                        <a:rPr lang="el-GR" dirty="0"/>
                        <a:t>Μαστός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38299" y="6258550"/>
            <a:ext cx="8936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Διαπανεπιστημιακή Ομάδα Παθολόγων </a:t>
            </a:r>
            <a:r>
              <a:rPr lang="el-GR" dirty="0" err="1"/>
              <a:t>Ογκολόγων</a:t>
            </a:r>
            <a:r>
              <a:rPr lang="el-GR" dirty="0"/>
              <a:t> Ελλάδας. Εισαγωγή στην Κλινική Ογκολογία. Β’ Έκδοση, 2009.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035300" y="977900"/>
            <a:ext cx="3987800" cy="1639176"/>
          </a:xfrm>
          <a:prstGeom prst="ellipse">
            <a:avLst/>
          </a:prstGeom>
          <a:noFill/>
          <a:ln w="762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cxnSpLocks/>
            <a:stCxn id="4" idx="2"/>
          </p:cNvCxnSpPr>
          <p:nvPr/>
        </p:nvCxnSpPr>
        <p:spPr>
          <a:xfrm flipH="1">
            <a:off x="2565400" y="1797488"/>
            <a:ext cx="469900" cy="1098112"/>
          </a:xfrm>
          <a:prstGeom prst="straightConnector1">
            <a:avLst/>
          </a:prstGeom>
          <a:ln w="762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40070" y="2908301"/>
            <a:ext cx="1695232" cy="923330"/>
          </a:xfrm>
          <a:prstGeom prst="rect">
            <a:avLst/>
          </a:prstGeom>
          <a:noFill/>
          <a:ln w="7620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l-GR" b="1" dirty="0"/>
              <a:t>Καρκίνος κεφαλής-τραχήλου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24000" y="0"/>
            <a:ext cx="904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solidFill>
                  <a:srgbClr val="FF0000"/>
                </a:solidFill>
              </a:rPr>
              <a:t>ΑΛΚΟΟΛ- ΒΛΑΠΤΙΚΟΙ ΔΙΑΤΡΟΦΙΚΟΙ ΠΑΡΑΓΟΝΤΕΣ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18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ncer_patient_1_daily_st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467" y="1511124"/>
            <a:ext cx="6134100" cy="3457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6431042"/>
            <a:ext cx="470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Image taken from Daily Star</a:t>
            </a:r>
          </a:p>
        </p:txBody>
      </p:sp>
    </p:spTree>
    <p:extLst>
      <p:ext uri="{BB962C8B-B14F-4D97-AF65-F5344CB8AC3E}">
        <p14:creationId xmlns:p14="http://schemas.microsoft.com/office/powerpoint/2010/main" val="13783884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70523-Alcohol-and-breast-cancer-risk-updat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541" y="0"/>
            <a:ext cx="58102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8427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667009"/>
              </p:ext>
            </p:extLst>
          </p:nvPr>
        </p:nvGraphicFramePr>
        <p:xfrm>
          <a:off x="1032940" y="599067"/>
          <a:ext cx="4986860" cy="400304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65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0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13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2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Παχυσαρκία</a:t>
                      </a:r>
                      <a:endParaRPr 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l-GR" b="1" dirty="0"/>
                        <a:t>* :</a:t>
                      </a:r>
                      <a:r>
                        <a:rPr lang="el-GR" b="1" baseline="0" dirty="0"/>
                        <a:t> πιθανή </a:t>
                      </a:r>
                      <a:r>
                        <a:rPr lang="el-GR" sz="1800" b="1" kern="1200" dirty="0"/>
                        <a:t>αιτιολογική</a:t>
                      </a:r>
                      <a:r>
                        <a:rPr lang="el-GR" b="1" baseline="0" dirty="0"/>
                        <a:t> </a:t>
                      </a:r>
                      <a:r>
                        <a:rPr lang="el-GR" sz="1800" b="1" kern="1200" baseline="0" dirty="0"/>
                        <a:t>συσχέτιση</a:t>
                      </a:r>
                      <a:endParaRPr lang="en-US" sz="18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2581">
                <a:tc>
                  <a:txBody>
                    <a:bodyPr/>
                    <a:lstStyle/>
                    <a:p>
                      <a:r>
                        <a:rPr lang="el-GR" dirty="0"/>
                        <a:t>Οισοφάγος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7255"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Παχύ έντερο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dirty="0"/>
                        <a:t>***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40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el-GR" b="1" dirty="0">
                          <a:solidFill>
                            <a:schemeClr val="bg1"/>
                          </a:solidFill>
                        </a:rPr>
                        <a:t>**:</a:t>
                      </a:r>
                      <a:r>
                        <a:rPr lang="el-GR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chemeClr val="bg1"/>
                          </a:solidFill>
                        </a:rPr>
                        <a:t>πολύ</a:t>
                      </a:r>
                      <a:r>
                        <a:rPr lang="el-GR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chemeClr val="bg1"/>
                          </a:solidFill>
                        </a:rPr>
                        <a:t>πιθανή</a:t>
                      </a:r>
                      <a:r>
                        <a:rPr lang="el-GR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chemeClr val="bg1"/>
                          </a:solidFill>
                        </a:rPr>
                        <a:t>αιτιολογική συσχέτιση</a:t>
                      </a:r>
                      <a:endParaRPr lang="en-US" sz="1800" b="1" kern="1200" baseline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2581">
                <a:tc>
                  <a:txBody>
                    <a:bodyPr/>
                    <a:lstStyle/>
                    <a:p>
                      <a:r>
                        <a:rPr lang="el-GR" dirty="0"/>
                        <a:t>Ήπαρ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4828">
                <a:tc>
                  <a:txBody>
                    <a:bodyPr/>
                    <a:lstStyle/>
                    <a:p>
                      <a:r>
                        <a:rPr lang="el-GR" dirty="0"/>
                        <a:t>Χοληδόχος κύστη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3">
                <a:tc rowSpan="2">
                  <a:txBody>
                    <a:bodyPr/>
                    <a:lstStyle/>
                    <a:p>
                      <a:r>
                        <a:rPr lang="el-GR" dirty="0"/>
                        <a:t>Πάγκρεας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b="1" dirty="0">
                          <a:solidFill>
                            <a:srgbClr val="FFFFFF"/>
                          </a:solidFill>
                        </a:rPr>
                        <a:t>***:</a:t>
                      </a:r>
                      <a:r>
                        <a:rPr lang="el-GR" b="1" baseline="0" dirty="0">
                          <a:solidFill>
                            <a:srgbClr val="FFFFFF"/>
                          </a:solidFill>
                        </a:rPr>
                        <a:t> τεκμηριωμένη αιτιολογική συσχέτιση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2581">
                <a:tc>
                  <a:txBody>
                    <a:bodyPr/>
                    <a:lstStyle/>
                    <a:p>
                      <a:r>
                        <a:rPr lang="el-GR" dirty="0"/>
                        <a:t>Πνεύμονας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1330">
                <a:tc>
                  <a:txBody>
                    <a:bodyPr/>
                    <a:lstStyle/>
                    <a:p>
                      <a:r>
                        <a:rPr lang="el-GR" dirty="0"/>
                        <a:t>Μαστός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1330">
                <a:tc>
                  <a:txBody>
                    <a:bodyPr/>
                    <a:lstStyle/>
                    <a:p>
                      <a:r>
                        <a:rPr lang="el-GR" dirty="0"/>
                        <a:t>Ενδομήτριο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1330">
                <a:tc>
                  <a:txBody>
                    <a:bodyPr/>
                    <a:lstStyle/>
                    <a:p>
                      <a:r>
                        <a:rPr lang="el-GR" dirty="0"/>
                        <a:t>Προστάτης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47929" y="6334780"/>
            <a:ext cx="8936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Διαπανεπιστημιακή Ομάδα Παθολόγων </a:t>
            </a:r>
            <a:r>
              <a:rPr lang="el-GR" sz="1400" dirty="0" err="1"/>
              <a:t>Ογκολόγων</a:t>
            </a:r>
            <a:r>
              <a:rPr lang="el-GR" sz="1400" dirty="0"/>
              <a:t> Ελλάδας. Εισαγωγή στην Κλινική Ογκολογία. Β’ Έκδοση, 2009.</a:t>
            </a:r>
            <a:endParaRPr lang="en-US" sz="1400" dirty="0"/>
          </a:p>
        </p:txBody>
      </p:sp>
      <p:sp>
        <p:nvSpPr>
          <p:cNvPr id="4" name="Oval 3"/>
          <p:cNvSpPr/>
          <p:nvPr/>
        </p:nvSpPr>
        <p:spPr>
          <a:xfrm>
            <a:off x="2533650" y="1220842"/>
            <a:ext cx="749300" cy="355600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533650" y="3455785"/>
            <a:ext cx="749300" cy="355600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533650" y="3810000"/>
            <a:ext cx="749300" cy="355600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258352"/>
              </p:ext>
            </p:extLst>
          </p:nvPr>
        </p:nvGraphicFramePr>
        <p:xfrm>
          <a:off x="6079067" y="599067"/>
          <a:ext cx="5051388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22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8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404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25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Άσκηση</a:t>
                      </a:r>
                      <a:endParaRPr lang="en-US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el-GR" dirty="0"/>
                        <a:t>* :</a:t>
                      </a:r>
                      <a:r>
                        <a:rPr lang="el-GR" baseline="0" dirty="0"/>
                        <a:t> πιθανή </a:t>
                      </a:r>
                      <a:r>
                        <a:rPr lang="el-GR" sz="1800" kern="1200" baseline="0" dirty="0"/>
                        <a:t>προστατευτική δράση</a:t>
                      </a:r>
                      <a:r>
                        <a:rPr lang="el-GR" baseline="0" dirty="0"/>
                        <a:t> </a:t>
                      </a:r>
                      <a:endParaRPr lang="en-US" sz="1800" b="1" kern="1200" baseline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l-GR" b="1" dirty="0">
                          <a:solidFill>
                            <a:srgbClr val="FFFFFF"/>
                          </a:solidFill>
                        </a:rPr>
                        <a:t>**:</a:t>
                      </a:r>
                      <a:r>
                        <a:rPr lang="el-GR" b="1" baseline="0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rgbClr val="FFFFFF"/>
                          </a:solidFill>
                        </a:rPr>
                        <a:t>πολύ</a:t>
                      </a:r>
                      <a:r>
                        <a:rPr lang="el-GR" b="1" baseline="0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rgbClr val="FFFFFF"/>
                          </a:solidFill>
                        </a:rPr>
                        <a:t>πιθανή</a:t>
                      </a:r>
                      <a:r>
                        <a:rPr lang="el-GR" b="1" baseline="0" dirty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l-GR" sz="1800" b="1" kern="1200" baseline="0" dirty="0">
                          <a:solidFill>
                            <a:srgbClr val="FFFFFF"/>
                          </a:solidFill>
                        </a:rPr>
                        <a:t>προστατευτική δράση</a:t>
                      </a:r>
                    </a:p>
                    <a:p>
                      <a:r>
                        <a:rPr lang="el-GR" b="1" dirty="0">
                          <a:solidFill>
                            <a:srgbClr val="FFFFFF"/>
                          </a:solidFill>
                        </a:rPr>
                        <a:t>***:</a:t>
                      </a:r>
                      <a:r>
                        <a:rPr lang="el-GR" b="1" baseline="0" dirty="0">
                          <a:solidFill>
                            <a:srgbClr val="FFFFFF"/>
                          </a:solidFill>
                        </a:rPr>
                        <a:t> τεκμηριωμένη προστατευτική δράση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3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Παχύ έντερο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330">
                <a:tc>
                  <a:txBody>
                    <a:bodyPr/>
                    <a:lstStyle/>
                    <a:p>
                      <a:r>
                        <a:rPr lang="el-GR" dirty="0"/>
                        <a:t>Μαστός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el-GR" dirty="0"/>
                        <a:t>Ενδομήτριο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**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el-GR" b="1" dirty="0" err="1"/>
                        <a:t>Ιαθέντες</a:t>
                      </a:r>
                      <a:r>
                        <a:rPr lang="el-GR" b="1" dirty="0"/>
                        <a:t> από </a:t>
                      </a:r>
                      <a:r>
                        <a:rPr lang="en-US" b="1" dirty="0" err="1"/>
                        <a:t>Ca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***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819400" y="26432"/>
            <a:ext cx="5772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/>
              <a:t>ΠΑΧΥΣΑΡΚΙΑ </a:t>
            </a:r>
            <a:r>
              <a:rPr lang="en-US" sz="2800" b="1" dirty="0"/>
              <a:t>VS </a:t>
            </a:r>
            <a:r>
              <a:rPr lang="el-GR" sz="2800" b="1" dirty="0"/>
              <a:t>ΑΣΚΗΣΗ</a:t>
            </a:r>
            <a:endParaRPr lang="en-US" sz="28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079066" y="549652"/>
            <a:ext cx="0" cy="4263648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47929" y="6000571"/>
            <a:ext cx="9499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DeVita</a:t>
            </a:r>
            <a:r>
              <a:rPr lang="en-US" sz="1400" dirty="0"/>
              <a:t>, Hellman, and Rosenberg's Cancer: Principles and Practice of Oncology, 10</a:t>
            </a:r>
            <a:r>
              <a:rPr lang="en-US" sz="1400" baseline="30000" dirty="0"/>
              <a:t>th</a:t>
            </a:r>
            <a:r>
              <a:rPr lang="en-US" sz="1400" dirty="0"/>
              <a:t> Edition, 2014.</a:t>
            </a:r>
          </a:p>
        </p:txBody>
      </p:sp>
    </p:spTree>
    <p:extLst>
      <p:ext uri="{BB962C8B-B14F-4D97-AF65-F5344CB8AC3E}">
        <p14:creationId xmlns:p14="http://schemas.microsoft.com/office/powerpoint/2010/main" val="3401933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ms-introduction-from www.nasa.gov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1" y="1507068"/>
            <a:ext cx="6874933" cy="448092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51000" y="6355834"/>
            <a:ext cx="4015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Images from: </a:t>
            </a:r>
            <a:r>
              <a:rPr lang="en-US" dirty="0">
                <a:hlinkClick r:id="rId3"/>
              </a:rPr>
              <a:t>https://www.nasa.gov</a:t>
            </a:r>
            <a:r>
              <a:rPr lang="en-US" dirty="0"/>
              <a:t> </a:t>
            </a:r>
          </a:p>
        </p:txBody>
      </p:sp>
      <p:pic>
        <p:nvPicPr>
          <p:cNvPr id="6" name="Picture 5" descr="emspectrum from www.mpoweruk.com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201" y="1"/>
            <a:ext cx="6874933" cy="2946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223989" y="6361668"/>
            <a:ext cx="3278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https://www.mpoweruk.com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0198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67200" cy="2349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1965" y="1648226"/>
            <a:ext cx="5410200" cy="41783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7863" y="6213949"/>
            <a:ext cx="8788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DeVita</a:t>
            </a:r>
            <a:r>
              <a:rPr lang="en-US" dirty="0"/>
              <a:t>, Hellman, and Rosenberg's Cancer: Principles and Practice of Oncology, 10</a:t>
            </a:r>
            <a:r>
              <a:rPr lang="en-US" baseline="30000" dirty="0"/>
              <a:t>th</a:t>
            </a:r>
            <a:r>
              <a:rPr lang="en-US" dirty="0"/>
              <a:t> Edition, 2014.</a:t>
            </a:r>
          </a:p>
        </p:txBody>
      </p:sp>
    </p:spTree>
    <p:extLst>
      <p:ext uri="{BB962C8B-B14F-4D97-AF65-F5344CB8AC3E}">
        <p14:creationId xmlns:p14="http://schemas.microsoft.com/office/powerpoint/2010/main" val="39030993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0265" y="1275796"/>
            <a:ext cx="82126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1) </a:t>
            </a:r>
            <a:r>
              <a:rPr lang="el-GR" sz="2400" dirty="0">
                <a:solidFill>
                  <a:srgbClr val="0000FF"/>
                </a:solidFill>
              </a:rPr>
              <a:t>Εργάτες σε πυρηνικά εργοστάσια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>
                <a:solidFill>
                  <a:srgbClr val="0000FF"/>
                </a:solidFill>
              </a:rPr>
              <a:t>2) </a:t>
            </a:r>
            <a:r>
              <a:rPr lang="el-GR" sz="2400" dirty="0">
                <a:solidFill>
                  <a:srgbClr val="0000FF"/>
                </a:solidFill>
              </a:rPr>
              <a:t>Θύματα ατομικών ατυχημάτων/ καταστροφών</a:t>
            </a:r>
            <a:endParaRPr lang="en-US" sz="2400" dirty="0">
              <a:solidFill>
                <a:srgbClr val="0000FF"/>
              </a:solidFill>
            </a:endParaRPr>
          </a:p>
          <a:p>
            <a:endParaRPr lang="en-US" sz="2400" dirty="0">
              <a:solidFill>
                <a:srgbClr val="0000FF"/>
              </a:solidFill>
            </a:endParaRPr>
          </a:p>
          <a:p>
            <a:r>
              <a:rPr lang="el-GR" sz="2400" b="1" u="sng" dirty="0">
                <a:solidFill>
                  <a:srgbClr val="0000FF"/>
                </a:solidFill>
              </a:rPr>
              <a:t>Ατομικές βόμβες</a:t>
            </a:r>
            <a:endParaRPr lang="en-US" sz="2400" u="sng" dirty="0">
              <a:solidFill>
                <a:srgbClr val="0000FF"/>
              </a:solidFill>
            </a:endParaRPr>
          </a:p>
          <a:p>
            <a:pPr marL="514350" indent="-514350">
              <a:buFont typeface="Arial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20 </a:t>
            </a:r>
            <a:r>
              <a:rPr lang="el-GR" sz="2400" dirty="0">
                <a:solidFill>
                  <a:srgbClr val="0000FF"/>
                </a:solidFill>
              </a:rPr>
              <a:t>έτη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400" dirty="0" err="1">
                <a:solidFill>
                  <a:srgbClr val="0000FF"/>
                </a:solidFill>
                <a:sym typeface="Wingdings"/>
              </a:rPr>
              <a:t>Ca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l-GR" sz="2400" dirty="0">
                <a:solidFill>
                  <a:srgbClr val="0000FF"/>
                </a:solidFill>
                <a:sym typeface="Wingdings"/>
              </a:rPr>
              <a:t>θυρεοειδούς, </a:t>
            </a:r>
            <a:r>
              <a:rPr lang="el-GR" sz="2400" dirty="0" err="1">
                <a:solidFill>
                  <a:srgbClr val="0000FF"/>
                </a:solidFill>
                <a:sym typeface="Wingdings"/>
              </a:rPr>
              <a:t>λευχαιμίες</a:t>
            </a:r>
            <a:endParaRPr lang="en-US" sz="2400" dirty="0">
              <a:solidFill>
                <a:srgbClr val="0000FF"/>
              </a:solidFill>
            </a:endParaRPr>
          </a:p>
          <a:p>
            <a:pPr marL="514350" indent="-514350">
              <a:buFont typeface="Arial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50 </a:t>
            </a:r>
            <a:r>
              <a:rPr lang="el-GR" sz="2400" dirty="0">
                <a:solidFill>
                  <a:srgbClr val="0000FF"/>
                </a:solidFill>
              </a:rPr>
              <a:t>έτη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 2x </a:t>
            </a:r>
            <a:r>
              <a:rPr lang="en-US" sz="2400" dirty="0" err="1">
                <a:solidFill>
                  <a:srgbClr val="0000FF"/>
                </a:solidFill>
              </a:rPr>
              <a:t>Ca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l-GR" sz="2400" dirty="0">
                <a:solidFill>
                  <a:srgbClr val="0000FF"/>
                </a:solidFill>
              </a:rPr>
              <a:t>μαστού</a:t>
            </a:r>
            <a:r>
              <a:rPr lang="en-US" sz="2400" dirty="0">
                <a:solidFill>
                  <a:srgbClr val="0000FF"/>
                </a:solidFill>
              </a:rPr>
              <a:t>, </a:t>
            </a:r>
            <a:r>
              <a:rPr lang="el-GR" sz="2400" dirty="0">
                <a:solidFill>
                  <a:srgbClr val="0000FF"/>
                </a:solidFill>
              </a:rPr>
              <a:t>ωοθηκών, ουροδόχου κύστης, πνεύμονα, παχέος εντέρου</a:t>
            </a:r>
          </a:p>
          <a:p>
            <a:pPr marL="514350" indent="-514350">
              <a:buFont typeface="Arial"/>
              <a:buChar char="•"/>
            </a:pP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b="1" u="sng" dirty="0">
                <a:solidFill>
                  <a:srgbClr val="0000FF"/>
                </a:solidFill>
              </a:rPr>
              <a:t>Chernobyl</a:t>
            </a:r>
            <a:r>
              <a:rPr lang="en-US" sz="2400" dirty="0">
                <a:solidFill>
                  <a:srgbClr val="0000FF"/>
                </a:solidFill>
              </a:rPr>
              <a:t>: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4 </a:t>
            </a:r>
            <a:r>
              <a:rPr lang="el-GR" sz="2400" dirty="0">
                <a:solidFill>
                  <a:srgbClr val="0000FF"/>
                </a:solidFill>
              </a:rPr>
              <a:t>έτη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400" dirty="0" err="1">
                <a:solidFill>
                  <a:srgbClr val="0000FF"/>
                </a:solidFill>
              </a:rPr>
              <a:t>Ca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l-GR" sz="2400" dirty="0">
                <a:solidFill>
                  <a:srgbClr val="0000FF"/>
                </a:solidFill>
              </a:rPr>
              <a:t>θυρεοειδούς</a:t>
            </a:r>
          </a:p>
          <a:p>
            <a:pPr marL="457200" indent="-457200">
              <a:buFont typeface="Arial"/>
              <a:buChar char="•"/>
            </a:pPr>
            <a:r>
              <a:rPr lang="el-GR" sz="2400" dirty="0">
                <a:solidFill>
                  <a:srgbClr val="0000FF"/>
                </a:solidFill>
              </a:rPr>
              <a:t>Παιδιά 1 έτους </a:t>
            </a:r>
            <a:r>
              <a:rPr lang="el-GR" sz="24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400" dirty="0">
                <a:solidFill>
                  <a:srgbClr val="0000FF"/>
                </a:solidFill>
              </a:rPr>
              <a:t>237x</a:t>
            </a:r>
            <a:r>
              <a:rPr lang="el-GR" sz="2400" dirty="0">
                <a:solidFill>
                  <a:srgbClr val="0000FF"/>
                </a:solidFill>
              </a:rPr>
              <a:t> κίνδυνος για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Ca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l-GR" sz="2400" dirty="0">
                <a:solidFill>
                  <a:srgbClr val="0000FF"/>
                </a:solidFill>
              </a:rPr>
              <a:t>θυρεοειδούς 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>
                <a:solidFill>
                  <a:srgbClr val="0000FF"/>
                </a:solidFill>
              </a:rPr>
              <a:t>	</a:t>
            </a:r>
          </a:p>
        </p:txBody>
      </p:sp>
      <p:pic>
        <p:nvPicPr>
          <p:cNvPr id="4" name="Picture 3" descr="nagasaki-bombing-bomb-anniversary-hiroshim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864" y="16694"/>
            <a:ext cx="2015066" cy="24993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849002" y="6522545"/>
            <a:ext cx="9499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err="1"/>
              <a:t>DeVita</a:t>
            </a:r>
            <a:r>
              <a:rPr lang="en-US" sz="1400" dirty="0"/>
              <a:t>, Hellman, and Rosenberg's Cancer: Principles and Practice of Oncology, 10</a:t>
            </a:r>
            <a:r>
              <a:rPr lang="en-US" sz="1400" baseline="30000" dirty="0"/>
              <a:t>th</a:t>
            </a:r>
            <a:r>
              <a:rPr lang="en-US" sz="1400" dirty="0"/>
              <a:t> Edition, 2014.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159407" y="131340"/>
            <a:ext cx="6934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 err="1"/>
              <a:t>Ιονίζουσα</a:t>
            </a:r>
            <a:r>
              <a:rPr lang="el-GR" sz="2800" b="1" dirty="0"/>
              <a:t> ακτινοβολία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6290284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0189" y="2860490"/>
            <a:ext cx="8788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l-GR" sz="2400" dirty="0">
                <a:solidFill>
                  <a:srgbClr val="0000FF"/>
                </a:solidFill>
              </a:rPr>
              <a:t>Φυσικό ραδιενεργό αέριο</a:t>
            </a:r>
            <a:endParaRPr lang="en-US" sz="2400" dirty="0">
              <a:solidFill>
                <a:srgbClr val="0000FF"/>
              </a:solidFill>
            </a:endParaRPr>
          </a:p>
          <a:p>
            <a:pPr marL="800100" lvl="1" indent="-342900">
              <a:buFont typeface="Wingdings" charset="2"/>
              <a:buChar char="q"/>
            </a:pPr>
            <a:r>
              <a:rPr lang="el-GR" sz="2400" dirty="0">
                <a:solidFill>
                  <a:srgbClr val="0000FF"/>
                </a:solidFill>
              </a:rPr>
              <a:t>Προϊόν </a:t>
            </a:r>
            <a:r>
              <a:rPr lang="el-GR" sz="2400" dirty="0" err="1">
                <a:solidFill>
                  <a:srgbClr val="0000FF"/>
                </a:solidFill>
              </a:rPr>
              <a:t>αποδόμησης</a:t>
            </a:r>
            <a:r>
              <a:rPr lang="el-GR" sz="2400" dirty="0">
                <a:solidFill>
                  <a:srgbClr val="0000FF"/>
                </a:solidFill>
              </a:rPr>
              <a:t> του ραδίου</a:t>
            </a:r>
            <a:endParaRPr lang="en-US" sz="2400" dirty="0">
              <a:solidFill>
                <a:srgbClr val="0000FF"/>
              </a:solidFill>
            </a:endParaRPr>
          </a:p>
          <a:p>
            <a:pPr marL="800100" lvl="1" indent="-342900">
              <a:buFont typeface="Wingdings" charset="2"/>
              <a:buChar char="q"/>
            </a:pPr>
            <a:r>
              <a:rPr lang="el-GR" sz="2400" dirty="0">
                <a:solidFill>
                  <a:srgbClr val="0000FF"/>
                </a:solidFill>
              </a:rPr>
              <a:t>Φτωχά </a:t>
            </a:r>
            <a:r>
              <a:rPr lang="el-GR" sz="2400" dirty="0" err="1">
                <a:solidFill>
                  <a:srgbClr val="0000FF"/>
                </a:solidFill>
              </a:rPr>
              <a:t>αεριζόμενα</a:t>
            </a:r>
            <a:r>
              <a:rPr lang="el-GR" sz="2400" dirty="0">
                <a:solidFill>
                  <a:srgbClr val="0000FF"/>
                </a:solidFill>
              </a:rPr>
              <a:t> υπόγεια σε οικίες χτισμένες σε έδαφος που περιέχει ουράνιο</a:t>
            </a:r>
          </a:p>
          <a:p>
            <a:pPr marL="800100" lvl="1" indent="-342900">
              <a:buFont typeface="Wingdings" charset="2"/>
              <a:buChar char="q"/>
            </a:pPr>
            <a:r>
              <a:rPr lang="el-GR" sz="2400" dirty="0">
                <a:solidFill>
                  <a:srgbClr val="0000FF"/>
                </a:solidFill>
              </a:rPr>
              <a:t>Προϊόντα </a:t>
            </a:r>
            <a:r>
              <a:rPr lang="el-GR" sz="2400" dirty="0" err="1">
                <a:solidFill>
                  <a:srgbClr val="0000FF"/>
                </a:solidFill>
              </a:rPr>
              <a:t>αποδόμησης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l-GR" sz="2400" dirty="0">
                <a:solidFill>
                  <a:srgbClr val="0000FF"/>
                </a:solidFill>
                <a:sym typeface="Wingdings"/>
              </a:rPr>
              <a:t>σωματίδια σκόνης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l-GR" sz="2400" dirty="0">
                <a:solidFill>
                  <a:srgbClr val="0000FF"/>
                </a:solidFill>
                <a:sym typeface="Wingdings"/>
              </a:rPr>
              <a:t>συσσώρευση στους πνεύμονες </a:t>
            </a:r>
            <a:r>
              <a:rPr lang="en-US" sz="24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l-GR" sz="2400" dirty="0">
                <a:solidFill>
                  <a:srgbClr val="0000FF"/>
                </a:solidFill>
                <a:sym typeface="Wingdings"/>
              </a:rPr>
              <a:t>συνεχής έκθεση σε υψηλής ενέργειας α σωματίδια</a:t>
            </a:r>
            <a:endParaRPr lang="en-US" sz="2400" dirty="0">
              <a:solidFill>
                <a:srgbClr val="0000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l-GR" sz="2400" b="1" dirty="0">
                <a:solidFill>
                  <a:srgbClr val="0000FF"/>
                </a:solidFill>
              </a:rPr>
              <a:t>Η δεύτερη αιτία καρκίνου του πνεύμονα στις Η.Π.Α. </a:t>
            </a:r>
            <a:r>
              <a:rPr lang="en-US" sz="2400" b="1" dirty="0">
                <a:solidFill>
                  <a:srgbClr val="0000FF"/>
                </a:solidFill>
              </a:rPr>
              <a:t>(EPA- Environmental Protection Agency)</a:t>
            </a:r>
          </a:p>
        </p:txBody>
      </p:sp>
      <p:sp>
        <p:nvSpPr>
          <p:cNvPr id="4" name="Rectangle 3"/>
          <p:cNvSpPr/>
          <p:nvPr/>
        </p:nvSpPr>
        <p:spPr>
          <a:xfrm>
            <a:off x="128461" y="157475"/>
            <a:ext cx="571923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>
                <a:solidFill>
                  <a:srgbClr val="0000FF"/>
                </a:solidFill>
              </a:rPr>
              <a:t>Ραδόνιο (σωματίδια α)</a:t>
            </a:r>
            <a:endParaRPr lang="en-US" sz="2800" b="1" dirty="0">
              <a:solidFill>
                <a:srgbClr val="0000FF"/>
              </a:solidFill>
            </a:endParaRPr>
          </a:p>
          <a:p>
            <a:pPr algn="ctr"/>
            <a:r>
              <a:rPr lang="el-GR" sz="2800" b="1" dirty="0">
                <a:solidFill>
                  <a:srgbClr val="0000FF"/>
                </a:solidFill>
              </a:rPr>
              <a:t>Η μεγαλύτερη πηγή </a:t>
            </a:r>
            <a:r>
              <a:rPr lang="el-GR" sz="2800" b="1" dirty="0" err="1">
                <a:solidFill>
                  <a:srgbClr val="0000FF"/>
                </a:solidFill>
              </a:rPr>
              <a:t>ιονίζουσας</a:t>
            </a:r>
            <a:r>
              <a:rPr lang="el-GR" sz="2800" b="1" dirty="0">
                <a:solidFill>
                  <a:srgbClr val="0000FF"/>
                </a:solidFill>
              </a:rPr>
              <a:t> ακτινοβολίας στον ευρύ πληθυσμό</a:t>
            </a:r>
            <a:endParaRPr lang="en-US" sz="2800" b="1" dirty="0">
              <a:solidFill>
                <a:srgbClr val="0000FF"/>
              </a:solidFill>
            </a:endParaRPr>
          </a:p>
        </p:txBody>
      </p:sp>
      <p:pic>
        <p:nvPicPr>
          <p:cNvPr id="5" name="Picture 4" descr="rado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333" y="83095"/>
            <a:ext cx="2984500" cy="2717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777765" y="6467128"/>
            <a:ext cx="91440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err="1"/>
              <a:t>DeVita</a:t>
            </a:r>
            <a:r>
              <a:rPr lang="en-US" sz="1400" dirty="0"/>
              <a:t>, Hellman, and Rosenberg's Cancer: Principles and Practice of Oncology, 10</a:t>
            </a:r>
            <a:r>
              <a:rPr lang="en-US" sz="1400" baseline="30000" dirty="0"/>
              <a:t>th</a:t>
            </a:r>
            <a:r>
              <a:rPr lang="en-US" sz="1400" dirty="0"/>
              <a:t> Edition, 2014.</a:t>
            </a:r>
          </a:p>
        </p:txBody>
      </p:sp>
    </p:spTree>
    <p:extLst>
      <p:ext uri="{BB962C8B-B14F-4D97-AF65-F5344CB8AC3E}">
        <p14:creationId xmlns:p14="http://schemas.microsoft.com/office/powerpoint/2010/main" val="6128964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771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dirty="0"/>
              <a:t>Υπεριώδης ακτινοβολία και μελάνωμα</a:t>
            </a:r>
            <a:endParaRPr lang="en-US" sz="36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676401" y="945466"/>
            <a:ext cx="8771466" cy="27883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solidFill>
                  <a:srgbClr val="0000FF"/>
                </a:solidFill>
              </a:rPr>
              <a:t>UV  </a:t>
            </a:r>
          </a:p>
          <a:p>
            <a:pPr lvl="1"/>
            <a:r>
              <a:rPr lang="en-US" sz="2200" dirty="0">
                <a:solidFill>
                  <a:srgbClr val="0000FF"/>
                </a:solidFill>
              </a:rPr>
              <a:t>UVA (320 </a:t>
            </a:r>
            <a:r>
              <a:rPr lang="el-GR" sz="2200" dirty="0">
                <a:solidFill>
                  <a:srgbClr val="0000FF"/>
                </a:solidFill>
              </a:rPr>
              <a:t>με</a:t>
            </a:r>
            <a:r>
              <a:rPr lang="en-US" sz="2200" dirty="0">
                <a:solidFill>
                  <a:srgbClr val="0000FF"/>
                </a:solidFill>
              </a:rPr>
              <a:t> 400 nm)</a:t>
            </a:r>
          </a:p>
          <a:p>
            <a:pPr lvl="1"/>
            <a:r>
              <a:rPr lang="en-US" sz="2200" dirty="0">
                <a:solidFill>
                  <a:srgbClr val="0000FF"/>
                </a:solidFill>
              </a:rPr>
              <a:t>UVB (290 </a:t>
            </a:r>
            <a:r>
              <a:rPr lang="el-GR" sz="2200" dirty="0">
                <a:solidFill>
                  <a:srgbClr val="0000FF"/>
                </a:solidFill>
              </a:rPr>
              <a:t>με</a:t>
            </a:r>
            <a:r>
              <a:rPr lang="en-US" sz="2200" dirty="0">
                <a:solidFill>
                  <a:srgbClr val="0000FF"/>
                </a:solidFill>
              </a:rPr>
              <a:t> 320 nm)</a:t>
            </a:r>
          </a:p>
          <a:p>
            <a:pPr lvl="1"/>
            <a:r>
              <a:rPr lang="en-US" sz="2200" dirty="0">
                <a:solidFill>
                  <a:srgbClr val="0000FF"/>
                </a:solidFill>
              </a:rPr>
              <a:t>UVC (240 </a:t>
            </a:r>
            <a:r>
              <a:rPr lang="el-GR" sz="2200" dirty="0">
                <a:solidFill>
                  <a:srgbClr val="0000FF"/>
                </a:solidFill>
              </a:rPr>
              <a:t>με</a:t>
            </a:r>
            <a:r>
              <a:rPr lang="en-US" sz="2200" dirty="0">
                <a:solidFill>
                  <a:srgbClr val="0000FF"/>
                </a:solidFill>
              </a:rPr>
              <a:t> 290 nm)</a:t>
            </a:r>
          </a:p>
          <a:p>
            <a:r>
              <a:rPr lang="en-US" sz="2200" dirty="0">
                <a:solidFill>
                  <a:srgbClr val="0000FF"/>
                </a:solidFill>
              </a:rPr>
              <a:t>UVC </a:t>
            </a:r>
            <a:r>
              <a:rPr lang="el-GR" sz="2200" dirty="0">
                <a:solidFill>
                  <a:srgbClr val="0000FF"/>
                </a:solidFill>
              </a:rPr>
              <a:t>ακτινοβολία η πλέον επιβλαβής για το </a:t>
            </a:r>
            <a:r>
              <a:rPr lang="en-US" sz="2200" dirty="0">
                <a:solidFill>
                  <a:srgbClr val="0000FF"/>
                </a:solidFill>
              </a:rPr>
              <a:t>DNA</a:t>
            </a:r>
          </a:p>
          <a:p>
            <a:pPr lvl="1"/>
            <a:r>
              <a:rPr lang="el-GR" sz="2200" dirty="0">
                <a:solidFill>
                  <a:srgbClr val="0000FF"/>
                </a:solidFill>
              </a:rPr>
              <a:t>Το μεγαλύτερο ποσοστό </a:t>
            </a:r>
            <a:r>
              <a:rPr lang="en-US" sz="2200" dirty="0">
                <a:solidFill>
                  <a:srgbClr val="0000FF"/>
                </a:solidFill>
              </a:rPr>
              <a:t>UVC </a:t>
            </a:r>
            <a:r>
              <a:rPr lang="el-GR" sz="2200" dirty="0">
                <a:solidFill>
                  <a:srgbClr val="0000FF"/>
                </a:solidFill>
              </a:rPr>
              <a:t>απορροφάται από το όζον της ατμόσφαιρας</a:t>
            </a:r>
            <a:endParaRPr lang="en-US" sz="2200" dirty="0">
              <a:solidFill>
                <a:srgbClr val="0000FF"/>
              </a:solidFill>
            </a:endParaRPr>
          </a:p>
          <a:p>
            <a:endParaRPr lang="el-GR" sz="2400" dirty="0">
              <a:solidFill>
                <a:srgbClr val="0000FF"/>
              </a:solidFill>
            </a:endParaRPr>
          </a:p>
          <a:p>
            <a:r>
              <a:rPr lang="el-GR" sz="2400" dirty="0">
                <a:solidFill>
                  <a:srgbClr val="0000FF"/>
                </a:solidFill>
              </a:rPr>
              <a:t>Απολύτως τεκμηριωμένη συσχέτιση με ένταση- διάρκεια έκθεσης στην ηλιακή ακτινοβολία με την εμφάνιση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l-GR" sz="2400" b="1" dirty="0">
                <a:solidFill>
                  <a:srgbClr val="0000FF"/>
                </a:solidFill>
              </a:rPr>
              <a:t>μελανώματος</a:t>
            </a:r>
          </a:p>
          <a:p>
            <a:pPr marL="457200" lvl="1" indent="0">
              <a:buNone/>
            </a:pP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524000" y="6519363"/>
            <a:ext cx="94995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 err="1"/>
              <a:t>DeVita</a:t>
            </a:r>
            <a:r>
              <a:rPr lang="en-US" sz="1400" dirty="0"/>
              <a:t>, Hellman, and Rosenberg's Cancer: Principles and Practice of Oncology, 10</a:t>
            </a:r>
            <a:r>
              <a:rPr lang="en-US" sz="1400" baseline="30000" dirty="0"/>
              <a:t>th</a:t>
            </a:r>
            <a:r>
              <a:rPr lang="en-US" sz="1400" dirty="0"/>
              <a:t> Edition, 2014.</a:t>
            </a:r>
          </a:p>
        </p:txBody>
      </p:sp>
    </p:spTree>
    <p:extLst>
      <p:ext uri="{BB962C8B-B14F-4D97-AF65-F5344CB8AC3E}">
        <p14:creationId xmlns:p14="http://schemas.microsoft.com/office/powerpoint/2010/main" val="35558937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493489"/>
              </p:ext>
            </p:extLst>
          </p:nvPr>
        </p:nvGraphicFramePr>
        <p:xfrm>
          <a:off x="146050" y="612863"/>
          <a:ext cx="11899900" cy="550916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74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1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93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0946">
                <a:tc gridSpan="2">
                  <a:txBody>
                    <a:bodyPr/>
                    <a:lstStyle/>
                    <a:p>
                      <a:r>
                        <a:rPr lang="el-GR" dirty="0"/>
                        <a:t>Λοιμογόνος καρκινογόνος παράγοντας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Κακοήθεια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946">
                <a:tc rowSpan="7">
                  <a:txBody>
                    <a:bodyPr/>
                    <a:lstStyle/>
                    <a:p>
                      <a:r>
                        <a:rPr lang="el-GR" b="1" dirty="0"/>
                        <a:t>Ιοί</a:t>
                      </a:r>
                      <a:endParaRPr lang="en-US" b="1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Ιός των ανθρωπίνων κονδυλωμάτων (</a:t>
                      </a:r>
                      <a:r>
                        <a:rPr lang="en-US" dirty="0"/>
                        <a:t>HPV)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Τράχηλος</a:t>
                      </a:r>
                      <a:r>
                        <a:rPr lang="el-GR" baseline="0" dirty="0"/>
                        <a:t> της μήτρας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9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Ιός ηπατίτιδας Β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Ήπαρ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9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Ιός ηπατίτιδας </a:t>
                      </a:r>
                      <a:r>
                        <a:rPr lang="en-US" dirty="0"/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Ήπαρ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13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Ιός </a:t>
                      </a:r>
                      <a:r>
                        <a:rPr lang="en-US" dirty="0"/>
                        <a:t>Epstein-Barr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Λέμφωμα </a:t>
                      </a:r>
                      <a:r>
                        <a:rPr lang="en-US" dirty="0" err="1"/>
                        <a:t>Burkitt</a:t>
                      </a:r>
                      <a:r>
                        <a:rPr lang="en-US" dirty="0"/>
                        <a:t>, </a:t>
                      </a:r>
                      <a:r>
                        <a:rPr lang="el-GR" dirty="0"/>
                        <a:t>ρινοφάρυγγας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1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Ιός του έρπητα 8 (</a:t>
                      </a:r>
                      <a:r>
                        <a:rPr lang="en-US" dirty="0"/>
                        <a:t>HSV-8)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Σάρκωμα </a:t>
                      </a:r>
                      <a:r>
                        <a:rPr lang="en-US" dirty="0"/>
                        <a:t>Kaposi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130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Ιός επίκτητης </a:t>
                      </a:r>
                      <a:r>
                        <a:rPr lang="el-GR" dirty="0" err="1"/>
                        <a:t>ανοσοανεπάρκειας</a:t>
                      </a:r>
                      <a:r>
                        <a:rPr lang="el-GR" dirty="0"/>
                        <a:t> 1 (</a:t>
                      </a:r>
                      <a:r>
                        <a:rPr lang="en-US" dirty="0"/>
                        <a:t>HIV-1)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Σάρκωμα</a:t>
                      </a:r>
                      <a:r>
                        <a:rPr lang="el-GR" baseline="0" dirty="0"/>
                        <a:t> </a:t>
                      </a:r>
                      <a:r>
                        <a:rPr lang="en-US" baseline="0" dirty="0"/>
                        <a:t>Kaposi, </a:t>
                      </a:r>
                      <a:r>
                        <a:rPr lang="el-GR" baseline="0" dirty="0"/>
                        <a:t>μη </a:t>
                      </a:r>
                      <a:r>
                        <a:rPr lang="en-US" baseline="0" dirty="0"/>
                        <a:t>Hodgkin</a:t>
                      </a:r>
                      <a:r>
                        <a:rPr lang="el-GR" baseline="0" dirty="0"/>
                        <a:t> λέμφωμα, πρωκτός, τράχηλος μήτρας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09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Ιός λευχαιμίας Τ κυττάρων (</a:t>
                      </a:r>
                      <a:r>
                        <a:rPr lang="en-US" dirty="0"/>
                        <a:t>HTLV)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Λευχαιμία ενηλίκων από Τ κύτταρα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6139">
                <a:tc>
                  <a:txBody>
                    <a:bodyPr/>
                    <a:lstStyle/>
                    <a:p>
                      <a:r>
                        <a:rPr lang="el-GR" b="1" dirty="0"/>
                        <a:t>Βακτήρια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Helicobacter</a:t>
                      </a:r>
                      <a:r>
                        <a:rPr lang="en-US" baseline="0" dirty="0"/>
                        <a:t> pylori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Στόμαχος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05742">
                <a:tc>
                  <a:txBody>
                    <a:bodyPr/>
                    <a:lstStyle/>
                    <a:p>
                      <a:r>
                        <a:rPr lang="el-GR" b="1" dirty="0"/>
                        <a:t>Μύκητες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Aspergillus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flavus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Ήπαρ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0946">
                <a:tc rowSpan="3">
                  <a:txBody>
                    <a:bodyPr/>
                    <a:lstStyle/>
                    <a:p>
                      <a:r>
                        <a:rPr lang="el-GR" b="1" dirty="0"/>
                        <a:t>Παράσιτα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Schistosoma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hematobium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Ουροδόχος κύστη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09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Opisthorchis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viverrini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err="1"/>
                        <a:t>Χολαγγειοκαρκίνωμα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094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Clonorchis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sinensis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 err="1"/>
                        <a:t>Χολαγγειοκαρκίνωμα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75316" y="0"/>
            <a:ext cx="904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000" b="1" dirty="0">
                <a:solidFill>
                  <a:srgbClr val="FF0000"/>
                </a:solidFill>
              </a:rPr>
              <a:t>ΚΑΡΚΙΝΟΓΟΝΟΙ ΒΙΟΛΟΓΙΚΟΙ ΠΑΡΑΓΟΝΤΕΣ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5667" y="6334780"/>
            <a:ext cx="8936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dirty="0"/>
              <a:t>Διαπανεπιστημιακή Ομάδα Παθολόγων </a:t>
            </a:r>
            <a:r>
              <a:rPr lang="el-GR" sz="1400" dirty="0" err="1"/>
              <a:t>Ογκολόγων</a:t>
            </a:r>
            <a:r>
              <a:rPr lang="el-GR" sz="1400" dirty="0"/>
              <a:t> Ελλάδας. Εισαγωγή στην Κλινική Ογκολογία. Β’ Έκδοση, 2009.</a:t>
            </a:r>
            <a:endParaRPr lang="en-US" sz="1400" dirty="0"/>
          </a:p>
        </p:txBody>
      </p:sp>
      <p:sp>
        <p:nvSpPr>
          <p:cNvPr id="8" name="Rectangle 7"/>
          <p:cNvSpPr/>
          <p:nvPr/>
        </p:nvSpPr>
        <p:spPr>
          <a:xfrm>
            <a:off x="1739899" y="965200"/>
            <a:ext cx="4525433" cy="673100"/>
          </a:xfrm>
          <a:prstGeom prst="rect">
            <a:avLst/>
          </a:prstGeom>
          <a:noFill/>
          <a:ln w="7620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0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st pap success stor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" y="-2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733" y="-2"/>
            <a:ext cx="9144000" cy="387798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/>
              <a:t>Test pap success story</a:t>
            </a:r>
            <a:endParaRPr lang="el-GR" sz="3200" b="1" dirty="0"/>
          </a:p>
          <a:p>
            <a:endParaRPr lang="el-GR" sz="2800" dirty="0">
              <a:solidFill>
                <a:srgbClr val="0000FF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2800" dirty="0">
                <a:solidFill>
                  <a:srgbClr val="0000FF"/>
                </a:solidFill>
              </a:rPr>
              <a:t>1941: </a:t>
            </a:r>
            <a:r>
              <a:rPr lang="el-GR" sz="2800" dirty="0">
                <a:solidFill>
                  <a:srgbClr val="0000FF"/>
                </a:solidFill>
              </a:rPr>
              <a:t>Ο Γεώργιος Παπανικολάου δημοσιεύει την εργασία </a:t>
            </a:r>
            <a:r>
              <a:rPr lang="en-US" sz="2800" dirty="0">
                <a:solidFill>
                  <a:srgbClr val="0000FF"/>
                </a:solidFill>
              </a:rPr>
              <a:t>Diagnostic value of vaginal smears in carcinoma of the uterus, AJOG, 1941.</a:t>
            </a:r>
          </a:p>
          <a:p>
            <a:pPr marL="457200" indent="-457200">
              <a:buFont typeface="Arial"/>
              <a:buChar char="•"/>
            </a:pPr>
            <a:r>
              <a:rPr lang="el-GR" sz="2800" dirty="0">
                <a:solidFill>
                  <a:srgbClr val="0000FF"/>
                </a:solidFill>
              </a:rPr>
              <a:t>Η θνησιμότητα του καρκίνου του τραχήλου της μήτρας και του καρκίνου του ενδομητρίου παρουσιάζει </a:t>
            </a:r>
            <a:r>
              <a:rPr lang="el-GR" sz="2800" b="1" dirty="0">
                <a:solidFill>
                  <a:srgbClr val="0000FF"/>
                </a:solidFill>
              </a:rPr>
              <a:t>μείωση 82%</a:t>
            </a:r>
            <a:r>
              <a:rPr lang="el-GR" sz="2800" dirty="0">
                <a:solidFill>
                  <a:srgbClr val="0000FF"/>
                </a:solidFill>
              </a:rPr>
              <a:t> μέχρι το 2004!!!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371538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EC2E18C0-64F6-6A4A-8C0B-51F4C63D9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271" y="0"/>
            <a:ext cx="80875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437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igure_02_02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33" y="272256"/>
            <a:ext cx="3582988" cy="631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822929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267" y="431800"/>
            <a:ext cx="8877300" cy="6426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7767" y="431800"/>
            <a:ext cx="8686800" cy="5847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3200" b="1" dirty="0"/>
              <a:t>Τι προκαλεί τελικά καρκίνο?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311435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figure_02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56" y="270668"/>
            <a:ext cx="8048625" cy="63166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839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648"/>
            <a:ext cx="9144000" cy="118568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533" y="2087034"/>
            <a:ext cx="9144000" cy="39236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76400" y="645402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Alexandrov</a:t>
            </a:r>
            <a:r>
              <a:rPr lang="en-US" dirty="0"/>
              <a:t> LB et al., Nature, 2013</a:t>
            </a:r>
          </a:p>
        </p:txBody>
      </p:sp>
    </p:spTree>
    <p:extLst>
      <p:ext uri="{BB962C8B-B14F-4D97-AF65-F5344CB8AC3E}">
        <p14:creationId xmlns:p14="http://schemas.microsoft.com/office/powerpoint/2010/main" val="3218733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359"/>
            <a:ext cx="9144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600" b="1" dirty="0"/>
              <a:t>2 κατηγορίες γονιδίων στις οποίες η μετάλλαξη μπορεί να οδηγήσει στην εμφάνιση καρκίνου</a:t>
            </a:r>
            <a:endParaRPr lang="en-US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31601" y="1779686"/>
            <a:ext cx="8480798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arenR"/>
            </a:pPr>
            <a:r>
              <a:rPr lang="el-GR" sz="3600" b="1" dirty="0"/>
              <a:t>ΟΓΚΟΓΟΝΙΔΙΑ</a:t>
            </a:r>
          </a:p>
          <a:p>
            <a:pPr marL="914400" lvl="1" indent="-457200">
              <a:buFont typeface="Arial"/>
              <a:buChar char="•"/>
            </a:pPr>
            <a:r>
              <a:rPr lang="el-GR" sz="3600" b="1" dirty="0"/>
              <a:t>Μετάλλαξη</a:t>
            </a:r>
          </a:p>
          <a:p>
            <a:pPr marL="914400" lvl="1" indent="-457200">
              <a:buFont typeface="Arial"/>
              <a:buChar char="•"/>
            </a:pPr>
            <a:r>
              <a:rPr lang="el-GR" sz="3600" b="1" dirty="0"/>
              <a:t>Αντιμετάθεση</a:t>
            </a:r>
          </a:p>
          <a:p>
            <a:pPr marL="914400" lvl="1" indent="-457200">
              <a:buFont typeface="Arial"/>
              <a:buChar char="•"/>
            </a:pPr>
            <a:r>
              <a:rPr lang="el-GR" sz="3600" b="1" dirty="0"/>
              <a:t>Ενίσχυση</a:t>
            </a:r>
          </a:p>
          <a:p>
            <a:pPr marL="914400" lvl="1" indent="-457200">
              <a:buFont typeface="Arial"/>
              <a:buChar char="•"/>
            </a:pPr>
            <a:endParaRPr lang="el-GR" sz="3600" b="1" dirty="0"/>
          </a:p>
          <a:p>
            <a:pPr marL="457200" indent="-457200">
              <a:buAutoNum type="arabicParenR"/>
            </a:pPr>
            <a:r>
              <a:rPr lang="el-GR" sz="3600" b="1" dirty="0"/>
              <a:t>ΟΓΚΟΚΑΤΑΣΤΑΛΤΙΚΑ ΓΟΝΙΔΙΑ</a:t>
            </a:r>
          </a:p>
          <a:p>
            <a:pPr marL="914400" lvl="1" indent="-457200">
              <a:buFont typeface="Arial"/>
              <a:buChar char="•"/>
            </a:pPr>
            <a:r>
              <a:rPr lang="el-GR" sz="3600" b="1" dirty="0"/>
              <a:t>Μετάλλαξη</a:t>
            </a:r>
          </a:p>
          <a:p>
            <a:pPr marL="914400" lvl="1" indent="-457200">
              <a:buFont typeface="Arial"/>
              <a:buChar char="•"/>
            </a:pPr>
            <a:r>
              <a:rPr lang="el-GR" sz="3600" b="1" dirty="0"/>
              <a:t>Αντιμετάθεση </a:t>
            </a:r>
          </a:p>
          <a:p>
            <a:pPr marL="914400" lvl="1" indent="-457200">
              <a:buFont typeface="Arial"/>
              <a:buChar char="•"/>
            </a:pPr>
            <a:r>
              <a:rPr lang="el-GR" sz="3600" b="1" dirty="0"/>
              <a:t>Αποκοπή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98116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1" y="6303034"/>
            <a:ext cx="57742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http://uvmgg.wikia.com/wiki/Tumor_suppressor</a:t>
            </a:r>
            <a:r>
              <a:rPr lang="en-US" dirty="0"/>
              <a:t> </a:t>
            </a:r>
          </a:p>
        </p:txBody>
      </p:sp>
      <p:pic>
        <p:nvPicPr>
          <p:cNvPr id="3" name="Picture 2" descr="Nci_s51_genomics-re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333" y="1909233"/>
            <a:ext cx="5016500" cy="3987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8267" y="372534"/>
            <a:ext cx="7755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Knudson two-hit model</a:t>
            </a:r>
          </a:p>
        </p:txBody>
      </p:sp>
    </p:spTree>
    <p:extLst>
      <p:ext uri="{BB962C8B-B14F-4D97-AF65-F5344CB8AC3E}">
        <p14:creationId xmlns:p14="http://schemas.microsoft.com/office/powerpoint/2010/main" val="76983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39" y="161005"/>
            <a:ext cx="9144000" cy="554252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75772" y="6211669"/>
            <a:ext cx="87037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DeVita</a:t>
            </a:r>
            <a:r>
              <a:rPr lang="en-US" dirty="0"/>
              <a:t>, Hellman, and Rosenberg's Cancer: Principles and Practice of Oncology, 10</a:t>
            </a:r>
            <a:r>
              <a:rPr lang="en-US" baseline="30000" dirty="0"/>
              <a:t>th</a:t>
            </a:r>
            <a:r>
              <a:rPr lang="en-US" dirty="0"/>
              <a:t> Edition, 2014.</a:t>
            </a:r>
          </a:p>
        </p:txBody>
      </p:sp>
    </p:spTree>
    <p:extLst>
      <p:ext uri="{BB962C8B-B14F-4D97-AF65-F5344CB8AC3E}">
        <p14:creationId xmlns:p14="http://schemas.microsoft.com/office/powerpoint/2010/main" val="85561878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{CDA49164-BCEE-924E-897B-8F973B15EDC8}tf10001060</Template>
  <TotalTime>1677</TotalTime>
  <Words>1126</Words>
  <Application>Microsoft Macintosh PowerPoint</Application>
  <PresentationFormat>Ευρεία οθόνη</PresentationFormat>
  <Paragraphs>259</Paragraphs>
  <Slides>40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5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40</vt:i4>
      </vt:variant>
    </vt:vector>
  </HeadingPairs>
  <TitlesOfParts>
    <vt:vector size="46" baseType="lpstr">
      <vt:lpstr>Arial</vt:lpstr>
      <vt:lpstr>Calibri</vt:lpstr>
      <vt:lpstr>Trebuchet MS</vt:lpstr>
      <vt:lpstr>Wingdings</vt:lpstr>
      <vt:lpstr>Wingdings 3</vt:lpstr>
      <vt:lpstr>Facet</vt:lpstr>
      <vt:lpstr>Κατανοώντας τον καρκίνο, πρόληψη και θεραπεία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Κατανοώντας τον καρκίνο, πρόληψη και θεραπεία</dc:title>
  <dc:creator>Kostis Efthymiadis</dc:creator>
  <cp:lastModifiedBy>Konstantinos Efthymiadis</cp:lastModifiedBy>
  <cp:revision>49</cp:revision>
  <dcterms:created xsi:type="dcterms:W3CDTF">2021-03-04T15:46:05Z</dcterms:created>
  <dcterms:modified xsi:type="dcterms:W3CDTF">2023-03-03T21:38:28Z</dcterms:modified>
</cp:coreProperties>
</file>