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326" r:id="rId2"/>
    <p:sldId id="389" r:id="rId3"/>
    <p:sldId id="349" r:id="rId4"/>
    <p:sldId id="351" r:id="rId5"/>
    <p:sldId id="328" r:id="rId6"/>
    <p:sldId id="329" r:id="rId7"/>
    <p:sldId id="388" r:id="rId8"/>
    <p:sldId id="385" r:id="rId9"/>
    <p:sldId id="387" r:id="rId10"/>
    <p:sldId id="384" r:id="rId11"/>
    <p:sldId id="356" r:id="rId12"/>
    <p:sldId id="364" r:id="rId13"/>
    <p:sldId id="345" r:id="rId14"/>
    <p:sldId id="379" r:id="rId15"/>
    <p:sldId id="390" r:id="rId16"/>
    <p:sldId id="303" r:id="rId17"/>
    <p:sldId id="353" r:id="rId18"/>
    <p:sldId id="363" r:id="rId19"/>
    <p:sldId id="270" r:id="rId20"/>
    <p:sldId id="37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268"/>
    <p:restoredTop sz="85799"/>
  </p:normalViewPr>
  <p:slideViewPr>
    <p:cSldViewPr snapToGrid="0" snapToObjects="1">
      <p:cViewPr>
        <p:scale>
          <a:sx n="84" d="100"/>
          <a:sy n="84" d="100"/>
        </p:scale>
        <p:origin x="-45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24656-59EC-1E44-A2CE-427D8938980C}" type="datetimeFigureOut">
              <a:rPr lang="en-US" smtClean="0"/>
              <a:t>3/5/21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B5DC6-5AD3-A34C-A7AB-1CEA4976C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7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15BB1D7-495B-5846-AF18-487126E9D24D}" type="slidenum">
              <a:rPr lang="pl-PL" altLang="en-US"/>
              <a:pPr/>
              <a:t>3</a:t>
            </a:fld>
            <a:endParaRPr lang="pl-PL" altLang="en-US"/>
          </a:p>
        </p:txBody>
      </p:sp>
      <p:sp>
        <p:nvSpPr>
          <p:cNvPr id="583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95325"/>
            <a:ext cx="6091237" cy="3427413"/>
          </a:xfrm>
          <a:solidFill>
            <a:srgbClr val="FFFFFF"/>
          </a:solidFill>
          <a:ln/>
        </p:spPr>
      </p:sp>
      <p:sp>
        <p:nvSpPr>
          <p:cNvPr id="58372" name="Text Box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884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6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>
              <a:ea typeface="ＭＳ Ｐゴシック" charset="-128"/>
            </a:endParaRPr>
          </a:p>
        </p:txBody>
      </p:sp>
      <p:sp>
        <p:nvSpPr>
          <p:cNvPr id="118787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84C1CC-91F8-2A4D-A47A-EA7F1A84CC04}" type="slidenum">
              <a:rPr lang="de-DE" altLang="de-D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4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757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137016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>
            <a:extLst>
              <a:ext uri="{FF2B5EF4-FFF2-40B4-BE49-F238E27FC236}">
                <a16:creationId xmlns:a16="http://schemas.microsoft.com/office/drawing/2014/main" xmlns="" id="{0CAA493E-6B67-1745-8D7F-7D9AE40CC4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715DCC-2001-1848-A3A7-D705295B54DF}" type="slidenum">
              <a:rPr lang="de-DE" altLang="en-US"/>
              <a:pPr>
                <a:spcBef>
                  <a:spcPct val="0"/>
                </a:spcBef>
              </a:pPr>
              <a:t>8</a:t>
            </a:fld>
            <a:endParaRPr lang="de-DE" altLang="en-US"/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xmlns="" id="{2AC8C394-B56C-924A-B0E0-78F411D82D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xmlns="" id="{E49E9742-8E60-CC48-A7B4-D050C93718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269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7EB2DA-8979-3047-95A2-597D9226CC98}" type="slidenum">
              <a:rPr lang="de-DE" altLang="en-US" smtClean="0"/>
              <a:pPr>
                <a:defRPr/>
              </a:pPr>
              <a:t>11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793147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99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03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3/5/21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02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6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0864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4170240" y="6247376"/>
            <a:ext cx="386304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874176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fld id="{C8640BA9-2C41-FA4F-BEFB-280E36AA144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891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39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76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5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9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8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5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38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49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5FEAD-3B1A-8A45-B2E6-4BBC8AF76175}" type="datetimeFigureOut">
              <a:rPr lang="en-US" smtClean="0"/>
              <a:t>3/5/21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CFEBF-496D-1D49-9C03-DD42232640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547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hyperlink" Target="https://indico.cern.ch/event/840212/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23.jpe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2.jpe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8.pn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2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hyperlink" Target="https://indico.cern.ch/event/840212/" TargetMode="External"/><Relationship Id="rId5" Type="http://schemas.openxmlformats.org/officeDocument/2006/relationships/image" Target="../media/image10.jpeg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6.png"/><Relationship Id="rId5" Type="http://schemas.openxmlformats.org/officeDocument/2006/relationships/image" Target="../media/image10.jpeg"/><Relationship Id="rId6" Type="http://schemas.openxmlformats.org/officeDocument/2006/relationships/hyperlink" Target="https://indico.cern.ch/event/840212/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.jpe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8.pn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0.jpe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physicsmasterclasses.or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2.jpe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16.png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png"/><Relationship Id="rId5" Type="http://schemas.openxmlformats.org/officeDocument/2006/relationships/image" Target="../media/image10.jpe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atrad.org)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="" xmlns:a16="http://schemas.microsoft.com/office/drawing/2014/main" id="{DD1468FA-B05F-8C4D-A711-FF3A9159011D}"/>
              </a:ext>
            </a:extLst>
          </p:cNvPr>
          <p:cNvSpPr txBox="1">
            <a:spLocks/>
          </p:cNvSpPr>
          <p:nvPr/>
        </p:nvSpPr>
        <p:spPr bwMode="auto">
          <a:xfrm>
            <a:off x="2128130" y="114243"/>
            <a:ext cx="8064500" cy="69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3600" b="1" dirty="0" err="1">
                <a:solidFill>
                  <a:srgbClr val="0000FF"/>
                </a:solidFill>
              </a:rPr>
              <a:t>Particle</a:t>
            </a:r>
            <a:r>
              <a:rPr lang="de-DE" altLang="en-US" sz="3600" b="1" dirty="0">
                <a:solidFill>
                  <a:srgbClr val="0000FF"/>
                </a:solidFill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</a:rPr>
              <a:t>Therapy</a:t>
            </a:r>
            <a:r>
              <a:rPr lang="de-DE" altLang="en-US" sz="3600" b="1" dirty="0">
                <a:solidFill>
                  <a:srgbClr val="0000FF"/>
                </a:solidFill>
              </a:rPr>
              <a:t> </a:t>
            </a:r>
            <a:r>
              <a:rPr lang="de-DE" altLang="en-US" sz="3600" b="1" dirty="0" err="1" smtClean="0">
                <a:solidFill>
                  <a:srgbClr val="0000FF"/>
                </a:solidFill>
              </a:rPr>
              <a:t>MasterClass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9" name="Picture 8" descr="A person standing in front of a computer&#10;&#10;Description automatically generated">
            <a:extLst>
              <a:ext uri="{FF2B5EF4-FFF2-40B4-BE49-F238E27FC236}">
                <a16:creationId xmlns="" xmlns:a16="http://schemas.microsoft.com/office/drawing/2014/main" id="{CCCE61DC-AEE3-C74B-8917-69D2A5E52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947" y="844653"/>
            <a:ext cx="9367416" cy="3104629"/>
          </a:xfrm>
          <a:prstGeom prst="rect">
            <a:avLst/>
          </a:prstGeom>
        </p:spPr>
      </p:pic>
      <p:sp>
        <p:nvSpPr>
          <p:cNvPr id="12" name="Rectangle 13">
            <a:extLst>
              <a:ext uri="{FF2B5EF4-FFF2-40B4-BE49-F238E27FC236}">
                <a16:creationId xmlns="" xmlns:a16="http://schemas.microsoft.com/office/drawing/2014/main" id="{78102989-62B2-8C4D-B9FA-41C310F31ACC}"/>
              </a:ext>
            </a:extLst>
          </p:cNvPr>
          <p:cNvSpPr txBox="1">
            <a:spLocks noChangeArrowheads="1"/>
          </p:cNvSpPr>
          <p:nvPr/>
        </p:nvSpPr>
        <p:spPr>
          <a:xfrm>
            <a:off x="4199296" y="5542797"/>
            <a:ext cx="3922167" cy="40322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defTabSz="457189" eaLnBrk="1" hangingPunct="1">
              <a:lnSpc>
                <a:spcPct val="110000"/>
              </a:lnSpc>
              <a:buNone/>
              <a:defRPr/>
            </a:pPr>
            <a:r>
              <a:rPr lang="en-US" altLang="en-US" sz="2800" b="1" dirty="0" err="1" smtClean="0">
                <a:solidFill>
                  <a:srgbClr val="0000FF"/>
                </a:solidFill>
              </a:rPr>
              <a:t>Yiota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 </a:t>
            </a:r>
            <a:r>
              <a:rPr lang="en-US" altLang="en-US" sz="2800" b="1" dirty="0" err="1" smtClean="0">
                <a:solidFill>
                  <a:srgbClr val="0000FF"/>
                </a:solidFill>
              </a:rPr>
              <a:t>Foka</a:t>
            </a:r>
            <a:r>
              <a:rPr lang="el-GR" altLang="en-US" sz="2800" b="1" dirty="0" smtClean="0">
                <a:solidFill>
                  <a:srgbClr val="0000FF"/>
                </a:solidFill>
              </a:rPr>
              <a:t> 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(GSI/CERN</a:t>
            </a:r>
            <a:r>
              <a:rPr lang="en-US" altLang="en-US" sz="2800" b="1" dirty="0">
                <a:solidFill>
                  <a:srgbClr val="0000FF"/>
                </a:solidFill>
              </a:rPr>
              <a:t>)</a:t>
            </a:r>
            <a:endParaRPr lang="de-DE" altLang="de-DE" sz="2800" b="1" dirty="0"/>
          </a:p>
        </p:txBody>
      </p:sp>
      <p:pic>
        <p:nvPicPr>
          <p:cNvPr id="13" name="Picture 8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70" y="5546604"/>
            <a:ext cx="1285460" cy="1234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MC-Logo-RGB">
            <a:extLst>
              <a:ext uri="{FF2B5EF4-FFF2-40B4-BE49-F238E27FC236}">
                <a16:creationId xmlns="" xmlns:a16="http://schemas.microsoft.com/office/drawing/2014/main" id="{25F1ACF8-5079-1E40-BDB0-65F1B131D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136" y="5597822"/>
            <a:ext cx="3134184" cy="1251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384" y="4073956"/>
            <a:ext cx="9326980" cy="139919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41655" y="6033276"/>
            <a:ext cx="6096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b="1" dirty="0">
                <a:solidFill>
                  <a:srgbClr val="0000FF"/>
                </a:solidFill>
              </a:rPr>
              <a:t>o</a:t>
            </a:r>
            <a:r>
              <a:rPr lang="en-US" altLang="en-US" b="1" dirty="0" smtClean="0">
                <a:solidFill>
                  <a:srgbClr val="0000FF"/>
                </a:solidFill>
              </a:rPr>
              <a:t>n behalf of</a:t>
            </a:r>
            <a:endParaRPr lang="de-DE" altLang="en-US" b="1" dirty="0">
              <a:solidFill>
                <a:srgbClr val="0000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en-US" b="1" dirty="0">
                <a:solidFill>
                  <a:srgbClr val="0000FF"/>
                </a:solidFill>
              </a:rPr>
              <a:t>IPPOG </a:t>
            </a:r>
            <a:r>
              <a:rPr lang="en-US" altLang="en-US" b="1" dirty="0" smtClean="0">
                <a:solidFill>
                  <a:srgbClr val="0000FF"/>
                </a:solidFill>
              </a:rPr>
              <a:t>and</a:t>
            </a:r>
            <a:r>
              <a:rPr lang="el-GR" altLang="en-US" b="1" dirty="0" smtClean="0">
                <a:solidFill>
                  <a:srgbClr val="0000FF"/>
                </a:solidFill>
              </a:rPr>
              <a:t> </a:t>
            </a:r>
            <a:r>
              <a:rPr lang="de-DE" altLang="en-US" b="1" dirty="0" smtClean="0">
                <a:solidFill>
                  <a:srgbClr val="0000FF"/>
                </a:solidFill>
              </a:rPr>
              <a:t>IMC </a:t>
            </a:r>
            <a:r>
              <a:rPr lang="de-DE" altLang="en-US" b="1" dirty="0" err="1">
                <a:solidFill>
                  <a:srgbClr val="0000FF"/>
                </a:solidFill>
              </a:rPr>
              <a:t>Steering</a:t>
            </a:r>
            <a:r>
              <a:rPr lang="de-DE" altLang="en-US" b="1" dirty="0">
                <a:solidFill>
                  <a:srgbClr val="0000FF"/>
                </a:solidFill>
              </a:rPr>
              <a:t> Group 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711658" y="3312880"/>
            <a:ext cx="6644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chemeClr val="bg1"/>
                </a:solidFill>
                <a:latin typeface="Calibri" charset="0"/>
                <a:hlinkClick r:id="rId6"/>
              </a:rPr>
              <a:t>https://indico.cern.ch/event/840212/</a:t>
            </a:r>
            <a:endParaRPr lang="en-US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31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" descr="v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423" y="865310"/>
            <a:ext cx="4291013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itle 4"/>
          <p:cNvSpPr>
            <a:spLocks noGrp="1"/>
          </p:cNvSpPr>
          <p:nvPr>
            <p:ph type="title"/>
          </p:nvPr>
        </p:nvSpPr>
        <p:spPr>
          <a:xfrm>
            <a:off x="3551981" y="228449"/>
            <a:ext cx="4544834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PTMC pilots in 2019</a:t>
            </a:r>
            <a:endParaRPr lang="en-US" altLang="de-DE" sz="3600" b="1" dirty="0"/>
          </a:p>
        </p:txBody>
      </p:sp>
      <p:sp>
        <p:nvSpPr>
          <p:cNvPr id="46086" name="Rectangle 8"/>
          <p:cNvSpPr>
            <a:spLocks noChangeArrowheads="1"/>
          </p:cNvSpPr>
          <p:nvPr/>
        </p:nvSpPr>
        <p:spPr bwMode="auto">
          <a:xfrm>
            <a:off x="300396" y="4587063"/>
            <a:ext cx="4799712" cy="140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b="1" dirty="0">
                <a:solidFill>
                  <a:srgbClr val="0000FF"/>
                </a:solidFill>
                <a:latin typeface="ArialMT"/>
              </a:rPr>
              <a:t>Survey: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positive results from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students</a:t>
            </a:r>
          </a:p>
          <a:p>
            <a:endParaRPr lang="en-US" altLang="de-DE" sz="2133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2133" b="1" dirty="0">
                <a:solidFill>
                  <a:srgbClr val="C00000"/>
                </a:solidFill>
                <a:latin typeface="ArialMT"/>
              </a:rPr>
              <a:t>Hope and motivation to contribute </a:t>
            </a:r>
          </a:p>
          <a:p>
            <a:r>
              <a:rPr lang="en-US" altLang="de-DE" sz="2133" b="1" dirty="0">
                <a:solidFill>
                  <a:srgbClr val="C00000"/>
                </a:solidFill>
                <a:latin typeface="ArialMT"/>
              </a:rPr>
              <a:t>to the fight against cancer</a:t>
            </a:r>
            <a:endParaRPr lang="en-US" altLang="de-DE" sz="2133" b="1" dirty="0">
              <a:solidFill>
                <a:srgbClr val="C00000"/>
              </a:solidFill>
            </a:endParaRPr>
          </a:p>
        </p:txBody>
      </p:sp>
      <p:pic>
        <p:nvPicPr>
          <p:cNvPr id="8" name="Picture 8" descr="IPPOG_Logo_coloured">
            <a:extLst>
              <a:ext uri="{FF2B5EF4-FFF2-40B4-BE49-F238E27FC236}">
                <a16:creationId xmlns="" xmlns:a16="http://schemas.microsoft.com/office/drawing/2014/main" id="{CE0850F8-D1F3-8642-AC01-1EEB31E0D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" y="56082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MC-Logo-RGB">
            <a:extLst>
              <a:ext uri="{FF2B5EF4-FFF2-40B4-BE49-F238E27FC236}">
                <a16:creationId xmlns="" xmlns:a16="http://schemas.microsoft.com/office/drawing/2014/main" id="{ED580B85-CB33-5445-B12E-7B4398FB1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0648" y="6032588"/>
            <a:ext cx="18034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7">
            <a:extLst>
              <a:ext uri="{FF2B5EF4-FFF2-40B4-BE49-F238E27FC236}">
                <a16:creationId xmlns="" xmlns:a16="http://schemas.microsoft.com/office/drawing/2014/main" id="{B743C126-622D-1D4E-8F0A-19786C324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2328" y="4046699"/>
            <a:ext cx="2534668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b="1" dirty="0">
                <a:solidFill>
                  <a:srgbClr val="7030A0"/>
                </a:solidFill>
                <a:latin typeface="ArialMT"/>
              </a:rPr>
              <a:t>CERN,  DKFZ, GSI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="" xmlns:a16="http://schemas.microsoft.com/office/drawing/2014/main" id="{7D500144-3611-F844-AC2B-CDFF2D2D8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9901" y="1022257"/>
            <a:ext cx="7185942" cy="811376"/>
          </a:xfrm>
        </p:spPr>
        <p:txBody>
          <a:bodyPr wrap="none">
            <a:spAutoFit/>
          </a:bodyPr>
          <a:lstStyle/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First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local test: GSI, 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7</a:t>
            </a:r>
            <a:r>
              <a:rPr lang="en-US" altLang="de-DE" sz="2133" baseline="30000" dirty="0">
                <a:solidFill>
                  <a:srgbClr val="0000FF"/>
                </a:solidFill>
                <a:latin typeface="ArialMT"/>
              </a:rPr>
              <a:t>th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February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2019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First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international test: 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CERN,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DKFZ, GSI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, 5</a:t>
            </a:r>
            <a:r>
              <a:rPr lang="en-US" altLang="de-DE" sz="2133" baseline="30000" dirty="0">
                <a:solidFill>
                  <a:srgbClr val="0000FF"/>
                </a:solidFill>
                <a:latin typeface="ArialMT"/>
              </a:rPr>
              <a:t>th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April 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272F322-C692-D64D-9DE9-8B5D7AB99F51}"/>
              </a:ext>
            </a:extLst>
          </p:cNvPr>
          <p:cNvSpPr/>
          <p:nvPr/>
        </p:nvSpPr>
        <p:spPr>
          <a:xfrm>
            <a:off x="5502189" y="1997623"/>
            <a:ext cx="55574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2400" b="1" dirty="0">
                <a:solidFill>
                  <a:srgbClr val="7030A0"/>
                </a:solidFill>
                <a:latin typeface="ArialMT"/>
              </a:rPr>
              <a:t>Participation of </a:t>
            </a:r>
            <a:r>
              <a:rPr lang="en-US" altLang="de-DE" sz="2400" b="1" dirty="0" err="1">
                <a:solidFill>
                  <a:srgbClr val="7030A0"/>
                </a:solidFill>
                <a:latin typeface="ArialMT"/>
              </a:rPr>
              <a:t>CURIEosity</a:t>
            </a:r>
            <a:r>
              <a:rPr lang="en-US" altLang="de-DE" sz="2400" b="1" dirty="0">
                <a:solidFill>
                  <a:srgbClr val="7030A0"/>
                </a:solidFill>
                <a:latin typeface="ArialMT"/>
              </a:rPr>
              <a:t> </a:t>
            </a:r>
            <a:r>
              <a:rPr lang="en-US" sz="2400" b="1" dirty="0">
                <a:solidFill>
                  <a:srgbClr val="7030A0"/>
                </a:solidFill>
                <a:latin typeface="ArialMT"/>
              </a:rPr>
              <a:t>Team from </a:t>
            </a:r>
            <a:r>
              <a:rPr lang="en-US" sz="2400" b="1" dirty="0" smtClean="0">
                <a:solidFill>
                  <a:srgbClr val="7030A0"/>
                </a:solidFill>
                <a:latin typeface="ArialMT"/>
              </a:rPr>
              <a:t>Crete, Greece</a:t>
            </a:r>
            <a:endParaRPr lang="x-none" sz="2400" dirty="0">
              <a:solidFill>
                <a:srgbClr val="7030A0"/>
              </a:solidFill>
            </a:endParaRPr>
          </a:p>
        </p:txBody>
      </p:sp>
      <p:pic>
        <p:nvPicPr>
          <p:cNvPr id="12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189" y="2822713"/>
            <a:ext cx="5018909" cy="3809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74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549" y="0"/>
            <a:ext cx="46307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/>
          <p:cNvSpPr txBox="1">
            <a:spLocks/>
          </p:cNvSpPr>
          <p:nvPr/>
        </p:nvSpPr>
        <p:spPr bwMode="auto">
          <a:xfrm>
            <a:off x="4505189" y="241770"/>
            <a:ext cx="1079901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0000FF"/>
                </a:solidFill>
              </a:rPr>
              <a:t>How is physics related to medicine?</a:t>
            </a:r>
            <a:endParaRPr lang="de-DE" altLang="en-US" b="1" dirty="0">
              <a:solidFill>
                <a:srgbClr val="0000FF"/>
              </a:solidFill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 bwMode="auto">
          <a:xfrm>
            <a:off x="4611868" y="1326435"/>
            <a:ext cx="1079901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0000FF"/>
                </a:solidFill>
              </a:rPr>
              <a:t>What is particle therapy?</a:t>
            </a:r>
            <a:endParaRPr lang="de-DE" altLang="en-US" sz="2800" b="1" dirty="0">
              <a:solidFill>
                <a:srgbClr val="0000FF"/>
              </a:solidFill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4611869" y="2334686"/>
            <a:ext cx="10799011" cy="132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0000FF"/>
                </a:solidFill>
              </a:rPr>
              <a:t>How one can use particles for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c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ancer treatment?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b="1" dirty="0">
              <a:solidFill>
                <a:srgbClr val="0000FF"/>
              </a:solidFill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 bwMode="auto">
          <a:xfrm>
            <a:off x="4611869" y="3813172"/>
            <a:ext cx="10799011" cy="197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A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ccelerators for research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0000FF"/>
                </a:solidFill>
              </a:rPr>
              <a:t>and accelerators for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1" dirty="0" smtClean="0">
                <a:solidFill>
                  <a:srgbClr val="0000FF"/>
                </a:solidFill>
              </a:rPr>
              <a:t>cancer treatment</a:t>
            </a:r>
            <a:endParaRPr lang="de-DE" altLang="en-US" sz="2800" b="1" dirty="0">
              <a:solidFill>
                <a:srgbClr val="0000FF"/>
              </a:solidFill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5267188" y="5434131"/>
            <a:ext cx="10799011" cy="132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7030A0"/>
                </a:solidFill>
              </a:rPr>
              <a:t>One of the aims of PTMC: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7030A0"/>
                </a:solidFill>
              </a:rPr>
              <a:t>address such questions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7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65" y="44451"/>
            <a:ext cx="9579427" cy="6705600"/>
          </a:xfrm>
        </p:spPr>
      </p:pic>
      <p:pic>
        <p:nvPicPr>
          <p:cNvPr id="5" name="Picture 10" descr="MC-Logo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16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9" descr="http://www.myradiotherapy.com/general/treatment/Treatment_Machines/files/Lina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70" y="1798319"/>
            <a:ext cx="2255012" cy="4015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B99CBE3-E6E4-674D-8ADD-DC25FDE73494}" type="slidenum">
              <a:rPr lang="en-GB" altLang="en-US" sz="1400">
                <a:solidFill>
                  <a:srgbClr val="898989"/>
                </a:solidFill>
                <a:latin typeface="Calibri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3" name="Titel 1"/>
          <p:cNvSpPr txBox="1">
            <a:spLocks/>
          </p:cNvSpPr>
          <p:nvPr/>
        </p:nvSpPr>
        <p:spPr bwMode="auto">
          <a:xfrm>
            <a:off x="1698625" y="23813"/>
            <a:ext cx="9242633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altLang="en-US" sz="36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Accelerators for health</a:t>
            </a:r>
            <a:endParaRPr lang="de-DE" altLang="en-US" sz="3600" b="1" kern="0" dirty="0" err="1" smtClean="0">
              <a:solidFill>
                <a:srgbClr val="0000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5" name="Picture 10" descr="MC-Logo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4959" y="1798318"/>
            <a:ext cx="3783286" cy="4015691"/>
          </a:xfrm>
          <a:prstGeom prst="rect">
            <a:avLst/>
          </a:prstGeom>
        </p:spPr>
      </p:pic>
      <p:pic>
        <p:nvPicPr>
          <p:cNvPr id="19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762" y="1798318"/>
            <a:ext cx="5215974" cy="40156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3470" y="929759"/>
            <a:ext cx="2017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smtClean="0">
                <a:solidFill>
                  <a:srgbClr val="0000FF"/>
                </a:solidFill>
              </a:rPr>
              <a:t>Conventional x-ray </a:t>
            </a:r>
          </a:p>
          <a:p>
            <a:r>
              <a:rPr lang="en-US" altLang="en-US" b="1" dirty="0" smtClean="0">
                <a:solidFill>
                  <a:srgbClr val="0000FF"/>
                </a:solidFill>
              </a:rPr>
              <a:t>Radiotherapy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854959" y="975925"/>
            <a:ext cx="381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 smtClean="0">
                <a:solidFill>
                  <a:srgbClr val="0000FF"/>
                </a:solidFill>
              </a:rPr>
              <a:t>Particle/Hadron Therapy with protons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653485" y="984215"/>
            <a:ext cx="4100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 smtClean="0">
                <a:solidFill>
                  <a:srgbClr val="0000FF"/>
                </a:solidFill>
              </a:rPr>
              <a:t>Hadron Therapy centers in Europe (2018)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96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327793"/>
            <a:ext cx="3601430" cy="22019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2663866"/>
            <a:ext cx="3664527" cy="2040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458" y="1254600"/>
            <a:ext cx="5151698" cy="2818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458" y="4145201"/>
            <a:ext cx="5151698" cy="2531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4802650"/>
            <a:ext cx="3664527" cy="1873717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xmlns="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8981131" y="866865"/>
            <a:ext cx="2721579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err="1" smtClean="0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, </a:t>
            </a:r>
            <a:r>
              <a:rPr lang="el-GR" altLang="de-DE" sz="2133" dirty="0" smtClean="0">
                <a:solidFill>
                  <a:srgbClr val="0000FF"/>
                </a:solidFill>
                <a:latin typeface="ArialMT"/>
              </a:rPr>
              <a:t>Α</a:t>
            </a:r>
            <a:r>
              <a:rPr lang="en-US" altLang="de-DE" sz="2133" dirty="0" err="1" smtClean="0">
                <a:solidFill>
                  <a:srgbClr val="0000FF"/>
                </a:solidFill>
                <a:latin typeface="ArialMT"/>
              </a:rPr>
              <a:t>ustria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 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xmlns="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68596" y="4316606"/>
            <a:ext cx="1869807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HIT, Germany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6288632"/>
            <a:ext cx="1900264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M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IT, Germany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xmlns="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2127065"/>
            <a:ext cx="1625766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CNAO, </a:t>
            </a:r>
            <a:r>
              <a:rPr lang="el-GR" altLang="de-DE" sz="2133" dirty="0" smtClean="0">
                <a:solidFill>
                  <a:srgbClr val="0000FF"/>
                </a:solidFill>
                <a:latin typeface="ArialMT"/>
              </a:rPr>
              <a:t>Ι</a:t>
            </a:r>
            <a:r>
              <a:rPr lang="en-US" altLang="de-DE" sz="2133" dirty="0" err="1" smtClean="0">
                <a:solidFill>
                  <a:srgbClr val="0000FF"/>
                </a:solidFill>
                <a:latin typeface="ArialMT"/>
              </a:rPr>
              <a:t>taly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4168596" y="253133"/>
            <a:ext cx="10799011" cy="8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0000FF"/>
                </a:solidFill>
              </a:rPr>
              <a:t>Four carbon-ion cancer therapy centers in Europe</a:t>
            </a:r>
            <a:endParaRPr lang="de-DE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792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5080"/>
            <a:ext cx="12192000" cy="6152920"/>
          </a:xfrm>
          <a:prstGeom prst="rect">
            <a:avLst/>
          </a:prstGeom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2764482" y="44451"/>
            <a:ext cx="6046912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de-DE" sz="3600" b="1" smtClean="0">
                <a:solidFill>
                  <a:srgbClr val="0000FF"/>
                </a:solidFill>
                <a:latin typeface="+mn-lt"/>
              </a:rPr>
              <a:t>Virtual Hadron </a:t>
            </a:r>
            <a:r>
              <a:rPr lang="en-US" altLang="de-DE" sz="3600" b="1" dirty="0" smtClean="0">
                <a:solidFill>
                  <a:srgbClr val="0000FF"/>
                </a:solidFill>
                <a:latin typeface="+mn-lt"/>
              </a:rPr>
              <a:t>Therapy Center</a:t>
            </a:r>
            <a:endParaRPr lang="en-US" altLang="de-DE" sz="3600" b="1" dirty="0">
              <a:latin typeface="+mn-lt"/>
            </a:endParaRPr>
          </a:p>
        </p:txBody>
      </p:sp>
      <p:pic>
        <p:nvPicPr>
          <p:cNvPr id="4" name="Picture 3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184" y="44451"/>
            <a:ext cx="1934816" cy="145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7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2920"/>
            <a:ext cx="4160520" cy="600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4"/>
          <p:cNvSpPr txBox="1">
            <a:spLocks/>
          </p:cNvSpPr>
          <p:nvPr/>
        </p:nvSpPr>
        <p:spPr bwMode="auto">
          <a:xfrm>
            <a:off x="2080260" y="453072"/>
            <a:ext cx="1106905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2800" b="1" kern="0" dirty="0" smtClean="0">
                <a:solidFill>
                  <a:srgbClr val="0000FF"/>
                </a:solidFill>
                <a:latin typeface="ArialMT" charset="0"/>
              </a:rPr>
              <a:t>Next generation facility for cancer </a:t>
            </a:r>
            <a:r>
              <a:rPr lang="en-US" altLang="en-US" sz="2800" b="1" kern="0" dirty="0" err="1" smtClean="0">
                <a:solidFill>
                  <a:srgbClr val="0000FF"/>
                </a:solidFill>
                <a:latin typeface="ArialMT" charset="0"/>
              </a:rPr>
              <a:t>tumour</a:t>
            </a:r>
            <a:r>
              <a:rPr lang="en-US" altLang="en-US" sz="2800" b="1" kern="0" dirty="0" smtClean="0">
                <a:solidFill>
                  <a:srgbClr val="0000FF"/>
                </a:solidFill>
                <a:latin typeface="ArialMT" charset="0"/>
              </a:rPr>
              <a:t> therapy </a:t>
            </a:r>
          </a:p>
          <a:p>
            <a:pPr>
              <a:defRPr/>
            </a:pPr>
            <a:r>
              <a:rPr lang="en-US" altLang="en-US" sz="2800" b="1" kern="0" dirty="0" smtClean="0">
                <a:solidFill>
                  <a:srgbClr val="0000FF"/>
                </a:solidFill>
                <a:latin typeface="ArialMT" charset="0"/>
              </a:rPr>
              <a:t>and research with heavy-ion beams</a:t>
            </a:r>
            <a:endParaRPr lang="en-US" altLang="en-US" sz="2800" b="1" kern="0" dirty="0"/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406004" y="6208132"/>
            <a:ext cx="119328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2400" b="1" kern="0" dirty="0" smtClean="0">
                <a:solidFill>
                  <a:srgbClr val="7030A0"/>
                </a:solidFill>
                <a:latin typeface="ArialMT" charset="0"/>
              </a:rPr>
              <a:t>Proposal for a facility in South East Europe: SEEIIST</a:t>
            </a:r>
            <a:endParaRPr lang="en-US" altLang="en-US" sz="2400" b="1" kern="0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379290" y="5551674"/>
            <a:ext cx="147251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dirty="0" smtClean="0">
                <a:solidFill>
                  <a:schemeClr val="bg1"/>
                </a:solidFill>
              </a:rPr>
              <a:t>Δ. </a:t>
            </a:r>
            <a:r>
              <a:rPr lang="el-GR" sz="2000" b="1" dirty="0" err="1" smtClean="0">
                <a:solidFill>
                  <a:schemeClr val="bg1"/>
                </a:solidFill>
              </a:rPr>
              <a:t>Καπρινης</a:t>
            </a:r>
            <a:endParaRPr lang="el-GR" altLang="en-US" dirty="0">
              <a:solidFill>
                <a:schemeClr val="bg1"/>
              </a:solidFill>
              <a:ea typeface="Courier New" charset="0"/>
            </a:endParaRPr>
          </a:p>
          <a:p>
            <a:endParaRPr lang="en-US" dirty="0"/>
          </a:p>
        </p:txBody>
      </p:sp>
      <p:pic>
        <p:nvPicPr>
          <p:cNvPr id="8" name="Picture 7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566" y="1910148"/>
            <a:ext cx="7454900" cy="4089400"/>
          </a:xfrm>
          <a:prstGeom prst="rect">
            <a:avLst/>
          </a:prstGeom>
        </p:spPr>
      </p:pic>
      <p:pic>
        <p:nvPicPr>
          <p:cNvPr id="11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009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4"/>
          <p:cNvSpPr txBox="1">
            <a:spLocks noChangeArrowheads="1"/>
          </p:cNvSpPr>
          <p:nvPr/>
        </p:nvSpPr>
        <p:spPr bwMode="auto">
          <a:xfrm>
            <a:off x="4098262" y="5534561"/>
            <a:ext cx="271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dirty="0" smtClean="0">
                <a:solidFill>
                  <a:schemeClr val="tx2"/>
                </a:solidFill>
              </a:rPr>
              <a:t>600 </a:t>
            </a:r>
            <a:r>
              <a:rPr lang="en-US" altLang="de-DE" sz="2000" dirty="0" smtClean="0">
                <a:solidFill>
                  <a:schemeClr val="tx2"/>
                </a:solidFill>
              </a:rPr>
              <a:t>tons</a:t>
            </a: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dirty="0">
                <a:solidFill>
                  <a:schemeClr val="tx2"/>
                </a:solidFill>
              </a:rPr>
              <a:t>   </a:t>
            </a:r>
          </a:p>
        </p:txBody>
      </p:sp>
      <p:sp>
        <p:nvSpPr>
          <p:cNvPr id="9" name="Title 4"/>
          <p:cNvSpPr txBox="1">
            <a:spLocks/>
          </p:cNvSpPr>
          <p:nvPr/>
        </p:nvSpPr>
        <p:spPr bwMode="auto">
          <a:xfrm>
            <a:off x="861492" y="563172"/>
            <a:ext cx="27574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200" b="1" kern="0" dirty="0">
                <a:solidFill>
                  <a:srgbClr val="0000FF"/>
                </a:solidFill>
                <a:latin typeface="ArialMT" charset="0"/>
              </a:rPr>
              <a:t>Gantry </a:t>
            </a:r>
            <a:r>
              <a:rPr lang="en-US" altLang="en-US" sz="3200" b="1" kern="0" dirty="0" smtClean="0">
                <a:solidFill>
                  <a:srgbClr val="0000FF"/>
                </a:solidFill>
                <a:latin typeface="ArialMT" charset="0"/>
              </a:rPr>
              <a:t>at</a:t>
            </a:r>
            <a:r>
              <a:rPr lang="el-GR" altLang="en-US" sz="3200" b="1" kern="0" dirty="0" smtClean="0">
                <a:solidFill>
                  <a:srgbClr val="0000FF"/>
                </a:solidFill>
                <a:latin typeface="ArialMT" charset="0"/>
              </a:rPr>
              <a:t> </a:t>
            </a:r>
            <a:r>
              <a:rPr lang="en-US" altLang="en-US" sz="3200" b="1" kern="0" dirty="0" smtClean="0">
                <a:solidFill>
                  <a:srgbClr val="0000FF"/>
                </a:solidFill>
                <a:latin typeface="ArialMT" charset="0"/>
              </a:rPr>
              <a:t>HIT</a:t>
            </a:r>
            <a:endParaRPr lang="en-US" altLang="en-US" sz="3200" b="1" kern="0" dirty="0"/>
          </a:p>
        </p:txBody>
      </p:sp>
      <p:pic>
        <p:nvPicPr>
          <p:cNvPr id="164872" name="Picture 2" descr="E:\Dienstreisen\2014_Dresden_DPG\Material\Gantry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8" y="1110350"/>
            <a:ext cx="4003676" cy="5691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325" y="1110350"/>
            <a:ext cx="7952675" cy="3490990"/>
          </a:xfrm>
          <a:prstGeom prst="rect">
            <a:avLst/>
          </a:prstGeom>
        </p:spPr>
      </p:pic>
      <p:sp>
        <p:nvSpPr>
          <p:cNvPr id="19" name="Title 4"/>
          <p:cNvSpPr txBox="1">
            <a:spLocks/>
          </p:cNvSpPr>
          <p:nvPr/>
        </p:nvSpPr>
        <p:spPr bwMode="auto">
          <a:xfrm>
            <a:off x="8110727" y="494797"/>
            <a:ext cx="36711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200" b="1" kern="0" dirty="0">
                <a:solidFill>
                  <a:srgbClr val="0000FF"/>
                </a:solidFill>
                <a:latin typeface="ArialMT" charset="0"/>
              </a:rPr>
              <a:t>Gantry </a:t>
            </a:r>
            <a:r>
              <a:rPr lang="en-US" altLang="en-US" sz="3200" b="1" kern="0" dirty="0" smtClean="0">
                <a:solidFill>
                  <a:srgbClr val="0000FF"/>
                </a:solidFill>
                <a:latin typeface="ArialMT" charset="0"/>
              </a:rPr>
              <a:t>at</a:t>
            </a:r>
            <a:r>
              <a:rPr lang="el-GR" altLang="en-US" sz="3200" b="1" kern="0" dirty="0" smtClean="0">
                <a:solidFill>
                  <a:srgbClr val="0000FF"/>
                </a:solidFill>
                <a:latin typeface="ArialMT" charset="0"/>
              </a:rPr>
              <a:t> </a:t>
            </a:r>
            <a:r>
              <a:rPr lang="en-US" altLang="en-US" sz="3200" b="1" kern="0" dirty="0" smtClean="0">
                <a:solidFill>
                  <a:srgbClr val="0000FF"/>
                </a:solidFill>
                <a:latin typeface="ArialMT" charset="0"/>
              </a:rPr>
              <a:t>SEEIIST</a:t>
            </a:r>
            <a:endParaRPr lang="en-US" altLang="en-US" sz="3200" b="1" kern="0" dirty="0"/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0980641" y="4019797"/>
            <a:ext cx="2717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dirty="0" smtClean="0">
                <a:solidFill>
                  <a:schemeClr val="tx2"/>
                </a:solidFill>
              </a:rPr>
              <a:t>40 </a:t>
            </a:r>
            <a:r>
              <a:rPr lang="en-US" altLang="de-DE" sz="2000" dirty="0" smtClean="0">
                <a:solidFill>
                  <a:schemeClr val="tx2"/>
                </a:solidFill>
              </a:rPr>
              <a:t>tons</a:t>
            </a:r>
            <a:endParaRPr lang="de-DE" altLang="de-DE" sz="20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dirty="0">
                <a:solidFill>
                  <a:schemeClr val="tx2"/>
                </a:solidFill>
              </a:rPr>
              <a:t>   </a:t>
            </a:r>
          </a:p>
        </p:txBody>
      </p:sp>
      <p:sp>
        <p:nvSpPr>
          <p:cNvPr id="21" name="Title 4"/>
          <p:cNvSpPr txBox="1">
            <a:spLocks/>
          </p:cNvSpPr>
          <p:nvPr/>
        </p:nvSpPr>
        <p:spPr bwMode="auto">
          <a:xfrm>
            <a:off x="4098262" y="140853"/>
            <a:ext cx="33650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z="3600" b="1" kern="0" dirty="0" smtClean="0">
                <a:solidFill>
                  <a:srgbClr val="0000FF"/>
                </a:solidFill>
                <a:latin typeface="ArialMT" charset="0"/>
              </a:rPr>
              <a:t>Beam Delivery</a:t>
            </a:r>
            <a:endParaRPr lang="en-US" altLang="en-US" sz="3600" b="1" kern="0" dirty="0"/>
          </a:p>
        </p:txBody>
      </p:sp>
      <p:pic>
        <p:nvPicPr>
          <p:cNvPr id="22" name="Picture 21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43566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6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979613"/>
            <a:ext cx="4864100" cy="480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0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1" y="23814"/>
            <a:ext cx="7948613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5662589" y="1926895"/>
            <a:ext cx="5842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>
                <a:latin typeface="Calibri" charset="0"/>
                <a:hlinkClick r:id="rId4"/>
              </a:rPr>
              <a:t>https://indico.cern.ch/event/840212/</a:t>
            </a:r>
            <a:endParaRPr lang="en-US" altLang="en-US" sz="2800" b="1" dirty="0"/>
          </a:p>
        </p:txBody>
      </p:sp>
      <p:sp>
        <p:nvSpPr>
          <p:cNvPr id="17" name="Title 4"/>
          <p:cNvSpPr txBox="1">
            <a:spLocks/>
          </p:cNvSpPr>
          <p:nvPr/>
        </p:nvSpPr>
        <p:spPr bwMode="auto">
          <a:xfrm>
            <a:off x="4003675" y="23813"/>
            <a:ext cx="59007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200" b="1" kern="0" dirty="0">
                <a:solidFill>
                  <a:schemeClr val="bg1"/>
                </a:solidFill>
                <a:latin typeface="ArialMT" charset="0"/>
              </a:rPr>
              <a:t>Particle Therapy </a:t>
            </a:r>
            <a:r>
              <a:rPr lang="en-US" sz="3200" b="1" kern="0" dirty="0" err="1">
                <a:solidFill>
                  <a:schemeClr val="bg1"/>
                </a:solidFill>
                <a:latin typeface="ArialMT" charset="0"/>
              </a:rPr>
              <a:t>MasterClass</a:t>
            </a:r>
            <a:endParaRPr lang="en-US" sz="3200" b="1" kern="0" dirty="0">
              <a:solidFill>
                <a:schemeClr val="bg1"/>
              </a:solidFill>
              <a:latin typeface="ArialMT" charset="0"/>
            </a:endParaRPr>
          </a:p>
        </p:txBody>
      </p:sp>
      <p:sp>
        <p:nvSpPr>
          <p:cNvPr id="13" name="Title 4"/>
          <p:cNvSpPr txBox="1">
            <a:spLocks/>
          </p:cNvSpPr>
          <p:nvPr/>
        </p:nvSpPr>
        <p:spPr bwMode="auto">
          <a:xfrm>
            <a:off x="7051830" y="2868491"/>
            <a:ext cx="462819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smtClean="0">
                <a:solidFill>
                  <a:srgbClr val="0000FF"/>
                </a:solidFill>
                <a:latin typeface="ArialMT" charset="0"/>
              </a:rPr>
              <a:t>Material in different languages</a:t>
            </a:r>
            <a:endParaRPr lang="en-US" sz="2400" b="1" kern="0" dirty="0">
              <a:solidFill>
                <a:srgbClr val="0000FF"/>
              </a:solidFill>
              <a:latin typeface="ArialMT" charset="0"/>
            </a:endParaRPr>
          </a:p>
          <a:p>
            <a:pPr>
              <a:defRPr/>
            </a:pPr>
            <a:endParaRPr lang="en-US" sz="2400" b="1" kern="0" dirty="0">
              <a:solidFill>
                <a:srgbClr val="0000FF"/>
              </a:solidFill>
              <a:latin typeface="ArialMT" charset="0"/>
            </a:endParaRPr>
          </a:p>
          <a:p>
            <a:pPr>
              <a:defRPr/>
            </a:pPr>
            <a:r>
              <a:rPr lang="en-US" sz="2400" b="1" kern="0" dirty="0" smtClean="0">
                <a:solidFill>
                  <a:srgbClr val="0000FF"/>
                </a:solidFill>
                <a:latin typeface="ArialMT" charset="0"/>
              </a:rPr>
              <a:t>Animations</a:t>
            </a:r>
            <a:endParaRPr lang="en-US" sz="2400" b="1" kern="0" dirty="0">
              <a:solidFill>
                <a:srgbClr val="0000FF"/>
              </a:solidFill>
              <a:latin typeface="ArialMT" charset="0"/>
            </a:endParaRPr>
          </a:p>
        </p:txBody>
      </p:sp>
      <p:pic>
        <p:nvPicPr>
          <p:cNvPr id="9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6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511" y="863601"/>
            <a:ext cx="10542689" cy="599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8871214" y="965462"/>
            <a:ext cx="2447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887311" y="88079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6" name="Picture 5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1280161" y="207157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 smtClean="0">
                <a:solidFill>
                  <a:srgbClr val="0000FF"/>
                </a:solidFill>
              </a:rPr>
              <a:t>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44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08" y="1722120"/>
            <a:ext cx="5942872" cy="44043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304800" y="1128961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Heavy-ion Physicist, involved with medical applications of heavy-ions for cancer therapy</a:t>
            </a:r>
            <a:endParaRPr lang="x-none" sz="2400" b="1" dirty="0">
              <a:solidFill>
                <a:srgbClr val="7030A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-304800" y="6136054"/>
            <a:ext cx="126226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Visit at ALICE heavy-ion experiment at CERN and CNAO heavy-ion therapy center</a:t>
            </a:r>
            <a:endParaRPr lang="x-none" sz="2400" b="1" dirty="0">
              <a:solidFill>
                <a:srgbClr val="7030A0"/>
              </a:solidFill>
            </a:endParaRPr>
          </a:p>
        </p:txBody>
      </p:sp>
      <p:pic>
        <p:nvPicPr>
          <p:cNvPr id="9" name="Picture 5" descr="LRsaba_CERN_0212_319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0320" y="1722120"/>
            <a:ext cx="5562600" cy="4385242"/>
          </a:xfrm>
          <a:prstGeom prst="rect">
            <a:avLst/>
          </a:prstGeom>
          <a:solidFill>
            <a:srgbClr val="FFFFFF"/>
          </a:solidFill>
          <a:ln w="9525">
            <a:solidFill>
              <a:srgbClr val="4F81BD"/>
            </a:solidFill>
            <a:miter lim="800000"/>
            <a:headEnd/>
            <a:tailEnd/>
          </a:ln>
        </p:spPr>
      </p:pic>
      <p:sp>
        <p:nvSpPr>
          <p:cNvPr id="10" name="Titel 1"/>
          <p:cNvSpPr txBox="1">
            <a:spLocks/>
          </p:cNvSpPr>
          <p:nvPr/>
        </p:nvSpPr>
        <p:spPr bwMode="auto">
          <a:xfrm>
            <a:off x="1280161" y="207157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 smtClean="0">
                <a:solidFill>
                  <a:srgbClr val="0000FF"/>
                </a:solidFill>
              </a:rPr>
              <a:t>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28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7" name="HadronTherapyFacility_30_03_2015">
            <a:hlinkClick r:id="" action="ppaction://media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835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C18A5F-A562-7443-B7BF-BA2820D1DB49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/>
          </a:p>
        </p:txBody>
      </p:sp>
      <p:pic>
        <p:nvPicPr>
          <p:cNvPr id="5" name="Picture 4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908" y="327026"/>
            <a:ext cx="1244600" cy="965200"/>
          </a:xfrm>
          <a:prstGeom prst="rect">
            <a:avLst/>
          </a:prstGeom>
        </p:spPr>
      </p:pic>
      <p:pic>
        <p:nvPicPr>
          <p:cNvPr id="8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174751" y="5964359"/>
            <a:ext cx="584249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>
                <a:latin typeface="Calibri" charset="0"/>
                <a:hlinkClick r:id="rId6"/>
              </a:rPr>
              <a:t>https://indico.cern.ch/event/840212/</a:t>
            </a:r>
            <a:endParaRPr lang="en-US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923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68" y="953943"/>
            <a:ext cx="6638811" cy="443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Rectangle 3"/>
          <p:cNvSpPr>
            <a:spLocks noChangeArrowheads="1"/>
          </p:cNvSpPr>
          <p:nvPr/>
        </p:nvSpPr>
        <p:spPr bwMode="auto">
          <a:xfrm>
            <a:off x="478268" y="5820625"/>
            <a:ext cx="102002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7030A0"/>
                </a:solidFill>
              </a:rPr>
              <a:t>Pioneering heavy-ion (carbon) therapy for cancer </a:t>
            </a:r>
            <a:r>
              <a:rPr lang="en-US" altLang="en-US" sz="2400" b="1" dirty="0" err="1" smtClean="0">
                <a:solidFill>
                  <a:srgbClr val="7030A0"/>
                </a:solidFill>
              </a:rPr>
              <a:t>tumours</a:t>
            </a:r>
            <a:r>
              <a:rPr lang="en-US" altLang="en-US" sz="2400" b="1" dirty="0" smtClean="0">
                <a:solidFill>
                  <a:srgbClr val="7030A0"/>
                </a:solidFill>
              </a:rPr>
              <a:t> in Europe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pic>
        <p:nvPicPr>
          <p:cNvPr id="13" name="Picture 12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 smtClean="0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2329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1156566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4" y="908050"/>
            <a:ext cx="61372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2" name="Text Box 4"/>
          <p:cNvSpPr txBox="1">
            <a:spLocks noChangeArrowheads="1"/>
          </p:cNvSpPr>
          <p:nvPr/>
        </p:nvSpPr>
        <p:spPr bwMode="auto">
          <a:xfrm>
            <a:off x="1774825" y="1144588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de-DE" sz="1800">
              <a:solidFill>
                <a:srgbClr val="000000"/>
              </a:solidFill>
            </a:endParaRPr>
          </a:p>
        </p:txBody>
      </p:sp>
      <p:sp>
        <p:nvSpPr>
          <p:cNvPr id="117763" name="Text Box 6"/>
          <p:cNvSpPr txBox="1">
            <a:spLocks noChangeArrowheads="1"/>
          </p:cNvSpPr>
          <p:nvPr/>
        </p:nvSpPr>
        <p:spPr bwMode="auto">
          <a:xfrm>
            <a:off x="1703389" y="6488113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i="1" dirty="0">
                <a:solidFill>
                  <a:srgbClr val="FFFFFF"/>
                </a:solidFill>
              </a:rPr>
              <a:t>Haberer</a:t>
            </a:r>
            <a:r>
              <a:rPr lang="de-DE" altLang="de-DE" sz="1800" i="1" dirty="0">
                <a:solidFill>
                  <a:srgbClr val="FFFFFF"/>
                </a:solidFill>
              </a:rPr>
              <a:t> et al., NIM A , 1993</a:t>
            </a:r>
          </a:p>
        </p:txBody>
      </p:sp>
      <p:sp>
        <p:nvSpPr>
          <p:cNvPr id="117764" name="Text Box 6"/>
          <p:cNvSpPr txBox="1">
            <a:spLocks noChangeArrowheads="1"/>
          </p:cNvSpPr>
          <p:nvPr/>
        </p:nvSpPr>
        <p:spPr bwMode="auto">
          <a:xfrm>
            <a:off x="1395414" y="5313415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b="1" i="1">
                <a:solidFill>
                  <a:srgbClr val="2B4FCD"/>
                </a:solidFill>
              </a:rPr>
              <a:t>Haberer</a:t>
            </a:r>
            <a:r>
              <a:rPr lang="de-DE" altLang="de-DE" sz="1800" b="1" i="1">
                <a:solidFill>
                  <a:srgbClr val="2B4FCD"/>
                </a:solidFill>
              </a:rPr>
              <a:t> et al., NIM A , 1993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 bwMode="auto">
          <a:xfrm>
            <a:off x="1490163" y="4865094"/>
            <a:ext cx="3025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err="1">
                <a:solidFill>
                  <a:schemeClr val="bg1"/>
                </a:solidFill>
                <a:latin typeface="ArialMT" charset="0"/>
              </a:rPr>
              <a:t>Rasterscan</a:t>
            </a:r>
            <a:r>
              <a:rPr lang="en-US" sz="2400" b="1" kern="0" dirty="0">
                <a:solidFill>
                  <a:schemeClr val="bg1"/>
                </a:solidFill>
                <a:latin typeface="ArialMT" charset="0"/>
              </a:rPr>
              <a:t> Method</a:t>
            </a:r>
          </a:p>
        </p:txBody>
      </p:sp>
      <p:pic>
        <p:nvPicPr>
          <p:cNvPr id="11776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0805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11" name="Picture 10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923132" y="5864851"/>
            <a:ext cx="10840278" cy="7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 smtClean="0">
                <a:solidFill>
                  <a:srgbClr val="A40000"/>
                </a:solidFill>
                <a:ea typeface="ＭＳ Ｐゴシック" charset="-128"/>
              </a:rPr>
              <a:t>Implemented in the Heidelberg and Marburg Ion Treatment centers </a:t>
            </a:r>
          </a:p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 smtClean="0">
                <a:solidFill>
                  <a:srgbClr val="A40000"/>
                </a:solidFill>
                <a:ea typeface="ＭＳ Ｐゴシック" charset="-128"/>
              </a:rPr>
              <a:t> (HIT and MIT) in Germany</a:t>
            </a:r>
            <a:endParaRPr lang="en-US" altLang="en-US" sz="2400" b="1" dirty="0">
              <a:solidFill>
                <a:srgbClr val="A40000"/>
              </a:solidFill>
              <a:ea typeface="ＭＳ Ｐゴシック" charset="-128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 smtClean="0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46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5</a:t>
            </a:fld>
            <a:endParaRPr lang="el-GR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28323BF7-5951-1A4F-8718-85EC24B4CF06}"/>
              </a:ext>
            </a:extLst>
          </p:cNvPr>
          <p:cNvSpPr/>
          <p:nvPr/>
        </p:nvSpPr>
        <p:spPr>
          <a:xfrm>
            <a:off x="1774172" y="5808276"/>
            <a:ext cx="8969620" cy="1323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67" b="1" dirty="0" smtClean="0">
                <a:solidFill>
                  <a:srgbClr val="7030A0"/>
                </a:solidFill>
              </a:rPr>
              <a:t>International </a:t>
            </a:r>
            <a:r>
              <a:rPr lang="en-US" sz="2667" b="1" dirty="0" err="1" smtClean="0">
                <a:solidFill>
                  <a:srgbClr val="7030A0"/>
                </a:solidFill>
              </a:rPr>
              <a:t>MasterClasses</a:t>
            </a:r>
            <a:endParaRPr lang="en-US" sz="2667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2667" b="1" dirty="0" smtClean="0">
                <a:solidFill>
                  <a:srgbClr val="7030A0"/>
                </a:solidFill>
              </a:rPr>
              <a:t> </a:t>
            </a:r>
            <a:r>
              <a:rPr lang="en-US" sz="2667" b="1" dirty="0" smtClean="0">
                <a:solidFill>
                  <a:srgbClr val="7030A0"/>
                </a:solidFill>
                <a:hlinkClick r:id="rId2"/>
              </a:rPr>
              <a:t>https://physicsmasterclasses.org/</a:t>
            </a:r>
            <a:endParaRPr lang="en-US" sz="2667" b="1" dirty="0" smtClean="0">
              <a:solidFill>
                <a:srgbClr val="7030A0"/>
              </a:solidFill>
            </a:endParaRPr>
          </a:p>
          <a:p>
            <a:pPr algn="ctr"/>
            <a:endParaRPr lang="x-none" sz="2667" b="1" dirty="0">
              <a:solidFill>
                <a:srgbClr val="7030A0"/>
              </a:solidFill>
            </a:endParaRPr>
          </a:p>
        </p:txBody>
      </p:sp>
      <p:pic>
        <p:nvPicPr>
          <p:cNvPr id="9" name="Picture 8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MC-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el 1"/>
          <p:cNvSpPr txBox="1">
            <a:spLocks/>
          </p:cNvSpPr>
          <p:nvPr/>
        </p:nvSpPr>
        <p:spPr bwMode="auto">
          <a:xfrm>
            <a:off x="2658405" y="50802"/>
            <a:ext cx="819398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40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PTMC </a:t>
            </a:r>
            <a:r>
              <a:rPr lang="de-DE" altLang="en-US" sz="40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Participants</a:t>
            </a:r>
            <a:r>
              <a:rPr lang="el-GR" altLang="en-US" sz="40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de-DE" altLang="en-US" sz="40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6 </a:t>
            </a:r>
            <a:r>
              <a:rPr lang="en-US" altLang="en-US" sz="40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March 2021</a:t>
            </a:r>
            <a:endParaRPr lang="de-DE" altLang="en-US" sz="4000" b="1" kern="0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273" y="865851"/>
            <a:ext cx="8320632" cy="481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1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6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0"/>
            <a:ext cx="920856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407789" y="1322768"/>
            <a:ext cx="3477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https://</a:t>
            </a:r>
            <a:r>
              <a:rPr lang="en-US" b="1" dirty="0" err="1" smtClean="0">
                <a:solidFill>
                  <a:srgbClr val="7030A0"/>
                </a:solidFill>
              </a:rPr>
              <a:t>physicsmasterclasses.org</a:t>
            </a:r>
            <a:r>
              <a:rPr lang="en-US" b="1" dirty="0" smtClean="0">
                <a:solidFill>
                  <a:srgbClr val="7030A0"/>
                </a:solidFill>
              </a:rPr>
              <a:t>/</a:t>
            </a:r>
            <a:endParaRPr lang="en-US" dirty="0"/>
          </a:p>
        </p:txBody>
      </p:sp>
      <p:pic>
        <p:nvPicPr>
          <p:cNvPr id="5" name="Picture 10" descr="MC-Logo-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095588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PPOG_Logo_coloured">
            <a:extLst>
              <a:ext uri="{FF2B5EF4-FFF2-40B4-BE49-F238E27FC236}">
                <a16:creationId xmlns=""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7" y="444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578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107608" y="3899406"/>
            <a:ext cx="4392612" cy="34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809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377">
              <a:lnSpc>
                <a:spcPct val="90000"/>
              </a:lnSpc>
              <a:spcBef>
                <a:spcPct val="0"/>
              </a:spcBef>
              <a:buNone/>
            </a:pPr>
            <a:r>
              <a:rPr lang="de-DE" altLang="de-DE" sz="1800" dirty="0" err="1" smtClean="0">
                <a:solidFill>
                  <a:srgbClr val="003478"/>
                </a:solidFill>
              </a:rPr>
              <a:t>Coordination</a:t>
            </a:r>
            <a:r>
              <a:rPr lang="de-DE" altLang="de-DE" sz="1800" dirty="0" smtClean="0">
                <a:solidFill>
                  <a:srgbClr val="003478"/>
                </a:solidFill>
              </a:rPr>
              <a:t> </a:t>
            </a:r>
            <a:r>
              <a:rPr lang="de-DE" altLang="de-DE" sz="1800" dirty="0" err="1" smtClean="0">
                <a:solidFill>
                  <a:srgbClr val="003478"/>
                </a:solidFill>
              </a:rPr>
              <a:t>QuarkNet</a:t>
            </a:r>
            <a:r>
              <a:rPr lang="de-DE" altLang="de-DE" sz="1800" dirty="0" smtClean="0">
                <a:solidFill>
                  <a:srgbClr val="003478"/>
                </a:solidFill>
              </a:rPr>
              <a:t> </a:t>
            </a:r>
            <a:r>
              <a:rPr lang="de-DE" altLang="de-DE" sz="1800" dirty="0">
                <a:solidFill>
                  <a:srgbClr val="003478"/>
                </a:solidFill>
              </a:rPr>
              <a:t>/ TU Dresden </a:t>
            </a: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2330658" y="4312830"/>
            <a:ext cx="3572759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51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r>
              <a:rPr lang="de-DE" altLang="de-DE" sz="1800" dirty="0">
                <a:solidFill>
                  <a:srgbClr val="003478"/>
                </a:solidFill>
              </a:rPr>
              <a:t> (48)</a:t>
            </a:r>
          </a:p>
          <a:p>
            <a:pPr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54 LHC Masterclasses (50)</a:t>
            </a:r>
          </a:p>
          <a:p>
            <a:pPr lvl="1" defTabSz="914377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22 ATLAS (19)</a:t>
            </a:r>
          </a:p>
          <a:p>
            <a:pPr lvl="1" defTabSz="914377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32 CMS</a:t>
            </a:r>
            <a:r>
              <a:rPr lang="de-DE" altLang="de-DE" sz="1800" dirty="0">
                <a:solidFill>
                  <a:srgbClr val="003478"/>
                </a:solidFill>
              </a:rPr>
              <a:t> </a:t>
            </a:r>
            <a:r>
              <a:rPr lang="de-DE" altLang="de-DE" sz="1600" dirty="0">
                <a:solidFill>
                  <a:srgbClr val="003478"/>
                </a:solidFill>
              </a:rPr>
              <a:t>(31)</a:t>
            </a:r>
          </a:p>
          <a:p>
            <a:pPr marL="9525" indent="0" defTabSz="444489">
              <a:spcBef>
                <a:spcPct val="0"/>
              </a:spcBef>
              <a:buNone/>
            </a:pPr>
            <a:r>
              <a:rPr lang="de-DE" altLang="de-DE" sz="1800" dirty="0">
                <a:solidFill>
                  <a:srgbClr val="003478"/>
                </a:solidFill>
              </a:rPr>
              <a:t>	(</a:t>
            </a:r>
            <a:r>
              <a:rPr lang="de-DE" altLang="de-DE" sz="1600" dirty="0">
                <a:solidFill>
                  <a:srgbClr val="003478"/>
                </a:solidFill>
              </a:rPr>
              <a:t>Incl. TRIUMF </a:t>
            </a:r>
            <a:r>
              <a:rPr lang="de-DE" altLang="de-DE" sz="1600" dirty="0" err="1">
                <a:solidFill>
                  <a:srgbClr val="003478"/>
                </a:solidFill>
              </a:rPr>
              <a:t>program</a:t>
            </a:r>
            <a:r>
              <a:rPr lang="de-DE" altLang="de-DE" sz="1600" dirty="0">
                <a:solidFill>
                  <a:srgbClr val="003478"/>
                </a:solidFill>
              </a:rPr>
              <a:t>)</a:t>
            </a:r>
          </a:p>
          <a:p>
            <a:pPr marL="176209" indent="-166684" defTabSz="914377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12 </a:t>
            </a:r>
            <a:r>
              <a:rPr lang="de-DE" altLang="de-DE" sz="1800" dirty="0" err="1">
                <a:solidFill>
                  <a:srgbClr val="003478"/>
                </a:solidFill>
              </a:rPr>
              <a:t>MINERvA</a:t>
            </a:r>
            <a:r>
              <a:rPr lang="de-DE" altLang="de-DE" sz="1800" dirty="0">
                <a:solidFill>
                  <a:srgbClr val="003478"/>
                </a:solidFill>
              </a:rPr>
              <a:t> Masterclasses</a:t>
            </a:r>
          </a:p>
          <a:p>
            <a:pPr marL="295267" indent="-285744" defTabSz="914377">
              <a:spcBef>
                <a:spcPct val="0"/>
              </a:spcBef>
            </a:pPr>
            <a:endParaRPr lang="de-DE" altLang="de-DE" sz="1800" dirty="0">
              <a:solidFill>
                <a:srgbClr val="003478"/>
              </a:solidFill>
            </a:endParaRPr>
          </a:p>
        </p:txBody>
      </p:sp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7149482" y="3886895"/>
            <a:ext cx="3411015" cy="2123656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8" name="Rectangle 8"/>
          <p:cNvSpPr>
            <a:spLocks noChangeArrowheads="1"/>
          </p:cNvSpPr>
          <p:nvPr/>
        </p:nvSpPr>
        <p:spPr bwMode="auto">
          <a:xfrm>
            <a:off x="2279650" y="4272782"/>
            <a:ext cx="3384303" cy="1737772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7195720" y="3886895"/>
            <a:ext cx="3652808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188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r>
              <a:rPr lang="en-US" altLang="de-DE" sz="1800" dirty="0">
                <a:solidFill>
                  <a:srgbClr val="003478"/>
                </a:solidFill>
              </a:rPr>
              <a:t> (177)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266 LHC Masterclasses (257)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30 ATLAS W (35)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101 ATLAS Z (104)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64 CMS (58)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41 LHCb (39)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27 ALICE SP (18)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  3 ALICE R_AA (3)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4294967295"/>
          </p:nvPr>
        </p:nvSpPr>
        <p:spPr bwMode="auto">
          <a:xfrm>
            <a:off x="609600" y="8326967"/>
            <a:ext cx="2844800" cy="635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867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047924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657509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267093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4876678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294967295"/>
          </p:nvPr>
        </p:nvSpPr>
        <p:spPr bwMode="auto">
          <a:xfrm>
            <a:off x="4165600" y="8326967"/>
            <a:ext cx="3860800" cy="635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867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3047924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3657509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4267093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4876678" algn="l" defTabSz="121917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5600" y="862320"/>
            <a:ext cx="2376885" cy="297110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32"/>
          <a:stretch/>
        </p:blipFill>
        <p:spPr>
          <a:xfrm>
            <a:off x="1919537" y="1175362"/>
            <a:ext cx="3391068" cy="2238548"/>
          </a:xfrm>
          <a:prstGeom prst="rect">
            <a:avLst/>
          </a:prstGeom>
        </p:spPr>
      </p:pic>
      <p:pic>
        <p:nvPicPr>
          <p:cNvPr id="15" name="Picture 8" descr="IPPOG_Logo_coloured">
            <a:extLst>
              <a:ext uri="{FF2B5EF4-FFF2-40B4-BE49-F238E27FC236}">
                <a16:creationId xmlns:a16="http://schemas.microsoft.com/office/drawing/2014/main" xmlns="" id="{3E21BEDF-12D2-6A48-A8FB-CA3380D10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90" y="12303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0" descr="MC-Logo-RGB">
            <a:extLst>
              <a:ext uri="{FF2B5EF4-FFF2-40B4-BE49-F238E27FC236}">
                <a16:creationId xmlns:a16="http://schemas.microsoft.com/office/drawing/2014/main" xmlns="" id="{9D8BCBCF-9073-D84D-8927-5B66C2F02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2543" y="6061791"/>
            <a:ext cx="1871663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el 1">
            <a:extLst>
              <a:ext uri="{FF2B5EF4-FFF2-40B4-BE49-F238E27FC236}">
                <a16:creationId xmlns:a16="http://schemas.microsoft.com/office/drawing/2014/main" xmlns="" id="{CB72B6E3-56FE-CC4C-A88F-2572ED7FAB32}"/>
              </a:ext>
            </a:extLst>
          </p:cNvPr>
          <p:cNvSpPr txBox="1">
            <a:spLocks/>
          </p:cNvSpPr>
          <p:nvPr/>
        </p:nvSpPr>
        <p:spPr>
          <a:xfrm>
            <a:off x="3784601" y="61914"/>
            <a:ext cx="5008879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 i="0" u="none" strike="noStrike" cap="none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r>
              <a:rPr lang="de-DE" altLang="en-US" sz="36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IMC </a:t>
            </a:r>
            <a:r>
              <a:rPr lang="de-DE" altLang="en-US" sz="360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Statistics</a:t>
            </a:r>
            <a:r>
              <a:rPr lang="de-DE" altLang="en-US" sz="36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2019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47C18970-352F-4B49-94C6-02295DBC1B6B}"/>
              </a:ext>
            </a:extLst>
          </p:cNvPr>
          <p:cNvSpPr/>
          <p:nvPr/>
        </p:nvSpPr>
        <p:spPr>
          <a:xfrm>
            <a:off x="248863" y="723479"/>
            <a:ext cx="5807808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>
              <a:lnSpc>
                <a:spcPct val="110000"/>
              </a:lnSpc>
            </a:pPr>
            <a:r>
              <a:rPr lang="en-US" altLang="en-US" sz="2400" b="1" dirty="0">
                <a:solidFill>
                  <a:srgbClr val="0000FF"/>
                </a:solidFill>
              </a:rPr>
              <a:t>Motivate the next generations of scientists !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5E989B79-DAEC-CA47-97EF-96BD0F0003E3}"/>
              </a:ext>
            </a:extLst>
          </p:cNvPr>
          <p:cNvSpPr/>
          <p:nvPr/>
        </p:nvSpPr>
        <p:spPr>
          <a:xfrm>
            <a:off x="217229" y="6160227"/>
            <a:ext cx="111450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b="1" dirty="0">
                <a:solidFill>
                  <a:srgbClr val="0000FF"/>
                </a:solidFill>
              </a:rPr>
              <a:t>Flagship project of IPPOG, the International Particle Physics Outreach Group </a:t>
            </a:r>
            <a:endParaRPr lang="x-none" sz="2400" dirty="0"/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5322698" y="1143618"/>
            <a:ext cx="333935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 smtClean="0">
                <a:solidFill>
                  <a:srgbClr val="7030A0"/>
                </a:solidFill>
              </a:rPr>
              <a:t>54 </a:t>
            </a:r>
            <a:r>
              <a:rPr lang="en-US" altLang="de-DE" sz="2000" b="1" dirty="0" smtClean="0">
                <a:solidFill>
                  <a:srgbClr val="7030A0"/>
                </a:solidFill>
              </a:rPr>
              <a:t>countries</a:t>
            </a:r>
            <a:endParaRPr lang="de-DE" altLang="de-DE" sz="2000" b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 smtClean="0">
                <a:solidFill>
                  <a:srgbClr val="7030A0"/>
                </a:solidFill>
              </a:rPr>
              <a:t>255 </a:t>
            </a:r>
            <a:r>
              <a:rPr lang="en-US" altLang="de-DE" sz="2000" b="1" dirty="0" smtClean="0">
                <a:solidFill>
                  <a:srgbClr val="7030A0"/>
                </a:solidFill>
              </a:rPr>
              <a:t>institutes</a:t>
            </a:r>
            <a:endParaRPr lang="de-DE" altLang="de-DE" sz="2000" b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 smtClean="0">
                <a:solidFill>
                  <a:srgbClr val="7030A0"/>
                </a:solidFill>
              </a:rPr>
              <a:t>15 000 </a:t>
            </a:r>
            <a:r>
              <a:rPr lang="en-US" altLang="de-DE" sz="2000" b="1" dirty="0" smtClean="0">
                <a:solidFill>
                  <a:srgbClr val="7030A0"/>
                </a:solidFill>
              </a:rPr>
              <a:t>students</a:t>
            </a:r>
            <a:endParaRPr lang="de-DE" altLang="de-DE" sz="2000" b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b="1" dirty="0" smtClean="0">
                <a:solidFill>
                  <a:srgbClr val="7030A0"/>
                </a:solidFill>
              </a:rPr>
              <a:t>5 </a:t>
            </a:r>
            <a:r>
              <a:rPr lang="en-US" altLang="de-DE" sz="2000" b="1" dirty="0" smtClean="0">
                <a:solidFill>
                  <a:srgbClr val="7030A0"/>
                </a:solidFill>
              </a:rPr>
              <a:t>weeks in </a:t>
            </a:r>
            <a:r>
              <a:rPr lang="de-DE" altLang="de-DE" sz="2000" b="1" dirty="0" smtClean="0">
                <a:solidFill>
                  <a:srgbClr val="7030A0"/>
                </a:solidFill>
              </a:rPr>
              <a:t>2019</a:t>
            </a:r>
            <a:endParaRPr lang="de-DE" altLang="de-DE" sz="2000" b="1" dirty="0">
              <a:solidFill>
                <a:srgbClr val="7030A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28235" y="2785070"/>
            <a:ext cx="2475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AD32E6"/>
                </a:solidFill>
                <a:latin typeface="Arial"/>
                <a:cs typeface="Arial"/>
              </a:rPr>
              <a:t>IMC 2021 : </a:t>
            </a:r>
            <a:endParaRPr lang="en-US" b="1" dirty="0" smtClean="0">
              <a:solidFill>
                <a:srgbClr val="AD32E6"/>
              </a:solidFill>
              <a:latin typeface="Arial"/>
              <a:cs typeface="Arial"/>
            </a:endParaRPr>
          </a:p>
          <a:p>
            <a:r>
              <a:rPr lang="en-US" b="1" dirty="0" smtClean="0">
                <a:solidFill>
                  <a:srgbClr val="AD32E6"/>
                </a:solidFill>
                <a:latin typeface="Arial"/>
                <a:cs typeface="Arial"/>
              </a:rPr>
              <a:t>11.2.2021 </a:t>
            </a:r>
            <a:r>
              <a:rPr lang="mr-IN" b="1" dirty="0">
                <a:solidFill>
                  <a:srgbClr val="AD32E6"/>
                </a:solidFill>
                <a:latin typeface="Arial"/>
                <a:cs typeface="Arial"/>
              </a:rPr>
              <a:t>–</a:t>
            </a:r>
            <a:r>
              <a:rPr lang="en-US" b="1" dirty="0">
                <a:solidFill>
                  <a:srgbClr val="AD32E6"/>
                </a:solidFill>
                <a:latin typeface="Arial"/>
                <a:cs typeface="Arial"/>
              </a:rPr>
              <a:t> 27.3.2021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7C18970-352F-4B49-94C6-02295DBC1B6B}"/>
              </a:ext>
            </a:extLst>
          </p:cNvPr>
          <p:cNvSpPr/>
          <p:nvPr/>
        </p:nvSpPr>
        <p:spPr>
          <a:xfrm>
            <a:off x="200820" y="3462835"/>
            <a:ext cx="6577185" cy="478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>
              <a:lnSpc>
                <a:spcPct val="110000"/>
              </a:lnSpc>
            </a:pPr>
            <a:r>
              <a:rPr lang="en-US" altLang="en-US" sz="2400" b="1" dirty="0" smtClean="0">
                <a:solidFill>
                  <a:srgbClr val="0000FF"/>
                </a:solidFill>
              </a:rPr>
              <a:t>Brings scientific methods and real data to schools!</a:t>
            </a:r>
            <a:endParaRPr lang="en-US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92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8" descr="IPPOG_Logo_coloured">
            <a:extLst>
              <a:ext uri="{FF2B5EF4-FFF2-40B4-BE49-F238E27FC236}">
                <a16:creationId xmlns:a16="http://schemas.microsoft.com/office/drawing/2014/main" xmlns="" id="{2F931494-605D-7D40-B367-41E6D879D9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Picture 10" descr="MC-Logo-RGB">
            <a:extLst>
              <a:ext uri="{FF2B5EF4-FFF2-40B4-BE49-F238E27FC236}">
                <a16:creationId xmlns:a16="http://schemas.microsoft.com/office/drawing/2014/main" xmlns="" id="{1C40BE16-C5C8-D24F-9FD0-390332AD8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3605" y="5973942"/>
            <a:ext cx="2087563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xmlns="" id="{A453D528-82EA-F84D-8E2F-85A090118918}"/>
              </a:ext>
            </a:extLst>
          </p:cNvPr>
          <p:cNvSpPr txBox="1">
            <a:spLocks/>
          </p:cNvSpPr>
          <p:nvPr/>
        </p:nvSpPr>
        <p:spPr bwMode="auto">
          <a:xfrm>
            <a:off x="1931139" y="6351"/>
            <a:ext cx="9041661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Concept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an IMC </a:t>
            </a:r>
            <a:r>
              <a:rPr lang="de-DE" altLang="en-US" sz="36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day</a:t>
            </a:r>
            <a:endParaRPr lang="de-DE" altLang="en-US" sz="36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xmlns="" id="{9425F949-8C52-104A-8CE1-7B5F08823670}"/>
              </a:ext>
            </a:extLst>
          </p:cNvPr>
          <p:cNvSpPr txBox="1">
            <a:spLocks/>
          </p:cNvSpPr>
          <p:nvPr/>
        </p:nvSpPr>
        <p:spPr>
          <a:xfrm>
            <a:off x="993870" y="2713080"/>
            <a:ext cx="6611937" cy="3448917"/>
          </a:xfrm>
          <a:prstGeom prst="rect">
            <a:avLst/>
          </a:prstGeom>
        </p:spPr>
        <p:txBody>
          <a:bodyPr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4000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u="sng" dirty="0">
                <a:solidFill>
                  <a:srgbClr val="002E6F"/>
                </a:solidFill>
                <a:sym typeface="Wingdings" pitchFamily="2" charset="2"/>
              </a:rPr>
              <a:t>LOCAL TIME:	</a:t>
            </a:r>
            <a:r>
              <a:rPr lang="en-US" altLang="en-US" sz="2000" b="1" u="sng" dirty="0">
                <a:solidFill>
                  <a:srgbClr val="002E6F"/>
                </a:solidFill>
              </a:rPr>
              <a:t>ACTIVITY</a:t>
            </a:r>
            <a:endParaRPr lang="en-US" altLang="de-DE" sz="2000" b="1" u="sng" dirty="0">
              <a:solidFill>
                <a:srgbClr val="002E6F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altLang="de-DE" sz="2000" dirty="0">
                <a:sym typeface="Wingdings" pitchFamily="2" charset="2"/>
              </a:rPr>
              <a:t>  </a:t>
            </a: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8:30 -   9:00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Registration and Welcome 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dirty="0">
                <a:solidFill>
                  <a:srgbClr val="0000FF"/>
                </a:solidFill>
                <a:sym typeface="Wingdings" pitchFamily="2" charset="2"/>
              </a:rPr>
              <a:t>	</a:t>
            </a: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9:00 - 10:00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Introductory lectures</a:t>
            </a:r>
            <a:endParaRPr lang="en-US" altLang="de-DE" sz="2000" dirty="0">
              <a:sym typeface="Wingdings" pitchFamily="2" charset="2"/>
            </a:endParaRPr>
          </a:p>
          <a:p>
            <a:pPr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10:30 - 11:30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Visit of a lab or experiment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12:00 - 13:00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Lunch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13:00 - 15:00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</a:rPr>
              <a:t>Hands-on session</a:t>
            </a:r>
          </a:p>
          <a:p>
            <a:pPr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15:00 - 16:00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de-DE" sz="2000" dirty="0">
                <a:solidFill>
                  <a:srgbClr val="0000FF"/>
                </a:solidFill>
                <a:sym typeface="Wingdings" pitchFamily="2" charset="2"/>
              </a:rPr>
              <a:t>D</a:t>
            </a:r>
            <a:r>
              <a:rPr lang="en-US" altLang="en-US" sz="2000" dirty="0">
                <a:solidFill>
                  <a:srgbClr val="0000FF"/>
                </a:solidFill>
              </a:rPr>
              <a:t>iscuss results locally</a:t>
            </a:r>
          </a:p>
          <a:p>
            <a:pPr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dirty="0">
                <a:solidFill>
                  <a:srgbClr val="002E6F"/>
                </a:solidFill>
                <a:sym typeface="Wingdings" pitchFamily="2" charset="2"/>
              </a:rPr>
              <a:t>16:00 - 17:00</a:t>
            </a:r>
            <a:r>
              <a:rPr lang="en-US" altLang="de-DE" sz="2000" dirty="0">
                <a:sym typeface="Wingdings" pitchFamily="2" charset="2"/>
              </a:rPr>
              <a:t>	</a:t>
            </a:r>
            <a:r>
              <a:rPr lang="en-US" altLang="en-US" sz="2000" b="1" dirty="0">
                <a:solidFill>
                  <a:srgbClr val="C00000"/>
                </a:solidFill>
              </a:rPr>
              <a:t>Video conference</a:t>
            </a:r>
          </a:p>
          <a:p>
            <a:pPr marL="0" indent="0">
              <a:lnSpc>
                <a:spcPct val="110000"/>
              </a:lnSpc>
              <a:buNone/>
            </a:pPr>
            <a:endParaRPr lang="de-DE" altLang="de-DE" sz="2400" dirty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de-DE" altLang="de-DE" sz="300" b="1" dirty="0"/>
          </a:p>
          <a:p>
            <a:pPr eaLnBrk="1" hangingPunct="1">
              <a:lnSpc>
                <a:spcPct val="80000"/>
              </a:lnSpc>
            </a:pPr>
            <a:endParaRPr lang="de-DE" altLang="de-DE" sz="3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300" dirty="0"/>
          </a:p>
        </p:txBody>
      </p:sp>
      <p:pic>
        <p:nvPicPr>
          <p:cNvPr id="49157" name="Picture 11">
            <a:extLst>
              <a:ext uri="{FF2B5EF4-FFF2-40B4-BE49-F238E27FC236}">
                <a16:creationId xmlns:a16="http://schemas.microsoft.com/office/drawing/2014/main" xmlns="" id="{C3E67470-E534-344D-A53E-CA75AEF9AC1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750" y="871538"/>
            <a:ext cx="2419351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Grafik 1">
            <a:extLst>
              <a:ext uri="{FF2B5EF4-FFF2-40B4-BE49-F238E27FC236}">
                <a16:creationId xmlns:a16="http://schemas.microsoft.com/office/drawing/2014/main" xmlns="" id="{23913A15-2986-194C-8CB6-C0DEC1F041A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9864" y="2306639"/>
            <a:ext cx="2454275" cy="162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1">
            <a:extLst>
              <a:ext uri="{FF2B5EF4-FFF2-40B4-BE49-F238E27FC236}">
                <a16:creationId xmlns:a16="http://schemas.microsoft.com/office/drawing/2014/main" xmlns="" id="{360DFB76-4B61-1845-BF52-884CE3B42EF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9864" y="4135439"/>
            <a:ext cx="24542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0" name="Rectangle 15">
            <a:extLst>
              <a:ext uri="{FF2B5EF4-FFF2-40B4-BE49-F238E27FC236}">
                <a16:creationId xmlns:a16="http://schemas.microsoft.com/office/drawing/2014/main" xmlns="" id="{1D678888-640B-0949-BAA7-4592B1869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1139" y="6161998"/>
            <a:ext cx="862488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2000" b="1" dirty="0">
                <a:solidFill>
                  <a:srgbClr val="7030A0"/>
                </a:solidFill>
              </a:rPr>
              <a:t>The aim is to get insight into topics and methods of research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xmlns="" id="{E334C8FA-EE28-0646-829F-EF5B19122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870" y="640278"/>
            <a:ext cx="6207917" cy="1405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133" dirty="0">
                <a:solidFill>
                  <a:srgbClr val="0000FF"/>
                </a:solidFill>
              </a:rPr>
              <a:t>Every year, during the months of </a:t>
            </a:r>
          </a:p>
          <a:p>
            <a:r>
              <a:rPr lang="en-US" altLang="en-US" sz="2133" dirty="0">
                <a:solidFill>
                  <a:srgbClr val="0000FF"/>
                </a:solidFill>
              </a:rPr>
              <a:t>February-March</a:t>
            </a:r>
          </a:p>
          <a:p>
            <a:r>
              <a:rPr lang="en-US" altLang="en-US" sz="2133" dirty="0">
                <a:solidFill>
                  <a:srgbClr val="0000FF"/>
                </a:solidFill>
              </a:rPr>
              <a:t>school-children (15-19 year old)</a:t>
            </a:r>
          </a:p>
          <a:p>
            <a:r>
              <a:rPr lang="en-US" altLang="en-US" sz="2133" dirty="0">
                <a:solidFill>
                  <a:srgbClr val="0000FF"/>
                </a:solidFill>
              </a:rPr>
              <a:t>are invited to an institute of their area.</a:t>
            </a: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xmlns="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169" y="2133601"/>
            <a:ext cx="787575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2000" b="1" dirty="0">
                <a:solidFill>
                  <a:srgbClr val="C00000"/>
                </a:solidFill>
              </a:rPr>
              <a:t>2-5 institutes per day performing the same </a:t>
            </a:r>
            <a:r>
              <a:rPr lang="en-US" altLang="en-US" sz="2000" b="1" dirty="0" err="1">
                <a:solidFill>
                  <a:srgbClr val="C00000"/>
                </a:solidFill>
              </a:rPr>
              <a:t>programme</a:t>
            </a:r>
            <a:r>
              <a:rPr lang="en-US" altLang="en-US" sz="20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xmlns="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5807" y="488121"/>
            <a:ext cx="302242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2000" b="1" smtClean="0">
                <a:solidFill>
                  <a:srgbClr val="C00000"/>
                </a:solidFill>
              </a:rPr>
              <a:t>Scientists for a day !!</a:t>
            </a:r>
            <a:endParaRPr lang="en-US" alt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4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4"/>
          <p:cNvSpPr>
            <a:spLocks noGrp="1"/>
          </p:cNvSpPr>
          <p:nvPr>
            <p:ph type="title"/>
          </p:nvPr>
        </p:nvSpPr>
        <p:spPr>
          <a:xfrm>
            <a:off x="3205929" y="152607"/>
            <a:ext cx="7930633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 smtClean="0">
                <a:solidFill>
                  <a:srgbClr val="0000FF"/>
                </a:solidFill>
                <a:latin typeface="ArialMT"/>
              </a:rPr>
              <a:t>New PTMC </a:t>
            </a:r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and Treatment Planning</a:t>
            </a:r>
            <a:endParaRPr lang="en-US" altLang="de-DE" sz="3600" b="1" dirty="0"/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216295" y="1065134"/>
            <a:ext cx="8051800" cy="96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Based on professional open source treatment planning: 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matRad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developed by Heidelberg DKFZ </a:t>
            </a:r>
            <a:r>
              <a:rPr lang="en-GB" altLang="de-DE" sz="2133" u="sng" dirty="0">
                <a:hlinkClick r:id="rId2"/>
              </a:rPr>
              <a:t>www.matrad.org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  <a:p>
            <a:endParaRPr lang="en-US" altLang="de-DE" sz="1400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6393150" y="2029372"/>
            <a:ext cx="5016117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Simplified 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version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for PTMC</a:t>
            </a:r>
          </a:p>
          <a:p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Using photons, protons and carbon ions</a:t>
            </a:r>
            <a:endParaRPr lang="en-US" altLang="de-DE" sz="2133" dirty="0"/>
          </a:p>
        </p:txBody>
      </p:sp>
      <p:pic>
        <p:nvPicPr>
          <p:cNvPr id="7" name="Picture 8" descr="IPPOG_Logo_coloured">
            <a:extLst>
              <a:ext uri="{FF2B5EF4-FFF2-40B4-BE49-F238E27FC236}">
                <a16:creationId xmlns:a16="http://schemas.microsoft.com/office/drawing/2014/main" xmlns="" id="{3FBF842C-3D60-A442-B79A-C905D04D1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48" y="6351"/>
            <a:ext cx="796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10" y="1958495"/>
            <a:ext cx="5508625" cy="487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MC-Logo-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8074" y="6110287"/>
            <a:ext cx="1871662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../Downloads/p1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1268" y="2993610"/>
            <a:ext cx="4969777" cy="310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367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F-LIBRARY-greek-13nov2020" id="{5D8397EB-1ACE-D841-98AD-8F19F533FFB7}" vid="{FD72F048-6602-DB43-995E-CA2822F532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YF-LIBRARY-greek-14nov2020-asgiven</Template>
  <TotalTime>4748</TotalTime>
  <Words>552</Words>
  <Application>Microsoft Macintosh PowerPoint</Application>
  <PresentationFormat>Widescreen</PresentationFormat>
  <Paragraphs>134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Amatic SC</vt:lpstr>
      <vt:lpstr>ArialMT</vt:lpstr>
      <vt:lpstr>Calibri</vt:lpstr>
      <vt:lpstr>Calibri Light</vt:lpstr>
      <vt:lpstr>Courier New</vt:lpstr>
      <vt:lpstr>ＭＳ Ｐゴシック</vt:lpstr>
      <vt:lpstr>Wingdings</vt:lpstr>
      <vt:lpstr>ヒラギノ角ゴ Pro W3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PTMC and Treatment Planning</vt:lpstr>
      <vt:lpstr>PTMC pilots in 2019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Πορεία από Έρευνα σε Εφαρμογές</dc:title>
  <dc:creator>Microsoft Office User</dc:creator>
  <cp:lastModifiedBy>Microsoft Office User</cp:lastModifiedBy>
  <cp:revision>88</cp:revision>
  <dcterms:created xsi:type="dcterms:W3CDTF">2020-11-14T06:35:33Z</dcterms:created>
  <dcterms:modified xsi:type="dcterms:W3CDTF">2021-03-06T00:40:14Z</dcterms:modified>
</cp:coreProperties>
</file>