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93" r:id="rId4"/>
    <p:sldId id="294" r:id="rId5"/>
    <p:sldId id="295" r:id="rId6"/>
    <p:sldId id="292" r:id="rId7"/>
    <p:sldId id="258" r:id="rId8"/>
    <p:sldId id="259" r:id="rId9"/>
    <p:sldId id="260" r:id="rId10"/>
    <p:sldId id="289" r:id="rId11"/>
    <p:sldId id="261" r:id="rId12"/>
    <p:sldId id="262" r:id="rId13"/>
    <p:sldId id="291" r:id="rId14"/>
    <p:sldId id="263" r:id="rId15"/>
    <p:sldId id="290" r:id="rId16"/>
    <p:sldId id="264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1" r:id="rId32"/>
    <p:sldId id="282" r:id="rId33"/>
    <p:sldId id="283" r:id="rId34"/>
    <p:sldId id="285" r:id="rId35"/>
    <p:sldId id="286" r:id="rId36"/>
    <p:sldId id="288" r:id="rId37"/>
  </p:sldIdLst>
  <p:sldSz cx="9144000" cy="5143500" type="screen16x9"/>
  <p:notesSz cx="6858000" cy="9144000"/>
  <p:embeddedFontLst>
    <p:embeddedFont>
      <p:font typeface="Amatic SC" panose="020B0604020202020204" charset="-79"/>
      <p:regular r:id="rId39"/>
      <p:bold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Source Code Pro" panose="020B0604020202020204" charset="0"/>
      <p:regular r:id="rId45"/>
      <p:bold r:id="rId46"/>
      <p:italic r:id="rId47"/>
      <p:boldItalic r:id="rId48"/>
    </p:embeddedFont>
    <p:embeddedFont>
      <p:font typeface="Verdana" panose="020B060403050404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3" roundtripDataSignature="AMtx7mh1GRLKCnCco9hhXDhgMajSmygLT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hima Ugarak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customschemas.google.com/relationships/presentationmetadata" Target="meta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moza\Documents\00-SEEIST\00-Mnuscript%20SEEIIST-No2\Manuscript-No3\00-All%20analysis%20CancerSEE-OncoData-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Mortality-to-Incidence ratio (2018) [%]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F0"/>
            </a:solidFill>
            <a:ln w="25400">
              <a:noFill/>
            </a:ln>
          </c:spPr>
          <c:invertIfNegative val="0"/>
          <c:dPt>
            <c:idx val="7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1-66F0-4EBF-A153-A14E495FF2FB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3-66F0-4EBF-A153-A14E495FF2FB}"/>
              </c:ext>
            </c:extLst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5-66F0-4EBF-A153-A14E495FF2FB}"/>
              </c:ext>
            </c:extLst>
          </c:dPt>
          <c:dPt>
            <c:idx val="10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7-66F0-4EBF-A153-A14E495FF2FB}"/>
              </c:ext>
            </c:extLst>
          </c:dPt>
          <c:dPt>
            <c:idx val="11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9-66F0-4EBF-A153-A14E495FF2FB}"/>
              </c:ext>
            </c:extLst>
          </c:dPt>
          <c:dPt>
            <c:idx val="12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B-66F0-4EBF-A153-A14E495FF2FB}"/>
              </c:ext>
            </c:extLst>
          </c:dPt>
          <c:dPt>
            <c:idx val="13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D-66F0-4EBF-A153-A14E495FF2FB}"/>
              </c:ext>
            </c:extLst>
          </c:dPt>
          <c:dPt>
            <c:idx val="14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F-66F0-4EBF-A153-A14E495FF2FB}"/>
              </c:ext>
            </c:extLst>
          </c:dPt>
          <c:dPt>
            <c:idx val="15"/>
            <c:invertIfNegative val="0"/>
            <c:bubble3D val="0"/>
            <c:spPr>
              <a:solidFill>
                <a:srgbClr val="C0000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1-66F0-4EBF-A153-A14E495FF2FB}"/>
              </c:ext>
            </c:extLst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3-66F0-4EBF-A153-A14E495FF2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accent1"/>
                    </a:solidFill>
                  </a:defRPr>
                </a:pPr>
                <a:endParaRPr lang="LID4096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'Mortality to Incidence ratio'!$H$4:$H$20</c:f>
              <c:strCache>
                <c:ptCount val="17"/>
                <c:pt idx="0">
                  <c:v>Ireland</c:v>
                </c:pt>
                <c:pt idx="1">
                  <c:v>Switzerland</c:v>
                </c:pt>
                <c:pt idx="2">
                  <c:v>Belgium</c:v>
                </c:pt>
                <c:pt idx="3">
                  <c:v>France</c:v>
                </c:pt>
                <c:pt idx="4">
                  <c:v>Germany</c:v>
                </c:pt>
                <c:pt idx="5">
                  <c:v>Italy</c:v>
                </c:pt>
                <c:pt idx="6">
                  <c:v>Austria</c:v>
                </c:pt>
                <c:pt idx="7">
                  <c:v>Slovenia</c:v>
                </c:pt>
                <c:pt idx="8">
                  <c:v>Greece</c:v>
                </c:pt>
                <c:pt idx="9">
                  <c:v>N. Macedonia</c:v>
                </c:pt>
                <c:pt idx="10">
                  <c:v>Bulgaria</c:v>
                </c:pt>
                <c:pt idx="11">
                  <c:v>Montenegro</c:v>
                </c:pt>
                <c:pt idx="12">
                  <c:v>Serbia</c:v>
                </c:pt>
                <c:pt idx="13">
                  <c:v>Albania</c:v>
                </c:pt>
                <c:pt idx="14">
                  <c:v>Croatia</c:v>
                </c:pt>
                <c:pt idx="15">
                  <c:v>Bosnia &amp; Herz.</c:v>
                </c:pt>
                <c:pt idx="16">
                  <c:v>Europe</c:v>
                </c:pt>
              </c:strCache>
            </c:strRef>
          </c:cat>
          <c:val>
            <c:numRef>
              <c:f>'Mortality to Incidence ratio'!$I$4:$I$20</c:f>
              <c:numCache>
                <c:formatCode>0.0</c:formatCode>
                <c:ptCount val="17"/>
                <c:pt idx="0">
                  <c:v>31.76125554850983</c:v>
                </c:pt>
                <c:pt idx="1">
                  <c:v>32.540042308854638</c:v>
                </c:pt>
                <c:pt idx="2">
                  <c:v>37.077763403765985</c:v>
                </c:pt>
                <c:pt idx="3">
                  <c:v>40.035701535166019</c:v>
                </c:pt>
                <c:pt idx="4">
                  <c:v>40.662752244044007</c:v>
                </c:pt>
                <c:pt idx="5">
                  <c:v>42.928272477991051</c:v>
                </c:pt>
                <c:pt idx="6">
                  <c:v>47.911102632582974</c:v>
                </c:pt>
                <c:pt idx="7">
                  <c:v>47.4</c:v>
                </c:pt>
                <c:pt idx="8">
                  <c:v>49.443574313741649</c:v>
                </c:pt>
                <c:pt idx="9">
                  <c:v>52.724358974358978</c:v>
                </c:pt>
                <c:pt idx="10">
                  <c:v>54.175334323922733</c:v>
                </c:pt>
                <c:pt idx="11">
                  <c:v>54.477810257773058</c:v>
                </c:pt>
                <c:pt idx="12">
                  <c:v>56.242590059279536</c:v>
                </c:pt>
                <c:pt idx="13">
                  <c:v>56.502480510276385</c:v>
                </c:pt>
                <c:pt idx="14">
                  <c:v>57.392019744960919</c:v>
                </c:pt>
                <c:pt idx="15">
                  <c:v>62.779669260700373</c:v>
                </c:pt>
                <c:pt idx="16">
                  <c:v>50.128278060119271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6F0-4EBF-A153-A14E495FF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74963456"/>
        <c:axId val="275002112"/>
      </c:barChart>
      <c:catAx>
        <c:axId val="274963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ID4096"/>
          </a:p>
        </c:txPr>
        <c:crossAx val="275002112"/>
        <c:crosses val="autoZero"/>
        <c:auto val="1"/>
        <c:lblAlgn val="ctr"/>
        <c:lblOffset val="100"/>
        <c:noMultiLvlLbl val="0"/>
      </c:catAx>
      <c:valAx>
        <c:axId val="275002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ID4096"/>
          </a:p>
        </c:txPr>
        <c:crossAx val="274963456"/>
        <c:crosses val="autoZero"/>
        <c:crossBetween val="between"/>
      </c:valAx>
      <c:spPr>
        <a:solidFill>
          <a:schemeClr val="accent4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LID4096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11-23T21:42:06.719" idx="1">
    <p:pos x="6000" y="0"/>
    <p:text>But this is not what we see after opening the matrad. This we get after adding file TG119 with button load data.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K02B3iE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11-23T21:45:32.784" idx="2">
    <p:pos x="6000" y="0"/>
    <p:text>Maybe it would be good here to put the screen of matrad software. Show the x and with an arrow show how you can move it, left or right, depending on the x shape that we have in the figure.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K02B3io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adb3ba8e0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adb3ba8e0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2" name="Google Shape;37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34b60f56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34b60f565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d3567b2e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ad3567b2e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1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1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31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0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40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2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4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5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8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" name="Google Shape;38;p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3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38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3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9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3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"/>
          <p:cNvSpPr txBox="1"/>
          <p:nvPr/>
        </p:nvSpPr>
        <p:spPr>
          <a:xfrm>
            <a:off x="162791" y="0"/>
            <a:ext cx="8818418" cy="16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s" sz="4800" b="1" i="0" u="none" strike="noStrike" cap="none" dirty="0">
                <a:solidFill>
                  <a:srgbClr val="212121"/>
                </a:solidFill>
                <a:latin typeface="Amatic SC"/>
                <a:ea typeface="Amatic SC"/>
                <a:cs typeface="Amatic SC"/>
                <a:sym typeface="Amatic SC"/>
              </a:rPr>
              <a:t>4.1  </a:t>
            </a:r>
            <a:r>
              <a:rPr lang="mk-MK" sz="4800" b="1" i="0" u="none" strike="noStrike" cap="none" dirty="0">
                <a:solidFill>
                  <a:srgbClr val="212121"/>
                </a:solidFill>
                <a:latin typeface="Amatic SC"/>
                <a:ea typeface="Amatic SC"/>
                <a:cs typeface="Amatic SC"/>
                <a:sym typeface="Amatic SC"/>
              </a:rPr>
              <a:t>Вовед во планиране на Честична терапија</a:t>
            </a:r>
          </a:p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fr-CH" sz="4800" b="1" dirty="0">
                <a:solidFill>
                  <a:srgbClr val="212121"/>
                </a:solidFill>
                <a:latin typeface="Amatic SC"/>
                <a:ea typeface="Amatic SC"/>
                <a:cs typeface="Amatic SC"/>
                <a:sym typeface="Amatic SC"/>
              </a:rPr>
              <a:t>c</a:t>
            </a:r>
            <a:r>
              <a:rPr lang="mk-MK" sz="4800" b="1" dirty="0">
                <a:solidFill>
                  <a:srgbClr val="212121"/>
                </a:solidFill>
                <a:latin typeface="Amatic SC"/>
                <a:ea typeface="Amatic SC"/>
                <a:cs typeface="Amatic SC"/>
                <a:sym typeface="Amatic SC"/>
              </a:rPr>
              <a:t>о </a:t>
            </a:r>
            <a:r>
              <a:rPr lang="fr-CH" sz="4800" b="1" dirty="0" err="1">
                <a:solidFill>
                  <a:srgbClr val="212121"/>
                </a:solidFill>
                <a:latin typeface="Amatic SC"/>
                <a:ea typeface="Amatic SC"/>
                <a:cs typeface="Amatic SC"/>
                <a:sym typeface="Amatic SC"/>
              </a:rPr>
              <a:t>matRAD</a:t>
            </a:r>
            <a:endParaRPr sz="4800" b="1" i="0" u="none" strike="noStrike" cap="none" dirty="0">
              <a:solidFill>
                <a:srgbClr val="21212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7161" y="3505947"/>
            <a:ext cx="1554950" cy="155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3841" y="3758628"/>
            <a:ext cx="1044988" cy="1164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4525" y="3643575"/>
            <a:ext cx="2323430" cy="12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594150" y="1592546"/>
            <a:ext cx="7422300" cy="1664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Elaborated by:</a:t>
            </a:r>
            <a:endParaRPr lang="mk-MK" sz="12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666666"/>
                </a:solidFill>
                <a:latin typeface="+mj-lt"/>
                <a:ea typeface="Verdana"/>
                <a:sym typeface="Verdana"/>
              </a:rPr>
              <a:t>Prof. at Skopje University: </a:t>
            </a:r>
            <a:r>
              <a:rPr lang="en-US" b="1" dirty="0">
                <a:solidFill>
                  <a:schemeClr val="accent1"/>
                </a:solidFill>
                <a:latin typeface="+mj-lt"/>
                <a:ea typeface="Verdana"/>
                <a:sym typeface="Verdana"/>
              </a:rPr>
              <a:t>Mimoza Ristova </a:t>
            </a:r>
            <a:r>
              <a:rPr lang="en-US" dirty="0">
                <a:solidFill>
                  <a:srgbClr val="666666"/>
                </a:solidFill>
                <a:latin typeface="+mj-lt"/>
                <a:ea typeface="Verdana"/>
                <a:sym typeface="Verdana"/>
              </a:rPr>
              <a:t>(North Macedonia)</a:t>
            </a:r>
            <a:endParaRPr lang="en-US" dirty="0">
              <a:latin typeface="+mj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Viridiana Badillo</a:t>
            </a: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0" i="0" u="none" strike="noStrike" cap="none" dirty="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Student of Biomedical Systems Engineering FI-UNAM (Mexico)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Enrique Sánchez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0" i="0" u="none" strike="noStrike" cap="none" dirty="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Student of Mechatronics Engineering FI-UNAM (Mexico)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Aris Mamaras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0" i="0" u="none" strike="noStrike" cap="none" dirty="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Student of Computational Physics, AUTh (Greece)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Supervised by: </a:t>
            </a:r>
            <a:r>
              <a:rPr lang="e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Ph.D. Yiota Foka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(</a:t>
            </a:r>
            <a:r>
              <a:rPr lang="es" sz="9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IPPOG’s Member)   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87439" y="3550953"/>
            <a:ext cx="1177636" cy="14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1CB130-43C1-40C2-A5DE-36A21C7696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3675" y="3643575"/>
            <a:ext cx="1296785" cy="12967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5E4C-2169-4D3A-B1A5-D71548B3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60" y="71870"/>
            <a:ext cx="8520600" cy="801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mk-MK" dirty="0"/>
              <a:t>1.1.А  Рамнини во телесната геометрија</a:t>
            </a:r>
            <a:endParaRPr lang="LID4096" dirty="0"/>
          </a:p>
        </p:txBody>
      </p:sp>
      <p:pic>
        <p:nvPicPr>
          <p:cNvPr id="4" name="Google Shape;103;p4">
            <a:extLst>
              <a:ext uri="{FF2B5EF4-FFF2-40B4-BE49-F238E27FC236}">
                <a16:creationId xmlns:a16="http://schemas.microsoft.com/office/drawing/2014/main" id="{74FA0753-4180-4B11-A4F2-0A0C4566887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80486" y="1264919"/>
            <a:ext cx="3892013" cy="35302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2;p4">
            <a:extLst>
              <a:ext uri="{FF2B5EF4-FFF2-40B4-BE49-F238E27FC236}">
                <a16:creationId xmlns:a16="http://schemas.microsoft.com/office/drawing/2014/main" id="{CE89D359-C1BD-4A89-B92C-30DF2666AE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944880"/>
            <a:ext cx="3985260" cy="3850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-CH" sz="2400" b="1" dirty="0">
                <a:solidFill>
                  <a:schemeClr val="accent1"/>
                </a:solidFill>
                <a:latin typeface="+mj-lt"/>
              </a:rPr>
              <a:t>Coronal plane </a:t>
            </a:r>
            <a:r>
              <a:rPr lang="en-US" sz="2400" b="1" dirty="0">
                <a:solidFill>
                  <a:schemeClr val="accent1"/>
                </a:solidFill>
                <a:latin typeface="+mj-lt"/>
              </a:rPr>
              <a:t>– </a:t>
            </a:r>
            <a:r>
              <a:rPr lang="mk-MK" sz="2400" b="1" dirty="0">
                <a:solidFill>
                  <a:schemeClr val="accent1"/>
                </a:solidFill>
                <a:latin typeface="+mj-lt"/>
              </a:rPr>
              <a:t>коронална рамнина</a:t>
            </a:r>
          </a:p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mk-MK" sz="2400" b="1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dirty="0" err="1">
                <a:solidFill>
                  <a:schemeClr val="accent1"/>
                </a:solidFill>
                <a:latin typeface="+mj-lt"/>
              </a:rPr>
              <a:t>Sagital</a:t>
            </a:r>
            <a:r>
              <a:rPr lang="en-US" sz="2400" b="1" dirty="0">
                <a:solidFill>
                  <a:schemeClr val="accent1"/>
                </a:solidFill>
                <a:latin typeface="+mj-lt"/>
              </a:rPr>
              <a:t> Plane- </a:t>
            </a:r>
            <a:endParaRPr lang="mk-MK" sz="2400" b="1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2400" b="1" dirty="0">
                <a:solidFill>
                  <a:schemeClr val="accent1"/>
                </a:solidFill>
                <a:latin typeface="+mj-lt"/>
              </a:rPr>
              <a:t>сагитална рамнина</a:t>
            </a:r>
            <a:endParaRPr sz="2400" b="1" dirty="0">
              <a:solidFill>
                <a:schemeClr val="accent1"/>
              </a:solidFill>
              <a:latin typeface="+mj-lt"/>
            </a:endParaRP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-CH" sz="2400" b="1" dirty="0">
                <a:solidFill>
                  <a:schemeClr val="accent1"/>
                </a:solidFill>
                <a:latin typeface="+mj-lt"/>
              </a:rPr>
              <a:t>Axial Plane </a:t>
            </a:r>
            <a:r>
              <a:rPr lang="en-US" sz="2400" b="1" dirty="0">
                <a:solidFill>
                  <a:schemeClr val="accent1"/>
                </a:solidFill>
                <a:latin typeface="+mj-lt"/>
              </a:rPr>
              <a:t>–</a:t>
            </a:r>
            <a:r>
              <a:rPr lang="fr-CH" sz="2400" b="1" dirty="0">
                <a:solidFill>
                  <a:schemeClr val="accent1"/>
                </a:solidFill>
                <a:latin typeface="+mj-lt"/>
              </a:rPr>
              <a:t> </a:t>
            </a:r>
            <a:endParaRPr lang="mk-MK" sz="2400" b="1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2400" b="1" dirty="0">
                <a:solidFill>
                  <a:schemeClr val="accent1"/>
                </a:solidFill>
                <a:latin typeface="+mj-lt"/>
              </a:rPr>
              <a:t>аксиална рамнина</a:t>
            </a:r>
            <a:endParaRPr sz="2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932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title"/>
          </p:nvPr>
        </p:nvSpPr>
        <p:spPr>
          <a:xfrm>
            <a:off x="311700" y="100650"/>
            <a:ext cx="8520600" cy="80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Како изгледа -</a:t>
            </a:r>
            <a:r>
              <a:rPr lang="es" dirty="0"/>
              <a:t> matrad </a:t>
            </a:r>
            <a:r>
              <a:rPr lang="mk-MK" dirty="0"/>
              <a:t>програмот</a:t>
            </a:r>
            <a:endParaRPr dirty="0"/>
          </a:p>
        </p:txBody>
      </p:sp>
      <p:sp>
        <p:nvSpPr>
          <p:cNvPr id="110" name="Google Shape;110;p5"/>
          <p:cNvSpPr txBox="1">
            <a:spLocks noGrp="1"/>
          </p:cNvSpPr>
          <p:nvPr>
            <p:ph type="body" idx="1"/>
          </p:nvPr>
        </p:nvSpPr>
        <p:spPr>
          <a:xfrm>
            <a:off x="311700" y="901650"/>
            <a:ext cx="3113700" cy="35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mk-MK" dirty="0">
              <a:solidFill>
                <a:schemeClr val="accent1"/>
              </a:solidFill>
              <a:latin typeface="+mj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dirty="0">
                <a:solidFill>
                  <a:schemeClr val="accent1"/>
                </a:solidFill>
                <a:latin typeface="+mj-lt"/>
              </a:rPr>
              <a:t>Отворете го </a:t>
            </a:r>
            <a:r>
              <a:rPr lang="es" dirty="0">
                <a:solidFill>
                  <a:schemeClr val="accent1"/>
                </a:solidFill>
                <a:latin typeface="+mj-lt"/>
              </a:rPr>
              <a:t>matRad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. 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mk-MK" dirty="0">
              <a:solidFill>
                <a:schemeClr val="accent1"/>
              </a:solidFill>
              <a:latin typeface="+mj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dirty="0">
                <a:solidFill>
                  <a:schemeClr val="accent1"/>
                </a:solidFill>
                <a:latin typeface="+mj-lt"/>
              </a:rPr>
              <a:t>Ќе ви се појави панелот како на сликата</a:t>
            </a:r>
            <a:r>
              <a:rPr lang="es" dirty="0">
                <a:solidFill>
                  <a:schemeClr val="accent1"/>
                </a:solidFill>
                <a:latin typeface="+mj-lt"/>
              </a:rPr>
              <a:t>. </a:t>
            </a:r>
            <a:endParaRPr dirty="0">
              <a:solidFill>
                <a:schemeClr val="accent1"/>
              </a:solidFill>
              <a:latin typeface="+mj-lt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mk-MK" dirty="0">
                <a:solidFill>
                  <a:schemeClr val="accent1"/>
                </a:solidFill>
                <a:latin typeface="+mj-lt"/>
              </a:rPr>
              <a:t>На овој час ќе научиме како да го користиме овој програм за планирање на радијационата терапија.</a:t>
            </a:r>
            <a:endParaRPr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15" name="Google Shape;11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8275" y="987025"/>
            <a:ext cx="5875725" cy="343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54875" y="111566"/>
            <a:ext cx="4152900" cy="16191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236225" y="103013"/>
            <a:ext cx="41982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Планирање</a:t>
            </a:r>
            <a:endParaRPr dirty="0"/>
          </a:p>
        </p:txBody>
      </p:sp>
      <p:sp>
        <p:nvSpPr>
          <p:cNvPr id="122" name="Google Shape;122;p6"/>
          <p:cNvSpPr txBox="1">
            <a:spLocks noGrp="1"/>
          </p:cNvSpPr>
          <p:nvPr>
            <p:ph type="body" idx="1"/>
          </p:nvPr>
        </p:nvSpPr>
        <p:spPr>
          <a:xfrm>
            <a:off x="236225" y="987900"/>
            <a:ext cx="41982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Bixel width</a:t>
            </a:r>
            <a:r>
              <a:rPr lang="es" sz="1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: </a:t>
            </a:r>
            <a:r>
              <a:rPr lang="mk-MK" sz="1400" dirty="0">
                <a:latin typeface="+mj-lt"/>
              </a:rPr>
              <a:t>правоаголник</a:t>
            </a:r>
            <a:r>
              <a:rPr lang="es" sz="1400" dirty="0">
                <a:latin typeface="+mj-lt"/>
              </a:rPr>
              <a:t>.</a:t>
            </a:r>
            <a:endParaRPr sz="1400" dirty="0">
              <a:latin typeface="+mj-lt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Gantry and couch angles</a:t>
            </a:r>
            <a:r>
              <a:rPr lang="mk-MK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mk-MK" sz="1400" b="1" dirty="0">
                <a:latin typeface="+mj-lt"/>
              </a:rPr>
              <a:t>(агли на гантрито и на каучот). Се сетираат парови од агли. Ако се изберат 5 агли за гантрито, тогаш треба да се одберат и 5 агли за каучот. Аглите можат да бидат од </a:t>
            </a:r>
            <a:r>
              <a:rPr lang="es" sz="1400" dirty="0">
                <a:latin typeface="+mj-lt"/>
              </a:rPr>
              <a:t>0º </a:t>
            </a:r>
            <a:r>
              <a:rPr lang="mk-MK" sz="1400" dirty="0">
                <a:latin typeface="+mj-lt"/>
              </a:rPr>
              <a:t>до </a:t>
            </a:r>
            <a:r>
              <a:rPr lang="es" sz="1400" dirty="0">
                <a:latin typeface="+mj-lt"/>
              </a:rPr>
              <a:t>359º.</a:t>
            </a:r>
            <a:endParaRPr sz="1400" dirty="0">
              <a:latin typeface="+mj-lt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Radiation mode</a:t>
            </a:r>
            <a:r>
              <a:rPr lang="mk-MK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mk-MK" sz="1400" b="1" dirty="0">
                <a:latin typeface="+mj-lt"/>
              </a:rPr>
              <a:t>(мод на радијација)</a:t>
            </a:r>
            <a:r>
              <a:rPr lang="es" sz="1400" dirty="0">
                <a:latin typeface="+mj-lt"/>
              </a:rPr>
              <a:t>: </a:t>
            </a:r>
            <a:r>
              <a:rPr lang="mk-MK" sz="1400" dirty="0">
                <a:latin typeface="+mj-lt"/>
              </a:rPr>
              <a:t>одбери какво зрачење сакаш да користиш</a:t>
            </a:r>
            <a:r>
              <a:rPr lang="es" sz="1400" dirty="0">
                <a:latin typeface="+mj-lt"/>
              </a:rPr>
              <a:t>.</a:t>
            </a:r>
            <a:endParaRPr sz="1400" dirty="0">
              <a:latin typeface="+mj-lt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Isocenter: </a:t>
            </a:r>
            <a:r>
              <a:rPr lang="mk-MK" sz="1400" dirty="0">
                <a:solidFill>
                  <a:schemeClr val="accent1"/>
                </a:solidFill>
                <a:latin typeface="+mj-lt"/>
              </a:rPr>
              <a:t>Провери дали изоцентарот е сетиран на</a:t>
            </a:r>
            <a:r>
              <a:rPr lang="mk-MK" sz="14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" sz="1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true</a:t>
            </a:r>
            <a:r>
              <a:rPr lang="es" sz="1400" dirty="0">
                <a:latin typeface="+mj-lt"/>
              </a:rPr>
              <a:t>.</a:t>
            </a:r>
            <a:endParaRPr sz="1400" dirty="0">
              <a:latin typeface="+mj-lt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Fractions: </a:t>
            </a:r>
            <a:r>
              <a:rPr lang="mk-MK" sz="1400" dirty="0">
                <a:latin typeface="+mj-lt"/>
              </a:rPr>
              <a:t>Фракции е бројот на слајсовите </a:t>
            </a:r>
            <a:r>
              <a:rPr lang="es" sz="1400" dirty="0">
                <a:latin typeface="+mj-lt"/>
              </a:rPr>
              <a:t>“slices”</a:t>
            </a:r>
            <a:r>
              <a:rPr lang="mk-MK" sz="1400" dirty="0">
                <a:latin typeface="+mj-lt"/>
              </a:rPr>
              <a:t> со кои ќе биде опишана 3</a:t>
            </a:r>
            <a:r>
              <a:rPr lang="es" sz="1400" dirty="0">
                <a:latin typeface="+mj-lt"/>
              </a:rPr>
              <a:t>D </a:t>
            </a:r>
            <a:r>
              <a:rPr lang="mk-MK" sz="1400" dirty="0">
                <a:latin typeface="+mj-lt"/>
              </a:rPr>
              <a:t>графиката</a:t>
            </a:r>
            <a:r>
              <a:rPr lang="es" sz="1400" dirty="0">
                <a:latin typeface="+mj-lt"/>
              </a:rPr>
              <a:t>.</a:t>
            </a:r>
            <a:endParaRPr sz="1400" dirty="0">
              <a:latin typeface="+mj-lt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" sz="1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Run sequencing: </a:t>
            </a:r>
            <a:r>
              <a:rPr lang="mk-MK" sz="1400" dirty="0">
                <a:latin typeface="+mj-lt"/>
              </a:rPr>
              <a:t>се користи за колимирање на снопот</a:t>
            </a:r>
            <a:r>
              <a:rPr lang="es" sz="1400" dirty="0">
                <a:latin typeface="+mj-lt"/>
              </a:rPr>
              <a:t>.</a:t>
            </a:r>
            <a:endParaRPr sz="1400" dirty="0">
              <a:latin typeface="+mj-lt"/>
            </a:endParaRPr>
          </a:p>
        </p:txBody>
      </p:sp>
      <p:pic>
        <p:nvPicPr>
          <p:cNvPr id="123" name="Google Shape;12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70120" y="1965960"/>
            <a:ext cx="3954780" cy="3177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532FC-91CA-4D8F-84F3-2C0803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LINAC </a:t>
            </a:r>
            <a:r>
              <a:rPr lang="mk-MK" dirty="0"/>
              <a:t>(линеарен</a:t>
            </a:r>
            <a:r>
              <a:rPr lang="fr-CH" dirty="0"/>
              <a:t> </a:t>
            </a:r>
            <a:r>
              <a:rPr lang="mk-MK" dirty="0"/>
              <a:t>акцелератор) - Гантри</a:t>
            </a:r>
            <a:endParaRPr lang="LID4096" dirty="0"/>
          </a:p>
        </p:txBody>
      </p:sp>
      <p:pic>
        <p:nvPicPr>
          <p:cNvPr id="6146" name="Picture 2" descr="LINAC (Linear Accelerator)">
            <a:extLst>
              <a:ext uri="{FF2B5EF4-FFF2-40B4-BE49-F238E27FC236}">
                <a16:creationId xmlns:a16="http://schemas.microsoft.com/office/drawing/2014/main" id="{119E5405-8F29-44B0-A594-B2B55264A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38" y="1177064"/>
            <a:ext cx="3941134" cy="347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133;p7">
            <a:extLst>
              <a:ext uri="{FF2B5EF4-FFF2-40B4-BE49-F238E27FC236}">
                <a16:creationId xmlns:a16="http://schemas.microsoft.com/office/drawing/2014/main" id="{5EDA7298-FF8A-48D9-A26D-24656347BB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03510" y="1972574"/>
            <a:ext cx="3307800" cy="1198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1600" b="1" dirty="0">
                <a:solidFill>
                  <a:schemeClr val="accent1"/>
                </a:solidFill>
              </a:rPr>
              <a:t>Гантрито ротира околу пациентот и обезбедува зрачење по различни агли</a:t>
            </a:r>
            <a:endParaRPr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94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</a:t>
            </a:r>
            <a:r>
              <a:rPr lang="mk-MK" dirty="0"/>
              <a:t>1.</a:t>
            </a:r>
            <a:r>
              <a:rPr lang="es" dirty="0"/>
              <a:t> </a:t>
            </a:r>
            <a:r>
              <a:rPr lang="mk-MK" dirty="0"/>
              <a:t>Како да почнеш со планирањето</a:t>
            </a:r>
            <a:endParaRPr dirty="0"/>
          </a:p>
        </p:txBody>
      </p:sp>
      <p:sp>
        <p:nvSpPr>
          <p:cNvPr id="133" name="Google Shape;133;p7"/>
          <p:cNvSpPr txBox="1">
            <a:spLocks noGrp="1"/>
          </p:cNvSpPr>
          <p:nvPr>
            <p:ph type="body" idx="1"/>
          </p:nvPr>
        </p:nvSpPr>
        <p:spPr>
          <a:xfrm>
            <a:off x="334561" y="1665350"/>
            <a:ext cx="3307800" cy="26628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1600" b="1" dirty="0">
                <a:solidFill>
                  <a:schemeClr val="accent1"/>
                </a:solidFill>
              </a:rPr>
              <a:t>Колиматорот е составен од механички препреки (оловни плочки) кои служат да ја оформат геометријата на снопот од честици да соодветствува на планираниот таргетиран волумен (</a:t>
            </a:r>
            <a:r>
              <a:rPr lang="fr-CH" sz="1600" b="1" dirty="0">
                <a:solidFill>
                  <a:schemeClr val="accent1"/>
                </a:solidFill>
              </a:rPr>
              <a:t>PTV</a:t>
            </a:r>
            <a:r>
              <a:rPr lang="mk-MK" sz="1600" b="1" dirty="0">
                <a:solidFill>
                  <a:schemeClr val="accent1"/>
                </a:solidFill>
              </a:rPr>
              <a:t>)</a:t>
            </a:r>
            <a:r>
              <a:rPr lang="es" sz="1600" b="1" dirty="0">
                <a:solidFill>
                  <a:schemeClr val="accent1"/>
                </a:solidFill>
              </a:rPr>
              <a:t>.</a:t>
            </a:r>
            <a:endParaRPr sz="1600" b="1" dirty="0">
              <a:solidFill>
                <a:schemeClr val="accent1"/>
              </a:solidFill>
            </a:endParaRPr>
          </a:p>
        </p:txBody>
      </p:sp>
      <p:pic>
        <p:nvPicPr>
          <p:cNvPr id="134" name="Google Shape;13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0981" y="1036319"/>
            <a:ext cx="4392196" cy="33453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7"/>
          <p:cNvSpPr txBox="1"/>
          <p:nvPr/>
        </p:nvSpPr>
        <p:spPr>
          <a:xfrm>
            <a:off x="3848101" y="4381718"/>
            <a:ext cx="4838700" cy="639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mk-MK" b="1" i="1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Мултилисен Колиматор (ливчиња кои се отвараат и затввораат за да оформат препрека за Х-зраците пред да влезат во пациентот</a:t>
            </a:r>
            <a:endParaRPr b="1" i="1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94A8E-FE65-4301-8218-030C9D9E7E8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mk-MK" dirty="0"/>
              <a:t>2. Гантри и променливиот агол</a:t>
            </a:r>
            <a:endParaRPr lang="LID4096" dirty="0"/>
          </a:p>
        </p:txBody>
      </p:sp>
      <p:pic>
        <p:nvPicPr>
          <p:cNvPr id="4" name="Google Shape;136;p7" descr="summarises and visually represents how a threshold concept such as the... |  Download Scientific Diagram">
            <a:extLst>
              <a:ext uri="{FF2B5EF4-FFF2-40B4-BE49-F238E27FC236}">
                <a16:creationId xmlns:a16="http://schemas.microsoft.com/office/drawing/2014/main" id="{4F69D6E0-158F-4DC2-B9CB-E20B29B85A6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1496" y="1303062"/>
            <a:ext cx="3550404" cy="33070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A7202B-A6FF-49E1-A538-4616595E9000}"/>
              </a:ext>
            </a:extLst>
          </p:cNvPr>
          <p:cNvSpPr txBox="1"/>
          <p:nvPr/>
        </p:nvSpPr>
        <p:spPr>
          <a:xfrm>
            <a:off x="4161240" y="1303062"/>
            <a:ext cx="4572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mk-MK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Гантри (</a:t>
            </a:r>
            <a:r>
              <a:rPr lang="fr-CH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G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) </a:t>
            </a:r>
            <a:r>
              <a:rPr lang="mk-MK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r>
              <a:rPr lang="mk-MK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е уредот кој може да ротира околу пациентот кој лежи на мастата/каучот (Т) за радиотерапија.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mk-MK" sz="1800" b="0" i="0" u="none" strike="noStrike" cap="none" dirty="0">
              <a:solidFill>
                <a:schemeClr val="accent1"/>
              </a:solidFill>
              <a:latin typeface="+mj-lt"/>
              <a:ea typeface="Source Code Pro"/>
              <a:cs typeface="Source Code Pro"/>
              <a:sym typeface="Source Code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mk-MK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Изоцентар</a:t>
            </a:r>
            <a:r>
              <a:rPr lang="mk-MK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 (означено во Ма</a:t>
            </a:r>
            <a:r>
              <a:rPr lang="fr-CH" sz="1800" dirty="0" err="1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tRAD</a:t>
            </a:r>
            <a:r>
              <a:rPr lang="fr-CH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r>
              <a:rPr lang="mk-MK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со </a:t>
            </a:r>
            <a:r>
              <a:rPr lang="fr-CH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X</a:t>
            </a:r>
            <a:r>
              <a:rPr lang="mk-MK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)</a:t>
            </a:r>
            <a:r>
              <a:rPr lang="fr-CH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r>
              <a:rPr lang="mk-MK" sz="1800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(</a:t>
            </a:r>
            <a:r>
              <a:rPr lang="en-US" sz="1800" b="0" i="0" u="none" strike="noStrike" cap="none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isocenter</a:t>
            </a:r>
            <a:r>
              <a:rPr lang="mk-MK" sz="1800" b="0" i="0" u="none" strike="noStrike" cap="none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) се нарекува точката низ која поминува централната точка на снопот зраци или честици. </a:t>
            </a:r>
            <a:r>
              <a:rPr lang="en-US" sz="1800" b="0" i="0" u="none" strike="noStrike" cap="none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endParaRPr lang="en-US" sz="1800" dirty="0">
              <a:solidFill>
                <a:schemeClr val="accent1"/>
              </a:solidFill>
              <a:latin typeface="+mj-lt"/>
              <a:ea typeface="Source Code Pro"/>
              <a:cs typeface="Source Code Pro"/>
              <a:sym typeface="Source Code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dirty="0">
              <a:solidFill>
                <a:schemeClr val="accent1"/>
              </a:solidFill>
              <a:latin typeface="+mj-lt"/>
              <a:ea typeface="Source Code Pro"/>
              <a:cs typeface="Source Code Pro"/>
              <a:sym typeface="Source Code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mk-MK" sz="1800" b="0" i="0" u="none" strike="noStrike" cap="none" dirty="0">
                <a:solidFill>
                  <a:schemeClr val="accent1"/>
                </a:solidFill>
                <a:latin typeface="+mj-lt"/>
                <a:ea typeface="Source Code Pro"/>
                <a:cs typeface="Source Code Pro"/>
                <a:sym typeface="Source Code Pro"/>
              </a:rPr>
              <a:t>За поедноставување на проблемот, аголот на каучот во нашиот софтвер е фиксиран и само гантрито може да се врти. </a:t>
            </a:r>
            <a:endParaRPr lang="en-US" sz="1800" b="0" i="0" u="none" strike="noStrike" cap="none" dirty="0">
              <a:solidFill>
                <a:schemeClr val="accent1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116896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ad3567b2e2_0_8"/>
          <p:cNvSpPr txBox="1">
            <a:spLocks noGrp="1"/>
          </p:cNvSpPr>
          <p:nvPr>
            <p:ph type="body" idx="1"/>
          </p:nvPr>
        </p:nvSpPr>
        <p:spPr>
          <a:xfrm>
            <a:off x="255240" y="1139709"/>
            <a:ext cx="3035040" cy="37109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mk-MK" dirty="0">
                <a:solidFill>
                  <a:schemeClr val="accent4">
                    <a:lumMod val="50000"/>
                  </a:schemeClr>
                </a:solidFill>
              </a:rPr>
              <a:t>Обиди се да го донесеш во фокус изоцентарот </a:t>
            </a:r>
            <a:r>
              <a:rPr lang="es" dirty="0">
                <a:solidFill>
                  <a:schemeClr val="accent4">
                    <a:lumMod val="50000"/>
                  </a:schemeClr>
                </a:solidFill>
              </a:rPr>
              <a:t>(X)</a:t>
            </a:r>
            <a:r>
              <a:rPr lang="mk-MK" dirty="0">
                <a:solidFill>
                  <a:schemeClr val="accent4">
                    <a:lumMod val="50000"/>
                  </a:schemeClr>
                </a:solidFill>
              </a:rPr>
              <a:t> со движење на лизгачот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mk-MK" dirty="0">
                <a:solidFill>
                  <a:schemeClr val="accent4">
                    <a:lumMod val="50000"/>
                  </a:schemeClr>
                </a:solidFill>
              </a:rPr>
              <a:t>или со кликнување на копчињата со кои се движите во панелот за визуализација низ третата димензија низ слајсовите. Кликајте додека не го видите целосно крстот. </a:t>
            </a:r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43" name="Google Shape;143;gad3567b2e2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24072" y="1310639"/>
            <a:ext cx="5105336" cy="29436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gad3567b2e2_0_8"/>
          <p:cNvCxnSpPr>
            <a:cxnSpLocks/>
          </p:cNvCxnSpPr>
          <p:nvPr/>
        </p:nvCxnSpPr>
        <p:spPr>
          <a:xfrm>
            <a:off x="3290280" y="3185898"/>
            <a:ext cx="763560" cy="425982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314EBBB5-08E2-483D-8CB2-7630ED458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mk-MK" dirty="0"/>
              <a:t>2.2. Нагодување на изоцентарот (</a:t>
            </a:r>
            <a:r>
              <a:rPr lang="en-US" dirty="0"/>
              <a:t>x)</a:t>
            </a:r>
            <a:endParaRPr lang="LID4096" dirty="0"/>
          </a:p>
        </p:txBody>
      </p:sp>
      <p:cxnSp>
        <p:nvCxnSpPr>
          <p:cNvPr id="10" name="Google Shape;145;gad3567b2e2_0_8">
            <a:extLst>
              <a:ext uri="{FF2B5EF4-FFF2-40B4-BE49-F238E27FC236}">
                <a16:creationId xmlns:a16="http://schemas.microsoft.com/office/drawing/2014/main" id="{536DD33A-7EDB-4D7E-A246-AC696C346987}"/>
              </a:ext>
            </a:extLst>
          </p:cNvPr>
          <p:cNvCxnSpPr>
            <a:cxnSpLocks/>
          </p:cNvCxnSpPr>
          <p:nvPr/>
        </p:nvCxnSpPr>
        <p:spPr>
          <a:xfrm>
            <a:off x="6076740" y="2356487"/>
            <a:ext cx="763560" cy="425982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fr-CH" dirty="0"/>
              <a:t>WORKFLOW </a:t>
            </a:r>
            <a:r>
              <a:rPr lang="mk-MK" dirty="0"/>
              <a:t>сетирање</a:t>
            </a:r>
            <a:endParaRPr dirty="0"/>
          </a:p>
        </p:txBody>
      </p:sp>
      <p:sp>
        <p:nvSpPr>
          <p:cNvPr id="162" name="Google Shape;162;p8"/>
          <p:cNvSpPr txBox="1">
            <a:spLocks noGrp="1"/>
          </p:cNvSpPr>
          <p:nvPr>
            <p:ph type="body" idx="1"/>
          </p:nvPr>
        </p:nvSpPr>
        <p:spPr>
          <a:xfrm>
            <a:off x="311700" y="1163135"/>
            <a:ext cx="3323040" cy="1339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mk-MK" dirty="0">
                <a:solidFill>
                  <a:schemeClr val="accent1"/>
                </a:solidFill>
                <a:latin typeface="+mj-lt"/>
              </a:rPr>
              <a:t>Потребно е во </a:t>
            </a:r>
            <a:r>
              <a:rPr lang="fr-CH" dirty="0">
                <a:solidFill>
                  <a:schemeClr val="accent1"/>
                </a:solidFill>
                <a:latin typeface="+mj-lt"/>
              </a:rPr>
              <a:t>WORKFLOW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 правилно да се одберат функциите за потоа да се изведе симулацијата.</a:t>
            </a:r>
            <a:endParaRPr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63" name="Google Shape;16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412" y="2862626"/>
            <a:ext cx="7855176" cy="19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 txBox="1">
            <a:spLocks noGrp="1"/>
          </p:cNvSpPr>
          <p:nvPr>
            <p:ph type="title"/>
          </p:nvPr>
        </p:nvSpPr>
        <p:spPr>
          <a:xfrm>
            <a:off x="25042" y="7526"/>
            <a:ext cx="8520600" cy="80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Започни да сетираш во </a:t>
            </a:r>
            <a:r>
              <a:rPr lang="es" dirty="0"/>
              <a:t>workflow</a:t>
            </a:r>
            <a:endParaRPr dirty="0"/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8980" y="3013572"/>
            <a:ext cx="6926040" cy="163354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9"/>
          <p:cNvSpPr/>
          <p:nvPr/>
        </p:nvSpPr>
        <p:spPr>
          <a:xfrm>
            <a:off x="2155221" y="2955850"/>
            <a:ext cx="1277700" cy="63086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6376DB-0803-42A1-899C-3624550FC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479" y="932268"/>
            <a:ext cx="8087834" cy="164276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" sz="2400" b="1" u="sng" dirty="0"/>
              <a:t>Load *.mat data: </a:t>
            </a: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Ги вчитува податоците содржани за секој случај на студии. Има информации за целното ткиво, како и за околното здраво ткиво, покривајќи „голем дел од телото“. Сликата на вчитаниот фајл ќе го видите во големиот  панел на десниот дел од екранот за визуелизација.</a:t>
            </a:r>
            <a:r>
              <a:rPr kumimoji="0" lang="mk-MK" altLang="LID4096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mk-MK" altLang="LID4096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"/>
          <p:cNvSpPr txBox="1">
            <a:spLocks noGrp="1"/>
          </p:cNvSpPr>
          <p:nvPr>
            <p:ph type="title"/>
          </p:nvPr>
        </p:nvSpPr>
        <p:spPr>
          <a:xfrm>
            <a:off x="62104" y="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Следен чекор во </a:t>
            </a:r>
            <a:r>
              <a:rPr lang="es" dirty="0"/>
              <a:t>workflow</a:t>
            </a:r>
            <a:r>
              <a:rPr lang="mk-MK" dirty="0"/>
              <a:t> - калкулација</a:t>
            </a:r>
            <a:endParaRPr dirty="0"/>
          </a:p>
        </p:txBody>
      </p:sp>
      <p:pic>
        <p:nvPicPr>
          <p:cNvPr id="186" name="Google Shape;18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2319" y="2503289"/>
            <a:ext cx="6658614" cy="1442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8829" y="3722152"/>
            <a:ext cx="3514725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78;p9">
            <a:extLst>
              <a:ext uri="{FF2B5EF4-FFF2-40B4-BE49-F238E27FC236}">
                <a16:creationId xmlns:a16="http://schemas.microsoft.com/office/drawing/2014/main" id="{A9A79542-72C4-4C71-B43C-26ED8521EEA8}"/>
              </a:ext>
            </a:extLst>
          </p:cNvPr>
          <p:cNvSpPr/>
          <p:nvPr/>
        </p:nvSpPr>
        <p:spPr>
          <a:xfrm>
            <a:off x="3683554" y="2593779"/>
            <a:ext cx="1277700" cy="63086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3AAADD-CB07-4754-AA23-37CD5C330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28" y="1019960"/>
            <a:ext cx="8011552" cy="121187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000" b="1" dirty="0">
                <a:latin typeface="+mj-lt"/>
              </a:rPr>
              <a:t>Calc. influence Mx:</a:t>
            </a:r>
            <a:r>
              <a:rPr lang="mk-MK" sz="2000" b="1" dirty="0">
                <a:latin typeface="+mj-lt"/>
              </a:rPr>
              <a:t> </a:t>
            </a: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Тоа е команда за пресметување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на матрицата на влијанието (на зрачењето). Ткивото е формирано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од „коцки“ со големина на биксел. Откако ќе кликнете, таа ќе ја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прикаже лентата за полнење.</a:t>
            </a: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dirty="0"/>
              <a:t>DEMO</a:t>
            </a:r>
            <a:r>
              <a:rPr lang="mk-MK" dirty="0"/>
              <a:t>-</a:t>
            </a:r>
            <a:br>
              <a:rPr lang="mk-MK" dirty="0"/>
            </a:br>
            <a:r>
              <a:rPr lang="mk-MK" dirty="0"/>
              <a:t>Демонстрација на постапката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154800" y="89503"/>
            <a:ext cx="8520600" cy="80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Следен чекор во </a:t>
            </a:r>
            <a:r>
              <a:rPr lang="es" dirty="0"/>
              <a:t>workflow</a:t>
            </a:r>
            <a:r>
              <a:rPr lang="mk-MK" dirty="0"/>
              <a:t>- оптимизација</a:t>
            </a:r>
            <a:endParaRPr dirty="0"/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4698" y="1583570"/>
            <a:ext cx="3587386" cy="33306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4" name="Google Shape;204;p11"/>
          <p:cNvGrpSpPr/>
          <p:nvPr/>
        </p:nvGrpSpPr>
        <p:grpSpPr>
          <a:xfrm>
            <a:off x="939480" y="3688396"/>
            <a:ext cx="4305434" cy="1053128"/>
            <a:chOff x="3953650" y="1878638"/>
            <a:chExt cx="4655530" cy="1138763"/>
          </a:xfrm>
        </p:grpSpPr>
        <p:pic>
          <p:nvPicPr>
            <p:cNvPr id="205" name="Google Shape;205;p1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953650" y="1878638"/>
              <a:ext cx="4655530" cy="1138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6" name="Google Shape;206;p11"/>
            <p:cNvSpPr/>
            <p:nvPr/>
          </p:nvSpPr>
          <p:spPr>
            <a:xfrm>
              <a:off x="6453525" y="2005400"/>
              <a:ext cx="858900" cy="174300"/>
            </a:xfrm>
            <a:prstGeom prst="rect">
              <a:avLst/>
            </a:prstGeom>
            <a:noFill/>
            <a:ln w="762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" name="Google Shape;178;p9">
            <a:extLst>
              <a:ext uri="{FF2B5EF4-FFF2-40B4-BE49-F238E27FC236}">
                <a16:creationId xmlns:a16="http://schemas.microsoft.com/office/drawing/2014/main" id="{5D2A84FA-04FD-46C5-AEF0-B24CFFA410CB}"/>
              </a:ext>
            </a:extLst>
          </p:cNvPr>
          <p:cNvSpPr/>
          <p:nvPr/>
        </p:nvSpPr>
        <p:spPr>
          <a:xfrm>
            <a:off x="3204296" y="3688396"/>
            <a:ext cx="888446" cy="323847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D987000-C785-4C97-83F9-340FC8AE3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700" y="1226651"/>
            <a:ext cx="5161479" cy="19659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" sz="2400" b="1" dirty="0"/>
              <a:t>Optimize: </a:t>
            </a: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Отклучен е откако ќе се заврши претходниот чекор.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Тука програмата ќе бара минимален флукс на зрачење по биксел.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Откако ќе кликнете, ќе видите ф-ја која има експоненцијална форма</a:t>
            </a:r>
            <a:r>
              <a:rPr kumimoji="0" lang="mk-MK" altLang="LID4096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mk-MK" altLang="LID4096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"/>
          <p:cNvSpPr txBox="1">
            <a:spLocks noGrp="1"/>
          </p:cNvSpPr>
          <p:nvPr>
            <p:ph type="title"/>
          </p:nvPr>
        </p:nvSpPr>
        <p:spPr>
          <a:xfrm>
            <a:off x="367235" y="-24638"/>
            <a:ext cx="8520600" cy="80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Експоненцијална дистрибуција</a:t>
            </a:r>
            <a:endParaRPr dirty="0"/>
          </a:p>
        </p:txBody>
      </p:sp>
      <p:pic>
        <p:nvPicPr>
          <p:cNvPr id="215" name="Google Shape;21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422" y="1602000"/>
            <a:ext cx="2950484" cy="2473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2626" y="2260582"/>
            <a:ext cx="4596714" cy="138717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4F88219-4C80-4891-B826-946FA4E43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49" y="751723"/>
            <a:ext cx="8922104" cy="121187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Оптимизаторот оптимизира нелинеарен ограничен проблем на оптимизација со алгоритам на внатрешна точка. Целната функција и функциите на ограничување се направени од специфичните цели кои може да се постават во табелата.</a:t>
            </a:r>
            <a:r>
              <a:rPr kumimoji="0" lang="mk-MK" altLang="LID4096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7761537-6B2E-409F-BF18-99B89511F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235" y="4075541"/>
            <a:ext cx="8640186" cy="95026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Целите и ограничувањата вклучуваат органи од интерес (на пр. Цел),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како и органи во ризик (на пр. </a:t>
            </a:r>
            <a:r>
              <a:rPr kumimoji="0" lang="fr-CH" altLang="LID4096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bod</a:t>
            </a:r>
            <a:r>
              <a:rPr kumimoji="0" lang="en-US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y</a:t>
            </a: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, </a:t>
            </a:r>
            <a:r>
              <a:rPr kumimoji="0" lang="en-US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core</a:t>
            </a: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 и сл.) </a:t>
            </a:r>
            <a:r>
              <a:rPr lang="mk-MK" altLang="LID4096" sz="2100" dirty="0">
                <a:solidFill>
                  <a:srgbClr val="202124"/>
                </a:solidFill>
                <a:latin typeface="Google Sans"/>
              </a:rPr>
              <a:t>за к</a:t>
            </a: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ои сакаме да избегнеме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 да примат поголема доза.</a:t>
            </a:r>
            <a:r>
              <a:rPr kumimoji="0" lang="mk-MK" altLang="LID4096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mk-MK" altLang="LID4096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Запомни фи фајловите во </a:t>
            </a:r>
            <a:r>
              <a:rPr lang="fr-CH" dirty="0"/>
              <a:t>GUI </a:t>
            </a:r>
            <a:r>
              <a:rPr lang="es" dirty="0"/>
              <a:t>workflow</a:t>
            </a:r>
            <a:endParaRPr dirty="0"/>
          </a:p>
        </p:txBody>
      </p:sp>
      <p:sp>
        <p:nvSpPr>
          <p:cNvPr id="223" name="Google Shape;223;p13"/>
          <p:cNvSpPr txBox="1">
            <a:spLocks noGrp="1"/>
          </p:cNvSpPr>
          <p:nvPr>
            <p:ph type="body" idx="1"/>
          </p:nvPr>
        </p:nvSpPr>
        <p:spPr>
          <a:xfrm>
            <a:off x="311700" y="977150"/>
            <a:ext cx="8520600" cy="9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s" sz="1400" b="1" u="sng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Save to GUI: </a:t>
            </a:r>
            <a:r>
              <a:rPr lang="mk-MK" sz="1400" b="1" dirty="0">
                <a:solidFill>
                  <a:schemeClr val="accent1"/>
                </a:solidFill>
                <a:latin typeface="+mj-lt"/>
              </a:rPr>
              <a:t>Оваа наредба ќе го запомни вашиот сетап и ќе ве запраша да дадете ИМЕ на фајлот. Овој чекор е многу битен за да потоа можете да ја добиете </a:t>
            </a:r>
            <a:r>
              <a:rPr lang="fr-CH" sz="1400" b="1" dirty="0">
                <a:solidFill>
                  <a:schemeClr val="accent1"/>
                </a:solidFill>
                <a:latin typeface="+mj-lt"/>
              </a:rPr>
              <a:t>VDH. </a:t>
            </a:r>
            <a:endParaRPr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27" name="Google Shape;227;p13"/>
          <p:cNvGrpSpPr/>
          <p:nvPr/>
        </p:nvGrpSpPr>
        <p:grpSpPr>
          <a:xfrm>
            <a:off x="302089" y="2304122"/>
            <a:ext cx="4799851" cy="1314474"/>
            <a:chOff x="3953650" y="1878638"/>
            <a:chExt cx="4655530" cy="1138763"/>
          </a:xfrm>
        </p:grpSpPr>
        <p:pic>
          <p:nvPicPr>
            <p:cNvPr id="228" name="Google Shape;228;p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53650" y="1878638"/>
              <a:ext cx="4655530" cy="1138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13"/>
            <p:cNvSpPr/>
            <p:nvPr/>
          </p:nvSpPr>
          <p:spPr>
            <a:xfrm>
              <a:off x="7374936" y="1977483"/>
              <a:ext cx="858900" cy="174300"/>
            </a:xfrm>
            <a:prstGeom prst="rect">
              <a:avLst/>
            </a:prstGeom>
            <a:noFill/>
            <a:ln w="762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30" name="Google Shape;23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7438" y="1808888"/>
            <a:ext cx="379095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визуелизација</a:t>
            </a:r>
            <a:r>
              <a:rPr lang="en-US" dirty="0"/>
              <a:t>– DVH/QI</a:t>
            </a:r>
            <a:endParaRPr dirty="0"/>
          </a:p>
        </p:txBody>
      </p:sp>
      <p:sp>
        <p:nvSpPr>
          <p:cNvPr id="237" name="Google Shape;237;p14"/>
          <p:cNvSpPr txBox="1">
            <a:spLocks noGrp="1"/>
          </p:cNvSpPr>
          <p:nvPr>
            <p:ph type="body" idx="1"/>
          </p:nvPr>
        </p:nvSpPr>
        <p:spPr>
          <a:xfrm>
            <a:off x="311700" y="9771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s" sz="1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Show DVH/QI: </a:t>
            </a:r>
            <a:r>
              <a:rPr lang="mk-MK" sz="1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Го прикажува Хистограмот на дозата по волуменот и табелата со дозите по органи</a:t>
            </a:r>
            <a:endParaRPr sz="14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41" name="Google Shape;24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967" y="1790633"/>
            <a:ext cx="5008076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4"/>
          <p:cNvSpPr/>
          <p:nvPr/>
        </p:nvSpPr>
        <p:spPr>
          <a:xfrm>
            <a:off x="2666976" y="2989509"/>
            <a:ext cx="1046297" cy="363608"/>
          </a:xfrm>
          <a:prstGeom prst="rect">
            <a:avLst/>
          </a:prstGeom>
          <a:noFill/>
          <a:ln w="762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" name="Google Shape;24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23371" y="1391902"/>
            <a:ext cx="3508930" cy="32509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15"/>
          <p:cNvPicPr preferRelativeResize="0"/>
          <p:nvPr/>
        </p:nvPicPr>
        <p:blipFill rotWithShape="1">
          <a:blip r:embed="rId3">
            <a:alphaModFix/>
          </a:blip>
          <a:srcRect t="53881"/>
          <a:stretch/>
        </p:blipFill>
        <p:spPr>
          <a:xfrm>
            <a:off x="3679942" y="1295072"/>
            <a:ext cx="4880219" cy="1892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839" y="764386"/>
            <a:ext cx="2143126" cy="319367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5"/>
          <p:cNvSpPr txBox="1">
            <a:spLocks noGrp="1"/>
          </p:cNvSpPr>
          <p:nvPr>
            <p:ph type="title"/>
          </p:nvPr>
        </p:nvSpPr>
        <p:spPr>
          <a:xfrm>
            <a:off x="326449" y="0"/>
            <a:ext cx="8520600" cy="80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Како да се запомни фајлот за секој случај</a:t>
            </a:r>
            <a:endParaRPr dirty="0"/>
          </a:p>
        </p:txBody>
      </p:sp>
      <p:sp>
        <p:nvSpPr>
          <p:cNvPr id="252" name="Google Shape;252;p15"/>
          <p:cNvSpPr txBox="1"/>
          <p:nvPr/>
        </p:nvSpPr>
        <p:spPr>
          <a:xfrm>
            <a:off x="583839" y="3905853"/>
            <a:ext cx="8106505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mk-MK" sz="16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Кликнете </a:t>
            </a:r>
            <a:r>
              <a:rPr lang="es" sz="16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“Save As” </a:t>
            </a:r>
            <a:r>
              <a:rPr lang="mk-MK" sz="16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и ќе се отвори прозорец. </a:t>
            </a:r>
            <a:endParaRPr sz="16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adb3ba8e0b_0_1"/>
          <p:cNvSpPr txBox="1">
            <a:spLocks noGrp="1"/>
          </p:cNvSpPr>
          <p:nvPr>
            <p:ph type="title"/>
          </p:nvPr>
        </p:nvSpPr>
        <p:spPr>
          <a:xfrm>
            <a:off x="311700" y="174975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mk-MK" dirty="0"/>
              <a:t>Сугестии за имиња на фајловите</a:t>
            </a:r>
            <a:endParaRPr dirty="0"/>
          </a:p>
        </p:txBody>
      </p:sp>
      <p:sp>
        <p:nvSpPr>
          <p:cNvPr id="258" name="Google Shape;258;gadb3ba8e0b_0_1"/>
          <p:cNvSpPr txBox="1">
            <a:spLocks noGrp="1"/>
          </p:cNvSpPr>
          <p:nvPr>
            <p:ph type="body" idx="1"/>
          </p:nvPr>
        </p:nvSpPr>
        <p:spPr>
          <a:xfrm>
            <a:off x="311700" y="975975"/>
            <a:ext cx="8520600" cy="38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s" dirty="0"/>
          </a:p>
          <a:p>
            <a:pPr marL="0" indent="0" algn="just">
              <a:buNone/>
            </a:pPr>
            <a:r>
              <a:rPr lang="ru-RU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Дајте му соодветно име на фајлот коешто ги содржи податоците за пациентот или фантомот</a:t>
            </a:r>
            <a:r>
              <a:rPr lang="fr-CH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r>
              <a:rPr lang="en-US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(C)</a:t>
            </a:r>
            <a:r>
              <a:rPr lang="ru-RU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 видот на зраците </a:t>
            </a:r>
            <a:r>
              <a:rPr lang="en-US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(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photons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) </a:t>
            </a:r>
            <a:r>
              <a:rPr lang="ru-RU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и бројот на агли на гантрито</a:t>
            </a:r>
            <a:r>
              <a:rPr lang="en-US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 (1) </a:t>
            </a:r>
            <a:r>
              <a:rPr lang="mk-MK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и на крајот ставете ја институцијата, на пример 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UKIM </a:t>
            </a:r>
            <a:r>
              <a:rPr lang="fr-CH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ya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fr-CH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univeryitetot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Sv </a:t>
            </a:r>
            <a:r>
              <a:rPr lang="fr-CH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Kiril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i </a:t>
            </a:r>
            <a:r>
              <a:rPr lang="fr-CH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Metodij</a:t>
            </a:r>
            <a:r>
              <a:rPr lang="fr-CH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. </a:t>
            </a:r>
            <a:r>
              <a:rPr lang="ru-RU" sz="1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+mj-lt"/>
                <a:ea typeface="Source Code Pro"/>
                <a:cs typeface="Source Code Pro"/>
                <a:sym typeface="Source Code Pro"/>
              </a:rPr>
              <a:t> Одберете да се запомни како JPEG.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photons_1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fr-CH" b="1" dirty="0">
                <a:solidFill>
                  <a:schemeClr val="accent4">
                    <a:lumMod val="75000"/>
                  </a:schemeClr>
                </a:solidFill>
              </a:rPr>
              <a:t>UKIM.jpg</a:t>
            </a:r>
          </a:p>
          <a:p>
            <a:pPr marL="0" indent="0" algn="ctr">
              <a:buNone/>
            </a:pP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photons_5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fr-CH" b="1" dirty="0">
                <a:solidFill>
                  <a:schemeClr val="accent4">
                    <a:lumMod val="75000"/>
                  </a:schemeClr>
                </a:solidFill>
              </a:rPr>
              <a:t>UKIM.jpg</a:t>
            </a:r>
          </a:p>
          <a:p>
            <a:pPr marL="0" indent="0" algn="ctr">
              <a:buNone/>
            </a:pP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es" b="1" dirty="0">
                <a:solidFill>
                  <a:schemeClr val="accent4">
                    <a:lumMod val="75000"/>
                  </a:schemeClr>
                </a:solidFill>
              </a:rPr>
              <a:t>photons_7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_</a:t>
            </a:r>
            <a:r>
              <a:rPr lang="fr-CH" b="1" dirty="0">
                <a:solidFill>
                  <a:schemeClr val="accent4">
                    <a:lumMod val="75000"/>
                  </a:schemeClr>
                </a:solidFill>
              </a:rPr>
              <a:t>UKIM.jpg</a:t>
            </a:r>
          </a:p>
          <a:p>
            <a:pPr marL="0" indent="0" algn="ctr">
              <a:buNone/>
            </a:pPr>
            <a:endParaRPr lang="fr-CH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" b="1" dirty="0">
                <a:solidFill>
                  <a:srgbClr val="00B050"/>
                </a:solidFill>
              </a:rPr>
              <a:t>C</a:t>
            </a:r>
            <a:r>
              <a:rPr lang="en-US" b="1" dirty="0">
                <a:solidFill>
                  <a:srgbClr val="00B050"/>
                </a:solidFill>
              </a:rPr>
              <a:t>_</a:t>
            </a:r>
            <a:r>
              <a:rPr lang="es" b="1" dirty="0">
                <a:solidFill>
                  <a:srgbClr val="00B050"/>
                </a:solidFill>
              </a:rPr>
              <a:t>protons_1</a:t>
            </a:r>
            <a:r>
              <a:rPr lang="en-US" b="1" dirty="0">
                <a:solidFill>
                  <a:srgbClr val="00B050"/>
                </a:solidFill>
              </a:rPr>
              <a:t>_</a:t>
            </a:r>
            <a:r>
              <a:rPr lang="fr-CH" b="1" dirty="0">
                <a:solidFill>
                  <a:srgbClr val="00B050"/>
                </a:solidFill>
              </a:rPr>
              <a:t>UKIM.jpg</a:t>
            </a:r>
          </a:p>
          <a:p>
            <a:pPr marL="0" indent="0" algn="ctr">
              <a:buNone/>
            </a:pPr>
            <a:r>
              <a:rPr lang="es" b="1" dirty="0">
                <a:solidFill>
                  <a:srgbClr val="C00000"/>
                </a:solidFill>
              </a:rPr>
              <a:t>C</a:t>
            </a:r>
            <a:r>
              <a:rPr lang="en-US" b="1" dirty="0">
                <a:solidFill>
                  <a:srgbClr val="C00000"/>
                </a:solidFill>
              </a:rPr>
              <a:t>_</a:t>
            </a:r>
            <a:r>
              <a:rPr lang="es" b="1" dirty="0">
                <a:solidFill>
                  <a:srgbClr val="C00000"/>
                </a:solidFill>
              </a:rPr>
              <a:t>C-ions_1</a:t>
            </a:r>
            <a:r>
              <a:rPr lang="en-US" b="1" dirty="0">
                <a:solidFill>
                  <a:srgbClr val="C00000"/>
                </a:solidFill>
              </a:rPr>
              <a:t>_</a:t>
            </a:r>
            <a:r>
              <a:rPr lang="fr-CH" b="1" dirty="0">
                <a:solidFill>
                  <a:srgbClr val="C00000"/>
                </a:solidFill>
              </a:rPr>
              <a:t>UKIM.jpg</a:t>
            </a:r>
          </a:p>
          <a:p>
            <a:pPr marL="0" indent="0" algn="just">
              <a:buNone/>
            </a:pPr>
            <a:endParaRPr lang="fr-CH" b="1" dirty="0">
              <a:solidFill>
                <a:srgbClr val="00B05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fr-CH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/>
          <p:nvPr/>
        </p:nvSpPr>
        <p:spPr>
          <a:xfrm>
            <a:off x="3425425" y="3700130"/>
            <a:ext cx="5336700" cy="864249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2. </a:t>
            </a:r>
            <a:r>
              <a:rPr lang="mk-MK" dirty="0"/>
              <a:t>Како да почнеш?</a:t>
            </a:r>
            <a:endParaRPr dirty="0"/>
          </a:p>
        </p:txBody>
      </p:sp>
      <p:sp>
        <p:nvSpPr>
          <p:cNvPr id="272" name="Google Shape;272;p16"/>
          <p:cNvSpPr txBox="1"/>
          <p:nvPr/>
        </p:nvSpPr>
        <p:spPr>
          <a:xfrm>
            <a:off x="665713" y="3138600"/>
            <a:ext cx="1567800" cy="112151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Одбери го случајот</a:t>
            </a:r>
            <a:r>
              <a:rPr lang="en-US" dirty="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од датотеката за пациенти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73" name="Google Shape;273;p16"/>
          <p:cNvSpPr txBox="1"/>
          <p:nvPr/>
        </p:nvSpPr>
        <p:spPr>
          <a:xfrm>
            <a:off x="3788100" y="1356900"/>
            <a:ext cx="1567800" cy="1017604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Одбери ги нагодените параметрите на планот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79" name="Google Shape;279;p16"/>
          <p:cNvSpPr txBox="1"/>
          <p:nvPr/>
        </p:nvSpPr>
        <p:spPr>
          <a:xfrm>
            <a:off x="3398575" y="3592325"/>
            <a:ext cx="5390400" cy="852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mk-MK" sz="1600" b="1" i="0" u="none" strike="noStrike" cap="none" dirty="0">
                <a:solidFill>
                  <a:srgbClr val="000000"/>
                </a:solidFill>
                <a:latin typeface="+mn-lt"/>
                <a:ea typeface="Source Code Pro"/>
                <a:cs typeface="Source Code Pro"/>
                <a:sym typeface="Source Code Pro"/>
              </a:rPr>
              <a:t>Повтори ја постапката секогоаш кога ќе смениш во нагодувањето </a:t>
            </a:r>
            <a:endParaRPr sz="1600" b="1" i="0" u="none" strike="noStrike" cap="none" dirty="0">
              <a:solidFill>
                <a:srgbClr val="000000"/>
              </a:solidFill>
              <a:latin typeface="+mn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1F7E37-98F3-498E-B2B8-3BC4A230528C}"/>
              </a:ext>
            </a:extLst>
          </p:cNvPr>
          <p:cNvSpPr txBox="1"/>
          <p:nvPr/>
        </p:nvSpPr>
        <p:spPr>
          <a:xfrm>
            <a:off x="423857" y="1444747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LOAD *.mat data</a:t>
            </a:r>
            <a:endParaRPr lang="LID4096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CE2A74-8581-4F3D-9353-C2F3C6DB6DC0}"/>
              </a:ext>
            </a:extLst>
          </p:cNvPr>
          <p:cNvSpPr txBox="1"/>
          <p:nvPr/>
        </p:nvSpPr>
        <p:spPr>
          <a:xfrm>
            <a:off x="3971838" y="3202804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Calc. Influence Mx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AF6DB8-3BEB-4B04-8489-642CFBDB7A20}"/>
              </a:ext>
            </a:extLst>
          </p:cNvPr>
          <p:cNvSpPr txBox="1"/>
          <p:nvPr/>
        </p:nvSpPr>
        <p:spPr>
          <a:xfrm>
            <a:off x="5891933" y="1593295"/>
            <a:ext cx="1359686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Optimize</a:t>
            </a:r>
            <a:endParaRPr lang="LID4096" dirty="0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6EC74524-6136-48ED-9E8A-83F07FC215B0}"/>
              </a:ext>
            </a:extLst>
          </p:cNvPr>
          <p:cNvSpPr/>
          <p:nvPr/>
        </p:nvSpPr>
        <p:spPr>
          <a:xfrm rot="4422131">
            <a:off x="592717" y="2264637"/>
            <a:ext cx="1274038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FA64A73E-E4F4-4332-BC09-8E89B1747C82}"/>
              </a:ext>
            </a:extLst>
          </p:cNvPr>
          <p:cNvSpPr/>
          <p:nvPr/>
        </p:nvSpPr>
        <p:spPr>
          <a:xfrm rot="18967765">
            <a:off x="1989298" y="2310650"/>
            <a:ext cx="1955885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291AAA-8FE4-467B-BEA0-9F5BB49344CC}"/>
              </a:ext>
            </a:extLst>
          </p:cNvPr>
          <p:cNvSpPr txBox="1"/>
          <p:nvPr/>
        </p:nvSpPr>
        <p:spPr>
          <a:xfrm>
            <a:off x="6779543" y="3175261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Show DVH/QI</a:t>
            </a:r>
            <a:endParaRPr lang="LID4096" dirty="0"/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A709B6E5-A5FA-4730-87DF-3A0AAC2AEF26}"/>
              </a:ext>
            </a:extLst>
          </p:cNvPr>
          <p:cNvSpPr/>
          <p:nvPr/>
        </p:nvSpPr>
        <p:spPr>
          <a:xfrm rot="3227482">
            <a:off x="4333216" y="2651422"/>
            <a:ext cx="869943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9FD522CA-3F1D-43B9-A068-FCFB8BFD89FB}"/>
              </a:ext>
            </a:extLst>
          </p:cNvPr>
          <p:cNvSpPr/>
          <p:nvPr/>
        </p:nvSpPr>
        <p:spPr>
          <a:xfrm rot="18758958">
            <a:off x="5211874" y="2353216"/>
            <a:ext cx="1462679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03D60596-046F-4562-81EB-DED2389A1883}"/>
              </a:ext>
            </a:extLst>
          </p:cNvPr>
          <p:cNvSpPr/>
          <p:nvPr/>
        </p:nvSpPr>
        <p:spPr>
          <a:xfrm rot="2518873">
            <a:off x="6549902" y="2463042"/>
            <a:ext cx="1462679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3.1 </a:t>
            </a:r>
            <a:r>
              <a:rPr lang="mk-MK" dirty="0"/>
              <a:t>Фантомот -</a:t>
            </a:r>
            <a:r>
              <a:rPr lang="en-US" dirty="0"/>
              <a:t> </a:t>
            </a:r>
            <a:r>
              <a:rPr lang="es" dirty="0"/>
              <a:t>TG119</a:t>
            </a:r>
            <a:endParaRPr dirty="0"/>
          </a:p>
        </p:txBody>
      </p:sp>
      <p:grpSp>
        <p:nvGrpSpPr>
          <p:cNvPr id="291" name="Google Shape;291;p17"/>
          <p:cNvGrpSpPr/>
          <p:nvPr/>
        </p:nvGrpSpPr>
        <p:grpSpPr>
          <a:xfrm>
            <a:off x="672825" y="2686042"/>
            <a:ext cx="3068200" cy="2346547"/>
            <a:chOff x="5493075" y="1362075"/>
            <a:chExt cx="3190875" cy="2419350"/>
          </a:xfrm>
        </p:grpSpPr>
        <p:pic>
          <p:nvPicPr>
            <p:cNvPr id="292" name="Google Shape;292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93075" y="1362075"/>
              <a:ext cx="3190875" cy="2419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3" name="Google Shape;293;p17"/>
            <p:cNvSpPr txBox="1"/>
            <p:nvPr/>
          </p:nvSpPr>
          <p:spPr>
            <a:xfrm>
              <a:off x="6345625" y="1867850"/>
              <a:ext cx="1419000" cy="36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"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Irradiation part</a:t>
              </a:r>
              <a:endParaRPr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7"/>
            <p:cNvSpPr txBox="1"/>
            <p:nvPr/>
          </p:nvSpPr>
          <p:spPr>
            <a:xfrm>
              <a:off x="6465808" y="3229342"/>
              <a:ext cx="1665169" cy="36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s" sz="12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Avoid the c</a:t>
              </a:r>
              <a:r>
                <a:rPr lang="mk-MK" sz="12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о</a:t>
              </a:r>
              <a:r>
                <a:rPr lang="fr-CH" sz="12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</a:t>
              </a:r>
              <a:endParaRPr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95" name="Google Shape;29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3132" y="2930762"/>
            <a:ext cx="2190750" cy="1457325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17"/>
          <p:cNvSpPr txBox="1">
            <a:spLocks noGrp="1"/>
          </p:cNvSpPr>
          <p:nvPr>
            <p:ph type="body" idx="1"/>
          </p:nvPr>
        </p:nvSpPr>
        <p:spPr>
          <a:xfrm>
            <a:off x="311699" y="977150"/>
            <a:ext cx="8444373" cy="15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dirty="0">
                <a:solidFill>
                  <a:schemeClr val="accent1"/>
                </a:solidFill>
                <a:latin typeface="+mj-lt"/>
              </a:rPr>
              <a:t>TG119 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или </a:t>
            </a:r>
            <a:r>
              <a:rPr lang="es" dirty="0">
                <a:solidFill>
                  <a:schemeClr val="accent1"/>
                </a:solidFill>
                <a:latin typeface="+mj-lt"/>
              </a:rPr>
              <a:t>C-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фантомот (фантом со форма на латинската буква 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“</a:t>
            </a:r>
            <a:r>
              <a:rPr lang="fr-CH" dirty="0">
                <a:solidFill>
                  <a:schemeClr val="accent1"/>
                </a:solidFill>
                <a:latin typeface="+mj-lt"/>
              </a:rPr>
              <a:t>C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” 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е направен од експертите за да извршат верификација на исправноста на опремата со која ги зрачат пациентите. С-фантомот има стандардни дименсии (види слика). Целта е зрачењето да се апсорбира во </a:t>
            </a:r>
            <a:r>
              <a:rPr lang="fr-CH" dirty="0">
                <a:solidFill>
                  <a:schemeClr val="accent1"/>
                </a:solidFill>
                <a:latin typeface="+mj-lt"/>
              </a:rPr>
              <a:t>C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-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делот но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не и централното јадро (</a:t>
            </a:r>
            <a:r>
              <a:rPr lang="fr-CH" dirty="0" err="1">
                <a:solidFill>
                  <a:schemeClr val="accent1"/>
                </a:solidFill>
                <a:latin typeface="+mj-lt"/>
              </a:rPr>
              <a:t>core</a:t>
            </a:r>
            <a:r>
              <a:rPr lang="mk-MK" dirty="0">
                <a:solidFill>
                  <a:schemeClr val="accent1"/>
                </a:solidFill>
                <a:latin typeface="+mj-lt"/>
              </a:rPr>
              <a:t>).  </a:t>
            </a:r>
            <a:endParaRPr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0F7B7ED-1AFC-4F27-A96B-66DCFAC3F159}"/>
              </a:ext>
            </a:extLst>
          </p:cNvPr>
          <p:cNvCxnSpPr/>
          <p:nvPr/>
        </p:nvCxnSpPr>
        <p:spPr>
          <a:xfrm flipV="1">
            <a:off x="2025502" y="4268972"/>
            <a:ext cx="114616" cy="313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3.1.1 </a:t>
            </a:r>
            <a:r>
              <a:rPr lang="mk-MK" dirty="0"/>
              <a:t>Вежба- симулација 1</a:t>
            </a:r>
            <a:r>
              <a:rPr lang="es" dirty="0"/>
              <a:t>: TG119 </a:t>
            </a:r>
            <a:r>
              <a:rPr lang="mk-MK" dirty="0"/>
              <a:t>план</a:t>
            </a:r>
            <a:r>
              <a:rPr lang="es" dirty="0"/>
              <a:t> 1</a:t>
            </a:r>
            <a:endParaRPr dirty="0"/>
          </a:p>
        </p:txBody>
      </p:sp>
      <p:pic>
        <p:nvPicPr>
          <p:cNvPr id="309" name="Google Shape;309;p18"/>
          <p:cNvPicPr preferRelativeResize="0"/>
          <p:nvPr/>
        </p:nvPicPr>
        <p:blipFill rotWithShape="1">
          <a:blip r:embed="rId3">
            <a:alphaModFix/>
          </a:blip>
          <a:srcRect l="51367" t="78007" r="36688" b="10088"/>
          <a:stretch/>
        </p:blipFill>
        <p:spPr>
          <a:xfrm>
            <a:off x="7277325" y="3329275"/>
            <a:ext cx="912923" cy="26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18"/>
          <p:cNvSpPr txBox="1"/>
          <p:nvPr/>
        </p:nvSpPr>
        <p:spPr>
          <a:xfrm>
            <a:off x="1807531" y="3232075"/>
            <a:ext cx="1567800" cy="392700"/>
          </a:xfrm>
          <a:prstGeom prst="rect">
            <a:avLst/>
          </a:prstGeom>
          <a:solidFill>
            <a:srgbClr val="A2C4C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TG119.mat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cxnSp>
        <p:nvCxnSpPr>
          <p:cNvPr id="311" name="Google Shape;311;p18"/>
          <p:cNvCxnSpPr>
            <a:cxnSpLocks/>
          </p:cNvCxnSpPr>
          <p:nvPr/>
        </p:nvCxnSpPr>
        <p:spPr>
          <a:xfrm>
            <a:off x="1449613" y="2037950"/>
            <a:ext cx="715837" cy="1161675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2" name="Google Shape;312;p18"/>
          <p:cNvCxnSpPr>
            <a:cxnSpLocks/>
            <a:stCxn id="36" idx="2"/>
          </p:cNvCxnSpPr>
          <p:nvPr/>
        </p:nvCxnSpPr>
        <p:spPr>
          <a:xfrm flipH="1">
            <a:off x="7733776" y="1914971"/>
            <a:ext cx="21130" cy="111397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4" name="Google Shape;314;p18"/>
          <p:cNvCxnSpPr>
            <a:cxnSpLocks/>
          </p:cNvCxnSpPr>
          <p:nvPr/>
        </p:nvCxnSpPr>
        <p:spPr>
          <a:xfrm flipV="1">
            <a:off x="2856464" y="2119500"/>
            <a:ext cx="841649" cy="1080125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5" name="Google Shape;315;p18"/>
          <p:cNvCxnSpPr>
            <a:cxnSpLocks/>
          </p:cNvCxnSpPr>
          <p:nvPr/>
        </p:nvCxnSpPr>
        <p:spPr>
          <a:xfrm>
            <a:off x="4895850" y="2306377"/>
            <a:ext cx="438150" cy="832223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8" name="Google Shape;318;p18"/>
          <p:cNvCxnSpPr>
            <a:cxnSpLocks/>
          </p:cNvCxnSpPr>
          <p:nvPr/>
        </p:nvCxnSpPr>
        <p:spPr>
          <a:xfrm flipV="1">
            <a:off x="6089550" y="1914971"/>
            <a:ext cx="978525" cy="119058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1" name="Google Shape;321;p18"/>
          <p:cNvSpPr/>
          <p:nvPr/>
        </p:nvSpPr>
        <p:spPr>
          <a:xfrm>
            <a:off x="7068075" y="2718975"/>
            <a:ext cx="1331400" cy="1406700"/>
          </a:xfrm>
          <a:prstGeom prst="mathMultiply">
            <a:avLst>
              <a:gd name="adj1" fmla="val 23520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8"/>
          <p:cNvSpPr txBox="1"/>
          <p:nvPr/>
        </p:nvSpPr>
        <p:spPr>
          <a:xfrm>
            <a:off x="6693937" y="4120400"/>
            <a:ext cx="2265600" cy="686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dirty="0">
                <a:latin typeface="+mj-lt"/>
                <a:ea typeface="Source Code Pro"/>
                <a:cs typeface="Source Code Pro"/>
                <a:sym typeface="Source Code Pro"/>
              </a:rPr>
              <a:t>Засега ќе го прескокнеме 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DVH</a:t>
            </a:r>
            <a:endParaRPr sz="1400" b="0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23" name="Google Shape;323;p18"/>
          <p:cNvSpPr txBox="1"/>
          <p:nvPr/>
        </p:nvSpPr>
        <p:spPr>
          <a:xfrm>
            <a:off x="344206" y="3892000"/>
            <a:ext cx="5281893" cy="8010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mk-MK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Запамети си го фајлот на </a:t>
            </a:r>
            <a:r>
              <a:rPr lang="fr-CH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DESKTOP. </a:t>
            </a:r>
            <a:endParaRPr b="1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" b="1" dirty="0">
              <a:latin typeface="+mj-lt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mk-MK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Поиграј си со можностите </a:t>
            </a:r>
            <a:r>
              <a:rPr lang="fr-CH" b="1" i="0" u="none" strike="noStrike" cap="none" dirty="0" err="1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Visuali</a:t>
            </a:r>
            <a:r>
              <a:rPr lang="en-U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z</a:t>
            </a:r>
            <a:r>
              <a:rPr lang="fr-CH" b="1" i="0" u="none" strike="noStrike" cap="none" dirty="0" err="1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ation</a:t>
            </a:r>
            <a:r>
              <a:rPr lang="fr-CH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 Options </a:t>
            </a:r>
            <a:endParaRPr b="1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5" name="Google Shape;352;p20">
            <a:extLst>
              <a:ext uri="{FF2B5EF4-FFF2-40B4-BE49-F238E27FC236}">
                <a16:creationId xmlns:a16="http://schemas.microsoft.com/office/drawing/2014/main" id="{C655C772-BC0A-4F2B-815E-77F78E90E687}"/>
              </a:ext>
            </a:extLst>
          </p:cNvPr>
          <p:cNvSpPr txBox="1"/>
          <p:nvPr/>
        </p:nvSpPr>
        <p:spPr>
          <a:xfrm>
            <a:off x="3712401" y="1442127"/>
            <a:ext cx="1747800" cy="86425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</a:t>
            </a:r>
            <a:r>
              <a:rPr lang="fr-CH" sz="1400" b="1" i="0" u="sng" strike="noStrike" cap="none" dirty="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1</a:t>
            </a:r>
            <a:endParaRPr lang="mk-MK" sz="1400" b="1" i="0" u="sng" strike="noStrike" cap="none" dirty="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b="1" dirty="0">
                <a:solidFill>
                  <a:schemeClr val="accent4">
                    <a:lumMod val="75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фотони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b="1" dirty="0">
                <a:solidFill>
                  <a:schemeClr val="accent4">
                    <a:lumMod val="75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fr-CH" dirty="0"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 (0)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86A439-6EE0-45F9-AB0C-C98659DF046E}"/>
              </a:ext>
            </a:extLst>
          </p:cNvPr>
          <p:cNvSpPr txBox="1"/>
          <p:nvPr/>
        </p:nvSpPr>
        <p:spPr>
          <a:xfrm>
            <a:off x="522352" y="1726800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LOAD *.mat data</a:t>
            </a:r>
            <a:endParaRPr lang="LID4096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90C761-CF24-45E4-BE6D-77559C430500}"/>
              </a:ext>
            </a:extLst>
          </p:cNvPr>
          <p:cNvSpPr txBox="1"/>
          <p:nvPr/>
        </p:nvSpPr>
        <p:spPr>
          <a:xfrm>
            <a:off x="4572000" y="3145862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Calc. Influence Mx</a:t>
            </a:r>
            <a:endParaRPr lang="LID4096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DC8100-0A98-4D2D-A600-A5E627391692}"/>
              </a:ext>
            </a:extLst>
          </p:cNvPr>
          <p:cNvSpPr txBox="1"/>
          <p:nvPr/>
        </p:nvSpPr>
        <p:spPr>
          <a:xfrm>
            <a:off x="6693937" y="1607194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Optimize</a:t>
            </a:r>
            <a:endParaRPr lang="LID4096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3.1.2 </a:t>
            </a:r>
            <a:r>
              <a:rPr lang="mk-MK" dirty="0"/>
              <a:t>Вежба- симулација 1</a:t>
            </a:r>
            <a:r>
              <a:rPr lang="es" dirty="0"/>
              <a:t>: TG119 </a:t>
            </a:r>
            <a:r>
              <a:rPr lang="mk-MK" dirty="0"/>
              <a:t>план</a:t>
            </a:r>
            <a:r>
              <a:rPr lang="es" dirty="0"/>
              <a:t> 1</a:t>
            </a:r>
            <a:endParaRPr dirty="0"/>
          </a:p>
        </p:txBody>
      </p:sp>
      <p:sp>
        <p:nvSpPr>
          <p:cNvPr id="340" name="Google Shape;340;p19"/>
          <p:cNvSpPr txBox="1"/>
          <p:nvPr/>
        </p:nvSpPr>
        <p:spPr>
          <a:xfrm>
            <a:off x="2111800" y="4537005"/>
            <a:ext cx="4416000" cy="4759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Задавај агли од 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0º </a:t>
            </a: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до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359º (360º = 0º).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7" name="Google Shape;352;p20">
            <a:extLst>
              <a:ext uri="{FF2B5EF4-FFF2-40B4-BE49-F238E27FC236}">
                <a16:creationId xmlns:a16="http://schemas.microsoft.com/office/drawing/2014/main" id="{D3266AE2-9301-49DA-A950-E1A802608F41}"/>
              </a:ext>
            </a:extLst>
          </p:cNvPr>
          <p:cNvSpPr txBox="1"/>
          <p:nvPr/>
        </p:nvSpPr>
        <p:spPr>
          <a:xfrm>
            <a:off x="529815" y="1335634"/>
            <a:ext cx="1747800" cy="12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 </a:t>
            </a:r>
            <a:r>
              <a:rPr lang="fr-CH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</a:t>
            </a:r>
            <a:endParaRPr lang="mk-MK" sz="1400" b="1" i="0" u="sng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b="1" dirty="0"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фотони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b="1" dirty="0"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fr-CH" dirty="0">
                <a:latin typeface="Source Code Pro"/>
                <a:ea typeface="Source Code Pro"/>
                <a:cs typeface="Source Code Pro"/>
                <a:sym typeface="Source Code Pro"/>
              </a:rPr>
              <a:t>5</a:t>
            </a:r>
            <a:endParaRPr lang="mk-MK" dirty="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16CBCD-9A1A-4188-A6C1-1CB5D926BA97}"/>
              </a:ext>
            </a:extLst>
          </p:cNvPr>
          <p:cNvSpPr txBox="1"/>
          <p:nvPr/>
        </p:nvSpPr>
        <p:spPr>
          <a:xfrm>
            <a:off x="5301709" y="2466829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Optimize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F9F46A-0246-4DC1-9380-F7E3BC662C2F}"/>
              </a:ext>
            </a:extLst>
          </p:cNvPr>
          <p:cNvSpPr txBox="1"/>
          <p:nvPr/>
        </p:nvSpPr>
        <p:spPr>
          <a:xfrm>
            <a:off x="2612079" y="3758786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Calc. Influence Mx</a:t>
            </a:r>
            <a:endParaRPr lang="LID4096" dirty="0"/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0B7C2112-F49C-4907-B7C6-AB4796B62524}"/>
              </a:ext>
            </a:extLst>
          </p:cNvPr>
          <p:cNvSpPr/>
          <p:nvPr/>
        </p:nvSpPr>
        <p:spPr>
          <a:xfrm rot="3380073">
            <a:off x="1640596" y="3036789"/>
            <a:ext cx="1274038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F9634FDA-7C54-4992-99B6-E4C0847DE467}"/>
              </a:ext>
            </a:extLst>
          </p:cNvPr>
          <p:cNvSpPr/>
          <p:nvPr/>
        </p:nvSpPr>
        <p:spPr>
          <a:xfrm rot="19302026">
            <a:off x="4609548" y="3130475"/>
            <a:ext cx="1274038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86372-D375-4F8F-A5B1-93A2FAD30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k-MK" dirty="0"/>
              <a:t>Факти за регионот </a:t>
            </a:r>
            <a:r>
              <a:rPr lang="fr-CH" dirty="0"/>
              <a:t>SEE </a:t>
            </a:r>
            <a:endParaRPr lang="LID4096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325C4A3-69F8-4F3D-86AC-2E5A6A1178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0105325"/>
              </p:ext>
            </p:extLst>
          </p:nvPr>
        </p:nvGraphicFramePr>
        <p:xfrm>
          <a:off x="1471294" y="1093850"/>
          <a:ext cx="6263005" cy="392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0931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/>
              <a:t>3.1.3 TRAINING SIMULATION: TG119 Plan 3</a:t>
            </a:r>
            <a:endParaRPr/>
          </a:p>
        </p:txBody>
      </p:sp>
      <p:sp>
        <p:nvSpPr>
          <p:cNvPr id="352" name="Google Shape;352;p20"/>
          <p:cNvSpPr txBox="1"/>
          <p:nvPr/>
        </p:nvSpPr>
        <p:spPr>
          <a:xfrm>
            <a:off x="518478" y="1542400"/>
            <a:ext cx="1747800" cy="86425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 </a:t>
            </a: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3</a:t>
            </a:r>
            <a:endParaRPr lang="mk-MK" sz="1400" b="1" i="0" u="sng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b="1" dirty="0"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фотони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b="1" dirty="0">
                <a:latin typeface="Source Code Pro"/>
                <a:ea typeface="Source Code Pro"/>
                <a:cs typeface="Source Code Pro"/>
                <a:sym typeface="Source Code Pro"/>
              </a:rPr>
              <a:t>: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7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55" name="Google Shape;355;p20"/>
          <p:cNvSpPr txBox="1"/>
          <p:nvPr/>
        </p:nvSpPr>
        <p:spPr>
          <a:xfrm>
            <a:off x="6320738" y="2467775"/>
            <a:ext cx="214800" cy="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58" name="Google Shape;358;p20"/>
          <p:cNvSpPr txBox="1"/>
          <p:nvPr/>
        </p:nvSpPr>
        <p:spPr>
          <a:xfrm>
            <a:off x="4489751" y="3742927"/>
            <a:ext cx="4091573" cy="1238322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mk-MK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Ако твоето </a:t>
            </a:r>
            <a:r>
              <a:rPr lang="e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PC </a:t>
            </a:r>
            <a:r>
              <a:rPr lang="mk-MK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нема доволно</a:t>
            </a:r>
            <a:r>
              <a:rPr lang="e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 RAM (</a:t>
            </a:r>
            <a:r>
              <a:rPr lang="en-U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&lt;</a:t>
            </a:r>
            <a:r>
              <a:rPr lang="e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8GB) </a:t>
            </a:r>
            <a:r>
              <a:rPr lang="mk-MK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на твојата симулација ќе и биде потребно доста време. Теориски, може да се земат до 15 агли на гантрито, за што е потребно многу време. Поголем </a:t>
            </a:r>
            <a:r>
              <a:rPr lang="e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RAM </a:t>
            </a:r>
            <a:r>
              <a:rPr lang="mk-MK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– побрз софтвер</a:t>
            </a:r>
            <a:r>
              <a:rPr lang="es" b="0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.</a:t>
            </a:r>
            <a:endParaRPr b="0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916E9D-C154-4820-84C6-8559F6256D72}"/>
              </a:ext>
            </a:extLst>
          </p:cNvPr>
          <p:cNvSpPr txBox="1"/>
          <p:nvPr/>
        </p:nvSpPr>
        <p:spPr>
          <a:xfrm>
            <a:off x="1892300" y="3773916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Calc. Influence Mx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CED757-6C71-4468-BF11-4D99DE2DAC3B}"/>
              </a:ext>
            </a:extLst>
          </p:cNvPr>
          <p:cNvSpPr txBox="1"/>
          <p:nvPr/>
        </p:nvSpPr>
        <p:spPr>
          <a:xfrm>
            <a:off x="4572000" y="2545998"/>
            <a:ext cx="2121937" cy="307777"/>
          </a:xfrm>
          <a:prstGeom prst="rect">
            <a:avLst/>
          </a:prstGeom>
          <a:solidFill>
            <a:schemeClr val="tx2">
              <a:lumMod val="90000"/>
            </a:schemeClr>
          </a:solidFill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Optimize</a:t>
            </a:r>
            <a:endParaRPr lang="LID4096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2D7958AB-48A8-4582-A624-92AB88FCB7DB}"/>
              </a:ext>
            </a:extLst>
          </p:cNvPr>
          <p:cNvSpPr/>
          <p:nvPr/>
        </p:nvSpPr>
        <p:spPr>
          <a:xfrm rot="3380073">
            <a:off x="1478874" y="3018463"/>
            <a:ext cx="1274038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F2E9C08A-5004-4DD4-B164-BC8FD78A936C}"/>
              </a:ext>
            </a:extLst>
          </p:cNvPr>
          <p:cNvSpPr/>
          <p:nvPr/>
        </p:nvSpPr>
        <p:spPr>
          <a:xfrm rot="19556871">
            <a:off x="3377217" y="3055977"/>
            <a:ext cx="1274038" cy="361849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2"/>
          <p:cNvSpPr txBox="1">
            <a:spLocks noGrp="1"/>
          </p:cNvSpPr>
          <p:nvPr>
            <p:ph type="title"/>
          </p:nvPr>
        </p:nvSpPr>
        <p:spPr>
          <a:xfrm>
            <a:off x="200864" y="-6649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3.1.3 </a:t>
            </a:r>
            <a:r>
              <a:rPr lang="mk-MK" dirty="0"/>
              <a:t>Споредба на сите третмани со фотони</a:t>
            </a:r>
            <a:endParaRPr dirty="0"/>
          </a:p>
        </p:txBody>
      </p:sp>
      <p:pic>
        <p:nvPicPr>
          <p:cNvPr id="378" name="Google Shape;37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9924" y="1490753"/>
            <a:ext cx="2741875" cy="25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10300" y="1620073"/>
            <a:ext cx="2741900" cy="2504926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2"/>
          <p:cNvSpPr txBox="1"/>
          <p:nvPr/>
        </p:nvSpPr>
        <p:spPr>
          <a:xfrm>
            <a:off x="796096" y="980401"/>
            <a:ext cx="1954200" cy="5103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1 </a:t>
            </a:r>
            <a:r>
              <a:rPr lang="mk-MK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агол</a:t>
            </a:r>
            <a:r>
              <a:rPr lang="fr-CH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 </a:t>
            </a: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(0º)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b="1" dirty="0">
                <a:latin typeface="+mj-lt"/>
                <a:ea typeface="Source Code Pro"/>
                <a:cs typeface="Source Code Pro"/>
                <a:sym typeface="Source Code Pro"/>
              </a:rPr>
              <a:t>(0)</a:t>
            </a:r>
            <a:endParaRPr b="1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81" name="Google Shape;381;p22"/>
          <p:cNvSpPr txBox="1"/>
          <p:nvPr/>
        </p:nvSpPr>
        <p:spPr>
          <a:xfrm>
            <a:off x="3530028" y="955012"/>
            <a:ext cx="1954200" cy="535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5 </a:t>
            </a:r>
            <a:r>
              <a:rPr lang="mk-MK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агл</a:t>
            </a:r>
            <a:r>
              <a:rPr lang="mk-MK" b="1" dirty="0">
                <a:latin typeface="+mj-lt"/>
                <a:ea typeface="Source Code Pro"/>
                <a:cs typeface="Source Code Pro"/>
                <a:sym typeface="Source Code Pro"/>
              </a:rPr>
              <a:t>и</a:t>
            </a: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 (</a:t>
            </a:r>
            <a:r>
              <a:rPr lang="fr-CH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n</a:t>
            </a:r>
            <a:r>
              <a:rPr lang="en-U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*</a:t>
            </a: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72º)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dirty="0">
                <a:latin typeface="+mj-lt"/>
                <a:ea typeface="Source Code Pro"/>
                <a:cs typeface="Source Code Pro"/>
                <a:sym typeface="Source Code Pro"/>
              </a:rPr>
              <a:t>(0  72  144  214  288)</a:t>
            </a:r>
            <a:endParaRPr b="1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82" name="Google Shape;382;p22"/>
          <p:cNvSpPr txBox="1"/>
          <p:nvPr/>
        </p:nvSpPr>
        <p:spPr>
          <a:xfrm>
            <a:off x="5943600" y="928724"/>
            <a:ext cx="2940050" cy="6333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7 </a:t>
            </a:r>
            <a:r>
              <a:rPr lang="mk-MK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агли</a:t>
            </a: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 (</a:t>
            </a:r>
            <a:r>
              <a:rPr lang="fr-CH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n</a:t>
            </a:r>
            <a:r>
              <a:rPr lang="en-U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*</a:t>
            </a:r>
            <a:r>
              <a:rPr lang="es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51.4º)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+mj-lt"/>
                <a:ea typeface="Source Code Pro"/>
                <a:cs typeface="Source Code Pro"/>
                <a:sym typeface="Source Code Pro"/>
              </a:rPr>
              <a:t>(0  51.4  102.8  154.2  205.6  257 308.6) </a:t>
            </a:r>
            <a:endParaRPr sz="1200" b="1" i="0" u="none" strike="noStrike" cap="none" dirty="0">
              <a:solidFill>
                <a:srgbClr val="000000"/>
              </a:solidFill>
              <a:latin typeface="+mj-lt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383" name="Google Shape;383;p22"/>
          <p:cNvSpPr txBox="1"/>
          <p:nvPr/>
        </p:nvSpPr>
        <p:spPr>
          <a:xfrm>
            <a:off x="397300" y="4124999"/>
            <a:ext cx="4063864" cy="9769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dirty="0">
                <a:solidFill>
                  <a:srgbClr val="C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Црвена зона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– силна озраченост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Сина зона </a:t>
            </a: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– слаба озраченост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dirty="0">
                <a:solidFill>
                  <a:schemeClr val="bg1">
                    <a:lumMod val="50000"/>
                  </a:schemeClr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Сива зона 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- неозрачено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385" name="Google Shape;385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77273" y="1620073"/>
            <a:ext cx="2789428" cy="2504926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2"/>
          <p:cNvSpPr txBox="1"/>
          <p:nvPr/>
        </p:nvSpPr>
        <p:spPr>
          <a:xfrm>
            <a:off x="1445742" y="2301647"/>
            <a:ext cx="32745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22"/>
          <p:cNvSpPr txBox="1"/>
          <p:nvPr/>
        </p:nvSpPr>
        <p:spPr>
          <a:xfrm>
            <a:off x="4343401" y="2286258"/>
            <a:ext cx="32745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22"/>
          <p:cNvSpPr txBox="1"/>
          <p:nvPr/>
        </p:nvSpPr>
        <p:spPr>
          <a:xfrm>
            <a:off x="7187028" y="2301647"/>
            <a:ext cx="32745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383;p22">
            <a:extLst>
              <a:ext uri="{FF2B5EF4-FFF2-40B4-BE49-F238E27FC236}">
                <a16:creationId xmlns:a16="http://schemas.microsoft.com/office/drawing/2014/main" id="{D44B6AA3-8D55-4212-B4F6-9F22FEA042A1}"/>
              </a:ext>
            </a:extLst>
          </p:cNvPr>
          <p:cNvSpPr txBox="1"/>
          <p:nvPr/>
        </p:nvSpPr>
        <p:spPr>
          <a:xfrm>
            <a:off x="4682838" y="4124999"/>
            <a:ext cx="4063864" cy="9769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1" i="0" u="none" strike="noStrike" cap="none" dirty="0">
                <a:solidFill>
                  <a:srgbClr val="C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Најдобри резултати се добиваат со </a:t>
            </a:r>
            <a:r>
              <a:rPr lang="mk-MK" b="1" dirty="0">
                <a:solidFill>
                  <a:srgbClr val="C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што поголем број од агли на гантрито. Препорачливо е задавање на непарен број агли. 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3.1.3 </a:t>
            </a:r>
            <a:r>
              <a:rPr lang="mk-MK" dirty="0"/>
              <a:t>Најдобриот план што го направивме </a:t>
            </a:r>
            <a:endParaRPr dirty="0"/>
          </a:p>
        </p:txBody>
      </p:sp>
      <p:pic>
        <p:nvPicPr>
          <p:cNvPr id="394" name="Google Shape;39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075" y="1093850"/>
            <a:ext cx="4200106" cy="374485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23"/>
          <p:cNvSpPr txBox="1"/>
          <p:nvPr/>
        </p:nvSpPr>
        <p:spPr>
          <a:xfrm>
            <a:off x="4810624" y="1933199"/>
            <a:ext cx="4021800" cy="22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15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mk-MK" b="1" dirty="0">
                <a:latin typeface="Source Code Pro"/>
                <a:ea typeface="Source Code Pro"/>
                <a:cs typeface="Source Code Pro"/>
                <a:sym typeface="Source Code Pro"/>
              </a:rPr>
              <a:t>гли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, </a:t>
            </a: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мултиплет од 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24º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( само со </a:t>
            </a:r>
            <a:r>
              <a:rPr lang="fr-CH" dirty="0">
                <a:latin typeface="Source Code Pro"/>
                <a:ea typeface="Source Code Pro"/>
                <a:cs typeface="Source Code Pro"/>
                <a:sym typeface="Source Code Pro"/>
              </a:rPr>
              <a:t>RAM </a:t>
            </a:r>
            <a:r>
              <a:rPr lang="en-US" dirty="0">
                <a:latin typeface="Source Code Pro"/>
                <a:ea typeface="Source Code Pro"/>
                <a:cs typeface="Source Code Pro"/>
                <a:sym typeface="Source Code Pro"/>
              </a:rPr>
              <a:t>&gt;=</a:t>
            </a:r>
            <a:r>
              <a:rPr lang="es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16 GB</a:t>
            </a: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Забелешка: Дозата скоро целата е распоредена во С-формата од таргетот, што е волуменот кој го таргетиравме. 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397" name="Google Shape;39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7438" y="4318775"/>
            <a:ext cx="783131" cy="783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8983" y="4388087"/>
            <a:ext cx="573318" cy="64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15813" y="4388087"/>
            <a:ext cx="1170167" cy="6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3"/>
          <p:cNvSpPr txBox="1"/>
          <p:nvPr/>
        </p:nvSpPr>
        <p:spPr>
          <a:xfrm>
            <a:off x="2292179" y="2681415"/>
            <a:ext cx="3274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50625" y="4318775"/>
            <a:ext cx="653734" cy="78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352;p20">
            <a:extLst>
              <a:ext uri="{FF2B5EF4-FFF2-40B4-BE49-F238E27FC236}">
                <a16:creationId xmlns:a16="http://schemas.microsoft.com/office/drawing/2014/main" id="{138006B7-9AF1-4C8D-B243-0F3ED49A27AA}"/>
              </a:ext>
            </a:extLst>
          </p:cNvPr>
          <p:cNvSpPr txBox="1"/>
          <p:nvPr/>
        </p:nvSpPr>
        <p:spPr>
          <a:xfrm>
            <a:off x="5331778" y="1068949"/>
            <a:ext cx="1747800" cy="86425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 </a:t>
            </a:r>
            <a:r>
              <a:rPr lang="fr-CH" b="1" u="sng" dirty="0">
                <a:latin typeface="Source Code Pro"/>
                <a:ea typeface="Source Code Pro"/>
                <a:cs typeface="Source Code Pro"/>
                <a:sym typeface="Source Code Pro"/>
              </a:rPr>
              <a:t>X</a:t>
            </a:r>
            <a:endParaRPr lang="mk-MK" sz="1400" b="1" i="0" u="sng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фотони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15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3.2 </a:t>
            </a:r>
            <a:r>
              <a:rPr lang="mk-MK" dirty="0"/>
              <a:t>Терапија сочестици применета на </a:t>
            </a:r>
            <a:r>
              <a:rPr lang="es" dirty="0"/>
              <a:t>tg119</a:t>
            </a:r>
            <a:endParaRPr dirty="0"/>
          </a:p>
        </p:txBody>
      </p:sp>
      <p:sp>
        <p:nvSpPr>
          <p:cNvPr id="407" name="Google Shape;407;p24"/>
          <p:cNvSpPr txBox="1"/>
          <p:nvPr/>
        </p:nvSpPr>
        <p:spPr>
          <a:xfrm>
            <a:off x="311700" y="1325775"/>
            <a:ext cx="8160900" cy="10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mk-MK" sz="16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Повторете ја терапијата со протони и потоа со С-јони.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mk-MK" sz="16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Не можете да бирате </a:t>
            </a:r>
            <a:r>
              <a:rPr lang="mk-MK" sz="1600" dirty="0">
                <a:latin typeface="Source Code Pro"/>
                <a:ea typeface="Source Code Pro"/>
                <a:cs typeface="Source Code Pro"/>
                <a:sym typeface="Source Code Pro"/>
              </a:rPr>
              <a:t>повеќе агли во случајот на терапија со честици, туку само нула степени. </a:t>
            </a:r>
            <a:endParaRPr sz="16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9" name="Google Shape;352;p20">
            <a:extLst>
              <a:ext uri="{FF2B5EF4-FFF2-40B4-BE49-F238E27FC236}">
                <a16:creationId xmlns:a16="http://schemas.microsoft.com/office/drawing/2014/main" id="{DBCD04CF-E391-463B-9D62-F3BD6AAA911A}"/>
              </a:ext>
            </a:extLst>
          </p:cNvPr>
          <p:cNvSpPr txBox="1"/>
          <p:nvPr/>
        </p:nvSpPr>
        <p:spPr>
          <a:xfrm>
            <a:off x="1617028" y="2571750"/>
            <a:ext cx="1747800" cy="86425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 4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протони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1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" name="Google Shape;352;p20">
            <a:extLst>
              <a:ext uri="{FF2B5EF4-FFF2-40B4-BE49-F238E27FC236}">
                <a16:creationId xmlns:a16="http://schemas.microsoft.com/office/drawing/2014/main" id="{91556C5E-9E22-40CD-834A-063F1B4137BA}"/>
              </a:ext>
            </a:extLst>
          </p:cNvPr>
          <p:cNvSpPr txBox="1"/>
          <p:nvPr/>
        </p:nvSpPr>
        <p:spPr>
          <a:xfrm>
            <a:off x="4572000" y="2571750"/>
            <a:ext cx="1747800" cy="86425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b="1" u="sng" dirty="0">
                <a:latin typeface="Source Code Pro"/>
                <a:ea typeface="Source Code Pro"/>
                <a:cs typeface="Source Code Pro"/>
                <a:sym typeface="Source Code Pro"/>
              </a:rPr>
              <a:t>П</a:t>
            </a:r>
            <a:r>
              <a:rPr lang="mk-MK" sz="1400" b="1" i="0" u="sng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лан 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Зраци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С-јони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Агли</a:t>
            </a: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: 1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sz="3600" dirty="0"/>
              <a:t>3.2 </a:t>
            </a:r>
            <a:r>
              <a:rPr lang="mk-MK" sz="3600" dirty="0"/>
              <a:t>Споредба на третманите со сите видови зрачења на </a:t>
            </a:r>
            <a:r>
              <a:rPr lang="es" sz="3600" dirty="0"/>
              <a:t>tg119</a:t>
            </a:r>
            <a:endParaRPr sz="3600" dirty="0"/>
          </a:p>
        </p:txBody>
      </p:sp>
      <p:sp>
        <p:nvSpPr>
          <p:cNvPr id="433" name="Google Shape;433;p26"/>
          <p:cNvSpPr txBox="1"/>
          <p:nvPr/>
        </p:nvSpPr>
        <p:spPr>
          <a:xfrm>
            <a:off x="96958" y="3755867"/>
            <a:ext cx="2802600" cy="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Фотони (5 агли)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434" name="Google Shape;434;p26"/>
          <p:cNvSpPr txBox="1"/>
          <p:nvPr/>
        </p:nvSpPr>
        <p:spPr>
          <a:xfrm>
            <a:off x="3170700" y="3775124"/>
            <a:ext cx="2802600" cy="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sz="1400" b="0" i="0" u="none" strike="noStrike" cap="none" dirty="0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Протони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435" name="Google Shape;435;p26"/>
          <p:cNvSpPr txBox="1"/>
          <p:nvPr/>
        </p:nvSpPr>
        <p:spPr>
          <a:xfrm>
            <a:off x="6176185" y="3771708"/>
            <a:ext cx="2802600" cy="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mk-MK" dirty="0">
                <a:latin typeface="Source Code Pro"/>
                <a:ea typeface="Source Code Pro"/>
                <a:cs typeface="Source Code Pro"/>
                <a:sym typeface="Source Code Pro"/>
              </a:rPr>
              <a:t>С-јони</a:t>
            </a:r>
            <a:endParaRPr sz="1400" b="0" i="0" u="none" strike="noStrike" cap="none" dirty="0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438" name="Google Shape;43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285" y="1341980"/>
            <a:ext cx="2789428" cy="2504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2706" y="1345895"/>
            <a:ext cx="2789723" cy="249709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26"/>
          <p:cNvSpPr txBox="1"/>
          <p:nvPr/>
        </p:nvSpPr>
        <p:spPr>
          <a:xfrm>
            <a:off x="1334531" y="2325182"/>
            <a:ext cx="32745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26"/>
          <p:cNvSpPr txBox="1"/>
          <p:nvPr/>
        </p:nvSpPr>
        <p:spPr>
          <a:xfrm>
            <a:off x="4358395" y="2377733"/>
            <a:ext cx="30628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2" name="Google Shape;442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04245" y="1337402"/>
            <a:ext cx="2746480" cy="24970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7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80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4. </a:t>
            </a:r>
            <a:r>
              <a:rPr lang="mk-MK" dirty="0"/>
              <a:t>Важноста на софтверот за планирање</a:t>
            </a:r>
            <a:endParaRPr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DAE321-FBB8-4C3E-9B73-873146F0E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959617"/>
            <a:ext cx="8520600" cy="404342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Целата постапка за дизајнирање и спроведување на планот за третман не е едноставна како притискање на едноставно копче.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mk-MK" altLang="LID4096" sz="24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За да се направи добро планирање, потребно е познавање на математички теореми и теории на веројатност коишто се применуваат за дизајнирање на овие третмани.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mk-MK" altLang="LID4096" sz="24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k-MK" altLang="LID4096" sz="24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Конечно, сите ние денес работиме на постигнување на една заедничка цел, а тоа е да спасиме </a:t>
            </a:r>
            <a:r>
              <a:rPr kumimoji="0" lang="mk-MK" altLang="LID4096" sz="2400" b="1" i="0" u="sng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што повеќе животи.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9"/>
          <p:cNvSpPr txBox="1">
            <a:spLocks noGrp="1"/>
          </p:cNvSpPr>
          <p:nvPr>
            <p:ph type="title"/>
          </p:nvPr>
        </p:nvSpPr>
        <p:spPr>
          <a:xfrm>
            <a:off x="647700" y="739000"/>
            <a:ext cx="6426200" cy="353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</a:pPr>
            <a:r>
              <a:rPr lang="mk-MK" dirty="0"/>
              <a:t>Сега ќе можете да одите кон планирање на посложените пациентиЧ</a:t>
            </a:r>
            <a:br>
              <a:rPr lang="en-US" dirty="0"/>
            </a:br>
            <a:r>
              <a:rPr lang="en-US" sz="2800" dirty="0">
                <a:solidFill>
                  <a:schemeClr val="accent4">
                    <a:lumMod val="75000"/>
                  </a:schemeClr>
                </a:solidFill>
              </a:rPr>
              <a:t>2) </a:t>
            </a:r>
            <a:r>
              <a:rPr lang="es" sz="2800" dirty="0">
                <a:solidFill>
                  <a:schemeClr val="accent4">
                    <a:lumMod val="75000"/>
                  </a:schemeClr>
                </a:solidFill>
              </a:rPr>
              <a:t>liver case</a:t>
            </a:r>
            <a:br>
              <a:rPr lang="es" sz="2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" sz="2800" dirty="0">
                <a:solidFill>
                  <a:schemeClr val="accent4">
                    <a:lumMod val="75000"/>
                  </a:schemeClr>
                </a:solidFill>
              </a:rPr>
              <a:t>3) PROSTATE CASE</a:t>
            </a:r>
            <a:br>
              <a:rPr lang="es" sz="2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" sz="2800" dirty="0">
                <a:solidFill>
                  <a:schemeClr val="accent4">
                    <a:lumMod val="75000"/>
                  </a:schemeClr>
                </a:solidFill>
              </a:rPr>
              <a:t>4) HEAD_AND_NECK</a:t>
            </a:r>
            <a:br>
              <a:rPr lang="es" sz="2800" dirty="0">
                <a:solidFill>
                  <a:schemeClr val="accent4">
                    <a:lumMod val="75000"/>
                  </a:schemeClr>
                </a:solidFill>
              </a:rPr>
            </a:br>
            <a:endParaRPr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725F72-83E1-4214-863B-AEC456F35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22" t="15802" r="64792" b="60000"/>
          <a:stretch/>
        </p:blipFill>
        <p:spPr>
          <a:xfrm>
            <a:off x="6362700" y="2717800"/>
            <a:ext cx="2664600" cy="23419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1A5E3-9FEE-470C-B5C5-AE28716D9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0" dirty="0"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Countries in Western Europe with PT Centers (yellow, orange and red) and in SEE region with no PT Centers (green).  </a:t>
            </a:r>
            <a:br>
              <a:rPr lang="en-US" sz="18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A460B5-3B34-4BAA-BEEB-B0F62CACF25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8" t="21339" r="21581"/>
          <a:stretch/>
        </p:blipFill>
        <p:spPr bwMode="auto">
          <a:xfrm>
            <a:off x="2527934" y="1158240"/>
            <a:ext cx="4147185" cy="3756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7552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E152-CFE9-4973-94D8-62F148AF7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SEEIIST.EU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2912F0-FE25-4E15-BE5A-FDBB7A8181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83" t="23851" r="51250" b="8741"/>
          <a:stretch/>
        </p:blipFill>
        <p:spPr>
          <a:xfrm>
            <a:off x="4183380" y="146907"/>
            <a:ext cx="3474720" cy="484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199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8C58-1E08-418C-BA64-97D045C3A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–</a:t>
            </a:r>
            <a:r>
              <a:rPr lang="mk-MK" dirty="0"/>
              <a:t>ОШтетување од Х-зраци и од честици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5817B0-F790-4E11-9833-07AE9D0866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" y="1211580"/>
            <a:ext cx="7277100" cy="363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33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34b60f565_0_4"/>
          <p:cNvSpPr txBox="1">
            <a:spLocks noGrp="1"/>
          </p:cNvSpPr>
          <p:nvPr>
            <p:ph type="title"/>
          </p:nvPr>
        </p:nvSpPr>
        <p:spPr>
          <a:xfrm>
            <a:off x="192900" y="-142150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mk-MK" dirty="0"/>
              <a:t>Што е тоа ‘М</a:t>
            </a:r>
            <a:r>
              <a:rPr lang="es" dirty="0"/>
              <a:t>atRad</a:t>
            </a:r>
            <a:r>
              <a:rPr lang="mk-MK" dirty="0"/>
              <a:t>’</a:t>
            </a:r>
            <a:r>
              <a:rPr lang="es" dirty="0"/>
              <a:t>? </a:t>
            </a:r>
            <a:endParaRPr dirty="0"/>
          </a:p>
        </p:txBody>
      </p:sp>
      <p:sp>
        <p:nvSpPr>
          <p:cNvPr id="72" name="Google Shape;72;ga34b60f565_0_4"/>
          <p:cNvSpPr txBox="1">
            <a:spLocks noGrp="1"/>
          </p:cNvSpPr>
          <p:nvPr>
            <p:ph type="body" idx="1"/>
          </p:nvPr>
        </p:nvSpPr>
        <p:spPr>
          <a:xfrm>
            <a:off x="6285300" y="2210975"/>
            <a:ext cx="2800500" cy="18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mk-MK" sz="1400" dirty="0">
                <a:solidFill>
                  <a:schemeClr val="accent1"/>
                </a:solidFill>
                <a:latin typeface="+mj-lt"/>
              </a:rPr>
              <a:t>Податоците од </a:t>
            </a:r>
            <a:r>
              <a:rPr lang="es" sz="1400" dirty="0">
                <a:solidFill>
                  <a:schemeClr val="accent1"/>
                </a:solidFill>
                <a:latin typeface="+mj-lt"/>
              </a:rPr>
              <a:t> matRad </a:t>
            </a:r>
            <a:r>
              <a:rPr lang="mk-MK" sz="1400" dirty="0">
                <a:solidFill>
                  <a:schemeClr val="accent1"/>
                </a:solidFill>
                <a:latin typeface="+mj-lt"/>
              </a:rPr>
              <a:t>ги содржат следниве „пациенти’’</a:t>
            </a:r>
            <a:r>
              <a:rPr lang="es" sz="1400" dirty="0">
                <a:solidFill>
                  <a:schemeClr val="accent1"/>
                </a:solidFill>
                <a:latin typeface="+mj-lt"/>
              </a:rPr>
              <a:t>:</a:t>
            </a:r>
            <a:endParaRPr sz="1400" dirty="0">
              <a:solidFill>
                <a:schemeClr val="accent1"/>
              </a:solidFill>
              <a:latin typeface="+mj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romanUcPeriod"/>
            </a:pPr>
            <a:r>
              <a:rPr lang="es" sz="1400" b="1" dirty="0">
                <a:solidFill>
                  <a:schemeClr val="accent1"/>
                </a:solidFill>
                <a:latin typeface="+mj-lt"/>
              </a:rPr>
              <a:t>TG 119 or C-phantom</a:t>
            </a:r>
            <a:endParaRPr sz="1400" b="1" dirty="0">
              <a:solidFill>
                <a:schemeClr val="accent1"/>
              </a:solidFill>
              <a:latin typeface="+mj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romanUcPeriod"/>
            </a:pPr>
            <a:r>
              <a:rPr lang="es" sz="1400" b="1" dirty="0">
                <a:solidFill>
                  <a:schemeClr val="accent1"/>
                </a:solidFill>
                <a:latin typeface="+mj-lt"/>
              </a:rPr>
              <a:t>Liver </a:t>
            </a:r>
            <a:endParaRPr sz="1400" b="1" dirty="0">
              <a:solidFill>
                <a:schemeClr val="accent1"/>
              </a:solidFill>
              <a:latin typeface="+mj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romanUcPeriod"/>
            </a:pPr>
            <a:r>
              <a:rPr lang="es" sz="1400" b="1" dirty="0">
                <a:solidFill>
                  <a:schemeClr val="accent1"/>
                </a:solidFill>
                <a:latin typeface="+mj-lt"/>
              </a:rPr>
              <a:t>Head &amp; Neck (H&amp;N)</a:t>
            </a:r>
            <a:endParaRPr sz="14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73" name="Google Shape;73;ga34b60f565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900" y="1706880"/>
            <a:ext cx="5365200" cy="291393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a34b60f565_0_4"/>
          <p:cNvSpPr txBox="1"/>
          <p:nvPr/>
        </p:nvSpPr>
        <p:spPr>
          <a:xfrm>
            <a:off x="231900" y="914965"/>
            <a:ext cx="8639400" cy="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latin typeface="+mj-lt"/>
                <a:ea typeface="Source Code Pro"/>
                <a:cs typeface="Source Code Pro"/>
                <a:sym typeface="Source Code Pro"/>
              </a:rPr>
              <a:t>MatRad  </a:t>
            </a:r>
            <a:r>
              <a:rPr lang="mk-MK" dirty="0">
                <a:latin typeface="+mj-lt"/>
                <a:ea typeface="Source Code Pro"/>
                <a:cs typeface="Source Code Pro"/>
                <a:sym typeface="Source Code Pro"/>
              </a:rPr>
              <a:t>е компјутерски софтвер за планирање на терапија со честици, развиен од институтот </a:t>
            </a:r>
            <a:r>
              <a:rPr lang="es" dirty="0">
                <a:latin typeface="+mj-lt"/>
                <a:ea typeface="Source Code Pro"/>
                <a:cs typeface="Source Code Pro"/>
                <a:sym typeface="Source Code Pro"/>
              </a:rPr>
              <a:t>DKFZ.</a:t>
            </a:r>
            <a:endParaRPr dirty="0">
              <a:latin typeface="+mj-lt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"/>
          <p:cNvSpPr txBox="1">
            <a:spLocks noGrp="1"/>
          </p:cNvSpPr>
          <p:nvPr>
            <p:ph type="title"/>
          </p:nvPr>
        </p:nvSpPr>
        <p:spPr>
          <a:xfrm>
            <a:off x="311700" y="154588"/>
            <a:ext cx="8520600" cy="80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AutoNum type="arabicPeriod"/>
            </a:pPr>
            <a:r>
              <a:rPr lang="mk-MK" dirty="0"/>
              <a:t>Што ќе работиме</a:t>
            </a:r>
            <a:r>
              <a:rPr lang="es" dirty="0"/>
              <a:t>?</a:t>
            </a:r>
            <a:endParaRPr dirty="0"/>
          </a:p>
        </p:txBody>
      </p:sp>
      <p:sp>
        <p:nvSpPr>
          <p:cNvPr id="84" name="Google Shape;84;p3"/>
          <p:cNvSpPr txBox="1">
            <a:spLocks noGrp="1"/>
          </p:cNvSpPr>
          <p:nvPr>
            <p:ph type="body" idx="1"/>
          </p:nvPr>
        </p:nvSpPr>
        <p:spPr>
          <a:xfrm>
            <a:off x="448860" y="1432588"/>
            <a:ext cx="2164800" cy="29260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4000" b="1" dirty="0">
                <a:solidFill>
                  <a:schemeClr val="accent1"/>
                </a:solidFill>
                <a:latin typeface="+mn-lt"/>
              </a:rPr>
              <a:t>1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dirty="0">
                <a:solidFill>
                  <a:schemeClr val="accent1"/>
                </a:solidFill>
                <a:latin typeface="+mn-lt"/>
              </a:rPr>
              <a:t>Ќе изучиме потребни </a:t>
            </a:r>
            <a:r>
              <a:rPr lang="mk-MK" b="1" dirty="0">
                <a:solidFill>
                  <a:schemeClr val="accent1"/>
                </a:solidFill>
                <a:latin typeface="+mn-lt"/>
              </a:rPr>
              <a:t>дефиниции</a:t>
            </a:r>
            <a:r>
              <a:rPr lang="mk-MK" dirty="0">
                <a:solidFill>
                  <a:schemeClr val="accent1"/>
                </a:solidFill>
                <a:latin typeface="+mn-lt"/>
              </a:rPr>
              <a:t> и инструкции за инсталација на </a:t>
            </a:r>
            <a:r>
              <a:rPr lang="fr-CH" dirty="0" err="1">
                <a:solidFill>
                  <a:schemeClr val="accent1"/>
                </a:solidFill>
                <a:latin typeface="+mn-lt"/>
              </a:rPr>
              <a:t>MatRAD</a:t>
            </a:r>
            <a:r>
              <a:rPr lang="es" dirty="0">
                <a:solidFill>
                  <a:schemeClr val="accent1"/>
                </a:solidFill>
                <a:latin typeface="+mn-lt"/>
              </a:rPr>
              <a:t>. </a:t>
            </a:r>
            <a:endParaRPr dirty="0">
              <a:solidFill>
                <a:schemeClr val="accent1"/>
              </a:solidFill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dirty="0"/>
          </a:p>
        </p:txBody>
      </p:sp>
      <p:sp>
        <p:nvSpPr>
          <p:cNvPr id="16" name="Google Shape;84;p3">
            <a:extLst>
              <a:ext uri="{FF2B5EF4-FFF2-40B4-BE49-F238E27FC236}">
                <a16:creationId xmlns:a16="http://schemas.microsoft.com/office/drawing/2014/main" id="{AACAF1AA-C8FB-4AC3-AA5F-D05242086E6C}"/>
              </a:ext>
            </a:extLst>
          </p:cNvPr>
          <p:cNvSpPr txBox="1">
            <a:spLocks/>
          </p:cNvSpPr>
          <p:nvPr/>
        </p:nvSpPr>
        <p:spPr>
          <a:xfrm>
            <a:off x="6125040" y="1419794"/>
            <a:ext cx="2782740" cy="29260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indent="0" algn="ctr">
              <a:spcBef>
                <a:spcPts val="1600"/>
              </a:spcBef>
              <a:buNone/>
            </a:pPr>
            <a:r>
              <a:rPr lang="ru-RU" sz="4000" b="1" dirty="0">
                <a:solidFill>
                  <a:schemeClr val="accent1"/>
                </a:solidFill>
                <a:latin typeface="+mn-lt"/>
              </a:rPr>
              <a:t>3</a:t>
            </a:r>
            <a:endParaRPr lang="ru-RU" sz="4000" dirty="0">
              <a:solidFill>
                <a:schemeClr val="accent1"/>
              </a:solidFill>
              <a:latin typeface="+mn-lt"/>
            </a:endParaRPr>
          </a:p>
          <a:p>
            <a:pPr marL="0" indent="0" algn="ctr">
              <a:spcBef>
                <a:spcPts val="1600"/>
              </a:spcBef>
              <a:buFont typeface="Source Code Pro"/>
              <a:buNone/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Секој од вас ќе се оспособи да прави </a:t>
            </a:r>
            <a:r>
              <a:rPr lang="ru-RU" b="1" dirty="0">
                <a:solidFill>
                  <a:schemeClr val="accent1"/>
                </a:solidFill>
                <a:latin typeface="+mn-lt"/>
              </a:rPr>
              <a:t>планирање на терапијата со честици </a:t>
            </a:r>
            <a:r>
              <a:rPr lang="ru-RU" dirty="0">
                <a:solidFill>
                  <a:schemeClr val="accent1"/>
                </a:solidFill>
                <a:latin typeface="+mn-lt"/>
              </a:rPr>
              <a:t>со симулаторот.</a:t>
            </a:r>
          </a:p>
          <a:p>
            <a:pPr marL="0" indent="0">
              <a:spcBef>
                <a:spcPts val="1600"/>
              </a:spcBef>
              <a:buFont typeface="Source Code Pro"/>
              <a:buNone/>
            </a:pPr>
            <a:endParaRPr lang="ru-RU" dirty="0">
              <a:solidFill>
                <a:schemeClr val="accent1"/>
              </a:solidFill>
              <a:latin typeface="+mn-lt"/>
            </a:endParaRPr>
          </a:p>
          <a:p>
            <a:pPr marL="0" indent="0">
              <a:spcBef>
                <a:spcPts val="1600"/>
              </a:spcBef>
              <a:buFont typeface="Source Code Pro"/>
              <a:buNone/>
            </a:pPr>
            <a:endParaRPr lang="ru-RU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Source Code Pro"/>
              <a:buNone/>
            </a:pPr>
            <a:endParaRPr lang="ru-RU" dirty="0"/>
          </a:p>
        </p:txBody>
      </p:sp>
      <p:sp>
        <p:nvSpPr>
          <p:cNvPr id="17" name="Google Shape;84;p3">
            <a:extLst>
              <a:ext uri="{FF2B5EF4-FFF2-40B4-BE49-F238E27FC236}">
                <a16:creationId xmlns:a16="http://schemas.microsoft.com/office/drawing/2014/main" id="{6D5F07A9-E539-40A4-8034-EDA91290F35A}"/>
              </a:ext>
            </a:extLst>
          </p:cNvPr>
          <p:cNvSpPr txBox="1">
            <a:spLocks/>
          </p:cNvSpPr>
          <p:nvPr/>
        </p:nvSpPr>
        <p:spPr>
          <a:xfrm>
            <a:off x="3123120" y="1285980"/>
            <a:ext cx="2348040" cy="2501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indent="0" algn="ctr">
              <a:buFont typeface="Source Code Pro"/>
              <a:buNone/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sz="4000" b="1" dirty="0">
                <a:solidFill>
                  <a:schemeClr val="accent1"/>
                </a:solidFill>
                <a:latin typeface="+mn-lt"/>
              </a:rPr>
              <a:t>2</a:t>
            </a:r>
          </a:p>
          <a:p>
            <a:pPr marL="0" indent="0" algn="ctr">
              <a:spcBef>
                <a:spcPts val="1600"/>
              </a:spcBef>
              <a:buFont typeface="Source Code Pro"/>
              <a:buNone/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Ќе проучиме кои се </a:t>
            </a:r>
            <a:r>
              <a:rPr lang="ru-RU" b="1" dirty="0">
                <a:solidFill>
                  <a:schemeClr val="accent1"/>
                </a:solidFill>
                <a:latin typeface="+mn-lt"/>
              </a:rPr>
              <a:t>фукнциите </a:t>
            </a:r>
            <a:r>
              <a:rPr lang="ru-RU" dirty="0">
                <a:solidFill>
                  <a:schemeClr val="accent1"/>
                </a:solidFill>
                <a:latin typeface="+mn-lt"/>
              </a:rPr>
              <a:t>на повеќето копчиња во софтверот. </a:t>
            </a:r>
          </a:p>
          <a:p>
            <a:pPr marL="0" indent="0">
              <a:spcBef>
                <a:spcPts val="1600"/>
              </a:spcBef>
              <a:buFont typeface="Source Code Pro"/>
              <a:buNone/>
            </a:pPr>
            <a:endParaRPr lang="ru-RU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Source Code Pro"/>
              <a:buNone/>
            </a:pPr>
            <a:endParaRPr lang="ru-RU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ECF331E5-87A9-457F-BFB3-0210EDDBA648}"/>
              </a:ext>
            </a:extLst>
          </p:cNvPr>
          <p:cNvSpPr/>
          <p:nvPr/>
        </p:nvSpPr>
        <p:spPr>
          <a:xfrm>
            <a:off x="2659380" y="2354580"/>
            <a:ext cx="463740" cy="510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651D14D-849B-444D-B4D7-8677429376B7}"/>
              </a:ext>
            </a:extLst>
          </p:cNvPr>
          <p:cNvSpPr/>
          <p:nvPr/>
        </p:nvSpPr>
        <p:spPr>
          <a:xfrm>
            <a:off x="5471160" y="2316480"/>
            <a:ext cx="653880" cy="510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160625" y="0"/>
            <a:ext cx="8520600" cy="80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s" dirty="0"/>
              <a:t>1.1 </a:t>
            </a:r>
            <a:r>
              <a:rPr lang="mk-MK" dirty="0"/>
              <a:t>Дефиниции</a:t>
            </a:r>
            <a:endParaRPr dirty="0"/>
          </a:p>
        </p:txBody>
      </p:sp>
      <p:sp>
        <p:nvSpPr>
          <p:cNvPr id="102" name="Google Shape;102;p4"/>
          <p:cNvSpPr txBox="1">
            <a:spLocks noGrp="1"/>
          </p:cNvSpPr>
          <p:nvPr>
            <p:ph type="body" idx="1"/>
          </p:nvPr>
        </p:nvSpPr>
        <p:spPr>
          <a:xfrm>
            <a:off x="311150" y="727340"/>
            <a:ext cx="5516876" cy="40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2800" b="1" dirty="0">
                <a:solidFill>
                  <a:schemeClr val="accent1"/>
                </a:solidFill>
                <a:latin typeface="+mj-lt"/>
              </a:rPr>
              <a:t>GTV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= </a:t>
            </a:r>
            <a:r>
              <a:rPr lang="fr-CH" sz="1600" dirty="0">
                <a:solidFill>
                  <a:schemeClr val="accent1"/>
                </a:solidFill>
                <a:latin typeface="+mj-lt"/>
              </a:rPr>
              <a:t>G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ross Tumor Volume (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бруто волумен на туморот – она што обично го гледаме на снимките) </a:t>
            </a:r>
          </a:p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mk-MK" sz="1000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2800" b="1" dirty="0">
                <a:solidFill>
                  <a:schemeClr val="accent1"/>
                </a:solidFill>
                <a:latin typeface="+mj-lt"/>
              </a:rPr>
              <a:t>CTV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= </a:t>
            </a:r>
            <a:r>
              <a:rPr lang="fr-CH" sz="1600" dirty="0">
                <a:solidFill>
                  <a:schemeClr val="accent1"/>
                </a:solidFill>
                <a:latin typeface="+mj-lt"/>
              </a:rPr>
              <a:t>C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linical Target Volume</a:t>
            </a:r>
            <a:r>
              <a:rPr lang="e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(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критичен волумен што се таргетира т.е волуменот за кој радиотерапевтот се сомнева дека содржи канцер-клетки, иако не се видливи на снимката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.</a:t>
            </a:r>
            <a:endParaRPr sz="1600" dirty="0">
              <a:solidFill>
                <a:schemeClr val="accent1"/>
              </a:solidFill>
              <a:latin typeface="+mj-lt"/>
            </a:endParaRP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2800" b="1" dirty="0">
                <a:solidFill>
                  <a:schemeClr val="accent1"/>
                </a:solidFill>
                <a:latin typeface="+mj-lt"/>
              </a:rPr>
              <a:t>PTV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=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 "Planning Target</a:t>
            </a:r>
            <a:r>
              <a:rPr lang="e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Volume“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, т.е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волуменот </a:t>
            </a: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mk-MK" sz="1600" dirty="0">
                <a:solidFill>
                  <a:schemeClr val="accent1"/>
                </a:solidFill>
                <a:latin typeface="+mj-lt"/>
              </a:rPr>
              <a:t>кој ќе биде озрачен според планот за зрачење. </a:t>
            </a: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800" dirty="0">
              <a:solidFill>
                <a:schemeClr val="accent1"/>
              </a:solidFill>
              <a:latin typeface="+mj-lt"/>
            </a:endParaRP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2800" b="1" dirty="0">
                <a:solidFill>
                  <a:schemeClr val="accent1"/>
                </a:solidFill>
                <a:latin typeface="+mj-lt"/>
              </a:rPr>
              <a:t>OAR</a:t>
            </a:r>
            <a:r>
              <a:rPr lang="es" sz="24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=</a:t>
            </a:r>
            <a:r>
              <a:rPr lang="es" sz="1600" dirty="0">
                <a:solidFill>
                  <a:schemeClr val="accent1"/>
                </a:solidFill>
                <a:latin typeface="+mj-lt"/>
              </a:rPr>
              <a:t> "Organ at risk", </a:t>
            </a:r>
            <a:r>
              <a:rPr lang="mk-MK" sz="1600" dirty="0">
                <a:solidFill>
                  <a:schemeClr val="accent1"/>
                </a:solidFill>
                <a:latin typeface="+mj-lt"/>
              </a:rPr>
              <a:t>орган којшто е порадиосензитивен отколку просечното здраво ткиво. </a:t>
            </a:r>
            <a:endParaRPr sz="16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5441" y="1737360"/>
            <a:ext cx="3497580" cy="2466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1678</Words>
  <Application>Microsoft Office PowerPoint</Application>
  <PresentationFormat>On-screen Show (16:9)</PresentationFormat>
  <Paragraphs>191</Paragraphs>
  <Slides>36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Amatic SC</vt:lpstr>
      <vt:lpstr>Arial</vt:lpstr>
      <vt:lpstr>Verdana</vt:lpstr>
      <vt:lpstr>Source Code Pro</vt:lpstr>
      <vt:lpstr>Times New Roman</vt:lpstr>
      <vt:lpstr>Calibri</vt:lpstr>
      <vt:lpstr>Google Sans</vt:lpstr>
      <vt:lpstr>Beach Day</vt:lpstr>
      <vt:lpstr>PowerPoint Presentation</vt:lpstr>
      <vt:lpstr>DEMO- Демонстрација на постапката</vt:lpstr>
      <vt:lpstr>Факти за регионот SEE </vt:lpstr>
      <vt:lpstr>Countries in Western Europe with PT Centers (yellow, orange and red) and in SEE region with no PT Centers (green).   </vt:lpstr>
      <vt:lpstr>SEEIIST.EU</vt:lpstr>
      <vt:lpstr>DNA –ОШтетување од Х-зраци и од честици</vt:lpstr>
      <vt:lpstr>Што е тоа ‘МatRad’? </vt:lpstr>
      <vt:lpstr>Што ќе работиме?</vt:lpstr>
      <vt:lpstr>1.1 Дефиниции</vt:lpstr>
      <vt:lpstr>1.1.А  Рамнини во телесната геометрија</vt:lpstr>
      <vt:lpstr>2. Како изгледа - matrad програмот</vt:lpstr>
      <vt:lpstr>2. Планирање</vt:lpstr>
      <vt:lpstr>LINAC (линеарен акцелератор) - Гантри</vt:lpstr>
      <vt:lpstr>2.1. Како да почнеш со планирањето</vt:lpstr>
      <vt:lpstr>2. Гантри и променливиот агол</vt:lpstr>
      <vt:lpstr>2.2. Нагодување на изоцентарот (x)</vt:lpstr>
      <vt:lpstr>2. WORKFLOW сетирање</vt:lpstr>
      <vt:lpstr>2. Започни да сетираш во workflow</vt:lpstr>
      <vt:lpstr>2. Следен чекор во workflow - калкулација</vt:lpstr>
      <vt:lpstr>2. Следен чекор во workflow- оптимизација</vt:lpstr>
      <vt:lpstr>2. Експоненцијална дистрибуција</vt:lpstr>
      <vt:lpstr>2. Запомни фи фајловите во GUI workflow</vt:lpstr>
      <vt:lpstr>2. визуелизација– DVH/QI</vt:lpstr>
      <vt:lpstr>2. Како да се запомни фајлот за секој случај</vt:lpstr>
      <vt:lpstr>Сугестии за имиња на фајловите</vt:lpstr>
      <vt:lpstr>2. Како да почнеш?</vt:lpstr>
      <vt:lpstr>3.1 Фантомот - TG119</vt:lpstr>
      <vt:lpstr>3.1.1 Вежба- симулација 1: TG119 план 1</vt:lpstr>
      <vt:lpstr>3.1.2 Вежба- симулација 1: TG119 план 1</vt:lpstr>
      <vt:lpstr>3.1.3 TRAINING SIMULATION: TG119 Plan 3</vt:lpstr>
      <vt:lpstr>3.1.3 Споредба на сите третмани со фотони</vt:lpstr>
      <vt:lpstr>3.1.3 Најдобриот план што го направивме </vt:lpstr>
      <vt:lpstr>3.2 Терапија сочестици применета на tg119</vt:lpstr>
      <vt:lpstr>3.2 Споредба на третманите со сите видови зрачења на tg119</vt:lpstr>
      <vt:lpstr>4. Важноста на софтверот за планирање</vt:lpstr>
      <vt:lpstr>Сега ќе можете да одите кон планирање на посложените пациентиЧ 2) liver case 3) PROSTATE CASE 4) HEAD_AND_NECK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Mimoza Mimoza</cp:lastModifiedBy>
  <cp:revision>48</cp:revision>
  <dcterms:modified xsi:type="dcterms:W3CDTF">2021-03-06T10:30:12Z</dcterms:modified>
</cp:coreProperties>
</file>