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8288000" cy="10287000"/>
  <p:notesSz cx="6858000" cy="9144000"/>
  <p:embeddedFontLst>
    <p:embeddedFont>
      <p:font typeface="Arial" panose="020B0604020202020204" pitchFamily="34" charset="0"/>
      <p:regular r:id="rId27"/>
    </p:embeddedFont>
    <p:embeddedFont>
      <p:font typeface="Arial Bold" panose="020B0802020202020204" pitchFamily="34" charset="77"/>
      <p:regular r:id="rId28"/>
      <p:bold r:id="rId29"/>
    </p:embeddedFont>
    <p:embeddedFont>
      <p:font typeface="Arial Bold Italics" panose="020B0802020202090204" pitchFamily="34" charset="77"/>
      <p:regular r:id="rId30"/>
      <p:bold r:id="rId31"/>
      <p:italic r:id="rId32"/>
      <p:boldItalic r:id="rId33"/>
    </p:embeddedFont>
    <p:embeddedFont>
      <p:font typeface="Arial Italics" panose="020B0502020202090204" pitchFamily="34" charset="77"/>
      <p:regular r:id="rId34"/>
      <p:italic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26" autoAdjust="0"/>
  </p:normalViewPr>
  <p:slideViewPr>
    <p:cSldViewPr>
      <p:cViewPr varScale="1">
        <p:scale>
          <a:sx n="77" d="100"/>
          <a:sy n="77" d="100"/>
        </p:scale>
        <p:origin x="8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.jpe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2.jpeg"/><Relationship Id="rId7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2324343" y="7729546"/>
            <a:ext cx="13639314" cy="2238452"/>
            <a:chOff x="0" y="0"/>
            <a:chExt cx="3592247" cy="58955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592247" cy="589551"/>
            </a:xfrm>
            <a:custGeom>
              <a:avLst/>
              <a:gdLst/>
              <a:ahLst/>
              <a:cxnLst/>
              <a:rect l="l" t="t" r="r" b="b"/>
              <a:pathLst>
                <a:path w="3592247" h="589551">
                  <a:moveTo>
                    <a:pt x="28949" y="0"/>
                  </a:moveTo>
                  <a:lnTo>
                    <a:pt x="3563299" y="0"/>
                  </a:lnTo>
                  <a:cubicBezTo>
                    <a:pt x="3579287" y="0"/>
                    <a:pt x="3592247" y="12961"/>
                    <a:pt x="3592247" y="28949"/>
                  </a:cubicBezTo>
                  <a:lnTo>
                    <a:pt x="3592247" y="560603"/>
                  </a:lnTo>
                  <a:cubicBezTo>
                    <a:pt x="3592247" y="576591"/>
                    <a:pt x="3579287" y="589551"/>
                    <a:pt x="3563299" y="589551"/>
                  </a:cubicBezTo>
                  <a:lnTo>
                    <a:pt x="28949" y="589551"/>
                  </a:lnTo>
                  <a:cubicBezTo>
                    <a:pt x="12961" y="589551"/>
                    <a:pt x="0" y="576591"/>
                    <a:pt x="0" y="560603"/>
                  </a:cubicBezTo>
                  <a:lnTo>
                    <a:pt x="0" y="28949"/>
                  </a:lnTo>
                  <a:cubicBezTo>
                    <a:pt x="0" y="12961"/>
                    <a:pt x="12961" y="0"/>
                    <a:pt x="28949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5794340" y="8013516"/>
            <a:ext cx="1670513" cy="1670513"/>
          </a:xfrm>
          <a:custGeom>
            <a:avLst/>
            <a:gdLst/>
            <a:ahLst/>
            <a:cxnLst/>
            <a:rect l="l" t="t" r="r" b="b"/>
            <a:pathLst>
              <a:path w="1670513" h="1670513">
                <a:moveTo>
                  <a:pt x="0" y="0"/>
                </a:moveTo>
                <a:lnTo>
                  <a:pt x="1670512" y="0"/>
                </a:lnTo>
                <a:lnTo>
                  <a:pt x="1670512" y="1670513"/>
                </a:lnTo>
                <a:lnTo>
                  <a:pt x="0" y="16705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107649" y="8084655"/>
            <a:ext cx="1219648" cy="1528234"/>
          </a:xfrm>
          <a:custGeom>
            <a:avLst/>
            <a:gdLst/>
            <a:ahLst/>
            <a:cxnLst/>
            <a:rect l="l" t="t" r="r" b="b"/>
            <a:pathLst>
              <a:path w="1219648" h="1528234">
                <a:moveTo>
                  <a:pt x="0" y="0"/>
                </a:moveTo>
                <a:lnTo>
                  <a:pt x="1219648" y="0"/>
                </a:lnTo>
                <a:lnTo>
                  <a:pt x="1219648" y="1528234"/>
                </a:lnTo>
                <a:lnTo>
                  <a:pt x="0" y="15282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1780718" y="8235374"/>
            <a:ext cx="3328589" cy="1226797"/>
          </a:xfrm>
          <a:custGeom>
            <a:avLst/>
            <a:gdLst/>
            <a:ahLst/>
            <a:cxnLst/>
            <a:rect l="l" t="t" r="r" b="b"/>
            <a:pathLst>
              <a:path w="3328589" h="1226797">
                <a:moveTo>
                  <a:pt x="0" y="0"/>
                </a:moveTo>
                <a:lnTo>
                  <a:pt x="3328588" y="0"/>
                </a:lnTo>
                <a:lnTo>
                  <a:pt x="3328588" y="1226797"/>
                </a:lnTo>
                <a:lnTo>
                  <a:pt x="0" y="12267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931895" y="8173100"/>
            <a:ext cx="1381779" cy="1351344"/>
          </a:xfrm>
          <a:custGeom>
            <a:avLst/>
            <a:gdLst/>
            <a:ahLst/>
            <a:cxnLst/>
            <a:rect l="l" t="t" r="r" b="b"/>
            <a:pathLst>
              <a:path w="1381779" h="1351344">
                <a:moveTo>
                  <a:pt x="0" y="0"/>
                </a:moveTo>
                <a:lnTo>
                  <a:pt x="1381780" y="0"/>
                </a:lnTo>
                <a:lnTo>
                  <a:pt x="1381780" y="1351344"/>
                </a:lnTo>
                <a:lnTo>
                  <a:pt x="0" y="135134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3775747" y="-99077"/>
            <a:ext cx="10312297" cy="52425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439"/>
              </a:lnSpc>
            </a:pPr>
            <a:r>
              <a:rPr lang="en-US" sz="9599">
                <a:solidFill>
                  <a:srgbClr val="FFFFFF"/>
                </a:solidFill>
                <a:latin typeface="Arial Bold"/>
              </a:rPr>
              <a:t>Introduction to </a:t>
            </a:r>
          </a:p>
          <a:p>
            <a:pPr marL="0" lvl="0" indent="0" algn="ctr">
              <a:lnSpc>
                <a:spcPts val="13439"/>
              </a:lnSpc>
              <a:spcBef>
                <a:spcPct val="0"/>
              </a:spcBef>
            </a:pPr>
            <a:r>
              <a:rPr lang="en-US" sz="9599">
                <a:solidFill>
                  <a:srgbClr val="FFFFFF"/>
                </a:solidFill>
                <a:latin typeface="Arial Bold"/>
              </a:rPr>
              <a:t>Atomic and Nuclear Physics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517604" y="5639596"/>
            <a:ext cx="10312297" cy="13271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799"/>
              </a:lnSpc>
              <a:spcBef>
                <a:spcPct val="0"/>
              </a:spcBef>
            </a:pPr>
            <a:r>
              <a:rPr lang="en-US" sz="6999">
                <a:solidFill>
                  <a:srgbClr val="FFFFFF"/>
                </a:solidFill>
                <a:latin typeface="Arial Italics"/>
              </a:rPr>
              <a:t>What are we made of?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10775672" y="5288296"/>
            <a:ext cx="5390896" cy="3032379"/>
          </a:xfrm>
          <a:custGeom>
            <a:avLst/>
            <a:gdLst/>
            <a:ahLst/>
            <a:cxnLst/>
            <a:rect l="l" t="t" r="r" b="b"/>
            <a:pathLst>
              <a:path w="5390896" h="3032379">
                <a:moveTo>
                  <a:pt x="0" y="0"/>
                </a:moveTo>
                <a:lnTo>
                  <a:pt x="5390896" y="0"/>
                </a:lnTo>
                <a:lnTo>
                  <a:pt x="5390896" y="3032379"/>
                </a:lnTo>
                <a:lnTo>
                  <a:pt x="0" y="30323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69256" y="3357086"/>
            <a:ext cx="14097312" cy="2984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676"/>
              </a:lnSpc>
            </a:pPr>
            <a:r>
              <a:rPr lang="en-US" sz="5483">
                <a:solidFill>
                  <a:srgbClr val="000000"/>
                </a:solidFill>
                <a:latin typeface="Arial"/>
              </a:rPr>
              <a:t>In 1869 Dimitri Mendeleev published his periodic table of elements.</a:t>
            </a:r>
          </a:p>
          <a:p>
            <a:pPr marL="0" lvl="0" indent="0">
              <a:lnSpc>
                <a:spcPts val="7676"/>
              </a:lnSpc>
              <a:spcBef>
                <a:spcPct val="0"/>
              </a:spcBef>
            </a:pPr>
            <a:endParaRPr lang="en-US" sz="5483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069256" y="5368540"/>
            <a:ext cx="8923610" cy="40646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42894" lvl="1" indent="-271447">
              <a:lnSpc>
                <a:spcPts val="3520"/>
              </a:lnSpc>
              <a:buFont typeface="Arial"/>
              <a:buChar char="•"/>
            </a:pPr>
            <a:r>
              <a:rPr lang="en-US" sz="2514">
                <a:solidFill>
                  <a:srgbClr val="000000"/>
                </a:solidFill>
                <a:latin typeface="Arial"/>
              </a:rPr>
              <a:t>He arranged elements based on atomic masses, and noticed that they exhibit apparent periodicity in their properties.</a:t>
            </a:r>
          </a:p>
          <a:p>
            <a:pPr marL="542894" lvl="1" indent="-271447">
              <a:lnSpc>
                <a:spcPts val="3520"/>
              </a:lnSpc>
              <a:buFont typeface="Arial"/>
              <a:buChar char="•"/>
            </a:pPr>
            <a:r>
              <a:rPr lang="en-US" sz="2514">
                <a:solidFill>
                  <a:srgbClr val="000000"/>
                </a:solidFill>
                <a:latin typeface="Arial"/>
              </a:rPr>
              <a:t>He left gaps in places where he thought an undiscovered element may lie…</a:t>
            </a:r>
          </a:p>
          <a:p>
            <a:pPr marL="542894" lvl="1" indent="-271447">
              <a:lnSpc>
                <a:spcPts val="3520"/>
              </a:lnSpc>
              <a:buFont typeface="Arial"/>
              <a:buChar char="•"/>
            </a:pPr>
            <a:r>
              <a:rPr lang="en-US" sz="2514">
                <a:solidFill>
                  <a:srgbClr val="000000"/>
                </a:solidFill>
                <a:latin typeface="Arial"/>
              </a:rPr>
              <a:t>If this works, we get a strong hint of the existence</a:t>
            </a:r>
          </a:p>
          <a:p>
            <a:pPr marL="542894" lvl="1" indent="-271447">
              <a:lnSpc>
                <a:spcPts val="3520"/>
              </a:lnSpc>
              <a:buFont typeface="Arial"/>
              <a:buChar char="•"/>
            </a:pPr>
            <a:r>
              <a:rPr lang="en-US" sz="2514">
                <a:solidFill>
                  <a:srgbClr val="000000"/>
                </a:solidFill>
                <a:latin typeface="Arial"/>
              </a:rPr>
              <a:t>of some building blocks of atoms!</a:t>
            </a:r>
          </a:p>
          <a:p>
            <a:pPr>
              <a:lnSpc>
                <a:spcPts val="3520"/>
              </a:lnSpc>
            </a:pPr>
            <a:endParaRPr lang="en-US" sz="2514">
              <a:solidFill>
                <a:srgbClr val="000000"/>
              </a:solidFill>
              <a:latin typeface="Arial"/>
            </a:endParaRPr>
          </a:p>
          <a:p>
            <a:pPr>
              <a:lnSpc>
                <a:spcPts val="3520"/>
              </a:lnSpc>
            </a:pPr>
            <a:endParaRPr lang="en-US" sz="2514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781985" y="714375"/>
            <a:ext cx="14097312" cy="1554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456"/>
              </a:lnSpc>
              <a:spcBef>
                <a:spcPct val="0"/>
              </a:spcBef>
            </a:pPr>
            <a:r>
              <a:rPr lang="en-US" sz="8182">
                <a:solidFill>
                  <a:srgbClr val="000000"/>
                </a:solidFill>
                <a:latin typeface="Arial"/>
              </a:rPr>
              <a:t>Are all atoms the same?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545709" y="2751921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11265379" y="3534466"/>
            <a:ext cx="4102888" cy="3632921"/>
          </a:xfrm>
          <a:custGeom>
            <a:avLst/>
            <a:gdLst/>
            <a:ahLst/>
            <a:cxnLst/>
            <a:rect l="l" t="t" r="r" b="b"/>
            <a:pathLst>
              <a:path w="4102888" h="3632921">
                <a:moveTo>
                  <a:pt x="0" y="0"/>
                </a:moveTo>
                <a:lnTo>
                  <a:pt x="4102889" y="0"/>
                </a:lnTo>
                <a:lnTo>
                  <a:pt x="4102889" y="3632921"/>
                </a:lnTo>
                <a:lnTo>
                  <a:pt x="0" y="363292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582250" y="3534466"/>
            <a:ext cx="6993815" cy="5245361"/>
          </a:xfrm>
          <a:custGeom>
            <a:avLst/>
            <a:gdLst/>
            <a:ahLst/>
            <a:cxnLst/>
            <a:rect l="l" t="t" r="r" b="b"/>
            <a:pathLst>
              <a:path w="6993815" h="5245361">
                <a:moveTo>
                  <a:pt x="0" y="0"/>
                </a:moveTo>
                <a:lnTo>
                  <a:pt x="6993815" y="0"/>
                </a:lnTo>
                <a:lnTo>
                  <a:pt x="6993815" y="5245362"/>
                </a:lnTo>
                <a:lnTo>
                  <a:pt x="0" y="52453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069256" y="714375"/>
            <a:ext cx="14097312" cy="1554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456"/>
              </a:lnSpc>
              <a:spcBef>
                <a:spcPct val="0"/>
              </a:spcBef>
            </a:pPr>
            <a:r>
              <a:rPr lang="en-US" sz="8182">
                <a:solidFill>
                  <a:srgbClr val="000000"/>
                </a:solidFill>
                <a:latin typeface="Arial"/>
              </a:rPr>
              <a:t>Practical Challenge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823839" y="4288153"/>
            <a:ext cx="2985968" cy="12827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99"/>
              </a:lnSpc>
              <a:spcBef>
                <a:spcPct val="0"/>
              </a:spcBef>
            </a:pPr>
            <a:r>
              <a:rPr lang="en-US" sz="3499">
                <a:solidFill>
                  <a:srgbClr val="051087"/>
                </a:solidFill>
                <a:latin typeface="Arial"/>
              </a:rPr>
              <a:t>How big are atoms?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871218" y="7568050"/>
            <a:ext cx="6561925" cy="1211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09"/>
              </a:lnSpc>
            </a:pPr>
            <a:r>
              <a:rPr lang="en-US" sz="3292">
                <a:solidFill>
                  <a:srgbClr val="000000"/>
                </a:solidFill>
                <a:latin typeface="Arial"/>
              </a:rPr>
              <a:t>Oil Drop Experiment to estimate the size of an atom.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550620" y="4485065"/>
            <a:ext cx="4744208" cy="4207128"/>
          </a:xfrm>
          <a:custGeom>
            <a:avLst/>
            <a:gdLst/>
            <a:ahLst/>
            <a:cxnLst/>
            <a:rect l="l" t="t" r="r" b="b"/>
            <a:pathLst>
              <a:path w="4744208" h="4207128">
                <a:moveTo>
                  <a:pt x="0" y="0"/>
                </a:moveTo>
                <a:lnTo>
                  <a:pt x="4744208" y="0"/>
                </a:lnTo>
                <a:lnTo>
                  <a:pt x="4744208" y="4207128"/>
                </a:lnTo>
                <a:lnTo>
                  <a:pt x="0" y="42071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69256" y="742950"/>
            <a:ext cx="14097312" cy="1419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476"/>
              </a:lnSpc>
              <a:spcBef>
                <a:spcPct val="0"/>
              </a:spcBef>
            </a:pPr>
            <a:r>
              <a:rPr lang="en-US" sz="7483">
                <a:solidFill>
                  <a:srgbClr val="000000"/>
                </a:solidFill>
                <a:latin typeface="Arial"/>
              </a:rPr>
              <a:t>What is the structure of an atom?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126532" y="3104764"/>
            <a:ext cx="14097312" cy="1235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9076"/>
              </a:lnSpc>
              <a:spcBef>
                <a:spcPct val="0"/>
              </a:spcBef>
            </a:pPr>
            <a:r>
              <a:rPr lang="en-US" sz="6483">
                <a:solidFill>
                  <a:srgbClr val="000000"/>
                </a:solidFill>
                <a:latin typeface="Arial"/>
              </a:rPr>
              <a:t>Along came J.J. Thompson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294828" y="5172584"/>
            <a:ext cx="8929016" cy="1992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90932" lvl="1" indent="-395466">
              <a:lnSpc>
                <a:spcPts val="5128"/>
              </a:lnSpc>
              <a:buFont typeface="Arial"/>
              <a:buChar char="•"/>
            </a:pPr>
            <a:r>
              <a:rPr lang="en-US" sz="3663">
                <a:solidFill>
                  <a:srgbClr val="000000"/>
                </a:solidFill>
                <a:latin typeface="Arial"/>
              </a:rPr>
              <a:t>Positively-charged pudding</a:t>
            </a:r>
          </a:p>
          <a:p>
            <a:pPr marL="790932" lvl="1" indent="-395466">
              <a:lnSpc>
                <a:spcPts val="5128"/>
              </a:lnSpc>
              <a:buFont typeface="Arial"/>
              <a:buChar char="•"/>
            </a:pPr>
            <a:r>
              <a:rPr lang="en-US" sz="3663">
                <a:solidFill>
                  <a:srgbClr val="000000"/>
                </a:solidFill>
                <a:latin typeface="Arial"/>
              </a:rPr>
              <a:t>Negatively-charged plums (already called electrons at this time.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8912991" y="3989551"/>
            <a:ext cx="6830122" cy="5047831"/>
          </a:xfrm>
          <a:custGeom>
            <a:avLst/>
            <a:gdLst/>
            <a:ahLst/>
            <a:cxnLst/>
            <a:rect l="l" t="t" r="r" b="b"/>
            <a:pathLst>
              <a:path w="6830122" h="5047831">
                <a:moveTo>
                  <a:pt x="0" y="0"/>
                </a:moveTo>
                <a:lnTo>
                  <a:pt x="6830122" y="0"/>
                </a:lnTo>
                <a:lnTo>
                  <a:pt x="6830122" y="5047831"/>
                </a:lnTo>
                <a:lnTo>
                  <a:pt x="0" y="50478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654651" y="4729357"/>
            <a:ext cx="4842599" cy="4528943"/>
          </a:xfrm>
          <a:custGeom>
            <a:avLst/>
            <a:gdLst/>
            <a:ahLst/>
            <a:cxnLst/>
            <a:rect l="l" t="t" r="r" b="b"/>
            <a:pathLst>
              <a:path w="4842599" h="4528943">
                <a:moveTo>
                  <a:pt x="0" y="0"/>
                </a:moveTo>
                <a:lnTo>
                  <a:pt x="4842599" y="0"/>
                </a:lnTo>
                <a:lnTo>
                  <a:pt x="4842599" y="4528943"/>
                </a:lnTo>
                <a:lnTo>
                  <a:pt x="0" y="45289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513" r="-2513"/>
            </a:stretch>
          </a:blipFill>
        </p:spPr>
      </p:sp>
      <p:grpSp>
        <p:nvGrpSpPr>
          <p:cNvPr id="12" name="Group 12"/>
          <p:cNvGrpSpPr/>
          <p:nvPr/>
        </p:nvGrpSpPr>
        <p:grpSpPr>
          <a:xfrm>
            <a:off x="12328052" y="8249844"/>
            <a:ext cx="4421963" cy="1157527"/>
            <a:chOff x="0" y="0"/>
            <a:chExt cx="1164632" cy="30486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164632" cy="304863"/>
            </a:xfrm>
            <a:custGeom>
              <a:avLst/>
              <a:gdLst/>
              <a:ahLst/>
              <a:cxnLst/>
              <a:rect l="l" t="t" r="r" b="b"/>
              <a:pathLst>
                <a:path w="1164632" h="304863">
                  <a:moveTo>
                    <a:pt x="89290" y="0"/>
                  </a:moveTo>
                  <a:lnTo>
                    <a:pt x="1075342" y="0"/>
                  </a:lnTo>
                  <a:cubicBezTo>
                    <a:pt x="1124656" y="0"/>
                    <a:pt x="1164632" y="39977"/>
                    <a:pt x="1164632" y="89290"/>
                  </a:cubicBezTo>
                  <a:lnTo>
                    <a:pt x="1164632" y="215573"/>
                  </a:lnTo>
                  <a:cubicBezTo>
                    <a:pt x="1164632" y="239254"/>
                    <a:pt x="1155225" y="261965"/>
                    <a:pt x="1138480" y="278711"/>
                  </a:cubicBezTo>
                  <a:cubicBezTo>
                    <a:pt x="1121735" y="295456"/>
                    <a:pt x="1099023" y="304863"/>
                    <a:pt x="1075342" y="304863"/>
                  </a:cubicBezTo>
                  <a:lnTo>
                    <a:pt x="89290" y="304863"/>
                  </a:lnTo>
                  <a:cubicBezTo>
                    <a:pt x="65609" y="304863"/>
                    <a:pt x="42898" y="295456"/>
                    <a:pt x="26152" y="278711"/>
                  </a:cubicBezTo>
                  <a:cubicBezTo>
                    <a:pt x="9407" y="261965"/>
                    <a:pt x="0" y="239254"/>
                    <a:pt x="0" y="215573"/>
                  </a:cubicBezTo>
                  <a:lnTo>
                    <a:pt x="0" y="89290"/>
                  </a:lnTo>
                  <a:cubicBezTo>
                    <a:pt x="0" y="65609"/>
                    <a:pt x="9407" y="42898"/>
                    <a:pt x="26152" y="26152"/>
                  </a:cubicBezTo>
                  <a:cubicBezTo>
                    <a:pt x="42898" y="9407"/>
                    <a:pt x="65609" y="0"/>
                    <a:pt x="89290" y="0"/>
                  </a:cubicBezTo>
                  <a:close/>
                </a:path>
              </a:pathLst>
            </a:custGeom>
            <a:solidFill>
              <a:srgbClr val="FFFFFF"/>
            </a:solidFill>
            <a:ln w="76200">
              <a:solidFill>
                <a:srgbClr val="051087"/>
              </a:solidFill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12613331" y="8249844"/>
            <a:ext cx="3588281" cy="1157527"/>
          </a:xfrm>
          <a:custGeom>
            <a:avLst/>
            <a:gdLst/>
            <a:ahLst/>
            <a:cxnLst/>
            <a:rect l="l" t="t" r="r" b="b"/>
            <a:pathLst>
              <a:path w="3588281" h="1157527">
                <a:moveTo>
                  <a:pt x="0" y="0"/>
                </a:moveTo>
                <a:lnTo>
                  <a:pt x="3588280" y="0"/>
                </a:lnTo>
                <a:lnTo>
                  <a:pt x="3588280" y="1157527"/>
                </a:lnTo>
                <a:lnTo>
                  <a:pt x="0" y="115752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r="-2017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748934" y="876226"/>
            <a:ext cx="14737956" cy="1285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496"/>
              </a:lnSpc>
              <a:spcBef>
                <a:spcPct val="0"/>
              </a:spcBef>
            </a:pPr>
            <a:r>
              <a:rPr lang="en-US" sz="6783">
                <a:solidFill>
                  <a:srgbClr val="000000"/>
                </a:solidFill>
                <a:latin typeface="Arial"/>
              </a:rPr>
              <a:t>What is the structure of an atom? II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069256" y="2980521"/>
            <a:ext cx="14097312" cy="2717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696"/>
              </a:lnSpc>
            </a:pPr>
            <a:r>
              <a:rPr lang="en-US" sz="4783">
                <a:solidFill>
                  <a:srgbClr val="000000"/>
                </a:solidFill>
                <a:latin typeface="Arial"/>
              </a:rPr>
              <a:t>New evidence from Rutherford’s experiment led to a new model!</a:t>
            </a:r>
          </a:p>
          <a:p>
            <a:pPr marL="0" lvl="0" indent="0">
              <a:lnSpc>
                <a:spcPts val="7676"/>
              </a:lnSpc>
              <a:spcBef>
                <a:spcPct val="0"/>
              </a:spcBef>
            </a:pPr>
            <a:endParaRPr lang="en-US" sz="4783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" name="Group 19"/>
          <p:cNvGrpSpPr/>
          <p:nvPr/>
        </p:nvGrpSpPr>
        <p:grpSpPr>
          <a:xfrm>
            <a:off x="5990805" y="6513466"/>
            <a:ext cx="5126173" cy="3601136"/>
            <a:chOff x="0" y="0"/>
            <a:chExt cx="6834897" cy="4801515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6834897" cy="4801515"/>
            </a:xfrm>
            <a:custGeom>
              <a:avLst/>
              <a:gdLst/>
              <a:ahLst/>
              <a:cxnLst/>
              <a:rect l="l" t="t" r="r" b="b"/>
              <a:pathLst>
                <a:path w="6834897" h="4801515">
                  <a:moveTo>
                    <a:pt x="0" y="0"/>
                  </a:moveTo>
                  <a:lnTo>
                    <a:pt x="6834897" y="0"/>
                  </a:lnTo>
                  <a:lnTo>
                    <a:pt x="6834897" y="4801515"/>
                  </a:lnTo>
                  <a:lnTo>
                    <a:pt x="0" y="48015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1" name="TextBox 21"/>
            <p:cNvSpPr txBox="1"/>
            <p:nvPr/>
          </p:nvSpPr>
          <p:spPr>
            <a:xfrm>
              <a:off x="1196804" y="1291299"/>
              <a:ext cx="3972560" cy="2462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821"/>
                </a:lnSpc>
                <a:spcBef>
                  <a:spcPct val="0"/>
                </a:spcBef>
              </a:pPr>
              <a:r>
                <a:rPr lang="en-US" sz="3444">
                  <a:solidFill>
                    <a:srgbClr val="000000"/>
                  </a:solidFill>
                  <a:latin typeface="Arial"/>
                </a:rPr>
                <a:t>Beginning of particle physics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696704" y="3256746"/>
            <a:ext cx="5448469" cy="2840836"/>
          </a:xfrm>
          <a:custGeom>
            <a:avLst/>
            <a:gdLst/>
            <a:ahLst/>
            <a:cxnLst/>
            <a:rect l="l" t="t" r="r" b="b"/>
            <a:pathLst>
              <a:path w="5448469" h="2840836">
                <a:moveTo>
                  <a:pt x="0" y="0"/>
                </a:moveTo>
                <a:lnTo>
                  <a:pt x="5448469" y="0"/>
                </a:lnTo>
                <a:lnTo>
                  <a:pt x="5448469" y="2840836"/>
                </a:lnTo>
                <a:lnTo>
                  <a:pt x="0" y="284083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3034561" y="6394997"/>
            <a:ext cx="4414847" cy="2863303"/>
          </a:xfrm>
          <a:custGeom>
            <a:avLst/>
            <a:gdLst/>
            <a:ahLst/>
            <a:cxnLst/>
            <a:rect l="l" t="t" r="r" b="b"/>
            <a:pathLst>
              <a:path w="4414847" h="2863303">
                <a:moveTo>
                  <a:pt x="0" y="0"/>
                </a:moveTo>
                <a:lnTo>
                  <a:pt x="4414847" y="0"/>
                </a:lnTo>
                <a:lnTo>
                  <a:pt x="4414847" y="2863303"/>
                </a:lnTo>
                <a:lnTo>
                  <a:pt x="0" y="286330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8853024" y="4220477"/>
            <a:ext cx="7313544" cy="4040014"/>
          </a:xfrm>
          <a:custGeom>
            <a:avLst/>
            <a:gdLst/>
            <a:ahLst/>
            <a:cxnLst/>
            <a:rect l="l" t="t" r="r" b="b"/>
            <a:pathLst>
              <a:path w="7313544" h="4040014">
                <a:moveTo>
                  <a:pt x="0" y="0"/>
                </a:moveTo>
                <a:lnTo>
                  <a:pt x="7313544" y="0"/>
                </a:lnTo>
                <a:lnTo>
                  <a:pt x="7313544" y="4040014"/>
                </a:lnTo>
                <a:lnTo>
                  <a:pt x="0" y="40400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069256" y="803201"/>
            <a:ext cx="14097312" cy="12685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356"/>
              </a:lnSpc>
              <a:spcBef>
                <a:spcPct val="0"/>
              </a:spcBef>
            </a:pPr>
            <a:r>
              <a:rPr lang="en-US" sz="6683">
                <a:solidFill>
                  <a:srgbClr val="000000"/>
                </a:solidFill>
                <a:latin typeface="Arial"/>
              </a:rPr>
              <a:t>How do we know there is a nucleus?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 rot="-5400000">
            <a:off x="10303023" y="3337479"/>
            <a:ext cx="4918031" cy="6923612"/>
            <a:chOff x="0" y="0"/>
            <a:chExt cx="635000" cy="89395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" cy="893954"/>
            </a:xfrm>
            <a:custGeom>
              <a:avLst/>
              <a:gdLst/>
              <a:ahLst/>
              <a:cxnLst/>
              <a:rect l="l" t="t" r="r" b="b"/>
              <a:pathLst>
                <a:path w="635000" h="893954">
                  <a:moveTo>
                    <a:pt x="635000" y="0"/>
                  </a:moveTo>
                  <a:lnTo>
                    <a:pt x="635000" y="779654"/>
                  </a:lnTo>
                  <a:lnTo>
                    <a:pt x="317500" y="893954"/>
                  </a:lnTo>
                  <a:lnTo>
                    <a:pt x="0" y="77965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9FCCE6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635000" cy="7461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1972204" y="5143500"/>
            <a:ext cx="4837711" cy="3180795"/>
          </a:xfrm>
          <a:custGeom>
            <a:avLst/>
            <a:gdLst/>
            <a:ahLst/>
            <a:cxnLst/>
            <a:rect l="l" t="t" r="r" b="b"/>
            <a:pathLst>
              <a:path w="4837711" h="3180795">
                <a:moveTo>
                  <a:pt x="0" y="0"/>
                </a:moveTo>
                <a:lnTo>
                  <a:pt x="4837710" y="0"/>
                </a:lnTo>
                <a:lnTo>
                  <a:pt x="4837710" y="3180795"/>
                </a:lnTo>
                <a:lnTo>
                  <a:pt x="0" y="31807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2069256" y="4340269"/>
            <a:ext cx="7381660" cy="4918031"/>
          </a:xfrm>
          <a:custGeom>
            <a:avLst/>
            <a:gdLst/>
            <a:ahLst/>
            <a:cxnLst/>
            <a:rect l="l" t="t" r="r" b="b"/>
            <a:pathLst>
              <a:path w="7381660" h="4918031">
                <a:moveTo>
                  <a:pt x="0" y="0"/>
                </a:moveTo>
                <a:lnTo>
                  <a:pt x="7381660" y="0"/>
                </a:lnTo>
                <a:lnTo>
                  <a:pt x="7381660" y="4918031"/>
                </a:lnTo>
                <a:lnTo>
                  <a:pt x="0" y="49180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126532" y="752475"/>
            <a:ext cx="14097312" cy="13536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916"/>
              </a:lnSpc>
              <a:spcBef>
                <a:spcPct val="0"/>
              </a:spcBef>
            </a:pPr>
            <a:r>
              <a:rPr lang="en-US" sz="7083">
                <a:solidFill>
                  <a:srgbClr val="000000"/>
                </a:solidFill>
                <a:latin typeface="Arial"/>
              </a:rPr>
              <a:t>So what is everything made from?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069256" y="2970996"/>
            <a:ext cx="14097312" cy="1235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076"/>
              </a:lnSpc>
              <a:spcBef>
                <a:spcPct val="0"/>
              </a:spcBef>
            </a:pPr>
            <a:r>
              <a:rPr lang="en-US" sz="6483">
                <a:solidFill>
                  <a:srgbClr val="000000"/>
                </a:solidFill>
                <a:latin typeface="Arial"/>
              </a:rPr>
              <a:t>It's just all empty space!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8077096" y="4533279"/>
            <a:ext cx="4902136" cy="4532010"/>
            <a:chOff x="0" y="0"/>
            <a:chExt cx="1291098" cy="119361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91098" cy="1193616"/>
            </a:xfrm>
            <a:custGeom>
              <a:avLst/>
              <a:gdLst/>
              <a:ahLst/>
              <a:cxnLst/>
              <a:rect l="l" t="t" r="r" b="b"/>
              <a:pathLst>
                <a:path w="1291098" h="1193616">
                  <a:moveTo>
                    <a:pt x="80544" y="0"/>
                  </a:moveTo>
                  <a:lnTo>
                    <a:pt x="1210554" y="0"/>
                  </a:lnTo>
                  <a:cubicBezTo>
                    <a:pt x="1231915" y="0"/>
                    <a:pt x="1252402" y="8486"/>
                    <a:pt x="1267507" y="23591"/>
                  </a:cubicBezTo>
                  <a:cubicBezTo>
                    <a:pt x="1282612" y="38696"/>
                    <a:pt x="1291098" y="59182"/>
                    <a:pt x="1291098" y="80544"/>
                  </a:cubicBezTo>
                  <a:lnTo>
                    <a:pt x="1291098" y="1113072"/>
                  </a:lnTo>
                  <a:cubicBezTo>
                    <a:pt x="1291098" y="1157555"/>
                    <a:pt x="1255037" y="1193616"/>
                    <a:pt x="1210554" y="1193616"/>
                  </a:cubicBezTo>
                  <a:lnTo>
                    <a:pt x="80544" y="1193616"/>
                  </a:lnTo>
                  <a:cubicBezTo>
                    <a:pt x="36061" y="1193616"/>
                    <a:pt x="0" y="1157555"/>
                    <a:pt x="0" y="1113072"/>
                  </a:cubicBezTo>
                  <a:lnTo>
                    <a:pt x="0" y="80544"/>
                  </a:lnTo>
                  <a:cubicBezTo>
                    <a:pt x="0" y="36061"/>
                    <a:pt x="36061" y="0"/>
                    <a:pt x="80544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8269878" y="4711326"/>
            <a:ext cx="4492160" cy="39355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5156"/>
              </a:lnSpc>
              <a:spcBef>
                <a:spcPct val="0"/>
              </a:spcBef>
            </a:pPr>
            <a:r>
              <a:rPr lang="en-US" sz="3683">
                <a:solidFill>
                  <a:srgbClr val="000000"/>
                </a:solidFill>
                <a:latin typeface="Arial"/>
              </a:rPr>
              <a:t>If you removed all the empty space from the atoms, the human population would fit into the volume of a sugar cube.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1781985" y="3971473"/>
            <a:ext cx="14634643" cy="4497104"/>
          </a:xfrm>
          <a:custGeom>
            <a:avLst/>
            <a:gdLst/>
            <a:ahLst/>
            <a:cxnLst/>
            <a:rect l="l" t="t" r="r" b="b"/>
            <a:pathLst>
              <a:path w="14634643" h="4497104">
                <a:moveTo>
                  <a:pt x="0" y="0"/>
                </a:moveTo>
                <a:lnTo>
                  <a:pt x="14634644" y="0"/>
                </a:lnTo>
                <a:lnTo>
                  <a:pt x="14634644" y="4497104"/>
                </a:lnTo>
                <a:lnTo>
                  <a:pt x="0" y="44971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781985" y="661277"/>
            <a:ext cx="14097312" cy="15047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036"/>
              </a:lnSpc>
              <a:spcBef>
                <a:spcPct val="0"/>
              </a:spcBef>
            </a:pPr>
            <a:r>
              <a:rPr lang="en-US" sz="7882">
                <a:solidFill>
                  <a:srgbClr val="000000"/>
                </a:solidFill>
                <a:latin typeface="Arial"/>
              </a:rPr>
              <a:t>What is the size of the model?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543085" y="3157546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9315738" y="3590404"/>
            <a:ext cx="6563559" cy="2511637"/>
          </a:xfrm>
          <a:custGeom>
            <a:avLst/>
            <a:gdLst/>
            <a:ahLst/>
            <a:cxnLst/>
            <a:rect l="l" t="t" r="r" b="b"/>
            <a:pathLst>
              <a:path w="6563559" h="2511637">
                <a:moveTo>
                  <a:pt x="0" y="0"/>
                </a:moveTo>
                <a:lnTo>
                  <a:pt x="6563560" y="0"/>
                </a:lnTo>
                <a:lnTo>
                  <a:pt x="6563560" y="2511637"/>
                </a:lnTo>
                <a:lnTo>
                  <a:pt x="0" y="25116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2077092" y="6102041"/>
            <a:ext cx="4102888" cy="3632921"/>
          </a:xfrm>
          <a:custGeom>
            <a:avLst/>
            <a:gdLst/>
            <a:ahLst/>
            <a:cxnLst/>
            <a:rect l="l" t="t" r="r" b="b"/>
            <a:pathLst>
              <a:path w="4102888" h="3632921">
                <a:moveTo>
                  <a:pt x="0" y="0"/>
                </a:moveTo>
                <a:lnTo>
                  <a:pt x="4102888" y="0"/>
                </a:lnTo>
                <a:lnTo>
                  <a:pt x="4102888" y="3632921"/>
                </a:lnTo>
                <a:lnTo>
                  <a:pt x="0" y="363292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795249" y="3914633"/>
            <a:ext cx="7379939" cy="4840889"/>
          </a:xfrm>
          <a:custGeom>
            <a:avLst/>
            <a:gdLst/>
            <a:ahLst/>
            <a:cxnLst/>
            <a:rect l="l" t="t" r="r" b="b"/>
            <a:pathLst>
              <a:path w="7379939" h="4840889">
                <a:moveTo>
                  <a:pt x="0" y="0"/>
                </a:moveTo>
                <a:lnTo>
                  <a:pt x="7379939" y="0"/>
                </a:lnTo>
                <a:lnTo>
                  <a:pt x="7379939" y="4840889"/>
                </a:lnTo>
                <a:lnTo>
                  <a:pt x="0" y="48408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126532" y="723900"/>
            <a:ext cx="14097312" cy="15047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036"/>
              </a:lnSpc>
              <a:spcBef>
                <a:spcPct val="0"/>
              </a:spcBef>
            </a:pPr>
            <a:r>
              <a:rPr lang="en-US" sz="7882">
                <a:solidFill>
                  <a:srgbClr val="000000"/>
                </a:solidFill>
                <a:latin typeface="Arial"/>
              </a:rPr>
              <a:t>Atomic constituents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2748534" y="6678351"/>
            <a:ext cx="3130764" cy="17926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51087"/>
                </a:solidFill>
                <a:latin typeface="Arial"/>
              </a:rPr>
              <a:t>What questions would you ask now?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278587" y="8124314"/>
            <a:ext cx="5557845" cy="6312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584"/>
              </a:lnSpc>
              <a:spcBef>
                <a:spcPct val="0"/>
              </a:spcBef>
            </a:pPr>
            <a:r>
              <a:rPr lang="en-US" sz="3274">
                <a:solidFill>
                  <a:srgbClr val="000000"/>
                </a:solidFill>
                <a:latin typeface="Arial"/>
              </a:rPr>
              <a:t>Nucleus</a:t>
            </a:r>
          </a:p>
        </p:txBody>
      </p:sp>
      <p:sp>
        <p:nvSpPr>
          <p:cNvPr id="17" name="AutoShape 17"/>
          <p:cNvSpPr/>
          <p:nvPr/>
        </p:nvSpPr>
        <p:spPr>
          <a:xfrm flipH="1" flipV="1">
            <a:off x="4788345" y="6811701"/>
            <a:ext cx="1374994" cy="1410328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3520867" y="1766668"/>
            <a:ext cx="12645701" cy="8947631"/>
          </a:xfrm>
          <a:custGeom>
            <a:avLst/>
            <a:gdLst/>
            <a:ahLst/>
            <a:cxnLst/>
            <a:rect l="l" t="t" r="r" b="b"/>
            <a:pathLst>
              <a:path w="12645701" h="8947631">
                <a:moveTo>
                  <a:pt x="0" y="0"/>
                </a:moveTo>
                <a:lnTo>
                  <a:pt x="12645701" y="0"/>
                </a:lnTo>
                <a:lnTo>
                  <a:pt x="12645701" y="8947631"/>
                </a:lnTo>
                <a:lnTo>
                  <a:pt x="0" y="89476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69256" y="767641"/>
            <a:ext cx="14097312" cy="13205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36"/>
              </a:lnSpc>
              <a:spcBef>
                <a:spcPct val="0"/>
              </a:spcBef>
            </a:pPr>
            <a:r>
              <a:rPr lang="en-US" sz="6883">
                <a:solidFill>
                  <a:srgbClr val="000000"/>
                </a:solidFill>
                <a:latin typeface="Arial"/>
              </a:rPr>
              <a:t>Atomic number and mass number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296876" y="4019549"/>
            <a:ext cx="4441870" cy="4441870"/>
          </a:xfrm>
          <a:custGeom>
            <a:avLst/>
            <a:gdLst/>
            <a:ahLst/>
            <a:cxnLst/>
            <a:rect l="l" t="t" r="r" b="b"/>
            <a:pathLst>
              <a:path w="4441870" h="4441870">
                <a:moveTo>
                  <a:pt x="0" y="0"/>
                </a:moveTo>
                <a:lnTo>
                  <a:pt x="4441870" y="0"/>
                </a:lnTo>
                <a:lnTo>
                  <a:pt x="4441870" y="4441870"/>
                </a:lnTo>
                <a:lnTo>
                  <a:pt x="0" y="44418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8034631" y="3328183"/>
            <a:ext cx="7517868" cy="2163036"/>
          </a:xfrm>
          <a:custGeom>
            <a:avLst/>
            <a:gdLst/>
            <a:ahLst/>
            <a:cxnLst/>
            <a:rect l="l" t="t" r="r" b="b"/>
            <a:pathLst>
              <a:path w="7517868" h="2163036">
                <a:moveTo>
                  <a:pt x="0" y="0"/>
                </a:moveTo>
                <a:lnTo>
                  <a:pt x="7517868" y="0"/>
                </a:lnTo>
                <a:lnTo>
                  <a:pt x="7517868" y="2163036"/>
                </a:lnTo>
                <a:lnTo>
                  <a:pt x="0" y="21630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069256" y="767641"/>
            <a:ext cx="14097312" cy="13205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36"/>
              </a:lnSpc>
              <a:spcBef>
                <a:spcPct val="0"/>
              </a:spcBef>
            </a:pPr>
            <a:r>
              <a:rPr lang="en-US" sz="6883">
                <a:solidFill>
                  <a:srgbClr val="000000"/>
                </a:solidFill>
                <a:latin typeface="Arial"/>
              </a:rPr>
              <a:t>Isotopes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200306" y="5905557"/>
            <a:ext cx="9186517" cy="29898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27"/>
              </a:lnSpc>
              <a:spcBef>
                <a:spcPct val="0"/>
              </a:spcBef>
            </a:pPr>
            <a:r>
              <a:rPr lang="en-US" sz="4162">
                <a:solidFill>
                  <a:srgbClr val="051087"/>
                </a:solidFill>
                <a:latin typeface="Arial"/>
              </a:rPr>
              <a:t>Isotopes are atoms of the same element (same protons &amp; electrons) with different numbers of neutrons.</a:t>
            </a:r>
          </a:p>
          <a:p>
            <a:pPr algn="ctr">
              <a:lnSpc>
                <a:spcPts val="5827"/>
              </a:lnSpc>
              <a:spcBef>
                <a:spcPct val="0"/>
              </a:spcBef>
            </a:pPr>
            <a:r>
              <a:rPr lang="en-US" sz="4162">
                <a:solidFill>
                  <a:srgbClr val="051087"/>
                </a:solidFill>
                <a:latin typeface="Arial"/>
              </a:rPr>
              <a:t>This makes them unstable.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126532" y="3664909"/>
            <a:ext cx="9157601" cy="5151150"/>
          </a:xfrm>
          <a:custGeom>
            <a:avLst/>
            <a:gdLst/>
            <a:ahLst/>
            <a:cxnLst/>
            <a:rect l="l" t="t" r="r" b="b"/>
            <a:pathLst>
              <a:path w="9157601" h="5151150">
                <a:moveTo>
                  <a:pt x="0" y="0"/>
                </a:moveTo>
                <a:lnTo>
                  <a:pt x="9157601" y="0"/>
                </a:lnTo>
                <a:lnTo>
                  <a:pt x="9157601" y="5151150"/>
                </a:lnTo>
                <a:lnTo>
                  <a:pt x="0" y="51511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126532" y="832728"/>
            <a:ext cx="14097312" cy="1218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36"/>
              </a:lnSpc>
              <a:spcBef>
                <a:spcPct val="0"/>
              </a:spcBef>
            </a:pPr>
            <a:r>
              <a:rPr lang="en-US" sz="6383">
                <a:solidFill>
                  <a:srgbClr val="000000"/>
                </a:solidFill>
                <a:latin typeface="Arial"/>
              </a:rPr>
              <a:t>What are we doing here?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520368" y="3973319"/>
            <a:ext cx="4853378" cy="43057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8376"/>
              </a:lnSpc>
              <a:spcBef>
                <a:spcPct val="0"/>
              </a:spcBef>
            </a:pPr>
            <a:r>
              <a:rPr lang="en-US" sz="5983">
                <a:solidFill>
                  <a:srgbClr val="000000"/>
                </a:solidFill>
                <a:latin typeface="Arial"/>
              </a:rPr>
              <a:t>Why CERN? What are you going to learn here?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545709" y="2833764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4566542" y="5828282"/>
            <a:ext cx="4551370" cy="3430018"/>
          </a:xfrm>
          <a:custGeom>
            <a:avLst/>
            <a:gdLst/>
            <a:ahLst/>
            <a:cxnLst/>
            <a:rect l="l" t="t" r="r" b="b"/>
            <a:pathLst>
              <a:path w="4551370" h="3430018">
                <a:moveTo>
                  <a:pt x="0" y="0"/>
                </a:moveTo>
                <a:lnTo>
                  <a:pt x="4551370" y="0"/>
                </a:lnTo>
                <a:lnTo>
                  <a:pt x="4551370" y="3430018"/>
                </a:lnTo>
                <a:lnTo>
                  <a:pt x="0" y="34300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978691" y="3237696"/>
            <a:ext cx="4102888" cy="3632921"/>
          </a:xfrm>
          <a:custGeom>
            <a:avLst/>
            <a:gdLst/>
            <a:ahLst/>
            <a:cxnLst/>
            <a:rect l="l" t="t" r="r" b="b"/>
            <a:pathLst>
              <a:path w="4102888" h="3632921">
                <a:moveTo>
                  <a:pt x="0" y="0"/>
                </a:moveTo>
                <a:lnTo>
                  <a:pt x="4102888" y="0"/>
                </a:lnTo>
                <a:lnTo>
                  <a:pt x="4102888" y="3632921"/>
                </a:lnTo>
                <a:lnTo>
                  <a:pt x="0" y="363292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0396172" y="4451623"/>
            <a:ext cx="2376305" cy="2418994"/>
          </a:xfrm>
          <a:custGeom>
            <a:avLst/>
            <a:gdLst/>
            <a:ahLst/>
            <a:cxnLst/>
            <a:rect l="l" t="t" r="r" b="b"/>
            <a:pathLst>
              <a:path w="2376305" h="2418994">
                <a:moveTo>
                  <a:pt x="0" y="0"/>
                </a:moveTo>
                <a:lnTo>
                  <a:pt x="2376305" y="0"/>
                </a:lnTo>
                <a:lnTo>
                  <a:pt x="2376305" y="2418994"/>
                </a:lnTo>
                <a:lnTo>
                  <a:pt x="0" y="241899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3340755" y="4451623"/>
            <a:ext cx="2390701" cy="2418994"/>
          </a:xfrm>
          <a:custGeom>
            <a:avLst/>
            <a:gdLst/>
            <a:ahLst/>
            <a:cxnLst/>
            <a:rect l="l" t="t" r="r" b="b"/>
            <a:pathLst>
              <a:path w="2390701" h="2418994">
                <a:moveTo>
                  <a:pt x="0" y="0"/>
                </a:moveTo>
                <a:lnTo>
                  <a:pt x="2390702" y="0"/>
                </a:lnTo>
                <a:lnTo>
                  <a:pt x="2390702" y="2418994"/>
                </a:lnTo>
                <a:lnTo>
                  <a:pt x="0" y="241899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9563002" y="7356392"/>
            <a:ext cx="6831404" cy="1680990"/>
            <a:chOff x="0" y="0"/>
            <a:chExt cx="1799217" cy="44273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799218" cy="442730"/>
            </a:xfrm>
            <a:custGeom>
              <a:avLst/>
              <a:gdLst/>
              <a:ahLst/>
              <a:cxnLst/>
              <a:rect l="l" t="t" r="r" b="b"/>
              <a:pathLst>
                <a:path w="1799218" h="442730">
                  <a:moveTo>
                    <a:pt x="57797" y="0"/>
                  </a:moveTo>
                  <a:lnTo>
                    <a:pt x="1741420" y="0"/>
                  </a:lnTo>
                  <a:cubicBezTo>
                    <a:pt x="1756749" y="0"/>
                    <a:pt x="1771450" y="6089"/>
                    <a:pt x="1782289" y="16928"/>
                  </a:cubicBezTo>
                  <a:cubicBezTo>
                    <a:pt x="1793128" y="27768"/>
                    <a:pt x="1799218" y="42469"/>
                    <a:pt x="1799218" y="57797"/>
                  </a:cubicBezTo>
                  <a:lnTo>
                    <a:pt x="1799218" y="384932"/>
                  </a:lnTo>
                  <a:cubicBezTo>
                    <a:pt x="1799218" y="400261"/>
                    <a:pt x="1793128" y="414962"/>
                    <a:pt x="1782289" y="425801"/>
                  </a:cubicBezTo>
                  <a:cubicBezTo>
                    <a:pt x="1771450" y="436640"/>
                    <a:pt x="1756749" y="442730"/>
                    <a:pt x="1741420" y="442730"/>
                  </a:cubicBezTo>
                  <a:lnTo>
                    <a:pt x="57797" y="442730"/>
                  </a:lnTo>
                  <a:cubicBezTo>
                    <a:pt x="42469" y="442730"/>
                    <a:pt x="27768" y="436640"/>
                    <a:pt x="16928" y="425801"/>
                  </a:cubicBezTo>
                  <a:cubicBezTo>
                    <a:pt x="6089" y="414962"/>
                    <a:pt x="0" y="400261"/>
                    <a:pt x="0" y="384932"/>
                  </a:cubicBezTo>
                  <a:lnTo>
                    <a:pt x="0" y="57797"/>
                  </a:lnTo>
                  <a:cubicBezTo>
                    <a:pt x="0" y="42469"/>
                    <a:pt x="6089" y="27768"/>
                    <a:pt x="16928" y="16928"/>
                  </a:cubicBezTo>
                  <a:cubicBezTo>
                    <a:pt x="27768" y="6089"/>
                    <a:pt x="42469" y="0"/>
                    <a:pt x="57797" y="0"/>
                  </a:cubicBezTo>
                  <a:close/>
                </a:path>
              </a:pathLst>
            </a:custGeom>
            <a:solidFill>
              <a:srgbClr val="F6A60C"/>
            </a:solidFill>
            <a:ln w="104775">
              <a:solidFill>
                <a:srgbClr val="000000"/>
              </a:solidFill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126532" y="767641"/>
            <a:ext cx="14097312" cy="13205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36"/>
              </a:lnSpc>
              <a:spcBef>
                <a:spcPct val="0"/>
              </a:spcBef>
            </a:pPr>
            <a:r>
              <a:rPr lang="en-US" sz="6883" dirty="0">
                <a:solidFill>
                  <a:srgbClr val="000000"/>
                </a:solidFill>
                <a:latin typeface="Arial"/>
              </a:rPr>
              <a:t>Practical Challenge 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14127" y="3636593"/>
            <a:ext cx="2832017" cy="18398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28"/>
              </a:lnSpc>
              <a:spcBef>
                <a:spcPct val="0"/>
              </a:spcBef>
            </a:pPr>
            <a:r>
              <a:rPr lang="en-US" sz="3377">
                <a:solidFill>
                  <a:srgbClr val="051087"/>
                </a:solidFill>
                <a:latin typeface="Arial"/>
              </a:rPr>
              <a:t>How can we model atoms with sweets?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563002" y="3132921"/>
            <a:ext cx="6418949" cy="9886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051087"/>
                </a:solidFill>
                <a:latin typeface="Arial"/>
              </a:rPr>
              <a:t>Choose appropriate amounts of sweets </a:t>
            </a:r>
          </a:p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051087"/>
                </a:solidFill>
                <a:latin typeface="Arial"/>
              </a:rPr>
              <a:t>to make a model of the following atoms: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9817686" y="7467091"/>
            <a:ext cx="6406158" cy="1361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51087"/>
                </a:solidFill>
                <a:latin typeface="Arial"/>
              </a:rPr>
              <a:t>Remember  - in a neutral atom </a:t>
            </a:r>
          </a:p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51087"/>
                </a:solidFill>
                <a:latin typeface="Arial"/>
              </a:rPr>
              <a:t>number of protons = number of electrons</a:t>
            </a:r>
          </a:p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US" sz="1899">
              <a:solidFill>
                <a:srgbClr val="051087"/>
              </a:solidFill>
              <a:latin typeface="Arial"/>
            </a:endParaRPr>
          </a:p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51087"/>
                </a:solidFill>
                <a:latin typeface="Arial"/>
              </a:rPr>
              <a:t>Electrons are arranged in shells – the first has 2, then 8, 8 …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756851" y="738930"/>
            <a:ext cx="15264205" cy="8809141"/>
            <a:chOff x="0" y="0"/>
            <a:chExt cx="4020202" cy="232010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2320103"/>
            </a:xfrm>
            <a:custGeom>
              <a:avLst/>
              <a:gdLst/>
              <a:ahLst/>
              <a:cxnLst/>
              <a:rect l="l" t="t" r="r" b="b"/>
              <a:pathLst>
                <a:path w="4020202" h="2320103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2294236"/>
                  </a:lnTo>
                  <a:cubicBezTo>
                    <a:pt x="4020202" y="2308522"/>
                    <a:pt x="4008621" y="2320103"/>
                    <a:pt x="3994335" y="2320103"/>
                  </a:cubicBezTo>
                  <a:lnTo>
                    <a:pt x="25867" y="2320103"/>
                  </a:lnTo>
                  <a:cubicBezTo>
                    <a:pt x="11581" y="2320103"/>
                    <a:pt x="0" y="2308522"/>
                    <a:pt x="0" y="2294236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2272234" y="1139159"/>
            <a:ext cx="14233439" cy="8008682"/>
          </a:xfrm>
          <a:custGeom>
            <a:avLst/>
            <a:gdLst/>
            <a:ahLst/>
            <a:cxnLst/>
            <a:rect l="l" t="t" r="r" b="b"/>
            <a:pathLst>
              <a:path w="14233439" h="8008682">
                <a:moveTo>
                  <a:pt x="0" y="0"/>
                </a:moveTo>
                <a:lnTo>
                  <a:pt x="14233439" y="0"/>
                </a:lnTo>
                <a:lnTo>
                  <a:pt x="14233439" y="8008682"/>
                </a:lnTo>
                <a:lnTo>
                  <a:pt x="0" y="80086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836569"/>
            <a:ext cx="15264205" cy="8809141"/>
            <a:chOff x="0" y="0"/>
            <a:chExt cx="4020202" cy="232010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2320103"/>
            </a:xfrm>
            <a:custGeom>
              <a:avLst/>
              <a:gdLst/>
              <a:ahLst/>
              <a:cxnLst/>
              <a:rect l="l" t="t" r="r" b="b"/>
              <a:pathLst>
                <a:path w="4020202" h="2320103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2294236"/>
                  </a:lnTo>
                  <a:cubicBezTo>
                    <a:pt x="4020202" y="2308522"/>
                    <a:pt x="4008621" y="2320103"/>
                    <a:pt x="3994335" y="2320103"/>
                  </a:cubicBezTo>
                  <a:lnTo>
                    <a:pt x="25867" y="2320103"/>
                  </a:lnTo>
                  <a:cubicBezTo>
                    <a:pt x="11581" y="2320103"/>
                    <a:pt x="0" y="2308522"/>
                    <a:pt x="0" y="2294236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2281107" y="2941589"/>
            <a:ext cx="5732861" cy="5748611"/>
          </a:xfrm>
          <a:custGeom>
            <a:avLst/>
            <a:gdLst/>
            <a:ahLst/>
            <a:cxnLst/>
            <a:rect l="l" t="t" r="r" b="b"/>
            <a:pathLst>
              <a:path w="5732861" h="5748611">
                <a:moveTo>
                  <a:pt x="0" y="0"/>
                </a:moveTo>
                <a:lnTo>
                  <a:pt x="5732861" y="0"/>
                </a:lnTo>
                <a:lnTo>
                  <a:pt x="5732861" y="5748611"/>
                </a:lnTo>
                <a:lnTo>
                  <a:pt x="0" y="57486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594831" y="1029143"/>
            <a:ext cx="13046161" cy="1108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185"/>
              </a:lnSpc>
              <a:spcBef>
                <a:spcPct val="0"/>
              </a:spcBef>
            </a:pPr>
            <a:r>
              <a:rPr lang="en-US" sz="5846">
                <a:solidFill>
                  <a:srgbClr val="000000"/>
                </a:solidFill>
                <a:latin typeface="Arial Bold"/>
              </a:rPr>
              <a:t>Itch by Simon Mayo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77071" y="2556398"/>
            <a:ext cx="8171373" cy="6299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185"/>
              </a:lnSpc>
              <a:spcBef>
                <a:spcPct val="0"/>
              </a:spcBef>
            </a:pPr>
            <a:r>
              <a:rPr lang="en-US" sz="5846">
                <a:solidFill>
                  <a:srgbClr val="000000"/>
                </a:solidFill>
                <a:latin typeface="Arial Italics"/>
              </a:rPr>
              <a:t>Science is all about being curious and asking questions - each question will lead to hundreds if not thousands more.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327444" y="370736"/>
            <a:ext cx="17960556" cy="9545527"/>
            <a:chOff x="0" y="0"/>
            <a:chExt cx="4730352" cy="251404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730352" cy="2514048"/>
            </a:xfrm>
            <a:custGeom>
              <a:avLst/>
              <a:gdLst/>
              <a:ahLst/>
              <a:cxnLst/>
              <a:rect l="l" t="t" r="r" b="b"/>
              <a:pathLst>
                <a:path w="4730352" h="2514048">
                  <a:moveTo>
                    <a:pt x="21984" y="0"/>
                  </a:moveTo>
                  <a:lnTo>
                    <a:pt x="4708369" y="0"/>
                  </a:lnTo>
                  <a:cubicBezTo>
                    <a:pt x="4720510" y="0"/>
                    <a:pt x="4730352" y="9842"/>
                    <a:pt x="4730352" y="21984"/>
                  </a:cubicBezTo>
                  <a:lnTo>
                    <a:pt x="4730352" y="2492065"/>
                  </a:lnTo>
                  <a:cubicBezTo>
                    <a:pt x="4730352" y="2504206"/>
                    <a:pt x="4720510" y="2514048"/>
                    <a:pt x="4708369" y="2514048"/>
                  </a:cubicBezTo>
                  <a:lnTo>
                    <a:pt x="21984" y="2514048"/>
                  </a:lnTo>
                  <a:cubicBezTo>
                    <a:pt x="9842" y="2514048"/>
                    <a:pt x="0" y="2504206"/>
                    <a:pt x="0" y="2492065"/>
                  </a:cubicBezTo>
                  <a:lnTo>
                    <a:pt x="0" y="21984"/>
                  </a:lnTo>
                  <a:cubicBezTo>
                    <a:pt x="0" y="9842"/>
                    <a:pt x="9842" y="0"/>
                    <a:pt x="21984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1106929" y="808091"/>
            <a:ext cx="16401586" cy="7078065"/>
          </a:xfrm>
          <a:custGeom>
            <a:avLst/>
            <a:gdLst/>
            <a:ahLst/>
            <a:cxnLst/>
            <a:rect l="l" t="t" r="r" b="b"/>
            <a:pathLst>
              <a:path w="16401586" h="7078065">
                <a:moveTo>
                  <a:pt x="0" y="0"/>
                </a:moveTo>
                <a:lnTo>
                  <a:pt x="16401586" y="0"/>
                </a:lnTo>
                <a:lnTo>
                  <a:pt x="16401586" y="7078065"/>
                </a:lnTo>
                <a:lnTo>
                  <a:pt x="0" y="70780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106929" y="7925790"/>
            <a:ext cx="16401586" cy="17368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645"/>
              </a:lnSpc>
              <a:spcBef>
                <a:spcPct val="0"/>
              </a:spcBef>
            </a:pPr>
            <a:r>
              <a:rPr lang="en-US" sz="4746">
                <a:solidFill>
                  <a:srgbClr val="000000"/>
                </a:solidFill>
                <a:latin typeface="Arial Italics"/>
              </a:rPr>
              <a:t>Over 12,200 scientists of 110 nationalities, from institutes in more than 70 countries are asking questions at CERN today.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3175160" y="1178602"/>
            <a:ext cx="11428811" cy="7858780"/>
            <a:chOff x="0" y="0"/>
            <a:chExt cx="6159500" cy="423545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159500" cy="4235450"/>
            </a:xfrm>
            <a:custGeom>
              <a:avLst/>
              <a:gdLst/>
              <a:ahLst/>
              <a:cxnLst/>
              <a:rect l="l" t="t" r="r" b="b"/>
              <a:pathLst>
                <a:path w="6159500" h="4235450">
                  <a:moveTo>
                    <a:pt x="6159500" y="4235450"/>
                  </a:moveTo>
                  <a:lnTo>
                    <a:pt x="0" y="3696970"/>
                  </a:lnTo>
                  <a:lnTo>
                    <a:pt x="0" y="0"/>
                  </a:lnTo>
                  <a:lnTo>
                    <a:pt x="6159500" y="538480"/>
                  </a:lnTo>
                  <a:close/>
                </a:path>
              </a:pathLst>
            </a:custGeom>
            <a:blipFill>
              <a:blip r:embed="rId4"/>
              <a:stretch>
                <a:fillRect t="-16009" b="-16009"/>
              </a:stretch>
            </a:blipFill>
          </p:spPr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836569"/>
            <a:ext cx="15264205" cy="8809141"/>
            <a:chOff x="0" y="0"/>
            <a:chExt cx="4020202" cy="232010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2320103"/>
            </a:xfrm>
            <a:custGeom>
              <a:avLst/>
              <a:gdLst/>
              <a:ahLst/>
              <a:cxnLst/>
              <a:rect l="l" t="t" r="r" b="b"/>
              <a:pathLst>
                <a:path w="4020202" h="2320103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2294236"/>
                  </a:lnTo>
                  <a:cubicBezTo>
                    <a:pt x="4020202" y="2308522"/>
                    <a:pt x="4008621" y="2320103"/>
                    <a:pt x="3994335" y="2320103"/>
                  </a:cubicBezTo>
                  <a:lnTo>
                    <a:pt x="25867" y="2320103"/>
                  </a:lnTo>
                  <a:cubicBezTo>
                    <a:pt x="11581" y="2320103"/>
                    <a:pt x="0" y="2308522"/>
                    <a:pt x="0" y="2294236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1976590" y="2585427"/>
            <a:ext cx="14206334" cy="5311933"/>
          </a:xfrm>
          <a:custGeom>
            <a:avLst/>
            <a:gdLst/>
            <a:ahLst/>
            <a:cxnLst/>
            <a:rect l="l" t="t" r="r" b="b"/>
            <a:pathLst>
              <a:path w="14206334" h="5311933">
                <a:moveTo>
                  <a:pt x="0" y="0"/>
                </a:moveTo>
                <a:lnTo>
                  <a:pt x="14206333" y="0"/>
                </a:lnTo>
                <a:lnTo>
                  <a:pt x="14206333" y="5311933"/>
                </a:lnTo>
                <a:lnTo>
                  <a:pt x="0" y="53119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594831" y="1029143"/>
            <a:ext cx="13046161" cy="1108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185"/>
              </a:lnSpc>
              <a:spcBef>
                <a:spcPct val="0"/>
              </a:spcBef>
            </a:pPr>
            <a:r>
              <a:rPr lang="en-US" sz="5846">
                <a:solidFill>
                  <a:srgbClr val="000000"/>
                </a:solidFill>
                <a:latin typeface="Arial"/>
              </a:rPr>
              <a:t>So what questions remain.....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976590" y="7992465"/>
            <a:ext cx="14206334" cy="10693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9"/>
              </a:lnSpc>
              <a:spcBef>
                <a:spcPct val="0"/>
              </a:spcBef>
            </a:pPr>
            <a:r>
              <a:rPr lang="en-US" sz="2899">
                <a:solidFill>
                  <a:srgbClr val="051087"/>
                </a:solidFill>
                <a:latin typeface="Arial"/>
              </a:rPr>
              <a:t>Paul Gauguin, Where do we come from? What are we? Where are we going?</a:t>
            </a:r>
          </a:p>
          <a:p>
            <a:pPr algn="ctr">
              <a:lnSpc>
                <a:spcPts val="4059"/>
              </a:lnSpc>
              <a:spcBef>
                <a:spcPct val="0"/>
              </a:spcBef>
            </a:pPr>
            <a:r>
              <a:rPr lang="en-US" sz="2899">
                <a:solidFill>
                  <a:srgbClr val="051087"/>
                </a:solidFill>
                <a:latin typeface="Arial"/>
              </a:rPr>
              <a:t>(Museum of Fine Arts, Boston)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545709" y="305043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935016" y="6597374"/>
            <a:ext cx="2652393" cy="2652393"/>
          </a:xfrm>
          <a:custGeom>
            <a:avLst/>
            <a:gdLst/>
            <a:ahLst/>
            <a:cxnLst/>
            <a:rect l="l" t="t" r="r" b="b"/>
            <a:pathLst>
              <a:path w="2652393" h="2652393">
                <a:moveTo>
                  <a:pt x="0" y="0"/>
                </a:moveTo>
                <a:lnTo>
                  <a:pt x="2652393" y="0"/>
                </a:lnTo>
                <a:lnTo>
                  <a:pt x="2652393" y="2652393"/>
                </a:lnTo>
                <a:lnTo>
                  <a:pt x="0" y="26523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126532" y="3539332"/>
            <a:ext cx="4269361" cy="2538142"/>
          </a:xfrm>
          <a:custGeom>
            <a:avLst/>
            <a:gdLst/>
            <a:ahLst/>
            <a:cxnLst/>
            <a:rect l="l" t="t" r="r" b="b"/>
            <a:pathLst>
              <a:path w="4269361" h="2538142">
                <a:moveTo>
                  <a:pt x="0" y="0"/>
                </a:moveTo>
                <a:lnTo>
                  <a:pt x="4269361" y="0"/>
                </a:lnTo>
                <a:lnTo>
                  <a:pt x="4269361" y="2538142"/>
                </a:lnTo>
                <a:lnTo>
                  <a:pt x="0" y="25381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7529704" y="3539332"/>
            <a:ext cx="3401634" cy="2538142"/>
          </a:xfrm>
          <a:custGeom>
            <a:avLst/>
            <a:gdLst/>
            <a:ahLst/>
            <a:cxnLst/>
            <a:rect l="l" t="t" r="r" b="b"/>
            <a:pathLst>
              <a:path w="3401634" h="2538142">
                <a:moveTo>
                  <a:pt x="0" y="0"/>
                </a:moveTo>
                <a:lnTo>
                  <a:pt x="3401634" y="0"/>
                </a:lnTo>
                <a:lnTo>
                  <a:pt x="3401634" y="2538142"/>
                </a:lnTo>
                <a:lnTo>
                  <a:pt x="0" y="253814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2065149" y="3539332"/>
            <a:ext cx="3814148" cy="2538142"/>
          </a:xfrm>
          <a:custGeom>
            <a:avLst/>
            <a:gdLst/>
            <a:ahLst/>
            <a:cxnLst/>
            <a:rect l="l" t="t" r="r" b="b"/>
            <a:pathLst>
              <a:path w="3814148" h="2538142">
                <a:moveTo>
                  <a:pt x="0" y="0"/>
                </a:moveTo>
                <a:lnTo>
                  <a:pt x="3814149" y="0"/>
                </a:lnTo>
                <a:lnTo>
                  <a:pt x="3814149" y="2538142"/>
                </a:lnTo>
                <a:lnTo>
                  <a:pt x="0" y="253814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6826208" y="6630393"/>
            <a:ext cx="4583409" cy="2511042"/>
          </a:xfrm>
          <a:custGeom>
            <a:avLst/>
            <a:gdLst/>
            <a:ahLst/>
            <a:cxnLst/>
            <a:rect l="l" t="t" r="r" b="b"/>
            <a:pathLst>
              <a:path w="4583409" h="2511042">
                <a:moveTo>
                  <a:pt x="0" y="0"/>
                </a:moveTo>
                <a:lnTo>
                  <a:pt x="4583409" y="0"/>
                </a:lnTo>
                <a:lnTo>
                  <a:pt x="4583409" y="2511043"/>
                </a:lnTo>
                <a:lnTo>
                  <a:pt x="0" y="251104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3042480">
            <a:off x="12094245" y="6336168"/>
            <a:ext cx="3755957" cy="3832841"/>
          </a:xfrm>
          <a:custGeom>
            <a:avLst/>
            <a:gdLst/>
            <a:ahLst/>
            <a:cxnLst/>
            <a:rect l="l" t="t" r="r" b="b"/>
            <a:pathLst>
              <a:path w="3755957" h="3832841">
                <a:moveTo>
                  <a:pt x="0" y="0"/>
                </a:moveTo>
                <a:lnTo>
                  <a:pt x="3755957" y="0"/>
                </a:lnTo>
                <a:lnTo>
                  <a:pt x="3755957" y="3832842"/>
                </a:lnTo>
                <a:lnTo>
                  <a:pt x="0" y="383284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126532" y="832728"/>
            <a:ext cx="14097312" cy="1218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36"/>
              </a:lnSpc>
              <a:spcBef>
                <a:spcPct val="0"/>
              </a:spcBef>
            </a:pPr>
            <a:r>
              <a:rPr lang="en-US" sz="6383">
                <a:solidFill>
                  <a:srgbClr val="000000"/>
                </a:solidFill>
                <a:latin typeface="Arial"/>
              </a:rPr>
              <a:t>What knowledge are we building on?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969508" y="6101438"/>
            <a:ext cx="4583409" cy="495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599">
                <a:solidFill>
                  <a:srgbClr val="000000"/>
                </a:solidFill>
                <a:latin typeface="Arial"/>
              </a:rPr>
              <a:t>What is everything made of?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826208" y="6053578"/>
            <a:ext cx="4583409" cy="495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599">
                <a:solidFill>
                  <a:srgbClr val="000000"/>
                </a:solidFill>
                <a:latin typeface="Arial"/>
              </a:rPr>
              <a:t>How can we group materials?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1522225" y="6101438"/>
            <a:ext cx="5069496" cy="495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39"/>
              </a:lnSpc>
              <a:spcBef>
                <a:spcPct val="0"/>
              </a:spcBef>
            </a:pPr>
            <a:r>
              <a:rPr lang="en-US" sz="2599">
                <a:solidFill>
                  <a:srgbClr val="000000"/>
                </a:solidFill>
                <a:latin typeface="Arial"/>
              </a:rPr>
              <a:t>How can we compare materials?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453829" y="9134475"/>
            <a:ext cx="7287189" cy="5824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22"/>
              </a:lnSpc>
              <a:spcBef>
                <a:spcPct val="0"/>
              </a:spcBef>
            </a:pPr>
            <a:r>
              <a:rPr lang="en-US" sz="3087">
                <a:solidFill>
                  <a:srgbClr val="000000"/>
                </a:solidFill>
                <a:latin typeface="Arial"/>
              </a:rPr>
              <a:t>How and why do materials change?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2355434" y="8128764"/>
            <a:ext cx="3720569" cy="5880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39"/>
              </a:lnSpc>
              <a:spcBef>
                <a:spcPct val="0"/>
              </a:spcBef>
            </a:pPr>
            <a:r>
              <a:rPr lang="en-US" sz="3099">
                <a:solidFill>
                  <a:srgbClr val="051087"/>
                </a:solidFill>
                <a:latin typeface="Arial"/>
              </a:rPr>
              <a:t>Where does this go?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803820" y="3157546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1803820" y="3230566"/>
            <a:ext cx="4102888" cy="3632921"/>
          </a:xfrm>
          <a:custGeom>
            <a:avLst/>
            <a:gdLst/>
            <a:ahLst/>
            <a:cxnLst/>
            <a:rect l="l" t="t" r="r" b="b"/>
            <a:pathLst>
              <a:path w="4102888" h="3632921">
                <a:moveTo>
                  <a:pt x="0" y="0"/>
                </a:moveTo>
                <a:lnTo>
                  <a:pt x="4102888" y="0"/>
                </a:lnTo>
                <a:lnTo>
                  <a:pt x="4102888" y="3632921"/>
                </a:lnTo>
                <a:lnTo>
                  <a:pt x="0" y="363292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69256" y="781050"/>
            <a:ext cx="14097312" cy="1218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36"/>
              </a:lnSpc>
              <a:spcBef>
                <a:spcPct val="0"/>
              </a:spcBef>
            </a:pPr>
            <a:r>
              <a:rPr lang="en-US" sz="6383">
                <a:solidFill>
                  <a:srgbClr val="000000"/>
                </a:solidFill>
                <a:latin typeface="Arial"/>
              </a:rPr>
              <a:t>There are always more questions ....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362280" y="3485670"/>
            <a:ext cx="2985968" cy="19018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99"/>
              </a:lnSpc>
              <a:spcBef>
                <a:spcPct val="0"/>
              </a:spcBef>
            </a:pPr>
            <a:r>
              <a:rPr lang="en-US" sz="3499">
                <a:solidFill>
                  <a:srgbClr val="051087"/>
                </a:solidFill>
                <a:latin typeface="Arial"/>
              </a:rPr>
              <a:t>What are materials made from?</a:t>
            </a:r>
          </a:p>
        </p:txBody>
      </p:sp>
      <p:sp>
        <p:nvSpPr>
          <p:cNvPr id="14" name="Freeform 14"/>
          <p:cNvSpPr/>
          <p:nvPr/>
        </p:nvSpPr>
        <p:spPr>
          <a:xfrm>
            <a:off x="7066468" y="3230566"/>
            <a:ext cx="4102888" cy="3632921"/>
          </a:xfrm>
          <a:custGeom>
            <a:avLst/>
            <a:gdLst/>
            <a:ahLst/>
            <a:cxnLst/>
            <a:rect l="l" t="t" r="r" b="b"/>
            <a:pathLst>
              <a:path w="4102888" h="3632921">
                <a:moveTo>
                  <a:pt x="0" y="0"/>
                </a:moveTo>
                <a:lnTo>
                  <a:pt x="4102888" y="0"/>
                </a:lnTo>
                <a:lnTo>
                  <a:pt x="4102888" y="3632921"/>
                </a:lnTo>
                <a:lnTo>
                  <a:pt x="0" y="363292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7684828" y="3690856"/>
            <a:ext cx="2985968" cy="17843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51087"/>
                </a:solidFill>
                <a:latin typeface="Arial"/>
              </a:rPr>
              <a:t>Why do different groups of materials have different properties?</a:t>
            </a:r>
          </a:p>
        </p:txBody>
      </p:sp>
      <p:sp>
        <p:nvSpPr>
          <p:cNvPr id="16" name="Freeform 16"/>
          <p:cNvSpPr/>
          <p:nvPr/>
        </p:nvSpPr>
        <p:spPr>
          <a:xfrm>
            <a:off x="12406318" y="3323421"/>
            <a:ext cx="4102888" cy="3632921"/>
          </a:xfrm>
          <a:custGeom>
            <a:avLst/>
            <a:gdLst/>
            <a:ahLst/>
            <a:cxnLst/>
            <a:rect l="l" t="t" r="r" b="b"/>
            <a:pathLst>
              <a:path w="4102888" h="3632921">
                <a:moveTo>
                  <a:pt x="0" y="0"/>
                </a:moveTo>
                <a:lnTo>
                  <a:pt x="4102888" y="0"/>
                </a:lnTo>
                <a:lnTo>
                  <a:pt x="4102888" y="3632921"/>
                </a:lnTo>
                <a:lnTo>
                  <a:pt x="0" y="363292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12964778" y="4041295"/>
            <a:ext cx="2985968" cy="1346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51087"/>
                </a:solidFill>
                <a:latin typeface="Arial"/>
              </a:rPr>
              <a:t>Can we rank materials based on particular properties?</a:t>
            </a:r>
          </a:p>
        </p:txBody>
      </p:sp>
      <p:sp>
        <p:nvSpPr>
          <p:cNvPr id="18" name="Freeform 18"/>
          <p:cNvSpPr/>
          <p:nvPr/>
        </p:nvSpPr>
        <p:spPr>
          <a:xfrm>
            <a:off x="4755025" y="6046706"/>
            <a:ext cx="4102888" cy="3632921"/>
          </a:xfrm>
          <a:custGeom>
            <a:avLst/>
            <a:gdLst/>
            <a:ahLst/>
            <a:cxnLst/>
            <a:rect l="l" t="t" r="r" b="b"/>
            <a:pathLst>
              <a:path w="4102888" h="3632921">
                <a:moveTo>
                  <a:pt x="0" y="0"/>
                </a:moveTo>
                <a:lnTo>
                  <a:pt x="4102888" y="0"/>
                </a:lnTo>
                <a:lnTo>
                  <a:pt x="4102888" y="3632921"/>
                </a:lnTo>
                <a:lnTo>
                  <a:pt x="0" y="363292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9838820" y="6046706"/>
            <a:ext cx="4102888" cy="3632921"/>
          </a:xfrm>
          <a:custGeom>
            <a:avLst/>
            <a:gdLst/>
            <a:ahLst/>
            <a:cxnLst/>
            <a:rect l="l" t="t" r="r" b="b"/>
            <a:pathLst>
              <a:path w="4102888" h="3632921">
                <a:moveTo>
                  <a:pt x="0" y="0"/>
                </a:moveTo>
                <a:lnTo>
                  <a:pt x="4102888" y="0"/>
                </a:lnTo>
                <a:lnTo>
                  <a:pt x="4102888" y="3632921"/>
                </a:lnTo>
                <a:lnTo>
                  <a:pt x="0" y="363292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5348248" y="6955116"/>
            <a:ext cx="2985968" cy="9080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51087"/>
                </a:solidFill>
                <a:latin typeface="Arial"/>
              </a:rPr>
              <a:t>Why are changes of state reversible?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397280" y="6736041"/>
            <a:ext cx="2985968" cy="1346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51087"/>
                </a:solidFill>
                <a:latin typeface="Arial"/>
              </a:rPr>
              <a:t>Why do different materials react in different ways?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545709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698536" y="4022044"/>
            <a:ext cx="3713268" cy="4436880"/>
          </a:xfrm>
          <a:custGeom>
            <a:avLst/>
            <a:gdLst/>
            <a:ahLst/>
            <a:cxnLst/>
            <a:rect l="l" t="t" r="r" b="b"/>
            <a:pathLst>
              <a:path w="3713268" h="4436880">
                <a:moveTo>
                  <a:pt x="0" y="0"/>
                </a:moveTo>
                <a:lnTo>
                  <a:pt x="3713269" y="0"/>
                </a:lnTo>
                <a:lnTo>
                  <a:pt x="3713269" y="4436880"/>
                </a:lnTo>
                <a:lnTo>
                  <a:pt x="0" y="4436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126532" y="832728"/>
            <a:ext cx="14097312" cy="1218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36"/>
              </a:lnSpc>
              <a:spcBef>
                <a:spcPct val="0"/>
              </a:spcBef>
            </a:pPr>
            <a:r>
              <a:rPr lang="en-US" sz="6383">
                <a:solidFill>
                  <a:srgbClr val="000000"/>
                </a:solidFill>
                <a:latin typeface="Arial"/>
              </a:rPr>
              <a:t>Practical Challenge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795124" y="6788925"/>
            <a:ext cx="8700853" cy="2388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076"/>
              </a:lnSpc>
              <a:spcBef>
                <a:spcPct val="0"/>
              </a:spcBef>
            </a:pPr>
            <a:r>
              <a:rPr lang="en-US" sz="6483">
                <a:solidFill>
                  <a:srgbClr val="000000"/>
                </a:solidFill>
                <a:latin typeface="Arial"/>
              </a:rPr>
              <a:t>Make a model of what you can't see.</a:t>
            </a:r>
          </a:p>
        </p:txBody>
      </p:sp>
      <p:sp>
        <p:nvSpPr>
          <p:cNvPr id="14" name="Freeform 14"/>
          <p:cNvSpPr/>
          <p:nvPr/>
        </p:nvSpPr>
        <p:spPr>
          <a:xfrm>
            <a:off x="9477427" y="3264080"/>
            <a:ext cx="4102888" cy="3632921"/>
          </a:xfrm>
          <a:custGeom>
            <a:avLst/>
            <a:gdLst/>
            <a:ahLst/>
            <a:cxnLst/>
            <a:rect l="l" t="t" r="r" b="b"/>
            <a:pathLst>
              <a:path w="4102888" h="3632921">
                <a:moveTo>
                  <a:pt x="0" y="0"/>
                </a:moveTo>
                <a:lnTo>
                  <a:pt x="4102888" y="0"/>
                </a:lnTo>
                <a:lnTo>
                  <a:pt x="4102888" y="3632921"/>
                </a:lnTo>
                <a:lnTo>
                  <a:pt x="0" y="363292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0035887" y="4026900"/>
            <a:ext cx="2985968" cy="12827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99"/>
              </a:lnSpc>
              <a:spcBef>
                <a:spcPct val="0"/>
              </a:spcBef>
            </a:pPr>
            <a:r>
              <a:rPr lang="en-US" sz="3499">
                <a:solidFill>
                  <a:srgbClr val="051087"/>
                </a:solidFill>
                <a:latin typeface="Arial"/>
              </a:rPr>
              <a:t>What is inside the tube?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126532" y="4654594"/>
            <a:ext cx="6578293" cy="4382788"/>
          </a:xfrm>
          <a:custGeom>
            <a:avLst/>
            <a:gdLst/>
            <a:ahLst/>
            <a:cxnLst/>
            <a:rect l="l" t="t" r="r" b="b"/>
            <a:pathLst>
              <a:path w="6578293" h="4382788">
                <a:moveTo>
                  <a:pt x="0" y="0"/>
                </a:moveTo>
                <a:lnTo>
                  <a:pt x="6578293" y="0"/>
                </a:lnTo>
                <a:lnTo>
                  <a:pt x="6578293" y="4382788"/>
                </a:lnTo>
                <a:lnTo>
                  <a:pt x="0" y="43827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9175188" y="5982014"/>
            <a:ext cx="1726367" cy="1230036"/>
          </a:xfrm>
          <a:custGeom>
            <a:avLst/>
            <a:gdLst/>
            <a:ahLst/>
            <a:cxnLst/>
            <a:rect l="l" t="t" r="r" b="b"/>
            <a:pathLst>
              <a:path w="1726367" h="1230036">
                <a:moveTo>
                  <a:pt x="0" y="0"/>
                </a:moveTo>
                <a:lnTo>
                  <a:pt x="1726367" y="0"/>
                </a:lnTo>
                <a:lnTo>
                  <a:pt x="1726367" y="1230037"/>
                </a:lnTo>
                <a:lnTo>
                  <a:pt x="0" y="123003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1943195" y="5203185"/>
            <a:ext cx="2787695" cy="2787695"/>
          </a:xfrm>
          <a:custGeom>
            <a:avLst/>
            <a:gdLst/>
            <a:ahLst/>
            <a:cxnLst/>
            <a:rect l="l" t="t" r="r" b="b"/>
            <a:pathLst>
              <a:path w="2787695" h="2787695">
                <a:moveTo>
                  <a:pt x="0" y="0"/>
                </a:moveTo>
                <a:lnTo>
                  <a:pt x="2787695" y="0"/>
                </a:lnTo>
                <a:lnTo>
                  <a:pt x="2787695" y="2787695"/>
                </a:lnTo>
                <a:lnTo>
                  <a:pt x="0" y="278769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126532" y="514588"/>
            <a:ext cx="14097312" cy="17409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715"/>
              </a:lnSpc>
              <a:spcBef>
                <a:spcPct val="0"/>
              </a:spcBef>
            </a:pPr>
            <a:r>
              <a:rPr lang="en-US" sz="9082">
                <a:solidFill>
                  <a:srgbClr val="000000"/>
                </a:solidFill>
                <a:latin typeface="Arial"/>
              </a:rPr>
              <a:t>What is matter?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126532" y="3080631"/>
            <a:ext cx="14097312" cy="1235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9076"/>
              </a:lnSpc>
              <a:spcBef>
                <a:spcPct val="0"/>
              </a:spcBef>
            </a:pPr>
            <a:r>
              <a:rPr lang="en-US" sz="6483">
                <a:solidFill>
                  <a:srgbClr val="000000"/>
                </a:solidFill>
                <a:latin typeface="Arial"/>
              </a:rPr>
              <a:t>    Four elements                Atoms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1255416" y="8347770"/>
            <a:ext cx="4163254" cy="6896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5039"/>
              </a:lnSpc>
              <a:spcBef>
                <a:spcPct val="0"/>
              </a:spcBef>
            </a:pPr>
            <a:r>
              <a:rPr lang="en-US" sz="3599">
                <a:solidFill>
                  <a:srgbClr val="000000"/>
                </a:solidFill>
                <a:latin typeface="Arial"/>
              </a:rPr>
              <a:t>400BC, Democritus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5954608" y="3265207"/>
            <a:ext cx="5847704" cy="5950553"/>
          </a:xfrm>
          <a:custGeom>
            <a:avLst/>
            <a:gdLst/>
            <a:ahLst/>
            <a:cxnLst/>
            <a:rect l="l" t="t" r="r" b="b"/>
            <a:pathLst>
              <a:path w="5847704" h="5950553">
                <a:moveTo>
                  <a:pt x="0" y="0"/>
                </a:moveTo>
                <a:lnTo>
                  <a:pt x="5847703" y="0"/>
                </a:lnTo>
                <a:lnTo>
                  <a:pt x="5847703" y="5950553"/>
                </a:lnTo>
                <a:lnTo>
                  <a:pt x="0" y="59505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69256" y="714375"/>
            <a:ext cx="14097312" cy="1554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456"/>
              </a:lnSpc>
              <a:spcBef>
                <a:spcPct val="0"/>
              </a:spcBef>
            </a:pPr>
            <a:r>
              <a:rPr lang="en-US" sz="8182">
                <a:solidFill>
                  <a:srgbClr val="000000"/>
                </a:solidFill>
                <a:latin typeface="Arial"/>
              </a:rPr>
              <a:t>What is the smallest thing?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069256" y="3915882"/>
            <a:ext cx="3653330" cy="5132058"/>
          </a:xfrm>
          <a:custGeom>
            <a:avLst/>
            <a:gdLst/>
            <a:ahLst/>
            <a:cxnLst/>
            <a:rect l="l" t="t" r="r" b="b"/>
            <a:pathLst>
              <a:path w="3653330" h="5132058">
                <a:moveTo>
                  <a:pt x="0" y="0"/>
                </a:moveTo>
                <a:lnTo>
                  <a:pt x="3653330" y="0"/>
                </a:lnTo>
                <a:lnTo>
                  <a:pt x="3653330" y="5132058"/>
                </a:lnTo>
                <a:lnTo>
                  <a:pt x="0" y="51320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69256" y="714375"/>
            <a:ext cx="14097312" cy="1554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456"/>
              </a:lnSpc>
              <a:spcBef>
                <a:spcPct val="0"/>
              </a:spcBef>
            </a:pPr>
            <a:r>
              <a:rPr lang="en-US" sz="8182">
                <a:solidFill>
                  <a:srgbClr val="000000"/>
                </a:solidFill>
                <a:latin typeface="Arial"/>
              </a:rPr>
              <a:t>What is the smallest thing?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984571" y="2980521"/>
            <a:ext cx="10447149" cy="69265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endParaRPr/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Bold"/>
              </a:rPr>
              <a:t>“On the Nature of Things” Lucretius - 1st Century BC</a:t>
            </a:r>
          </a:p>
          <a:p>
            <a:pPr>
              <a:lnSpc>
                <a:spcPts val="2520"/>
              </a:lnSpc>
            </a:pPr>
            <a:endParaRPr lang="en-US" sz="1800">
              <a:solidFill>
                <a:srgbClr val="000000"/>
              </a:solidFill>
              <a:latin typeface="Arial Bold"/>
            </a:endParaRP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"/>
              </a:rPr>
              <a:t>"</a:t>
            </a:r>
            <a:r>
              <a:rPr lang="en-US" sz="1800">
                <a:solidFill>
                  <a:srgbClr val="000000"/>
                </a:solidFill>
                <a:latin typeface="Arial Italics"/>
              </a:rPr>
              <a:t>Honey and milk, when they are rolled in the mouth, cause an agreeable sensation to the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tongue. But bitter wormwood and astringent centaury screw the mouth awry with their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nauseating savour.  You may readily infer that such substances as agreeably titillate the senses are  composed of smooth round </a:t>
            </a:r>
            <a:r>
              <a:rPr lang="en-US" sz="1800">
                <a:solidFill>
                  <a:srgbClr val="000000"/>
                </a:solidFill>
                <a:latin typeface="Arial Bold Italics"/>
              </a:rPr>
              <a:t>atoms</a:t>
            </a:r>
            <a:r>
              <a:rPr lang="en-US" sz="1800">
                <a:solidFill>
                  <a:srgbClr val="000000"/>
                </a:solidFill>
                <a:latin typeface="Arial Italics"/>
              </a:rPr>
              <a:t>. Those that seem bitter and harsh are more tightly compacted of hooked particles and accordingly tear their way to our senses and rend our bodies by their inroads.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Things that seem to us hard and stiff must be composed of deeply indented and hooked atoms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and held firm by their intertangling branches. In the front rank of this class stand diamonds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Liquids, on the other hand, must owe their fluid consistency to </a:t>
            </a:r>
            <a:r>
              <a:rPr lang="en-US" sz="1800">
                <a:solidFill>
                  <a:srgbClr val="000000"/>
                </a:solidFill>
                <a:latin typeface="Arial Bold Italics"/>
              </a:rPr>
              <a:t>atoms </a:t>
            </a:r>
            <a:r>
              <a:rPr lang="en-US" sz="1800">
                <a:solidFill>
                  <a:srgbClr val="000000"/>
                </a:solidFill>
                <a:latin typeface="Arial Italics"/>
              </a:rPr>
              <a:t>that are smooth and round.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For poppy seed can be poured as easily as if it were water; the globules do not hold one another back, and when they are jolted they tend to roll downhill as water does.</a:t>
            </a:r>
          </a:p>
          <a:p>
            <a:pPr>
              <a:lnSpc>
                <a:spcPts val="2520"/>
              </a:lnSpc>
            </a:pPr>
            <a:endParaRPr lang="en-US" sz="1800">
              <a:solidFill>
                <a:srgbClr val="000000"/>
              </a:solidFill>
              <a:latin typeface="Arial Italics"/>
            </a:endParaRP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 A third class is constituted by things such as smoke, cloud and flames.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If their </a:t>
            </a:r>
            <a:r>
              <a:rPr lang="en-US" sz="1800">
                <a:solidFill>
                  <a:srgbClr val="000000"/>
                </a:solidFill>
                <a:latin typeface="Arial Bold Italics"/>
              </a:rPr>
              <a:t>atoms</a:t>
            </a:r>
            <a:r>
              <a:rPr lang="en-US" sz="1800">
                <a:solidFill>
                  <a:srgbClr val="000000"/>
                </a:solidFill>
                <a:latin typeface="Arial Italics"/>
              </a:rPr>
              <a:t> are not all smooth and round, yet they cannot be jagged and intertangled.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They must be such as to prick the body and even to penetrate rocks but not to stick together;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so you can readily grasp that substances hurtful to the senses but not solid are sharp-pointed but </a:t>
            </a: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Arial Italics"/>
              </a:rPr>
              <a:t>without projections".</a:t>
            </a:r>
          </a:p>
          <a:p>
            <a:pPr>
              <a:lnSpc>
                <a:spcPts val="2380"/>
              </a:lnSpc>
            </a:pPr>
            <a:endParaRPr lang="en-US" sz="1800">
              <a:solidFill>
                <a:srgbClr val="000000"/>
              </a:solidFill>
              <a:latin typeface="Arial Italics"/>
            </a:endParaRPr>
          </a:p>
          <a:p>
            <a:pPr marL="0" lvl="0" indent="0">
              <a:lnSpc>
                <a:spcPts val="2520"/>
              </a:lnSpc>
              <a:spcBef>
                <a:spcPct val="0"/>
              </a:spcBef>
            </a:pPr>
            <a:endParaRPr lang="en-US" sz="1800">
              <a:solidFill>
                <a:srgbClr val="000000"/>
              </a:solidFill>
              <a:latin typeface="Arial Italics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2747594" y="3387295"/>
            <a:ext cx="2296654" cy="403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33"/>
              </a:lnSpc>
              <a:spcBef>
                <a:spcPct val="0"/>
              </a:spcBef>
            </a:pPr>
            <a:r>
              <a:rPr lang="en-US" sz="2095">
                <a:solidFill>
                  <a:srgbClr val="000000"/>
                </a:solidFill>
                <a:latin typeface="Arial Bold"/>
              </a:rPr>
              <a:t>ROMANS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879298" y="8106765"/>
            <a:ext cx="1861233" cy="1861233"/>
          </a:xfrm>
          <a:custGeom>
            <a:avLst/>
            <a:gdLst/>
            <a:ahLst/>
            <a:cxnLst/>
            <a:rect l="l" t="t" r="r" b="b"/>
            <a:pathLst>
              <a:path w="1861233" h="1861233">
                <a:moveTo>
                  <a:pt x="0" y="0"/>
                </a:moveTo>
                <a:lnTo>
                  <a:pt x="1861233" y="0"/>
                </a:lnTo>
                <a:lnTo>
                  <a:pt x="1861233" y="1861233"/>
                </a:lnTo>
                <a:lnTo>
                  <a:pt x="0" y="18612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222" b="-12222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485810" y="559251"/>
            <a:ext cx="15264205" cy="2013600"/>
            <a:chOff x="0" y="0"/>
            <a:chExt cx="4020202" cy="53033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020202" cy="530331"/>
            </a:xfrm>
            <a:custGeom>
              <a:avLst/>
              <a:gdLst/>
              <a:ahLst/>
              <a:cxnLst/>
              <a:rect l="l" t="t" r="r" b="b"/>
              <a:pathLst>
                <a:path w="4020202" h="530331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504464"/>
                  </a:lnTo>
                  <a:cubicBezTo>
                    <a:pt x="4020202" y="518750"/>
                    <a:pt x="4008621" y="530331"/>
                    <a:pt x="3994335" y="530331"/>
                  </a:cubicBezTo>
                  <a:lnTo>
                    <a:pt x="25867" y="530331"/>
                  </a:lnTo>
                  <a:cubicBezTo>
                    <a:pt x="11581" y="530331"/>
                    <a:pt x="0" y="518750"/>
                    <a:pt x="0" y="504464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485810" y="2835258"/>
            <a:ext cx="15264205" cy="6810452"/>
            <a:chOff x="0" y="0"/>
            <a:chExt cx="4020202" cy="179369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20202" cy="1793699"/>
            </a:xfrm>
            <a:custGeom>
              <a:avLst/>
              <a:gdLst/>
              <a:ahLst/>
              <a:cxnLst/>
              <a:rect l="l" t="t" r="r" b="b"/>
              <a:pathLst>
                <a:path w="4020202" h="1793699">
                  <a:moveTo>
                    <a:pt x="25867" y="0"/>
                  </a:moveTo>
                  <a:lnTo>
                    <a:pt x="3994335" y="0"/>
                  </a:lnTo>
                  <a:cubicBezTo>
                    <a:pt x="4008621" y="0"/>
                    <a:pt x="4020202" y="11581"/>
                    <a:pt x="4020202" y="25867"/>
                  </a:cubicBezTo>
                  <a:lnTo>
                    <a:pt x="4020202" y="1767833"/>
                  </a:lnTo>
                  <a:cubicBezTo>
                    <a:pt x="4020202" y="1782118"/>
                    <a:pt x="4008621" y="1793699"/>
                    <a:pt x="3994335" y="1793699"/>
                  </a:cubicBezTo>
                  <a:lnTo>
                    <a:pt x="25867" y="1793699"/>
                  </a:lnTo>
                  <a:cubicBezTo>
                    <a:pt x="11581" y="1793699"/>
                    <a:pt x="0" y="1782118"/>
                    <a:pt x="0" y="1767833"/>
                  </a:cubicBezTo>
                  <a:lnTo>
                    <a:pt x="0" y="25867"/>
                  </a:lnTo>
                  <a:cubicBezTo>
                    <a:pt x="0" y="11581"/>
                    <a:pt x="11581" y="0"/>
                    <a:pt x="25867" y="0"/>
                  </a:cubicBezTo>
                  <a:close/>
                </a:path>
              </a:pathLst>
            </a:custGeom>
            <a:solidFill>
              <a:srgbClr val="FFFFFF"/>
            </a:solidFill>
            <a:ln w="171450">
              <a:solidFill>
                <a:srgbClr val="000000"/>
              </a:solidFill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12440604" y="5608776"/>
            <a:ext cx="3438693" cy="3583034"/>
          </a:xfrm>
          <a:custGeom>
            <a:avLst/>
            <a:gdLst/>
            <a:ahLst/>
            <a:cxnLst/>
            <a:rect l="l" t="t" r="r" b="b"/>
            <a:pathLst>
              <a:path w="3438693" h="3583034">
                <a:moveTo>
                  <a:pt x="0" y="0"/>
                </a:moveTo>
                <a:lnTo>
                  <a:pt x="3438694" y="0"/>
                </a:lnTo>
                <a:lnTo>
                  <a:pt x="3438694" y="3583034"/>
                </a:lnTo>
                <a:lnTo>
                  <a:pt x="0" y="35830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5094" t="-1708" r="-56768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85810" y="2525226"/>
            <a:ext cx="15264205" cy="226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79"/>
              </a:lnSpc>
              <a:spcBef>
                <a:spcPct val="0"/>
              </a:spcBef>
            </a:pPr>
            <a:r>
              <a:rPr lang="en-US" sz="1200" u="none" strike="noStrike">
                <a:solidFill>
                  <a:srgbClr val="000000"/>
                </a:solidFill>
                <a:latin typeface="Arial"/>
              </a:rPr>
              <a:t>Arial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69256" y="3357086"/>
            <a:ext cx="14097312" cy="20133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7676"/>
              </a:lnSpc>
              <a:spcBef>
                <a:spcPct val="0"/>
              </a:spcBef>
            </a:pPr>
            <a:r>
              <a:rPr lang="en-US" sz="5483">
                <a:solidFill>
                  <a:srgbClr val="000000"/>
                </a:solidFill>
                <a:latin typeface="Arial"/>
              </a:rPr>
              <a:t>Zooming forwards to 1803, the idea of atoms reappears thanks to John Dalton and others: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095344" y="5912170"/>
            <a:ext cx="14097312" cy="2852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81" lvl="1" indent="-345440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Arial"/>
              </a:rPr>
              <a:t>Matter is built of atoms,</a:t>
            </a:r>
          </a:p>
          <a:p>
            <a:pPr marL="690881" lvl="1" indent="-345440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Arial"/>
              </a:rPr>
              <a:t>Atoms cannot be created nor destroyed,</a:t>
            </a:r>
          </a:p>
          <a:p>
            <a:pPr marL="690881" lvl="1" indent="-345440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Arial"/>
              </a:rPr>
              <a:t>Atoms of the same substance are identical,</a:t>
            </a:r>
          </a:p>
          <a:p>
            <a:pPr marL="690881" lvl="1" indent="-345440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Arial"/>
              </a:rPr>
              <a:t>Chemical reactions occur when atoms reorganise.</a:t>
            </a:r>
          </a:p>
          <a:p>
            <a:pPr>
              <a:lnSpc>
                <a:spcPts val="4480"/>
              </a:lnSpc>
            </a:pPr>
            <a:endParaRPr lang="en-US" sz="32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781985" y="714375"/>
            <a:ext cx="14097312" cy="1554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456"/>
              </a:lnSpc>
              <a:spcBef>
                <a:spcPct val="0"/>
              </a:spcBef>
            </a:pPr>
            <a:r>
              <a:rPr lang="en-US" sz="8182">
                <a:solidFill>
                  <a:srgbClr val="000000"/>
                </a:solidFill>
                <a:latin typeface="Arial"/>
              </a:rPr>
              <a:t>What are atoms?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846</Words>
  <Application>Microsoft Macintosh PowerPoint</Application>
  <PresentationFormat>Custom</PresentationFormat>
  <Paragraphs>110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 Bold</vt:lpstr>
      <vt:lpstr>Arial Italics</vt:lpstr>
      <vt:lpstr>Calibri</vt:lpstr>
      <vt:lpstr>Arial Bold Italics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 a heading</dc:title>
  <cp:lastModifiedBy>POOLE, AMANDA (PGR)</cp:lastModifiedBy>
  <cp:revision>1</cp:revision>
  <dcterms:created xsi:type="dcterms:W3CDTF">2006-08-16T00:00:00Z</dcterms:created>
  <dcterms:modified xsi:type="dcterms:W3CDTF">2023-07-28T10:09:48Z</dcterms:modified>
  <dc:identifier>DAFp3uqPCis</dc:identifier>
</cp:coreProperties>
</file>