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8" r:id="rId2"/>
    <p:sldId id="289" r:id="rId3"/>
    <p:sldId id="290" r:id="rId4"/>
    <p:sldId id="419" r:id="rId5"/>
    <p:sldId id="418" r:id="rId6"/>
    <p:sldId id="420" r:id="rId7"/>
    <p:sldId id="42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809" autoAdjust="0"/>
  </p:normalViewPr>
  <p:slideViewPr>
    <p:cSldViewPr snapToGrid="0">
      <p:cViewPr varScale="1">
        <p:scale>
          <a:sx n="55" d="100"/>
          <a:sy n="55" d="100"/>
        </p:scale>
        <p:origin x="131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89D34-8548-4BF0-8B88-35C38BBFB46D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3A671-CAAA-40A9-8EDA-4DA0C8D28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41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80C5E2-78CD-F746-9BAF-2B89BCAF7EBF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BBB31-61F4-4441-A746-6C29BF61583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E. Garcia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AC500EB-67CD-4E61-9BE8-843147F2E11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262BADF-7923-47F5-8939-410E2D4F7ECF}" type="datetime1">
              <a:rPr lang="en-US" smtClean="0"/>
              <a:t>28-Mar-23</a:t>
            </a:fld>
            <a:endParaRPr lang="en-US"/>
          </a:p>
        </p:txBody>
      </p:sp>
      <p:sp>
        <p:nvSpPr>
          <p:cNvPr id="7" name="Header Placeholder 6">
            <a:extLst>
              <a:ext uri="{FF2B5EF4-FFF2-40B4-BE49-F238E27FC236}">
                <a16:creationId xmlns:a16="http://schemas.microsoft.com/office/drawing/2014/main" id="{27B10F43-518D-4E0C-B439-8A5F827C5BA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eg</a:t>
            </a:r>
          </a:p>
        </p:txBody>
      </p:sp>
    </p:spTree>
    <p:extLst>
      <p:ext uri="{BB962C8B-B14F-4D97-AF65-F5344CB8AC3E}">
        <p14:creationId xmlns:p14="http://schemas.microsoft.com/office/powerpoint/2010/main" val="2300370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73A671-CAAA-40A9-8EDA-4DA0C8D28D2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36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73A671-CAAA-40A9-8EDA-4DA0C8D28D2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61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73A671-CAAA-40A9-8EDA-4DA0C8D28D2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73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73A671-CAAA-40A9-8EDA-4DA0C8D28D2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40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73A671-CAAA-40A9-8EDA-4DA0C8D28D2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70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80C5E2-78CD-F746-9BAF-2B89BCAF7E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8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7DEC9-D4D1-D168-C983-7224C6D08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F64C05-63BB-5FF5-B74C-D76ED04B22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55FA8-BDB8-8612-AC77-8D1023FC0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E59C6-9908-6C89-28FC-69907FC18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12BA2-84EA-97EB-EAED-F525D112F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3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341EB-6360-BC02-7089-7079CD634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4A2C56-1706-F7DD-6F50-F1E86DED05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331A6-E7B1-32BA-98F2-66C7FCF32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2851A-F6BF-839E-4345-40FCE6443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91845-C08E-1302-E92F-106E83429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80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5A8EC6-7951-E812-FD8E-AC9866D9AC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888930-0798-21DF-5691-4C41B0B53C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3F096-4119-41B3-6151-6C6BCB993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51DAB-CDB2-CBBA-8CC3-26B7BBF37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1A5CB-BBBC-E7CF-5A5B-56274B2BE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553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4">
            <a:extLst>
              <a:ext uri="{FF2B5EF4-FFF2-40B4-BE49-F238E27FC236}">
                <a16:creationId xmlns:a16="http://schemas.microsoft.com/office/drawing/2014/main" id="{4EEBD0D7-6519-B842-ACAE-C6ABB040932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15447" y="4045017"/>
            <a:ext cx="3111500" cy="387996"/>
          </a:xfrm>
        </p:spPr>
        <p:txBody>
          <a:bodyPr>
            <a:normAutofit/>
          </a:bodyPr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My Title</a:t>
            </a:r>
          </a:p>
        </p:txBody>
      </p:sp>
      <p:sp>
        <p:nvSpPr>
          <p:cNvPr id="11" name="H3">
            <a:extLst>
              <a:ext uri="{FF2B5EF4-FFF2-40B4-BE49-F238E27FC236}">
                <a16:creationId xmlns:a16="http://schemas.microsoft.com/office/drawing/2014/main" id="{F0663673-BC83-3044-9EF4-B601B50B6DD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15447" y="3655551"/>
            <a:ext cx="5486400" cy="389181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My Name</a:t>
            </a: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F961A44D-63B2-3547-B671-D76FD4AAA4C8}"/>
              </a:ext>
            </a:extLst>
          </p:cNvPr>
          <p:cNvCxnSpPr/>
          <p:nvPr userDrawn="1"/>
        </p:nvCxnSpPr>
        <p:spPr>
          <a:xfrm>
            <a:off x="920551" y="3510709"/>
            <a:ext cx="6515952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H2 Subtitle">
            <a:extLst>
              <a:ext uri="{FF2B5EF4-FFF2-40B4-BE49-F238E27FC236}">
                <a16:creationId xmlns:a16="http://schemas.microsoft.com/office/drawing/2014/main" id="{C330FAE0-5504-8A44-8C81-7D40C5EF21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15447" y="2868634"/>
            <a:ext cx="10972799" cy="574517"/>
          </a:xfrm>
        </p:spPr>
        <p:txBody>
          <a:bodyPr/>
          <a:lstStyle>
            <a:lvl1pPr marL="0" indent="0">
              <a:buNone/>
              <a:defRPr sz="2667">
                <a:solidFill>
                  <a:schemeClr val="bg1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" name="H1 Title">
            <a:extLst>
              <a:ext uri="{FF2B5EF4-FFF2-40B4-BE49-F238E27FC236}">
                <a16:creationId xmlns:a16="http://schemas.microsoft.com/office/drawing/2014/main" id="{33034725-7AAD-B746-AE51-C7D78423B9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447" y="1955800"/>
            <a:ext cx="10972800" cy="1143001"/>
          </a:xfrm>
          <a:noFill/>
        </p:spPr>
        <p:txBody>
          <a:bodyPr>
            <a:normAutofit/>
          </a:bodyPr>
          <a:lstStyle>
            <a:lvl1pPr algn="l">
              <a:defRPr sz="5333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09A3FD-F485-4949-82E9-236F2ACBC9E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F270202-852D-401F-8A2B-D6338E17C788}" type="datetime1">
              <a:rPr lang="en-US" smtClean="0"/>
              <a:t>28-Mar-23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45ED6-C351-4ED2-93A8-833DB801165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C2A7C-66B7-43D1-B337-BB3D81D8F5E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27B30D-A570-4394-9767-6806B0BA7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86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/>
          <p:cNvSpPr>
            <a:spLocks noGrp="1"/>
          </p:cNvSpPr>
          <p:nvPr>
            <p:ph type="title"/>
          </p:nvPr>
        </p:nvSpPr>
        <p:spPr>
          <a:xfrm>
            <a:off x="609600" y="2380617"/>
            <a:ext cx="10972800" cy="1143004"/>
          </a:xfrm>
        </p:spPr>
        <p:txBody>
          <a:bodyPr>
            <a:normAutofit/>
          </a:bodyPr>
          <a:lstStyle>
            <a:lvl1pPr>
              <a:defRPr sz="5867" b="1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DB257BD6-4D9A-CD45-BCE2-728C5AB620C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600" y="3372856"/>
            <a:ext cx="10972800" cy="905933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229204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97936-1383-2879-782B-85D5F164A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EE9BC-1EB5-55FD-A453-4E55907EC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31D52-02AB-AA22-6997-BF4D763D7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F18A0-FE8F-9204-2FD0-4039E7B2B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2275F-E8FF-EBE9-1AAF-C470C251D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8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38DF2-A3A0-A6D4-F512-417DB15C2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F8FDD8-4FBF-AACC-97DF-C9FC011B52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46103-B275-E669-E17F-31B64EFD8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7F5A5-D7E9-4254-6A2D-BEAD75C87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D1C72-770E-73C8-4469-82FD22766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49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61801-7A69-3E39-35C6-6AA9ED6B1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A01C9-3D75-0883-518B-01005D81EE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64D710-B9E9-C589-F185-DF730746CD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37D9F-DAD8-59F4-11FD-A1559390A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8F989B-D934-3B54-B19B-1627064FF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90BC6-6813-22E4-6A02-D3E156558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3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77AEC-6552-B842-A318-FE9306FE0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EBA08-EAE2-7BB6-C9BF-C321529FF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3DAAFA-DA14-5A40-21DD-2185B2E03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A023F5-5F5D-FA18-FD08-AB4163776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C2C641-848A-4BF4-B127-1F3167E127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98DFBB-884F-6DA8-9A84-D618DD26D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FD0B08-CB2A-713D-C2E3-63E290818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D74DC5-21F6-5A58-34B9-28B70EA0B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4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0C353-7A02-5A9F-3705-E56A1FAAA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6E5CFE-2C6F-DE14-804C-8B3A93513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3AA268-2DF1-0F36-3835-944E8AAFE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3DAB40-612B-52DB-2AA6-25E8D4F87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F32D4-C609-79A7-0FB4-B239387BA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A77FCE-196E-A6C4-9FAC-016E286BC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6BE22-1A63-4B42-318F-C36DAE5C7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83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8D8B1-F86B-D58D-F078-8F1ED0E3C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B2172-BF29-54EA-5C20-2FD6C1C6B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DCD9E-6D85-71BA-0C03-D056F8689F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C8FC3B-486B-CDC7-6BE3-B5C29E502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1F03E0-6E73-FCFA-B416-DA1D5573D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BF69D-19B0-E6C1-92DD-236CF0FE6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88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76FBE-A1CB-F95A-76DC-BD5743AE5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ECCE8D-E3AE-3442-2767-4A0029D58D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A3600A-F3E2-1982-7C40-0BA29F1B3D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7B015-EEA2-E98C-4B84-048584436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83691-738D-C8A7-70A4-F27D92E1B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22DAA9-7489-F6E1-7AFB-990B07B01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81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A168DA-9DF6-0308-3387-46A6C261E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86A75F-6C29-37BB-9A65-FBFD10B3D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E583F-DF4F-8B8F-7883-3A1D660BD9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1C18-E473-4CB0-86E7-C63F56D65771}" type="datetimeFigureOut">
              <a:rPr lang="en-US" smtClean="0"/>
              <a:t>28-Mar-23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85AFF-372F-5CBD-9BA6-E382827D1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0289E-D204-8833-7344-E3FB5C7303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E22-6338-4EF1-AD06-BE5285E70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4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10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9E8B2B-D684-8840-AAB5-5EFB37EBC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309" y="918421"/>
            <a:ext cx="10972800" cy="114300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for ALPs at ICARUS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LArTPC R&amp;D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C6A496-E437-4D88-9E8D-2D0DDBD0AF03}"/>
              </a:ext>
            </a:extLst>
          </p:cNvPr>
          <p:cNvSpPr txBox="1"/>
          <p:nvPr/>
        </p:nvSpPr>
        <p:spPr>
          <a:xfrm>
            <a:off x="954248" y="301554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/>
              </a:rPr>
              <a:t>Atharva Dange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C4C712-4DA8-7352-4B61-C1617DB35227}"/>
              </a:ext>
            </a:extLst>
          </p:cNvPr>
          <p:cNvSpPr txBox="1"/>
          <p:nvPr/>
        </p:nvSpPr>
        <p:spPr>
          <a:xfrm>
            <a:off x="176980" y="6376127"/>
            <a:ext cx="471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FDEC3F-070D-CF67-2848-96F39CF04FD4}"/>
              </a:ext>
            </a:extLst>
          </p:cNvPr>
          <p:cNvSpPr txBox="1"/>
          <p:nvPr/>
        </p:nvSpPr>
        <p:spPr>
          <a:xfrm>
            <a:off x="954248" y="3538765"/>
            <a:ext cx="5587874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bg1"/>
                </a:solidFill>
              </a:rPr>
              <a:t>ICARUS Collaboration Meeting – Flash Talk</a:t>
            </a:r>
          </a:p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bg1"/>
                </a:solidFill>
              </a:rPr>
              <a:t>28 March 2023</a:t>
            </a:r>
          </a:p>
        </p:txBody>
      </p:sp>
    </p:spTree>
    <p:extLst>
      <p:ext uri="{BB962C8B-B14F-4D97-AF65-F5344CB8AC3E}">
        <p14:creationId xmlns:p14="http://schemas.microsoft.com/office/powerpoint/2010/main" val="1044620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cern logo">
            <a:extLst>
              <a:ext uri="{FF2B5EF4-FFF2-40B4-BE49-F238E27FC236}">
                <a16:creationId xmlns:a16="http://schemas.microsoft.com/office/drawing/2014/main" id="{2DF3F663-2238-F3E2-3B33-D2809CF11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8469"/>
            <a:ext cx="986980" cy="61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6A284A-25BC-67E9-0630-5DFB90728936}"/>
              </a:ext>
            </a:extLst>
          </p:cNvPr>
          <p:cNvSpPr txBox="1"/>
          <p:nvPr/>
        </p:nvSpPr>
        <p:spPr>
          <a:xfrm>
            <a:off x="281354" y="28331"/>
            <a:ext cx="3404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B6CB29-2BCB-48C4-3595-814F56562FB7}"/>
              </a:ext>
            </a:extLst>
          </p:cNvPr>
          <p:cNvSpPr txBox="1"/>
          <p:nvPr/>
        </p:nvSpPr>
        <p:spPr>
          <a:xfrm>
            <a:off x="11774658" y="6453499"/>
            <a:ext cx="53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AD7C14-EFEC-7C82-208E-07B52060DA69}"/>
              </a:ext>
            </a:extLst>
          </p:cNvPr>
          <p:cNvCxnSpPr>
            <a:cxnSpLocks/>
          </p:cNvCxnSpPr>
          <p:nvPr/>
        </p:nvCxnSpPr>
        <p:spPr>
          <a:xfrm>
            <a:off x="815926" y="6337386"/>
            <a:ext cx="106211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ermilab Logo - LogoDix">
            <a:extLst>
              <a:ext uri="{FF2B5EF4-FFF2-40B4-BE49-F238E27FC236}">
                <a16:creationId xmlns:a16="http://schemas.microsoft.com/office/drawing/2014/main" id="{7739F3DF-DAC8-65C7-1CFD-FBFE747B5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9238" y="6242424"/>
            <a:ext cx="712762" cy="54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D94994-94BA-B53E-F7EA-7936C16FD1C7}"/>
              </a:ext>
            </a:extLst>
          </p:cNvPr>
          <p:cNvSpPr txBox="1"/>
          <p:nvPr/>
        </p:nvSpPr>
        <p:spPr>
          <a:xfrm>
            <a:off x="986980" y="6389861"/>
            <a:ext cx="43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4BEA33-A92D-0AC3-92C8-D0AE8ED9C40A}"/>
              </a:ext>
            </a:extLst>
          </p:cNvPr>
          <p:cNvSpPr txBox="1"/>
          <p:nvPr/>
        </p:nvSpPr>
        <p:spPr>
          <a:xfrm>
            <a:off x="1983545" y="6419543"/>
            <a:ext cx="9453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Atharva Dange | ALP Search and LArTPC R&amp;D | ICARUS CM Meeting | 28/03/23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5A62CCA-D717-0E65-FC14-FFBC453B9104}"/>
              </a:ext>
            </a:extLst>
          </p:cNvPr>
          <p:cNvCxnSpPr>
            <a:cxnSpLocks/>
          </p:cNvCxnSpPr>
          <p:nvPr/>
        </p:nvCxnSpPr>
        <p:spPr>
          <a:xfrm>
            <a:off x="239151" y="777295"/>
            <a:ext cx="1167618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FBEE7D0-7A9C-EA0D-F195-54351FDDFABB}"/>
              </a:ext>
            </a:extLst>
          </p:cNvPr>
          <p:cNvSpPr txBox="1"/>
          <p:nvPr/>
        </p:nvSpPr>
        <p:spPr>
          <a:xfrm>
            <a:off x="431123" y="870876"/>
            <a:ext cx="1983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</a:rPr>
              <a:t>About me: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B696F1-8B51-8C9B-9ED5-51B60D7BAF13}"/>
              </a:ext>
            </a:extLst>
          </p:cNvPr>
          <p:cNvSpPr txBox="1"/>
          <p:nvPr/>
        </p:nvSpPr>
        <p:spPr>
          <a:xfrm>
            <a:off x="464234" y="1152255"/>
            <a:ext cx="8748984" cy="18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My name is Atharva Dange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Third year PhD student, from UT Arlington, currently working at CERN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Marie Cure fellow at CERN, doing R&amp;D on ProtoDUNE - vertical drift.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Supervisors – Dr. Jaehoon Yu, UTA. Dr. Francesco </a:t>
            </a:r>
            <a:r>
              <a:rPr lang="en-US" sz="20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Pietropaolo</a:t>
            </a: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CERN.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D61494-E92E-76A5-E7FB-C90780C6190F}"/>
              </a:ext>
            </a:extLst>
          </p:cNvPr>
          <p:cNvSpPr txBox="1"/>
          <p:nvPr/>
        </p:nvSpPr>
        <p:spPr>
          <a:xfrm>
            <a:off x="464234" y="3092819"/>
            <a:ext cx="1519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</a:rPr>
              <a:t>Goals: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BA70AA-F62A-D866-E7AE-6C9364380AFD}"/>
              </a:ext>
            </a:extLst>
          </p:cNvPr>
          <p:cNvSpPr txBox="1"/>
          <p:nvPr/>
        </p:nvSpPr>
        <p:spPr>
          <a:xfrm>
            <a:off x="464233" y="3369100"/>
            <a:ext cx="10740787" cy="280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Search for Axion Like Particles (ALPs) at ICARUS using the NuMI off-axis beam</a:t>
            </a:r>
          </a:p>
          <a:p>
            <a:pPr marL="800100" lvl="1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Understand and eliminate background to discover ALPs at ICARUS. </a:t>
            </a:r>
          </a:p>
          <a:p>
            <a:pPr marL="800100" lvl="1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Develop relevant energy-mass scale constraints to expand the exclusion boundary.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Hardware construction of field cage for the ProtoDUNE – VD</a:t>
            </a:r>
          </a:p>
          <a:p>
            <a:pPr marL="742950" lvl="1" indent="-2857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Installation and commissioning of the field cage</a:t>
            </a:r>
          </a:p>
          <a:p>
            <a:pPr marL="742950" lvl="1" indent="-2857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R&amp;D on LArTPCs, specifically DUNE and ProtoDUNE - Data taking and analysis</a:t>
            </a:r>
          </a:p>
        </p:txBody>
      </p:sp>
    </p:spTree>
    <p:extLst>
      <p:ext uri="{BB962C8B-B14F-4D97-AF65-F5344CB8AC3E}">
        <p14:creationId xmlns:p14="http://schemas.microsoft.com/office/powerpoint/2010/main" val="3458258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cern logo">
            <a:extLst>
              <a:ext uri="{FF2B5EF4-FFF2-40B4-BE49-F238E27FC236}">
                <a16:creationId xmlns:a16="http://schemas.microsoft.com/office/drawing/2014/main" id="{2DF3F663-2238-F3E2-3B33-D2809CF11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8469"/>
            <a:ext cx="986980" cy="61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B6CB29-2BCB-48C4-3595-814F56562FB7}"/>
              </a:ext>
            </a:extLst>
          </p:cNvPr>
          <p:cNvSpPr txBox="1"/>
          <p:nvPr/>
        </p:nvSpPr>
        <p:spPr>
          <a:xfrm>
            <a:off x="11774658" y="6453499"/>
            <a:ext cx="53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AD7C14-EFEC-7C82-208E-07B52060DA69}"/>
              </a:ext>
            </a:extLst>
          </p:cNvPr>
          <p:cNvCxnSpPr>
            <a:cxnSpLocks/>
          </p:cNvCxnSpPr>
          <p:nvPr/>
        </p:nvCxnSpPr>
        <p:spPr>
          <a:xfrm>
            <a:off x="815926" y="6337386"/>
            <a:ext cx="106211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ermilab Logo - LogoDix">
            <a:extLst>
              <a:ext uri="{FF2B5EF4-FFF2-40B4-BE49-F238E27FC236}">
                <a16:creationId xmlns:a16="http://schemas.microsoft.com/office/drawing/2014/main" id="{7739F3DF-DAC8-65C7-1CFD-FBFE747B5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9238" y="6242424"/>
            <a:ext cx="712762" cy="54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D94994-94BA-B53E-F7EA-7936C16FD1C7}"/>
              </a:ext>
            </a:extLst>
          </p:cNvPr>
          <p:cNvSpPr txBox="1"/>
          <p:nvPr/>
        </p:nvSpPr>
        <p:spPr>
          <a:xfrm>
            <a:off x="986980" y="6389861"/>
            <a:ext cx="43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4BEA33-A92D-0AC3-92C8-D0AE8ED9C40A}"/>
              </a:ext>
            </a:extLst>
          </p:cNvPr>
          <p:cNvSpPr txBox="1"/>
          <p:nvPr/>
        </p:nvSpPr>
        <p:spPr>
          <a:xfrm>
            <a:off x="1983545" y="6419543"/>
            <a:ext cx="9453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Atharva Dange | ALP Search and LArTPC R&amp;D | ICARUS CM Meeting | 28/03/23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5A62CCA-D717-0E65-FC14-FFBC453B9104}"/>
              </a:ext>
            </a:extLst>
          </p:cNvPr>
          <p:cNvCxnSpPr>
            <a:cxnSpLocks/>
          </p:cNvCxnSpPr>
          <p:nvPr/>
        </p:nvCxnSpPr>
        <p:spPr>
          <a:xfrm>
            <a:off x="257908" y="431156"/>
            <a:ext cx="1167618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2AD79A7-A474-C369-2B15-E45604D7FFEB}"/>
              </a:ext>
            </a:extLst>
          </p:cNvPr>
          <p:cNvSpPr txBox="1"/>
          <p:nvPr/>
        </p:nvSpPr>
        <p:spPr>
          <a:xfrm>
            <a:off x="257908" y="-14068"/>
            <a:ext cx="4192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Why ICARUS?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65671B-9494-E5C2-5D9E-812CF0D427FA}"/>
                  </a:ext>
                </a:extLst>
              </p:cNvPr>
              <p:cNvSpPr txBox="1"/>
              <p:nvPr/>
            </p:nvSpPr>
            <p:spPr>
              <a:xfrm>
                <a:off x="151582" y="606222"/>
                <a:ext cx="5545833" cy="7445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sz="2200" dirty="0"/>
                  <a:t>Largest working LArTPC (before </a:t>
                </a:r>
                <a:r>
                  <a:rPr lang="en-US" sz="2200" dirty="0" err="1"/>
                  <a:t>protoDUNE</a:t>
                </a:r>
                <a:r>
                  <a:rPr lang="en-US" sz="2200" dirty="0"/>
                  <a:t>)</a:t>
                </a:r>
              </a:p>
              <a:p>
                <a:pPr marL="342900" indent="-342900" algn="just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sz="2200" dirty="0"/>
                  <a:t>Unique sensitivity to BNB </a:t>
                </a:r>
                <a:r>
                  <a:rPr lang="en-US" sz="2200" i="1" dirty="0"/>
                  <a:t>and</a:t>
                </a:r>
                <a:r>
                  <a:rPr lang="en-US" sz="2200" dirty="0"/>
                  <a:t> NuMI</a:t>
                </a:r>
              </a:p>
              <a:p>
                <a:pPr marL="342900" indent="-342900" algn="just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sz="2200" dirty="0"/>
                  <a:t>The NuMI beam line is fed by 120 GeV protons and is roughly </a:t>
                </a:r>
                <a14:m>
                  <m:oMath xmlns:m="http://schemas.openxmlformats.org/officeDocument/2006/math">
                    <m:r>
                      <a:rPr lang="en-US" sz="2200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  <m:r>
                      <a:rPr lang="en-US" sz="2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200" b="1" dirty="0">
                    <a:solidFill>
                      <a:srgbClr val="0070C0"/>
                    </a:solidFill>
                  </a:rPr>
                  <a:t> off-axis </a:t>
                </a:r>
                <a:r>
                  <a:rPr lang="en-US" sz="2200" dirty="0"/>
                  <a:t>and ~800</a:t>
                </a:r>
                <a:r>
                  <a:rPr lang="en-US" sz="2200" i="1" dirty="0"/>
                  <a:t>m</a:t>
                </a:r>
                <a:r>
                  <a:rPr lang="en-US" sz="2200" dirty="0"/>
                  <a:t> from ICARUS.</a:t>
                </a:r>
              </a:p>
              <a:p>
                <a:pPr marL="342900" indent="-342900" algn="just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sz="2200" dirty="0"/>
                  <a:t>DM/ALP indirect searches have experimental principles analogous to neutrino detection.</a:t>
                </a:r>
              </a:p>
              <a:p>
                <a:pPr marL="342900" indent="-342900" algn="just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:pPr marL="342900" indent="-342900" algn="just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:pPr marL="342900" indent="-342900" algn="just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endParaRPr lang="en-US" sz="2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65671B-9494-E5C2-5D9E-812CF0D427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582" y="606222"/>
                <a:ext cx="5545833" cy="7445756"/>
              </a:xfrm>
              <a:prstGeom prst="rect">
                <a:avLst/>
              </a:prstGeom>
              <a:blipFill>
                <a:blip r:embed="rId5"/>
                <a:stretch>
                  <a:fillRect l="-1319" r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6832F8D0-196B-CE98-2D63-592EE35EA2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7075" y="664486"/>
            <a:ext cx="6073343" cy="550742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F7200B8-99BE-3AE3-7030-F2C34BD93E95}"/>
              </a:ext>
            </a:extLst>
          </p:cNvPr>
          <p:cNvCxnSpPr>
            <a:cxnSpLocks/>
          </p:cNvCxnSpPr>
          <p:nvPr/>
        </p:nvCxnSpPr>
        <p:spPr>
          <a:xfrm flipV="1">
            <a:off x="7326686" y="778821"/>
            <a:ext cx="110182" cy="495735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603CCEF-CF1D-82A7-3E5E-396E8B895724}"/>
              </a:ext>
            </a:extLst>
          </p:cNvPr>
          <p:cNvCxnSpPr>
            <a:cxnSpLocks/>
          </p:cNvCxnSpPr>
          <p:nvPr/>
        </p:nvCxnSpPr>
        <p:spPr>
          <a:xfrm flipH="1" flipV="1">
            <a:off x="6963704" y="755898"/>
            <a:ext cx="3459579" cy="514575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5EE49A4-5C95-E86A-6A2E-1532006054CE}"/>
              </a:ext>
            </a:extLst>
          </p:cNvPr>
          <p:cNvSpPr txBox="1"/>
          <p:nvPr/>
        </p:nvSpPr>
        <p:spPr>
          <a:xfrm>
            <a:off x="8693493" y="2920344"/>
            <a:ext cx="150105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NuMI Beam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50214A-CC01-7C3B-12B1-6909275513D8}"/>
              </a:ext>
            </a:extLst>
          </p:cNvPr>
          <p:cNvSpPr txBox="1"/>
          <p:nvPr/>
        </p:nvSpPr>
        <p:spPr>
          <a:xfrm>
            <a:off x="7436868" y="4982308"/>
            <a:ext cx="1807649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Booster Beam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2720789-4A76-3540-48A6-54C9859E2B89}"/>
              </a:ext>
            </a:extLst>
          </p:cNvPr>
          <p:cNvSpPr/>
          <p:nvPr/>
        </p:nvSpPr>
        <p:spPr>
          <a:xfrm>
            <a:off x="7210033" y="4138965"/>
            <a:ext cx="269986" cy="31052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AAF702-0492-9490-0BA6-18B984FF7F8A}"/>
              </a:ext>
            </a:extLst>
          </p:cNvPr>
          <p:cNvSpPr txBox="1"/>
          <p:nvPr/>
        </p:nvSpPr>
        <p:spPr>
          <a:xfrm>
            <a:off x="7523170" y="4088903"/>
            <a:ext cx="1501050" cy="3385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SBND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E9B36A5-B0AC-3936-842C-D1393F90F5D6}"/>
              </a:ext>
            </a:extLst>
          </p:cNvPr>
          <p:cNvSpPr/>
          <p:nvPr/>
        </p:nvSpPr>
        <p:spPr>
          <a:xfrm>
            <a:off x="7277361" y="1827806"/>
            <a:ext cx="328355" cy="451026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D89F3C-2C98-F307-2EC4-DE23FD5FF9EE}"/>
              </a:ext>
            </a:extLst>
          </p:cNvPr>
          <p:cNvSpPr txBox="1"/>
          <p:nvPr/>
        </p:nvSpPr>
        <p:spPr>
          <a:xfrm>
            <a:off x="6156936" y="1903675"/>
            <a:ext cx="1043125" cy="24622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err="1"/>
              <a:t>MicroBooNe</a:t>
            </a:r>
            <a:endParaRPr lang="en-US" sz="1000" b="1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FF03254-930F-DABB-064A-225274BE21C9}"/>
              </a:ext>
            </a:extLst>
          </p:cNvPr>
          <p:cNvSpPr/>
          <p:nvPr/>
        </p:nvSpPr>
        <p:spPr>
          <a:xfrm>
            <a:off x="7212975" y="1128088"/>
            <a:ext cx="409200" cy="55857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AA40DC-7FE8-E716-7963-E0A9CC0F19BB}"/>
              </a:ext>
            </a:extLst>
          </p:cNvPr>
          <p:cNvSpPr txBox="1"/>
          <p:nvPr/>
        </p:nvSpPr>
        <p:spPr>
          <a:xfrm>
            <a:off x="7685361" y="1278818"/>
            <a:ext cx="759639" cy="24622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/>
              <a:t>ICARUS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DDF2AC-FD62-A004-0D40-0E3C60BFE1C7}"/>
              </a:ext>
            </a:extLst>
          </p:cNvPr>
          <p:cNvSpPr/>
          <p:nvPr/>
        </p:nvSpPr>
        <p:spPr>
          <a:xfrm rot="18851007">
            <a:off x="7588299" y="1696785"/>
            <a:ext cx="224866" cy="16691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8CF4AB-009B-5E04-3129-A9B08BF83120}"/>
              </a:ext>
            </a:extLst>
          </p:cNvPr>
          <p:cNvSpPr txBox="1"/>
          <p:nvPr/>
        </p:nvSpPr>
        <p:spPr>
          <a:xfrm>
            <a:off x="8288266" y="1749787"/>
            <a:ext cx="1501050" cy="27699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NuMI Absorber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4CB05E9-DC5F-DA9A-6A6D-723984961155}"/>
              </a:ext>
            </a:extLst>
          </p:cNvPr>
          <p:cNvCxnSpPr>
            <a:cxnSpLocks/>
            <a:endCxn id="32" idx="3"/>
          </p:cNvCxnSpPr>
          <p:nvPr/>
        </p:nvCxnSpPr>
        <p:spPr>
          <a:xfrm flipH="1" flipV="1">
            <a:off x="8034048" y="1902035"/>
            <a:ext cx="221674" cy="44992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066F21E1-27E5-B835-CD34-B6DABC8CFCBB}"/>
              </a:ext>
            </a:extLst>
          </p:cNvPr>
          <p:cNvSpPr/>
          <p:nvPr/>
        </p:nvSpPr>
        <p:spPr>
          <a:xfrm rot="16655256">
            <a:off x="7870139" y="1814211"/>
            <a:ext cx="174015" cy="155162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63A5378-15FF-5955-B4F5-11997B9F33BD}"/>
              </a:ext>
            </a:extLst>
          </p:cNvPr>
          <p:cNvCxnSpPr>
            <a:cxnSpLocks/>
          </p:cNvCxnSpPr>
          <p:nvPr/>
        </p:nvCxnSpPr>
        <p:spPr>
          <a:xfrm flipH="1">
            <a:off x="7260712" y="808372"/>
            <a:ext cx="182880" cy="2032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2903635-F673-50EE-DF87-51D7B17CFBB2}"/>
              </a:ext>
            </a:extLst>
          </p:cNvPr>
          <p:cNvCxnSpPr>
            <a:cxnSpLocks/>
          </p:cNvCxnSpPr>
          <p:nvPr/>
        </p:nvCxnSpPr>
        <p:spPr>
          <a:xfrm>
            <a:off x="7427071" y="806559"/>
            <a:ext cx="192078" cy="2032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2FBA8C0-1381-396D-F0E2-01BAA4619734}"/>
              </a:ext>
            </a:extLst>
          </p:cNvPr>
          <p:cNvCxnSpPr>
            <a:cxnSpLocks/>
          </p:cNvCxnSpPr>
          <p:nvPr/>
        </p:nvCxnSpPr>
        <p:spPr>
          <a:xfrm flipH="1">
            <a:off x="6880192" y="757896"/>
            <a:ext cx="83512" cy="2984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BF07EA6-9E1D-8677-8669-3ED4500787E5}"/>
              </a:ext>
            </a:extLst>
          </p:cNvPr>
          <p:cNvCxnSpPr>
            <a:cxnSpLocks/>
          </p:cNvCxnSpPr>
          <p:nvPr/>
        </p:nvCxnSpPr>
        <p:spPr>
          <a:xfrm>
            <a:off x="6967056" y="757896"/>
            <a:ext cx="291965" cy="952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FD561F43-332D-8F96-B145-88DB3B679C20}"/>
              </a:ext>
            </a:extLst>
          </p:cNvPr>
          <p:cNvSpPr txBox="1"/>
          <p:nvPr/>
        </p:nvSpPr>
        <p:spPr>
          <a:xfrm>
            <a:off x="9419083" y="414412"/>
            <a:ext cx="55458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https://www.osti.gov/biblio/1867676/</a:t>
            </a:r>
          </a:p>
        </p:txBody>
      </p:sp>
    </p:spTree>
    <p:extLst>
      <p:ext uri="{BB962C8B-B14F-4D97-AF65-F5344CB8AC3E}">
        <p14:creationId xmlns:p14="http://schemas.microsoft.com/office/powerpoint/2010/main" val="3643735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9FEA19-A3ED-E91D-E10B-70ACE5724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2010" y="1241379"/>
            <a:ext cx="6959990" cy="4918889"/>
          </a:xfrm>
          <a:prstGeom prst="rect">
            <a:avLst/>
          </a:prstGeom>
        </p:spPr>
      </p:pic>
      <p:pic>
        <p:nvPicPr>
          <p:cNvPr id="2052" name="Picture 4" descr="Image result for cern logo">
            <a:extLst>
              <a:ext uri="{FF2B5EF4-FFF2-40B4-BE49-F238E27FC236}">
                <a16:creationId xmlns:a16="http://schemas.microsoft.com/office/drawing/2014/main" id="{2DF3F663-2238-F3E2-3B33-D2809CF11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8469"/>
            <a:ext cx="986980" cy="61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B6CB29-2BCB-48C4-3595-814F56562FB7}"/>
              </a:ext>
            </a:extLst>
          </p:cNvPr>
          <p:cNvSpPr txBox="1"/>
          <p:nvPr/>
        </p:nvSpPr>
        <p:spPr>
          <a:xfrm>
            <a:off x="11774658" y="6453499"/>
            <a:ext cx="53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AD7C14-EFEC-7C82-208E-07B52060DA69}"/>
              </a:ext>
            </a:extLst>
          </p:cNvPr>
          <p:cNvCxnSpPr>
            <a:cxnSpLocks/>
          </p:cNvCxnSpPr>
          <p:nvPr/>
        </p:nvCxnSpPr>
        <p:spPr>
          <a:xfrm>
            <a:off x="815926" y="6337386"/>
            <a:ext cx="106211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ermilab Logo - LogoDix">
            <a:extLst>
              <a:ext uri="{FF2B5EF4-FFF2-40B4-BE49-F238E27FC236}">
                <a16:creationId xmlns:a16="http://schemas.microsoft.com/office/drawing/2014/main" id="{7739F3DF-DAC8-65C7-1CFD-FBFE747B5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9238" y="6242424"/>
            <a:ext cx="712762" cy="54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D94994-94BA-B53E-F7EA-7936C16FD1C7}"/>
              </a:ext>
            </a:extLst>
          </p:cNvPr>
          <p:cNvSpPr txBox="1"/>
          <p:nvPr/>
        </p:nvSpPr>
        <p:spPr>
          <a:xfrm>
            <a:off x="986980" y="6389861"/>
            <a:ext cx="43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4BEA33-A92D-0AC3-92C8-D0AE8ED9C40A}"/>
              </a:ext>
            </a:extLst>
          </p:cNvPr>
          <p:cNvSpPr txBox="1"/>
          <p:nvPr/>
        </p:nvSpPr>
        <p:spPr>
          <a:xfrm>
            <a:off x="1983545" y="6419543"/>
            <a:ext cx="9453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Atharva Dange | ALP Search and LArTPC R&amp;D | ICARUS CM Meeting | 28/03/23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5A62CCA-D717-0E65-FC14-FFBC453B9104}"/>
              </a:ext>
            </a:extLst>
          </p:cNvPr>
          <p:cNvCxnSpPr>
            <a:cxnSpLocks/>
          </p:cNvCxnSpPr>
          <p:nvPr/>
        </p:nvCxnSpPr>
        <p:spPr>
          <a:xfrm>
            <a:off x="257908" y="431156"/>
            <a:ext cx="1167618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2AD79A7-A474-C369-2B15-E45604D7FFEB}"/>
              </a:ext>
            </a:extLst>
          </p:cNvPr>
          <p:cNvSpPr txBox="1"/>
          <p:nvPr/>
        </p:nvSpPr>
        <p:spPr>
          <a:xfrm>
            <a:off x="257907" y="-14068"/>
            <a:ext cx="5537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ALP Decay – Signature of Interest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62BBA24-068B-C8C9-9997-03D4006BDF05}"/>
                  </a:ext>
                </a:extLst>
              </p:cNvPr>
              <p:cNvSpPr txBox="1"/>
              <p:nvPr/>
            </p:nvSpPr>
            <p:spPr>
              <a:xfrm>
                <a:off x="-5954" y="479624"/>
                <a:ext cx="11760590" cy="1404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:r>
                  <a:rPr lang="en-US" sz="2000" dirty="0"/>
                  <a:t>ALPs may decay into a 2 photons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sz="2000" dirty="0"/>
                  <a:t> via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2000" dirty="0"/>
                  <a:t> coupling constant and the decay width as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62BBA24-068B-C8C9-9997-03D4006BDF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954" y="479624"/>
                <a:ext cx="11760590" cy="1404808"/>
              </a:xfrm>
              <a:prstGeom prst="rect">
                <a:avLst/>
              </a:prstGeom>
              <a:blipFill>
                <a:blip r:embed="rId6"/>
                <a:stretch>
                  <a:fillRect l="-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48DC22E-F637-C520-0BD2-BC0D3FBF49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61763" y="1214032"/>
            <a:ext cx="1817258" cy="10042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0A5E93-C164-04A3-36FF-FC1ACB9E1D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143" y="2632204"/>
            <a:ext cx="4108865" cy="29413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AD35F00-2A3E-640C-6577-1CC9D5BC1758}"/>
              </a:ext>
            </a:extLst>
          </p:cNvPr>
          <p:cNvSpPr txBox="1"/>
          <p:nvPr/>
        </p:nvSpPr>
        <p:spPr>
          <a:xfrm>
            <a:off x="8887080" y="1102879"/>
            <a:ext cx="342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https://arxiv.org/abs/2102.08971</a:t>
            </a:r>
          </a:p>
        </p:txBody>
      </p:sp>
    </p:spTree>
    <p:extLst>
      <p:ext uri="{BB962C8B-B14F-4D97-AF65-F5344CB8AC3E}">
        <p14:creationId xmlns:p14="http://schemas.microsoft.com/office/powerpoint/2010/main" val="323843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B03E8D-78A7-0F6F-02A3-8634F600D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9025" y="3198205"/>
            <a:ext cx="4752975" cy="3104013"/>
          </a:xfrm>
          <a:prstGeom prst="rect">
            <a:avLst/>
          </a:prstGeom>
        </p:spPr>
      </p:pic>
      <p:pic>
        <p:nvPicPr>
          <p:cNvPr id="2052" name="Picture 4" descr="Image result for cern logo">
            <a:extLst>
              <a:ext uri="{FF2B5EF4-FFF2-40B4-BE49-F238E27FC236}">
                <a16:creationId xmlns:a16="http://schemas.microsoft.com/office/drawing/2014/main" id="{2DF3F663-2238-F3E2-3B33-D2809CF11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8469"/>
            <a:ext cx="986980" cy="61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B6CB29-2BCB-48C4-3595-814F56562FB7}"/>
              </a:ext>
            </a:extLst>
          </p:cNvPr>
          <p:cNvSpPr txBox="1"/>
          <p:nvPr/>
        </p:nvSpPr>
        <p:spPr>
          <a:xfrm>
            <a:off x="11774658" y="6453499"/>
            <a:ext cx="53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AD7C14-EFEC-7C82-208E-07B52060DA69}"/>
              </a:ext>
            </a:extLst>
          </p:cNvPr>
          <p:cNvCxnSpPr>
            <a:cxnSpLocks/>
          </p:cNvCxnSpPr>
          <p:nvPr/>
        </p:nvCxnSpPr>
        <p:spPr>
          <a:xfrm>
            <a:off x="815926" y="6337386"/>
            <a:ext cx="106211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ermilab Logo - LogoDix">
            <a:extLst>
              <a:ext uri="{FF2B5EF4-FFF2-40B4-BE49-F238E27FC236}">
                <a16:creationId xmlns:a16="http://schemas.microsoft.com/office/drawing/2014/main" id="{7739F3DF-DAC8-65C7-1CFD-FBFE747B5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9238" y="6242424"/>
            <a:ext cx="712762" cy="54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D94994-94BA-B53E-F7EA-7936C16FD1C7}"/>
              </a:ext>
            </a:extLst>
          </p:cNvPr>
          <p:cNvSpPr txBox="1"/>
          <p:nvPr/>
        </p:nvSpPr>
        <p:spPr>
          <a:xfrm>
            <a:off x="986980" y="6389861"/>
            <a:ext cx="43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4BEA33-A92D-0AC3-92C8-D0AE8ED9C40A}"/>
              </a:ext>
            </a:extLst>
          </p:cNvPr>
          <p:cNvSpPr txBox="1"/>
          <p:nvPr/>
        </p:nvSpPr>
        <p:spPr>
          <a:xfrm>
            <a:off x="1983545" y="6419543"/>
            <a:ext cx="9453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Atharva Dange | ALP Search and LArTPC R&amp;D | ICARUS CM Meeting | 28/03/23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5A62CCA-D717-0E65-FC14-FFBC453B9104}"/>
              </a:ext>
            </a:extLst>
          </p:cNvPr>
          <p:cNvCxnSpPr>
            <a:cxnSpLocks/>
          </p:cNvCxnSpPr>
          <p:nvPr/>
        </p:nvCxnSpPr>
        <p:spPr>
          <a:xfrm>
            <a:off x="257908" y="431156"/>
            <a:ext cx="1167618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2AD79A7-A474-C369-2B15-E45604D7FFEB}"/>
              </a:ext>
            </a:extLst>
          </p:cNvPr>
          <p:cNvSpPr txBox="1"/>
          <p:nvPr/>
        </p:nvSpPr>
        <p:spPr>
          <a:xfrm>
            <a:off x="257908" y="-14068"/>
            <a:ext cx="4192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ICARUS and ALPs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94B01C-8892-353F-1FB9-90199EFAA4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416" y="644963"/>
            <a:ext cx="8730255" cy="13831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2DDFAA-82A8-68E2-8E10-DFA7DB2C6A3F}"/>
              </a:ext>
            </a:extLst>
          </p:cNvPr>
          <p:cNvSpPr txBox="1"/>
          <p:nvPr/>
        </p:nvSpPr>
        <p:spPr>
          <a:xfrm>
            <a:off x="8899065" y="726914"/>
            <a:ext cx="232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for 8 GeV BNB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3F54C4-F2A4-0C19-7747-92A8C73531EC}"/>
              </a:ext>
            </a:extLst>
          </p:cNvPr>
          <p:cNvSpPr txBox="1"/>
          <p:nvPr/>
        </p:nvSpPr>
        <p:spPr>
          <a:xfrm>
            <a:off x="8899065" y="1423050"/>
            <a:ext cx="3423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For 120 GeV NuMI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Table 36">
                <a:extLst>
                  <a:ext uri="{FF2B5EF4-FFF2-40B4-BE49-F238E27FC236}">
                    <a16:creationId xmlns:a16="http://schemas.microsoft.com/office/drawing/2014/main" id="{B758B87B-CF7E-63C4-3AC7-EBFD716029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8380296"/>
                  </p:ext>
                </p:extLst>
              </p:nvPr>
            </p:nvGraphicFramePr>
            <p:xfrm>
              <a:off x="152263" y="4001932"/>
              <a:ext cx="7169532" cy="1214501"/>
            </p:xfrm>
            <a:graphic>
              <a:graphicData uri="http://schemas.openxmlformats.org/drawingml/2006/table">
                <a:tbl>
                  <a:tblPr firstRow="1" bandRow="1">
                    <a:tableStyleId>{9DCAF9ED-07DC-4A11-8D7F-57B35C25682E}</a:tableStyleId>
                  </a:tblPr>
                  <a:tblGrid>
                    <a:gridCol w="1784287">
                      <a:extLst>
                        <a:ext uri="{9D8B030D-6E8A-4147-A177-3AD203B41FA5}">
                          <a16:colId xmlns:a16="http://schemas.microsoft.com/office/drawing/2014/main" val="3060611951"/>
                        </a:ext>
                      </a:extLst>
                    </a:gridCol>
                    <a:gridCol w="1164463">
                      <a:extLst>
                        <a:ext uri="{9D8B030D-6E8A-4147-A177-3AD203B41FA5}">
                          <a16:colId xmlns:a16="http://schemas.microsoft.com/office/drawing/2014/main" val="3446770842"/>
                        </a:ext>
                      </a:extLst>
                    </a:gridCol>
                    <a:gridCol w="1154748">
                      <a:extLst>
                        <a:ext uri="{9D8B030D-6E8A-4147-A177-3AD203B41FA5}">
                          <a16:colId xmlns:a16="http://schemas.microsoft.com/office/drawing/2014/main" val="1382771555"/>
                        </a:ext>
                      </a:extLst>
                    </a:gridCol>
                    <a:gridCol w="740093">
                      <a:extLst>
                        <a:ext uri="{9D8B030D-6E8A-4147-A177-3AD203B41FA5}">
                          <a16:colId xmlns:a16="http://schemas.microsoft.com/office/drawing/2014/main" val="1474096545"/>
                        </a:ext>
                      </a:extLst>
                    </a:gridCol>
                    <a:gridCol w="724217">
                      <a:extLst>
                        <a:ext uri="{9D8B030D-6E8A-4147-A177-3AD203B41FA5}">
                          <a16:colId xmlns:a16="http://schemas.microsoft.com/office/drawing/2014/main" val="2168741311"/>
                        </a:ext>
                      </a:extLst>
                    </a:gridCol>
                    <a:gridCol w="1601724">
                      <a:extLst>
                        <a:ext uri="{9D8B030D-6E8A-4147-A177-3AD203B41FA5}">
                          <a16:colId xmlns:a16="http://schemas.microsoft.com/office/drawing/2014/main" val="2071229760"/>
                        </a:ext>
                      </a:extLst>
                    </a:gridCol>
                  </a:tblGrid>
                  <a:tr h="43564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dirty="0" smtClean="0">
                                    <a:latin typeface="Cambria Math" panose="02040503050406030204" pitchFamily="18" charset="0"/>
                                  </a:rPr>
                                  <m:t>𝐸𝑥𝑝𝑒𝑟𝑖𝑚𝑒𝑛𝑡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600" b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/>
                            <a:t>(GeV)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smtClean="0"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US" sz="1600" b="1" smtClean="0">
                                        <a:latin typeface="Cambria Math" panose="02040503050406030204" pitchFamily="18" charset="0"/>
                                      </a:rPr>
                                      <m:t>𝑷𝑶𝑻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/>
                        </a:p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600" b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25224330"/>
                      </a:ext>
                    </a:extLst>
                  </a:tr>
                  <a:tr h="590853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ICARUS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600" b="1" smtClean="0">
                                          <a:latin typeface="Cambria Math" panose="02040503050406030204" pitchFamily="18" charset="0"/>
                                        </a:rPr>
                                        <m:t>𝑩𝑵𝑩</m:t>
                                      </m:r>
                                    </m:e>
                                    <m:e>
                                      <m:r>
                                        <a:rPr lang="en-US" sz="1600" b="1" smtClean="0">
                                          <a:latin typeface="Cambria Math" panose="02040503050406030204" pitchFamily="18" charset="0"/>
                                        </a:rPr>
                                        <m:t>𝑵𝒖𝑴𝑰</m:t>
                                      </m:r>
                                    </m:e>
                                  </m:eqArr>
                                </m:e>
                              </m:d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6.6×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2.5×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600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790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19.9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3.9×3.6</m:t>
                                    </m:r>
                                  </m:e>
                                </m:d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×2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61651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Table 36">
                <a:extLst>
                  <a:ext uri="{FF2B5EF4-FFF2-40B4-BE49-F238E27FC236}">
                    <a16:creationId xmlns:a16="http://schemas.microsoft.com/office/drawing/2014/main" id="{B758B87B-CF7E-63C4-3AC7-EBFD716029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8380296"/>
                  </p:ext>
                </p:extLst>
              </p:nvPr>
            </p:nvGraphicFramePr>
            <p:xfrm>
              <a:off x="152263" y="4001932"/>
              <a:ext cx="7169532" cy="1214501"/>
            </p:xfrm>
            <a:graphic>
              <a:graphicData uri="http://schemas.openxmlformats.org/drawingml/2006/table">
                <a:tbl>
                  <a:tblPr firstRow="1" bandRow="1">
                    <a:tableStyleId>{9DCAF9ED-07DC-4A11-8D7F-57B35C25682E}</a:tableStyleId>
                  </a:tblPr>
                  <a:tblGrid>
                    <a:gridCol w="1784287">
                      <a:extLst>
                        <a:ext uri="{9D8B030D-6E8A-4147-A177-3AD203B41FA5}">
                          <a16:colId xmlns:a16="http://schemas.microsoft.com/office/drawing/2014/main" val="3060611951"/>
                        </a:ext>
                      </a:extLst>
                    </a:gridCol>
                    <a:gridCol w="1164463">
                      <a:extLst>
                        <a:ext uri="{9D8B030D-6E8A-4147-A177-3AD203B41FA5}">
                          <a16:colId xmlns:a16="http://schemas.microsoft.com/office/drawing/2014/main" val="3446770842"/>
                        </a:ext>
                      </a:extLst>
                    </a:gridCol>
                    <a:gridCol w="1154748">
                      <a:extLst>
                        <a:ext uri="{9D8B030D-6E8A-4147-A177-3AD203B41FA5}">
                          <a16:colId xmlns:a16="http://schemas.microsoft.com/office/drawing/2014/main" val="1382771555"/>
                        </a:ext>
                      </a:extLst>
                    </a:gridCol>
                    <a:gridCol w="740093">
                      <a:extLst>
                        <a:ext uri="{9D8B030D-6E8A-4147-A177-3AD203B41FA5}">
                          <a16:colId xmlns:a16="http://schemas.microsoft.com/office/drawing/2014/main" val="1474096545"/>
                        </a:ext>
                      </a:extLst>
                    </a:gridCol>
                    <a:gridCol w="724217">
                      <a:extLst>
                        <a:ext uri="{9D8B030D-6E8A-4147-A177-3AD203B41FA5}">
                          <a16:colId xmlns:a16="http://schemas.microsoft.com/office/drawing/2014/main" val="2168741311"/>
                        </a:ext>
                      </a:extLst>
                    </a:gridCol>
                    <a:gridCol w="1601724">
                      <a:extLst>
                        <a:ext uri="{9D8B030D-6E8A-4147-A177-3AD203B41FA5}">
                          <a16:colId xmlns:a16="http://schemas.microsoft.com/office/drawing/2014/main" val="2071229760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41" t="-2105" r="-302730" b="-1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53927" t="-2105" r="-364398" b="-1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55263" t="-2105" r="-266316" b="-1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553279" t="-2105" r="-314754" b="-1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669748" t="-2105" r="-222689" b="-1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48289" t="-2105" r="-760" b="-11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25224330"/>
                      </a:ext>
                    </a:extLst>
                  </a:tr>
                  <a:tr h="6353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41" t="-92381" r="-302730" b="-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53927" t="-92381" r="-364398" b="-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55263" t="-92381" r="-266316" b="-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553279" t="-92381" r="-314754" b="-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669748" t="-92381" r="-222689" b="-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48289" t="-92381" r="-760" b="-19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616514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9095BEAD-1CD4-FB66-44BD-C418AD3ACC39}"/>
              </a:ext>
            </a:extLst>
          </p:cNvPr>
          <p:cNvSpPr txBox="1"/>
          <p:nvPr/>
        </p:nvSpPr>
        <p:spPr>
          <a:xfrm>
            <a:off x="1727200" y="5343119"/>
            <a:ext cx="436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Specifications for ICARUS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E9E0935-738C-25E7-143A-041E0D8EDF42}"/>
                  </a:ext>
                </a:extLst>
              </p:cNvPr>
              <p:cNvSpPr txBox="1"/>
              <p:nvPr/>
            </p:nvSpPr>
            <p:spPr>
              <a:xfrm>
                <a:off x="7639457" y="2028121"/>
                <a:ext cx="4383733" cy="1223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dirty="0"/>
                  <a:t>The expected number of events at ICARUS in which the axion decays into dimuons within the detector, as a function of the decay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E9E0935-738C-25E7-143A-041E0D8EDF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9457" y="2028121"/>
                <a:ext cx="4383733" cy="1223989"/>
              </a:xfrm>
              <a:prstGeom prst="rect">
                <a:avLst/>
              </a:prstGeom>
              <a:blipFill>
                <a:blip r:embed="rId8"/>
                <a:stretch>
                  <a:fillRect l="-1113" t="-3000" r="-1252" b="-75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7D55700B-3AB0-56FC-C8C5-8038F2F3E23A}"/>
              </a:ext>
            </a:extLst>
          </p:cNvPr>
          <p:cNvSpPr txBox="1"/>
          <p:nvPr/>
        </p:nvSpPr>
        <p:spPr>
          <a:xfrm>
            <a:off x="243233" y="2229233"/>
            <a:ext cx="6524280" cy="1876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Similar graph necessary for axion decays into the diphoton signature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Explore dominant decay channels related to ALP masses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9FEE6A-C552-7A30-A923-41BB3F88F322}"/>
              </a:ext>
            </a:extLst>
          </p:cNvPr>
          <p:cNvSpPr txBox="1"/>
          <p:nvPr/>
        </p:nvSpPr>
        <p:spPr>
          <a:xfrm>
            <a:off x="6204203" y="455939"/>
            <a:ext cx="3627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	arXiv:2210.02462</a:t>
            </a:r>
          </a:p>
        </p:txBody>
      </p:sp>
    </p:spTree>
    <p:extLst>
      <p:ext uri="{BB962C8B-B14F-4D97-AF65-F5344CB8AC3E}">
        <p14:creationId xmlns:p14="http://schemas.microsoft.com/office/powerpoint/2010/main" val="2950351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cern logo">
            <a:extLst>
              <a:ext uri="{FF2B5EF4-FFF2-40B4-BE49-F238E27FC236}">
                <a16:creationId xmlns:a16="http://schemas.microsoft.com/office/drawing/2014/main" id="{2DF3F663-2238-F3E2-3B33-D2809CF11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8469"/>
            <a:ext cx="986980" cy="61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B6CB29-2BCB-48C4-3595-814F56562FB7}"/>
              </a:ext>
            </a:extLst>
          </p:cNvPr>
          <p:cNvSpPr txBox="1"/>
          <p:nvPr/>
        </p:nvSpPr>
        <p:spPr>
          <a:xfrm>
            <a:off x="11774658" y="6453499"/>
            <a:ext cx="53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AD7C14-EFEC-7C82-208E-07B52060DA69}"/>
              </a:ext>
            </a:extLst>
          </p:cNvPr>
          <p:cNvCxnSpPr>
            <a:cxnSpLocks/>
          </p:cNvCxnSpPr>
          <p:nvPr/>
        </p:nvCxnSpPr>
        <p:spPr>
          <a:xfrm>
            <a:off x="815926" y="6337386"/>
            <a:ext cx="106211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ermilab Logo - LogoDix">
            <a:extLst>
              <a:ext uri="{FF2B5EF4-FFF2-40B4-BE49-F238E27FC236}">
                <a16:creationId xmlns:a16="http://schemas.microsoft.com/office/drawing/2014/main" id="{7739F3DF-DAC8-65C7-1CFD-FBFE747B5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9238" y="6242424"/>
            <a:ext cx="712762" cy="54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D94994-94BA-B53E-F7EA-7936C16FD1C7}"/>
              </a:ext>
            </a:extLst>
          </p:cNvPr>
          <p:cNvSpPr txBox="1"/>
          <p:nvPr/>
        </p:nvSpPr>
        <p:spPr>
          <a:xfrm>
            <a:off x="986980" y="6389861"/>
            <a:ext cx="43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4BEA33-A92D-0AC3-92C8-D0AE8ED9C40A}"/>
              </a:ext>
            </a:extLst>
          </p:cNvPr>
          <p:cNvSpPr txBox="1"/>
          <p:nvPr/>
        </p:nvSpPr>
        <p:spPr>
          <a:xfrm>
            <a:off x="1983545" y="6419543"/>
            <a:ext cx="9453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Atharva Dange | ALP Search and LArTPC R&amp;D | ICARUS CM Meeting | 28/03/23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5A62CCA-D717-0E65-FC14-FFBC453B9104}"/>
              </a:ext>
            </a:extLst>
          </p:cNvPr>
          <p:cNvCxnSpPr>
            <a:cxnSpLocks/>
          </p:cNvCxnSpPr>
          <p:nvPr/>
        </p:nvCxnSpPr>
        <p:spPr>
          <a:xfrm>
            <a:off x="257908" y="431156"/>
            <a:ext cx="1167618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2AD79A7-A474-C369-2B15-E45604D7FFEB}"/>
              </a:ext>
            </a:extLst>
          </p:cNvPr>
          <p:cNvSpPr txBox="1"/>
          <p:nvPr/>
        </p:nvSpPr>
        <p:spPr>
          <a:xfrm>
            <a:off x="257908" y="-14068"/>
            <a:ext cx="6259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Conclusion and Future Work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1A39D8-3386-7DB5-1AF4-D3E8A6B46989}"/>
              </a:ext>
            </a:extLst>
          </p:cNvPr>
          <p:cNvSpPr txBox="1"/>
          <p:nvPr/>
        </p:nvSpPr>
        <p:spPr>
          <a:xfrm>
            <a:off x="-215727" y="560294"/>
            <a:ext cx="11990385" cy="36822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Well motivated opportunities exist in the axion coupling to gauge bosons with a single or diphoton signature space.</a:t>
            </a:r>
          </a:p>
          <a:p>
            <a:pPr marL="742950" lvl="1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Identifying the ICARUS parameter space with its constraints is the key! Backgrounds to be made recognizable and possible to be significantly reduced.</a:t>
            </a:r>
          </a:p>
          <a:p>
            <a:pPr marL="742950" lvl="1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Data analysis with goal of completing dissertation by the end of 2024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FEF531A-5692-DA1D-EFEC-3818B72B1809}"/>
              </a:ext>
            </a:extLst>
          </p:cNvPr>
          <p:cNvSpPr txBox="1"/>
          <p:nvPr/>
        </p:nvSpPr>
        <p:spPr>
          <a:xfrm>
            <a:off x="-215727" y="5142602"/>
            <a:ext cx="11694965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Completion of VD Module 0 construction and start data taking and analysis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FEB5285-57AB-2CC3-DA3D-30006239FE5A}"/>
              </a:ext>
            </a:extLst>
          </p:cNvPr>
          <p:cNvSpPr txBox="1"/>
          <p:nvPr/>
        </p:nvSpPr>
        <p:spPr>
          <a:xfrm>
            <a:off x="257908" y="4701692"/>
            <a:ext cx="5303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ProtoDUNE II and LArTPC R&amp;D Work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3829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84434CD-B217-634F-E6E7-CCA3D834C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71051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EBE40D-4809-1F92-043A-002F39675DBF}"/>
              </a:ext>
            </a:extLst>
          </p:cNvPr>
          <p:cNvSpPr txBox="1"/>
          <p:nvPr/>
        </p:nvSpPr>
        <p:spPr>
          <a:xfrm>
            <a:off x="8257735" y="3211005"/>
            <a:ext cx="2785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52691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540</Words>
  <Application>Microsoft Office PowerPoint</Application>
  <PresentationFormat>Widescreen</PresentationFormat>
  <Paragraphs>89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Courier New</vt:lpstr>
      <vt:lpstr>Times New Roman</vt:lpstr>
      <vt:lpstr>Verdana</vt:lpstr>
      <vt:lpstr>Office Theme</vt:lpstr>
      <vt:lpstr>Search for ALPs at ICARUS and LArTPC R&amp;D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ALPs at ICARUS and LArTPC R&amp;D</dc:title>
  <dc:creator>Dange, Atharva Atul</dc:creator>
  <cp:lastModifiedBy>Dange, Atharva Atul</cp:lastModifiedBy>
  <cp:revision>51</cp:revision>
  <dcterms:created xsi:type="dcterms:W3CDTF">2023-03-26T10:13:14Z</dcterms:created>
  <dcterms:modified xsi:type="dcterms:W3CDTF">2023-03-28T15:17:03Z</dcterms:modified>
</cp:coreProperties>
</file>