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518" r:id="rId2"/>
    <p:sldId id="2043" r:id="rId3"/>
    <p:sldId id="2059" r:id="rId4"/>
    <p:sldId id="2045" r:id="rId5"/>
    <p:sldId id="2053" r:id="rId6"/>
    <p:sldId id="2057" r:id="rId7"/>
    <p:sldId id="2058" r:id="rId8"/>
    <p:sldId id="2060" r:id="rId9"/>
    <p:sldId id="2040" r:id="rId10"/>
    <p:sldId id="203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51"/>
    <p:restoredTop sz="94686"/>
  </p:normalViewPr>
  <p:slideViewPr>
    <p:cSldViewPr snapToGrid="0" snapToObjects="1">
      <p:cViewPr varScale="1">
        <p:scale>
          <a:sx n="120" d="100"/>
          <a:sy n="120" d="100"/>
        </p:scale>
        <p:origin x="192" y="2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</a:t>
            </a:r>
            <a:r>
              <a:rPr lang="en-US" dirty="0" err="1"/>
              <a:t>Giovasnnozzi</a:t>
            </a:r>
            <a:r>
              <a:rPr lang="en-US" dirty="0"/>
              <a:t>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ABP SLM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Giovannozzi | ABP SLM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2344/contributions/1630775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6D810-62EE-8B41-90CB-6F3824610B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ring design meeting #2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82571E-8B6D-C34E-95B4-EB3125952F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57060"/>
            <a:ext cx="11376026" cy="1846979"/>
          </a:xfrm>
        </p:spPr>
        <p:txBody>
          <a:bodyPr/>
          <a:lstStyle/>
          <a:p>
            <a:r>
              <a:rPr lang="en-GB" dirty="0"/>
              <a:t>M. Giovannozzi</a:t>
            </a:r>
          </a:p>
          <a:p>
            <a:r>
              <a:rPr lang="en-GB" dirty="0"/>
              <a:t>Acknowledgements: A. Abramov, W. </a:t>
            </a:r>
            <a:r>
              <a:rPr lang="en-GB" dirty="0" err="1"/>
              <a:t>Bartmann</a:t>
            </a:r>
            <a:r>
              <a:rPr lang="en-GB" dirty="0"/>
              <a:t>, R. Bruce, S. </a:t>
            </a:r>
            <a:r>
              <a:rPr lang="en-GB" dirty="0" err="1"/>
              <a:t>Calatroni</a:t>
            </a:r>
            <a:r>
              <a:rPr lang="en-GB" dirty="0"/>
              <a:t>, F. </a:t>
            </a:r>
            <a:r>
              <a:rPr lang="en-GB" dirty="0" err="1"/>
              <a:t>Cerutti</a:t>
            </a:r>
            <a:r>
              <a:rPr lang="en-GB" dirty="0"/>
              <a:t>, R. Lopez, N. </a:t>
            </a:r>
            <a:r>
              <a:rPr lang="en-GB" dirty="0" err="1"/>
              <a:t>Mounet</a:t>
            </a:r>
            <a:r>
              <a:rPr lang="en-GB" dirty="0"/>
              <a:t>, G. Perez-</a:t>
            </a:r>
            <a:r>
              <a:rPr lang="en-GB" dirty="0" err="1"/>
              <a:t>Segurana</a:t>
            </a:r>
            <a:r>
              <a:rPr lang="en-GB" dirty="0"/>
              <a:t>, T. </a:t>
            </a:r>
            <a:r>
              <a:rPr lang="en-GB" dirty="0" err="1"/>
              <a:t>Risselada</a:t>
            </a:r>
            <a:r>
              <a:rPr lang="en-GB" dirty="0"/>
              <a:t>, P. </a:t>
            </a:r>
            <a:r>
              <a:rPr lang="en-GB" dirty="0" err="1"/>
              <a:t>Thonet</a:t>
            </a:r>
            <a:r>
              <a:rPr lang="en-GB" dirty="0"/>
              <a:t>, E. </a:t>
            </a:r>
            <a:r>
              <a:rPr lang="en-GB" dirty="0" err="1"/>
              <a:t>Todesco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80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1614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5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On-going activities: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PA31V3.0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Optics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Transfer lines in ring tunnel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Operating temperature of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General 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2207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activities: PA31V3.0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52937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New layout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cs typeface="Calibri" panose="020F0502020204030204" pitchFamily="34" charset="0"/>
              </a:rPr>
              <a:t>The ring circumference will be further shortened for matching the harmonic number of FCC-</a:t>
            </a:r>
            <a:r>
              <a:rPr lang="en-GB" sz="2200" b="1" dirty="0" err="1">
                <a:cs typeface="Calibri" panose="020F0502020204030204" pitchFamily="34" charset="0"/>
              </a:rPr>
              <a:t>hh</a:t>
            </a:r>
            <a:r>
              <a:rPr lang="en-GB" sz="2200" b="1" dirty="0">
                <a:cs typeface="Calibri" panose="020F0502020204030204" pitchFamily="34" charset="0"/>
              </a:rPr>
              <a:t> and its injector and for improving the ring placement.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V2.0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215.294 m;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Circ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91104.686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N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42;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1400 m; 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2143</a:t>
            </a:r>
            <a:r>
              <a:rPr lang="en-GB" sz="2200" b="1" dirty="0">
                <a:cs typeface="Calibri" panose="020F0502020204030204" pitchFamily="34" charset="0"/>
              </a:rPr>
              <a:t> 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latin typeface="Symbol" pitchFamily="2" charset="2"/>
                <a:cs typeface="Calibri" panose="020F0502020204030204" pitchFamily="34" charset="0"/>
              </a:rPr>
              <a:t>q</a:t>
            </a:r>
            <a:r>
              <a:rPr lang="en-GB" sz="2200" b="1" baseline="-25000" dirty="0">
                <a:cs typeface="Calibri" panose="020F0502020204030204" pitchFamily="34" charset="0"/>
              </a:rPr>
              <a:t>0</a:t>
            </a:r>
            <a:r>
              <a:rPr lang="en-GB" sz="2200" b="1" dirty="0">
                <a:cs typeface="Calibri" panose="020F0502020204030204" pitchFamily="34" charset="0"/>
              </a:rPr>
              <a:t> =+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10.88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lat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46.2467465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lon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6.09718737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</a:t>
            </a:r>
            <a:endParaRPr lang="en-GB" sz="2400" b="1" dirty="0"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V3.0 (beam energy for 16 T is approximately 47 </a:t>
            </a:r>
            <a:r>
              <a:rPr lang="en-GB" sz="2400" b="1" dirty="0" err="1">
                <a:cs typeface="Calibri" panose="020F0502020204030204" pitchFamily="34" charset="0"/>
              </a:rPr>
              <a:t>TeV</a:t>
            </a:r>
            <a:r>
              <a:rPr lang="en-GB" sz="2400" b="1" dirty="0">
                <a:cs typeface="Calibri" panose="020F050202020403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215.294 m;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Circ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90657.886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N</a:t>
            </a:r>
            <a:r>
              <a:rPr lang="en-GB" sz="2200" b="1" baseline="-25000" dirty="0" err="1">
                <a:cs typeface="Calibri" panose="020F0502020204030204" pitchFamily="34" charset="0"/>
              </a:rPr>
              <a:t>cell</a:t>
            </a:r>
            <a:r>
              <a:rPr lang="en-GB" sz="2200" b="1" dirty="0">
                <a:cs typeface="Calibri" panose="020F0502020204030204" pitchFamily="34" charset="0"/>
              </a:rPr>
              <a:t> = 42;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1400 m;  </a:t>
            </a:r>
            <a:r>
              <a:rPr lang="en-GB" sz="2200" b="1" dirty="0" err="1">
                <a:cs typeface="Calibri" panose="020F0502020204030204" pitchFamily="34" charset="0"/>
              </a:rPr>
              <a:t>L</a:t>
            </a:r>
            <a:r>
              <a:rPr lang="en-GB" sz="2200" b="1" baseline="-25000" dirty="0" err="1">
                <a:cs typeface="Calibri" panose="020F0502020204030204" pitchFamily="34" charset="0"/>
              </a:rPr>
              <a:t>ss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2032</a:t>
            </a:r>
            <a:r>
              <a:rPr lang="en-GB" sz="2200" b="1" dirty="0">
                <a:cs typeface="Calibri" panose="020F0502020204030204" pitchFamily="34" charset="0"/>
              </a:rPr>
              <a:t> m;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b="1" dirty="0">
                <a:latin typeface="Symbol" pitchFamily="2" charset="2"/>
                <a:cs typeface="Calibri" panose="020F0502020204030204" pitchFamily="34" charset="0"/>
              </a:rPr>
              <a:t>q</a:t>
            </a:r>
            <a:r>
              <a:rPr lang="en-GB" sz="2200" b="1" baseline="-25000" dirty="0">
                <a:cs typeface="Calibri" panose="020F0502020204030204" pitchFamily="34" charset="0"/>
              </a:rPr>
              <a:t>0</a:t>
            </a:r>
            <a:r>
              <a:rPr lang="en-GB" sz="2200" b="1" dirty="0">
                <a:cs typeface="Calibri" panose="020F0502020204030204" pitchFamily="34" charset="0"/>
              </a:rPr>
              <a:t> =+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10.90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lat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46.2466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 </a:t>
            </a:r>
            <a:r>
              <a:rPr lang="en-GB" sz="2200" b="1" dirty="0" err="1">
                <a:cs typeface="Calibri" panose="020F0502020204030204" pitchFamily="34" charset="0"/>
              </a:rPr>
              <a:t>PA</a:t>
            </a:r>
            <a:r>
              <a:rPr lang="en-GB" sz="2200" b="1" baseline="-25000" dirty="0" err="1">
                <a:cs typeface="Calibri" panose="020F0502020204030204" pitchFamily="34" charset="0"/>
              </a:rPr>
              <a:t>lon</a:t>
            </a:r>
            <a:r>
              <a:rPr lang="en-GB" sz="2200" b="1" dirty="0">
                <a:cs typeface="Calibri" panose="020F0502020204030204" pitchFamily="34" charset="0"/>
              </a:rPr>
              <a:t> = </a:t>
            </a:r>
            <a:r>
              <a:rPr lang="en-GB" sz="2200" b="1" dirty="0">
                <a:solidFill>
                  <a:srgbClr val="00B0F0"/>
                </a:solidFill>
                <a:cs typeface="Calibri" panose="020F0502020204030204" pitchFamily="34" charset="0"/>
              </a:rPr>
              <a:t>6.0981</a:t>
            </a:r>
            <a:r>
              <a:rPr lang="en-GB" sz="2200" b="1" dirty="0">
                <a:cs typeface="Calibri" panose="020F0502020204030204" pitchFamily="34" charset="0"/>
              </a:rPr>
              <a:t> </a:t>
            </a:r>
            <a:r>
              <a:rPr lang="en-GB" sz="2200" b="1" dirty="0" err="1">
                <a:cs typeface="Calibri" panose="020F0502020204030204" pitchFamily="34" charset="0"/>
              </a:rPr>
              <a:t>deg</a:t>
            </a:r>
            <a:r>
              <a:rPr lang="en-GB" sz="2200" b="1" dirty="0"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V3.1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Same as V3.0, but with the experimental IPs radially displaced match those of the FCC-</a:t>
            </a:r>
            <a:r>
              <a:rPr lang="en-GB" sz="2400" b="1" dirty="0" err="1">
                <a:cs typeface="Calibri" panose="020F0502020204030204" pitchFamily="34" charset="0"/>
              </a:rPr>
              <a:t>ee</a:t>
            </a:r>
            <a:r>
              <a:rPr lang="en-GB" sz="2400" b="1" dirty="0">
                <a:cs typeface="Calibri" panose="020F0502020204030204" pitchFamily="34" charset="0"/>
              </a:rPr>
              <a:t> rings.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09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activities: PA31V3.0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8" y="1446832"/>
            <a:ext cx="5023604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 comparison of the FCC-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ring and the corresponding FCC-</a:t>
            </a:r>
            <a:r>
              <a:rPr lang="en-GB" sz="2400" b="1" dirty="0" err="1">
                <a:cs typeface="Calibri" panose="020F0502020204030204" pitchFamily="34" charset="0"/>
              </a:rPr>
              <a:t>ee</a:t>
            </a:r>
            <a:r>
              <a:rPr lang="en-GB" sz="2400" b="1" dirty="0">
                <a:cs typeface="Calibri" panose="020F0502020204030204" pitchFamily="34" charset="0"/>
              </a:rPr>
              <a:t> ring showed large displacements that should be fixed in the future.</a:t>
            </a:r>
            <a:endParaRPr lang="en-GB" sz="1600" b="1" dirty="0"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FB967D-EC32-D0C9-A6EA-90A7ABA80F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273" t="25185" r="3439" b="23386"/>
          <a:stretch/>
        </p:blipFill>
        <p:spPr>
          <a:xfrm>
            <a:off x="5431591" y="1465688"/>
            <a:ext cx="6352422" cy="473508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354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On-going activities: optics design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V1.0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It includes new optics for collimation insertions and new PB optics.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Preparation of a thin lens lattice for collimation studies to validate the new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V3.0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Development of a 16-dipole cell design: see presentation by Gustavo.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 decision has been taken to injection the beams in the outer channel.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Decision to replace normal conducting separation dipoles in experimental insertions with superconducting ones. At present, HL-LHC performance is assumed, but following aperture studies we will better specify the magnets. This would enable gaining useful space in the insertion.</a:t>
            </a:r>
          </a:p>
        </p:txBody>
      </p:sp>
    </p:spTree>
    <p:extLst>
      <p:ext uri="{BB962C8B-B14F-4D97-AF65-F5344CB8AC3E}">
        <p14:creationId xmlns:p14="http://schemas.microsoft.com/office/powerpoint/2010/main" val="422614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On-going activities: </a:t>
            </a:r>
            <a:r>
              <a:rPr kumimoji="0" lang="en-GB" sz="320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Calibri" panose="020F0502020204030204" pitchFamily="34" charset="0"/>
              </a:rPr>
              <a:t>t</a:t>
            </a:r>
            <a:r>
              <a:rPr lang="en-GB" sz="3200" b="1" dirty="0" err="1">
                <a:cs typeface="Calibri" panose="020F0502020204030204" pitchFamily="34" charset="0"/>
              </a:rPr>
              <a:t>ransfer</a:t>
            </a:r>
            <a:r>
              <a:rPr lang="en-GB" sz="3200" b="1" dirty="0">
                <a:cs typeface="Calibri" panose="020F0502020204030204" pitchFamily="34" charset="0"/>
              </a:rPr>
              <a:t> lines in ring tunnel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Optics design: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Same regular cell as that of the FCC-</a:t>
            </a:r>
            <a:r>
              <a:rPr lang="en-GB" sz="2400" b="1" dirty="0" err="1">
                <a:cs typeface="Calibri" panose="020F0502020204030204" pitchFamily="34" charset="0"/>
              </a:rPr>
              <a:t>hh</a:t>
            </a:r>
            <a:r>
              <a:rPr lang="en-GB" sz="2400" b="1" dirty="0">
                <a:cs typeface="Calibri" panose="020F0502020204030204" pitchFamily="34" charset="0"/>
              </a:rPr>
              <a:t> ring. This design will be used also for the part of the transfer lines outside of the ring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Magnet design: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Two solutions available: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Normal-conducting magnets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Permanent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Overall magnet design available, integration studies to be launched.</a:t>
            </a:r>
          </a:p>
        </p:txBody>
      </p:sp>
    </p:spTree>
    <p:extLst>
      <p:ext uri="{BB962C8B-B14F-4D97-AF65-F5344CB8AC3E}">
        <p14:creationId xmlns:p14="http://schemas.microsoft.com/office/powerpoint/2010/main" val="266952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	On-going activities: beam screen temperature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Thanks to the decision to perform a coating of the beam screen (with amorphous carbon) it is possible to operate the beam screen at higher temperature.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The best choice seems to be 70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Using the information in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L. Tavian, Cryogenics, FCC Collider </a:t>
            </a:r>
            <a:r>
              <a:rPr lang="en-GB" sz="2000" b="1" dirty="0" err="1">
                <a:cs typeface="Calibri" panose="020F0502020204030204" pitchFamily="34" charset="0"/>
              </a:rPr>
              <a:t>Kickoff</a:t>
            </a:r>
            <a:r>
              <a:rPr lang="en-GB" sz="2000" b="1" dirty="0">
                <a:cs typeface="Calibri" panose="020F0502020204030204" pitchFamily="34" charset="0"/>
              </a:rPr>
              <a:t> Meeting, Univ. Geneva, Switzerland (2014), </a:t>
            </a:r>
            <a:r>
              <a:rPr lang="en-GB" sz="2000" b="1" dirty="0">
                <a:cs typeface="Calibri" panose="020F0502020204030204" pitchFamily="34" charset="0"/>
                <a:hlinkClick r:id="rId3"/>
              </a:rPr>
              <a:t>https://indico.cern.ch/event/282344/contributions/1630775/</a:t>
            </a:r>
            <a:endParaRPr lang="en-GB" sz="2000" b="1" dirty="0"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cs typeface="Calibri" panose="020F0502020204030204" pitchFamily="34" charset="0"/>
              </a:rPr>
              <a:t>It is possible to estimate the gain with respect to the CDR</a:t>
            </a:r>
            <a:endParaRPr lang="en-GB" sz="2800" b="1" dirty="0"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53C655F-827B-8A22-0E9F-C0AE832C0D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4090" y="4249573"/>
            <a:ext cx="6107481" cy="20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378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5386-64D6-4D86-8230-1BBE19A4C40D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General points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C3C1D3-1BF8-3E4D-B95F-3743087D4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8"/>
            <a:ext cx="2290563" cy="784157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92AF9C-0C7D-964A-93BE-16461E0DC31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D523FCD-47F0-184B-8622-2632DE218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Giovannozzi | FCC-</a:t>
            </a:r>
            <a:r>
              <a:rPr lang="en-US" dirty="0" err="1"/>
              <a:t>hh</a:t>
            </a:r>
            <a:r>
              <a:rPr lang="en-US" dirty="0"/>
              <a:t> ring design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97C1D0-60FF-E14C-AC03-08D7E5153EAF}"/>
              </a:ext>
            </a:extLst>
          </p:cNvPr>
          <p:cNvSpPr txBox="1"/>
          <p:nvPr/>
        </p:nvSpPr>
        <p:spPr>
          <a:xfrm>
            <a:off x="407987" y="1458408"/>
            <a:ext cx="11376026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HTS coating of beam screen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Excellent progress by the collaboration working on this topic.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N. </a:t>
            </a:r>
            <a:r>
              <a:rPr lang="en-GB" sz="2400" b="1" dirty="0" err="1">
                <a:cs typeface="Calibri" panose="020F0502020204030204" pitchFamily="34" charset="0"/>
              </a:rPr>
              <a:t>Mounet</a:t>
            </a:r>
            <a:r>
              <a:rPr lang="en-GB" sz="2400" b="1" dirty="0">
                <a:cs typeface="Calibri" panose="020F0502020204030204" pitchFamily="34" charset="0"/>
              </a:rPr>
              <a:t> has joined our team to support beam dynamics aspects of these activities.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Collimation and beam dynamics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b="1" dirty="0">
                <a:cs typeface="Calibri" panose="020F0502020204030204" pitchFamily="34" charset="0"/>
              </a:rPr>
              <a:t>Possibility to collaborate with Pakistan Atomic Energy Commission (</a:t>
            </a:r>
            <a:r>
              <a:rPr lang="en-GB" sz="2400" b="1">
                <a:cs typeface="Calibri" panose="020F0502020204030204" pitchFamily="34" charset="0"/>
              </a:rPr>
              <a:t>PAEC). </a:t>
            </a:r>
            <a:r>
              <a:rPr lang="en-GB" sz="2400" b="1" dirty="0">
                <a:cs typeface="Calibri" panose="020F0502020204030204" pitchFamily="34" charset="0"/>
              </a:rPr>
              <a:t>Details are being worked out.</a:t>
            </a:r>
          </a:p>
        </p:txBody>
      </p:sp>
    </p:spTree>
    <p:extLst>
      <p:ext uri="{BB962C8B-B14F-4D97-AF65-F5344CB8AC3E}">
        <p14:creationId xmlns:p14="http://schemas.microsoft.com/office/powerpoint/2010/main" val="105742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F9C75-E9B8-1145-9E70-671BE81547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76B93-1009-2747-9422-F65B7BA2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1C503-91EB-6E4F-A01C-357A0C47B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Giovannozzi | FCC collimation design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8BB53-4C89-0A4D-9DF5-FE4998B08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360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8038</TotalTime>
  <Words>634</Words>
  <Application>Microsoft Macintosh PowerPoint</Application>
  <PresentationFormat>Widescreen</PresentationFormat>
  <Paragraphs>76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Symbol</vt:lpstr>
      <vt:lpstr>Office Theme</vt:lpstr>
      <vt:lpstr>FCC-hh ring design meeting #2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Physics</dc:title>
  <dc:creator>Massimo Giovannozzi</dc:creator>
  <cp:lastModifiedBy>Massimo Giovannozzi</cp:lastModifiedBy>
  <cp:revision>355</cp:revision>
  <dcterms:created xsi:type="dcterms:W3CDTF">2020-09-14T14:42:38Z</dcterms:created>
  <dcterms:modified xsi:type="dcterms:W3CDTF">2023-02-16T10:30:36Z</dcterms:modified>
</cp:coreProperties>
</file>