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6"/>
  </p:notesMasterIdLst>
  <p:sldIdLst>
    <p:sldId id="256" r:id="rId3"/>
    <p:sldId id="257" r:id="rId4"/>
    <p:sldId id="274" r:id="rId5"/>
    <p:sldId id="271" r:id="rId6"/>
    <p:sldId id="278" r:id="rId7"/>
    <p:sldId id="275" r:id="rId8"/>
    <p:sldId id="276" r:id="rId9"/>
    <p:sldId id="277" r:id="rId10"/>
    <p:sldId id="269" r:id="rId11"/>
    <p:sldId id="281" r:id="rId12"/>
    <p:sldId id="273" r:id="rId13"/>
    <p:sldId id="279" r:id="rId14"/>
    <p:sldId id="28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16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pym\cernbox\Documents\English%20Book%20Club\2022%20AGM\membership%20number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pym\cernbox\Documents\English%20Book%20Club\2022%20AGM\membership%20number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Membership numbers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Sheet1!$A$8:$A$25</c:f>
              <c:numCache>
                <c:formatCode>General</c:formatCode>
                <c:ptCount val="18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</c:numCache>
            </c:numRef>
          </c:cat>
          <c:val>
            <c:numRef>
              <c:f>Sheet1!$B$8:$B$25</c:f>
              <c:numCache>
                <c:formatCode>General</c:formatCode>
                <c:ptCount val="18"/>
                <c:pt idx="0">
                  <c:v>34</c:v>
                </c:pt>
                <c:pt idx="1">
                  <c:v>29</c:v>
                </c:pt>
                <c:pt idx="2">
                  <c:v>43</c:v>
                </c:pt>
                <c:pt idx="3">
                  <c:v>42</c:v>
                </c:pt>
                <c:pt idx="4">
                  <c:v>33</c:v>
                </c:pt>
                <c:pt idx="5">
                  <c:v>34</c:v>
                </c:pt>
                <c:pt idx="6">
                  <c:v>26</c:v>
                </c:pt>
                <c:pt idx="7">
                  <c:v>30</c:v>
                </c:pt>
                <c:pt idx="8">
                  <c:v>27</c:v>
                </c:pt>
                <c:pt idx="9">
                  <c:v>18</c:v>
                </c:pt>
                <c:pt idx="10">
                  <c:v>29</c:v>
                </c:pt>
                <c:pt idx="11">
                  <c:v>27</c:v>
                </c:pt>
                <c:pt idx="12">
                  <c:v>30</c:v>
                </c:pt>
                <c:pt idx="13">
                  <c:v>29</c:v>
                </c:pt>
                <c:pt idx="14">
                  <c:v>34</c:v>
                </c:pt>
                <c:pt idx="15">
                  <c:v>34</c:v>
                </c:pt>
                <c:pt idx="16">
                  <c:v>40</c:v>
                </c:pt>
                <c:pt idx="17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62-4190-B97C-DBDE64B963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8"/>
        <c:overlap val="-27"/>
        <c:axId val="518545432"/>
        <c:axId val="518542480"/>
      </c:barChart>
      <c:catAx>
        <c:axId val="518545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8542480"/>
        <c:crosses val="autoZero"/>
        <c:auto val="1"/>
        <c:lblAlgn val="ctr"/>
        <c:lblOffset val="100"/>
        <c:noMultiLvlLbl val="0"/>
      </c:catAx>
      <c:valAx>
        <c:axId val="518542480"/>
        <c:scaling>
          <c:orientation val="minMax"/>
        </c:scaling>
        <c:delete val="0"/>
        <c:axPos val="l"/>
        <c:majorGridlines>
          <c:spPr>
            <a:ln w="19050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85454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Numbers of books purchased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7692038495188118E-2"/>
          <c:y val="0.14393518518518519"/>
          <c:w val="0.90286351706036749"/>
          <c:h val="0.7208876494604841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Sheet1!$A$41:$A$58</c:f>
              <c:numCache>
                <c:formatCode>General</c:formatCode>
                <c:ptCount val="18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  <c:pt idx="17">
                  <c:v>2022</c:v>
                </c:pt>
              </c:numCache>
            </c:numRef>
          </c:cat>
          <c:val>
            <c:numRef>
              <c:f>Sheet1!$B$41:$B$58</c:f>
              <c:numCache>
                <c:formatCode>General</c:formatCode>
                <c:ptCount val="18"/>
                <c:pt idx="0">
                  <c:v>22</c:v>
                </c:pt>
                <c:pt idx="1">
                  <c:v>42</c:v>
                </c:pt>
                <c:pt idx="2">
                  <c:v>22</c:v>
                </c:pt>
                <c:pt idx="3">
                  <c:v>51</c:v>
                </c:pt>
                <c:pt idx="4">
                  <c:v>25</c:v>
                </c:pt>
                <c:pt idx="5">
                  <c:v>42</c:v>
                </c:pt>
                <c:pt idx="6">
                  <c:v>27</c:v>
                </c:pt>
                <c:pt idx="7">
                  <c:v>34</c:v>
                </c:pt>
                <c:pt idx="8">
                  <c:v>66</c:v>
                </c:pt>
                <c:pt idx="9">
                  <c:v>42</c:v>
                </c:pt>
                <c:pt idx="10">
                  <c:v>27</c:v>
                </c:pt>
                <c:pt idx="11">
                  <c:v>46</c:v>
                </c:pt>
                <c:pt idx="12">
                  <c:v>62</c:v>
                </c:pt>
                <c:pt idx="13">
                  <c:v>60</c:v>
                </c:pt>
                <c:pt idx="14">
                  <c:v>54</c:v>
                </c:pt>
                <c:pt idx="15">
                  <c:v>20</c:v>
                </c:pt>
                <c:pt idx="16">
                  <c:v>36</c:v>
                </c:pt>
                <c:pt idx="17">
                  <c:v>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1E-4AAA-8A4B-A3FB84E5FD2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18542808"/>
        <c:axId val="514306456"/>
      </c:barChart>
      <c:catAx>
        <c:axId val="518542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4306456"/>
        <c:crosses val="autoZero"/>
        <c:auto val="1"/>
        <c:lblAlgn val="ctr"/>
        <c:lblOffset val="100"/>
        <c:noMultiLvlLbl val="0"/>
      </c:catAx>
      <c:valAx>
        <c:axId val="514306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85428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FFFFFF"/>
                </a:solidFill>
                <a:latin typeface="Constantia"/>
              </a:rPr>
              <a:t>Click to move the slide</a:t>
            </a: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90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91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en-GB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92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en-GB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93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86C86206-A6A7-4352-8087-840A0D88F118}" type="slidenum">
              <a:rPr lang="en-GB" sz="1400" b="0" strike="noStrike" spc="-1">
                <a:latin typeface="Times New Roman"/>
              </a:rPr>
              <a:t>‹#›</a:t>
            </a:fld>
            <a:endParaRPr lang="en-GB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48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5CDA0FDE-E65C-4E64-83C9-45F59BA3F7C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2</a:t>
            </a:fld>
            <a:endParaRPr lang="en-GB" sz="12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14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lstStyle/>
          <a:p>
            <a:endParaRPr lang="en-GB" sz="2000" b="0" strike="noStrike" spc="-1">
              <a:latin typeface="Arial"/>
            </a:endParaRPr>
          </a:p>
        </p:txBody>
      </p:sp>
      <p:sp>
        <p:nvSpPr>
          <p:cNvPr id="148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r">
              <a:lnSpc>
                <a:spcPct val="100000"/>
              </a:lnSpc>
            </a:pPr>
            <a:fld id="{5CDA0FDE-E65C-4E64-83C9-45F59BA3F7C3}" type="slidenum">
              <a:rPr lang="en-US" sz="1200" b="0" strike="noStrike" spc="-1">
                <a:solidFill>
                  <a:srgbClr val="000000"/>
                </a:solidFill>
                <a:latin typeface="+mn-lt"/>
                <a:ea typeface="+mn-ea"/>
              </a:rPr>
              <a:t>3</a:t>
            </a:fld>
            <a:endParaRPr lang="en-GB" sz="1200" b="0" strike="noStrike" spc="-1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56521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57200" y="3912120"/>
            <a:ext cx="822924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467424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body"/>
          </p:nvPr>
        </p:nvSpPr>
        <p:spPr>
          <a:xfrm>
            <a:off x="3239640" y="152388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 type="body"/>
          </p:nvPr>
        </p:nvSpPr>
        <p:spPr>
          <a:xfrm>
            <a:off x="6022080" y="152388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 type="body"/>
          </p:nvPr>
        </p:nvSpPr>
        <p:spPr>
          <a:xfrm>
            <a:off x="457200" y="391212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 type="body"/>
          </p:nvPr>
        </p:nvSpPr>
        <p:spPr>
          <a:xfrm>
            <a:off x="3239640" y="391212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 type="body"/>
          </p:nvPr>
        </p:nvSpPr>
        <p:spPr>
          <a:xfrm>
            <a:off x="6022080" y="391212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subTitle"/>
          </p:nvPr>
        </p:nvSpPr>
        <p:spPr>
          <a:xfrm>
            <a:off x="457200" y="152280"/>
            <a:ext cx="8229240" cy="5651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67424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822924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3912120"/>
            <a:ext cx="822924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467424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3239640" y="152388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84" name="PlaceHolder 4"/>
          <p:cNvSpPr>
            <a:spLocks noGrp="1"/>
          </p:cNvSpPr>
          <p:nvPr>
            <p:ph type="body"/>
          </p:nvPr>
        </p:nvSpPr>
        <p:spPr>
          <a:xfrm>
            <a:off x="6022080" y="152388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85" name="PlaceHolder 5"/>
          <p:cNvSpPr>
            <a:spLocks noGrp="1"/>
          </p:cNvSpPr>
          <p:nvPr>
            <p:ph type="body"/>
          </p:nvPr>
        </p:nvSpPr>
        <p:spPr>
          <a:xfrm>
            <a:off x="457200" y="391212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86" name="PlaceHolder 6"/>
          <p:cNvSpPr>
            <a:spLocks noGrp="1"/>
          </p:cNvSpPr>
          <p:nvPr>
            <p:ph type="body"/>
          </p:nvPr>
        </p:nvSpPr>
        <p:spPr>
          <a:xfrm>
            <a:off x="3239640" y="391212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87" name="PlaceHolder 7"/>
          <p:cNvSpPr>
            <a:spLocks noGrp="1"/>
          </p:cNvSpPr>
          <p:nvPr>
            <p:ph type="body"/>
          </p:nvPr>
        </p:nvSpPr>
        <p:spPr>
          <a:xfrm>
            <a:off x="6022080" y="3912120"/>
            <a:ext cx="26496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457200" y="152280"/>
            <a:ext cx="8229240" cy="56516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45716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4240" y="391212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4240" y="1523880"/>
            <a:ext cx="401580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57200" y="3912120"/>
            <a:ext cx="8229240" cy="21805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600" b="0" strike="noStrike" spc="-1">
              <a:solidFill>
                <a:srgbClr val="FFFFFF"/>
              </a:solidFill>
              <a:latin typeface="Constanti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1433880"/>
            <a:ext cx="8305560" cy="1980720"/>
          </a:xfrm>
          <a:prstGeom prst="rect">
            <a:avLst/>
          </a:prstGeom>
        </p:spPr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800" b="0" strike="noStrike" spc="-100">
                <a:solidFill>
                  <a:srgbClr val="DBDBDB"/>
                </a:solidFill>
                <a:latin typeface="Constantia"/>
              </a:rPr>
              <a:t>Click to edit Master title style</a:t>
            </a:r>
            <a:endParaRPr lang="en-US" sz="48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9" name="Line 2"/>
          <p:cNvSpPr/>
          <p:nvPr/>
        </p:nvSpPr>
        <p:spPr>
          <a:xfrm>
            <a:off x="1463400" y="3549960"/>
            <a:ext cx="2971800" cy="1440"/>
          </a:xfrm>
          <a:prstGeom prst="line">
            <a:avLst/>
          </a:prstGeom>
          <a:ln w="9360">
            <a:solidFill>
              <a:schemeClr val="bg2">
                <a:tint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Line 3"/>
          <p:cNvSpPr/>
          <p:nvPr/>
        </p:nvSpPr>
        <p:spPr>
          <a:xfrm>
            <a:off x="4708440" y="3549960"/>
            <a:ext cx="2971800" cy="1440"/>
          </a:xfrm>
          <a:prstGeom prst="line">
            <a:avLst/>
          </a:prstGeom>
          <a:ln w="9360">
            <a:solidFill>
              <a:schemeClr val="bg2">
                <a:tint val="2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>
            <a:off x="4540320" y="3526200"/>
            <a:ext cx="45360" cy="45360"/>
          </a:xfrm>
          <a:prstGeom prst="ellipse">
            <a:avLst/>
          </a:prstGeom>
          <a:ln>
            <a:round/>
          </a:ln>
          <a:effectLst>
            <a:outerShdw blurRad="3175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/>
        </p:style>
      </p:sp>
      <p:sp>
        <p:nvSpPr>
          <p:cNvPr id="4" name="PlaceHolder 5"/>
          <p:cNvSpPr>
            <a:spLocks noGrp="1"/>
          </p:cNvSpPr>
          <p:nvPr>
            <p:ph type="dt"/>
          </p:nvPr>
        </p:nvSpPr>
        <p:spPr>
          <a:xfrm>
            <a:off x="5791320" y="6203520"/>
            <a:ext cx="2590560" cy="383760"/>
          </a:xfrm>
          <a:prstGeom prst="rect">
            <a:avLst/>
          </a:prstGeom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21/02/2016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sldNum"/>
          </p:nvPr>
        </p:nvSpPr>
        <p:spPr>
          <a:xfrm>
            <a:off x="8410680" y="6181560"/>
            <a:ext cx="609120" cy="456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fld id="{CE0C1456-99F9-43BB-A72A-8A8BC8C38171}" type="slidenum">
              <a:rPr lang="en-US" sz="1600" b="0" strike="noStrike" spc="-1">
                <a:solidFill>
                  <a:srgbClr val="FEFAC9"/>
                </a:solidFill>
                <a:latin typeface="Constantia"/>
              </a:rPr>
              <a:t>‹#›</a:t>
            </a:fld>
            <a:endParaRPr lang="en-GB" sz="1600" b="0" strike="noStrike" spc="-1">
              <a:latin typeface="Times New Roman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ftr"/>
          </p:nvPr>
        </p:nvSpPr>
        <p:spPr>
          <a:xfrm>
            <a:off x="2133720" y="6203520"/>
            <a:ext cx="3580920" cy="383760"/>
          </a:xfrm>
          <a:prstGeom prst="rect">
            <a:avLst/>
          </a:prstGeom>
        </p:spPr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tr-TR" sz="1200" b="0" strike="noStrike" spc="-1">
                <a:solidFill>
                  <a:srgbClr val="FEFAC9"/>
                </a:solidFill>
                <a:latin typeface="Constantia"/>
              </a:rPr>
              <a:t>2017 AGM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7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600" b="0" strike="noStrike" spc="-1">
                <a:solidFill>
                  <a:srgbClr val="FFFFFF"/>
                </a:solidFill>
                <a:latin typeface="Constantia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100" b="0" strike="noStrike" spc="-1">
                <a:solidFill>
                  <a:srgbClr val="FFFFFF"/>
                </a:solidFill>
                <a:latin typeface="Constantia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900" b="0" strike="noStrike" spc="-1">
                <a:solidFill>
                  <a:srgbClr val="FFFFFF"/>
                </a:solidFill>
                <a:latin typeface="Constantia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600" b="0" strike="noStrike" spc="-1">
                <a:solidFill>
                  <a:srgbClr val="FFFFFF"/>
                </a:solidFill>
                <a:latin typeface="Constantia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Constantia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Constantia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latin typeface="Constantia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body"/>
          </p:nvPr>
        </p:nvSpPr>
        <p:spPr>
          <a:xfrm>
            <a:off x="457200" y="1523880"/>
            <a:ext cx="8229240" cy="457164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600" b="0" strike="noStrike" spc="-1">
                <a:solidFill>
                  <a:srgbClr val="FFFFFF"/>
                </a:solidFill>
                <a:latin typeface="Constantia"/>
              </a:rPr>
              <a:t>Click to edit Master text styles</a:t>
            </a:r>
          </a:p>
          <a:p>
            <a:pPr marL="640080" lvl="1" indent="-273960">
              <a:lnSpc>
                <a:spcPct val="100000"/>
              </a:lnSpc>
              <a:spcBef>
                <a:spcPts val="300"/>
              </a:spcBef>
              <a:buClr>
                <a:srgbClr val="D6903E"/>
              </a:buClr>
              <a:buSzPct val="85000"/>
              <a:buFont typeface="Wingdings 2" charset="2"/>
              <a:buChar char=""/>
            </a:pPr>
            <a:r>
              <a:rPr lang="en-US" sz="2400" b="0" strike="noStrike" spc="-1">
                <a:solidFill>
                  <a:srgbClr val="FEFAC9"/>
                </a:solidFill>
                <a:latin typeface="Constantia"/>
              </a:rPr>
              <a:t>Second level</a:t>
            </a:r>
            <a:endParaRPr lang="en-US" sz="2400" b="0" strike="noStrike" spc="-1">
              <a:solidFill>
                <a:srgbClr val="FFFFFF"/>
              </a:solidFill>
              <a:latin typeface="Constantia"/>
            </a:endParaRPr>
          </a:p>
          <a:p>
            <a:pPr marL="1005840" lvl="2" indent="-228240">
              <a:lnSpc>
                <a:spcPct val="100000"/>
              </a:lnSpc>
              <a:spcBef>
                <a:spcPts val="300"/>
              </a:spcBef>
              <a:buClr>
                <a:srgbClr val="B37934"/>
              </a:buClr>
              <a:buSzPct val="85000"/>
              <a:buFont typeface="Wingdings 2" charset="2"/>
              <a:buChar char=""/>
            </a:pPr>
            <a:r>
              <a:rPr lang="en-US" sz="2100" b="0" strike="noStrike" spc="-1">
                <a:solidFill>
                  <a:srgbClr val="FFFFFF"/>
                </a:solidFill>
                <a:latin typeface="Constantia"/>
              </a:rPr>
              <a:t>Third level</a:t>
            </a:r>
          </a:p>
          <a:p>
            <a:pPr marL="1280160" lvl="3" indent="-228240">
              <a:lnSpc>
                <a:spcPct val="100000"/>
              </a:lnSpc>
              <a:spcBef>
                <a:spcPts val="300"/>
              </a:spcBef>
              <a:buClr>
                <a:srgbClr val="D6903E"/>
              </a:buClr>
              <a:buSzPct val="85000"/>
              <a:buFont typeface="Wingdings 2" charset="2"/>
              <a:buChar char=""/>
            </a:pPr>
            <a:r>
              <a:rPr lang="en-US" sz="1900" b="0" strike="noStrike" spc="-1">
                <a:solidFill>
                  <a:srgbClr val="FFFFFF"/>
                </a:solidFill>
                <a:latin typeface="Constantia"/>
              </a:rPr>
              <a:t>Fourth level</a:t>
            </a:r>
          </a:p>
          <a:p>
            <a:pPr marL="1554480" lvl="4" indent="-228240">
              <a:lnSpc>
                <a:spcPct val="100000"/>
              </a:lnSpc>
              <a:spcBef>
                <a:spcPts val="340"/>
              </a:spcBef>
              <a:buClr>
                <a:srgbClr val="D6903E"/>
              </a:buClr>
              <a:buSzPct val="85000"/>
              <a:buFont typeface="Wingdings 2" charset="2"/>
              <a:buChar char=""/>
            </a:pPr>
            <a:r>
              <a:rPr lang="en-US" sz="1600" b="0" strike="noStrike" spc="-1">
                <a:solidFill>
                  <a:srgbClr val="FFFFFF"/>
                </a:solidFill>
                <a:latin typeface="Constantia"/>
              </a:rPr>
              <a:t>Fifth level</a:t>
            </a:r>
          </a:p>
        </p:txBody>
      </p:sp>
      <p:sp>
        <p:nvSpPr>
          <p:cNvPr id="45" name="PlaceHolder 2"/>
          <p:cNvSpPr>
            <a:spLocks noGrp="1"/>
          </p:cNvSpPr>
          <p:nvPr>
            <p:ph type="dt"/>
          </p:nvPr>
        </p:nvSpPr>
        <p:spPr>
          <a:xfrm>
            <a:off x="5791320" y="6203520"/>
            <a:ext cx="2590560" cy="383760"/>
          </a:xfrm>
          <a:prstGeom prst="rect">
            <a:avLst/>
          </a:prstGeom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21/02/2016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sldNum"/>
          </p:nvPr>
        </p:nvSpPr>
        <p:spPr>
          <a:xfrm>
            <a:off x="8410680" y="6181560"/>
            <a:ext cx="609120" cy="456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fld id="{AADDD09E-2CB3-40D2-BA79-D8109EBFFE5E}" type="slidenum">
              <a:rPr lang="en-GB" sz="1600" b="0" strike="noStrike" spc="-1">
                <a:solidFill>
                  <a:srgbClr val="FEFAC9"/>
                </a:solidFill>
                <a:latin typeface="Constantia"/>
              </a:rPr>
              <a:t>‹#›</a:t>
            </a:fld>
            <a:endParaRPr lang="en-GB" sz="1600" b="0" strike="noStrike" spc="-1">
              <a:latin typeface="Times New Roman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ftr"/>
          </p:nvPr>
        </p:nvSpPr>
        <p:spPr>
          <a:xfrm>
            <a:off x="2133720" y="6203520"/>
            <a:ext cx="3580920" cy="383760"/>
          </a:xfrm>
          <a:prstGeom prst="rect">
            <a:avLst/>
          </a:prstGeom>
        </p:spPr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tr-TR" sz="1200" b="0" strike="noStrike" spc="-1">
                <a:solidFill>
                  <a:srgbClr val="FEFAC9"/>
                </a:solidFill>
                <a:latin typeface="Constantia"/>
              </a:rPr>
              <a:t>2017 AGM</a:t>
            </a:r>
            <a:endParaRPr lang="en-GB" sz="1200" b="0" strike="noStrike" spc="-1">
              <a:latin typeface="Times New Roman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1218960"/>
          </a:xfrm>
          <a:prstGeom prst="rect">
            <a:avLst/>
          </a:prstGeom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200" b="0" strike="noStrike" spc="-100">
                <a:solidFill>
                  <a:srgbClr val="DBDBDB"/>
                </a:solidFill>
                <a:latin typeface="Constantia"/>
              </a:rPr>
              <a:t>Click to edit Master title style</a:t>
            </a:r>
            <a:endParaRPr lang="en-US" sz="4200" b="0" strike="noStrike" spc="-1">
              <a:solidFill>
                <a:srgbClr val="FFFFFF"/>
              </a:solidFill>
              <a:latin typeface="Constantia"/>
            </a:endParaRPr>
          </a:p>
        </p:txBody>
      </p:sp>
      <p:grpSp>
        <p:nvGrpSpPr>
          <p:cNvPr id="49" name="Group 6"/>
          <p:cNvGrpSpPr/>
          <p:nvPr/>
        </p:nvGrpSpPr>
        <p:grpSpPr>
          <a:xfrm>
            <a:off x="2627640" y="6048720"/>
            <a:ext cx="2154600" cy="764280"/>
            <a:chOff x="2627640" y="6048720"/>
            <a:chExt cx="2154600" cy="764280"/>
          </a:xfrm>
        </p:grpSpPr>
        <p:sp>
          <p:nvSpPr>
            <p:cNvPr id="50" name="CustomShape 7"/>
            <p:cNvSpPr/>
            <p:nvPr/>
          </p:nvSpPr>
          <p:spPr>
            <a:xfrm>
              <a:off x="2627640" y="6048720"/>
              <a:ext cx="2154600" cy="764280"/>
            </a:xfrm>
            <a:prstGeom prst="roundRect">
              <a:avLst>
                <a:gd name="adj" fmla="val 16667"/>
              </a:avLst>
            </a:prstGeom>
            <a:solidFill>
              <a:schemeClr val="tx1"/>
            </a:solidFill>
            <a:ln>
              <a:round/>
            </a:ln>
            <a:effectLst>
              <a:outerShdw blurRad="95000" rotWithShape="0">
                <a:srgbClr val="000000">
                  <a:alpha val="50000"/>
                </a:srgbClr>
              </a:outerShdw>
              <a:softEdge rad="127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sp>
          <p:nvSpPr>
            <p:cNvPr id="51" name="CustomShape 8"/>
            <p:cNvSpPr/>
            <p:nvPr/>
          </p:nvSpPr>
          <p:spPr>
            <a:xfrm>
              <a:off x="2740680" y="6107040"/>
              <a:ext cx="1928520" cy="647640"/>
            </a:xfrm>
            <a:prstGeom prst="roundRect">
              <a:avLst>
                <a:gd name="adj" fmla="val 16667"/>
              </a:avLst>
            </a:prstGeom>
            <a:blipFill rotWithShape="0">
              <a:blip r:embed="rId15"/>
              <a:stretch>
                <a:fillRect/>
              </a:stretch>
            </a:blip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../BookClubPoster2022.pdf" TargetMode="Externa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501650" y="3706070"/>
            <a:ext cx="8305560" cy="1142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  <a:spcBef>
                <a:spcPts val="601"/>
              </a:spcBef>
              <a:tabLst>
                <a:tab pos="0" algn="l"/>
              </a:tabLst>
            </a:pPr>
            <a:r>
              <a:rPr lang="en-GB" sz="3200" b="0" strike="noStrike" spc="97" dirty="0" smtClean="0">
                <a:solidFill>
                  <a:srgbClr val="FEFAC9"/>
                </a:solidFill>
                <a:latin typeface="Constantia"/>
              </a:rPr>
              <a:t>2023 </a:t>
            </a:r>
            <a:r>
              <a:rPr lang="en-GB" sz="3200" b="0" strike="noStrike" spc="97" dirty="0">
                <a:solidFill>
                  <a:srgbClr val="FEFAC9"/>
                </a:solidFill>
                <a:latin typeface="Constantia"/>
              </a:rPr>
              <a:t>AGM</a:t>
            </a:r>
            <a:endParaRPr lang="en-GB" sz="3200" b="0" strike="noStrike" spc="-1" dirty="0">
              <a:latin typeface="Arial"/>
            </a:endParaRPr>
          </a:p>
        </p:txBody>
      </p:sp>
      <p:sp>
        <p:nvSpPr>
          <p:cNvPr id="95" name="TextShape 2"/>
          <p:cNvSpPr txBox="1"/>
          <p:nvPr/>
        </p:nvSpPr>
        <p:spPr>
          <a:xfrm>
            <a:off x="457200" y="1433880"/>
            <a:ext cx="8305560" cy="1980720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endParaRPr lang="en-US" sz="1800" b="0" strike="noStrike" spc="-1">
              <a:solidFill>
                <a:srgbClr val="FFFFFF"/>
              </a:solidFill>
              <a:latin typeface="Constantia"/>
            </a:endParaRPr>
          </a:p>
        </p:txBody>
      </p:sp>
      <p:grpSp>
        <p:nvGrpSpPr>
          <p:cNvPr id="96" name="Group 3"/>
          <p:cNvGrpSpPr/>
          <p:nvPr/>
        </p:nvGrpSpPr>
        <p:grpSpPr>
          <a:xfrm>
            <a:off x="2483640" y="1628640"/>
            <a:ext cx="4182840" cy="1583640"/>
            <a:chOff x="2483640" y="1628640"/>
            <a:chExt cx="4182840" cy="1583640"/>
          </a:xfrm>
        </p:grpSpPr>
        <p:sp>
          <p:nvSpPr>
            <p:cNvPr id="97" name="CustomShape 4"/>
            <p:cNvSpPr/>
            <p:nvPr/>
          </p:nvSpPr>
          <p:spPr>
            <a:xfrm>
              <a:off x="2483640" y="1628640"/>
              <a:ext cx="4182840" cy="1583640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>
              <a:round/>
            </a:ln>
            <a:effectLst>
              <a:outerShdw blurRad="95000" rotWithShape="0">
                <a:srgbClr val="000000">
                  <a:alpha val="50000"/>
                </a:srgbClr>
              </a:outerShdw>
              <a:softEdge rad="127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  <p:pic>
          <p:nvPicPr>
            <p:cNvPr id="98" name="Picture 2"/>
            <p:cNvPicPr/>
            <p:nvPr/>
          </p:nvPicPr>
          <p:blipFill>
            <a:blip r:embed="rId2"/>
            <a:stretch/>
          </p:blipFill>
          <p:spPr>
            <a:xfrm>
              <a:off x="2656800" y="1776240"/>
              <a:ext cx="3836520" cy="1288800"/>
            </a:xfrm>
            <a:prstGeom prst="rect">
              <a:avLst/>
            </a:prstGeom>
            <a:ln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2"/>
          <p:cNvSpPr txBox="1"/>
          <p:nvPr/>
        </p:nvSpPr>
        <p:spPr>
          <a:xfrm>
            <a:off x="1673168" y="2398947"/>
            <a:ext cx="5598454" cy="1154680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CH" sz="4400" b="0" strike="noStrike" spc="-100" smtClean="0">
                <a:solidFill>
                  <a:srgbClr val="DBDBDB"/>
                </a:solidFill>
                <a:latin typeface="Constantia"/>
              </a:rPr>
              <a:t>Any questions ?</a:t>
            </a:r>
            <a:endParaRPr lang="en-US" sz="32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" name="TextShape 3"/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AGM </a:t>
            </a:r>
            <a:r>
              <a:rPr lang="en-GB" sz="1200" b="0" strike="noStrike" spc="-1" smtClean="0">
                <a:solidFill>
                  <a:srgbClr val="FEFAC9"/>
                </a:solidFill>
                <a:latin typeface="Constantia"/>
              </a:rPr>
              <a:t>16/03/2023</a:t>
            </a:r>
            <a:endParaRPr lang="en-GB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2892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463550" y="1631880"/>
            <a:ext cx="8229240" cy="44768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/>
          </a:bodyPr>
          <a:lstStyle/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b="0" strike="noStrike" spc="-1" dirty="0" err="1" smtClean="0">
                <a:solidFill>
                  <a:srgbClr val="FFFFFF"/>
                </a:solidFill>
                <a:latin typeface="Constantia"/>
              </a:rPr>
              <a:t>To-do</a:t>
            </a:r>
            <a:r>
              <a:rPr lang="fr-FR" sz="2600" b="0" strike="noStrike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b="0" strike="noStrike" spc="-1" dirty="0" err="1" smtClean="0">
                <a:solidFill>
                  <a:srgbClr val="FFFFFF"/>
                </a:solidFill>
                <a:latin typeface="Constantia"/>
              </a:rPr>
              <a:t>list</a:t>
            </a:r>
            <a:r>
              <a:rPr lang="fr-FR" sz="2600" b="0" strike="noStrike" spc="-1" dirty="0" smtClean="0">
                <a:solidFill>
                  <a:srgbClr val="FFFFFF"/>
                </a:solidFill>
                <a:latin typeface="Constantia"/>
              </a:rPr>
              <a:t>: </a:t>
            </a: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400" spc="-1" smtClean="0">
                <a:solidFill>
                  <a:srgbClr val="FFFFFF"/>
                </a:solidFill>
                <a:latin typeface="Constantia"/>
              </a:rPr>
              <a:t>Call for subscriptions to go out soon, subject to decision on subscription rates under previous agenda item</a:t>
            </a:r>
            <a:endParaRPr lang="en-US" sz="2400" spc="-1" dirty="0" smtClean="0">
              <a:solidFill>
                <a:srgbClr val="FFFFFF"/>
              </a:solidFill>
              <a:latin typeface="Constantia"/>
            </a:endParaRP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400" spc="-1" smtClean="0">
                <a:solidFill>
                  <a:srgbClr val="FFFFFF"/>
                </a:solidFill>
                <a:latin typeface="Constantia"/>
              </a:rPr>
              <a:t>Spring </a:t>
            </a:r>
            <a:r>
              <a:rPr lang="en-US" sz="2400" spc="-1">
                <a:solidFill>
                  <a:srgbClr val="FFFFFF"/>
                </a:solidFill>
                <a:latin typeface="Constantia"/>
              </a:rPr>
              <a:t>book </a:t>
            </a:r>
            <a:r>
              <a:rPr lang="en-US" sz="2400" spc="-1" smtClean="0">
                <a:solidFill>
                  <a:srgbClr val="FFFFFF"/>
                </a:solidFill>
                <a:latin typeface="Constantia"/>
              </a:rPr>
              <a:t>selection</a:t>
            </a: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400" spc="-1" smtClean="0">
                <a:solidFill>
                  <a:srgbClr val="FFFFFF"/>
                </a:solidFill>
                <a:latin typeface="Constantia"/>
              </a:rPr>
              <a:t>Solve the heating problem in the club rooms ?</a:t>
            </a:r>
            <a:endParaRPr lang="en-US" sz="2400" spc="-1" dirty="0">
              <a:solidFill>
                <a:srgbClr val="FFFFFF"/>
              </a:solidFill>
              <a:latin typeface="Constantia"/>
            </a:endParaRP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400" spc="-1">
                <a:solidFill>
                  <a:srgbClr val="FFFFFF"/>
                </a:solidFill>
                <a:latin typeface="Constantia"/>
              </a:rPr>
              <a:t>Attract new members – promotions tables, onboarding, Club membership for Jardin des </a:t>
            </a:r>
            <a:r>
              <a:rPr lang="en-US" sz="2400" spc="-1">
                <a:solidFill>
                  <a:srgbClr val="FFFFFF"/>
                </a:solidFill>
                <a:latin typeface="Constantia"/>
              </a:rPr>
              <a:t>Particles </a:t>
            </a:r>
            <a:r>
              <a:rPr lang="en-US" sz="2400" spc="-1" smtClean="0">
                <a:solidFill>
                  <a:srgbClr val="FFFFFF"/>
                </a:solidFill>
                <a:latin typeface="Constantia"/>
              </a:rPr>
              <a:t>– TBD</a:t>
            </a: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400" spc="-1" smtClean="0">
                <a:solidFill>
                  <a:srgbClr val="FFFFFF"/>
                </a:solidFill>
                <a:latin typeface="Constantia"/>
              </a:rPr>
              <a:t>Data privacy notice</a:t>
            </a:r>
            <a:endParaRPr lang="en-US" sz="2400" spc="-1">
              <a:solidFill>
                <a:srgbClr val="FFFFFF"/>
              </a:solidFill>
              <a:latin typeface="Constantia"/>
            </a:endParaRP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400" spc="-1" smtClean="0">
                <a:solidFill>
                  <a:srgbClr val="FFFFFF"/>
                </a:solidFill>
                <a:latin typeface="Constantia"/>
              </a:rPr>
              <a:t>Spring/autumn </a:t>
            </a:r>
            <a:r>
              <a:rPr lang="en-US" sz="2400" spc="-1" dirty="0" smtClean="0">
                <a:solidFill>
                  <a:srgbClr val="FFFFFF"/>
                </a:solidFill>
                <a:latin typeface="Constantia"/>
              </a:rPr>
              <a:t>cleaning?</a:t>
            </a: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endParaRPr lang="en-US" sz="2400" spc="-1" dirty="0" smtClean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5" name="TextShape 2"/>
          <p:cNvSpPr txBox="1"/>
          <p:nvPr/>
        </p:nvSpPr>
        <p:spPr>
          <a:xfrm>
            <a:off x="457200" y="304920"/>
            <a:ext cx="8229240" cy="709597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CH" sz="3600" b="0" strike="noStrike" spc="-100" smtClean="0">
                <a:solidFill>
                  <a:srgbClr val="DBDBDB"/>
                </a:solidFill>
                <a:latin typeface="Constantia"/>
              </a:rPr>
              <a:t>Programme for 2023 </a:t>
            </a:r>
            <a:r>
              <a:rPr lang="fr-CH" sz="3600" b="0" strike="noStrike" spc="-100" smtClean="0">
                <a:solidFill>
                  <a:srgbClr val="DBDBDB"/>
                </a:solidFill>
                <a:latin typeface="Constantia"/>
              </a:rPr>
              <a:t>– </a:t>
            </a:r>
            <a:r>
              <a:rPr lang="fr-CH" sz="3600" b="0" strike="noStrike" spc="-100" smtClean="0">
                <a:solidFill>
                  <a:srgbClr val="DBDBDB"/>
                </a:solidFill>
                <a:latin typeface="Constantia"/>
              </a:rPr>
              <a:t>much to-do!</a:t>
            </a:r>
            <a:endParaRPr lang="en-US" sz="36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" name="TextShape 3"/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AGM </a:t>
            </a:r>
            <a:r>
              <a:rPr lang="en-GB" sz="1200" b="0" strike="noStrike" spc="-1" smtClean="0">
                <a:solidFill>
                  <a:srgbClr val="FEFAC9"/>
                </a:solidFill>
                <a:latin typeface="Constantia"/>
              </a:rPr>
              <a:t>16/03/2023</a:t>
            </a:r>
            <a:endParaRPr lang="en-GB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69477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583690" y="1324855"/>
            <a:ext cx="8229240" cy="44768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lnSpcReduction="10000"/>
          </a:bodyPr>
          <a:lstStyle/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b="0" strike="noStrike" spc="-1" smtClean="0">
                <a:solidFill>
                  <a:srgbClr val="FFFFFF"/>
                </a:solidFill>
                <a:latin typeface="Constantia"/>
              </a:rPr>
              <a:t>Partnership with Jardin des Particules</a:t>
            </a: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Meeting with new Director, Roberta, and English teacher, Justina</a:t>
            </a: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b="0" strike="noStrike" spc="-1" smtClean="0">
                <a:solidFill>
                  <a:srgbClr val="FFFFFF"/>
                </a:solidFill>
                <a:latin typeface="Constantia"/>
              </a:rPr>
              <a:t>Two possible schemes:</a:t>
            </a: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Jardin holds regular reading classes for the children in our book rooms (books to remain in place)</a:t>
            </a:r>
          </a:p>
          <a:p>
            <a:pPr marL="731520" lvl="1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>
                <a:solidFill>
                  <a:srgbClr val="FFFFFF"/>
                </a:solidFill>
                <a:latin typeface="Constantia"/>
              </a:rPr>
              <a:t>EBC to take part in "</a:t>
            </a:r>
            <a:r>
              <a:rPr lang="fr-FR" sz="2600" spc="-1">
                <a:solidFill>
                  <a:srgbClr val="FFFFFF"/>
                </a:solidFill>
                <a:latin typeface="Constantia"/>
              </a:rPr>
              <a:t>Reading </a:t>
            </a: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Day" </a:t>
            </a:r>
            <a:r>
              <a:rPr lang="fr-FR" sz="2600" spc="-1">
                <a:solidFill>
                  <a:srgbClr val="FFFFFF"/>
                </a:solidFill>
                <a:latin typeface="Constantia"/>
              </a:rPr>
              <a:t> , held either </a:t>
            </a:r>
            <a:r>
              <a:rPr lang="fr-FR" sz="2600" spc="-1">
                <a:solidFill>
                  <a:srgbClr val="FFFFFF"/>
                </a:solidFill>
                <a:latin typeface="Constantia"/>
              </a:rPr>
              <a:t>in </a:t>
            </a: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our club rooms or in kindergarten premises</a:t>
            </a: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Institutional membership ?</a:t>
            </a: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Membership fee ?</a:t>
            </a:r>
            <a:endParaRPr lang="fr-FR" sz="2600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5" name="TextShape 2"/>
          <p:cNvSpPr txBox="1"/>
          <p:nvPr/>
        </p:nvSpPr>
        <p:spPr>
          <a:xfrm>
            <a:off x="523945" y="465107"/>
            <a:ext cx="8229240" cy="682899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CH" sz="3600" b="0" strike="noStrike" spc="-100" smtClean="0">
                <a:solidFill>
                  <a:srgbClr val="DBDBDB"/>
                </a:solidFill>
                <a:latin typeface="Constantia"/>
              </a:rPr>
              <a:t>2023 </a:t>
            </a:r>
            <a:r>
              <a:rPr lang="fr-CH" sz="3600" b="0" strike="noStrike" spc="-100" smtClean="0">
                <a:solidFill>
                  <a:srgbClr val="DBDBDB"/>
                </a:solidFill>
                <a:latin typeface="Constantia"/>
              </a:rPr>
              <a:t>– </a:t>
            </a:r>
            <a:r>
              <a:rPr lang="fr-CH" sz="3600" b="0" strike="noStrike" spc="-100" smtClean="0">
                <a:solidFill>
                  <a:srgbClr val="DBDBDB"/>
                </a:solidFill>
                <a:latin typeface="Constantia"/>
              </a:rPr>
              <a:t>To be discussed</a:t>
            </a:r>
            <a:endParaRPr lang="en-US" sz="36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" name="TextShape 3"/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AGM </a:t>
            </a:r>
            <a:r>
              <a:rPr lang="en-GB" sz="1200" b="0" strike="noStrike" spc="-1" smtClean="0">
                <a:solidFill>
                  <a:srgbClr val="FEFAC9"/>
                </a:solidFill>
                <a:latin typeface="Constantia"/>
              </a:rPr>
              <a:t>16/03/2023</a:t>
            </a:r>
            <a:endParaRPr lang="en-GB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94554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577016" y="1211390"/>
            <a:ext cx="8229240" cy="44768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/>
          </a:bodyPr>
          <a:lstStyle/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b="0" strike="noStrike" spc="-1" smtClean="0">
                <a:solidFill>
                  <a:srgbClr val="FFFFFF"/>
                </a:solidFill>
                <a:latin typeface="Constantia"/>
              </a:rPr>
              <a:t>Appeal from CERN Record (DVD) club President (Martin Jaekel) to save their collection – about 2000 films</a:t>
            </a: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Club members almost exclusively retirees</a:t>
            </a: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Club membership dwindled close to zero due to combined effects of pandemic and competition with Netflix etc.</a:t>
            </a: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Would we be prepared to house their collection in our club rooms and/or merge with them?</a:t>
            </a:r>
            <a:endParaRPr lang="fr-FR" sz="2600" b="0" strike="noStrike" spc="-1" dirty="0" smtClean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5" name="TextShape 2"/>
          <p:cNvSpPr txBox="1"/>
          <p:nvPr/>
        </p:nvSpPr>
        <p:spPr>
          <a:xfrm>
            <a:off x="463550" y="178105"/>
            <a:ext cx="8229240" cy="756318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CH" sz="3600" b="0" strike="noStrike" spc="-100" smtClean="0">
                <a:solidFill>
                  <a:srgbClr val="DBDBDB"/>
                </a:solidFill>
                <a:latin typeface="Constantia"/>
              </a:rPr>
              <a:t>2023 </a:t>
            </a:r>
            <a:r>
              <a:rPr lang="fr-CH" sz="3600" b="0" strike="noStrike" spc="-100" smtClean="0">
                <a:solidFill>
                  <a:srgbClr val="DBDBDB"/>
                </a:solidFill>
                <a:latin typeface="Constantia"/>
              </a:rPr>
              <a:t>– </a:t>
            </a:r>
            <a:r>
              <a:rPr lang="fr-CH" sz="3600" b="0" strike="noStrike" spc="-100" smtClean="0">
                <a:solidFill>
                  <a:srgbClr val="DBDBDB"/>
                </a:solidFill>
                <a:latin typeface="Constantia"/>
              </a:rPr>
              <a:t>To be discussed</a:t>
            </a:r>
            <a:endParaRPr lang="en-US" sz="36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7" name="TextShape 3"/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AGM </a:t>
            </a:r>
            <a:r>
              <a:rPr lang="en-GB" sz="1200" b="0" strike="noStrike" spc="-1" smtClean="0">
                <a:solidFill>
                  <a:srgbClr val="FEFAC9"/>
                </a:solidFill>
                <a:latin typeface="Constantia"/>
              </a:rPr>
              <a:t>16/03/2023</a:t>
            </a:r>
            <a:endParaRPr lang="en-GB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39275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457200" y="1549821"/>
            <a:ext cx="8229240" cy="4571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600" b="0" strike="noStrike" spc="-1" dirty="0">
                <a:solidFill>
                  <a:srgbClr val="FFFFFF"/>
                </a:solidFill>
                <a:latin typeface="Constantia"/>
              </a:rPr>
              <a:t>Membership numbers </a:t>
            </a:r>
            <a:r>
              <a:rPr lang="en-US" sz="2600" b="0" strike="noStrike" spc="-1" dirty="0" smtClean="0">
                <a:solidFill>
                  <a:srgbClr val="FFFFFF"/>
                </a:solidFill>
                <a:latin typeface="Constantia"/>
              </a:rPr>
              <a:t>as </a:t>
            </a:r>
            <a:r>
              <a:rPr lang="en-US" sz="2600" b="0" strike="noStrike" spc="-1" smtClean="0">
                <a:solidFill>
                  <a:srgbClr val="FFFFFF"/>
                </a:solidFill>
                <a:latin typeface="Constantia"/>
              </a:rPr>
              <a:t>at </a:t>
            </a:r>
            <a:r>
              <a:rPr lang="en-US" sz="2600" b="0" strike="noStrike" spc="-1" smtClean="0">
                <a:solidFill>
                  <a:srgbClr val="FFFFFF"/>
                </a:solidFill>
                <a:latin typeface="Constantia"/>
              </a:rPr>
              <a:t>16 </a:t>
            </a:r>
            <a:r>
              <a:rPr lang="en-US" sz="2600" b="0" strike="noStrike" spc="-1" smtClean="0">
                <a:solidFill>
                  <a:srgbClr val="FFFFFF"/>
                </a:solidFill>
                <a:latin typeface="Constantia"/>
              </a:rPr>
              <a:t>March </a:t>
            </a:r>
            <a:r>
              <a:rPr lang="en-US" sz="2600" b="0" strike="noStrike" spc="-1" smtClean="0">
                <a:solidFill>
                  <a:srgbClr val="FFFFFF"/>
                </a:solidFill>
                <a:latin typeface="Constantia"/>
              </a:rPr>
              <a:t>2023</a:t>
            </a:r>
            <a:endParaRPr lang="en-US" sz="26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200" b="0" strike="noStrike" spc="-100">
                <a:solidFill>
                  <a:srgbClr val="DBDBDB"/>
                </a:solidFill>
                <a:latin typeface="Constantia"/>
              </a:rPr>
              <a:t>Membership</a:t>
            </a:r>
            <a:endParaRPr lang="en-US" sz="4200" b="0" strike="noStrike" spc="-1">
              <a:solidFill>
                <a:srgbClr val="FFFFFF"/>
              </a:solidFill>
              <a:latin typeface="Constantia"/>
            </a:endParaRP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2202880"/>
              </p:ext>
            </p:extLst>
          </p:nvPr>
        </p:nvGraphicFramePr>
        <p:xfrm>
          <a:off x="1034594" y="1978821"/>
          <a:ext cx="7074451" cy="4142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Shape 3"/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AGM </a:t>
            </a:r>
            <a:r>
              <a:rPr lang="en-GB" sz="1200" b="0" strike="noStrike" spc="-1" smtClean="0">
                <a:solidFill>
                  <a:srgbClr val="FEFAC9"/>
                </a:solidFill>
                <a:latin typeface="Constantia"/>
              </a:rPr>
              <a:t>16/03/2023</a:t>
            </a:r>
            <a:endParaRPr lang="en-GB" sz="1200" b="0" strike="noStrike" spc="-1" dirty="0">
              <a:latin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457200" y="1523880"/>
            <a:ext cx="8229240" cy="4571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en-US" sz="2600" b="0" strike="noStrike" spc="-1" dirty="0" smtClean="0">
                <a:solidFill>
                  <a:srgbClr val="FFFFFF"/>
                </a:solidFill>
                <a:latin typeface="Constantia"/>
              </a:rPr>
              <a:t>Book orders since 2005</a:t>
            </a:r>
            <a:endParaRPr lang="en-US" sz="26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en-US" sz="4200" b="0" strike="noStrike" spc="-100" dirty="0" smtClean="0">
                <a:solidFill>
                  <a:srgbClr val="DBDBDB"/>
                </a:solidFill>
                <a:latin typeface="Constantia"/>
              </a:rPr>
              <a:t>Book orders</a:t>
            </a:r>
            <a:endParaRPr lang="en-US" sz="42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" name="TextShape 3"/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AGM </a:t>
            </a:r>
            <a:r>
              <a:rPr lang="en-GB" sz="1200" b="0" strike="noStrike" spc="-1" smtClean="0">
                <a:solidFill>
                  <a:srgbClr val="FEFAC9"/>
                </a:solidFill>
                <a:latin typeface="Constantia"/>
              </a:rPr>
              <a:t>16/03/2023</a:t>
            </a:r>
            <a:endParaRPr lang="en-GB" sz="1200" b="0" strike="noStrike" spc="-1" dirty="0">
              <a:latin typeface="Times New Roman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9784557"/>
              </p:ext>
            </p:extLst>
          </p:nvPr>
        </p:nvGraphicFramePr>
        <p:xfrm>
          <a:off x="199845" y="2010731"/>
          <a:ext cx="8743950" cy="3757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26282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684131" y="1815451"/>
            <a:ext cx="8319706" cy="3897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/>
          </a:bodyPr>
          <a:lstStyle/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>
                <a:solidFill>
                  <a:srgbClr val="FFFFFF"/>
                </a:solidFill>
                <a:latin typeface="Constantia"/>
              </a:rPr>
              <a:t>R</a:t>
            </a: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esumption of subscriptions and change of door codes end May </a:t>
            </a: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Election of new treasurer</a:t>
            </a: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Two book selections, one in spring one in autumn</a:t>
            </a: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Promotions tables       </a:t>
            </a: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>
                <a:solidFill>
                  <a:srgbClr val="FFFFFF"/>
                </a:solidFill>
                <a:latin typeface="Constantia"/>
              </a:rPr>
              <a:t>Club room cleaning</a:t>
            </a: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Launch </a:t>
            </a:r>
            <a:r>
              <a:rPr lang="fr-FR" sz="2600" spc="-1">
                <a:solidFill>
                  <a:srgbClr val="FFFFFF"/>
                </a:solidFill>
                <a:latin typeface="Constantia"/>
              </a:rPr>
              <a:t>of Mattermost </a:t>
            </a:r>
            <a:r>
              <a:rPr lang="fr-FR" sz="2600" spc="-1">
                <a:solidFill>
                  <a:srgbClr val="FFFFFF"/>
                </a:solidFill>
                <a:latin typeface="Constantia"/>
              </a:rPr>
              <a:t>channels </a:t>
            </a:r>
            <a:endParaRPr lang="fr-FR" sz="2600" spc="-1">
              <a:solidFill>
                <a:srgbClr val="FFFFFF"/>
              </a:solidFill>
              <a:latin typeface="Constantia"/>
            </a:endParaRP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Articles of Association rewrite and approval in EGM </a:t>
            </a:r>
            <a:endParaRPr lang="fr-FR" sz="2600" spc="-1" dirty="0" smtClean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1772593" y="206908"/>
            <a:ext cx="5598454" cy="1608543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CH" sz="4400" b="0" strike="noStrike" spc="-100" smtClean="0">
                <a:solidFill>
                  <a:srgbClr val="DBDBDB"/>
                </a:solidFill>
                <a:latin typeface="Constantia"/>
              </a:rPr>
              <a:t>Matters arising from 2022 AGM</a:t>
            </a:r>
            <a:endParaRPr lang="en-US" sz="32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" name="TextShape 3"/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AGM </a:t>
            </a:r>
            <a:r>
              <a:rPr lang="en-GB" sz="1200" b="0" strike="noStrike" spc="-1" smtClean="0">
                <a:solidFill>
                  <a:srgbClr val="FEFAC9"/>
                </a:solidFill>
                <a:latin typeface="Constantia"/>
              </a:rPr>
              <a:t>16/03/2023</a:t>
            </a:r>
            <a:endParaRPr lang="en-GB" sz="1200" b="0" strike="noStrike" spc="-1" dirty="0">
              <a:latin typeface="Times New Roman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4009" y="2308440"/>
            <a:ext cx="335983" cy="4081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3888" y="3231570"/>
            <a:ext cx="335983" cy="4081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8209" y="3659771"/>
            <a:ext cx="335983" cy="4081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3871" y="4219870"/>
            <a:ext cx="329273" cy="3645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3412" y="4590398"/>
            <a:ext cx="335983" cy="40817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8757" y="2716618"/>
            <a:ext cx="335983" cy="40817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2650" y="5088178"/>
            <a:ext cx="335983" cy="408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829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550642" y="1501752"/>
            <a:ext cx="8319706" cy="4031369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rmAutofit fontScale="92500" lnSpcReduction="10000"/>
          </a:bodyPr>
          <a:lstStyle/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Donated-books shelves moved from outside CERN Library to « games area » in Restaurant 1. </a:t>
            </a: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New </a:t>
            </a:r>
            <a:r>
              <a:rPr lang="fr-FR" sz="2600" spc="-1" smtClean="0">
                <a:solidFill>
                  <a:srgbClr val="FFFFFF"/>
                </a:solidFill>
                <a:latin typeface="Constantia"/>
                <a:hlinkClick r:id="rId2" action="ppaction://hlinkfile"/>
              </a:rPr>
              <a:t>poster</a:t>
            </a: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 designed by Sergio</a:t>
            </a: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Safety inspection in June – all OK</a:t>
            </a:r>
            <a:endParaRPr lang="fr-FR" sz="2600" spc="-1" dirty="0" smtClean="0">
              <a:solidFill>
                <a:srgbClr val="FFFFFF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Advertisement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in </a:t>
            </a: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August </a:t>
            </a:r>
            <a:r>
              <a:rPr lang="fr-FR" sz="2600" spc="-1" dirty="0" err="1" smtClean="0">
                <a:solidFill>
                  <a:srgbClr val="FFFFFF"/>
                </a:solidFill>
                <a:latin typeface="Constantia"/>
              </a:rPr>
              <a:t>edition</a:t>
            </a:r>
            <a:r>
              <a:rPr lang="fr-FR" sz="2600" spc="-1" dirty="0" smtClean="0">
                <a:solidFill>
                  <a:srgbClr val="FFFFFF"/>
                </a:solidFill>
                <a:latin typeface="Constantia"/>
              </a:rPr>
              <a:t> of the </a:t>
            </a: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Staff </a:t>
            </a: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Association </a:t>
            </a: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ECHO</a:t>
            </a: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.</a:t>
            </a: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Promotions stand at "Connecting the dots" onboarding in November</a:t>
            </a: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>
                <a:solidFill>
                  <a:srgbClr val="FFFFFF"/>
                </a:solidFill>
                <a:latin typeface="Constantia"/>
              </a:rPr>
              <a:t>Discussions with CERN </a:t>
            </a:r>
            <a:r>
              <a:rPr lang="fr-FR" sz="2600" spc="-1">
                <a:solidFill>
                  <a:srgbClr val="FFFFFF"/>
                </a:solidFill>
                <a:latin typeface="Constantia"/>
              </a:rPr>
              <a:t>Records </a:t>
            </a: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Club (more later).</a:t>
            </a:r>
          </a:p>
          <a:p>
            <a:pPr marL="274320" indent="-273960"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FR" sz="2600" spc="-1" smtClean="0">
                <a:solidFill>
                  <a:srgbClr val="FFFFFF"/>
                </a:solidFill>
                <a:latin typeface="Constantia"/>
              </a:rPr>
              <a:t>Problem with access to EBC bank account…</a:t>
            </a:r>
            <a:endParaRPr lang="fr-FR" sz="2600" spc="-1">
              <a:solidFill>
                <a:srgbClr val="FFFFFF"/>
              </a:solidFill>
              <a:latin typeface="Constantia"/>
            </a:endParaRPr>
          </a:p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endParaRPr lang="fr-FR" sz="2600" spc="-1" dirty="0" smtClean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08" name="TextShape 2"/>
          <p:cNvSpPr txBox="1"/>
          <p:nvPr/>
        </p:nvSpPr>
        <p:spPr>
          <a:xfrm>
            <a:off x="1772593" y="206909"/>
            <a:ext cx="5598454" cy="1154680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CH" sz="4400" b="0" strike="noStrike" spc="-100" smtClean="0">
                <a:solidFill>
                  <a:srgbClr val="DBDBDB"/>
                </a:solidFill>
                <a:latin typeface="Constantia"/>
              </a:rPr>
              <a:t>2022 </a:t>
            </a:r>
            <a:endParaRPr lang="fr-CH" sz="4400" b="0" strike="noStrike" spc="-100" smtClean="0">
              <a:solidFill>
                <a:srgbClr val="DBDBDB"/>
              </a:solidFill>
              <a:latin typeface="Constantia"/>
            </a:endParaRPr>
          </a:p>
          <a:p>
            <a:pPr algn="ctr">
              <a:lnSpc>
                <a:spcPct val="100000"/>
              </a:lnSpc>
            </a:pPr>
            <a:r>
              <a:rPr lang="fr-CH" sz="3200" spc="-100" smtClean="0">
                <a:solidFill>
                  <a:srgbClr val="DBDBDB"/>
                </a:solidFill>
                <a:latin typeface="Constantia"/>
              </a:rPr>
              <a:t>Other things that came up</a:t>
            </a:r>
            <a:endParaRPr lang="en-US" sz="32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" name="TextShape 3"/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AGM </a:t>
            </a:r>
            <a:r>
              <a:rPr lang="en-GB" sz="1200" b="0" strike="noStrike" spc="-1" smtClean="0">
                <a:solidFill>
                  <a:srgbClr val="FEFAC9"/>
                </a:solidFill>
                <a:latin typeface="Constantia"/>
              </a:rPr>
              <a:t>16/03/2023</a:t>
            </a:r>
            <a:endParaRPr lang="en-GB" sz="1200" b="0" strike="noStrike" spc="-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32400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2"/>
          <p:cNvSpPr txBox="1"/>
          <p:nvPr/>
        </p:nvSpPr>
        <p:spPr>
          <a:xfrm>
            <a:off x="1819314" y="360421"/>
            <a:ext cx="5598454" cy="1154680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CH" sz="4400" b="0" strike="noStrike" spc="-100" smtClean="0">
                <a:solidFill>
                  <a:srgbClr val="DBDBDB"/>
                </a:solidFill>
                <a:latin typeface="Constantia"/>
              </a:rPr>
              <a:t>2022 </a:t>
            </a:r>
            <a:endParaRPr lang="fr-CH" sz="4400" b="0" strike="noStrike" spc="-100" smtClean="0">
              <a:solidFill>
                <a:srgbClr val="DBDBDB"/>
              </a:solidFill>
              <a:latin typeface="Constantia"/>
            </a:endParaRPr>
          </a:p>
          <a:p>
            <a:pPr algn="ctr">
              <a:lnSpc>
                <a:spcPct val="100000"/>
              </a:lnSpc>
            </a:pPr>
            <a:r>
              <a:rPr lang="fr-CH" sz="3200" spc="-100" smtClean="0">
                <a:solidFill>
                  <a:srgbClr val="DBDBDB"/>
                </a:solidFill>
                <a:latin typeface="Constantia"/>
              </a:rPr>
              <a:t>June promotions table</a:t>
            </a:r>
            <a:endParaRPr lang="en-US" sz="32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" name="TextShape 3"/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AGM </a:t>
            </a:r>
            <a:r>
              <a:rPr lang="en-GB" sz="1200" b="0" strike="noStrike" spc="-1" smtClean="0">
                <a:solidFill>
                  <a:srgbClr val="FEFAC9"/>
                </a:solidFill>
                <a:latin typeface="Constantia"/>
              </a:rPr>
              <a:t>16/03/2023</a:t>
            </a:r>
            <a:endParaRPr lang="en-GB" sz="1200" b="0" strike="noStrike" spc="-1" dirty="0">
              <a:latin typeface="Times New Roman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938" y="1485690"/>
            <a:ext cx="3211872" cy="43299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1186" y="1485690"/>
            <a:ext cx="3183958" cy="436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663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2"/>
          <p:cNvSpPr txBox="1"/>
          <p:nvPr/>
        </p:nvSpPr>
        <p:spPr>
          <a:xfrm>
            <a:off x="1819314" y="360421"/>
            <a:ext cx="5598454" cy="1154680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CH" sz="4400" b="0" strike="noStrike" spc="-100" smtClean="0">
                <a:solidFill>
                  <a:srgbClr val="DBDBDB"/>
                </a:solidFill>
                <a:latin typeface="Constantia"/>
              </a:rPr>
              <a:t>2022 </a:t>
            </a:r>
            <a:endParaRPr lang="fr-CH" sz="4400" b="0" strike="noStrike" spc="-100" smtClean="0">
              <a:solidFill>
                <a:srgbClr val="DBDBDB"/>
              </a:solidFill>
              <a:latin typeface="Constantia"/>
            </a:endParaRPr>
          </a:p>
          <a:p>
            <a:pPr algn="ctr">
              <a:lnSpc>
                <a:spcPct val="100000"/>
              </a:lnSpc>
            </a:pPr>
            <a:r>
              <a:rPr lang="fr-CH" sz="3200" spc="-100" smtClean="0">
                <a:solidFill>
                  <a:srgbClr val="DBDBDB"/>
                </a:solidFill>
                <a:latin typeface="Constantia"/>
              </a:rPr>
              <a:t>June promotions table</a:t>
            </a:r>
            <a:endParaRPr lang="en-US" sz="32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" name="TextShape 3"/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AGM </a:t>
            </a:r>
            <a:r>
              <a:rPr lang="en-GB" sz="1200" b="0" strike="noStrike" spc="-1" smtClean="0">
                <a:solidFill>
                  <a:srgbClr val="FEFAC9"/>
                </a:solidFill>
                <a:latin typeface="Constantia"/>
              </a:rPr>
              <a:t>16/03/2023</a:t>
            </a:r>
            <a:endParaRPr lang="en-GB" sz="1200" b="0" strike="noStrike" spc="-1" dirty="0">
              <a:latin typeface="Times New Roman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276" y="1479016"/>
            <a:ext cx="3135603" cy="42649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4917" y="1479016"/>
            <a:ext cx="3110816" cy="425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16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2"/>
          <p:cNvSpPr txBox="1"/>
          <p:nvPr/>
        </p:nvSpPr>
        <p:spPr>
          <a:xfrm>
            <a:off x="1866727" y="96261"/>
            <a:ext cx="5598454" cy="1154680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 algn="ctr">
              <a:lnSpc>
                <a:spcPct val="100000"/>
              </a:lnSpc>
            </a:pPr>
            <a:r>
              <a:rPr lang="fr-CH" sz="4400" b="0" strike="noStrike" spc="-100" smtClean="0">
                <a:solidFill>
                  <a:srgbClr val="DBDBDB"/>
                </a:solidFill>
                <a:latin typeface="Constantia"/>
              </a:rPr>
              <a:t>2022 </a:t>
            </a:r>
            <a:endParaRPr lang="fr-CH" sz="4400" b="0" strike="noStrike" spc="-100" smtClean="0">
              <a:solidFill>
                <a:srgbClr val="DBDBDB"/>
              </a:solidFill>
              <a:latin typeface="Constantia"/>
            </a:endParaRPr>
          </a:p>
          <a:p>
            <a:pPr algn="ctr">
              <a:lnSpc>
                <a:spcPct val="100000"/>
              </a:lnSpc>
            </a:pPr>
            <a:r>
              <a:rPr lang="fr-CH" sz="3200" spc="-100" smtClean="0">
                <a:solidFill>
                  <a:srgbClr val="DBDBDB"/>
                </a:solidFill>
                <a:latin typeface="Constantia"/>
              </a:rPr>
              <a:t>Onboarding stand in November</a:t>
            </a:r>
            <a:endParaRPr lang="en-US" sz="32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6" name="TextShape 3"/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AGM </a:t>
            </a:r>
            <a:r>
              <a:rPr lang="en-GB" sz="1200" b="0" strike="noStrike" spc="-1" smtClean="0">
                <a:solidFill>
                  <a:srgbClr val="FEFAC9"/>
                </a:solidFill>
                <a:latin typeface="Constantia"/>
              </a:rPr>
              <a:t>16/03/2023</a:t>
            </a:r>
            <a:endParaRPr lang="en-GB" sz="1200" b="0" strike="noStrike" spc="-1" dirty="0">
              <a:latin typeface="Times New Roman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596" y="1122835"/>
            <a:ext cx="4222224" cy="508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49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TextShape 1"/>
          <p:cNvSpPr txBox="1"/>
          <p:nvPr/>
        </p:nvSpPr>
        <p:spPr>
          <a:xfrm>
            <a:off x="457200" y="1371240"/>
            <a:ext cx="8229240" cy="4571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marL="274320" indent="-2739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  <a:buFont typeface="Wingdings 2" charset="2"/>
              <a:buChar char=""/>
            </a:pPr>
            <a:r>
              <a:rPr lang="fr-CH" sz="2600" b="0" strike="noStrike" spc="-1" dirty="0">
                <a:solidFill>
                  <a:srgbClr val="FFFFFF"/>
                </a:solidFill>
                <a:latin typeface="Constantia"/>
              </a:rPr>
              <a:t>To the </a:t>
            </a:r>
            <a:r>
              <a:rPr lang="fr-CH" sz="2600" b="0" strike="noStrike" spc="-1" dirty="0" err="1" smtClean="0">
                <a:solidFill>
                  <a:srgbClr val="FFFFFF"/>
                </a:solidFill>
                <a:latin typeface="Constantia"/>
              </a:rPr>
              <a:t>committee</a:t>
            </a:r>
            <a:r>
              <a:rPr lang="fr-CH" sz="2600" b="0" strike="noStrike" spc="-1" dirty="0" smtClean="0">
                <a:solidFill>
                  <a:srgbClr val="FFFFFF"/>
                </a:solidFill>
                <a:latin typeface="Constantia"/>
              </a:rPr>
              <a:t> </a:t>
            </a:r>
            <a:r>
              <a:rPr lang="fr-CH" sz="2600" b="0" strike="noStrike" spc="-1" dirty="0" err="1" smtClean="0">
                <a:solidFill>
                  <a:srgbClr val="FFFFFF"/>
                </a:solidFill>
                <a:latin typeface="Constantia"/>
              </a:rPr>
              <a:t>members</a:t>
            </a:r>
            <a:r>
              <a:rPr lang="fr-CH" sz="2600" b="0" strike="noStrike" spc="-1" dirty="0" smtClean="0">
                <a:solidFill>
                  <a:srgbClr val="FFFFFF"/>
                </a:solidFill>
                <a:latin typeface="Constantia"/>
              </a:rPr>
              <a:t>:</a:t>
            </a:r>
            <a:endParaRPr lang="en-US" sz="2600" b="0" strike="noStrike" spc="-1" dirty="0">
              <a:solidFill>
                <a:srgbClr val="FFFFFF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600" b="0" strike="noStrike" spc="-1" dirty="0">
              <a:solidFill>
                <a:srgbClr val="FFFFFF"/>
              </a:solidFill>
              <a:latin typeface="Constantia"/>
            </a:endParaRPr>
          </a:p>
          <a:p>
            <a:pPr marL="640080" lvl="1" indent="-273960">
              <a:lnSpc>
                <a:spcPct val="100000"/>
              </a:lnSpc>
              <a:spcBef>
                <a:spcPts val="300"/>
              </a:spcBef>
              <a:buClr>
                <a:srgbClr val="D6903E"/>
              </a:buClr>
              <a:buSzPct val="85000"/>
              <a:buFont typeface="Wingdings 2" charset="2"/>
              <a:buChar char=""/>
            </a:pPr>
            <a:r>
              <a:rPr lang="fr-CH" sz="2800" b="0" strike="noStrike" spc="-1" dirty="0">
                <a:solidFill>
                  <a:srgbClr val="FEFAC9"/>
                </a:solidFill>
                <a:latin typeface="Constantia"/>
              </a:rPr>
              <a:t>Kate (</a:t>
            </a:r>
            <a:r>
              <a:rPr lang="fr-CH" sz="2800" b="0" strike="noStrike" spc="-1" dirty="0" err="1">
                <a:solidFill>
                  <a:srgbClr val="FEFAC9"/>
                </a:solidFill>
                <a:latin typeface="Constantia"/>
              </a:rPr>
              <a:t>secretary</a:t>
            </a:r>
            <a:r>
              <a:rPr lang="fr-CH" sz="2800" b="0" strike="noStrike" spc="-1" dirty="0">
                <a:solidFill>
                  <a:srgbClr val="FEFAC9"/>
                </a:solidFill>
                <a:latin typeface="Constantia"/>
              </a:rPr>
              <a:t>)</a:t>
            </a:r>
            <a:endParaRPr lang="en-US" sz="2800" b="0" strike="noStrike" spc="-1" dirty="0">
              <a:solidFill>
                <a:srgbClr val="FFFFFF"/>
              </a:solidFill>
              <a:latin typeface="Constantia"/>
            </a:endParaRPr>
          </a:p>
          <a:p>
            <a:pPr marL="640080" lvl="1" indent="-273960">
              <a:lnSpc>
                <a:spcPct val="100000"/>
              </a:lnSpc>
              <a:spcBef>
                <a:spcPts val="300"/>
              </a:spcBef>
              <a:buClr>
                <a:srgbClr val="D6903E"/>
              </a:buClr>
              <a:buSzPct val="85000"/>
              <a:buFont typeface="Wingdings 2" charset="2"/>
              <a:buChar char=""/>
            </a:pPr>
            <a:r>
              <a:rPr lang="fr-CH" sz="2800" b="0" strike="noStrike" spc="-1" smtClean="0">
                <a:solidFill>
                  <a:srgbClr val="FEFAC9"/>
                </a:solidFill>
                <a:latin typeface="Constantia"/>
              </a:rPr>
              <a:t>Sharon (treasurer)</a:t>
            </a:r>
            <a:endParaRPr lang="en-US" sz="2800" b="0" strike="noStrike" spc="-1" dirty="0">
              <a:solidFill>
                <a:srgbClr val="FFFFFF"/>
              </a:solidFill>
              <a:latin typeface="Constantia"/>
            </a:endParaRPr>
          </a:p>
          <a:p>
            <a:pPr marL="640080" lvl="1" indent="-273960">
              <a:lnSpc>
                <a:spcPct val="100000"/>
              </a:lnSpc>
              <a:spcBef>
                <a:spcPts val="300"/>
              </a:spcBef>
              <a:buClr>
                <a:srgbClr val="D6903E"/>
              </a:buClr>
              <a:buSzPct val="85000"/>
              <a:buFont typeface="Wingdings 2" charset="2"/>
              <a:buChar char=""/>
            </a:pPr>
            <a:r>
              <a:rPr lang="fr-CH" sz="2800" b="0" strike="noStrike" spc="-1" dirty="0">
                <a:solidFill>
                  <a:srgbClr val="FEFAC9"/>
                </a:solidFill>
                <a:latin typeface="Constantia"/>
              </a:rPr>
              <a:t>Eva </a:t>
            </a:r>
            <a:r>
              <a:rPr lang="fr-CH" sz="2800" b="0" strike="noStrike" spc="-1">
                <a:solidFill>
                  <a:srgbClr val="FEFAC9"/>
                </a:solidFill>
                <a:latin typeface="Constantia"/>
              </a:rPr>
              <a:t>(</a:t>
            </a:r>
            <a:r>
              <a:rPr lang="fr-CH" sz="2800" b="0" strike="noStrike" spc="-1" smtClean="0">
                <a:solidFill>
                  <a:srgbClr val="FEFAC9"/>
                </a:solidFill>
                <a:latin typeface="Constantia"/>
              </a:rPr>
              <a:t>rooms)</a:t>
            </a:r>
            <a:endParaRPr lang="en-US" sz="2800" b="0" strike="noStrike" spc="-1" dirty="0">
              <a:solidFill>
                <a:srgbClr val="FFFFFF"/>
              </a:solidFill>
              <a:latin typeface="Constantia"/>
            </a:endParaRPr>
          </a:p>
          <a:p>
            <a:pPr marL="640080" lvl="1" indent="-273960">
              <a:lnSpc>
                <a:spcPct val="100000"/>
              </a:lnSpc>
              <a:spcBef>
                <a:spcPts val="300"/>
              </a:spcBef>
              <a:buClr>
                <a:srgbClr val="D6903E"/>
              </a:buClr>
              <a:buSzPct val="85000"/>
              <a:buFont typeface="Wingdings 2" charset="2"/>
              <a:buChar char=""/>
            </a:pPr>
            <a:r>
              <a:rPr lang="fr-CH" sz="2800" b="0" strike="noStrike" spc="-1" dirty="0" smtClean="0">
                <a:solidFill>
                  <a:srgbClr val="FEFAC9"/>
                </a:solidFill>
                <a:latin typeface="Constantia"/>
              </a:rPr>
              <a:t>Sergio </a:t>
            </a:r>
            <a:r>
              <a:rPr lang="fr-CH" sz="2800" b="0" strike="noStrike" spc="-1" dirty="0">
                <a:solidFill>
                  <a:srgbClr val="FEFAC9"/>
                </a:solidFill>
                <a:latin typeface="Constantia"/>
              </a:rPr>
              <a:t>(book </a:t>
            </a:r>
            <a:r>
              <a:rPr lang="fr-CH" sz="2800" b="0" strike="noStrike" spc="-1" dirty="0" err="1">
                <a:solidFill>
                  <a:srgbClr val="FEFAC9"/>
                </a:solidFill>
                <a:latin typeface="Constantia"/>
              </a:rPr>
              <a:t>selection</a:t>
            </a:r>
            <a:r>
              <a:rPr lang="fr-CH" sz="2800" b="0" strike="noStrike" spc="-1" dirty="0">
                <a:solidFill>
                  <a:srgbClr val="FEFAC9"/>
                </a:solidFill>
                <a:latin typeface="Constantia"/>
              </a:rPr>
              <a:t>)</a:t>
            </a:r>
            <a:endParaRPr lang="en-US" sz="2800" b="0" strike="noStrike" spc="-1" dirty="0">
              <a:solidFill>
                <a:srgbClr val="FFFFFF"/>
              </a:solidFill>
              <a:latin typeface="Constantia"/>
            </a:endParaRPr>
          </a:p>
          <a:p>
            <a:pPr marL="640080" lvl="1" indent="-273960">
              <a:lnSpc>
                <a:spcPct val="100000"/>
              </a:lnSpc>
              <a:spcBef>
                <a:spcPts val="300"/>
              </a:spcBef>
              <a:buClr>
                <a:srgbClr val="D6903E"/>
              </a:buClr>
              <a:buSzPct val="85000"/>
              <a:buFont typeface="Wingdings 2" charset="2"/>
              <a:buChar char=""/>
            </a:pPr>
            <a:r>
              <a:rPr lang="fr-CH" sz="2800" b="0" strike="noStrike" spc="-1" dirty="0">
                <a:solidFill>
                  <a:srgbClr val="FEFAC9"/>
                </a:solidFill>
                <a:latin typeface="Constantia"/>
              </a:rPr>
              <a:t>Klaudia </a:t>
            </a:r>
            <a:r>
              <a:rPr lang="fr-CH" sz="2800" b="0" strike="noStrike" spc="-1">
                <a:solidFill>
                  <a:srgbClr val="FEFAC9"/>
                </a:solidFill>
                <a:latin typeface="Constantia"/>
              </a:rPr>
              <a:t>(</a:t>
            </a:r>
            <a:r>
              <a:rPr lang="fr-CH" sz="2800" b="0" strike="noStrike" spc="-1" smtClean="0">
                <a:solidFill>
                  <a:srgbClr val="FEFAC9"/>
                </a:solidFill>
                <a:latin typeface="Constantia"/>
              </a:rPr>
              <a:t>website and Mattermost)</a:t>
            </a:r>
            <a:r>
              <a:rPr lang="fr-CH" sz="2600" spc="-1" smtClean="0">
                <a:solidFill>
                  <a:srgbClr val="FFFFFF"/>
                </a:solidFill>
                <a:latin typeface="Constantia"/>
              </a:rPr>
              <a:t>.</a:t>
            </a:r>
            <a:endParaRPr lang="en-US" sz="2600" spc="-1" dirty="0">
              <a:solidFill>
                <a:srgbClr val="FFFFFF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600" spc="-1" dirty="0">
              <a:solidFill>
                <a:srgbClr val="FFFFFF"/>
              </a:solidFill>
              <a:latin typeface="Constantia"/>
            </a:endParaRPr>
          </a:p>
          <a:p>
            <a:pPr marL="360">
              <a:lnSpc>
                <a:spcPct val="100000"/>
              </a:lnSpc>
              <a:spcBef>
                <a:spcPts val="601"/>
              </a:spcBef>
              <a:buClr>
                <a:srgbClr val="F3A447"/>
              </a:buClr>
              <a:buSzPct val="85000"/>
            </a:pPr>
            <a:endParaRPr lang="en-US" sz="2600" b="0" strike="noStrike" spc="-1" dirty="0">
              <a:solidFill>
                <a:srgbClr val="FFFFFF"/>
              </a:solidFill>
              <a:latin typeface="Constantia"/>
            </a:endParaRPr>
          </a:p>
          <a:p>
            <a:pPr>
              <a:lnSpc>
                <a:spcPct val="100000"/>
              </a:lnSpc>
              <a:spcBef>
                <a:spcPts val="601"/>
              </a:spcBef>
            </a:pPr>
            <a:endParaRPr lang="en-US" sz="2600" b="0" strike="noStrike" spc="-1" dirty="0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140" name="TextShape 2"/>
          <p:cNvSpPr txBox="1"/>
          <p:nvPr/>
        </p:nvSpPr>
        <p:spPr>
          <a:xfrm>
            <a:off x="457200" y="152280"/>
            <a:ext cx="8229240" cy="1218960"/>
          </a:xfrm>
          <a:prstGeom prst="rect">
            <a:avLst/>
          </a:prstGeom>
          <a:noFill/>
          <a:ln w="6480">
            <a:noFill/>
          </a:ln>
        </p:spPr>
        <p:txBody>
          <a:bodyPr lIns="90000" tIns="45000" rIns="90000" bIns="45000" anchor="b">
            <a:noAutofit/>
          </a:bodyPr>
          <a:lstStyle/>
          <a:p>
            <a:pPr>
              <a:lnSpc>
                <a:spcPct val="100000"/>
              </a:lnSpc>
            </a:pPr>
            <a:r>
              <a:rPr lang="fr-CH" sz="4200" b="0" strike="noStrike" spc="-100" smtClean="0">
                <a:solidFill>
                  <a:srgbClr val="DBDBDB"/>
                </a:solidFill>
                <a:latin typeface="Constantia"/>
              </a:rPr>
              <a:t>Once again thanks</a:t>
            </a:r>
            <a:endParaRPr lang="en-US" sz="4200" b="0" strike="noStrike" spc="-1">
              <a:solidFill>
                <a:srgbClr val="FFFFFF"/>
              </a:solidFill>
              <a:latin typeface="Constantia"/>
            </a:endParaRPr>
          </a:p>
        </p:txBody>
      </p:sp>
      <p:sp>
        <p:nvSpPr>
          <p:cNvPr id="5" name="TextShape 3"/>
          <p:cNvSpPr txBox="1"/>
          <p:nvPr/>
        </p:nvSpPr>
        <p:spPr>
          <a:xfrm>
            <a:off x="5791320" y="6203520"/>
            <a:ext cx="2590560" cy="383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FEFAC9"/>
                </a:solidFill>
                <a:latin typeface="Constantia"/>
              </a:rPr>
              <a:t>AGM </a:t>
            </a:r>
            <a:r>
              <a:rPr lang="en-GB" sz="1200" b="0" strike="noStrike" spc="-1" smtClean="0">
                <a:solidFill>
                  <a:srgbClr val="FEFAC9"/>
                </a:solidFill>
                <a:latin typeface="Constantia"/>
              </a:rPr>
              <a:t>16/03/2023</a:t>
            </a:r>
            <a:endParaRPr lang="en-GB" sz="1200" b="0" strike="noStrike" spc="-1" dirty="0">
              <a:latin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p15="http://schemas.microsoft.com/office/powerpoint/2012/main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Paper.thmx</Template>
  <TotalTime>2240</TotalTime>
  <Words>416</Words>
  <Application>Microsoft Office PowerPoint</Application>
  <PresentationFormat>On-screen Show (4:3)</PresentationFormat>
  <Paragraphs>75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Constantia</vt:lpstr>
      <vt:lpstr>DejaVu Sans</vt:lpstr>
      <vt:lpstr>Symbol</vt:lpstr>
      <vt:lpstr>Times New Roman</vt:lpstr>
      <vt:lpstr>Wingdings</vt:lpstr>
      <vt:lpstr>Wingdings 2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MJ</dc:creator>
  <dc:description/>
  <cp:lastModifiedBy>John Pym</cp:lastModifiedBy>
  <cp:revision>186</cp:revision>
  <dcterms:created xsi:type="dcterms:W3CDTF">2014-02-25T16:34:13Z</dcterms:created>
  <dcterms:modified xsi:type="dcterms:W3CDTF">2023-03-14T12:18:34Z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On-screen Show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15</vt:i4>
  </property>
</Properties>
</file>