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  <p:sldMasterId id="2147483675" r:id="rId2"/>
  </p:sldMasterIdLst>
  <p:notesMasterIdLst>
    <p:notesMasterId r:id="rId30"/>
  </p:notesMasterIdLst>
  <p:handoutMasterIdLst>
    <p:handoutMasterId r:id="rId31"/>
  </p:handoutMasterIdLst>
  <p:sldIdLst>
    <p:sldId id="381" r:id="rId3"/>
    <p:sldId id="324" r:id="rId4"/>
    <p:sldId id="380" r:id="rId5"/>
    <p:sldId id="384" r:id="rId6"/>
    <p:sldId id="387" r:id="rId7"/>
    <p:sldId id="385" r:id="rId8"/>
    <p:sldId id="388" r:id="rId9"/>
    <p:sldId id="386" r:id="rId10"/>
    <p:sldId id="382" r:id="rId11"/>
    <p:sldId id="390" r:id="rId12"/>
    <p:sldId id="389" r:id="rId13"/>
    <p:sldId id="391" r:id="rId14"/>
    <p:sldId id="383" r:id="rId15"/>
    <p:sldId id="346" r:id="rId16"/>
    <p:sldId id="399" r:id="rId17"/>
    <p:sldId id="397" r:id="rId18"/>
    <p:sldId id="403" r:id="rId19"/>
    <p:sldId id="406" r:id="rId20"/>
    <p:sldId id="408" r:id="rId21"/>
    <p:sldId id="395" r:id="rId22"/>
    <p:sldId id="409" r:id="rId23"/>
    <p:sldId id="400" r:id="rId24"/>
    <p:sldId id="401" r:id="rId25"/>
    <p:sldId id="379" r:id="rId26"/>
    <p:sldId id="392" r:id="rId27"/>
    <p:sldId id="393" r:id="rId28"/>
    <p:sldId id="39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100"/>
    <a:srgbClr val="0070FF"/>
    <a:srgbClr val="2F2F2F"/>
    <a:srgbClr val="303030"/>
    <a:srgbClr val="E9FF01"/>
    <a:srgbClr val="FFF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8" autoAdjust="0"/>
    <p:restoredTop sz="95735"/>
  </p:normalViewPr>
  <p:slideViewPr>
    <p:cSldViewPr snapToGrid="0" snapToObjects="1">
      <p:cViewPr>
        <p:scale>
          <a:sx n="100" d="100"/>
          <a:sy n="100" d="100"/>
        </p:scale>
        <p:origin x="824" y="272"/>
      </p:cViewPr>
      <p:guideLst>
        <p:guide orient="horz" pos="323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3" d="100"/>
          <a:sy n="83" d="100"/>
        </p:scale>
        <p:origin x="399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commentAuthors" Target="commentAuthor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910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06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624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356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693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41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937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8782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346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26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421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5563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164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40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511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5033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039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76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72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33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79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76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50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54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5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xmlns="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xmlns="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xmlns="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xmlns="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xmlns="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xmlns="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xmlns="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0111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4644635"/>
            <a:ext cx="12192000" cy="476545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94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B366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1" y="5778968"/>
            <a:ext cx="12192001" cy="11983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370" y="5358338"/>
            <a:ext cx="1561885" cy="10799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755" y="5286189"/>
            <a:ext cx="3456245" cy="11520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349" y="5508934"/>
            <a:ext cx="1057893" cy="1057893"/>
          </a:xfrm>
          <a:prstGeom prst="rect">
            <a:avLst/>
          </a:prstGeom>
        </p:spPr>
      </p:pic>
      <p:pic>
        <p:nvPicPr>
          <p:cNvPr id="15" name="Shape 10"/>
          <p:cNvPicPr preferRelativeResize="0"/>
          <p:nvPr userDrawn="1"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69" y="5531667"/>
            <a:ext cx="1815852" cy="906603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381"/>
            <a:ext cx="10515600" cy="10201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3591" y="6537813"/>
            <a:ext cx="1207064" cy="320187"/>
          </a:xfrm>
        </p:spPr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r>
              <a:rPr lang="en-US" smtClean="0"/>
              <a:t>26/01/2023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1420" y="6530791"/>
            <a:ext cx="4768780" cy="327209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E.Senes | Bunch length monitoring with Electro-optical sampling at CLEAR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 dirty="0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752437" y="0"/>
            <a:ext cx="6056398" cy="782654"/>
            <a:chOff x="2989663" y="5277302"/>
            <a:chExt cx="8915130" cy="1152081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9663" y="5277302"/>
              <a:ext cx="3456246" cy="115208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1151" y="5427261"/>
              <a:ext cx="1893642" cy="96646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604" y="5528056"/>
              <a:ext cx="2471016" cy="65057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971354"/>
            <a:ext cx="10515600" cy="1676414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B366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765964"/>
            <a:ext cx="10515600" cy="157268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26/01/2023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67DA39F-C903-4FFD-B425-CA8B494E3432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-6350" y="803409"/>
            <a:ext cx="12192000" cy="1838045"/>
            <a:chOff x="-6350" y="1348346"/>
            <a:chExt cx="12192000" cy="1838045"/>
          </a:xfrm>
        </p:grpSpPr>
        <p:sp>
          <p:nvSpPr>
            <p:cNvPr id="13" name="Rectangle 12"/>
            <p:cNvSpPr/>
            <p:nvPr userDrawn="1"/>
          </p:nvSpPr>
          <p:spPr>
            <a:xfrm>
              <a:off x="-6350" y="1348346"/>
              <a:ext cx="12192000" cy="1838045"/>
            </a:xfrm>
            <a:prstGeom prst="rect">
              <a:avLst/>
            </a:prstGeom>
            <a:solidFill>
              <a:srgbClr val="1B36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9713" y="1657491"/>
              <a:ext cx="2853159" cy="1314820"/>
            </a:xfrm>
            <a:prstGeom prst="rect">
              <a:avLst/>
            </a:prstGeom>
          </p:spPr>
        </p:pic>
        <p:sp>
          <p:nvSpPr>
            <p:cNvPr id="16" name="Title Placeholder 1"/>
            <p:cNvSpPr txBox="1">
              <a:spLocks/>
            </p:cNvSpPr>
            <p:nvPr userDrawn="1"/>
          </p:nvSpPr>
          <p:spPr>
            <a:xfrm>
              <a:off x="3906981" y="1757304"/>
              <a:ext cx="8017164" cy="10201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5400" dirty="0">
                  <a:solidFill>
                    <a:prstClr val="white"/>
                  </a:solidFill>
                </a:rPr>
                <a:t>HE-LHC Design Report 2018</a:t>
              </a:r>
              <a:endParaRPr lang="en-GB" sz="5400" dirty="0">
                <a:solidFill>
                  <a:prstClr val="white"/>
                </a:solidFill>
              </a:endParaRPr>
            </a:p>
          </p:txBody>
        </p:sp>
      </p:grp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26/01/2023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E.Senes | Bunch length monitoring with Electro-optical sampling at CLEAR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26/01/2023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E.Senes | Bunch length monitoring with Electro-optical sampling at CLEAR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26/01/2023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E.Senes | Bunch length monitoring with Electro-optical sampling at CLEAR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26/01/2023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E.Senes | Bunch length monitoring with Electro-optical sampling at CLEAR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26/01/2023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E.Senes | Bunch length monitoring with Electro-optical sampling at CLEAR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26/01/2023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E.Senes | Bunch length monitoring with Electro-optical sampling at CLEAR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26/01/2023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E.Senes | Bunch length monitoring with Electro-optical sampling at CLEAR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26/01/2023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E.Senes | Bunch length monitoring with Electro-optical sampling at CLEAR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55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56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pic>
        <p:nvPicPr>
          <p:cNvPr id="57" name="Picture 8" descr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Текст заголовка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9" name="Уровень текста 1…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0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68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sp>
        <p:nvSpPr>
          <p:cNvPr id="69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FFFF"/>
              </a:solidFill>
              <a:latin typeface="Calibri Light" panose="020F0302020204030204"/>
              <a:sym typeface="Calibri"/>
            </a:endParaRPr>
          </a:p>
        </p:txBody>
      </p:sp>
      <p:pic>
        <p:nvPicPr>
          <p:cNvPr id="70" name="Picture 8" descr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Текст заголовка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2" name="Уровень текста 1…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74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2"/>
                </a:solidFill>
                <a:latin typeface="Corbel" panose="020B0503020204020204" pitchFamily="34" charset="0"/>
              </a:defRPr>
            </a:lvl1pPr>
            <a:lvl2pPr marL="324000" indent="-324000">
              <a:buFont typeface="Arial" charset="0"/>
              <a:buChar char="•"/>
              <a:tabLst/>
              <a:defRPr sz="2000">
                <a:solidFill>
                  <a:schemeClr val="tx2"/>
                </a:solidFill>
                <a:latin typeface="Corbel" panose="020B0503020204020204" pitchFamily="34" charset="0"/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/>
                </a:solidFill>
                <a:latin typeface="Corbel" panose="020B0503020204020204" pitchFamily="34" charset="0"/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1800">
                <a:solidFill>
                  <a:schemeClr val="tx2"/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2800" y="6409466"/>
            <a:ext cx="763588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14965"/>
            <a:ext cx="6572221" cy="3651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14965"/>
            <a:ext cx="681254" cy="365125"/>
          </a:xfrm>
        </p:spPr>
        <p:txBody>
          <a:bodyPr/>
          <a:lstStyle>
            <a:lvl1pPr>
              <a:defRPr sz="1200"/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9082" y="6409466"/>
            <a:ext cx="1449388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32200" y="6414965"/>
            <a:ext cx="7259446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14965"/>
            <a:ext cx="681254" cy="365125"/>
          </a:xfrm>
        </p:spPr>
        <p:txBody>
          <a:bodyPr/>
          <a:lstStyle>
            <a:lvl1pPr>
              <a:defRPr sz="1600"/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573520"/>
            <a:ext cx="12192000" cy="28448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033590" y="6570972"/>
            <a:ext cx="2158409" cy="297661"/>
          </a:xfrm>
          <a:prstGeom prst="rect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101600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4128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7440"/>
            <a:ext cx="10515600" cy="5069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33591" y="6537812"/>
            <a:ext cx="103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26/01/2023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E.Senes | Bunch length monitoring with Electro-optical sampling at CLEAR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6721" y="6530791"/>
            <a:ext cx="1125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11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6789" y="3736580"/>
            <a:ext cx="9924858" cy="578907"/>
          </a:xfrm>
        </p:spPr>
        <p:txBody>
          <a:bodyPr/>
          <a:lstStyle/>
          <a:p>
            <a:r>
              <a:rPr lang="en-US" sz="4800" dirty="0" smtClean="0"/>
              <a:t>Bunch length monitoring with Electro-optical sampling at CLEAR</a:t>
            </a:r>
            <a:endParaRPr lang="en-US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0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5933216"/>
            <a:ext cx="121920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500" y="633019"/>
            <a:ext cx="2451100" cy="2448376"/>
          </a:xfrm>
          <a:prstGeom prst="rect">
            <a:avLst/>
          </a:prstGeom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1017589" y="5624222"/>
            <a:ext cx="9959153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3200" b="0" u="sng" dirty="0" smtClean="0"/>
              <a:t>E. Senes</a:t>
            </a:r>
            <a:r>
              <a:rPr lang="en-US" sz="3200" b="0" dirty="0" smtClean="0"/>
              <a:t>, A. </a:t>
            </a:r>
            <a:r>
              <a:rPr lang="en-US" sz="3200" b="0" dirty="0" err="1" smtClean="0"/>
              <a:t>Schloegelhofer</a:t>
            </a:r>
            <a:r>
              <a:rPr lang="en-US" sz="3200" b="0" dirty="0" smtClean="0"/>
              <a:t>, S. </a:t>
            </a:r>
            <a:r>
              <a:rPr lang="en-US" sz="3200" b="0" dirty="0" err="1" smtClean="0"/>
              <a:t>Mazzoni</a:t>
            </a:r>
            <a:r>
              <a:rPr lang="en-US" sz="3200" b="0" dirty="0" smtClean="0"/>
              <a:t>, T. </a:t>
            </a:r>
            <a:r>
              <a:rPr lang="en-US" sz="3200" b="0" dirty="0" err="1" smtClean="0"/>
              <a:t>Lefevre</a:t>
            </a:r>
            <a:endParaRPr lang="en-US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62045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In-vacuum system</a:t>
            </a: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1291996"/>
            <a:ext cx="5353117" cy="210329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462942" y="3379060"/>
            <a:ext cx="3151055" cy="283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000000"/>
                </a:solidFill>
                <a:latin typeface="Arial (body)"/>
                <a:cs typeface="Arial Narrow"/>
              </a:rPr>
              <a:t>B. Steffen </a:t>
            </a:r>
            <a:r>
              <a:rPr lang="en-US" sz="1400" b="1" i="1" dirty="0">
                <a:solidFill>
                  <a:srgbClr val="000000"/>
                </a:solidFill>
                <a:latin typeface="Arial (body)"/>
                <a:cs typeface="Arial Narrow"/>
              </a:rPr>
              <a:t>et</a:t>
            </a:r>
            <a:r>
              <a:rPr lang="en-US" sz="1400" b="1" dirty="0">
                <a:solidFill>
                  <a:srgbClr val="000000"/>
                </a:solidFill>
                <a:latin typeface="Arial (body)"/>
                <a:cs typeface="Arial Narrow"/>
              </a:rPr>
              <a:t> </a:t>
            </a:r>
            <a:r>
              <a:rPr lang="en-US" sz="1400" b="1" i="1" dirty="0">
                <a:solidFill>
                  <a:srgbClr val="000000"/>
                </a:solidFill>
                <a:latin typeface="Arial (body)"/>
                <a:cs typeface="Arial Narrow"/>
              </a:rPr>
              <a:t>al.</a:t>
            </a:r>
            <a:r>
              <a:rPr lang="en-US" sz="1400" b="1" dirty="0">
                <a:solidFill>
                  <a:srgbClr val="000000"/>
                </a:solidFill>
                <a:latin typeface="Arial (body)"/>
                <a:cs typeface="Arial Narrow"/>
              </a:rPr>
              <a:t> Proc. DIPAC09 (2009)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422918" y="1707002"/>
            <a:ext cx="5365882" cy="432274"/>
            <a:chOff x="1050818" y="4094602"/>
            <a:chExt cx="5365882" cy="432274"/>
          </a:xfrm>
        </p:grpSpPr>
        <p:sp>
          <p:nvSpPr>
            <p:cNvPr id="30" name="Chevron 29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Content Placeholder 1"/>
            <p:cNvSpPr txBox="1">
              <a:spLocks/>
            </p:cNvSpPr>
            <p:nvPr/>
          </p:nvSpPr>
          <p:spPr>
            <a:xfrm>
              <a:off x="1516158" y="4094602"/>
              <a:ext cx="4900542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Laser reflected from the back surface of the crystal (</a:t>
              </a:r>
              <a:r>
                <a:rPr lang="en-US" b="0" smtClean="0"/>
                <a:t>non-metallic coating)</a:t>
              </a:r>
              <a:endParaRPr lang="en-US" b="0" dirty="0" smtClean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422918" y="1019869"/>
            <a:ext cx="5365882" cy="432274"/>
            <a:chOff x="1050818" y="4094602"/>
            <a:chExt cx="5365882" cy="432274"/>
          </a:xfrm>
        </p:grpSpPr>
        <p:sp>
          <p:nvSpPr>
            <p:cNvPr id="35" name="Chevron 34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Content Placeholder 1"/>
            <p:cNvSpPr txBox="1">
              <a:spLocks/>
            </p:cNvSpPr>
            <p:nvPr/>
          </p:nvSpPr>
          <p:spPr>
            <a:xfrm>
              <a:off x="1516158" y="4094602"/>
              <a:ext cx="4900542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Redesigned chamber installed in 2019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57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In-vacuum system</a:t>
            </a: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1291996"/>
            <a:ext cx="5353117" cy="210329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462942" y="3379060"/>
            <a:ext cx="3151055" cy="283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000000"/>
                </a:solidFill>
                <a:latin typeface="Arial (body)"/>
                <a:cs typeface="Arial Narrow"/>
              </a:rPr>
              <a:t>B. Steffen </a:t>
            </a:r>
            <a:r>
              <a:rPr lang="en-US" sz="1400" b="1" i="1" dirty="0">
                <a:solidFill>
                  <a:srgbClr val="000000"/>
                </a:solidFill>
                <a:latin typeface="Arial (body)"/>
                <a:cs typeface="Arial Narrow"/>
              </a:rPr>
              <a:t>et</a:t>
            </a:r>
            <a:r>
              <a:rPr lang="en-US" sz="1400" b="1" dirty="0">
                <a:solidFill>
                  <a:srgbClr val="000000"/>
                </a:solidFill>
                <a:latin typeface="Arial (body)"/>
                <a:cs typeface="Arial Narrow"/>
              </a:rPr>
              <a:t> </a:t>
            </a:r>
            <a:r>
              <a:rPr lang="en-US" sz="1400" b="1" i="1" dirty="0">
                <a:solidFill>
                  <a:srgbClr val="000000"/>
                </a:solidFill>
                <a:latin typeface="Arial (body)"/>
                <a:cs typeface="Arial Narrow"/>
              </a:rPr>
              <a:t>al.</a:t>
            </a:r>
            <a:r>
              <a:rPr lang="en-US" sz="1400" b="1" dirty="0">
                <a:solidFill>
                  <a:srgbClr val="000000"/>
                </a:solidFill>
                <a:latin typeface="Arial (body)"/>
                <a:cs typeface="Arial Narrow"/>
              </a:rPr>
              <a:t> Proc. DIPAC09 (2009)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422918" y="1707002"/>
            <a:ext cx="5365882" cy="432274"/>
            <a:chOff x="1050818" y="4094602"/>
            <a:chExt cx="5365882" cy="432274"/>
          </a:xfrm>
        </p:grpSpPr>
        <p:sp>
          <p:nvSpPr>
            <p:cNvPr id="30" name="Chevron 29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Content Placeholder 1"/>
            <p:cNvSpPr txBox="1">
              <a:spLocks/>
            </p:cNvSpPr>
            <p:nvPr/>
          </p:nvSpPr>
          <p:spPr>
            <a:xfrm>
              <a:off x="1516158" y="4094602"/>
              <a:ext cx="4900542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Laser reflected from the back surface of the crystal (</a:t>
              </a:r>
              <a:r>
                <a:rPr lang="en-US" b="0" smtClean="0"/>
                <a:t>non-metallic coating)</a:t>
              </a:r>
              <a:endParaRPr lang="en-US" b="0" dirty="0" smtClean="0"/>
            </a:p>
          </p:txBody>
        </p:sp>
      </p:grpSp>
      <p:cxnSp>
        <p:nvCxnSpPr>
          <p:cNvPr id="33" name="Straight Arrow Connector 32"/>
          <p:cNvCxnSpPr/>
          <p:nvPr/>
        </p:nvCxnSpPr>
        <p:spPr>
          <a:xfrm flipH="1" flipV="1">
            <a:off x="3504364" y="2760016"/>
            <a:ext cx="3645736" cy="1199812"/>
          </a:xfrm>
          <a:prstGeom prst="straightConnector1">
            <a:avLst/>
          </a:prstGeom>
          <a:ln w="53975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1" t="4504" r="2347" b="3023"/>
          <a:stretch/>
        </p:blipFill>
        <p:spPr>
          <a:xfrm>
            <a:off x="6702318" y="2826088"/>
            <a:ext cx="4575282" cy="3246974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grpSp>
        <p:nvGrpSpPr>
          <p:cNvPr id="34" name="Group 33"/>
          <p:cNvGrpSpPr/>
          <p:nvPr/>
        </p:nvGrpSpPr>
        <p:grpSpPr>
          <a:xfrm>
            <a:off x="6422918" y="1019869"/>
            <a:ext cx="5365882" cy="432274"/>
            <a:chOff x="1050818" y="4094602"/>
            <a:chExt cx="5365882" cy="432274"/>
          </a:xfrm>
        </p:grpSpPr>
        <p:sp>
          <p:nvSpPr>
            <p:cNvPr id="35" name="Chevron 34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Content Placeholder 1"/>
            <p:cNvSpPr txBox="1">
              <a:spLocks/>
            </p:cNvSpPr>
            <p:nvPr/>
          </p:nvSpPr>
          <p:spPr>
            <a:xfrm>
              <a:off x="1516158" y="4094602"/>
              <a:ext cx="4900542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Redesigned chamber installed in 2019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972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6991218" y="1896809"/>
            <a:ext cx="5365882" cy="432274"/>
            <a:chOff x="1050818" y="4094602"/>
            <a:chExt cx="5365882" cy="432274"/>
          </a:xfrm>
        </p:grpSpPr>
        <p:sp>
          <p:nvSpPr>
            <p:cNvPr id="30" name="Chevron 29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Content Placeholder 1"/>
            <p:cNvSpPr txBox="1">
              <a:spLocks/>
            </p:cNvSpPr>
            <p:nvPr/>
          </p:nvSpPr>
          <p:spPr>
            <a:xfrm>
              <a:off x="1516158" y="4094602"/>
              <a:ext cx="4900542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First measurement in 2020 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B8558624-3281-4A73-9D91-82B88BBDBD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88" y="1707812"/>
            <a:ext cx="5891212" cy="36942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93800" y="1897502"/>
            <a:ext cx="166712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M</a:t>
            </a:r>
            <a:r>
              <a:rPr lang="en-US" smtClean="0">
                <a:solidFill>
                  <a:srgbClr val="000000"/>
                </a:solidFill>
              </a:rPr>
              <a:t>. </a:t>
            </a:r>
            <a:r>
              <a:rPr lang="en-US" dirty="0" smtClean="0">
                <a:solidFill>
                  <a:srgbClr val="000000"/>
                </a:solidFill>
              </a:rPr>
              <a:t>Bergamaschi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991218" y="3554938"/>
            <a:ext cx="3750087" cy="432274"/>
            <a:chOff x="1050818" y="4094602"/>
            <a:chExt cx="3750087" cy="432274"/>
          </a:xfrm>
        </p:grpSpPr>
        <p:sp>
          <p:nvSpPr>
            <p:cNvPr id="17" name="Chevron 16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Content Placeholder 1"/>
            <p:cNvSpPr txBox="1">
              <a:spLocks/>
            </p:cNvSpPr>
            <p:nvPr/>
          </p:nvSpPr>
          <p:spPr>
            <a:xfrm>
              <a:off x="1516158" y="4094602"/>
              <a:ext cx="3284747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Resolution limited by the 3 mm-thick crystal (0.7 </a:t>
              </a:r>
              <a:r>
                <a:rPr lang="en-US" b="0" dirty="0" err="1" smtClean="0"/>
                <a:t>ps</a:t>
              </a:r>
              <a:r>
                <a:rPr lang="en-US" b="0" dirty="0" smtClean="0"/>
                <a:t>)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91218" y="2750195"/>
            <a:ext cx="5365882" cy="432274"/>
            <a:chOff x="1050818" y="4094602"/>
            <a:chExt cx="5365882" cy="432274"/>
          </a:xfrm>
        </p:grpSpPr>
        <p:sp>
          <p:nvSpPr>
            <p:cNvPr id="23" name="Chevron 22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Content Placeholder 1"/>
            <p:cNvSpPr txBox="1">
              <a:spLocks/>
            </p:cNvSpPr>
            <p:nvPr/>
          </p:nvSpPr>
          <p:spPr>
            <a:xfrm>
              <a:off x="1516158" y="4094602"/>
              <a:ext cx="4900542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err="1" smtClean="0"/>
                <a:t>ZnTe</a:t>
              </a:r>
              <a:r>
                <a:rPr lang="en-US" b="0" dirty="0" smtClean="0"/>
                <a:t> crystal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965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6788" y="3389843"/>
            <a:ext cx="11376025" cy="578907"/>
          </a:xfrm>
        </p:spPr>
        <p:txBody>
          <a:bodyPr/>
          <a:lstStyle/>
          <a:p>
            <a:r>
              <a:rPr lang="en-US" sz="5400" dirty="0" smtClean="0"/>
              <a:t>In-air setup proposal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5933216"/>
            <a:ext cx="121920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7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Why a new design ?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882518" y="1364826"/>
            <a:ext cx="10009128" cy="432274"/>
            <a:chOff x="1050818" y="4057919"/>
            <a:chExt cx="10009128" cy="432274"/>
          </a:xfrm>
        </p:grpSpPr>
        <p:sp>
          <p:nvSpPr>
            <p:cNvPr id="26" name="Chevron 25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27" name="Content Placeholder 1"/>
            <p:cNvSpPr txBox="1">
              <a:spLocks/>
            </p:cNvSpPr>
            <p:nvPr/>
          </p:nvSpPr>
          <p:spPr>
            <a:xfrm>
              <a:off x="1655858" y="4057919"/>
              <a:ext cx="9404088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sz="3200" b="0" dirty="0" smtClean="0"/>
                <a:t>The in-vacuum design is quite difficult to align.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82518" y="2336964"/>
            <a:ext cx="10009128" cy="432274"/>
            <a:chOff x="1050818" y="4057919"/>
            <a:chExt cx="10009128" cy="432274"/>
          </a:xfrm>
        </p:grpSpPr>
        <p:sp>
          <p:nvSpPr>
            <p:cNvPr id="12" name="Chevron 11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13" name="Content Placeholder 1"/>
            <p:cNvSpPr txBox="1">
              <a:spLocks/>
            </p:cNvSpPr>
            <p:nvPr/>
          </p:nvSpPr>
          <p:spPr>
            <a:xfrm>
              <a:off x="1655858" y="4057919"/>
              <a:ext cx="9404088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sz="3200" b="0" dirty="0" smtClean="0"/>
                <a:t>Need for a setup that allows for DEOS.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82518" y="3311707"/>
            <a:ext cx="10009128" cy="432274"/>
            <a:chOff x="1050818" y="4057919"/>
            <a:chExt cx="10009128" cy="432274"/>
          </a:xfrm>
        </p:grpSpPr>
        <p:sp>
          <p:nvSpPr>
            <p:cNvPr id="15" name="Chevron 14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16" name="Content Placeholder 1"/>
            <p:cNvSpPr txBox="1">
              <a:spLocks/>
            </p:cNvSpPr>
            <p:nvPr/>
          </p:nvSpPr>
          <p:spPr>
            <a:xfrm>
              <a:off x="1655858" y="4057919"/>
              <a:ext cx="9404088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sz="3200" b="0" dirty="0" smtClean="0"/>
                <a:t>It is now possible to leverage the recently installed </a:t>
              </a:r>
              <a:r>
                <a:rPr lang="en-US" sz="3200" b="0" dirty="0" err="1" smtClean="0"/>
                <a:t>fibre</a:t>
              </a:r>
              <a:r>
                <a:rPr lang="en-US" sz="3200" b="0" dirty="0"/>
                <a:t> </a:t>
              </a:r>
              <a:r>
                <a:rPr lang="en-US" sz="3200" b="0" dirty="0" smtClean="0"/>
                <a:t>infrastructure.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772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Laser system</a:t>
            </a:r>
            <a:endParaRPr lang="en-US" dirty="0"/>
          </a:p>
        </p:txBody>
      </p:sp>
      <p:grpSp>
        <p:nvGrpSpPr>
          <p:cNvPr id="100" name="Group 99"/>
          <p:cNvGrpSpPr/>
          <p:nvPr/>
        </p:nvGrpSpPr>
        <p:grpSpPr>
          <a:xfrm>
            <a:off x="882518" y="1318493"/>
            <a:ext cx="5184901" cy="432274"/>
            <a:chOff x="1050818" y="4057919"/>
            <a:chExt cx="5184901" cy="432274"/>
          </a:xfrm>
        </p:grpSpPr>
        <p:sp>
          <p:nvSpPr>
            <p:cNvPr id="101" name="Chevron 100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102" name="Content Placeholder 1"/>
            <p:cNvSpPr txBox="1">
              <a:spLocks/>
            </p:cNvSpPr>
            <p:nvPr/>
          </p:nvSpPr>
          <p:spPr>
            <a:xfrm>
              <a:off x="1655858" y="405791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The 780 nm laser system produces a chirped pulse of ~</a:t>
              </a:r>
              <a:r>
                <a:rPr lang="en-US" b="0" dirty="0" smtClean="0"/>
                <a:t>10 </a:t>
              </a:r>
              <a:r>
                <a:rPr lang="en-US" b="0" dirty="0" err="1" smtClean="0"/>
                <a:t>ps</a:t>
              </a:r>
              <a:r>
                <a:rPr lang="en-US" b="0" dirty="0" smtClean="0"/>
                <a:t> (1σ)</a:t>
              </a:r>
              <a:endParaRPr lang="en-US" b="0" dirty="0" smtClean="0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882518" y="2464686"/>
            <a:ext cx="5184901" cy="432274"/>
            <a:chOff x="1050818" y="4091372"/>
            <a:chExt cx="5184901" cy="432274"/>
          </a:xfrm>
        </p:grpSpPr>
        <p:sp>
          <p:nvSpPr>
            <p:cNvPr id="104" name="Chevron 103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105" name="Content Placeholder 1"/>
            <p:cNvSpPr txBox="1">
              <a:spLocks/>
            </p:cNvSpPr>
            <p:nvPr/>
          </p:nvSpPr>
          <p:spPr>
            <a:xfrm>
              <a:off x="1655858" y="4091372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Pulse avg. power &lt; 200 </a:t>
              </a:r>
              <a:r>
                <a:rPr lang="en-US" b="0" dirty="0" err="1" smtClean="0"/>
                <a:t>mW</a:t>
              </a:r>
              <a:endParaRPr lang="en-US" b="0" dirty="0" smtClean="0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82518" y="4345136"/>
            <a:ext cx="5184901" cy="432274"/>
            <a:chOff x="1050818" y="4057919"/>
            <a:chExt cx="5184901" cy="432274"/>
          </a:xfrm>
        </p:grpSpPr>
        <p:sp>
          <p:nvSpPr>
            <p:cNvPr id="107" name="Chevron 106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108" name="Content Placeholder 1"/>
            <p:cNvSpPr txBox="1">
              <a:spLocks/>
            </p:cNvSpPr>
            <p:nvPr/>
          </p:nvSpPr>
          <p:spPr>
            <a:xfrm>
              <a:off x="1655858" y="405791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The pulse is sent to the setup in a PM </a:t>
              </a:r>
              <a:r>
                <a:rPr lang="en-US" b="0" dirty="0" err="1" smtClean="0"/>
                <a:t>fibre</a:t>
              </a:r>
              <a:r>
                <a:rPr lang="en-US" b="0" dirty="0" smtClean="0"/>
                <a:t>. The pulse stretching in the </a:t>
              </a:r>
              <a:r>
                <a:rPr lang="en-US" b="0" dirty="0" err="1" smtClean="0"/>
                <a:t>fibre</a:t>
              </a:r>
              <a:r>
                <a:rPr lang="en-US" b="0" dirty="0" smtClean="0"/>
                <a:t> is to be measured. 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82518" y="3378036"/>
            <a:ext cx="5184901" cy="432274"/>
            <a:chOff x="1050818" y="4091372"/>
            <a:chExt cx="5184901" cy="432274"/>
          </a:xfrm>
        </p:grpSpPr>
        <p:sp>
          <p:nvSpPr>
            <p:cNvPr id="26" name="Chevron 25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27" name="Content Placeholder 1"/>
            <p:cNvSpPr txBox="1">
              <a:spLocks/>
            </p:cNvSpPr>
            <p:nvPr/>
          </p:nvSpPr>
          <p:spPr>
            <a:xfrm>
              <a:off x="1655858" y="4091372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Pulse repetition 13 ns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7313261" y="275805"/>
            <a:ext cx="4815404" cy="5787166"/>
            <a:chOff x="7594599" y="217754"/>
            <a:chExt cx="4815404" cy="578716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6898117" y="914236"/>
              <a:ext cx="5787166" cy="4394201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>
              <a:off x="11244618" y="2248647"/>
              <a:ext cx="74607" cy="57914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9791700" y="2791538"/>
              <a:ext cx="1527525" cy="3625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9791700" y="962738"/>
              <a:ext cx="174" cy="183077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>
              <a:off x="9627383" y="962738"/>
              <a:ext cx="24170" cy="147431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 flipV="1">
              <a:off x="9651553" y="929715"/>
              <a:ext cx="140147" cy="1716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8915582" y="2394548"/>
              <a:ext cx="711803" cy="3717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 flipV="1">
              <a:off x="8837873" y="887605"/>
              <a:ext cx="22161" cy="152552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8455180" y="873387"/>
              <a:ext cx="363376" cy="128572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>
              <a:off x="8338956" y="878726"/>
              <a:ext cx="65102" cy="119579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8435864" y="1105515"/>
              <a:ext cx="150434" cy="105359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 flipV="1">
              <a:off x="8442326" y="878726"/>
              <a:ext cx="143972" cy="22678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V="1">
              <a:off x="8365791" y="868048"/>
              <a:ext cx="609025" cy="120647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8831410" y="873387"/>
              <a:ext cx="168345" cy="24723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8837874" y="3356386"/>
              <a:ext cx="2340364" cy="1429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H="1">
              <a:off x="11065448" y="3407751"/>
              <a:ext cx="80949" cy="182954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H="1">
              <a:off x="8586298" y="5237294"/>
              <a:ext cx="2479150" cy="46368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V="1">
              <a:off x="8586298" y="4511577"/>
              <a:ext cx="0" cy="116258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V="1">
              <a:off x="8636868" y="4322523"/>
              <a:ext cx="785077" cy="18905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flipH="1">
              <a:off x="8028190" y="3530502"/>
              <a:ext cx="1261" cy="51783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10614612" y="1114988"/>
              <a:ext cx="910507" cy="5539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 LASER </a:t>
              </a:r>
              <a:br>
                <a:rPr lang="en-US" b="1" dirty="0" smtClean="0">
                  <a:solidFill>
                    <a:srgbClr val="FF0000"/>
                  </a:solidFill>
                </a:rPr>
              </a:br>
              <a:r>
                <a:rPr lang="en-US" b="1" dirty="0" smtClean="0">
                  <a:solidFill>
                    <a:srgbClr val="FF0000"/>
                  </a:solidFill>
                </a:rPr>
                <a:t>UNIT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278972" y="288697"/>
              <a:ext cx="885307" cy="5539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 DELAY </a:t>
              </a:r>
            </a:p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STAGE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7623708" y="325365"/>
              <a:ext cx="1329467" cy="27699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 GRATINGS 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1166073" y="4615050"/>
              <a:ext cx="1243930" cy="5539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smtClean="0">
                  <a:solidFill>
                    <a:srgbClr val="FF0000"/>
                  </a:solidFill>
                </a:rPr>
                <a:t> POCKELS </a:t>
              </a:r>
              <a:endParaRPr lang="en-US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CELL</a:t>
              </a: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8767026" y="4530241"/>
            <a:ext cx="1346522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IN-FIBRE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COUPLING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986020" y="4116175"/>
            <a:ext cx="1128514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IN-FIBRE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LASER</a:t>
            </a:r>
          </a:p>
        </p:txBody>
      </p:sp>
    </p:spTree>
    <p:extLst>
      <p:ext uri="{BB962C8B-B14F-4D97-AF65-F5344CB8AC3E}">
        <p14:creationId xmlns:p14="http://schemas.microsoft.com/office/powerpoint/2010/main" val="199207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7072324" cy="540269"/>
          </a:xfrm>
        </p:spPr>
        <p:txBody>
          <a:bodyPr/>
          <a:lstStyle/>
          <a:p>
            <a:r>
              <a:rPr lang="en-US" dirty="0" smtClean="0"/>
              <a:t>Bunch </a:t>
            </a:r>
            <a:r>
              <a:rPr lang="en-US" smtClean="0"/>
              <a:t>length measurement setup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07988" y="164545"/>
            <a:ext cx="11274361" cy="5984727"/>
            <a:chOff x="407988" y="164545"/>
            <a:chExt cx="11274361" cy="5984727"/>
          </a:xfrm>
        </p:grpSpPr>
        <p:sp>
          <p:nvSpPr>
            <p:cNvPr id="11" name="Freeform 10"/>
            <p:cNvSpPr/>
            <p:nvPr/>
          </p:nvSpPr>
          <p:spPr>
            <a:xfrm rot="11032411">
              <a:off x="1489846" y="5171082"/>
              <a:ext cx="5440584" cy="752720"/>
            </a:xfrm>
            <a:custGeom>
              <a:avLst/>
              <a:gdLst>
                <a:gd name="connsiteX0" fmla="*/ 677 w 483277"/>
                <a:gd name="connsiteY0" fmla="*/ 228600 h 228600"/>
                <a:gd name="connsiteX1" fmla="*/ 76877 w 483277"/>
                <a:gd name="connsiteY1" fmla="*/ 50800 h 228600"/>
                <a:gd name="connsiteX2" fmla="*/ 483277 w 483277"/>
                <a:gd name="connsiteY2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3277" h="228600">
                  <a:moveTo>
                    <a:pt x="677" y="228600"/>
                  </a:moveTo>
                  <a:cubicBezTo>
                    <a:pt x="-1440" y="158750"/>
                    <a:pt x="-3556" y="88900"/>
                    <a:pt x="76877" y="50800"/>
                  </a:cubicBezTo>
                  <a:cubicBezTo>
                    <a:pt x="157310" y="12700"/>
                    <a:pt x="385910" y="4233"/>
                    <a:pt x="483277" y="0"/>
                  </a:cubicBezTo>
                </a:path>
              </a:pathLst>
            </a:custGeom>
            <a:noFill/>
            <a:ln>
              <a:solidFill>
                <a:srgbClr val="FF9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114836" y="164545"/>
              <a:ext cx="6567513" cy="5422263"/>
              <a:chOff x="4572499" y="115820"/>
              <a:chExt cx="6567513" cy="5422263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8354213" y="1129244"/>
                <a:ext cx="483277" cy="228600"/>
              </a:xfrm>
              <a:custGeom>
                <a:avLst/>
                <a:gdLst>
                  <a:gd name="connsiteX0" fmla="*/ 677 w 483277"/>
                  <a:gd name="connsiteY0" fmla="*/ 228600 h 228600"/>
                  <a:gd name="connsiteX1" fmla="*/ 76877 w 483277"/>
                  <a:gd name="connsiteY1" fmla="*/ 50800 h 228600"/>
                  <a:gd name="connsiteX2" fmla="*/ 483277 w 483277"/>
                  <a:gd name="connsiteY2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3277" h="228600">
                    <a:moveTo>
                      <a:pt x="677" y="228600"/>
                    </a:moveTo>
                    <a:cubicBezTo>
                      <a:pt x="-1440" y="158750"/>
                      <a:pt x="-3556" y="88900"/>
                      <a:pt x="76877" y="50800"/>
                    </a:cubicBezTo>
                    <a:cubicBezTo>
                      <a:pt x="157310" y="12700"/>
                      <a:pt x="385910" y="4233"/>
                      <a:pt x="483277" y="0"/>
                    </a:cubicBezTo>
                  </a:path>
                </a:pathLst>
              </a:custGeom>
              <a:noFill/>
              <a:ln>
                <a:solidFill>
                  <a:srgbClr val="FF91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4572499" y="1199896"/>
                <a:ext cx="5537655" cy="4338187"/>
                <a:chOff x="5426853" y="1314196"/>
                <a:chExt cx="5537655" cy="4338187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468330" y="1314196"/>
                  <a:ext cx="4496178" cy="4109552"/>
                  <a:chOff x="6468330" y="1314196"/>
                  <a:chExt cx="4496178" cy="4109552"/>
                </a:xfrm>
              </p:grpSpPr>
              <p:cxnSp>
                <p:nvCxnSpPr>
                  <p:cNvPr id="31" name="Straight Arrow Connector 30"/>
                  <p:cNvCxnSpPr/>
                  <p:nvPr/>
                </p:nvCxnSpPr>
                <p:spPr>
                  <a:xfrm flipV="1">
                    <a:off x="8446661" y="1314196"/>
                    <a:ext cx="0" cy="4052297"/>
                  </a:xfrm>
                  <a:prstGeom prst="straightConnector1">
                    <a:avLst/>
                  </a:prstGeom>
                  <a:ln w="127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Rectangle 31"/>
                  <p:cNvSpPr/>
                  <p:nvPr/>
                </p:nvSpPr>
                <p:spPr>
                  <a:xfrm>
                    <a:off x="8482170" y="2582061"/>
                    <a:ext cx="795646" cy="114619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8872724" y="2799990"/>
                    <a:ext cx="1695783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/>
                      <a:t>CRYSTAL</a:t>
                    </a:r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flipV="1">
                    <a:off x="7359086" y="4421323"/>
                    <a:ext cx="433243" cy="929599"/>
                  </a:xfrm>
                  <a:prstGeom prst="straightConnector1">
                    <a:avLst/>
                  </a:prstGeom>
                  <a:ln w="1270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7549896" y="4957979"/>
                    <a:ext cx="756617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>
                        <a:solidFill>
                          <a:srgbClr val="FFC000"/>
                        </a:solidFill>
                      </a:rPr>
                      <a:t>LASER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8579942" y="5146749"/>
                    <a:ext cx="65402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BEAM</a:t>
                    </a: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 rot="1552157">
                    <a:off x="7457728" y="4278633"/>
                    <a:ext cx="795646" cy="1146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 rot="1552157">
                    <a:off x="7530381" y="4108899"/>
                    <a:ext cx="795646" cy="1146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9" name="Straight Arrow Connector 38"/>
                  <p:cNvCxnSpPr/>
                  <p:nvPr/>
                </p:nvCxnSpPr>
                <p:spPr>
                  <a:xfrm flipV="1">
                    <a:off x="7928204" y="1738912"/>
                    <a:ext cx="1138080" cy="2341919"/>
                  </a:xfrm>
                  <a:prstGeom prst="straightConnector1">
                    <a:avLst/>
                  </a:prstGeom>
                  <a:ln w="1270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6468330" y="3579884"/>
                    <a:ext cx="1695783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/>
                      <a:t>POLARISER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9438576" y="1608793"/>
                    <a:ext cx="1525932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mtClean="0"/>
                      <a:t>COLLIMATOR</a:t>
                    </a:r>
                    <a:endParaRPr lang="en-US" dirty="0" smtClean="0"/>
                  </a:p>
                </p:txBody>
              </p:sp>
              <p:sp>
                <p:nvSpPr>
                  <p:cNvPr id="42" name="Snip Same Side Corner Rectangle 41"/>
                  <p:cNvSpPr/>
                  <p:nvPr/>
                </p:nvSpPr>
                <p:spPr>
                  <a:xfrm rot="1616281">
                    <a:off x="8897330" y="1412481"/>
                    <a:ext cx="510071" cy="318033"/>
                  </a:xfrm>
                  <a:prstGeom prst="snip2SameRect">
                    <a:avLst>
                      <a:gd name="adj1" fmla="val 42680"/>
                      <a:gd name="adj2" fmla="val 0"/>
                    </a:avLst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8" name="TextBox 27"/>
                <p:cNvSpPr txBox="1"/>
                <p:nvPr/>
              </p:nvSpPr>
              <p:spPr>
                <a:xfrm>
                  <a:off x="5426853" y="5317670"/>
                  <a:ext cx="1525932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dirty="0" smtClean="0"/>
                    <a:t>COLLIMATOR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6212799" y="4067852"/>
                  <a:ext cx="169578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mtClean="0"/>
                    <a:t>HWP</a:t>
                  </a:r>
                  <a:endParaRPr lang="en-US" dirty="0"/>
                </a:p>
              </p:txBody>
            </p:sp>
            <p:sp>
              <p:nvSpPr>
                <p:cNvPr id="30" name="Snip Same Side Corner Rectangle 29"/>
                <p:cNvSpPr/>
                <p:nvPr/>
              </p:nvSpPr>
              <p:spPr>
                <a:xfrm rot="12440483">
                  <a:off x="7047575" y="5334350"/>
                  <a:ext cx="510071" cy="318033"/>
                </a:xfrm>
                <a:prstGeom prst="snip2SameRect">
                  <a:avLst>
                    <a:gd name="adj1" fmla="val 42680"/>
                    <a:gd name="adj2" fmla="val 0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7" name="Straight Arrow Connector 16"/>
              <p:cNvCxnSpPr/>
              <p:nvPr/>
            </p:nvCxnSpPr>
            <p:spPr>
              <a:xfrm flipV="1">
                <a:off x="9209703" y="903146"/>
                <a:ext cx="1381803" cy="180457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9209702" y="1152200"/>
                <a:ext cx="1381804" cy="133076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8795271" y="1039677"/>
                <a:ext cx="447966" cy="1602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42890" y="115820"/>
                <a:ext cx="244730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 smtClean="0"/>
                  <a:t>IN-FIBRE POLARIZING BEAM SPLITTER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510820" y="926376"/>
                <a:ext cx="26930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 smtClean="0">
                    <a:solidFill>
                      <a:srgbClr val="000000"/>
                    </a:solidFill>
                  </a:rPr>
                  <a:t>SM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0681553" y="777915"/>
                <a:ext cx="4584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 smtClean="0">
                    <a:solidFill>
                      <a:srgbClr val="000000"/>
                    </a:solidFill>
                  </a:rPr>
                  <a:t>POL1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0681553" y="1194091"/>
                <a:ext cx="4584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 smtClean="0">
                    <a:solidFill>
                      <a:srgbClr val="000000"/>
                    </a:solidFill>
                  </a:rPr>
                  <a:t>POL2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07988" y="5410608"/>
              <a:ext cx="1077218" cy="73866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endParaRPr lang="en-US" sz="600" dirty="0" smtClean="0">
                <a:solidFill>
                  <a:srgbClr val="000000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LASER</a:t>
              </a:r>
              <a:br>
                <a:rPr lang="en-US" dirty="0" smtClean="0">
                  <a:solidFill>
                    <a:srgbClr val="000000"/>
                  </a:solidFill>
                </a:rPr>
              </a:br>
              <a:r>
                <a:rPr lang="en-US" dirty="0" smtClean="0">
                  <a:solidFill>
                    <a:srgbClr val="000000"/>
                  </a:solidFill>
                </a:rPr>
                <a:t> SYSTEM </a:t>
              </a:r>
            </a:p>
            <a:p>
              <a:pPr algn="ctr"/>
              <a:r>
                <a:rPr lang="en-US" sz="600" dirty="0">
                  <a:solidFill>
                    <a:srgbClr val="000000"/>
                  </a:solidFill>
                </a:rPr>
                <a:t> </a:t>
              </a:r>
              <a:endParaRPr lang="en-US" sz="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90841" y="5907184"/>
              <a:ext cx="84798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smtClean="0">
                  <a:solidFill>
                    <a:srgbClr val="000000"/>
                  </a:solidFill>
                </a:rPr>
                <a:t>PM FIBRE</a:t>
              </a:r>
              <a:endParaRPr lang="en-US" sz="1400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86115" y="1908272"/>
            <a:ext cx="5184901" cy="432274"/>
            <a:chOff x="1050818" y="4057919"/>
            <a:chExt cx="5184901" cy="432274"/>
          </a:xfrm>
        </p:grpSpPr>
        <p:sp>
          <p:nvSpPr>
            <p:cNvPr id="48" name="Chevron 47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49" name="Content Placeholder 1"/>
            <p:cNvSpPr txBox="1">
              <a:spLocks/>
            </p:cNvSpPr>
            <p:nvPr/>
          </p:nvSpPr>
          <p:spPr>
            <a:xfrm>
              <a:off x="1655858" y="405791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Laser </a:t>
              </a:r>
              <a:r>
                <a:rPr lang="en-US" b="0" dirty="0" err="1" smtClean="0"/>
                <a:t>polarisation</a:t>
              </a:r>
              <a:r>
                <a:rPr lang="en-US" b="0" dirty="0" smtClean="0"/>
                <a:t> defined by the PM </a:t>
              </a:r>
              <a:r>
                <a:rPr lang="en-US" b="0" dirty="0" err="1" smtClean="0"/>
                <a:t>fibre</a:t>
              </a:r>
              <a:r>
                <a:rPr lang="en-US" b="0" dirty="0" smtClean="0"/>
                <a:t> orientation (and launch collimator rotation)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86115" y="3246271"/>
            <a:ext cx="5184901" cy="432274"/>
            <a:chOff x="1050818" y="4057919"/>
            <a:chExt cx="5184901" cy="432274"/>
          </a:xfrm>
        </p:grpSpPr>
        <p:sp>
          <p:nvSpPr>
            <p:cNvPr id="51" name="Chevron 50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52" name="Content Placeholder 1"/>
            <p:cNvSpPr txBox="1">
              <a:spLocks/>
            </p:cNvSpPr>
            <p:nvPr/>
          </p:nvSpPr>
          <p:spPr>
            <a:xfrm>
              <a:off x="1655858" y="405791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Launch collimator to keep the beam size at the crystal of ~1-2 mm</a:t>
              </a:r>
            </a:p>
          </p:txBody>
        </p:sp>
      </p:grpSp>
      <p:sp>
        <p:nvSpPr>
          <p:cNvPr id="56" name="Rectangle 55"/>
          <p:cNvSpPr/>
          <p:nvPr/>
        </p:nvSpPr>
        <p:spPr>
          <a:xfrm rot="1552157">
            <a:off x="8221473" y="2049769"/>
            <a:ext cx="795646" cy="114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 rot="1552157">
            <a:off x="8294126" y="1880035"/>
            <a:ext cx="795646" cy="114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8560706" y="2239390"/>
            <a:ext cx="16957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mtClean="0"/>
              <a:t>HWP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658765" y="1920160"/>
            <a:ext cx="16957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mtClean="0"/>
              <a:t>QWP</a:t>
            </a:r>
            <a:endParaRPr lang="en-US" dirty="0"/>
          </a:p>
        </p:txBody>
      </p:sp>
      <p:sp>
        <p:nvSpPr>
          <p:cNvPr id="63" name="Content Placeholder 1"/>
          <p:cNvSpPr txBox="1">
            <a:spLocks/>
          </p:cNvSpPr>
          <p:nvPr/>
        </p:nvSpPr>
        <p:spPr>
          <a:xfrm>
            <a:off x="772730" y="1216618"/>
            <a:ext cx="5849174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3200" dirty="0" smtClean="0"/>
              <a:t>Laser launch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163566" y="19635"/>
            <a:ext cx="4057356" cy="356658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886115" y="4313868"/>
            <a:ext cx="5184901" cy="432274"/>
            <a:chOff x="1050818" y="4057919"/>
            <a:chExt cx="5184901" cy="432274"/>
          </a:xfrm>
        </p:grpSpPr>
        <p:sp>
          <p:nvSpPr>
            <p:cNvPr id="65" name="Chevron 64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66" name="Content Placeholder 1"/>
            <p:cNvSpPr txBox="1">
              <a:spLocks/>
            </p:cNvSpPr>
            <p:nvPr/>
          </p:nvSpPr>
          <p:spPr>
            <a:xfrm>
              <a:off x="1655858" y="405791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HWP and </a:t>
              </a:r>
              <a:r>
                <a:rPr lang="en-US" b="0" dirty="0" err="1" smtClean="0"/>
                <a:t>polariser</a:t>
              </a:r>
              <a:r>
                <a:rPr lang="en-US" b="0" dirty="0" smtClean="0"/>
                <a:t> to set the </a:t>
              </a:r>
              <a:r>
                <a:rPr lang="en-US" b="0" dirty="0" err="1" smtClean="0"/>
                <a:t>polarisation</a:t>
              </a:r>
              <a:r>
                <a:rPr lang="en-US" b="0" dirty="0" smtClean="0"/>
                <a:t> at the crystal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25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7072324" cy="540269"/>
          </a:xfrm>
        </p:spPr>
        <p:txBody>
          <a:bodyPr/>
          <a:lstStyle/>
          <a:p>
            <a:r>
              <a:rPr lang="en-US" dirty="0" smtClean="0"/>
              <a:t>Bunch </a:t>
            </a:r>
            <a:r>
              <a:rPr lang="en-US" smtClean="0"/>
              <a:t>length measurement setup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07988" y="164545"/>
            <a:ext cx="11274361" cy="5984727"/>
            <a:chOff x="407988" y="164545"/>
            <a:chExt cx="11274361" cy="5984727"/>
          </a:xfrm>
        </p:grpSpPr>
        <p:sp>
          <p:nvSpPr>
            <p:cNvPr id="11" name="Freeform 10"/>
            <p:cNvSpPr/>
            <p:nvPr/>
          </p:nvSpPr>
          <p:spPr>
            <a:xfrm rot="11032411">
              <a:off x="1489846" y="5171082"/>
              <a:ext cx="5440584" cy="752720"/>
            </a:xfrm>
            <a:custGeom>
              <a:avLst/>
              <a:gdLst>
                <a:gd name="connsiteX0" fmla="*/ 677 w 483277"/>
                <a:gd name="connsiteY0" fmla="*/ 228600 h 228600"/>
                <a:gd name="connsiteX1" fmla="*/ 76877 w 483277"/>
                <a:gd name="connsiteY1" fmla="*/ 50800 h 228600"/>
                <a:gd name="connsiteX2" fmla="*/ 483277 w 483277"/>
                <a:gd name="connsiteY2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3277" h="228600">
                  <a:moveTo>
                    <a:pt x="677" y="228600"/>
                  </a:moveTo>
                  <a:cubicBezTo>
                    <a:pt x="-1440" y="158750"/>
                    <a:pt x="-3556" y="88900"/>
                    <a:pt x="76877" y="50800"/>
                  </a:cubicBezTo>
                  <a:cubicBezTo>
                    <a:pt x="157310" y="12700"/>
                    <a:pt x="385910" y="4233"/>
                    <a:pt x="483277" y="0"/>
                  </a:cubicBezTo>
                </a:path>
              </a:pathLst>
            </a:custGeom>
            <a:noFill/>
            <a:ln>
              <a:solidFill>
                <a:srgbClr val="FF9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114836" y="164545"/>
              <a:ext cx="6567513" cy="5422263"/>
              <a:chOff x="4572499" y="115820"/>
              <a:chExt cx="6567513" cy="5422263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8354213" y="1129244"/>
                <a:ext cx="483277" cy="228600"/>
              </a:xfrm>
              <a:custGeom>
                <a:avLst/>
                <a:gdLst>
                  <a:gd name="connsiteX0" fmla="*/ 677 w 483277"/>
                  <a:gd name="connsiteY0" fmla="*/ 228600 h 228600"/>
                  <a:gd name="connsiteX1" fmla="*/ 76877 w 483277"/>
                  <a:gd name="connsiteY1" fmla="*/ 50800 h 228600"/>
                  <a:gd name="connsiteX2" fmla="*/ 483277 w 483277"/>
                  <a:gd name="connsiteY2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3277" h="228600">
                    <a:moveTo>
                      <a:pt x="677" y="228600"/>
                    </a:moveTo>
                    <a:cubicBezTo>
                      <a:pt x="-1440" y="158750"/>
                      <a:pt x="-3556" y="88900"/>
                      <a:pt x="76877" y="50800"/>
                    </a:cubicBezTo>
                    <a:cubicBezTo>
                      <a:pt x="157310" y="12700"/>
                      <a:pt x="385910" y="4233"/>
                      <a:pt x="483277" y="0"/>
                    </a:cubicBezTo>
                  </a:path>
                </a:pathLst>
              </a:custGeom>
              <a:noFill/>
              <a:ln>
                <a:solidFill>
                  <a:srgbClr val="FF91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4572499" y="1199896"/>
                <a:ext cx="5537655" cy="4338187"/>
                <a:chOff x="5426853" y="1314196"/>
                <a:chExt cx="5537655" cy="4338187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468330" y="1314196"/>
                  <a:ext cx="4496178" cy="4109552"/>
                  <a:chOff x="6468330" y="1314196"/>
                  <a:chExt cx="4496178" cy="4109552"/>
                </a:xfrm>
              </p:grpSpPr>
              <p:cxnSp>
                <p:nvCxnSpPr>
                  <p:cNvPr id="31" name="Straight Arrow Connector 30"/>
                  <p:cNvCxnSpPr/>
                  <p:nvPr/>
                </p:nvCxnSpPr>
                <p:spPr>
                  <a:xfrm flipV="1">
                    <a:off x="8446661" y="1314196"/>
                    <a:ext cx="0" cy="4052297"/>
                  </a:xfrm>
                  <a:prstGeom prst="straightConnector1">
                    <a:avLst/>
                  </a:prstGeom>
                  <a:ln w="127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Rectangle 31"/>
                  <p:cNvSpPr/>
                  <p:nvPr/>
                </p:nvSpPr>
                <p:spPr>
                  <a:xfrm>
                    <a:off x="8482170" y="2582061"/>
                    <a:ext cx="795646" cy="114619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8872724" y="2799990"/>
                    <a:ext cx="1695783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/>
                      <a:t>CRYSTAL</a:t>
                    </a:r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flipV="1">
                    <a:off x="7359086" y="4421323"/>
                    <a:ext cx="433243" cy="929599"/>
                  </a:xfrm>
                  <a:prstGeom prst="straightConnector1">
                    <a:avLst/>
                  </a:prstGeom>
                  <a:ln w="1270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7549896" y="4957979"/>
                    <a:ext cx="756617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>
                        <a:solidFill>
                          <a:srgbClr val="FFC000"/>
                        </a:solidFill>
                      </a:rPr>
                      <a:t>LASER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8579942" y="5146749"/>
                    <a:ext cx="65402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BEAM</a:t>
                    </a: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 rot="1552157">
                    <a:off x="7457728" y="4278633"/>
                    <a:ext cx="795646" cy="1146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 rot="1552157">
                    <a:off x="7530381" y="4108899"/>
                    <a:ext cx="795646" cy="1146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9" name="Straight Arrow Connector 38"/>
                  <p:cNvCxnSpPr/>
                  <p:nvPr/>
                </p:nvCxnSpPr>
                <p:spPr>
                  <a:xfrm flipV="1">
                    <a:off x="7928204" y="1738912"/>
                    <a:ext cx="1138080" cy="2341919"/>
                  </a:xfrm>
                  <a:prstGeom prst="straightConnector1">
                    <a:avLst/>
                  </a:prstGeom>
                  <a:ln w="1270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6468330" y="3579884"/>
                    <a:ext cx="1695783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/>
                      <a:t>POLARISER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9438576" y="1608793"/>
                    <a:ext cx="1525932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mtClean="0"/>
                      <a:t>COLLIMATOR</a:t>
                    </a:r>
                    <a:endParaRPr lang="en-US" dirty="0" smtClean="0"/>
                  </a:p>
                </p:txBody>
              </p:sp>
              <p:sp>
                <p:nvSpPr>
                  <p:cNvPr id="42" name="Snip Same Side Corner Rectangle 41"/>
                  <p:cNvSpPr/>
                  <p:nvPr/>
                </p:nvSpPr>
                <p:spPr>
                  <a:xfrm rot="1616281">
                    <a:off x="8897330" y="1412481"/>
                    <a:ext cx="510071" cy="318033"/>
                  </a:xfrm>
                  <a:prstGeom prst="snip2SameRect">
                    <a:avLst>
                      <a:gd name="adj1" fmla="val 42680"/>
                      <a:gd name="adj2" fmla="val 0"/>
                    </a:avLst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8" name="TextBox 27"/>
                <p:cNvSpPr txBox="1"/>
                <p:nvPr/>
              </p:nvSpPr>
              <p:spPr>
                <a:xfrm>
                  <a:off x="5426853" y="5317670"/>
                  <a:ext cx="1525932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dirty="0" smtClean="0"/>
                    <a:t>COLLIMATOR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6212799" y="4067852"/>
                  <a:ext cx="169578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mtClean="0"/>
                    <a:t>HWP</a:t>
                  </a:r>
                  <a:endParaRPr lang="en-US" dirty="0"/>
                </a:p>
              </p:txBody>
            </p:sp>
            <p:sp>
              <p:nvSpPr>
                <p:cNvPr id="30" name="Snip Same Side Corner Rectangle 29"/>
                <p:cNvSpPr/>
                <p:nvPr/>
              </p:nvSpPr>
              <p:spPr>
                <a:xfrm rot="12440483">
                  <a:off x="7047575" y="5334350"/>
                  <a:ext cx="510071" cy="318033"/>
                </a:xfrm>
                <a:prstGeom prst="snip2SameRect">
                  <a:avLst>
                    <a:gd name="adj1" fmla="val 42680"/>
                    <a:gd name="adj2" fmla="val 0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7" name="Straight Arrow Connector 16"/>
              <p:cNvCxnSpPr/>
              <p:nvPr/>
            </p:nvCxnSpPr>
            <p:spPr>
              <a:xfrm flipV="1">
                <a:off x="9209703" y="903146"/>
                <a:ext cx="1381803" cy="180457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9209702" y="1152200"/>
                <a:ext cx="1381804" cy="133076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8795271" y="1039677"/>
                <a:ext cx="447966" cy="1602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42890" y="115820"/>
                <a:ext cx="244730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 smtClean="0"/>
                  <a:t>IN-FIBRE POLARIZING BEAM SPLITTER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510820" y="926376"/>
                <a:ext cx="26930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 smtClean="0">
                    <a:solidFill>
                      <a:srgbClr val="000000"/>
                    </a:solidFill>
                  </a:rPr>
                  <a:t>SM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0681553" y="777915"/>
                <a:ext cx="4584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 smtClean="0">
                    <a:solidFill>
                      <a:srgbClr val="000000"/>
                    </a:solidFill>
                  </a:rPr>
                  <a:t>POL1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0681553" y="1194091"/>
                <a:ext cx="4584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 smtClean="0">
                    <a:solidFill>
                      <a:srgbClr val="000000"/>
                    </a:solidFill>
                  </a:rPr>
                  <a:t>POL2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07988" y="5410608"/>
              <a:ext cx="1077218" cy="73866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endParaRPr lang="en-US" sz="600" dirty="0" smtClean="0">
                <a:solidFill>
                  <a:srgbClr val="000000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LASER</a:t>
              </a:r>
              <a:br>
                <a:rPr lang="en-US" dirty="0" smtClean="0">
                  <a:solidFill>
                    <a:srgbClr val="000000"/>
                  </a:solidFill>
                </a:rPr>
              </a:br>
              <a:r>
                <a:rPr lang="en-US" dirty="0" smtClean="0">
                  <a:solidFill>
                    <a:srgbClr val="000000"/>
                  </a:solidFill>
                </a:rPr>
                <a:t> SYSTEM </a:t>
              </a:r>
            </a:p>
            <a:p>
              <a:pPr algn="ctr"/>
              <a:r>
                <a:rPr lang="en-US" sz="600" dirty="0">
                  <a:solidFill>
                    <a:srgbClr val="000000"/>
                  </a:solidFill>
                </a:rPr>
                <a:t> </a:t>
              </a:r>
              <a:endParaRPr lang="en-US" sz="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90841" y="5907184"/>
              <a:ext cx="84798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smtClean="0">
                  <a:solidFill>
                    <a:srgbClr val="000000"/>
                  </a:solidFill>
                </a:rPr>
                <a:t>PM FIBRE</a:t>
              </a:r>
              <a:endParaRPr lang="en-US" sz="1400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86115" y="1908272"/>
            <a:ext cx="6625998" cy="432274"/>
            <a:chOff x="1050818" y="4057919"/>
            <a:chExt cx="6625998" cy="432274"/>
          </a:xfrm>
        </p:grpSpPr>
        <p:sp>
          <p:nvSpPr>
            <p:cNvPr id="48" name="Chevron 47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49" name="Content Placeholder 1"/>
            <p:cNvSpPr txBox="1">
              <a:spLocks/>
            </p:cNvSpPr>
            <p:nvPr/>
          </p:nvSpPr>
          <p:spPr>
            <a:xfrm>
              <a:off x="1655857" y="4057919"/>
              <a:ext cx="6020959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OTR/YAG screen mount for beam alignment.</a:t>
              </a:r>
            </a:p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endParaRPr lang="en-US" b="0" dirty="0" smtClean="0"/>
            </a:p>
          </p:txBody>
        </p:sp>
      </p:grpSp>
      <p:sp>
        <p:nvSpPr>
          <p:cNvPr id="56" name="Rectangle 55"/>
          <p:cNvSpPr/>
          <p:nvPr/>
        </p:nvSpPr>
        <p:spPr>
          <a:xfrm rot="1552157">
            <a:off x="8221473" y="2049769"/>
            <a:ext cx="795646" cy="114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 rot="1552157">
            <a:off x="8294126" y="1880035"/>
            <a:ext cx="795646" cy="114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8560706" y="2239390"/>
            <a:ext cx="16957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mtClean="0"/>
              <a:t>HWP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658765" y="1920160"/>
            <a:ext cx="16957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mtClean="0"/>
              <a:t>QWP</a:t>
            </a:r>
            <a:endParaRPr lang="en-US" dirty="0"/>
          </a:p>
        </p:txBody>
      </p:sp>
      <p:sp>
        <p:nvSpPr>
          <p:cNvPr id="63" name="Content Placeholder 1"/>
          <p:cNvSpPr txBox="1">
            <a:spLocks/>
          </p:cNvSpPr>
          <p:nvPr/>
        </p:nvSpPr>
        <p:spPr>
          <a:xfrm>
            <a:off x="772730" y="1216618"/>
            <a:ext cx="5849174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3200" dirty="0" smtClean="0"/>
              <a:t>EO crystals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163566" y="19635"/>
            <a:ext cx="4057356" cy="2496754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886115" y="2653867"/>
            <a:ext cx="7115249" cy="432274"/>
            <a:chOff x="1050818" y="4057919"/>
            <a:chExt cx="7115249" cy="432274"/>
          </a:xfrm>
        </p:grpSpPr>
        <p:sp>
          <p:nvSpPr>
            <p:cNvPr id="65" name="Chevron 64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66" name="Content Placeholder 1"/>
            <p:cNvSpPr txBox="1">
              <a:spLocks/>
            </p:cNvSpPr>
            <p:nvPr/>
          </p:nvSpPr>
          <p:spPr>
            <a:xfrm>
              <a:off x="1655858" y="4057919"/>
              <a:ext cx="6510209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3D printed holder for 3 crystals + beam screen.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810602" y="3302769"/>
            <a:ext cx="3256404" cy="2860431"/>
            <a:chOff x="8810602" y="3461265"/>
            <a:chExt cx="3256404" cy="2860431"/>
          </a:xfrm>
        </p:grpSpPr>
        <p:grpSp>
          <p:nvGrpSpPr>
            <p:cNvPr id="27" name="Group 26"/>
            <p:cNvGrpSpPr/>
            <p:nvPr/>
          </p:nvGrpSpPr>
          <p:grpSpPr>
            <a:xfrm>
              <a:off x="9109305" y="3461265"/>
              <a:ext cx="2957701" cy="2860431"/>
              <a:chOff x="9161652" y="3167418"/>
              <a:chExt cx="2957701" cy="2860431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161652" y="3167418"/>
                <a:ext cx="2627148" cy="2656190"/>
              </a:xfrm>
              <a:prstGeom prst="rect">
                <a:avLst/>
              </a:prstGeom>
            </p:spPr>
          </p:pic>
          <p:cxnSp>
            <p:nvCxnSpPr>
              <p:cNvPr id="53" name="Straight Arrow Connector 52"/>
              <p:cNvCxnSpPr/>
              <p:nvPr/>
            </p:nvCxnSpPr>
            <p:spPr>
              <a:xfrm flipH="1">
                <a:off x="9948957" y="4594096"/>
                <a:ext cx="1912190" cy="131308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0248534" y="5750850"/>
                <a:ext cx="807913" cy="276999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smtClean="0">
                    <a:solidFill>
                      <a:srgbClr val="FF0000"/>
                    </a:solidFill>
                  </a:rPr>
                  <a:t> BEAM </a:t>
                </a:r>
                <a:endParaRPr lang="en-US" b="1" dirty="0" smtClean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8" name="Straight Arrow Connector 57"/>
              <p:cNvCxnSpPr/>
              <p:nvPr/>
            </p:nvCxnSpPr>
            <p:spPr>
              <a:xfrm flipH="1">
                <a:off x="9623176" y="4737552"/>
                <a:ext cx="2298090" cy="1056829"/>
              </a:xfrm>
              <a:prstGeom prst="straightConnector1">
                <a:avLst/>
              </a:prstGeom>
              <a:ln w="28575">
                <a:solidFill>
                  <a:srgbClr val="FF91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11208846" y="5113595"/>
                <a:ext cx="910507" cy="276999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91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9100"/>
                    </a:solidFill>
                  </a:rPr>
                  <a:t> LASER </a:t>
                </a:r>
              </a:p>
            </p:txBody>
          </p:sp>
        </p:grpSp>
        <p:cxnSp>
          <p:nvCxnSpPr>
            <p:cNvPr id="68" name="Straight Arrow Connector 67"/>
            <p:cNvCxnSpPr/>
            <p:nvPr/>
          </p:nvCxnSpPr>
          <p:spPr>
            <a:xfrm flipH="1" flipV="1">
              <a:off x="10010285" y="4438092"/>
              <a:ext cx="642206" cy="329186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H="1" flipV="1">
              <a:off x="10010285" y="4608944"/>
              <a:ext cx="642206" cy="491656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H="1" flipV="1">
              <a:off x="9925830" y="4623870"/>
              <a:ext cx="746676" cy="863804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8810602" y="4127498"/>
              <a:ext cx="1346587" cy="5539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00"/>
                  </a:solidFill>
                </a:rPr>
                <a:t>EO</a:t>
              </a:r>
            </a:p>
            <a:p>
              <a:pPr algn="ctr"/>
              <a:r>
                <a:rPr lang="en-US" b="1" dirty="0">
                  <a:solidFill>
                    <a:srgbClr val="000000"/>
                  </a:solidFill>
                </a:rPr>
                <a:t> </a:t>
              </a:r>
              <a:r>
                <a:rPr lang="en-US" b="1" dirty="0" smtClean="0">
                  <a:solidFill>
                    <a:srgbClr val="000000"/>
                  </a:solidFill>
                </a:rPr>
                <a:t>CRYSTALS </a:t>
              </a: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 flipH="1">
              <a:off x="10771632" y="3847263"/>
              <a:ext cx="385257" cy="519125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11066796" y="3678455"/>
              <a:ext cx="615553" cy="27699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00"/>
                  </a:solidFill>
                </a:rPr>
                <a:t> OTR 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83207" y="3383395"/>
            <a:ext cx="6628907" cy="428400"/>
            <a:chOff x="1050818" y="4057919"/>
            <a:chExt cx="6628907" cy="428400"/>
          </a:xfrm>
        </p:grpSpPr>
        <p:sp>
          <p:nvSpPr>
            <p:cNvPr id="74" name="Chevron 73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75" name="Content Placeholder 1"/>
            <p:cNvSpPr txBox="1">
              <a:spLocks/>
            </p:cNvSpPr>
            <p:nvPr/>
          </p:nvSpPr>
          <p:spPr>
            <a:xfrm>
              <a:off x="1655858" y="4057919"/>
              <a:ext cx="6023867" cy="42840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err="1" smtClean="0"/>
                <a:t>ZnTe</a:t>
              </a:r>
              <a:r>
                <a:rPr lang="en-US" b="0" dirty="0" smtClean="0"/>
                <a:t> crystals in inventory</a:t>
              </a:r>
              <a:r>
                <a:rPr lang="en-US" b="0" dirty="0"/>
                <a:t> </a:t>
              </a:r>
              <a:r>
                <a:rPr lang="en-US" b="0" dirty="0" smtClean="0"/>
                <a:t>(110)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Tx/>
                <a:buChar char="-"/>
              </a:pPr>
              <a:r>
                <a:rPr lang="en-US" b="0" dirty="0" smtClean="0"/>
                <a:t>(110) cut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Tx/>
                <a:buChar char="-"/>
              </a:pPr>
              <a:r>
                <a:rPr lang="en-US" b="0" dirty="0" smtClean="0"/>
                <a:t>4, 2, 1, 0.5, 0.3 mm thickness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7615" y="7071"/>
            <a:ext cx="3103308" cy="26951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220663" y="2348403"/>
            <a:ext cx="19364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chemeClr val="bg1"/>
                </a:solidFill>
              </a:rPr>
              <a:t>VIEW FROM HWP</a:t>
            </a:r>
            <a:endParaRPr lang="en-US" dirty="0" smtClean="0">
              <a:solidFill>
                <a:schemeClr val="bg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0852706" y="1054247"/>
            <a:ext cx="111554" cy="3785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11015839" y="1578360"/>
            <a:ext cx="423192" cy="30357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0732019" y="811689"/>
            <a:ext cx="116288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 CRYSTAL 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101965" y="1749615"/>
            <a:ext cx="78226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 BEAM </a:t>
            </a:r>
          </a:p>
        </p:txBody>
      </p:sp>
    </p:spTree>
    <p:extLst>
      <p:ext uri="{BB962C8B-B14F-4D97-AF65-F5344CB8AC3E}">
        <p14:creationId xmlns:p14="http://schemas.microsoft.com/office/powerpoint/2010/main" val="97707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7072324" cy="540269"/>
          </a:xfrm>
        </p:spPr>
        <p:txBody>
          <a:bodyPr/>
          <a:lstStyle/>
          <a:p>
            <a:r>
              <a:rPr lang="en-US" dirty="0" smtClean="0"/>
              <a:t>Bunch </a:t>
            </a:r>
            <a:r>
              <a:rPr lang="en-US" smtClean="0"/>
              <a:t>length measurement setup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07988" y="234254"/>
            <a:ext cx="11274361" cy="5915018"/>
            <a:chOff x="407988" y="234254"/>
            <a:chExt cx="11274361" cy="5915018"/>
          </a:xfrm>
        </p:grpSpPr>
        <p:sp>
          <p:nvSpPr>
            <p:cNvPr id="11" name="Freeform 10"/>
            <p:cNvSpPr/>
            <p:nvPr/>
          </p:nvSpPr>
          <p:spPr>
            <a:xfrm rot="11032411">
              <a:off x="1489846" y="5171082"/>
              <a:ext cx="5440584" cy="752720"/>
            </a:xfrm>
            <a:custGeom>
              <a:avLst/>
              <a:gdLst>
                <a:gd name="connsiteX0" fmla="*/ 677 w 483277"/>
                <a:gd name="connsiteY0" fmla="*/ 228600 h 228600"/>
                <a:gd name="connsiteX1" fmla="*/ 76877 w 483277"/>
                <a:gd name="connsiteY1" fmla="*/ 50800 h 228600"/>
                <a:gd name="connsiteX2" fmla="*/ 483277 w 483277"/>
                <a:gd name="connsiteY2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3277" h="228600">
                  <a:moveTo>
                    <a:pt x="677" y="228600"/>
                  </a:moveTo>
                  <a:cubicBezTo>
                    <a:pt x="-1440" y="158750"/>
                    <a:pt x="-3556" y="88900"/>
                    <a:pt x="76877" y="50800"/>
                  </a:cubicBezTo>
                  <a:cubicBezTo>
                    <a:pt x="157310" y="12700"/>
                    <a:pt x="385910" y="4233"/>
                    <a:pt x="483277" y="0"/>
                  </a:cubicBezTo>
                </a:path>
              </a:pathLst>
            </a:custGeom>
            <a:noFill/>
            <a:ln>
              <a:solidFill>
                <a:srgbClr val="FF91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114836" y="234254"/>
              <a:ext cx="6567513" cy="5352554"/>
              <a:chOff x="4572499" y="185529"/>
              <a:chExt cx="6567513" cy="5352554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8354213" y="1129244"/>
                <a:ext cx="483277" cy="228600"/>
              </a:xfrm>
              <a:custGeom>
                <a:avLst/>
                <a:gdLst>
                  <a:gd name="connsiteX0" fmla="*/ 677 w 483277"/>
                  <a:gd name="connsiteY0" fmla="*/ 228600 h 228600"/>
                  <a:gd name="connsiteX1" fmla="*/ 76877 w 483277"/>
                  <a:gd name="connsiteY1" fmla="*/ 50800 h 228600"/>
                  <a:gd name="connsiteX2" fmla="*/ 483277 w 483277"/>
                  <a:gd name="connsiteY2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3277" h="228600">
                    <a:moveTo>
                      <a:pt x="677" y="228600"/>
                    </a:moveTo>
                    <a:cubicBezTo>
                      <a:pt x="-1440" y="158750"/>
                      <a:pt x="-3556" y="88900"/>
                      <a:pt x="76877" y="50800"/>
                    </a:cubicBezTo>
                    <a:cubicBezTo>
                      <a:pt x="157310" y="12700"/>
                      <a:pt x="385910" y="4233"/>
                      <a:pt x="483277" y="0"/>
                    </a:cubicBezTo>
                  </a:path>
                </a:pathLst>
              </a:custGeom>
              <a:noFill/>
              <a:ln>
                <a:solidFill>
                  <a:srgbClr val="FF91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4572499" y="1199896"/>
                <a:ext cx="5537655" cy="4338187"/>
                <a:chOff x="5426853" y="1314196"/>
                <a:chExt cx="5537655" cy="4338187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468330" y="1314196"/>
                  <a:ext cx="4496178" cy="4052297"/>
                  <a:chOff x="6468330" y="1314196"/>
                  <a:chExt cx="4496178" cy="4052297"/>
                </a:xfrm>
              </p:grpSpPr>
              <p:cxnSp>
                <p:nvCxnSpPr>
                  <p:cNvPr id="31" name="Straight Arrow Connector 30"/>
                  <p:cNvCxnSpPr/>
                  <p:nvPr/>
                </p:nvCxnSpPr>
                <p:spPr>
                  <a:xfrm flipV="1">
                    <a:off x="8446661" y="1314196"/>
                    <a:ext cx="0" cy="4052297"/>
                  </a:xfrm>
                  <a:prstGeom prst="straightConnector1">
                    <a:avLst/>
                  </a:prstGeom>
                  <a:ln w="127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Rectangle 31"/>
                  <p:cNvSpPr/>
                  <p:nvPr/>
                </p:nvSpPr>
                <p:spPr>
                  <a:xfrm>
                    <a:off x="8482170" y="2582061"/>
                    <a:ext cx="795646" cy="114619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8872724" y="2799990"/>
                    <a:ext cx="1695783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/>
                      <a:t>CRYSTAL</a:t>
                    </a:r>
                  </a:p>
                </p:txBody>
              </p:sp>
              <p:cxnSp>
                <p:nvCxnSpPr>
                  <p:cNvPr id="34" name="Straight Arrow Connector 33"/>
                  <p:cNvCxnSpPr/>
                  <p:nvPr/>
                </p:nvCxnSpPr>
                <p:spPr>
                  <a:xfrm flipV="1">
                    <a:off x="7359086" y="4421323"/>
                    <a:ext cx="433243" cy="929599"/>
                  </a:xfrm>
                  <a:prstGeom prst="straightConnector1">
                    <a:avLst/>
                  </a:prstGeom>
                  <a:ln w="1270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7549896" y="4957979"/>
                    <a:ext cx="756617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>
                        <a:solidFill>
                          <a:srgbClr val="FFC000"/>
                        </a:solidFill>
                      </a:rPr>
                      <a:t>LASER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7668498" y="1463718"/>
                    <a:ext cx="65402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BEAM</a:t>
                    </a: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 rot="1552157">
                    <a:off x="7457728" y="4278633"/>
                    <a:ext cx="795646" cy="1146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 rot="1552157">
                    <a:off x="7530381" y="4108899"/>
                    <a:ext cx="795646" cy="11461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9" name="Straight Arrow Connector 38"/>
                  <p:cNvCxnSpPr/>
                  <p:nvPr/>
                </p:nvCxnSpPr>
                <p:spPr>
                  <a:xfrm flipV="1">
                    <a:off x="7928204" y="1738912"/>
                    <a:ext cx="1138080" cy="2341919"/>
                  </a:xfrm>
                  <a:prstGeom prst="straightConnector1">
                    <a:avLst/>
                  </a:prstGeom>
                  <a:ln w="1270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6468330" y="3579884"/>
                    <a:ext cx="1695783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/>
                      <a:t>POLARISER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9438576" y="1608793"/>
                    <a:ext cx="1525932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mtClean="0"/>
                      <a:t>COLLIMATOR</a:t>
                    </a:r>
                    <a:endParaRPr lang="en-US" dirty="0" smtClean="0"/>
                  </a:p>
                </p:txBody>
              </p:sp>
              <p:sp>
                <p:nvSpPr>
                  <p:cNvPr id="42" name="Snip Same Side Corner Rectangle 41"/>
                  <p:cNvSpPr/>
                  <p:nvPr/>
                </p:nvSpPr>
                <p:spPr>
                  <a:xfrm rot="1616281">
                    <a:off x="8897330" y="1412481"/>
                    <a:ext cx="510071" cy="318033"/>
                  </a:xfrm>
                  <a:prstGeom prst="snip2SameRect">
                    <a:avLst>
                      <a:gd name="adj1" fmla="val 42680"/>
                      <a:gd name="adj2" fmla="val 0"/>
                    </a:avLst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8" name="TextBox 27"/>
                <p:cNvSpPr txBox="1"/>
                <p:nvPr/>
              </p:nvSpPr>
              <p:spPr>
                <a:xfrm>
                  <a:off x="5426853" y="5317670"/>
                  <a:ext cx="1525932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dirty="0" smtClean="0"/>
                    <a:t>COLLIMATOR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6212799" y="4067852"/>
                  <a:ext cx="1695783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mtClean="0"/>
                    <a:t>HWP</a:t>
                  </a:r>
                  <a:endParaRPr lang="en-US" dirty="0"/>
                </a:p>
              </p:txBody>
            </p:sp>
            <p:sp>
              <p:nvSpPr>
                <p:cNvPr id="30" name="Snip Same Side Corner Rectangle 29"/>
                <p:cNvSpPr/>
                <p:nvPr/>
              </p:nvSpPr>
              <p:spPr>
                <a:xfrm rot="12440483">
                  <a:off x="7047575" y="5334350"/>
                  <a:ext cx="510071" cy="318033"/>
                </a:xfrm>
                <a:prstGeom prst="snip2SameRect">
                  <a:avLst>
                    <a:gd name="adj1" fmla="val 42680"/>
                    <a:gd name="adj2" fmla="val 0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7" name="Straight Arrow Connector 16"/>
              <p:cNvCxnSpPr/>
              <p:nvPr/>
            </p:nvCxnSpPr>
            <p:spPr>
              <a:xfrm flipV="1">
                <a:off x="9209703" y="903146"/>
                <a:ext cx="1381803" cy="180457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9209702" y="1152200"/>
                <a:ext cx="1381804" cy="133076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8795271" y="1039677"/>
                <a:ext cx="447966" cy="1602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540554" y="185529"/>
                <a:ext cx="244730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 smtClean="0"/>
                  <a:t>IN-FIBRE POLARIZING BEAM SPLITTER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510820" y="926376"/>
                <a:ext cx="26930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 smtClean="0">
                    <a:solidFill>
                      <a:srgbClr val="000000"/>
                    </a:solidFill>
                  </a:rPr>
                  <a:t>SM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0681553" y="777915"/>
                <a:ext cx="4584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 smtClean="0">
                    <a:solidFill>
                      <a:srgbClr val="000000"/>
                    </a:solidFill>
                  </a:rPr>
                  <a:t>POL1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0681553" y="1194091"/>
                <a:ext cx="4584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dirty="0" smtClean="0">
                    <a:solidFill>
                      <a:srgbClr val="000000"/>
                    </a:solidFill>
                  </a:rPr>
                  <a:t>POL2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07988" y="5410608"/>
              <a:ext cx="1077218" cy="73866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endParaRPr lang="en-US" sz="600" dirty="0" smtClean="0">
                <a:solidFill>
                  <a:srgbClr val="000000"/>
                </a:solidFill>
              </a:endParaRP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LASER</a:t>
              </a:r>
              <a:br>
                <a:rPr lang="en-US" dirty="0" smtClean="0">
                  <a:solidFill>
                    <a:srgbClr val="000000"/>
                  </a:solidFill>
                </a:rPr>
              </a:br>
              <a:r>
                <a:rPr lang="en-US" dirty="0" smtClean="0">
                  <a:solidFill>
                    <a:srgbClr val="000000"/>
                  </a:solidFill>
                </a:rPr>
                <a:t> SYSTEM </a:t>
              </a:r>
            </a:p>
            <a:p>
              <a:pPr algn="ctr"/>
              <a:r>
                <a:rPr lang="en-US" sz="600" dirty="0">
                  <a:solidFill>
                    <a:srgbClr val="000000"/>
                  </a:solidFill>
                </a:rPr>
                <a:t> </a:t>
              </a:r>
              <a:endParaRPr lang="en-US" sz="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90841" y="5907184"/>
              <a:ext cx="84798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smtClean="0">
                  <a:solidFill>
                    <a:srgbClr val="000000"/>
                  </a:solidFill>
                </a:rPr>
                <a:t>PM FIBRE</a:t>
              </a:r>
              <a:endParaRPr lang="en-US" sz="1400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86115" y="1959072"/>
            <a:ext cx="5754653" cy="432274"/>
            <a:chOff x="1050818" y="4108719"/>
            <a:chExt cx="5754653" cy="432274"/>
          </a:xfrm>
        </p:grpSpPr>
        <p:sp>
          <p:nvSpPr>
            <p:cNvPr id="48" name="Chevron 47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49" name="Content Placeholder 1"/>
            <p:cNvSpPr txBox="1">
              <a:spLocks/>
            </p:cNvSpPr>
            <p:nvPr/>
          </p:nvSpPr>
          <p:spPr>
            <a:xfrm>
              <a:off x="1655858" y="4108719"/>
              <a:ext cx="5149613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err="1" smtClean="0"/>
                <a:t>Motorised</a:t>
              </a:r>
              <a:r>
                <a:rPr lang="en-US" b="0" dirty="0" smtClean="0"/>
                <a:t> QWP and HWP to tune the </a:t>
              </a:r>
              <a:r>
                <a:rPr lang="en-US" b="0" dirty="0" err="1" smtClean="0"/>
                <a:t>fibre</a:t>
              </a:r>
              <a:r>
                <a:rPr lang="en-US" b="0" dirty="0" smtClean="0"/>
                <a:t> coupling.</a:t>
              </a:r>
            </a:p>
          </p:txBody>
        </p:sp>
      </p:grpSp>
      <p:sp>
        <p:nvSpPr>
          <p:cNvPr id="56" name="Rectangle 55"/>
          <p:cNvSpPr/>
          <p:nvPr/>
        </p:nvSpPr>
        <p:spPr>
          <a:xfrm rot="1552157">
            <a:off x="8221473" y="2049769"/>
            <a:ext cx="795646" cy="114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 rot="1552157">
            <a:off x="8294126" y="1880035"/>
            <a:ext cx="795646" cy="114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8560706" y="2239390"/>
            <a:ext cx="16957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Q</a:t>
            </a:r>
            <a:r>
              <a:rPr lang="en-US" dirty="0" smtClean="0"/>
              <a:t>WP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658765" y="1920160"/>
            <a:ext cx="16957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WP</a:t>
            </a:r>
            <a:endParaRPr lang="en-US" dirty="0"/>
          </a:p>
        </p:txBody>
      </p:sp>
      <p:sp>
        <p:nvSpPr>
          <p:cNvPr id="63" name="Content Placeholder 1"/>
          <p:cNvSpPr txBox="1">
            <a:spLocks/>
          </p:cNvSpPr>
          <p:nvPr/>
        </p:nvSpPr>
        <p:spPr>
          <a:xfrm>
            <a:off x="772730" y="1216618"/>
            <a:ext cx="5849174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3200" dirty="0" smtClean="0"/>
              <a:t>Coupling back to </a:t>
            </a:r>
            <a:r>
              <a:rPr lang="en-US" sz="3200" dirty="0" err="1" smtClean="0"/>
              <a:t>fibre</a:t>
            </a:r>
            <a:endParaRPr lang="en-US" sz="3200" dirty="0" smtClean="0"/>
          </a:p>
        </p:txBody>
      </p:sp>
      <p:grpSp>
        <p:nvGrpSpPr>
          <p:cNvPr id="64" name="Group 63"/>
          <p:cNvGrpSpPr/>
          <p:nvPr/>
        </p:nvGrpSpPr>
        <p:grpSpPr>
          <a:xfrm>
            <a:off x="886115" y="2904618"/>
            <a:ext cx="5184901" cy="432274"/>
            <a:chOff x="1050818" y="4057919"/>
            <a:chExt cx="5184901" cy="432274"/>
          </a:xfrm>
        </p:grpSpPr>
        <p:sp>
          <p:nvSpPr>
            <p:cNvPr id="65" name="Chevron 64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66" name="Content Placeholder 1"/>
            <p:cNvSpPr txBox="1">
              <a:spLocks/>
            </p:cNvSpPr>
            <p:nvPr/>
          </p:nvSpPr>
          <p:spPr>
            <a:xfrm>
              <a:off x="1655858" y="405791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Polarizing beam splitter in-</a:t>
              </a:r>
              <a:r>
                <a:rPr lang="en-US" b="0" dirty="0" err="1" smtClean="0"/>
                <a:t>fibre</a:t>
              </a:r>
              <a:r>
                <a:rPr lang="en-US" b="0" dirty="0" smtClean="0"/>
                <a:t/>
              </a:r>
              <a:br>
                <a:rPr lang="en-US" b="0" dirty="0" smtClean="0"/>
              </a:br>
              <a:r>
                <a:rPr lang="en-US" b="0" dirty="0" smtClean="0"/>
                <a:t>splits the 2 orthogonal components.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80499" y="3892973"/>
            <a:ext cx="5184901" cy="432274"/>
            <a:chOff x="1050818" y="4057919"/>
            <a:chExt cx="5184901" cy="432274"/>
          </a:xfrm>
        </p:grpSpPr>
        <p:sp>
          <p:nvSpPr>
            <p:cNvPr id="54" name="Chevron 53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55" name="Content Placeholder 1"/>
            <p:cNvSpPr txBox="1">
              <a:spLocks/>
            </p:cNvSpPr>
            <p:nvPr/>
          </p:nvSpPr>
          <p:spPr>
            <a:xfrm>
              <a:off x="1655858" y="405791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Multimode </a:t>
              </a:r>
              <a:r>
                <a:rPr lang="en-US" b="0" dirty="0" err="1" smtClean="0"/>
                <a:t>fibres</a:t>
              </a:r>
              <a:r>
                <a:rPr lang="en-US" b="0" dirty="0" smtClean="0"/>
                <a:t> from the beam splitter output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14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7072324" cy="540269"/>
          </a:xfrm>
        </p:spPr>
        <p:txBody>
          <a:bodyPr/>
          <a:lstStyle/>
          <a:p>
            <a:r>
              <a:rPr lang="en-US" dirty="0" smtClean="0"/>
              <a:t>How does it look like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48"/>
          <a:stretch/>
        </p:blipFill>
        <p:spPr>
          <a:xfrm rot="16200000">
            <a:off x="4439072" y="-751152"/>
            <a:ext cx="5296438" cy="8556541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7087291" y="4642131"/>
            <a:ext cx="910507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91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9100"/>
                </a:solidFill>
              </a:rPr>
              <a:t> LASER 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762450" y="6024657"/>
            <a:ext cx="8129195" cy="18417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565400" y="4143738"/>
            <a:ext cx="1895616" cy="210251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Arrow Connector 76"/>
          <p:cNvCxnSpPr/>
          <p:nvPr/>
        </p:nvCxnSpPr>
        <p:spPr>
          <a:xfrm flipH="1">
            <a:off x="6649489" y="3213972"/>
            <a:ext cx="2169451" cy="727266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8656650" y="3050306"/>
            <a:ext cx="1188532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smtClean="0">
                <a:solidFill>
                  <a:srgbClr val="FF0000"/>
                </a:solidFill>
              </a:rPr>
              <a:t> CRYSTAL </a:t>
            </a:r>
            <a:br>
              <a:rPr lang="en-US" b="1" smtClean="0">
                <a:solidFill>
                  <a:srgbClr val="FF0000"/>
                </a:solidFill>
              </a:rPr>
            </a:br>
            <a:r>
              <a:rPr lang="en-US" b="1" smtClean="0">
                <a:solidFill>
                  <a:srgbClr val="FF0000"/>
                </a:solidFill>
              </a:rPr>
              <a:t>ARRAY 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flipH="1">
            <a:off x="7322627" y="1907987"/>
            <a:ext cx="1255150" cy="1179734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8102030" y="1733351"/>
            <a:ext cx="1265346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smtClean="0">
                <a:solidFill>
                  <a:srgbClr val="FF0000"/>
                </a:solidFill>
              </a:rPr>
              <a:t> 3D STAGE 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flipH="1" flipV="1">
            <a:off x="9351302" y="5371765"/>
            <a:ext cx="8985" cy="561924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8207207" y="5019925"/>
            <a:ext cx="482236" cy="587498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10036487" y="5049887"/>
            <a:ext cx="480770" cy="263134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1786946" y="2952985"/>
            <a:ext cx="2378614" cy="42740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 rot="17907968">
            <a:off x="4902385" y="3413007"/>
            <a:ext cx="723206" cy="276999"/>
          </a:xfrm>
          <a:prstGeom prst="rect">
            <a:avLst/>
          </a:prstGeom>
          <a:solidFill>
            <a:schemeClr val="bg1">
              <a:alpha val="44000"/>
            </a:schemeClr>
          </a:solidFill>
          <a:ln w="38100">
            <a:solidFill>
              <a:srgbClr val="FF0000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/>
          <p:nvPr/>
        </p:nvCxnSpPr>
        <p:spPr>
          <a:xfrm flipH="1" flipV="1">
            <a:off x="4823779" y="3293858"/>
            <a:ext cx="4989319" cy="2021862"/>
          </a:xfrm>
          <a:prstGeom prst="straightConnector1">
            <a:avLst/>
          </a:prstGeom>
          <a:ln w="12700">
            <a:solidFill>
              <a:srgbClr val="FF91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5" idx="3"/>
            <a:endCxn id="87" idx="1"/>
          </p:cNvCxnSpPr>
          <p:nvPr/>
        </p:nvCxnSpPr>
        <p:spPr>
          <a:xfrm>
            <a:off x="2064368" y="3652832"/>
            <a:ext cx="3027266" cy="216560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2054843" y="1936217"/>
            <a:ext cx="1794521" cy="884628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H="1">
            <a:off x="5558097" y="751757"/>
            <a:ext cx="434644" cy="1129585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0427830" y="4666092"/>
            <a:ext cx="1645900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 LAUNCH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COLLIMATOR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8974585" y="5826327"/>
            <a:ext cx="662682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smtClean="0">
                <a:solidFill>
                  <a:srgbClr val="FF0000"/>
                </a:solidFill>
              </a:rPr>
              <a:t> HWP 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935569" y="5338405"/>
            <a:ext cx="1474763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smtClean="0">
                <a:solidFill>
                  <a:srgbClr val="FF0000"/>
                </a:solidFill>
              </a:rPr>
              <a:t>FIXED</a:t>
            </a:r>
            <a:br>
              <a:rPr lang="en-US" b="1" smtClean="0">
                <a:solidFill>
                  <a:srgbClr val="FF0000"/>
                </a:solidFill>
              </a:rPr>
            </a:br>
            <a:r>
              <a:rPr lang="en-US" b="1" smtClean="0">
                <a:solidFill>
                  <a:srgbClr val="FF0000"/>
                </a:solidFill>
              </a:rPr>
              <a:t> POLARISER 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42477" y="3375833"/>
            <a:ext cx="1521891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smtClean="0">
                <a:solidFill>
                  <a:srgbClr val="FF0000"/>
                </a:solidFill>
              </a:rPr>
              <a:t> MOTORISED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QWP 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86382" y="2582180"/>
            <a:ext cx="1521891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MOTORISED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H</a:t>
            </a:r>
            <a:r>
              <a:rPr lang="en-US" b="1" dirty="0" smtClean="0">
                <a:solidFill>
                  <a:srgbClr val="FF0000"/>
                </a:solidFill>
              </a:rPr>
              <a:t>WP 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45327" y="1457181"/>
            <a:ext cx="1645900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2+1D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MOTORISED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COLLIMATOR 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245735" y="73219"/>
            <a:ext cx="1987724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IN-FIBRE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POLARISING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 BEAM SPLITTER 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3659918" y="1353043"/>
            <a:ext cx="1069177" cy="29176"/>
          </a:xfrm>
          <a:prstGeom prst="straightConnector1">
            <a:avLst/>
          </a:prstGeom>
          <a:ln w="38100">
            <a:solidFill>
              <a:srgbClr val="FF91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3659918" y="1515894"/>
            <a:ext cx="1069177" cy="29176"/>
          </a:xfrm>
          <a:prstGeom prst="straightConnector1">
            <a:avLst/>
          </a:prstGeom>
          <a:ln w="38100">
            <a:solidFill>
              <a:srgbClr val="FF91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2134163" y="3959790"/>
            <a:ext cx="9795652" cy="177035"/>
          </a:xfrm>
          <a:prstGeom prst="straightConnector1">
            <a:avLst/>
          </a:prstGeom>
          <a:ln w="381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52222" y="1153912"/>
            <a:ext cx="1368003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FF91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>
                <a:solidFill>
                  <a:srgbClr val="FF9100"/>
                </a:solidFill>
              </a:rPr>
              <a:t> </a:t>
            </a:r>
            <a:r>
              <a:rPr lang="en-US" b="1" smtClean="0">
                <a:solidFill>
                  <a:srgbClr val="FF9100"/>
                </a:solidFill>
              </a:rPr>
              <a:t>TO OPTICS </a:t>
            </a:r>
            <a:br>
              <a:rPr lang="en-US" b="1" smtClean="0">
                <a:solidFill>
                  <a:srgbClr val="FF9100"/>
                </a:solidFill>
              </a:rPr>
            </a:br>
            <a:r>
              <a:rPr lang="en-US" b="1" smtClean="0">
                <a:solidFill>
                  <a:srgbClr val="FF9100"/>
                </a:solidFill>
              </a:rPr>
              <a:t>LAB</a:t>
            </a:r>
            <a:endParaRPr lang="en-US" b="1" dirty="0" smtClean="0">
              <a:solidFill>
                <a:srgbClr val="FF9100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10517258" y="5677316"/>
            <a:ext cx="894874" cy="426010"/>
          </a:xfrm>
          <a:prstGeom prst="straightConnector1">
            <a:avLst/>
          </a:prstGeom>
          <a:ln w="38100">
            <a:solidFill>
              <a:srgbClr val="FF91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1131119" y="5933689"/>
            <a:ext cx="987450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FF91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smtClean="0">
                <a:solidFill>
                  <a:srgbClr val="FF9100"/>
                </a:solidFill>
              </a:rPr>
              <a:t>FROM</a:t>
            </a:r>
          </a:p>
          <a:p>
            <a:pPr algn="ctr"/>
            <a:r>
              <a:rPr lang="en-US" b="1" dirty="0" smtClean="0">
                <a:solidFill>
                  <a:srgbClr val="FF9100"/>
                </a:solidFill>
              </a:rPr>
              <a:t> OPTICS </a:t>
            </a:r>
          </a:p>
          <a:p>
            <a:pPr algn="ctr"/>
            <a:r>
              <a:rPr lang="en-US" b="1" dirty="0" smtClean="0">
                <a:solidFill>
                  <a:srgbClr val="FF9100"/>
                </a:solidFill>
              </a:rPr>
              <a:t>LAB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964186" y="3619220"/>
            <a:ext cx="807913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smtClean="0">
                <a:solidFill>
                  <a:srgbClr val="FF0000"/>
                </a:solidFill>
              </a:rPr>
              <a:t> BEAM 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60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E.Senes</a:t>
            </a:r>
            <a:r>
              <a:rPr lang="en-US" dirty="0" smtClean="0"/>
              <a:t> | Bunch length monitoring with Electro-optical sampling at CLEAR</a:t>
            </a:r>
            <a:endParaRPr lang="en-US" dirty="0"/>
          </a:p>
        </p:txBody>
      </p:sp>
      <p:sp>
        <p:nvSpPr>
          <p:cNvPr id="25" name="Content Placeholder 1"/>
          <p:cNvSpPr txBox="1">
            <a:spLocks/>
          </p:cNvSpPr>
          <p:nvPr/>
        </p:nvSpPr>
        <p:spPr>
          <a:xfrm>
            <a:off x="4472132" y="697313"/>
            <a:ext cx="5568666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4000" b="0" dirty="0" smtClean="0"/>
              <a:t>The CLEAR facility</a:t>
            </a: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4472132" y="2151288"/>
            <a:ext cx="7866045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4000" b="0" dirty="0" smtClean="0"/>
              <a:t>Past implementations</a:t>
            </a: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4472132" y="3619451"/>
            <a:ext cx="7027326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4000" b="0" dirty="0" smtClean="0"/>
              <a:t>Experiment proposal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38370" y="239936"/>
            <a:ext cx="628377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8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38370" y="1708213"/>
            <a:ext cx="628377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8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38370" y="3214590"/>
            <a:ext cx="628377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8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4472132" y="5127989"/>
            <a:ext cx="7027326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4000" b="0" dirty="0" smtClean="0"/>
              <a:t>Discussion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38370" y="4723128"/>
            <a:ext cx="628377" cy="135421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800" b="1" dirty="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4</a:t>
            </a:r>
            <a:endParaRPr lang="en-US" sz="8800" b="1" dirty="0" smtClean="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33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Timing alignment setup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07988" y="164545"/>
            <a:ext cx="11478092" cy="5984727"/>
            <a:chOff x="407988" y="164545"/>
            <a:chExt cx="11478092" cy="5984727"/>
          </a:xfrm>
        </p:grpSpPr>
        <p:grpSp>
          <p:nvGrpSpPr>
            <p:cNvPr id="10" name="Group 9"/>
            <p:cNvGrpSpPr/>
            <p:nvPr/>
          </p:nvGrpSpPr>
          <p:grpSpPr>
            <a:xfrm>
              <a:off x="407988" y="164545"/>
              <a:ext cx="11274361" cy="5984727"/>
              <a:chOff x="-134349" y="115820"/>
              <a:chExt cx="11274361" cy="5984727"/>
            </a:xfrm>
          </p:grpSpPr>
          <p:sp>
            <p:nvSpPr>
              <p:cNvPr id="11" name="Freeform 10"/>
              <p:cNvSpPr/>
              <p:nvPr/>
            </p:nvSpPr>
            <p:spPr>
              <a:xfrm rot="11032411">
                <a:off x="947509" y="5122357"/>
                <a:ext cx="5440584" cy="752720"/>
              </a:xfrm>
              <a:custGeom>
                <a:avLst/>
                <a:gdLst>
                  <a:gd name="connsiteX0" fmla="*/ 677 w 483277"/>
                  <a:gd name="connsiteY0" fmla="*/ 228600 h 228600"/>
                  <a:gd name="connsiteX1" fmla="*/ 76877 w 483277"/>
                  <a:gd name="connsiteY1" fmla="*/ 50800 h 228600"/>
                  <a:gd name="connsiteX2" fmla="*/ 483277 w 483277"/>
                  <a:gd name="connsiteY2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3277" h="228600">
                    <a:moveTo>
                      <a:pt x="677" y="228600"/>
                    </a:moveTo>
                    <a:cubicBezTo>
                      <a:pt x="-1440" y="158750"/>
                      <a:pt x="-3556" y="88900"/>
                      <a:pt x="76877" y="50800"/>
                    </a:cubicBezTo>
                    <a:cubicBezTo>
                      <a:pt x="157310" y="12700"/>
                      <a:pt x="385910" y="4233"/>
                      <a:pt x="483277" y="0"/>
                    </a:cubicBezTo>
                  </a:path>
                </a:pathLst>
              </a:custGeom>
              <a:noFill/>
              <a:ln>
                <a:solidFill>
                  <a:srgbClr val="FF91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4615101" y="115820"/>
                <a:ext cx="6524911" cy="5431723"/>
                <a:chOff x="4615101" y="115820"/>
                <a:chExt cx="6524911" cy="5431723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8354213" y="1129244"/>
                  <a:ext cx="483277" cy="228600"/>
                </a:xfrm>
                <a:custGeom>
                  <a:avLst/>
                  <a:gdLst>
                    <a:gd name="connsiteX0" fmla="*/ 677 w 483277"/>
                    <a:gd name="connsiteY0" fmla="*/ 228600 h 228600"/>
                    <a:gd name="connsiteX1" fmla="*/ 76877 w 483277"/>
                    <a:gd name="connsiteY1" fmla="*/ 50800 h 228600"/>
                    <a:gd name="connsiteX2" fmla="*/ 483277 w 483277"/>
                    <a:gd name="connsiteY2" fmla="*/ 0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3277" h="228600">
                      <a:moveTo>
                        <a:pt x="677" y="228600"/>
                      </a:moveTo>
                      <a:cubicBezTo>
                        <a:pt x="-1440" y="158750"/>
                        <a:pt x="-3556" y="88900"/>
                        <a:pt x="76877" y="50800"/>
                      </a:cubicBezTo>
                      <a:cubicBezTo>
                        <a:pt x="157310" y="12700"/>
                        <a:pt x="385910" y="4233"/>
                        <a:pt x="483277" y="0"/>
                      </a:cubicBezTo>
                    </a:path>
                  </a:pathLst>
                </a:custGeom>
                <a:noFill/>
                <a:ln>
                  <a:solidFill>
                    <a:srgbClr val="FF91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>
                  <a:off x="4615101" y="1199896"/>
                  <a:ext cx="5290444" cy="4347647"/>
                  <a:chOff x="5469455" y="1314196"/>
                  <a:chExt cx="5290444" cy="4347647"/>
                </a:xfrm>
              </p:grpSpPr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6232421" y="1314196"/>
                    <a:ext cx="4527478" cy="4109552"/>
                    <a:chOff x="6232421" y="1314196"/>
                    <a:chExt cx="4527478" cy="4109552"/>
                  </a:xfrm>
                </p:grpSpPr>
                <p:cxnSp>
                  <p:nvCxnSpPr>
                    <p:cNvPr id="31" name="Straight Arrow Connector 30"/>
                    <p:cNvCxnSpPr/>
                    <p:nvPr/>
                  </p:nvCxnSpPr>
                  <p:spPr>
                    <a:xfrm flipV="1">
                      <a:off x="8446661" y="1314196"/>
                      <a:ext cx="0" cy="4052297"/>
                    </a:xfrm>
                    <a:prstGeom prst="straightConnector1">
                      <a:avLst/>
                    </a:prstGeom>
                    <a:ln w="127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2" name="Rectangle 31"/>
                    <p:cNvSpPr/>
                    <p:nvPr/>
                  </p:nvSpPr>
                  <p:spPr>
                    <a:xfrm>
                      <a:off x="8482170" y="2582061"/>
                      <a:ext cx="795646" cy="114619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" name="TextBox 32"/>
                    <p:cNvSpPr txBox="1"/>
                    <p:nvPr/>
                  </p:nvSpPr>
                  <p:spPr>
                    <a:xfrm>
                      <a:off x="8626541" y="2719756"/>
                      <a:ext cx="169578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US" dirty="0" smtClean="0"/>
                        <a:t>CRYSTAL</a:t>
                      </a:r>
                    </a:p>
                  </p:txBody>
                </p:sp>
                <p:cxnSp>
                  <p:nvCxnSpPr>
                    <p:cNvPr id="34" name="Straight Arrow Connector 33"/>
                    <p:cNvCxnSpPr/>
                    <p:nvPr/>
                  </p:nvCxnSpPr>
                  <p:spPr>
                    <a:xfrm flipV="1">
                      <a:off x="7359086" y="4421323"/>
                      <a:ext cx="433243" cy="929599"/>
                    </a:xfrm>
                    <a:prstGeom prst="straightConnector1">
                      <a:avLst/>
                    </a:prstGeom>
                    <a:ln w="12700">
                      <a:solidFill>
                        <a:srgbClr val="FFC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7549896" y="4957979"/>
                      <a:ext cx="756617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C000"/>
                          </a:solidFill>
                        </a:rPr>
                        <a:t>LASER</a:t>
                      </a:r>
                    </a:p>
                  </p:txBody>
                </p:sp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8579942" y="5146749"/>
                      <a:ext cx="65402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BEAM</a:t>
                      </a:r>
                    </a:p>
                  </p:txBody>
                </p:sp>
                <p:sp>
                  <p:nvSpPr>
                    <p:cNvPr id="37" name="Rectangle 36"/>
                    <p:cNvSpPr/>
                    <p:nvPr/>
                  </p:nvSpPr>
                  <p:spPr>
                    <a:xfrm rot="1552157">
                      <a:off x="7457728" y="4278633"/>
                      <a:ext cx="795646" cy="114619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" name="Rectangle 37"/>
                    <p:cNvSpPr/>
                    <p:nvPr/>
                  </p:nvSpPr>
                  <p:spPr>
                    <a:xfrm rot="1552157">
                      <a:off x="7530381" y="4108899"/>
                      <a:ext cx="795646" cy="114619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39" name="Straight Arrow Connector 38"/>
                    <p:cNvCxnSpPr/>
                    <p:nvPr/>
                  </p:nvCxnSpPr>
                  <p:spPr>
                    <a:xfrm flipV="1">
                      <a:off x="7928204" y="1738912"/>
                      <a:ext cx="1138080" cy="2341919"/>
                    </a:xfrm>
                    <a:prstGeom prst="straightConnector1">
                      <a:avLst/>
                    </a:prstGeom>
                    <a:ln w="12700">
                      <a:solidFill>
                        <a:srgbClr val="FFC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" name="TextBox 39"/>
                    <p:cNvSpPr txBox="1"/>
                    <p:nvPr/>
                  </p:nvSpPr>
                  <p:spPr>
                    <a:xfrm>
                      <a:off x="6232421" y="3569761"/>
                      <a:ext cx="169578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US" dirty="0" smtClean="0"/>
                        <a:t>POLARISER</a:t>
                      </a:r>
                    </a:p>
                  </p:txBody>
                </p:sp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9233967" y="1953013"/>
                      <a:ext cx="152593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US" smtClean="0"/>
                        <a:t>COLLIMATOR</a:t>
                      </a:r>
                      <a:endParaRPr lang="en-US" dirty="0" smtClean="0"/>
                    </a:p>
                  </p:txBody>
                </p:sp>
                <p:sp>
                  <p:nvSpPr>
                    <p:cNvPr id="42" name="Snip Same Side Corner Rectangle 41"/>
                    <p:cNvSpPr/>
                    <p:nvPr/>
                  </p:nvSpPr>
                  <p:spPr>
                    <a:xfrm rot="1616281">
                      <a:off x="8897330" y="1412481"/>
                      <a:ext cx="510071" cy="318033"/>
                    </a:xfrm>
                    <a:prstGeom prst="snip2SameRect">
                      <a:avLst>
                        <a:gd name="adj1" fmla="val 42680"/>
                        <a:gd name="adj2" fmla="val 0"/>
                      </a:avLst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5469455" y="5384844"/>
                    <a:ext cx="1525932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/>
                      <a:t>COLLIMATOR</a:t>
                    </a:r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6175670" y="4018746"/>
                    <a:ext cx="1695783" cy="55399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 smtClean="0"/>
                      <a:t>HALF WAVEPLATE</a:t>
                    </a:r>
                  </a:p>
                </p:txBody>
              </p:sp>
              <p:sp>
                <p:nvSpPr>
                  <p:cNvPr id="30" name="Snip Same Side Corner Rectangle 29"/>
                  <p:cNvSpPr/>
                  <p:nvPr/>
                </p:nvSpPr>
                <p:spPr>
                  <a:xfrm rot="12440483">
                    <a:off x="7047575" y="5334350"/>
                    <a:ext cx="510071" cy="318033"/>
                  </a:xfrm>
                  <a:prstGeom prst="snip2SameRect">
                    <a:avLst>
                      <a:gd name="adj1" fmla="val 42680"/>
                      <a:gd name="adj2" fmla="val 0"/>
                    </a:avLst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7" name="Straight Arrow Connector 16"/>
                <p:cNvCxnSpPr/>
                <p:nvPr/>
              </p:nvCxnSpPr>
              <p:spPr>
                <a:xfrm flipV="1">
                  <a:off x="9209703" y="903146"/>
                  <a:ext cx="1381803" cy="180457"/>
                </a:xfrm>
                <a:prstGeom prst="straightConnector1">
                  <a:avLst/>
                </a:prstGeom>
                <a:ln w="127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9209702" y="1152200"/>
                  <a:ext cx="1381804" cy="133076"/>
                </a:xfrm>
                <a:prstGeom prst="straightConnector1">
                  <a:avLst/>
                </a:prstGeom>
                <a:ln w="127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/>
                <p:cNvSpPr/>
                <p:nvPr/>
              </p:nvSpPr>
              <p:spPr>
                <a:xfrm>
                  <a:off x="8795271" y="1039677"/>
                  <a:ext cx="447966" cy="1602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7642890" y="115820"/>
                  <a:ext cx="2447309" cy="5539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mtClean="0"/>
                    <a:t>IN-FIBRE POLARIZING BEAM SPLITTER</a:t>
                  </a:r>
                  <a:endParaRPr lang="en-US" dirty="0" smtClean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8510820" y="926376"/>
                  <a:ext cx="26930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 smtClean="0">
                      <a:solidFill>
                        <a:srgbClr val="000000"/>
                      </a:solidFill>
                    </a:rPr>
                    <a:t>SM</a:t>
                  </a: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10681553" y="777915"/>
                  <a:ext cx="458459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 smtClean="0">
                      <a:solidFill>
                        <a:srgbClr val="000000"/>
                      </a:solidFill>
                    </a:rPr>
                    <a:t>POL1</a:t>
                  </a: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10681553" y="1194091"/>
                  <a:ext cx="458459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 smtClean="0">
                      <a:solidFill>
                        <a:srgbClr val="000000"/>
                      </a:solidFill>
                    </a:rPr>
                    <a:t>POL2</a:t>
                  </a:r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-134349" y="5361883"/>
                <a:ext cx="1077218" cy="738664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endParaRPr lang="en-US" sz="600" dirty="0" smtClean="0">
                  <a:solidFill>
                    <a:srgbClr val="000000"/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LASER</a:t>
                </a:r>
                <a:br>
                  <a:rPr lang="en-US" dirty="0" smtClean="0">
                    <a:solidFill>
                      <a:srgbClr val="000000"/>
                    </a:solidFill>
                  </a:rPr>
                </a:br>
                <a:r>
                  <a:rPr lang="en-US" dirty="0" smtClean="0">
                    <a:solidFill>
                      <a:srgbClr val="000000"/>
                    </a:solidFill>
                  </a:rPr>
                  <a:t> SYSTEM </a:t>
                </a:r>
              </a:p>
              <a:p>
                <a:pPr algn="ctr"/>
                <a:r>
                  <a:rPr lang="en-US" sz="600" dirty="0">
                    <a:solidFill>
                      <a:srgbClr val="000000"/>
                    </a:solidFill>
                  </a:rPr>
                  <a:t> </a:t>
                </a:r>
                <a:endParaRPr lang="en-US" sz="6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981257" y="5756100"/>
                <a:ext cx="84798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400" smtClean="0">
                    <a:solidFill>
                      <a:srgbClr val="000000"/>
                    </a:solidFill>
                  </a:rPr>
                  <a:t>PM FIBRE</a:t>
                </a:r>
                <a:endParaRPr lang="en-US" sz="1400" dirty="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1589082" y="5074273"/>
              <a:ext cx="2447309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 smtClean="0"/>
                <a:t>90/10 IN-FIBRE SPLITTER</a:t>
              </a:r>
            </a:p>
          </p:txBody>
        </p:sp>
        <p:sp>
          <p:nvSpPr>
            <p:cNvPr id="3" name="Freeform 2"/>
            <p:cNvSpPr/>
            <p:nvPr/>
          </p:nvSpPr>
          <p:spPr>
            <a:xfrm>
              <a:off x="3378820" y="624468"/>
              <a:ext cx="7828156" cy="5199722"/>
            </a:xfrm>
            <a:custGeom>
              <a:avLst/>
              <a:gdLst>
                <a:gd name="connsiteX0" fmla="*/ 0 w 7828156"/>
                <a:gd name="connsiteY0" fmla="*/ 5163015 h 5199722"/>
                <a:gd name="connsiteX1" fmla="*/ 524107 w 7828156"/>
                <a:gd name="connsiteY1" fmla="*/ 5174166 h 5199722"/>
                <a:gd name="connsiteX2" fmla="*/ 1014760 w 7828156"/>
                <a:gd name="connsiteY2" fmla="*/ 4873083 h 5199722"/>
                <a:gd name="connsiteX3" fmla="*/ 1851102 w 7828156"/>
                <a:gd name="connsiteY3" fmla="*/ 3412273 h 5199722"/>
                <a:gd name="connsiteX4" fmla="*/ 3479180 w 7828156"/>
                <a:gd name="connsiteY4" fmla="*/ 1594625 h 5199722"/>
                <a:gd name="connsiteX5" fmla="*/ 4995746 w 7828156"/>
                <a:gd name="connsiteY5" fmla="*/ 880947 h 5199722"/>
                <a:gd name="connsiteX6" fmla="*/ 5531004 w 7828156"/>
                <a:gd name="connsiteY6" fmla="*/ 256478 h 5199722"/>
                <a:gd name="connsiteX7" fmla="*/ 6322741 w 7828156"/>
                <a:gd name="connsiteY7" fmla="*/ 156117 h 5199722"/>
                <a:gd name="connsiteX8" fmla="*/ 7828156 w 7828156"/>
                <a:gd name="connsiteY8" fmla="*/ 0 h 5199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28156" h="5199722">
                  <a:moveTo>
                    <a:pt x="0" y="5163015"/>
                  </a:moveTo>
                  <a:cubicBezTo>
                    <a:pt x="177490" y="5192751"/>
                    <a:pt x="354981" y="5222488"/>
                    <a:pt x="524107" y="5174166"/>
                  </a:cubicBezTo>
                  <a:cubicBezTo>
                    <a:pt x="693233" y="5125844"/>
                    <a:pt x="793594" y="5166732"/>
                    <a:pt x="1014760" y="4873083"/>
                  </a:cubicBezTo>
                  <a:cubicBezTo>
                    <a:pt x="1235926" y="4579434"/>
                    <a:pt x="1440365" y="3958683"/>
                    <a:pt x="1851102" y="3412273"/>
                  </a:cubicBezTo>
                  <a:cubicBezTo>
                    <a:pt x="2261839" y="2865863"/>
                    <a:pt x="2955073" y="2016513"/>
                    <a:pt x="3479180" y="1594625"/>
                  </a:cubicBezTo>
                  <a:cubicBezTo>
                    <a:pt x="4003287" y="1172737"/>
                    <a:pt x="4653775" y="1103971"/>
                    <a:pt x="4995746" y="880947"/>
                  </a:cubicBezTo>
                  <a:cubicBezTo>
                    <a:pt x="5337717" y="657923"/>
                    <a:pt x="5309838" y="377283"/>
                    <a:pt x="5531004" y="256478"/>
                  </a:cubicBezTo>
                  <a:cubicBezTo>
                    <a:pt x="5752170" y="135673"/>
                    <a:pt x="6322741" y="156117"/>
                    <a:pt x="6322741" y="156117"/>
                  </a:cubicBezTo>
                  <a:lnTo>
                    <a:pt x="7828156" y="0"/>
                  </a:lnTo>
                </a:path>
              </a:pathLst>
            </a:custGeom>
            <a:noFill/>
            <a:ln>
              <a:solidFill>
                <a:srgbClr val="FF9100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038470" y="5728860"/>
              <a:ext cx="447966" cy="1602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1259305" y="393628"/>
              <a:ext cx="626775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400" smtClean="0">
                  <a:solidFill>
                    <a:srgbClr val="000000"/>
                  </a:solidFill>
                </a:rPr>
                <a:t>TIMING</a:t>
              </a:r>
              <a:br>
                <a:rPr lang="en-US" sz="1400" smtClean="0">
                  <a:solidFill>
                    <a:srgbClr val="000000"/>
                  </a:solidFill>
                </a:rPr>
              </a:br>
              <a:r>
                <a:rPr lang="en-US" sz="1400" smtClean="0">
                  <a:solidFill>
                    <a:srgbClr val="000000"/>
                  </a:solidFill>
                </a:rPr>
                <a:t>FIBRE</a:t>
              </a:r>
              <a:endParaRPr lang="en-US" sz="1400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82518" y="1364826"/>
            <a:ext cx="5800852" cy="432274"/>
            <a:chOff x="1050818" y="4057919"/>
            <a:chExt cx="5184901" cy="432274"/>
          </a:xfrm>
        </p:grpSpPr>
        <p:sp>
          <p:nvSpPr>
            <p:cNvPr id="48" name="Chevron 47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49" name="Content Placeholder 1"/>
            <p:cNvSpPr txBox="1">
              <a:spLocks/>
            </p:cNvSpPr>
            <p:nvPr/>
          </p:nvSpPr>
          <p:spPr>
            <a:xfrm>
              <a:off x="1655858" y="405791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10% of the laser is split to a multimode </a:t>
              </a:r>
              <a:r>
                <a:rPr lang="en-US" b="0" dirty="0" err="1" smtClean="0"/>
                <a:t>fibre</a:t>
              </a:r>
              <a:r>
                <a:rPr lang="en-US" b="0" dirty="0" smtClean="0"/>
                <a:t> intercepting  the beam at 45°.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82518" y="2293262"/>
            <a:ext cx="5184901" cy="432274"/>
            <a:chOff x="1050818" y="4057919"/>
            <a:chExt cx="5184901" cy="432274"/>
          </a:xfrm>
        </p:grpSpPr>
        <p:sp>
          <p:nvSpPr>
            <p:cNvPr id="51" name="Chevron 50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52" name="Content Placeholder 1"/>
            <p:cNvSpPr txBox="1">
              <a:spLocks/>
            </p:cNvSpPr>
            <p:nvPr/>
          </p:nvSpPr>
          <p:spPr>
            <a:xfrm>
              <a:off x="1655858" y="405791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The beam generates Cherenkov light intercepting the </a:t>
              </a:r>
              <a:r>
                <a:rPr lang="en-US" b="0" dirty="0" err="1" smtClean="0"/>
                <a:t>fibre</a:t>
              </a:r>
              <a:r>
                <a:rPr lang="en-US" b="0" dirty="0" smtClean="0"/>
                <a:t>.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82518" y="3256079"/>
            <a:ext cx="4179795" cy="432274"/>
            <a:chOff x="1050818" y="4057919"/>
            <a:chExt cx="4179795" cy="432274"/>
          </a:xfrm>
        </p:grpSpPr>
        <p:sp>
          <p:nvSpPr>
            <p:cNvPr id="54" name="Chevron 53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55" name="Content Placeholder 1"/>
            <p:cNvSpPr txBox="1">
              <a:spLocks/>
            </p:cNvSpPr>
            <p:nvPr/>
          </p:nvSpPr>
          <p:spPr>
            <a:xfrm>
              <a:off x="1655859" y="4057919"/>
              <a:ext cx="3574754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A 12 GHz photodiode is used to check align the laser and beam pulses. Streak camera is also </a:t>
              </a:r>
              <a:r>
                <a:rPr lang="en-US" b="0" smtClean="0"/>
                <a:t>an option.</a:t>
              </a:r>
              <a:endParaRPr lang="en-US" b="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7407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7072324" cy="540269"/>
          </a:xfrm>
        </p:spPr>
        <p:txBody>
          <a:bodyPr/>
          <a:lstStyle/>
          <a:p>
            <a:r>
              <a:rPr lang="en-US" dirty="0" smtClean="0"/>
              <a:t>How does it look like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3124042" y="157987"/>
            <a:ext cx="8940958" cy="6115788"/>
            <a:chOff x="3042661" y="145287"/>
            <a:chExt cx="8940958" cy="6115788"/>
          </a:xfrm>
        </p:grpSpPr>
        <p:grpSp>
          <p:nvGrpSpPr>
            <p:cNvPr id="18" name="Group 17"/>
            <p:cNvGrpSpPr/>
            <p:nvPr/>
          </p:nvGrpSpPr>
          <p:grpSpPr>
            <a:xfrm>
              <a:off x="3042661" y="145287"/>
              <a:ext cx="8470811" cy="6115788"/>
              <a:chOff x="3607836" y="107187"/>
              <a:chExt cx="8470811" cy="6115788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091635" y="107187"/>
                <a:ext cx="6987012" cy="6087194"/>
              </a:xfrm>
              <a:prstGeom prst="rect">
                <a:avLst/>
              </a:prstGeom>
            </p:spPr>
          </p:pic>
          <p:sp>
            <p:nvSpPr>
              <p:cNvPr id="67" name="TextBox 66"/>
              <p:cNvSpPr txBox="1"/>
              <p:nvPr/>
            </p:nvSpPr>
            <p:spPr>
              <a:xfrm>
                <a:off x="8905033" y="3015475"/>
                <a:ext cx="910507" cy="276999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91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9100"/>
                    </a:solidFill>
                  </a:rPr>
                  <a:t> LASER </a:t>
                </a:r>
              </a:p>
            </p:txBody>
          </p:sp>
          <p:cxnSp>
            <p:nvCxnSpPr>
              <p:cNvPr id="77" name="Straight Arrow Connector 76"/>
              <p:cNvCxnSpPr/>
              <p:nvPr/>
            </p:nvCxnSpPr>
            <p:spPr>
              <a:xfrm flipH="1">
                <a:off x="8552542" y="1320352"/>
                <a:ext cx="1964716" cy="1122784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0127726" y="892376"/>
                <a:ext cx="1188532" cy="55399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smtClean="0">
                    <a:solidFill>
                      <a:srgbClr val="FF0000"/>
                    </a:solidFill>
                  </a:rPr>
                  <a:t> CRYSTAL </a:t>
                </a:r>
                <a:br>
                  <a:rPr lang="en-US" b="1" smtClean="0">
                    <a:solidFill>
                      <a:srgbClr val="FF0000"/>
                    </a:solidFill>
                  </a:rPr>
                </a:br>
                <a:r>
                  <a:rPr lang="en-US" b="1" smtClean="0">
                    <a:solidFill>
                      <a:srgbClr val="FF0000"/>
                    </a:solidFill>
                  </a:rPr>
                  <a:t>ARRAY </a:t>
                </a:r>
                <a:endParaRPr lang="en-US" b="1" dirty="0" smtClean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78" name="Straight Arrow Connector 77"/>
              <p:cNvCxnSpPr/>
              <p:nvPr/>
            </p:nvCxnSpPr>
            <p:spPr>
              <a:xfrm>
                <a:off x="4800269" y="3398209"/>
                <a:ext cx="909534" cy="622478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75"/>
              <p:cNvSpPr txBox="1"/>
              <p:nvPr/>
            </p:nvSpPr>
            <p:spPr>
              <a:xfrm>
                <a:off x="3607836" y="3044880"/>
                <a:ext cx="1278235" cy="55399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smtClean="0">
                    <a:solidFill>
                      <a:srgbClr val="FF0000"/>
                    </a:solidFill>
                  </a:rPr>
                  <a:t> VERTICAL </a:t>
                </a:r>
              </a:p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STAGE </a:t>
                </a:r>
              </a:p>
            </p:txBody>
          </p:sp>
          <p:cxnSp>
            <p:nvCxnSpPr>
              <p:cNvPr id="80" name="Straight Arrow Connector 79"/>
              <p:cNvCxnSpPr/>
              <p:nvPr/>
            </p:nvCxnSpPr>
            <p:spPr>
              <a:xfrm flipH="1" flipV="1">
                <a:off x="10215310" y="5675798"/>
                <a:ext cx="677741" cy="26453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 flipV="1">
                <a:off x="10654983" y="3411993"/>
                <a:ext cx="476136" cy="95052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H="1" flipV="1">
                <a:off x="6958792" y="2043801"/>
                <a:ext cx="4071342" cy="1278078"/>
              </a:xfrm>
              <a:prstGeom prst="straightConnector1">
                <a:avLst/>
              </a:prstGeom>
              <a:ln w="12700">
                <a:solidFill>
                  <a:srgbClr val="FF91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9456009" y="4083340"/>
                <a:ext cx="1645900" cy="55399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  LAUNCH </a:t>
                </a:r>
              </a:p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COLLIMATOR 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0654983" y="5668977"/>
                <a:ext cx="1243930" cy="55399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 90/10 </a:t>
                </a:r>
              </a:p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SPLITTER </a:t>
                </a:r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 flipH="1" flipV="1">
                <a:off x="4917739" y="2062813"/>
                <a:ext cx="363556" cy="849414"/>
              </a:xfrm>
              <a:prstGeom prst="straightConnector1">
                <a:avLst/>
              </a:prstGeom>
              <a:ln w="38100">
                <a:solidFill>
                  <a:srgbClr val="FF91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 flipH="1">
                <a:off x="4117220" y="2435340"/>
                <a:ext cx="7956510" cy="19452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4116268" y="1500616"/>
                <a:ext cx="1368003" cy="55399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91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F91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FF9100"/>
                    </a:solidFill>
                  </a:rPr>
                  <a:t>TO OPTICS </a:t>
                </a:r>
                <a:br>
                  <a:rPr lang="en-US" b="1" dirty="0" smtClean="0">
                    <a:solidFill>
                      <a:srgbClr val="FF9100"/>
                    </a:solidFill>
                  </a:rPr>
                </a:br>
                <a:r>
                  <a:rPr lang="en-US" b="1" dirty="0" smtClean="0">
                    <a:solidFill>
                      <a:srgbClr val="FF9100"/>
                    </a:solidFill>
                  </a:rPr>
                  <a:t>LAB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0329125" y="2068228"/>
                <a:ext cx="807913" cy="276999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 BEAM </a:t>
                </a:r>
              </a:p>
            </p:txBody>
          </p:sp>
        </p:grpSp>
        <p:cxnSp>
          <p:nvCxnSpPr>
            <p:cNvPr id="50" name="Straight Arrow Connector 49"/>
            <p:cNvCxnSpPr/>
            <p:nvPr/>
          </p:nvCxnSpPr>
          <p:spPr>
            <a:xfrm flipH="1">
              <a:off x="10444209" y="5128660"/>
              <a:ext cx="1003964" cy="79921"/>
            </a:xfrm>
            <a:prstGeom prst="straightConnector1">
              <a:avLst/>
            </a:prstGeom>
            <a:ln w="38100">
              <a:solidFill>
                <a:srgbClr val="FF91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0996169" y="4777458"/>
              <a:ext cx="987450" cy="83099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91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smtClean="0">
                  <a:solidFill>
                    <a:srgbClr val="FF9100"/>
                  </a:solidFill>
                </a:rPr>
                <a:t>FROM</a:t>
              </a:r>
            </a:p>
            <a:p>
              <a:pPr algn="ctr"/>
              <a:r>
                <a:rPr lang="en-US" b="1" dirty="0" smtClean="0">
                  <a:solidFill>
                    <a:srgbClr val="FF9100"/>
                  </a:solidFill>
                </a:rPr>
                <a:t> OPTICS </a:t>
              </a:r>
            </a:p>
            <a:p>
              <a:pPr algn="ctr"/>
              <a:r>
                <a:rPr lang="en-US" b="1" dirty="0" smtClean="0">
                  <a:solidFill>
                    <a:srgbClr val="FF9100"/>
                  </a:solidFill>
                </a:rPr>
                <a:t>LAB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H="1" flipV="1">
              <a:off x="7051504" y="4648144"/>
              <a:ext cx="218583" cy="105893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6475152" y="5490975"/>
              <a:ext cx="1580626" cy="5539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 MULTIMODE </a:t>
              </a:r>
            </a:p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 FIBRE AT 45° </a:t>
              </a:r>
            </a:p>
          </p:txBody>
        </p:sp>
      </p:grpSp>
      <p:sp>
        <p:nvSpPr>
          <p:cNvPr id="60" name="Content Placeholder 1"/>
          <p:cNvSpPr txBox="1">
            <a:spLocks/>
          </p:cNvSpPr>
          <p:nvPr/>
        </p:nvSpPr>
        <p:spPr>
          <a:xfrm>
            <a:off x="557789" y="1302984"/>
            <a:ext cx="3010911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Vertical stage up: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The </a:t>
            </a:r>
            <a:r>
              <a:rPr lang="en-US" b="0" dirty="0" err="1" smtClean="0"/>
              <a:t>fibre</a:t>
            </a:r>
            <a:r>
              <a:rPr lang="en-US" b="0" dirty="0" smtClean="0"/>
              <a:t> produces </a:t>
            </a:r>
            <a:br>
              <a:rPr lang="en-US" b="0" dirty="0" smtClean="0"/>
            </a:br>
            <a:r>
              <a:rPr lang="en-US" b="0" dirty="0" smtClean="0"/>
              <a:t>Cherenkov light to the 12 GHz photodiode </a:t>
            </a:r>
            <a:br>
              <a:rPr lang="en-US" b="0" dirty="0" smtClean="0"/>
            </a:br>
            <a:endParaRPr lang="en-US" b="0" dirty="0" smtClean="0"/>
          </a:p>
        </p:txBody>
      </p:sp>
      <p:sp>
        <p:nvSpPr>
          <p:cNvPr id="63" name="Content Placeholder 1"/>
          <p:cNvSpPr txBox="1">
            <a:spLocks/>
          </p:cNvSpPr>
          <p:nvPr/>
        </p:nvSpPr>
        <p:spPr>
          <a:xfrm>
            <a:off x="557789" y="3878164"/>
            <a:ext cx="3010911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Vertical stage down: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The </a:t>
            </a:r>
            <a:r>
              <a:rPr lang="en-US" b="0" dirty="0" err="1" smtClean="0"/>
              <a:t>fibre</a:t>
            </a:r>
            <a:r>
              <a:rPr lang="en-US" b="0" dirty="0" smtClean="0"/>
              <a:t> brings the unmodulated laser reference to the spectrometer</a:t>
            </a:r>
            <a:br>
              <a:rPr lang="en-US" b="0" dirty="0" smtClean="0"/>
            </a:b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7734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7072324" cy="540269"/>
          </a:xfrm>
        </p:spPr>
        <p:txBody>
          <a:bodyPr/>
          <a:lstStyle/>
          <a:p>
            <a:r>
              <a:rPr lang="en-US" dirty="0" smtClean="0"/>
              <a:t>Spectrometer (current status)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882518" y="1364826"/>
            <a:ext cx="7559940" cy="432274"/>
            <a:chOff x="1050818" y="4057919"/>
            <a:chExt cx="7559940" cy="432274"/>
          </a:xfrm>
        </p:grpSpPr>
        <p:sp>
          <p:nvSpPr>
            <p:cNvPr id="48" name="Chevron 47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49" name="Content Placeholder 1"/>
            <p:cNvSpPr txBox="1">
              <a:spLocks/>
            </p:cNvSpPr>
            <p:nvPr/>
          </p:nvSpPr>
          <p:spPr>
            <a:xfrm>
              <a:off x="1655858" y="4057919"/>
              <a:ext cx="6954900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Developed for classic spectrally decoded </a:t>
              </a:r>
              <a:r>
                <a:rPr lang="en-US" b="0" smtClean="0"/>
                <a:t>EO sampling</a:t>
              </a:r>
              <a:endParaRPr lang="en-US" b="0" dirty="0" smtClean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82518" y="2316412"/>
            <a:ext cx="5184901" cy="432274"/>
            <a:chOff x="1050818" y="4081069"/>
            <a:chExt cx="5184901" cy="432274"/>
          </a:xfrm>
        </p:grpSpPr>
        <p:sp>
          <p:nvSpPr>
            <p:cNvPr id="51" name="Chevron 50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52" name="Content Placeholder 1"/>
            <p:cNvSpPr txBox="1">
              <a:spLocks/>
            </p:cNvSpPr>
            <p:nvPr/>
          </p:nvSpPr>
          <p:spPr>
            <a:xfrm>
              <a:off x="1655858" y="408106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Single </a:t>
              </a:r>
              <a:r>
                <a:rPr lang="en-US" b="0" dirty="0" err="1" smtClean="0"/>
                <a:t>fibre</a:t>
              </a:r>
              <a:r>
                <a:rPr lang="en-US" b="0" dirty="0" smtClean="0"/>
                <a:t> input 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82518" y="3256079"/>
            <a:ext cx="6219181" cy="432274"/>
            <a:chOff x="1050818" y="4057919"/>
            <a:chExt cx="6219181" cy="432274"/>
          </a:xfrm>
        </p:grpSpPr>
        <p:sp>
          <p:nvSpPr>
            <p:cNvPr id="54" name="Chevron 53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55" name="Content Placeholder 1"/>
            <p:cNvSpPr txBox="1">
              <a:spLocks/>
            </p:cNvSpPr>
            <p:nvPr/>
          </p:nvSpPr>
          <p:spPr>
            <a:xfrm>
              <a:off x="1655859" y="4057919"/>
              <a:ext cx="5614140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Past resolution for </a:t>
              </a:r>
              <a:r>
                <a:rPr lang="en-US" b="0" dirty="0" err="1" smtClean="0"/>
                <a:t>ps</a:t>
              </a:r>
              <a:r>
                <a:rPr lang="en-US" b="0" dirty="0" smtClean="0"/>
                <a:t> pulses:</a:t>
              </a:r>
            </a:p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0.29 nm = 0.47 </a:t>
              </a:r>
              <a:r>
                <a:rPr lang="en-US" b="0" dirty="0" err="1" smtClean="0"/>
                <a:t>ps</a:t>
              </a:r>
              <a:r>
                <a:rPr lang="en-US" b="0" dirty="0"/>
                <a:t>	</a:t>
              </a:r>
              <a:r>
                <a:rPr lang="en-US" b="0" dirty="0" smtClean="0"/>
                <a:t>(closed slit)</a:t>
              </a:r>
            </a:p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0.35 nm = 0.57 </a:t>
              </a:r>
              <a:r>
                <a:rPr lang="en-US" b="0" dirty="0" err="1" smtClean="0"/>
                <a:t>ps</a:t>
              </a:r>
              <a:r>
                <a:rPr lang="en-US" b="0" dirty="0" smtClean="0"/>
                <a:t>	(open slit)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7805953" y="373593"/>
            <a:ext cx="4150427" cy="5621550"/>
            <a:chOff x="7805953" y="373593"/>
            <a:chExt cx="4150427" cy="562155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528527" y="1608979"/>
              <a:ext cx="5469571" cy="2998800"/>
            </a:xfrm>
            <a:prstGeom prst="rect">
              <a:avLst/>
            </a:prstGeom>
          </p:spPr>
        </p:pic>
        <p:cxnSp>
          <p:nvCxnSpPr>
            <p:cNvPr id="46" name="Straight Arrow Connector 45"/>
            <p:cNvCxnSpPr/>
            <p:nvPr/>
          </p:nvCxnSpPr>
          <p:spPr>
            <a:xfrm flipH="1" flipV="1">
              <a:off x="11032697" y="1216991"/>
              <a:ext cx="2054" cy="345861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>
              <a:off x="9365944" y="1216992"/>
              <a:ext cx="4540" cy="361338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>
              <a:off x="10291917" y="1216991"/>
              <a:ext cx="740780" cy="140261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 flipV="1">
              <a:off x="9363891" y="1125487"/>
              <a:ext cx="899421" cy="149412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V="1">
              <a:off x="11032697" y="4228489"/>
              <a:ext cx="389389" cy="3472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7805953" y="5178399"/>
              <a:ext cx="1564531" cy="5539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IMAGE</a:t>
              </a:r>
            </a:p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</a:rPr>
                <a:t>INTENSIFIER 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1340827" y="4416905"/>
              <a:ext cx="615553" cy="27699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 PMT 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436079" y="5441145"/>
              <a:ext cx="1423467" cy="5539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FIBRE </a:t>
              </a:r>
            </a:p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</a:rPr>
                <a:t>LAUNCHER 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9225811" y="513486"/>
              <a:ext cx="1175579" cy="27699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smtClean="0">
                  <a:solidFill>
                    <a:srgbClr val="FF0000"/>
                  </a:solidFill>
                </a:rPr>
                <a:t> GRATING </a:t>
              </a:r>
              <a:endParaRPr lang="en-US" b="1" dirty="0" smtClean="0">
                <a:solidFill>
                  <a:srgbClr val="FF0000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1135389" y="3475521"/>
              <a:ext cx="692497" cy="27699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smtClean="0">
                  <a:solidFill>
                    <a:srgbClr val="FF0000"/>
                  </a:solidFill>
                </a:rPr>
                <a:t>  SLIT </a:t>
              </a:r>
              <a:endParaRPr lang="en-US" b="1" dirty="0" smtClean="0">
                <a:solidFill>
                  <a:srgbClr val="FF0000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980401" y="3785010"/>
              <a:ext cx="820994" cy="5539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BEAM</a:t>
              </a:r>
            </a:p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</a:rPr>
                <a:t>SPLIT.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795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7072324" cy="540269"/>
          </a:xfrm>
        </p:spPr>
        <p:txBody>
          <a:bodyPr/>
          <a:lstStyle/>
          <a:p>
            <a:r>
              <a:rPr lang="en-US" dirty="0" smtClean="0"/>
              <a:t>Spectrometer (after the upgrade)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882518" y="1364826"/>
            <a:ext cx="6015993" cy="432274"/>
            <a:chOff x="1050818" y="4057919"/>
            <a:chExt cx="6015993" cy="432274"/>
          </a:xfrm>
        </p:grpSpPr>
        <p:sp>
          <p:nvSpPr>
            <p:cNvPr id="48" name="Chevron 47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49" name="Content Placeholder 1"/>
            <p:cNvSpPr txBox="1">
              <a:spLocks/>
            </p:cNvSpPr>
            <p:nvPr/>
          </p:nvSpPr>
          <p:spPr>
            <a:xfrm>
              <a:off x="1655858" y="4057919"/>
              <a:ext cx="5410953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Being developed for the </a:t>
              </a:r>
              <a:r>
                <a:rPr lang="en-US" b="0" smtClean="0"/>
                <a:t>DEOS technique</a:t>
              </a:r>
              <a:endParaRPr lang="en-US" b="0" dirty="0" smtClean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82518" y="1991140"/>
            <a:ext cx="5184901" cy="432274"/>
            <a:chOff x="1050818" y="4057919"/>
            <a:chExt cx="5184901" cy="432274"/>
          </a:xfrm>
        </p:grpSpPr>
        <p:sp>
          <p:nvSpPr>
            <p:cNvPr id="51" name="Chevron 50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52" name="Content Placeholder 1"/>
            <p:cNvSpPr txBox="1">
              <a:spLocks/>
            </p:cNvSpPr>
            <p:nvPr/>
          </p:nvSpPr>
          <p:spPr>
            <a:xfrm>
              <a:off x="1655858" y="4057919"/>
              <a:ext cx="457986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Improved enclosure 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82390" y="2605854"/>
            <a:ext cx="4418265" cy="432274"/>
            <a:chOff x="1050818" y="4057919"/>
            <a:chExt cx="4418265" cy="432274"/>
          </a:xfrm>
        </p:grpSpPr>
        <p:sp>
          <p:nvSpPr>
            <p:cNvPr id="54" name="Chevron 53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55" name="Content Placeholder 1"/>
            <p:cNvSpPr txBox="1">
              <a:spLocks/>
            </p:cNvSpPr>
            <p:nvPr/>
          </p:nvSpPr>
          <p:spPr>
            <a:xfrm>
              <a:off x="1655859" y="4057919"/>
              <a:ext cx="3813224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dirty="0" smtClean="0"/>
                <a:t>4-to-1 input </a:t>
              </a:r>
              <a:r>
                <a:rPr lang="en-US" dirty="0" err="1" smtClean="0"/>
                <a:t>fibre</a:t>
              </a:r>
              <a:r>
                <a:rPr lang="en-US" dirty="0" smtClean="0"/>
                <a:t> bundle</a:t>
              </a:r>
              <a:r>
                <a:rPr lang="en-US" b="0" dirty="0"/>
                <a:t/>
              </a:r>
              <a:br>
                <a:rPr lang="en-US" b="0" dirty="0"/>
              </a:br>
              <a:r>
                <a:rPr lang="en-US" b="0" dirty="0" smtClean="0"/>
                <a:t>1) Unmodulated pulse</a:t>
              </a:r>
              <a:br>
                <a:rPr lang="en-US" b="0" dirty="0" smtClean="0"/>
              </a:br>
              <a:r>
                <a:rPr lang="en-US" b="0" dirty="0" smtClean="0"/>
                <a:t>2) </a:t>
              </a:r>
              <a:r>
                <a:rPr lang="en-US" b="0" dirty="0" err="1" smtClean="0"/>
                <a:t>Polarisation</a:t>
              </a:r>
              <a:r>
                <a:rPr lang="en-US" b="0" dirty="0" smtClean="0"/>
                <a:t> #1</a:t>
              </a:r>
              <a:br>
                <a:rPr lang="en-US" b="0" dirty="0" smtClean="0"/>
              </a:br>
              <a:r>
                <a:rPr lang="en-US" b="0" dirty="0" smtClean="0"/>
                <a:t>3) </a:t>
              </a:r>
              <a:r>
                <a:rPr lang="en-US" b="0" dirty="0" err="1" smtClean="0"/>
                <a:t>Polarisation</a:t>
              </a:r>
              <a:r>
                <a:rPr lang="en-US" b="0" dirty="0" smtClean="0"/>
                <a:t> #2</a:t>
              </a:r>
              <a:br>
                <a:rPr lang="en-US" b="0" dirty="0" smtClean="0"/>
              </a:br>
              <a:r>
                <a:rPr lang="en-US" b="0" dirty="0" smtClean="0"/>
                <a:t>4) Calibration lamp 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82390" y="4605488"/>
            <a:ext cx="6386511" cy="432274"/>
            <a:chOff x="1050818" y="4057919"/>
            <a:chExt cx="6386511" cy="432274"/>
          </a:xfrm>
        </p:grpSpPr>
        <p:sp>
          <p:nvSpPr>
            <p:cNvPr id="31" name="Chevron 30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32" name="Content Placeholder 1"/>
            <p:cNvSpPr txBox="1">
              <a:spLocks/>
            </p:cNvSpPr>
            <p:nvPr/>
          </p:nvSpPr>
          <p:spPr>
            <a:xfrm>
              <a:off x="1655858" y="4057919"/>
              <a:ext cx="578147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Transplant in progress </a:t>
              </a:r>
              <a:r>
                <a:rPr lang="mr-IN" b="0" dirty="0" smtClean="0"/>
                <a:t>…</a:t>
              </a:r>
              <a:r>
                <a:rPr lang="en-US" b="0" dirty="0" smtClean="0"/>
                <a:t> (next week)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82390" y="5248274"/>
            <a:ext cx="6386511" cy="432274"/>
            <a:chOff x="1050818" y="4057919"/>
            <a:chExt cx="6386511" cy="432274"/>
          </a:xfrm>
        </p:grpSpPr>
        <p:sp>
          <p:nvSpPr>
            <p:cNvPr id="34" name="Chevron 33"/>
            <p:cNvSpPr/>
            <p:nvPr/>
          </p:nvSpPr>
          <p:spPr>
            <a:xfrm>
              <a:off x="1050818" y="4149424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35" name="Content Placeholder 1"/>
            <p:cNvSpPr txBox="1">
              <a:spLocks/>
            </p:cNvSpPr>
            <p:nvPr/>
          </p:nvSpPr>
          <p:spPr>
            <a:xfrm>
              <a:off x="1655858" y="4057919"/>
              <a:ext cx="5781471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Resolution to be assessed and </a:t>
              </a:r>
              <a:r>
                <a:rPr lang="en-US" b="0" smtClean="0"/>
                <a:t>possibly improved </a:t>
              </a:r>
              <a:r>
                <a:rPr lang="en-US" b="0" dirty="0" smtClean="0"/>
                <a:t>after the realignment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480313" y="536232"/>
            <a:ext cx="4388554" cy="5759407"/>
            <a:chOff x="7713589" y="548932"/>
            <a:chExt cx="4388554" cy="5759407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455616" y="950082"/>
              <a:ext cx="5047677" cy="4245377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flipH="1" flipV="1">
              <a:off x="9666884" y="2244054"/>
              <a:ext cx="21126" cy="228164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8889357" y="2152891"/>
              <a:ext cx="185195" cy="12319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9278120" y="2321972"/>
              <a:ext cx="283819" cy="31679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9123864" y="2187410"/>
              <a:ext cx="104944" cy="39471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7713589" y="3560073"/>
              <a:ext cx="1564531" cy="5539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IMAGE</a:t>
              </a:r>
            </a:p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</a:rPr>
                <a:t>INTENSIFIER </a:t>
              </a: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94203" y="4679421"/>
              <a:ext cx="1307940" cy="1137706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8889357" y="4662662"/>
              <a:ext cx="1846659" cy="55399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 FIBRE BUNDLE </a:t>
              </a:r>
            </a:p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LAUNCHER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964066" y="5877452"/>
              <a:ext cx="968214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400" smtClean="0">
                  <a:solidFill>
                    <a:srgbClr val="000000"/>
                  </a:solidFill>
                </a:rPr>
                <a:t>THORLABS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</a:rPr>
                <a:t>BFL44LS01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301567" y="1812759"/>
              <a:ext cx="1175579" cy="27699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b="1" smtClean="0">
                  <a:solidFill>
                    <a:srgbClr val="FF0000"/>
                  </a:solidFill>
                </a:rPr>
                <a:t> GRATING </a:t>
              </a:r>
              <a:endParaRPr lang="en-US" b="1" dirty="0" smtClean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33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983913" y="6537325"/>
            <a:ext cx="1208087" cy="320675"/>
          </a:xfrm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26/01/2023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066463" y="6530975"/>
            <a:ext cx="1125537" cy="365125"/>
          </a:xfrm>
        </p:spPr>
        <p:txBody>
          <a:bodyPr/>
          <a:lstStyle/>
          <a:p>
            <a:fld id="{867DA39F-C903-4FFD-B425-CA8B494E3432}" type="slidenum">
              <a:rPr lang="en-GB" smtClean="0">
                <a:solidFill>
                  <a:prstClr val="white"/>
                </a:solidFill>
              </a:rPr>
              <a:pPr/>
              <a:t>23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01600" y="3467100"/>
            <a:ext cx="123952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1739900"/>
            <a:ext cx="2294636" cy="229463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534290" y="4673958"/>
            <a:ext cx="7301859" cy="635000"/>
          </a:xfrm>
        </p:spPr>
        <p:txBody>
          <a:bodyPr anchor="t">
            <a:noAutofit/>
          </a:bodyPr>
          <a:lstStyle/>
          <a:p>
            <a:r>
              <a:rPr lang="en-US" sz="4800" b="1" dirty="0" smtClean="0"/>
              <a:t>Thanks a lot for your help !!!</a:t>
            </a:r>
            <a:endParaRPr lang="en-GB" sz="4800" b="1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210620" y="4441737"/>
            <a:ext cx="5346380" cy="9919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>
                <a:solidFill>
                  <a:srgbClr val="1B366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24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505840" y="6053836"/>
            <a:ext cx="5193660" cy="635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>
                <a:solidFill>
                  <a:srgbClr val="1B366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 smtClean="0"/>
              <a:t>eugenio.senes@cern.ch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9886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6788" y="3389843"/>
            <a:ext cx="11376025" cy="578907"/>
          </a:xfrm>
        </p:spPr>
        <p:txBody>
          <a:bodyPr/>
          <a:lstStyle/>
          <a:p>
            <a:r>
              <a:rPr lang="en-US" sz="5400" dirty="0" smtClean="0"/>
              <a:t>Backup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26/01/2023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E.Senes | Bunch length monitoring with Electro-optical sampling at CLEAR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solidFill>
                  <a:srgbClr val="FFFFFF"/>
                </a:solidFill>
              </a:rPr>
              <a:pPr/>
              <a:t>24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933216"/>
            <a:ext cx="121920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5933216"/>
            <a:ext cx="121920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" y="63500"/>
            <a:ext cx="11988800" cy="673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98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5933216"/>
            <a:ext cx="121920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8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6788" y="3389843"/>
            <a:ext cx="11376025" cy="578907"/>
          </a:xfrm>
        </p:spPr>
        <p:txBody>
          <a:bodyPr/>
          <a:lstStyle/>
          <a:p>
            <a:r>
              <a:rPr lang="en-US" sz="5400" dirty="0" smtClean="0"/>
              <a:t>The CLEAR facility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5933216"/>
            <a:ext cx="121920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6748" y="264088"/>
            <a:ext cx="7212054" cy="5819211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732298" y="264088"/>
            <a:ext cx="7250154" cy="5819211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2">
                  <a:alpha val="1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CLEAR@CERN</a:t>
            </a:r>
            <a:endParaRPr lang="en-US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91327" y="1123182"/>
            <a:ext cx="5849174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3200" dirty="0" smtClean="0"/>
              <a:t>Electron test beamline for internal and external users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40591" y="3227012"/>
            <a:ext cx="5031609" cy="432274"/>
            <a:chOff x="963645" y="2908593"/>
            <a:chExt cx="5031609" cy="432274"/>
          </a:xfrm>
        </p:grpSpPr>
        <p:sp>
          <p:nvSpPr>
            <p:cNvPr id="23" name="Chevron 22"/>
            <p:cNvSpPr/>
            <p:nvPr/>
          </p:nvSpPr>
          <p:spPr>
            <a:xfrm>
              <a:off x="963645" y="2963415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Content Placeholder 1"/>
            <p:cNvSpPr txBox="1">
              <a:spLocks/>
            </p:cNvSpPr>
            <p:nvPr/>
          </p:nvSpPr>
          <p:spPr>
            <a:xfrm>
              <a:off x="1428985" y="2908593"/>
              <a:ext cx="4566269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smtClean="0"/>
                <a:t>Energy 		60-220 </a:t>
              </a:r>
              <a:r>
                <a:rPr lang="en-US" b="0" dirty="0" smtClean="0"/>
                <a:t>MeV</a:t>
              </a:r>
            </a:p>
          </p:txBody>
        </p:sp>
      </p:grpSp>
      <p:sp>
        <p:nvSpPr>
          <p:cNvPr id="25" name="Content Placeholder 1"/>
          <p:cNvSpPr txBox="1">
            <a:spLocks/>
          </p:cNvSpPr>
          <p:nvPr/>
        </p:nvSpPr>
        <p:spPr>
          <a:xfrm>
            <a:off x="1097727" y="2640240"/>
            <a:ext cx="4235378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Beam 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49548" y="5772461"/>
            <a:ext cx="32360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CERN-PHOTO-201711-271-18 </a:t>
            </a:r>
            <a:endParaRPr lang="en-US" dirty="0" smtClean="0">
              <a:solidFill>
                <a:schemeClr val="bg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140591" y="3770877"/>
            <a:ext cx="5831709" cy="432274"/>
            <a:chOff x="963645" y="2908593"/>
            <a:chExt cx="5831709" cy="432274"/>
          </a:xfrm>
        </p:grpSpPr>
        <p:sp>
          <p:nvSpPr>
            <p:cNvPr id="19" name="Chevron 18"/>
            <p:cNvSpPr/>
            <p:nvPr/>
          </p:nvSpPr>
          <p:spPr>
            <a:xfrm>
              <a:off x="963645" y="2963415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Content Placeholder 1"/>
            <p:cNvSpPr txBox="1">
              <a:spLocks/>
            </p:cNvSpPr>
            <p:nvPr/>
          </p:nvSpPr>
          <p:spPr>
            <a:xfrm>
              <a:off x="1428985" y="2908593"/>
              <a:ext cx="5366369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Charge 		0.01 – 1.5 </a:t>
              </a:r>
              <a:r>
                <a:rPr lang="en-US" b="0" dirty="0" err="1" smtClean="0"/>
                <a:t>nC</a:t>
              </a:r>
              <a:endParaRPr lang="en-US" b="0" dirty="0" smtClean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70707" y="4314742"/>
            <a:ext cx="5268194" cy="432274"/>
            <a:chOff x="963645" y="2908593"/>
            <a:chExt cx="5268194" cy="432274"/>
          </a:xfrm>
        </p:grpSpPr>
        <p:sp>
          <p:nvSpPr>
            <p:cNvPr id="27" name="Chevron 26"/>
            <p:cNvSpPr/>
            <p:nvPr/>
          </p:nvSpPr>
          <p:spPr>
            <a:xfrm>
              <a:off x="963645" y="2963415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Content Placeholder 1"/>
            <p:cNvSpPr txBox="1">
              <a:spLocks/>
            </p:cNvSpPr>
            <p:nvPr/>
          </p:nvSpPr>
          <p:spPr>
            <a:xfrm>
              <a:off x="1428985" y="2908593"/>
              <a:ext cx="4802854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lang="en-US" b="0" dirty="0" smtClean="0"/>
                <a:t>Bunch length </a:t>
              </a:r>
              <a:r>
                <a:rPr lang="en-US" b="0" dirty="0"/>
                <a:t>(1σ) </a:t>
              </a:r>
              <a:r>
                <a:rPr lang="en-US" b="0" dirty="0" smtClean="0"/>
                <a:t>	100 fs – 5 </a:t>
              </a:r>
              <a:r>
                <a:rPr lang="en-US" b="0" dirty="0" err="1" smtClean="0"/>
                <a:t>ps</a:t>
              </a:r>
              <a:endParaRPr lang="en-US" b="0" dirty="0" smtClean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170707" y="4861295"/>
            <a:ext cx="5496792" cy="432274"/>
            <a:chOff x="963645" y="2908593"/>
            <a:chExt cx="5496792" cy="432274"/>
          </a:xfrm>
        </p:grpSpPr>
        <p:sp>
          <p:nvSpPr>
            <p:cNvPr id="30" name="Chevron 29"/>
            <p:cNvSpPr/>
            <p:nvPr/>
          </p:nvSpPr>
          <p:spPr>
            <a:xfrm>
              <a:off x="963645" y="2963415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Content Placeholder 1"/>
            <p:cNvSpPr txBox="1">
              <a:spLocks/>
            </p:cNvSpPr>
            <p:nvPr/>
          </p:nvSpPr>
          <p:spPr>
            <a:xfrm>
              <a:off x="1428984" y="2908593"/>
              <a:ext cx="5031453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Rep. rate 		0.8 – 10 Hz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70707" y="5500201"/>
            <a:ext cx="562379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Full details in D. </a:t>
            </a:r>
            <a:r>
              <a:rPr lang="en-US" dirty="0" err="1" smtClean="0">
                <a:solidFill>
                  <a:srgbClr val="000000"/>
                </a:solidFill>
              </a:rPr>
              <a:t>Gamba</a:t>
            </a:r>
            <a:r>
              <a:rPr lang="en-US" dirty="0" smtClean="0">
                <a:solidFill>
                  <a:srgbClr val="000000"/>
                </a:solidFill>
              </a:rPr>
              <a:t> et al., The CLEAR user facility at CERN, NIMA 909 </a:t>
            </a:r>
            <a:r>
              <a:rPr lang="en-US" b="1" dirty="0" smtClean="0">
                <a:solidFill>
                  <a:srgbClr val="000000"/>
                </a:solidFill>
              </a:rPr>
              <a:t>(2018) </a:t>
            </a:r>
            <a:r>
              <a:rPr lang="en-US" dirty="0" smtClean="0">
                <a:solidFill>
                  <a:srgbClr val="000000"/>
                </a:solidFill>
              </a:rPr>
              <a:t>pg. 480-483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721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CLEAR@CERN</a:t>
            </a:r>
            <a:endParaRPr lang="en-US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91327" y="1123182"/>
            <a:ext cx="5849174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3200" dirty="0" smtClean="0"/>
              <a:t>Interesting building blocks: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4827" y="2427067"/>
            <a:ext cx="299273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1241719" y="2427067"/>
            <a:ext cx="299273" cy="4826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051518" y="1819030"/>
            <a:ext cx="6796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DUMP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1099" y="1819031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000000"/>
                </a:solidFill>
              </a:rPr>
              <a:t>eGUN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327909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623373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918837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539009" y="1819030"/>
            <a:ext cx="33173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3x ACCELERATING SECTIONS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26645" y="2427067"/>
            <a:ext cx="299273" cy="48260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01700" y="2668367"/>
            <a:ext cx="10205846" cy="0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70663" y="3642778"/>
            <a:ext cx="18530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RF DEFLECTOR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7249291" y="1957529"/>
            <a:ext cx="753991" cy="710838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6438552" y="2427067"/>
            <a:ext cx="698500" cy="482600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646012" y="1289532"/>
            <a:ext cx="199208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SPECTROMETER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USER STATION #1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896444" y="3042181"/>
            <a:ext cx="17827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mtClean="0">
                <a:solidFill>
                  <a:srgbClr val="000000"/>
                </a:solidFill>
              </a:rPr>
              <a:t>PREVIOUS TEST AREA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4610972" y="2904194"/>
            <a:ext cx="753991" cy="710838"/>
          </a:xfrm>
          <a:prstGeom prst="straightConnector1">
            <a:avLst/>
          </a:prstGeom>
          <a:ln w="12700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583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CLEAR@CERN</a:t>
            </a:r>
            <a:endParaRPr lang="en-US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91327" y="1123182"/>
            <a:ext cx="5849174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3200" dirty="0" smtClean="0"/>
              <a:t>Interesting building blocks: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4827" y="2427067"/>
            <a:ext cx="299273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1241719" y="2427067"/>
            <a:ext cx="299273" cy="4826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051518" y="1819030"/>
            <a:ext cx="6796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DUMP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1099" y="1819031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000000"/>
                </a:solidFill>
              </a:rPr>
              <a:t>eGUN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327909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623373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918837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539009" y="1819030"/>
            <a:ext cx="33173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3x ACCELERATING SECTIONS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26645" y="2427067"/>
            <a:ext cx="299273" cy="48260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01700" y="2668367"/>
            <a:ext cx="10205846" cy="0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70663" y="3642778"/>
            <a:ext cx="18530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RF DEFLECTOR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7249291" y="1957529"/>
            <a:ext cx="753991" cy="710838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6438552" y="2427067"/>
            <a:ext cx="698500" cy="482600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646012" y="1289532"/>
            <a:ext cx="199208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SPECTROMETER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USER STATION #1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896444" y="3042181"/>
            <a:ext cx="17827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mtClean="0">
                <a:solidFill>
                  <a:srgbClr val="000000"/>
                </a:solidFill>
              </a:rPr>
              <a:t>PREVIOUS TEST AREA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4610972" y="2904194"/>
            <a:ext cx="753991" cy="710838"/>
          </a:xfrm>
          <a:prstGeom prst="straightConnector1">
            <a:avLst/>
          </a:prstGeom>
          <a:ln w="12700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3570663" y="4624381"/>
            <a:ext cx="5031609" cy="432274"/>
            <a:chOff x="963645" y="2908593"/>
            <a:chExt cx="5031609" cy="432274"/>
          </a:xfrm>
        </p:grpSpPr>
        <p:sp>
          <p:nvSpPr>
            <p:cNvPr id="49" name="Chevron 48"/>
            <p:cNvSpPr/>
            <p:nvPr/>
          </p:nvSpPr>
          <p:spPr>
            <a:xfrm>
              <a:off x="963645" y="2963415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ontent Placeholder 1"/>
            <p:cNvSpPr txBox="1">
              <a:spLocks/>
            </p:cNvSpPr>
            <p:nvPr/>
          </p:nvSpPr>
          <p:spPr>
            <a:xfrm>
              <a:off x="1428985" y="2908593"/>
              <a:ext cx="4566269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smtClean="0"/>
                <a:t>Deflecting cavity + screen</a:t>
              </a:r>
              <a:endParaRPr lang="en-US" b="0" dirty="0" smtClean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570663" y="5138771"/>
            <a:ext cx="5031609" cy="432274"/>
            <a:chOff x="963645" y="2908593"/>
            <a:chExt cx="5031609" cy="432274"/>
          </a:xfrm>
        </p:grpSpPr>
        <p:sp>
          <p:nvSpPr>
            <p:cNvPr id="52" name="Chevron 51"/>
            <p:cNvSpPr/>
            <p:nvPr/>
          </p:nvSpPr>
          <p:spPr>
            <a:xfrm>
              <a:off x="963645" y="2963415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ontent Placeholder 1"/>
            <p:cNvSpPr txBox="1">
              <a:spLocks/>
            </p:cNvSpPr>
            <p:nvPr/>
          </p:nvSpPr>
          <p:spPr>
            <a:xfrm>
              <a:off x="1428985" y="2908593"/>
              <a:ext cx="4566269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Destructive measurement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570663" y="5665999"/>
            <a:ext cx="5031609" cy="432274"/>
            <a:chOff x="963645" y="2908593"/>
            <a:chExt cx="5031609" cy="432274"/>
          </a:xfrm>
        </p:grpSpPr>
        <p:sp>
          <p:nvSpPr>
            <p:cNvPr id="55" name="Chevron 54"/>
            <p:cNvSpPr/>
            <p:nvPr/>
          </p:nvSpPr>
          <p:spPr>
            <a:xfrm>
              <a:off x="963645" y="2963415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Content Placeholder 1"/>
            <p:cNvSpPr txBox="1">
              <a:spLocks/>
            </p:cNvSpPr>
            <p:nvPr/>
          </p:nvSpPr>
          <p:spPr>
            <a:xfrm>
              <a:off x="1428985" y="2908593"/>
              <a:ext cx="4566269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Resolution ~100 fs sigma </a:t>
              </a:r>
            </a:p>
          </p:txBody>
        </p:sp>
      </p:grpSp>
      <p:sp>
        <p:nvSpPr>
          <p:cNvPr id="57" name="Content Placeholder 1"/>
          <p:cNvSpPr txBox="1">
            <a:spLocks/>
          </p:cNvSpPr>
          <p:nvPr/>
        </p:nvSpPr>
        <p:spPr>
          <a:xfrm>
            <a:off x="3570663" y="4131805"/>
            <a:ext cx="5179637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Existing bunch length measurement:</a:t>
            </a:r>
          </a:p>
        </p:txBody>
      </p:sp>
    </p:spTree>
    <p:extLst>
      <p:ext uri="{BB962C8B-B14F-4D97-AF65-F5344CB8AC3E}">
        <p14:creationId xmlns:p14="http://schemas.microsoft.com/office/powerpoint/2010/main" val="171230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CLEAR@CERN</a:t>
            </a:r>
            <a:endParaRPr lang="en-US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91327" y="1123182"/>
            <a:ext cx="5849174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3200" dirty="0" smtClean="0"/>
              <a:t>Interesting building blocks: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4827" y="2427067"/>
            <a:ext cx="299273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1241719" y="2427067"/>
            <a:ext cx="299273" cy="4826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051518" y="1819030"/>
            <a:ext cx="6796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DUMP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1099" y="1819031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000000"/>
                </a:solidFill>
              </a:rPr>
              <a:t>eGUN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327909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623373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918837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539009" y="1819030"/>
            <a:ext cx="33173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3x ACCELERATING SECTIONS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26645" y="2427067"/>
            <a:ext cx="299273" cy="48260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01700" y="2668367"/>
            <a:ext cx="10205846" cy="0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70663" y="3642778"/>
            <a:ext cx="18530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RF DEFLECTOR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7249291" y="1957529"/>
            <a:ext cx="753991" cy="710838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6438552" y="2427067"/>
            <a:ext cx="698500" cy="482600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646012" y="1289532"/>
            <a:ext cx="199208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SPECTROMETER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USER STATION #1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896444" y="3042181"/>
            <a:ext cx="17827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mtClean="0">
                <a:solidFill>
                  <a:srgbClr val="000000"/>
                </a:solidFill>
              </a:rPr>
              <a:t>PREVIOUS TEST AREA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4610972" y="2904194"/>
            <a:ext cx="753991" cy="710838"/>
          </a:xfrm>
          <a:prstGeom prst="straightConnector1">
            <a:avLst/>
          </a:prstGeom>
          <a:ln w="12700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6174163" y="4565954"/>
            <a:ext cx="5031609" cy="432274"/>
            <a:chOff x="963645" y="2908593"/>
            <a:chExt cx="5031609" cy="432274"/>
          </a:xfrm>
        </p:grpSpPr>
        <p:sp>
          <p:nvSpPr>
            <p:cNvPr id="49" name="Chevron 48"/>
            <p:cNvSpPr/>
            <p:nvPr/>
          </p:nvSpPr>
          <p:spPr>
            <a:xfrm>
              <a:off x="963645" y="2963415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ontent Placeholder 1"/>
            <p:cNvSpPr txBox="1">
              <a:spLocks/>
            </p:cNvSpPr>
            <p:nvPr/>
          </p:nvSpPr>
          <p:spPr>
            <a:xfrm>
              <a:off x="1428985" y="2908593"/>
              <a:ext cx="4566269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In just few slides </a:t>
              </a:r>
              <a:r>
                <a:rPr lang="mr-IN" b="0" dirty="0" smtClean="0"/>
                <a:t>…</a:t>
              </a:r>
              <a:endParaRPr lang="en-US" b="0" dirty="0" smtClean="0"/>
            </a:p>
          </p:txBody>
        </p:sp>
      </p:grpSp>
      <p:sp>
        <p:nvSpPr>
          <p:cNvPr id="57" name="Content Placeholder 1"/>
          <p:cNvSpPr txBox="1">
            <a:spLocks/>
          </p:cNvSpPr>
          <p:nvPr/>
        </p:nvSpPr>
        <p:spPr>
          <a:xfrm>
            <a:off x="6174163" y="4073378"/>
            <a:ext cx="5614637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Previous EOS measurements in vacuum</a:t>
            </a:r>
          </a:p>
        </p:txBody>
      </p:sp>
    </p:spTree>
    <p:extLst>
      <p:ext uri="{BB962C8B-B14F-4D97-AF65-F5344CB8AC3E}">
        <p14:creationId xmlns:p14="http://schemas.microsoft.com/office/powerpoint/2010/main" val="149144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333317" cy="540269"/>
          </a:xfrm>
        </p:spPr>
        <p:txBody>
          <a:bodyPr/>
          <a:lstStyle/>
          <a:p>
            <a:r>
              <a:rPr lang="en-US" dirty="0" smtClean="0"/>
              <a:t>CLEAR@CERN</a:t>
            </a:r>
            <a:endParaRPr lang="en-US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91327" y="1123182"/>
            <a:ext cx="5849174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3200" dirty="0" smtClean="0"/>
              <a:t>Interesting building blocks: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4827" y="2427067"/>
            <a:ext cx="299273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1241719" y="2427067"/>
            <a:ext cx="299273" cy="4826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051518" y="1819030"/>
            <a:ext cx="6796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DUMP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1099" y="1819031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 smtClean="0">
                <a:solidFill>
                  <a:srgbClr val="000000"/>
                </a:solidFill>
              </a:rPr>
              <a:t>eGUN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327909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623373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918837" y="2427067"/>
            <a:ext cx="1148591" cy="482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539009" y="1819030"/>
            <a:ext cx="33173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mtClean="0">
                <a:solidFill>
                  <a:srgbClr val="000000"/>
                </a:solidFill>
              </a:rPr>
              <a:t>3x ACCELERATING SECTIONS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426645" y="2427067"/>
            <a:ext cx="299273" cy="48260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01700" y="2668367"/>
            <a:ext cx="10205846" cy="0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70663" y="3642778"/>
            <a:ext cx="18530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RF DEFLECTOR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7249291" y="1957529"/>
            <a:ext cx="753991" cy="710838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6438552" y="2427067"/>
            <a:ext cx="698500" cy="482600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646012" y="1289532"/>
            <a:ext cx="199208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SPECTROMETER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USER STATION #1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10115916" y="2421594"/>
            <a:ext cx="698500" cy="482600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896444" y="3042181"/>
            <a:ext cx="17827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mtClean="0">
                <a:solidFill>
                  <a:srgbClr val="000000"/>
                </a:solidFill>
              </a:rPr>
              <a:t>PREVIOUS TEST AREA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4610972" y="2904194"/>
            <a:ext cx="753991" cy="710838"/>
          </a:xfrm>
          <a:prstGeom prst="straightConnector1">
            <a:avLst/>
          </a:prstGeom>
          <a:ln w="12700">
            <a:solidFill>
              <a:srgbClr val="0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9829886" y="3049763"/>
            <a:ext cx="126000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IN-AIR TEST AREA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558463" y="4565954"/>
            <a:ext cx="5031609" cy="432274"/>
            <a:chOff x="963645" y="2908593"/>
            <a:chExt cx="5031609" cy="432274"/>
          </a:xfrm>
        </p:grpSpPr>
        <p:sp>
          <p:nvSpPr>
            <p:cNvPr id="26" name="Chevron 25"/>
            <p:cNvSpPr/>
            <p:nvPr/>
          </p:nvSpPr>
          <p:spPr>
            <a:xfrm>
              <a:off x="963645" y="2963415"/>
              <a:ext cx="279400" cy="25400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Content Placeholder 1"/>
            <p:cNvSpPr txBox="1">
              <a:spLocks/>
            </p:cNvSpPr>
            <p:nvPr/>
          </p:nvSpPr>
          <p:spPr>
            <a:xfrm>
              <a:off x="1428985" y="2908593"/>
              <a:ext cx="4566269" cy="43227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400" b="1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b="0" dirty="0" smtClean="0"/>
                <a:t>In air, at the end of the beamline</a:t>
              </a:r>
            </a:p>
          </p:txBody>
        </p:sp>
      </p:grpSp>
      <p:sp>
        <p:nvSpPr>
          <p:cNvPr id="28" name="Content Placeholder 1"/>
          <p:cNvSpPr txBox="1">
            <a:spLocks/>
          </p:cNvSpPr>
          <p:nvPr/>
        </p:nvSpPr>
        <p:spPr>
          <a:xfrm>
            <a:off x="7558463" y="4073378"/>
            <a:ext cx="5614637" cy="432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Proposed EOS new measurement</a:t>
            </a:r>
          </a:p>
        </p:txBody>
      </p:sp>
    </p:spTree>
    <p:extLst>
      <p:ext uri="{BB962C8B-B14F-4D97-AF65-F5344CB8AC3E}">
        <p14:creationId xmlns:p14="http://schemas.microsoft.com/office/powerpoint/2010/main" val="154889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6788" y="3389843"/>
            <a:ext cx="11376025" cy="578907"/>
          </a:xfrm>
        </p:spPr>
        <p:txBody>
          <a:bodyPr/>
          <a:lstStyle/>
          <a:p>
            <a:r>
              <a:rPr lang="en-US" sz="5400" dirty="0" smtClean="0"/>
              <a:t>In-vacuum implementation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Bunch length monitoring with Electro-optical sampling at CLEAR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5933216"/>
            <a:ext cx="121920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966788" y="4699648"/>
            <a:ext cx="10488612" cy="5026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b="0" dirty="0" smtClean="0"/>
              <a:t>With some slides taken from M. Bergamaschi, others from S. </a:t>
            </a:r>
            <a:r>
              <a:rPr lang="en-US" sz="2800" b="0" dirty="0" err="1" smtClean="0"/>
              <a:t>Mazzoni</a:t>
            </a:r>
            <a:r>
              <a:rPr lang="en-US" sz="2800" b="0" dirty="0" smtClean="0"/>
              <a:t>, a few stolen from I. </a:t>
            </a:r>
            <a:r>
              <a:rPr lang="en-US" sz="2800" b="0" dirty="0" err="1" smtClean="0"/>
              <a:t>Gorgysyan</a:t>
            </a:r>
            <a:r>
              <a:rPr lang="en-US" sz="2800" b="0" dirty="0"/>
              <a:t> </a:t>
            </a:r>
            <a:r>
              <a:rPr lang="mr-IN" sz="2800" b="0" dirty="0" smtClean="0"/>
              <a:t>…</a:t>
            </a:r>
            <a:r>
              <a:rPr lang="en-US" sz="2800" b="0" dirty="0" smtClean="0"/>
              <a:t> I even did some by myself !</a:t>
            </a:r>
          </a:p>
        </p:txBody>
      </p:sp>
    </p:spTree>
    <p:extLst>
      <p:ext uri="{BB962C8B-B14F-4D97-AF65-F5344CB8AC3E}">
        <p14:creationId xmlns:p14="http://schemas.microsoft.com/office/powerpoint/2010/main" val="95587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JAI_Basic_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I_Basic_v1" id="{7406E507-A64C-49B4-9927-4410F4B56751}" vid="{20E58019-33CA-4000-8E9D-7A5DEA4329D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11778</TotalTime>
  <Words>1229</Words>
  <Application>Microsoft Macintosh PowerPoint</Application>
  <PresentationFormat>Widescreen</PresentationFormat>
  <Paragraphs>375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 (body)</vt:lpstr>
      <vt:lpstr>Arial Narrow</vt:lpstr>
      <vt:lpstr>Calibri</vt:lpstr>
      <vt:lpstr>Calibri Light</vt:lpstr>
      <vt:lpstr>Corbel</vt:lpstr>
      <vt:lpstr>Arial</vt:lpstr>
      <vt:lpstr>Office Theme</vt:lpstr>
      <vt:lpstr>JAI_Basic_v1</vt:lpstr>
      <vt:lpstr>Bunch length monitoring with Electro-optical sampling at CLEAR</vt:lpstr>
      <vt:lpstr>PowerPoint Presentation</vt:lpstr>
      <vt:lpstr>The CLEAR facility</vt:lpstr>
      <vt:lpstr>CLEAR@CERN</vt:lpstr>
      <vt:lpstr>CLEAR@CERN</vt:lpstr>
      <vt:lpstr>CLEAR@CERN</vt:lpstr>
      <vt:lpstr>CLEAR@CERN</vt:lpstr>
      <vt:lpstr>CLEAR@CERN</vt:lpstr>
      <vt:lpstr>In-vacuum implementation</vt:lpstr>
      <vt:lpstr>In-vacuum system</vt:lpstr>
      <vt:lpstr>In-vacuum system</vt:lpstr>
      <vt:lpstr>Results</vt:lpstr>
      <vt:lpstr>In-air setup proposal</vt:lpstr>
      <vt:lpstr>Why a new design ?</vt:lpstr>
      <vt:lpstr>Laser system</vt:lpstr>
      <vt:lpstr>Bunch length measurement setup</vt:lpstr>
      <vt:lpstr>Bunch length measurement setup</vt:lpstr>
      <vt:lpstr>Bunch length measurement setup</vt:lpstr>
      <vt:lpstr>How does it look like</vt:lpstr>
      <vt:lpstr>Timing alignment setup</vt:lpstr>
      <vt:lpstr>How does it look like</vt:lpstr>
      <vt:lpstr>Spectrometer (current status)</vt:lpstr>
      <vt:lpstr>Spectrometer (after the upgrade)</vt:lpstr>
      <vt:lpstr>Thanks a lot for your help !!!</vt:lpstr>
      <vt:lpstr>Backup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Mazzoni</dc:creator>
  <cp:lastModifiedBy>Eugenio Senes</cp:lastModifiedBy>
  <cp:revision>690</cp:revision>
  <cp:lastPrinted>2022-10-12T13:37:10Z</cp:lastPrinted>
  <dcterms:created xsi:type="dcterms:W3CDTF">2021-04-19T15:47:01Z</dcterms:created>
  <dcterms:modified xsi:type="dcterms:W3CDTF">2023-02-17T09:57:55Z</dcterms:modified>
</cp:coreProperties>
</file>