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5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3" r:id="rId1"/>
    <p:sldMasterId id="2147483702" r:id="rId2"/>
    <p:sldMasterId id="2147483712" r:id="rId3"/>
    <p:sldMasterId id="2147483725" r:id="rId4"/>
    <p:sldMasterId id="2147483807" r:id="rId5"/>
    <p:sldMasterId id="2147483811" r:id="rId6"/>
  </p:sldMasterIdLst>
  <p:notesMasterIdLst>
    <p:notesMasterId r:id="rId21"/>
  </p:notesMasterIdLst>
  <p:handoutMasterIdLst>
    <p:handoutMasterId r:id="rId22"/>
  </p:handoutMasterIdLst>
  <p:sldIdLst>
    <p:sldId id="1092" r:id="rId7"/>
    <p:sldId id="1087" r:id="rId8"/>
    <p:sldId id="1098" r:id="rId9"/>
    <p:sldId id="1089" r:id="rId10"/>
    <p:sldId id="1096" r:id="rId11"/>
    <p:sldId id="1093" r:id="rId12"/>
    <p:sldId id="1094" r:id="rId13"/>
    <p:sldId id="1095" r:id="rId14"/>
    <p:sldId id="1086" r:id="rId15"/>
    <p:sldId id="1085" r:id="rId16"/>
    <p:sldId id="1090" r:id="rId17"/>
    <p:sldId id="1091" r:id="rId18"/>
    <p:sldId id="1099" r:id="rId19"/>
    <p:sldId id="1097" r:id="rId20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081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8163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22449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6326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040821" algn="l" defTabSz="8163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448985" algn="l" defTabSz="8163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2857149" algn="l" defTabSz="8163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265314" algn="l" defTabSz="8163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99" userDrawn="1">
          <p15:clr>
            <a:srgbClr val="A4A3A4"/>
          </p15:clr>
        </p15:guide>
        <p15:guide id="2" orient="horz" pos="2811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  <p15:guide id="4" pos="340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pos="54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2C539D"/>
    <a:srgbClr val="3F50AA"/>
    <a:srgbClr val="004A81"/>
    <a:srgbClr val="73B6AF"/>
    <a:srgbClr val="68B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D43BD7-C4BE-487F-8CF0-0C6736170A3C}" v="5" dt="2021-10-11T16:18:04.836"/>
    <p1510:client id="{58B0B108-1C87-098D-204B-BE7D6670E841}" v="1" dt="2021-10-11T16:19:47.892"/>
    <p1510:client id="{6799AD48-863B-3F44-8857-C78D960D5D0E}" v="38" dt="2021-10-11T16:53:42.7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79" autoAdjust="0"/>
    <p:restoredTop sz="92616" autoAdjust="0"/>
  </p:normalViewPr>
  <p:slideViewPr>
    <p:cSldViewPr snapToObjects="1">
      <p:cViewPr varScale="1">
        <p:scale>
          <a:sx n="102" d="100"/>
          <a:sy n="102" d="100"/>
        </p:scale>
        <p:origin x="86" y="163"/>
      </p:cViewPr>
      <p:guideLst>
        <p:guide orient="horz" pos="599"/>
        <p:guide orient="horz" pos="2811"/>
        <p:guide orient="horz" pos="1620"/>
        <p:guide pos="340"/>
        <p:guide pos="288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li-alps.local\Office\06_PROJECT_MANAGEMENT\GINOP-2.3.6-15-2015-00001_P4\04_T&#225;mogat&#225;si%20Szerz&#337;d&#233;s\!_Munka\M&#233;rf&#246;ldk&#246;vek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eczkeid\AppData\Local\Microsoft\Windows\INetCache\Content.Outlook\SRJFC23V\ELI-ALPS_User%20activities_Aff-eqp_Stat%20(003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t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ELI</a:t>
            </a:r>
            <a:r>
              <a:rPr lang="hu-HU" sz="1800" b="1" i="0" baseline="0" dirty="0" smtClean="0">
                <a:effectLst/>
              </a:rPr>
              <a:t> </a:t>
            </a:r>
            <a:r>
              <a:rPr lang="en-US" sz="1800" b="1" i="0" baseline="0" dirty="0" smtClean="0">
                <a:effectLst/>
              </a:rPr>
              <a:t>ALPS </a:t>
            </a:r>
            <a:r>
              <a:rPr lang="hu-HU" sz="1800" b="1" i="0" baseline="0" dirty="0" err="1" smtClean="0">
                <a:effectLst/>
              </a:rPr>
              <a:t>milestones</a:t>
            </a:r>
            <a:endParaRPr lang="hu-HU" dirty="0">
              <a:effectLst/>
            </a:endParaRPr>
          </a:p>
        </c:rich>
      </c:tx>
      <c:layout>
        <c:manualLayout>
          <c:xMode val="edge"/>
          <c:yMode val="edge"/>
          <c:x val="0.28152760656963899"/>
          <c:y val="2.40414754154892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>
        <c:manualLayout>
          <c:layoutTarget val="inner"/>
          <c:xMode val="edge"/>
          <c:yMode val="edge"/>
          <c:x val="2.302064843334398E-2"/>
          <c:y val="8.7287457144923017E-2"/>
          <c:w val="0.96333333333333337"/>
          <c:h val="0.46224541959121734"/>
        </c:manualLayout>
      </c:layout>
      <c:lineChart>
        <c:grouping val="standard"/>
        <c:varyColors val="0"/>
        <c:ser>
          <c:idx val="0"/>
          <c:order val="0"/>
          <c:tx>
            <c:strRef>
              <c:f>Mérföldkövek!$C$3</c:f>
              <c:strCache>
                <c:ptCount val="1"/>
                <c:pt idx="0">
                  <c:v>Tényleges kezdete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multiLvlStrRef>
              <c:f>Mérföldkövek!$A$4:$B$9</c:f>
              <c:multiLvlStrCache>
                <c:ptCount val="6"/>
                <c:lvl>
                  <c:pt idx="0">
                    <c:v>ELI-ALPS kutatási nagyberendezésnek helyet adó kutatóközpont, a beruházással érintett telkeken belüli és kívüli közműhálózat és belső úthálózat építési-kivitelezési és szerelési munkáinak végszámlája</c:v>
                  </c:pt>
                  <c:pt idx="1">
                    <c:v>ELI-ALPS SYLOS 1 lézerrendszer szállítása, így különösen a lézerrendszer tervezése, megvalósítása, üzembe helyezése, próbaüzeme és egyéb kapcsolódó feladatok ellátása végszámla</c:v>
                  </c:pt>
                  <c:pt idx="2">
                    <c:v>Extreme Light Infrastructure - European Research Infrastructure Consortium megalakítása</c:v>
                  </c:pt>
                  <c:pt idx="3">
                    <c:v>Egyedi fejlesztésű nagy ismétlési frekvenciájú lézerrendszer első fázisának (High Repetition Rate Laser System, HR) szerelési és betanítási munkáinak végszámlája</c:v>
                  </c:pt>
                  <c:pt idx="4">
                    <c:v>Nemlineáris THz-es spektroszkópiai berendezés tervezése, fejlesztése, építése és tesztelése, amely magában foglalja egy extrém nagy térerősségű THz-es forrás fejlesztését az ELI-ALPS számára végszámla</c:v>
                  </c:pt>
                  <c:pt idx="5">
                    <c:v>ELI-ALPS projekt záró / átadó ünnepség sajtó nyilvános esemény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</c:lvl>
              </c:multiLvlStrCache>
            </c:multiLvlStrRef>
          </c:cat>
          <c:val>
            <c:numRef>
              <c:f>Mérföldkövek!$C$4:$C$9</c:f>
            </c:numRef>
          </c:val>
          <c:smooth val="0"/>
          <c:extLst>
            <c:ext xmlns:c16="http://schemas.microsoft.com/office/drawing/2014/chart" uri="{C3380CC4-5D6E-409C-BE32-E72D297353CC}">
              <c16:uniqueId val="{00000000-DF57-41FF-BE27-48CB47B01145}"/>
            </c:ext>
          </c:extLst>
        </c:ser>
        <c:ser>
          <c:idx val="2"/>
          <c:order val="2"/>
          <c:tx>
            <c:strRef>
              <c:f>Mérföldkövek!$D$3</c:f>
              <c:strCache>
                <c:ptCount val="1"/>
                <c:pt idx="0">
                  <c:v>Várható elérése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Mérföldkövek!$A$4:$B$9</c:f>
              <c:multiLvlStrCache>
                <c:ptCount val="6"/>
                <c:lvl>
                  <c:pt idx="0">
                    <c:v>ELI-ALPS kutatási nagyberendezésnek helyet adó kutatóközpont, a beruházással érintett telkeken belüli és kívüli közműhálózat és belső úthálózat építési-kivitelezési és szerelési munkáinak végszámlája</c:v>
                  </c:pt>
                  <c:pt idx="1">
                    <c:v>ELI-ALPS SYLOS 1 lézerrendszer szállítása, így különösen a lézerrendszer tervezése, megvalósítása, üzembe helyezése, próbaüzeme és egyéb kapcsolódó feladatok ellátása végszámla</c:v>
                  </c:pt>
                  <c:pt idx="2">
                    <c:v>Extreme Light Infrastructure - European Research Infrastructure Consortium megalakítása</c:v>
                  </c:pt>
                  <c:pt idx="3">
                    <c:v>Egyedi fejlesztésű nagy ismétlési frekvenciájú lézerrendszer első fázisának (High Repetition Rate Laser System, HR) szerelési és betanítási munkáinak végszámlája</c:v>
                  </c:pt>
                  <c:pt idx="4">
                    <c:v>Nemlineáris THz-es spektroszkópiai berendezés tervezése, fejlesztése, építése és tesztelése, amely magában foglalja egy extrém nagy térerősségű THz-es forrás fejlesztését az ELI-ALPS számára végszámla</c:v>
                  </c:pt>
                  <c:pt idx="5">
                    <c:v>ELI-ALPS projekt záró / átadó ünnepség sajtó nyilvános esemény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</c:lvl>
              </c:multiLvlStrCache>
            </c:multiLvlStrRef>
          </c:cat>
          <c:val>
            <c:numRef>
              <c:f>Mérföldkövek!$D$4:$D$9</c:f>
              <c:numCache>
                <c:formatCode>m/d/yyyy</c:formatCode>
                <c:ptCount val="6"/>
                <c:pt idx="0">
                  <c:v>42916</c:v>
                </c:pt>
                <c:pt idx="1">
                  <c:v>43708</c:v>
                </c:pt>
                <c:pt idx="2">
                  <c:v>44377</c:v>
                </c:pt>
                <c:pt idx="3">
                  <c:v>44428</c:v>
                </c:pt>
                <c:pt idx="4">
                  <c:v>44592</c:v>
                </c:pt>
                <c:pt idx="5">
                  <c:v>44985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F57-41FF-BE27-48CB47B01145}"/>
            </c:ext>
          </c:extLst>
        </c:ser>
        <c:ser>
          <c:idx val="3"/>
          <c:order val="3"/>
          <c:tx>
            <c:strRef>
              <c:f>Mérföldkövek!$E$3</c:f>
              <c:strCache>
                <c:ptCount val="1"/>
                <c:pt idx="0">
                  <c:v>Tényleges  / várható elérése</c:v>
                </c:pt>
              </c:strCache>
            </c:strRef>
          </c:tx>
          <c:spPr>
            <a:ln w="317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</c:marker>
          <c:dPt>
            <c:idx val="5"/>
            <c:marker>
              <c:symbol val="circle"/>
              <c:size val="17"/>
              <c:spPr>
                <a:solidFill>
                  <a:schemeClr val="accent1"/>
                </a:solidFill>
                <a:ln>
                  <a:solidFill>
                    <a:schemeClr val="accent5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DF57-41FF-BE27-48CB47B0114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Mérföldkövek!$A$4:$B$9</c:f>
              <c:multiLvlStrCache>
                <c:ptCount val="6"/>
                <c:lvl>
                  <c:pt idx="0">
                    <c:v>ELI-ALPS kutatási nagyberendezésnek helyet adó kutatóközpont, a beruházással érintett telkeken belüli és kívüli közműhálózat és belső úthálózat építési-kivitelezési és szerelési munkáinak végszámlája</c:v>
                  </c:pt>
                  <c:pt idx="1">
                    <c:v>ELI-ALPS SYLOS 1 lézerrendszer szállítása, így különösen a lézerrendszer tervezése, megvalósítása, üzembe helyezése, próbaüzeme és egyéb kapcsolódó feladatok ellátása végszámla</c:v>
                  </c:pt>
                  <c:pt idx="2">
                    <c:v>Extreme Light Infrastructure - European Research Infrastructure Consortium megalakítása</c:v>
                  </c:pt>
                  <c:pt idx="3">
                    <c:v>Egyedi fejlesztésű nagy ismétlési frekvenciájú lézerrendszer első fázisának (High Repetition Rate Laser System, HR) szerelési és betanítási munkáinak végszámlája</c:v>
                  </c:pt>
                  <c:pt idx="4">
                    <c:v>Nemlineáris THz-es spektroszkópiai berendezés tervezése, fejlesztése, építése és tesztelése, amely magában foglalja egy extrém nagy térerősségű THz-es forrás fejlesztését az ELI-ALPS számára végszámla</c:v>
                  </c:pt>
                  <c:pt idx="5">
                    <c:v>ELI-ALPS projekt záró / átadó ünnepség sajtó nyilvános esemény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</c:lvl>
              </c:multiLvlStrCache>
            </c:multiLvlStrRef>
          </c:cat>
          <c:val>
            <c:numRef>
              <c:f>Mérföldkövek!$E$4:$E$9</c:f>
              <c:numCache>
                <c:formatCode>m/d/yyyy</c:formatCode>
                <c:ptCount val="6"/>
                <c:pt idx="0">
                  <c:v>42888</c:v>
                </c:pt>
                <c:pt idx="1">
                  <c:v>43614</c:v>
                </c:pt>
                <c:pt idx="2">
                  <c:v>44316</c:v>
                </c:pt>
                <c:pt idx="3">
                  <c:v>44407</c:v>
                </c:pt>
                <c:pt idx="4">
                  <c:v>44592</c:v>
                </c:pt>
                <c:pt idx="5">
                  <c:v>44985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F57-41FF-BE27-48CB47B01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9576080"/>
        <c:axId val="1069576640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Mérföldkövek!#REF!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ln w="317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17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</c:marker>
                <c:cat>
                  <c:multiLvlStrRef>
                    <c:extLst>
                      <c:ext uri="{02D57815-91ED-43cb-92C2-25804820EDAC}">
                        <c15:formulaRef>
                          <c15:sqref>Mérföldkövek!$A$4:$B$9</c15:sqref>
                        </c15:formulaRef>
                      </c:ext>
                    </c:extLst>
                    <c:multiLvlStrCache>
                      <c:ptCount val="6"/>
                      <c:lvl>
                        <c:pt idx="0">
                          <c:v>ELI-ALPS kutatási nagyberendezésnek helyet adó kutatóközpont, a beruházással érintett telkeken belüli és kívüli közműhálózat és belső úthálózat építési-kivitelezési és szerelési munkáinak végszámlája</c:v>
                        </c:pt>
                        <c:pt idx="1">
                          <c:v>ELI-ALPS SYLOS 1 lézerrendszer szállítása, így különösen a lézerrendszer tervezése, megvalósítása, üzembe helyezése, próbaüzeme és egyéb kapcsolódó feladatok ellátása végszámla</c:v>
                        </c:pt>
                        <c:pt idx="2">
                          <c:v>Extreme Light Infrastructure - European Research Infrastructure Consortium megalakítása</c:v>
                        </c:pt>
                        <c:pt idx="3">
                          <c:v>Egyedi fejlesztésű nagy ismétlési frekvenciájú lézerrendszer első fázisának (High Repetition Rate Laser System, HR) szerelési és betanítási munkáinak végszámlája</c:v>
                        </c:pt>
                        <c:pt idx="4">
                          <c:v>Nemlineáris THz-es spektroszkópiai berendezés tervezése, fejlesztése, építése és tesztelése, amely magában foglalja egy extrém nagy térerősségű THz-es forrás fejlesztését az ELI-ALPS számára végszámla</c:v>
                        </c:pt>
                        <c:pt idx="5">
                          <c:v>ELI-ALPS projekt záró / átadó ünnepség sajtó nyilvános esemény</c:v>
                        </c:pt>
                      </c:lvl>
                      <c:lvl>
                        <c:pt idx="0">
                          <c:v>1</c:v>
                        </c:pt>
                        <c:pt idx="1">
                          <c:v>2</c:v>
                        </c:pt>
                        <c:pt idx="2">
                          <c:v>3</c:v>
                        </c:pt>
                        <c:pt idx="3">
                          <c:v>4</c:v>
                        </c:pt>
                        <c:pt idx="4">
                          <c:v>5</c:v>
                        </c:pt>
                        <c:pt idx="5">
                          <c:v>6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Mérföldkövek!#REF!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DF57-41FF-BE27-48CB47B01145}"/>
                  </c:ext>
                </c:extLst>
              </c15:ser>
            </c15:filteredLineSeries>
          </c:ext>
        </c:extLst>
      </c:lineChart>
      <c:catAx>
        <c:axId val="106957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069576640"/>
        <c:crosses val="autoZero"/>
        <c:auto val="1"/>
        <c:lblAlgn val="ctr"/>
        <c:lblOffset val="100"/>
        <c:noMultiLvlLbl val="0"/>
      </c:catAx>
      <c:valAx>
        <c:axId val="10695766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m/d/yyyy" sourceLinked="1"/>
        <c:majorTickMark val="out"/>
        <c:minorTickMark val="none"/>
        <c:tickLblPos val="nextTo"/>
        <c:crossAx val="106957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USER EXPERIMENTS IN EL-ALPS</a:t>
            </a:r>
            <a:endParaRPr lang="en-GB"/>
          </a:p>
        </c:rich>
      </c:tx>
      <c:layout>
        <c:manualLayout>
          <c:xMode val="edge"/>
          <c:yMode val="edge"/>
          <c:x val="0.1822454934249969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'USER EXP STAT'!$B$1</c:f>
              <c:strCache>
                <c:ptCount val="1"/>
                <c:pt idx="0">
                  <c:v>All Proposals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'USER EXP STAT'!$A$2:$A$8</c:f>
              <c:strCache>
                <c:ptCount val="7"/>
                <c:pt idx="0">
                  <c:v>INVITED USERS</c:v>
                </c:pt>
                <c:pt idx="1">
                  <c:v>CUC19</c:v>
                </c:pt>
                <c:pt idx="2">
                  <c:v>CUC20</c:v>
                </c:pt>
                <c:pt idx="3">
                  <c:v>UC21</c:v>
                </c:pt>
                <c:pt idx="4">
                  <c:v>CUC23</c:v>
                </c:pt>
                <c:pt idx="5">
                  <c:v>ECA</c:v>
                </c:pt>
                <c:pt idx="6">
                  <c:v>ERIC1st</c:v>
                </c:pt>
              </c:strCache>
            </c:strRef>
          </c:cat>
          <c:val>
            <c:numRef>
              <c:f>'USER EXP STAT'!$B$2:$B$8</c:f>
              <c:numCache>
                <c:formatCode>General</c:formatCode>
                <c:ptCount val="7"/>
                <c:pt idx="0">
                  <c:v>15</c:v>
                </c:pt>
                <c:pt idx="1">
                  <c:v>17</c:v>
                </c:pt>
                <c:pt idx="2">
                  <c:v>16</c:v>
                </c:pt>
                <c:pt idx="3">
                  <c:v>24</c:v>
                </c:pt>
                <c:pt idx="4">
                  <c:v>2</c:v>
                </c:pt>
                <c:pt idx="5">
                  <c:v>16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43-4DAD-B3E5-385A98B55C08}"/>
            </c:ext>
          </c:extLst>
        </c:ser>
        <c:ser>
          <c:idx val="1"/>
          <c:order val="1"/>
          <c:tx>
            <c:strRef>
              <c:f>'USER EXP STAT'!$C$1</c:f>
              <c:strCache>
                <c:ptCount val="1"/>
                <c:pt idx="0">
                  <c:v>Finished Experiments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'USER EXP STAT'!$A$2:$A$8</c:f>
              <c:strCache>
                <c:ptCount val="7"/>
                <c:pt idx="0">
                  <c:v>INVITED USERS</c:v>
                </c:pt>
                <c:pt idx="1">
                  <c:v>CUC19</c:v>
                </c:pt>
                <c:pt idx="2">
                  <c:v>CUC20</c:v>
                </c:pt>
                <c:pt idx="3">
                  <c:v>UC21</c:v>
                </c:pt>
                <c:pt idx="4">
                  <c:v>CUC23</c:v>
                </c:pt>
                <c:pt idx="5">
                  <c:v>ECA</c:v>
                </c:pt>
                <c:pt idx="6">
                  <c:v>ERIC1st</c:v>
                </c:pt>
              </c:strCache>
            </c:strRef>
          </c:cat>
          <c:val>
            <c:numRef>
              <c:f>'USER EXP STAT'!$C$2:$C$8</c:f>
              <c:numCache>
                <c:formatCode>General</c:formatCode>
                <c:ptCount val="7"/>
                <c:pt idx="0">
                  <c:v>15</c:v>
                </c:pt>
                <c:pt idx="1">
                  <c:v>9</c:v>
                </c:pt>
                <c:pt idx="2">
                  <c:v>8</c:v>
                </c:pt>
                <c:pt idx="3">
                  <c:v>13</c:v>
                </c:pt>
                <c:pt idx="4">
                  <c:v>0</c:v>
                </c:pt>
                <c:pt idx="5">
                  <c:v>6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43-4DAD-B3E5-385A98B55C08}"/>
            </c:ext>
          </c:extLst>
        </c:ser>
        <c:ser>
          <c:idx val="2"/>
          <c:order val="2"/>
          <c:tx>
            <c:strRef>
              <c:f>'USER EXP STAT'!$D$1</c:f>
              <c:strCache>
                <c:ptCount val="1"/>
                <c:pt idx="0">
                  <c:v>User projects in progress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'USER EXP STAT'!$A$2:$A$8</c:f>
              <c:strCache>
                <c:ptCount val="7"/>
                <c:pt idx="0">
                  <c:v>INVITED USERS</c:v>
                </c:pt>
                <c:pt idx="1">
                  <c:v>CUC19</c:v>
                </c:pt>
                <c:pt idx="2">
                  <c:v>CUC20</c:v>
                </c:pt>
                <c:pt idx="3">
                  <c:v>UC21</c:v>
                </c:pt>
                <c:pt idx="4">
                  <c:v>CUC23</c:v>
                </c:pt>
                <c:pt idx="5">
                  <c:v>ECA</c:v>
                </c:pt>
                <c:pt idx="6">
                  <c:v>ERIC1st</c:v>
                </c:pt>
              </c:strCache>
            </c:strRef>
          </c:cat>
          <c:val>
            <c:numRef>
              <c:f>'USER EXP STAT'!$D$2:$D$8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10</c:v>
                </c:pt>
                <c:pt idx="4">
                  <c:v>2</c:v>
                </c:pt>
                <c:pt idx="5">
                  <c:v>10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43-4DAD-B3E5-385A98B55C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25135856"/>
        <c:axId val="1125134192"/>
        <c:axId val="0"/>
      </c:bar3DChart>
      <c:catAx>
        <c:axId val="112513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25134192"/>
        <c:crosses val="autoZero"/>
        <c:auto val="1"/>
        <c:lblAlgn val="ctr"/>
        <c:lblOffset val="100"/>
        <c:noMultiLvlLbl val="0"/>
      </c:catAx>
      <c:valAx>
        <c:axId val="1125134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25135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0.8258</cdr:x>
      <cdr:y>0.54906</cdr:y>
    </cdr:from>
    <cdr:to>
      <cdr:x>0.98564</cdr:x>
      <cdr:y>0.94133</cdr:y>
    </cdr:to>
    <cdr:sp macro="" textlink="">
      <cdr:nvSpPr>
        <cdr:cNvPr id="3" name="Téglalap 2"/>
        <cdr:cNvSpPr/>
      </cdr:nvSpPr>
      <cdr:spPr>
        <a:xfrm xmlns:a="http://schemas.openxmlformats.org/drawingml/2006/main">
          <a:off x="6995249" y="3025189"/>
          <a:ext cx="1353914" cy="21613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5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hu-H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74530-62B5-4946-899E-989C8C21C67A}" type="datetimeFigureOut">
              <a:rPr lang="cs-CZ" smtClean="0"/>
              <a:t>08.06.2023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10A0F-8974-4FBE-83E2-D671DC57D6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9523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10C1676-75CC-47DF-B6F8-7B04CEB5C258}" type="datetimeFigureOut">
              <a:rPr lang="cs-CZ"/>
              <a:pPr>
                <a:defRPr/>
              </a:pPr>
              <a:t>08.06.2023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264F2C3-F260-4FCF-8ABC-65A4DB4F2F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137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096" kern="1200">
        <a:solidFill>
          <a:schemeClr val="tx1"/>
        </a:solidFill>
        <a:latin typeface="+mn-lt"/>
        <a:ea typeface="+mn-ea"/>
        <a:cs typeface="+mn-cs"/>
      </a:defRPr>
    </a:lvl1pPr>
    <a:lvl2pPr marL="408164" algn="l" rtl="0" fontAlgn="base">
      <a:spcBef>
        <a:spcPct val="30000"/>
      </a:spcBef>
      <a:spcAft>
        <a:spcPct val="0"/>
      </a:spcAft>
      <a:defRPr sz="1096" kern="1200">
        <a:solidFill>
          <a:schemeClr val="tx1"/>
        </a:solidFill>
        <a:latin typeface="+mn-lt"/>
        <a:ea typeface="+mn-ea"/>
        <a:cs typeface="+mn-cs"/>
      </a:defRPr>
    </a:lvl2pPr>
    <a:lvl3pPr marL="816329" algn="l" rtl="0" fontAlgn="base">
      <a:spcBef>
        <a:spcPct val="30000"/>
      </a:spcBef>
      <a:spcAft>
        <a:spcPct val="0"/>
      </a:spcAft>
      <a:defRPr sz="1096" kern="1200">
        <a:solidFill>
          <a:schemeClr val="tx1"/>
        </a:solidFill>
        <a:latin typeface="+mn-lt"/>
        <a:ea typeface="+mn-ea"/>
        <a:cs typeface="+mn-cs"/>
      </a:defRPr>
    </a:lvl3pPr>
    <a:lvl4pPr marL="1224493" algn="l" rtl="0" fontAlgn="base">
      <a:spcBef>
        <a:spcPct val="30000"/>
      </a:spcBef>
      <a:spcAft>
        <a:spcPct val="0"/>
      </a:spcAft>
      <a:defRPr sz="1096" kern="1200">
        <a:solidFill>
          <a:schemeClr val="tx1"/>
        </a:solidFill>
        <a:latin typeface="+mn-lt"/>
        <a:ea typeface="+mn-ea"/>
        <a:cs typeface="+mn-cs"/>
      </a:defRPr>
    </a:lvl4pPr>
    <a:lvl5pPr marL="1632657" algn="l" rtl="0" fontAlgn="base">
      <a:spcBef>
        <a:spcPct val="30000"/>
      </a:spcBef>
      <a:spcAft>
        <a:spcPct val="0"/>
      </a:spcAft>
      <a:defRPr sz="1096" kern="1200">
        <a:solidFill>
          <a:schemeClr val="tx1"/>
        </a:solidFill>
        <a:latin typeface="+mn-lt"/>
        <a:ea typeface="+mn-ea"/>
        <a:cs typeface="+mn-cs"/>
      </a:defRPr>
    </a:lvl5pPr>
    <a:lvl6pPr marL="2040821" algn="l" defTabSz="816329" rtl="0" eaLnBrk="1" latinLnBrk="0" hangingPunct="1">
      <a:defRPr sz="1096" kern="1200">
        <a:solidFill>
          <a:schemeClr val="tx1"/>
        </a:solidFill>
        <a:latin typeface="+mn-lt"/>
        <a:ea typeface="+mn-ea"/>
        <a:cs typeface="+mn-cs"/>
      </a:defRPr>
    </a:lvl6pPr>
    <a:lvl7pPr marL="2448985" algn="l" defTabSz="816329" rtl="0" eaLnBrk="1" latinLnBrk="0" hangingPunct="1">
      <a:defRPr sz="1096" kern="1200">
        <a:solidFill>
          <a:schemeClr val="tx1"/>
        </a:solidFill>
        <a:latin typeface="+mn-lt"/>
        <a:ea typeface="+mn-ea"/>
        <a:cs typeface="+mn-cs"/>
      </a:defRPr>
    </a:lvl7pPr>
    <a:lvl8pPr marL="2857149" algn="l" defTabSz="816329" rtl="0" eaLnBrk="1" latinLnBrk="0" hangingPunct="1">
      <a:defRPr sz="1096" kern="1200">
        <a:solidFill>
          <a:schemeClr val="tx1"/>
        </a:solidFill>
        <a:latin typeface="+mn-lt"/>
        <a:ea typeface="+mn-ea"/>
        <a:cs typeface="+mn-cs"/>
      </a:defRPr>
    </a:lvl8pPr>
    <a:lvl9pPr marL="3265314" algn="l" defTabSz="816329" rtl="0" eaLnBrk="1" latinLnBrk="0" hangingPunct="1">
      <a:defRPr sz="109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D61903-550F-4E0C-A315-555FF97B538F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859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KATI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A5C745-107E-4182-A8CD-4543B3361FFF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165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9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325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102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6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16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418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74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71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0778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45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um 2" hidden="1">
            <a:extLst>
              <a:ext uri="{FF2B5EF4-FFF2-40B4-BE49-F238E27FC236}">
                <a16:creationId xmlns:a16="http://schemas.microsoft.com/office/drawing/2014/main" id="{20C6C98D-995C-4429-86A8-ADBBC95E47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193"/>
          <a:ext cx="1588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3" name="Objektum 2" hidden="1">
                        <a:extLst>
                          <a:ext uri="{FF2B5EF4-FFF2-40B4-BE49-F238E27FC236}">
                            <a16:creationId xmlns:a16="http://schemas.microsoft.com/office/drawing/2014/main" id="{20C6C98D-995C-4429-86A8-ADBBC95E47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193"/>
                        <a:ext cx="1588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Kép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sp>
        <p:nvSpPr>
          <p:cNvPr id="8" name="Cím helye 2">
            <a:extLst>
              <a:ext uri="{FF2B5EF4-FFF2-40B4-BE49-F238E27FC236}">
                <a16:creationId xmlns:a16="http://schemas.microsoft.com/office/drawing/2014/main" id="{01B6B6BD-417C-485E-8ABA-B3DE8202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830" y="126889"/>
            <a:ext cx="6109607" cy="665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7" name="Foliennummernplatzhalter 3">
            <a:extLst>
              <a:ext uri="{FF2B5EF4-FFF2-40B4-BE49-F238E27FC236}">
                <a16:creationId xmlns:a16="http://schemas.microsoft.com/office/drawing/2014/main" id="{11BE34C6-B742-4EE0-B22A-DC72133C0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36847" y="4824693"/>
            <a:ext cx="448996" cy="229409"/>
          </a:xfrm>
          <a:prstGeom prst="rect">
            <a:avLst/>
          </a:prstGeom>
        </p:spPr>
        <p:txBody>
          <a:bodyPr/>
          <a:lstStyle>
            <a:lvl1pPr algn="ctr">
              <a:defRPr sz="1051"/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8F0BA6C6-AE08-4E47-8E7E-29A5025F8D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531734"/>
      </p:ext>
    </p:extLst>
  </p:cSld>
  <p:clrMapOvr>
    <a:masterClrMapping/>
  </p:clrMapOvr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um 2" hidden="1">
            <a:extLst>
              <a:ext uri="{FF2B5EF4-FFF2-40B4-BE49-F238E27FC236}">
                <a16:creationId xmlns:a16="http://schemas.microsoft.com/office/drawing/2014/main" id="{20C6C98D-995C-4429-86A8-ADBBC95E47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193"/>
          <a:ext cx="1588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3" name="Objektum 2" hidden="1">
                        <a:extLst>
                          <a:ext uri="{FF2B5EF4-FFF2-40B4-BE49-F238E27FC236}">
                            <a16:creationId xmlns:a16="http://schemas.microsoft.com/office/drawing/2014/main" id="{20C6C98D-995C-4429-86A8-ADBBC95E47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193"/>
                        <a:ext cx="1588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Kép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sp>
        <p:nvSpPr>
          <p:cNvPr id="8" name="Cím helye 2">
            <a:extLst>
              <a:ext uri="{FF2B5EF4-FFF2-40B4-BE49-F238E27FC236}">
                <a16:creationId xmlns:a16="http://schemas.microsoft.com/office/drawing/2014/main" id="{01B6B6BD-417C-485E-8ABA-B3DE8202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830" y="126889"/>
            <a:ext cx="6109607" cy="665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7" name="Foliennummernplatzhalter 3">
            <a:extLst>
              <a:ext uri="{FF2B5EF4-FFF2-40B4-BE49-F238E27FC236}">
                <a16:creationId xmlns:a16="http://schemas.microsoft.com/office/drawing/2014/main" id="{11BE34C6-B742-4EE0-B22A-DC72133C0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36847" y="4824693"/>
            <a:ext cx="448996" cy="229409"/>
          </a:xfrm>
          <a:prstGeom prst="rect">
            <a:avLst/>
          </a:prstGeom>
        </p:spPr>
        <p:txBody>
          <a:bodyPr/>
          <a:lstStyle>
            <a:lvl1pPr algn="ctr">
              <a:defRPr sz="1051"/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8F0BA6C6-AE08-4E47-8E7E-29A5025F8D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9414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35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um 2" hidden="1">
            <a:extLst>
              <a:ext uri="{FF2B5EF4-FFF2-40B4-BE49-F238E27FC236}">
                <a16:creationId xmlns:a16="http://schemas.microsoft.com/office/drawing/2014/main" id="{20C6C98D-995C-4429-86A8-ADBBC95E47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193"/>
          <a:ext cx="1588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3" name="Objektum 2" hidden="1">
                        <a:extLst>
                          <a:ext uri="{FF2B5EF4-FFF2-40B4-BE49-F238E27FC236}">
                            <a16:creationId xmlns:a16="http://schemas.microsoft.com/office/drawing/2014/main" id="{20C6C98D-995C-4429-86A8-ADBBC95E47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193"/>
                        <a:ext cx="1588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Kép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sp>
        <p:nvSpPr>
          <p:cNvPr id="8" name="Cím helye 2">
            <a:extLst>
              <a:ext uri="{FF2B5EF4-FFF2-40B4-BE49-F238E27FC236}">
                <a16:creationId xmlns:a16="http://schemas.microsoft.com/office/drawing/2014/main" id="{01B6B6BD-417C-485E-8ABA-B3DE8202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830" y="126889"/>
            <a:ext cx="6109607" cy="665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7" name="Foliennummernplatzhalter 3">
            <a:extLst>
              <a:ext uri="{FF2B5EF4-FFF2-40B4-BE49-F238E27FC236}">
                <a16:creationId xmlns:a16="http://schemas.microsoft.com/office/drawing/2014/main" id="{11BE34C6-B742-4EE0-B22A-DC72133C0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36847" y="4824693"/>
            <a:ext cx="448996" cy="229409"/>
          </a:xfrm>
          <a:prstGeom prst="rect">
            <a:avLst/>
          </a:prstGeom>
        </p:spPr>
        <p:txBody>
          <a:bodyPr/>
          <a:lstStyle>
            <a:lvl1pPr algn="ctr">
              <a:defRPr sz="1051"/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8F0BA6C6-AE08-4E47-8E7E-29A5025F8D5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637139"/>
      </p:ext>
    </p:extLst>
  </p:cSld>
  <p:clrMapOvr>
    <a:masterClrMapping/>
  </p:clrMapOvr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4233" y="697499"/>
            <a:ext cx="800100" cy="53578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"/>
            <a:ext cx="9144001" cy="247165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611" y="4398598"/>
            <a:ext cx="3330085" cy="56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14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9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3" y="642395"/>
            <a:ext cx="1235543" cy="239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514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956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514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956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/18</a:t>
            </a:r>
            <a:endParaRPr kumimoji="0" lang="hu-HU" sz="956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986" y="-8073"/>
            <a:ext cx="1097717" cy="89646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5" y="148285"/>
            <a:ext cx="705236" cy="5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9657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51" y="2974211"/>
            <a:ext cx="3761559" cy="2170014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99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91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5433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491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9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725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1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1" y="1369219"/>
            <a:ext cx="3867151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26736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9" y="273844"/>
            <a:ext cx="7886700" cy="99417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30241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30241" y="1878807"/>
            <a:ext cx="3868737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788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06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1590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  <p:sp>
        <p:nvSpPr>
          <p:cNvPr id="4" name="Téglalap 3"/>
          <p:cNvSpPr/>
          <p:nvPr userDrawn="1"/>
        </p:nvSpPr>
        <p:spPr>
          <a:xfrm>
            <a:off x="5724129" y="4186421"/>
            <a:ext cx="3240464" cy="811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Kép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6"/>
          <a:stretch/>
        </p:blipFill>
        <p:spPr>
          <a:xfrm>
            <a:off x="5625296" y="4239211"/>
            <a:ext cx="3113589" cy="66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52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301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789" y="740571"/>
            <a:ext cx="4629151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11133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789" y="740571"/>
            <a:ext cx="4629151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736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605754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43677" y="273846"/>
            <a:ext cx="1971675" cy="4358879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28653" y="273846"/>
            <a:ext cx="5762625" cy="4358879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71153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/21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59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/17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091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/17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15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/17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25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058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213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4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166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6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841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19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3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1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25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6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26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565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6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7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9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24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18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728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67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46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2"/>
            <a:ext cx="123554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/13</a:t>
            </a:r>
          </a:p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3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0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167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15.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61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35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75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094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33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79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16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/13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61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51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828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96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07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45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60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4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572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8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246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62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2C41C01-1A75-426B-A44A-43F25996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6F3F3F1-6504-42C2-B027-C738D7BE8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A74A8CB-40F6-4D7E-A3B8-044592C4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F2B468F1-740E-4E53-97D3-49171E0A3EB6}" type="datetimeFigureOut">
              <a:rPr lang="hu-HU" sz="1351" smtClean="0">
                <a:solidFill>
                  <a:srgbClr val="171616"/>
                </a:solidFill>
                <a:latin typeface="Arial" panose="020B060402020202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2023. 06. 08.</a:t>
            </a:fld>
            <a:endParaRPr lang="hu-HU" sz="1351">
              <a:solidFill>
                <a:srgbClr val="171616"/>
              </a:solidFill>
              <a:latin typeface="Arial" panose="020B0604020202020204"/>
              <a:cs typeface="+mn-cs"/>
            </a:endParaRP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4000B99-585B-4E37-99E5-5CE29BB45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endParaRPr lang="hu-HU" sz="1351">
              <a:solidFill>
                <a:srgbClr val="171616"/>
              </a:solidFill>
              <a:latin typeface="Arial" panose="020B0604020202020204"/>
              <a:cs typeface="+mn-cs"/>
            </a:endParaRP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0DFC31A-27A5-4668-9582-2AF9E202D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D1BE2DAA-BCD3-4027-B280-039DB9182FB3}" type="slidenum">
              <a:rPr lang="hu-HU" sz="1351" smtClean="0">
                <a:solidFill>
                  <a:srgbClr val="171616"/>
                </a:solidFill>
                <a:latin typeface="Arial" panose="020B060402020202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 sz="1351">
              <a:solidFill>
                <a:srgbClr val="171616"/>
              </a:solidFill>
              <a:latin typeface="Arial" panose="020B0604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73316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05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26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KÖSZÖNJÜK A FIGYELMÜKET!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94" y="2902689"/>
            <a:ext cx="4395740" cy="22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587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54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7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71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947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7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8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0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70699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7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472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1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223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695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668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00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682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55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6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18992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231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9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3" y="642395"/>
            <a:ext cx="1235543" cy="239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956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956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/21</a:t>
            </a:r>
            <a:endParaRPr kumimoji="0" lang="hu-HU" sz="956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986" y="-8073"/>
            <a:ext cx="1097717" cy="89646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5" y="148285"/>
            <a:ext cx="705236" cy="5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601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9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3" y="642395"/>
            <a:ext cx="1235543" cy="239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956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956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/17</a:t>
            </a:r>
            <a:endParaRPr kumimoji="0" lang="hu-HU" sz="956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986" y="-8073"/>
            <a:ext cx="1097717" cy="89646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5" y="148285"/>
            <a:ext cx="705236" cy="5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241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913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2071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7558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800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960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4"/>
            <a:ext cx="7886700" cy="99417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629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462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390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1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675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1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642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00245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662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11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37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902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446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9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9064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1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1" y="1369219"/>
            <a:ext cx="3867151" cy="326350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4908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39" y="273845"/>
            <a:ext cx="7886700" cy="99417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30241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30241" y="1878807"/>
            <a:ext cx="3868737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788" cy="276344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4882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4633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14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789" y="740572"/>
            <a:ext cx="4629151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229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789" y="740572"/>
            <a:ext cx="4629151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565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916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0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3" y="3012311"/>
            <a:ext cx="4133360" cy="2170014"/>
          </a:xfrm>
          <a:prstGeom prst="rect">
            <a:avLst/>
          </a:prstGeom>
        </p:spPr>
      </p:pic>
      <p:sp>
        <p:nvSpPr>
          <p:cNvPr id="4" name="Téglalap 3"/>
          <p:cNvSpPr/>
          <p:nvPr userDrawn="1"/>
        </p:nvSpPr>
        <p:spPr>
          <a:xfrm>
            <a:off x="5724128" y="4186420"/>
            <a:ext cx="3240464" cy="811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Kép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6"/>
          <a:stretch/>
        </p:blipFill>
        <p:spPr>
          <a:xfrm>
            <a:off x="5625296" y="4239211"/>
            <a:ext cx="3113589" cy="66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57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43677" y="273846"/>
            <a:ext cx="1971675" cy="4358879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28653" y="273846"/>
            <a:ext cx="5762625" cy="4358879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43118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82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4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9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/24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419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87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2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90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16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22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5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79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/14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767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44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74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51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06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44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036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87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1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82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5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74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404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3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20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157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62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8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15.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44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20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1"/>
            <a:ext cx="123554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/13</a:t>
            </a:r>
          </a:p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2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59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712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55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5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888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20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49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10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853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3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/13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120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338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" y="0"/>
            <a:ext cx="91360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500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 FOR YOUR ATTENTION!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4" y="3012311"/>
            <a:ext cx="4133360" cy="2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9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01292" y="1117723"/>
            <a:ext cx="8329051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9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951" b="1" i="0" u="none" strike="noStrike" kern="1200" cap="none" spc="0" normalizeH="0" baseline="0" noProof="0" dirty="0" smtClean="0">
                <a:ln>
                  <a:noFill/>
                </a:ln>
                <a:solidFill>
                  <a:srgbClr val="F05A2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1.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51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651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2.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Title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3.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 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kindly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you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font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size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smaller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than</a:t>
            </a:r>
            <a:r>
              <a:rPr kumimoji="0" lang="hu-H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20pt. 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fugitas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quidis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eiciaectum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eos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is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sunt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occae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ipsum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restium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endit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essumquam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officia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quis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magni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nihitinulpa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por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aliqui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nullacepudi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diatempor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dignates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moluptam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nobitem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ratecaecto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ipienia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sae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netur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most, te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volorit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entorrum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excesciet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hu-HU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voluptat</a:t>
            </a:r>
            <a:r>
              <a:rPr kumimoji="0" lang="hu-H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61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685783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0" i="0" u="none" strike="noStrike" kern="1200" cap="none" spc="0" normalizeH="0" baseline="0" noProof="0" dirty="0" smtClean="0">
              <a:ln>
                <a:noFill/>
              </a:ln>
              <a:solidFill>
                <a:srgbClr val="17161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 flipV="1">
            <a:off x="7739278" y="620694"/>
            <a:ext cx="1410511" cy="279083"/>
          </a:xfrm>
          <a:prstGeom prst="rect">
            <a:avLst/>
          </a:prstGeom>
        </p:spPr>
      </p:pic>
      <p:sp>
        <p:nvSpPr>
          <p:cNvPr id="16" name="Szövegdoboz 15"/>
          <p:cNvSpPr txBox="1"/>
          <p:nvPr userDrawn="1"/>
        </p:nvSpPr>
        <p:spPr>
          <a:xfrm>
            <a:off x="7859211" y="642396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oldal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86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44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246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84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9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64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4B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 hasCustomPrompt="1"/>
          </p:nvPr>
        </p:nvSpPr>
        <p:spPr>
          <a:xfrm>
            <a:off x="1304528" y="1059582"/>
            <a:ext cx="4419600" cy="162018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KÖSZÖNJÜK A FIGYELMÜKET!</a:t>
            </a:r>
            <a:endParaRPr lang="hu-HU" dirty="0"/>
          </a:p>
        </p:txBody>
      </p:sp>
      <p:sp>
        <p:nvSpPr>
          <p:cNvPr id="9" name="Téglalap 8"/>
          <p:cNvSpPr/>
          <p:nvPr userDrawn="1"/>
        </p:nvSpPr>
        <p:spPr>
          <a:xfrm>
            <a:off x="1" y="1113588"/>
            <a:ext cx="971600" cy="455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" name="Kép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7" y="1191240"/>
            <a:ext cx="515819" cy="300329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95" y="2902690"/>
            <a:ext cx="4395740" cy="22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9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2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729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ím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4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153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922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20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47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344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791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62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841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8997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33864" b="-16276"/>
          <a:stretch/>
        </p:blipFill>
        <p:spPr>
          <a:xfrm>
            <a:off x="8060600" y="695898"/>
            <a:ext cx="1080000" cy="213689"/>
          </a:xfrm>
          <a:prstGeom prst="rect">
            <a:avLst/>
          </a:prstGeom>
        </p:spPr>
      </p:pic>
      <p:sp>
        <p:nvSpPr>
          <p:cNvPr id="2" name="Szövegdoboz 1"/>
          <p:cNvSpPr txBox="1"/>
          <p:nvPr userDrawn="1"/>
        </p:nvSpPr>
        <p:spPr>
          <a:xfrm>
            <a:off x="7905059" y="652654"/>
            <a:ext cx="1235543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89392-A2DE-4254-B7A6-E3DA635DF314}" type="slidenum">
              <a:rPr kumimoji="0" lang="hu-HU" sz="1275" b="1" i="0" u="none" strike="noStrike" kern="1200" cap="none" spc="0" normalizeH="0" baseline="0" noProof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hu-HU" sz="1275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616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/15</a:t>
            </a:r>
            <a:endParaRPr kumimoji="0" lang="hu-HU" sz="1275" b="1" i="0" u="none" strike="noStrike" kern="1200" cap="none" spc="0" normalizeH="0" baseline="0" noProof="0" dirty="0">
              <a:ln>
                <a:noFill/>
              </a:ln>
              <a:solidFill>
                <a:srgbClr val="171616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1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50.xml"/><Relationship Id="rId42" Type="http://schemas.openxmlformats.org/officeDocument/2006/relationships/slideLayout" Target="../slideLayouts/slideLayout71.xml"/><Relationship Id="rId47" Type="http://schemas.openxmlformats.org/officeDocument/2006/relationships/slideLayout" Target="../slideLayouts/slideLayout76.xml"/><Relationship Id="rId63" Type="http://schemas.openxmlformats.org/officeDocument/2006/relationships/slideLayout" Target="../slideLayouts/slideLayout92.xml"/><Relationship Id="rId68" Type="http://schemas.openxmlformats.org/officeDocument/2006/relationships/slideLayout" Target="../slideLayouts/slideLayout97.xml"/><Relationship Id="rId1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61.xml"/><Relationship Id="rId37" Type="http://schemas.openxmlformats.org/officeDocument/2006/relationships/slideLayout" Target="../slideLayouts/slideLayout66.xml"/><Relationship Id="rId53" Type="http://schemas.openxmlformats.org/officeDocument/2006/relationships/slideLayout" Target="../slideLayouts/slideLayout82.xml"/><Relationship Id="rId58" Type="http://schemas.openxmlformats.org/officeDocument/2006/relationships/slideLayout" Target="../slideLayouts/slideLayout87.xml"/><Relationship Id="rId74" Type="http://schemas.openxmlformats.org/officeDocument/2006/relationships/slideLayout" Target="../slideLayouts/slideLayout103.xml"/><Relationship Id="rId79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34.xml"/><Relationship Id="rId61" Type="http://schemas.openxmlformats.org/officeDocument/2006/relationships/slideLayout" Target="../slideLayouts/slideLayout90.xml"/><Relationship Id="rId82" Type="http://schemas.openxmlformats.org/officeDocument/2006/relationships/theme" Target="../theme/theme4.xml"/><Relationship Id="rId1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slideLayout" Target="../slideLayouts/slideLayout59.xml"/><Relationship Id="rId35" Type="http://schemas.openxmlformats.org/officeDocument/2006/relationships/slideLayout" Target="../slideLayouts/slideLayout64.xml"/><Relationship Id="rId43" Type="http://schemas.openxmlformats.org/officeDocument/2006/relationships/slideLayout" Target="../slideLayouts/slideLayout72.xml"/><Relationship Id="rId48" Type="http://schemas.openxmlformats.org/officeDocument/2006/relationships/slideLayout" Target="../slideLayouts/slideLayout77.xml"/><Relationship Id="rId56" Type="http://schemas.openxmlformats.org/officeDocument/2006/relationships/slideLayout" Target="../slideLayouts/slideLayout85.xml"/><Relationship Id="rId64" Type="http://schemas.openxmlformats.org/officeDocument/2006/relationships/slideLayout" Target="../slideLayouts/slideLayout93.xml"/><Relationship Id="rId69" Type="http://schemas.openxmlformats.org/officeDocument/2006/relationships/slideLayout" Target="../slideLayouts/slideLayout98.xml"/><Relationship Id="rId7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37.xml"/><Relationship Id="rId51" Type="http://schemas.openxmlformats.org/officeDocument/2006/relationships/slideLayout" Target="../slideLayouts/slideLayout80.xml"/><Relationship Id="rId72" Type="http://schemas.openxmlformats.org/officeDocument/2006/relationships/slideLayout" Target="../slideLayouts/slideLayout101.xml"/><Relationship Id="rId80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33" Type="http://schemas.openxmlformats.org/officeDocument/2006/relationships/slideLayout" Target="../slideLayouts/slideLayout62.xml"/><Relationship Id="rId38" Type="http://schemas.openxmlformats.org/officeDocument/2006/relationships/slideLayout" Target="../slideLayouts/slideLayout67.xml"/><Relationship Id="rId46" Type="http://schemas.openxmlformats.org/officeDocument/2006/relationships/slideLayout" Target="../slideLayouts/slideLayout75.xml"/><Relationship Id="rId59" Type="http://schemas.openxmlformats.org/officeDocument/2006/relationships/slideLayout" Target="../slideLayouts/slideLayout88.xml"/><Relationship Id="rId67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49.xml"/><Relationship Id="rId41" Type="http://schemas.openxmlformats.org/officeDocument/2006/relationships/slideLayout" Target="../slideLayouts/slideLayout70.xml"/><Relationship Id="rId54" Type="http://schemas.openxmlformats.org/officeDocument/2006/relationships/slideLayout" Target="../slideLayouts/slideLayout83.xml"/><Relationship Id="rId62" Type="http://schemas.openxmlformats.org/officeDocument/2006/relationships/slideLayout" Target="../slideLayouts/slideLayout91.xml"/><Relationship Id="rId70" Type="http://schemas.openxmlformats.org/officeDocument/2006/relationships/slideLayout" Target="../slideLayouts/slideLayout99.xml"/><Relationship Id="rId75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36" Type="http://schemas.openxmlformats.org/officeDocument/2006/relationships/slideLayout" Target="../slideLayouts/slideLayout65.xml"/><Relationship Id="rId49" Type="http://schemas.openxmlformats.org/officeDocument/2006/relationships/slideLayout" Target="../slideLayouts/slideLayout78.xml"/><Relationship Id="rId57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39.xml"/><Relationship Id="rId31" Type="http://schemas.openxmlformats.org/officeDocument/2006/relationships/slideLayout" Target="../slideLayouts/slideLayout60.xml"/><Relationship Id="rId44" Type="http://schemas.openxmlformats.org/officeDocument/2006/relationships/slideLayout" Target="../slideLayouts/slideLayout73.xml"/><Relationship Id="rId52" Type="http://schemas.openxmlformats.org/officeDocument/2006/relationships/slideLayout" Target="../slideLayouts/slideLayout81.xml"/><Relationship Id="rId60" Type="http://schemas.openxmlformats.org/officeDocument/2006/relationships/slideLayout" Target="../slideLayouts/slideLayout89.xml"/><Relationship Id="rId65" Type="http://schemas.openxmlformats.org/officeDocument/2006/relationships/slideLayout" Target="../slideLayouts/slideLayout94.xml"/><Relationship Id="rId73" Type="http://schemas.openxmlformats.org/officeDocument/2006/relationships/slideLayout" Target="../slideLayouts/slideLayout102.xml"/><Relationship Id="rId78" Type="http://schemas.openxmlformats.org/officeDocument/2006/relationships/slideLayout" Target="../slideLayouts/slideLayout107.xml"/><Relationship Id="rId81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9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63.xml"/><Relationship Id="rId50" Type="http://schemas.openxmlformats.org/officeDocument/2006/relationships/slideLayout" Target="../slideLayouts/slideLayout79.xml"/><Relationship Id="rId55" Type="http://schemas.openxmlformats.org/officeDocument/2006/relationships/slideLayout" Target="../slideLayouts/slideLayout84.xml"/><Relationship Id="rId7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36.xml"/><Relationship Id="rId7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53.xml"/><Relationship Id="rId40" Type="http://schemas.openxmlformats.org/officeDocument/2006/relationships/slideLayout" Target="../slideLayouts/slideLayout69.xml"/><Relationship Id="rId45" Type="http://schemas.openxmlformats.org/officeDocument/2006/relationships/slideLayout" Target="../slideLayouts/slideLayout74.xml"/><Relationship Id="rId66" Type="http://schemas.openxmlformats.org/officeDocument/2006/relationships/slideLayout" Target="../slideLayouts/slideLayout9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34.xml"/><Relationship Id="rId42" Type="http://schemas.openxmlformats.org/officeDocument/2006/relationships/slideLayout" Target="../slideLayouts/slideLayout155.xml"/><Relationship Id="rId47" Type="http://schemas.openxmlformats.org/officeDocument/2006/relationships/slideLayout" Target="../slideLayouts/slideLayout160.xml"/><Relationship Id="rId63" Type="http://schemas.openxmlformats.org/officeDocument/2006/relationships/slideLayout" Target="../slideLayouts/slideLayout176.xml"/><Relationship Id="rId68" Type="http://schemas.openxmlformats.org/officeDocument/2006/relationships/slideLayout" Target="../slideLayouts/slideLayout181.xml"/><Relationship Id="rId1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24.xml"/><Relationship Id="rId32" Type="http://schemas.openxmlformats.org/officeDocument/2006/relationships/slideLayout" Target="../slideLayouts/slideLayout145.xml"/><Relationship Id="rId37" Type="http://schemas.openxmlformats.org/officeDocument/2006/relationships/slideLayout" Target="../slideLayouts/slideLayout150.xml"/><Relationship Id="rId53" Type="http://schemas.openxmlformats.org/officeDocument/2006/relationships/slideLayout" Target="../slideLayouts/slideLayout166.xml"/><Relationship Id="rId58" Type="http://schemas.openxmlformats.org/officeDocument/2006/relationships/slideLayout" Target="../slideLayouts/slideLayout171.xml"/><Relationship Id="rId74" Type="http://schemas.openxmlformats.org/officeDocument/2006/relationships/slideLayout" Target="../slideLayouts/slideLayout187.xml"/><Relationship Id="rId79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18.xml"/><Relationship Id="rId61" Type="http://schemas.openxmlformats.org/officeDocument/2006/relationships/slideLayout" Target="../slideLayouts/slideLayout174.xml"/><Relationship Id="rId82" Type="http://schemas.openxmlformats.org/officeDocument/2006/relationships/theme" Target="../theme/theme6.xml"/><Relationship Id="rId1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27.xml"/><Relationship Id="rId22" Type="http://schemas.openxmlformats.org/officeDocument/2006/relationships/slideLayout" Target="../slideLayouts/slideLayout135.xml"/><Relationship Id="rId27" Type="http://schemas.openxmlformats.org/officeDocument/2006/relationships/slideLayout" Target="../slideLayouts/slideLayout140.xml"/><Relationship Id="rId30" Type="http://schemas.openxmlformats.org/officeDocument/2006/relationships/slideLayout" Target="../slideLayouts/slideLayout143.xml"/><Relationship Id="rId35" Type="http://schemas.openxmlformats.org/officeDocument/2006/relationships/slideLayout" Target="../slideLayouts/slideLayout148.xml"/><Relationship Id="rId43" Type="http://schemas.openxmlformats.org/officeDocument/2006/relationships/slideLayout" Target="../slideLayouts/slideLayout156.xml"/><Relationship Id="rId48" Type="http://schemas.openxmlformats.org/officeDocument/2006/relationships/slideLayout" Target="../slideLayouts/slideLayout161.xml"/><Relationship Id="rId56" Type="http://schemas.openxmlformats.org/officeDocument/2006/relationships/slideLayout" Target="../slideLayouts/slideLayout169.xml"/><Relationship Id="rId64" Type="http://schemas.openxmlformats.org/officeDocument/2006/relationships/slideLayout" Target="../slideLayouts/slideLayout177.xml"/><Relationship Id="rId69" Type="http://schemas.openxmlformats.org/officeDocument/2006/relationships/slideLayout" Target="../slideLayouts/slideLayout182.xml"/><Relationship Id="rId77" Type="http://schemas.openxmlformats.org/officeDocument/2006/relationships/slideLayout" Target="../slideLayouts/slideLayout190.xml"/><Relationship Id="rId8" Type="http://schemas.openxmlformats.org/officeDocument/2006/relationships/slideLayout" Target="../slideLayouts/slideLayout121.xml"/><Relationship Id="rId51" Type="http://schemas.openxmlformats.org/officeDocument/2006/relationships/slideLayout" Target="../slideLayouts/slideLayout164.xml"/><Relationship Id="rId72" Type="http://schemas.openxmlformats.org/officeDocument/2006/relationships/slideLayout" Target="../slideLayouts/slideLayout185.xml"/><Relationship Id="rId80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5" Type="http://schemas.openxmlformats.org/officeDocument/2006/relationships/slideLayout" Target="../slideLayouts/slideLayout138.xml"/><Relationship Id="rId33" Type="http://schemas.openxmlformats.org/officeDocument/2006/relationships/slideLayout" Target="../slideLayouts/slideLayout146.xml"/><Relationship Id="rId38" Type="http://schemas.openxmlformats.org/officeDocument/2006/relationships/slideLayout" Target="../slideLayouts/slideLayout151.xml"/><Relationship Id="rId46" Type="http://schemas.openxmlformats.org/officeDocument/2006/relationships/slideLayout" Target="../slideLayouts/slideLayout159.xml"/><Relationship Id="rId59" Type="http://schemas.openxmlformats.org/officeDocument/2006/relationships/slideLayout" Target="../slideLayouts/slideLayout172.xml"/><Relationship Id="rId67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33.xml"/><Relationship Id="rId41" Type="http://schemas.openxmlformats.org/officeDocument/2006/relationships/slideLayout" Target="../slideLayouts/slideLayout154.xml"/><Relationship Id="rId54" Type="http://schemas.openxmlformats.org/officeDocument/2006/relationships/slideLayout" Target="../slideLayouts/slideLayout167.xml"/><Relationship Id="rId62" Type="http://schemas.openxmlformats.org/officeDocument/2006/relationships/slideLayout" Target="../slideLayouts/slideLayout175.xml"/><Relationship Id="rId70" Type="http://schemas.openxmlformats.org/officeDocument/2006/relationships/slideLayout" Target="../slideLayouts/slideLayout183.xml"/><Relationship Id="rId75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8.xml"/><Relationship Id="rId23" Type="http://schemas.openxmlformats.org/officeDocument/2006/relationships/slideLayout" Target="../slideLayouts/slideLayout136.xml"/><Relationship Id="rId28" Type="http://schemas.openxmlformats.org/officeDocument/2006/relationships/slideLayout" Target="../slideLayouts/slideLayout141.xml"/><Relationship Id="rId36" Type="http://schemas.openxmlformats.org/officeDocument/2006/relationships/slideLayout" Target="../slideLayouts/slideLayout149.xml"/><Relationship Id="rId49" Type="http://schemas.openxmlformats.org/officeDocument/2006/relationships/slideLayout" Target="../slideLayouts/slideLayout162.xml"/><Relationship Id="rId57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23.xml"/><Relationship Id="rId31" Type="http://schemas.openxmlformats.org/officeDocument/2006/relationships/slideLayout" Target="../slideLayouts/slideLayout144.xml"/><Relationship Id="rId44" Type="http://schemas.openxmlformats.org/officeDocument/2006/relationships/slideLayout" Target="../slideLayouts/slideLayout157.xml"/><Relationship Id="rId52" Type="http://schemas.openxmlformats.org/officeDocument/2006/relationships/slideLayout" Target="../slideLayouts/slideLayout165.xml"/><Relationship Id="rId60" Type="http://schemas.openxmlformats.org/officeDocument/2006/relationships/slideLayout" Target="../slideLayouts/slideLayout173.xml"/><Relationship Id="rId65" Type="http://schemas.openxmlformats.org/officeDocument/2006/relationships/slideLayout" Target="../slideLayouts/slideLayout178.xml"/><Relationship Id="rId73" Type="http://schemas.openxmlformats.org/officeDocument/2006/relationships/slideLayout" Target="../slideLayouts/slideLayout186.xml"/><Relationship Id="rId78" Type="http://schemas.openxmlformats.org/officeDocument/2006/relationships/slideLayout" Target="../slideLayouts/slideLayout191.xml"/><Relationship Id="rId81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3" Type="http://schemas.openxmlformats.org/officeDocument/2006/relationships/slideLayout" Target="../slideLayouts/slideLayout126.xml"/><Relationship Id="rId18" Type="http://schemas.openxmlformats.org/officeDocument/2006/relationships/slideLayout" Target="../slideLayouts/slideLayout131.xml"/><Relationship Id="rId39" Type="http://schemas.openxmlformats.org/officeDocument/2006/relationships/slideLayout" Target="../slideLayouts/slideLayout152.xml"/><Relationship Id="rId34" Type="http://schemas.openxmlformats.org/officeDocument/2006/relationships/slideLayout" Target="../slideLayouts/slideLayout147.xml"/><Relationship Id="rId50" Type="http://schemas.openxmlformats.org/officeDocument/2006/relationships/slideLayout" Target="../slideLayouts/slideLayout163.xml"/><Relationship Id="rId55" Type="http://schemas.openxmlformats.org/officeDocument/2006/relationships/slideLayout" Target="../slideLayouts/slideLayout168.xml"/><Relationship Id="rId76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20.xml"/><Relationship Id="rId71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15.xml"/><Relationship Id="rId29" Type="http://schemas.openxmlformats.org/officeDocument/2006/relationships/slideLayout" Target="../slideLayouts/slideLayout142.xml"/><Relationship Id="rId24" Type="http://schemas.openxmlformats.org/officeDocument/2006/relationships/slideLayout" Target="../slideLayouts/slideLayout137.xml"/><Relationship Id="rId40" Type="http://schemas.openxmlformats.org/officeDocument/2006/relationships/slideLayout" Target="../slideLayouts/slideLayout153.xml"/><Relationship Id="rId45" Type="http://schemas.openxmlformats.org/officeDocument/2006/relationships/slideLayout" Target="../slideLayouts/slideLayout158.xml"/><Relationship Id="rId66" Type="http://schemas.openxmlformats.org/officeDocument/2006/relationships/slideLayout" Target="../slideLayouts/slideLayout1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84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29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6/8/2023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869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28651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27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56" r:id="rId31"/>
    <p:sldLayoutId id="2147483757" r:id="rId32"/>
    <p:sldLayoutId id="2147483758" r:id="rId33"/>
    <p:sldLayoutId id="2147483759" r:id="rId34"/>
    <p:sldLayoutId id="2147483760" r:id="rId35"/>
    <p:sldLayoutId id="2147483761" r:id="rId36"/>
    <p:sldLayoutId id="2147483762" r:id="rId37"/>
    <p:sldLayoutId id="2147483763" r:id="rId38"/>
    <p:sldLayoutId id="2147483764" r:id="rId39"/>
    <p:sldLayoutId id="2147483765" r:id="rId40"/>
    <p:sldLayoutId id="2147483766" r:id="rId41"/>
    <p:sldLayoutId id="2147483767" r:id="rId42"/>
    <p:sldLayoutId id="2147483768" r:id="rId43"/>
    <p:sldLayoutId id="2147483769" r:id="rId44"/>
    <p:sldLayoutId id="2147483770" r:id="rId45"/>
    <p:sldLayoutId id="2147483771" r:id="rId46"/>
    <p:sldLayoutId id="2147483772" r:id="rId47"/>
    <p:sldLayoutId id="2147483773" r:id="rId48"/>
    <p:sldLayoutId id="2147483774" r:id="rId49"/>
    <p:sldLayoutId id="2147483775" r:id="rId50"/>
    <p:sldLayoutId id="2147483776" r:id="rId51"/>
    <p:sldLayoutId id="2147483777" r:id="rId52"/>
    <p:sldLayoutId id="2147483778" r:id="rId53"/>
    <p:sldLayoutId id="2147483779" r:id="rId54"/>
    <p:sldLayoutId id="2147483780" r:id="rId55"/>
    <p:sldLayoutId id="2147483781" r:id="rId56"/>
    <p:sldLayoutId id="2147483782" r:id="rId57"/>
    <p:sldLayoutId id="2147483783" r:id="rId58"/>
    <p:sldLayoutId id="2147483784" r:id="rId59"/>
    <p:sldLayoutId id="2147483785" r:id="rId60"/>
    <p:sldLayoutId id="2147483786" r:id="rId61"/>
    <p:sldLayoutId id="2147483787" r:id="rId62"/>
    <p:sldLayoutId id="2147483788" r:id="rId63"/>
    <p:sldLayoutId id="2147483789" r:id="rId64"/>
    <p:sldLayoutId id="2147483790" r:id="rId65"/>
    <p:sldLayoutId id="2147483791" r:id="rId66"/>
    <p:sldLayoutId id="2147483792" r:id="rId67"/>
    <p:sldLayoutId id="2147483793" r:id="rId68"/>
    <p:sldLayoutId id="2147483794" r:id="rId69"/>
    <p:sldLayoutId id="2147483795" r:id="rId70"/>
    <p:sldLayoutId id="2147483796" r:id="rId71"/>
    <p:sldLayoutId id="2147483797" r:id="rId72"/>
    <p:sldLayoutId id="2147483798" r:id="rId73"/>
    <p:sldLayoutId id="2147483799" r:id="rId74"/>
    <p:sldLayoutId id="2147483800" r:id="rId75"/>
    <p:sldLayoutId id="2147483801" r:id="rId76"/>
    <p:sldLayoutId id="2147483802" r:id="rId77"/>
    <p:sldLayoutId id="2147483803" r:id="rId78"/>
    <p:sldLayoutId id="2147483804" r:id="rId79"/>
    <p:sldLayoutId id="2147483805" r:id="rId80"/>
    <p:sldLayoutId id="2147483806" r:id="rId8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33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14338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5" indent="-128585" algn="l" defTabSz="514338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53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2923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7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8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8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4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7D274AA7-7848-49B4-AF3F-6C23926C947A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46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  <p:sldLayoutId id="2147483835" r:id="rId24"/>
    <p:sldLayoutId id="2147483836" r:id="rId25"/>
    <p:sldLayoutId id="2147483837" r:id="rId26"/>
    <p:sldLayoutId id="2147483838" r:id="rId27"/>
    <p:sldLayoutId id="2147483839" r:id="rId28"/>
    <p:sldLayoutId id="2147483840" r:id="rId29"/>
    <p:sldLayoutId id="2147483841" r:id="rId30"/>
    <p:sldLayoutId id="2147483842" r:id="rId31"/>
    <p:sldLayoutId id="2147483843" r:id="rId32"/>
    <p:sldLayoutId id="2147483844" r:id="rId33"/>
    <p:sldLayoutId id="2147483845" r:id="rId34"/>
    <p:sldLayoutId id="2147483846" r:id="rId35"/>
    <p:sldLayoutId id="2147483847" r:id="rId36"/>
    <p:sldLayoutId id="2147483848" r:id="rId37"/>
    <p:sldLayoutId id="2147483849" r:id="rId38"/>
    <p:sldLayoutId id="2147483850" r:id="rId39"/>
    <p:sldLayoutId id="2147483851" r:id="rId40"/>
    <p:sldLayoutId id="2147483852" r:id="rId41"/>
    <p:sldLayoutId id="2147483853" r:id="rId42"/>
    <p:sldLayoutId id="2147483854" r:id="rId43"/>
    <p:sldLayoutId id="2147483855" r:id="rId44"/>
    <p:sldLayoutId id="2147483856" r:id="rId45"/>
    <p:sldLayoutId id="2147483857" r:id="rId46"/>
    <p:sldLayoutId id="2147483858" r:id="rId47"/>
    <p:sldLayoutId id="2147483859" r:id="rId48"/>
    <p:sldLayoutId id="2147483860" r:id="rId49"/>
    <p:sldLayoutId id="2147483861" r:id="rId50"/>
    <p:sldLayoutId id="2147483862" r:id="rId51"/>
    <p:sldLayoutId id="2147483863" r:id="rId52"/>
    <p:sldLayoutId id="2147483864" r:id="rId53"/>
    <p:sldLayoutId id="2147483865" r:id="rId54"/>
    <p:sldLayoutId id="2147483866" r:id="rId55"/>
    <p:sldLayoutId id="2147483867" r:id="rId56"/>
    <p:sldLayoutId id="2147483868" r:id="rId57"/>
    <p:sldLayoutId id="2147483869" r:id="rId58"/>
    <p:sldLayoutId id="2147483870" r:id="rId59"/>
    <p:sldLayoutId id="2147483871" r:id="rId60"/>
    <p:sldLayoutId id="2147483872" r:id="rId61"/>
    <p:sldLayoutId id="2147483873" r:id="rId62"/>
    <p:sldLayoutId id="2147483874" r:id="rId63"/>
    <p:sldLayoutId id="2147483875" r:id="rId64"/>
    <p:sldLayoutId id="2147483876" r:id="rId65"/>
    <p:sldLayoutId id="2147483877" r:id="rId66"/>
    <p:sldLayoutId id="2147483878" r:id="rId67"/>
    <p:sldLayoutId id="2147483879" r:id="rId68"/>
    <p:sldLayoutId id="2147483880" r:id="rId69"/>
    <p:sldLayoutId id="2147483881" r:id="rId70"/>
    <p:sldLayoutId id="2147483882" r:id="rId71"/>
    <p:sldLayoutId id="2147483883" r:id="rId72"/>
    <p:sldLayoutId id="2147483884" r:id="rId73"/>
    <p:sldLayoutId id="2147483885" r:id="rId74"/>
    <p:sldLayoutId id="2147483886" r:id="rId75"/>
    <p:sldLayoutId id="2147483887" r:id="rId76"/>
    <p:sldLayoutId id="2147483888" r:id="rId77"/>
    <p:sldLayoutId id="2147483889" r:id="rId78"/>
    <p:sldLayoutId id="2147483890" r:id="rId79"/>
    <p:sldLayoutId id="2147483891" r:id="rId80"/>
    <p:sldLayoutId id="2147483892" r:id="rId8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jpeg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2" Type="http://schemas.openxmlformats.org/officeDocument/2006/relationships/image" Target="../media/image29.jpg"/><Relationship Id="rId16" Type="http://schemas.openxmlformats.org/officeDocument/2006/relationships/image" Target="../media/image43.jpeg"/><Relationship Id="rId20" Type="http://schemas.openxmlformats.org/officeDocument/2006/relationships/image" Target="../media/image47.png"/><Relationship Id="rId29" Type="http://schemas.openxmlformats.org/officeDocument/2006/relationships/image" Target="../media/image56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0.jpeg"/><Relationship Id="rId28" Type="http://schemas.openxmlformats.org/officeDocument/2006/relationships/image" Target="../media/image55.jpe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18" Type="http://schemas.openxmlformats.org/officeDocument/2006/relationships/image" Target="../media/image66.png"/><Relationship Id="rId26" Type="http://schemas.openxmlformats.org/officeDocument/2006/relationships/image" Target="NULL"/><Relationship Id="rId3" Type="http://schemas.openxmlformats.org/officeDocument/2006/relationships/slideLayout" Target="../slideLayouts/slideLayout138.xml"/><Relationship Id="rId21" Type="http://schemas.openxmlformats.org/officeDocument/2006/relationships/image" Target="../media/image68.png"/><Relationship Id="rId7" Type="http://schemas.openxmlformats.org/officeDocument/2006/relationships/image" Target="../media/image58.png"/><Relationship Id="rId12" Type="http://schemas.openxmlformats.org/officeDocument/2006/relationships/image" Target="../media/image62.png"/><Relationship Id="rId17" Type="http://schemas.openxmlformats.org/officeDocument/2006/relationships/image" Target="NULL"/><Relationship Id="rId25" Type="http://schemas.openxmlformats.org/officeDocument/2006/relationships/image" Target="../media/image70.png"/><Relationship Id="rId2" Type="http://schemas.openxmlformats.org/officeDocument/2006/relationships/tags" Target="../tags/tag6.xml"/><Relationship Id="rId16" Type="http://schemas.openxmlformats.org/officeDocument/2006/relationships/image" Target="../media/image65.png"/><Relationship Id="rId20" Type="http://schemas.openxmlformats.org/officeDocument/2006/relationships/image" Target="../media/image67.png"/><Relationship Id="rId29" Type="http://schemas.openxmlformats.org/officeDocument/2006/relationships/image" Target="../media/image72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24" Type="http://schemas.openxmlformats.org/officeDocument/2006/relationships/image" Target="NULL"/><Relationship Id="rId5" Type="http://schemas.openxmlformats.org/officeDocument/2006/relationships/image" Target="../media/image13.emf"/><Relationship Id="rId15" Type="http://schemas.openxmlformats.org/officeDocument/2006/relationships/image" Target="../media/image64.png"/><Relationship Id="rId23" Type="http://schemas.openxmlformats.org/officeDocument/2006/relationships/image" Target="../media/image69.png"/><Relationship Id="rId28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oleObject" Target="../embeddings/oleObject3.bin"/><Relationship Id="rId9" Type="http://schemas.openxmlformats.org/officeDocument/2006/relationships/image" Target="../media/image60.png"/><Relationship Id="rId14" Type="http://schemas.openxmlformats.org/officeDocument/2006/relationships/image" Target="NULL"/><Relationship Id="rId22" Type="http://schemas.openxmlformats.org/officeDocument/2006/relationships/image" Target="NULL"/><Relationship Id="rId27" Type="http://schemas.openxmlformats.org/officeDocument/2006/relationships/image" Target="../media/image71.png"/><Relationship Id="rId30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li-alps.hu/" TargetMode="External"/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5.xml"/><Relationship Id="rId7" Type="http://schemas.openxmlformats.org/officeDocument/2006/relationships/image" Target="../media/image23.emf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7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26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1301750" y="3861533"/>
            <a:ext cx="3126559" cy="71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351" b="1" dirty="0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David Bereczkei </a:t>
            </a:r>
          </a:p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351" b="1" dirty="0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8 </a:t>
            </a:r>
            <a:r>
              <a:rPr lang="hu-HU" sz="1351" b="1" dirty="0" err="1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June</a:t>
            </a:r>
            <a:r>
              <a:rPr lang="hu-HU" sz="1351" b="1" dirty="0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 2023</a:t>
            </a:r>
          </a:p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351" b="1" dirty="0" err="1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Heptech</a:t>
            </a:r>
            <a:r>
              <a:rPr lang="hu-HU" sz="1351" b="1" dirty="0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hu-HU" sz="1351" b="1" dirty="0" err="1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best</a:t>
            </a:r>
            <a:r>
              <a:rPr lang="hu-HU" sz="1351" b="1" dirty="0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hu-HU" sz="1351" b="1" dirty="0" err="1">
                <a:solidFill>
                  <a:srgbClr val="F05A28"/>
                </a:solidFill>
                <a:latin typeface="Calibri" panose="020F0502020204030204" pitchFamily="34" charset="0"/>
                <a:ea typeface="Verdana" pitchFamily="34" charset="0"/>
                <a:cs typeface="Arial" panose="020B0604020202020204" pitchFamily="34" charset="0"/>
              </a:rPr>
              <a:t>practice</a:t>
            </a:r>
            <a:endParaRPr lang="hu-HU" sz="1275" b="1" dirty="0">
              <a:solidFill>
                <a:srgbClr val="F05A28"/>
              </a:solidFill>
              <a:latin typeface="Calibri" panose="020F050202020403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301750" y="2613137"/>
            <a:ext cx="6610351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2925"/>
              </a:lnSpc>
              <a:spcBef>
                <a:spcPts val="0"/>
              </a:spcBef>
              <a:spcAft>
                <a:spcPts val="0"/>
              </a:spcAft>
            </a:pPr>
            <a:r>
              <a:rPr lang="hu-HU" sz="3225" b="1" dirty="0">
                <a:solidFill>
                  <a:srgbClr val="44546A">
                    <a:lumMod val="50000"/>
                  </a:srgbClr>
                </a:solidFill>
                <a:latin typeface="Calibri" panose="020F0502020204030204" pitchFamily="34" charset="0"/>
                <a:cs typeface="+mn-cs"/>
              </a:rPr>
              <a:t>ELI </a:t>
            </a:r>
            <a:r>
              <a:rPr lang="hu-HU" sz="3225" b="1" dirty="0" err="1">
                <a:solidFill>
                  <a:srgbClr val="44546A">
                    <a:lumMod val="50000"/>
                  </a:srgbClr>
                </a:solidFill>
                <a:latin typeface="Calibri" panose="020F0502020204030204" pitchFamily="34" charset="0"/>
                <a:cs typeface="+mn-cs"/>
              </a:rPr>
              <a:t>metrics</a:t>
            </a:r>
            <a:endParaRPr lang="hu-HU" sz="3225" b="1" dirty="0">
              <a:solidFill>
                <a:srgbClr val="44546A">
                  <a:lumMod val="50000"/>
                </a:srgbClr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60" y="4411594"/>
            <a:ext cx="3330085" cy="55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2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B8665A48-D172-504A-863F-D4E68211E964}"/>
              </a:ext>
            </a:extLst>
          </p:cNvPr>
          <p:cNvSpPr/>
          <p:nvPr/>
        </p:nvSpPr>
        <p:spPr>
          <a:xfrm>
            <a:off x="399541" y="988265"/>
            <a:ext cx="8609239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Monetary – </a:t>
            </a:r>
            <a:r>
              <a:rPr lang="en-US" i="1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limited incomes from technology transfer (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app. 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3000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EUR/year</a:t>
            </a:r>
            <a:r>
              <a:rPr lang="en-US" i="1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)</a:t>
            </a:r>
            <a:endParaRPr lang="hu-HU" i="1" dirty="0" smtClean="0">
              <a:latin typeface="Calibri" panose="020F0502020204030204" pitchFamily="34" charset="0"/>
              <a:ea typeface="ＭＳ 明朝"/>
              <a:cs typeface="Calibri" panose="020F0502020204030204" pitchFamily="34" charset="0"/>
            </a:endParaRPr>
          </a:p>
          <a:p>
            <a:pPr marL="285744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Non-monetary</a:t>
            </a: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Number of innovation-driven leads</a:t>
            </a:r>
            <a:r>
              <a:rPr lang="hu-HU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  -</a:t>
            </a:r>
            <a:r>
              <a:rPr lang="hu-HU" dirty="0" err="1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app</a:t>
            </a:r>
            <a:r>
              <a:rPr lang="hu-HU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. 10</a:t>
            </a:r>
            <a:endParaRPr lang="en-US" dirty="0" smtClean="0">
              <a:latin typeface="Calibri" panose="020F0502020204030204" pitchFamily="34" charset="0"/>
              <a:ea typeface="ＭＳ 明朝"/>
              <a:cs typeface="Calibri" panose="020F0502020204030204" pitchFamily="34" charset="0"/>
            </a:endParaRP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Number of collaborations (contract/collaborative research, sponsored students)</a:t>
            </a:r>
            <a:r>
              <a:rPr lang="hu-HU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 -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 collaborations, 1 student</a:t>
            </a:r>
            <a:endParaRPr lang="en-US" dirty="0" smtClean="0">
              <a:latin typeface="Calibri" panose="020F0502020204030204" pitchFamily="34" charset="0"/>
              <a:ea typeface="ＭＳ 明朝"/>
              <a:cs typeface="Calibri" panose="020F0502020204030204" pitchFamily="34" charset="0"/>
            </a:endParaRP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Filed patents (national/international)</a:t>
            </a:r>
            <a:r>
              <a:rPr lang="hu-HU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 - 3</a:t>
            </a:r>
            <a:endParaRPr lang="en-US" dirty="0" smtClean="0">
              <a:latin typeface="Calibri" panose="020F0502020204030204" pitchFamily="34" charset="0"/>
              <a:ea typeface="ＭＳ 明朝"/>
              <a:cs typeface="Calibri" panose="020F0502020204030204" pitchFamily="34" charset="0"/>
            </a:endParaRP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Marketed innovations (measured by leaflets/one-pagers/presentation materials/web/…)</a:t>
            </a:r>
            <a:r>
              <a:rPr lang="hu-HU" dirty="0" smtClean="0">
                <a:latin typeface="Calibri" panose="020F0502020204030204" pitchFamily="34" charset="0"/>
                <a:ea typeface="ＭＳ 明朝"/>
                <a:cs typeface="Calibri" panose="020F0502020204030204" pitchFamily="34" charset="0"/>
              </a:rPr>
              <a:t> – 5</a:t>
            </a:r>
          </a:p>
          <a:p>
            <a:r>
              <a:rPr lang="hu-HU" dirty="0"/>
              <a:t> </a:t>
            </a: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 smtClean="0">
              <a:latin typeface="+mn-lt"/>
              <a:ea typeface="ＭＳ 明朝"/>
              <a:cs typeface="Times New Roman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28740B9F-7844-E641-B4D6-5E59D161B8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55877" y="293689"/>
            <a:ext cx="6621463" cy="392112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>
                <a:latin typeface="+mn-lt"/>
                <a:ea typeface="Times New Roman" panose="02020603050405020304" pitchFamily="18" charset="0"/>
              </a:rPr>
              <a:t>Metrics of innovations</a:t>
            </a:r>
            <a:r>
              <a:rPr lang="hu-HU" sz="2400" b="1" dirty="0">
                <a:latin typeface="+mn-lt"/>
                <a:ea typeface="Times New Roman" panose="02020603050405020304" pitchFamily="18" charset="0"/>
              </a:rPr>
              <a:t> – ELI-BL</a:t>
            </a:r>
            <a:endParaRPr lang="en-US" sz="2400" b="1" dirty="0"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80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14621" y="329849"/>
            <a:ext cx="3158535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57168" fontAlgn="auto">
              <a:lnSpc>
                <a:spcPts val="146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100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Research </a:t>
            </a:r>
            <a:r>
              <a:rPr lang="hu-HU" sz="2100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statistics</a:t>
            </a:r>
            <a:endParaRPr lang="hu-HU" sz="2100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31963" y="1351430"/>
            <a:ext cx="6632491" cy="30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0045" lvl="2" indent="-192877" algn="just" defTabSz="514338" fontAlgn="auto">
              <a:spcBef>
                <a:spcPts val="0"/>
              </a:spcBef>
              <a:spcAft>
                <a:spcPts val="339"/>
              </a:spcAft>
              <a:buClr>
                <a:srgbClr val="4F81BD"/>
              </a:buClr>
              <a:defRPr/>
            </a:pPr>
            <a:endParaRPr lang="hu-HU" sz="1239" kern="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0045" lvl="2" indent="-192877" algn="just" defTabSz="514338" fontAlgn="auto">
              <a:spcBef>
                <a:spcPts val="0"/>
              </a:spcBef>
              <a:spcAft>
                <a:spcPts val="339"/>
              </a:spcAft>
              <a:buClr>
                <a:srgbClr val="4F81BD"/>
              </a:buClr>
              <a:defRPr/>
            </a:pPr>
            <a:endParaRPr lang="hu-HU" sz="1239" kern="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1" descr="data:image/png;base64,iVBORw0KGgoAAAANSUhEUgAAAlcAAAGQCAYAAACDPkUVAAAgAElEQVR4XuydCYAUxfX/C5XE+0CIEpFoCMb8jcaDGJMAamLEGCMx8cSoqKgcnnhEkyAgHvGMF5j8kigqp6JyqIkoioqKijcqp1zCAruwF7uwLAv/+nZPzdb0ds9016uZ7el5/cv+QLaru/pbR3/6vVev2ixZsmTb5s2bBR+sACvACrACrAArwAqwAmQF5rWZP3/+toMOOoh8Jb4AK8AKsAKsACvACrACpa7AggULBMNVqfcCfn5WgBVgBVgBVoAVsKYAw5U1KflCrAArwAqwAqwAK8AKCMFwxb2AFWAFWAFWgBVgBVgBiwowXFkUky/FCrACrAArwAqwAqwAwxX3AVaAFWAFWAFWgBVgBSwqwHBlUUy+FCvACrACrAArwAqwAgxX3AdYAVaAFWAFWAFWgBWwqADDlUUx+VKsACvACrACrAArwAowXHEfYAVYAVaAFWAFWAFWwKICDFcWxeRLsQKsACvACrACrAArwHDFfYAVYAVYAVaAFWAFWAGLCjBcWRSTL8UKsAKsACvACrACrADDFfcBVoAVYAVYAVaAFWAFLCrAcGVRTL4UK8AKsAKsACvACrACDFfcB1gBVoAVYAVYAVaAFbCoAMOVRTH5UtEV+Oijj8Tdd9/tFDzrrLNE7969My6ycOFCMXToUOfffvvb34pzzjkn/XuUfe2118TcuXPFpk2bxI477ii6dOkiTj75ZHHEEUekz7vooouc3/sdhxxyiPjLX/7i/Oq2224Tn3/+eYvTOnbsKA499FDRt2/fnA8Y5l7Tp08Xo0ePdq7Vo0cPMWDAgIzrDhkyRCxevNh5nkcffTSwbup5f/zjH4sTTzwxQxelqV+FdR2D6gsdUTf9uriWOr9bt25i8ODBzuXRDg899FBa47322ktcffXVomvXri1uX15eLoYNGyYqKyud3+EZbrrppvS548ePF9OmTQvU+frrr3fa1ntPv76j2lPVFZpD+1wHnlm1NeozZ84cUVZW5hQL2xfUvaHFyJEj07ccNGhQ+tl1DdUJ6vm95bx11sdNrjYOqoteLsw5Qbp520y1kff8MPfwG4NB/Vz1vTBzQK4259+zArYVYLiyrShfL5ICs2bNEqNGjXLK6C81dZGg33tfrvpNAQYjRoxI/1OfPn0C66TDlYKaoJP9Xobec8PeS3/J6i+jKVOmiIkTJ7bQI1fddO10zXK9eLPVF2W90KLO1zX2u58fNOJ6jzzyiHjzzTczqjVw4EDRvXt3599yAZDSyntPvIDvvPNO0aFDh/S1lWaqrrmurQoqLe+77z4HrPwOvc5+v9fba9y4cYF90XsdvY56Oe89orRxUF30a4Y5J2hc6H0Z5wS1fZh7ROnnUeaASJMSn8wKWFCA4cqCiHwJcwVM4Ur/wlUvKFi53nrrLbFy5cq0NQo18wOCsC9ETOBjxoxJWy6CvsrV9cLeS7de6aCiXlSwXMDCo2DB78UE7WDZUla5Bx54wDk/l6b6s/vVF3WbMGFC2hqorGdBWur3g2UHVh7d6qbfT38+Zb0KgqtsAKPfE/rB0ue1bHrhytvm2dpKtwwBwC+99FJHW2gDOOzVq1caCMP2Ja9+qLMO9164DAtXfh8lUcEpDPj4PadXJ1h+g9o+zD2i9PMoc4D5DMUlWQEzBRiuzHTjUpYUyAUCQb+/9tprnZc4Xub33ntv1tqEBZ6gyV+3JuWyWIS9Fyqs3w9uqI0bN6atVl6LUVDd9H9XdculaS64wu91q42f5SXIcgXAUW49PJPuVvS6Q5UFiwpX0ArWPq8rjQJXel29zxGm6+eyXKk641rDhw9Pu0VNLFetCVfKEglIhHtaubv9NDOFK+9YUf0lyhwQps34HFbApgIMVzbV5GtFViAXCAT9Xp+o8XL5zW9+k+ESCgMQ3soWGq70r36AAQ5Yc7xuTe/LRYcdvc5+LrNcL94gGDSFK7z4EIOD5/BaZZSlAf++3377peOfqHAFPZRFTIdSClx5rXGnnXZaVktV2L6k9MYzv/fee47bUXc3FxtceXX3i8lT2tiCK9XPo8wBkScmLsAKEBVguCIKyMVpCpjClW5ZQA3givjhD3/ouIa8gdTZ4oqCQEX9O+qnYMEvrsf79GHvpcr5xfX4Wcf8Xkx6ILFutckWjxMUj6b/u26pC3O+fj/UfcWKFWnrlXJVIpD9qquuch4bVo1Vq1blhCuvtkFxZXjZLl++vIX1igJXuLeyjKh6wEras2fPFosu/EZALssV+imgSi3WUNYrE7jy3t/bZhSoyTa69TGo6q/6c7YYOFwzyOUZpZ9HmQNosxSXZgWiK8BwFV0zLmFRAVO4QhX02CC9SkFB2H7VDoIr77l4WVxxxRUZqxD9rhcVrvxeEHqMk7pHrkBf3Q1jAld+zwKYuPHGGzMsgrkC2gFX++yzT4sVngoEVTyODhFhA9qD4EqVV1YUpQUVrgCE//d//9diBamfLl79csGVN2heBYEXE1wpkNJd83p/Duva1rWL0s+jzAEWpyy+FCsQSgGGq1Ay8Un5UoACV6gTXoBvv/22A1oqQBr/rr+ww8ZBZZvY/Zb6Z4MrP9ee3/le6wjO8XPl+dUN1irc5/jjj8+Avlya6vUIgsEgmAwDV1j5542HUeDjlxaB6hZU5ZXFTWlPhSulk0r5oa8czNW+YeFKpRpRlp4XXnghbdFr7YB2vz6ntMa4+9Of/uQsetAXEugWSq9bOKoFTekf1M/V78PMAfmav/i6rECQAgxX3DdaVYFcIJDr93rl9a9+HVBM4AovNrz4/vGPf4ReKYi6hL0XztXdb3hBvfzyy+kVekFpBVAu20sXv4+imbe++gpE74rFoOfzugUBV7rLUg/eVvEyYSxXYVcL6ucpiMN9nn32WWcVYRAIRWkrPDv6w/3335+G+GztEBaucF1lAUIfaGhoKAq40vtutglED9aPCle5+rnffYPmgFad5PjmJakAw1VJNnt8HloP6vbLI6VP4rmsR0FQEfYlGrQMXOXhymWtiAJX+pe/ipfK9mII82JSrUqBK1wjWz3CWq50C4aqlx4Xli+4Uv0FfQmWTJtwhecI2w5R4EpZr6APVtypRKetbbnKNksEJdz1ltGtWmG0C3NOtnpF6fvxmQW5JklUgOEqia1aZM+kJyHEZHzCCSekcwrp+ZZ0aw5WJf3qV79ygoIRwI6X+ZNPPplO+kh1CwbFYulf4n4yhwU5HS50aNS1iPrVbwuu/MBPXTssXOF87wtYTy6ZL7jCfZWGKueWieUK9UO+ND37vW7VywXaUeBKt16pOuPf4gpXOjj7JQzVf6/HY4UBpzDnqL4YZQ4osimRq5sABRiuEtCIxf4I2TItq2eLEqTutYBlCzLXX5JBE7sepJsrS3uYe8FScccddzguQO9LWrfU6feK8tLJlb07jMtUz6Suax8Frryuo6B8TmED2tEX/HJ5ed2H3vuawlXQVjlhFjdEhSt9myfV58PCld/419s4WyyhsixF6V+6yzfXVjeom1/qhCALV5R6ZBtrucZpsc+ZXP/4K8BwFf82Koka4uWC5JNw46jA9GyBrHjxvf/++875KkM5XqKYVL37E2bb709/8Wbb+0wPPM/20gtzryCrjWpo/V4qlYGqW5ikqbn2ndNfvEF5iYIAMGhvQbWXof6y1S1g2SBSL5Nrb0EFUvoz+lkT9Ze0N3O70llZuLyB1/g96j5p0iSxaNGidMyd6o9+6T68gzSoLyn9/Fzcer/wq5N+jyhtnM2Fp7QJs++fun+Yc73xhNgTNEo9wvTzKHNASUyi/JCxUoDhKlbNwZVhBVgBVoAVYAVYgWJXgOGq2FuQ688KsAKsACvACrACsVKA4SpWzcGVYQVYAVaAFWAFWIFiV4DhqthbkOvPCrACrAArwAqwArFSgOEqVs3BlWEFWAFWgBVgBViBYleA4arYW5DrzwqwAqwAK8AKsAKxUoDhKlbNwZVhBVgBVoAVYAVYgWJXgOGq2FuQ688KsAKsACvACrACsVKA4SpWzcGVYQVYAVaAFWAFWIFiV4DhqthbkOvPCrACrAArwAqwArFSgOEqVs3BlWEFWAFWgBVgBViBYleA4arYW5DrzwqwAqwAK8AKsAKxUoDhKlbNwZVhBVgBVoAVYAVYgWJXgOGq2FuQ688KsAKsACvACrACsVKA4SpWzcGVYQVYAVaAFWAFWIFiV4DhqthbkOvPCrACrAArwAqwArFSgOEqVs3BlWEFWAFWgBVgBViBYleA4arYW5DrzwqwAqwAK8AKsAKxUoDhKlbNwZVhBVgBVoAVYAVYgWJXgOGq2FuQ688KsAKsACvACrACsVKA4SpWzcGVYQVYAVaAFWAFWIFiV4DhqthbkOvPCrACrAArwAqwArFSgOEqVs3BlWEFWAFWgBVgBViBYleA4arYW5DrzwqwAqwAK8AKsAKxUoDhKlbNwZVhBVgBVoAVYAVYgWJXINFwVVFRUeztw/VnBVgBVoAVYAVYAQsKtG3bVuyxxx4WrpT7EomEq8bGRlFWVibwJ8TkgxVgBVgBVoAVYAVKWwHwQMeOHQsiQuLgqr6+XixfvlzsvPPOonPnzgURkW/CCrACrAArwAqwAqyAUiBRcAU3IH7at2/v/PDBCrACrAArwAqwAqxAoRVIBFzpbkCY/GC14oMVYAVYAVaAFWAFWIHWUKDo4YrdgK3RbfierAArwAqwAqwAKxCkQFHDFbsBuWOzAqwAK8AKsAKsQNwUKEq4Yjdg3LoR14cVYAVYAVaAFWAFlALW4Wr06NFi+vTpzvW7desmBg8e7Py9T58+GaqPGzfOqBXYDWgkGxdiBVgBVoAVYAVYgQIpYB2uhgwZIkaMGJEGqoEDB4ru3bs7cGUKVEoLdgMWqFfwbVgBVoAVYAVYAVbAWAHrcKXXBKDVq1cvMlyxG9C4fbkgK8AKsAKsACvAChRYgbzB1cKFC8XQoUPT1irdLdilS5e0dSvM886bN4+TgoYRis9hBVgBVoAVYAVYgVZXIG9wBasVYq569+7d4iEHDRokTjzxRN/f+SlSXV1dsP2AWr1FuAKsACvACrACrAArUNQK5AWu7rvvPtGuXTvRt29fX3EQ9I4j6PdFrShXnhVgBVgBVoAVYAVKWgHrcAWwwqFWCfqpC8vVOeec48Ri8cEKsAKlo0B5VZ2Y+dFXoqK63vihD/r2HuKXRx9sXJ4LsgKsACuQbwWswtWsWbPEqFGjMuoM1+DRRx+d8e9wCbLVKt9Ny9dnBeKlwBdL14rhj80wrtTWrU1iU22VOP6ormLweb2Mr8MFWQFWgBXItwJW4SrfleXrswKsQHEq8PRrn4lJM+caV76pcbOoq65wyv/qmB8yXBkryQVZAVagEAowXBVCZb4HK1CiCsAN+Mjkd8XnS9YYK9BQXyvwow6GK2MpuSArwAoUSAGGqwIJzbdhBUpNgfkrq8SdE+eQHrt8+TyxpbEh4xoMVyRJuTArwAoUQAGGqwKIzLdgBUpRgfeX1IoJ75aTHv2LN59rUZ7hiiQpF2YFWIECKMBwVQCR+RasQCkq8J4FuPqS4aoUuw4/MytQ9AowXBV9E/IDsALxVCBfcHWCDGi/llcLxrPRuVasACvgKMBwxR2BFWAF8qJAPuBqm6wp3IIMV3lpMr4oK8AKWFKA4cqSkHwZVoAVyFTAJlwBqtTBcMU9jRVgBeKuAMNV3FuI68cKFKkCtuBKBytIwXBVpB2Cq80KlJACDFcl1Nj8qKxAIRV476taMZ64WvDLWf6rBdktWMiW5HuxAqxAVAUYrqIqxuezAqxAKAXyAVewYp3IMVeh9OeTWAFWoPUUYLhqPe35zqxAohWwDVfKPchwlehuww/HCiRCAYarRDQjPwQrED8FbMGVN+aK4Sp+bc01YgVYgUwFGK64R7ACrEBeFABcjctDzBXDVV6aiy/KCrACFhVguLIoJl+KFWAFmhVguOLewAqwAqWqAMNVqbY8PzcrkGcF8gJX0kd44k85iWiem44vzwqwAkQFGK6IAnJxVoAV8FfAOlylgq8YrrjHsQKsQNwVYLiKewtx/ViBIlXAKlxpUe0MV0XaIbjarEAJKcBwVUKNzY/KChRSgXctBLTPe7NlElGGq0K2It+LFWAFTBRguDJRjcuwAqxATgUcuJpdnvO8bCfM82Rod5KIypir687rRbouF2YFWAFWIJ8KMFzlU12+NitQwgrYhqt0ElGGqxLuVfzorEBxKMBwVRztxLVkBYpOAZtwpScSZctV0XUFrjArUHIKMFyVXJPzA7MChVHABlz5bdzMcFWY9uO7sAKsgLkCDFfm2nFJVoAVyKIA4Gqs5Zgr3I7hirsdK8AKxF0Bhqu4txDXjxUoUgUYroq04bjarAArQFaA4YosIV+AFWAF/BRguOJ+wQqwAqWqAMNVqbY8PzcrkGcFAFdjpFuwjbyPHpDu/e9s1ZjvScXguAWPkakYzudUDHluPr48K8AKEBRguCKIx0VZAVYgWAEFVxSNvHC1TVJaL6RiYLiiyMplWQFWIM8KMFzlWWC+PCtQqgrYhiuAFQ6Gq1LtUfzcrEDxKMBwVTxtxTVlBYpKAWtwJaFKdysyXBVVN+DKsgIlqQDDVUk2Oz80K5B/BazAldxbUAcrtlzlv934DqwAK0BXgOGKriFfgRVgBXwUmI2A9ndoewv6BrTLmKvrOeaK+xwrwArEWAGGqxg3DleNFShmBWzDlbJgwS3IcFXMPYPrzgokXwGGq+S3MT8hK9AqCtiEK2/MFcNVqzQp35QVYAVCKsBwFVIoPo0VYAWiKWALrvxirhiuorUFn80KsAKFVSCxcNXY2CgqKioE/uSDFWAFCq/Ap6ubxH8XetEoWj38Yq56/OhAceHJ3aJdiM9mBVgBVkAq0Llz54LokEi4qq+vF8uXLxd77LGHaNu2bUGE5JuwAqxApgIfrGgQU79oIMniB1e/6HaQuLT3T0nX5cKsACtQmgq0b9++IA+eOLiCtQo/HTt2dOCKD1aAFWgdBeAWfDIPqwU5oL112pPvygqwAuEVSAxcwf1XVlbmuAEBVjvvvHN4FfhMVoAVsK4Aw5V1SfmCrAArUCQKJAKulBsQQFUof2qRtC9XkxVoNQXCwhWisrCZs9/h5xZky1WrNSnfmBVgBUIqUPRwpdyA8KMWypcaUls+jRUoaQXeseAWXDDruQwNAWKAqxs4iWhJ9y1+eFYg7goULVyxGzDuXYvrV+oK2IQrb54rhqtS7138/KxAvBUoSrhiN2C8OxXXjhWAAu8spge0L3jLf29BhivuY6wAKxBnBazD1ejRo8X06dOdZ+7WrZsYPHiw8/cpU6aIiRMnOn/v0qWLGDFihJEu7AY0ko0LsQIFVwBw9URqtSBiqrJlvAr6PeDKe7BbsOBNyTdkBViBiApYh6shQ4akwalPnz5i4MCBonv37gJ/Hz58uOjatavAOQCv3r17h64uuwFDS8UnsgKxUECHK9MKMVyZKsflWAFWoDUVsA5X+sMAonr16iXWrVsn5syZk4YuWLEWL16ctmrlEgBghfN5NWAupfj3rEB8FMgHXMH6dRIHtMenkbkmrAAr4KtA3uBq4cKFYujQoWLcuHGOS1CHqVmzZomXXnoptGtw3rx5zkpAXg3IvZgVKB4FbMOVcisyXBVPH+CasgKlqkDe4Ep3/VHhqlQbh5+bFShmBWzBlTdWi+GqmHsF150VKA0F8gJX9913n2jXrp3o27evoyLgiuIWLI2m4KdkBZKlAODqceL2N34xVycdI/NcXdArWWLx07ACrECiFLAOVwArHGqVIP6uXISUgPZEqc4PwwqUgAJ5gStpxnIsVwxXJdCD+BFZgeJVwCpcIZZq1KhRGWqodAxBKRqKVzquOSvACmRTwCpcab5Bhivud6wAKxB3BazCVdwfluvHCrAChVPAGlx5gq4YrgrXhnwnVoAVMFOA4cpMNy7FCrACORRw4OrtcvesXFlE9Wtp5wblufoTuwW5/7ECrECMFWC4inHjcNVYgWJW4G0drgwfZKEnQ7vKc8VwZSgoF2MFWIGCKMBwVRCZ+SasQOkpYBuu9DxXDFel15/4iVmBYlKA4aqYWovrygoUkQI24UoPu0LMFcNVEXUEriorUIIKMFyVYKPzI7MChVDABlz55rliuCpE8/E9WAFWgKAAwxVBPC7KCrACwQoArkargHZDobwxV7gMW64MxeRirAArUDAFGK4KJjXfiBUoLQXyBVe9pOXqRl4tWFqdiZ+WFSgyBRiuiqzBuLqsQLEoYBuu9IB2hqti6QVcT1agNBVguCrNduenZgXyroBNuPIGtDNc5b35+AasACtAUIDhiiAeF2UFWIFgBQBXj2kxV1HyiKqrLpJ5rtJglfrLST9jtyD3O1aAFYi3AgxX8W4frh0rULQKeOHK5EHSAe363oIMVyZSchlWgBUooAIMVwUUm2/FCpSSAtbgyru3IMNVKXUjflZWoCgVYLgqymbjSrMC8Vfg7UWZbkGTGvumYmC4MpGSy7ACrEABFWC4KqDYfCtWoJQUeMsCXCHmyntwzFUp9SJ+VlagOBVguCrOduNaswKxV4DhKvZNxBVkBViBPCnAcJUnYfmyrECpK5APuEL41a/ZLVjqXYufnxWIvQIMV7FvIq4gK1CcCtiEKz2mneGqOPsD15oVKCUFGK5KqbUNn/Xp1z4zLOkWa2rcLM4+8SjSNbhw8SlgC648iwXZclV8XYFrzAqUnAIMVyXX5OEfuLyqTjwy+V3x+ZI14Qt5zmyorxV77rSdGH1LP+NrcMHiVABw9Shx42a/gHa2XBVnf+BaswKlpADDVSm1doRn/WLpWjH8sRkRSmSeunVrk9hUWyW2NDaIffbeg+HKWMniLchwVbxtxzVnBVgBmgIMVzT9ElkabsBJM+caPxvAqr66QmxtanKuwXBlLGVRF2S4Kurm48qzAqwAQQGGK4J4SSx651PvSzfgWuNH27ihUmxYn+lGZLgylrOoCzJcFXXzceVZAVaAoADDFUG8pBVdX7dF3DZtOemxVi34QFStybwGwxVJ0qItPMtCzNXigCSiN13Qq2h14YqzAqxA8hVguEp+G4d+QsDVrRbgqlqDK6z0Alw9zgHtodshKSc6cPVWOelxFr+dmaFd5bliuCLJyoVZAVYgzwowXOVZ4GK6vG24UkvoGa6KqRfYq6tNuPLmuWK4stdOfCVWgBWwrwDDlX1Ni/aKtuDKzy3Ilqui7RbGFbcFV355rhiujJuFC7ICrEABFGC4KoDIxXILB66mLhfel1mU+pctzIy5Um7BJ9gtGEXGRJxrA64WedyCEAZ5rhiuEtFF+CFYgcQqwHCV2KaN/mCAqxESrijHKglXKuZKdwuWAlzN/OgrinRim0xhcfxRXUnXiFNhwNV/LMdcMVzFqYVbvy5IdExJcown+EHn9jIudPfWfxiuQaIUYLhKVHPSHsYmXOnWL8RcJRmubGWy/36nPcWdV51Ja8QYlc4HXKFfncyWqxi1cutVBR8z2EHC9FCJjm8b1Fsc1nV/08twOVbAVwGGK+4YaQUAV7dYtFypC+/TTsLViGRuf0PNZA+N6qvXOZnsDztof4Yrz3jUVwsqYD/5p9It2JdTMZTy1AWooliKsd9pnUx0jOPOq89kuCrlzpSnZ2e4ypOwxXjZvMCVfCM6lqsEwpXtTPYMVy1HjYKrtCVU/sWxXDFcFeMUQ66zLSsx9jxVB8MVuVn4Aj4KMFxxt8iP5UrzCyYRrm4bO0t8Qcxkv1HuvagfSYSrf9uMuUr1KYar0py05q+sErc89qrxw29uqE/vd6pfhOHKWFIumEUBhivuHr5wZbpiEKsFq1dnBsV/S1qunkyQ5Wrx2o1i1KtlpJ6z8P2XROOm+oxrHCrdgnclLObKClx5OiPDFanrFW3hR+SYWyTHnumBFDHYQcJ7MFyZKsrlsinAcMX9IwOuhk+RYNRG/pMhXTlw5ZOhPUlwhQmeCleLPHAFuWG5YrjKHJB+298wXJXmpIUxR4ErzEs6XKkp7i6OuSrNDpXnp04sXNXX14vly2lpBfKsfewuX7u5jRgzty2pXgqudDZrt/tOYljfX5CuG6fCZRu2E9MW7UCqkoIrXafv7be3uPz3x5CuG6fCn5VvJ15YTNPJu/0Nnu9nh3QSF/b6UZweletSAAWeX9RWrNqALz+zQ4crfdxhzGHs8ZF8Bdq2bSu6dOlSkAdNJFxVVFQI/LRv317svPPOBREyCTcBXN3+Is3d5U0iCl0AV4/e3DcJEjnPsKxyi/jXm+5KI9MDcLXZ4xY8+IB9xe2DTjO9ZOzKzV62STz+bmZcWdRKfuWTRPSEHx8krj/3l1EvxecXuQKjZ1dbsVzpYIW/D7vkFPEjaTXmI/kKAK7wU4gjUXDV2NgoysrKBP7s2LEjg1XEHoTVgsPgFiQcXrcgLoWA9qS5BUfOoEHoojmZMVeY5DHBJ8kt+KZMIvrvWbSNm71wpfJc/ZlXCxJGaXEWHQm34BrzmKvqtf5uwbvZLVicHSLmtU4MXCk3ICxVnTt3DiU7lvXih3Ls27iKUlzs1G5fsdPe+5KuYasww1U4JRH3YQuu9K9ohquW+utwlc5zJVMxMFyF66tJOssmXOnjjuEqSb0kPs+SCLjS3YBwBYY5qMkfd91aK3rUvi4ocFWzqVF0OfkCcdQfLglT5byfA7gaKi1XKqrBJKZ9tTegXV5kX1iubk1OElFbcOV1CzJcBcOV3hcR0M5wlffpIHY3sAFXK31WC94tV+hiMQkfrIBNBYoarkzdgNTkj/s2lolfV08zboctW7eJ9fWbRcOWJnHk7/vFDq6MH0wW1OFqW+qNmES4etiyWxCrMx24ki6KpBw23IJ+Ae0MV0npIdGe42HLbkHn7nLcOZYrhqtojcFn51SgaOHK1A2IbRMoG30eUf+BOFz+mB4Aq7Ka5kHbwyAAACAASURBVLiBpMKVAivoxHDVsrdkxFylIDSJcPUvyzFXUPLX0nL1F465Mp2CiracVbjSTKEMV0XbJWJd8bzA1X333SfmzJkjxo0bl374Pn36ZAih/y6qQsXsBqyWrkD1xYTPpiOlSzBWbsHJqTxXqa+6qG2zetEHosqTRBQB7WMS5ha0ZrnSJnl8PWOiT8oBy5VNuNJjrhiuktJLwj+HNbjyxDvAWsyrBcO3A58ZTgHrcDVkyBDRrVs3MXHixBZwRQEqPI6pGxBlb5u2XCCmyPQ4vnaGOK72FdPiom7zFjH1s69TYNU8uuMEV+sQcwW4IhwZbsHUdWC5ShpcPUR0Cy72SSKKCZ7hKrPzqYB2b8wVwxVhkBZpUcDVQspqQZlEtEyLuVJ9CmOO4apIO0WMq20drtSzwlLltVxR4MrEDajrfisZrl4Rx5PhaqU0VmV+Nh35B8RcXRqLLmITrvSnTBxcyQmeDFepVAze1YIMVy3hyruwAjFXDFexmDIKWglYi0lwJVMxKLjyrhZkuCpoU5bEzQoKV0pRZEgdMWJEaIFN3IDei1uBq5qXQ9fZe2Jdo7RcfSrhKuPY5rgEj0wYXGEPL/1guGrZbRZLuPJbLZg0uPq/PMRcMVwZT0NFXdAWXHlhnS1XRd0tYlv5gsGVrsCgQYPEiSeeKHr37p1TGOUKpGZbH0G0XP1CWq2Op8CV4xZUcOUOb6Q8OPL3Eq5Oj4/l6maLbkHVuEmDK3w927Jc6QMgcW7BhbWCDFfvPNdijmC4yjltJvIEjDlblitdIIarRHaXVn+oVoGr0aNHOw/et2/fggkwYiot5sqBq1pYrkyyPwkZc9WUgqtmsIKLEFYrhquCdQMrN2K4CifjmwxX4YTis0IpwHAVSiY+KSYKtApcwXJ1zjnniO7duxdMBjpcvZyCK7MquwHtruWqDQAtxWhJhys8JixXYxO0WjAfcIVQPFiu7rkmQasFGa7MJgsu5atAPuAK4w5jjmOuuNPZVsA6XAGcKisr0/WE++973/ueGDVqVMa/FdJqhRvbgavpxvoDrqZ9JrfKaRHQDrfgZcbXtVkQAe1DLLgFa1IxV8rGl0S4epC4WvArbW9B1SWSBldvaHAFF7hu8/X+d1A/XsJuQZtDvKivhTFHdQuuTq0W1Kdhhqui7haxrbx1uIrrk95CdAv+sna6+EUNDa6mAq4yDuUWTB5ceVcLJs1yZQWuNtZnAEeS4cp0XvDCFfrVb3i1oKmcRV3OFlx5vm/ZclXUvSK+lWe4Ctk2duFKz3OFmKuYwNUGO5Yr7D6vH0giOi5hbsEHXylzVyTgMAjDw2rBxk31aZlwCcDVvQlyC+qWq5DDrMVpCq50iRmuTNUs7nIOXK2Wu1uENXt6Hhfzkp7nSg1djDl2CxZ334hj7UsOrgzeg067Aa5+WfOScRu6MVfyhex5E7sxV/GBq7/acAtqcKVirpIGVw8ArghHhlswdR2Gq5aCAq68Y5bhitDxirgoxpw1t6CmA8NVEXeKGFe9ZOBqONkt+BIRrrBa0M8teFli4UqPuWK4ypwFFFx5k4gmzXL1T2KeK7+YK4arGL9R8lg1W3DlhXWGqzw2WglfunTgagotFcMva6lwJS1Xc5W1Q3cLJg+uvG7BfdtJt+Bt/RIzzPD1fL/8iiZ4BYVuuVLCJNFyZRWuUsPm5J//UPyVN25OzHgK+yCAqwVy7JmOuxoftyDuzXAVtgX4vCgKlAxcDSPC1QnW4Er7bpJ/RY6rI0/vH6XN8nbuOhlz9RebbsHUo2K1YBLhitIQDFfh1EtbrlJ9yQloZ7gKJ17CzlJwZfpY+OhTqwX1azBcmSrK5bIpwHAVsn+4cPW/kGe3PM1JIjo35RZM85VcLSjjrRIJVxpDMly17A8MV+GGkgNXGlihFMNVOO2SdlY+4Apd6z4OaE9aV4nF8zBchWyGE2r/ZwGupFvQeVFobsEkwpVnb0GsFhyfILcgXBNwC+IwdVEs0fNcpfrg4QlcLfjPN8vdp4ua6Cp1vm9AO1uuQs5ayToNcDWf6BbULVdqFma4SlY/icvTlBRcIUmm6QG4OoFquWqxWhCWq/6xslz9+bnMNApR9Vqz8AOB2AZ1qNWCSYWrqPqo8xVc6cG1SYOr12US0TRcGQrlG9DOcGWoZnEXwwcNPmxMD8xL6SSi2kUYrkwV5XLZFGC4Ctk/AFYn1Pw35NktT3Pdgn4B7RKuzohPzJUtuPImEU0cXL1MS8UAuNrc0JznCj2G4arluPHC1Z5tNoreO3wsDmizzngs1mxqFGf+Z5ZxeS7YOgrcL8ccFa7K5Mef90DMFcYeH6yATQUYrkKq6cLVi/JsM0dQ3eatKbjyBrTLmKszBoSsRX5PQ0C7DbhqsVowgW7Bv1uAq0YNrtArMMHjKzoph23L1QHbrRMX7PCOsTxbtm4T6+s3i4YtTeKSse8aX4cLto4CGHNUuFrtgSsVc8Vw1TptmuS7lgxcDZWrBQEPpsevav9r0XIla5GKvXLcgjGCq5ssuwWhN2KuJiQs5somXCncZrgKtlwdt/0Ccaz8MT0atmwVazdscovL/U8uGfee6aW4XCspYBOudMs6PmgYrlqpURN8W4arkI3rwhUsV2aH6xZcnZ7c8RfYwI5IMFylk4jKPFcTbk9Onit8PduAqxZuwa7ScjWYLVf6CKucPc6KG7BaugIVWOFPhiuzeaw1S9mCq4wkovI/MOYYrlqzZZN575KBq5uplisZb/UrK3DlDu02qRWDR5w+IJGWKy3bhEAqhqTB1X023YIpsRzLVcLg6h9qtaDh/HlP2XWGJd1iH69cL1ZVp4KgtR17Ga5IsrZKYYw5q27B1LhjuGqV5kz8TRmuQjYxwMoOXDWDFW4dN7i6UXMLqtXzUfZJXStjGtIxV1oSUYarzI7mrBZEzJX2Gc1w1XIw/qvqxpAj1P+02UvXiSUVG+QvdXsF3ILvk67LhQuvgFW40roDw1Xh27IU7lhScFUhY67MwtGFONGBqxeM+4TrFlyTtlipC7luwYHG17VZEDFpOlyZXNtJxeDJc8WWq5ZK6nmu1G+x/c3f2XKVIda/qv7k3eu8Zc6sLB119jIFV+qkbc4c0I/hymR4t2oZK3C1IHO1IBgLY47dgq3atIm8ecnA1RCiWxBwdSIZrlIxV05Xcj+dXMtVjODqWbt5rvCMSYSre6c3p2IwAfalynKl2VQwwScNrh7J4hbMZhFVv/t3pYQrwuFYrtY1W64cd7z8X7/xcwhX5aKtoQDgav5q18VrYlWvRZ4rbbWgMl4xXLVGayb/nqUDV3LPPMpqwRNrAVfPp3pE9Nepm4pBwVWzTTpOcAXL3o1EuIJb0C+J6MSEBbTrcGUyTSi48iYRLSW4CqPbvytvCHNa4DnNcCVfyFrMFcMVSdZWKazDlUkFMC/Bst78aeteheHKRE0uk0sBhqtcCqV+D6sV2XL1+RrNTuH+9QiZhiEulivbcJVeLSgD2hmuMjsa4MoviWji4OqN1PY3IceZ97R/V11vWNIt9q5juapz0i80H9uk5aplMknSjbhw3hWwAVfePFcMV3lvtpK9QcnA1V+JlqteDlwpy1X0/uLEXDlwlTpSea6OkC7BJMKVN0N7kuAK+5vZslzp3QFuwfsTFnP1CBmuaKsF3126PhXQnjHwGK6iT2GtXuJezS1oUhndcqX3Bow5jrkyUZTLZFOA4Spk/+glwYoOV2vdu2lf0a7lalDIWuT3NFiu/uRxC0aNbSjXVwumqouYK4arzLZrEXMlafTw7zNceXv4fyppcOW6BaXlyh146cuz5Sq/c0k+rm4TrvRUMfdfy3CVj/Yq9WuWFFwBHnBEj5gSAnCFH9PDXS0IuFLDOhXQ7liu4gtXUZ/XG3OF8gxXLVXMiLlSea4SBlcz5cbNVMvVo5XXRu2CGefPhuXKCWjXD7gFPyRdlwsXXgFbcKWDFZ6C4arwbVkKdywZuPoL2S0o4ap6mnGfcN2CKcuV9gXtugUZroyFbYWCcAveo60WNKlC2nKl57liuGoh5aOVg03kTZdx4UpZrvDPruAMVyRZW6XwPTbdgtq4Y7hqleZM/E0ZrkI2sWO5qp6aOjuqs0wIZ7WgA1cZmy/IgPZ4wdUNFlYLYsmzOvC0sFw9laDVgtbgapNMIqodSXMLWrFcrSfC1TIFV9q4QyqGCWy5Cjn1xeY0K3DlyXPFlqvYNG/iKlIycPVnmXmckorhpJpp0i1oy3LV/AV9hLRaxclydcMztDxXaxd9IBRc6asFEwVXMteONcsVw1XWSfXR9deQJt3Zyyqb3YKpRSSO5WrCR6TrcuHCK4Axp/Jcmdw9KKD9AY65MpGTy+RQgOEqZBexC1danqsEwpWe5wryJs5yJeHqbqJbcJlPEtEj2C3YYjQ+uv7qkCPU/zQXrpCKofmDBv/Rb8LHpOty4cIrgDFHgSt89Kk8V3pvYLgqfFuWwh0ZrkK2sgNXabegLBQxKr6uETFXyPnjcQueLt2CZ14eshb5PQ0B/9dnsVyF2WOwXFquGK5yt5OCK703MFy11M0KXFUg5ipzIQnDVe4+GrczbMKVPu4YruLW0smoT8nA1U1kt+BUcZIOVxHb3wlo/0JPqOhuw+G4BYsErsI8su4WVF+HHZMWc2XJcuVNIpo4uFpQK0a9IeMMw1C5t3OlyjzmWK68Fwj/ZTN7WZW2WjD1SkXM1US2XIUZz3E6xwZc+SURZbiKUysnpy4MVyHb8qQawNWUkGe3PM2Fq4rUL1ywwpFkuFKeGAeu7uhnrF3cCsI1cZdFt6B6vsTCFaEBH1t/lQ9cqQvmprZMuFIGLOkWnPgJoVZctDUUAFzNS+0taHJ/r1tQXYPhykRNLpNLAYarXAqlfm8PrhRYqTxXlyfOcpV2C6YAkuGqZSfTY67Ub7Fa8IEEZWifqSxXIceY32mPrb8yS+mwcJVKxZBK3otSFzNcEVqldYrmC66QiuEIuTsCH6yATQVKCq5UElETAX/tWK4ma0WjpWNwUzEot6Ae0B4vuLrOxmrBNZkrDpMGV/h6tmG52tLQnIoBPQKWK4arzNGZHa5yj2Q3oF3qnAYrd+xdPPHT3IX5jFgpgDFHtVwhybE61CwMyxXDVayaOhGVKS24qnUztDtHNDYSv66ZIn5NdAtOcdyC3jxXiLm6IhadCfBJhis5eel5rvBgiYSrl8pIbbbsg5eEgivVIxiuWkr62Do1Nszirly3oGu5aqONPYYrUvdtlcJ3yTFHhiu54AaHN6Cd4apVmjTRNy0ZuLpRJsekWK5OduBKt1xF6xeIuXLhKvO76YgzYLmKEVxNspfnSj0pUjE8naCYK8dyZQGuGjXLFbRiuPKDK7WS1hyulsJylfE63SYtV59FG8B8dqsrYAuuMj9vhWDLVas3bSIrwHAVsllPrplsAa7Wpe6mBbTLlYJxgqtriXCFVAzeDO2wXCUNru70wJX+6s8dCSTEcmm58sIVYq4e5JirjBE5eh0tTUnaLej5qGG4Cjnxxeg0wNWXnoD2KA6IDchzlbJc6Z+4D7JbMEatnJyqlBRclac2bkbzRRmUOB9wdTLZcgW4agYrx1qRULjSvw5LAa6iTgm+bkEZVIuJPinHzAU1YuTraj9Ns6d6fD3dcuXEXOmWK9k5L36KLVdmLdJ6pfBBY8stiKdQq5kduJIfNnywAjYVSDRcNTY2ivp6N2j49hnVRLcg4Oo5Y+1dt6CEqzR1uH859LT+4vunXGx8XZsFyzc0ihEv15AuGZRE9D83nkG6bpwKz1+zSTzyjr4ZcPTaKbjSuwMm+BH9ekW/WExLvLV0k3jsvVpS7R4nW65kzNV6ra1Sb9TT//UWqV5cuPAKPPRmtVi8ToubjVgFWNSRh08HK/z9bwNOET/87r4Rr8anF6sCe+yxR0Gqnli4qqioEPhp27atI+TIOUJUN6jkg9G1hdXq5OpnPQXD27+wWtCBq+ah7fytS6/zxf6/OCd6hfJQAvrc/x7twn5uwfa77yTuG5AcaFhes5144lNv5EY03QBXjltQu8z3999b3NSnR7QLxfjs975uEs8u2I5Uw8fXDSKVdwLa1yudm7O0H3eH2oSddHkuXEAFnpALPJfXmM/hTp4r5RbUxt1N5/YQ3++0dwGfhG/Vmgp06dKlILdPHFzBWlVWVibwZ8eOHcXOO+/sCPknakC7tFrRLVfrZU08qwUdt2C2XD4F6QfOTRDwP9hSzJXXLTgpYQHtf7MQ0L5lU3MqBugPyxW7BTP7++PrBpIGgLtacKM27lKpGJ76nHRdLlx4BTDmyG5BLRWDegJ2Cxa+LUvhjomCK7gAly9fLmD2A1jpxw2AKz0Vg/7LEBHIv6mxAVfKcoWbp5KIypWCSYMr796CiLlKHFz9z14qBtUVEdD+EMdcZYzbxysswBUsV87RjPwXM1wV3fvtb3LMkeHKE9AOERiuiq4rFEWFEwNXyg0IqPLzqd4gk2NSUjG4cOV1C4ZvYzfmCparzEn+iDMkXJ0VH8vVNZYsV7oySYSrO4hwhdWCfklEGa48lquKAeEHmc+ZrltQt1wJ0fSNXcQPLruXdN1DDjlEtGvXjnQNLhxNAcCVd7VglCvALYiwBXUo1MaYowS0f/rpp6K6ujpKVTLObWpqEscdd5xx+TAFZ370lSivMo8T3bq1SZz1y8PD3IrPSSlQ9HAV5Ab0tvD1ZLh6VvyGBFeIudLdgu6qwSOkSzBWcPU0Lc+VE3NV3jJDe9IsVzbhSk8imiS4es1ZLbiGNNk+YQ2u3GpsbPddUdP5p8Z1wouwtrZWnH766eLoo482vg4XjK6ATbjSwxYocPX8888LwJXpgfdXVVWVGDJkSN5g/ZHJ7wrAlenR1LhZ1FVXiNG3XCL22Xt308uUXLmihivlBkRcVefOnbM2HhmuJFiR4epLvzxXyYcrJBF9JmExVzbgyi+JKMNV5jC2B1fbJFT9zIEr00O9CFH+nHPOYbgyFdKwnC240sEKf3/YwHIFSxXAatmyZYZPI5yV7HV1rjUpH3AFSxXA6vMl5h84DfW1Aj84GK6iNXXRwpVyA7Zv317gJ9dhB66eyXWbwN87qwW/TFmutNGNBKJHnHWV8XVtFkQesGssWK42pCxX6jHhFkwSXME1YQOuvG7BIxMWc/XafBuWq/6kLj57ebVYtGE7x1q1edd9jK+lvwgZroxlJBXEmMuHWzAqXAGoxo4da/wsyvoJWFeHbbj6YulaMfyxGcZ1hBtwU22V2NLY4FwDc/njbLmKpGde4Oq+++4Tc+bMEePGjUtXZsqUKWLixInOf2Mp5IgRIyJVVJ0c1g3ovTj2zKPEXJ3iWK4meS4bPi+3m4pBxVy53RWl4RZMIlx5VwsyXGV2HRVzpevEcNVySnii4jKjeUIVml27m/hs31+QrrFy5Upn9bE6tslNoPv06cOWK5Kq0QvbhCt93EWBqw8++EDMmjUreuVTJWCpKi8vz+hL+I+bb77Zmltw6rvLxKSZc43r2FBfI2oqVjXXMfU3hqtoklqHKxB4t27dHJDS4QqT0fDhw0XXrl0dEyjO6d27d6TaRnED2oerZ8RvqmxYrvQNZLdJuLoqcXCVEXMlZ7GO7dly5e2PftvfMFz5wdWlkeYI78mf73eiWLXn/zO+BuJhPv74Y6c8oEodDFfGkhoXtAFXKomoXokocAUjAeVYunSpwI+3P9mEq9umLRfr6syTrVYsnyfKl33p1lF7WIaraC1vHa70yUfBFTokLFnKWoX/Xrx4sRg8eHDo2kZ1A1qHKwlWLS1XoasvXLdgpbRWNScyROm4wdXVFt2CaqcfwNWzCYq5gmvidsurBdEXGK7iC1c6WKGWDFfh5z5bZ2LM2XQLqnq1Blx5+5NNuLpVwtV6AlyVa3ClNMJb6wl2C0bqygWDKx2mYFZ96aWXQrsGkbvKmxQ00lPKk7EhMc0t+Iw4pYVbMHwtAFdTnZgr7XsAqwVlvFWc3IJW4Eoueda/ehIJV/+l5bla/mFmKgaGK/+x9GT5JRm/2CZ96W1S3yfpv2fJUze3Uy/HcuV9mYUduQhc/uijj1qcznAVVkF75zlwVYa0GmYHLOp6KgZ1FSwiwYdNmAOGAdO+hOvrliv9fjbhagTgSttHN8xz6ec4lqvlruVKn8cZrqIpGXu4UvsDUvcDosLVbyVYUeEKlqsWGzfLHFdHnHV1tFbL09kIaLcFVxkxV0m0XFmGK+iFCR5f0Uk5XptfLR4mpmIY44GrqNrM3a+XWGnJLajfm+EqakvQz88HXKnVgmHhavLkyaQHKQhcTaVZrhRcZewlIv/jiRGciiFK4xcMrqhuwSgP5XcuFa4AVr+tftq4Gsot6N242bVcxQeurnqKnudKrRZUYiXRcnUbEa5WaJYrNYklEq5mhlgG7rU8af89pqKf8ZhDQReuDjG+hh5zxXBlLKOVgrcRLVeYl/ySiOKDJmlwRY65UpYrZSWWLfgkw1WkflwQuFq4cKEYOnQoOaA90pN5TsaeeRS3ICxXv62yAFcZhlYZ0C7BKulw9YP2bcWI3gdRmk/s3uVHYrcOmVsakS5IKIy4D1twlbFa8CBpubouYZarMHCVpS0YrggdNWFFbcGV1yKDMZckuLrFkuVKxcyqbsRwFW1AWYerQYMGicpKuL/c48QTTxR9+/YVo0ePFtOnT3f+DSsFowSzR3sk/7PjA1eegPaEw9UB260TF+zwjnETbtm6Tayv3yyOufjP4qCepxhfx2ZBG3DVIuYK8XfSLTiS4SqjqcaUX5zZdEHZTwLiruZ2OoktVzY7fyteiwpXLWKu3E0ynDGXJLgabgGuKuRqwQwIlToxXEXr/NbhKtrtC3c24AoxRabHqdJqZcUt6FSgudvGzXJ1ZRa3YJisXhVy+xvlFjxu+wXiWPljegCsymrcANZjLx0iDjo2PnB1qy23oGZ2xwTPcJXZW8aUX2TafZxyczv9muGKpGB8CgOuviAEtGe4BVNghadLHFxNsRNzpbc8pqkx7BaMNBhKB65kigESXMl4q99WPxVJXP3kdMxVxhWUW/Aa4+vaLAh9ssFVmHsBrnaomC967/CxOKCN2u4nTMnMc2o2NYpq+SOX5rhwddnNyYOrTfUZX4cMVy37CRWuPtuPbrn65JNPWlSMA9qjj2lqCStwtdDduFm3ykSBq+eee470GMjurvJc6ReyuVpwmAW4qvCuFpSCjbmVA9qjNH7JwBW2daHB1VPiVDJcVWlt4w5v13KVHLjae/kMcXqlm4nf9FheVS8atjSlwSp2cCW/ngMtV2HMe/KBENDu3VswaXD1qlwtOJIac1V+oWk3csp9th/dcuWFK5Wh/Sc/+Qmpblw4mgIOXK0KSMUQYtzBcuWXRLQ14UqldUBMcrt27aIJEnC2Tbhy3lIpEn1SwtW+vHFz6DZiuAopFcDq1Cqi5WqegivNLXimhKuz4wNXVxBXC15UP0n8bPOclKpZEhAF6L62tkHMWLBaAyt3m6CejuXqtyFbK7+nwTVhzS2oVTWJcPXwTNmWhGOsFbj6oXENsFpQwZU3QzvDlbGsRgUx5qy5BbUatBZc6f3JNlxRVguuk3muYLlSGxKotxUsVwxX4bsuw1VIrVy4MrfIOG7BNFylbip7L6xWsYKribRUDBfVPyXhyjW9O1TkjYrMoffaDZvEjPlq+T7Ayg2O6Nl/KMNVyL4al9NguSLD1Vqi5cqJuaLDlV+Gdoarwva0JMGVtz/FCa6Q5woB7ZrRyvk7w1W0/s5wFVIvF64mBJyd2yZdt3lbM1xpttZEw1VIbfXT1tZKuFoAuJJgld7LbZuEq2GJhisniahMxTDq+uSkYnDg6jWq5aqvQS9qLvJZp5PJcKX2FtQrgpgrhitS00QunA+4wrgbFWG1oI2YqyVLlrR4dptwNVTGXK0jLN5KW648tWS4itZlSwaukHmcEnPVu3qiBctVdcqSo68WjJfl6vIIlis/w9TF9RM1t2C0zoizXbfgmgywwr/HDa5GEFcLfu1NIiq7BNyCDFeZfWZs+QXRO5FW4tP96HAVFNDOcEVqmsiFMeaobkEsuMmwyMhxhzEXNhXDs88+G7neeoGggHabcHWzJbjS64031lh2C0Zqe4arkHL1li7BQLdgbsOVqGvExs16QLt7Yyeg/ezwG1iHrK7RaYDPKHDld5OL6yaKn29+3+j+Oly5F2jOCebC1anG17VZEBO8DbhKB7SnHpPhqmUrjV17PqnpPnUsV4caX0OPudIvwpYrY0mNC9qCKz1IG5VhuMpsErgF1/nsLchwFa3rlgxcYVsXquWqd6BbMLfobsyVtFylD7i9hDhcBrMnE64whYE6dUjKrdPa2s1pt2C6LGKuBsQLrm7JYrkKwdrCsVzJVAz68YuD24vrev8ot0hZzmjX9XBSeZuFrbgFGa5sNklRXwtw9XlAnqssOyiln7lObX+jxYHir48kzHI1xILlSsFV8+etEOPYchVp/DBchZSrd/UEQYerGuduKkgblpnDpdUqWXA13rVcKbbS/wyh9doNcAuubYay1GdmzwHDY2W5uuXFsuCnCRHIr7sFcaHvyEz2F7alZ7I/7Z5nYrNNEODqodey6BSiP4wnw9VvxNdsuQqhdPxPwQdNYCoGd2JtNnb7jEGkYlBuQf2TL3FwNZkYc7XCXS2oDgVYDFfRxgjDVUi9bMGVHqSNW8cNrgZNXJZVkTYOGrrDTf+7KtSvboL4eQPcgmZ0tXaDslypiRLXkQHtA24pHrgK0acUXOHpjt9hgUA2e9MDmezL5SrLLU3bxNkPTE4YXJ1nKotT7tNOp4gVe7irBdu0kX1XLpJQf4a5cHV1dToVg34+uwXDqGf3HHzQWI+5klWMAlfPPPNMRl+K+oSIucKP97AZc/VXC3CVYblK0dW42zgVQ5T2Lhm4QuZxilvwd9Il+Luq8QHapaYNkgAAIABJREFU5jZKu6sFlVuw2S4dK7iq3SJywVWuznVx3XjRffN7uU4L/L1ruSrPyHOFk3v2l3B1XHxirrJarkI8PeBql83rxGnIZC+tVqaHN5P92Q9MSRZcraHB1SedaJYrhivTnmm/nA24Kk8FtOu1M4Er06crFrhKW640FyrDVbRWZ7gKqVd2uMp9kZYxVyij3ILX5r5AAc4otwVXDVS40tyCjkwpy9VxvQugQu5b4Ot5eDa3YO5LiB0+HifO2zojxJnBpwBEMzPZw3I1NT5wJT8m6G7BP5I0+kRarihuQT+4gvXr3HPP5VQMpJaJXhhwFRRzFeZqXregKtOacKXyXQ0bNsxahva/2LJceWLTxrPlKkw3S5/DcBVSLlitgi1XuS/iwpUbc+Uebs91LVdJgquxojsZrqTlKi2Rm0i054ARomuC4OrO2rtE+63rc3ecgDPmllWLz1Zi9WlzyClczmc9CLj6tvF1bRZ81QpcnUuq0iedfmsNrvTEjwxXpGYxKpw0uNL7k024+nMQXOlrjLK0wHpttaDGV4LhKlq3LRm4wrYuFLfgaQ5cjYumrna2C1e1GWCVXLh611gn1y1YkXYLOsH/8kgeXP1NtG+qNNbJgatVLlw5azJTCVeTB1d9jDVCQReuDjO+hrJceTNqM1wZS2pcMElw5e1PVuHqOVpA+3oZ0I6YKx2s8PcJbLmK1HdLC66k28v0OK3aBlzpliu3JnGzXA2cuNRUIqdcvw2wXAGuVBxamMQEzbd0A9rLU0kctDxXA26NjeUKronhL67KqlOuwP+7au6UlivAlT6FhZdewVXzylOHsKTlalqyLFdrLMDVXuZwFZTniuEqfF+1dSbgam5ZZvoS/dreBTbe/64rX5GxWlCVRZ6ro2QC3zCHCmgPc67fOUFJROMEV+tScOXOKM1T1ITbOaA9SrszXIVUC1ar06iWq/nKctV808PPkm7Bc+LiFmwUAydkXy2YS65+dWNScOWeGQ2tZIZ2CVevIqA9fcjhjTxXA2MGVy9kh6tcOt1Ve0cKrnKd6f97wNVcWK4yMiICrp6PEVxViQeJqRgmWICrFRYsV95WYLgy67eUUsPlmKPGXK1b/GFGFWBBeuSGs0LD1aRJkyiP4KwU9FstaBOubrJpudK+/RiuojV9ycDV5XALUixXDlyNjaaudrbjFpy/QUMGFxoQb5UkuLrEA1dRBUu7BZVFR+W5cuDqd1Evl5fzHcsVEa7urrmdDFefrcLqUy3Nn/zrWQ8lDa7O0drQD9Wzr9T9pNOpwjZc4YX8xz/+kQPa8zK6gi9qG66Ua6614Qr1GD58uLWAdsBVBWFvQeUWzJiCZbNMZMtVpB7PcBVSLlitbMGVkycq9U5MHFxteFJarmaHVLXlaY5bcKGMucKhb9w88LYEwhUxoN2BK0eotAXrrIdeSJjlSoer6N3KNlypFzLDVfS2oJawBldyXtGd8a0FV3rclXW40g0JuTMFZTRNGq60TzecwHAVrQczXIXUyxZceQMZkwdXT1iAK5n3yQGr5inQdQueFrK18nuaFctV9W3E1YI14jPpGtTBqm6f/yfq9jnE+OEbGxvFQQcdJM45hwY0qgKvzpNuwVdpGdonrDk7y/P4ba+U+Sb5pFNvsYIQcxUU0M5wZdzNjAvagCs9Q7uqSGvAlfc9YBOubnyWbrla7wloZ7iK3m1LBq4GOW7BxugKpUr8XlquflcZvFpQJn9uNrTIMt7/rpcbN09OrxZsrkac4Gqt1GfghKXGGqHgJdJy1WMTtnEJ2lcw+94wazc0pixXmWtVejqWq/jA1bDnV5J0uqdGwZVaHx0tsH1uGeBKLpCQENr0jV1E7f4/Fpt36WBcp/r6elFXVyeOPvromMHVWRHhKvN0F67M92sEXH388cct6sBwZdzVjAsOe2Gl+HzVRuPyyHPljbnCxQoNV0uXtpxjbcLVn4hwVakFtCuxMTs9xW7BSH2vdOBqIg2ubFmuvK2D1YJHnnNdpEbL18kOXI2nwtUTokeD+R55rltQZSzXLVdJg6tbXctV+hFDJqFJNb4LV9WicdcOovK7xxl3iaamJlFbWytgtcJRXHCV+7E/dmKuaHD1ySefMFzlljrvZ+QHrmRA+/Vni6MODrda8OmnnyY9Z1BAe5zgCm5BWK50sMLfGa6iNT3DVUi98gFX8PzDcsVw1dwIzXCVGajdc9DtybJcVd9CdAvWitlbO5HdgEg1kJ5EpRUMcIV982wcM6Rb8CGiW3Di6jNTVfGzeOa2jn5kwXLFcGWjN9CvYR2uUjGdj9zAcKW3jg5X2iwsnmbLVaROzHAVUi7bcKVCKpMHV6NTbsGQwnpOc+BqUSrQW4u76jnojoTB1XASXM3f/TAxb/dDzUROlXr/fWyw7R4qBsQ2XD34Ki1lxVNkuPod2S3IcEXqZtYK24Or5gVFqFzS4OqGZ2gxV45bcEVLyxXDVbSuXEJwtUzA7WV6IOaKnudqg7RVZcbWJBOu3jaV2clzNWORTK7pDWh3LFe/N76uzYIIaB/6/NekS95bRYOrr9p3E1+1P4pUh5kzZ2aAFf4jfnB1RuoZTS1XgKvDjXUK2riZY66MJTUuONSJuQpOIprrwnUq5soT3pg0uLreAlytT8GVHrXw9B2cRDRXH9N/X1pwVZMDrrIsWXUtV4Ttb2RA+xSfJKJxg6sB45dE6T8tzr10AyxXgCs9Q7tjG/Gc6x/Y7ga0w3LldQtKy9XxMYErGVRLhav7qoeRLFeAq8Xyh3IArryrluILV2ZP+lEnhisz5eJXaqhcRGIFrrRHwyzzj4S5BW3AVdpypU3bDFfRxkTpwJXMPE6xXJHdgg5cNScRdU0GMomozM4ep5irAeNocHXZhsdScBWtI6qzYbl6BZYrJZBKIjrobwmDq6Fyb0EJkX5A78eiHjkBVjbgyttK1uFqBtUtqCxXZv0JMVfLiZarTz/9tMXN2XJl1h6UUjbhSv/UiwJXTz31FOURxPLlywMztO+9996ka6vC19myXGki4a+Aq457726ljqVwEYarkK1sFa60TptMuHorpKotT4PlyoErLYEozuqZNLiqknC1NZUs1UCtxe1/LOHqxwYlm4sot6B+kfjB1emkZ4TlyjZcqQztxxxzDKluXDiaArbgymtDb224UhnaYwVXqdWCulYMV9H6a0nB1ZrazVnVybbxJznmSlmuPCM7eXD1qLRcEeFqoWa5Slmweg66M1mWq8qbJVyplBPRBi3OXtyhVODqD9HF0Up81Ok0q3ClZ2hnuCI1TeTCVLgKynPVWnDlzdBuC66unUQPaK+UMVeZmQaFmMSWq0h9tmTgCvmbSG7BauL2NxKups6ra9E4cYOr/uO+CtmB/APU+tdagKu0WxBVcTO1u3BFe9GGfLCcpyHu42ZiQPvfK4fQ4Kr90WIR0XL1+uuvp59VTfQ/+clPrKZieGAGLdnq06uplis7cOWNTYNbkOEq51CxegLiHOeSA9o/yqjTgdutE4O+HX6z+jU/pCUyVm5BvwztcYKrFgHtUjUKXGFhyPPPPy/01C9ROwcSHV9//fVRi7Xa+QxXIaW34RacOj8TrrBy8MizrxNH9olPEtHwcOUv3GUSrno6liv9uyd3PiJ1tbVyw9GMmKvUvnk9L48ZXE2jrRb8exXgSrkFo6yEc5Va7MDV0SF7r/9pCq70iT5ucPVUGQ2uPt6fDldBqRgYrkjdL3LhoXLMkeHqq2a4+kXbheL4HRZGqkfNsQMine89GXAVlKHdFlwNzoPlCs9hCleIWQRYmR4q0fFuu+0mhgwZYnqZgpdjuAopuU240tMxxA6uxoa1XAXA1Yb/SLiaFY6tcAkPV6ytQ8xVKrFlKu6qjQSsHpffFS/LFRWuKv9Cs1x1+IkVuPJ+QccPrmjWSttuQdXr2XIVcuK0eJotuNqzzUbx+298Ig7cLvrG6dU9+5OeKCigHRnabcJVufxI9R5BG495/70KGdq1PFfqOiZwNXbsWN8A/rAiYucIZe1q164dw1VY4Qp5HlIMUNyCNmKuYLlKg1XKsIOVgrGyXFHhqjYFV6EsVy3pyrFcLUZAu9s7AFb4DxeuaFYMW/3NcQuS4erPZLhauPfRcg9LqVA6+D/aE+puQVWS4SpTQ7gzvKsFofd5553HbsFo3Y18tg242n3pDHHRN2cb1yUfcIX+dMstt9iDq6flVm8+cBX2oSu/nicQc6WO1IJt8czfwq8WVG5AbPdjeqj9TlEeGgGubr75ZtPLFbxcyViubMDV70LkuQr6OsDGzelUDJrHLHlw9S/XcmV4uKsFqzPACnzlwNUv4gFXcE3cPG2F4RO6xe6v/LPo0NQc0L5Ndpw23mVMzpn+ew4ukparhe1/QqpD3uHqyyoRKebKZ/A8tTpelisFsgxXpK5nVBhjjuIW7Fr/ubisZrTRvVWh9w8+l1Ret1zpH0U24eoaIlxVaXClwAoPHQWuHn/8cZJOK1asEOvWufOj0onhiiRp/gojfxPFcnVaHgPaj+oTjyA96HPZ2MWkRuhfQ4erGYtduHLAIjW6e1x+d8Lg6sYMuIoq+qIOx0i4oqUC8IMrpGI491zaC0Q9y4yocOUjwsSyP0jrnJaZw3MOfudOwJm/UGVsxFzBcuW1DjJcRe2x9POpcNVjy0fikoZnWuYzVlUL+jLWqv5CJ9oHXlBAexzhSoGVGlrPhrRcweL08ssvkxr8448/dtyB+rhjuCJJardwRUWFgM8Wx5DptaJyk/n1bcZcqVrARfiD3w0SXU6+xLxiFksCroa9ar69BKoCuDp205vGtXIsV4Cr9MvSdQv+6Pwh4ts/Odn4ujYLLijfIh54m6bT/ZUSrgipGPIBV5jIDj30UHHKKadYkWv28s3isfc9iXMjXnliGS0r/0cyoH3FXkdEvGvz6UHb35x66qnisMMOM74uF4yuwL2v14ivmvcZj3yBHls+lHA1KXI5vcALndRG4maXCQpov+qqqwQCtm0ct71WLyob1CKi5itmY0f9d47lyifP1b+uO03svftOOasIuJo7d27O87KdALiqrFQpedwzAVeXXEJ7V7Zt21a0b9+eVLewhRPpFgRQlZWVOWC18847O1rEDa5U7NX3fnOpOLj3wLDtldfzqiR8/vl/ympkdqv+tf/nwpXXxRVyZLsB7TUOULmH+2ec4GpJVRtxz+s0ne6v/JO0XJknEV3Y4adky9Ubb7zhKqyZfRIHV5bzXKlRwXBlNj9QSj349kYxv9x8f9geWz4Ql26iwdU0C3DlF4dkE65ulXBV5QNXYbVHQLs3zxXKhoUrvHc//PDDsLfzPU9ZrvRfAj4HDqS9KxmuCM0CasbXwR577CE6duyYvhJSDFDcgrYC2l1caCYPxFzFyi04huoWTMFVJLqCKi59uQHtmlswBVg9Lr9HugVpW6EQulVGUSfmaio15gpwVe6pUkgClaVcuPop6ZEAV36rBe25BSvF/cQ8V09Jt6BvKJr25NlWQeVrtSC7BUldz6gwxhwl5sqFq6eN7q0KTet0Fql80GpBm27Bq56iBbTrMVfqYTEGn0MS0fa5t7/BO3j69Okknfzgaq+99hJDhw4lXbeQhRNluYIbED+AKsCVflDhysbGzVO9ewvKCiYPrv4pLVeuRcTkyIQrF0VxxA2uhkxdbvJ46TIPVN4gOmzxWK5yxXxov1/Y4WcOYFGOoID2OMEV2S0oLVdUt6Df3oIMV5SeZ1YWY44CVz0bAVe0vQGn7X+OWeVTpQoFV5hH/Y4wn2+Aqyp9tWDq6+Y5xFyFhKuXXnrJdyUzVjc7s3qOFc7ILacnHFWrBRmuSN0vemHdDQiwUq7ADLiSKQYolisnoL1ybPTKpUrUbZEZ2j1JRPGruMHVpWMWGT8jCg6okXC1kQBXdbBcaW5BFdB+xb2xslwNmWIBriJZrqBu89QIuFpgwXLlbWykYogVXK1q/ZgrhivSlGCtsANXK81jHXtumeOBK/+VuNkqPG3/PqTnKQRcXWnBcgW40lcK4u+TI8IVRSgFV96AdoYriqoRywa5Ab2X6U+FK5mG4bQqAlxh+5sFnu1vZI9Fjqs4uQXpcPUPS3CFzxvnG8dpyh6Jg6vroluuNL5y4Er+UA4Vc6WugYkMWccZrppV9ctzhd+y5YrS88zKkuGq8X0JVxPNbp4qNa3zH0nliwWuVEB78wxceLjyC2hnuCJ1v/CFlRsQ0f+5VgAArtbI1XC5jqCNSABWcA2aHnVeuFJJROMGV09SLVcSrjY171kXVa+1sFwtqk1DFeAK+Z+6XwnLFW2lTtS6BJ0P1wTZcrX+WmJA+8+twZX+dWgdrl6h7S1Idgti+5s9Dw9s+mxJWPG7bElEf/pTmlvWVn8sletYgauN46Vc+iyfyxevfdHIv07tfJ5RX3KuIvsTgtkBWPqB8TdixAhrSUSvgOWq1t8tGKavKLegN9YxiuXqf//7X5hbBZ7jdQviRKwWZLjykWzQoEEZSyuR7r9r165GDRDGDei9MPI3UdyCVgLaleVKTyKaOLh6RFquTOGqjXDgynEL4nDBCn92v/K+WMHVX6eYZx7GEz3kwJU3oD1zIg8eHG0kWAGufm40flQhv4D2uMHVhDLaRrkIaKfGXH322WdpnfUkogxXpO4XufBfHbegx/of4So9peXqMgeuvOMsF2A17406tfP5Ee7Y8lSAlQ5Xqj/Zhqu1WeAqV9yVX0A7nqS14QoB7cOGDSPpX8jCBQtoB1xdffXVxkClRFFuQMRVde7cObRWl8lVcBS4ipZEtGX3rWvcJqb5bNwMl2Cc3IKXPBl+I9M2zuY0md83A2socCVScLVBQpWb30odiYOrdYNJlqsF3+pOhiu/gHabcPXKl3K14Cu0Da4nxiDmSsGVbuGDW5DhKvT0a+VEMlxtfk/036i8D17rlfsRl+2DBr+f8p2+pGdRcOUN6LYJV5dbslx5H3Ty3/rJgPbMhWJ+YuAdbdtypQLaGa58FLcBV1HcgN4qkOGKHHMl4UqLuVJQUsxw5TewBlY/Io4LsFyFCR9dI/NczViMxJOZea66X/n3+FiuZFAt3XJ1DcFyJSRYdRfz5Q/l8MZc4VoMV5mKBrkFzz//fIYrSuczKPtXuYiEZrkCXJnHzaLKU75zoUHNm4v4xVwBHG699VZrbkHbcOW8q+T/ptyJ1YLh4Oq///0vSScsIlGrBfXtbxiuAuBKBajBvDdy5MjQ4pu4Ab0XR6A2xXJFdwu6cOW19Bx1jrRcnRuf7W+iWK784WqUhKuZodvWe6LrFlRZvXXLVdLg6moZ0O7jFszloUgJtuBbPfICV1gt+Mc/0oJ2VZvGwnJlIYmon1uQ4cp4iBsXJMPV5nclXI0xvj8KTv7ORaTyQW5Bm3A1aCJirnLHFwc9SDVSMcgfHAqsHLAsMFz5BbQzXOXofkOGDBFdunQRffv2DdVR582b56RXiOIGjCNcTV3g2QpEsoNjuYoTXD0R3i3oC1c1Iy3AFeIqmsEKXy49YLn6JS2BX6jOFuIkfD3/JWTMFVyn6UlKu/bD6yRcGcdcScuVA1c9QtQ2+JSg1YJxgqsJq+IRc+V14zBckbqeUWHA1Wcrw22n5BeycKzjFnzS6N6q0OTvXEwqH+QWjB9cZaZiKDRcBQW0M1zl6H5TpkwRixcvFoMHDw7VUeHD9ctdFapw6qRL5So4iuUqWsxVy5o5MVc+Ae2Jg6tqwNVrUoCgdZcuagQda+uaxCtfNU+g6qVWrHAV9JwPr7sqAK7C9WqAFRWu3nyzeQ9IpTPcgrGCq5VEuLKwt6BfniuGq3D91OZZcMV/RghoPxaWq3oiXB3Qj/RIQakY7MLVMtK7zrFcyS1wMg75gTvlrktDuQXr6uqETbeg88aQ99977705oD1X74Plqlu3bqJ37965TrX2+9jAlcYV+OtRcrVgt3NvsPaclAsBPvs9sYByCTEoDVdml3HhKuU+1bRKHFxVXEmDq2/1tAJXXouMVbj6gh7QbsNytXyv4FQMuXopYq50t6A6n+Eql3L2f0+Hq9kSrp4gVey579A2Dva6BVVlrMNVTQ63YJbwA90t6NQvlU29teBKzVEMVz5dd+HChRn5KQBWYa1WpJGgFSbDVR4D2hmumhsKcPVyOubK/Xf4/XteeX+83IKTaakYHl53hQW46kkaHn4B7Yi5wko4G8crCYUrTPYXXHABB7Tb6CQRrvFXOeZolqt3xAAiXD17wKURatzyVD+4Qn+67bbbrAW0D5pgwXKFmCttixp8505tBcuV/vHHcEXqevkrjEBtilvQVkC7ggX1pHALJgmuBlY9nHILmrWlslyp0moBQNLgamTF5SS4mictV/M60OBKdwu6H6huhnZ7cLVe/J2YisGK5SpLEtFcvRSWq7lz56ZPU5M9w1Uu5ez/3gpc1Y12K6YsN7kWkHh+/8wBl5EebMWKFb55rmzD1Zrazb71VLFofjFpqkD11/NFdWpvQT2Ao5Bw5RdzxXBF6nr5K0yFK/rGzSrmKjPeKHZw9TjNLTiw2h5c6Ssr4wRX+Hr+y+SlpM46qmIQEa6OlXB1LKkOQTFXsYIrasyVhdWCCq70r2iGK1LXMyqMMUe1XA1UcGVUAyGeOaC/YUm3mIIrrzveJlwNHL+UZEiAWxA/3sjYKHD14osvknTSUzGoCzFckSTNX2EHrnL5obPc3mpAu3afWMGV1Icac2UDrl7WAtodqeQo73lVfNyC1uDKm4ohwq4c874l4Ur+UA7AlV/MFcNVs6p+MVfKLfizn9H2dqS0XSmWJcNVw9tiYN1jrnRyKxrH7aX+9BPU53fPHDiQJD3gClvg6Af60+23327NLWgDrlQqBlVPfOhOvesy8e0Qea4Q0J4PuML2N9jZpViOgmVob21BAFdravxNpapuuqnUazb9fTU2bqbsLZiZRFTdM3FwVfWQ3P4GqwXNDsctuCS1xYX26ZQ4uCofKC1Xa81EkqXmfes48aVmudL3yMu2X55+Q69bEL+Lm1tw/MrfGWuEgtj+Jtvegrkuns0tyHCVSz27v7cDV4+SKjXpADpcqe1v9A8bm3A1YPwSouVKugVTea4glsp1NfXuwsEV3IIYe879U7FfsFwxXJG6b34K93MsV9nhKtudrcRcLWy5L1a84GqzuJi4WtBKzBXgKmNVpQxov+oBcVBM8lw5lqvnlpI66qgKu3BlUhmGq9yqKbjyWvjgFmS4yq2fzTMw5ihuweMa3pKWq/+4L2z507xjYPPfVX2DdpN4+sDLSY8U5Ba0ClfjiHC1shmu9CSiUeDqhRdeIOkEtyDGnjegneGKJGt+CscSrpBEVCYQjU1Au4RPOlzRLVczvqpPdwI1uHtenSy4Glk+gGy5gvWKchQErl422FtQc49asVzlIRUDwxWl55mVpcPVrDRcZdYgzMZcbomnD7zCrPKpUkGpGOIGV1Vff9kiHWGh4Uptf6MEh1vwlltuIelfyMIl4xZ04Ko6i+XKu2rE89/RY64yLyC3zBPPK8uVZpVJJFzV09yCM5bUpwxX7p5WOOIGV39+bglpnI6y4Ba0DVf4SsRmxFZjrkzgSlOWClcfdvqdVbegqhrDFan7GxXGmKNZrmaJQRtcy5Xp8RQRrryrBVU9bMJV/3Ff0dyCsFx5k4gi5uru/qFjrp5//nnn0bwhCmFDFpTlSumjkogyXJn23DyW6ye3daG4BaPDVebDIEP78wulRcazBCN2cEVdLWgr5srjFjzWsVydncceEv7SmOBtwFX7LdljrrLF2roB7ceFr7TPmbNmzUr/qzK/24Srl7+QqRheXkGqYyZcRVw3L+9sO+YKDwOtsHUXuwVJTRu5MB2u3hSDav8d+b56gae+exWpvB9coT/dcccd1gLa+4+1AFfpmKvURCz/mHpPdLgyFUuHKz3miuHKVNE8lsMquFwB7dlu7wS0V2YJaM8x79dtkXC1wOPukjeESzBObsGLHp9PagXEXB278VXjayCgvYVbUF4taXA1cm3ruwUVXOlxDQhoR/ZxG4d9uIpeK9twpbRiuIreFtQSduDq/wKqES7x1VPfvYb0GEF5ruIJV82eAyDWtALDldctiIB2hitS98tPYTJcORnaaasFHcsVvnw181W3PhKu/hiP7W8AnxeT4UrGXFlwC3p1ih1cPUtzCz5MjLmaL61WVMuVXxJRWK5iBVdf01YLUt2CNTU16SSiOoQyXOVnns52VQeuvm65KChsTY5reENarv4pTzfb9xT3mfjdcPvhBtUJcIUfZ37TMqDbhKvLxi4muQVrVEB7M1s59Y0CV9OmTXPK2HIL4loMV2F7eoHPiwNcTXPgKnNzQcdyxXCV7g0ZqRjUv0rJHLg6IT5uwZue/SqwB/tlP/b+W5wsV/pEz3CV2ayAK7+9BRmuCjyBy9sBrj79unlTd28Nco274xvgFvwHEa6uJT14UMyVVbgaYweuvElETeDKVCxvzBXDlamSBSjXT8YSUdyCp1WPtWa5cj9b3IeOHVyNprkFB1RLy1WddAvmWCDg+/Eo9VhbL92CMqA9faR0Kia4CtOd4wJXfklEEaxt47DhFhxHtVzt15sU0K5brnRNGK5s9JBo17jJsVwFw1Wuqx2/6Q1xuQNX5sf479LhSlmu9FrYhivv9jdB2934/btrucp8D8Db8vw9A0IHtCvLlanSQQHtI0aMML1kwcuVzGpBuLsocGUjiahfQHvi4AoB7fXEmKulKbhKx1Juk5arB8X3i8RyFWYUP7y2v+igB7QHxewF/Pv8fY5PJxENWoGTa2WOHtDu8H5qtaBVuJpOC2gft7J3GDkDz/lwP9pqQYYrkvxWC9Ph6nUJV4+Q6jT+u9eTyutuQXUhjLu//e1v1gLaLx2ziOYWxN6CErDS9YMlQP7v+XvDw9XUqVNJOsFa7JdElOGKJGt+CpPhymLMlf6EcYPM/RzKAAAgAElEQVSri0bL3dAJx0AJVz1Dxlz5cUM5Ato1y5WKT4sVXMm4j2xuwTDyOXBlKUO7KVy99dZbTlV16xXcgjbh6r7pywPlCPM1PZ5quZKpGJbt8aOMOkTRq7a2NmPjZqXXhRdeyKsFw3R0i+fcJOMcaZYrwNUoUo3G+cBVlP709ddfp2Ou9LFnFa6eJMIVLFcOXMnZV/MNtgZc6XMT8lzdeuutpPYrZGG2XIVU20aGdhXQrt8SqRh+/Mc/haxFfk+DZY8KVwMq6ZarV5duzAj6x1fTsdfEyHJlCa7ah4CrIIOWk4qhw3GkDgG48roFCwlXYSpPhasPLLgFP//88xYQynAVpvXsnkOHq5kW4Iq2+EiHK33sxQmuAFbVK+VHtifoqtBwpa8WVHmuGK7sjikrV7NhufpdxNWC+ouxXuW50p4GVhlYrhiumkVxUjH4uAWPu+ah+LgFZdzHjVkC2sN02IfX0C1X1NWCfm5B5G4qlOUqjE5xiLkCXOkvQvwdcPXzn/88zCPwOZYUgLU4W0B7rtscv0nCVQ3NcjW+C+1DGHCl9hZU9VVuwfbt2+d6hFC/xz66a2tl1mrDwy/mCpeKAldTpkwxvLtbTLkFvdvfMFyRZM1P4YtloPbqmoYWFw9yTeBE/Xc2Yq5eWLgxfX/l7koaXPWvfJAccwXLlfpqUjoxXGV2Xe/GzSajxs8tGD+4ilfMlZrsGa5MehytTCHgCm4wJO8NOqhw5Y25Uv0JliurcFVDhCst5gpaYB5+4d6BoQPabcCVn+Xqtttuo3WiApYuGbcg3F2tHdCu4Cojz1XcLFeP0WKurMFVakCrsZA0uHpozWW0mCvpEqRaroLcglgJZ+PAasFsMVdh7jFuRQquglITedeLey6aT7cgW67CtKC9c8hwtXGmGFQzklQhKlxlcwvagivqPro1KxcIWK/Uod5XUeBq8uTJJJ2DAtoZrkiy5qcwGa5sBLQv0lIMpB4zbparCx+TG3YSDhVzpb/zsiWv9/7OCWhXbkGtHrGDq2eC81yFkY8MVzKJ6Jcdjg1zq8BzlOXK+TJNRa7CchVLuDJ8UhtwNXfu3BZ3Z8uVYYMQit0kxxzFLXhcCq6820rl+m+9yhO+Z98tiOvbtFzZhKu0IUBO6C/cF85ytWHDBkGFK4w5rBb0BrRjD8ZiOUrLcuXduDnCVmXu3oK0DO0veOFKdlgkEI1TzBUVrmxarrRPJ+HA1a/ikUQUE/yNzywmjXEyXEnLFRWu3n77becZ9AksbnA1NmW5imK40s/98Nu9xbI9M1cLRmk4pGJQAe16uXzDVXlVnfh8yZooVW1x7iEH7iM67LmL8TXwclu2bJlxeRTs1KmTwCovGwfGHAWujo+Z5UrXxCpcEffRrVkFy9U8NzJDS4fzrzO+G8otuKGuTry/ehOpyXXLlZqjkKGd4Yoka34KAxpa3S24qDnmKp1ENIlwhSSihgeSiDoxV+pIDe7jsFrwV+cYXtVuMStwtZroFrRguQJceQO14eqyZrn6fJ24N0sqhjCtMu5rWszVBxKulu95eJhb+Z7TGnAFsBr26AyxVv5pemzaUCWuPLOn+NUxhxhdAlA1ZswYo7Io1NTUJJDG4rLLLhPf+973jK+jF6TClWO5qh7pxFSpFAN+m6Nn2zDdhuXKm0QUY/DOO++0FnNF3Y3EhSvpFkzNvXtuVy/O+OZc8d3t14dqx6Zv7ibWH3lWqHODTgqyXCHZarEcJWO5ihVcOTnZ3J4Lq1WsLFeP+rgFc1n48CCpc/pXPSh6EuHqNZ+A9uMdy1Vy4OpBKlxJl6Aty5X6MsSfsYMrk5grrb/CLajnucqVWNXpyvLtqqATgKBbrtS/X3TRRXlZLTjzo6/EyOfeNX5/bN3aJABWWzY3iGvPO0mc+NPocPXGG28I776TUSrU2NgoVDDy5ZdfHiu4Glj9cJRHaXHuhIirBb39DTFX+FGH6k+xgysnQ/s2cWTblQ5YRTlswZVfQDvDVZSWKNC5sYCr1GpBPaA9bnDV99EvWrRIthWV6mR1zgC5WrAnJUO7tFy9tsQ1Kev+/uMHJw2uLiUHtNuCK916FTe4ioNb8Isv3DGh65QPuBr22KskV2BT42ZRX1PhWGXw6XZdRLiCGxDbllBcgfX19aJOuoXUES+4ek0MrCLC1fduJL2xdLjS+5NVuJJbva2WOQu1b96sdfZ+O9eucpOInvCNxfJnUeTnbfrmrmLdEXYsV/q4g1uQ4Spyc+S/ABmuLAS0vyDdgjpY4amLAa6itI4Tc0W2XG3KACvcP3ZwNYkWc/XgaiJcSbfgF+17tth1Pqit/Cw277zzjq9bEPFENo6XLbgFx644lVQVG25BwJU32So06t69O6luqvD6ui1i2GMzRHmluRsQUNVQX+uA1VYHBIW4/vyTRK+QlqtVq1aR3ICbNm1y3ICwWqkDml1xxRX2LFdyzFFiro7dKOGKaLmaaAmuvO74u+66y5pbkJrTcZfyz0Svdc9IN2ClUf8GXH39wz8YlVWFYC3WLVf4d4YrkqT5K3yhdHdRYq7cgPaxxhWsk0lEAVfe48fnSrfgebQVKMaV8hSEPn6WqyjXB1y5bsEca+QzLtr87bS2fqtw3II4tEvEDa7+NCn6F53+yGS4kgHtNuBKfxHi77BcMVw1t5Q35kp3C9qCq/Hvlov3vqqNMswyzq2vrhBLP33TGS742QrLlfy54YKTxEkh4QoJZSsqKozrsHr1ajFvnpvGRQcHWK66du1qfF29IMYcBa6OA1wRLVcTu95EehbEW/m5BeMEV6c3vS5Ob5pp/Jz12+8sXtzzF6E+/ILc9IAr796CSFXBlivjZslfQUADBa6sJBH1CWh3LFeJgqsH6DFXKbdg+sUvXxnHD35YHByjmCsrcKVv3Byx68MlSHULwnLlfRlitSBcXjaOuFiuvHsLRnk2wFWQW9AWXI2TcDV7cW3W5JXZ6gy4WibhSlmslPXqxlaAKwVW6k9YruICV47lyoEr9dUWJUmM2wITv0eDK+UW9FpCrcKVTJhNeded3vSahKvXZBhtlA/k5h5at/0u4sW9fhVlmLU4V8GVN0M7VlUWy1EyAe2xgiutzyYOrtZbgKulzct4lRs1iXDVXsJVmLUCmEy8582zAFcqFUMaYuVbGZYrq3D1UvDGzWEmSRtuQWoqBj+3IDSyBVdjZku4Ilquln8mLVdwCabirfB3wNWvfxYuoB2Wq/Ly8jBN4nuO13KlXopXXnllfOBKbiiPjeUpB9Vy5d24WdXFJlxRczqesWWGOGPLKxk7lETRrG77XcUL7U4KXcTPeqVbrtQHICxXDFehZS3ciVbgqlLLcxX2rZh6M6bdgp6PgbjB1QX/cTepNT36V9LgqtxxC3oC2mVlkgZXD6y+RHSgWK7a27NcqckLf9qEq+mIuXqJlifJClztQctzpSxX+piwCVdPSLh6R1quTI+N0nKVhit5ESegXf7c1PckcXJIuMLqQCpczZ8/33EJ6tarq666KkZw9aoYENpy5fdJY89y5W3rOMHVmY0vizMap7tVjPKeSz1U3Q67imntfhO6OwfBFazG+tzEcBVa0sKeSIYrSwHt3qdOLFyFsbwrMbQBXL5xq8xzBbhKZ69zzjr+2oekW7BPYTtNwN0Q93HD0wtJdXFirihwZcFy5Q1oZ7hq2aS6WzBfcPX42+XirRRcqW3tojhkNgGu5rqWq3TMlazsnyVc/SYkXCH9gi240l+INuHqBsRcrTCH0GNjYrnSY65Un7IJV9TFW2c2viTObPxfqmrReyQsV9Pa/440P3otV7gYAtqxqrJYjtJxC/7ni/TGzWFSCzS/9+F53iZsxFy9uKhl1lpkaD/6PNryXludDX56quXqsrRbMApdNX8iOZarZSmdtHxgv7gWMVfJgSuy5QpwJa1XlEPFXKlrwOIAV5ctt2AcLFdzOp6akecqql6Aqy+/bM79pqwyF198sTW34GMSrmYtaoaGbEks/eq/Sa4U/Fq5BeUJKvbqrxeGh6vXX3/dClzpYAWtrr76amuWKzpcwXJFdAsSY65WrlzpG9B+9913W1stSIWrszb/V5zZ8GJzV1M7WavMqzkGUd0Ou4kpHX4fdahlnA+48rNcMVyRZM1PYUADJcjPNlzpSUSTB1czjBsxDVcaWOFiiYOrMqJbUMIVVgtSjtmzZzvF9aDR2MHVcloqhjnftgdXuk424eo/b2XCldMm8kfZDHK18UYJVyslXKUD2p02FQJwdcrPw8VcAa7Wrl2b61aBv1+zZk16taDep2C5Ouigg4yvqxe0AleVRLgirhbU4UrvT7GCq4YXJFxN87RZeP9g3fYSrvah5blScOUNaIeFr1iOkrFcxQmuvElEYwVX/ybEXMnxd9k6xFzR4SojH5h8UThwdWJyLFf3l/WjuwWJlivAlXfVEmKuAA42DhuWqzHLf0uqCvJcUVcLwnLl1ckmXP1rVrl4U7NcRX1gWK5Wet2Ckq5uvghw9cNQl5s5cyYZrhBzpcBKxV5dc801sYIrpIqhHE91/TOluFBw5c1zdc8991izXFFDYM6SYHXWpqktnjMsXtXtsLuYvA9tNw3EOapUDKpPIeaK4YrU/fJTmAxXFmKuXlysJcdMPSZiruIEV+f/O9pWB97Wct2CdLhyZ+nmq8cKrmTcxw1P0/Jc3b+aCFcSrGxZrpTKyi2YNLhauvthoXLu6H1ZBdkiMaYe0K5eiv369bPmFvynhKs3FprHEgGuVgGuUhYrBTZDL/q1OKV7OLh67bXX8gJXgwcPtgdXcszRYq5eFVS4UqsFw2yj5NefgtyCcYKrszdNEWdtfM7/RRyCsDZIuHpu3/NIL3KMObgFdQhluCJJmr/C5/9nLs0tWDVeJhHVVgtGrGo9kogu9kkiynCVoaTuFtR/ETe4up4Y0P5Ayi0YJXAZeqi57csOPckxV0FuQZtwdc9LS51mjBLnqNodZaiWK5sxV/pEbxOu/vFmuXidCFdlabhyV+vhZ+jFvxa/7X5oqJnq1VdfJcMV3CDq3upPwNX3v//9UHXIdRIWkXxCCminw5Uty5WyxqhnjhVcSbA6e+MzAc2RO8B9ww57iGc79s3VnFl/H2S5gvu0WI6ScQvCItPqMVfScpU+UjFFsFolynJlyS2oDyC4CH957cj4uAXlBE+FK1tuQa+7KtfEo39xv/vuu75uQYCDjQNuwXv+58KV6TE2JjFXXp1twtUjEq5eW+AuO/c7cr3OGqTlarUfXPU7WZwaAa4QN2V6oKxfKoZrr702NnCFPU8HrCe6BQ+iuwWRpd17WIUruXgL7zrvVmu52lZ9AJ298Vlxdv2k4NNzBLhvaAu4oiUiVpYrVEKNPViuGK5ytWIr/D5OcKVP1MmDq/tFD6JbcOayBqeHuFYd9/8nDq5WEd2CFgPa9QkMAe1xgqs4Wa70acsmXI16fa14dUF11lkxm+WvoWadWP053IKpHFNOnqttYhjgqsdhoWbbV155RSARqOmBNA5+cHXdddfFB67ktlzIw0c5bFqu9HrYhCtqCAzA6qxscJVDQMctuN8lFJkdV7zXLYhUDNCpWI7EWq6wgSj2ykLMxNatW8Xw1zaK9RujOmGam9HKakHEXHmWs36rx9lir2Nom1zqnQ2WCRz4c7vttnN+tt9+e+dnhx12EG3btk3/Hb9T56NMWdUmcfusLaS+e9k6O3DlDWjv3PtqseNBPyPVLZtO0AH6QCdohL+r/1Y64Rz0pc/LNop/foi1WebH/asuFsjQbnogDQM15gqWKx2s8PcDDzxQYAscdej9SfUpvT/pOuHfcY4q85bMVzb+s+aNfE2eNa5wdeyxx4pOnTpl1Un1H6WRtz8p7Sd+sVV8Ur59TnmC4nw21wKuZmlwBcgS4o/HHSQO23/3nNfFCci9hPbLdQTVAXDl5xY85ZRTxK677hpaJ7/5SY27+9+qE19V5aph8O+x52l/GRPq6B7hMnqY0dMWLFd+ea6g0x577JFVJ8xD3jlKjUU15vB+uWXmJtK77qy6SeLMuqciKJR5ap10Cz7XyQ5c6fMTLFe9evXKuFnQ/KSPOaWZegd26dLF+NmiFEwkXNXX14tly5aJb3zjG6KpqUls2LBB3PnONlG1Kezi5pYSUjdurpfvGL+Yq2U7dhErd7UTk6Bebpig8Ow777yz2HPPPZ1B265dO2c1yu677+7820477eRABDonQBS72q9cX+/oRDmsrBZcrm1/k4LRhbseKsp33J9StXRZpRMG3Te/+U1Hi7322svRBV9H+IFm+MHvcB50gkYNDQ1OUO2jc3cg1YXsFrQEV95VS/jvLVu2pOEcDwm9VH/CixJ9SPUnpdsuu+yShlKMOWj1+qIN4ukvaf0pbnCl9MIzArSVPgrO0Z8w7qCRPu7wd/wb+hP0xHU2b94sMFdNmt9GfFG9Y6j+5GfB2iwtV2u+eKs5O3oq5qrj1q/FXiK7RUzd9Oijj3bGgOmBNA4LFy5sEXOFfqAOaKRecNBpxx13dMacGneYn/D33XbbzdEQ4w5AgTGHn4dmbxKL1pt/1DhwlbJchUzZpNXdTW8x6ft/MZXIKRcU0I45GIf6gMHf1ccw+gzGHfoQ2gjzE8Yf/hvjTp+fNm7c6L7rGszfdWfVPS3OkD9hDr/49noLcIUVul7LFcYb5iZ1eOdx9Cf1foM+0Al6KZ3wO2ilQ2yYZzQ9J3FwBWsVBjpExQSI5Zzr168X93/0TVHbmPvLLEhIW5Yr7/VX7XawMVz5WanwEkQnw2DERKVeguhomLR0sEJdMMFj4oJOS1ZXifs//IZpX3LKWbFcLU+5BbUZcMmeR4qKnczgyvt1o2BBByulE/7UgQHnKljAi7CystIJqp2weDeSTvdLt6Cp5QoTGqxWtixXeBAFDcrypP4EgEMnTOJq4urQoYMD6tAJP+hvOAcHJj9M8OhPiCOasrgtSacnl51CKj+nI1IxhHON+d0Ilm+VRNRrddYteZi09XEHXaATxh3GHLSDRnp/wkcf5qbJi3YQC+rM+1ODtFyt1eDKCSaX//ed7daIdm2CY7n05z388MOdeoY5dCuJOh+WKz+4Ql1UX1JWYeiE/gSNMN6UTvhvzFE6gGJuqqurc8bdqPcbxfIN5h81WMWM1cyU4+mD6HAFwNLHHP6ujztloVLjTs3bGHP4gWZoK+iI8anmJ/RV510n5/DaLeY6nblBwtWGiSFlahkRWLfDnmJK50tDlvc/DWPOm4pB6YQ/lUdGn5/UvK3mJwXu6GvQEGUKeSQGrkD+ZWVlzpcgRMUXEwYkOhsG/vhVncXGbe4LwOSIE1zprjw1wWNyB1hhYlIvQUzs+mBEB8M5aoLXJy7otHRNtXh6zYEm8qTLWIErGXPlDcY0hSsvgOLZMWnhB/1EfQnqOgFM8XsMRvQr6IQXIfrTunXrxNxV9eLlqgNIOsXVLai7kxWoo9/o1iplYYB+OAc/+KqEVngRVlVVOeMObsE31n+LpBMdrmhJRBVc+YGVssKocadegjqo49/wo/oT4BN9CV/l0Ah96tW17cTypg7GOgGuyr98O9NqJEfQAdutFe22CwdXhx12WGi48quogisFDWq1oA6gatzpFhj0JWUp1ucn6IRxB53UuBu/aFexpnEXY50AV5cCrkyMqSkTjW3LlXoYFXqgA6iyEuugriwxgAr84OMYHzPQCYYF9KmxK/YT9YR33Rm1E8Xp8if04eGrOhnQPrVz/9DF/U5UlisvhOqhLvr8pEBd9Sf1QaOsoKTKGBZOBFwpN6AifX1AYtDjhfhq049FQ5udDGUSdra/0VcLyposrPummLlhX+M64XkRI4PJHB0NhK5PXCB4Re8ws2MwKmAAfOLFgYkLgxKafb2uTryy+Ujj+qDgpYi52vCK8TWQimFmynKlLvJRzS5izsb2xtdUOkEL3Vql4FNZYfB75Y5QbkDopKyf6EfQanHlNvHh9kcZ1wcF/76SEHMlJ7Mv96Zbrt57772MGEDltvG6AdGnoBX6k7JWqReh+nLGi1D1J+iEcYc4ok+20bJzj1lGSyKKVAzIc2V66JYrdQ2MFeih3MroM9AI/UdZF5Q7XvUnlFUfMwo+FTR80HCgWLNDNKus7o5BzFX5PAVXW909Br/+UOy7Mny+ueP7DBTf6mwei4L2XrTIzf0GsAJs625AWFnwo/oPdFL9SXdvoe9BJ4w76KTmJ4w7fNBUtjF3XTpwJecnyjHp+39tETcb9nrQA/FWynKl+gSeF3O4blHH+AJcdezYMW0lRp/Cv6l5XO9PGHNqfnql8SjSuw5gdXrthLCP1eI8wNXz3xloXB4FvZYr/Bv0UVY9Faagxp0+PynXspqjSBUhFC56uFJuQAgJ8fEiVAMSAx5/xyD9aPdfic3bm3/1/L56vPg9Ic9VncxzhSSi6nizag8xf7P5RIGJ6uCDD3YGG/6uvprRyfBvyhKDyUzFDak4DzVxQRfohx/8fW1to/hwtxMI3cnN0G4LrqDZ6zXtxaomc5cJLC7QSXeX6l85CkbxpzKz48WgJi7Vn9Tkhf60atOOYt5uPSIvdVbCIm7m7ysvMnYL4jqOW1ACFuUAXKlDTVrKzI4+pKwuXgsogEFZYuCSUGCl+hNeHtBpUf3uYvHONFgnx1ztK+HKklsQzwnrHMYWdNLdgJjQlXtLxVcpNyD6E8YcrHrKWoU/8ePsXbj9IWL9jtEtxrDuoi81bGiGq6ZNdWKnr2aIvWsX+HYNv+X5uMax5/QX7Tt9N3J3UgHumEMAV8pipYKIMe6ggzdMQVk/MT6hI87X49DQf9Q8jrGHvvXeth+JmrbmH1k9N7xqAa7suQXRn2ChA1gpUFcuLB3UlbtL6aT6E4wKCkDhtVELuObs8kvRSHjX/aFmgsBP9MPdtAlw9cIBdLhSewuqeEbMUao/Kbey0gljT8XJ4ncqFi36M9grUbRwpdyAMIli4Kr4Kv1LBx0PP5jY5n3rVNG4Q/OqlagSUt2CSCL64lfSvdS0g3ijtoMoawwXwOqtJzrafvvtJ77zne+krTB6EJ+CKvwbdNHdgCqAVgdQTPDQCB1ZLhYUX0qdKAfVLbhWWq5el5ar1Zu2F/9d315sbbuzUXWUTvvvv7+jEyYmBVIqzkOPrVI6oV9BJ1gsdIuV0gn/XrF1d7GkPQ1CqW5Bm3CFZ1eTuwIGFYytAvyVmd3PDaj6k7ISqwl/9XbfFiv2PMao/VShJx3LldePEyJNdOoC1CSiynKlLJnQQ1k/1QcN+pE+7jCxQye8DFQ8jHIrq1AF/Ikxh38HgFbtEh1s8IgAI8dyNf8dsf2marHbvGfFzpvXRda8x5mXifb7m9UBN0PbL1682JlrlQdBvQjVS09BuopDU/MT+h4gA+MOeijLnvqgQf+CVl/s8nNR9819Ij+bKmDLcmVcAVkQHx74Qb8CEChg0Med6k96vJ5awQyNoDH0gD46gEI7/Mzbh/au+0M14Gq88WO6cDXIuDwKzps3z3lGZc1T4RzKkKBbQKET3nfK2gdjQhyOgsHVrFmzxKhRo5xnhjAjR440fn7lBoTgeFHqL0Lld1bAgI6IDvlVp9NbHa4elDvLvFG/X+Tn1uOGfvCDHzgTuQoK1YEB/66vSlKrAfWJSwcGZdWDftC0rqmtWLQfLS2EDbcgdPqgsXmZexTBoBUmdyy3VVY73R2hJnjltlFWPbUqCX0Fgxo6YfJSFgb8N3TC1yZcE193/HWUarU413ULmidttAFXb731lmPVVNZPPV7Pb7WNWiYPYFAvQtWf/MZdedv9RVn77iSdyDFXFixXH3zwgdhnn33S1irlfsdkrnRSLhu1alKtwlXxMNBJQQP+RF/CixD9adnu/7+9swvV60rr+J5BqXYcmbaWDH4g0mTASL1pmgsTL0RIbgyhUAnJRXoEK5jAeMggghhCiAgiczwOnChWMO1FQqBQQrxJQK+amzS5sYgXTaj2wplcJLH2Q+2kHc9/p//X56yz9sf7vvvd79dvQ2nOfvdae63fetZa//Wsj723+PBrI07JbepMiav7//Q3xc9/v/00YFkoQbP+2m+/Wjz9c8N7z0qBt1nnJK4++OCDsu55cX9VvVNHaM+ClyloUGNhpQ1JFg6x3t156jeKT39i9GUUv/6xpgX/cgx7/MrYuwXff//9kpOEVZxWjuv14i63uEwhDo7dLpmT2MkzKo53N9vw8RwJm7M0H476NZKvFJ9KXP3SeOJKwkR1wzsmZUtx+j0d9Mme1H55Y80YhdxZ0N7E1cmTJ4ujR4+W3+NaW1srG6WVlZWhM+JpQIEWTDVSbrT0mwWDxIIaNgkLdQb/+fljT9GPvhhlNWNR/Mzn94onfxROWN+M64svd7O12fQqj8xnPzbctGS6GFt59gK96GYXS/1nb5UbOOXXC7LFyaMdu9nFTZVSnMpdg5tr0j76n/8/l2gUVuL0k19s/8xP24IehZMbeP9fosrTgHFXkrcwuyM0pzhdWnrwvlyQ7SkcexhU2cXps68+WXzy2eeDtRejcPqFH/5bWyTZ5z758W8Uj77abmdn3ADhyNLdNvGIhcjJu9yiUPd6vVy9UwOv30u727Snj//38dbpURgpXJ+czCbWO9UP2ZO9Va53cUu8R8xxGjAuNLZnT22TvTDmVNrT5hTOR//92aCchz11/4cfPyi+/kW7bxNWxf3EN0bbeGBWamM9rZ6ur4odofh5QKPBsfIvW7FnWP+3YIj1Ts88fPREOG4iX31i/lK7d9s0LN/4pg+fGJ5TtCdxkp14WtlC3cdR+IgF1zuJC0+9y2Y8mDEn/e02XIy66uvatuEpY7Edpm1KS9HxKS/2AMte0mlA73737lLvMB2rUe04cC/iSl6rS5cuDbxV+vvatWvFuXPnWmfH04BquOWd0byzO0K7j+M0oASDz6LxeTRVlcrrBtLGtTcNkFMAABR0SURBVHXiJvRgbguzz9CxWzS62PWbpyO8e8sdYayU4qS/VVnFyZWyidOEstlJtHHXZDoN6I7QO23MSY27xLfyLzHuBdkWVeak38RRz4qR15V0kvAeI7E9WVi5E4zTWx41e+2Hpwwt1GUz6dSNxYNsyZziOVA9ZrGTV8V6Zy9MWu+8Hd6NuxcZe72e7SkVVrIxMbRQ1/O2qU4S31EkdQLEfFKhnu4GtGBQvYvLFMTU7VNa7+IyBf3mdW59chpFfOUGMLEo0s0iEgOynTjzYG+67nvNWjxmwdPt9qir/5M9WaDOYtsUj3gpB1mZA8ai+IybIHxmnHh4nayPytE9tVFuwzoy+06j6U1cRTGl81DW19dbTw2qksmVqktTX2rE1UDFzjD1LqTCqlNqE47MxubTdz3KsefKOyTsgfECYx+qprz7vCGxswj1qFmdoxsuPRs7wlEalgnjqIw+VkqzisLKnDxV6ukv7zoRI/1nwWA+nlL2tI0aeDVc4mQ+88gpntavRslTgl6z53VV9gqbk/ItAap652MEPJBxvfP0u22pSoA2dUJVDXAfNpbWuyis3BG6A5QtxXqn9MlG7LESJy9XECP958GMnrFQn8cBTVrvZFc+68zrqywaZFvRnjygUf7VBnmdkO3J06U+sHecAc2066g5xXoXPaCud26fPLXlYxm8vsoeK08te2Asfh4Yq96NWnfa1Mlx6l9TOUROcdF6PDxVrOyt8oJ1ewDHSdskw86FuNLiNi4IQAACEIAABCAgh0Nfn7EZlXZv4mqcaUF/GmDUTBIOAhCAAAQgAIHFICBxNetXL+JKEI4dO1acOHFi7AXtsw6U9EEAAhCAAAQgsNwEehNXV65cKS5ffnykvtx5wyxmX+4iIvcQgAAEIAABCMwTgd7E1TxBIa0QgAAEIAABCEBgVAKIq1HJEQ4CEIAABCAAAQhkCCCuMAsIQAACEIAABCDQIQHEVYcwiQoCEIAABCAAAQggrrABCEAAAhCAAAQg0CEBxFWHMIkKAhCAAAQgAAEIIK6wAQhAAAIQgAAEINAhgaUTVxcuXCjxraysFPr39evXB4eb6v7p06eLgwcPls/EU+XNXIehXrx4sQyrSx+U9PldsVyef/754t133x3c2rNnT3Hq1KnBO/3DvJz5pe9BnjlzZpAfHQirK/0Ad+Sr33Ph9u/fP4hHPM3GN0+ePFk8fPiw/NMHz3Zo8xONKp7nphdFW5HN+bKdmUUuXI6f4ou26H+fPXu22LVr10TzNonI19bWynPvDh8+PIhe5b+6ujrIj+up69vGxkahj7+fP39+UAd1z5dZzpvt5Piqfvg6cuRIsXv37m3fZVV+7969W7YvOdtQOPOV3elZXW3uT6LM+4oz5jXNr+zu1q1bZVLSNljMDxw4UPYR835VMUjvu/1I26U6Tq6X89r2TLpsl15cvfPOO4W+tO1DTaNxqZE/evRoeaq8rtiI5URE/Bh1+rsLMr2v9+ma9UNV4wn7Sq/ZNImrXDh1hBZdauBjxyA+Dx48KDsKd6BRUEy6QowTf5pe/X3z5s3SvnRViauqcGKgxu3QoUOl0NC/dfm+4lWcskt1FLNuQzm2TeJKedMAyOJJf0t4y2ZinVUH6QGT7EfPaJAUhfw4ZTuNsKpj6uQtjCw604/ep+IqF86C9M6dOyWnaHP6d7yfG1ROI//jvjMVCrENjvajNkeDZHE2S/0eBfu4aZlW+CoG8X5sP+J9canipHqr9kf9ZxwIta3j0+LR53uXXlwJtgzEIio1rtgpxo6gK3Gl+CVAZln9R8ETjVONcp24qgoX40g7hrQxSL0YfVaOYd+ltMsLF70wiiMntGM+q8Kl74+sUpuxR3XYNE/7+SZxlQ5wcult4jvtPI7y/irBrEFJnbgaRmjnbGaY8KPkq88wVcKirr1VmOPHj5eMm0RDn3kZ9V1txFW0qfh8m34pbZ+jp0ueYw0u7SGUgF0Ewdq2LBBXm6RU6B75R+OSeIijuNgYtRFXGnH78hTFPHYEuQ5Q+WoSV1Xh6sSVR0T28lQ1Dm0NvM/nqoRgU5m3FZBRhKUdY9s4+uTR5l1N4qqNaMwJsHmym7aCUc81iasqj3lOqEdvZ5wmmhdPcZN9pVNfyleOn+OJv7Xl2JSGaf+eY6A0pU4Ezxb4/o4dO7aJ+FxeYrtTxbZNPzBtTpN4P+Jqk6o68jjNFacTbDz37t0rVbjXNbQRVyqwdN6+qaOdRCGPG2ef4ipdo6W0z8vamUmKq9SjgLh6bNVV3lHE1Uptta/ySszbVHxdJnM2UCeuPOWsNrvuuXHb0z7D13muvPYurjkbR1wpX2oD4zIb3UNcfetbfZb51N6VLmi3ALIXRn9HceXnpezjwtsuxVUb9+vUgH3ZgeWEYpPnqs3oL7cYN+ZVlXVeXMl1azxSfum0YN36oNSDqriWaVqwanqmbgpr3sVVVb1o8lw11Sd3gHEtadq2zDs756duWjDnnUu9PPM0sKvqH9pMC0bPbzot2OTFzA0oLdA9KEZcLbm4knG6ckVPiTs2LZCNhtaVuJLhKe5ZXoxsb1LkIlZKc7pgPf5dF86NQV1n0GbN1jRFZ/pu71KznSj/V69eLfbu3VvubPP91DtQFa5uUb/4exH3PK+TyS1YjwvYZQNaE2mB7cXXmsqPzy2iQFBdSnf0qc7lFqzHhe9V4Sys4rO6J8Y7d+4sF/+7zs7yGtC2db5KWKRtrmzw/v37xe3bt7cM5NoMDtumZVrPtRFXVQvac5yUj7qdvc5nZIe4QlwNdtCk01BqzNSRxa3ObcRVXHNl16vCxfvpMQTTqoRN741b3+OILp3Gi52BnqsKl97Xs2rQb9y4MeAzL8dURHZp+VpQpUctpJ1XVbh4LIXf47Uj8WiMphFmU/lO8/eqvDtNcZGsF8XGIwr0nO/HZ3V/Hm3I+a6rWzH/6bEBVeFSznqPj3dIj1mZ512W5pd6oiKn+JtsRP953ZHD5zzG06wno7y7ikEquqqWxaSc4g5dTysqXerHPIiM7VTsA1jQPkoJEgYCEIAABCAAAQhAoCSwdAvaKXcIQAACEIAABCAwSQKIq0nSJW4IQAACEIAABJaOAOJq6YqcDEMAAhCAAAQgMEkCiKtJ0iVuCEAAAhCAAASWjgDiaumKnAxDAAIQgAAEIDBJAksvrpoO5RP8uB1eW+h1xa3L+ju3PT7dBp7Go4/xckEAAhCAAAQgsFgEEFcNH0KNB1lKiOkcpn379mW/u5QKtfgtuFw86adxFsu0yA0EIAABCEBgOQkgroYQVzaRqu9OpffTT+2kh9Qtp8mRawhAAAIQgMBiE0BcNYgrFb+n83yqdnoCsk9ZT8VV/GZTLp7FNi1yBwEIQAACEFhOAoirFuJKpmFBJSF16NChymnBuBYr/RRMGk/8nM5ymh+5hgAEIAABCCweAcRVS3EVhZE8WOvr61s+8unffb/uu1QWavP8PbjFqwrkCAIQgAAEINANgaUXV56ui1+Kj1+d14dg5anSzj4LptXV1UZxpXjjgvZcPBsbG92UIrFAAAIQgAAEIDAzBBBXXxZF1Vfm0/VVVUcx+H70aEXvVS4ejmKYmXpAQiAAAQhAAAKdEUBcdYaSiCAAAQhAAAIQgEBRIK6wAghAAAIQgAAEINAhAcRVhzCJCgIQgAAEIAABCCCusAEIQAACEIAABCDQIQHEVYcwiQoCEIAABCAAAQggrrABCEAAAhCAAAQg0CEBxFWHMIkKAhCAAAQgAAEIIK6wAQhAAAIQgAAEINAhAcRVhzCJCgIQgAAEIAABCCCusAEIQAACEIAABCDQIQHEVYcwiQoCEIAABCAAAQggrrABCEAAAhCAAAQg0CEBxFWHMIkKAhCAAAQgAAEIIK6wAQhAAAIQgAAEINAhAcRVhzCJCgIQgAAEIAABCCCusAEIQAACEIAABCDQIQHEVYcwiQoCEIAABCAAAQggrrABCEAAAhCAAAQg0CEBxFWHMIkKAhCAAAQgAAEIIK6wAQhAAAIQgAAEINAhAcRVhzCJCgIQgAAEIAABCCCusIEsgbfffrs4f/58ceLEiWL//v3lM++9916xvr5ebGxsbPl3jODYsWODP5966qny2Vm5YvpnJU1Kx8mTJ4uHDx8OknT27Nny32fOnCkuXrxYmVTlp+4ZlUVd+DoGV65cKe7evVucOnVqy2NpWqN9dM20KX9dv2+W4svZalWZTDPdaicuXbo00XqufN+6das4d+7cNLPKuyEwFAHE1VC4lufhtbW1QWbdwbYVV+7QFcfTTz9drKyszAS4WRZXq6urxa5duzrlNClxNYm0dprxISI7ffp0cfDgwcEAYoigE310XsTVOBDGsc9x3ktYCPRBAHHVB+UZeccfXLyTTclfHdu57b48FOpE7anSA8OKK4+0Dx06VLzxxhvFgwcPSg+NxZd+v3z5cvlue7n0Dj2rS54TXXXPO+HRoyLPjzw6vo4cOVIcPnx4m7cthhnVw1NXtB/9xeHsz1//wytb7pt1Kq7c+ej35557rhy9Rx76t5+RSDAv5V9x6bc9e/ZsC2evpMIrXnsEYnkonK6c5yoVV9GzED0ZabqdLsVblQaFkSBXXlyOLpsYn+zl6NGjpXdVlz1odfGmDCMzc8hxrCvjUX576623ssFeeumlwf024speYtedCxcuFNevXy/jOHDgQDmoEY+bN2+WNpB6kv2bWKtext9z4WL85pWmM5cGpUcDLdtvtMmY1jQ/hqG0XLt2rbTTNM3RfuPzyvM4+VJcOS+t7qc8q/Kcy09VHkexI8LMNgHE1WyXT6ep+7038uLqb49vFVdx+iGO7IcVVwqrxm/fvn2l2EmnGOOUlj1lEmLxWXu/HEf0irnzr5suqUpzH1MsH//Zb2bL76f++B+33E8bcefRwkn/d2eZegP1m7i684kRV4XT+zxdq45Bneru3bu3TDGq7HS/blowdsZ63p2mPUF6v4Wt3iNx7fhyaZAAjmGUl+jdiPnR+xSf8hHFXV28OYbRvmMn3mnFSyJ78803s9G//PLLrcWVeOqyV9iiw3yVr+PHjxf37t0rBWgUtlGExN9chioHi1SHS6f/Yt32AKwuDbmpw1i2aX4ioFRcxeUKKm+JbC9dULg07aPkS/HYXmVfEp8Wq5FZVZ5v3LixpXz0R10eJ2lvxD0dAoir6XCfyltf+fu8uHr9d7aKK3Xge/fuLRusKELaiitnTp2tGvs2o3A3oOoQorfM9xVXXAMUG1yvzXHnqfdHD0T0isU1YxJxMUzXhfLJ2b3ZKL925uY2cZWbaoviKnrvIof4jHk78th5uRxVrvb2xHLS/SjQ6tZc5dLqDi2mIb4/2kD0LqW2kk4VpeIqimsJ9+iRjJ6sunirBg8KY29fKiq7tA17a9M4JUR9NdUZM4zi1V4rx6HfnnnmmazwtgipKvNUaKbCIHqlXaeiByemwesJ0+UBsWzT/NSJq5hmtVW2A4dJ0x7Lu22+5D3VpTTHgUEufBV31TOXj3mn97q0K+KaLQKIq9kqj4mm5sjfvZeN//Lvbl3rExelO4A6tbbiKp1ia+ooYkM/irhyGt24q0HzAtimNDvMJKYFP/2TX8nyfvJP/6VzcaUIPa0XpwVTUZaKqDYdUkxs1RSmO8c4TVMnrnKeNoubWBbDiqs28daJqxzHritlla3FetemzihdEhcS2y+++OJADFQJkzQfXYgQeZqjuLIgie+q8tjk1lw5P3EjTOq56kNcyY6jCHaZNYmzlHEuP7l7XdsY8U2fAOJq+mXQWwpe+ut/zb7rrd//5cH9nMfCUyc7duxotVuwjbhyZ5wufk+nED0NtnPnztLj0rRYXml99tlni0ePHpVeM+VHI8u6HY6TWtT8X3+0fS2bQP/0n2/1IDatucp5oOxZSTuoOJLPhfO0azpNlO7M8/qmNmuulCfnQevl5L1Kp/ji6N/vyk1VjeO5kkdN3simeJvElUVL6hHpqqK+/vrr2aheeeWVbaJbnlWxNOP4tx8W+xdeeKG4ffv2tl17dVOdTdNnqVfL9Ujv9VSbppMtrmJdixmpup8TV9GWvAZxFHFVN93ZJl8SrPbe14nVqrzFMLn6XVXnu7Ix4pk+AcTV9MugtxT81vf+Ofuuf/j2rw7ux/UJvumOMY5Sq3be5RrMqmfrFsh6UXNc15N7XmnM3fc6JoXXlYqrqri6LIz73/nFbHTPfPfft3Wi40wLylOXbgzQC6pEWVy4rudyU0u61+YoBj2naR+vT4mi2VNsuYX4VWkYR1x5/VX0ODhvTSwkpCQKcxy7tAnF9dprr2WjfPXVV7fdj96sOIWdLhCXCI73FJFEptZcVXnzLFq80SR6HXOiLPfOtG7n0iCRFKfpPXXsZ5UvpSEueI+ifhRxpTyPk6/UPs2miYu5X716dVt+cvy6ti3imx0CiKvZKYuJp+TAdx/vNkuv6995vDNsFq5ZPS5hFDY/+PbPZoN983v/MUp0cxemyjMxdxnpOMFVZ79pQNDn1cUC/lmsr13kyxsC7D3D09SnZS7GuxBXi1GOC5OLWWysFwZuzxlBXPUMfMjXjStC7N2Z5KaQIbNUPj5uvhRH6rmatTyOwoUw/RJAXPXLm7dBAAIQgAAEILDgBBBXC17AZA8CEIAABCAAgX4JIK765c3bIAABCEAAAhBYcAKIqwUvYLIHAQhAAAIQgEC/BBBX/fLmbRCAAAQgAAEILDgBxNWCFzDZgwAEIAABCECgXwKIq3558zYIQAACEIAABBacAOJqwQuY7EEAAhCAAAQg0C8BxFW/vHkbBCAAAQhAAAILTgBxteAFTPYgAAEIQAACEOiXAOKqX968DQIQgAAEIACBBSeAuFrwAiZ7EIAABCAAAQj0SwBx1S9v3gYBCEAAAhCAwIITQFwteAGTPQhAAAIQgAAE+iWAuOqXN2+DAAQgAAEIQGDBCVhcfX8zn99c8LySPQhAAAIQgAAEINAHgR/8H4orJNteu5ldAAAAAElFTkSuQmCC"/>
          <p:cNvSpPr>
            <a:spLocks noChangeAspect="1" noChangeArrowheads="1"/>
          </p:cNvSpPr>
          <p:nvPr/>
        </p:nvSpPr>
        <p:spPr bwMode="auto">
          <a:xfrm>
            <a:off x="0" y="150852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endParaRPr lang="hu-HU" sz="1351">
              <a:solidFill>
                <a:srgbClr val="171616"/>
              </a:solidFill>
              <a:latin typeface="Arial" panose="020B0604020202020204"/>
              <a:cs typeface="+mn-cs"/>
            </a:endParaRPr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149883"/>
              </p:ext>
            </p:extLst>
          </p:nvPr>
        </p:nvGraphicFramePr>
        <p:xfrm>
          <a:off x="224782" y="852480"/>
          <a:ext cx="4311214" cy="2779395"/>
        </p:xfrm>
        <a:graphic>
          <a:graphicData uri="http://schemas.openxmlformats.org/drawingml/2006/table">
            <a:tbl>
              <a:tblPr/>
              <a:tblGrid>
                <a:gridCol w="793347">
                  <a:extLst>
                    <a:ext uri="{9D8B030D-6E8A-4147-A177-3AD203B41FA5}">
                      <a16:colId xmlns:a16="http://schemas.microsoft.com/office/drawing/2014/main" val="242771553"/>
                    </a:ext>
                  </a:extLst>
                </a:gridCol>
                <a:gridCol w="824663">
                  <a:extLst>
                    <a:ext uri="{9D8B030D-6E8A-4147-A177-3AD203B41FA5}">
                      <a16:colId xmlns:a16="http://schemas.microsoft.com/office/drawing/2014/main" val="3192237598"/>
                    </a:ext>
                  </a:extLst>
                </a:gridCol>
                <a:gridCol w="1263092">
                  <a:extLst>
                    <a:ext uri="{9D8B030D-6E8A-4147-A177-3AD203B41FA5}">
                      <a16:colId xmlns:a16="http://schemas.microsoft.com/office/drawing/2014/main" val="3013894614"/>
                    </a:ext>
                  </a:extLst>
                </a:gridCol>
                <a:gridCol w="1430112">
                  <a:extLst>
                    <a:ext uri="{9D8B030D-6E8A-4147-A177-3AD203B41FA5}">
                      <a16:colId xmlns:a16="http://schemas.microsoft.com/office/drawing/2014/main" val="2842722741"/>
                    </a:ext>
                  </a:extLst>
                </a:gridCol>
              </a:tblGrid>
              <a:tr h="67627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Registry</a:t>
                      </a:r>
                      <a:endParaRPr lang="hu-HU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Proposals</a:t>
                      </a:r>
                      <a:endParaRPr lang="hu-HU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Finished Experiments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projects in progress 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164691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INVITED USERS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8775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CUC19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778536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CUC20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0823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UC21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519444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CUC23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462087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ECA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830554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ERIC1st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284290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671807"/>
                  </a:ext>
                </a:extLst>
              </a:tr>
            </a:tbl>
          </a:graphicData>
        </a:graphic>
      </p:graphicFrame>
      <p:graphicFrame>
        <p:nvGraphicFramePr>
          <p:cNvPr id="10" name="Tábláza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012759"/>
              </p:ext>
            </p:extLst>
          </p:nvPr>
        </p:nvGraphicFramePr>
        <p:xfrm>
          <a:off x="700088" y="3666006"/>
          <a:ext cx="2764632" cy="1400175"/>
        </p:xfrm>
        <a:graphic>
          <a:graphicData uri="http://schemas.openxmlformats.org/drawingml/2006/table">
            <a:tbl>
              <a:tblPr/>
              <a:tblGrid>
                <a:gridCol w="1355561">
                  <a:extLst>
                    <a:ext uri="{9D8B030D-6E8A-4147-A177-3AD203B41FA5}">
                      <a16:colId xmlns:a16="http://schemas.microsoft.com/office/drawing/2014/main" val="646177881"/>
                    </a:ext>
                  </a:extLst>
                </a:gridCol>
                <a:gridCol w="1409071">
                  <a:extLst>
                    <a:ext uri="{9D8B030D-6E8A-4147-A177-3AD203B41FA5}">
                      <a16:colId xmlns:a16="http://schemas.microsoft.com/office/drawing/2014/main" val="3652446658"/>
                    </a:ext>
                  </a:extLst>
                </a:gridCol>
              </a:tblGrid>
              <a:tr h="45275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  <a:endParaRPr lang="hu-HU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Scientific</a:t>
                      </a:r>
                      <a:r>
                        <a:rPr lang="hu-H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u-HU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publications</a:t>
                      </a:r>
                      <a:endParaRPr lang="hu-HU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977783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097538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334006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916712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773245"/>
                  </a:ext>
                </a:extLst>
              </a:tr>
            </a:tbl>
          </a:graphicData>
        </a:graphic>
      </p:graphicFrame>
      <p:graphicFrame>
        <p:nvGraphicFramePr>
          <p:cNvPr id="9" name="Diagram 8"/>
          <p:cNvGraphicFramePr>
            <a:graphicFrameLocks/>
          </p:cNvGraphicFramePr>
          <p:nvPr>
            <p:extLst/>
          </p:nvPr>
        </p:nvGraphicFramePr>
        <p:xfrm>
          <a:off x="4634310" y="1089296"/>
          <a:ext cx="3940493" cy="2321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5">
            <a:extLst>
              <a:ext uri="{FF2B5EF4-FFF2-40B4-BE49-F238E27FC236}">
                <a16:creationId xmlns:a16="http://schemas.microsoft.com/office/drawing/2014/main" id="{1E71AB91-3BE6-4772-8BD1-D347ACFFB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591" y="3526064"/>
            <a:ext cx="2597728" cy="148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3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soportba foglalás 4"/>
          <p:cNvGrpSpPr/>
          <p:nvPr/>
        </p:nvGrpSpPr>
        <p:grpSpPr>
          <a:xfrm>
            <a:off x="1235072" y="1001200"/>
            <a:ext cx="6757531" cy="3831085"/>
            <a:chOff x="106628" y="-27383"/>
            <a:chExt cx="12013386" cy="6810814"/>
          </a:xfrm>
        </p:grpSpPr>
        <p:pic>
          <p:nvPicPr>
            <p:cNvPr id="8" name="Kép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487"/>
            <a:stretch/>
          </p:blipFill>
          <p:spPr>
            <a:xfrm>
              <a:off x="1348659" y="1221032"/>
              <a:ext cx="9270198" cy="4387924"/>
            </a:xfrm>
            <a:prstGeom prst="rect">
              <a:avLst/>
            </a:prstGeom>
          </p:spPr>
        </p:pic>
        <p:pic>
          <p:nvPicPr>
            <p:cNvPr id="9" name="Kép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97395" y="6477311"/>
              <a:ext cx="403399" cy="304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Kép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0431" y="335225"/>
              <a:ext cx="1475791" cy="266938"/>
            </a:xfrm>
            <a:prstGeom prst="rect">
              <a:avLst/>
            </a:prstGeom>
          </p:spPr>
        </p:pic>
        <p:cxnSp>
          <p:nvCxnSpPr>
            <p:cNvPr id="12" name="Egyenes összekötő 11"/>
            <p:cNvCxnSpPr/>
            <p:nvPr/>
          </p:nvCxnSpPr>
          <p:spPr>
            <a:xfrm>
              <a:off x="5085226" y="697571"/>
              <a:ext cx="1092970" cy="166479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14" name="Kép 1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1712" y="6095794"/>
              <a:ext cx="1444679" cy="368541"/>
            </a:xfrm>
            <a:prstGeom prst="rect">
              <a:avLst/>
            </a:prstGeom>
          </p:spPr>
        </p:pic>
        <p:cxnSp>
          <p:nvCxnSpPr>
            <p:cNvPr id="15" name="Egyenes összekötő 14"/>
            <p:cNvCxnSpPr/>
            <p:nvPr/>
          </p:nvCxnSpPr>
          <p:spPr>
            <a:xfrm>
              <a:off x="6534453" y="2605543"/>
              <a:ext cx="2309091" cy="333078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17" name="Kép 16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338" y="2228038"/>
              <a:ext cx="1173129" cy="290991"/>
            </a:xfrm>
            <a:prstGeom prst="rect">
              <a:avLst/>
            </a:prstGeom>
          </p:spPr>
        </p:pic>
        <p:cxnSp>
          <p:nvCxnSpPr>
            <p:cNvPr id="18" name="Egyenes összekötő 17"/>
            <p:cNvCxnSpPr/>
            <p:nvPr/>
          </p:nvCxnSpPr>
          <p:spPr>
            <a:xfrm>
              <a:off x="1893079" y="2368833"/>
              <a:ext cx="4134849" cy="3164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20" name="Kép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178" y="4255882"/>
              <a:ext cx="780395" cy="548575"/>
            </a:xfrm>
            <a:prstGeom prst="rect">
              <a:avLst/>
            </a:prstGeom>
          </p:spPr>
        </p:pic>
        <p:cxnSp>
          <p:nvCxnSpPr>
            <p:cNvPr id="21" name="Egyenes összekötő 20"/>
            <p:cNvCxnSpPr/>
            <p:nvPr/>
          </p:nvCxnSpPr>
          <p:spPr>
            <a:xfrm flipV="1">
              <a:off x="1338062" y="2652527"/>
              <a:ext cx="2460443" cy="168017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23" name="Kép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613726" y="302977"/>
              <a:ext cx="627307" cy="827191"/>
            </a:xfrm>
            <a:prstGeom prst="rect">
              <a:avLst/>
            </a:prstGeom>
          </p:spPr>
        </p:pic>
        <p:cxnSp>
          <p:nvCxnSpPr>
            <p:cNvPr id="24" name="Egyenes összekötő 23"/>
            <p:cNvCxnSpPr/>
            <p:nvPr/>
          </p:nvCxnSpPr>
          <p:spPr>
            <a:xfrm flipH="1">
              <a:off x="6117833" y="683495"/>
              <a:ext cx="2812522" cy="16697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26" name="Kép 2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7075" y="4934137"/>
              <a:ext cx="2007888" cy="629616"/>
            </a:xfrm>
            <a:prstGeom prst="rect">
              <a:avLst/>
            </a:prstGeom>
          </p:spPr>
        </p:pic>
        <p:cxnSp>
          <p:nvCxnSpPr>
            <p:cNvPr id="27" name="Egyenes összekötő 26"/>
            <p:cNvCxnSpPr>
              <a:stCxn id="26" idx="1"/>
            </p:cNvCxnSpPr>
            <p:nvPr/>
          </p:nvCxnSpPr>
          <p:spPr>
            <a:xfrm flipH="1" flipV="1">
              <a:off x="6820218" y="2732209"/>
              <a:ext cx="2686857" cy="251673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28" name="Kép 2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721" y="2854103"/>
              <a:ext cx="975160" cy="319726"/>
            </a:xfrm>
            <a:prstGeom prst="rect">
              <a:avLst/>
            </a:prstGeom>
          </p:spPr>
        </p:pic>
        <p:sp>
          <p:nvSpPr>
            <p:cNvPr id="29" name="Szövegdoboz 28"/>
            <p:cNvSpPr txBox="1"/>
            <p:nvPr/>
          </p:nvSpPr>
          <p:spPr>
            <a:xfrm rot="10800000" flipH="1" flipV="1">
              <a:off x="10489613" y="5868347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GRE</a:t>
              </a:r>
              <a:endParaRPr lang="hu-HU" sz="788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sp>
          <p:nvSpPr>
            <p:cNvPr id="30" name="Szövegdoboz 29"/>
            <p:cNvSpPr txBox="1"/>
            <p:nvPr/>
          </p:nvSpPr>
          <p:spPr>
            <a:xfrm rot="10800000" flipH="1" flipV="1">
              <a:off x="159504" y="1944138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FRA</a:t>
              </a:r>
              <a:endParaRPr lang="hu-HU" sz="788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sp>
          <p:nvSpPr>
            <p:cNvPr id="31" name="Szövegdoboz 30"/>
            <p:cNvSpPr txBox="1"/>
            <p:nvPr/>
          </p:nvSpPr>
          <p:spPr>
            <a:xfrm rot="10800000" flipH="1" flipV="1">
              <a:off x="187184" y="4166986"/>
              <a:ext cx="624894" cy="325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591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USA</a:t>
              </a:r>
              <a:endParaRPr lang="hu-HU" sz="1013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sp>
          <p:nvSpPr>
            <p:cNvPr id="32" name="Szövegdoboz 31"/>
            <p:cNvSpPr txBox="1"/>
            <p:nvPr/>
          </p:nvSpPr>
          <p:spPr>
            <a:xfrm rot="10800000" flipH="1" flipV="1">
              <a:off x="11418611" y="61245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GER</a:t>
              </a:r>
              <a:endParaRPr lang="hu-HU" sz="788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sp>
          <p:nvSpPr>
            <p:cNvPr id="33" name="Szövegdoboz 32"/>
            <p:cNvSpPr txBox="1"/>
            <p:nvPr/>
          </p:nvSpPr>
          <p:spPr>
            <a:xfrm rot="10800000" flipH="1" flipV="1">
              <a:off x="11418611" y="4784027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ISR</a:t>
              </a:r>
              <a:endParaRPr lang="hu-HU" sz="788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sp>
          <p:nvSpPr>
            <p:cNvPr id="34" name="Szövegdoboz 33"/>
            <p:cNvSpPr txBox="1"/>
            <p:nvPr/>
          </p:nvSpPr>
          <p:spPr>
            <a:xfrm rot="10800000" flipH="1" flipV="1">
              <a:off x="4131900" y="66573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SUI</a:t>
              </a:r>
              <a:endParaRPr lang="hu-HU" sz="788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endParaRPr>
            </a:p>
          </p:txBody>
        </p:sp>
        <p:pic>
          <p:nvPicPr>
            <p:cNvPr id="35" name="Kép 3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1712" y="683495"/>
              <a:ext cx="1794562" cy="768260"/>
            </a:xfrm>
            <a:prstGeom prst="rect">
              <a:avLst/>
            </a:prstGeom>
          </p:spPr>
        </p:pic>
        <p:pic>
          <p:nvPicPr>
            <p:cNvPr id="36" name="Kép 3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3448" y="1188456"/>
              <a:ext cx="966010" cy="472029"/>
            </a:xfrm>
            <a:prstGeom prst="rect">
              <a:avLst/>
            </a:prstGeom>
          </p:spPr>
        </p:pic>
        <p:grpSp>
          <p:nvGrpSpPr>
            <p:cNvPr id="37" name="Csoportba foglalás 36"/>
            <p:cNvGrpSpPr/>
            <p:nvPr/>
          </p:nvGrpSpPr>
          <p:grpSpPr>
            <a:xfrm>
              <a:off x="8981631" y="2612791"/>
              <a:ext cx="2540826" cy="826040"/>
              <a:chOff x="5816438" y="-653322"/>
              <a:chExt cx="4211911" cy="1251388"/>
            </a:xfrm>
          </p:grpSpPr>
          <p:pic>
            <p:nvPicPr>
              <p:cNvPr id="38" name="Kép 37"/>
              <p:cNvPicPr>
                <a:picLocks noChangeAspect="1"/>
              </p:cNvPicPr>
              <p:nvPr/>
            </p:nvPicPr>
            <p:blipFill>
              <a:blip r:embed="rId1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03041" y="-653322"/>
                <a:ext cx="1325308" cy="1251388"/>
              </a:xfrm>
              <a:prstGeom prst="rect">
                <a:avLst/>
              </a:prstGeom>
            </p:spPr>
          </p:pic>
          <p:cxnSp>
            <p:nvCxnSpPr>
              <p:cNvPr id="39" name="Egyenes összekötő 38"/>
              <p:cNvCxnSpPr/>
              <p:nvPr/>
            </p:nvCxnSpPr>
            <p:spPr>
              <a:xfrm>
                <a:off x="5816438" y="-496080"/>
                <a:ext cx="2655037" cy="332318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40" name="Szövegdoboz 39"/>
            <p:cNvSpPr txBox="1"/>
            <p:nvPr/>
          </p:nvSpPr>
          <p:spPr>
            <a:xfrm rot="10800000" flipH="1" flipV="1">
              <a:off x="11435707" y="2475550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KOR</a:t>
              </a:r>
            </a:p>
          </p:txBody>
        </p:sp>
        <p:pic>
          <p:nvPicPr>
            <p:cNvPr id="41" name="Kép 4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952" y="6019371"/>
              <a:ext cx="764060" cy="764060"/>
            </a:xfrm>
            <a:prstGeom prst="rect">
              <a:avLst/>
            </a:prstGeom>
          </p:spPr>
        </p:pic>
        <p:pic>
          <p:nvPicPr>
            <p:cNvPr id="42" name="Kép 41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276"/>
            <a:stretch/>
          </p:blipFill>
          <p:spPr>
            <a:xfrm>
              <a:off x="1785963" y="6180614"/>
              <a:ext cx="1127899" cy="472213"/>
            </a:xfrm>
            <a:prstGeom prst="rect">
              <a:avLst/>
            </a:prstGeom>
          </p:spPr>
        </p:pic>
        <p:cxnSp>
          <p:nvCxnSpPr>
            <p:cNvPr id="43" name="Egyenes összekötő 42"/>
            <p:cNvCxnSpPr/>
            <p:nvPr/>
          </p:nvCxnSpPr>
          <p:spPr>
            <a:xfrm flipH="1" flipV="1">
              <a:off x="5688515" y="621942"/>
              <a:ext cx="490474" cy="174041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44" name="Kép 43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726" y="6138982"/>
              <a:ext cx="565779" cy="522402"/>
            </a:xfrm>
            <a:prstGeom prst="rect">
              <a:avLst/>
            </a:prstGeom>
          </p:spPr>
        </p:pic>
        <p:sp>
          <p:nvSpPr>
            <p:cNvPr id="45" name="Szövegdoboz 44"/>
            <p:cNvSpPr txBox="1"/>
            <p:nvPr/>
          </p:nvSpPr>
          <p:spPr>
            <a:xfrm rot="10800000" flipH="1" flipV="1">
              <a:off x="106628" y="176621"/>
              <a:ext cx="524617" cy="502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NED </a:t>
              </a:r>
            </a:p>
          </p:txBody>
        </p:sp>
        <p:pic>
          <p:nvPicPr>
            <p:cNvPr id="46" name="Kép 4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869" y="431019"/>
              <a:ext cx="993072" cy="381141"/>
            </a:xfrm>
            <a:prstGeom prst="rect">
              <a:avLst/>
            </a:prstGeom>
          </p:spPr>
        </p:pic>
        <p:cxnSp>
          <p:nvCxnSpPr>
            <p:cNvPr id="47" name="Egyenes összekötő 46"/>
            <p:cNvCxnSpPr/>
            <p:nvPr/>
          </p:nvCxnSpPr>
          <p:spPr>
            <a:xfrm>
              <a:off x="1724968" y="699022"/>
              <a:ext cx="4397108" cy="1585695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48" name="Kép 4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117" y="306148"/>
              <a:ext cx="1041274" cy="338095"/>
            </a:xfrm>
            <a:prstGeom prst="rect">
              <a:avLst/>
            </a:prstGeom>
          </p:spPr>
        </p:pic>
        <p:cxnSp>
          <p:nvCxnSpPr>
            <p:cNvPr id="49" name="Egyenes összekötő 48"/>
            <p:cNvCxnSpPr/>
            <p:nvPr/>
          </p:nvCxnSpPr>
          <p:spPr>
            <a:xfrm flipH="1">
              <a:off x="6248146" y="707213"/>
              <a:ext cx="140859" cy="1337225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0" name="Szövegdoboz 49"/>
            <p:cNvSpPr txBox="1"/>
            <p:nvPr/>
          </p:nvSpPr>
          <p:spPr>
            <a:xfrm rot="10800000" flipH="1" flipV="1">
              <a:off x="2628583" y="-27383"/>
              <a:ext cx="603134" cy="502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DEN</a:t>
              </a:r>
            </a:p>
          </p:txBody>
        </p:sp>
        <p:pic>
          <p:nvPicPr>
            <p:cNvPr id="51" name="Kép 50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6894" y="284564"/>
              <a:ext cx="1040591" cy="373975"/>
            </a:xfrm>
            <a:prstGeom prst="rect">
              <a:avLst/>
            </a:prstGeom>
          </p:spPr>
        </p:pic>
        <p:pic>
          <p:nvPicPr>
            <p:cNvPr id="52" name="Kép 51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638" y="6194270"/>
              <a:ext cx="1494159" cy="370393"/>
            </a:xfrm>
            <a:prstGeom prst="rect">
              <a:avLst/>
            </a:prstGeom>
          </p:spPr>
        </p:pic>
        <p:sp>
          <p:nvSpPr>
            <p:cNvPr id="53" name="Szövegdoboz 52"/>
            <p:cNvSpPr txBox="1"/>
            <p:nvPr/>
          </p:nvSpPr>
          <p:spPr>
            <a:xfrm rot="10800000" flipH="1" flipV="1">
              <a:off x="5983759" y="-16771"/>
              <a:ext cx="603134" cy="502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SWE</a:t>
              </a:r>
            </a:p>
          </p:txBody>
        </p:sp>
        <p:cxnSp>
          <p:nvCxnSpPr>
            <p:cNvPr id="54" name="Egyenes összekötő 53"/>
            <p:cNvCxnSpPr/>
            <p:nvPr/>
          </p:nvCxnSpPr>
          <p:spPr>
            <a:xfrm>
              <a:off x="3587595" y="564048"/>
              <a:ext cx="2652004" cy="16061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55" name="Kép 54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18" y="1148603"/>
              <a:ext cx="1300428" cy="827545"/>
            </a:xfrm>
            <a:prstGeom prst="rect">
              <a:avLst/>
            </a:prstGeom>
          </p:spPr>
        </p:pic>
        <p:pic>
          <p:nvPicPr>
            <p:cNvPr id="56" name="Kép 55"/>
            <p:cNvPicPr>
              <a:picLocks noChangeAspect="1"/>
            </p:cNvPicPr>
            <p:nvPr/>
          </p:nvPicPr>
          <p:blipFill>
            <a:blip r:embed="rId2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7600" y="3734184"/>
              <a:ext cx="916119" cy="849957"/>
            </a:xfrm>
            <a:prstGeom prst="rect">
              <a:avLst/>
            </a:prstGeom>
          </p:spPr>
        </p:pic>
        <p:pic>
          <p:nvPicPr>
            <p:cNvPr id="57" name="Kép 56"/>
            <p:cNvPicPr>
              <a:picLocks noChangeAspect="1"/>
            </p:cNvPicPr>
            <p:nvPr/>
          </p:nvPicPr>
          <p:blipFill>
            <a:blip r:embed="rId2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7874" y="207543"/>
              <a:ext cx="1414366" cy="378189"/>
            </a:xfrm>
            <a:prstGeom prst="rect">
              <a:avLst/>
            </a:prstGeom>
          </p:spPr>
        </p:pic>
        <p:sp>
          <p:nvSpPr>
            <p:cNvPr id="58" name="Szövegdoboz 57"/>
            <p:cNvSpPr txBox="1"/>
            <p:nvPr/>
          </p:nvSpPr>
          <p:spPr>
            <a:xfrm rot="10800000" flipH="1" flipV="1">
              <a:off x="7395707" y="10426"/>
              <a:ext cx="78677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FIN</a:t>
              </a:r>
            </a:p>
          </p:txBody>
        </p:sp>
        <p:cxnSp>
          <p:nvCxnSpPr>
            <p:cNvPr id="59" name="Egyenes összekötő 58"/>
            <p:cNvCxnSpPr/>
            <p:nvPr/>
          </p:nvCxnSpPr>
          <p:spPr>
            <a:xfrm>
              <a:off x="8554340" y="2730172"/>
              <a:ext cx="2202604" cy="116750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Szövegdoboz 59"/>
            <p:cNvSpPr txBox="1"/>
            <p:nvPr/>
          </p:nvSpPr>
          <p:spPr>
            <a:xfrm rot="10800000" flipH="1" flipV="1">
              <a:off x="11466025" y="3526110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CHN</a:t>
              </a:r>
            </a:p>
          </p:txBody>
        </p:sp>
        <p:sp>
          <p:nvSpPr>
            <p:cNvPr id="61" name="Szövegdoboz 60"/>
            <p:cNvSpPr txBox="1"/>
            <p:nvPr/>
          </p:nvSpPr>
          <p:spPr>
            <a:xfrm rot="10800000" flipH="1" flipV="1">
              <a:off x="222520" y="5900363"/>
              <a:ext cx="653989" cy="33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619" dirty="0">
                  <a:solidFill>
                    <a:srgbClr val="E16307"/>
                  </a:solidFill>
                  <a:latin typeface="Arial Rounded MT Bold" panose="020F0704030504030204" pitchFamily="34" charset="0"/>
                  <a:cs typeface="+mn-cs"/>
                </a:rPr>
                <a:t>HUN</a:t>
              </a:r>
            </a:p>
          </p:txBody>
        </p:sp>
        <p:cxnSp>
          <p:nvCxnSpPr>
            <p:cNvPr id="62" name="Egyenes összekötő 61"/>
            <p:cNvCxnSpPr/>
            <p:nvPr/>
          </p:nvCxnSpPr>
          <p:spPr>
            <a:xfrm flipH="1">
              <a:off x="6498385" y="634314"/>
              <a:ext cx="1692858" cy="131002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63" name="Kép 62"/>
            <p:cNvPicPr>
              <a:picLocks noChangeAspect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868" y="784222"/>
              <a:ext cx="1192630" cy="624144"/>
            </a:xfrm>
            <a:prstGeom prst="rect">
              <a:avLst/>
            </a:prstGeom>
          </p:spPr>
        </p:pic>
        <p:pic>
          <p:nvPicPr>
            <p:cNvPr id="64" name="Kép 63"/>
            <p:cNvPicPr>
              <a:picLocks noChangeAspect="1"/>
            </p:cNvPicPr>
            <p:nvPr/>
          </p:nvPicPr>
          <p:blipFill>
            <a:blip r:embed="rId2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28086" y="1376078"/>
              <a:ext cx="1240177" cy="1240177"/>
            </a:xfrm>
            <a:prstGeom prst="rect">
              <a:avLst/>
            </a:prstGeom>
          </p:spPr>
        </p:pic>
        <p:pic>
          <p:nvPicPr>
            <p:cNvPr id="65" name="Kép 64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5109" y="1461695"/>
              <a:ext cx="1368696" cy="546321"/>
            </a:xfrm>
            <a:prstGeom prst="rect">
              <a:avLst/>
            </a:prstGeom>
          </p:spPr>
        </p:pic>
        <p:cxnSp>
          <p:nvCxnSpPr>
            <p:cNvPr id="66" name="Egyenes összekötő 65"/>
            <p:cNvCxnSpPr/>
            <p:nvPr/>
          </p:nvCxnSpPr>
          <p:spPr>
            <a:xfrm flipV="1">
              <a:off x="1724968" y="2423705"/>
              <a:ext cx="4304649" cy="58410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Egyenes összekötő 66"/>
            <p:cNvCxnSpPr>
              <a:stCxn id="55" idx="3"/>
            </p:cNvCxnSpPr>
            <p:nvPr/>
          </p:nvCxnSpPr>
          <p:spPr>
            <a:xfrm>
              <a:off x="1844046" y="1562376"/>
              <a:ext cx="4263407" cy="70296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Egyenes összekötő 67"/>
            <p:cNvCxnSpPr/>
            <p:nvPr/>
          </p:nvCxnSpPr>
          <p:spPr>
            <a:xfrm>
              <a:off x="1745291" y="1087534"/>
              <a:ext cx="4346930" cy="119718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69" name="Kép 68"/>
            <p:cNvPicPr>
              <a:picLocks noChangeAspect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7369" y="6128126"/>
              <a:ext cx="1598609" cy="517550"/>
            </a:xfrm>
            <a:prstGeom prst="rect">
              <a:avLst/>
            </a:prstGeom>
          </p:spPr>
        </p:pic>
        <p:cxnSp>
          <p:nvCxnSpPr>
            <p:cNvPr id="70" name="Egyenes összekötő 69"/>
            <p:cNvCxnSpPr/>
            <p:nvPr/>
          </p:nvCxnSpPr>
          <p:spPr>
            <a:xfrm flipV="1">
              <a:off x="8930355" y="666760"/>
              <a:ext cx="1450802" cy="16905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/>
            <p:nvPr/>
          </p:nvCxnSpPr>
          <p:spPr>
            <a:xfrm flipH="1">
              <a:off x="6043065" y="1094404"/>
              <a:ext cx="2801976" cy="126021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/>
            <p:nvPr/>
          </p:nvCxnSpPr>
          <p:spPr>
            <a:xfrm flipH="1">
              <a:off x="6092221" y="1406489"/>
              <a:ext cx="3116710" cy="94046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Egyenes összekötő 72"/>
            <p:cNvCxnSpPr/>
            <p:nvPr/>
          </p:nvCxnSpPr>
          <p:spPr>
            <a:xfrm flipH="1">
              <a:off x="9211907" y="1398833"/>
              <a:ext cx="1222995" cy="1094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Egyenes összekötő 73"/>
            <p:cNvCxnSpPr/>
            <p:nvPr/>
          </p:nvCxnSpPr>
          <p:spPr>
            <a:xfrm flipH="1">
              <a:off x="6069367" y="1808528"/>
              <a:ext cx="2872276" cy="56610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Egyenes összekötő 74"/>
            <p:cNvCxnSpPr/>
            <p:nvPr/>
          </p:nvCxnSpPr>
          <p:spPr>
            <a:xfrm flipH="1">
              <a:off x="6067138" y="2060132"/>
              <a:ext cx="4274405" cy="29307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Egyenes összekötő 75"/>
            <p:cNvCxnSpPr/>
            <p:nvPr/>
          </p:nvCxnSpPr>
          <p:spPr>
            <a:xfrm flipV="1">
              <a:off x="2585345" y="2387457"/>
              <a:ext cx="3778944" cy="363191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Egyenes összekötő 76"/>
            <p:cNvCxnSpPr/>
            <p:nvPr/>
          </p:nvCxnSpPr>
          <p:spPr>
            <a:xfrm flipV="1">
              <a:off x="3642785" y="2387457"/>
              <a:ext cx="2743089" cy="360869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Egyenes összekötő 77"/>
            <p:cNvCxnSpPr>
              <a:stCxn id="69" idx="0"/>
            </p:cNvCxnSpPr>
            <p:nvPr/>
          </p:nvCxnSpPr>
          <p:spPr>
            <a:xfrm flipV="1">
              <a:off x="4916674" y="2293993"/>
              <a:ext cx="1455608" cy="383413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Egyenes összekötő 78"/>
            <p:cNvCxnSpPr/>
            <p:nvPr/>
          </p:nvCxnSpPr>
          <p:spPr>
            <a:xfrm flipH="1" flipV="1">
              <a:off x="6364288" y="2387457"/>
              <a:ext cx="167599" cy="363191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/>
            <p:nvPr/>
          </p:nvCxnSpPr>
          <p:spPr>
            <a:xfrm flipV="1">
              <a:off x="1404413" y="2387457"/>
              <a:ext cx="4952798" cy="358909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Kép 1"/>
          <p:cNvPicPr>
            <a:picLocks noChangeAspect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91" y="922336"/>
            <a:ext cx="525703" cy="35046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45" y="1177424"/>
            <a:ext cx="451915" cy="225957"/>
          </a:xfrm>
          <a:prstGeom prst="rect">
            <a:avLst/>
          </a:prstGeom>
        </p:spPr>
      </p:pic>
      <p:cxnSp>
        <p:nvCxnSpPr>
          <p:cNvPr id="81" name="Egyenes összekötő 80"/>
          <p:cNvCxnSpPr/>
          <p:nvPr/>
        </p:nvCxnSpPr>
        <p:spPr>
          <a:xfrm flipH="1">
            <a:off x="4686019" y="1227319"/>
            <a:ext cx="372480" cy="5500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Egyenes összekötő 81"/>
          <p:cNvCxnSpPr/>
          <p:nvPr/>
        </p:nvCxnSpPr>
        <p:spPr>
          <a:xfrm>
            <a:off x="2780751" y="1411051"/>
            <a:ext cx="1833088" cy="88622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3" name="Szövegdoboz 82"/>
          <p:cNvSpPr txBox="1"/>
          <p:nvPr/>
        </p:nvSpPr>
        <p:spPr>
          <a:xfrm rot="10800000" flipH="1" flipV="1">
            <a:off x="2181170" y="943510"/>
            <a:ext cx="339263" cy="28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619" dirty="0">
                <a:solidFill>
                  <a:srgbClr val="E16307"/>
                </a:solidFill>
                <a:latin typeface="Arial Rounded MT Bold" panose="020F0704030504030204" pitchFamily="34" charset="0"/>
                <a:cs typeface="+mn-cs"/>
              </a:rPr>
              <a:t>AUT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3867159" y="121044"/>
            <a:ext cx="4582715" cy="664369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 fontAlgn="auto">
              <a:spcAft>
                <a:spcPts val="0"/>
              </a:spcAft>
              <a:defRPr/>
            </a:pP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</a:rPr>
              <a:t>ELI ALPS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</a:rPr>
              <a:t>collaborations</a:t>
            </a:r>
            <a:endParaRPr lang="hu-HU" sz="2251" b="1" dirty="0">
              <a:solidFill>
                <a:srgbClr val="17161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92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um 3" hidden="1">
            <a:extLst>
              <a:ext uri="{FF2B5EF4-FFF2-40B4-BE49-F238E27FC236}">
                <a16:creationId xmlns:a16="http://schemas.microsoft.com/office/drawing/2014/main" id="{ABC598C0-D78E-4E43-99DC-6883A39D97A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01076" y="792134"/>
          <a:ext cx="825" cy="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4" name="Objektum 3" hidden="1">
                        <a:extLst>
                          <a:ext uri="{FF2B5EF4-FFF2-40B4-BE49-F238E27FC236}">
                            <a16:creationId xmlns:a16="http://schemas.microsoft.com/office/drawing/2014/main" id="{ABC598C0-D78E-4E43-99DC-6883A39D97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076" y="792134"/>
                        <a:ext cx="825" cy="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ím 5">
            <a:extLst>
              <a:ext uri="{FF2B5EF4-FFF2-40B4-BE49-F238E27FC236}">
                <a16:creationId xmlns:a16="http://schemas.microsoft.com/office/drawing/2014/main" id="{C0702917-792E-471F-B57C-429A076A7D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60888" y="127001"/>
            <a:ext cx="4583112" cy="665163"/>
          </a:xfrm>
        </p:spPr>
        <p:txBody>
          <a:bodyPr vert="horz">
            <a:normAutofit/>
          </a:bodyPr>
          <a:lstStyle/>
          <a:p>
            <a:r>
              <a:rPr lang="hu-HU" sz="2251" b="1" dirty="0" err="1">
                <a:latin typeface="Calibri" panose="020F0502020204030204" pitchFamily="34" charset="0"/>
              </a:rPr>
              <a:t>Application</a:t>
            </a:r>
            <a:r>
              <a:rPr lang="hu-HU" sz="2251" b="1" dirty="0">
                <a:latin typeface="Calibri" panose="020F0502020204030204" pitchFamily="34" charset="0"/>
              </a:rPr>
              <a:t> </a:t>
            </a:r>
            <a:r>
              <a:rPr lang="hu-HU" sz="2251" b="1" dirty="0" err="1">
                <a:latin typeface="Calibri" panose="020F0502020204030204" pitchFamily="34" charset="0"/>
              </a:rPr>
              <a:t>areas</a:t>
            </a:r>
            <a:endParaRPr lang="en-US" sz="2251" b="1" dirty="0">
              <a:latin typeface="Calibri" panose="020F0502020204030204" pitchFamily="34" charset="0"/>
            </a:endParaRP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DC24CF0D-1A6D-438A-A294-A8FFF12D7D5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24413"/>
            <a:ext cx="336550" cy="230187"/>
          </a:xfrm>
        </p:spPr>
        <p:txBody>
          <a:bodyPr/>
          <a:lstStyle/>
          <a:p>
            <a:pPr defTabSz="514338" fontAlgn="auto">
              <a:spcBef>
                <a:spcPts val="0"/>
              </a:spcBef>
              <a:spcAft>
                <a:spcPts val="0"/>
              </a:spcAft>
              <a:defRPr/>
            </a:pPr>
            <a:fld id="{916336A2-5EB4-4EC1-953B-D9D538DF092C}" type="slidenum">
              <a:rPr lang="en-US">
                <a:solidFill>
                  <a:srgbClr val="171616"/>
                </a:solidFill>
                <a:latin typeface="Arial" panose="020B0604020202020204"/>
                <a:cs typeface="+mn-cs"/>
              </a:rPr>
              <a:pPr defTabSz="514338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>
              <a:solidFill>
                <a:srgbClr val="171616"/>
              </a:solidFill>
              <a:latin typeface="Arial" panose="020B0604020202020204"/>
              <a:cs typeface="+mn-cs"/>
            </a:endParaRPr>
          </a:p>
        </p:txBody>
      </p:sp>
      <p:sp>
        <p:nvSpPr>
          <p:cNvPr id="10" name="Hatszög 9">
            <a:extLst>
              <a:ext uri="{FF2B5EF4-FFF2-40B4-BE49-F238E27FC236}">
                <a16:creationId xmlns:a16="http://schemas.microsoft.com/office/drawing/2014/main" id="{41E3CFE2-41B3-4328-8850-856D71F482E8}"/>
              </a:ext>
            </a:extLst>
          </p:cNvPr>
          <p:cNvSpPr/>
          <p:nvPr/>
        </p:nvSpPr>
        <p:spPr bwMode="auto">
          <a:xfrm>
            <a:off x="4528399" y="1876027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Plasma physics</a:t>
            </a:r>
          </a:p>
        </p:txBody>
      </p:sp>
      <p:sp>
        <p:nvSpPr>
          <p:cNvPr id="11" name="Hatszög 10">
            <a:extLst>
              <a:ext uri="{FF2B5EF4-FFF2-40B4-BE49-F238E27FC236}">
                <a16:creationId xmlns:a16="http://schemas.microsoft.com/office/drawing/2014/main" id="{58BADD99-CE0B-46AB-8FC5-ACCCD2F4D7AE}"/>
              </a:ext>
            </a:extLst>
          </p:cNvPr>
          <p:cNvSpPr/>
          <p:nvPr/>
        </p:nvSpPr>
        <p:spPr bwMode="auto">
          <a:xfrm>
            <a:off x="5123331" y="2202024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Optics</a:t>
            </a:r>
          </a:p>
        </p:txBody>
      </p:sp>
      <p:sp>
        <p:nvSpPr>
          <p:cNvPr id="12" name="Hatszög 11">
            <a:extLst>
              <a:ext uri="{FF2B5EF4-FFF2-40B4-BE49-F238E27FC236}">
                <a16:creationId xmlns:a16="http://schemas.microsoft.com/office/drawing/2014/main" id="{4A919CC1-FC0D-4DCE-A3B7-EE799061E700}"/>
              </a:ext>
            </a:extLst>
          </p:cNvPr>
          <p:cNvSpPr/>
          <p:nvPr/>
        </p:nvSpPr>
        <p:spPr bwMode="auto">
          <a:xfrm>
            <a:off x="5717648" y="1876027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Molecular physics</a:t>
            </a:r>
          </a:p>
        </p:txBody>
      </p:sp>
      <p:sp>
        <p:nvSpPr>
          <p:cNvPr id="13" name="Hatszög 12">
            <a:extLst>
              <a:ext uri="{FF2B5EF4-FFF2-40B4-BE49-F238E27FC236}">
                <a16:creationId xmlns:a16="http://schemas.microsoft.com/office/drawing/2014/main" id="{C9487374-81EA-4F23-8A6D-732BF29AFA95}"/>
              </a:ext>
            </a:extLst>
          </p:cNvPr>
          <p:cNvSpPr/>
          <p:nvPr/>
        </p:nvSpPr>
        <p:spPr bwMode="auto">
          <a:xfrm>
            <a:off x="6318467" y="2202468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Surface science</a:t>
            </a:r>
          </a:p>
        </p:txBody>
      </p:sp>
      <p:sp>
        <p:nvSpPr>
          <p:cNvPr id="14" name="Hatszög 13">
            <a:extLst>
              <a:ext uri="{FF2B5EF4-FFF2-40B4-BE49-F238E27FC236}">
                <a16:creationId xmlns:a16="http://schemas.microsoft.com/office/drawing/2014/main" id="{569655BC-59D5-451B-9103-AF1F46E1E042}"/>
              </a:ext>
            </a:extLst>
          </p:cNvPr>
          <p:cNvSpPr/>
          <p:nvPr/>
        </p:nvSpPr>
        <p:spPr bwMode="auto">
          <a:xfrm>
            <a:off x="4528399" y="2534884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Biomedics</a:t>
            </a:r>
          </a:p>
        </p:txBody>
      </p:sp>
      <p:sp>
        <p:nvSpPr>
          <p:cNvPr id="15" name="Hatszög 14">
            <a:extLst>
              <a:ext uri="{FF2B5EF4-FFF2-40B4-BE49-F238E27FC236}">
                <a16:creationId xmlns:a16="http://schemas.microsoft.com/office/drawing/2014/main" id="{78C6957D-9251-4707-BD00-ACF0F178A860}"/>
              </a:ext>
            </a:extLst>
          </p:cNvPr>
          <p:cNvSpPr/>
          <p:nvPr/>
        </p:nvSpPr>
        <p:spPr bwMode="auto">
          <a:xfrm>
            <a:off x="5123331" y="2862340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Applied spectroscopy</a:t>
            </a:r>
          </a:p>
        </p:txBody>
      </p:sp>
      <p:sp>
        <p:nvSpPr>
          <p:cNvPr id="16" name="Hatszög 15">
            <a:extLst>
              <a:ext uri="{FF2B5EF4-FFF2-40B4-BE49-F238E27FC236}">
                <a16:creationId xmlns:a16="http://schemas.microsoft.com/office/drawing/2014/main" id="{8F922E44-AFEF-496F-908C-429C664F9302}"/>
              </a:ext>
            </a:extLst>
          </p:cNvPr>
          <p:cNvSpPr/>
          <p:nvPr/>
        </p:nvSpPr>
        <p:spPr bwMode="auto">
          <a:xfrm>
            <a:off x="5717648" y="2534884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Inorganic chemistry</a:t>
            </a:r>
          </a:p>
        </p:txBody>
      </p:sp>
      <p:sp>
        <p:nvSpPr>
          <p:cNvPr id="17" name="Hatszög 16">
            <a:extLst>
              <a:ext uri="{FF2B5EF4-FFF2-40B4-BE49-F238E27FC236}">
                <a16:creationId xmlns:a16="http://schemas.microsoft.com/office/drawing/2014/main" id="{A912FEBF-5EDD-4E8D-B125-12A4EA9A7C3F}"/>
              </a:ext>
            </a:extLst>
          </p:cNvPr>
          <p:cNvSpPr/>
          <p:nvPr/>
        </p:nvSpPr>
        <p:spPr bwMode="auto">
          <a:xfrm>
            <a:off x="6312344" y="2862340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Biotechnology/medicine research</a:t>
            </a:r>
          </a:p>
        </p:txBody>
      </p:sp>
      <p:sp>
        <p:nvSpPr>
          <p:cNvPr id="18" name="Hatszög 17">
            <a:extLst>
              <a:ext uri="{FF2B5EF4-FFF2-40B4-BE49-F238E27FC236}">
                <a16:creationId xmlns:a16="http://schemas.microsoft.com/office/drawing/2014/main" id="{ECAB2EDC-11B4-462E-B99C-DCC2B01DDFE5}"/>
              </a:ext>
            </a:extLst>
          </p:cNvPr>
          <p:cNvSpPr/>
          <p:nvPr/>
        </p:nvSpPr>
        <p:spPr bwMode="auto">
          <a:xfrm>
            <a:off x="4528399" y="3193740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Radar technology</a:t>
            </a:r>
          </a:p>
        </p:txBody>
      </p:sp>
      <p:sp>
        <p:nvSpPr>
          <p:cNvPr id="19" name="Hatszög 18">
            <a:extLst>
              <a:ext uri="{FF2B5EF4-FFF2-40B4-BE49-F238E27FC236}">
                <a16:creationId xmlns:a16="http://schemas.microsoft.com/office/drawing/2014/main" id="{E9B4CD9F-EE69-4F19-9B4C-A0A68FA955C2}"/>
              </a:ext>
            </a:extLst>
          </p:cNvPr>
          <p:cNvSpPr/>
          <p:nvPr/>
        </p:nvSpPr>
        <p:spPr bwMode="auto">
          <a:xfrm>
            <a:off x="5123331" y="3516447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Archeology</a:t>
            </a:r>
          </a:p>
        </p:txBody>
      </p:sp>
      <p:sp>
        <p:nvSpPr>
          <p:cNvPr id="20" name="Hatszög 19">
            <a:extLst>
              <a:ext uri="{FF2B5EF4-FFF2-40B4-BE49-F238E27FC236}">
                <a16:creationId xmlns:a16="http://schemas.microsoft.com/office/drawing/2014/main" id="{0E3F9F88-7FBF-4D8C-83A0-82C7B34711DA}"/>
              </a:ext>
            </a:extLst>
          </p:cNvPr>
          <p:cNvSpPr/>
          <p:nvPr/>
        </p:nvSpPr>
        <p:spPr bwMode="auto">
          <a:xfrm>
            <a:off x="5717648" y="3193740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Nuclear waste treatment</a:t>
            </a:r>
          </a:p>
        </p:txBody>
      </p:sp>
      <p:sp>
        <p:nvSpPr>
          <p:cNvPr id="21" name="Hatszög 20">
            <a:extLst>
              <a:ext uri="{FF2B5EF4-FFF2-40B4-BE49-F238E27FC236}">
                <a16:creationId xmlns:a16="http://schemas.microsoft.com/office/drawing/2014/main" id="{7F059826-71BA-4AEB-A7F8-DC137F2BD447}"/>
              </a:ext>
            </a:extLst>
          </p:cNvPr>
          <p:cNvSpPr/>
          <p:nvPr/>
        </p:nvSpPr>
        <p:spPr bwMode="auto">
          <a:xfrm>
            <a:off x="6312344" y="3523315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Nano-technology</a:t>
            </a:r>
          </a:p>
        </p:txBody>
      </p:sp>
      <p:sp>
        <p:nvSpPr>
          <p:cNvPr id="22" name="Hatszög 21">
            <a:extLst>
              <a:ext uri="{FF2B5EF4-FFF2-40B4-BE49-F238E27FC236}">
                <a16:creationId xmlns:a16="http://schemas.microsoft.com/office/drawing/2014/main" id="{2BA28427-0BED-4A6C-A2FA-16E406AC9BDE}"/>
              </a:ext>
            </a:extLst>
          </p:cNvPr>
          <p:cNvSpPr/>
          <p:nvPr/>
        </p:nvSpPr>
        <p:spPr bwMode="auto">
          <a:xfrm>
            <a:off x="3934937" y="3527948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Climate change</a:t>
            </a:r>
          </a:p>
        </p:txBody>
      </p:sp>
      <p:sp>
        <p:nvSpPr>
          <p:cNvPr id="23" name="Hatszög 22">
            <a:extLst>
              <a:ext uri="{FF2B5EF4-FFF2-40B4-BE49-F238E27FC236}">
                <a16:creationId xmlns:a16="http://schemas.microsoft.com/office/drawing/2014/main" id="{3DE9F02F-4E1E-4B10-841B-A6FD0CF4CEA3}"/>
              </a:ext>
            </a:extLst>
          </p:cNvPr>
          <p:cNvSpPr/>
          <p:nvPr/>
        </p:nvSpPr>
        <p:spPr bwMode="auto">
          <a:xfrm>
            <a:off x="3928813" y="2868464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Cell biology</a:t>
            </a:r>
          </a:p>
        </p:txBody>
      </p:sp>
      <p:sp>
        <p:nvSpPr>
          <p:cNvPr id="24" name="Hatszög 23">
            <a:extLst>
              <a:ext uri="{FF2B5EF4-FFF2-40B4-BE49-F238E27FC236}">
                <a16:creationId xmlns:a16="http://schemas.microsoft.com/office/drawing/2014/main" id="{241F1823-A30D-4F92-B05F-3CD6D00BDB13}"/>
              </a:ext>
            </a:extLst>
          </p:cNvPr>
          <p:cNvSpPr/>
          <p:nvPr/>
        </p:nvSpPr>
        <p:spPr bwMode="auto">
          <a:xfrm>
            <a:off x="5123331" y="1537305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Laser physics</a:t>
            </a:r>
          </a:p>
        </p:txBody>
      </p:sp>
      <p:sp>
        <p:nvSpPr>
          <p:cNvPr id="25" name="Hatszög 24">
            <a:extLst>
              <a:ext uri="{FF2B5EF4-FFF2-40B4-BE49-F238E27FC236}">
                <a16:creationId xmlns:a16="http://schemas.microsoft.com/office/drawing/2014/main" id="{89127E7A-1A35-43E3-92EF-3DF1D92DEDDA}"/>
              </a:ext>
            </a:extLst>
          </p:cNvPr>
          <p:cNvSpPr/>
          <p:nvPr/>
        </p:nvSpPr>
        <p:spPr bwMode="auto">
          <a:xfrm>
            <a:off x="6312344" y="1537305"/>
            <a:ext cx="731467" cy="634655"/>
          </a:xfrm>
          <a:prstGeom prst="hexagon">
            <a:avLst/>
          </a:prstGeom>
          <a:solidFill>
            <a:srgbClr val="E94E1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7385" rIns="0" bIns="37385" numCol="1" rtlCol="0" anchor="ctr" anchorCtr="0" compatLnSpc="1">
            <a:prstTxWarp prst="textNoShape">
              <a:avLst/>
            </a:prstTxWarp>
          </a:bodyPr>
          <a:lstStyle/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endParaRPr lang="en-US" sz="545" b="1">
              <a:solidFill>
                <a:prstClr val="white"/>
              </a:solidFill>
              <a:latin typeface="Arial" panose="020B0604020202020204"/>
              <a:cs typeface="+mn-cs"/>
            </a:endParaRPr>
          </a:p>
          <a:p>
            <a:pPr algn="ctr"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545" b="1">
                <a:solidFill>
                  <a:prstClr val="white"/>
                </a:solidFill>
                <a:latin typeface="Arial" panose="020B0604020202020204"/>
                <a:cs typeface="+mn-cs"/>
              </a:rPr>
              <a:t>Nuclear physics</a:t>
            </a:r>
          </a:p>
        </p:txBody>
      </p:sp>
      <p:sp>
        <p:nvSpPr>
          <p:cNvPr id="26" name="Romboid 25">
            <a:extLst>
              <a:ext uri="{FF2B5EF4-FFF2-40B4-BE49-F238E27FC236}">
                <a16:creationId xmlns:a16="http://schemas.microsoft.com/office/drawing/2014/main" id="{AFC3FF9F-0CF5-403F-94CA-9FC6C6F80C7B}"/>
              </a:ext>
            </a:extLst>
          </p:cNvPr>
          <p:cNvSpPr/>
          <p:nvPr/>
        </p:nvSpPr>
        <p:spPr bwMode="auto">
          <a:xfrm>
            <a:off x="467545" y="1131591"/>
            <a:ext cx="2997600" cy="3636404"/>
          </a:xfrm>
          <a:custGeom>
            <a:avLst/>
            <a:gdLst>
              <a:gd name="connsiteX0" fmla="*/ 0 w 4347109"/>
              <a:gd name="connsiteY0" fmla="*/ 4916347 h 4916347"/>
              <a:gd name="connsiteX1" fmla="*/ 553213 w 4347109"/>
              <a:gd name="connsiteY1" fmla="*/ 0 h 4916347"/>
              <a:gd name="connsiteX2" fmla="*/ 4347109 w 4347109"/>
              <a:gd name="connsiteY2" fmla="*/ 0 h 4916347"/>
              <a:gd name="connsiteX3" fmla="*/ 3793896 w 4347109"/>
              <a:gd name="connsiteY3" fmla="*/ 4916347 h 4916347"/>
              <a:gd name="connsiteX4" fmla="*/ 0 w 4347109"/>
              <a:gd name="connsiteY4" fmla="*/ 4916347 h 4916347"/>
              <a:gd name="connsiteX0" fmla="*/ 14678 w 3793896"/>
              <a:gd name="connsiteY0" fmla="*/ 4916347 h 4916347"/>
              <a:gd name="connsiteX1" fmla="*/ 0 w 3793896"/>
              <a:gd name="connsiteY1" fmla="*/ 0 h 4916347"/>
              <a:gd name="connsiteX2" fmla="*/ 3793896 w 3793896"/>
              <a:gd name="connsiteY2" fmla="*/ 0 h 4916347"/>
              <a:gd name="connsiteX3" fmla="*/ 3240683 w 3793896"/>
              <a:gd name="connsiteY3" fmla="*/ 4916347 h 4916347"/>
              <a:gd name="connsiteX4" fmla="*/ 14678 w 3793896"/>
              <a:gd name="connsiteY4" fmla="*/ 4916347 h 4916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3896" h="4916347">
                <a:moveTo>
                  <a:pt x="14678" y="4916347"/>
                </a:moveTo>
                <a:cubicBezTo>
                  <a:pt x="9785" y="3277565"/>
                  <a:pt x="4893" y="1638782"/>
                  <a:pt x="0" y="0"/>
                </a:cubicBezTo>
                <a:lnTo>
                  <a:pt x="3793896" y="0"/>
                </a:lnTo>
                <a:lnTo>
                  <a:pt x="3240683" y="4916347"/>
                </a:lnTo>
                <a:lnTo>
                  <a:pt x="14678" y="49163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4769" tIns="37385" rIns="130847" bIns="37385" numCol="1" rtlCol="0" anchor="ctr" anchorCtr="0" compatLnSpc="1">
            <a:prstTxWarp prst="textNoShape">
              <a:avLst/>
            </a:prstTxWarp>
          </a:bodyPr>
          <a:lstStyle/>
          <a:p>
            <a:pPr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The ELI-ALPS facility provides users from the fields of scientific research and industrial applications with a </a:t>
            </a: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unique combination of laser sources and secondary </a:t>
            </a:r>
            <a:r>
              <a:rPr lang="hu-HU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sources</a:t>
            </a: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 and </a:t>
            </a:r>
            <a:r>
              <a:rPr lang="hu-HU" sz="1400" b="1" dirty="0" err="1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enduser</a:t>
            </a:r>
            <a:r>
              <a:rPr lang="hu-HU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1400" b="1" dirty="0" err="1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stations</a:t>
            </a: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. </a:t>
            </a: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The sources with globally unique parameters offer </a:t>
            </a: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attractive opportunities for users in many application areas.</a:t>
            </a:r>
          </a:p>
          <a:p>
            <a:pPr defTabSz="514338" eaLnBrk="0" hangingPunct="0">
              <a:spcBef>
                <a:spcPct val="50000"/>
              </a:spcBef>
              <a:buClr>
                <a:srgbClr val="5B9BD5"/>
              </a:buClr>
              <a:buSzPct val="80000"/>
              <a:defRPr/>
            </a:pP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Gérard </a:t>
            </a:r>
            <a:r>
              <a:rPr lang="en-US" sz="1400" b="1" dirty="0" err="1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Mourou</a:t>
            </a:r>
            <a:r>
              <a:rPr lang="en-US" sz="1400" b="1" dirty="0">
                <a:solidFill>
                  <a:srgbClr val="E94E1B"/>
                </a:solidFill>
                <a:latin typeface="Calibri" panose="020F0502020204030204" pitchFamily="34" charset="0"/>
                <a:cs typeface="+mn-cs"/>
              </a:rPr>
              <a:t>, the initiator of the ELI project, and his two colleagues received the Nobel Prize </a:t>
            </a: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for a breakthrough in the field of laser technology: for converting light rays into </a:t>
            </a: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powerful</a:t>
            </a: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, </a:t>
            </a:r>
            <a:r>
              <a:rPr lang="en-US" sz="1400" dirty="0" smtClean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high-precision</a:t>
            </a:r>
            <a:r>
              <a:rPr lang="hu-HU" sz="1400" dirty="0" smtClean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US" sz="1400" dirty="0" smtClean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devices</a:t>
            </a:r>
            <a:r>
              <a:rPr lang="en-US" sz="1400" dirty="0">
                <a:solidFill>
                  <a:srgbClr val="333333"/>
                </a:solidFill>
                <a:latin typeface="Calibri" panose="020F0502020204030204" pitchFamily="34" charset="0"/>
                <a:cs typeface="+mn-cs"/>
              </a:rPr>
              <a:t>.</a:t>
            </a:r>
          </a:p>
        </p:txBody>
      </p:sp>
      <p:pic>
        <p:nvPicPr>
          <p:cNvPr id="29" name="Kép 28">
            <a:extLst>
              <a:ext uri="{FF2B5EF4-FFF2-40B4-BE49-F238E27FC236}">
                <a16:creationId xmlns:a16="http://schemas.microsoft.com/office/drawing/2014/main" id="{7E6D31E3-324F-44E6-98F7-E1E38B700D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955" y="1994848"/>
            <a:ext cx="206375" cy="206375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30" name="Kép 29">
            <a:extLst>
              <a:ext uri="{FF2B5EF4-FFF2-40B4-BE49-F238E27FC236}">
                <a16:creationId xmlns:a16="http://schemas.microsoft.com/office/drawing/2014/main" id="{7F4F6C92-DA28-42E3-A2B0-248FDD76346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939" y="1600072"/>
            <a:ext cx="332367" cy="332367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31" name="Kép 30">
            <a:extLst>
              <a:ext uri="{FF2B5EF4-FFF2-40B4-BE49-F238E27FC236}">
                <a16:creationId xmlns:a16="http://schemas.microsoft.com/office/drawing/2014/main" id="{5BF7FCC2-6667-4C54-BEFD-F373DAD2600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169" y="1954447"/>
            <a:ext cx="274684" cy="274684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27" name="Ábra 26" descr="Atom körvonalas">
            <a:extLst>
              <a:ext uri="{FF2B5EF4-FFF2-40B4-BE49-F238E27FC236}">
                <a16:creationId xmlns:a16="http://schemas.microsoft.com/office/drawing/2014/main" id="{A4A9FC12-E65C-40E0-9771-2A4303773F2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04542" y="1628555"/>
            <a:ext cx="325892" cy="325892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59492B5F-E062-42CF-91E8-CC164383AB8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211" y="2602133"/>
            <a:ext cx="266331" cy="266331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32" name="Kép 31">
            <a:extLst>
              <a:ext uri="{FF2B5EF4-FFF2-40B4-BE49-F238E27FC236}">
                <a16:creationId xmlns:a16="http://schemas.microsoft.com/office/drawing/2014/main" id="{D8C0F2D9-1FA5-44AB-8330-0D69488EC7C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719" y="2316990"/>
            <a:ext cx="243000" cy="243000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34" name="Ábra 33" descr="Kémcsövek körvonalas">
            <a:extLst>
              <a:ext uri="{FF2B5EF4-FFF2-40B4-BE49-F238E27FC236}">
                <a16:creationId xmlns:a16="http://schemas.microsoft.com/office/drawing/2014/main" id="{4336A3B7-DA45-4D61-92EE-589D0C501114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943168" y="2586840"/>
            <a:ext cx="296917" cy="296917"/>
          </a:xfrm>
          <a:prstGeom prst="rect">
            <a:avLst/>
          </a:prstGeom>
        </p:spPr>
      </p:pic>
      <p:pic>
        <p:nvPicPr>
          <p:cNvPr id="37" name="Kép 36">
            <a:extLst>
              <a:ext uri="{FF2B5EF4-FFF2-40B4-BE49-F238E27FC236}">
                <a16:creationId xmlns:a16="http://schemas.microsoft.com/office/drawing/2014/main" id="{49CE221A-B79C-43E3-90A0-22C9D73E182C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700" y="2264549"/>
            <a:ext cx="243000" cy="243000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38" name="Ábra 37" descr="Petri-csésze egyszínű kitöltéssel">
            <a:extLst>
              <a:ext uri="{FF2B5EF4-FFF2-40B4-BE49-F238E27FC236}">
                <a16:creationId xmlns:a16="http://schemas.microsoft.com/office/drawing/2014/main" id="{2677A735-9F5F-4120-9DB3-085BF16852AA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35567" y="2914465"/>
            <a:ext cx="356848" cy="356848"/>
          </a:xfrm>
          <a:prstGeom prst="rect">
            <a:avLst/>
          </a:prstGeom>
        </p:spPr>
      </p:pic>
      <p:pic>
        <p:nvPicPr>
          <p:cNvPr id="39" name="Ábra 38" descr="Műholdvevő antenna körvonalas">
            <a:extLst>
              <a:ext uri="{FF2B5EF4-FFF2-40B4-BE49-F238E27FC236}">
                <a16:creationId xmlns:a16="http://schemas.microsoft.com/office/drawing/2014/main" id="{837F0A38-9A18-471C-A286-8A20EA32DD78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730303" y="3198162"/>
            <a:ext cx="329784" cy="329784"/>
          </a:xfrm>
          <a:prstGeom prst="rect">
            <a:avLst/>
          </a:prstGeom>
        </p:spPr>
      </p:pic>
      <p:pic>
        <p:nvPicPr>
          <p:cNvPr id="40" name="Kép 39">
            <a:extLst>
              <a:ext uri="{FF2B5EF4-FFF2-40B4-BE49-F238E27FC236}">
                <a16:creationId xmlns:a16="http://schemas.microsoft.com/office/drawing/2014/main" id="{7006C620-0673-42C3-A16B-AE547EE89354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279" y="2926537"/>
            <a:ext cx="243000" cy="243000"/>
          </a:xfrm>
          <a:prstGeom prst="rect">
            <a:avLst/>
          </a:prstGeom>
          <a:ln w="28575">
            <a:noFill/>
            <a:prstDash val="dash"/>
          </a:ln>
        </p:spPr>
      </p:pic>
      <p:pic>
        <p:nvPicPr>
          <p:cNvPr id="42" name="Ábra 41" descr="Gyógyszer körvonalas">
            <a:extLst>
              <a:ext uri="{FF2B5EF4-FFF2-40B4-BE49-F238E27FC236}">
                <a16:creationId xmlns:a16="http://schemas.microsoft.com/office/drawing/2014/main" id="{8FBBC87C-3973-4CEB-8C4F-F81B5CE5A840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540570" y="2875137"/>
            <a:ext cx="314455" cy="314455"/>
          </a:xfrm>
          <a:prstGeom prst="rect">
            <a:avLst/>
          </a:prstGeom>
        </p:spPr>
      </p:pic>
      <p:pic>
        <p:nvPicPr>
          <p:cNvPr id="43" name="Ábra 42" descr="Radioaktív körvonalas">
            <a:extLst>
              <a:ext uri="{FF2B5EF4-FFF2-40B4-BE49-F238E27FC236}">
                <a16:creationId xmlns:a16="http://schemas.microsoft.com/office/drawing/2014/main" id="{A9D07802-39E7-47DE-911C-C361F25C912C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943169" y="3200607"/>
            <a:ext cx="322707" cy="322707"/>
          </a:xfrm>
          <a:prstGeom prst="rect">
            <a:avLst/>
          </a:prstGeom>
        </p:spPr>
      </p:pic>
      <p:pic>
        <p:nvPicPr>
          <p:cNvPr id="44" name="Ábra 43" descr="Hőmérő egyszínű kitöltéssel">
            <a:extLst>
              <a:ext uri="{FF2B5EF4-FFF2-40B4-BE49-F238E27FC236}">
                <a16:creationId xmlns:a16="http://schemas.microsoft.com/office/drawing/2014/main" id="{1574C8A4-24E7-4E4A-A0CB-86943F9D69C4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179041" y="3562953"/>
            <a:ext cx="297947" cy="297947"/>
          </a:xfrm>
          <a:prstGeom prst="rect">
            <a:avLst/>
          </a:prstGeom>
        </p:spPr>
      </p:pic>
      <p:pic>
        <p:nvPicPr>
          <p:cNvPr id="46" name="Ábra 45" descr="Tál egyszínű kitöltéssel">
            <a:extLst>
              <a:ext uri="{FF2B5EF4-FFF2-40B4-BE49-F238E27FC236}">
                <a16:creationId xmlns:a16="http://schemas.microsoft.com/office/drawing/2014/main" id="{4933E44E-7240-453A-9A76-B8ED12402CBD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5301573" y="3514643"/>
            <a:ext cx="403576" cy="403576"/>
          </a:xfrm>
          <a:prstGeom prst="rect">
            <a:avLst/>
          </a:prstGeom>
        </p:spPr>
      </p:pic>
      <p:pic>
        <p:nvPicPr>
          <p:cNvPr id="5" name="Ábra 4">
            <a:extLst>
              <a:ext uri="{FF2B5EF4-FFF2-40B4-BE49-F238E27FC236}">
                <a16:creationId xmlns:a16="http://schemas.microsoft.com/office/drawing/2014/main" id="{EE1E60FF-F839-411D-8C2D-4FF2DECFA6E1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542964" y="3566158"/>
            <a:ext cx="273781" cy="273781"/>
          </a:xfrm>
          <a:prstGeom prst="rect">
            <a:avLst/>
          </a:prstGeom>
        </p:spPr>
      </p:pic>
      <p:sp>
        <p:nvSpPr>
          <p:cNvPr id="45" name="Téglalap 44">
            <a:extLst>
              <a:ext uri="{FF2B5EF4-FFF2-40B4-BE49-F238E27FC236}">
                <a16:creationId xmlns:a16="http://schemas.microsoft.com/office/drawing/2014/main" id="{C40F2659-63BA-4F65-863C-DD27BE8416E7}"/>
              </a:ext>
            </a:extLst>
          </p:cNvPr>
          <p:cNvSpPr/>
          <p:nvPr/>
        </p:nvSpPr>
        <p:spPr>
          <a:xfrm>
            <a:off x="4050064" y="1290614"/>
            <a:ext cx="1893105" cy="235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902D0E"/>
                </a:solidFill>
              </a:rPr>
              <a:t>Application areas:</a:t>
            </a:r>
          </a:p>
        </p:txBody>
      </p:sp>
    </p:spTree>
    <p:extLst>
      <p:ext uri="{BB962C8B-B14F-4D97-AF65-F5344CB8AC3E}">
        <p14:creationId xmlns:p14="http://schemas.microsoft.com/office/powerpoint/2010/main" val="117957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1421609" y="3483935"/>
            <a:ext cx="2694215" cy="92321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339"/>
              </a:spcBef>
            </a:pP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For further information please visit:</a:t>
            </a:r>
            <a:b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https://www.eli-alps.hu/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Location:</a:t>
            </a:r>
            <a:b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6728 Szeged, Wolfgang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Sandner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u. 3.</a:t>
            </a:r>
            <a:b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E-mail: info@eli-alps.hu</a:t>
            </a:r>
            <a:b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Phone: +36 62 550 190</a:t>
            </a:r>
            <a:r>
              <a:rPr lang="en-US" sz="1125" dirty="0"/>
              <a:t/>
            </a:r>
            <a:br>
              <a:rPr lang="en-US" sz="1125" dirty="0"/>
            </a:br>
            <a:r>
              <a:rPr lang="en-US" sz="1125" dirty="0"/>
              <a:t/>
            </a:r>
            <a:br>
              <a:rPr lang="en-US" sz="1125" dirty="0"/>
            </a:br>
            <a:r>
              <a:rPr lang="en-US" sz="1125" dirty="0"/>
              <a:t/>
            </a:r>
            <a:br>
              <a:rPr lang="en-US" sz="1125" dirty="0"/>
            </a:br>
            <a:endParaRPr lang="en-US" sz="1125" dirty="0"/>
          </a:p>
        </p:txBody>
      </p:sp>
      <p:sp>
        <p:nvSpPr>
          <p:cNvPr id="6" name="Szövegdoboz 5"/>
          <p:cNvSpPr txBox="1"/>
          <p:nvPr/>
        </p:nvSpPr>
        <p:spPr>
          <a:xfrm>
            <a:off x="1421609" y="2947559"/>
            <a:ext cx="4864281" cy="43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51" b="1" dirty="0">
                <a:solidFill>
                  <a:srgbClr val="1716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51844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90BCC793-F91A-482C-8F39-D26A296BEE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099" y="198927"/>
          <a:ext cx="1100" cy="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90BCC793-F91A-482C-8F39-D26A296BEE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4099" y="198927"/>
                        <a:ext cx="1100" cy="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églalap 3">
            <a:extLst>
              <a:ext uri="{FF2B5EF4-FFF2-40B4-BE49-F238E27FC236}">
                <a16:creationId xmlns:a16="http://schemas.microsoft.com/office/drawing/2014/main" id="{2D32C973-BA5C-416A-B4C1-55136B56A22C}"/>
              </a:ext>
            </a:extLst>
          </p:cNvPr>
          <p:cNvSpPr/>
          <p:nvPr/>
        </p:nvSpPr>
        <p:spPr>
          <a:xfrm>
            <a:off x="1275477" y="2284391"/>
            <a:ext cx="556193" cy="1228863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hu-HU" sz="1351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9" name="Parallelogramm 32">
            <a:extLst>
              <a:ext uri="{FF2B5EF4-FFF2-40B4-BE49-F238E27FC236}">
                <a16:creationId xmlns:a16="http://schemas.microsoft.com/office/drawing/2014/main" id="{5FBE60A4-0861-4FEB-92EE-C590FA003304}"/>
              </a:ext>
            </a:extLst>
          </p:cNvPr>
          <p:cNvSpPr>
            <a:spLocks/>
          </p:cNvSpPr>
          <p:nvPr/>
        </p:nvSpPr>
        <p:spPr bwMode="gray">
          <a:xfrm>
            <a:off x="6501021" y="1173919"/>
            <a:ext cx="1347963" cy="1054291"/>
          </a:xfrm>
          <a:custGeom>
            <a:avLst/>
            <a:gdLst>
              <a:gd name="connsiteX0" fmla="*/ 0 w 3182272"/>
              <a:gd name="connsiteY0" fmla="*/ 1653054 h 1653054"/>
              <a:gd name="connsiteX1" fmla="*/ 413264 w 3182272"/>
              <a:gd name="connsiteY1" fmla="*/ 0 h 1653054"/>
              <a:gd name="connsiteX2" fmla="*/ 3182272 w 3182272"/>
              <a:gd name="connsiteY2" fmla="*/ 0 h 1653054"/>
              <a:gd name="connsiteX3" fmla="*/ 2769009 w 3182272"/>
              <a:gd name="connsiteY3" fmla="*/ 1653054 h 1653054"/>
              <a:gd name="connsiteX4" fmla="*/ 0 w 3182272"/>
              <a:gd name="connsiteY4" fmla="*/ 1653054 h 1653054"/>
              <a:gd name="connsiteX0" fmla="*/ 0 w 2792806"/>
              <a:gd name="connsiteY0" fmla="*/ 1653054 h 1653054"/>
              <a:gd name="connsiteX1" fmla="*/ 413264 w 2792806"/>
              <a:gd name="connsiteY1" fmla="*/ 0 h 1653054"/>
              <a:gd name="connsiteX2" fmla="*/ 2792806 w 2792806"/>
              <a:gd name="connsiteY2" fmla="*/ 0 h 1653054"/>
              <a:gd name="connsiteX3" fmla="*/ 2769009 w 2792806"/>
              <a:gd name="connsiteY3" fmla="*/ 1653054 h 1653054"/>
              <a:gd name="connsiteX4" fmla="*/ 0 w 2792806"/>
              <a:gd name="connsiteY4" fmla="*/ 1653054 h 1653054"/>
              <a:gd name="connsiteX0" fmla="*/ 0 w 2792806"/>
              <a:gd name="connsiteY0" fmla="*/ 1653054 h 1653054"/>
              <a:gd name="connsiteX1" fmla="*/ 581008 w 2792806"/>
              <a:gd name="connsiteY1" fmla="*/ 0 h 1653054"/>
              <a:gd name="connsiteX2" fmla="*/ 2792806 w 2792806"/>
              <a:gd name="connsiteY2" fmla="*/ 0 h 1653054"/>
              <a:gd name="connsiteX3" fmla="*/ 2769009 w 2792806"/>
              <a:gd name="connsiteY3" fmla="*/ 1653054 h 1653054"/>
              <a:gd name="connsiteX4" fmla="*/ 0 w 2792806"/>
              <a:gd name="connsiteY4" fmla="*/ 1653054 h 1653054"/>
              <a:gd name="connsiteX0" fmla="*/ 0 w 2792806"/>
              <a:gd name="connsiteY0" fmla="*/ 1653054 h 1653054"/>
              <a:gd name="connsiteX1" fmla="*/ 551406 w 2792806"/>
              <a:gd name="connsiteY1" fmla="*/ 0 h 1653054"/>
              <a:gd name="connsiteX2" fmla="*/ 2792806 w 2792806"/>
              <a:gd name="connsiteY2" fmla="*/ 0 h 1653054"/>
              <a:gd name="connsiteX3" fmla="*/ 2769009 w 2792806"/>
              <a:gd name="connsiteY3" fmla="*/ 1653054 h 1653054"/>
              <a:gd name="connsiteX4" fmla="*/ 0 w 2792806"/>
              <a:gd name="connsiteY4" fmla="*/ 1653054 h 1653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2806" h="1653054">
                <a:moveTo>
                  <a:pt x="0" y="1653054"/>
                </a:moveTo>
                <a:lnTo>
                  <a:pt x="551406" y="0"/>
                </a:lnTo>
                <a:lnTo>
                  <a:pt x="2792806" y="0"/>
                </a:lnTo>
                <a:lnTo>
                  <a:pt x="2769009" y="1653054"/>
                </a:lnTo>
                <a:lnTo>
                  <a:pt x="0" y="1653054"/>
                </a:lnTo>
                <a:close/>
              </a:path>
            </a:pathLst>
          </a:cu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685783" fontAlgn="auto">
              <a:spcBef>
                <a:spcPts val="0"/>
              </a:spcBef>
              <a:spcAft>
                <a:spcPts val="416"/>
              </a:spcAft>
              <a:buClr>
                <a:srgbClr val="008CC8"/>
              </a:buClr>
            </a:pPr>
            <a:endParaRPr lang="hu-HU" sz="1385" b="1">
              <a:solidFill>
                <a:srgbClr val="FFFFFF"/>
              </a:solidFill>
              <a:latin typeface="Arial" panose="020B0604020202020204"/>
              <a:cs typeface="+mn-cs"/>
            </a:endParaRPr>
          </a:p>
        </p:txBody>
      </p:sp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255B9BDF-3397-46F1-A18A-4B273ABE3D34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1143000" y="197827"/>
            <a:ext cx="109904" cy="109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ctr" anchorCtr="0" compatLnSpc="1">
            <a:prstTxWarp prst="textNoShape">
              <a:avLst/>
            </a:prstTxWarp>
            <a:noAutofit/>
          </a:bodyPr>
          <a:lstStyle/>
          <a:p>
            <a:pPr defTabSz="685783" eaLnBrk="0" hangingPunct="0">
              <a:lnSpc>
                <a:spcPct val="90000"/>
              </a:lnSpc>
              <a:buClr>
                <a:srgbClr val="5B9BD5"/>
              </a:buClr>
              <a:buSzPct val="80000"/>
            </a:pPr>
            <a:endParaRPr lang="hu-HU" sz="1385" b="1">
              <a:solidFill>
                <a:srgbClr val="171616"/>
              </a:solidFill>
              <a:latin typeface="Arial" panose="020B06040202020202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60888" y="250826"/>
            <a:ext cx="4583112" cy="665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ELI 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ALPS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achievements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ea typeface="+mn-ea"/>
                <a:cs typeface="+mn-cs"/>
              </a:rPr>
              <a:t>date</a:t>
            </a:r>
            <a:endParaRPr lang="hu-HU" sz="2251" b="1" dirty="0">
              <a:solidFill>
                <a:srgbClr val="171616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BC0F3-272C-4D38-B395-F8060769EF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24413"/>
            <a:ext cx="336550" cy="230187"/>
          </a:xfrm>
          <a:prstGeom prst="rect">
            <a:avLst/>
          </a:prstGeom>
        </p:spPr>
        <p:txBody>
          <a:bodyPr/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  <a:defRPr/>
            </a:pPr>
            <a:fld id="{916336A2-5EB4-4EC1-953B-D9D538DF092C}" type="slidenum">
              <a:rPr lang="hu-HU" sz="1351">
                <a:solidFill>
                  <a:srgbClr val="000000"/>
                </a:solidFill>
                <a:latin typeface="Arial" panose="020B0604020202020204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hu-HU" sz="1351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16" name="Parallelogramm 32"/>
          <p:cNvSpPr>
            <a:spLocks/>
          </p:cNvSpPr>
          <p:nvPr/>
        </p:nvSpPr>
        <p:spPr bwMode="gray">
          <a:xfrm>
            <a:off x="1275478" y="2290445"/>
            <a:ext cx="2654543" cy="1222807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53999" defTabSz="685783" fontAlgn="auto">
              <a:spcBef>
                <a:spcPts val="0"/>
              </a:spcBef>
              <a:spcAft>
                <a:spcPts val="416"/>
              </a:spcAft>
              <a:buClr>
                <a:srgbClr val="008CC8"/>
              </a:buClr>
            </a:pP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</a:t>
            </a: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435 </a:t>
            </a:r>
            <a:r>
              <a:rPr lang="hu-HU" sz="1500" b="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peer-reviewed</a:t>
            </a: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500" b="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articles</a:t>
            </a:r>
            <a:endParaRPr lang="hu-HU" sz="15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Parallelogramm 32"/>
          <p:cNvSpPr>
            <a:spLocks/>
          </p:cNvSpPr>
          <p:nvPr/>
        </p:nvSpPr>
        <p:spPr bwMode="gray">
          <a:xfrm>
            <a:off x="2329589" y="1173919"/>
            <a:ext cx="2386704" cy="1061539"/>
          </a:xfrm>
          <a:prstGeom prst="parallelogram">
            <a:avLst/>
          </a:prstGeom>
          <a:solidFill>
            <a:srgbClr val="E94E1B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</a:t>
            </a: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researchers</a:t>
            </a:r>
          </a:p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1600</a:t>
            </a: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workshop participants</a:t>
            </a:r>
            <a:endParaRPr lang="en-US" sz="15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hteck 72"/>
          <p:cNvSpPr/>
          <p:nvPr/>
        </p:nvSpPr>
        <p:spPr bwMode="auto">
          <a:xfrm>
            <a:off x="7440559" y="2296771"/>
            <a:ext cx="396532" cy="1228587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685783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hu-HU" sz="1385">
              <a:solidFill>
                <a:srgbClr val="FFFFFF"/>
              </a:solidFill>
              <a:latin typeface="Arial" panose="020B0604020202020204"/>
              <a:cs typeface="+mn-cs"/>
            </a:endParaRPr>
          </a:p>
        </p:txBody>
      </p:sp>
      <p:sp>
        <p:nvSpPr>
          <p:cNvPr id="24" name="Parallelogramm 32"/>
          <p:cNvSpPr>
            <a:spLocks/>
          </p:cNvSpPr>
          <p:nvPr/>
        </p:nvSpPr>
        <p:spPr bwMode="gray">
          <a:xfrm>
            <a:off x="5213983" y="2285568"/>
            <a:ext cx="2623108" cy="1239791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hu-HU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433 </a:t>
            </a: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summer school participants</a:t>
            </a:r>
          </a:p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43 countries</a:t>
            </a:r>
          </a:p>
        </p:txBody>
      </p:sp>
      <p:sp>
        <p:nvSpPr>
          <p:cNvPr id="28" name="Rechteck 78"/>
          <p:cNvSpPr/>
          <p:nvPr/>
        </p:nvSpPr>
        <p:spPr bwMode="auto">
          <a:xfrm>
            <a:off x="7440559" y="3582719"/>
            <a:ext cx="396532" cy="1032953"/>
          </a:xfrm>
          <a:prstGeom prst="rect">
            <a:avLst/>
          </a:prstGeom>
          <a:solidFill>
            <a:srgbClr val="E94E1B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685783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hu-HU" sz="1385">
              <a:solidFill>
                <a:srgbClr val="FFFFFF"/>
              </a:solidFill>
              <a:latin typeface="Arial" panose="020B0604020202020204"/>
              <a:cs typeface="+mn-cs"/>
            </a:endParaRPr>
          </a:p>
        </p:txBody>
      </p:sp>
      <p:sp>
        <p:nvSpPr>
          <p:cNvPr id="30" name="Parallelogramm 32"/>
          <p:cNvSpPr>
            <a:spLocks/>
          </p:cNvSpPr>
          <p:nvPr/>
        </p:nvSpPr>
        <p:spPr bwMode="gray">
          <a:xfrm>
            <a:off x="4524123" y="3582719"/>
            <a:ext cx="3312968" cy="1032953"/>
          </a:xfrm>
          <a:prstGeom prst="parallelogram">
            <a:avLst/>
          </a:prstGeom>
          <a:solidFill>
            <a:srgbClr val="E94E1B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buildings</a:t>
            </a:r>
          </a:p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24 462 square </a:t>
            </a:r>
            <a:r>
              <a:rPr lang="en-US" sz="1500" b="1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metre</a:t>
            </a: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floor space</a:t>
            </a:r>
          </a:p>
        </p:txBody>
      </p:sp>
      <p:grpSp>
        <p:nvGrpSpPr>
          <p:cNvPr id="35" name="Gruppieren 52"/>
          <p:cNvGrpSpPr/>
          <p:nvPr/>
        </p:nvGrpSpPr>
        <p:grpSpPr>
          <a:xfrm>
            <a:off x="5502074" y="1541706"/>
            <a:ext cx="498461" cy="498461"/>
            <a:chOff x="5413117" y="5748610"/>
            <a:chExt cx="720000" cy="720000"/>
          </a:xfrm>
        </p:grpSpPr>
        <p:sp>
          <p:nvSpPr>
            <p:cNvPr id="36" name="Freihandform 491"/>
            <p:cNvSpPr>
              <a:spLocks noChangeAspect="1"/>
            </p:cNvSpPr>
            <p:nvPr/>
          </p:nvSpPr>
          <p:spPr>
            <a:xfrm>
              <a:off x="5595705" y="5894525"/>
              <a:ext cx="354823" cy="428170"/>
            </a:xfrm>
            <a:custGeom>
              <a:avLst/>
              <a:gdLst>
                <a:gd name="connsiteX0" fmla="*/ 262353 w 1124675"/>
                <a:gd name="connsiteY0" fmla="*/ 1206619 h 1400656"/>
                <a:gd name="connsiteX1" fmla="*/ 221716 w 1124675"/>
                <a:gd name="connsiteY1" fmla="*/ 1213886 h 1400656"/>
                <a:gd name="connsiteX2" fmla="*/ 186530 w 1124675"/>
                <a:gd name="connsiteY2" fmla="*/ 1224991 h 1400656"/>
                <a:gd name="connsiteX3" fmla="*/ 215423 w 1124675"/>
                <a:gd name="connsiteY3" fmla="*/ 1252536 h 1400656"/>
                <a:gd name="connsiteX4" fmla="*/ 337982 w 1124675"/>
                <a:gd name="connsiteY4" fmla="*/ 1326895 h 1400656"/>
                <a:gd name="connsiteX5" fmla="*/ 381563 w 1124675"/>
                <a:gd name="connsiteY5" fmla="*/ 1340423 h 1400656"/>
                <a:gd name="connsiteX6" fmla="*/ 376668 w 1124675"/>
                <a:gd name="connsiteY6" fmla="*/ 1337995 h 1400656"/>
                <a:gd name="connsiteX7" fmla="*/ 264314 w 1124675"/>
                <a:gd name="connsiteY7" fmla="*/ 1210607 h 1400656"/>
                <a:gd name="connsiteX8" fmla="*/ 810054 w 1124675"/>
                <a:gd name="connsiteY8" fmla="*/ 1206538 h 1400656"/>
                <a:gd name="connsiteX9" fmla="*/ 804130 w 1124675"/>
                <a:gd name="connsiteY9" fmla="*/ 1222341 h 1400656"/>
                <a:gd name="connsiteX10" fmla="*/ 755261 w 1124675"/>
                <a:gd name="connsiteY10" fmla="*/ 1302567 h 1400656"/>
                <a:gd name="connsiteX11" fmla="*/ 739562 w 1124675"/>
                <a:gd name="connsiteY11" fmla="*/ 1318721 h 1400656"/>
                <a:gd name="connsiteX12" fmla="*/ 808840 w 1124675"/>
                <a:gd name="connsiteY12" fmla="*/ 1281118 h 1400656"/>
                <a:gd name="connsiteX13" fmla="*/ 877039 w 1124675"/>
                <a:gd name="connsiteY13" fmla="*/ 1222058 h 1400656"/>
                <a:gd name="connsiteX14" fmla="*/ 851144 w 1124675"/>
                <a:gd name="connsiteY14" fmla="*/ 1213886 h 1400656"/>
                <a:gd name="connsiteX15" fmla="*/ 492056 w 1124675"/>
                <a:gd name="connsiteY15" fmla="*/ 1185372 h 1400656"/>
                <a:gd name="connsiteX16" fmla="*/ 418417 w 1124675"/>
                <a:gd name="connsiteY16" fmla="*/ 1187605 h 1400656"/>
                <a:gd name="connsiteX17" fmla="*/ 311560 w 1124675"/>
                <a:gd name="connsiteY17" fmla="*/ 1197819 h 1400656"/>
                <a:gd name="connsiteX18" fmla="*/ 303419 w 1124675"/>
                <a:gd name="connsiteY18" fmla="*/ 1199275 h 1400656"/>
                <a:gd name="connsiteX19" fmla="*/ 318858 w 1124675"/>
                <a:gd name="connsiteY19" fmla="*/ 1228649 h 1400656"/>
                <a:gd name="connsiteX20" fmla="*/ 444078 w 1124675"/>
                <a:gd name="connsiteY20" fmla="*/ 1355588 h 1400656"/>
                <a:gd name="connsiteX21" fmla="*/ 449299 w 1124675"/>
                <a:gd name="connsiteY21" fmla="*/ 1357652 h 1400656"/>
                <a:gd name="connsiteX22" fmla="*/ 526721 w 1124675"/>
                <a:gd name="connsiteY22" fmla="*/ 1365457 h 1400656"/>
                <a:gd name="connsiteX23" fmla="*/ 523805 w 1124675"/>
                <a:gd name="connsiteY23" fmla="*/ 1359247 h 1400656"/>
                <a:gd name="connsiteX24" fmla="*/ 499387 w 1124675"/>
                <a:gd name="connsiteY24" fmla="*/ 1246322 h 1400656"/>
                <a:gd name="connsiteX25" fmla="*/ 536430 w 1124675"/>
                <a:gd name="connsiteY25" fmla="*/ 1184026 h 1400656"/>
                <a:gd name="connsiteX26" fmla="*/ 529262 w 1124675"/>
                <a:gd name="connsiteY26" fmla="*/ 1184244 h 1400656"/>
                <a:gd name="connsiteX27" fmla="*/ 538646 w 1124675"/>
                <a:gd name="connsiteY27" fmla="*/ 1291425 h 1400656"/>
                <a:gd name="connsiteX28" fmla="*/ 548674 w 1124675"/>
                <a:gd name="connsiteY28" fmla="*/ 1364155 h 1400656"/>
                <a:gd name="connsiteX29" fmla="*/ 631304 w 1124675"/>
                <a:gd name="connsiteY29" fmla="*/ 1355825 h 1400656"/>
                <a:gd name="connsiteX30" fmla="*/ 672216 w 1124675"/>
                <a:gd name="connsiteY30" fmla="*/ 1343125 h 1400656"/>
                <a:gd name="connsiteX31" fmla="*/ 692704 w 1124675"/>
                <a:gd name="connsiteY31" fmla="*/ 1323656 h 1400656"/>
                <a:gd name="connsiteX32" fmla="*/ 746895 w 1124675"/>
                <a:gd name="connsiteY32" fmla="*/ 1241029 h 1400656"/>
                <a:gd name="connsiteX33" fmla="*/ 763746 w 1124675"/>
                <a:gd name="connsiteY33" fmla="*/ 1198256 h 1400656"/>
                <a:gd name="connsiteX34" fmla="*/ 761301 w 1124675"/>
                <a:gd name="connsiteY34" fmla="*/ 1197819 h 1400656"/>
                <a:gd name="connsiteX35" fmla="*/ 536430 w 1124675"/>
                <a:gd name="connsiteY35" fmla="*/ 1184026 h 1400656"/>
                <a:gd name="connsiteX36" fmla="*/ 822524 w 1124675"/>
                <a:gd name="connsiteY36" fmla="*/ 901329 h 1400656"/>
                <a:gd name="connsiteX37" fmla="*/ 820425 w 1124675"/>
                <a:gd name="connsiteY37" fmla="*/ 901657 h 1400656"/>
                <a:gd name="connsiteX38" fmla="*/ 531242 w 1124675"/>
                <a:gd name="connsiteY38" fmla="*/ 918384 h 1400656"/>
                <a:gd name="connsiteX39" fmla="*/ 518885 w 1124675"/>
                <a:gd name="connsiteY39" fmla="*/ 918148 h 1400656"/>
                <a:gd name="connsiteX40" fmla="*/ 520559 w 1124675"/>
                <a:gd name="connsiteY40" fmla="*/ 1023178 h 1400656"/>
                <a:gd name="connsiteX41" fmla="*/ 526973 w 1124675"/>
                <a:gd name="connsiteY41" fmla="*/ 1153503 h 1400656"/>
                <a:gd name="connsiteX42" fmla="*/ 536430 w 1124675"/>
                <a:gd name="connsiteY42" fmla="*/ 1153196 h 1400656"/>
                <a:gd name="connsiteX43" fmla="*/ 749834 w 1124675"/>
                <a:gd name="connsiteY43" fmla="*/ 1167171 h 1400656"/>
                <a:gd name="connsiteX44" fmla="*/ 774288 w 1124675"/>
                <a:gd name="connsiteY44" fmla="*/ 1171496 h 1400656"/>
                <a:gd name="connsiteX45" fmla="*/ 788325 w 1124675"/>
                <a:gd name="connsiteY45" fmla="*/ 1135866 h 1400656"/>
                <a:gd name="connsiteX46" fmla="*/ 814795 w 1124675"/>
                <a:gd name="connsiteY46" fmla="*/ 1013285 h 1400656"/>
                <a:gd name="connsiteX47" fmla="*/ 228077 w 1124675"/>
                <a:gd name="connsiteY47" fmla="*/ 899472 h 1400656"/>
                <a:gd name="connsiteX48" fmla="*/ 230537 w 1124675"/>
                <a:gd name="connsiteY48" fmla="*/ 948966 h 1400656"/>
                <a:gd name="connsiteX49" fmla="*/ 287168 w 1124675"/>
                <a:gd name="connsiteY49" fmla="*/ 1168356 h 1400656"/>
                <a:gd name="connsiteX50" fmla="*/ 289648 w 1124675"/>
                <a:gd name="connsiteY50" fmla="*/ 1173075 h 1400656"/>
                <a:gd name="connsiteX51" fmla="*/ 323026 w 1124675"/>
                <a:gd name="connsiteY51" fmla="*/ 1167171 h 1400656"/>
                <a:gd name="connsiteX52" fmla="*/ 422929 w 1124675"/>
                <a:gd name="connsiteY52" fmla="*/ 1156875 h 1400656"/>
                <a:gd name="connsiteX53" fmla="*/ 488930 w 1124675"/>
                <a:gd name="connsiteY53" fmla="*/ 1154736 h 1400656"/>
                <a:gd name="connsiteX54" fmla="*/ 482924 w 1124675"/>
                <a:gd name="connsiteY54" fmla="*/ 1078833 h 1400656"/>
                <a:gd name="connsiteX55" fmla="*/ 478448 w 1124675"/>
                <a:gd name="connsiteY55" fmla="*/ 979923 h 1400656"/>
                <a:gd name="connsiteX56" fmla="*/ 477528 w 1124675"/>
                <a:gd name="connsiteY56" fmla="*/ 917358 h 1400656"/>
                <a:gd name="connsiteX57" fmla="*/ 427004 w 1124675"/>
                <a:gd name="connsiteY57" fmla="*/ 916394 h 1400656"/>
                <a:gd name="connsiteX58" fmla="*/ 242059 w 1124675"/>
                <a:gd name="connsiteY58" fmla="*/ 901657 h 1400656"/>
                <a:gd name="connsiteX59" fmla="*/ 36799 w 1124675"/>
                <a:gd name="connsiteY59" fmla="*/ 847665 h 1400656"/>
                <a:gd name="connsiteX60" fmla="*/ 34743 w 1124675"/>
                <a:gd name="connsiteY60" fmla="*/ 869413 h 1400656"/>
                <a:gd name="connsiteX61" fmla="*/ 163725 w 1124675"/>
                <a:gd name="connsiteY61" fmla="*/ 1203248 h 1400656"/>
                <a:gd name="connsiteX62" fmla="*/ 172507 w 1124675"/>
                <a:gd name="connsiteY62" fmla="*/ 1211621 h 1400656"/>
                <a:gd name="connsiteX63" fmla="*/ 184740 w 1124675"/>
                <a:gd name="connsiteY63" fmla="*/ 1203172 h 1400656"/>
                <a:gd name="connsiteX64" fmla="*/ 219931 w 1124675"/>
                <a:gd name="connsiteY64" fmla="*/ 1189273 h 1400656"/>
                <a:gd name="connsiteX65" fmla="*/ 249983 w 1124675"/>
                <a:gd name="connsiteY65" fmla="*/ 1181464 h 1400656"/>
                <a:gd name="connsiteX66" fmla="*/ 235823 w 1124675"/>
                <a:gd name="connsiteY66" fmla="*/ 1152668 h 1400656"/>
                <a:gd name="connsiteX67" fmla="*/ 184840 w 1124675"/>
                <a:gd name="connsiteY67" fmla="*/ 944570 h 1400656"/>
                <a:gd name="connsiteX68" fmla="*/ 182366 w 1124675"/>
                <a:gd name="connsiteY68" fmla="*/ 892331 h 1400656"/>
                <a:gd name="connsiteX69" fmla="*/ 165512 w 1124675"/>
                <a:gd name="connsiteY69" fmla="*/ 889697 h 1400656"/>
                <a:gd name="connsiteX70" fmla="*/ 54667 w 1124675"/>
                <a:gd name="connsiteY70" fmla="*/ 858565 h 1400656"/>
                <a:gd name="connsiteX71" fmla="*/ 1025686 w 1124675"/>
                <a:gd name="connsiteY71" fmla="*/ 847664 h 1400656"/>
                <a:gd name="connsiteX72" fmla="*/ 1007816 w 1124675"/>
                <a:gd name="connsiteY72" fmla="*/ 858565 h 1400656"/>
                <a:gd name="connsiteX73" fmla="*/ 896972 w 1124675"/>
                <a:gd name="connsiteY73" fmla="*/ 889697 h 1400656"/>
                <a:gd name="connsiteX74" fmla="*/ 873230 w 1124675"/>
                <a:gd name="connsiteY74" fmla="*/ 893407 h 1400656"/>
                <a:gd name="connsiteX75" fmla="*/ 865732 w 1124675"/>
                <a:gd name="connsiteY75" fmla="*/ 1006242 h 1400656"/>
                <a:gd name="connsiteX76" fmla="*/ 841660 w 1124675"/>
                <a:gd name="connsiteY76" fmla="*/ 1122226 h 1400656"/>
                <a:gd name="connsiteX77" fmla="*/ 819757 w 1124675"/>
                <a:gd name="connsiteY77" fmla="*/ 1180653 h 1400656"/>
                <a:gd name="connsiteX78" fmla="*/ 852929 w 1124675"/>
                <a:gd name="connsiteY78" fmla="*/ 1189273 h 1400656"/>
                <a:gd name="connsiteX79" fmla="*/ 888121 w 1124675"/>
                <a:gd name="connsiteY79" fmla="*/ 1203172 h 1400656"/>
                <a:gd name="connsiteX80" fmla="*/ 894089 w 1124675"/>
                <a:gd name="connsiteY80" fmla="*/ 1207294 h 1400656"/>
                <a:gd name="connsiteX81" fmla="*/ 898760 w 1124675"/>
                <a:gd name="connsiteY81" fmla="*/ 1203248 h 1400656"/>
                <a:gd name="connsiteX82" fmla="*/ 1027741 w 1124675"/>
                <a:gd name="connsiteY82" fmla="*/ 869413 h 1400656"/>
                <a:gd name="connsiteX83" fmla="*/ 660636 w 1124675"/>
                <a:gd name="connsiteY83" fmla="*/ 559371 h 1400656"/>
                <a:gd name="connsiteX84" fmla="*/ 638360 w 1124675"/>
                <a:gd name="connsiteY84" fmla="*/ 561803 h 1400656"/>
                <a:gd name="connsiteX85" fmla="*/ 531243 w 1124675"/>
                <a:gd name="connsiteY85" fmla="*/ 565482 h 1400656"/>
                <a:gd name="connsiteX86" fmla="*/ 529070 w 1124675"/>
                <a:gd name="connsiteY86" fmla="*/ 565408 h 1400656"/>
                <a:gd name="connsiteX87" fmla="*/ 527490 w 1124675"/>
                <a:gd name="connsiteY87" fmla="*/ 583452 h 1400656"/>
                <a:gd name="connsiteX88" fmla="*/ 518177 w 1124675"/>
                <a:gd name="connsiteY88" fmla="*/ 873728 h 1400656"/>
                <a:gd name="connsiteX89" fmla="*/ 518241 w 1124675"/>
                <a:gd name="connsiteY89" fmla="*/ 877724 h 1400656"/>
                <a:gd name="connsiteX90" fmla="*/ 531242 w 1124675"/>
                <a:gd name="connsiteY90" fmla="*/ 878056 h 1400656"/>
                <a:gd name="connsiteX91" fmla="*/ 688020 w 1124675"/>
                <a:gd name="connsiteY91" fmla="*/ 874054 h 1400656"/>
                <a:gd name="connsiteX92" fmla="*/ 822886 w 1124675"/>
                <a:gd name="connsiteY92" fmla="*/ 863256 h 1400656"/>
                <a:gd name="connsiteX93" fmla="*/ 811515 w 1124675"/>
                <a:gd name="connsiteY93" fmla="*/ 722099 h 1400656"/>
                <a:gd name="connsiteX94" fmla="*/ 792049 w 1124675"/>
                <a:gd name="connsiteY94" fmla="*/ 646092 h 1400656"/>
                <a:gd name="connsiteX95" fmla="*/ 745324 w 1124675"/>
                <a:gd name="connsiteY95" fmla="*/ 693349 h 1400656"/>
                <a:gd name="connsiteX96" fmla="*/ 680965 w 1124675"/>
                <a:gd name="connsiteY96" fmla="*/ 775382 h 1400656"/>
                <a:gd name="connsiteX97" fmla="*/ 664910 w 1124675"/>
                <a:gd name="connsiteY97" fmla="*/ 574960 h 1400656"/>
                <a:gd name="connsiteX98" fmla="*/ 910990 w 1124675"/>
                <a:gd name="connsiteY98" fmla="*/ 551001 h 1400656"/>
                <a:gd name="connsiteX99" fmla="*/ 891117 w 1124675"/>
                <a:gd name="connsiteY99" fmla="*/ 562833 h 1400656"/>
                <a:gd name="connsiteX100" fmla="*/ 832170 w 1124675"/>
                <a:gd name="connsiteY100" fmla="*/ 609268 h 1400656"/>
                <a:gd name="connsiteX101" fmla="*/ 841660 w 1124675"/>
                <a:gd name="connsiteY101" fmla="*/ 634582 h 1400656"/>
                <a:gd name="connsiteX102" fmla="*/ 865732 w 1124675"/>
                <a:gd name="connsiteY102" fmla="*/ 750567 h 1400656"/>
                <a:gd name="connsiteX103" fmla="*/ 872768 w 1124675"/>
                <a:gd name="connsiteY103" fmla="*/ 856443 h 1400656"/>
                <a:gd name="connsiteX104" fmla="*/ 953821 w 1124675"/>
                <a:gd name="connsiteY104" fmla="*/ 844446 h 1400656"/>
                <a:gd name="connsiteX105" fmla="*/ 1005079 w 1124675"/>
                <a:gd name="connsiteY105" fmla="*/ 833127 h 1400656"/>
                <a:gd name="connsiteX106" fmla="*/ 1023794 w 1124675"/>
                <a:gd name="connsiteY106" fmla="*/ 827655 h 1400656"/>
                <a:gd name="connsiteX107" fmla="*/ 1018857 w 1124675"/>
                <a:gd name="connsiteY107" fmla="*/ 775425 h 1400656"/>
                <a:gd name="connsiteX108" fmla="*/ 940421 w 1124675"/>
                <a:gd name="connsiteY108" fmla="*/ 588113 h 1400656"/>
                <a:gd name="connsiteX109" fmla="*/ 299683 w 1124675"/>
                <a:gd name="connsiteY109" fmla="*/ 545855 h 1400656"/>
                <a:gd name="connsiteX110" fmla="*/ 271721 w 1124675"/>
                <a:gd name="connsiteY110" fmla="*/ 602719 h 1400656"/>
                <a:gd name="connsiteX111" fmla="*/ 238262 w 1124675"/>
                <a:gd name="connsiteY111" fmla="*/ 727884 h 1400656"/>
                <a:gd name="connsiteX112" fmla="*/ 226849 w 1124675"/>
                <a:gd name="connsiteY112" fmla="*/ 861939 h 1400656"/>
                <a:gd name="connsiteX113" fmla="*/ 231207 w 1124675"/>
                <a:gd name="connsiteY113" fmla="*/ 862584 h 1400656"/>
                <a:gd name="connsiteX114" fmla="*/ 374463 w 1124675"/>
                <a:gd name="connsiteY114" fmla="*/ 874054 h 1400656"/>
                <a:gd name="connsiteX115" fmla="*/ 476930 w 1124675"/>
                <a:gd name="connsiteY115" fmla="*/ 876670 h 1400656"/>
                <a:gd name="connsiteX116" fmla="*/ 476887 w 1124675"/>
                <a:gd name="connsiteY116" fmla="*/ 873729 h 1400656"/>
                <a:gd name="connsiteX117" fmla="*/ 490007 w 1124675"/>
                <a:gd name="connsiteY117" fmla="*/ 579120 h 1400656"/>
                <a:gd name="connsiteX118" fmla="*/ 491810 w 1124675"/>
                <a:gd name="connsiteY118" fmla="*/ 564128 h 1400656"/>
                <a:gd name="connsiteX119" fmla="*/ 424126 w 1124675"/>
                <a:gd name="connsiteY119" fmla="*/ 561803 h 1400656"/>
                <a:gd name="connsiteX120" fmla="*/ 329844 w 1124675"/>
                <a:gd name="connsiteY120" fmla="*/ 551508 h 1400656"/>
                <a:gd name="connsiteX121" fmla="*/ 191100 w 1124675"/>
                <a:gd name="connsiteY121" fmla="*/ 509480 h 1400656"/>
                <a:gd name="connsiteX122" fmla="*/ 163725 w 1124675"/>
                <a:gd name="connsiteY122" fmla="*/ 535579 h 1400656"/>
                <a:gd name="connsiteX123" fmla="*/ 43627 w 1124675"/>
                <a:gd name="connsiteY123" fmla="*/ 775425 h 1400656"/>
                <a:gd name="connsiteX124" fmla="*/ 38690 w 1124675"/>
                <a:gd name="connsiteY124" fmla="*/ 827655 h 1400656"/>
                <a:gd name="connsiteX125" fmla="*/ 57405 w 1124675"/>
                <a:gd name="connsiteY125" fmla="*/ 833127 h 1400656"/>
                <a:gd name="connsiteX126" fmla="*/ 108662 w 1124675"/>
                <a:gd name="connsiteY126" fmla="*/ 844446 h 1400656"/>
                <a:gd name="connsiteX127" fmla="*/ 182047 w 1124675"/>
                <a:gd name="connsiteY127" fmla="*/ 855308 h 1400656"/>
                <a:gd name="connsiteX128" fmla="*/ 191230 w 1124675"/>
                <a:gd name="connsiteY128" fmla="*/ 738833 h 1400656"/>
                <a:gd name="connsiteX129" fmla="*/ 219788 w 1124675"/>
                <a:gd name="connsiteY129" fmla="*/ 622848 h 1400656"/>
                <a:gd name="connsiteX130" fmla="*/ 258204 w 1124675"/>
                <a:gd name="connsiteY130" fmla="*/ 536470 h 1400656"/>
                <a:gd name="connsiteX131" fmla="*/ 232547 w 1124675"/>
                <a:gd name="connsiteY131" fmla="*/ 529406 h 1400656"/>
                <a:gd name="connsiteX132" fmla="*/ 199336 w 1124675"/>
                <a:gd name="connsiteY132" fmla="*/ 515507 h 1400656"/>
                <a:gd name="connsiteX133" fmla="*/ 368448 w 1124675"/>
                <a:gd name="connsiteY133" fmla="*/ 402475 h 1400656"/>
                <a:gd name="connsiteX134" fmla="*/ 337982 w 1124675"/>
                <a:gd name="connsiteY134" fmla="*/ 411932 h 1400656"/>
                <a:gd name="connsiteX135" fmla="*/ 215423 w 1124675"/>
                <a:gd name="connsiteY135" fmla="*/ 486291 h 1400656"/>
                <a:gd name="connsiteX136" fmla="*/ 206366 w 1124675"/>
                <a:gd name="connsiteY136" fmla="*/ 494925 h 1400656"/>
                <a:gd name="connsiteX137" fmla="*/ 235608 w 1124675"/>
                <a:gd name="connsiteY137" fmla="*/ 504250 h 1400656"/>
                <a:gd name="connsiteX138" fmla="*/ 272747 w 1124675"/>
                <a:gd name="connsiteY138" fmla="*/ 511063 h 1400656"/>
                <a:gd name="connsiteX139" fmla="*/ 322290 w 1124675"/>
                <a:gd name="connsiteY139" fmla="*/ 442507 h 1400656"/>
                <a:gd name="connsiteX140" fmla="*/ 549848 w 1124675"/>
                <a:gd name="connsiteY140" fmla="*/ 374790 h 1400656"/>
                <a:gd name="connsiteX141" fmla="*/ 538646 w 1124675"/>
                <a:gd name="connsiteY141" fmla="*/ 456032 h 1400656"/>
                <a:gd name="connsiteX142" fmla="*/ 531890 w 1124675"/>
                <a:gd name="connsiteY142" fmla="*/ 533191 h 1400656"/>
                <a:gd name="connsiteX143" fmla="*/ 641505 w 1124675"/>
                <a:gd name="connsiteY143" fmla="*/ 529752 h 1400656"/>
                <a:gd name="connsiteX144" fmla="*/ 652225 w 1124675"/>
                <a:gd name="connsiteY144" fmla="*/ 528694 h 1400656"/>
                <a:gd name="connsiteX145" fmla="*/ 639816 w 1124675"/>
                <a:gd name="connsiteY145" fmla="*/ 483435 h 1400656"/>
                <a:gd name="connsiteX146" fmla="*/ 603345 w 1124675"/>
                <a:gd name="connsiteY146" fmla="*/ 397699 h 1400656"/>
                <a:gd name="connsiteX147" fmla="*/ 596306 w 1124675"/>
                <a:gd name="connsiteY147" fmla="*/ 379473 h 1400656"/>
                <a:gd name="connsiteX148" fmla="*/ 530977 w 1124675"/>
                <a:gd name="connsiteY148" fmla="*/ 372941 h 1400656"/>
                <a:gd name="connsiteX149" fmla="*/ 437690 w 1124675"/>
                <a:gd name="connsiteY149" fmla="*/ 382345 h 1400656"/>
                <a:gd name="connsiteX150" fmla="*/ 391640 w 1124675"/>
                <a:gd name="connsiteY150" fmla="*/ 415457 h 1400656"/>
                <a:gd name="connsiteX151" fmla="*/ 323841 w 1124675"/>
                <a:gd name="connsiteY151" fmla="*/ 496727 h 1400656"/>
                <a:gd name="connsiteX152" fmla="*/ 313147 w 1124675"/>
                <a:gd name="connsiteY152" fmla="*/ 518474 h 1400656"/>
                <a:gd name="connsiteX153" fmla="*/ 320681 w 1124675"/>
                <a:gd name="connsiteY153" fmla="*/ 519857 h 1400656"/>
                <a:gd name="connsiteX154" fmla="*/ 420981 w 1124675"/>
                <a:gd name="connsiteY154" fmla="*/ 529752 h 1400656"/>
                <a:gd name="connsiteX155" fmla="*/ 495663 w 1124675"/>
                <a:gd name="connsiteY155" fmla="*/ 532095 h 1400656"/>
                <a:gd name="connsiteX156" fmla="*/ 499387 w 1124675"/>
                <a:gd name="connsiteY156" fmla="*/ 501136 h 1400656"/>
                <a:gd name="connsiteX157" fmla="*/ 523805 w 1124675"/>
                <a:gd name="connsiteY157" fmla="*/ 388212 h 1400656"/>
                <a:gd name="connsiteX158" fmla="*/ 842858 w 1124675"/>
                <a:gd name="connsiteY158" fmla="*/ 105414 h 1400656"/>
                <a:gd name="connsiteX159" fmla="*/ 706693 w 1124675"/>
                <a:gd name="connsiteY159" fmla="*/ 209136 h 1400656"/>
                <a:gd name="connsiteX160" fmla="*/ 802124 w 1124675"/>
                <a:gd name="connsiteY160" fmla="*/ 406229 h 1400656"/>
                <a:gd name="connsiteX161" fmla="*/ 999215 w 1124675"/>
                <a:gd name="connsiteY161" fmla="*/ 310797 h 1400656"/>
                <a:gd name="connsiteX162" fmla="*/ 903783 w 1124675"/>
                <a:gd name="connsiteY162" fmla="*/ 113706 h 1400656"/>
                <a:gd name="connsiteX163" fmla="*/ 842858 w 1124675"/>
                <a:gd name="connsiteY163" fmla="*/ 105414 h 1400656"/>
                <a:gd name="connsiteX164" fmla="*/ 831804 w 1124675"/>
                <a:gd name="connsiteY164" fmla="*/ 815 h 1400656"/>
                <a:gd name="connsiteX165" fmla="*/ 1095542 w 1124675"/>
                <a:gd name="connsiteY165" fmla="*/ 147206 h 1400656"/>
                <a:gd name="connsiteX166" fmla="*/ 1095541 w 1124675"/>
                <a:gd name="connsiteY166" fmla="*/ 147207 h 1400656"/>
                <a:gd name="connsiteX167" fmla="*/ 972550 w 1124675"/>
                <a:gd name="connsiteY167" fmla="*/ 514349 h 1400656"/>
                <a:gd name="connsiteX168" fmla="*/ 939906 w 1124675"/>
                <a:gd name="connsiteY168" fmla="*/ 533785 h 1400656"/>
                <a:gd name="connsiteX169" fmla="*/ 971758 w 1124675"/>
                <a:gd name="connsiteY169" fmla="*/ 572390 h 1400656"/>
                <a:gd name="connsiteX170" fmla="*/ 1062486 w 1124675"/>
                <a:gd name="connsiteY170" fmla="*/ 869413 h 1400656"/>
                <a:gd name="connsiteX171" fmla="*/ 971758 w 1124675"/>
                <a:gd name="connsiteY171" fmla="*/ 1166436 h 1400656"/>
                <a:gd name="connsiteX172" fmla="*/ 917046 w 1124675"/>
                <a:gd name="connsiteY172" fmla="*/ 1232748 h 1400656"/>
                <a:gd name="connsiteX173" fmla="*/ 918115 w 1124675"/>
                <a:gd name="connsiteY173" fmla="*/ 1235022 h 1400656"/>
                <a:gd name="connsiteX174" fmla="*/ 915778 w 1124675"/>
                <a:gd name="connsiteY174" fmla="*/ 1234285 h 1400656"/>
                <a:gd name="connsiteX175" fmla="*/ 906889 w 1124675"/>
                <a:gd name="connsiteY175" fmla="*/ 1245059 h 1400656"/>
                <a:gd name="connsiteX176" fmla="*/ 638307 w 1124675"/>
                <a:gd name="connsiteY176" fmla="*/ 1389863 h 1400656"/>
                <a:gd name="connsiteX177" fmla="*/ 553399 w 1124675"/>
                <a:gd name="connsiteY177" fmla="*/ 1398423 h 1400656"/>
                <a:gd name="connsiteX178" fmla="*/ 553706 w 1124675"/>
                <a:gd name="connsiteY178" fmla="*/ 1400654 h 1400656"/>
                <a:gd name="connsiteX179" fmla="*/ 553706 w 1124675"/>
                <a:gd name="connsiteY179" fmla="*/ 1400655 h 1400656"/>
                <a:gd name="connsiteX180" fmla="*/ 550849 w 1124675"/>
                <a:gd name="connsiteY180" fmla="*/ 1398680 h 1400656"/>
                <a:gd name="connsiteX181" fmla="*/ 531243 w 1124675"/>
                <a:gd name="connsiteY181" fmla="*/ 1400656 h 1400656"/>
                <a:gd name="connsiteX182" fmla="*/ 0 w 1124675"/>
                <a:gd name="connsiteY182" fmla="*/ 869413 h 1400656"/>
                <a:gd name="connsiteX183" fmla="*/ 531243 w 1124675"/>
                <a:gd name="connsiteY183" fmla="*/ 338170 h 1400656"/>
                <a:gd name="connsiteX184" fmla="*/ 583033 w 1124675"/>
                <a:gd name="connsiteY184" fmla="*/ 343391 h 1400656"/>
                <a:gd name="connsiteX185" fmla="*/ 574766 w 1124675"/>
                <a:gd name="connsiteY185" fmla="*/ 293700 h 1400656"/>
                <a:gd name="connsiteX186" fmla="*/ 726336 w 1124675"/>
                <a:gd name="connsiteY186" fmla="*/ 30557 h 1400656"/>
                <a:gd name="connsiteX187" fmla="*/ 831804 w 1124675"/>
                <a:gd name="connsiteY187" fmla="*/ 815 h 140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1124675" h="1400656">
                  <a:moveTo>
                    <a:pt x="262353" y="1206619"/>
                  </a:moveTo>
                  <a:lnTo>
                    <a:pt x="221716" y="1213886"/>
                  </a:lnTo>
                  <a:lnTo>
                    <a:pt x="186530" y="1224991"/>
                  </a:lnTo>
                  <a:lnTo>
                    <a:pt x="215423" y="1252536"/>
                  </a:lnTo>
                  <a:cubicBezTo>
                    <a:pt x="252204" y="1282891"/>
                    <a:pt x="293432" y="1308052"/>
                    <a:pt x="337982" y="1326895"/>
                  </a:cubicBezTo>
                  <a:lnTo>
                    <a:pt x="381563" y="1340423"/>
                  </a:lnTo>
                  <a:lnTo>
                    <a:pt x="376668" y="1337995"/>
                  </a:lnTo>
                  <a:cubicBezTo>
                    <a:pt x="333582" y="1308875"/>
                    <a:pt x="295316" y="1265111"/>
                    <a:pt x="264314" y="1210607"/>
                  </a:cubicBezTo>
                  <a:close/>
                  <a:moveTo>
                    <a:pt x="810054" y="1206538"/>
                  </a:moveTo>
                  <a:lnTo>
                    <a:pt x="804130" y="1222341"/>
                  </a:lnTo>
                  <a:cubicBezTo>
                    <a:pt x="789612" y="1252621"/>
                    <a:pt x="773205" y="1279586"/>
                    <a:pt x="755261" y="1302567"/>
                  </a:cubicBezTo>
                  <a:lnTo>
                    <a:pt x="739562" y="1318721"/>
                  </a:lnTo>
                  <a:lnTo>
                    <a:pt x="808840" y="1281118"/>
                  </a:lnTo>
                  <a:lnTo>
                    <a:pt x="877039" y="1222058"/>
                  </a:lnTo>
                  <a:lnTo>
                    <a:pt x="851144" y="1213886"/>
                  </a:lnTo>
                  <a:close/>
                  <a:moveTo>
                    <a:pt x="492056" y="1185372"/>
                  </a:moveTo>
                  <a:lnTo>
                    <a:pt x="418417" y="1187605"/>
                  </a:lnTo>
                  <a:cubicBezTo>
                    <a:pt x="380613" y="1189947"/>
                    <a:pt x="344669" y="1193395"/>
                    <a:pt x="311560" y="1197819"/>
                  </a:cubicBezTo>
                  <a:lnTo>
                    <a:pt x="303419" y="1199275"/>
                  </a:lnTo>
                  <a:lnTo>
                    <a:pt x="318858" y="1228649"/>
                  </a:lnTo>
                  <a:cubicBezTo>
                    <a:pt x="353356" y="1284997"/>
                    <a:pt x="395984" y="1328963"/>
                    <a:pt x="444078" y="1355588"/>
                  </a:cubicBezTo>
                  <a:lnTo>
                    <a:pt x="449299" y="1357652"/>
                  </a:lnTo>
                  <a:lnTo>
                    <a:pt x="526721" y="1365457"/>
                  </a:lnTo>
                  <a:lnTo>
                    <a:pt x="523805" y="1359247"/>
                  </a:lnTo>
                  <a:cubicBezTo>
                    <a:pt x="514614" y="1332583"/>
                    <a:pt x="506338" y="1294000"/>
                    <a:pt x="499387" y="1246322"/>
                  </a:cubicBezTo>
                  <a:close/>
                  <a:moveTo>
                    <a:pt x="536430" y="1184026"/>
                  </a:moveTo>
                  <a:lnTo>
                    <a:pt x="529262" y="1184244"/>
                  </a:lnTo>
                  <a:lnTo>
                    <a:pt x="538646" y="1291425"/>
                  </a:lnTo>
                  <a:lnTo>
                    <a:pt x="548674" y="1364155"/>
                  </a:lnTo>
                  <a:lnTo>
                    <a:pt x="631304" y="1355825"/>
                  </a:lnTo>
                  <a:lnTo>
                    <a:pt x="672216" y="1343125"/>
                  </a:lnTo>
                  <a:lnTo>
                    <a:pt x="692704" y="1323656"/>
                  </a:lnTo>
                  <a:cubicBezTo>
                    <a:pt x="712650" y="1300438"/>
                    <a:pt x="730836" y="1272612"/>
                    <a:pt x="746895" y="1241029"/>
                  </a:cubicBezTo>
                  <a:lnTo>
                    <a:pt x="763746" y="1198256"/>
                  </a:lnTo>
                  <a:lnTo>
                    <a:pt x="761301" y="1197819"/>
                  </a:lnTo>
                  <a:cubicBezTo>
                    <a:pt x="695083" y="1188972"/>
                    <a:pt x="617523" y="1184026"/>
                    <a:pt x="536430" y="1184026"/>
                  </a:cubicBezTo>
                  <a:close/>
                  <a:moveTo>
                    <a:pt x="822524" y="901329"/>
                  </a:moveTo>
                  <a:lnTo>
                    <a:pt x="820425" y="901657"/>
                  </a:lnTo>
                  <a:cubicBezTo>
                    <a:pt x="737876" y="912217"/>
                    <a:pt x="638362" y="918384"/>
                    <a:pt x="531242" y="918384"/>
                  </a:cubicBezTo>
                  <a:lnTo>
                    <a:pt x="518885" y="918148"/>
                  </a:lnTo>
                  <a:lnTo>
                    <a:pt x="520559" y="1023178"/>
                  </a:lnTo>
                  <a:lnTo>
                    <a:pt x="526973" y="1153503"/>
                  </a:lnTo>
                  <a:lnTo>
                    <a:pt x="536430" y="1153196"/>
                  </a:lnTo>
                  <a:cubicBezTo>
                    <a:pt x="615480" y="1153196"/>
                    <a:pt x="688917" y="1158348"/>
                    <a:pt x="749834" y="1167171"/>
                  </a:cubicBezTo>
                  <a:lnTo>
                    <a:pt x="774288" y="1171496"/>
                  </a:lnTo>
                  <a:lnTo>
                    <a:pt x="788325" y="1135866"/>
                  </a:lnTo>
                  <a:cubicBezTo>
                    <a:pt x="799764" y="1097625"/>
                    <a:pt x="808709" y="1056480"/>
                    <a:pt x="814795" y="1013285"/>
                  </a:cubicBezTo>
                  <a:close/>
                  <a:moveTo>
                    <a:pt x="228077" y="899472"/>
                  </a:moveTo>
                  <a:lnTo>
                    <a:pt x="230537" y="948966"/>
                  </a:lnTo>
                  <a:cubicBezTo>
                    <a:pt x="238621" y="1029521"/>
                    <a:pt x="258386" y="1104304"/>
                    <a:pt x="287168" y="1168356"/>
                  </a:cubicBezTo>
                  <a:lnTo>
                    <a:pt x="289648" y="1173075"/>
                  </a:lnTo>
                  <a:lnTo>
                    <a:pt x="323026" y="1167171"/>
                  </a:lnTo>
                  <a:cubicBezTo>
                    <a:pt x="353485" y="1162760"/>
                    <a:pt x="387074" y="1159266"/>
                    <a:pt x="422929" y="1156875"/>
                  </a:cubicBezTo>
                  <a:lnTo>
                    <a:pt x="488930" y="1154736"/>
                  </a:lnTo>
                  <a:lnTo>
                    <a:pt x="482924" y="1078833"/>
                  </a:lnTo>
                  <a:cubicBezTo>
                    <a:pt x="480981" y="1047312"/>
                    <a:pt x="479471" y="1014225"/>
                    <a:pt x="478448" y="979923"/>
                  </a:cubicBezTo>
                  <a:lnTo>
                    <a:pt x="477528" y="917358"/>
                  </a:lnTo>
                  <a:lnTo>
                    <a:pt x="427004" y="916394"/>
                  </a:lnTo>
                  <a:cubicBezTo>
                    <a:pt x="359664" y="913785"/>
                    <a:pt x="297092" y="908697"/>
                    <a:pt x="242059" y="901657"/>
                  </a:cubicBezTo>
                  <a:close/>
                  <a:moveTo>
                    <a:pt x="36799" y="847665"/>
                  </a:moveTo>
                  <a:lnTo>
                    <a:pt x="34743" y="869413"/>
                  </a:lnTo>
                  <a:cubicBezTo>
                    <a:pt x="34743" y="997949"/>
                    <a:pt x="83586" y="1115076"/>
                    <a:pt x="163725" y="1203248"/>
                  </a:cubicBezTo>
                  <a:lnTo>
                    <a:pt x="172507" y="1211621"/>
                  </a:lnTo>
                  <a:lnTo>
                    <a:pt x="184740" y="1203172"/>
                  </a:lnTo>
                  <a:cubicBezTo>
                    <a:pt x="194397" y="1198277"/>
                    <a:pt x="206213" y="1193626"/>
                    <a:pt x="219931" y="1189273"/>
                  </a:cubicBezTo>
                  <a:lnTo>
                    <a:pt x="249983" y="1181464"/>
                  </a:lnTo>
                  <a:lnTo>
                    <a:pt x="235823" y="1152668"/>
                  </a:lnTo>
                  <a:cubicBezTo>
                    <a:pt x="209936" y="1091438"/>
                    <a:pt x="192126" y="1020770"/>
                    <a:pt x="184840" y="944570"/>
                  </a:cubicBezTo>
                  <a:lnTo>
                    <a:pt x="182366" y="892331"/>
                  </a:lnTo>
                  <a:lnTo>
                    <a:pt x="165512" y="889697"/>
                  </a:lnTo>
                  <a:cubicBezTo>
                    <a:pt x="118713" y="880835"/>
                    <a:pt x="80840" y="870283"/>
                    <a:pt x="54667" y="858565"/>
                  </a:cubicBezTo>
                  <a:close/>
                  <a:moveTo>
                    <a:pt x="1025686" y="847664"/>
                  </a:moveTo>
                  <a:lnTo>
                    <a:pt x="1007816" y="858565"/>
                  </a:lnTo>
                  <a:cubicBezTo>
                    <a:pt x="981643" y="870283"/>
                    <a:pt x="943771" y="880835"/>
                    <a:pt x="896972" y="889697"/>
                  </a:cubicBezTo>
                  <a:lnTo>
                    <a:pt x="873230" y="893407"/>
                  </a:lnTo>
                  <a:lnTo>
                    <a:pt x="865732" y="1006242"/>
                  </a:lnTo>
                  <a:cubicBezTo>
                    <a:pt x="860187" y="1047102"/>
                    <a:pt x="852045" y="1085987"/>
                    <a:pt x="841660" y="1122226"/>
                  </a:cubicBezTo>
                  <a:lnTo>
                    <a:pt x="819757" y="1180653"/>
                  </a:lnTo>
                  <a:lnTo>
                    <a:pt x="852929" y="1189273"/>
                  </a:lnTo>
                  <a:cubicBezTo>
                    <a:pt x="866648" y="1193626"/>
                    <a:pt x="878463" y="1198277"/>
                    <a:pt x="888121" y="1203172"/>
                  </a:cubicBezTo>
                  <a:lnTo>
                    <a:pt x="894089" y="1207294"/>
                  </a:lnTo>
                  <a:lnTo>
                    <a:pt x="898760" y="1203248"/>
                  </a:lnTo>
                  <a:cubicBezTo>
                    <a:pt x="978898" y="1115076"/>
                    <a:pt x="1027741" y="997949"/>
                    <a:pt x="1027741" y="869413"/>
                  </a:cubicBezTo>
                  <a:close/>
                  <a:moveTo>
                    <a:pt x="660636" y="559371"/>
                  </a:moveTo>
                  <a:lnTo>
                    <a:pt x="638360" y="561803"/>
                  </a:lnTo>
                  <a:cubicBezTo>
                    <a:pt x="604522" y="564194"/>
                    <a:pt x="568545" y="565482"/>
                    <a:pt x="531243" y="565482"/>
                  </a:cubicBezTo>
                  <a:lnTo>
                    <a:pt x="529070" y="565408"/>
                  </a:lnTo>
                  <a:lnTo>
                    <a:pt x="527490" y="583452"/>
                  </a:lnTo>
                  <a:cubicBezTo>
                    <a:pt x="521425" y="673399"/>
                    <a:pt x="518177" y="772284"/>
                    <a:pt x="518177" y="873728"/>
                  </a:cubicBezTo>
                  <a:lnTo>
                    <a:pt x="518241" y="877724"/>
                  </a:lnTo>
                  <a:lnTo>
                    <a:pt x="531242" y="878056"/>
                  </a:lnTo>
                  <a:cubicBezTo>
                    <a:pt x="584956" y="878056"/>
                    <a:pt x="637615" y="876677"/>
                    <a:pt x="688020" y="874054"/>
                  </a:cubicBezTo>
                  <a:lnTo>
                    <a:pt x="822886" y="863256"/>
                  </a:lnTo>
                  <a:lnTo>
                    <a:pt x="811515" y="722099"/>
                  </a:lnTo>
                  <a:lnTo>
                    <a:pt x="792049" y="646092"/>
                  </a:lnTo>
                  <a:lnTo>
                    <a:pt x="745324" y="693349"/>
                  </a:lnTo>
                  <a:cubicBezTo>
                    <a:pt x="722922" y="718830"/>
                    <a:pt x="701469" y="746174"/>
                    <a:pt x="680965" y="775382"/>
                  </a:cubicBezTo>
                  <a:cubicBezTo>
                    <a:pt x="683198" y="704715"/>
                    <a:pt x="677846" y="637907"/>
                    <a:pt x="664910" y="574960"/>
                  </a:cubicBezTo>
                  <a:close/>
                  <a:moveTo>
                    <a:pt x="910990" y="551001"/>
                  </a:moveTo>
                  <a:lnTo>
                    <a:pt x="891117" y="562833"/>
                  </a:lnTo>
                  <a:lnTo>
                    <a:pt x="832170" y="609268"/>
                  </a:lnTo>
                  <a:lnTo>
                    <a:pt x="841660" y="634582"/>
                  </a:lnTo>
                  <a:cubicBezTo>
                    <a:pt x="852045" y="670822"/>
                    <a:pt x="860187" y="709707"/>
                    <a:pt x="865732" y="750567"/>
                  </a:cubicBezTo>
                  <a:lnTo>
                    <a:pt x="872768" y="856443"/>
                  </a:lnTo>
                  <a:lnTo>
                    <a:pt x="953821" y="844446"/>
                  </a:lnTo>
                  <a:cubicBezTo>
                    <a:pt x="972120" y="840912"/>
                    <a:pt x="989255" y="837134"/>
                    <a:pt x="1005079" y="833127"/>
                  </a:cubicBezTo>
                  <a:lnTo>
                    <a:pt x="1023794" y="827655"/>
                  </a:lnTo>
                  <a:lnTo>
                    <a:pt x="1018857" y="775425"/>
                  </a:lnTo>
                  <a:cubicBezTo>
                    <a:pt x="1005737" y="706949"/>
                    <a:pt x="978551" y="643471"/>
                    <a:pt x="940421" y="588113"/>
                  </a:cubicBezTo>
                  <a:close/>
                  <a:moveTo>
                    <a:pt x="299683" y="545855"/>
                  </a:moveTo>
                  <a:lnTo>
                    <a:pt x="271721" y="602719"/>
                  </a:lnTo>
                  <a:cubicBezTo>
                    <a:pt x="257292" y="641554"/>
                    <a:pt x="245973" y="683584"/>
                    <a:pt x="238262" y="727884"/>
                  </a:cubicBezTo>
                  <a:lnTo>
                    <a:pt x="226849" y="861939"/>
                  </a:lnTo>
                  <a:lnTo>
                    <a:pt x="231207" y="862584"/>
                  </a:lnTo>
                  <a:cubicBezTo>
                    <a:pt x="275906" y="867563"/>
                    <a:pt x="324058" y="871431"/>
                    <a:pt x="374463" y="874054"/>
                  </a:cubicBezTo>
                  <a:lnTo>
                    <a:pt x="476930" y="876670"/>
                  </a:lnTo>
                  <a:lnTo>
                    <a:pt x="476887" y="873729"/>
                  </a:lnTo>
                  <a:cubicBezTo>
                    <a:pt x="476887" y="764599"/>
                    <a:pt x="481724" y="663218"/>
                    <a:pt x="490007" y="579120"/>
                  </a:cubicBezTo>
                  <a:lnTo>
                    <a:pt x="491810" y="564128"/>
                  </a:lnTo>
                  <a:lnTo>
                    <a:pt x="424126" y="561803"/>
                  </a:lnTo>
                  <a:cubicBezTo>
                    <a:pt x="390288" y="559413"/>
                    <a:pt x="358589" y="555919"/>
                    <a:pt x="329844" y="551508"/>
                  </a:cubicBezTo>
                  <a:close/>
                  <a:moveTo>
                    <a:pt x="191100" y="509480"/>
                  </a:moveTo>
                  <a:lnTo>
                    <a:pt x="163725" y="535579"/>
                  </a:lnTo>
                  <a:cubicBezTo>
                    <a:pt x="103621" y="601707"/>
                    <a:pt x="61121" y="684124"/>
                    <a:pt x="43627" y="775425"/>
                  </a:cubicBezTo>
                  <a:lnTo>
                    <a:pt x="38690" y="827655"/>
                  </a:lnTo>
                  <a:lnTo>
                    <a:pt x="57405" y="833127"/>
                  </a:lnTo>
                  <a:cubicBezTo>
                    <a:pt x="73228" y="837134"/>
                    <a:pt x="90364" y="840912"/>
                    <a:pt x="108662" y="844446"/>
                  </a:cubicBezTo>
                  <a:lnTo>
                    <a:pt x="182047" y="855308"/>
                  </a:lnTo>
                  <a:lnTo>
                    <a:pt x="191230" y="738833"/>
                  </a:lnTo>
                  <a:cubicBezTo>
                    <a:pt x="197809" y="697973"/>
                    <a:pt x="207468" y="659088"/>
                    <a:pt x="219788" y="622848"/>
                  </a:cubicBezTo>
                  <a:lnTo>
                    <a:pt x="258204" y="536470"/>
                  </a:lnTo>
                  <a:lnTo>
                    <a:pt x="232547" y="529406"/>
                  </a:lnTo>
                  <a:cubicBezTo>
                    <a:pt x="219601" y="525053"/>
                    <a:pt x="208450" y="520401"/>
                    <a:pt x="199336" y="515507"/>
                  </a:cubicBezTo>
                  <a:close/>
                  <a:moveTo>
                    <a:pt x="368448" y="402475"/>
                  </a:moveTo>
                  <a:lnTo>
                    <a:pt x="337982" y="411932"/>
                  </a:lnTo>
                  <a:cubicBezTo>
                    <a:pt x="293432" y="430775"/>
                    <a:pt x="252204" y="455936"/>
                    <a:pt x="215423" y="486291"/>
                  </a:cubicBezTo>
                  <a:lnTo>
                    <a:pt x="206366" y="494925"/>
                  </a:lnTo>
                  <a:lnTo>
                    <a:pt x="235608" y="504250"/>
                  </a:lnTo>
                  <a:lnTo>
                    <a:pt x="272747" y="511063"/>
                  </a:lnTo>
                  <a:lnTo>
                    <a:pt x="322290" y="442507"/>
                  </a:lnTo>
                  <a:close/>
                  <a:moveTo>
                    <a:pt x="549848" y="374790"/>
                  </a:moveTo>
                  <a:lnTo>
                    <a:pt x="538646" y="456032"/>
                  </a:lnTo>
                  <a:lnTo>
                    <a:pt x="531890" y="533191"/>
                  </a:lnTo>
                  <a:lnTo>
                    <a:pt x="641505" y="529752"/>
                  </a:lnTo>
                  <a:lnTo>
                    <a:pt x="652225" y="528694"/>
                  </a:lnTo>
                  <a:lnTo>
                    <a:pt x="639816" y="483435"/>
                  </a:lnTo>
                  <a:cubicBezTo>
                    <a:pt x="629555" y="453891"/>
                    <a:pt x="617398" y="425313"/>
                    <a:pt x="603345" y="397699"/>
                  </a:cubicBezTo>
                  <a:lnTo>
                    <a:pt x="596306" y="379473"/>
                  </a:lnTo>
                  <a:close/>
                  <a:moveTo>
                    <a:pt x="530977" y="372941"/>
                  </a:moveTo>
                  <a:lnTo>
                    <a:pt x="437690" y="382345"/>
                  </a:lnTo>
                  <a:lnTo>
                    <a:pt x="391640" y="415457"/>
                  </a:lnTo>
                  <a:cubicBezTo>
                    <a:pt x="366758" y="437810"/>
                    <a:pt x="343993" y="465208"/>
                    <a:pt x="323841" y="496727"/>
                  </a:cubicBezTo>
                  <a:lnTo>
                    <a:pt x="313147" y="518474"/>
                  </a:lnTo>
                  <a:lnTo>
                    <a:pt x="320681" y="519857"/>
                  </a:lnTo>
                  <a:cubicBezTo>
                    <a:pt x="351869" y="524147"/>
                    <a:pt x="385595" y="527486"/>
                    <a:pt x="420981" y="529752"/>
                  </a:cubicBezTo>
                  <a:lnTo>
                    <a:pt x="495663" y="532095"/>
                  </a:lnTo>
                  <a:lnTo>
                    <a:pt x="499387" y="501136"/>
                  </a:lnTo>
                  <a:cubicBezTo>
                    <a:pt x="506338" y="453459"/>
                    <a:pt x="514614" y="414876"/>
                    <a:pt x="523805" y="388212"/>
                  </a:cubicBezTo>
                  <a:close/>
                  <a:moveTo>
                    <a:pt x="842858" y="105414"/>
                  </a:moveTo>
                  <a:cubicBezTo>
                    <a:pt x="782646" y="109375"/>
                    <a:pt x="727747" y="148554"/>
                    <a:pt x="706693" y="209136"/>
                  </a:cubicBezTo>
                  <a:cubicBezTo>
                    <a:pt x="678620" y="289914"/>
                    <a:pt x="721346" y="378155"/>
                    <a:pt x="802124" y="406229"/>
                  </a:cubicBezTo>
                  <a:cubicBezTo>
                    <a:pt x="882901" y="434301"/>
                    <a:pt x="971142" y="391575"/>
                    <a:pt x="999215" y="310797"/>
                  </a:cubicBezTo>
                  <a:cubicBezTo>
                    <a:pt x="1027288" y="230019"/>
                    <a:pt x="984562" y="141779"/>
                    <a:pt x="903783" y="113706"/>
                  </a:cubicBezTo>
                  <a:cubicBezTo>
                    <a:pt x="883590" y="106688"/>
                    <a:pt x="862929" y="104094"/>
                    <a:pt x="842858" y="105414"/>
                  </a:cubicBezTo>
                  <a:close/>
                  <a:moveTo>
                    <a:pt x="831804" y="815"/>
                  </a:moveTo>
                  <a:cubicBezTo>
                    <a:pt x="938821" y="-7417"/>
                    <a:pt x="1044549" y="47010"/>
                    <a:pt x="1095542" y="147206"/>
                  </a:cubicBezTo>
                  <a:lnTo>
                    <a:pt x="1095541" y="147207"/>
                  </a:lnTo>
                  <a:cubicBezTo>
                    <a:pt x="1163532" y="280802"/>
                    <a:pt x="1108467" y="445177"/>
                    <a:pt x="972550" y="514349"/>
                  </a:cubicBezTo>
                  <a:lnTo>
                    <a:pt x="939906" y="533785"/>
                  </a:lnTo>
                  <a:lnTo>
                    <a:pt x="971758" y="572390"/>
                  </a:lnTo>
                  <a:cubicBezTo>
                    <a:pt x="1029039" y="657177"/>
                    <a:pt x="1062486" y="759389"/>
                    <a:pt x="1062486" y="869413"/>
                  </a:cubicBezTo>
                  <a:cubicBezTo>
                    <a:pt x="1062486" y="979437"/>
                    <a:pt x="1029039" y="1081649"/>
                    <a:pt x="971758" y="1166436"/>
                  </a:cubicBezTo>
                  <a:lnTo>
                    <a:pt x="917046" y="1232748"/>
                  </a:lnTo>
                  <a:lnTo>
                    <a:pt x="918115" y="1235022"/>
                  </a:lnTo>
                  <a:lnTo>
                    <a:pt x="915778" y="1234285"/>
                  </a:lnTo>
                  <a:lnTo>
                    <a:pt x="906889" y="1245059"/>
                  </a:lnTo>
                  <a:cubicBezTo>
                    <a:pt x="834787" y="1317161"/>
                    <a:pt x="742055" y="1368633"/>
                    <a:pt x="638307" y="1389863"/>
                  </a:cubicBezTo>
                  <a:lnTo>
                    <a:pt x="553399" y="1398423"/>
                  </a:lnTo>
                  <a:lnTo>
                    <a:pt x="553706" y="1400654"/>
                  </a:lnTo>
                  <a:lnTo>
                    <a:pt x="553706" y="1400655"/>
                  </a:lnTo>
                  <a:lnTo>
                    <a:pt x="550849" y="1398680"/>
                  </a:lnTo>
                  <a:lnTo>
                    <a:pt x="531243" y="1400656"/>
                  </a:lnTo>
                  <a:cubicBezTo>
                    <a:pt x="237846" y="1400656"/>
                    <a:pt x="0" y="1162810"/>
                    <a:pt x="0" y="869413"/>
                  </a:cubicBezTo>
                  <a:cubicBezTo>
                    <a:pt x="0" y="576016"/>
                    <a:pt x="237846" y="338170"/>
                    <a:pt x="531243" y="338170"/>
                  </a:cubicBezTo>
                  <a:lnTo>
                    <a:pt x="583033" y="343391"/>
                  </a:lnTo>
                  <a:lnTo>
                    <a:pt x="574766" y="293700"/>
                  </a:lnTo>
                  <a:cubicBezTo>
                    <a:pt x="567941" y="187867"/>
                    <a:pt x="624399" y="82436"/>
                    <a:pt x="726336" y="30557"/>
                  </a:cubicBezTo>
                  <a:cubicBezTo>
                    <a:pt x="760316" y="13264"/>
                    <a:pt x="796131" y="3559"/>
                    <a:pt x="831804" y="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9692" rIns="99692" rtlCol="0" anchor="ctr">
              <a:noAutofit/>
            </a:bodyPr>
            <a:lstStyle/>
            <a:p>
              <a:pPr algn="ctr" defTabSz="685783" fontAlgn="auto">
                <a:spcBef>
                  <a:spcPts val="0"/>
                </a:spcBef>
                <a:spcAft>
                  <a:spcPts val="0"/>
                </a:spcAft>
              </a:pPr>
              <a:endParaRPr lang="hu-HU" sz="1385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39" name="Oval 19"/>
            <p:cNvSpPr/>
            <p:nvPr/>
          </p:nvSpPr>
          <p:spPr bwMode="auto">
            <a:xfrm>
              <a:off x="5413117" y="5748610"/>
              <a:ext cx="720000" cy="720000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9847" tIns="49847" rIns="49847" bIns="49847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685783" eaLnBrk="0" hangingPunct="0">
                <a:spcBef>
                  <a:spcPct val="50000"/>
                </a:spcBef>
                <a:buClr>
                  <a:srgbClr val="008CC8"/>
                </a:buClr>
                <a:buSzPct val="80000"/>
              </a:pPr>
              <a:endParaRPr lang="hu-HU" sz="831">
                <a:solidFill>
                  <a:srgbClr val="FFFFFF"/>
                </a:solidFill>
                <a:latin typeface="Arial" panose="020B0604020202020204"/>
                <a:cs typeface="+mn-cs"/>
              </a:endParaRPr>
            </a:p>
          </p:txBody>
        </p:sp>
      </p:grpSp>
      <p:sp>
        <p:nvSpPr>
          <p:cNvPr id="41" name="Parallelogramm 32"/>
          <p:cNvSpPr>
            <a:spLocks/>
          </p:cNvSpPr>
          <p:nvPr/>
        </p:nvSpPr>
        <p:spPr bwMode="gray">
          <a:xfrm>
            <a:off x="4523202" y="1173919"/>
            <a:ext cx="2186687" cy="1061539"/>
          </a:xfrm>
          <a:prstGeom prst="parallelogram">
            <a:avLst/>
          </a:prstGeom>
          <a:solidFill>
            <a:srgbClr val="902D0E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9847" tIns="49847" rIns="49847" bIns="49847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workshops</a:t>
            </a:r>
          </a:p>
          <a:p>
            <a:pPr defTabSz="514338" fontAlgn="auto">
              <a:spcBef>
                <a:spcPts val="0"/>
              </a:spcBef>
              <a:spcAft>
                <a:spcPts val="312"/>
              </a:spcAft>
              <a:buClr>
                <a:srgbClr val="008CC8"/>
              </a:buClr>
            </a:pPr>
            <a:r>
              <a:rPr lang="en-US" sz="1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 research groups</a:t>
            </a:r>
          </a:p>
        </p:txBody>
      </p:sp>
      <p:pic>
        <p:nvPicPr>
          <p:cNvPr id="17" name="Kép 16" descr="A képen égbolt, épület, fű, kültéri látható&#10;&#10;Automatikusan generált leírás">
            <a:extLst>
              <a:ext uri="{FF2B5EF4-FFF2-40B4-BE49-F238E27FC236}">
                <a16:creationId xmlns:a16="http://schemas.microsoft.com/office/drawing/2014/main" id="{47C2E5F0-B820-4814-8008-A8B40EB1048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477" y="3586397"/>
            <a:ext cx="3429153" cy="1034100"/>
          </a:xfrm>
          <a:custGeom>
            <a:avLst/>
            <a:gdLst>
              <a:gd name="connsiteX0" fmla="*/ 0 w 5014519"/>
              <a:gd name="connsiteY0" fmla="*/ 0 h 1488242"/>
              <a:gd name="connsiteX1" fmla="*/ 5014519 w 5014519"/>
              <a:gd name="connsiteY1" fmla="*/ 0 h 1488242"/>
              <a:gd name="connsiteX2" fmla="*/ 4642458 w 5014519"/>
              <a:gd name="connsiteY2" fmla="*/ 1488242 h 1488242"/>
              <a:gd name="connsiteX3" fmla="*/ 0 w 5014519"/>
              <a:gd name="connsiteY3" fmla="*/ 1488242 h 148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4519" h="1488242">
                <a:moveTo>
                  <a:pt x="0" y="0"/>
                </a:moveTo>
                <a:lnTo>
                  <a:pt x="5014519" y="0"/>
                </a:lnTo>
                <a:lnTo>
                  <a:pt x="4642458" y="1488242"/>
                </a:lnTo>
                <a:lnTo>
                  <a:pt x="0" y="1488242"/>
                </a:lnTo>
                <a:close/>
              </a:path>
            </a:pathLst>
          </a:custGeom>
          <a:noFill/>
        </p:spPr>
      </p:pic>
      <p:pic>
        <p:nvPicPr>
          <p:cNvPr id="20" name="Kép 19" descr="A képen zöld, világos, beltéri, elektronikus látható&#10;&#10;Automatikusan generált leírás">
            <a:extLst>
              <a:ext uri="{FF2B5EF4-FFF2-40B4-BE49-F238E27FC236}">
                <a16:creationId xmlns:a16="http://schemas.microsoft.com/office/drawing/2014/main" id="{EF3695F6-3954-4555-B68B-97D5C6A3DE1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49" b="14641"/>
          <a:stretch/>
        </p:blipFill>
        <p:spPr>
          <a:xfrm>
            <a:off x="1275475" y="1173918"/>
            <a:ext cx="1246599" cy="1057861"/>
          </a:xfrm>
          <a:custGeom>
            <a:avLst/>
            <a:gdLst>
              <a:gd name="connsiteX0" fmla="*/ 0 w 1804453"/>
              <a:gd name="connsiteY0" fmla="*/ 0 h 1533334"/>
              <a:gd name="connsiteX1" fmla="*/ 1804453 w 1804453"/>
              <a:gd name="connsiteY1" fmla="*/ 0 h 1533334"/>
              <a:gd name="connsiteX2" fmla="*/ 1804453 w 1804453"/>
              <a:gd name="connsiteY2" fmla="*/ 1 h 1533334"/>
              <a:gd name="connsiteX3" fmla="*/ 1784314 w 1804453"/>
              <a:gd name="connsiteY3" fmla="*/ 1 h 1533334"/>
              <a:gd name="connsiteX4" fmla="*/ 1400980 w 1804453"/>
              <a:gd name="connsiteY4" fmla="*/ 1533334 h 1533334"/>
              <a:gd name="connsiteX5" fmla="*/ 0 w 1804453"/>
              <a:gd name="connsiteY5" fmla="*/ 1533334 h 153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04453" h="1533334">
                <a:moveTo>
                  <a:pt x="0" y="0"/>
                </a:moveTo>
                <a:lnTo>
                  <a:pt x="1804453" y="0"/>
                </a:lnTo>
                <a:lnTo>
                  <a:pt x="1804453" y="1"/>
                </a:lnTo>
                <a:lnTo>
                  <a:pt x="1784314" y="1"/>
                </a:lnTo>
                <a:lnTo>
                  <a:pt x="1400980" y="1533334"/>
                </a:lnTo>
                <a:lnTo>
                  <a:pt x="0" y="1533334"/>
                </a:lnTo>
                <a:close/>
              </a:path>
            </a:pathLst>
          </a:custGeom>
        </p:spPr>
      </p:pic>
      <p:pic>
        <p:nvPicPr>
          <p:cNvPr id="26" name="Kép 25" descr="A képen személy, beltéri, személyek, narancs látható&#10;&#10;Automatikusan generált leírás">
            <a:extLst>
              <a:ext uri="{FF2B5EF4-FFF2-40B4-BE49-F238E27FC236}">
                <a16:creationId xmlns:a16="http://schemas.microsoft.com/office/drawing/2014/main" id="{1342FD4E-B066-4086-A3F0-689CB4B3D9F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1139" y="2296497"/>
            <a:ext cx="1761725" cy="1222808"/>
          </a:xfrm>
          <a:custGeom>
            <a:avLst/>
            <a:gdLst>
              <a:gd name="connsiteX0" fmla="*/ 449100 w 2527610"/>
              <a:gd name="connsiteY0" fmla="*/ 0 h 1796400"/>
              <a:gd name="connsiteX1" fmla="*/ 2527610 w 2527610"/>
              <a:gd name="connsiteY1" fmla="*/ 0 h 1796400"/>
              <a:gd name="connsiteX2" fmla="*/ 2078510 w 2527610"/>
              <a:gd name="connsiteY2" fmla="*/ 1796400 h 1796400"/>
              <a:gd name="connsiteX3" fmla="*/ 0 w 2527610"/>
              <a:gd name="connsiteY3" fmla="*/ 1796400 h 179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610" h="1796400">
                <a:moveTo>
                  <a:pt x="449100" y="0"/>
                </a:moveTo>
                <a:lnTo>
                  <a:pt x="2527610" y="0"/>
                </a:lnTo>
                <a:lnTo>
                  <a:pt x="2078510" y="1796400"/>
                </a:lnTo>
                <a:lnTo>
                  <a:pt x="0" y="17964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6717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zövegdoboz 40"/>
          <p:cNvSpPr txBox="1"/>
          <p:nvPr/>
        </p:nvSpPr>
        <p:spPr>
          <a:xfrm>
            <a:off x="3599892" y="281315"/>
            <a:ext cx="543660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ELI ALPS Project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Numerical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Indicators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(GOP)</a:t>
            </a:r>
            <a:endParaRPr lang="hu-HU" sz="2251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143099"/>
              </p:ext>
            </p:extLst>
          </p:nvPr>
        </p:nvGraphicFramePr>
        <p:xfrm>
          <a:off x="143510" y="915566"/>
          <a:ext cx="8892988" cy="456685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6383459">
                  <a:extLst>
                    <a:ext uri="{9D8B030D-6E8A-4147-A177-3AD203B41FA5}">
                      <a16:colId xmlns:a16="http://schemas.microsoft.com/office/drawing/2014/main" val="591744530"/>
                    </a:ext>
                  </a:extLst>
                </a:gridCol>
                <a:gridCol w="1457172">
                  <a:extLst>
                    <a:ext uri="{9D8B030D-6E8A-4147-A177-3AD203B41FA5}">
                      <a16:colId xmlns:a16="http://schemas.microsoft.com/office/drawing/2014/main" val="1794607199"/>
                    </a:ext>
                  </a:extLst>
                </a:gridCol>
                <a:gridCol w="1052357">
                  <a:extLst>
                    <a:ext uri="{9D8B030D-6E8A-4147-A177-3AD203B41FA5}">
                      <a16:colId xmlns:a16="http://schemas.microsoft.com/office/drawing/2014/main" val="2964504105"/>
                    </a:ext>
                  </a:extLst>
                </a:gridCol>
              </a:tblGrid>
              <a:tr h="339895">
                <a:tc>
                  <a:txBody>
                    <a:bodyPr/>
                    <a:lstStyle/>
                    <a:p>
                      <a:pPr algn="l" fontAlgn="b"/>
                      <a:r>
                        <a:rPr lang="hu-HU" sz="1200" u="none" strike="noStrike" dirty="0">
                          <a:effectLst/>
                        </a:rPr>
                        <a:t> 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 indicators </a:t>
                      </a:r>
                      <a:r>
                        <a:rPr lang="hu-HU" sz="11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hu-HU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2022 / 2032</a:t>
                      </a:r>
                      <a:endParaRPr lang="en-US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Values</a:t>
                      </a:r>
                      <a:r>
                        <a:rPr lang="hu-HU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11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reached</a:t>
                      </a:r>
                      <a:endParaRPr lang="hu-HU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3210804745"/>
                  </a:ext>
                </a:extLst>
              </a:tr>
              <a:tr h="17225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 err="1" smtClean="0">
                          <a:effectLst/>
                        </a:rPr>
                        <a:t>Personnel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>
                          <a:effectLst/>
                        </a:rPr>
                        <a:t> </a:t>
                      </a:r>
                      <a:endParaRPr lang="hu-H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1" u="none" strike="noStrike" dirty="0">
                          <a:effectLst/>
                        </a:rPr>
                        <a:t> 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303455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New researchers employed at the </a:t>
                      </a:r>
                      <a:r>
                        <a:rPr lang="hu-HU" sz="1200" b="1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beneficiary</a:t>
                      </a:r>
                      <a:r>
                        <a:rPr lang="hu-HU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hu-HU" sz="1200" b="1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organization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110</a:t>
                      </a:r>
                      <a:endParaRPr lang="hu-HU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100,3</a:t>
                      </a:r>
                      <a:endParaRPr lang="hu-HU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228329597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PhD degrees obtained using research </a:t>
                      </a:r>
                      <a:r>
                        <a:rPr lang="en-US" sz="1200" u="none" strike="noStrike" dirty="0" smtClean="0">
                          <a:effectLst/>
                        </a:rPr>
                        <a:t>infrastructure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100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13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2828062892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MSc degrees obtained using research </a:t>
                      </a:r>
                      <a:r>
                        <a:rPr lang="en-US" sz="1200" u="none" strike="noStrike" dirty="0" smtClean="0">
                          <a:effectLst/>
                        </a:rPr>
                        <a:t>infrastructure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60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2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1639689945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researchers involved during </a:t>
                      </a:r>
                      <a:r>
                        <a:rPr lang="en-US" sz="1200" u="none" strike="noStrike" dirty="0" smtClean="0">
                          <a:effectLst/>
                        </a:rPr>
                        <a:t>construction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110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307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32405"/>
                  </a:ext>
                </a:extLst>
              </a:tr>
              <a:tr h="1722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Science/</a:t>
                      </a:r>
                      <a:r>
                        <a:rPr lang="hu-HU" sz="11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</a:t>
                      </a:r>
                      <a:endParaRPr lang="hu-HU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81689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research projects </a:t>
                      </a:r>
                      <a:r>
                        <a:rPr lang="en-US" sz="1200" u="none" strike="noStrike" dirty="0" smtClean="0">
                          <a:effectLst/>
                        </a:rPr>
                        <a:t>completed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90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28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3015400810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scientific papers published in high-impact </a:t>
                      </a:r>
                      <a:r>
                        <a:rPr lang="en-US" sz="1200" u="none" strike="noStrike" dirty="0" smtClean="0">
                          <a:effectLst/>
                        </a:rPr>
                        <a:t>journals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40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36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3777876318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scientific papers published in journals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300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216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317870412"/>
                  </a:ext>
                </a:extLst>
              </a:tr>
              <a:tr h="1722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and </a:t>
                      </a:r>
                      <a:r>
                        <a:rPr lang="hu-HU" sz="11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equipment</a:t>
                      </a:r>
                      <a:endParaRPr lang="hu-HU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949268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Net square </a:t>
                      </a:r>
                      <a:r>
                        <a:rPr lang="en-US" sz="1200" u="none" strike="noStrike" dirty="0" err="1">
                          <a:effectLst/>
                        </a:rPr>
                        <a:t>metres</a:t>
                      </a:r>
                      <a:r>
                        <a:rPr lang="en-US" sz="1200" u="none" strike="noStrike" dirty="0">
                          <a:effectLst/>
                        </a:rPr>
                        <a:t> of experimental area (square </a:t>
                      </a:r>
                      <a:r>
                        <a:rPr lang="en-US" sz="1200" u="none" strike="noStrike" dirty="0" err="1">
                          <a:effectLst/>
                        </a:rPr>
                        <a:t>metres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5700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6080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674487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Net square metres of visitors’ and conference zone (square metres)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1800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1890,07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434235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Net square metres of buildings constructed (square metres)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24300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24462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845016"/>
                  </a:ext>
                </a:extLst>
              </a:tr>
              <a:tr h="1722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787734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communication/publicity events </a:t>
                      </a:r>
                      <a:r>
                        <a:rPr lang="en-US" sz="1200" u="none" strike="noStrike" dirty="0" smtClean="0">
                          <a:effectLst/>
                        </a:rPr>
                        <a:t>held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10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33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130619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conferences </a:t>
                      </a:r>
                      <a:r>
                        <a:rPr lang="en-US" sz="1200" u="none" strike="noStrike" dirty="0" smtClean="0">
                          <a:effectLst/>
                        </a:rPr>
                        <a:t>held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12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 smtClean="0">
                          <a:effectLst/>
                        </a:rPr>
                        <a:t>13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173777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external </a:t>
                      </a:r>
                      <a:r>
                        <a:rPr lang="en-US" sz="1200" u="none" strike="noStrike" dirty="0" smtClean="0">
                          <a:effectLst/>
                        </a:rPr>
                        <a:t>visitors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7 500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 smtClean="0">
                          <a:effectLst/>
                        </a:rPr>
                        <a:t>8300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2457"/>
                  </a:ext>
                </a:extLst>
              </a:tr>
              <a:tr h="17225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Collaborations</a:t>
                      </a:r>
                      <a:endParaRPr lang="hu-HU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15" marR="4615" marT="461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342848"/>
                  </a:ext>
                </a:extLst>
              </a:tr>
              <a:tr h="37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scientific institutions involved in research activity in the ELI </a:t>
                      </a:r>
                      <a:r>
                        <a:rPr lang="en-US" sz="1200" u="none" strike="noStrike" dirty="0" smtClean="0">
                          <a:effectLst/>
                        </a:rPr>
                        <a:t>ALPS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30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 smtClean="0">
                          <a:effectLst/>
                        </a:rPr>
                        <a:t>21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2450026716"/>
                  </a:ext>
                </a:extLst>
              </a:tr>
              <a:tr h="370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primarily market based professional R&amp;D institutions involved in research activity in the ELI </a:t>
                      </a:r>
                      <a:r>
                        <a:rPr lang="en-US" sz="1200" u="none" strike="noStrike" dirty="0" smtClean="0">
                          <a:effectLst/>
                        </a:rPr>
                        <a:t>ALPS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5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5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43069"/>
                  </a:ext>
                </a:extLst>
              </a:tr>
              <a:tr h="187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Number of non-EU scientific or professional R&amp;D institutions </a:t>
                      </a:r>
                      <a:r>
                        <a:rPr lang="en-US" sz="1200" u="none" strike="noStrike" dirty="0" smtClean="0">
                          <a:effectLst/>
                        </a:rPr>
                        <a:t>involved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>
                          <a:effectLst/>
                        </a:rPr>
                        <a:t>10</a:t>
                      </a:r>
                      <a:endParaRPr lang="hu-H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200" u="none" strike="noStrike" dirty="0">
                          <a:effectLst/>
                        </a:rPr>
                        <a:t>4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5" marR="4615" marT="4615" marB="0" anchor="b"/>
                </a:tc>
                <a:extLst>
                  <a:ext uri="{0D108BD9-81ED-4DB2-BD59-A6C34878D82A}">
                    <a16:rowId xmlns:a16="http://schemas.microsoft.com/office/drawing/2014/main" val="3067531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9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3527885" y="123478"/>
            <a:ext cx="525378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Indicators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to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be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reached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by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end of major project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1143000" y="3900186"/>
            <a:ext cx="6858000" cy="770853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351">
              <a:solidFill>
                <a:prstClr val="white"/>
              </a:solidFill>
              <a:latin typeface="Arial" panose="020B0604020202020204"/>
            </a:endParaRPr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12963"/>
              </p:ext>
            </p:extLst>
          </p:nvPr>
        </p:nvGraphicFramePr>
        <p:xfrm>
          <a:off x="575558" y="807554"/>
          <a:ext cx="7632850" cy="4128350"/>
        </p:xfrm>
        <a:graphic>
          <a:graphicData uri="http://schemas.openxmlformats.org/drawingml/2006/table">
            <a:tbl>
              <a:tblPr firstRow="1" firstCol="1" bandRow="1"/>
              <a:tblGrid>
                <a:gridCol w="262840">
                  <a:extLst>
                    <a:ext uri="{9D8B030D-6E8A-4147-A177-3AD203B41FA5}">
                      <a16:colId xmlns:a16="http://schemas.microsoft.com/office/drawing/2014/main" val="1955699055"/>
                    </a:ext>
                  </a:extLst>
                </a:gridCol>
                <a:gridCol w="705985">
                  <a:extLst>
                    <a:ext uri="{9D8B030D-6E8A-4147-A177-3AD203B41FA5}">
                      <a16:colId xmlns:a16="http://schemas.microsoft.com/office/drawing/2014/main" val="2739670910"/>
                    </a:ext>
                  </a:extLst>
                </a:gridCol>
                <a:gridCol w="2863895">
                  <a:extLst>
                    <a:ext uri="{9D8B030D-6E8A-4147-A177-3AD203B41FA5}">
                      <a16:colId xmlns:a16="http://schemas.microsoft.com/office/drawing/2014/main" val="1763584623"/>
                    </a:ext>
                  </a:extLst>
                </a:gridCol>
                <a:gridCol w="594019">
                  <a:extLst>
                    <a:ext uri="{9D8B030D-6E8A-4147-A177-3AD203B41FA5}">
                      <a16:colId xmlns:a16="http://schemas.microsoft.com/office/drawing/2014/main" val="518396379"/>
                    </a:ext>
                  </a:extLst>
                </a:gridCol>
                <a:gridCol w="500447">
                  <a:extLst>
                    <a:ext uri="{9D8B030D-6E8A-4147-A177-3AD203B41FA5}">
                      <a16:colId xmlns:a16="http://schemas.microsoft.com/office/drawing/2014/main" val="1265580172"/>
                    </a:ext>
                  </a:extLst>
                </a:gridCol>
                <a:gridCol w="2705664">
                  <a:extLst>
                    <a:ext uri="{9D8B030D-6E8A-4147-A177-3AD203B41FA5}">
                      <a16:colId xmlns:a16="http://schemas.microsoft.com/office/drawing/2014/main" val="3881892984"/>
                    </a:ext>
                  </a:extLst>
                </a:gridCol>
              </a:tblGrid>
              <a:tr h="2083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No.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Type of </a:t>
                      </a:r>
                      <a:r>
                        <a:rPr lang="hu-HU" sz="7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indicator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Name of indicator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Target value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Definition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83348"/>
                  </a:ext>
                </a:extLst>
              </a:tr>
              <a:tr h="122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Experimental area in net square meters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5 700 nm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 be performed for the whole building, not separately</a:t>
                      </a:r>
                      <a:b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hu-HU" sz="700" b="1">
                          <a:solidFill>
                            <a:srgbClr val="38562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Announced already in EDIOP report no. 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734458"/>
                  </a:ext>
                </a:extLst>
              </a:tr>
              <a:tr h="118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Visitor and conference area in net square meters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1 800 nm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784715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net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square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meters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24 300 nm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267989"/>
                  </a:ext>
                </a:extLst>
              </a:tr>
              <a:tr h="116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chambers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 db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450905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Felhívás módosítás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researchers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supported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organization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2020.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b="1">
                          <a:solidFill>
                            <a:srgbClr val="38562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Announced in EDIOP report no. 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201426"/>
                  </a:ext>
                </a:extLst>
              </a:tr>
              <a:tr h="228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researchers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a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facility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infrastructure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2020.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949337"/>
                  </a:ext>
                </a:extLst>
              </a:tr>
              <a:tr h="120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scientific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institutions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involved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the ELI ALPS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2020.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385623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Announced in EDIOP report no. 4.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300052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318673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EREDMÉNY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statistical headcount - R &amp; D male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90/ 130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 be announced by 15 June 2022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346555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EREDMÉNY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statistical headcount - R&amp;D female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40/ 130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038341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EREDMÉNY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Size of R &amp; D &amp; I service infrastructure created (net useful floor area)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24300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212847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EREDMÉNY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Proportion of people in the key target group of equal opportunities (women, people with disabilities and Roma) in the new jobs created as a result of the program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0,35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926856"/>
                  </a:ext>
                </a:extLst>
              </a:tr>
              <a:tr h="328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EREDMÉNY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Increase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corporate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gross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added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(GVA) per unit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consumption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enterprises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supported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relevant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GOP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interventions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0,12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57103"/>
                  </a:ext>
                </a:extLst>
              </a:tr>
              <a:tr h="116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Felhívás módosítás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new laser systems pcs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2022.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 for EDOP and EDIOP projects together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subcommitments (2022,2023) to be reached by 31 December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45447"/>
                  </a:ext>
                </a:extLst>
              </a:tr>
              <a:tr h="1961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new laser systems pcs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641428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researchers employed during the construction phase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110 fő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value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determined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by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the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indicator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is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cumulative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and the duration of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application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is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relevant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dirty="0" err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lang="hu-HU" sz="7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be </a:t>
                      </a:r>
                      <a:r>
                        <a:rPr lang="hu-HU" sz="700" dirty="0" err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reached</a:t>
                      </a:r>
                      <a:r>
                        <a:rPr lang="hu-HU" sz="7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by</a:t>
                      </a:r>
                      <a:r>
                        <a:rPr lang="hu-HU" sz="7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end of major project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520610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KIMENETI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female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researchers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employed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during the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construction</a:t>
                      </a:r>
                      <a:r>
                        <a:rPr lang="hu-H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7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 fő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38439"/>
                  </a:ext>
                </a:extLst>
              </a:tr>
              <a:tr h="1141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communication and press events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 db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225835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number of new researchers at the supported organization (male)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110 FTE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-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of full-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equivalent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R&amp;D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jobs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created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result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of the project and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filled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by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research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engineers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MSc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graduates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in the last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closed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business </a:t>
                      </a:r>
                      <a:r>
                        <a:rPr lang="hu-HU" sz="7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year</a:t>
                      </a: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009136"/>
                  </a:ext>
                </a:extLst>
              </a:tr>
              <a:tr h="228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number of researchers working in a performance with a better research infrastructure (male)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110 FTE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11132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number of new researchers at the supported organization (female)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 FTE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074357"/>
                  </a:ext>
                </a:extLst>
              </a:tr>
              <a:tr h="219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GINOP KIMENETI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u-H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researchers employed during the construction phase (female)</a:t>
                      </a:r>
                    </a:p>
                  </a:txBody>
                  <a:tcPr marL="22329" marR="22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 FTE</a:t>
                      </a:r>
                      <a:endParaRPr lang="hu-H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2023.</a:t>
                      </a:r>
                      <a:endParaRPr lang="hu-H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329" marR="22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541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4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3599893" y="303499"/>
            <a:ext cx="5034068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</a:pP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Milestones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of major project</a:t>
            </a:r>
          </a:p>
        </p:txBody>
      </p:sp>
      <p:graphicFrame>
        <p:nvGraphicFramePr>
          <p:cNvPr id="10" name="Diagra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493571"/>
              </p:ext>
            </p:extLst>
          </p:nvPr>
        </p:nvGraphicFramePr>
        <p:xfrm>
          <a:off x="1395434" y="961297"/>
          <a:ext cx="6353135" cy="413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288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307027" y="1290187"/>
            <a:ext cx="6613292" cy="2355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scientific papers published in high-impact journals (pieces, minimum of) 40 </a:t>
            </a:r>
            <a:endParaRPr lang="hu-HU" sz="1651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scientific papers published in journals (pieces,</a:t>
            </a: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minimum of) 300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authors of EU citizenship publishing in high-impact scientific papers (persons,</a:t>
            </a: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minimum of) 150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authors from the CEE region publishing in scientific papers (persons, minimum of) 500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European patents (pieces, minimum of) 15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algn="just" defTabSz="685783" fontAlgn="auto">
              <a:spcBef>
                <a:spcPts val="0"/>
              </a:spcBef>
              <a:spcAft>
                <a:spcPts val="0"/>
              </a:spcAft>
            </a:pPr>
            <a:endParaRPr lang="hu-HU" sz="1500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527885" y="288126"/>
            <a:ext cx="525378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</a:pP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Impact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indicators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by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2028 (2013/16, AF)</a:t>
            </a:r>
          </a:p>
        </p:txBody>
      </p:sp>
    </p:spTree>
    <p:extLst>
      <p:ext uri="{BB962C8B-B14F-4D97-AF65-F5344CB8AC3E}">
        <p14:creationId xmlns:p14="http://schemas.microsoft.com/office/powerpoint/2010/main" val="28849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265355" y="896185"/>
            <a:ext cx="6613292" cy="2355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Net square metres of experimental area (square metres), 5 700 </a:t>
            </a:r>
            <a:endParaRPr lang="hu-HU" sz="1651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Net square metres of visitors’ and conference zone (square metres) 1 800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Net square metres of buildings constructed (square metres) 24 300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research target areas (pieces) 10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researchers involved during construction (persons, minimum of) 110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Share of female researchers involved during construction (persons) 30%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communication/publicity events held (pieces) 10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algn="just" defTabSz="685783" fontAlgn="auto">
              <a:spcBef>
                <a:spcPts val="0"/>
              </a:spcBef>
              <a:spcAft>
                <a:spcPts val="0"/>
              </a:spcAft>
            </a:pPr>
            <a:endParaRPr lang="hu-HU" sz="1500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707904" y="159482"/>
            <a:ext cx="429309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</a:pP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Output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indicators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(2013/16, AF)</a:t>
            </a:r>
          </a:p>
        </p:txBody>
      </p:sp>
    </p:spTree>
    <p:extLst>
      <p:ext uri="{BB962C8B-B14F-4D97-AF65-F5344CB8AC3E}">
        <p14:creationId xmlns:p14="http://schemas.microsoft.com/office/powerpoint/2010/main" val="266060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87525" y="896184"/>
            <a:ext cx="8856476" cy="487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</a:t>
            </a:r>
            <a:r>
              <a:rPr lang="en-GB" sz="16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of experiments completed (pieces, minimum of) 150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research projects completed (pieces, minimum of) 90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PhD degrees obtained using research infrastructure (pieces, minimum of) 100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Share of PhD degrees obtained by female researchers (minimum of) 20%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MSc degrees obtained using research infrastructure (pieces) 60 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Share of MSc degrees obtained by female graduates (minimum of) 25%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conferences held (pieces, minimum of) 12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participants at conferences (persons, minimum of) 1500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external visitors (persons, minimum of) 7 500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scientific institutions involved in research activity in the ELI ALPS (pieces, minimum of) 30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primarily market based professional R&amp;D institutions involved in research activity in the ELI ALPS (pieces, minimum of) 5 *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non-EU scientific or professional R&amp;D institutions involved (pieces, minimum of) 10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Number of scientific personnel involved (persons, minimum of) 250 *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Share of female scientific personnel involved (minimum of) 30%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 lang="en-GB" sz="165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Share of scientific personnel of non-EU citizenship involved (minimum of) 10%</a:t>
            </a: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endParaRPr lang="hu-HU" sz="165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endParaRPr lang="hu-HU" sz="1500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  <a:p>
            <a:pPr algn="just" defTabSz="685783" fontAlgn="auto">
              <a:spcBef>
                <a:spcPts val="0"/>
              </a:spcBef>
              <a:spcAft>
                <a:spcPts val="0"/>
              </a:spcAft>
            </a:pPr>
            <a:endParaRPr lang="hu-HU" sz="1500" b="1" dirty="0">
              <a:solidFill>
                <a:srgbClr val="171616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527885" y="123478"/>
            <a:ext cx="525378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 fontAlgn="auto">
              <a:lnSpc>
                <a:spcPts val="1951"/>
              </a:lnSpc>
              <a:spcBef>
                <a:spcPts val="0"/>
              </a:spcBef>
              <a:spcAft>
                <a:spcPts val="0"/>
              </a:spcAft>
            </a:pP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Result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indicators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and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target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hu-HU" sz="2251" b="1" dirty="0" err="1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values</a:t>
            </a:r>
            <a:r>
              <a:rPr lang="hu-HU" sz="2251" b="1" dirty="0">
                <a:solidFill>
                  <a:srgbClr val="171616"/>
                </a:solidFill>
                <a:latin typeface="Calibri" panose="020F0502020204030204" pitchFamily="34" charset="0"/>
                <a:cs typeface="+mn-cs"/>
              </a:rPr>
              <a:t> (2013/16, AF)</a:t>
            </a:r>
          </a:p>
        </p:txBody>
      </p:sp>
    </p:spTree>
    <p:extLst>
      <p:ext uri="{BB962C8B-B14F-4D97-AF65-F5344CB8AC3E}">
        <p14:creationId xmlns:p14="http://schemas.microsoft.com/office/powerpoint/2010/main" val="274328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B8665A48-D172-504A-863F-D4E68211E964}"/>
              </a:ext>
            </a:extLst>
          </p:cNvPr>
          <p:cNvSpPr/>
          <p:nvPr/>
        </p:nvSpPr>
        <p:spPr>
          <a:xfrm>
            <a:off x="399541" y="988264"/>
            <a:ext cx="8609239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Impact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indicators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of the ELI ALPS major project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No. of European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patents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2033: 15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umber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papers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published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high-impact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journals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– 40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2033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papers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published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journals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– 300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2033-ig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Output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indicators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897" lvl="1" indent="-285744">
              <a:buFont typeface="Wingdings" panose="05000000000000000000" pitchFamily="2" charset="2"/>
              <a:buChar char="Ø"/>
            </a:pP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institutions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involved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activites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in the ELI ALPS – 35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2023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hu-H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Apart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indicators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listed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forms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e.g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utility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possibly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trademark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planned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ELI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brand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purchases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investments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qualified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R+D (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requiring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a SZTNH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decision), 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already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20-25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investments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ALPS.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Knowledge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Summer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Schools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 conferences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(,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seminars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dirty="0"/>
              <a:t> </a:t>
            </a:r>
          </a:p>
          <a:p>
            <a:pPr marL="693897" lvl="1" indent="-285744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 smtClean="0">
              <a:latin typeface="+mn-lt"/>
              <a:ea typeface="ＭＳ 明朝"/>
              <a:cs typeface="Times New Roman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28740B9F-7844-E641-B4D6-5E59D161B8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63889" y="195486"/>
            <a:ext cx="6621463" cy="392112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>
                <a:latin typeface="+mn-lt"/>
                <a:ea typeface="Times New Roman" panose="02020603050405020304" pitchFamily="18" charset="0"/>
              </a:rPr>
              <a:t>Metrics of innovations</a:t>
            </a:r>
            <a:r>
              <a:rPr lang="hu-HU" sz="2400" b="1" dirty="0">
                <a:latin typeface="+mn-lt"/>
                <a:ea typeface="Times New Roman" panose="02020603050405020304" pitchFamily="18" charset="0"/>
              </a:rPr>
              <a:t> – ELI ALPS</a:t>
            </a:r>
            <a:endParaRPr lang="en-US" sz="2400" b="1" dirty="0"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6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G2rNlNTeiqJD7V9.Yfm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-téma">
  <a:themeElements>
    <a:clrScheme name="2. egyéni séma">
      <a:dk1>
        <a:srgbClr val="17161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2019_V4_JP" id="{4269C53A-DA9A-43B5-B98F-676957BD7C6D}" vid="{EBD62A03-2FB2-4CD9-94F8-03C0280B4A99}"/>
    </a:ext>
  </a:extLst>
</a:theme>
</file>

<file path=ppt/theme/theme2.xml><?xml version="1.0" encoding="utf-8"?>
<a:theme xmlns:a="http://schemas.openxmlformats.org/drawingml/2006/main" name="1_Office-téma">
  <a:themeElements>
    <a:clrScheme name="2. egyéni séma">
      <a:dk1>
        <a:srgbClr val="17161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2019_V4_JP" id="{4269C53A-DA9A-43B5-B98F-676957BD7C6D}" vid="{EBD62A03-2FB2-4CD9-94F8-03C0280B4A99}"/>
    </a:ext>
  </a:extLst>
</a:theme>
</file>

<file path=ppt/theme/theme3.xml><?xml version="1.0" encoding="utf-8"?>
<a:theme xmlns:a="http://schemas.openxmlformats.org/drawingml/2006/main" name="9_Egyéni tervezés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0_Egyéni tervezé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Office-téma">
  <a:themeElements>
    <a:clrScheme name="2. egyéni séma">
      <a:dk1>
        <a:srgbClr val="17161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2019_V4_JP" id="{4269C53A-DA9A-43B5-B98F-676957BD7C6D}" vid="{EBD62A03-2FB2-4CD9-94F8-03C0280B4A99}"/>
    </a:ext>
  </a:extLst>
</a:theme>
</file>

<file path=ppt/theme/theme6.xml><?xml version="1.0" encoding="utf-8"?>
<a:theme xmlns:a="http://schemas.openxmlformats.org/drawingml/2006/main" name="3_Egyéni tervezé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1467</Words>
  <Application>Microsoft Office PowerPoint</Application>
  <PresentationFormat>Diavetítés a képernyőre (16:9 oldalarány)</PresentationFormat>
  <Paragraphs>381</Paragraphs>
  <Slides>14</Slides>
  <Notes>2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6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29" baseType="lpstr">
      <vt:lpstr>Arial</vt:lpstr>
      <vt:lpstr>Arial Rounded MT Bold</vt:lpstr>
      <vt:lpstr>Calibri</vt:lpstr>
      <vt:lpstr>Calibri Light</vt:lpstr>
      <vt:lpstr>ＭＳ 明朝</vt:lpstr>
      <vt:lpstr>Times New Roman</vt:lpstr>
      <vt:lpstr>Verdana</vt:lpstr>
      <vt:lpstr>Wingdings</vt:lpstr>
      <vt:lpstr>Office-téma</vt:lpstr>
      <vt:lpstr>1_Office-téma</vt:lpstr>
      <vt:lpstr>9_Egyéni tervezés</vt:lpstr>
      <vt:lpstr>10_Egyéni tervezés</vt:lpstr>
      <vt:lpstr>8_Office-téma</vt:lpstr>
      <vt:lpstr>3_Egyéni tervezés</vt:lpstr>
      <vt:lpstr>think-cell Slide</vt:lpstr>
      <vt:lpstr>PowerPoint-bemutató</vt:lpstr>
      <vt:lpstr>ELI ALPS achievements to date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Metrics of innovations – ELI ALPS</vt:lpstr>
      <vt:lpstr>Metrics of innovations – ELI-BL</vt:lpstr>
      <vt:lpstr>PowerPoint-bemutató</vt:lpstr>
      <vt:lpstr>PowerPoint-bemutató</vt:lpstr>
      <vt:lpstr>Application areas</vt:lpstr>
      <vt:lpstr>For further information please visit: https://www.eli-alps.hu/ Location: 6728 Szeged, Wolfgang Sandner u. 3. E-mail: info@eli-alps.hu Phone: +36 62 550 190 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/>
  <cp:revision>9</cp:revision>
  <cp:lastPrinted>2021-07-02T12:33:04Z</cp:lastPrinted>
  <dcterms:created xsi:type="dcterms:W3CDTF">2014-10-30T18:35:41Z</dcterms:created>
  <dcterms:modified xsi:type="dcterms:W3CDTF">2023-06-08T12:27:34Z</dcterms:modified>
  <cp:category/>
</cp:coreProperties>
</file>