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4"/>
  </p:notesMasterIdLst>
  <p:sldIdLst>
    <p:sldId id="256" r:id="rId2"/>
    <p:sldId id="263" r:id="rId3"/>
    <p:sldId id="264" r:id="rId4"/>
    <p:sldId id="265" r:id="rId5"/>
    <p:sldId id="266" r:id="rId6"/>
    <p:sldId id="268" r:id="rId7"/>
    <p:sldId id="270" r:id="rId8"/>
    <p:sldId id="267" r:id="rId9"/>
    <p:sldId id="272" r:id="rId10"/>
    <p:sldId id="269" r:id="rId11"/>
    <p:sldId id="273" r:id="rId12"/>
    <p:sldId id="260" r:id="rId13"/>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547E"/>
    <a:srgbClr val="49ADB3"/>
    <a:srgbClr val="B999B1"/>
    <a:srgbClr val="A07799"/>
    <a:srgbClr val="7779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64"/>
    <p:restoredTop sz="95807"/>
  </p:normalViewPr>
  <p:slideViewPr>
    <p:cSldViewPr snapToGrid="0">
      <p:cViewPr>
        <p:scale>
          <a:sx n="118" d="100"/>
          <a:sy n="118" d="100"/>
        </p:scale>
        <p:origin x="26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3EA1E-17AC-ED45-BBA8-11DFA20A2E32}" type="datetimeFigureOut">
              <a:rPr lang="en-US" smtClean="0"/>
              <a:t>6/8/23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1EC74-78A8-1342-9643-490986C1954C}" type="slidenum">
              <a:rPr lang="en-US" smtClean="0"/>
              <a:t>‹#›</a:t>
            </a:fld>
            <a:endParaRPr lang="en-US"/>
          </a:p>
        </p:txBody>
      </p:sp>
    </p:spTree>
    <p:extLst>
      <p:ext uri="{BB962C8B-B14F-4D97-AF65-F5344CB8AC3E}">
        <p14:creationId xmlns:p14="http://schemas.microsoft.com/office/powerpoint/2010/main" val="1557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6FB65-11FC-99FD-1A15-0D294E2B57B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39F5813-AC85-F17B-16C2-32AB9A92D8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E75EB8F-08F5-02AA-0A0D-449505D94FEA}"/>
              </a:ext>
            </a:extLst>
          </p:cNvPr>
          <p:cNvSpPr>
            <a:spLocks noGrp="1"/>
          </p:cNvSpPr>
          <p:nvPr>
            <p:ph type="dt" sz="half" idx="10"/>
          </p:nvPr>
        </p:nvSpPr>
        <p:spPr/>
        <p:txBody>
          <a:bodyPr/>
          <a:lstStyle/>
          <a:p>
            <a:fld id="{59C7A7B1-67A5-3E41-BFF6-5E8ECF991EAC}" type="datetime1">
              <a:rPr lang="it-IT" smtClean="0"/>
              <a:t>08/06/23</a:t>
            </a:fld>
            <a:endParaRPr lang="en-US"/>
          </a:p>
        </p:txBody>
      </p:sp>
      <p:sp>
        <p:nvSpPr>
          <p:cNvPr id="5" name="Footer Placeholder 4">
            <a:extLst>
              <a:ext uri="{FF2B5EF4-FFF2-40B4-BE49-F238E27FC236}">
                <a16:creationId xmlns:a16="http://schemas.microsoft.com/office/drawing/2014/main" id="{AE45AB2E-34BA-1B3D-6380-D78119BC9884}"/>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790F2EE8-8FE3-A78E-8BB2-28C05B3D0EDF}"/>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729873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48154-7A2A-6CAA-BCAB-D6C101F814C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C56E128-437A-E499-D767-863EEB3274A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C77E51-D4A4-AA6D-FB6E-7DF78CDF77F2}"/>
              </a:ext>
            </a:extLst>
          </p:cNvPr>
          <p:cNvSpPr>
            <a:spLocks noGrp="1"/>
          </p:cNvSpPr>
          <p:nvPr>
            <p:ph type="dt" sz="half" idx="10"/>
          </p:nvPr>
        </p:nvSpPr>
        <p:spPr/>
        <p:txBody>
          <a:bodyPr/>
          <a:lstStyle/>
          <a:p>
            <a:fld id="{FF2FE52C-B13C-6F4F-A9AF-44365A0B23B0}" type="datetime1">
              <a:rPr lang="it-IT" smtClean="0"/>
              <a:t>08/06/23</a:t>
            </a:fld>
            <a:endParaRPr lang="en-US"/>
          </a:p>
        </p:txBody>
      </p:sp>
      <p:sp>
        <p:nvSpPr>
          <p:cNvPr id="5" name="Footer Placeholder 4">
            <a:extLst>
              <a:ext uri="{FF2B5EF4-FFF2-40B4-BE49-F238E27FC236}">
                <a16:creationId xmlns:a16="http://schemas.microsoft.com/office/drawing/2014/main" id="{22373501-DF0E-BF12-352E-58A841080C03}"/>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61DAFCB7-E0B2-F135-C022-83D7D6D332A7}"/>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525893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AAEC99-5CA4-5ABA-DD5A-878BF47B681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F029417-3E75-3AD6-5E2F-8E6841E109C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E40B843-C302-A93D-4DD7-9A1EE85928BC}"/>
              </a:ext>
            </a:extLst>
          </p:cNvPr>
          <p:cNvSpPr>
            <a:spLocks noGrp="1"/>
          </p:cNvSpPr>
          <p:nvPr>
            <p:ph type="dt" sz="half" idx="10"/>
          </p:nvPr>
        </p:nvSpPr>
        <p:spPr/>
        <p:txBody>
          <a:bodyPr/>
          <a:lstStyle/>
          <a:p>
            <a:fld id="{3ED8B533-8FA0-CE43-924A-7EA71FBD0A78}" type="datetime1">
              <a:rPr lang="it-IT" smtClean="0"/>
              <a:t>08/06/23</a:t>
            </a:fld>
            <a:endParaRPr lang="en-US"/>
          </a:p>
        </p:txBody>
      </p:sp>
      <p:sp>
        <p:nvSpPr>
          <p:cNvPr id="5" name="Footer Placeholder 4">
            <a:extLst>
              <a:ext uri="{FF2B5EF4-FFF2-40B4-BE49-F238E27FC236}">
                <a16:creationId xmlns:a16="http://schemas.microsoft.com/office/drawing/2014/main" id="{B807CA14-8435-8D25-08CC-111DF2F61BF0}"/>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B0D8327E-2535-19F5-A650-708807F26BD3}"/>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669584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AFC2E-4C9F-8745-C442-B290AC78AE9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8F321A6-0422-4034-057A-68C1A6C1B31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F513E9-F70E-6D4E-B754-3BBB9DB2B1E2}"/>
              </a:ext>
            </a:extLst>
          </p:cNvPr>
          <p:cNvSpPr>
            <a:spLocks noGrp="1"/>
          </p:cNvSpPr>
          <p:nvPr>
            <p:ph type="dt" sz="half" idx="10"/>
          </p:nvPr>
        </p:nvSpPr>
        <p:spPr/>
        <p:txBody>
          <a:bodyPr/>
          <a:lstStyle/>
          <a:p>
            <a:fld id="{43AA7F34-BF63-DB42-A034-259AC3B0C8CE}" type="datetime1">
              <a:rPr lang="it-IT" smtClean="0"/>
              <a:t>08/06/23</a:t>
            </a:fld>
            <a:endParaRPr lang="en-US"/>
          </a:p>
        </p:txBody>
      </p:sp>
      <p:sp>
        <p:nvSpPr>
          <p:cNvPr id="5" name="Footer Placeholder 4">
            <a:extLst>
              <a:ext uri="{FF2B5EF4-FFF2-40B4-BE49-F238E27FC236}">
                <a16:creationId xmlns:a16="http://schemas.microsoft.com/office/drawing/2014/main" id="{75C6FA2C-87C4-5349-1D43-6B83242AED29}"/>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865A8BA9-BD69-F4BA-1463-BC7BFDBAE385}"/>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542714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D22E9-74A0-A59F-75D6-94E40551A2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B0320D5-D6C4-C664-A140-B003A87771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3C7CC8B-ECE6-9347-6E2D-556F93BBEC35}"/>
              </a:ext>
            </a:extLst>
          </p:cNvPr>
          <p:cNvSpPr>
            <a:spLocks noGrp="1"/>
          </p:cNvSpPr>
          <p:nvPr>
            <p:ph type="dt" sz="half" idx="10"/>
          </p:nvPr>
        </p:nvSpPr>
        <p:spPr/>
        <p:txBody>
          <a:bodyPr/>
          <a:lstStyle/>
          <a:p>
            <a:fld id="{4828C953-A2F3-3548-B7A0-138743B8966D}" type="datetime1">
              <a:rPr lang="it-IT" smtClean="0"/>
              <a:t>08/06/23</a:t>
            </a:fld>
            <a:endParaRPr lang="en-US"/>
          </a:p>
        </p:txBody>
      </p:sp>
      <p:sp>
        <p:nvSpPr>
          <p:cNvPr id="5" name="Footer Placeholder 4">
            <a:extLst>
              <a:ext uri="{FF2B5EF4-FFF2-40B4-BE49-F238E27FC236}">
                <a16:creationId xmlns:a16="http://schemas.microsoft.com/office/drawing/2014/main" id="{B231DA06-917C-A7C2-8ED0-207345AD20BB}"/>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1DB9B7B9-A6EC-C9BD-7476-5CF04EB2EB08}"/>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701596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7FAD-F73D-DF69-69B6-6C0D383093B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828B319-6213-3BA6-6A56-B8F0E3EF35D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3F6B591-CAE9-4061-A2EF-FB4F483EFED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36DA545-37E9-E85F-B371-5B1A03DEE829}"/>
              </a:ext>
            </a:extLst>
          </p:cNvPr>
          <p:cNvSpPr>
            <a:spLocks noGrp="1"/>
          </p:cNvSpPr>
          <p:nvPr>
            <p:ph type="dt" sz="half" idx="10"/>
          </p:nvPr>
        </p:nvSpPr>
        <p:spPr/>
        <p:txBody>
          <a:bodyPr/>
          <a:lstStyle/>
          <a:p>
            <a:fld id="{DDEAFE2D-00B3-434A-BF98-FC000AE87873}" type="datetime1">
              <a:rPr lang="it-IT" smtClean="0"/>
              <a:t>08/06/23</a:t>
            </a:fld>
            <a:endParaRPr lang="en-US"/>
          </a:p>
        </p:txBody>
      </p:sp>
      <p:sp>
        <p:nvSpPr>
          <p:cNvPr id="6" name="Footer Placeholder 5">
            <a:extLst>
              <a:ext uri="{FF2B5EF4-FFF2-40B4-BE49-F238E27FC236}">
                <a16:creationId xmlns:a16="http://schemas.microsoft.com/office/drawing/2014/main" id="{24525E0F-FBF2-B178-84DC-D3C39525513B}"/>
              </a:ext>
            </a:extLst>
          </p:cNvPr>
          <p:cNvSpPr>
            <a:spLocks noGrp="1"/>
          </p:cNvSpPr>
          <p:nvPr>
            <p:ph type="ftr" sz="quarter" idx="11"/>
          </p:nvPr>
        </p:nvSpPr>
        <p:spPr/>
        <p:txBody>
          <a:bodyPr/>
          <a:lstStyle/>
          <a:p>
            <a:r>
              <a:rPr lang="en-US"/>
              <a:t>HEPTech Board meeting June 2023</a:t>
            </a:r>
          </a:p>
        </p:txBody>
      </p:sp>
      <p:sp>
        <p:nvSpPr>
          <p:cNvPr id="7" name="Slide Number Placeholder 6">
            <a:extLst>
              <a:ext uri="{FF2B5EF4-FFF2-40B4-BE49-F238E27FC236}">
                <a16:creationId xmlns:a16="http://schemas.microsoft.com/office/drawing/2014/main" id="{14FDD6F3-F43E-9B59-B945-D1DD168D6CD0}"/>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09759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BFA58-AA14-A66F-2115-D29B661CFCD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3E0E64E-3519-81EB-7826-7A08DEE3E9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FA4612-B150-525F-D5DB-2511ED4D37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64F4212-5445-4EBF-6C96-03300976B8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946DC6-BC4F-AA81-AA0E-6C3809DA3AB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C45CBB3-D3C9-E219-14C7-3F4CF784BD7B}"/>
              </a:ext>
            </a:extLst>
          </p:cNvPr>
          <p:cNvSpPr>
            <a:spLocks noGrp="1"/>
          </p:cNvSpPr>
          <p:nvPr>
            <p:ph type="dt" sz="half" idx="10"/>
          </p:nvPr>
        </p:nvSpPr>
        <p:spPr/>
        <p:txBody>
          <a:bodyPr/>
          <a:lstStyle/>
          <a:p>
            <a:fld id="{259525AE-0F14-D244-A73D-FE4F75C995C1}" type="datetime1">
              <a:rPr lang="it-IT" smtClean="0"/>
              <a:t>08/06/23</a:t>
            </a:fld>
            <a:endParaRPr lang="en-US"/>
          </a:p>
        </p:txBody>
      </p:sp>
      <p:sp>
        <p:nvSpPr>
          <p:cNvPr id="8" name="Footer Placeholder 7">
            <a:extLst>
              <a:ext uri="{FF2B5EF4-FFF2-40B4-BE49-F238E27FC236}">
                <a16:creationId xmlns:a16="http://schemas.microsoft.com/office/drawing/2014/main" id="{FFF3191F-5093-84AF-80D5-854C8AB9E14F}"/>
              </a:ext>
            </a:extLst>
          </p:cNvPr>
          <p:cNvSpPr>
            <a:spLocks noGrp="1"/>
          </p:cNvSpPr>
          <p:nvPr>
            <p:ph type="ftr" sz="quarter" idx="11"/>
          </p:nvPr>
        </p:nvSpPr>
        <p:spPr/>
        <p:txBody>
          <a:bodyPr/>
          <a:lstStyle/>
          <a:p>
            <a:r>
              <a:rPr lang="en-US"/>
              <a:t>HEPTech Board meeting June 2023</a:t>
            </a:r>
          </a:p>
        </p:txBody>
      </p:sp>
      <p:sp>
        <p:nvSpPr>
          <p:cNvPr id="9" name="Slide Number Placeholder 8">
            <a:extLst>
              <a:ext uri="{FF2B5EF4-FFF2-40B4-BE49-F238E27FC236}">
                <a16:creationId xmlns:a16="http://schemas.microsoft.com/office/drawing/2014/main" id="{FFA9F715-9E2C-3FD7-2F54-344F95211513}"/>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23091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32400-F95E-DE44-362E-AF267B38722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AE3165D-B6DD-A2DB-F344-831B11BC50C2}"/>
              </a:ext>
            </a:extLst>
          </p:cNvPr>
          <p:cNvSpPr>
            <a:spLocks noGrp="1"/>
          </p:cNvSpPr>
          <p:nvPr>
            <p:ph type="dt" sz="half" idx="10"/>
          </p:nvPr>
        </p:nvSpPr>
        <p:spPr/>
        <p:txBody>
          <a:bodyPr/>
          <a:lstStyle/>
          <a:p>
            <a:fld id="{6B256456-638E-594D-B13E-12D339895341}" type="datetime1">
              <a:rPr lang="it-IT" smtClean="0"/>
              <a:t>08/06/23</a:t>
            </a:fld>
            <a:endParaRPr lang="en-US"/>
          </a:p>
        </p:txBody>
      </p:sp>
      <p:sp>
        <p:nvSpPr>
          <p:cNvPr id="4" name="Footer Placeholder 3">
            <a:extLst>
              <a:ext uri="{FF2B5EF4-FFF2-40B4-BE49-F238E27FC236}">
                <a16:creationId xmlns:a16="http://schemas.microsoft.com/office/drawing/2014/main" id="{2D18F03A-3B3D-6F94-227F-7DD176EF4A45}"/>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90D841AA-5EE6-621E-1B45-B8DE16F9B736}"/>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93891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151BF5-AAEC-6B6C-D98C-34C703C6F053}"/>
              </a:ext>
            </a:extLst>
          </p:cNvPr>
          <p:cNvSpPr>
            <a:spLocks noGrp="1"/>
          </p:cNvSpPr>
          <p:nvPr>
            <p:ph type="dt" sz="half" idx="10"/>
          </p:nvPr>
        </p:nvSpPr>
        <p:spPr/>
        <p:txBody>
          <a:bodyPr/>
          <a:lstStyle/>
          <a:p>
            <a:fld id="{090B737F-55D1-1D4D-BBB4-DF87DE0A1581}" type="datetime1">
              <a:rPr lang="it-IT" smtClean="0"/>
              <a:t>08/06/23</a:t>
            </a:fld>
            <a:endParaRPr lang="en-US"/>
          </a:p>
        </p:txBody>
      </p:sp>
      <p:sp>
        <p:nvSpPr>
          <p:cNvPr id="3" name="Footer Placeholder 2">
            <a:extLst>
              <a:ext uri="{FF2B5EF4-FFF2-40B4-BE49-F238E27FC236}">
                <a16:creationId xmlns:a16="http://schemas.microsoft.com/office/drawing/2014/main" id="{D3FFE8FC-7E0F-B404-5B8C-DD97A5F6F033}"/>
              </a:ext>
            </a:extLst>
          </p:cNvPr>
          <p:cNvSpPr>
            <a:spLocks noGrp="1"/>
          </p:cNvSpPr>
          <p:nvPr>
            <p:ph type="ftr" sz="quarter" idx="11"/>
          </p:nvPr>
        </p:nvSpPr>
        <p:spPr/>
        <p:txBody>
          <a:bodyPr/>
          <a:lstStyle/>
          <a:p>
            <a:r>
              <a:rPr lang="en-US"/>
              <a:t>HEPTech Board meeting June 2023</a:t>
            </a:r>
          </a:p>
        </p:txBody>
      </p:sp>
      <p:sp>
        <p:nvSpPr>
          <p:cNvPr id="4" name="Slide Number Placeholder 3">
            <a:extLst>
              <a:ext uri="{FF2B5EF4-FFF2-40B4-BE49-F238E27FC236}">
                <a16:creationId xmlns:a16="http://schemas.microsoft.com/office/drawing/2014/main" id="{1A19C0C3-9637-4F80-07F3-C3DD13E693D9}"/>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994540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58AB1-74EE-0C0D-5201-A125EBBCB3A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ECFFFA0-B4F4-A6EB-03E6-07D40010F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C6B0304-9427-A0AA-DEF6-E007AAADF5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8E0771-0C44-5F0A-A8E5-0AF6A0DED181}"/>
              </a:ext>
            </a:extLst>
          </p:cNvPr>
          <p:cNvSpPr>
            <a:spLocks noGrp="1"/>
          </p:cNvSpPr>
          <p:nvPr>
            <p:ph type="dt" sz="half" idx="10"/>
          </p:nvPr>
        </p:nvSpPr>
        <p:spPr/>
        <p:txBody>
          <a:bodyPr/>
          <a:lstStyle/>
          <a:p>
            <a:fld id="{E9C26718-038F-5F44-AC54-96F9849FD9EE}" type="datetime1">
              <a:rPr lang="it-IT" smtClean="0"/>
              <a:t>08/06/23</a:t>
            </a:fld>
            <a:endParaRPr lang="en-US"/>
          </a:p>
        </p:txBody>
      </p:sp>
      <p:sp>
        <p:nvSpPr>
          <p:cNvPr id="6" name="Footer Placeholder 5">
            <a:extLst>
              <a:ext uri="{FF2B5EF4-FFF2-40B4-BE49-F238E27FC236}">
                <a16:creationId xmlns:a16="http://schemas.microsoft.com/office/drawing/2014/main" id="{BB044419-5479-0585-C36B-8CB22D9226E9}"/>
              </a:ext>
            </a:extLst>
          </p:cNvPr>
          <p:cNvSpPr>
            <a:spLocks noGrp="1"/>
          </p:cNvSpPr>
          <p:nvPr>
            <p:ph type="ftr" sz="quarter" idx="11"/>
          </p:nvPr>
        </p:nvSpPr>
        <p:spPr/>
        <p:txBody>
          <a:bodyPr/>
          <a:lstStyle/>
          <a:p>
            <a:r>
              <a:rPr lang="en-US"/>
              <a:t>HEPTech Board meeting June 2023</a:t>
            </a:r>
          </a:p>
        </p:txBody>
      </p:sp>
      <p:sp>
        <p:nvSpPr>
          <p:cNvPr id="7" name="Slide Number Placeholder 6">
            <a:extLst>
              <a:ext uri="{FF2B5EF4-FFF2-40B4-BE49-F238E27FC236}">
                <a16:creationId xmlns:a16="http://schemas.microsoft.com/office/drawing/2014/main" id="{0EF412FC-24C7-A365-5119-52C184D218C6}"/>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3002423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3A04B-B26C-F17E-DDA1-6682EF0CC3A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3005BA1-91B7-0402-DFC9-F358006F4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3171A13-6AA9-D571-1B53-AC3954677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B04028-2B0D-F050-F19D-024E6CBA5F88}"/>
              </a:ext>
            </a:extLst>
          </p:cNvPr>
          <p:cNvSpPr>
            <a:spLocks noGrp="1"/>
          </p:cNvSpPr>
          <p:nvPr>
            <p:ph type="dt" sz="half" idx="10"/>
          </p:nvPr>
        </p:nvSpPr>
        <p:spPr/>
        <p:txBody>
          <a:bodyPr/>
          <a:lstStyle/>
          <a:p>
            <a:fld id="{E2849FF6-A627-8344-BAC0-F9290601003B}" type="datetime1">
              <a:rPr lang="it-IT" smtClean="0"/>
              <a:t>08/06/23</a:t>
            </a:fld>
            <a:endParaRPr lang="en-US"/>
          </a:p>
        </p:txBody>
      </p:sp>
      <p:sp>
        <p:nvSpPr>
          <p:cNvPr id="6" name="Footer Placeholder 5">
            <a:extLst>
              <a:ext uri="{FF2B5EF4-FFF2-40B4-BE49-F238E27FC236}">
                <a16:creationId xmlns:a16="http://schemas.microsoft.com/office/drawing/2014/main" id="{03F85D9C-AFFD-FCFC-556C-BCEF0B87A645}"/>
              </a:ext>
            </a:extLst>
          </p:cNvPr>
          <p:cNvSpPr>
            <a:spLocks noGrp="1"/>
          </p:cNvSpPr>
          <p:nvPr>
            <p:ph type="ftr" sz="quarter" idx="11"/>
          </p:nvPr>
        </p:nvSpPr>
        <p:spPr/>
        <p:txBody>
          <a:bodyPr/>
          <a:lstStyle/>
          <a:p>
            <a:r>
              <a:rPr lang="en-US"/>
              <a:t>HEPTech Board meeting June 2023</a:t>
            </a:r>
          </a:p>
        </p:txBody>
      </p:sp>
      <p:sp>
        <p:nvSpPr>
          <p:cNvPr id="7" name="Slide Number Placeholder 6">
            <a:extLst>
              <a:ext uri="{FF2B5EF4-FFF2-40B4-BE49-F238E27FC236}">
                <a16:creationId xmlns:a16="http://schemas.microsoft.com/office/drawing/2014/main" id="{8EF92522-4697-8258-EC59-7D98722C29D3}"/>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788086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E901C2-A392-ADB4-74A8-69FFD52128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B2D6100-FF24-FA02-C884-6C2E9E041C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C4B580-770A-515B-45E4-362E044C1C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97A91-8F9F-8F4E-A0B6-00F54E2FF49A}" type="datetime1">
              <a:rPr lang="it-IT" smtClean="0"/>
              <a:t>08/06/23</a:t>
            </a:fld>
            <a:endParaRPr lang="en-US"/>
          </a:p>
        </p:txBody>
      </p:sp>
      <p:sp>
        <p:nvSpPr>
          <p:cNvPr id="5" name="Footer Placeholder 4">
            <a:extLst>
              <a:ext uri="{FF2B5EF4-FFF2-40B4-BE49-F238E27FC236}">
                <a16:creationId xmlns:a16="http://schemas.microsoft.com/office/drawing/2014/main" id="{2DEC5E35-DBE5-314D-021A-2FB5154E32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HEPTech Board meeting June 2023</a:t>
            </a:r>
          </a:p>
        </p:txBody>
      </p:sp>
      <p:sp>
        <p:nvSpPr>
          <p:cNvPr id="6" name="Slide Number Placeholder 5">
            <a:extLst>
              <a:ext uri="{FF2B5EF4-FFF2-40B4-BE49-F238E27FC236}">
                <a16:creationId xmlns:a16="http://schemas.microsoft.com/office/drawing/2014/main" id="{F01A299A-628B-A7F7-E1B7-48CCF212A1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2B022-F444-0D43-9A63-74F242586B15}" type="slidenum">
              <a:rPr lang="en-US" smtClean="0"/>
              <a:t>‹#›</a:t>
            </a:fld>
            <a:endParaRPr lang="en-US"/>
          </a:p>
        </p:txBody>
      </p:sp>
    </p:spTree>
    <p:extLst>
      <p:ext uri="{BB962C8B-B14F-4D97-AF65-F5344CB8AC3E}">
        <p14:creationId xmlns:p14="http://schemas.microsoft.com/office/powerpoint/2010/main" val="2980522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publications.jrc.ec.europa.eu/repository/handle/search/?filter=CONTRIBUTOR:PICCALUGA%20Andrea" TargetMode="External"/><Relationship Id="rId3" Type="http://schemas.openxmlformats.org/officeDocument/2006/relationships/image" Target="../media/image2.png"/><Relationship Id="rId7" Type="http://schemas.openxmlformats.org/officeDocument/2006/relationships/hyperlink" Target="https://publications.jrc.ec.europa.eu/repository/handle/search/?filter=CONTRIBUTOR:KARANIKIC%20Petra"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publications.jrc.ec.europa.eu/repository/handle/search/?filter=CONTRIBUTOR:HAUNOLD%20Christophe" TargetMode="External"/><Relationship Id="rId5" Type="http://schemas.openxmlformats.org/officeDocument/2006/relationships/hyperlink" Target="https://publications.jrc.ec.europa.eu/repository/handle/search/?filter=CONTRIBUTOR:CAVALADE%20Cecile" TargetMode="External"/><Relationship Id="rId4" Type="http://schemas.openxmlformats.org/officeDocument/2006/relationships/hyperlink" Target="https://publications.jrc.ec.europa.eu/repository/handle/search/?filter=CONTRIBUTOR:CAMPBELL%20Aliso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4531F76-1E29-EE22-2CA5-791C8570AE08}"/>
              </a:ext>
            </a:extLst>
          </p:cNvPr>
          <p:cNvCxnSpPr>
            <a:cxnSpLocks/>
          </p:cNvCxnSpPr>
          <p:nvPr/>
        </p:nvCxnSpPr>
        <p:spPr>
          <a:xfrm>
            <a:off x="1180618" y="4443271"/>
            <a:ext cx="10421073"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245E272-C0DC-D921-B651-FE1DDA784C79}"/>
              </a:ext>
            </a:extLst>
          </p:cNvPr>
          <p:cNvSpPr/>
          <p:nvPr/>
        </p:nvSpPr>
        <p:spPr>
          <a:xfrm>
            <a:off x="8414795" y="4328932"/>
            <a:ext cx="3186896" cy="114339"/>
          </a:xfrm>
          <a:prstGeom prst="rect">
            <a:avLst/>
          </a:prstGeom>
          <a:solidFill>
            <a:srgbClr val="885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ont, graphics, graphic design, logo&#10;&#10;Description automatically generated">
            <a:extLst>
              <a:ext uri="{FF2B5EF4-FFF2-40B4-BE49-F238E27FC236}">
                <a16:creationId xmlns:a16="http://schemas.microsoft.com/office/drawing/2014/main" id="{C1F24439-5531-4DCD-9454-44E10B6C58F7}"/>
              </a:ext>
            </a:extLst>
          </p:cNvPr>
          <p:cNvPicPr>
            <a:picLocks noChangeAspect="1"/>
          </p:cNvPicPr>
          <p:nvPr/>
        </p:nvPicPr>
        <p:blipFill>
          <a:blip r:embed="rId2"/>
          <a:stretch>
            <a:fillRect/>
          </a:stretch>
        </p:blipFill>
        <p:spPr>
          <a:xfrm>
            <a:off x="1180618" y="2540000"/>
            <a:ext cx="6134100" cy="1778000"/>
          </a:xfrm>
          <a:prstGeom prst="rect">
            <a:avLst/>
          </a:prstGeom>
        </p:spPr>
      </p:pic>
      <p:sp>
        <p:nvSpPr>
          <p:cNvPr id="17" name="Footer Placeholder 16">
            <a:extLst>
              <a:ext uri="{FF2B5EF4-FFF2-40B4-BE49-F238E27FC236}">
                <a16:creationId xmlns:a16="http://schemas.microsoft.com/office/drawing/2014/main" id="{9A42F365-F875-423A-DA45-FE960B51D012}"/>
              </a:ext>
            </a:extLst>
          </p:cNvPr>
          <p:cNvSpPr>
            <a:spLocks noGrp="1"/>
          </p:cNvSpPr>
          <p:nvPr>
            <p:ph type="ftr" sz="quarter" idx="11"/>
          </p:nvPr>
        </p:nvSpPr>
        <p:spPr>
          <a:xfrm>
            <a:off x="3519366" y="6370637"/>
            <a:ext cx="5743575" cy="365125"/>
          </a:xfrm>
        </p:spPr>
        <p:txBody>
          <a:bodyPr/>
          <a:lstStyle/>
          <a:p>
            <a:r>
              <a:rPr lang="en-US" sz="2800" dirty="0" err="1"/>
              <a:t>HEPTech</a:t>
            </a:r>
            <a:r>
              <a:rPr lang="en-US" sz="2800" dirty="0"/>
              <a:t> Best Practice June 2023</a:t>
            </a:r>
          </a:p>
        </p:txBody>
      </p:sp>
      <p:sp>
        <p:nvSpPr>
          <p:cNvPr id="19" name="TextBox 18">
            <a:extLst>
              <a:ext uri="{FF2B5EF4-FFF2-40B4-BE49-F238E27FC236}">
                <a16:creationId xmlns:a16="http://schemas.microsoft.com/office/drawing/2014/main" id="{6E6170E5-CC46-4EA0-BB14-1DB5C61C0C1E}"/>
              </a:ext>
            </a:extLst>
          </p:cNvPr>
          <p:cNvSpPr txBox="1"/>
          <p:nvPr/>
        </p:nvSpPr>
        <p:spPr>
          <a:xfrm>
            <a:off x="5177742" y="4557610"/>
            <a:ext cx="6423949" cy="461665"/>
          </a:xfrm>
          <a:prstGeom prst="rect">
            <a:avLst/>
          </a:prstGeom>
          <a:noFill/>
        </p:spPr>
        <p:txBody>
          <a:bodyPr wrap="square" rtlCol="0">
            <a:spAutoFit/>
          </a:bodyPr>
          <a:lstStyle/>
          <a:p>
            <a:pPr algn="r"/>
            <a:r>
              <a:rPr lang="en-US" sz="2400" dirty="0">
                <a:solidFill>
                  <a:srgbClr val="77797A"/>
                </a:solidFill>
                <a:latin typeface="Arial" panose="020B0604020202020204" pitchFamily="34" charset="0"/>
                <a:cs typeface="Arial" panose="020B0604020202020204" pitchFamily="34" charset="0"/>
              </a:rPr>
              <a:t>V. Venturi - E. Bains</a:t>
            </a:r>
          </a:p>
        </p:txBody>
      </p:sp>
      <p:sp>
        <p:nvSpPr>
          <p:cNvPr id="20" name="TextBox 19">
            <a:extLst>
              <a:ext uri="{FF2B5EF4-FFF2-40B4-BE49-F238E27FC236}">
                <a16:creationId xmlns:a16="http://schemas.microsoft.com/office/drawing/2014/main" id="{CAC65C6F-A7CD-8CCF-2982-27CD68F76F12}"/>
              </a:ext>
            </a:extLst>
          </p:cNvPr>
          <p:cNvSpPr txBox="1"/>
          <p:nvPr/>
        </p:nvSpPr>
        <p:spPr>
          <a:xfrm>
            <a:off x="5202820" y="3794781"/>
            <a:ext cx="6423949" cy="523220"/>
          </a:xfrm>
          <a:prstGeom prst="rect">
            <a:avLst/>
          </a:prstGeom>
          <a:noFill/>
        </p:spPr>
        <p:txBody>
          <a:bodyPr wrap="square" rtlCol="0">
            <a:spAutoFit/>
          </a:bodyPr>
          <a:lstStyle/>
          <a:p>
            <a:pPr algn="r"/>
            <a:r>
              <a:rPr lang="en-US" sz="2800" dirty="0">
                <a:solidFill>
                  <a:srgbClr val="77797A"/>
                </a:solidFill>
                <a:latin typeface="Arial" panose="020B0604020202020204" pitchFamily="34" charset="0"/>
                <a:cs typeface="Arial" panose="020B0604020202020204" pitchFamily="34" charset="0"/>
              </a:rPr>
              <a:t>Metrics</a:t>
            </a:r>
          </a:p>
        </p:txBody>
      </p:sp>
    </p:spTree>
    <p:extLst>
      <p:ext uri="{BB962C8B-B14F-4D97-AF65-F5344CB8AC3E}">
        <p14:creationId xmlns:p14="http://schemas.microsoft.com/office/powerpoint/2010/main" val="1426900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9</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 name="Picture 2" descr="A picture containing text, screenshot, document, number&#10;&#10;Description automatically generated">
            <a:extLst>
              <a:ext uri="{FF2B5EF4-FFF2-40B4-BE49-F238E27FC236}">
                <a16:creationId xmlns:a16="http://schemas.microsoft.com/office/drawing/2014/main" id="{7DCC63E5-65B8-41C1-7481-3DBBD94F9067}"/>
              </a:ext>
            </a:extLst>
          </p:cNvPr>
          <p:cNvPicPr>
            <a:picLocks noChangeAspect="1"/>
          </p:cNvPicPr>
          <p:nvPr/>
        </p:nvPicPr>
        <p:blipFill>
          <a:blip r:embed="rId3"/>
          <a:stretch>
            <a:fillRect/>
          </a:stretch>
        </p:blipFill>
        <p:spPr>
          <a:xfrm>
            <a:off x="579763" y="1719701"/>
            <a:ext cx="4114800" cy="4690872"/>
          </a:xfrm>
          <a:prstGeom prst="rect">
            <a:avLst/>
          </a:prstGeom>
        </p:spPr>
      </p:pic>
      <p:pic>
        <p:nvPicPr>
          <p:cNvPr id="10" name="Picture 9" descr="A picture containing text, screenshot, font, number&#10;&#10;Description automatically generated">
            <a:extLst>
              <a:ext uri="{FF2B5EF4-FFF2-40B4-BE49-F238E27FC236}">
                <a16:creationId xmlns:a16="http://schemas.microsoft.com/office/drawing/2014/main" id="{2C1DE5D5-6086-692E-B518-B0FD8266DC82}"/>
              </a:ext>
            </a:extLst>
          </p:cNvPr>
          <p:cNvPicPr>
            <a:picLocks noChangeAspect="1"/>
          </p:cNvPicPr>
          <p:nvPr/>
        </p:nvPicPr>
        <p:blipFill>
          <a:blip r:embed="rId4"/>
          <a:stretch>
            <a:fillRect/>
          </a:stretch>
        </p:blipFill>
        <p:spPr>
          <a:xfrm>
            <a:off x="8147383" y="1817591"/>
            <a:ext cx="3278176" cy="2112148"/>
          </a:xfrm>
          <a:prstGeom prst="rect">
            <a:avLst/>
          </a:prstGeom>
        </p:spPr>
      </p:pic>
      <p:sp>
        <p:nvSpPr>
          <p:cNvPr id="11" name="Rectangle 10">
            <a:extLst>
              <a:ext uri="{FF2B5EF4-FFF2-40B4-BE49-F238E27FC236}">
                <a16:creationId xmlns:a16="http://schemas.microsoft.com/office/drawing/2014/main" id="{1FD62B36-D701-180B-AF6B-6C605BF263DE}"/>
              </a:ext>
            </a:extLst>
          </p:cNvPr>
          <p:cNvSpPr/>
          <p:nvPr/>
        </p:nvSpPr>
        <p:spPr>
          <a:xfrm>
            <a:off x="10537371" y="2264227"/>
            <a:ext cx="816429" cy="1621968"/>
          </a:xfrm>
          <a:prstGeom prst="rect">
            <a:avLst/>
          </a:prstGeom>
          <a:noFill/>
          <a:ln w="76200">
            <a:solidFill>
              <a:srgbClr val="88547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Footer Placeholder 3">
            <a:extLst>
              <a:ext uri="{FF2B5EF4-FFF2-40B4-BE49-F238E27FC236}">
                <a16:creationId xmlns:a16="http://schemas.microsoft.com/office/drawing/2014/main" id="{C767A87A-D142-3CD5-AD81-554C17D88C2C}"/>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3" name="TextBox 12">
            <a:extLst>
              <a:ext uri="{FF2B5EF4-FFF2-40B4-BE49-F238E27FC236}">
                <a16:creationId xmlns:a16="http://schemas.microsoft.com/office/drawing/2014/main" id="{01A2BAC8-7701-B7D7-41F9-87ED1E298809}"/>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3636765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10</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3" name="Picture 12" descr="A screenshot of a computer screen&#10;&#10;Description automatically generated with low confidence">
            <a:extLst>
              <a:ext uri="{FF2B5EF4-FFF2-40B4-BE49-F238E27FC236}">
                <a16:creationId xmlns:a16="http://schemas.microsoft.com/office/drawing/2014/main" id="{E8F09E27-99D0-7444-C1CA-1CA0EB49E419}"/>
              </a:ext>
            </a:extLst>
          </p:cNvPr>
          <p:cNvPicPr>
            <a:picLocks noChangeAspect="1"/>
          </p:cNvPicPr>
          <p:nvPr/>
        </p:nvPicPr>
        <p:blipFill rotWithShape="1">
          <a:blip r:embed="rId3"/>
          <a:srcRect b="19427"/>
          <a:stretch/>
        </p:blipFill>
        <p:spPr>
          <a:xfrm>
            <a:off x="299555" y="1782941"/>
            <a:ext cx="4629917" cy="4417088"/>
          </a:xfrm>
          <a:prstGeom prst="rect">
            <a:avLst/>
          </a:prstGeom>
        </p:spPr>
      </p:pic>
      <p:sp>
        <p:nvSpPr>
          <p:cNvPr id="14" name="Footer Placeholder 3">
            <a:extLst>
              <a:ext uri="{FF2B5EF4-FFF2-40B4-BE49-F238E27FC236}">
                <a16:creationId xmlns:a16="http://schemas.microsoft.com/office/drawing/2014/main" id="{0D65D695-D674-601B-D286-FEF616F3CEDC}"/>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5" name="TextBox 14">
            <a:extLst>
              <a:ext uri="{FF2B5EF4-FFF2-40B4-BE49-F238E27FC236}">
                <a16:creationId xmlns:a16="http://schemas.microsoft.com/office/drawing/2014/main" id="{E8B839CB-212A-4C3C-0A01-57107C6FE05C}"/>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
        <p:nvSpPr>
          <p:cNvPr id="17" name="TextBox 16">
            <a:extLst>
              <a:ext uri="{FF2B5EF4-FFF2-40B4-BE49-F238E27FC236}">
                <a16:creationId xmlns:a16="http://schemas.microsoft.com/office/drawing/2014/main" id="{D406F2EC-016B-83B8-930E-416F1EC04AD5}"/>
              </a:ext>
            </a:extLst>
          </p:cNvPr>
          <p:cNvSpPr txBox="1"/>
          <p:nvPr/>
        </p:nvSpPr>
        <p:spPr>
          <a:xfrm>
            <a:off x="5257800" y="1776181"/>
            <a:ext cx="6096000" cy="1754326"/>
          </a:xfrm>
          <a:prstGeom prst="rect">
            <a:avLst/>
          </a:prstGeom>
          <a:noFill/>
        </p:spPr>
        <p:txBody>
          <a:bodyPr wrap="square">
            <a:spAutoFit/>
          </a:bodyPr>
          <a:lstStyle/>
          <a:p>
            <a:r>
              <a:rPr lang="en-GB" sz="1800" dirty="0">
                <a:solidFill>
                  <a:srgbClr val="444447"/>
                </a:solidFill>
                <a:effectLst/>
                <a:latin typeface="ECSquareSansPro"/>
              </a:rPr>
              <a:t>Using indicators in practice:</a:t>
            </a:r>
          </a:p>
          <a:p>
            <a:endParaRPr lang="en-GB" dirty="0">
              <a:solidFill>
                <a:srgbClr val="444447"/>
              </a:solidFill>
              <a:latin typeface="ECSquareSansPro"/>
            </a:endParaRPr>
          </a:p>
          <a:p>
            <a:r>
              <a:rPr lang="en-GB" sz="1800" dirty="0">
                <a:solidFill>
                  <a:srgbClr val="444447"/>
                </a:solidFill>
                <a:effectLst/>
                <a:latin typeface="ECSquareSansPro"/>
              </a:rPr>
              <a:t>In this case, the university is using the profiling as a self– assessment tool and scores itself across a number of indicators that it finds meaningful, where A — excellent; B — strong; C — moderate; D — emerging activity; E — not active. </a:t>
            </a:r>
            <a:endParaRPr lang="en-GB" dirty="0"/>
          </a:p>
        </p:txBody>
      </p:sp>
      <p:pic>
        <p:nvPicPr>
          <p:cNvPr id="19" name="Picture 18" descr="A picture containing screenshot, text, diagram, font&#10;&#10;Description automatically generated">
            <a:extLst>
              <a:ext uri="{FF2B5EF4-FFF2-40B4-BE49-F238E27FC236}">
                <a16:creationId xmlns:a16="http://schemas.microsoft.com/office/drawing/2014/main" id="{8C141D44-428F-2FCB-6A85-7CA72A753D69}"/>
              </a:ext>
            </a:extLst>
          </p:cNvPr>
          <p:cNvPicPr>
            <a:picLocks noChangeAspect="1"/>
          </p:cNvPicPr>
          <p:nvPr/>
        </p:nvPicPr>
        <p:blipFill>
          <a:blip r:embed="rId4"/>
          <a:stretch>
            <a:fillRect/>
          </a:stretch>
        </p:blipFill>
        <p:spPr>
          <a:xfrm>
            <a:off x="5257800" y="3724971"/>
            <a:ext cx="5771232" cy="2127866"/>
          </a:xfrm>
          <a:prstGeom prst="rect">
            <a:avLst/>
          </a:prstGeom>
        </p:spPr>
      </p:pic>
    </p:spTree>
    <p:extLst>
      <p:ext uri="{BB962C8B-B14F-4D97-AF65-F5344CB8AC3E}">
        <p14:creationId xmlns:p14="http://schemas.microsoft.com/office/powerpoint/2010/main" val="1569016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4531F76-1E29-EE22-2CA5-791C8570AE08}"/>
              </a:ext>
            </a:extLst>
          </p:cNvPr>
          <p:cNvCxnSpPr>
            <a:cxnSpLocks/>
          </p:cNvCxnSpPr>
          <p:nvPr/>
        </p:nvCxnSpPr>
        <p:spPr>
          <a:xfrm>
            <a:off x="1166330" y="6159758"/>
            <a:ext cx="10421073"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245E272-C0DC-D921-B651-FE1DDA784C79}"/>
              </a:ext>
            </a:extLst>
          </p:cNvPr>
          <p:cNvSpPr/>
          <p:nvPr/>
        </p:nvSpPr>
        <p:spPr>
          <a:xfrm>
            <a:off x="8400507" y="6045419"/>
            <a:ext cx="3186896" cy="114339"/>
          </a:xfrm>
          <a:prstGeom prst="rect">
            <a:avLst/>
          </a:prstGeom>
          <a:solidFill>
            <a:srgbClr val="885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ont, graphics, graphic design, logo&#10;&#10;Description automatically generated">
            <a:extLst>
              <a:ext uri="{FF2B5EF4-FFF2-40B4-BE49-F238E27FC236}">
                <a16:creationId xmlns:a16="http://schemas.microsoft.com/office/drawing/2014/main" id="{C1F24439-5531-4DCD-9454-44E10B6C58F7}"/>
              </a:ext>
            </a:extLst>
          </p:cNvPr>
          <p:cNvPicPr>
            <a:picLocks noChangeAspect="1"/>
          </p:cNvPicPr>
          <p:nvPr/>
        </p:nvPicPr>
        <p:blipFill>
          <a:blip r:embed="rId2"/>
          <a:stretch>
            <a:fillRect/>
          </a:stretch>
        </p:blipFill>
        <p:spPr>
          <a:xfrm>
            <a:off x="1166330" y="5076327"/>
            <a:ext cx="3305657" cy="958161"/>
          </a:xfrm>
          <a:prstGeom prst="rect">
            <a:avLst/>
          </a:prstGeom>
        </p:spPr>
      </p:pic>
      <p:sp>
        <p:nvSpPr>
          <p:cNvPr id="17" name="Footer Placeholder 16">
            <a:extLst>
              <a:ext uri="{FF2B5EF4-FFF2-40B4-BE49-F238E27FC236}">
                <a16:creationId xmlns:a16="http://schemas.microsoft.com/office/drawing/2014/main" id="{9A42F365-F875-423A-DA45-FE960B51D012}"/>
              </a:ext>
            </a:extLst>
          </p:cNvPr>
          <p:cNvSpPr>
            <a:spLocks noGrp="1"/>
          </p:cNvSpPr>
          <p:nvPr>
            <p:ph type="ftr" sz="quarter" idx="11"/>
          </p:nvPr>
        </p:nvSpPr>
        <p:spPr>
          <a:xfrm>
            <a:off x="3519366" y="6370637"/>
            <a:ext cx="5743575" cy="365125"/>
          </a:xfrm>
        </p:spPr>
        <p:txBody>
          <a:bodyPr/>
          <a:lstStyle/>
          <a:p>
            <a:r>
              <a:rPr lang="en-US" sz="2400" dirty="0" err="1"/>
              <a:t>HEPTech</a:t>
            </a:r>
            <a:r>
              <a:rPr lang="en-US" sz="2400" dirty="0"/>
              <a:t> Best Practice June 2023</a:t>
            </a:r>
          </a:p>
        </p:txBody>
      </p:sp>
      <p:sp>
        <p:nvSpPr>
          <p:cNvPr id="19" name="TextBox 18">
            <a:extLst>
              <a:ext uri="{FF2B5EF4-FFF2-40B4-BE49-F238E27FC236}">
                <a16:creationId xmlns:a16="http://schemas.microsoft.com/office/drawing/2014/main" id="{6E6170E5-CC46-4EA0-BB14-1DB5C61C0C1E}"/>
              </a:ext>
            </a:extLst>
          </p:cNvPr>
          <p:cNvSpPr txBox="1"/>
          <p:nvPr/>
        </p:nvSpPr>
        <p:spPr>
          <a:xfrm>
            <a:off x="8686800" y="6274097"/>
            <a:ext cx="2900603" cy="461665"/>
          </a:xfrm>
          <a:prstGeom prst="rect">
            <a:avLst/>
          </a:prstGeom>
          <a:noFill/>
        </p:spPr>
        <p:txBody>
          <a:bodyPr wrap="square" rtlCol="0">
            <a:spAutoFit/>
          </a:bodyPr>
          <a:lstStyle/>
          <a:p>
            <a:pPr algn="r"/>
            <a:r>
              <a:rPr lang="en-US" sz="2400" dirty="0">
                <a:solidFill>
                  <a:srgbClr val="77797A"/>
                </a:solidFill>
                <a:latin typeface="Arial" panose="020B0604020202020204" pitchFamily="34" charset="0"/>
                <a:cs typeface="Arial" panose="020B0604020202020204" pitchFamily="34" charset="0"/>
              </a:rPr>
              <a:t>V. Venturi-</a:t>
            </a:r>
            <a:r>
              <a:rPr lang="en-US" sz="2400" dirty="0" err="1">
                <a:solidFill>
                  <a:srgbClr val="77797A"/>
                </a:solidFill>
                <a:latin typeface="Arial" panose="020B0604020202020204" pitchFamily="34" charset="0"/>
                <a:cs typeface="Arial" panose="020B0604020202020204" pitchFamily="34" charset="0"/>
              </a:rPr>
              <a:t>E.bains</a:t>
            </a:r>
            <a:endParaRPr lang="en-US" sz="2400" dirty="0">
              <a:solidFill>
                <a:srgbClr val="77797A"/>
              </a:solidFill>
              <a:latin typeface="Arial" panose="020B0604020202020204" pitchFamily="34" charset="0"/>
              <a:cs typeface="Arial" panose="020B0604020202020204" pitchFamily="34" charset="0"/>
            </a:endParaRPr>
          </a:p>
        </p:txBody>
      </p:sp>
      <p:sp>
        <p:nvSpPr>
          <p:cNvPr id="2" name="Footer Placeholder 16">
            <a:extLst>
              <a:ext uri="{FF2B5EF4-FFF2-40B4-BE49-F238E27FC236}">
                <a16:creationId xmlns:a16="http://schemas.microsoft.com/office/drawing/2014/main" id="{3A5F2C41-54A9-03C1-2563-F648FED77CF1}"/>
              </a:ext>
            </a:extLst>
          </p:cNvPr>
          <p:cNvSpPr txBox="1">
            <a:spLocks/>
          </p:cNvSpPr>
          <p:nvPr/>
        </p:nvSpPr>
        <p:spPr>
          <a:xfrm>
            <a:off x="3114553" y="1876940"/>
            <a:ext cx="5743575" cy="365125"/>
          </a:xfrm>
          <a:prstGeom prst="rect">
            <a:avLst/>
          </a:prstGeom>
        </p:spPr>
        <p:txBody>
          <a:bodyPr vert="horz" lIns="91440" tIns="45720" rIns="91440" bIns="45720" rtlCol="0" anchor="ctr"/>
          <a:lstStyle>
            <a:defPPr>
              <a:defRPr lang="en-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5400" dirty="0">
                <a:latin typeface="Arial" panose="020B0604020202020204" pitchFamily="34" charset="0"/>
                <a:cs typeface="Arial" panose="020B0604020202020204" pitchFamily="34" charset="0"/>
              </a:rPr>
              <a:t>Thank you for the attention!</a:t>
            </a:r>
          </a:p>
        </p:txBody>
      </p:sp>
    </p:spTree>
    <p:extLst>
      <p:ext uri="{BB962C8B-B14F-4D97-AF65-F5344CB8AC3E}">
        <p14:creationId xmlns:p14="http://schemas.microsoft.com/office/powerpoint/2010/main" val="1535290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4" name="Footer Placeholder 3">
            <a:extLst>
              <a:ext uri="{FF2B5EF4-FFF2-40B4-BE49-F238E27FC236}">
                <a16:creationId xmlns:a16="http://schemas.microsoft.com/office/drawing/2014/main" id="{7E0604B3-6034-62C3-8642-0BF1C48AA630}"/>
              </a:ext>
            </a:extLst>
          </p:cNvPr>
          <p:cNvSpPr>
            <a:spLocks noGrp="1"/>
          </p:cNvSpPr>
          <p:nvPr>
            <p:ph type="ftr" sz="quarter" idx="11"/>
          </p:nvPr>
        </p:nvSpPr>
        <p:spPr/>
        <p:txBody>
          <a:bodyPr/>
          <a:lstStyle/>
          <a:p>
            <a:r>
              <a:rPr lang="en-US" dirty="0" err="1"/>
              <a:t>HEPTech</a:t>
            </a:r>
            <a:r>
              <a:rPr lang="en-US" dirty="0"/>
              <a:t> Best Practice June 2023</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1</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 name="Picture 9" descr="A picture containing text, screenshot, graphic design, design&#10;&#10;Description automatically generated">
            <a:extLst>
              <a:ext uri="{FF2B5EF4-FFF2-40B4-BE49-F238E27FC236}">
                <a16:creationId xmlns:a16="http://schemas.microsoft.com/office/drawing/2014/main" id="{D1FB6AF9-3BA7-656A-09A8-D1935E4BD21D}"/>
              </a:ext>
            </a:extLst>
          </p:cNvPr>
          <p:cNvPicPr>
            <a:picLocks noChangeAspect="1"/>
          </p:cNvPicPr>
          <p:nvPr/>
        </p:nvPicPr>
        <p:blipFill>
          <a:blip r:embed="rId3"/>
          <a:stretch>
            <a:fillRect/>
          </a:stretch>
        </p:blipFill>
        <p:spPr>
          <a:xfrm>
            <a:off x="1012820" y="2093778"/>
            <a:ext cx="3198904" cy="3859481"/>
          </a:xfrm>
          <a:prstGeom prst="rect">
            <a:avLst/>
          </a:prstGeom>
        </p:spPr>
      </p:pic>
      <p:sp>
        <p:nvSpPr>
          <p:cNvPr id="12" name="TextBox 11">
            <a:extLst>
              <a:ext uri="{FF2B5EF4-FFF2-40B4-BE49-F238E27FC236}">
                <a16:creationId xmlns:a16="http://schemas.microsoft.com/office/drawing/2014/main" id="{AC575E03-BD4D-1D25-46AB-6A030670390A}"/>
              </a:ext>
            </a:extLst>
          </p:cNvPr>
          <p:cNvSpPr txBox="1"/>
          <p:nvPr/>
        </p:nvSpPr>
        <p:spPr>
          <a:xfrm>
            <a:off x="5317146" y="5738450"/>
            <a:ext cx="6586907" cy="369332"/>
          </a:xfrm>
          <a:prstGeom prst="rect">
            <a:avLst/>
          </a:prstGeom>
          <a:noFill/>
        </p:spPr>
        <p:txBody>
          <a:bodyPr wrap="square">
            <a:spAutoFit/>
          </a:bodyPr>
          <a:lstStyle/>
          <a:p>
            <a:r>
              <a:rPr lang="en-US" dirty="0"/>
              <a:t>https://</a:t>
            </a:r>
            <a:r>
              <a:rPr lang="en-US" dirty="0" err="1"/>
              <a:t>publications.jrc.ec.europa.eu</a:t>
            </a:r>
            <a:r>
              <a:rPr lang="en-US" dirty="0"/>
              <a:t>/repository/handle/JRC120716</a:t>
            </a:r>
          </a:p>
        </p:txBody>
      </p:sp>
      <p:sp>
        <p:nvSpPr>
          <p:cNvPr id="14" name="TextBox 13">
            <a:extLst>
              <a:ext uri="{FF2B5EF4-FFF2-40B4-BE49-F238E27FC236}">
                <a16:creationId xmlns:a16="http://schemas.microsoft.com/office/drawing/2014/main" id="{459032D9-2360-3714-4D28-41999BC62B93}"/>
              </a:ext>
            </a:extLst>
          </p:cNvPr>
          <p:cNvSpPr txBox="1"/>
          <p:nvPr/>
        </p:nvSpPr>
        <p:spPr>
          <a:xfrm>
            <a:off x="4648200" y="2330178"/>
            <a:ext cx="6096000" cy="646331"/>
          </a:xfrm>
          <a:prstGeom prst="rect">
            <a:avLst/>
          </a:prstGeom>
          <a:noFill/>
        </p:spPr>
        <p:txBody>
          <a:bodyPr wrap="square">
            <a:spAutoFit/>
          </a:bodyPr>
          <a:lstStyle/>
          <a:p>
            <a:pPr algn="l"/>
            <a:r>
              <a:rPr lang="en-GB" b="1" i="0" u="none" strike="noStrike" dirty="0">
                <a:solidFill>
                  <a:srgbClr val="000000"/>
                </a:solidFill>
                <a:effectLst/>
                <a:latin typeface="Arial" panose="020B0604020202020204" pitchFamily="34" charset="0"/>
              </a:rPr>
              <a:t>Knowledge Transfer Metrics - Towards a European-wide set of harmonised indicators</a:t>
            </a:r>
          </a:p>
        </p:txBody>
      </p:sp>
      <p:sp>
        <p:nvSpPr>
          <p:cNvPr id="16" name="TextBox 15">
            <a:extLst>
              <a:ext uri="{FF2B5EF4-FFF2-40B4-BE49-F238E27FC236}">
                <a16:creationId xmlns:a16="http://schemas.microsoft.com/office/drawing/2014/main" id="{7CB2BDE3-4DE9-6C7F-13F6-47546834C9C5}"/>
              </a:ext>
            </a:extLst>
          </p:cNvPr>
          <p:cNvSpPr txBox="1"/>
          <p:nvPr/>
        </p:nvSpPr>
        <p:spPr>
          <a:xfrm>
            <a:off x="4648200" y="3092779"/>
            <a:ext cx="5899368" cy="523220"/>
          </a:xfrm>
          <a:prstGeom prst="rect">
            <a:avLst/>
          </a:prstGeom>
          <a:noFill/>
        </p:spPr>
        <p:txBody>
          <a:bodyPr wrap="square">
            <a:spAutoFit/>
          </a:bodyPr>
          <a:lstStyle/>
          <a:p>
            <a:r>
              <a:rPr lang="en-GB" sz="1400" b="0" i="0" u="none" strike="noStrike" dirty="0">
                <a:solidFill>
                  <a:srgbClr val="004494"/>
                </a:solidFill>
                <a:effectLst/>
                <a:latin typeface="Arial" panose="020B0604020202020204" pitchFamily="34" charset="0"/>
                <a:hlinkClick r:id="rId4" tooltip="Search more like this"/>
              </a:rPr>
              <a:t>CAMPBELL Alison</a:t>
            </a:r>
            <a:r>
              <a:rPr lang="en-GB" sz="1400" b="0" i="0" u="none" strike="noStrike" dirty="0">
                <a:solidFill>
                  <a:srgbClr val="000000"/>
                </a:solidFill>
                <a:effectLst/>
                <a:latin typeface="Arial" panose="020B0604020202020204" pitchFamily="34" charset="0"/>
              </a:rPr>
              <a:t>; </a:t>
            </a:r>
            <a:r>
              <a:rPr lang="en-GB" sz="1400" b="0" i="0" u="none" strike="noStrike" dirty="0">
                <a:solidFill>
                  <a:srgbClr val="004494"/>
                </a:solidFill>
                <a:effectLst/>
                <a:latin typeface="Arial" panose="020B0604020202020204" pitchFamily="34" charset="0"/>
                <a:hlinkClick r:id="rId5" tooltip="Search more like this"/>
              </a:rPr>
              <a:t>CAVALADE Cecile</a:t>
            </a:r>
            <a:r>
              <a:rPr lang="en-GB" sz="1400" b="0" i="0" u="none" strike="noStrike" dirty="0">
                <a:solidFill>
                  <a:srgbClr val="000000"/>
                </a:solidFill>
                <a:effectLst/>
                <a:latin typeface="Arial" panose="020B0604020202020204" pitchFamily="34" charset="0"/>
              </a:rPr>
              <a:t>; </a:t>
            </a:r>
            <a:r>
              <a:rPr lang="en-GB" sz="1400" b="0" i="0" u="none" strike="noStrike" dirty="0">
                <a:solidFill>
                  <a:srgbClr val="004494"/>
                </a:solidFill>
                <a:effectLst/>
                <a:latin typeface="Arial" panose="020B0604020202020204" pitchFamily="34" charset="0"/>
                <a:hlinkClick r:id="rId6" tooltip="Search more like this"/>
              </a:rPr>
              <a:t>HAUNOLD Christophe</a:t>
            </a:r>
            <a:r>
              <a:rPr lang="en-GB" sz="1400" b="0" i="0" u="none" strike="noStrike" dirty="0">
                <a:solidFill>
                  <a:srgbClr val="000000"/>
                </a:solidFill>
                <a:effectLst/>
                <a:latin typeface="Arial" panose="020B0604020202020204" pitchFamily="34" charset="0"/>
              </a:rPr>
              <a:t>; </a:t>
            </a:r>
            <a:r>
              <a:rPr lang="en-GB" sz="1400" b="0" i="0" u="none" strike="noStrike" dirty="0">
                <a:solidFill>
                  <a:srgbClr val="004494"/>
                </a:solidFill>
                <a:effectLst/>
                <a:latin typeface="Arial" panose="020B0604020202020204" pitchFamily="34" charset="0"/>
                <a:hlinkClick r:id="rId7" tooltip="Search more like this"/>
              </a:rPr>
              <a:t>KARANIKIC Petra</a:t>
            </a:r>
            <a:r>
              <a:rPr lang="en-GB" sz="1400" b="0" i="0" u="none" strike="noStrike" dirty="0">
                <a:solidFill>
                  <a:srgbClr val="000000"/>
                </a:solidFill>
                <a:effectLst/>
                <a:latin typeface="Arial" panose="020B0604020202020204" pitchFamily="34" charset="0"/>
              </a:rPr>
              <a:t>; </a:t>
            </a:r>
            <a:r>
              <a:rPr lang="en-GB" sz="1400" b="0" i="0" u="none" strike="noStrike" dirty="0">
                <a:solidFill>
                  <a:srgbClr val="004494"/>
                </a:solidFill>
                <a:effectLst/>
                <a:latin typeface="Arial" panose="020B0604020202020204" pitchFamily="34" charset="0"/>
                <a:hlinkClick r:id="rId8" tooltip="Search more like this"/>
              </a:rPr>
              <a:t>PICCALUGA Andrea</a:t>
            </a:r>
            <a:endParaRPr lang="en-US" sz="1400" dirty="0"/>
          </a:p>
        </p:txBody>
      </p:sp>
      <p:sp>
        <p:nvSpPr>
          <p:cNvPr id="18" name="TextBox 17">
            <a:extLst>
              <a:ext uri="{FF2B5EF4-FFF2-40B4-BE49-F238E27FC236}">
                <a16:creationId xmlns:a16="http://schemas.microsoft.com/office/drawing/2014/main" id="{E7949DC4-B3CE-C246-6709-4430396ACD53}"/>
              </a:ext>
            </a:extLst>
          </p:cNvPr>
          <p:cNvSpPr txBox="1"/>
          <p:nvPr/>
        </p:nvSpPr>
        <p:spPr>
          <a:xfrm>
            <a:off x="4648200" y="3859840"/>
            <a:ext cx="6096000" cy="1754326"/>
          </a:xfrm>
          <a:prstGeom prst="rect">
            <a:avLst/>
          </a:prstGeom>
          <a:noFill/>
        </p:spPr>
        <p:txBody>
          <a:bodyPr wrap="square">
            <a:spAutoFit/>
          </a:bodyPr>
          <a:lstStyle/>
          <a:p>
            <a:r>
              <a:rPr lang="en-GB" sz="1800" dirty="0">
                <a:effectLst/>
                <a:latin typeface="AGaramondPro"/>
              </a:rPr>
              <a:t>“This report has been prepared by an Expert Group on Knowledge Transfer Metrics appointed by the Competence Centre on Technology Transfer of the EC's Joint Research Centre in partnership with the Association of European Science &amp; Technology Transfer Professionals (ASTP).”</a:t>
            </a:r>
            <a:br>
              <a:rPr lang="en-GB" sz="1800" dirty="0">
                <a:solidFill>
                  <a:srgbClr val="7A7A7C"/>
                </a:solidFill>
                <a:effectLst/>
                <a:latin typeface="AGaramondPro"/>
              </a:rPr>
            </a:br>
            <a:endParaRPr lang="en-GB" dirty="0"/>
          </a:p>
        </p:txBody>
      </p:sp>
    </p:spTree>
    <p:extLst>
      <p:ext uri="{BB962C8B-B14F-4D97-AF65-F5344CB8AC3E}">
        <p14:creationId xmlns:p14="http://schemas.microsoft.com/office/powerpoint/2010/main" val="1443457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2</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 name="Picture 9" descr="A picture containing text, screenshot, software, web page&#10;&#10;Description automatically generated">
            <a:extLst>
              <a:ext uri="{FF2B5EF4-FFF2-40B4-BE49-F238E27FC236}">
                <a16:creationId xmlns:a16="http://schemas.microsoft.com/office/drawing/2014/main" id="{CD128C66-D362-1046-5BBB-70339AFB9C20}"/>
              </a:ext>
            </a:extLst>
          </p:cNvPr>
          <p:cNvPicPr>
            <a:picLocks noChangeAspect="1"/>
          </p:cNvPicPr>
          <p:nvPr/>
        </p:nvPicPr>
        <p:blipFill>
          <a:blip r:embed="rId3"/>
          <a:stretch>
            <a:fillRect/>
          </a:stretch>
        </p:blipFill>
        <p:spPr>
          <a:xfrm>
            <a:off x="1033154" y="1567577"/>
            <a:ext cx="9622964" cy="4440237"/>
          </a:xfrm>
          <a:prstGeom prst="rect">
            <a:avLst/>
          </a:prstGeom>
        </p:spPr>
      </p:pic>
      <p:sp>
        <p:nvSpPr>
          <p:cNvPr id="11" name="Footer Placeholder 3">
            <a:extLst>
              <a:ext uri="{FF2B5EF4-FFF2-40B4-BE49-F238E27FC236}">
                <a16:creationId xmlns:a16="http://schemas.microsoft.com/office/drawing/2014/main" id="{E26CBAE0-9BF3-6EAD-A2B1-211C3AA38222}"/>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2" name="TextBox 11">
            <a:extLst>
              <a:ext uri="{FF2B5EF4-FFF2-40B4-BE49-F238E27FC236}">
                <a16:creationId xmlns:a16="http://schemas.microsoft.com/office/drawing/2014/main" id="{489371B5-6F2F-68DF-7708-1D699321C3A6}"/>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2926259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a:t>Inputs and outputs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3</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1" name="Picture 10" descr="A picture containing text, screenshot, font, number&#10;&#10;Description automatically generated">
            <a:extLst>
              <a:ext uri="{FF2B5EF4-FFF2-40B4-BE49-F238E27FC236}">
                <a16:creationId xmlns:a16="http://schemas.microsoft.com/office/drawing/2014/main" id="{98C33D88-44C6-7159-9FAE-427DEBCEAB9A}"/>
              </a:ext>
            </a:extLst>
          </p:cNvPr>
          <p:cNvPicPr>
            <a:picLocks noChangeAspect="1"/>
          </p:cNvPicPr>
          <p:nvPr/>
        </p:nvPicPr>
        <p:blipFill>
          <a:blip r:embed="rId3"/>
          <a:stretch>
            <a:fillRect/>
          </a:stretch>
        </p:blipFill>
        <p:spPr>
          <a:xfrm>
            <a:off x="568877" y="1615905"/>
            <a:ext cx="7105688" cy="4578236"/>
          </a:xfrm>
          <a:prstGeom prst="rect">
            <a:avLst/>
          </a:prstGeom>
        </p:spPr>
      </p:pic>
      <p:sp>
        <p:nvSpPr>
          <p:cNvPr id="13" name="TextBox 12">
            <a:extLst>
              <a:ext uri="{FF2B5EF4-FFF2-40B4-BE49-F238E27FC236}">
                <a16:creationId xmlns:a16="http://schemas.microsoft.com/office/drawing/2014/main" id="{A97E4153-19F9-B05D-6C4C-1A7435A96CC8}"/>
              </a:ext>
            </a:extLst>
          </p:cNvPr>
          <p:cNvSpPr txBox="1"/>
          <p:nvPr/>
        </p:nvSpPr>
        <p:spPr>
          <a:xfrm>
            <a:off x="7819343" y="2097842"/>
            <a:ext cx="3816221" cy="3816429"/>
          </a:xfrm>
          <a:prstGeom prst="rect">
            <a:avLst/>
          </a:prstGeom>
          <a:noFill/>
        </p:spPr>
        <p:txBody>
          <a:bodyPr wrap="square">
            <a:spAutoFit/>
          </a:bodyPr>
          <a:lstStyle/>
          <a:p>
            <a:r>
              <a:rPr lang="en-GB" sz="2200" dirty="0">
                <a:solidFill>
                  <a:srgbClr val="444447"/>
                </a:solidFill>
                <a:effectLst/>
                <a:latin typeface="ECSquareSansPro"/>
              </a:rPr>
              <a:t>Given the breadth of KT, the significance of underlying factors and the desire to balance complexity with simplicity, it is recommended that a core set of indicators is combined with a supplementary set of indicators and that a number of contextual indicators are also reported. </a:t>
            </a:r>
            <a:endParaRPr lang="en-GB" sz="2200" dirty="0"/>
          </a:p>
        </p:txBody>
      </p:sp>
      <p:sp>
        <p:nvSpPr>
          <p:cNvPr id="14" name="Footer Placeholder 3">
            <a:extLst>
              <a:ext uri="{FF2B5EF4-FFF2-40B4-BE49-F238E27FC236}">
                <a16:creationId xmlns:a16="http://schemas.microsoft.com/office/drawing/2014/main" id="{8C0919C3-7107-0FA5-D31D-5551D14C6138}"/>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5" name="TextBox 14">
            <a:extLst>
              <a:ext uri="{FF2B5EF4-FFF2-40B4-BE49-F238E27FC236}">
                <a16:creationId xmlns:a16="http://schemas.microsoft.com/office/drawing/2014/main" id="{5E8068ED-08C5-FC04-4E85-834A4ACD3B99}"/>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31951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4</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1" name="Picture 10" descr="A picture containing text, screenshot, font, software&#10;&#10;Description automatically generated">
            <a:extLst>
              <a:ext uri="{FF2B5EF4-FFF2-40B4-BE49-F238E27FC236}">
                <a16:creationId xmlns:a16="http://schemas.microsoft.com/office/drawing/2014/main" id="{04C71B88-40CD-EB25-1B2E-4E40E124C8F7}"/>
              </a:ext>
            </a:extLst>
          </p:cNvPr>
          <p:cNvPicPr>
            <a:picLocks noChangeAspect="1"/>
          </p:cNvPicPr>
          <p:nvPr/>
        </p:nvPicPr>
        <p:blipFill>
          <a:blip r:embed="rId3"/>
          <a:stretch>
            <a:fillRect/>
          </a:stretch>
        </p:blipFill>
        <p:spPr>
          <a:xfrm>
            <a:off x="1543241" y="1717737"/>
            <a:ext cx="6610159" cy="4374572"/>
          </a:xfrm>
          <a:prstGeom prst="rect">
            <a:avLst/>
          </a:prstGeom>
        </p:spPr>
      </p:pic>
      <p:sp>
        <p:nvSpPr>
          <p:cNvPr id="12" name="Footer Placeholder 3">
            <a:extLst>
              <a:ext uri="{FF2B5EF4-FFF2-40B4-BE49-F238E27FC236}">
                <a16:creationId xmlns:a16="http://schemas.microsoft.com/office/drawing/2014/main" id="{2D30EF66-A1CA-5DFE-7138-3D5DF5739085}"/>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3" name="TextBox 12">
            <a:extLst>
              <a:ext uri="{FF2B5EF4-FFF2-40B4-BE49-F238E27FC236}">
                <a16:creationId xmlns:a16="http://schemas.microsoft.com/office/drawing/2014/main" id="{10088B6E-13AA-12E5-3E68-A086186EFD1F}"/>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3061571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5</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 name="Picture 2" descr="A picture containing text, screenshot, number, font&#10;&#10;Description automatically generated">
            <a:extLst>
              <a:ext uri="{FF2B5EF4-FFF2-40B4-BE49-F238E27FC236}">
                <a16:creationId xmlns:a16="http://schemas.microsoft.com/office/drawing/2014/main" id="{6B467381-61A2-3261-6AA8-81196CB7EF1D}"/>
              </a:ext>
            </a:extLst>
          </p:cNvPr>
          <p:cNvPicPr>
            <a:picLocks noChangeAspect="1"/>
          </p:cNvPicPr>
          <p:nvPr/>
        </p:nvPicPr>
        <p:blipFill>
          <a:blip r:embed="rId3"/>
          <a:stretch>
            <a:fillRect/>
          </a:stretch>
        </p:blipFill>
        <p:spPr>
          <a:xfrm>
            <a:off x="766441" y="1702263"/>
            <a:ext cx="4883246" cy="4603362"/>
          </a:xfrm>
          <a:prstGeom prst="rect">
            <a:avLst/>
          </a:prstGeom>
        </p:spPr>
      </p:pic>
      <p:pic>
        <p:nvPicPr>
          <p:cNvPr id="10" name="Picture 9" descr="A picture containing text, screenshot, font, number&#10;&#10;Description automatically generated">
            <a:extLst>
              <a:ext uri="{FF2B5EF4-FFF2-40B4-BE49-F238E27FC236}">
                <a16:creationId xmlns:a16="http://schemas.microsoft.com/office/drawing/2014/main" id="{064883AD-7BFD-501F-D93D-ED818D6B8DED}"/>
              </a:ext>
            </a:extLst>
          </p:cNvPr>
          <p:cNvPicPr>
            <a:picLocks noChangeAspect="1"/>
          </p:cNvPicPr>
          <p:nvPr/>
        </p:nvPicPr>
        <p:blipFill>
          <a:blip r:embed="rId4"/>
          <a:stretch>
            <a:fillRect/>
          </a:stretch>
        </p:blipFill>
        <p:spPr>
          <a:xfrm>
            <a:off x="8147383" y="1817591"/>
            <a:ext cx="3278176" cy="2112148"/>
          </a:xfrm>
          <a:prstGeom prst="rect">
            <a:avLst/>
          </a:prstGeom>
        </p:spPr>
      </p:pic>
      <p:sp>
        <p:nvSpPr>
          <p:cNvPr id="11" name="Rectangle 10">
            <a:extLst>
              <a:ext uri="{FF2B5EF4-FFF2-40B4-BE49-F238E27FC236}">
                <a16:creationId xmlns:a16="http://schemas.microsoft.com/office/drawing/2014/main" id="{EFD05B57-1B09-5EE6-03C3-903D82B2355A}"/>
              </a:ext>
            </a:extLst>
          </p:cNvPr>
          <p:cNvSpPr/>
          <p:nvPr/>
        </p:nvSpPr>
        <p:spPr>
          <a:xfrm>
            <a:off x="8202385" y="2307771"/>
            <a:ext cx="816429" cy="1621968"/>
          </a:xfrm>
          <a:prstGeom prst="rect">
            <a:avLst/>
          </a:prstGeom>
          <a:noFill/>
          <a:ln w="76200">
            <a:solidFill>
              <a:srgbClr val="88547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Footer Placeholder 3">
            <a:extLst>
              <a:ext uri="{FF2B5EF4-FFF2-40B4-BE49-F238E27FC236}">
                <a16:creationId xmlns:a16="http://schemas.microsoft.com/office/drawing/2014/main" id="{B02ACEA7-E98C-B953-94E7-7C8C231FD4BE}"/>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3" name="TextBox 12">
            <a:extLst>
              <a:ext uri="{FF2B5EF4-FFF2-40B4-BE49-F238E27FC236}">
                <a16:creationId xmlns:a16="http://schemas.microsoft.com/office/drawing/2014/main" id="{34D65462-F19C-7416-A95C-C7FEDDA38EB5}"/>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1691583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6</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 name="Picture 2" descr="A picture containing text, screenshot, number, font&#10;&#10;Description automatically generated">
            <a:extLst>
              <a:ext uri="{FF2B5EF4-FFF2-40B4-BE49-F238E27FC236}">
                <a16:creationId xmlns:a16="http://schemas.microsoft.com/office/drawing/2014/main" id="{58751207-1BA0-CF6C-9936-2F8FE7399FF0}"/>
              </a:ext>
            </a:extLst>
          </p:cNvPr>
          <p:cNvPicPr>
            <a:picLocks noChangeAspect="1"/>
          </p:cNvPicPr>
          <p:nvPr/>
        </p:nvPicPr>
        <p:blipFill>
          <a:blip r:embed="rId3"/>
          <a:stretch>
            <a:fillRect/>
          </a:stretch>
        </p:blipFill>
        <p:spPr>
          <a:xfrm>
            <a:off x="568877" y="1568034"/>
            <a:ext cx="4729020" cy="4573507"/>
          </a:xfrm>
          <a:prstGeom prst="rect">
            <a:avLst/>
          </a:prstGeom>
        </p:spPr>
      </p:pic>
      <p:pic>
        <p:nvPicPr>
          <p:cNvPr id="10" name="Picture 9" descr="A picture containing text, screenshot, font, number&#10;&#10;Description automatically generated">
            <a:extLst>
              <a:ext uri="{FF2B5EF4-FFF2-40B4-BE49-F238E27FC236}">
                <a16:creationId xmlns:a16="http://schemas.microsoft.com/office/drawing/2014/main" id="{72F26ADD-D5D9-747B-1E02-0DE30F6F096B}"/>
              </a:ext>
            </a:extLst>
          </p:cNvPr>
          <p:cNvPicPr>
            <a:picLocks noChangeAspect="1"/>
          </p:cNvPicPr>
          <p:nvPr/>
        </p:nvPicPr>
        <p:blipFill>
          <a:blip r:embed="rId4"/>
          <a:stretch>
            <a:fillRect/>
          </a:stretch>
        </p:blipFill>
        <p:spPr>
          <a:xfrm>
            <a:off x="8147383" y="1817591"/>
            <a:ext cx="3278176" cy="2112148"/>
          </a:xfrm>
          <a:prstGeom prst="rect">
            <a:avLst/>
          </a:prstGeom>
        </p:spPr>
      </p:pic>
      <p:sp>
        <p:nvSpPr>
          <p:cNvPr id="11" name="Rectangle 10">
            <a:extLst>
              <a:ext uri="{FF2B5EF4-FFF2-40B4-BE49-F238E27FC236}">
                <a16:creationId xmlns:a16="http://schemas.microsoft.com/office/drawing/2014/main" id="{A41B0F45-5C16-FB26-C1EF-A1377D00A04B}"/>
              </a:ext>
            </a:extLst>
          </p:cNvPr>
          <p:cNvSpPr/>
          <p:nvPr/>
        </p:nvSpPr>
        <p:spPr>
          <a:xfrm>
            <a:off x="8991598" y="2264227"/>
            <a:ext cx="816429" cy="1621968"/>
          </a:xfrm>
          <a:prstGeom prst="rect">
            <a:avLst/>
          </a:prstGeom>
          <a:noFill/>
          <a:ln w="76200">
            <a:solidFill>
              <a:srgbClr val="88547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Footer Placeholder 3">
            <a:extLst>
              <a:ext uri="{FF2B5EF4-FFF2-40B4-BE49-F238E27FC236}">
                <a16:creationId xmlns:a16="http://schemas.microsoft.com/office/drawing/2014/main" id="{FB82FF02-D507-E262-3CB4-00EF8B5D0944}"/>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3" name="TextBox 12">
            <a:extLst>
              <a:ext uri="{FF2B5EF4-FFF2-40B4-BE49-F238E27FC236}">
                <a16:creationId xmlns:a16="http://schemas.microsoft.com/office/drawing/2014/main" id="{98EC42C6-CBF6-008F-E951-5DA452BCF4DE}"/>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3660060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7</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descr="A picture containing text, screenshot, number, font&#10;&#10;Description automatically generated">
            <a:extLst>
              <a:ext uri="{FF2B5EF4-FFF2-40B4-BE49-F238E27FC236}">
                <a16:creationId xmlns:a16="http://schemas.microsoft.com/office/drawing/2014/main" id="{DA9A03D8-23C1-7ADA-2585-39B409C6DA30}"/>
              </a:ext>
            </a:extLst>
          </p:cNvPr>
          <p:cNvPicPr>
            <a:picLocks noChangeAspect="1"/>
          </p:cNvPicPr>
          <p:nvPr/>
        </p:nvPicPr>
        <p:blipFill>
          <a:blip r:embed="rId3"/>
          <a:stretch>
            <a:fillRect/>
          </a:stretch>
        </p:blipFill>
        <p:spPr>
          <a:xfrm>
            <a:off x="679451" y="1586520"/>
            <a:ext cx="4114800" cy="4731560"/>
          </a:xfrm>
          <a:prstGeom prst="rect">
            <a:avLst/>
          </a:prstGeom>
        </p:spPr>
      </p:pic>
      <p:pic>
        <p:nvPicPr>
          <p:cNvPr id="20" name="Picture 19" descr="A picture containing text, screenshot, font, number&#10;&#10;Description automatically generated">
            <a:extLst>
              <a:ext uri="{FF2B5EF4-FFF2-40B4-BE49-F238E27FC236}">
                <a16:creationId xmlns:a16="http://schemas.microsoft.com/office/drawing/2014/main" id="{677E212C-D175-5530-795F-AA1D1F69A7D5}"/>
              </a:ext>
            </a:extLst>
          </p:cNvPr>
          <p:cNvPicPr>
            <a:picLocks noChangeAspect="1"/>
          </p:cNvPicPr>
          <p:nvPr/>
        </p:nvPicPr>
        <p:blipFill>
          <a:blip r:embed="rId4"/>
          <a:stretch>
            <a:fillRect/>
          </a:stretch>
        </p:blipFill>
        <p:spPr>
          <a:xfrm>
            <a:off x="8147383" y="1817591"/>
            <a:ext cx="3278176" cy="2112148"/>
          </a:xfrm>
          <a:prstGeom prst="rect">
            <a:avLst/>
          </a:prstGeom>
        </p:spPr>
      </p:pic>
      <p:sp>
        <p:nvSpPr>
          <p:cNvPr id="21" name="Rectangle 20">
            <a:extLst>
              <a:ext uri="{FF2B5EF4-FFF2-40B4-BE49-F238E27FC236}">
                <a16:creationId xmlns:a16="http://schemas.microsoft.com/office/drawing/2014/main" id="{290D7537-86F0-F9EB-4941-E6345A46744D}"/>
              </a:ext>
            </a:extLst>
          </p:cNvPr>
          <p:cNvSpPr/>
          <p:nvPr/>
        </p:nvSpPr>
        <p:spPr>
          <a:xfrm>
            <a:off x="9759044" y="2307771"/>
            <a:ext cx="816429" cy="1621968"/>
          </a:xfrm>
          <a:prstGeom prst="rect">
            <a:avLst/>
          </a:prstGeom>
          <a:noFill/>
          <a:ln w="76200">
            <a:solidFill>
              <a:srgbClr val="88547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 name="Footer Placeholder 3">
            <a:extLst>
              <a:ext uri="{FF2B5EF4-FFF2-40B4-BE49-F238E27FC236}">
                <a16:creationId xmlns:a16="http://schemas.microsoft.com/office/drawing/2014/main" id="{A01C6068-BBE6-344A-D827-F1598FD765E8}"/>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25" name="TextBox 24">
            <a:extLst>
              <a:ext uri="{FF2B5EF4-FFF2-40B4-BE49-F238E27FC236}">
                <a16:creationId xmlns:a16="http://schemas.microsoft.com/office/drawing/2014/main" id="{6D947EB9-6871-46B7-2847-50480A4180D2}"/>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2416693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metrics</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8</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descr="A picture containing text, screenshot, font, document&#10;&#10;Description automatically generated">
            <a:extLst>
              <a:ext uri="{FF2B5EF4-FFF2-40B4-BE49-F238E27FC236}">
                <a16:creationId xmlns:a16="http://schemas.microsoft.com/office/drawing/2014/main" id="{86A62F3B-5C09-375D-7257-A47B24621E9A}"/>
              </a:ext>
            </a:extLst>
          </p:cNvPr>
          <p:cNvPicPr>
            <a:picLocks noChangeAspect="1"/>
          </p:cNvPicPr>
          <p:nvPr/>
        </p:nvPicPr>
        <p:blipFill>
          <a:blip r:embed="rId3"/>
          <a:stretch>
            <a:fillRect/>
          </a:stretch>
        </p:blipFill>
        <p:spPr>
          <a:xfrm>
            <a:off x="568877" y="1690687"/>
            <a:ext cx="4602842" cy="4511797"/>
          </a:xfrm>
          <a:prstGeom prst="rect">
            <a:avLst/>
          </a:prstGeom>
        </p:spPr>
      </p:pic>
      <p:pic>
        <p:nvPicPr>
          <p:cNvPr id="3" name="Picture 2" descr="A picture containing text, screenshot, font, number&#10;&#10;Description automatically generated">
            <a:extLst>
              <a:ext uri="{FF2B5EF4-FFF2-40B4-BE49-F238E27FC236}">
                <a16:creationId xmlns:a16="http://schemas.microsoft.com/office/drawing/2014/main" id="{1729976C-9101-CF01-DB2B-DE208D71D964}"/>
              </a:ext>
            </a:extLst>
          </p:cNvPr>
          <p:cNvPicPr>
            <a:picLocks noChangeAspect="1"/>
          </p:cNvPicPr>
          <p:nvPr/>
        </p:nvPicPr>
        <p:blipFill>
          <a:blip r:embed="rId4"/>
          <a:stretch>
            <a:fillRect/>
          </a:stretch>
        </p:blipFill>
        <p:spPr>
          <a:xfrm>
            <a:off x="8147383" y="1817591"/>
            <a:ext cx="3278176" cy="2112148"/>
          </a:xfrm>
          <a:prstGeom prst="rect">
            <a:avLst/>
          </a:prstGeom>
        </p:spPr>
      </p:pic>
      <p:sp>
        <p:nvSpPr>
          <p:cNvPr id="10" name="Rectangle 9">
            <a:extLst>
              <a:ext uri="{FF2B5EF4-FFF2-40B4-BE49-F238E27FC236}">
                <a16:creationId xmlns:a16="http://schemas.microsoft.com/office/drawing/2014/main" id="{720DA733-1512-4F7B-118C-F534B2E1A65E}"/>
              </a:ext>
            </a:extLst>
          </p:cNvPr>
          <p:cNvSpPr/>
          <p:nvPr/>
        </p:nvSpPr>
        <p:spPr>
          <a:xfrm>
            <a:off x="9759044" y="2307771"/>
            <a:ext cx="816429" cy="1621968"/>
          </a:xfrm>
          <a:prstGeom prst="rect">
            <a:avLst/>
          </a:prstGeom>
          <a:noFill/>
          <a:ln w="76200">
            <a:solidFill>
              <a:srgbClr val="88547E"/>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Footer Placeholder 3">
            <a:extLst>
              <a:ext uri="{FF2B5EF4-FFF2-40B4-BE49-F238E27FC236}">
                <a16:creationId xmlns:a16="http://schemas.microsoft.com/office/drawing/2014/main" id="{8BF100C2-8EDE-9567-54DA-6A06637E0E86}"/>
              </a:ext>
            </a:extLst>
          </p:cNvPr>
          <p:cNvSpPr>
            <a:spLocks noGrp="1"/>
          </p:cNvSpPr>
          <p:nvPr>
            <p:ph type="ftr" sz="quarter" idx="11"/>
          </p:nvPr>
        </p:nvSpPr>
        <p:spPr>
          <a:xfrm>
            <a:off x="4038600" y="6356350"/>
            <a:ext cx="4114800" cy="365125"/>
          </a:xfrm>
        </p:spPr>
        <p:txBody>
          <a:bodyPr/>
          <a:lstStyle/>
          <a:p>
            <a:r>
              <a:rPr lang="en-US" dirty="0" err="1"/>
              <a:t>HEPTech</a:t>
            </a:r>
            <a:r>
              <a:rPr lang="en-US" dirty="0"/>
              <a:t> Best Practice June 2023</a:t>
            </a:r>
          </a:p>
        </p:txBody>
      </p:sp>
      <p:sp>
        <p:nvSpPr>
          <p:cNvPr id="12" name="TextBox 11">
            <a:extLst>
              <a:ext uri="{FF2B5EF4-FFF2-40B4-BE49-F238E27FC236}">
                <a16:creationId xmlns:a16="http://schemas.microsoft.com/office/drawing/2014/main" id="{42CD0912-0774-8A8C-AB4E-7E9D652E449A}"/>
              </a:ext>
            </a:extLst>
          </p:cNvPr>
          <p:cNvSpPr txBox="1"/>
          <p:nvPr/>
        </p:nvSpPr>
        <p:spPr>
          <a:xfrm>
            <a:off x="8153400" y="5996247"/>
            <a:ext cx="3750653" cy="246221"/>
          </a:xfrm>
          <a:prstGeom prst="rect">
            <a:avLst/>
          </a:prstGeom>
          <a:noFill/>
        </p:spPr>
        <p:txBody>
          <a:bodyPr wrap="square">
            <a:spAutoFit/>
          </a:bodyPr>
          <a:lstStyle/>
          <a:p>
            <a:r>
              <a:rPr lang="en-US" sz="1000" dirty="0"/>
              <a:t>https://</a:t>
            </a:r>
            <a:r>
              <a:rPr lang="en-US" sz="1000" dirty="0" err="1"/>
              <a:t>publications.jrc.ec.europa.eu</a:t>
            </a:r>
            <a:r>
              <a:rPr lang="en-US" sz="1000" dirty="0"/>
              <a:t>/repository/handle/JRC120716</a:t>
            </a:r>
          </a:p>
        </p:txBody>
      </p:sp>
    </p:spTree>
    <p:extLst>
      <p:ext uri="{BB962C8B-B14F-4D97-AF65-F5344CB8AC3E}">
        <p14:creationId xmlns:p14="http://schemas.microsoft.com/office/powerpoint/2010/main" val="2773069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18938</TotalTime>
  <Words>454</Words>
  <Application>Microsoft Macintosh PowerPoint</Application>
  <PresentationFormat>Widescreen</PresentationFormat>
  <Paragraphs>53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AGaramondPro</vt:lpstr>
      <vt:lpstr>Arial</vt:lpstr>
      <vt:lpstr>Calibri</vt:lpstr>
      <vt:lpstr>Calibri Light</vt:lpstr>
      <vt:lpstr>ECSquareSansPro</vt:lpstr>
      <vt:lpstr>Office Theme</vt:lpstr>
      <vt:lpstr>PowerPoint Presentation</vt:lpstr>
      <vt:lpstr>HEPTech metrics</vt:lpstr>
      <vt:lpstr>HEPTech metrics</vt:lpstr>
      <vt:lpstr>Inputs and outputs</vt:lpstr>
      <vt:lpstr>HEPTech metrics</vt:lpstr>
      <vt:lpstr>HEPTech metrics</vt:lpstr>
      <vt:lpstr>HEPTech metrics</vt:lpstr>
      <vt:lpstr>HEPTech metrics</vt:lpstr>
      <vt:lpstr>HEPTech metrics</vt:lpstr>
      <vt:lpstr>HEPTech metrics</vt:lpstr>
      <vt:lpstr>HEPTech metrics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Valentina Venturi</dc:creator>
  <cp:lastModifiedBy>Valentina Venturi</cp:lastModifiedBy>
  <cp:revision>15</cp:revision>
  <dcterms:created xsi:type="dcterms:W3CDTF">2023-05-15T13:11:50Z</dcterms:created>
  <dcterms:modified xsi:type="dcterms:W3CDTF">2023-06-08T09:36:55Z</dcterms:modified>
</cp:coreProperties>
</file>