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54" r:id="rId1"/>
  </p:sldMasterIdLst>
  <p:notesMasterIdLst>
    <p:notesMasterId r:id="rId51"/>
  </p:notesMasterIdLst>
  <p:handoutMasterIdLst>
    <p:handoutMasterId r:id="rId52"/>
  </p:handoutMasterIdLst>
  <p:sldIdLst>
    <p:sldId id="256" r:id="rId2"/>
    <p:sldId id="857" r:id="rId3"/>
    <p:sldId id="858" r:id="rId4"/>
    <p:sldId id="859" r:id="rId5"/>
    <p:sldId id="860" r:id="rId6"/>
    <p:sldId id="861" r:id="rId7"/>
    <p:sldId id="862" r:id="rId8"/>
    <p:sldId id="863" r:id="rId9"/>
    <p:sldId id="907" r:id="rId10"/>
    <p:sldId id="908" r:id="rId11"/>
    <p:sldId id="909" r:id="rId12"/>
    <p:sldId id="910" r:id="rId13"/>
    <p:sldId id="864" r:id="rId14"/>
    <p:sldId id="866" r:id="rId15"/>
    <p:sldId id="867" r:id="rId16"/>
    <p:sldId id="868" r:id="rId17"/>
    <p:sldId id="869" r:id="rId18"/>
    <p:sldId id="870" r:id="rId19"/>
    <p:sldId id="871" r:id="rId20"/>
    <p:sldId id="872" r:id="rId21"/>
    <p:sldId id="903" r:id="rId22"/>
    <p:sldId id="904" r:id="rId23"/>
    <p:sldId id="905" r:id="rId24"/>
    <p:sldId id="906" r:id="rId25"/>
    <p:sldId id="878" r:id="rId26"/>
    <p:sldId id="879" r:id="rId27"/>
    <p:sldId id="880" r:id="rId28"/>
    <p:sldId id="881" r:id="rId29"/>
    <p:sldId id="882" r:id="rId30"/>
    <p:sldId id="883" r:id="rId31"/>
    <p:sldId id="884" r:id="rId32"/>
    <p:sldId id="885" r:id="rId33"/>
    <p:sldId id="886" r:id="rId34"/>
    <p:sldId id="887" r:id="rId35"/>
    <p:sldId id="888" r:id="rId36"/>
    <p:sldId id="889" r:id="rId37"/>
    <p:sldId id="890" r:id="rId38"/>
    <p:sldId id="891" r:id="rId39"/>
    <p:sldId id="892" r:id="rId40"/>
    <p:sldId id="893" r:id="rId41"/>
    <p:sldId id="894" r:id="rId42"/>
    <p:sldId id="895" r:id="rId43"/>
    <p:sldId id="897" r:id="rId44"/>
    <p:sldId id="911" r:id="rId45"/>
    <p:sldId id="898" r:id="rId46"/>
    <p:sldId id="899" r:id="rId47"/>
    <p:sldId id="900" r:id="rId48"/>
    <p:sldId id="901" r:id="rId49"/>
    <p:sldId id="902" r:id="rId5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9933"/>
    <a:srgbClr val="FF0000"/>
    <a:srgbClr val="8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760" autoAdjust="0"/>
    <p:restoredTop sz="91285" autoAdjust="0"/>
  </p:normalViewPr>
  <p:slideViewPr>
    <p:cSldViewPr snapToGrid="0">
      <p:cViewPr varScale="1">
        <p:scale>
          <a:sx n="116" d="100"/>
          <a:sy n="116" d="100"/>
        </p:scale>
        <p:origin x="-6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7EF5E-08C8-8C48-B58C-272C6F744CCD}" type="datetimeFigureOut">
              <a:rPr lang="en-US" smtClean="0"/>
              <a:pPr/>
              <a:t>2/14/11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ADAFF-380B-5948-9912-FDC04E1C3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C688D90-57D3-BE4C-8D2B-2221B8D0E5A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Wed, 11:15 - 11:40: Virtual </a:t>
            </a:r>
            <a:r>
              <a:rPr lang="en-US" dirty="0" err="1" smtClean="0"/>
              <a:t>SMPs</a:t>
            </a:r>
            <a:r>
              <a:rPr lang="en-US" dirty="0" smtClean="0"/>
              <a:t> with </a:t>
            </a:r>
            <a:r>
              <a:rPr lang="en-US" dirty="0" err="1" smtClean="0"/>
              <a:t>ScaleMP's</a:t>
            </a:r>
            <a:r>
              <a:rPr lang="en-US" dirty="0" smtClean="0"/>
              <a:t> </a:t>
            </a:r>
            <a:r>
              <a:rPr lang="en-US" dirty="0" err="1" smtClean="0"/>
              <a:t>vSMP</a:t>
            </a:r>
            <a:r>
              <a:rPr lang="en-US" dirty="0" smtClean="0"/>
              <a:t> Foundation for Cloud (</a:t>
            </a:r>
            <a:r>
              <a:rPr lang="en-US" dirty="0" err="1" smtClean="0"/>
              <a:t>Nir</a:t>
            </a:r>
            <a:r>
              <a:rPr lang="en-US" dirty="0" smtClean="0"/>
              <a:t> </a:t>
            </a:r>
            <a:r>
              <a:rPr lang="en-US" dirty="0" err="1" smtClean="0"/>
              <a:t>Paikowsky</a:t>
            </a:r>
            <a:r>
              <a:rPr lang="en-US" dirty="0" smtClean="0"/>
              <a:t>, </a:t>
            </a:r>
            <a:r>
              <a:rPr lang="en-US" dirty="0" err="1" smtClean="0"/>
              <a:t>ScaleMP</a:t>
            </a:r>
            <a:r>
              <a:rPr lang="en-US" dirty="0" smtClean="0"/>
              <a:t>)</a:t>
            </a:r>
          </a:p>
          <a:p>
            <a:r>
              <a:rPr lang="en-US" dirty="0" smtClean="0"/>
              <a:t>Wed,</a:t>
            </a:r>
            <a:r>
              <a:rPr lang="en-US" baseline="0" dirty="0" smtClean="0"/>
              <a:t> </a:t>
            </a:r>
            <a:r>
              <a:rPr lang="en-US" dirty="0" smtClean="0"/>
              <a:t>1:30 - 1:55: Using Condor as a virtual machine manager (Peter Sanford,</a:t>
            </a:r>
            <a:r>
              <a:rPr lang="en-US" baseline="0" dirty="0" smtClean="0"/>
              <a:t> </a:t>
            </a:r>
            <a:r>
              <a:rPr lang="en-US" dirty="0" smtClean="0"/>
              <a:t>Aruba Networks)</a:t>
            </a:r>
          </a:p>
          <a:p>
            <a:r>
              <a:rPr lang="en-US" dirty="0" smtClean="0"/>
              <a:t>Wed, 1:55 - 2:20: Pools of Virtual Boxes</a:t>
            </a:r>
            <a:r>
              <a:rPr lang="en-US" baseline="0" dirty="0" smtClean="0"/>
              <a:t> (Craig </a:t>
            </a:r>
            <a:r>
              <a:rPr lang="en-US" baseline="0" dirty="0" err="1" smtClean="0"/>
              <a:t>Struble</a:t>
            </a:r>
            <a:r>
              <a:rPr lang="en-US" baseline="0" dirty="0" smtClean="0"/>
              <a:t>, </a:t>
            </a:r>
            <a:r>
              <a:rPr lang="en-US" dirty="0" smtClean="0"/>
              <a:t>Marquette U)</a:t>
            </a:r>
          </a:p>
          <a:p>
            <a:r>
              <a:rPr lang="en-US" dirty="0" smtClean="0"/>
              <a:t>Wed, 3:40 - 4:05: Cloud Computing with Nimbus</a:t>
            </a:r>
            <a:r>
              <a:rPr lang="en-US" baseline="0" dirty="0" smtClean="0"/>
              <a:t> (</a:t>
            </a:r>
            <a:r>
              <a:rPr lang="en-US" dirty="0" smtClean="0"/>
              <a:t>Kate </a:t>
            </a:r>
            <a:r>
              <a:rPr lang="en-US" dirty="0" err="1" smtClean="0"/>
              <a:t>Keahey</a:t>
            </a:r>
            <a:r>
              <a:rPr lang="en-US" dirty="0" smtClean="0"/>
              <a:t>, Argonne)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88D90-57D3-BE4C-8D2B-2221B8D0E5A4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2438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" y="6172200"/>
            <a:ext cx="6019800" cy="457200"/>
          </a:xfrm>
        </p:spPr>
        <p:txBody>
          <a:bodyPr/>
          <a:lstStyle>
            <a:lvl1pPr algn="ctr">
              <a:defRPr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86404" name="Text Box 4"/>
          <p:cNvSpPr txBox="1">
            <a:spLocks noChangeArrowheads="1"/>
          </p:cNvSpPr>
          <p:nvPr/>
        </p:nvSpPr>
        <p:spPr bwMode="auto">
          <a:xfrm>
            <a:off x="4098925" y="3851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2400"/>
          </a:p>
        </p:txBody>
      </p:sp>
      <p:sp>
        <p:nvSpPr>
          <p:cNvPr id="486405" name="Text Box 5"/>
          <p:cNvSpPr txBox="1">
            <a:spLocks noChangeArrowheads="1"/>
          </p:cNvSpPr>
          <p:nvPr/>
        </p:nvSpPr>
        <p:spPr bwMode="auto">
          <a:xfrm>
            <a:off x="2098675" y="4095750"/>
            <a:ext cx="48545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chemeClr val="accent2"/>
              </a:solidFill>
              <a:latin typeface="Comic Sans MS" charset="0"/>
            </a:endParaRPr>
          </a:p>
          <a:p>
            <a:pPr algn="ctr"/>
            <a:r>
              <a:rPr lang="en-US" sz="2400">
                <a:solidFill>
                  <a:schemeClr val="accent2"/>
                </a:solidFill>
                <a:latin typeface="Comic Sans MS" charset="0"/>
              </a:rPr>
              <a:t>Condor Project</a:t>
            </a:r>
          </a:p>
          <a:p>
            <a:pPr algn="ctr"/>
            <a:r>
              <a:rPr lang="en-US" sz="2400">
                <a:solidFill>
                  <a:schemeClr val="accent2"/>
                </a:solidFill>
                <a:latin typeface="Comic Sans MS" charset="0"/>
              </a:rPr>
              <a:t>Computer Sciences Department</a:t>
            </a:r>
          </a:p>
          <a:p>
            <a:pPr algn="ctr"/>
            <a:r>
              <a:rPr lang="en-US" sz="2400">
                <a:solidFill>
                  <a:schemeClr val="accent2"/>
                </a:solidFill>
                <a:latin typeface="Comic Sans MS" charset="0"/>
              </a:rPr>
              <a:t>University of Wisconsin-Madison</a:t>
            </a:r>
          </a:p>
        </p:txBody>
      </p:sp>
      <p:grpSp>
        <p:nvGrpSpPr>
          <p:cNvPr id="486406" name="Group 6"/>
          <p:cNvGrpSpPr>
            <a:grpSpLocks/>
          </p:cNvGrpSpPr>
          <p:nvPr/>
        </p:nvGrpSpPr>
        <p:grpSpPr bwMode="auto">
          <a:xfrm>
            <a:off x="306388" y="5757863"/>
            <a:ext cx="8447087" cy="952500"/>
            <a:chOff x="193" y="3627"/>
            <a:chExt cx="5321" cy="600"/>
          </a:xfrm>
        </p:grpSpPr>
        <p:grpSp>
          <p:nvGrpSpPr>
            <p:cNvPr id="486407" name="Group 7"/>
            <p:cNvGrpSpPr>
              <a:grpSpLocks/>
            </p:cNvGrpSpPr>
            <p:nvPr userDrawn="1"/>
          </p:nvGrpSpPr>
          <p:grpSpPr bwMode="auto">
            <a:xfrm>
              <a:off x="193" y="3766"/>
              <a:ext cx="4875" cy="279"/>
              <a:chOff x="193" y="3766"/>
              <a:chExt cx="4875" cy="279"/>
            </a:xfrm>
          </p:grpSpPr>
          <p:pic>
            <p:nvPicPr>
              <p:cNvPr id="486408" name="Picture 8" descr="new-logo"/>
              <p:cNvPicPr>
                <a:picLocks noChangeAspect="1" noChangeArrowheads="1"/>
              </p:cNvPicPr>
              <p:nvPr/>
            </p:nvPicPr>
            <p:blipFill>
              <a:blip r:embed="rId2"/>
              <a:srcRect r="4134"/>
              <a:stretch>
                <a:fillRect/>
              </a:stretch>
            </p:blipFill>
            <p:spPr bwMode="auto">
              <a:xfrm>
                <a:off x="193" y="3766"/>
                <a:ext cx="835" cy="279"/>
              </a:xfrm>
              <a:prstGeom prst="rect">
                <a:avLst/>
              </a:prstGeom>
              <a:noFill/>
            </p:spPr>
          </p:pic>
          <p:sp>
            <p:nvSpPr>
              <p:cNvPr id="486409" name="Rectangle 9"/>
              <p:cNvSpPr>
                <a:spLocks noChangeArrowheads="1"/>
              </p:cNvSpPr>
              <p:nvPr/>
            </p:nvSpPr>
            <p:spPr bwMode="auto">
              <a:xfrm>
                <a:off x="716" y="3816"/>
                <a:ext cx="4352" cy="42"/>
              </a:xfrm>
              <a:prstGeom prst="rect">
                <a:avLst/>
              </a:prstGeom>
              <a:gradFill rotWithShape="0">
                <a:gsLst>
                  <a:gs pos="0">
                    <a:srgbClr val="777777">
                      <a:gamma/>
                      <a:shade val="46275"/>
                      <a:invGamma/>
                    </a:srgbClr>
                  </a:gs>
                  <a:gs pos="50000">
                    <a:srgbClr val="777777"/>
                  </a:gs>
                  <a:gs pos="100000">
                    <a:srgbClr val="777777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CC6600">
                    <a:alpha val="74998"/>
                  </a:srgb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486410" name="Picture 10" descr="UW_tiny_logo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993" y="3627"/>
              <a:ext cx="521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BDF61C-0117-F742-8C90-0727D8170F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78FF7D2-6D61-2E44-A0E1-A582C50EA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7D117AD-6C57-ED47-B7E5-7DE371B256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8C899CC2-938E-9343-8B10-A8323275D1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41F324C8-EBA0-4F4B-B18A-C5A050DD04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18FEDF8F-9E4C-B049-99DD-FE57F83BDA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21FE368E-570E-1D4D-ACF0-BD91076126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3F356C6C-AF2D-2F49-9C6B-BB44451BC4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18735384-0ADB-E249-B0E9-45AD481DE3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6AB69AD2-574E-5048-98AB-4271BAF1B6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00238"/>
            <a:ext cx="7772400" cy="373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1722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589" y="62384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E5F337-20DA-D940-AA07-D349A9F1066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85382" name="Text Box 6"/>
          <p:cNvSpPr txBox="1">
            <a:spLocks noChangeArrowheads="1"/>
          </p:cNvSpPr>
          <p:nvPr/>
        </p:nvSpPr>
        <p:spPr bwMode="auto">
          <a:xfrm>
            <a:off x="4724400" y="6324600"/>
            <a:ext cx="2282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chemeClr val="accent2"/>
                </a:solidFill>
                <a:latin typeface="Comic Sans MS" charset="0"/>
              </a:rPr>
              <a:t>www.cs.wisc.edu/Condor</a:t>
            </a:r>
          </a:p>
        </p:txBody>
      </p:sp>
      <p:grpSp>
        <p:nvGrpSpPr>
          <p:cNvPr id="485383" name="Group 7"/>
          <p:cNvGrpSpPr>
            <a:grpSpLocks/>
          </p:cNvGrpSpPr>
          <p:nvPr/>
        </p:nvGrpSpPr>
        <p:grpSpPr bwMode="auto">
          <a:xfrm>
            <a:off x="306388" y="5757863"/>
            <a:ext cx="8447087" cy="952500"/>
            <a:chOff x="193" y="3627"/>
            <a:chExt cx="5321" cy="600"/>
          </a:xfrm>
        </p:grpSpPr>
        <p:grpSp>
          <p:nvGrpSpPr>
            <p:cNvPr id="485384" name="Group 8"/>
            <p:cNvGrpSpPr>
              <a:grpSpLocks/>
            </p:cNvGrpSpPr>
            <p:nvPr userDrawn="1"/>
          </p:nvGrpSpPr>
          <p:grpSpPr bwMode="auto">
            <a:xfrm>
              <a:off x="193" y="3766"/>
              <a:ext cx="4875" cy="279"/>
              <a:chOff x="193" y="3766"/>
              <a:chExt cx="4875" cy="279"/>
            </a:xfrm>
          </p:grpSpPr>
          <p:pic>
            <p:nvPicPr>
              <p:cNvPr id="485385" name="Picture 9" descr="new-logo"/>
              <p:cNvPicPr>
                <a:picLocks noChangeAspect="1" noChangeArrowheads="1"/>
              </p:cNvPicPr>
              <p:nvPr/>
            </p:nvPicPr>
            <p:blipFill>
              <a:blip r:embed="rId13"/>
              <a:srcRect r="4134"/>
              <a:stretch>
                <a:fillRect/>
              </a:stretch>
            </p:blipFill>
            <p:spPr bwMode="auto">
              <a:xfrm>
                <a:off x="193" y="3766"/>
                <a:ext cx="835" cy="279"/>
              </a:xfrm>
              <a:prstGeom prst="rect">
                <a:avLst/>
              </a:prstGeom>
              <a:noFill/>
            </p:spPr>
          </p:pic>
          <p:sp>
            <p:nvSpPr>
              <p:cNvPr id="485386" name="Rectangle 10"/>
              <p:cNvSpPr>
                <a:spLocks noChangeArrowheads="1"/>
              </p:cNvSpPr>
              <p:nvPr/>
            </p:nvSpPr>
            <p:spPr bwMode="auto">
              <a:xfrm>
                <a:off x="716" y="3816"/>
                <a:ext cx="4352" cy="42"/>
              </a:xfrm>
              <a:prstGeom prst="rect">
                <a:avLst/>
              </a:prstGeom>
              <a:gradFill rotWithShape="0">
                <a:gsLst>
                  <a:gs pos="0">
                    <a:srgbClr val="777777">
                      <a:gamma/>
                      <a:shade val="46275"/>
                      <a:invGamma/>
                    </a:srgbClr>
                  </a:gs>
                  <a:gs pos="50000">
                    <a:srgbClr val="777777"/>
                  </a:gs>
                  <a:gs pos="100000">
                    <a:srgbClr val="777777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CC6600">
                    <a:alpha val="74998"/>
                  </a:srgb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485387" name="Picture 11" descr="UW_tiny_logo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4993" y="3627"/>
              <a:ext cx="521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808000"/>
        </a:buClr>
        <a:buSzPct val="120000"/>
        <a:buChar char="›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0000"/>
        <a:buFont typeface="Marlett" charset="0"/>
        <a:buChar char="h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3213100"/>
          </a:xfrm>
        </p:spPr>
        <p:txBody>
          <a:bodyPr/>
          <a:lstStyle/>
          <a:p>
            <a:r>
              <a:rPr lang="en-US" dirty="0" smtClean="0"/>
              <a:t>Virtual Machines in Condor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Condor in a VM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Run Condor in a VM</a:t>
            </a:r>
          </a:p>
          <a:p>
            <a:pPr>
              <a:lnSpc>
                <a:spcPct val="90000"/>
              </a:lnSpc>
            </a:pPr>
            <a:r>
              <a:rPr lang="en-US"/>
              <a:t>VM joins your pool</a:t>
            </a:r>
          </a:p>
          <a:p>
            <a:pPr>
              <a:lnSpc>
                <a:spcPct val="90000"/>
              </a:lnSpc>
            </a:pPr>
            <a:r>
              <a:rPr lang="en-US"/>
              <a:t>VM acts like any other node</a:t>
            </a:r>
          </a:p>
          <a:p>
            <a:pPr>
              <a:lnSpc>
                <a:spcPct val="90000"/>
              </a:lnSpc>
            </a:pPr>
            <a:r>
              <a:rPr lang="en-US"/>
              <a:t>Condor in VM can gather information from host machine</a:t>
            </a:r>
          </a:p>
          <a:p>
            <a:pPr lvl="1">
              <a:lnSpc>
                <a:spcPct val="90000"/>
              </a:lnSpc>
            </a:pPr>
            <a:r>
              <a:rPr lang="en-US"/>
              <a:t>E.g. load average, keyboard idle time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Condor in a VM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5181600" y="2133600"/>
            <a:ext cx="33528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572125" y="1676400"/>
            <a:ext cx="2657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Execute Machine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6096000" y="2362200"/>
            <a:ext cx="1600200" cy="52863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Startd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5562600" y="3505200"/>
            <a:ext cx="2667000" cy="1828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5607" name="Picture 7" descr="MCj0431637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276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5410200" y="3290888"/>
            <a:ext cx="838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Helvetica" charset="0"/>
              </a:rPr>
              <a:t>VM</a:t>
            </a:r>
            <a:endParaRPr lang="en-US" b="1"/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6324600" y="3733800"/>
            <a:ext cx="1676400" cy="52863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Startd</a:t>
            </a:r>
            <a:endParaRPr lang="en-US">
              <a:latin typeface="Impact" charset="0"/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6705600" y="4572000"/>
            <a:ext cx="914400" cy="5286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Job</a:t>
            </a:r>
          </a:p>
        </p:txBody>
      </p:sp>
      <p:sp>
        <p:nvSpPr>
          <p:cNvPr id="25611" name="Line 12"/>
          <p:cNvSpPr>
            <a:spLocks noChangeShapeType="1"/>
          </p:cNvSpPr>
          <p:nvPr/>
        </p:nvSpPr>
        <p:spPr bwMode="auto">
          <a:xfrm>
            <a:off x="7162800" y="4267200"/>
            <a:ext cx="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2" name="Line 14"/>
          <p:cNvSpPr>
            <a:spLocks noChangeShapeType="1"/>
          </p:cNvSpPr>
          <p:nvPr/>
        </p:nvSpPr>
        <p:spPr bwMode="auto">
          <a:xfrm>
            <a:off x="6858000" y="2895600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3" name="Rectangle 15"/>
          <p:cNvSpPr>
            <a:spLocks noChangeArrowheads="1"/>
          </p:cNvSpPr>
          <p:nvPr/>
        </p:nvSpPr>
        <p:spPr bwMode="auto">
          <a:xfrm>
            <a:off x="685800" y="2133600"/>
            <a:ext cx="33528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4" name="Text Box 16"/>
          <p:cNvSpPr txBox="1">
            <a:spLocks noChangeArrowheads="1"/>
          </p:cNvSpPr>
          <p:nvPr/>
        </p:nvSpPr>
        <p:spPr bwMode="auto">
          <a:xfrm>
            <a:off x="1076325" y="1676400"/>
            <a:ext cx="2541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Submit Machine</a:t>
            </a:r>
          </a:p>
        </p:txBody>
      </p:sp>
      <p:sp>
        <p:nvSpPr>
          <p:cNvPr id="25615" name="Text Box 17"/>
          <p:cNvSpPr txBox="1">
            <a:spLocks noChangeArrowheads="1"/>
          </p:cNvSpPr>
          <p:nvPr/>
        </p:nvSpPr>
        <p:spPr bwMode="auto">
          <a:xfrm>
            <a:off x="1524000" y="2747963"/>
            <a:ext cx="1600200" cy="52863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Schedd</a:t>
            </a:r>
          </a:p>
        </p:txBody>
      </p:sp>
      <p:sp>
        <p:nvSpPr>
          <p:cNvPr id="25616" name="Rectangle 18"/>
          <p:cNvSpPr>
            <a:spLocks noChangeArrowheads="1"/>
          </p:cNvSpPr>
          <p:nvPr/>
        </p:nvSpPr>
        <p:spPr bwMode="auto">
          <a:xfrm>
            <a:off x="1524000" y="32766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7" name="Rectangle 19"/>
          <p:cNvSpPr>
            <a:spLocks noChangeArrowheads="1"/>
          </p:cNvSpPr>
          <p:nvPr/>
        </p:nvSpPr>
        <p:spPr bwMode="auto">
          <a:xfrm>
            <a:off x="1524000" y="34290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8" name="Rectangle 20"/>
          <p:cNvSpPr>
            <a:spLocks noChangeArrowheads="1"/>
          </p:cNvSpPr>
          <p:nvPr/>
        </p:nvSpPr>
        <p:spPr bwMode="auto">
          <a:xfrm>
            <a:off x="1524000" y="35814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9" name="Rectangle 21"/>
          <p:cNvSpPr>
            <a:spLocks noChangeArrowheads="1"/>
          </p:cNvSpPr>
          <p:nvPr/>
        </p:nvSpPr>
        <p:spPr bwMode="auto">
          <a:xfrm>
            <a:off x="1524000" y="37338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0" name="Rectangle 22"/>
          <p:cNvSpPr>
            <a:spLocks noChangeArrowheads="1"/>
          </p:cNvSpPr>
          <p:nvPr/>
        </p:nvSpPr>
        <p:spPr bwMode="auto">
          <a:xfrm>
            <a:off x="1524000" y="38862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1" name="Rectangle 23"/>
          <p:cNvSpPr>
            <a:spLocks noChangeArrowheads="1"/>
          </p:cNvSpPr>
          <p:nvPr/>
        </p:nvSpPr>
        <p:spPr bwMode="auto">
          <a:xfrm>
            <a:off x="1524000" y="40386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2" name="Rectangle 24"/>
          <p:cNvSpPr>
            <a:spLocks noChangeArrowheads="1"/>
          </p:cNvSpPr>
          <p:nvPr/>
        </p:nvSpPr>
        <p:spPr bwMode="auto">
          <a:xfrm>
            <a:off x="1524000" y="41910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3" name="Line 25"/>
          <p:cNvSpPr>
            <a:spLocks noChangeShapeType="1"/>
          </p:cNvSpPr>
          <p:nvPr/>
        </p:nvSpPr>
        <p:spPr bwMode="auto">
          <a:xfrm>
            <a:off x="3048000" y="3124200"/>
            <a:ext cx="3352800" cy="8382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Config</a:t>
            </a:r>
            <a:r>
              <a:rPr lang="en-US" dirty="0"/>
              <a:t> Settings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Host </a:t>
            </a:r>
            <a:r>
              <a:rPr lang="en-US" dirty="0" err="1"/>
              <a:t>config</a:t>
            </a:r>
            <a:r>
              <a:rPr lang="en-US" dirty="0"/>
              <a:t> file</a:t>
            </a:r>
          </a:p>
          <a:p>
            <a:pPr lvl="1"/>
            <a:r>
              <a:rPr lang="en-US" sz="2000" dirty="0">
                <a:latin typeface="Courier New" charset="0"/>
              </a:rPr>
              <a:t>VMP_VM_LIST = vm1.bar.edu, vm2.bar.edu</a:t>
            </a:r>
          </a:p>
          <a:p>
            <a:pPr lvl="1"/>
            <a:r>
              <a:rPr lang="en-US" sz="2000" dirty="0">
                <a:latin typeface="Courier New" charset="0"/>
              </a:rPr>
              <a:t>HOSTALLOW_WRITE = $(HOSTALLOW_WRITE),</a:t>
            </a:r>
            <a:r>
              <a:rPr lang="en-US" sz="2000" dirty="0" smtClean="0">
                <a:latin typeface="Courier New" charset="0"/>
              </a:rPr>
              <a:t> \</a:t>
            </a:r>
            <a:br>
              <a:rPr lang="en-US" sz="2000" dirty="0" smtClean="0">
                <a:latin typeface="Courier New" charset="0"/>
              </a:rPr>
            </a:br>
            <a:r>
              <a:rPr lang="en-US" sz="2000" dirty="0" smtClean="0">
                <a:latin typeface="Courier New" charset="0"/>
              </a:rPr>
              <a:t>   $</a:t>
            </a:r>
            <a:r>
              <a:rPr lang="en-US" sz="2000" dirty="0">
                <a:latin typeface="Courier New" charset="0"/>
              </a:rPr>
              <a:t>(VMP_VM_LSIT)</a:t>
            </a:r>
          </a:p>
          <a:p>
            <a:r>
              <a:rPr lang="en-US" dirty="0"/>
              <a:t>VM </a:t>
            </a:r>
            <a:r>
              <a:rPr lang="en-US" dirty="0" err="1"/>
              <a:t>config</a:t>
            </a:r>
            <a:r>
              <a:rPr lang="en-US" dirty="0"/>
              <a:t> file</a:t>
            </a:r>
          </a:p>
          <a:p>
            <a:pPr lvl="1"/>
            <a:r>
              <a:rPr lang="en-US" sz="2000" dirty="0">
                <a:latin typeface="Courier New" charset="0"/>
              </a:rPr>
              <a:t>VMP_HOST_MACHINE = </a:t>
            </a:r>
            <a:r>
              <a:rPr lang="en-US" sz="2000" dirty="0" err="1">
                <a:latin typeface="Courier New" charset="0"/>
              </a:rPr>
              <a:t>foo.bar.edu</a:t>
            </a:r>
            <a:endParaRPr lang="en-US" sz="2000" dirty="0">
              <a:latin typeface="Courier New" charset="0"/>
            </a:endParaRPr>
          </a:p>
          <a:p>
            <a:pPr lvl="1"/>
            <a:r>
              <a:rPr lang="en-US" sz="2000" dirty="0">
                <a:latin typeface="Courier New" charset="0"/>
              </a:rPr>
              <a:t>START = (</a:t>
            </a:r>
            <a:r>
              <a:rPr lang="en-US" sz="2000" dirty="0" err="1">
                <a:latin typeface="Courier New" charset="0"/>
              </a:rPr>
              <a:t>KeyboardIdle</a:t>
            </a:r>
            <a:r>
              <a:rPr lang="en-US" sz="2000" dirty="0">
                <a:latin typeface="Courier New" charset="0"/>
              </a:rPr>
              <a:t> &gt; 150) &amp;</a:t>
            </a:r>
            <a:r>
              <a:rPr lang="en-US" sz="2000" dirty="0" smtClean="0">
                <a:latin typeface="Courier New" charset="0"/>
              </a:rPr>
              <a:t>&amp; \</a:t>
            </a:r>
            <a:br>
              <a:rPr lang="en-US" sz="2000" dirty="0" smtClean="0">
                <a:latin typeface="Courier New" charset="0"/>
              </a:rPr>
            </a:br>
            <a:r>
              <a:rPr lang="en-US" sz="2000" dirty="0" smtClean="0">
                <a:latin typeface="Courier New" charset="0"/>
              </a:rPr>
              <a:t>   </a:t>
            </a:r>
            <a:r>
              <a:rPr lang="en-US" sz="2000" dirty="0">
                <a:latin typeface="Courier New" charset="0"/>
              </a:rPr>
              <a:t>(</a:t>
            </a:r>
            <a:r>
              <a:rPr lang="en-US" sz="2000" dirty="0" err="1">
                <a:latin typeface="Courier New" charset="0"/>
              </a:rPr>
              <a:t>HOST_KeyboardIdle</a:t>
            </a:r>
            <a:r>
              <a:rPr lang="en-US" sz="2000" dirty="0">
                <a:latin typeface="Courier New" charset="0"/>
              </a:rPr>
              <a:t> &gt; 150)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VM Universe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VM image is the job</a:t>
            </a:r>
          </a:p>
          <a:p>
            <a:r>
              <a:rPr lang="en-US" dirty="0"/>
              <a:t>Job output is the modified VM image</a:t>
            </a:r>
          </a:p>
          <a:p>
            <a:r>
              <a:rPr lang="en-US" dirty="0" err="1" smtClean="0"/>
              <a:t>VMWare</a:t>
            </a:r>
            <a:r>
              <a:rPr lang="en-US" dirty="0" smtClean="0"/>
              <a:t>, KVM </a:t>
            </a:r>
            <a:r>
              <a:rPr lang="en-US" dirty="0"/>
              <a:t>and </a:t>
            </a:r>
            <a:r>
              <a:rPr lang="en-US" dirty="0" err="1"/>
              <a:t>Xen</a:t>
            </a:r>
            <a:r>
              <a:rPr lang="en-US" dirty="0"/>
              <a:t> are </a:t>
            </a:r>
            <a:r>
              <a:rPr lang="en-US" dirty="0" smtClean="0"/>
              <a:t>supported</a:t>
            </a:r>
          </a:p>
          <a:p>
            <a:r>
              <a:rPr lang="en-US" dirty="0" smtClean="0"/>
              <a:t>VM GAHP</a:t>
            </a:r>
          </a:p>
          <a:p>
            <a:pPr lvl="1"/>
            <a:r>
              <a:rPr lang="en-US" dirty="0" smtClean="0"/>
              <a:t>Daemon used</a:t>
            </a:r>
            <a:r>
              <a:rPr lang="en-US" dirty="0" smtClean="0"/>
              <a:t> </a:t>
            </a:r>
            <a:r>
              <a:rPr lang="en-US" dirty="0" smtClean="0"/>
              <a:t>by</a:t>
            </a:r>
            <a:r>
              <a:rPr lang="en-US" dirty="0" smtClean="0"/>
              <a:t> </a:t>
            </a:r>
            <a:r>
              <a:rPr lang="en-US" dirty="0" err="1" smtClean="0"/>
              <a:t>condor_starter</a:t>
            </a:r>
            <a:r>
              <a:rPr lang="en-US" dirty="0" smtClean="0"/>
              <a:t> to interact with VM software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D117AD-6C57-ED47-B7E5-7DE371B256D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VM Universe Example</a:t>
            </a:r>
          </a:p>
        </p:txBody>
      </p:sp>
      <p:sp>
        <p:nvSpPr>
          <p:cNvPr id="272387" name="Rectangle 3"/>
          <p:cNvSpPr>
            <a:spLocks noChangeArrowheads="1"/>
          </p:cNvSpPr>
          <p:nvPr/>
        </p:nvSpPr>
        <p:spPr bwMode="auto">
          <a:xfrm>
            <a:off x="5638800" y="2133600"/>
            <a:ext cx="28956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388" name="Text Box 4"/>
          <p:cNvSpPr txBox="1">
            <a:spLocks noChangeArrowheads="1"/>
          </p:cNvSpPr>
          <p:nvPr/>
        </p:nvSpPr>
        <p:spPr bwMode="auto">
          <a:xfrm>
            <a:off x="5572125" y="1676400"/>
            <a:ext cx="2657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Execute Machine</a:t>
            </a:r>
          </a:p>
        </p:txBody>
      </p:sp>
      <p:sp>
        <p:nvSpPr>
          <p:cNvPr id="272389" name="Text Box 5"/>
          <p:cNvSpPr txBox="1">
            <a:spLocks noChangeArrowheads="1"/>
          </p:cNvSpPr>
          <p:nvPr/>
        </p:nvSpPr>
        <p:spPr bwMode="auto">
          <a:xfrm>
            <a:off x="6324600" y="2362200"/>
            <a:ext cx="1600200" cy="52863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Startd</a:t>
            </a:r>
          </a:p>
        </p:txBody>
      </p:sp>
      <p:sp>
        <p:nvSpPr>
          <p:cNvPr id="272395" name="Rectangle 11"/>
          <p:cNvSpPr>
            <a:spLocks noChangeArrowheads="1"/>
          </p:cNvSpPr>
          <p:nvPr/>
        </p:nvSpPr>
        <p:spPr bwMode="auto">
          <a:xfrm>
            <a:off x="533400" y="2133600"/>
            <a:ext cx="28194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396" name="Text Box 12"/>
          <p:cNvSpPr txBox="1">
            <a:spLocks noChangeArrowheads="1"/>
          </p:cNvSpPr>
          <p:nvPr/>
        </p:nvSpPr>
        <p:spPr bwMode="auto">
          <a:xfrm>
            <a:off x="838200" y="1676400"/>
            <a:ext cx="2541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Submit Machine</a:t>
            </a:r>
          </a:p>
        </p:txBody>
      </p:sp>
      <p:sp>
        <p:nvSpPr>
          <p:cNvPr id="272397" name="Text Box 13"/>
          <p:cNvSpPr txBox="1">
            <a:spLocks noChangeArrowheads="1"/>
          </p:cNvSpPr>
          <p:nvPr/>
        </p:nvSpPr>
        <p:spPr bwMode="auto">
          <a:xfrm>
            <a:off x="1143000" y="2747963"/>
            <a:ext cx="1600200" cy="52863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Schedd</a:t>
            </a:r>
          </a:p>
        </p:txBody>
      </p:sp>
      <p:sp>
        <p:nvSpPr>
          <p:cNvPr id="272398" name="Rectangle 14"/>
          <p:cNvSpPr>
            <a:spLocks noChangeArrowheads="1"/>
          </p:cNvSpPr>
          <p:nvPr/>
        </p:nvSpPr>
        <p:spPr bwMode="auto">
          <a:xfrm>
            <a:off x="1143000" y="32766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399" name="Rectangle 15"/>
          <p:cNvSpPr>
            <a:spLocks noChangeArrowheads="1"/>
          </p:cNvSpPr>
          <p:nvPr/>
        </p:nvSpPr>
        <p:spPr bwMode="auto">
          <a:xfrm>
            <a:off x="1143000" y="34290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00" name="Rectangle 16"/>
          <p:cNvSpPr>
            <a:spLocks noChangeArrowheads="1"/>
          </p:cNvSpPr>
          <p:nvPr/>
        </p:nvSpPr>
        <p:spPr bwMode="auto">
          <a:xfrm>
            <a:off x="1143000" y="35814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01" name="Rectangle 17"/>
          <p:cNvSpPr>
            <a:spLocks noChangeArrowheads="1"/>
          </p:cNvSpPr>
          <p:nvPr/>
        </p:nvSpPr>
        <p:spPr bwMode="auto">
          <a:xfrm>
            <a:off x="1143000" y="37338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02" name="Rectangle 18"/>
          <p:cNvSpPr>
            <a:spLocks noChangeArrowheads="1"/>
          </p:cNvSpPr>
          <p:nvPr/>
        </p:nvSpPr>
        <p:spPr bwMode="auto">
          <a:xfrm>
            <a:off x="1143000" y="38862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03" name="Rectangle 19"/>
          <p:cNvSpPr>
            <a:spLocks noChangeArrowheads="1"/>
          </p:cNvSpPr>
          <p:nvPr/>
        </p:nvSpPr>
        <p:spPr bwMode="auto">
          <a:xfrm>
            <a:off x="1143000" y="40386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04" name="Rectangle 20"/>
          <p:cNvSpPr>
            <a:spLocks noChangeArrowheads="1"/>
          </p:cNvSpPr>
          <p:nvPr/>
        </p:nvSpPr>
        <p:spPr bwMode="auto">
          <a:xfrm>
            <a:off x="1143000" y="41910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06" name="Line 22"/>
          <p:cNvSpPr>
            <a:spLocks noChangeShapeType="1"/>
          </p:cNvSpPr>
          <p:nvPr/>
        </p:nvSpPr>
        <p:spPr bwMode="auto">
          <a:xfrm flipV="1">
            <a:off x="2743200" y="2590800"/>
            <a:ext cx="3657600" cy="3810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07" name="Oval 23"/>
          <p:cNvSpPr>
            <a:spLocks noChangeArrowheads="1"/>
          </p:cNvSpPr>
          <p:nvPr/>
        </p:nvSpPr>
        <p:spPr bwMode="auto">
          <a:xfrm>
            <a:off x="3962400" y="5181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08" name="Oval 24"/>
          <p:cNvSpPr>
            <a:spLocks noChangeArrowheads="1"/>
          </p:cNvSpPr>
          <p:nvPr/>
        </p:nvSpPr>
        <p:spPr bwMode="auto">
          <a:xfrm>
            <a:off x="3962400" y="5029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09" name="Oval 25"/>
          <p:cNvSpPr>
            <a:spLocks noChangeArrowheads="1"/>
          </p:cNvSpPr>
          <p:nvPr/>
        </p:nvSpPr>
        <p:spPr bwMode="auto">
          <a:xfrm>
            <a:off x="3962400" y="48768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10" name="Oval 26"/>
          <p:cNvSpPr>
            <a:spLocks noChangeArrowheads="1"/>
          </p:cNvSpPr>
          <p:nvPr/>
        </p:nvSpPr>
        <p:spPr bwMode="auto">
          <a:xfrm>
            <a:off x="3962400" y="47244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11" name="Oval 27"/>
          <p:cNvSpPr>
            <a:spLocks noChangeArrowheads="1"/>
          </p:cNvSpPr>
          <p:nvPr/>
        </p:nvSpPr>
        <p:spPr bwMode="auto">
          <a:xfrm>
            <a:off x="3962400" y="45720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12" name="Oval 28"/>
          <p:cNvSpPr>
            <a:spLocks noChangeArrowheads="1"/>
          </p:cNvSpPr>
          <p:nvPr/>
        </p:nvSpPr>
        <p:spPr bwMode="auto">
          <a:xfrm>
            <a:off x="3962400" y="4419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13" name="Oval 29"/>
          <p:cNvSpPr>
            <a:spLocks noChangeArrowheads="1"/>
          </p:cNvSpPr>
          <p:nvPr/>
        </p:nvSpPr>
        <p:spPr bwMode="auto">
          <a:xfrm>
            <a:off x="3962400" y="4267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14" name="Oval 30"/>
          <p:cNvSpPr>
            <a:spLocks noChangeArrowheads="1"/>
          </p:cNvSpPr>
          <p:nvPr/>
        </p:nvSpPr>
        <p:spPr bwMode="auto">
          <a:xfrm>
            <a:off x="2057400" y="5181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15" name="Oval 31"/>
          <p:cNvSpPr>
            <a:spLocks noChangeArrowheads="1"/>
          </p:cNvSpPr>
          <p:nvPr/>
        </p:nvSpPr>
        <p:spPr bwMode="auto">
          <a:xfrm>
            <a:off x="2057400" y="5029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16" name="Oval 32"/>
          <p:cNvSpPr>
            <a:spLocks noChangeArrowheads="1"/>
          </p:cNvSpPr>
          <p:nvPr/>
        </p:nvSpPr>
        <p:spPr bwMode="auto">
          <a:xfrm>
            <a:off x="2057400" y="48768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17" name="Oval 33"/>
          <p:cNvSpPr>
            <a:spLocks noChangeArrowheads="1"/>
          </p:cNvSpPr>
          <p:nvPr/>
        </p:nvSpPr>
        <p:spPr bwMode="auto">
          <a:xfrm>
            <a:off x="2057400" y="47244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18" name="Oval 34"/>
          <p:cNvSpPr>
            <a:spLocks noChangeArrowheads="1"/>
          </p:cNvSpPr>
          <p:nvPr/>
        </p:nvSpPr>
        <p:spPr bwMode="auto">
          <a:xfrm>
            <a:off x="2057400" y="45720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19" name="Oval 35"/>
          <p:cNvSpPr>
            <a:spLocks noChangeArrowheads="1"/>
          </p:cNvSpPr>
          <p:nvPr/>
        </p:nvSpPr>
        <p:spPr bwMode="auto">
          <a:xfrm>
            <a:off x="2057400" y="4419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420" name="Oval 36"/>
          <p:cNvSpPr>
            <a:spLocks noChangeArrowheads="1"/>
          </p:cNvSpPr>
          <p:nvPr/>
        </p:nvSpPr>
        <p:spPr bwMode="auto">
          <a:xfrm>
            <a:off x="2057400" y="4267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VM Universe Example</a:t>
            </a:r>
          </a:p>
        </p:txBody>
      </p:sp>
      <p:sp>
        <p:nvSpPr>
          <p:cNvPr id="273411" name="Rectangle 3"/>
          <p:cNvSpPr>
            <a:spLocks noChangeArrowheads="1"/>
          </p:cNvSpPr>
          <p:nvPr/>
        </p:nvSpPr>
        <p:spPr bwMode="auto">
          <a:xfrm>
            <a:off x="5638800" y="2133600"/>
            <a:ext cx="28956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5572125" y="1676400"/>
            <a:ext cx="2657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Execute Machine</a:t>
            </a:r>
          </a:p>
        </p:txBody>
      </p:sp>
      <p:sp>
        <p:nvSpPr>
          <p:cNvPr id="273413" name="Text Box 5"/>
          <p:cNvSpPr txBox="1">
            <a:spLocks noChangeArrowheads="1"/>
          </p:cNvSpPr>
          <p:nvPr/>
        </p:nvSpPr>
        <p:spPr bwMode="auto">
          <a:xfrm>
            <a:off x="6324600" y="2362200"/>
            <a:ext cx="1600200" cy="52863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Startd</a:t>
            </a:r>
          </a:p>
        </p:txBody>
      </p:sp>
      <p:sp>
        <p:nvSpPr>
          <p:cNvPr id="273419" name="Rectangle 11"/>
          <p:cNvSpPr>
            <a:spLocks noChangeArrowheads="1"/>
          </p:cNvSpPr>
          <p:nvPr/>
        </p:nvSpPr>
        <p:spPr bwMode="auto">
          <a:xfrm>
            <a:off x="533400" y="2133600"/>
            <a:ext cx="28194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20" name="Text Box 12"/>
          <p:cNvSpPr txBox="1">
            <a:spLocks noChangeArrowheads="1"/>
          </p:cNvSpPr>
          <p:nvPr/>
        </p:nvSpPr>
        <p:spPr bwMode="auto">
          <a:xfrm>
            <a:off x="838200" y="1676400"/>
            <a:ext cx="2541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Submit Machine</a:t>
            </a:r>
          </a:p>
        </p:txBody>
      </p:sp>
      <p:sp>
        <p:nvSpPr>
          <p:cNvPr id="273421" name="Text Box 13"/>
          <p:cNvSpPr txBox="1">
            <a:spLocks noChangeArrowheads="1"/>
          </p:cNvSpPr>
          <p:nvPr/>
        </p:nvSpPr>
        <p:spPr bwMode="auto">
          <a:xfrm>
            <a:off x="1143000" y="2747963"/>
            <a:ext cx="1600200" cy="52863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Schedd</a:t>
            </a:r>
          </a:p>
        </p:txBody>
      </p:sp>
      <p:sp>
        <p:nvSpPr>
          <p:cNvPr id="273422" name="Rectangle 14"/>
          <p:cNvSpPr>
            <a:spLocks noChangeArrowheads="1"/>
          </p:cNvSpPr>
          <p:nvPr/>
        </p:nvSpPr>
        <p:spPr bwMode="auto">
          <a:xfrm>
            <a:off x="1143000" y="32766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23" name="Rectangle 15"/>
          <p:cNvSpPr>
            <a:spLocks noChangeArrowheads="1"/>
          </p:cNvSpPr>
          <p:nvPr/>
        </p:nvSpPr>
        <p:spPr bwMode="auto">
          <a:xfrm>
            <a:off x="1143000" y="34290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24" name="Rectangle 16"/>
          <p:cNvSpPr>
            <a:spLocks noChangeArrowheads="1"/>
          </p:cNvSpPr>
          <p:nvPr/>
        </p:nvSpPr>
        <p:spPr bwMode="auto">
          <a:xfrm>
            <a:off x="1143000" y="35814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25" name="Rectangle 17"/>
          <p:cNvSpPr>
            <a:spLocks noChangeArrowheads="1"/>
          </p:cNvSpPr>
          <p:nvPr/>
        </p:nvSpPr>
        <p:spPr bwMode="auto">
          <a:xfrm>
            <a:off x="1143000" y="37338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26" name="Rectangle 18"/>
          <p:cNvSpPr>
            <a:spLocks noChangeArrowheads="1"/>
          </p:cNvSpPr>
          <p:nvPr/>
        </p:nvSpPr>
        <p:spPr bwMode="auto">
          <a:xfrm>
            <a:off x="1143000" y="38862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27" name="Rectangle 19"/>
          <p:cNvSpPr>
            <a:spLocks noChangeArrowheads="1"/>
          </p:cNvSpPr>
          <p:nvPr/>
        </p:nvSpPr>
        <p:spPr bwMode="auto">
          <a:xfrm>
            <a:off x="1143000" y="40386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28" name="Rectangle 20"/>
          <p:cNvSpPr>
            <a:spLocks noChangeArrowheads="1"/>
          </p:cNvSpPr>
          <p:nvPr/>
        </p:nvSpPr>
        <p:spPr bwMode="auto">
          <a:xfrm>
            <a:off x="1143000" y="41910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30" name="Line 22"/>
          <p:cNvSpPr>
            <a:spLocks noChangeShapeType="1"/>
          </p:cNvSpPr>
          <p:nvPr/>
        </p:nvSpPr>
        <p:spPr bwMode="auto">
          <a:xfrm flipV="1">
            <a:off x="2743200" y="2590800"/>
            <a:ext cx="3657600" cy="3810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31" name="Oval 23"/>
          <p:cNvSpPr>
            <a:spLocks noChangeArrowheads="1"/>
          </p:cNvSpPr>
          <p:nvPr/>
        </p:nvSpPr>
        <p:spPr bwMode="auto">
          <a:xfrm>
            <a:off x="3962400" y="5181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32" name="Oval 24"/>
          <p:cNvSpPr>
            <a:spLocks noChangeArrowheads="1"/>
          </p:cNvSpPr>
          <p:nvPr/>
        </p:nvSpPr>
        <p:spPr bwMode="auto">
          <a:xfrm>
            <a:off x="3962400" y="5029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33" name="Oval 25"/>
          <p:cNvSpPr>
            <a:spLocks noChangeArrowheads="1"/>
          </p:cNvSpPr>
          <p:nvPr/>
        </p:nvSpPr>
        <p:spPr bwMode="auto">
          <a:xfrm>
            <a:off x="3962400" y="48768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34" name="Oval 26"/>
          <p:cNvSpPr>
            <a:spLocks noChangeArrowheads="1"/>
          </p:cNvSpPr>
          <p:nvPr/>
        </p:nvSpPr>
        <p:spPr bwMode="auto">
          <a:xfrm>
            <a:off x="3962400" y="47244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35" name="Oval 27"/>
          <p:cNvSpPr>
            <a:spLocks noChangeArrowheads="1"/>
          </p:cNvSpPr>
          <p:nvPr/>
        </p:nvSpPr>
        <p:spPr bwMode="auto">
          <a:xfrm>
            <a:off x="3962400" y="45720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36" name="Oval 28"/>
          <p:cNvSpPr>
            <a:spLocks noChangeArrowheads="1"/>
          </p:cNvSpPr>
          <p:nvPr/>
        </p:nvSpPr>
        <p:spPr bwMode="auto">
          <a:xfrm>
            <a:off x="3962400" y="4419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37" name="Oval 29"/>
          <p:cNvSpPr>
            <a:spLocks noChangeArrowheads="1"/>
          </p:cNvSpPr>
          <p:nvPr/>
        </p:nvSpPr>
        <p:spPr bwMode="auto">
          <a:xfrm>
            <a:off x="3962400" y="4267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38" name="Oval 30"/>
          <p:cNvSpPr>
            <a:spLocks noChangeArrowheads="1"/>
          </p:cNvSpPr>
          <p:nvPr/>
        </p:nvSpPr>
        <p:spPr bwMode="auto">
          <a:xfrm>
            <a:off x="2057400" y="5181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39" name="Oval 31"/>
          <p:cNvSpPr>
            <a:spLocks noChangeArrowheads="1"/>
          </p:cNvSpPr>
          <p:nvPr/>
        </p:nvSpPr>
        <p:spPr bwMode="auto">
          <a:xfrm>
            <a:off x="2057400" y="5029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40" name="Oval 32"/>
          <p:cNvSpPr>
            <a:spLocks noChangeArrowheads="1"/>
          </p:cNvSpPr>
          <p:nvPr/>
        </p:nvSpPr>
        <p:spPr bwMode="auto">
          <a:xfrm>
            <a:off x="2057400" y="48768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41" name="Oval 33"/>
          <p:cNvSpPr>
            <a:spLocks noChangeArrowheads="1"/>
          </p:cNvSpPr>
          <p:nvPr/>
        </p:nvSpPr>
        <p:spPr bwMode="auto">
          <a:xfrm>
            <a:off x="2057400" y="47244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42" name="Oval 34"/>
          <p:cNvSpPr>
            <a:spLocks noChangeArrowheads="1"/>
          </p:cNvSpPr>
          <p:nvPr/>
        </p:nvSpPr>
        <p:spPr bwMode="auto">
          <a:xfrm>
            <a:off x="2057400" y="45720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43" name="Oval 35"/>
          <p:cNvSpPr>
            <a:spLocks noChangeArrowheads="1"/>
          </p:cNvSpPr>
          <p:nvPr/>
        </p:nvSpPr>
        <p:spPr bwMode="auto">
          <a:xfrm>
            <a:off x="2057400" y="4419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44" name="Oval 36"/>
          <p:cNvSpPr>
            <a:spLocks noChangeArrowheads="1"/>
          </p:cNvSpPr>
          <p:nvPr/>
        </p:nvSpPr>
        <p:spPr bwMode="auto">
          <a:xfrm>
            <a:off x="2057400" y="4267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45" name="Line 37"/>
          <p:cNvSpPr>
            <a:spLocks noChangeShapeType="1"/>
          </p:cNvSpPr>
          <p:nvPr/>
        </p:nvSpPr>
        <p:spPr bwMode="auto">
          <a:xfrm flipV="1">
            <a:off x="2819400" y="2743200"/>
            <a:ext cx="3505200" cy="1600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46" name="Line 38"/>
          <p:cNvSpPr>
            <a:spLocks noChangeShapeType="1"/>
          </p:cNvSpPr>
          <p:nvPr/>
        </p:nvSpPr>
        <p:spPr bwMode="auto">
          <a:xfrm flipV="1">
            <a:off x="4648200" y="2895600"/>
            <a:ext cx="1752600" cy="1447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VM Universe Example</a:t>
            </a:r>
          </a:p>
        </p:txBody>
      </p:sp>
      <p:sp>
        <p:nvSpPr>
          <p:cNvPr id="274435" name="Rectangle 3"/>
          <p:cNvSpPr>
            <a:spLocks noChangeArrowheads="1"/>
          </p:cNvSpPr>
          <p:nvPr/>
        </p:nvSpPr>
        <p:spPr bwMode="auto">
          <a:xfrm>
            <a:off x="5638800" y="2133600"/>
            <a:ext cx="28956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36" name="Text Box 4"/>
          <p:cNvSpPr txBox="1">
            <a:spLocks noChangeArrowheads="1"/>
          </p:cNvSpPr>
          <p:nvPr/>
        </p:nvSpPr>
        <p:spPr bwMode="auto">
          <a:xfrm>
            <a:off x="5572125" y="1676400"/>
            <a:ext cx="2657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Execute Machine</a:t>
            </a:r>
          </a:p>
        </p:txBody>
      </p:sp>
      <p:sp>
        <p:nvSpPr>
          <p:cNvPr id="274437" name="Text Box 5"/>
          <p:cNvSpPr txBox="1">
            <a:spLocks noChangeArrowheads="1"/>
          </p:cNvSpPr>
          <p:nvPr/>
        </p:nvSpPr>
        <p:spPr bwMode="auto">
          <a:xfrm>
            <a:off x="6324600" y="2362200"/>
            <a:ext cx="1600200" cy="52863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Startd</a:t>
            </a:r>
          </a:p>
        </p:txBody>
      </p:sp>
      <p:sp>
        <p:nvSpPr>
          <p:cNvPr id="274441" name="Text Box 9"/>
          <p:cNvSpPr txBox="1">
            <a:spLocks noChangeArrowheads="1"/>
          </p:cNvSpPr>
          <p:nvPr/>
        </p:nvSpPr>
        <p:spPr bwMode="auto">
          <a:xfrm>
            <a:off x="6324600" y="3200400"/>
            <a:ext cx="1676400" cy="46672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VM GAHP</a:t>
            </a:r>
            <a:endParaRPr lang="en-US" sz="2400">
              <a:latin typeface="Impact" charset="0"/>
            </a:endParaRPr>
          </a:p>
        </p:txBody>
      </p:sp>
      <p:sp>
        <p:nvSpPr>
          <p:cNvPr id="274442" name="Line 10"/>
          <p:cNvSpPr>
            <a:spLocks noChangeShapeType="1"/>
          </p:cNvSpPr>
          <p:nvPr/>
        </p:nvSpPr>
        <p:spPr bwMode="auto">
          <a:xfrm>
            <a:off x="7162800" y="2895600"/>
            <a:ext cx="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43" name="Rectangle 11"/>
          <p:cNvSpPr>
            <a:spLocks noChangeArrowheads="1"/>
          </p:cNvSpPr>
          <p:nvPr/>
        </p:nvSpPr>
        <p:spPr bwMode="auto">
          <a:xfrm>
            <a:off x="533400" y="2133600"/>
            <a:ext cx="28194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44" name="Text Box 12"/>
          <p:cNvSpPr txBox="1">
            <a:spLocks noChangeArrowheads="1"/>
          </p:cNvSpPr>
          <p:nvPr/>
        </p:nvSpPr>
        <p:spPr bwMode="auto">
          <a:xfrm>
            <a:off x="838200" y="1676400"/>
            <a:ext cx="2541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Submit Machine</a:t>
            </a:r>
          </a:p>
        </p:txBody>
      </p:sp>
      <p:sp>
        <p:nvSpPr>
          <p:cNvPr id="274445" name="Text Box 13"/>
          <p:cNvSpPr txBox="1">
            <a:spLocks noChangeArrowheads="1"/>
          </p:cNvSpPr>
          <p:nvPr/>
        </p:nvSpPr>
        <p:spPr bwMode="auto">
          <a:xfrm>
            <a:off x="1143000" y="2747963"/>
            <a:ext cx="1600200" cy="52863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Schedd</a:t>
            </a:r>
          </a:p>
        </p:txBody>
      </p:sp>
      <p:sp>
        <p:nvSpPr>
          <p:cNvPr id="274446" name="Rectangle 14"/>
          <p:cNvSpPr>
            <a:spLocks noChangeArrowheads="1"/>
          </p:cNvSpPr>
          <p:nvPr/>
        </p:nvSpPr>
        <p:spPr bwMode="auto">
          <a:xfrm>
            <a:off x="1143000" y="32766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47" name="Rectangle 15"/>
          <p:cNvSpPr>
            <a:spLocks noChangeArrowheads="1"/>
          </p:cNvSpPr>
          <p:nvPr/>
        </p:nvSpPr>
        <p:spPr bwMode="auto">
          <a:xfrm>
            <a:off x="1143000" y="34290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48" name="Rectangle 16"/>
          <p:cNvSpPr>
            <a:spLocks noChangeArrowheads="1"/>
          </p:cNvSpPr>
          <p:nvPr/>
        </p:nvSpPr>
        <p:spPr bwMode="auto">
          <a:xfrm>
            <a:off x="1143000" y="35814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49" name="Rectangle 17"/>
          <p:cNvSpPr>
            <a:spLocks noChangeArrowheads="1"/>
          </p:cNvSpPr>
          <p:nvPr/>
        </p:nvSpPr>
        <p:spPr bwMode="auto">
          <a:xfrm>
            <a:off x="1143000" y="37338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50" name="Rectangle 18"/>
          <p:cNvSpPr>
            <a:spLocks noChangeArrowheads="1"/>
          </p:cNvSpPr>
          <p:nvPr/>
        </p:nvSpPr>
        <p:spPr bwMode="auto">
          <a:xfrm>
            <a:off x="1143000" y="38862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51" name="Rectangle 19"/>
          <p:cNvSpPr>
            <a:spLocks noChangeArrowheads="1"/>
          </p:cNvSpPr>
          <p:nvPr/>
        </p:nvSpPr>
        <p:spPr bwMode="auto">
          <a:xfrm>
            <a:off x="1143000" y="40386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52" name="Rectangle 20"/>
          <p:cNvSpPr>
            <a:spLocks noChangeArrowheads="1"/>
          </p:cNvSpPr>
          <p:nvPr/>
        </p:nvSpPr>
        <p:spPr bwMode="auto">
          <a:xfrm>
            <a:off x="1143000" y="41910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54" name="Line 22"/>
          <p:cNvSpPr>
            <a:spLocks noChangeShapeType="1"/>
          </p:cNvSpPr>
          <p:nvPr/>
        </p:nvSpPr>
        <p:spPr bwMode="auto">
          <a:xfrm flipV="1">
            <a:off x="2743200" y="2590800"/>
            <a:ext cx="3657600" cy="3810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55" name="Oval 23"/>
          <p:cNvSpPr>
            <a:spLocks noChangeArrowheads="1"/>
          </p:cNvSpPr>
          <p:nvPr/>
        </p:nvSpPr>
        <p:spPr bwMode="auto">
          <a:xfrm>
            <a:off x="3962400" y="5181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56" name="Oval 24"/>
          <p:cNvSpPr>
            <a:spLocks noChangeArrowheads="1"/>
          </p:cNvSpPr>
          <p:nvPr/>
        </p:nvSpPr>
        <p:spPr bwMode="auto">
          <a:xfrm>
            <a:off x="3962400" y="5029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57" name="Oval 25"/>
          <p:cNvSpPr>
            <a:spLocks noChangeArrowheads="1"/>
          </p:cNvSpPr>
          <p:nvPr/>
        </p:nvSpPr>
        <p:spPr bwMode="auto">
          <a:xfrm>
            <a:off x="3962400" y="48768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58" name="Oval 26"/>
          <p:cNvSpPr>
            <a:spLocks noChangeArrowheads="1"/>
          </p:cNvSpPr>
          <p:nvPr/>
        </p:nvSpPr>
        <p:spPr bwMode="auto">
          <a:xfrm>
            <a:off x="3962400" y="47244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59" name="Oval 27"/>
          <p:cNvSpPr>
            <a:spLocks noChangeArrowheads="1"/>
          </p:cNvSpPr>
          <p:nvPr/>
        </p:nvSpPr>
        <p:spPr bwMode="auto">
          <a:xfrm>
            <a:off x="3962400" y="45720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60" name="Oval 28"/>
          <p:cNvSpPr>
            <a:spLocks noChangeArrowheads="1"/>
          </p:cNvSpPr>
          <p:nvPr/>
        </p:nvSpPr>
        <p:spPr bwMode="auto">
          <a:xfrm>
            <a:off x="3962400" y="4419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61" name="Oval 29"/>
          <p:cNvSpPr>
            <a:spLocks noChangeArrowheads="1"/>
          </p:cNvSpPr>
          <p:nvPr/>
        </p:nvSpPr>
        <p:spPr bwMode="auto">
          <a:xfrm>
            <a:off x="3962400" y="4267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62" name="Oval 30"/>
          <p:cNvSpPr>
            <a:spLocks noChangeArrowheads="1"/>
          </p:cNvSpPr>
          <p:nvPr/>
        </p:nvSpPr>
        <p:spPr bwMode="auto">
          <a:xfrm>
            <a:off x="2057400" y="5181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63" name="Oval 31"/>
          <p:cNvSpPr>
            <a:spLocks noChangeArrowheads="1"/>
          </p:cNvSpPr>
          <p:nvPr/>
        </p:nvSpPr>
        <p:spPr bwMode="auto">
          <a:xfrm>
            <a:off x="2057400" y="5029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64" name="Oval 32"/>
          <p:cNvSpPr>
            <a:spLocks noChangeArrowheads="1"/>
          </p:cNvSpPr>
          <p:nvPr/>
        </p:nvSpPr>
        <p:spPr bwMode="auto">
          <a:xfrm>
            <a:off x="2057400" y="48768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65" name="Oval 33"/>
          <p:cNvSpPr>
            <a:spLocks noChangeArrowheads="1"/>
          </p:cNvSpPr>
          <p:nvPr/>
        </p:nvSpPr>
        <p:spPr bwMode="auto">
          <a:xfrm>
            <a:off x="2057400" y="47244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66" name="Oval 34"/>
          <p:cNvSpPr>
            <a:spLocks noChangeArrowheads="1"/>
          </p:cNvSpPr>
          <p:nvPr/>
        </p:nvSpPr>
        <p:spPr bwMode="auto">
          <a:xfrm>
            <a:off x="2057400" y="45720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67" name="Oval 35"/>
          <p:cNvSpPr>
            <a:spLocks noChangeArrowheads="1"/>
          </p:cNvSpPr>
          <p:nvPr/>
        </p:nvSpPr>
        <p:spPr bwMode="auto">
          <a:xfrm>
            <a:off x="2057400" y="4419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68" name="Oval 36"/>
          <p:cNvSpPr>
            <a:spLocks noChangeArrowheads="1"/>
          </p:cNvSpPr>
          <p:nvPr/>
        </p:nvSpPr>
        <p:spPr bwMode="auto">
          <a:xfrm>
            <a:off x="2057400" y="4267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VM Universe Example</a:t>
            </a:r>
          </a:p>
        </p:txBody>
      </p:sp>
      <p:sp>
        <p:nvSpPr>
          <p:cNvPr id="275459" name="Rectangle 3"/>
          <p:cNvSpPr>
            <a:spLocks noChangeArrowheads="1"/>
          </p:cNvSpPr>
          <p:nvPr/>
        </p:nvSpPr>
        <p:spPr bwMode="auto">
          <a:xfrm>
            <a:off x="5638800" y="2133600"/>
            <a:ext cx="28956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auto">
          <a:xfrm>
            <a:off x="5572125" y="1676400"/>
            <a:ext cx="2657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Execute Machine</a:t>
            </a:r>
          </a:p>
        </p:txBody>
      </p:sp>
      <p:sp>
        <p:nvSpPr>
          <p:cNvPr id="275461" name="Text Box 5"/>
          <p:cNvSpPr txBox="1">
            <a:spLocks noChangeArrowheads="1"/>
          </p:cNvSpPr>
          <p:nvPr/>
        </p:nvSpPr>
        <p:spPr bwMode="auto">
          <a:xfrm>
            <a:off x="6324600" y="2362200"/>
            <a:ext cx="1600200" cy="52863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Startd</a:t>
            </a:r>
          </a:p>
        </p:txBody>
      </p:sp>
      <p:sp>
        <p:nvSpPr>
          <p:cNvPr id="275462" name="Rectangle 6"/>
          <p:cNvSpPr>
            <a:spLocks noChangeArrowheads="1"/>
          </p:cNvSpPr>
          <p:nvPr/>
        </p:nvSpPr>
        <p:spPr bwMode="auto">
          <a:xfrm>
            <a:off x="6019800" y="3962400"/>
            <a:ext cx="2209800" cy="1371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Job</a:t>
            </a:r>
          </a:p>
        </p:txBody>
      </p:sp>
      <p:pic>
        <p:nvPicPr>
          <p:cNvPr id="275463" name="Picture 7" descr="MCj0431637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3810000"/>
            <a:ext cx="838200" cy="838200"/>
          </a:xfrm>
          <a:prstGeom prst="rect">
            <a:avLst/>
          </a:prstGeom>
          <a:noFill/>
        </p:spPr>
      </p:pic>
      <p:sp>
        <p:nvSpPr>
          <p:cNvPr id="275464" name="Text Box 8"/>
          <p:cNvSpPr txBox="1">
            <a:spLocks noChangeArrowheads="1"/>
          </p:cNvSpPr>
          <p:nvPr/>
        </p:nvSpPr>
        <p:spPr bwMode="auto">
          <a:xfrm>
            <a:off x="5715000" y="3824288"/>
            <a:ext cx="838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Helvetica" charset="0"/>
              </a:rPr>
              <a:t>VM</a:t>
            </a:r>
            <a:endParaRPr lang="en-US" b="1"/>
          </a:p>
        </p:txBody>
      </p:sp>
      <p:sp>
        <p:nvSpPr>
          <p:cNvPr id="275465" name="Text Box 9"/>
          <p:cNvSpPr txBox="1">
            <a:spLocks noChangeArrowheads="1"/>
          </p:cNvSpPr>
          <p:nvPr/>
        </p:nvSpPr>
        <p:spPr bwMode="auto">
          <a:xfrm>
            <a:off x="6324600" y="3200400"/>
            <a:ext cx="1676400" cy="46672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VM GAHP</a:t>
            </a:r>
            <a:endParaRPr lang="en-US" sz="2400">
              <a:latin typeface="Impact" charset="0"/>
            </a:endParaRPr>
          </a:p>
        </p:txBody>
      </p:sp>
      <p:sp>
        <p:nvSpPr>
          <p:cNvPr id="275466" name="Line 10"/>
          <p:cNvSpPr>
            <a:spLocks noChangeShapeType="1"/>
          </p:cNvSpPr>
          <p:nvPr/>
        </p:nvSpPr>
        <p:spPr bwMode="auto">
          <a:xfrm>
            <a:off x="7162800" y="2895600"/>
            <a:ext cx="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67" name="Rectangle 11"/>
          <p:cNvSpPr>
            <a:spLocks noChangeArrowheads="1"/>
          </p:cNvSpPr>
          <p:nvPr/>
        </p:nvSpPr>
        <p:spPr bwMode="auto">
          <a:xfrm>
            <a:off x="533400" y="2133600"/>
            <a:ext cx="28194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68" name="Text Box 12"/>
          <p:cNvSpPr txBox="1">
            <a:spLocks noChangeArrowheads="1"/>
          </p:cNvSpPr>
          <p:nvPr/>
        </p:nvSpPr>
        <p:spPr bwMode="auto">
          <a:xfrm>
            <a:off x="838200" y="1676400"/>
            <a:ext cx="2541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Submit Machine</a:t>
            </a:r>
          </a:p>
        </p:txBody>
      </p:sp>
      <p:sp>
        <p:nvSpPr>
          <p:cNvPr id="275469" name="Text Box 13"/>
          <p:cNvSpPr txBox="1">
            <a:spLocks noChangeArrowheads="1"/>
          </p:cNvSpPr>
          <p:nvPr/>
        </p:nvSpPr>
        <p:spPr bwMode="auto">
          <a:xfrm>
            <a:off x="1143000" y="2747963"/>
            <a:ext cx="1600200" cy="52863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Schedd</a:t>
            </a:r>
          </a:p>
        </p:txBody>
      </p:sp>
      <p:sp>
        <p:nvSpPr>
          <p:cNvPr id="275470" name="Rectangle 14"/>
          <p:cNvSpPr>
            <a:spLocks noChangeArrowheads="1"/>
          </p:cNvSpPr>
          <p:nvPr/>
        </p:nvSpPr>
        <p:spPr bwMode="auto">
          <a:xfrm>
            <a:off x="1143000" y="32766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71" name="Rectangle 15"/>
          <p:cNvSpPr>
            <a:spLocks noChangeArrowheads="1"/>
          </p:cNvSpPr>
          <p:nvPr/>
        </p:nvSpPr>
        <p:spPr bwMode="auto">
          <a:xfrm>
            <a:off x="1143000" y="34290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72" name="Rectangle 16"/>
          <p:cNvSpPr>
            <a:spLocks noChangeArrowheads="1"/>
          </p:cNvSpPr>
          <p:nvPr/>
        </p:nvSpPr>
        <p:spPr bwMode="auto">
          <a:xfrm>
            <a:off x="1143000" y="35814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73" name="Rectangle 17"/>
          <p:cNvSpPr>
            <a:spLocks noChangeArrowheads="1"/>
          </p:cNvSpPr>
          <p:nvPr/>
        </p:nvSpPr>
        <p:spPr bwMode="auto">
          <a:xfrm>
            <a:off x="1143000" y="37338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74" name="Rectangle 18"/>
          <p:cNvSpPr>
            <a:spLocks noChangeArrowheads="1"/>
          </p:cNvSpPr>
          <p:nvPr/>
        </p:nvSpPr>
        <p:spPr bwMode="auto">
          <a:xfrm>
            <a:off x="1143000" y="38862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75" name="Rectangle 19"/>
          <p:cNvSpPr>
            <a:spLocks noChangeArrowheads="1"/>
          </p:cNvSpPr>
          <p:nvPr/>
        </p:nvSpPr>
        <p:spPr bwMode="auto">
          <a:xfrm>
            <a:off x="1143000" y="40386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76" name="Rectangle 20"/>
          <p:cNvSpPr>
            <a:spLocks noChangeArrowheads="1"/>
          </p:cNvSpPr>
          <p:nvPr/>
        </p:nvSpPr>
        <p:spPr bwMode="auto">
          <a:xfrm>
            <a:off x="1143000" y="41910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77" name="Line 21"/>
          <p:cNvSpPr>
            <a:spLocks noChangeShapeType="1"/>
          </p:cNvSpPr>
          <p:nvPr/>
        </p:nvSpPr>
        <p:spPr bwMode="auto">
          <a:xfrm>
            <a:off x="7162800" y="3657600"/>
            <a:ext cx="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78" name="Line 22"/>
          <p:cNvSpPr>
            <a:spLocks noChangeShapeType="1"/>
          </p:cNvSpPr>
          <p:nvPr/>
        </p:nvSpPr>
        <p:spPr bwMode="auto">
          <a:xfrm flipV="1">
            <a:off x="2743200" y="2590800"/>
            <a:ext cx="3657600" cy="3810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79" name="Oval 23"/>
          <p:cNvSpPr>
            <a:spLocks noChangeArrowheads="1"/>
          </p:cNvSpPr>
          <p:nvPr/>
        </p:nvSpPr>
        <p:spPr bwMode="auto">
          <a:xfrm>
            <a:off x="3962400" y="5181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80" name="Oval 24"/>
          <p:cNvSpPr>
            <a:spLocks noChangeArrowheads="1"/>
          </p:cNvSpPr>
          <p:nvPr/>
        </p:nvSpPr>
        <p:spPr bwMode="auto">
          <a:xfrm>
            <a:off x="3962400" y="5029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81" name="Oval 25"/>
          <p:cNvSpPr>
            <a:spLocks noChangeArrowheads="1"/>
          </p:cNvSpPr>
          <p:nvPr/>
        </p:nvSpPr>
        <p:spPr bwMode="auto">
          <a:xfrm>
            <a:off x="3962400" y="48768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82" name="Oval 26"/>
          <p:cNvSpPr>
            <a:spLocks noChangeArrowheads="1"/>
          </p:cNvSpPr>
          <p:nvPr/>
        </p:nvSpPr>
        <p:spPr bwMode="auto">
          <a:xfrm>
            <a:off x="3962400" y="47244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83" name="Oval 27"/>
          <p:cNvSpPr>
            <a:spLocks noChangeArrowheads="1"/>
          </p:cNvSpPr>
          <p:nvPr/>
        </p:nvSpPr>
        <p:spPr bwMode="auto">
          <a:xfrm>
            <a:off x="3962400" y="45720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84" name="Oval 28"/>
          <p:cNvSpPr>
            <a:spLocks noChangeArrowheads="1"/>
          </p:cNvSpPr>
          <p:nvPr/>
        </p:nvSpPr>
        <p:spPr bwMode="auto">
          <a:xfrm>
            <a:off x="3962400" y="4419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85" name="Oval 29"/>
          <p:cNvSpPr>
            <a:spLocks noChangeArrowheads="1"/>
          </p:cNvSpPr>
          <p:nvPr/>
        </p:nvSpPr>
        <p:spPr bwMode="auto">
          <a:xfrm>
            <a:off x="3962400" y="4267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86" name="Oval 30"/>
          <p:cNvSpPr>
            <a:spLocks noChangeArrowheads="1"/>
          </p:cNvSpPr>
          <p:nvPr/>
        </p:nvSpPr>
        <p:spPr bwMode="auto">
          <a:xfrm>
            <a:off x="2057400" y="5181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87" name="Oval 31"/>
          <p:cNvSpPr>
            <a:spLocks noChangeArrowheads="1"/>
          </p:cNvSpPr>
          <p:nvPr/>
        </p:nvSpPr>
        <p:spPr bwMode="auto">
          <a:xfrm>
            <a:off x="2057400" y="5029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88" name="Oval 32"/>
          <p:cNvSpPr>
            <a:spLocks noChangeArrowheads="1"/>
          </p:cNvSpPr>
          <p:nvPr/>
        </p:nvSpPr>
        <p:spPr bwMode="auto">
          <a:xfrm>
            <a:off x="2057400" y="48768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89" name="Oval 33"/>
          <p:cNvSpPr>
            <a:spLocks noChangeArrowheads="1"/>
          </p:cNvSpPr>
          <p:nvPr/>
        </p:nvSpPr>
        <p:spPr bwMode="auto">
          <a:xfrm>
            <a:off x="2057400" y="47244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90" name="Oval 34"/>
          <p:cNvSpPr>
            <a:spLocks noChangeArrowheads="1"/>
          </p:cNvSpPr>
          <p:nvPr/>
        </p:nvSpPr>
        <p:spPr bwMode="auto">
          <a:xfrm>
            <a:off x="2057400" y="45720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91" name="Oval 35"/>
          <p:cNvSpPr>
            <a:spLocks noChangeArrowheads="1"/>
          </p:cNvSpPr>
          <p:nvPr/>
        </p:nvSpPr>
        <p:spPr bwMode="auto">
          <a:xfrm>
            <a:off x="2057400" y="4419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92" name="Oval 36"/>
          <p:cNvSpPr>
            <a:spLocks noChangeArrowheads="1"/>
          </p:cNvSpPr>
          <p:nvPr/>
        </p:nvSpPr>
        <p:spPr bwMode="auto">
          <a:xfrm>
            <a:off x="2057400" y="4267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VM Universe Example</a:t>
            </a:r>
          </a:p>
        </p:txBody>
      </p:sp>
      <p:sp>
        <p:nvSpPr>
          <p:cNvPr id="276483" name="Rectangle 3"/>
          <p:cNvSpPr>
            <a:spLocks noChangeArrowheads="1"/>
          </p:cNvSpPr>
          <p:nvPr/>
        </p:nvSpPr>
        <p:spPr bwMode="auto">
          <a:xfrm>
            <a:off x="5638800" y="2133600"/>
            <a:ext cx="28956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484" name="Text Box 4"/>
          <p:cNvSpPr txBox="1">
            <a:spLocks noChangeArrowheads="1"/>
          </p:cNvSpPr>
          <p:nvPr/>
        </p:nvSpPr>
        <p:spPr bwMode="auto">
          <a:xfrm>
            <a:off x="5572125" y="1676400"/>
            <a:ext cx="2657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Execute Machine</a:t>
            </a:r>
          </a:p>
        </p:txBody>
      </p:sp>
      <p:sp>
        <p:nvSpPr>
          <p:cNvPr id="276485" name="Text Box 5"/>
          <p:cNvSpPr txBox="1">
            <a:spLocks noChangeArrowheads="1"/>
          </p:cNvSpPr>
          <p:nvPr/>
        </p:nvSpPr>
        <p:spPr bwMode="auto">
          <a:xfrm>
            <a:off x="6324600" y="2362200"/>
            <a:ext cx="1600200" cy="52863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Startd</a:t>
            </a:r>
          </a:p>
        </p:txBody>
      </p:sp>
      <p:sp>
        <p:nvSpPr>
          <p:cNvPr id="276486" name="Rectangle 6"/>
          <p:cNvSpPr>
            <a:spLocks noChangeArrowheads="1"/>
          </p:cNvSpPr>
          <p:nvPr/>
        </p:nvSpPr>
        <p:spPr bwMode="auto">
          <a:xfrm>
            <a:off x="6019800" y="3962400"/>
            <a:ext cx="2209800" cy="1371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Job</a:t>
            </a:r>
          </a:p>
        </p:txBody>
      </p:sp>
      <p:pic>
        <p:nvPicPr>
          <p:cNvPr id="276487" name="Picture 7" descr="MCj0431637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3810000"/>
            <a:ext cx="838200" cy="838200"/>
          </a:xfrm>
          <a:prstGeom prst="rect">
            <a:avLst/>
          </a:prstGeom>
          <a:noFill/>
        </p:spPr>
      </p:pic>
      <p:sp>
        <p:nvSpPr>
          <p:cNvPr id="276488" name="Text Box 8"/>
          <p:cNvSpPr txBox="1">
            <a:spLocks noChangeArrowheads="1"/>
          </p:cNvSpPr>
          <p:nvPr/>
        </p:nvSpPr>
        <p:spPr bwMode="auto">
          <a:xfrm>
            <a:off x="5715000" y="3824288"/>
            <a:ext cx="838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Helvetica" charset="0"/>
              </a:rPr>
              <a:t>VM</a:t>
            </a:r>
            <a:endParaRPr lang="en-US" b="1"/>
          </a:p>
        </p:txBody>
      </p:sp>
      <p:sp>
        <p:nvSpPr>
          <p:cNvPr id="276489" name="Text Box 9"/>
          <p:cNvSpPr txBox="1">
            <a:spLocks noChangeArrowheads="1"/>
          </p:cNvSpPr>
          <p:nvPr/>
        </p:nvSpPr>
        <p:spPr bwMode="auto">
          <a:xfrm>
            <a:off x="6324600" y="3200400"/>
            <a:ext cx="1676400" cy="46672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VM GAHP</a:t>
            </a:r>
            <a:endParaRPr lang="en-US" sz="2400">
              <a:latin typeface="Impact" charset="0"/>
            </a:endParaRPr>
          </a:p>
        </p:txBody>
      </p:sp>
      <p:sp>
        <p:nvSpPr>
          <p:cNvPr id="276490" name="Line 10"/>
          <p:cNvSpPr>
            <a:spLocks noChangeShapeType="1"/>
          </p:cNvSpPr>
          <p:nvPr/>
        </p:nvSpPr>
        <p:spPr bwMode="auto">
          <a:xfrm>
            <a:off x="7162800" y="2895600"/>
            <a:ext cx="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491" name="Rectangle 11"/>
          <p:cNvSpPr>
            <a:spLocks noChangeArrowheads="1"/>
          </p:cNvSpPr>
          <p:nvPr/>
        </p:nvSpPr>
        <p:spPr bwMode="auto">
          <a:xfrm>
            <a:off x="533400" y="2133600"/>
            <a:ext cx="28194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492" name="Text Box 12"/>
          <p:cNvSpPr txBox="1">
            <a:spLocks noChangeArrowheads="1"/>
          </p:cNvSpPr>
          <p:nvPr/>
        </p:nvSpPr>
        <p:spPr bwMode="auto">
          <a:xfrm>
            <a:off x="838200" y="1676400"/>
            <a:ext cx="2541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Submit Machine</a:t>
            </a:r>
          </a:p>
        </p:txBody>
      </p:sp>
      <p:sp>
        <p:nvSpPr>
          <p:cNvPr id="276493" name="Text Box 13"/>
          <p:cNvSpPr txBox="1">
            <a:spLocks noChangeArrowheads="1"/>
          </p:cNvSpPr>
          <p:nvPr/>
        </p:nvSpPr>
        <p:spPr bwMode="auto">
          <a:xfrm>
            <a:off x="1143000" y="2747963"/>
            <a:ext cx="1600200" cy="52863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Schedd</a:t>
            </a:r>
          </a:p>
        </p:txBody>
      </p:sp>
      <p:sp>
        <p:nvSpPr>
          <p:cNvPr id="276494" name="Rectangle 14"/>
          <p:cNvSpPr>
            <a:spLocks noChangeArrowheads="1"/>
          </p:cNvSpPr>
          <p:nvPr/>
        </p:nvSpPr>
        <p:spPr bwMode="auto">
          <a:xfrm>
            <a:off x="1143000" y="32766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495" name="Rectangle 15"/>
          <p:cNvSpPr>
            <a:spLocks noChangeArrowheads="1"/>
          </p:cNvSpPr>
          <p:nvPr/>
        </p:nvSpPr>
        <p:spPr bwMode="auto">
          <a:xfrm>
            <a:off x="1143000" y="34290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496" name="Rectangle 16"/>
          <p:cNvSpPr>
            <a:spLocks noChangeArrowheads="1"/>
          </p:cNvSpPr>
          <p:nvPr/>
        </p:nvSpPr>
        <p:spPr bwMode="auto">
          <a:xfrm>
            <a:off x="1143000" y="35814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497" name="Rectangle 17"/>
          <p:cNvSpPr>
            <a:spLocks noChangeArrowheads="1"/>
          </p:cNvSpPr>
          <p:nvPr/>
        </p:nvSpPr>
        <p:spPr bwMode="auto">
          <a:xfrm>
            <a:off x="1143000" y="37338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498" name="Rectangle 18"/>
          <p:cNvSpPr>
            <a:spLocks noChangeArrowheads="1"/>
          </p:cNvSpPr>
          <p:nvPr/>
        </p:nvSpPr>
        <p:spPr bwMode="auto">
          <a:xfrm>
            <a:off x="1143000" y="38862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499" name="Rectangle 19"/>
          <p:cNvSpPr>
            <a:spLocks noChangeArrowheads="1"/>
          </p:cNvSpPr>
          <p:nvPr/>
        </p:nvSpPr>
        <p:spPr bwMode="auto">
          <a:xfrm>
            <a:off x="1143000" y="40386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00" name="Rectangle 20"/>
          <p:cNvSpPr>
            <a:spLocks noChangeArrowheads="1"/>
          </p:cNvSpPr>
          <p:nvPr/>
        </p:nvSpPr>
        <p:spPr bwMode="auto">
          <a:xfrm>
            <a:off x="1143000" y="41910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01" name="Line 21"/>
          <p:cNvSpPr>
            <a:spLocks noChangeShapeType="1"/>
          </p:cNvSpPr>
          <p:nvPr/>
        </p:nvSpPr>
        <p:spPr bwMode="auto">
          <a:xfrm>
            <a:off x="7162800" y="3657600"/>
            <a:ext cx="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02" name="Line 22"/>
          <p:cNvSpPr>
            <a:spLocks noChangeShapeType="1"/>
          </p:cNvSpPr>
          <p:nvPr/>
        </p:nvSpPr>
        <p:spPr bwMode="auto">
          <a:xfrm flipV="1">
            <a:off x="2743200" y="2590800"/>
            <a:ext cx="3657600" cy="3810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03" name="Oval 23"/>
          <p:cNvSpPr>
            <a:spLocks noChangeArrowheads="1"/>
          </p:cNvSpPr>
          <p:nvPr/>
        </p:nvSpPr>
        <p:spPr bwMode="auto">
          <a:xfrm>
            <a:off x="3962400" y="5181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04" name="Oval 24"/>
          <p:cNvSpPr>
            <a:spLocks noChangeArrowheads="1"/>
          </p:cNvSpPr>
          <p:nvPr/>
        </p:nvSpPr>
        <p:spPr bwMode="auto">
          <a:xfrm>
            <a:off x="3962400" y="5029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05" name="Oval 25"/>
          <p:cNvSpPr>
            <a:spLocks noChangeArrowheads="1"/>
          </p:cNvSpPr>
          <p:nvPr/>
        </p:nvSpPr>
        <p:spPr bwMode="auto">
          <a:xfrm>
            <a:off x="3962400" y="48768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06" name="Oval 26"/>
          <p:cNvSpPr>
            <a:spLocks noChangeArrowheads="1"/>
          </p:cNvSpPr>
          <p:nvPr/>
        </p:nvSpPr>
        <p:spPr bwMode="auto">
          <a:xfrm>
            <a:off x="3962400" y="47244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07" name="Oval 27"/>
          <p:cNvSpPr>
            <a:spLocks noChangeArrowheads="1"/>
          </p:cNvSpPr>
          <p:nvPr/>
        </p:nvSpPr>
        <p:spPr bwMode="auto">
          <a:xfrm>
            <a:off x="3962400" y="45720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08" name="Oval 28"/>
          <p:cNvSpPr>
            <a:spLocks noChangeArrowheads="1"/>
          </p:cNvSpPr>
          <p:nvPr/>
        </p:nvSpPr>
        <p:spPr bwMode="auto">
          <a:xfrm>
            <a:off x="3962400" y="4419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09" name="Oval 29"/>
          <p:cNvSpPr>
            <a:spLocks noChangeArrowheads="1"/>
          </p:cNvSpPr>
          <p:nvPr/>
        </p:nvSpPr>
        <p:spPr bwMode="auto">
          <a:xfrm>
            <a:off x="3962400" y="4267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10" name="Oval 30"/>
          <p:cNvSpPr>
            <a:spLocks noChangeArrowheads="1"/>
          </p:cNvSpPr>
          <p:nvPr/>
        </p:nvSpPr>
        <p:spPr bwMode="auto">
          <a:xfrm>
            <a:off x="2057400" y="5181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11" name="Oval 31"/>
          <p:cNvSpPr>
            <a:spLocks noChangeArrowheads="1"/>
          </p:cNvSpPr>
          <p:nvPr/>
        </p:nvSpPr>
        <p:spPr bwMode="auto">
          <a:xfrm>
            <a:off x="2057400" y="5029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12" name="Oval 32"/>
          <p:cNvSpPr>
            <a:spLocks noChangeArrowheads="1"/>
          </p:cNvSpPr>
          <p:nvPr/>
        </p:nvSpPr>
        <p:spPr bwMode="auto">
          <a:xfrm>
            <a:off x="2057400" y="48768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13" name="Oval 33"/>
          <p:cNvSpPr>
            <a:spLocks noChangeArrowheads="1"/>
          </p:cNvSpPr>
          <p:nvPr/>
        </p:nvSpPr>
        <p:spPr bwMode="auto">
          <a:xfrm>
            <a:off x="2057400" y="47244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14" name="Oval 34"/>
          <p:cNvSpPr>
            <a:spLocks noChangeArrowheads="1"/>
          </p:cNvSpPr>
          <p:nvPr/>
        </p:nvSpPr>
        <p:spPr bwMode="auto">
          <a:xfrm>
            <a:off x="2057400" y="45720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15" name="Oval 35"/>
          <p:cNvSpPr>
            <a:spLocks noChangeArrowheads="1"/>
          </p:cNvSpPr>
          <p:nvPr/>
        </p:nvSpPr>
        <p:spPr bwMode="auto">
          <a:xfrm>
            <a:off x="2057400" y="4419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16" name="Oval 36"/>
          <p:cNvSpPr>
            <a:spLocks noChangeArrowheads="1"/>
          </p:cNvSpPr>
          <p:nvPr/>
        </p:nvSpPr>
        <p:spPr bwMode="auto">
          <a:xfrm>
            <a:off x="2057400" y="4267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VM Universe Example</a:t>
            </a:r>
          </a:p>
        </p:txBody>
      </p:sp>
      <p:sp>
        <p:nvSpPr>
          <p:cNvPr id="277507" name="Rectangle 3"/>
          <p:cNvSpPr>
            <a:spLocks noChangeArrowheads="1"/>
          </p:cNvSpPr>
          <p:nvPr/>
        </p:nvSpPr>
        <p:spPr bwMode="auto">
          <a:xfrm>
            <a:off x="5638800" y="2133600"/>
            <a:ext cx="28956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08" name="Text Box 4"/>
          <p:cNvSpPr txBox="1">
            <a:spLocks noChangeArrowheads="1"/>
          </p:cNvSpPr>
          <p:nvPr/>
        </p:nvSpPr>
        <p:spPr bwMode="auto">
          <a:xfrm>
            <a:off x="5572125" y="1676400"/>
            <a:ext cx="2657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Execute Machine</a:t>
            </a:r>
          </a:p>
        </p:txBody>
      </p:sp>
      <p:sp>
        <p:nvSpPr>
          <p:cNvPr id="277509" name="Text Box 5"/>
          <p:cNvSpPr txBox="1">
            <a:spLocks noChangeArrowheads="1"/>
          </p:cNvSpPr>
          <p:nvPr/>
        </p:nvSpPr>
        <p:spPr bwMode="auto">
          <a:xfrm>
            <a:off x="6324600" y="2362200"/>
            <a:ext cx="1600200" cy="52863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Startd</a:t>
            </a:r>
          </a:p>
        </p:txBody>
      </p:sp>
      <p:sp>
        <p:nvSpPr>
          <p:cNvPr id="277513" name="Text Box 9"/>
          <p:cNvSpPr txBox="1">
            <a:spLocks noChangeArrowheads="1"/>
          </p:cNvSpPr>
          <p:nvPr/>
        </p:nvSpPr>
        <p:spPr bwMode="auto">
          <a:xfrm>
            <a:off x="6324600" y="3200400"/>
            <a:ext cx="1676400" cy="46672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VM GAHP</a:t>
            </a:r>
            <a:endParaRPr lang="en-US" sz="2400">
              <a:latin typeface="Impact" charset="0"/>
            </a:endParaRPr>
          </a:p>
        </p:txBody>
      </p:sp>
      <p:sp>
        <p:nvSpPr>
          <p:cNvPr id="277514" name="Line 10"/>
          <p:cNvSpPr>
            <a:spLocks noChangeShapeType="1"/>
          </p:cNvSpPr>
          <p:nvPr/>
        </p:nvSpPr>
        <p:spPr bwMode="auto">
          <a:xfrm>
            <a:off x="7162800" y="2895600"/>
            <a:ext cx="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15" name="Rectangle 11"/>
          <p:cNvSpPr>
            <a:spLocks noChangeArrowheads="1"/>
          </p:cNvSpPr>
          <p:nvPr/>
        </p:nvSpPr>
        <p:spPr bwMode="auto">
          <a:xfrm>
            <a:off x="533400" y="2133600"/>
            <a:ext cx="28194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16" name="Text Box 12"/>
          <p:cNvSpPr txBox="1">
            <a:spLocks noChangeArrowheads="1"/>
          </p:cNvSpPr>
          <p:nvPr/>
        </p:nvSpPr>
        <p:spPr bwMode="auto">
          <a:xfrm>
            <a:off x="838200" y="1676400"/>
            <a:ext cx="2541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Submit Machine</a:t>
            </a:r>
          </a:p>
        </p:txBody>
      </p:sp>
      <p:sp>
        <p:nvSpPr>
          <p:cNvPr id="277517" name="Text Box 13"/>
          <p:cNvSpPr txBox="1">
            <a:spLocks noChangeArrowheads="1"/>
          </p:cNvSpPr>
          <p:nvPr/>
        </p:nvSpPr>
        <p:spPr bwMode="auto">
          <a:xfrm>
            <a:off x="1143000" y="2747963"/>
            <a:ext cx="1600200" cy="52863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Schedd</a:t>
            </a:r>
          </a:p>
        </p:txBody>
      </p:sp>
      <p:sp>
        <p:nvSpPr>
          <p:cNvPr id="277518" name="Rectangle 14"/>
          <p:cNvSpPr>
            <a:spLocks noChangeArrowheads="1"/>
          </p:cNvSpPr>
          <p:nvPr/>
        </p:nvSpPr>
        <p:spPr bwMode="auto">
          <a:xfrm>
            <a:off x="1143000" y="32766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19" name="Rectangle 15"/>
          <p:cNvSpPr>
            <a:spLocks noChangeArrowheads="1"/>
          </p:cNvSpPr>
          <p:nvPr/>
        </p:nvSpPr>
        <p:spPr bwMode="auto">
          <a:xfrm>
            <a:off x="1143000" y="34290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20" name="Rectangle 16"/>
          <p:cNvSpPr>
            <a:spLocks noChangeArrowheads="1"/>
          </p:cNvSpPr>
          <p:nvPr/>
        </p:nvSpPr>
        <p:spPr bwMode="auto">
          <a:xfrm>
            <a:off x="1143000" y="35814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21" name="Rectangle 17"/>
          <p:cNvSpPr>
            <a:spLocks noChangeArrowheads="1"/>
          </p:cNvSpPr>
          <p:nvPr/>
        </p:nvSpPr>
        <p:spPr bwMode="auto">
          <a:xfrm>
            <a:off x="1143000" y="37338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22" name="Rectangle 18"/>
          <p:cNvSpPr>
            <a:spLocks noChangeArrowheads="1"/>
          </p:cNvSpPr>
          <p:nvPr/>
        </p:nvSpPr>
        <p:spPr bwMode="auto">
          <a:xfrm>
            <a:off x="1143000" y="38862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23" name="Rectangle 19"/>
          <p:cNvSpPr>
            <a:spLocks noChangeArrowheads="1"/>
          </p:cNvSpPr>
          <p:nvPr/>
        </p:nvSpPr>
        <p:spPr bwMode="auto">
          <a:xfrm>
            <a:off x="1143000" y="40386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24" name="Rectangle 20"/>
          <p:cNvSpPr>
            <a:spLocks noChangeArrowheads="1"/>
          </p:cNvSpPr>
          <p:nvPr/>
        </p:nvSpPr>
        <p:spPr bwMode="auto">
          <a:xfrm>
            <a:off x="1143000" y="41910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26" name="Line 22"/>
          <p:cNvSpPr>
            <a:spLocks noChangeShapeType="1"/>
          </p:cNvSpPr>
          <p:nvPr/>
        </p:nvSpPr>
        <p:spPr bwMode="auto">
          <a:xfrm flipV="1">
            <a:off x="2743200" y="2590800"/>
            <a:ext cx="3657600" cy="3810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27" name="Oval 23"/>
          <p:cNvSpPr>
            <a:spLocks noChangeArrowheads="1"/>
          </p:cNvSpPr>
          <p:nvPr/>
        </p:nvSpPr>
        <p:spPr bwMode="auto">
          <a:xfrm>
            <a:off x="3962400" y="5181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28" name="Oval 24"/>
          <p:cNvSpPr>
            <a:spLocks noChangeArrowheads="1"/>
          </p:cNvSpPr>
          <p:nvPr/>
        </p:nvSpPr>
        <p:spPr bwMode="auto">
          <a:xfrm>
            <a:off x="3962400" y="5029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29" name="Oval 25"/>
          <p:cNvSpPr>
            <a:spLocks noChangeArrowheads="1"/>
          </p:cNvSpPr>
          <p:nvPr/>
        </p:nvSpPr>
        <p:spPr bwMode="auto">
          <a:xfrm>
            <a:off x="3962400" y="48768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30" name="Oval 26"/>
          <p:cNvSpPr>
            <a:spLocks noChangeArrowheads="1"/>
          </p:cNvSpPr>
          <p:nvPr/>
        </p:nvSpPr>
        <p:spPr bwMode="auto">
          <a:xfrm>
            <a:off x="3962400" y="47244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31" name="Oval 27"/>
          <p:cNvSpPr>
            <a:spLocks noChangeArrowheads="1"/>
          </p:cNvSpPr>
          <p:nvPr/>
        </p:nvSpPr>
        <p:spPr bwMode="auto">
          <a:xfrm>
            <a:off x="3962400" y="45720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32" name="Oval 28"/>
          <p:cNvSpPr>
            <a:spLocks noChangeArrowheads="1"/>
          </p:cNvSpPr>
          <p:nvPr/>
        </p:nvSpPr>
        <p:spPr bwMode="auto">
          <a:xfrm>
            <a:off x="3962400" y="4419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33" name="Oval 29"/>
          <p:cNvSpPr>
            <a:spLocks noChangeArrowheads="1"/>
          </p:cNvSpPr>
          <p:nvPr/>
        </p:nvSpPr>
        <p:spPr bwMode="auto">
          <a:xfrm>
            <a:off x="3962400" y="4267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34" name="Oval 30"/>
          <p:cNvSpPr>
            <a:spLocks noChangeArrowheads="1"/>
          </p:cNvSpPr>
          <p:nvPr/>
        </p:nvSpPr>
        <p:spPr bwMode="auto">
          <a:xfrm>
            <a:off x="2057400" y="5181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35" name="Oval 31"/>
          <p:cNvSpPr>
            <a:spLocks noChangeArrowheads="1"/>
          </p:cNvSpPr>
          <p:nvPr/>
        </p:nvSpPr>
        <p:spPr bwMode="auto">
          <a:xfrm>
            <a:off x="2057400" y="5029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36" name="Oval 32"/>
          <p:cNvSpPr>
            <a:spLocks noChangeArrowheads="1"/>
          </p:cNvSpPr>
          <p:nvPr/>
        </p:nvSpPr>
        <p:spPr bwMode="auto">
          <a:xfrm>
            <a:off x="2057400" y="48768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37" name="Oval 33"/>
          <p:cNvSpPr>
            <a:spLocks noChangeArrowheads="1"/>
          </p:cNvSpPr>
          <p:nvPr/>
        </p:nvSpPr>
        <p:spPr bwMode="auto">
          <a:xfrm>
            <a:off x="2057400" y="47244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38" name="Oval 34"/>
          <p:cNvSpPr>
            <a:spLocks noChangeArrowheads="1"/>
          </p:cNvSpPr>
          <p:nvPr/>
        </p:nvSpPr>
        <p:spPr bwMode="auto">
          <a:xfrm>
            <a:off x="2057400" y="45720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39" name="Oval 35"/>
          <p:cNvSpPr>
            <a:spLocks noChangeArrowheads="1"/>
          </p:cNvSpPr>
          <p:nvPr/>
        </p:nvSpPr>
        <p:spPr bwMode="auto">
          <a:xfrm>
            <a:off x="2057400" y="4419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40" name="Oval 36"/>
          <p:cNvSpPr>
            <a:spLocks noChangeArrowheads="1"/>
          </p:cNvSpPr>
          <p:nvPr/>
        </p:nvSpPr>
        <p:spPr bwMode="auto">
          <a:xfrm>
            <a:off x="2057400" y="4267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Virtual Machines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0238"/>
            <a:ext cx="5715000" cy="3738562"/>
          </a:xfrm>
        </p:spPr>
        <p:txBody>
          <a:bodyPr/>
          <a:lstStyle/>
          <a:p>
            <a:r>
              <a:rPr lang="en-US"/>
              <a:t>Simulated hardware</a:t>
            </a:r>
          </a:p>
          <a:p>
            <a:r>
              <a:rPr lang="en-US"/>
              <a:t>Software in the VM thinks it’s running on a normal machine</a:t>
            </a:r>
          </a:p>
        </p:txBody>
      </p:sp>
      <p:pic>
        <p:nvPicPr>
          <p:cNvPr id="266244" name="Picture 4" descr="&#10;matrix.jpg                                                     007CA76DMacintosh HD                   BE0C0C11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1905000"/>
            <a:ext cx="2614613" cy="361315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D117AD-6C57-ED47-B7E5-7DE371B256D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VM Universe Example</a:t>
            </a:r>
          </a:p>
        </p:txBody>
      </p:sp>
      <p:sp>
        <p:nvSpPr>
          <p:cNvPr id="278531" name="Rectangle 3"/>
          <p:cNvSpPr>
            <a:spLocks noChangeArrowheads="1"/>
          </p:cNvSpPr>
          <p:nvPr/>
        </p:nvSpPr>
        <p:spPr bwMode="auto">
          <a:xfrm>
            <a:off x="5638800" y="2133600"/>
            <a:ext cx="28956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32" name="Text Box 4"/>
          <p:cNvSpPr txBox="1">
            <a:spLocks noChangeArrowheads="1"/>
          </p:cNvSpPr>
          <p:nvPr/>
        </p:nvSpPr>
        <p:spPr bwMode="auto">
          <a:xfrm>
            <a:off x="5572125" y="1676400"/>
            <a:ext cx="2657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Execute Machine</a:t>
            </a:r>
          </a:p>
        </p:txBody>
      </p:sp>
      <p:sp>
        <p:nvSpPr>
          <p:cNvPr id="278533" name="Text Box 5"/>
          <p:cNvSpPr txBox="1">
            <a:spLocks noChangeArrowheads="1"/>
          </p:cNvSpPr>
          <p:nvPr/>
        </p:nvSpPr>
        <p:spPr bwMode="auto">
          <a:xfrm>
            <a:off x="6324600" y="2362200"/>
            <a:ext cx="1600200" cy="52863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Startd</a:t>
            </a:r>
          </a:p>
        </p:txBody>
      </p:sp>
      <p:sp>
        <p:nvSpPr>
          <p:cNvPr id="278539" name="Rectangle 11"/>
          <p:cNvSpPr>
            <a:spLocks noChangeArrowheads="1"/>
          </p:cNvSpPr>
          <p:nvPr/>
        </p:nvSpPr>
        <p:spPr bwMode="auto">
          <a:xfrm>
            <a:off x="533400" y="2133600"/>
            <a:ext cx="28194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40" name="Text Box 12"/>
          <p:cNvSpPr txBox="1">
            <a:spLocks noChangeArrowheads="1"/>
          </p:cNvSpPr>
          <p:nvPr/>
        </p:nvSpPr>
        <p:spPr bwMode="auto">
          <a:xfrm>
            <a:off x="838200" y="1676400"/>
            <a:ext cx="2541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Submit Machine</a:t>
            </a:r>
          </a:p>
        </p:txBody>
      </p:sp>
      <p:sp>
        <p:nvSpPr>
          <p:cNvPr id="278541" name="Text Box 13"/>
          <p:cNvSpPr txBox="1">
            <a:spLocks noChangeArrowheads="1"/>
          </p:cNvSpPr>
          <p:nvPr/>
        </p:nvSpPr>
        <p:spPr bwMode="auto">
          <a:xfrm>
            <a:off x="1143000" y="2747963"/>
            <a:ext cx="1600200" cy="52863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Schedd</a:t>
            </a:r>
          </a:p>
        </p:txBody>
      </p:sp>
      <p:sp>
        <p:nvSpPr>
          <p:cNvPr id="278542" name="Rectangle 14"/>
          <p:cNvSpPr>
            <a:spLocks noChangeArrowheads="1"/>
          </p:cNvSpPr>
          <p:nvPr/>
        </p:nvSpPr>
        <p:spPr bwMode="auto">
          <a:xfrm>
            <a:off x="1143000" y="32766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43" name="Rectangle 15"/>
          <p:cNvSpPr>
            <a:spLocks noChangeArrowheads="1"/>
          </p:cNvSpPr>
          <p:nvPr/>
        </p:nvSpPr>
        <p:spPr bwMode="auto">
          <a:xfrm>
            <a:off x="1143000" y="34290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44" name="Rectangle 16"/>
          <p:cNvSpPr>
            <a:spLocks noChangeArrowheads="1"/>
          </p:cNvSpPr>
          <p:nvPr/>
        </p:nvSpPr>
        <p:spPr bwMode="auto">
          <a:xfrm>
            <a:off x="1143000" y="35814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45" name="Rectangle 17"/>
          <p:cNvSpPr>
            <a:spLocks noChangeArrowheads="1"/>
          </p:cNvSpPr>
          <p:nvPr/>
        </p:nvSpPr>
        <p:spPr bwMode="auto">
          <a:xfrm>
            <a:off x="1143000" y="37338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46" name="Rectangle 18"/>
          <p:cNvSpPr>
            <a:spLocks noChangeArrowheads="1"/>
          </p:cNvSpPr>
          <p:nvPr/>
        </p:nvSpPr>
        <p:spPr bwMode="auto">
          <a:xfrm>
            <a:off x="1143000" y="38862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47" name="Rectangle 19"/>
          <p:cNvSpPr>
            <a:spLocks noChangeArrowheads="1"/>
          </p:cNvSpPr>
          <p:nvPr/>
        </p:nvSpPr>
        <p:spPr bwMode="auto">
          <a:xfrm>
            <a:off x="1143000" y="40386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48" name="Rectangle 20"/>
          <p:cNvSpPr>
            <a:spLocks noChangeArrowheads="1"/>
          </p:cNvSpPr>
          <p:nvPr/>
        </p:nvSpPr>
        <p:spPr bwMode="auto">
          <a:xfrm>
            <a:off x="1143000" y="4191000"/>
            <a:ext cx="762000" cy="152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50" name="Line 22"/>
          <p:cNvSpPr>
            <a:spLocks noChangeShapeType="1"/>
          </p:cNvSpPr>
          <p:nvPr/>
        </p:nvSpPr>
        <p:spPr bwMode="auto">
          <a:xfrm flipV="1">
            <a:off x="2743200" y="2590800"/>
            <a:ext cx="3657600" cy="3810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51" name="Oval 23"/>
          <p:cNvSpPr>
            <a:spLocks noChangeArrowheads="1"/>
          </p:cNvSpPr>
          <p:nvPr/>
        </p:nvSpPr>
        <p:spPr bwMode="auto">
          <a:xfrm>
            <a:off x="3962400" y="5181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52" name="Oval 24"/>
          <p:cNvSpPr>
            <a:spLocks noChangeArrowheads="1"/>
          </p:cNvSpPr>
          <p:nvPr/>
        </p:nvSpPr>
        <p:spPr bwMode="auto">
          <a:xfrm>
            <a:off x="3962400" y="5029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53" name="Oval 25"/>
          <p:cNvSpPr>
            <a:spLocks noChangeArrowheads="1"/>
          </p:cNvSpPr>
          <p:nvPr/>
        </p:nvSpPr>
        <p:spPr bwMode="auto">
          <a:xfrm>
            <a:off x="3962400" y="48768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54" name="Oval 26"/>
          <p:cNvSpPr>
            <a:spLocks noChangeArrowheads="1"/>
          </p:cNvSpPr>
          <p:nvPr/>
        </p:nvSpPr>
        <p:spPr bwMode="auto">
          <a:xfrm>
            <a:off x="3962400" y="47244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55" name="Oval 27"/>
          <p:cNvSpPr>
            <a:spLocks noChangeArrowheads="1"/>
          </p:cNvSpPr>
          <p:nvPr/>
        </p:nvSpPr>
        <p:spPr bwMode="auto">
          <a:xfrm>
            <a:off x="3962400" y="45720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56" name="Oval 28"/>
          <p:cNvSpPr>
            <a:spLocks noChangeArrowheads="1"/>
          </p:cNvSpPr>
          <p:nvPr/>
        </p:nvSpPr>
        <p:spPr bwMode="auto">
          <a:xfrm>
            <a:off x="3962400" y="4419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57" name="Oval 29"/>
          <p:cNvSpPr>
            <a:spLocks noChangeArrowheads="1"/>
          </p:cNvSpPr>
          <p:nvPr/>
        </p:nvSpPr>
        <p:spPr bwMode="auto">
          <a:xfrm>
            <a:off x="3962400" y="4267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58" name="Oval 30"/>
          <p:cNvSpPr>
            <a:spLocks noChangeArrowheads="1"/>
          </p:cNvSpPr>
          <p:nvPr/>
        </p:nvSpPr>
        <p:spPr bwMode="auto">
          <a:xfrm>
            <a:off x="2057400" y="5181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59" name="Oval 31"/>
          <p:cNvSpPr>
            <a:spLocks noChangeArrowheads="1"/>
          </p:cNvSpPr>
          <p:nvPr/>
        </p:nvSpPr>
        <p:spPr bwMode="auto">
          <a:xfrm>
            <a:off x="2057400" y="5029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60" name="Oval 32"/>
          <p:cNvSpPr>
            <a:spLocks noChangeArrowheads="1"/>
          </p:cNvSpPr>
          <p:nvPr/>
        </p:nvSpPr>
        <p:spPr bwMode="auto">
          <a:xfrm>
            <a:off x="2057400" y="48768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61" name="Oval 33"/>
          <p:cNvSpPr>
            <a:spLocks noChangeArrowheads="1"/>
          </p:cNvSpPr>
          <p:nvPr/>
        </p:nvSpPr>
        <p:spPr bwMode="auto">
          <a:xfrm>
            <a:off x="2057400" y="47244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62" name="Oval 34"/>
          <p:cNvSpPr>
            <a:spLocks noChangeArrowheads="1"/>
          </p:cNvSpPr>
          <p:nvPr/>
        </p:nvSpPr>
        <p:spPr bwMode="auto">
          <a:xfrm>
            <a:off x="2057400" y="45720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63" name="Oval 35"/>
          <p:cNvSpPr>
            <a:spLocks noChangeArrowheads="1"/>
          </p:cNvSpPr>
          <p:nvPr/>
        </p:nvSpPr>
        <p:spPr bwMode="auto">
          <a:xfrm>
            <a:off x="2057400" y="44196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64" name="Oval 36"/>
          <p:cNvSpPr>
            <a:spLocks noChangeArrowheads="1"/>
          </p:cNvSpPr>
          <p:nvPr/>
        </p:nvSpPr>
        <p:spPr bwMode="auto">
          <a:xfrm>
            <a:off x="2057400" y="4267200"/>
            <a:ext cx="11430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65" name="Line 37"/>
          <p:cNvSpPr>
            <a:spLocks noChangeShapeType="1"/>
          </p:cNvSpPr>
          <p:nvPr/>
        </p:nvSpPr>
        <p:spPr bwMode="auto">
          <a:xfrm flipV="1">
            <a:off x="2819400" y="2743200"/>
            <a:ext cx="3505200" cy="1600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66" name="Line 38"/>
          <p:cNvSpPr>
            <a:spLocks noChangeShapeType="1"/>
          </p:cNvSpPr>
          <p:nvPr/>
        </p:nvSpPr>
        <p:spPr bwMode="auto">
          <a:xfrm flipV="1">
            <a:off x="4648200" y="2895600"/>
            <a:ext cx="1752600" cy="1447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Condor </a:t>
            </a:r>
            <a:r>
              <a:rPr lang="en-US" dirty="0" err="1" smtClean="0"/>
              <a:t>Config</a:t>
            </a:r>
            <a:r>
              <a:rPr lang="en-US" dirty="0" smtClean="0"/>
              <a:t> File</a:t>
            </a:r>
            <a:endParaRPr lang="en-US" dirty="0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>
                <a:latin typeface="Courier New Bold" charset="0"/>
              </a:rPr>
              <a:t>VM_TYPE = &lt;</a:t>
            </a:r>
            <a:r>
              <a:rPr lang="en-US" dirty="0" err="1" smtClean="0">
                <a:latin typeface="Courier New Bold" charset="0"/>
              </a:rPr>
              <a:t>xen|kvm|vmware</a:t>
            </a:r>
            <a:r>
              <a:rPr lang="en-US" dirty="0" smtClean="0">
                <a:latin typeface="Courier New Bold" charset="0"/>
              </a:rPr>
              <a:t>&gt;</a:t>
            </a:r>
          </a:p>
          <a:p>
            <a:pPr lvl="1"/>
            <a:r>
              <a:rPr lang="en-US" dirty="0" smtClean="0"/>
              <a:t>Indicate what VM software you have</a:t>
            </a:r>
          </a:p>
          <a:p>
            <a:pPr lvl="1"/>
            <a:r>
              <a:rPr lang="en-US" dirty="0" smtClean="0"/>
              <a:t>This enables VM capabilities</a:t>
            </a:r>
          </a:p>
          <a:p>
            <a:r>
              <a:rPr lang="en-US" dirty="0" smtClean="0">
                <a:latin typeface="Courier New"/>
                <a:cs typeface="Courier New"/>
              </a:rPr>
              <a:t>VM_MEMORY = 256</a:t>
            </a:r>
          </a:p>
          <a:p>
            <a:pPr lvl="1"/>
            <a:r>
              <a:rPr lang="en-US" dirty="0" smtClean="0"/>
              <a:t>Max memory all </a:t>
            </a:r>
            <a:r>
              <a:rPr lang="en-US" dirty="0" err="1" smtClean="0"/>
              <a:t>VMs</a:t>
            </a:r>
            <a:r>
              <a:rPr lang="en-US" dirty="0" smtClean="0"/>
              <a:t> can use</a:t>
            </a:r>
          </a:p>
          <a:p>
            <a:r>
              <a:rPr lang="en-US" dirty="0" smtClean="0">
                <a:latin typeface="Courier New"/>
                <a:cs typeface="Courier New"/>
              </a:rPr>
              <a:t>VM_MAX_NUMBER = 2</a:t>
            </a:r>
          </a:p>
          <a:p>
            <a:pPr lvl="1"/>
            <a:r>
              <a:rPr lang="en-US" dirty="0" smtClean="0"/>
              <a:t>Max simultaneous </a:t>
            </a:r>
            <a:r>
              <a:rPr lang="en-US" dirty="0" err="1" smtClean="0"/>
              <a:t>VMs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Condor </a:t>
            </a:r>
            <a:r>
              <a:rPr lang="en-US" dirty="0" err="1" smtClean="0"/>
              <a:t>Config</a:t>
            </a:r>
            <a:r>
              <a:rPr lang="en-US" dirty="0" smtClean="0"/>
              <a:t> File</a:t>
            </a:r>
            <a:endParaRPr lang="en-US" dirty="0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800" dirty="0" smtClean="0">
                <a:latin typeface="Courier New Bold" charset="0"/>
              </a:rPr>
              <a:t>VM_NETWORKING = TRUE</a:t>
            </a:r>
          </a:p>
          <a:p>
            <a:pPr lvl="1"/>
            <a:r>
              <a:rPr lang="en-US" dirty="0" smtClean="0"/>
              <a:t>Can the VM access the network?</a:t>
            </a:r>
          </a:p>
          <a:p>
            <a:r>
              <a:rPr lang="en-US" sz="2800" dirty="0" smtClean="0">
                <a:latin typeface="Courier New"/>
                <a:cs typeface="Courier New"/>
              </a:rPr>
              <a:t>VM_NETWORKING_TYPE = </a:t>
            </a:r>
            <a:r>
              <a:rPr lang="en-US" sz="2800" dirty="0" err="1" smtClean="0">
                <a:latin typeface="Courier New"/>
                <a:cs typeface="Courier New"/>
              </a:rPr>
              <a:t>nat</a:t>
            </a:r>
            <a:r>
              <a:rPr lang="en-US" sz="2800" dirty="0" smtClean="0">
                <a:latin typeface="Courier New"/>
                <a:cs typeface="Courier New"/>
              </a:rPr>
              <a:t>, bridge</a:t>
            </a:r>
          </a:p>
          <a:p>
            <a:pPr lvl="1"/>
            <a:r>
              <a:rPr lang="en-US" dirty="0" smtClean="0"/>
              <a:t>Ways the VM access the network</a:t>
            </a:r>
          </a:p>
          <a:p>
            <a:r>
              <a:rPr lang="en-US" sz="2800" dirty="0" smtClean="0">
                <a:latin typeface="Courier New Bold" charset="0"/>
              </a:rPr>
              <a:t>VM_NETWORKING_DEFAULT_TYPE = </a:t>
            </a:r>
            <a:r>
              <a:rPr lang="en-US" sz="2800" dirty="0" err="1" smtClean="0">
                <a:latin typeface="Courier New Bold" charset="0"/>
              </a:rPr>
              <a:t>nat</a:t>
            </a:r>
            <a:endParaRPr lang="en-US" sz="2800" dirty="0" smtClean="0">
              <a:latin typeface="Courier New"/>
              <a:cs typeface="Courier New"/>
            </a:endParaRPr>
          </a:p>
          <a:p>
            <a:pPr lvl="1"/>
            <a:r>
              <a:rPr lang="en-US" dirty="0" smtClean="0"/>
              <a:t>Default network access type</a:t>
            </a:r>
          </a:p>
          <a:p>
            <a:r>
              <a:rPr lang="en-US" sz="2800" dirty="0" smtClean="0">
                <a:latin typeface="Courier New Bold" charset="0"/>
              </a:rPr>
              <a:t>VM_SOFT_SUSPEND = True</a:t>
            </a:r>
          </a:p>
          <a:p>
            <a:pPr lvl="1"/>
            <a:r>
              <a:rPr lang="en-US" dirty="0" smtClean="0"/>
              <a:t>Suspend VM in memory or write to disk?</a:t>
            </a:r>
            <a:endParaRPr lang="en-US" dirty="0" smtClean="0">
              <a:latin typeface="Courier New Bold" charset="0"/>
            </a:endParaRPr>
          </a:p>
          <a:p>
            <a:pPr lvl="1"/>
            <a:endParaRPr lang="en-US" sz="2400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Config</a:t>
            </a:r>
            <a:r>
              <a:rPr lang="en-US" dirty="0" smtClean="0"/>
              <a:t> File for </a:t>
            </a:r>
            <a:r>
              <a:rPr lang="en-US" dirty="0" err="1" smtClean="0"/>
              <a:t>VMWare</a:t>
            </a:r>
            <a:endParaRPr lang="en-US" dirty="0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800" dirty="0" smtClean="0">
                <a:latin typeface="Courier New Bold" charset="0"/>
              </a:rPr>
              <a:t>VMWARE_NETWORKING_TYPE = \</a:t>
            </a:r>
            <a:br>
              <a:rPr lang="en-US" sz="2800" dirty="0" smtClean="0">
                <a:latin typeface="Courier New Bold" charset="0"/>
              </a:rPr>
            </a:br>
            <a:r>
              <a:rPr lang="en-US" sz="2800" dirty="0" smtClean="0">
                <a:latin typeface="Courier New Bold" charset="0"/>
              </a:rPr>
              <a:t>    </a:t>
            </a:r>
            <a:r>
              <a:rPr lang="en-US" sz="2800" i="1" dirty="0" smtClean="0">
                <a:latin typeface="Courier New Bold" charset="0"/>
              </a:rPr>
              <a:t>&lt;</a:t>
            </a:r>
            <a:r>
              <a:rPr lang="en-US" sz="2800" i="1" dirty="0" err="1" smtClean="0">
                <a:latin typeface="Courier New Bold" charset="0"/>
              </a:rPr>
              <a:t>nat|bridged</a:t>
            </a:r>
            <a:r>
              <a:rPr lang="en-US" sz="2800" i="1" dirty="0" smtClean="0">
                <a:latin typeface="Courier New Bold" charset="0"/>
              </a:rPr>
              <a:t>&gt;</a:t>
            </a:r>
            <a:endParaRPr lang="en-US" sz="2800" dirty="0" smtClean="0">
              <a:latin typeface="Courier New Bold" charset="0"/>
            </a:endParaRPr>
          </a:p>
          <a:p>
            <a:pPr lvl="1"/>
            <a:r>
              <a:rPr lang="en-US" dirty="0" smtClean="0"/>
              <a:t>Networking type to appear in .</a:t>
            </a:r>
            <a:r>
              <a:rPr lang="en-US" dirty="0" err="1" smtClean="0"/>
              <a:t>vmx</a:t>
            </a:r>
            <a:r>
              <a:rPr lang="en-US" dirty="0" smtClean="0"/>
              <a:t> file</a:t>
            </a:r>
          </a:p>
          <a:p>
            <a:r>
              <a:rPr lang="en-US" sz="2800" dirty="0" smtClean="0">
                <a:latin typeface="Courier New Bold" charset="0"/>
              </a:rPr>
              <a:t>VMWARE_LOCAL_SETTINGS_FILE = \</a:t>
            </a:r>
            <a:br>
              <a:rPr lang="en-US" sz="2800" dirty="0" smtClean="0">
                <a:latin typeface="Courier New Bold" charset="0"/>
              </a:rPr>
            </a:br>
            <a:r>
              <a:rPr lang="en-US" sz="2800" dirty="0" smtClean="0">
                <a:latin typeface="Courier New Bold" charset="0"/>
              </a:rPr>
              <a:t>    /path/to/file</a:t>
            </a:r>
            <a:endParaRPr lang="en-US" sz="2800" dirty="0" smtClean="0">
              <a:latin typeface="Courier New"/>
              <a:cs typeface="Courier New"/>
            </a:endParaRPr>
          </a:p>
          <a:p>
            <a:pPr lvl="1"/>
            <a:r>
              <a:rPr lang="en-US" dirty="0" smtClean="0"/>
              <a:t>Extra attributes to insert in .</a:t>
            </a:r>
            <a:r>
              <a:rPr lang="en-US" dirty="0" err="1" smtClean="0"/>
              <a:t>vmx</a:t>
            </a:r>
            <a:r>
              <a:rPr lang="en-US" dirty="0" smtClean="0"/>
              <a:t> file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Config</a:t>
            </a:r>
            <a:r>
              <a:rPr lang="en-US" dirty="0" smtClean="0"/>
              <a:t> File for </a:t>
            </a:r>
            <a:r>
              <a:rPr lang="en-US" dirty="0" err="1" smtClean="0"/>
              <a:t>Xen</a:t>
            </a:r>
            <a:r>
              <a:rPr lang="en-US" dirty="0" smtClean="0"/>
              <a:t>/KVM</a:t>
            </a:r>
            <a:endParaRPr lang="en-US" dirty="0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400" dirty="0" smtClean="0">
                <a:latin typeface="Courier New Bold" charset="0"/>
              </a:rPr>
              <a:t>LIBVIRT_XML_SCRIPT = \</a:t>
            </a:r>
            <a:br>
              <a:rPr lang="en-US" sz="2400" dirty="0" smtClean="0">
                <a:latin typeface="Courier New Bold" charset="0"/>
              </a:rPr>
            </a:br>
            <a:r>
              <a:rPr lang="en-US" sz="2400" dirty="0" smtClean="0">
                <a:latin typeface="Courier New Bold" charset="0"/>
              </a:rPr>
              <a:t>  $(LIBEXEC)/</a:t>
            </a:r>
            <a:r>
              <a:rPr lang="en-US" sz="2400" dirty="0" err="1" smtClean="0">
                <a:latin typeface="Courier New Bold" charset="0"/>
              </a:rPr>
              <a:t>libvirt_simple_script.awk</a:t>
            </a:r>
            <a:endParaRPr lang="en-US" sz="2400" dirty="0" smtClean="0">
              <a:latin typeface="Courier New Bold" charset="0"/>
            </a:endParaRPr>
          </a:p>
          <a:p>
            <a:pPr lvl="1"/>
            <a:r>
              <a:rPr lang="en-US" sz="2400" dirty="0" smtClean="0"/>
              <a:t>Optional callout to write </a:t>
            </a:r>
            <a:r>
              <a:rPr lang="en-US" sz="2400" dirty="0" err="1" smtClean="0"/>
              <a:t>libvirt</a:t>
            </a:r>
            <a:r>
              <a:rPr lang="en-US" sz="2400" dirty="0" smtClean="0"/>
              <a:t> XML description</a:t>
            </a:r>
          </a:p>
          <a:p>
            <a:r>
              <a:rPr lang="en-US" sz="2400" dirty="0" smtClean="0">
                <a:latin typeface="Courier New Bold" charset="0"/>
              </a:rPr>
              <a:t>VM_BRIDGE_SCRIPT = \</a:t>
            </a:r>
            <a:br>
              <a:rPr lang="en-US" sz="2400" dirty="0" smtClean="0">
                <a:latin typeface="Courier New Bold" charset="0"/>
              </a:rPr>
            </a:br>
            <a:r>
              <a:rPr lang="en-US" sz="2400" dirty="0" smtClean="0">
                <a:latin typeface="Courier New Bold" charset="0"/>
              </a:rPr>
              <a:t>   </a:t>
            </a:r>
            <a:r>
              <a:rPr lang="en-US" sz="2400" dirty="0" err="1" smtClean="0">
                <a:latin typeface="Courier New Bold" charset="0"/>
              </a:rPr>
              <a:t>vif</a:t>
            </a:r>
            <a:r>
              <a:rPr lang="en-US" sz="2400" dirty="0" smtClean="0">
                <a:latin typeface="Courier New Bold" charset="0"/>
              </a:rPr>
              <a:t>-bridge bridge=xenbr0</a:t>
            </a:r>
            <a:endParaRPr lang="en-US" sz="2400" dirty="0" smtClean="0">
              <a:latin typeface="Courier New"/>
              <a:cs typeface="Courier New"/>
            </a:endParaRPr>
          </a:p>
          <a:p>
            <a:pPr lvl="1"/>
            <a:r>
              <a:rPr lang="en-US" sz="2400" dirty="0" smtClean="0"/>
              <a:t>Script to set up networking</a:t>
            </a:r>
          </a:p>
          <a:p>
            <a:r>
              <a:rPr lang="en-US" sz="2400" dirty="0" smtClean="0">
                <a:latin typeface="Courier New Bold" charset="0"/>
              </a:rPr>
              <a:t>XEN_BOOTLOADER = /</a:t>
            </a:r>
            <a:r>
              <a:rPr lang="en-US" sz="2400" dirty="0" err="1" smtClean="0">
                <a:latin typeface="Courier New Bold" charset="0"/>
              </a:rPr>
              <a:t>usr/bin/pygrub</a:t>
            </a:r>
            <a:endParaRPr lang="en-US" sz="2400" dirty="0" smtClean="0">
              <a:latin typeface="Courier New Bold" charset="0"/>
            </a:endParaRPr>
          </a:p>
          <a:p>
            <a:pPr lvl="1"/>
            <a:r>
              <a:rPr lang="en-US" sz="2400" dirty="0" err="1" smtClean="0"/>
              <a:t>Xen</a:t>
            </a:r>
            <a:r>
              <a:rPr lang="en-US" sz="2400" dirty="0" smtClean="0"/>
              <a:t> only, when kernel included in disk image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ClassAd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752600"/>
            <a:ext cx="7772400" cy="37385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 err="1">
                <a:latin typeface="Courier New Bold" charset="0"/>
              </a:rPr>
              <a:t>HasVM</a:t>
            </a:r>
            <a:r>
              <a:rPr lang="en-US" sz="2800" dirty="0">
                <a:latin typeface="Courier New Bold" charset="0"/>
              </a:rPr>
              <a:t> = True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err="1">
                <a:latin typeface="Courier New Bold" charset="0"/>
              </a:rPr>
              <a:t>VM_AvailNum</a:t>
            </a:r>
            <a:r>
              <a:rPr lang="en-US" sz="2800" dirty="0">
                <a:latin typeface="Courier New Bold" charset="0"/>
              </a:rPr>
              <a:t> = 2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err="1">
                <a:latin typeface="Courier New Bold" charset="0"/>
              </a:rPr>
              <a:t>VM_Memory</a:t>
            </a:r>
            <a:r>
              <a:rPr lang="en-US" sz="2800" dirty="0">
                <a:latin typeface="Courier New Bold" charset="0"/>
              </a:rPr>
              <a:t> = 256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err="1">
                <a:latin typeface="Courier New Bold" charset="0"/>
              </a:rPr>
              <a:t>VM_Networking</a:t>
            </a:r>
            <a:r>
              <a:rPr lang="en-US" sz="2800" dirty="0">
                <a:latin typeface="Courier New Bold" charset="0"/>
              </a:rPr>
              <a:t> = True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err="1">
                <a:latin typeface="Courier New Bold" charset="0"/>
              </a:rPr>
              <a:t>VM_Networking_Types</a:t>
            </a:r>
            <a:r>
              <a:rPr lang="en-US" sz="2800" dirty="0">
                <a:latin typeface="Courier New Bold" charset="0"/>
              </a:rPr>
              <a:t> = "</a:t>
            </a:r>
            <a:r>
              <a:rPr lang="en-US" sz="2800" dirty="0" err="1">
                <a:latin typeface="Courier New Bold" charset="0"/>
              </a:rPr>
              <a:t>nat,</a:t>
            </a:r>
            <a:r>
              <a:rPr lang="en-US" sz="2800" dirty="0" err="1" smtClean="0">
                <a:latin typeface="Courier New Bold" charset="0"/>
              </a:rPr>
              <a:t>bridge</a:t>
            </a:r>
            <a:r>
              <a:rPr lang="en-US" sz="2800" dirty="0" smtClean="0">
                <a:latin typeface="Courier New Bold" charset="0"/>
              </a:rPr>
              <a:t>"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>
                <a:latin typeface="Courier New Bold" charset="0"/>
              </a:rPr>
              <a:t>VM_GAHP_VERSION = "$</a:t>
            </a:r>
            <a:r>
              <a:rPr lang="en-US" sz="2800" dirty="0" err="1">
                <a:latin typeface="Courier New Bold" charset="0"/>
              </a:rPr>
              <a:t>VMGahpVersion</a:t>
            </a:r>
            <a:r>
              <a:rPr lang="en-US" sz="2800" dirty="0">
                <a:latin typeface="Courier New Bold" charset="0"/>
              </a:rPr>
              <a:t>…"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err="1">
                <a:latin typeface="Courier New Bold" charset="0"/>
              </a:rPr>
              <a:t>VM_Type</a:t>
            </a:r>
            <a:r>
              <a:rPr lang="en-US" sz="2800" dirty="0">
                <a:latin typeface="Courier New Bold" charset="0"/>
              </a:rPr>
              <a:t> = "</a:t>
            </a:r>
            <a:r>
              <a:rPr lang="en-US" sz="2800" dirty="0" err="1" smtClean="0">
                <a:latin typeface="Courier New Bold" charset="0"/>
              </a:rPr>
              <a:t>vmware</a:t>
            </a:r>
            <a:r>
              <a:rPr lang="en-US" sz="2800" dirty="0" smtClean="0">
                <a:latin typeface="Courier New Bold" charset="0"/>
              </a:rPr>
              <a:t>"</a:t>
            </a:r>
            <a:endParaRPr lang="en-US" sz="2800" dirty="0">
              <a:latin typeface="Courier New Bold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 a Submit File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>
                <a:latin typeface="Courier New Bold" charset="0"/>
              </a:rPr>
              <a:t>universe = </a:t>
            </a:r>
            <a:r>
              <a:rPr lang="en-US" dirty="0" err="1">
                <a:latin typeface="Courier New Bold" charset="0"/>
              </a:rPr>
              <a:t>vm</a:t>
            </a:r>
            <a:endParaRPr lang="en-US" dirty="0"/>
          </a:p>
          <a:p>
            <a:r>
              <a:rPr lang="en-US" dirty="0">
                <a:latin typeface="Courier New Bold" charset="0"/>
              </a:rPr>
              <a:t>executable = MyJob1</a:t>
            </a:r>
            <a:endParaRPr lang="en-US" dirty="0"/>
          </a:p>
          <a:p>
            <a:pPr lvl="1"/>
            <a:r>
              <a:rPr lang="en-US" dirty="0"/>
              <a:t>Executable only used for naming in </a:t>
            </a:r>
            <a:r>
              <a:rPr lang="en-US" dirty="0" err="1"/>
              <a:t>condor_q</a:t>
            </a:r>
            <a:r>
              <a:rPr lang="en-US" dirty="0"/>
              <a:t> display</a:t>
            </a:r>
          </a:p>
          <a:p>
            <a:r>
              <a:rPr lang="en-US" dirty="0" err="1">
                <a:latin typeface="Courier New Bold" charset="0"/>
              </a:rPr>
              <a:t>vm_type</a:t>
            </a:r>
            <a:r>
              <a:rPr lang="en-US" dirty="0">
                <a:latin typeface="Courier New Bold" charset="0"/>
              </a:rPr>
              <a:t> = </a:t>
            </a:r>
            <a:r>
              <a:rPr lang="en-US" i="1" dirty="0">
                <a:latin typeface="Courier New Bold" charset="0"/>
              </a:rPr>
              <a:t>&lt;</a:t>
            </a:r>
            <a:r>
              <a:rPr lang="en-US" i="1" dirty="0" err="1">
                <a:latin typeface="Courier New Bold" charset="0"/>
              </a:rPr>
              <a:t>vmware</a:t>
            </a:r>
            <a:r>
              <a:rPr lang="en-US" i="1" dirty="0" err="1" smtClean="0">
                <a:latin typeface="Courier New Bold" charset="0"/>
              </a:rPr>
              <a:t>|kvm|xen</a:t>
            </a:r>
            <a:r>
              <a:rPr lang="en-US" i="1" dirty="0">
                <a:latin typeface="Courier New Bold" charset="0"/>
              </a:rPr>
              <a:t>&gt;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 a Submit File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latin typeface="Courier New Bold" charset="0"/>
              </a:rPr>
              <a:t>vm_memory = 256</a:t>
            </a:r>
          </a:p>
          <a:p>
            <a:pPr lvl="1"/>
            <a:r>
              <a:rPr lang="en-US"/>
              <a:t>Units are megabytes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 a Submit File</a:t>
            </a: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800">
                <a:latin typeface="Courier New Bold" charset="0"/>
              </a:rPr>
              <a:t>vm_networking = </a:t>
            </a:r>
            <a:r>
              <a:rPr lang="en-US" sz="2800" i="1">
                <a:latin typeface="Courier New Bold" charset="0"/>
              </a:rPr>
              <a:t>&lt;True|False&gt;</a:t>
            </a:r>
          </a:p>
          <a:p>
            <a:pPr lvl="1"/>
            <a:r>
              <a:rPr lang="en-US" sz="2400"/>
              <a:t>Does VM require a network interface?</a:t>
            </a:r>
          </a:p>
          <a:p>
            <a:pPr lvl="1"/>
            <a:r>
              <a:rPr lang="en-US" sz="2400"/>
              <a:t>Some machines may not provide one</a:t>
            </a:r>
          </a:p>
          <a:p>
            <a:r>
              <a:rPr lang="en-US" sz="2800">
                <a:latin typeface="Courier New Bold" charset="0"/>
              </a:rPr>
              <a:t>vm_networking_type = </a:t>
            </a:r>
            <a:r>
              <a:rPr lang="en-US" sz="2800" i="1">
                <a:latin typeface="Courier New Bold" charset="0"/>
              </a:rPr>
              <a:t>&lt;nat|bridge&gt;</a:t>
            </a:r>
            <a:endParaRPr lang="en-US" sz="2800">
              <a:latin typeface="Courier New Bold" charset="0"/>
            </a:endParaRPr>
          </a:p>
          <a:p>
            <a:pPr lvl="1"/>
            <a:r>
              <a:rPr lang="en-US" sz="2400"/>
              <a:t>Does VM require a specific type of network interface?</a:t>
            </a:r>
          </a:p>
          <a:p>
            <a:pPr lvl="1"/>
            <a:r>
              <a:rPr lang="en-US" sz="2400"/>
              <a:t>Some machines may not provide both types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 a Submit File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err="1">
                <a:latin typeface="Courier New Bold" charset="0"/>
              </a:rPr>
              <a:t>vm_no_output_vm</a:t>
            </a:r>
            <a:r>
              <a:rPr lang="en-US" dirty="0">
                <a:latin typeface="Courier New Bold" charset="0"/>
              </a:rPr>
              <a:t> =</a:t>
            </a:r>
            <a:r>
              <a:rPr lang="en-US" dirty="0" smtClean="0">
                <a:latin typeface="Courier New Bold" charset="0"/>
              </a:rPr>
              <a:t> \</a:t>
            </a:r>
            <a:br>
              <a:rPr lang="en-US" dirty="0" smtClean="0">
                <a:latin typeface="Courier New Bold" charset="0"/>
              </a:rPr>
            </a:br>
            <a:r>
              <a:rPr lang="en-US" dirty="0" smtClean="0">
                <a:latin typeface="Courier New Bold" charset="0"/>
              </a:rPr>
              <a:t>    </a:t>
            </a:r>
            <a:r>
              <a:rPr lang="en-US" i="1" dirty="0" smtClean="0">
                <a:latin typeface="Courier New Bold" charset="0"/>
              </a:rPr>
              <a:t>&lt;</a:t>
            </a:r>
            <a:r>
              <a:rPr lang="en-US" i="1" dirty="0" err="1">
                <a:latin typeface="Courier New Bold" charset="0"/>
              </a:rPr>
              <a:t>True|False</a:t>
            </a:r>
            <a:r>
              <a:rPr lang="en-US" i="1" dirty="0">
                <a:latin typeface="Courier New Bold" charset="0"/>
              </a:rPr>
              <a:t>&gt;</a:t>
            </a:r>
            <a:endParaRPr lang="en-US" dirty="0">
              <a:latin typeface="Courier New Bold" charset="0"/>
            </a:endParaRPr>
          </a:p>
          <a:p>
            <a:pPr lvl="1"/>
            <a:r>
              <a:rPr lang="en-US" dirty="0"/>
              <a:t>Should modified VM image be returned to user?</a:t>
            </a:r>
          </a:p>
          <a:p>
            <a:pPr lvl="1"/>
            <a:r>
              <a:rPr lang="en-US" dirty="0"/>
              <a:t>Some VM jobs may send results over the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Virtual Machines</a:t>
            </a:r>
          </a:p>
        </p:txBody>
      </p:sp>
      <p:sp>
        <p:nvSpPr>
          <p:cNvPr id="268291" name="Rectangle 3"/>
          <p:cNvSpPr>
            <a:spLocks noChangeArrowheads="1"/>
          </p:cNvSpPr>
          <p:nvPr/>
        </p:nvSpPr>
        <p:spPr bwMode="auto">
          <a:xfrm>
            <a:off x="1219200" y="1828800"/>
            <a:ext cx="6553200" cy="396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8292" name="Picture 4" descr="linux_logo.png                                                 007CA76DMacintosh HD                   BE0C0C11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905000"/>
            <a:ext cx="971550" cy="1143000"/>
          </a:xfrm>
          <a:prstGeom prst="rect">
            <a:avLst/>
          </a:prstGeom>
          <a:noFill/>
        </p:spPr>
      </p:pic>
      <p:pic>
        <p:nvPicPr>
          <p:cNvPr id="268300" name="Picture 12" descr="matrix2.jpg                                                    007CA76DMacintosh HD                   BE0C0C11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621088"/>
            <a:ext cx="2667000" cy="2017712"/>
          </a:xfrm>
          <a:prstGeom prst="rect">
            <a:avLst/>
          </a:prstGeom>
          <a:noFill/>
        </p:spPr>
      </p:pic>
      <p:pic>
        <p:nvPicPr>
          <p:cNvPr id="268301" name="Picture 13" descr="matrix2.jpg                                                    007CA76DMacintosh HD                   BE0C0C11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621088"/>
            <a:ext cx="2667000" cy="2017712"/>
          </a:xfrm>
          <a:prstGeom prst="rect">
            <a:avLst/>
          </a:prstGeom>
          <a:noFill/>
        </p:spPr>
      </p:pic>
      <p:pic>
        <p:nvPicPr>
          <p:cNvPr id="268298" name="Picture 10" descr="solaris_logo2.gif                                              007CA76DMacintosh HD                   BE0C0C11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3811588"/>
            <a:ext cx="1344613" cy="725487"/>
          </a:xfrm>
          <a:prstGeom prst="rect">
            <a:avLst/>
          </a:prstGeom>
          <a:noFill/>
        </p:spPr>
      </p:pic>
      <p:pic>
        <p:nvPicPr>
          <p:cNvPr id="268297" name="Picture 9" descr="windows_logo2.png                                              007CA76DMacintosh HD                   BE0C0C11:"/>
          <p:cNvPicPr>
            <a:picLocks noChangeAspect="1" noChangeArrowheads="1"/>
          </p:cNvPicPr>
          <p:nvPr/>
        </p:nvPicPr>
        <p:blipFill>
          <a:blip r:embed="rId5"/>
          <a:srcRect l="13091" t="4500" r="13091" b="9000"/>
          <a:stretch>
            <a:fillRect/>
          </a:stretch>
        </p:blipFill>
        <p:spPr bwMode="auto">
          <a:xfrm>
            <a:off x="5105400" y="3811588"/>
            <a:ext cx="1219200" cy="1038225"/>
          </a:xfrm>
          <a:prstGeom prst="rect">
            <a:avLst/>
          </a:prstGeom>
          <a:noFill/>
        </p:spPr>
      </p:pic>
      <p:sp>
        <p:nvSpPr>
          <p:cNvPr id="268302" name="Text Box 14"/>
          <p:cNvSpPr txBox="1">
            <a:spLocks noChangeArrowheads="1"/>
          </p:cNvSpPr>
          <p:nvPr/>
        </p:nvSpPr>
        <p:spPr bwMode="auto">
          <a:xfrm>
            <a:off x="3505200" y="1766888"/>
            <a:ext cx="2438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Real Machine</a:t>
            </a:r>
          </a:p>
        </p:txBody>
      </p:sp>
      <p:sp>
        <p:nvSpPr>
          <p:cNvPr id="268303" name="Text Box 15"/>
          <p:cNvSpPr txBox="1">
            <a:spLocks noChangeArrowheads="1"/>
          </p:cNvSpPr>
          <p:nvPr/>
        </p:nvSpPr>
        <p:spPr bwMode="auto">
          <a:xfrm>
            <a:off x="3200400" y="2605088"/>
            <a:ext cx="2743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Virtual Machines</a:t>
            </a:r>
          </a:p>
        </p:txBody>
      </p:sp>
      <p:sp>
        <p:nvSpPr>
          <p:cNvPr id="268305" name="Line 17"/>
          <p:cNvSpPr>
            <a:spLocks noChangeShapeType="1"/>
          </p:cNvSpPr>
          <p:nvPr/>
        </p:nvSpPr>
        <p:spPr bwMode="auto">
          <a:xfrm flipH="1">
            <a:off x="3352800" y="3048000"/>
            <a:ext cx="4572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306" name="Line 18"/>
          <p:cNvSpPr>
            <a:spLocks noChangeShapeType="1"/>
          </p:cNvSpPr>
          <p:nvPr/>
        </p:nvSpPr>
        <p:spPr bwMode="auto">
          <a:xfrm>
            <a:off x="5410200" y="3048000"/>
            <a:ext cx="3810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 a Submit File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Courier New Bold" charset="0"/>
              </a:rPr>
              <a:t>vm_cdrom_files = a.txt, b.txt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en-US"/>
              <a:t>Files are mounted in VM as a CD-ROM image</a:t>
            </a:r>
          </a:p>
          <a:p>
            <a:pPr lvl="1">
              <a:lnSpc>
                <a:spcPct val="90000"/>
              </a:lnSpc>
            </a:pPr>
            <a:r>
              <a:rPr lang="en-US"/>
              <a:t>Allows you to use a VM image for many different jobs</a:t>
            </a:r>
          </a:p>
          <a:p>
            <a:pPr lvl="1">
              <a:lnSpc>
                <a:spcPct val="90000"/>
              </a:lnSpc>
            </a:pPr>
            <a:r>
              <a:rPr lang="en-US"/>
              <a:t>You can replace the list of files with a single ISO image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 a Submit File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00238"/>
            <a:ext cx="7908038" cy="37385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err="1">
                <a:latin typeface="Courier New Bold" charset="0"/>
              </a:rPr>
              <a:t>vm_should_transfer_cdrom_files</a:t>
            </a:r>
            <a:r>
              <a:rPr lang="en-US" sz="2800" dirty="0">
                <a:latin typeface="Courier New Bold" charset="0"/>
              </a:rPr>
              <a:t> </a:t>
            </a:r>
            <a:r>
              <a:rPr lang="en-US" sz="2800" dirty="0" smtClean="0">
                <a:latin typeface="Courier New Bold" charset="0"/>
              </a:rPr>
              <a:t>= \</a:t>
            </a:r>
            <a:br>
              <a:rPr lang="en-US" sz="2800" dirty="0" smtClean="0">
                <a:latin typeface="Courier New Bold" charset="0"/>
              </a:rPr>
            </a:br>
            <a:r>
              <a:rPr lang="en-US" sz="2800" dirty="0" smtClean="0">
                <a:latin typeface="Courier New Bold" charset="0"/>
              </a:rPr>
              <a:t>     </a:t>
            </a:r>
            <a:r>
              <a:rPr lang="en-US" sz="2800" i="1" dirty="0" smtClean="0">
                <a:latin typeface="Courier New Bold" charset="0"/>
              </a:rPr>
              <a:t>&lt;</a:t>
            </a:r>
            <a:r>
              <a:rPr lang="en-US" sz="2800" i="1" dirty="0" err="1">
                <a:latin typeface="Courier New Bold" charset="0"/>
              </a:rPr>
              <a:t>True|False</a:t>
            </a:r>
            <a:r>
              <a:rPr lang="en-US" sz="2800" i="1" dirty="0">
                <a:latin typeface="Courier New Bold" charset="0"/>
              </a:rPr>
              <a:t>&gt;</a:t>
            </a:r>
            <a:endParaRPr lang="en-US" sz="2800" dirty="0">
              <a:latin typeface="Courier New Bold" charset="0"/>
            </a:endParaRPr>
          </a:p>
          <a:p>
            <a:pPr lvl="1">
              <a:lnSpc>
                <a:spcPct val="90000"/>
              </a:lnSpc>
            </a:pPr>
            <a:r>
              <a:rPr lang="en-US" dirty="0"/>
              <a:t>If True, files for CD-ROM image are transferred from submit machine to execute machine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If False, files are read from a shared </a:t>
            </a:r>
            <a:r>
              <a:rPr lang="en-US" dirty="0" err="1"/>
              <a:t>filesystem</a:t>
            </a:r>
            <a:r>
              <a:rPr lang="en-US" dirty="0"/>
              <a:t> on execute machine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 a Submit File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err="1">
                <a:latin typeface="Courier New Bold" charset="0"/>
              </a:rPr>
              <a:t>vm_checkpoint</a:t>
            </a:r>
            <a:r>
              <a:rPr lang="en-US" dirty="0">
                <a:latin typeface="Courier New Bold" charset="0"/>
              </a:rPr>
              <a:t> = </a:t>
            </a:r>
            <a:r>
              <a:rPr lang="en-US" i="1" dirty="0">
                <a:latin typeface="Courier New Bold" charset="0"/>
              </a:rPr>
              <a:t>&lt;</a:t>
            </a:r>
            <a:r>
              <a:rPr lang="en-US" i="1" dirty="0" err="1">
                <a:latin typeface="Courier New Bold" charset="0"/>
              </a:rPr>
              <a:t>True|False</a:t>
            </a:r>
            <a:r>
              <a:rPr lang="en-US" i="1" dirty="0">
                <a:latin typeface="Courier New Bold" charset="0"/>
              </a:rPr>
              <a:t>&gt;</a:t>
            </a:r>
          </a:p>
          <a:p>
            <a:pPr lvl="1"/>
            <a:r>
              <a:rPr lang="en-US" dirty="0"/>
              <a:t>If True, Condor will checkpoint VM periodically and on eviction from execute </a:t>
            </a:r>
            <a:r>
              <a:rPr lang="en-US" dirty="0" smtClean="0"/>
              <a:t>machine</a:t>
            </a:r>
          </a:p>
          <a:p>
            <a:pPr lvl="1"/>
            <a:r>
              <a:rPr lang="en-US" dirty="0" smtClean="0"/>
              <a:t>Checkpoints stored on submit machine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VMWare Parameters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latin typeface="Courier New Bold" charset="0"/>
              </a:rPr>
              <a:t>vmware_dir = </a:t>
            </a:r>
            <a:r>
              <a:rPr lang="en-US" i="1">
                <a:latin typeface="Courier New Bold" charset="0"/>
              </a:rPr>
              <a:t>&lt;path&gt;</a:t>
            </a:r>
            <a:endParaRPr lang="en-US">
              <a:latin typeface="Courier New Bold" charset="0"/>
            </a:endParaRPr>
          </a:p>
          <a:p>
            <a:pPr lvl="1"/>
            <a:r>
              <a:rPr lang="en-US"/>
              <a:t>Directory containing the VMWare VM image to be run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VMWare Parameters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err="1">
                <a:latin typeface="Courier New Bold" charset="0"/>
              </a:rPr>
              <a:t>vmware_snapshot_disk</a:t>
            </a:r>
            <a:r>
              <a:rPr lang="en-US" dirty="0">
                <a:latin typeface="Courier New Bold" charset="0"/>
              </a:rPr>
              <a:t> =</a:t>
            </a:r>
            <a:r>
              <a:rPr lang="en-US" dirty="0" smtClean="0">
                <a:latin typeface="Courier New Bold" charset="0"/>
              </a:rPr>
              <a:t> \</a:t>
            </a:r>
            <a:br>
              <a:rPr lang="en-US" dirty="0" smtClean="0">
                <a:latin typeface="Courier New Bold" charset="0"/>
              </a:rPr>
            </a:br>
            <a:r>
              <a:rPr lang="en-US" dirty="0" smtClean="0">
                <a:latin typeface="Courier New Bold" charset="0"/>
              </a:rPr>
              <a:t>    </a:t>
            </a:r>
            <a:r>
              <a:rPr lang="en-US" i="1" dirty="0" smtClean="0">
                <a:latin typeface="Courier New Bold" charset="0"/>
              </a:rPr>
              <a:t>&lt;</a:t>
            </a:r>
            <a:r>
              <a:rPr lang="en-US" i="1" dirty="0" err="1">
                <a:latin typeface="Courier New Bold" charset="0"/>
              </a:rPr>
              <a:t>True|False</a:t>
            </a:r>
            <a:r>
              <a:rPr lang="en-US" i="1" dirty="0">
                <a:latin typeface="Courier New Bold" charset="0"/>
              </a:rPr>
              <a:t>&gt;</a:t>
            </a:r>
            <a:endParaRPr lang="en-US" dirty="0">
              <a:latin typeface="Courier New Bold" charset="0"/>
            </a:endParaRPr>
          </a:p>
          <a:p>
            <a:pPr lvl="1"/>
            <a:r>
              <a:rPr lang="en-US" dirty="0"/>
              <a:t>A snapshot disk records only the changes from the original VM image</a:t>
            </a:r>
          </a:p>
          <a:p>
            <a:pPr lvl="1"/>
            <a:r>
              <a:rPr lang="en-US" dirty="0"/>
              <a:t>Saves network bandwidth and disk space on submit machine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VMWare Parameters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err="1">
                <a:latin typeface="Courier New Bold" charset="0"/>
              </a:rPr>
              <a:t>vmware_should_transfer_files</a:t>
            </a:r>
            <a:r>
              <a:rPr lang="en-US" sz="2800" dirty="0">
                <a:latin typeface="Courier New Bold" charset="0"/>
              </a:rPr>
              <a:t> </a:t>
            </a:r>
            <a:r>
              <a:rPr lang="en-US" sz="2800" dirty="0" smtClean="0">
                <a:latin typeface="Courier New Bold" charset="0"/>
              </a:rPr>
              <a:t>= \</a:t>
            </a:r>
            <a:br>
              <a:rPr lang="en-US" sz="2800" dirty="0" smtClean="0">
                <a:latin typeface="Courier New Bold" charset="0"/>
              </a:rPr>
            </a:br>
            <a:r>
              <a:rPr lang="en-US" sz="2800" dirty="0" smtClean="0">
                <a:latin typeface="Courier New Bold" charset="0"/>
              </a:rPr>
              <a:t>    </a:t>
            </a:r>
            <a:r>
              <a:rPr lang="en-US" sz="2800" i="1" dirty="0">
                <a:latin typeface="Courier New Bold" charset="0"/>
              </a:rPr>
              <a:t>&lt;</a:t>
            </a:r>
            <a:r>
              <a:rPr lang="en-US" sz="2800" i="1" dirty="0" err="1">
                <a:latin typeface="Courier New Bold" charset="0"/>
              </a:rPr>
              <a:t>True|False</a:t>
            </a:r>
            <a:r>
              <a:rPr lang="en-US" sz="2800" i="1" dirty="0">
                <a:latin typeface="Courier New Bold" charset="0"/>
              </a:rPr>
              <a:t>&gt;</a:t>
            </a:r>
            <a:endParaRPr lang="en-US" sz="2800" dirty="0">
              <a:latin typeface="Courier New Bold" charset="0"/>
            </a:endParaRPr>
          </a:p>
          <a:p>
            <a:pPr lvl="1">
              <a:lnSpc>
                <a:spcPct val="90000"/>
              </a:lnSpc>
            </a:pPr>
            <a:r>
              <a:rPr lang="en-US" dirty="0"/>
              <a:t>If True, files in </a:t>
            </a:r>
            <a:r>
              <a:rPr lang="en-US" dirty="0" err="1">
                <a:latin typeface="Courier New Bold" charset="0"/>
              </a:rPr>
              <a:t>vmware_dir</a:t>
            </a:r>
            <a:r>
              <a:rPr lang="en-US" dirty="0"/>
              <a:t> are transferred from submit machine to execute machine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If False, files are read from a shared</a:t>
            </a:r>
            <a:r>
              <a:rPr lang="en-US" dirty="0" smtClean="0"/>
              <a:t> file system </a:t>
            </a:r>
            <a:r>
              <a:rPr lang="en-US" dirty="0"/>
              <a:t>on execute machine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Xen</a:t>
            </a:r>
            <a:r>
              <a:rPr lang="en-US" dirty="0" smtClean="0"/>
              <a:t>/KVM </a:t>
            </a:r>
            <a:r>
              <a:rPr lang="en-US" dirty="0"/>
              <a:t>Parameters</a:t>
            </a:r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800" dirty="0" err="1">
                <a:latin typeface="Courier New Bold" charset="0"/>
              </a:rPr>
              <a:t>xen_disk</a:t>
            </a:r>
            <a:r>
              <a:rPr lang="en-US" sz="2800" dirty="0">
                <a:latin typeface="Courier New Bold" charset="0"/>
              </a:rPr>
              <a:t> = file1:dev1:perm1</a:t>
            </a:r>
            <a:r>
              <a:rPr lang="en-US" sz="2800" dirty="0" smtClean="0">
                <a:latin typeface="Courier New Bold" charset="0"/>
              </a:rPr>
              <a:t>,\</a:t>
            </a:r>
            <a:br>
              <a:rPr lang="en-US" sz="2800" dirty="0" smtClean="0">
                <a:latin typeface="Courier New Bold" charset="0"/>
              </a:rPr>
            </a:br>
            <a:r>
              <a:rPr lang="en-US" sz="2800" dirty="0" smtClean="0">
                <a:latin typeface="Courier New Bold" charset="0"/>
              </a:rPr>
              <a:t>    </a:t>
            </a:r>
            <a:r>
              <a:rPr lang="en-US" sz="2800" dirty="0">
                <a:latin typeface="Courier New Bold" charset="0"/>
              </a:rPr>
              <a:t>file2:dev2:</a:t>
            </a:r>
            <a:r>
              <a:rPr lang="en-US" sz="2800" dirty="0" smtClean="0">
                <a:latin typeface="Courier New Bold" charset="0"/>
              </a:rPr>
              <a:t>perm2</a:t>
            </a:r>
          </a:p>
          <a:p>
            <a:r>
              <a:rPr lang="en-US" sz="2800" dirty="0" err="1" smtClean="0">
                <a:latin typeface="Courier New Bold" charset="0"/>
              </a:rPr>
              <a:t>kvm_disk</a:t>
            </a:r>
            <a:r>
              <a:rPr lang="en-US" sz="2800" dirty="0" smtClean="0">
                <a:latin typeface="Courier New Bold" charset="0"/>
              </a:rPr>
              <a:t> = file1:dev1:perm1,\</a:t>
            </a:r>
            <a:br>
              <a:rPr lang="en-US" sz="2800" dirty="0" smtClean="0">
                <a:latin typeface="Courier New Bold" charset="0"/>
              </a:rPr>
            </a:br>
            <a:r>
              <a:rPr lang="en-US" sz="2800" dirty="0" smtClean="0">
                <a:latin typeface="Courier New Bold" charset="0"/>
              </a:rPr>
              <a:t>    file2:dev2:perm2</a:t>
            </a:r>
            <a:endParaRPr lang="en-US" sz="2800" dirty="0" smtClean="0"/>
          </a:p>
          <a:p>
            <a:pPr lvl="1"/>
            <a:r>
              <a:rPr lang="en-US" sz="2400" dirty="0"/>
              <a:t>The</a:t>
            </a:r>
            <a:r>
              <a:rPr lang="en-US" sz="2400" dirty="0" smtClean="0"/>
              <a:t> VM </a:t>
            </a:r>
            <a:r>
              <a:rPr lang="en-US" sz="2400" dirty="0"/>
              <a:t>image is a list of disk image files, along with the devices they should be mapped to in the VM and the permissions they should have</a:t>
            </a:r>
          </a:p>
          <a:p>
            <a:pPr lvl="1"/>
            <a:r>
              <a:rPr lang="en-US" sz="2400" dirty="0"/>
              <a:t>The image files can be whole disks or disk partitions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Xen Parameters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err="1">
                <a:latin typeface="Courier New Bold" charset="0"/>
              </a:rPr>
              <a:t>xen_kernel</a:t>
            </a:r>
            <a:r>
              <a:rPr lang="en-US" dirty="0">
                <a:latin typeface="Courier New Bold" charset="0"/>
              </a:rPr>
              <a:t> = included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The kernel is in the disk image file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err="1" smtClean="0">
                <a:latin typeface="Courier New Bold" charset="0"/>
              </a:rPr>
              <a:t>xen_kernel</a:t>
            </a:r>
            <a:r>
              <a:rPr lang="en-US" dirty="0" smtClean="0">
                <a:latin typeface="Courier New Bold" charset="0"/>
              </a:rPr>
              <a:t> </a:t>
            </a:r>
            <a:r>
              <a:rPr lang="en-US" dirty="0">
                <a:latin typeface="Courier New Bold" charset="0"/>
              </a:rPr>
              <a:t>= </a:t>
            </a:r>
            <a:r>
              <a:rPr lang="en-US" i="1" dirty="0">
                <a:latin typeface="Courier New Bold" charset="0"/>
              </a:rPr>
              <a:t>/path/to/kernel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Use the indicated kernel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Xen</a:t>
            </a:r>
            <a:r>
              <a:rPr lang="en-US" dirty="0" smtClean="0"/>
              <a:t> </a:t>
            </a:r>
            <a:r>
              <a:rPr lang="en-US" dirty="0"/>
              <a:t>Parameters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err="1">
                <a:latin typeface="Courier New Bold" charset="0"/>
              </a:rPr>
              <a:t>xen_kernel_params</a:t>
            </a:r>
            <a:r>
              <a:rPr lang="en-US" dirty="0">
                <a:latin typeface="Courier New Bold" charset="0"/>
              </a:rPr>
              <a:t> = </a:t>
            </a:r>
            <a:r>
              <a:rPr lang="en-US" i="1" dirty="0">
                <a:latin typeface="Courier New Bold" charset="0"/>
              </a:rPr>
              <a:t>&lt;</a:t>
            </a:r>
            <a:r>
              <a:rPr lang="en-US" i="1" dirty="0" err="1">
                <a:latin typeface="Courier New Bold" charset="0"/>
              </a:rPr>
              <a:t>params</a:t>
            </a:r>
            <a:r>
              <a:rPr lang="en-US" i="1" dirty="0">
                <a:latin typeface="Courier New Bold" charset="0"/>
              </a:rPr>
              <a:t>&gt;</a:t>
            </a:r>
            <a:endParaRPr lang="en-US" dirty="0">
              <a:latin typeface="Courier New Bold" charset="0"/>
            </a:endParaRPr>
          </a:p>
          <a:p>
            <a:pPr lvl="1"/>
            <a:r>
              <a:rPr lang="en-US" dirty="0"/>
              <a:t>Append </a:t>
            </a:r>
            <a:r>
              <a:rPr lang="en-US" dirty="0">
                <a:latin typeface="Courier New Bold" charset="0"/>
              </a:rPr>
              <a:t>&lt;</a:t>
            </a:r>
            <a:r>
              <a:rPr lang="en-US" dirty="0" err="1">
                <a:latin typeface="Courier New Bold" charset="0"/>
              </a:rPr>
              <a:t>params</a:t>
            </a:r>
            <a:r>
              <a:rPr lang="en-US" dirty="0">
                <a:latin typeface="Courier New Bold" charset="0"/>
              </a:rPr>
              <a:t>&gt;</a:t>
            </a:r>
            <a:r>
              <a:rPr lang="en-US" dirty="0"/>
              <a:t> to </a:t>
            </a:r>
            <a:r>
              <a:rPr lang="en-US" dirty="0" err="1"/>
              <a:t>Xen</a:t>
            </a:r>
            <a:r>
              <a:rPr lang="en-US" dirty="0"/>
              <a:t> kernel command line</a:t>
            </a:r>
          </a:p>
          <a:p>
            <a:r>
              <a:rPr lang="en-US" dirty="0" err="1">
                <a:latin typeface="Courier New Bold" charset="0"/>
              </a:rPr>
              <a:t>xen_root</a:t>
            </a:r>
            <a:r>
              <a:rPr lang="en-US" dirty="0">
                <a:latin typeface="Courier New Bold" charset="0"/>
              </a:rPr>
              <a:t> = </a:t>
            </a:r>
            <a:r>
              <a:rPr lang="en-US" i="1" dirty="0">
                <a:latin typeface="Courier New Bold" charset="0"/>
              </a:rPr>
              <a:t>&lt;device&gt;</a:t>
            </a:r>
            <a:endParaRPr lang="en-US" dirty="0">
              <a:latin typeface="Courier New Bold" charset="0"/>
            </a:endParaRPr>
          </a:p>
          <a:p>
            <a:pPr lvl="1"/>
            <a:r>
              <a:rPr lang="en-US" dirty="0"/>
              <a:t>Indicates root disk when kernel not included in disk </a:t>
            </a:r>
            <a:r>
              <a:rPr lang="en-US" dirty="0" smtClean="0"/>
              <a:t>image</a:t>
            </a:r>
          </a:p>
          <a:p>
            <a:r>
              <a:rPr lang="en-US" dirty="0" err="1" smtClean="0">
                <a:latin typeface="Courier New Bold" charset="0"/>
              </a:rPr>
              <a:t>xen_initrd</a:t>
            </a:r>
            <a:r>
              <a:rPr lang="en-US" dirty="0" smtClean="0">
                <a:latin typeface="Courier New Bold" charset="0"/>
              </a:rPr>
              <a:t> = </a:t>
            </a:r>
            <a:r>
              <a:rPr lang="en-US" i="1" dirty="0" smtClean="0">
                <a:latin typeface="Courier New Bold" charset="0"/>
              </a:rPr>
              <a:t>&lt;path&gt;</a:t>
            </a:r>
            <a:endParaRPr lang="en-US" dirty="0" smtClean="0">
              <a:latin typeface="Courier New Bold" charset="0"/>
            </a:endParaRPr>
          </a:p>
          <a:p>
            <a:pPr lvl="1"/>
            <a:r>
              <a:rPr lang="en-US" dirty="0" smtClean="0"/>
              <a:t>Path to </a:t>
            </a:r>
            <a:r>
              <a:rPr lang="en-US" dirty="0" err="1" smtClean="0"/>
              <a:t>ramdisk</a:t>
            </a:r>
            <a:r>
              <a:rPr lang="en-US" dirty="0" smtClean="0"/>
              <a:t> image to be used</a:t>
            </a:r>
            <a:endParaRPr lang="en-US" dirty="0" smtClean="0">
              <a:latin typeface="Courier New Bold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Xen</a:t>
            </a:r>
            <a:r>
              <a:rPr lang="en-US" dirty="0" smtClean="0"/>
              <a:t>/KVM </a:t>
            </a:r>
            <a:r>
              <a:rPr lang="en-US" dirty="0"/>
              <a:t>Parameters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err="1" smtClean="0">
                <a:latin typeface="Courier New Bold" charset="0"/>
              </a:rPr>
              <a:t>xen_cdrom_device</a:t>
            </a:r>
            <a:r>
              <a:rPr lang="en-US" dirty="0" smtClean="0">
                <a:latin typeface="Courier New Bold" charset="0"/>
              </a:rPr>
              <a:t> = </a:t>
            </a:r>
            <a:r>
              <a:rPr lang="en-US" i="1" dirty="0" smtClean="0">
                <a:latin typeface="Courier New Bold" charset="0"/>
              </a:rPr>
              <a:t>&lt;device&gt;</a:t>
            </a:r>
            <a:endParaRPr lang="en-US" dirty="0" smtClean="0"/>
          </a:p>
          <a:p>
            <a:r>
              <a:rPr lang="en-US" dirty="0" err="1" smtClean="0">
                <a:latin typeface="Courier New Bold" charset="0"/>
              </a:rPr>
              <a:t>kvm_cdrom_device</a:t>
            </a:r>
            <a:r>
              <a:rPr lang="en-US" dirty="0" smtClean="0">
                <a:latin typeface="Courier New Bold" charset="0"/>
              </a:rPr>
              <a:t> </a:t>
            </a:r>
            <a:r>
              <a:rPr lang="en-US" dirty="0">
                <a:latin typeface="Courier New Bold" charset="0"/>
              </a:rPr>
              <a:t>= </a:t>
            </a:r>
            <a:r>
              <a:rPr lang="en-US" i="1" dirty="0">
                <a:latin typeface="Courier New Bold" charset="0"/>
              </a:rPr>
              <a:t>&lt;device&gt;</a:t>
            </a:r>
            <a:endParaRPr lang="en-US" dirty="0"/>
          </a:p>
          <a:p>
            <a:pPr lvl="1"/>
            <a:r>
              <a:rPr lang="en-US" dirty="0"/>
              <a:t>When using </a:t>
            </a:r>
            <a:r>
              <a:rPr lang="en-US" dirty="0" err="1">
                <a:latin typeface="Courier New Bold" charset="0"/>
              </a:rPr>
              <a:t>vm_cdrom_files</a:t>
            </a:r>
            <a:r>
              <a:rPr lang="en-US" dirty="0"/>
              <a:t>, you must specify what device the CD-ROM image will be mapped 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Benefits of Virtual Machines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Job sandboxing</a:t>
            </a:r>
          </a:p>
          <a:p>
            <a:r>
              <a:rPr lang="en-US"/>
              <a:t>Checkpoint and migration</a:t>
            </a:r>
          </a:p>
          <a:p>
            <a:r>
              <a:rPr lang="en-US"/>
              <a:t>Jobs with elevated privileges</a:t>
            </a:r>
          </a:p>
          <a:p>
            <a:r>
              <a:rPr lang="en-US"/>
              <a:t>Platform independence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D117AD-6C57-ED47-B7E5-7DE371B256D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Xen</a:t>
            </a:r>
            <a:r>
              <a:rPr lang="en-US" dirty="0" smtClean="0"/>
              <a:t>/KVM </a:t>
            </a:r>
            <a:r>
              <a:rPr lang="en-US" dirty="0"/>
              <a:t>Parameters</a:t>
            </a:r>
          </a:p>
        </p:txBody>
      </p:sp>
      <p:sp>
        <p:nvSpPr>
          <p:cNvPr id="247811" name="Rectangle 1027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800" dirty="0" err="1" smtClean="0">
                <a:latin typeface="Courier New Bold" charset="0"/>
              </a:rPr>
              <a:t>xen_transfer_files</a:t>
            </a:r>
            <a:r>
              <a:rPr lang="en-US" sz="2800" dirty="0" smtClean="0">
                <a:latin typeface="Courier New Bold" charset="0"/>
              </a:rPr>
              <a:t> = file1, file2</a:t>
            </a:r>
            <a:endParaRPr lang="en-US" sz="2800" dirty="0" smtClean="0"/>
          </a:p>
          <a:p>
            <a:r>
              <a:rPr lang="en-US" sz="2800" dirty="0" err="1" smtClean="0">
                <a:latin typeface="Courier New Bold" charset="0"/>
              </a:rPr>
              <a:t>kvm_transfer_files</a:t>
            </a:r>
            <a:r>
              <a:rPr lang="en-US" sz="2800" dirty="0" smtClean="0">
                <a:latin typeface="Courier New Bold" charset="0"/>
              </a:rPr>
              <a:t> </a:t>
            </a:r>
            <a:r>
              <a:rPr lang="en-US" sz="2800" dirty="0">
                <a:latin typeface="Courier New Bold" charset="0"/>
              </a:rPr>
              <a:t>= file1, file2</a:t>
            </a:r>
            <a:endParaRPr lang="en-US" sz="2800" dirty="0"/>
          </a:p>
          <a:p>
            <a:pPr lvl="1"/>
            <a:r>
              <a:rPr lang="en-US" sz="2400" dirty="0" err="1"/>
              <a:t>Xen</a:t>
            </a:r>
            <a:r>
              <a:rPr lang="en-US" sz="2400" dirty="0"/>
              <a:t>-related files to be transferred from the submit machine to the execute machine</a:t>
            </a:r>
          </a:p>
          <a:p>
            <a:pPr lvl="1"/>
            <a:r>
              <a:rPr lang="en-US" sz="2400" dirty="0"/>
              <a:t>Any</a:t>
            </a:r>
            <a:r>
              <a:rPr lang="en-US" sz="2400" dirty="0" smtClean="0"/>
              <a:t> VM image </a:t>
            </a:r>
            <a:r>
              <a:rPr lang="en-US" sz="2400" dirty="0"/>
              <a:t>files not listed are assumed to accessible on the execute machine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Checkpointing and Networking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VM’s MAC and IP address are saved across checkpoint and restart</a:t>
            </a:r>
          </a:p>
          <a:p>
            <a:pPr>
              <a:lnSpc>
                <a:spcPct val="90000"/>
              </a:lnSpc>
            </a:pPr>
            <a:r>
              <a:rPr lang="en-US" sz="2800"/>
              <a:t>Network connections may be lost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If NAT networking is used and job changes machines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If job is idle for too long before restart</a:t>
            </a:r>
          </a:p>
          <a:p>
            <a:pPr>
              <a:lnSpc>
                <a:spcPct val="90000"/>
              </a:lnSpc>
            </a:pPr>
            <a:r>
              <a:rPr lang="en-US" sz="2800"/>
              <a:t>VMWare provides a tool to maintain DHCP leases across checkpoint and restart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E368E-570E-1D4D-ACF0-BD910761266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VM Checkpointing vs. Standard Universe</a:t>
            </a:r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No relinking</a:t>
            </a:r>
          </a:p>
          <a:p>
            <a:pPr>
              <a:lnSpc>
                <a:spcPct val="90000"/>
              </a:lnSpc>
            </a:pPr>
            <a:r>
              <a:rPr lang="en-US"/>
              <a:t>Works with more types of jobs</a:t>
            </a:r>
          </a:p>
          <a:p>
            <a:pPr lvl="1">
              <a:lnSpc>
                <a:spcPct val="90000"/>
              </a:lnSpc>
            </a:pPr>
            <a:r>
              <a:rPr lang="en-US"/>
              <a:t>Multiple processes and threads</a:t>
            </a:r>
          </a:p>
          <a:p>
            <a:pPr lvl="1">
              <a:lnSpc>
                <a:spcPct val="90000"/>
              </a:lnSpc>
            </a:pPr>
            <a:r>
              <a:rPr lang="en-US"/>
              <a:t>Networking (but migration problematic)</a:t>
            </a:r>
          </a:p>
          <a:p>
            <a:pPr>
              <a:lnSpc>
                <a:spcPct val="90000"/>
              </a:lnSpc>
            </a:pPr>
            <a:r>
              <a:rPr lang="en-US"/>
              <a:t>No Remote IO</a:t>
            </a:r>
          </a:p>
          <a:p>
            <a:pPr lvl="1">
              <a:lnSpc>
                <a:spcPct val="90000"/>
              </a:lnSpc>
            </a:pPr>
            <a:r>
              <a:rPr lang="en-US"/>
              <a:t>Must specify input files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D117AD-6C57-ED47-B7E5-7DE371B256D6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VM Image</a:t>
            </a:r>
          </a:p>
        </p:txBody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Configure OS to…</a:t>
            </a:r>
          </a:p>
          <a:p>
            <a:pPr lvl="1"/>
            <a:r>
              <a:rPr lang="en-US" dirty="0"/>
              <a:t>Run your application on boot-up</a:t>
            </a:r>
          </a:p>
          <a:p>
            <a:pPr lvl="1"/>
            <a:r>
              <a:rPr lang="en-US" dirty="0"/>
              <a:t>Shut down when your application exits</a:t>
            </a:r>
          </a:p>
          <a:p>
            <a:r>
              <a:rPr lang="en-US" dirty="0"/>
              <a:t>Input files can be read from CD-ROM image</a:t>
            </a:r>
          </a:p>
          <a:p>
            <a:pPr lvl="1"/>
            <a:r>
              <a:rPr lang="en-US" dirty="0"/>
              <a:t>Input files can include application binary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D117AD-6C57-ED47-B7E5-7DE371B256D6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in the VM</a:t>
            </a:r>
            <a:endParaRPr lang="en-US" dirty="0"/>
          </a:p>
        </p:txBody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Sample boot script on </a:t>
            </a:r>
            <a:r>
              <a:rPr lang="en-US" dirty="0" err="1" smtClean="0"/>
              <a:t>linux</a:t>
            </a:r>
            <a:endParaRPr lang="en-US" dirty="0" smtClean="0"/>
          </a:p>
          <a:p>
            <a:pPr lvl="1"/>
            <a:r>
              <a:rPr lang="en-US" dirty="0" smtClean="0"/>
              <a:t>/etc/rc.d/rc3.d/S90myjob:</a:t>
            </a:r>
            <a:br>
              <a:rPr lang="en-US" dirty="0" smtClean="0"/>
            </a:br>
            <a:r>
              <a:rPr lang="en-US" dirty="0" smtClean="0">
                <a:latin typeface="Courier New Bold" charset="0"/>
              </a:rPr>
              <a:t>#!/bin/</a:t>
            </a:r>
            <a:r>
              <a:rPr lang="en-US" dirty="0" err="1" smtClean="0">
                <a:latin typeface="Courier New Bold" charset="0"/>
              </a:rPr>
              <a:t>sh</a:t>
            </a:r>
            <a:r>
              <a:rPr lang="en-US" dirty="0" smtClean="0">
                <a:latin typeface="Courier New Bold" charset="0"/>
              </a:rPr>
              <a:t/>
            </a:r>
            <a:br>
              <a:rPr lang="en-US" dirty="0" smtClean="0">
                <a:latin typeface="Courier New Bold" charset="0"/>
              </a:rPr>
            </a:br>
            <a:r>
              <a:rPr lang="en-US" dirty="0" err="1" smtClean="0">
                <a:latin typeface="Courier New Bold" charset="0"/>
              </a:rPr>
              <a:t>su</a:t>
            </a:r>
            <a:r>
              <a:rPr lang="en-US" dirty="0" smtClean="0">
                <a:latin typeface="Courier New Bold" charset="0"/>
              </a:rPr>
              <a:t> – </a:t>
            </a:r>
            <a:r>
              <a:rPr lang="en-US" dirty="0" err="1" smtClean="0">
                <a:latin typeface="Courier New Bold" charset="0"/>
              </a:rPr>
              <a:t>joe</a:t>
            </a:r>
            <a:r>
              <a:rPr lang="en-US" dirty="0" smtClean="0">
                <a:latin typeface="Courier New Bold" charset="0"/>
              </a:rPr>
              <a:t> ~/</a:t>
            </a:r>
            <a:r>
              <a:rPr lang="en-US" dirty="0" err="1" smtClean="0">
                <a:latin typeface="Courier New Bold" charset="0"/>
              </a:rPr>
              <a:t>myjob</a:t>
            </a:r>
            <a:r>
              <a:rPr lang="en-US" dirty="0" smtClean="0">
                <a:latin typeface="Courier New Bold" charset="0"/>
              </a:rPr>
              <a:t> 123 &gt;~/output</a:t>
            </a:r>
            <a:br>
              <a:rPr lang="en-US" dirty="0" smtClean="0">
                <a:latin typeface="Courier New Bold" charset="0"/>
              </a:rPr>
            </a:br>
            <a:r>
              <a:rPr lang="en-US" dirty="0" smtClean="0">
                <a:latin typeface="Courier New Bold" charset="0"/>
              </a:rPr>
              <a:t>shutdown –</a:t>
            </a:r>
            <a:r>
              <a:rPr lang="en-US" dirty="0" err="1" smtClean="0">
                <a:latin typeface="Courier New Bold" charset="0"/>
              </a:rPr>
              <a:t>h</a:t>
            </a:r>
            <a:r>
              <a:rPr lang="en-US" dirty="0" smtClean="0">
                <a:latin typeface="Courier New Bold" charset="0"/>
              </a:rPr>
              <a:t> now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>
              <a:latin typeface="Courier New Bold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D117AD-6C57-ED47-B7E5-7DE371B256D6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ea typeface="굴림" charset="-127"/>
                <a:cs typeface="굴림" charset="-127"/>
              </a:rPr>
              <a:t>How to Create VM images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67638" cy="3821113"/>
          </a:xfrm>
        </p:spPr>
        <p:txBody>
          <a:bodyPr/>
          <a:lstStyle/>
          <a:p>
            <a:r>
              <a:rPr lang="en-US" altLang="ko-KR">
                <a:ea typeface="굴림" charset="-127"/>
                <a:cs typeface="굴림" charset="-127"/>
              </a:rPr>
              <a:t>VMware Server</a:t>
            </a:r>
          </a:p>
          <a:p>
            <a:endParaRPr lang="en-US" altLang="ko-KR">
              <a:ea typeface="굴림" charset="-127"/>
              <a:cs typeface="굴림" charset="-127"/>
            </a:endParaRPr>
          </a:p>
          <a:p>
            <a:pPr lvl="1"/>
            <a:r>
              <a:rPr lang="en-US" altLang="ko-KR">
                <a:ea typeface="굴림" charset="-127"/>
                <a:cs typeface="굴림" charset="-127"/>
              </a:rPr>
              <a:t>Using VMware </a:t>
            </a:r>
            <a:br>
              <a:rPr lang="en-US" altLang="ko-KR">
                <a:ea typeface="굴림" charset="-127"/>
                <a:cs typeface="굴림" charset="-127"/>
              </a:rPr>
            </a:br>
            <a:r>
              <a:rPr lang="en-US" altLang="ko-KR">
                <a:ea typeface="굴림" charset="-127"/>
                <a:cs typeface="굴림" charset="-127"/>
              </a:rPr>
              <a:t>Server Console</a:t>
            </a:r>
          </a:p>
          <a:p>
            <a:pPr lvl="1"/>
            <a:endParaRPr lang="en-US" altLang="ko-KR">
              <a:ea typeface="굴림" charset="-127"/>
              <a:cs typeface="굴림" charset="-127"/>
            </a:endParaRPr>
          </a:p>
          <a:p>
            <a:pPr lvl="1"/>
            <a:endParaRPr lang="en-US" altLang="ko-KR">
              <a:ea typeface="굴림" charset="-127"/>
              <a:cs typeface="굴림" charset="-127"/>
            </a:endParaRPr>
          </a:p>
        </p:txBody>
      </p:sp>
      <p:pic>
        <p:nvPicPr>
          <p:cNvPr id="261124" name="Picture 4" descr="03-VMwareServerConso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01299" y="1752600"/>
            <a:ext cx="4401297" cy="3686175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D117AD-6C57-ED47-B7E5-7DE371B256D6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ea typeface="굴림" charset="-127"/>
                <a:cs typeface="굴림" charset="-127"/>
              </a:rPr>
              <a:t>How to Create VM images</a:t>
            </a:r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67638" cy="38211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sz="2800" dirty="0">
                <a:ea typeface="굴림" charset="-127"/>
                <a:cs typeface="굴림" charset="-127"/>
              </a:rPr>
              <a:t>VMware Server</a:t>
            </a:r>
          </a:p>
          <a:p>
            <a:pPr lvl="1">
              <a:lnSpc>
                <a:spcPct val="90000"/>
              </a:lnSpc>
            </a:pPr>
            <a:r>
              <a:rPr lang="en-US" altLang="ko-KR" sz="2400" dirty="0">
                <a:ea typeface="굴림" charset="-127"/>
                <a:cs typeface="굴림" charset="-127"/>
              </a:rPr>
              <a:t>Can download pre-created </a:t>
            </a:r>
            <a:r>
              <a:rPr lang="en-US" altLang="ko-KR" sz="2400" dirty="0" err="1">
                <a:ea typeface="굴림" charset="-127"/>
                <a:cs typeface="굴림" charset="-127"/>
              </a:rPr>
              <a:t>VMs</a:t>
            </a:r>
            <a:r>
              <a:rPr lang="en-US" altLang="ko-KR" sz="2400" dirty="0">
                <a:ea typeface="굴림" charset="-127"/>
                <a:cs typeface="굴림" charset="-127"/>
              </a:rPr>
              <a:t> from </a:t>
            </a:r>
            <a:br>
              <a:rPr lang="en-US" altLang="ko-KR" sz="2400" dirty="0">
                <a:ea typeface="굴림" charset="-127"/>
                <a:cs typeface="굴림" charset="-127"/>
              </a:rPr>
            </a:br>
            <a:r>
              <a:rPr lang="en-US" altLang="ko-KR" sz="2400" dirty="0">
                <a:ea typeface="굴림" charset="-127"/>
                <a:cs typeface="굴림" charset="-127"/>
              </a:rPr>
              <a:t>http://</a:t>
            </a:r>
            <a:r>
              <a:rPr lang="en-US" altLang="ko-KR" sz="2400" dirty="0" err="1">
                <a:ea typeface="굴림" charset="-127"/>
                <a:cs typeface="굴림" charset="-127"/>
              </a:rPr>
              <a:t>www.vmware.com</a:t>
            </a:r>
            <a:r>
              <a:rPr lang="en-US" altLang="ko-KR" sz="2400" dirty="0">
                <a:ea typeface="굴림" charset="-127"/>
                <a:cs typeface="굴림" charset="-127"/>
              </a:rPr>
              <a:t>/appliances/</a:t>
            </a:r>
            <a:br>
              <a:rPr lang="en-US" altLang="ko-KR" sz="2400" dirty="0">
                <a:ea typeface="굴림" charset="-127"/>
                <a:cs typeface="굴림" charset="-127"/>
              </a:rPr>
            </a:br>
            <a:endParaRPr lang="en-US" altLang="ko-KR" sz="2400" dirty="0">
              <a:ea typeface="굴림" charset="-127"/>
              <a:cs typeface="굴림" charset="-127"/>
            </a:endParaRPr>
          </a:p>
          <a:p>
            <a:pPr lvl="1">
              <a:lnSpc>
                <a:spcPct val="90000"/>
              </a:lnSpc>
            </a:pPr>
            <a:r>
              <a:rPr lang="en-US" altLang="ko-KR" sz="2400" dirty="0">
                <a:ea typeface="굴림" charset="-127"/>
                <a:cs typeface="굴림" charset="-127"/>
              </a:rPr>
              <a:t>Many Linux distributions: </a:t>
            </a:r>
            <a:r>
              <a:rPr lang="en-US" altLang="ko-KR" sz="2400" dirty="0" err="1">
                <a:ea typeface="굴림" charset="-127"/>
                <a:cs typeface="굴림" charset="-127"/>
              </a:rPr>
              <a:t>Ubuntu</a:t>
            </a:r>
            <a:r>
              <a:rPr lang="en-US" altLang="ko-KR" sz="2400" dirty="0">
                <a:ea typeface="굴림" charset="-127"/>
                <a:cs typeface="굴림" charset="-127"/>
              </a:rPr>
              <a:t>, Fedora, Red Hat Enterprise, </a:t>
            </a:r>
            <a:r>
              <a:rPr lang="en-US" altLang="ko-KR" sz="2400" dirty="0" err="1">
                <a:ea typeface="굴림" charset="-127"/>
                <a:cs typeface="굴림" charset="-127"/>
              </a:rPr>
              <a:t>openSUSE</a:t>
            </a:r>
            <a:r>
              <a:rPr lang="en-US" altLang="ko-KR" sz="2400" dirty="0">
                <a:ea typeface="굴림" charset="-127"/>
                <a:cs typeface="굴림" charset="-127"/>
              </a:rPr>
              <a:t>, </a:t>
            </a:r>
            <a:r>
              <a:rPr lang="en-US" altLang="ko-KR" sz="2400" dirty="0" err="1">
                <a:ea typeface="굴림" charset="-127"/>
                <a:cs typeface="굴림" charset="-127"/>
              </a:rPr>
              <a:t>CentOS</a:t>
            </a:r>
            <a:endParaRPr lang="en-US" altLang="ko-KR" sz="2400" dirty="0">
              <a:ea typeface="굴림" charset="-127"/>
              <a:cs typeface="굴림" charset="-127"/>
            </a:endParaRPr>
          </a:p>
          <a:p>
            <a:pPr lvl="1">
              <a:lnSpc>
                <a:spcPct val="90000"/>
              </a:lnSpc>
            </a:pPr>
            <a:endParaRPr lang="en-US" altLang="ko-KR" sz="2400" dirty="0">
              <a:ea typeface="굴림" charset="-127"/>
              <a:cs typeface="굴림" charset="-12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D117AD-6C57-ED47-B7E5-7DE371B256D6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ea typeface="굴림" charset="-127"/>
                <a:cs typeface="굴림" charset="-127"/>
              </a:rPr>
              <a:t>How to Create VM images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67638" cy="38211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sz="2800" dirty="0" err="1" smtClean="0">
                <a:ea typeface="굴림" charset="-127"/>
                <a:cs typeface="굴림" charset="-127"/>
              </a:rPr>
              <a:t>Xen</a:t>
            </a:r>
            <a:r>
              <a:rPr lang="en-US" altLang="ko-KR" sz="2800" dirty="0" smtClean="0">
                <a:ea typeface="굴림" charset="-127"/>
                <a:cs typeface="굴림" charset="-127"/>
              </a:rPr>
              <a:t> and KVM</a:t>
            </a:r>
          </a:p>
          <a:p>
            <a:pPr lvl="1">
              <a:lnSpc>
                <a:spcPct val="90000"/>
              </a:lnSpc>
            </a:pPr>
            <a:r>
              <a:rPr lang="en-US" altLang="ko-KR" sz="2400" dirty="0">
                <a:ea typeface="굴림" charset="-127"/>
                <a:cs typeface="굴림" charset="-127"/>
              </a:rPr>
              <a:t>Several Linux distributions have GUI or command line tool to create </a:t>
            </a:r>
            <a:r>
              <a:rPr lang="en-US" altLang="ko-KR" sz="2400" dirty="0" smtClean="0">
                <a:ea typeface="굴림" charset="-127"/>
                <a:cs typeface="굴림" charset="-127"/>
              </a:rPr>
              <a:t>a</a:t>
            </a:r>
            <a:r>
              <a:rPr lang="en-US" altLang="ko-KR" sz="2400" dirty="0">
                <a:ea typeface="굴림" charset="-127"/>
                <a:cs typeface="굴림" charset="-127"/>
              </a:rPr>
              <a:t> </a:t>
            </a:r>
            <a:r>
              <a:rPr lang="en-US" altLang="ko-KR" sz="2400" dirty="0" smtClean="0">
                <a:ea typeface="굴림" charset="-127"/>
                <a:cs typeface="굴림" charset="-127"/>
              </a:rPr>
              <a:t>VM image</a:t>
            </a:r>
          </a:p>
          <a:p>
            <a:pPr lvl="2">
              <a:lnSpc>
                <a:spcPct val="90000"/>
              </a:lnSpc>
            </a:pPr>
            <a:r>
              <a:rPr lang="en-US" altLang="ko-KR" sz="2000" dirty="0">
                <a:ea typeface="굴림" charset="-127"/>
                <a:cs typeface="굴림" charset="-127"/>
              </a:rPr>
              <a:t>On Fedora Core, </a:t>
            </a:r>
            <a:r>
              <a:rPr lang="en-US" altLang="ko-KR" sz="2000" dirty="0" err="1">
                <a:ea typeface="굴림" charset="-127"/>
                <a:cs typeface="굴림" charset="-127"/>
              </a:rPr>
              <a:t>virt</a:t>
            </a:r>
            <a:r>
              <a:rPr lang="en-US" altLang="ko-KR" sz="2000" dirty="0">
                <a:ea typeface="굴림" charset="-127"/>
                <a:cs typeface="굴림" charset="-127"/>
              </a:rPr>
              <a:t>-install and </a:t>
            </a:r>
            <a:r>
              <a:rPr lang="en-US" altLang="ko-KR" sz="2000" dirty="0" err="1">
                <a:ea typeface="굴림" charset="-127"/>
                <a:cs typeface="굴림" charset="-127"/>
              </a:rPr>
              <a:t>virt</a:t>
            </a:r>
            <a:r>
              <a:rPr lang="en-US" altLang="ko-KR" sz="2000" dirty="0">
                <a:ea typeface="굴림" charset="-127"/>
                <a:cs typeface="굴림" charset="-127"/>
              </a:rPr>
              <a:t>-manager</a:t>
            </a:r>
          </a:p>
          <a:p>
            <a:pPr lvl="2">
              <a:lnSpc>
                <a:spcPct val="90000"/>
              </a:lnSpc>
            </a:pPr>
            <a:r>
              <a:rPr lang="en-US" altLang="ko-KR" sz="2000" dirty="0">
                <a:ea typeface="굴림" charset="-127"/>
                <a:cs typeface="굴림" charset="-127"/>
              </a:rPr>
              <a:t>On </a:t>
            </a:r>
            <a:r>
              <a:rPr lang="en-US" altLang="ko-KR" sz="2000" dirty="0" err="1">
                <a:ea typeface="굴림" charset="-127"/>
                <a:cs typeface="굴림" charset="-127"/>
              </a:rPr>
              <a:t>OpenSuse</a:t>
            </a:r>
            <a:r>
              <a:rPr lang="en-US" altLang="ko-KR" sz="2000" dirty="0">
                <a:ea typeface="굴림" charset="-127"/>
                <a:cs typeface="굴림" charset="-127"/>
              </a:rPr>
              <a:t>, through </a:t>
            </a:r>
            <a:r>
              <a:rPr lang="en-US" altLang="ko-KR" sz="2000" dirty="0" err="1">
                <a:ea typeface="굴림" charset="-127"/>
                <a:cs typeface="굴림" charset="-127"/>
              </a:rPr>
              <a:t>YaST</a:t>
            </a:r>
            <a:endParaRPr lang="en-US" altLang="ko-KR" sz="2000" dirty="0">
              <a:ea typeface="굴림" charset="-127"/>
              <a:cs typeface="굴림" charset="-127"/>
            </a:endParaRPr>
          </a:p>
          <a:p>
            <a:pPr lvl="1">
              <a:lnSpc>
                <a:spcPct val="90000"/>
              </a:lnSpc>
            </a:pPr>
            <a:r>
              <a:rPr lang="en-US" altLang="ko-KR" sz="2400" dirty="0">
                <a:ea typeface="굴림" charset="-127"/>
                <a:cs typeface="굴림" charset="-127"/>
              </a:rPr>
              <a:t>Can create a VM from</a:t>
            </a:r>
            <a:r>
              <a:rPr lang="en-US" altLang="ko-KR" sz="2400" dirty="0" smtClean="0">
                <a:ea typeface="굴림" charset="-127"/>
                <a:cs typeface="굴림" charset="-127"/>
              </a:rPr>
              <a:t> scratch </a:t>
            </a:r>
            <a:r>
              <a:rPr lang="en-US" altLang="ko-KR" sz="2400" dirty="0">
                <a:ea typeface="굴림" charset="-127"/>
                <a:cs typeface="굴림" charset="-127"/>
              </a:rPr>
              <a:t>by using </a:t>
            </a:r>
            <a:r>
              <a:rPr lang="en-US" altLang="ko-KR" sz="2400" dirty="0" err="1">
                <a:ea typeface="굴림" charset="-127"/>
                <a:cs typeface="굴림" charset="-127"/>
              </a:rPr>
              <a:t>dd</a:t>
            </a:r>
            <a:r>
              <a:rPr lang="en-US" altLang="ko-KR" sz="2400" dirty="0">
                <a:ea typeface="굴림" charset="-127"/>
                <a:cs typeface="굴림" charset="-127"/>
              </a:rPr>
              <a:t>, mke2fs, and mount –</a:t>
            </a:r>
            <a:r>
              <a:rPr lang="en-US" altLang="ko-KR" sz="2400" dirty="0" err="1">
                <a:ea typeface="굴림" charset="-127"/>
                <a:cs typeface="굴림" charset="-127"/>
              </a:rPr>
              <a:t>o</a:t>
            </a:r>
            <a:r>
              <a:rPr lang="en-US" altLang="ko-KR" sz="2400" dirty="0">
                <a:ea typeface="굴림" charset="-127"/>
                <a:cs typeface="굴림" charset="-127"/>
              </a:rPr>
              <a:t> </a:t>
            </a:r>
            <a:r>
              <a:rPr lang="en-US" altLang="ko-KR" sz="2400" dirty="0" smtClean="0">
                <a:ea typeface="굴림" charset="-127"/>
                <a:cs typeface="굴림" charset="-127"/>
              </a:rPr>
              <a:t>loop</a:t>
            </a:r>
          </a:p>
          <a:p>
            <a:pPr lvl="1">
              <a:lnSpc>
                <a:spcPct val="90000"/>
              </a:lnSpc>
            </a:pPr>
            <a:endParaRPr lang="en-US" altLang="ko-KR" sz="2400" dirty="0">
              <a:ea typeface="굴림" charset="-127"/>
              <a:cs typeface="굴림" charset="-12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D117AD-6C57-ED47-B7E5-7DE371B256D6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5" name="Picture 4" descr="Screenshot-Virtual Machine Manager.png"/>
          <p:cNvPicPr>
            <a:picLocks noChangeAspect="1"/>
          </p:cNvPicPr>
          <p:nvPr/>
        </p:nvPicPr>
        <p:blipFill>
          <a:blip r:embed="rId2"/>
          <a:srcRect b="59138"/>
          <a:stretch>
            <a:fillRect/>
          </a:stretch>
        </p:blipFill>
        <p:spPr>
          <a:xfrm>
            <a:off x="1212194" y="4312216"/>
            <a:ext cx="5815965" cy="16821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Small VM Images</a:t>
            </a:r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Damn Small Linux</a:t>
            </a:r>
          </a:p>
          <a:p>
            <a:pPr lvl="1"/>
            <a:r>
              <a:rPr lang="en-US" sz="2400" dirty="0" err="1"/>
              <a:t>www.damnsmalllinux.org</a:t>
            </a:r>
            <a:endParaRPr lang="en-US" sz="2400" dirty="0"/>
          </a:p>
          <a:p>
            <a:pPr lvl="1"/>
            <a:r>
              <a:rPr lang="en-US" sz="2400" dirty="0"/>
              <a:t>As small as 6MB</a:t>
            </a:r>
          </a:p>
          <a:p>
            <a:r>
              <a:rPr lang="en-US" sz="2800" dirty="0" err="1"/>
              <a:t>LitePC</a:t>
            </a:r>
            <a:endParaRPr lang="en-US" sz="2800" dirty="0"/>
          </a:p>
          <a:p>
            <a:pPr lvl="1"/>
            <a:r>
              <a:rPr lang="en-US" sz="2400" dirty="0" err="1"/>
              <a:t>www.litepc.com</a:t>
            </a:r>
            <a:endParaRPr lang="en-US" sz="2400" dirty="0"/>
          </a:p>
          <a:p>
            <a:pPr lvl="1"/>
            <a:r>
              <a:rPr lang="en-US" sz="2400" dirty="0"/>
              <a:t>Windows 2000 in 150MB</a:t>
            </a:r>
          </a:p>
          <a:p>
            <a:pPr lvl="1"/>
            <a:r>
              <a:rPr lang="en-US" sz="2400" dirty="0"/>
              <a:t>Windows 9x in 40MB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D117AD-6C57-ED47-B7E5-7DE371B256D6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Any questions?</a:t>
            </a:r>
            <a:endParaRPr lang="en-US" dirty="0" smtClean="0"/>
          </a:p>
          <a:p>
            <a:r>
              <a:rPr lang="en-US" dirty="0" smtClean="0"/>
              <a:t>Several VM-related talks on Wednesday</a:t>
            </a:r>
          </a:p>
          <a:p>
            <a:r>
              <a:rPr lang="en-US" dirty="0" smtClean="0"/>
              <a:t>Discussion: Virtual Machines and Condor</a:t>
            </a:r>
          </a:p>
          <a:p>
            <a:pPr lvl="1"/>
            <a:r>
              <a:rPr lang="en-US" dirty="0"/>
              <a:t>Friday, </a:t>
            </a:r>
            <a:r>
              <a:rPr lang="en-US" dirty="0" smtClean="0"/>
              <a:t>11:</a:t>
            </a:r>
            <a:r>
              <a:rPr lang="en-US" dirty="0"/>
              <a:t>30</a:t>
            </a:r>
            <a:r>
              <a:rPr lang="en-US" dirty="0" smtClean="0"/>
              <a:t>-12:15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D117AD-6C57-ED47-B7E5-7DE371B256D6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Job Sandboxing</a:t>
            </a:r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Protect machines from jobs</a:t>
            </a:r>
          </a:p>
          <a:p>
            <a:pPr lvl="1"/>
            <a:r>
              <a:rPr lang="en-US"/>
              <a:t>Both accidental and malicious damage</a:t>
            </a:r>
          </a:p>
          <a:p>
            <a:r>
              <a:rPr lang="en-US"/>
              <a:t>Machine owners more willing to run unfamiliar jobs</a:t>
            </a:r>
          </a:p>
        </p:txBody>
      </p:sp>
      <p:pic>
        <p:nvPicPr>
          <p:cNvPr id="253956" name="Picture 4" descr="sandbox.jpg                                                    007CA76DMacintosh HD                   BE0C0C11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337050"/>
            <a:ext cx="4114800" cy="252095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D117AD-6C57-ED47-B7E5-7DE371B256D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Checkpoint and Migration</a:t>
            </a: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0238"/>
            <a:ext cx="4876800" cy="3738562"/>
          </a:xfrm>
        </p:spPr>
        <p:txBody>
          <a:bodyPr/>
          <a:lstStyle/>
          <a:p>
            <a:r>
              <a:rPr lang="en-US" sz="2800"/>
              <a:t>State of entire VM (OS and all) is recorded</a:t>
            </a:r>
          </a:p>
          <a:p>
            <a:r>
              <a:rPr lang="en-US" sz="2800"/>
              <a:t>VM can be checkpointed for…</a:t>
            </a:r>
          </a:p>
          <a:p>
            <a:pPr lvl="1"/>
            <a:r>
              <a:rPr lang="en-US" sz="2400"/>
              <a:t>Failure recovery</a:t>
            </a:r>
          </a:p>
          <a:p>
            <a:pPr lvl="1"/>
            <a:r>
              <a:rPr lang="en-US" sz="2400"/>
              <a:t>Migration to other machines</a:t>
            </a:r>
          </a:p>
        </p:txBody>
      </p:sp>
      <p:pic>
        <p:nvPicPr>
          <p:cNvPr id="254980" name="Picture 4" descr="&#10;migration.jpg                                                  007CA76DMacintosh HD                   BE0C0C11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981200"/>
            <a:ext cx="3810000" cy="2728913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D117AD-6C57-ED47-B7E5-7DE371B256D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Jobs with Elevated Privileges</a:t>
            </a:r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0238"/>
            <a:ext cx="5334000" cy="3738562"/>
          </a:xfrm>
        </p:spPr>
        <p:txBody>
          <a:bodyPr/>
          <a:lstStyle/>
          <a:p>
            <a:r>
              <a:rPr lang="en-US"/>
              <a:t>Run as root or administrator user</a:t>
            </a:r>
          </a:p>
          <a:p>
            <a:r>
              <a:rPr lang="en-US"/>
              <a:t>Alter OS installation</a:t>
            </a:r>
          </a:p>
          <a:p>
            <a:r>
              <a:rPr lang="en-US"/>
              <a:t>Useful for automated testing of software like Condor</a:t>
            </a:r>
          </a:p>
        </p:txBody>
      </p:sp>
      <p:pic>
        <p:nvPicPr>
          <p:cNvPr id="257028" name="Picture 4" descr="sudo.png                                                       007CA76DMacintosh HD                   BE0C0C11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4213" y="2119313"/>
            <a:ext cx="3227387" cy="2681287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D117AD-6C57-ED47-B7E5-7DE371B256D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Platform Independence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0238"/>
            <a:ext cx="5943600" cy="37385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Jobs can run on more machines</a:t>
            </a:r>
          </a:p>
          <a:p>
            <a:pPr>
              <a:lnSpc>
                <a:spcPct val="90000"/>
              </a:lnSpc>
            </a:pPr>
            <a:r>
              <a:rPr lang="en-US"/>
              <a:t>Machines can run more jobs</a:t>
            </a:r>
          </a:p>
          <a:p>
            <a:pPr>
              <a:lnSpc>
                <a:spcPct val="90000"/>
              </a:lnSpc>
            </a:pPr>
            <a:r>
              <a:rPr lang="en-US"/>
              <a:t>Linux jobs on Windows machines</a:t>
            </a:r>
          </a:p>
          <a:p>
            <a:pPr lvl="1">
              <a:lnSpc>
                <a:spcPct val="90000"/>
              </a:lnSpc>
            </a:pPr>
            <a:r>
              <a:rPr lang="en-US"/>
              <a:t>And vice versa</a:t>
            </a:r>
          </a:p>
        </p:txBody>
      </p:sp>
      <p:pic>
        <p:nvPicPr>
          <p:cNvPr id="258052" name="Picture 4" descr="WindowsNLinux.jpg                                              007CA76DMacintosh HD                   BE0C0C11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2133600"/>
            <a:ext cx="2241550" cy="248285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D117AD-6C57-ED47-B7E5-7DE371B256D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VM Image Provided By…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Machine Owner</a:t>
            </a:r>
          </a:p>
          <a:p>
            <a:pPr lvl="1"/>
            <a:r>
              <a:rPr lang="en-US"/>
              <a:t>Condor runs inside a VM</a:t>
            </a:r>
          </a:p>
          <a:p>
            <a:pPr lvl="1"/>
            <a:r>
              <a:rPr lang="en-US"/>
              <a:t>VM becomes a node in your Condor pool</a:t>
            </a:r>
          </a:p>
          <a:p>
            <a:r>
              <a:rPr lang="en-US"/>
              <a:t>Job Owner</a:t>
            </a:r>
          </a:p>
          <a:p>
            <a:pPr lvl="1"/>
            <a:r>
              <a:rPr lang="en-US"/>
              <a:t>VM universe</a:t>
            </a:r>
          </a:p>
          <a:p>
            <a:pPr lvl="1"/>
            <a:r>
              <a:rPr lang="en-US"/>
              <a:t>Condor runs a user-provided VM image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ndorProject">
  <a:themeElements>
    <a:clrScheme name="3_CondorNe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CondorNew">
      <a:majorFont>
        <a:latin typeface="Comic Sans MS"/>
        <a:ea typeface="Arial"/>
        <a:cs typeface="Arial"/>
      </a:majorFont>
      <a:minorFont>
        <a:latin typeface="Comic Sans MS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3_Condor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dorN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CondorProject.pot</Template>
  <TotalTime>797</TotalTime>
  <Words>1569</Words>
  <Application>Microsoft Macintosh PowerPoint</Application>
  <PresentationFormat>On-screen Show (4:3)</PresentationFormat>
  <Paragraphs>311</Paragraphs>
  <Slides>49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CondorProject</vt:lpstr>
      <vt:lpstr>Virtual Machines in Condor</vt:lpstr>
      <vt:lpstr>Virtual Machines</vt:lpstr>
      <vt:lpstr>Virtual Machines</vt:lpstr>
      <vt:lpstr>Benefits of Virtual Machines</vt:lpstr>
      <vt:lpstr>Job Sandboxing</vt:lpstr>
      <vt:lpstr>Checkpoint and Migration</vt:lpstr>
      <vt:lpstr>Jobs with Elevated Privileges</vt:lpstr>
      <vt:lpstr>Platform Independence</vt:lpstr>
      <vt:lpstr>VM Image Provided By…</vt:lpstr>
      <vt:lpstr>Condor in a VM</vt:lpstr>
      <vt:lpstr>Condor in a VM</vt:lpstr>
      <vt:lpstr>Config Settings</vt:lpstr>
      <vt:lpstr>VM Universe</vt:lpstr>
      <vt:lpstr>VM Universe Example</vt:lpstr>
      <vt:lpstr>VM Universe Example</vt:lpstr>
      <vt:lpstr>VM Universe Example</vt:lpstr>
      <vt:lpstr>VM Universe Example</vt:lpstr>
      <vt:lpstr>VM Universe Example</vt:lpstr>
      <vt:lpstr>VM Universe Example</vt:lpstr>
      <vt:lpstr>VM Universe Example</vt:lpstr>
      <vt:lpstr>Condor Config File</vt:lpstr>
      <vt:lpstr>Condor Config File</vt:lpstr>
      <vt:lpstr>Config File for VMWare</vt:lpstr>
      <vt:lpstr>Config File for Xen/KVM</vt:lpstr>
      <vt:lpstr>Machine ClassAd</vt:lpstr>
      <vt:lpstr>Build a Submit File</vt:lpstr>
      <vt:lpstr>Build a Submit File</vt:lpstr>
      <vt:lpstr>Build a Submit File</vt:lpstr>
      <vt:lpstr>Build a Submit File</vt:lpstr>
      <vt:lpstr>Build a Submit File</vt:lpstr>
      <vt:lpstr>Build a Submit File</vt:lpstr>
      <vt:lpstr>Build a Submit File</vt:lpstr>
      <vt:lpstr>VMWare Parameters</vt:lpstr>
      <vt:lpstr>VMWare Parameters</vt:lpstr>
      <vt:lpstr>VMWare Parameters</vt:lpstr>
      <vt:lpstr>Xen/KVM Parameters</vt:lpstr>
      <vt:lpstr>Xen Parameters</vt:lpstr>
      <vt:lpstr>Xen Parameters</vt:lpstr>
      <vt:lpstr>Xen/KVM Parameters</vt:lpstr>
      <vt:lpstr>Xen/KVM Parameters</vt:lpstr>
      <vt:lpstr>Checkpointing and Networking</vt:lpstr>
      <vt:lpstr>VM Checkpointing vs. Standard Universe</vt:lpstr>
      <vt:lpstr>Creating a VM Image</vt:lpstr>
      <vt:lpstr>Running in the VM</vt:lpstr>
      <vt:lpstr>How to Create VM images</vt:lpstr>
      <vt:lpstr>How to Create VM images</vt:lpstr>
      <vt:lpstr>How to Create VM images</vt:lpstr>
      <vt:lpstr>Small VM Images</vt:lpstr>
      <vt:lpstr>Thank You</vt:lpstr>
    </vt:vector>
  </TitlesOfParts>
  <Company>UW-Madison Condor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Jaime Frey</dc:creator>
  <cp:lastModifiedBy>Jaime Frey</cp:lastModifiedBy>
  <cp:revision>17</cp:revision>
  <dcterms:created xsi:type="dcterms:W3CDTF">2011-02-14T12:33:39Z</dcterms:created>
  <dcterms:modified xsi:type="dcterms:W3CDTF">2011-02-14T19:57:31Z</dcterms:modified>
</cp:coreProperties>
</file>