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54" r:id="rId1"/>
  </p:sldMasterIdLst>
  <p:notesMasterIdLst>
    <p:notesMasterId r:id="rId15"/>
  </p:notesMasterIdLst>
  <p:sldIdLst>
    <p:sldId id="256" r:id="rId2"/>
    <p:sldId id="867" r:id="rId3"/>
    <p:sldId id="860" r:id="rId4"/>
    <p:sldId id="861" r:id="rId5"/>
    <p:sldId id="864" r:id="rId6"/>
    <p:sldId id="865" r:id="rId7"/>
    <p:sldId id="866" r:id="rId8"/>
    <p:sldId id="862" r:id="rId9"/>
    <p:sldId id="863" r:id="rId10"/>
    <p:sldId id="858" r:id="rId11"/>
    <p:sldId id="857" r:id="rId12"/>
    <p:sldId id="859" r:id="rId13"/>
    <p:sldId id="868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9933"/>
    <a:srgbClr val="FF0000"/>
    <a:srgbClr val="8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8520" autoAdjust="0"/>
    <p:restoredTop sz="94684" autoAdjust="0"/>
  </p:normalViewPr>
  <p:slideViewPr>
    <p:cSldViewPr snapToGrid="0">
      <p:cViewPr varScale="1">
        <p:scale>
          <a:sx n="121" d="100"/>
          <a:sy n="121" d="100"/>
        </p:scale>
        <p:origin x="-8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E52CB3D-0EDE-3E47-AF49-62D9906F889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2438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6403" name="Rectangle 3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" y="6172200"/>
            <a:ext cx="6019800" cy="457200"/>
          </a:xfrm>
        </p:spPr>
        <p:txBody>
          <a:bodyPr/>
          <a:lstStyle>
            <a:lvl1pPr algn="ctr">
              <a:defRPr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486404" name="Text Box 4"/>
          <p:cNvSpPr txBox="1">
            <a:spLocks noChangeArrowheads="1"/>
          </p:cNvSpPr>
          <p:nvPr/>
        </p:nvSpPr>
        <p:spPr bwMode="auto">
          <a:xfrm>
            <a:off x="4098925" y="3851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sz="2400"/>
          </a:p>
        </p:txBody>
      </p:sp>
      <p:sp>
        <p:nvSpPr>
          <p:cNvPr id="486405" name="Text Box 5"/>
          <p:cNvSpPr txBox="1">
            <a:spLocks noChangeArrowheads="1"/>
          </p:cNvSpPr>
          <p:nvPr/>
        </p:nvSpPr>
        <p:spPr bwMode="auto">
          <a:xfrm>
            <a:off x="2098675" y="4095750"/>
            <a:ext cx="48545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endParaRPr lang="en-US" sz="2400">
              <a:solidFill>
                <a:schemeClr val="accent2"/>
              </a:solidFill>
              <a:latin typeface="Comic Sans MS" charset="0"/>
            </a:endParaRPr>
          </a:p>
          <a:p>
            <a:pPr algn="ctr"/>
            <a:r>
              <a:rPr lang="en-US" sz="2400">
                <a:solidFill>
                  <a:schemeClr val="accent2"/>
                </a:solidFill>
                <a:latin typeface="Comic Sans MS" charset="0"/>
              </a:rPr>
              <a:t>Condor Project</a:t>
            </a:r>
          </a:p>
          <a:p>
            <a:pPr algn="ctr"/>
            <a:r>
              <a:rPr lang="en-US" sz="2400">
                <a:solidFill>
                  <a:schemeClr val="accent2"/>
                </a:solidFill>
                <a:latin typeface="Comic Sans MS" charset="0"/>
              </a:rPr>
              <a:t>Computer Sciences Department</a:t>
            </a:r>
          </a:p>
          <a:p>
            <a:pPr algn="ctr"/>
            <a:r>
              <a:rPr lang="en-US" sz="2400">
                <a:solidFill>
                  <a:schemeClr val="accent2"/>
                </a:solidFill>
                <a:latin typeface="Comic Sans MS" charset="0"/>
              </a:rPr>
              <a:t>University of Wisconsin-Madison</a:t>
            </a:r>
          </a:p>
        </p:txBody>
      </p:sp>
      <p:grpSp>
        <p:nvGrpSpPr>
          <p:cNvPr id="486406" name="Group 6"/>
          <p:cNvGrpSpPr>
            <a:grpSpLocks/>
          </p:cNvGrpSpPr>
          <p:nvPr/>
        </p:nvGrpSpPr>
        <p:grpSpPr bwMode="auto">
          <a:xfrm>
            <a:off x="306388" y="5757863"/>
            <a:ext cx="8447087" cy="952500"/>
            <a:chOff x="193" y="3627"/>
            <a:chExt cx="5321" cy="600"/>
          </a:xfrm>
        </p:grpSpPr>
        <p:grpSp>
          <p:nvGrpSpPr>
            <p:cNvPr id="486407" name="Group 7"/>
            <p:cNvGrpSpPr>
              <a:grpSpLocks/>
            </p:cNvGrpSpPr>
            <p:nvPr userDrawn="1"/>
          </p:nvGrpSpPr>
          <p:grpSpPr bwMode="auto">
            <a:xfrm>
              <a:off x="193" y="3766"/>
              <a:ext cx="4875" cy="279"/>
              <a:chOff x="193" y="3766"/>
              <a:chExt cx="4875" cy="279"/>
            </a:xfrm>
          </p:grpSpPr>
          <p:pic>
            <p:nvPicPr>
              <p:cNvPr id="486408" name="Picture 8" descr="new-logo"/>
              <p:cNvPicPr>
                <a:picLocks noChangeAspect="1" noChangeArrowheads="1"/>
              </p:cNvPicPr>
              <p:nvPr/>
            </p:nvPicPr>
            <p:blipFill>
              <a:blip r:embed="rId2"/>
              <a:srcRect r="4134"/>
              <a:stretch>
                <a:fillRect/>
              </a:stretch>
            </p:blipFill>
            <p:spPr bwMode="auto">
              <a:xfrm>
                <a:off x="193" y="3766"/>
                <a:ext cx="835" cy="279"/>
              </a:xfrm>
              <a:prstGeom prst="rect">
                <a:avLst/>
              </a:prstGeom>
              <a:noFill/>
            </p:spPr>
          </p:pic>
          <p:sp>
            <p:nvSpPr>
              <p:cNvPr id="486409" name="Rectangle 9"/>
              <p:cNvSpPr>
                <a:spLocks noChangeArrowheads="1"/>
              </p:cNvSpPr>
              <p:nvPr/>
            </p:nvSpPr>
            <p:spPr bwMode="auto">
              <a:xfrm>
                <a:off x="716" y="3816"/>
                <a:ext cx="4352" cy="42"/>
              </a:xfrm>
              <a:prstGeom prst="rect">
                <a:avLst/>
              </a:prstGeom>
              <a:gradFill rotWithShape="0">
                <a:gsLst>
                  <a:gs pos="0">
                    <a:srgbClr val="777777">
                      <a:gamma/>
                      <a:shade val="46275"/>
                      <a:invGamma/>
                    </a:srgbClr>
                  </a:gs>
                  <a:gs pos="50000">
                    <a:srgbClr val="777777"/>
                  </a:gs>
                  <a:gs pos="100000">
                    <a:srgbClr val="777777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blurRad="63500" dist="38099" dir="2700000" algn="ctr" rotWithShape="0">
                  <a:srgbClr val="CC6600">
                    <a:alpha val="74998"/>
                  </a:srgb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pic>
          <p:nvPicPr>
            <p:cNvPr id="486410" name="Picture 10" descr="UW_tiny_logo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993" y="3627"/>
              <a:ext cx="521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BF6C5443-F776-844C-824B-85EB8CF0A2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0BB6B689-D252-DD46-AAA3-55F3387C35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526EC434-1BBB-DD4B-9771-14A702B0CE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0E51009B-0F6F-7E4D-A4C0-62E322E987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0238"/>
            <a:ext cx="381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0238"/>
            <a:ext cx="381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5116C90B-942C-5B48-9C6C-9060732B86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D5FDB-03F1-394F-9CCC-A82C1FF0EF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17F463A5-6E37-0441-8FE5-C403DE1A8B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7F4D776-8B1B-224B-85F1-B8A84DF5AC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40C33861-FFEB-F249-BCF8-FBD0D29474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A5C8EBED-B41D-C149-B686-B15807DD02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00238"/>
            <a:ext cx="7772400" cy="373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8538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172200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48538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2484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32A6968-AA57-AE4D-B8B6-A5F903BAF3D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85382" name="Text Box 6"/>
          <p:cNvSpPr txBox="1">
            <a:spLocks noChangeArrowheads="1"/>
          </p:cNvSpPr>
          <p:nvPr/>
        </p:nvSpPr>
        <p:spPr bwMode="auto">
          <a:xfrm>
            <a:off x="4724400" y="6324600"/>
            <a:ext cx="2282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chemeClr val="accent2"/>
                </a:solidFill>
                <a:latin typeface="Comic Sans MS" charset="0"/>
              </a:rPr>
              <a:t>www.cs.wisc.edu/Condor</a:t>
            </a:r>
          </a:p>
        </p:txBody>
      </p:sp>
      <p:grpSp>
        <p:nvGrpSpPr>
          <p:cNvPr id="485383" name="Group 7"/>
          <p:cNvGrpSpPr>
            <a:grpSpLocks/>
          </p:cNvGrpSpPr>
          <p:nvPr/>
        </p:nvGrpSpPr>
        <p:grpSpPr bwMode="auto">
          <a:xfrm>
            <a:off x="306388" y="5757863"/>
            <a:ext cx="8447087" cy="952500"/>
            <a:chOff x="193" y="3627"/>
            <a:chExt cx="5321" cy="600"/>
          </a:xfrm>
        </p:grpSpPr>
        <p:grpSp>
          <p:nvGrpSpPr>
            <p:cNvPr id="485384" name="Group 8"/>
            <p:cNvGrpSpPr>
              <a:grpSpLocks/>
            </p:cNvGrpSpPr>
            <p:nvPr userDrawn="1"/>
          </p:nvGrpSpPr>
          <p:grpSpPr bwMode="auto">
            <a:xfrm>
              <a:off x="193" y="3766"/>
              <a:ext cx="4875" cy="279"/>
              <a:chOff x="193" y="3766"/>
              <a:chExt cx="4875" cy="279"/>
            </a:xfrm>
          </p:grpSpPr>
          <p:pic>
            <p:nvPicPr>
              <p:cNvPr id="485385" name="Picture 9" descr="new-logo"/>
              <p:cNvPicPr>
                <a:picLocks noChangeAspect="1" noChangeArrowheads="1"/>
              </p:cNvPicPr>
              <p:nvPr/>
            </p:nvPicPr>
            <p:blipFill>
              <a:blip r:embed="rId13"/>
              <a:srcRect r="4134"/>
              <a:stretch>
                <a:fillRect/>
              </a:stretch>
            </p:blipFill>
            <p:spPr bwMode="auto">
              <a:xfrm>
                <a:off x="193" y="3766"/>
                <a:ext cx="835" cy="279"/>
              </a:xfrm>
              <a:prstGeom prst="rect">
                <a:avLst/>
              </a:prstGeom>
              <a:noFill/>
            </p:spPr>
          </p:pic>
          <p:sp>
            <p:nvSpPr>
              <p:cNvPr id="485386" name="Rectangle 10"/>
              <p:cNvSpPr>
                <a:spLocks noChangeArrowheads="1"/>
              </p:cNvSpPr>
              <p:nvPr/>
            </p:nvSpPr>
            <p:spPr bwMode="auto">
              <a:xfrm>
                <a:off x="716" y="3816"/>
                <a:ext cx="4352" cy="42"/>
              </a:xfrm>
              <a:prstGeom prst="rect">
                <a:avLst/>
              </a:prstGeom>
              <a:gradFill rotWithShape="0">
                <a:gsLst>
                  <a:gs pos="0">
                    <a:srgbClr val="777777">
                      <a:gamma/>
                      <a:shade val="46275"/>
                      <a:invGamma/>
                    </a:srgbClr>
                  </a:gs>
                  <a:gs pos="50000">
                    <a:srgbClr val="777777"/>
                  </a:gs>
                  <a:gs pos="100000">
                    <a:srgbClr val="777777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9050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blurRad="63500" dist="38099" dir="2700000" algn="ctr" rotWithShape="0">
                  <a:srgbClr val="CC6600">
                    <a:alpha val="74998"/>
                  </a:srgb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pic>
          <p:nvPicPr>
            <p:cNvPr id="485387" name="Picture 11" descr="UW_tiny_logo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4993" y="3627"/>
              <a:ext cx="521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808000"/>
        </a:buClr>
        <a:buSzPct val="120000"/>
        <a:buChar char="›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90000"/>
        <a:buFont typeface="Marlett" charset="0"/>
        <a:buChar char="h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3213100"/>
          </a:xfrm>
        </p:spPr>
        <p:txBody>
          <a:bodyPr/>
          <a:lstStyle/>
          <a:p>
            <a:r>
              <a:rPr lang="en-US" dirty="0" smtClean="0"/>
              <a:t>Condor-G Operations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Throttles and Timeouts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Limits that prevent Condor-G or </a:t>
            </a:r>
            <a:r>
              <a:rPr lang="en-US" dirty="0" err="1" smtClean="0"/>
              <a:t>CEs</a:t>
            </a:r>
            <a:r>
              <a:rPr lang="en-US" dirty="0" smtClean="0"/>
              <a:t> from being overwhelmed by large numbers of jobs</a:t>
            </a:r>
          </a:p>
          <a:p>
            <a:r>
              <a:rPr lang="en-US" dirty="0" smtClean="0"/>
              <a:t>Defaults are fairly conservative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Throttles and Timeouts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0238"/>
            <a:ext cx="7772400" cy="3810274"/>
          </a:xfr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Courier New"/>
                <a:cs typeface="Courier New"/>
              </a:rPr>
              <a:t>GRIDMANAGER_MAX_SUBMITTED_JOBS_PER_RESOURCE = 1000</a:t>
            </a:r>
          </a:p>
          <a:p>
            <a:pPr lvl="1"/>
            <a:r>
              <a:rPr lang="en-US" sz="2400" dirty="0" smtClean="0"/>
              <a:t>You can increase to 10,000 or more</a:t>
            </a:r>
          </a:p>
          <a:p>
            <a:r>
              <a:rPr lang="en-US" sz="2800" b="1" dirty="0" smtClean="0">
                <a:latin typeface="Courier New"/>
                <a:cs typeface="Courier New"/>
              </a:rPr>
              <a:t>GRIDMANAGER_MAX_JOBMANAGERS_PER_RESOURCE = 10</a:t>
            </a:r>
          </a:p>
          <a:p>
            <a:pPr lvl="1"/>
            <a:r>
              <a:rPr lang="en-US" sz="2400" dirty="0" smtClean="0"/>
              <a:t>GRAM2 only</a:t>
            </a:r>
          </a:p>
          <a:p>
            <a:pPr lvl="1"/>
            <a:r>
              <a:rPr lang="en-US" sz="2400" dirty="0" smtClean="0"/>
              <a:t>Default is conservative</a:t>
            </a:r>
          </a:p>
          <a:p>
            <a:pPr lvl="1"/>
            <a:r>
              <a:rPr lang="en-US" sz="2400" dirty="0" smtClean="0"/>
              <a:t>Can increase to ~100 if this is the only client</a:t>
            </a: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Throttles and Timeouts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21806"/>
            <a:ext cx="7772400" cy="4413515"/>
          </a:xfrm>
        </p:spPr>
        <p:txBody>
          <a:bodyPr>
            <a:spAutoFit/>
          </a:bodyPr>
          <a:lstStyle/>
          <a:p>
            <a:r>
              <a:rPr lang="en-US" sz="2800" b="1" dirty="0" smtClean="0">
                <a:latin typeface="Courier New"/>
                <a:cs typeface="Courier New"/>
              </a:rPr>
              <a:t>GRIDMANAGER_MAX_PENDING_REQUESTS = 50</a:t>
            </a:r>
          </a:p>
          <a:p>
            <a:pPr lvl="1"/>
            <a:r>
              <a:rPr lang="en-US" sz="2400" dirty="0" smtClean="0"/>
              <a:t>Number of commands sent to a GAHP in parallel</a:t>
            </a:r>
          </a:p>
          <a:p>
            <a:pPr lvl="1"/>
            <a:r>
              <a:rPr lang="en-US" sz="2400" dirty="0" smtClean="0"/>
              <a:t>Can increase to a couple hundred</a:t>
            </a:r>
          </a:p>
          <a:p>
            <a:r>
              <a:rPr lang="en-US" sz="2800" b="1" dirty="0" smtClean="0">
                <a:latin typeface="Courier New"/>
                <a:cs typeface="Courier New"/>
              </a:rPr>
              <a:t>GRIDMANAGER_GAHP_CALL_TIMEOUT = 300</a:t>
            </a:r>
          </a:p>
          <a:p>
            <a:pPr lvl="1"/>
            <a:r>
              <a:rPr lang="en-US" sz="2400" dirty="0" smtClean="0"/>
              <a:t>Time after which a GAHP command is considered failed</a:t>
            </a:r>
          </a:p>
          <a:p>
            <a:pPr lvl="1"/>
            <a:r>
              <a:rPr lang="en-US" sz="2400" dirty="0" smtClean="0"/>
              <a:t>May need to lengthen if pending requests is increased</a:t>
            </a:r>
            <a:endParaRPr 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Connectivity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Outbound connections only for most job types</a:t>
            </a:r>
          </a:p>
          <a:p>
            <a:r>
              <a:rPr lang="en-US" dirty="0" smtClean="0"/>
              <a:t>GRAM requires incoming connections</a:t>
            </a:r>
          </a:p>
          <a:p>
            <a:pPr lvl="1"/>
            <a:r>
              <a:rPr lang="en-US" dirty="0" smtClean="0"/>
              <a:t>Need 2 open ports per &lt;user, X509 DN</a:t>
            </a:r>
            <a:r>
              <a:rPr lang="en-US" smtClean="0"/>
              <a:t>&gt; pair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Previously Covered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topics from the vanilla Condor operations talk apply to Condor-G</a:t>
            </a:r>
          </a:p>
          <a:p>
            <a:pPr lvl="1"/>
            <a:r>
              <a:rPr lang="en-US" dirty="0" smtClean="0"/>
              <a:t>Configuration files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og files</a:t>
            </a:r>
          </a:p>
          <a:p>
            <a:pPr lvl="1"/>
            <a:r>
              <a:rPr lang="en-US" dirty="0" smtClean="0"/>
              <a:t>Command-line tools</a:t>
            </a:r>
          </a:p>
          <a:p>
            <a:pPr lvl="1"/>
            <a:r>
              <a:rPr lang="en-US" dirty="0" smtClean="0"/>
              <a:t>Job policy expressions</a:t>
            </a:r>
          </a:p>
          <a:p>
            <a:pPr lvl="1"/>
            <a:r>
              <a:rPr lang="en-US" dirty="0" smtClean="0"/>
              <a:t>Where to get more help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HELD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Jobs will be held when Condor-G needs help with an error</a:t>
            </a:r>
          </a:p>
          <a:p>
            <a:r>
              <a:rPr lang="en-US" dirty="0" smtClean="0"/>
              <a:t>On release, Condor-G will retry</a:t>
            </a:r>
          </a:p>
          <a:p>
            <a:r>
              <a:rPr lang="en-US" dirty="0" smtClean="0"/>
              <a:t>The reason for the hold will be saved in the job ad and user log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Hold Reason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</a:t>
            </a:r>
            <a:r>
              <a:rPr lang="en-US" dirty="0" err="1" smtClean="0"/>
              <a:t>ondor_q</a:t>
            </a:r>
            <a:r>
              <a:rPr lang="en-US" dirty="0" smtClean="0"/>
              <a:t> –held</a:t>
            </a:r>
          </a:p>
          <a:p>
            <a:pPr>
              <a:buNone/>
            </a:pPr>
            <a:r>
              <a:rPr lang="en-US" sz="2000" b="1" dirty="0" smtClean="0">
                <a:latin typeface="Courier New"/>
                <a:cs typeface="Courier New"/>
              </a:rPr>
              <a:t> </a:t>
            </a:r>
            <a:r>
              <a:rPr lang="en-US" sz="1800" b="1" dirty="0" smtClean="0">
                <a:latin typeface="Courier New"/>
                <a:cs typeface="Courier New"/>
              </a:rPr>
              <a:t>161.0   </a:t>
            </a:r>
            <a:r>
              <a:rPr lang="en-US" sz="1800" b="1" dirty="0" err="1" smtClean="0">
                <a:latin typeface="Courier New"/>
                <a:cs typeface="Courier New"/>
              </a:rPr>
              <a:t>jfrey</a:t>
            </a:r>
            <a:r>
              <a:rPr lang="en-US" sz="1800" b="1" dirty="0" smtClean="0">
                <a:latin typeface="Courier New"/>
                <a:cs typeface="Courier New"/>
              </a:rPr>
              <a:t>           2/13 13:58 </a:t>
            </a:r>
            <a:r>
              <a:rPr lang="en-US" sz="1800" b="1" dirty="0" err="1" smtClean="0">
                <a:latin typeface="Courier New"/>
                <a:cs typeface="Courier New"/>
              </a:rPr>
              <a:t>CREAM_Delegate</a:t>
            </a:r>
            <a:r>
              <a:rPr lang="en-US" sz="1800" b="1" dirty="0" smtClean="0">
                <a:latin typeface="Courier New"/>
                <a:cs typeface="Courier New"/>
              </a:rPr>
              <a:t> Error: Received NULL fault;</a:t>
            </a:r>
          </a:p>
          <a:p>
            <a:r>
              <a:rPr lang="en-US" dirty="0"/>
              <a:t>c</a:t>
            </a:r>
            <a:r>
              <a:rPr lang="en-US" dirty="0" smtClean="0"/>
              <a:t>at </a:t>
            </a:r>
            <a:r>
              <a:rPr lang="en-US" dirty="0" err="1" smtClean="0"/>
              <a:t>job.log</a:t>
            </a:r>
            <a:endParaRPr lang="en-US" dirty="0" smtClean="0"/>
          </a:p>
          <a:p>
            <a:pPr>
              <a:buNone/>
            </a:pPr>
            <a:r>
              <a:rPr lang="en-US" sz="1800" b="1" dirty="0" smtClean="0">
                <a:latin typeface="Courier New"/>
                <a:cs typeface="Courier New"/>
              </a:rPr>
              <a:t>012 (161.000.000) 02/13 13:58:38 Job was held.</a:t>
            </a:r>
          </a:p>
          <a:p>
            <a:pPr>
              <a:buNone/>
            </a:pPr>
            <a:r>
              <a:rPr lang="en-US" sz="1800" b="1" dirty="0" smtClean="0">
                <a:latin typeface="Courier New"/>
                <a:cs typeface="Courier New"/>
              </a:rPr>
              <a:t>        </a:t>
            </a:r>
            <a:r>
              <a:rPr lang="en-US" sz="1800" b="1" dirty="0" err="1" smtClean="0">
                <a:latin typeface="Courier New"/>
                <a:cs typeface="Courier New"/>
              </a:rPr>
              <a:t>CREAM_Delegate</a:t>
            </a:r>
            <a:r>
              <a:rPr lang="en-US" sz="1800" b="1" dirty="0" smtClean="0">
                <a:latin typeface="Courier New"/>
                <a:cs typeface="Courier New"/>
              </a:rPr>
              <a:t> Error: Received NULL fault; the error is due to another cause…</a:t>
            </a:r>
          </a:p>
          <a:p>
            <a:r>
              <a:rPr lang="en-US" dirty="0" err="1"/>
              <a:t>c</a:t>
            </a:r>
            <a:r>
              <a:rPr lang="en-US" dirty="0" err="1" smtClean="0"/>
              <a:t>ondor_q</a:t>
            </a:r>
            <a:r>
              <a:rPr lang="en-US" dirty="0" smtClean="0"/>
              <a:t> –format ‘%</a:t>
            </a:r>
            <a:r>
              <a:rPr lang="en-US" dirty="0" err="1" smtClean="0"/>
              <a:t>s\n</a:t>
            </a:r>
            <a:r>
              <a:rPr lang="en-US" dirty="0" smtClean="0"/>
              <a:t>’ </a:t>
            </a:r>
            <a:r>
              <a:rPr lang="en-US" dirty="0" err="1" smtClean="0"/>
              <a:t>HoldReason</a:t>
            </a:r>
            <a:endParaRPr lang="en-US" dirty="0" smtClean="0"/>
          </a:p>
          <a:p>
            <a:pPr>
              <a:buNone/>
            </a:pPr>
            <a:r>
              <a:rPr lang="en-US" sz="1800" b="1" dirty="0" err="1" smtClean="0">
                <a:latin typeface="Courier New"/>
                <a:cs typeface="Courier New"/>
              </a:rPr>
              <a:t>CREAM_Delegate</a:t>
            </a:r>
            <a:r>
              <a:rPr lang="en-US" sz="1800" b="1" dirty="0" smtClean="0">
                <a:latin typeface="Courier New"/>
                <a:cs typeface="Courier New"/>
              </a:rPr>
              <a:t> Error: Received NULL fault; the error is due to another cause…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Authentication</a:t>
            </a:r>
          </a:p>
          <a:p>
            <a:pPr lvl="1"/>
            <a:r>
              <a:rPr lang="en-US" dirty="0" smtClean="0"/>
              <a:t>Hold reason may be misleading</a:t>
            </a:r>
          </a:p>
          <a:p>
            <a:pPr lvl="1"/>
            <a:r>
              <a:rPr lang="en-US" dirty="0" smtClean="0"/>
              <a:t>User may not be authorized by CE</a:t>
            </a:r>
          </a:p>
          <a:p>
            <a:pPr lvl="1"/>
            <a:r>
              <a:rPr lang="en-US" dirty="0" smtClean="0"/>
              <a:t>Condor-G may not have access to all Certificate Authority files</a:t>
            </a:r>
          </a:p>
          <a:p>
            <a:pPr lvl="1"/>
            <a:r>
              <a:rPr lang="en-US" dirty="0" smtClean="0"/>
              <a:t>User’s proxy may have expired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 no longer knows about job</a:t>
            </a:r>
          </a:p>
          <a:p>
            <a:pPr lvl="1"/>
            <a:r>
              <a:rPr lang="en-US" dirty="0" smtClean="0"/>
              <a:t>CE admin may forcibly remove job files</a:t>
            </a:r>
          </a:p>
          <a:p>
            <a:pPr lvl="1"/>
            <a:r>
              <a:rPr lang="en-US" dirty="0" smtClean="0"/>
              <a:t>Condor-G is obsessive about not leaving orphaned jobs</a:t>
            </a:r>
          </a:p>
          <a:p>
            <a:pPr lvl="1"/>
            <a:r>
              <a:rPr lang="en-US" dirty="0" smtClean="0"/>
              <a:t>May need to take extra steps to convince Condor-G that remote job is gone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Nonessential Jobs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Jobs can be marked nonessential in the submit file</a:t>
            </a:r>
          </a:p>
          <a:p>
            <a:pPr lvl="1"/>
            <a:r>
              <a:rPr lang="en-US" b="1" dirty="0" smtClean="0">
                <a:latin typeface="Courier New"/>
                <a:cs typeface="Courier New"/>
              </a:rPr>
              <a:t>+nonessential = true</a:t>
            </a:r>
          </a:p>
          <a:p>
            <a:r>
              <a:rPr lang="en-US" dirty="0" smtClean="0"/>
              <a:t>This makes Condor-G more willing to leave orphaned jobs and files on the CE</a:t>
            </a:r>
          </a:p>
          <a:p>
            <a:r>
              <a:rPr lang="en-US" dirty="0" smtClean="0"/>
              <a:t>Use with caution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Detail on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details on errors can be found in the </a:t>
            </a:r>
            <a:r>
              <a:rPr lang="en-US" dirty="0" err="1" smtClean="0"/>
              <a:t>gridmanager</a:t>
            </a:r>
            <a:r>
              <a:rPr lang="en-US" dirty="0" smtClean="0"/>
              <a:t> log</a:t>
            </a:r>
          </a:p>
          <a:p>
            <a:r>
              <a:rPr lang="en-US" dirty="0" smtClean="0"/>
              <a:t>You’ll probably want to increase the debug level and log file size</a:t>
            </a:r>
          </a:p>
          <a:p>
            <a:pPr lvl="1"/>
            <a:r>
              <a:rPr lang="en-US" b="1" dirty="0" smtClean="0">
                <a:latin typeface="Courier New"/>
                <a:cs typeface="Courier New"/>
              </a:rPr>
              <a:t>GRIDMANAGER_DEBUG = D_FULLDEBUG</a:t>
            </a:r>
          </a:p>
          <a:p>
            <a:pPr lvl="1"/>
            <a:r>
              <a:rPr lang="en-US" b="1" dirty="0" smtClean="0">
                <a:latin typeface="Courier New"/>
                <a:cs typeface="Courier New"/>
              </a:rPr>
              <a:t>MAX_GRIDMANAGER_LOG = 5000000</a:t>
            </a:r>
            <a:endParaRPr lang="en-US" b="1" dirty="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Machines 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0238"/>
            <a:ext cx="7772400" cy="4081117"/>
          </a:xfrm>
        </p:spPr>
        <p:txBody>
          <a:bodyPr>
            <a:spAutoFit/>
          </a:bodyPr>
          <a:lstStyle/>
          <a:p>
            <a:r>
              <a:rPr lang="en-US" sz="2800" dirty="0" smtClean="0"/>
              <a:t>If a remote server is down, Condor-G will wait for it to come back up</a:t>
            </a:r>
          </a:p>
          <a:p>
            <a:r>
              <a:rPr lang="en-US" sz="2800" dirty="0" smtClean="0"/>
              <a:t>The time it went down is kept in the job ad</a:t>
            </a:r>
          </a:p>
          <a:p>
            <a:pPr lvl="1"/>
            <a:r>
              <a:rPr lang="en-US" sz="2000" b="1" dirty="0" err="1" smtClean="0">
                <a:latin typeface="Courier New"/>
                <a:cs typeface="Courier New"/>
              </a:rPr>
              <a:t>GridResourceUnavailableTime</a:t>
            </a:r>
            <a:r>
              <a:rPr lang="en-US" sz="2000" b="1" dirty="0" smtClean="0">
                <a:latin typeface="Courier New"/>
                <a:cs typeface="Courier New"/>
              </a:rPr>
              <a:t> = 1297628439</a:t>
            </a:r>
          </a:p>
          <a:p>
            <a:r>
              <a:rPr lang="en-US" sz="2800" dirty="0" smtClean="0"/>
              <a:t>And in the user log</a:t>
            </a:r>
          </a:p>
          <a:p>
            <a:pPr>
              <a:buNone/>
            </a:pPr>
            <a:r>
              <a:rPr lang="en-US" sz="2000" b="1" dirty="0" smtClean="0">
                <a:latin typeface="Courier New"/>
                <a:cs typeface="Courier New"/>
              </a:rPr>
              <a:t>026 (163.001.000) 02/13 14:20:39 Detected Down Grid Resource</a:t>
            </a:r>
          </a:p>
          <a:p>
            <a:pPr>
              <a:buNone/>
            </a:pPr>
            <a:r>
              <a:rPr lang="en-US" sz="2000" b="1" dirty="0" smtClean="0">
                <a:latin typeface="Courier New"/>
                <a:cs typeface="Courier New"/>
              </a:rPr>
              <a:t>    </a:t>
            </a:r>
            <a:r>
              <a:rPr lang="en-US" sz="2000" b="1" dirty="0" err="1" smtClean="0">
                <a:latin typeface="Courier New"/>
                <a:cs typeface="Courier New"/>
              </a:rPr>
              <a:t>GridResource</a:t>
            </a:r>
            <a:r>
              <a:rPr lang="en-US" sz="2000" b="1" dirty="0" smtClean="0">
                <a:latin typeface="Courier New"/>
                <a:cs typeface="Courier New"/>
              </a:rPr>
              <a:t>: gt2 </a:t>
            </a:r>
            <a:r>
              <a:rPr lang="en-US" sz="2000" b="1" dirty="0" err="1" smtClean="0">
                <a:latin typeface="Courier New"/>
                <a:cs typeface="Courier New"/>
              </a:rPr>
              <a:t>chopin.cs.wisc.edu/jobmanager</a:t>
            </a:r>
            <a:r>
              <a:rPr lang="en-US" sz="2000" b="1" dirty="0" smtClean="0">
                <a:latin typeface="Courier New"/>
                <a:cs typeface="Courier New"/>
              </a:rPr>
              <a:t>-fork</a:t>
            </a:r>
          </a:p>
          <a:p>
            <a:pPr>
              <a:buNone/>
            </a:pPr>
            <a:endParaRPr lang="en-US" sz="2000" b="1" dirty="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3_CondorNew">
  <a:themeElements>
    <a:clrScheme name="3_CondorNew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3_CondorNew">
      <a:majorFont>
        <a:latin typeface="Comic Sans MS"/>
        <a:ea typeface="Arial"/>
        <a:cs typeface="Arial"/>
      </a:majorFont>
      <a:minorFont>
        <a:latin typeface="Comic Sans MS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3_Condor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ndorNew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12417</TotalTime>
  <Words>479</Words>
  <Application>Microsoft Macintosh PowerPoint</Application>
  <PresentationFormat>On-screen Show 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3_CondorNew</vt:lpstr>
      <vt:lpstr>Condor-G Operations</vt:lpstr>
      <vt:lpstr>Previously Covered</vt:lpstr>
      <vt:lpstr>HELD Status</vt:lpstr>
      <vt:lpstr>Hold Reason</vt:lpstr>
      <vt:lpstr>Common Errors</vt:lpstr>
      <vt:lpstr>Common Errors</vt:lpstr>
      <vt:lpstr>Nonessential Jobs</vt:lpstr>
      <vt:lpstr>More Detail on Errors</vt:lpstr>
      <vt:lpstr>Machines Down</vt:lpstr>
      <vt:lpstr>Throttles and Timeouts</vt:lpstr>
      <vt:lpstr>Throttles and Timeouts</vt:lpstr>
      <vt:lpstr>Throttles and Timeouts</vt:lpstr>
      <vt:lpstr>Network Connectivity</vt:lpstr>
    </vt:vector>
  </TitlesOfParts>
  <Company>University of Wisconsin-Madison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Condor - A Project and a System</dc:title>
  <dc:creator>Miron Livny</dc:creator>
  <cp:lastModifiedBy>Jaime Frey</cp:lastModifiedBy>
  <cp:revision>274</cp:revision>
  <dcterms:created xsi:type="dcterms:W3CDTF">2011-02-14T08:19:17Z</dcterms:created>
  <dcterms:modified xsi:type="dcterms:W3CDTF">2011-02-14T12:52:33Z</dcterms:modified>
</cp:coreProperties>
</file>