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5" r:id="rId2"/>
  </p:sldMasterIdLst>
  <p:notesMasterIdLst>
    <p:notesMasterId r:id="rId12"/>
  </p:notesMasterIdLst>
  <p:handoutMasterIdLst>
    <p:handoutMasterId r:id="rId13"/>
  </p:handoutMasterIdLst>
  <p:sldIdLst>
    <p:sldId id="259" r:id="rId3"/>
    <p:sldId id="341" r:id="rId4"/>
    <p:sldId id="335" r:id="rId5"/>
    <p:sldId id="340" r:id="rId6"/>
    <p:sldId id="339" r:id="rId7"/>
    <p:sldId id="333" r:id="rId8"/>
    <p:sldId id="336" r:id="rId9"/>
    <p:sldId id="257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708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9" autoAdjust="0"/>
    <p:restoredTop sz="94686"/>
  </p:normalViewPr>
  <p:slideViewPr>
    <p:cSldViewPr snapToGrid="0" snapToObjects="1">
      <p:cViewPr varScale="1">
        <p:scale>
          <a:sx n="146" d="100"/>
          <a:sy n="146" d="100"/>
        </p:scale>
        <p:origin x="130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1ED5D4-F433-42D0-B9BA-1A08F4CA4B05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BF7E50-E106-4FB2-A513-04B42074CD33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AE3CDB-2B36-44C1-978B-CB00097835AB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91150A-372E-4562-915D-B6DE0DC16C8B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02BA0E3-C08D-4D61-AEEE-830478FFC72A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3C7C7E1-B8E8-468F-840C-3A83C9E3EE68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75ED503-9AE4-47C9-B60F-57FB85B315E1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A794E53-AACD-47F1-A18F-4DB56FE00D06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41DE-9682-4EA8-8D05-679A31BF6372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DCDA-40B6-40AE-ACF6-6FC7BECA8214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1B81-29D6-4EAB-B301-EC0BC96EF7A5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B97E-318F-4882-B412-95082919141A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B0C52-98D9-313E-1E64-031B2585A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E98FD-E886-DB9F-0919-39DABB7E4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4361C-D446-F34A-FB77-398186D7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9346-B029-426C-9EEB-80F01EC23D4D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24A61-D94F-DFDD-DC74-851DF70D7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2C77A-A3B1-CDDA-50DA-D220C97A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209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E2DC7-4EAA-F2DF-F989-2D6C89971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00FE-3562-8292-47BD-25B83113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4905B-98DE-768B-8D3B-2B752FDFF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1F4D-CD46-4098-B7CC-6D95021DEF6D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3CE3B-E6B2-33AD-B17D-CAE0F3483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AFB14-94A7-E9FD-6D0A-41E473F1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324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63E9D-3504-9282-98BB-72ACAC229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AAF5B-CEB3-2BE4-49EA-8D2DB823F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FC50D-4BEB-AB2C-3ECB-7385ACBAA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1228-8144-4CF7-80A7-CDF37D54154C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53543-26BD-BD75-DFB2-B1F4671F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0B831-EEC8-6C67-1C7D-008DE18CE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03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F7E35-65C3-EC78-CB42-6FDBD603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59B0E-646D-13FC-7F70-DD251782D5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DAFA3-180C-1121-1268-DFD3064E3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C17CE-DC98-726A-A404-FDD9CEB7B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E7-9752-412A-B880-043DC582E639}" type="datetime1">
              <a:rPr lang="en-GB" smtClean="0"/>
              <a:t>13/03/2023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007A8-3EB0-BB24-3AA7-C9F91EBF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3454F9-EB17-1B13-4772-F590A5845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962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9EAE1-FFD2-D356-7C27-CFFDF125C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27AD78-F95D-4BEF-3C34-B5874C51B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A62B54-1929-6125-0797-9EA60C1C7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6AA16-BC3E-7CB6-0FB8-360D59369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8F46A1-5A1F-181A-6ED2-A5ABBC104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B065FE-6230-1E1E-4E36-69F3AC9A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C829-6E2D-4A45-BE49-C4FC423F6904}" type="datetime1">
              <a:rPr lang="en-GB" smtClean="0"/>
              <a:t>13/03/2023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06108A-237F-0D5F-6963-3A6A5A6F3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10EFA-B596-04E6-9DFB-BDAED6C7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379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834C1-C637-4872-15EA-D2C36436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F626C1-E587-07CE-5586-7FFBD1A21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EBFC-DBE4-4F95-ABD7-12DA6BB2D51F}" type="datetime1">
              <a:rPr lang="en-GB" smtClean="0"/>
              <a:t>13/03/2023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C8478-3F8C-1212-8FFA-F42913CBB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36BEC-A3C3-7E3C-C299-76799BBCD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2389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AAD649-ADF2-898A-08B6-26B05D44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6AAD1-54E3-4B38-B7A3-CC021B159A8F}" type="datetime1">
              <a:rPr lang="en-GB" smtClean="0"/>
              <a:t>13/03/2023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3AD6C7-88D5-3ECC-0F2A-E246E304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EFA61-25C8-456A-DD76-C2644D92E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2691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46E6-E9D8-E558-A036-884FCE7D1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AB200-2DF9-C560-31CC-63F72A56A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80EDD-07EE-FD83-211C-5D386716C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440A8-FDB4-A271-7A24-6F10E91F0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701B-F2EB-45C2-9040-990F3761EA22}" type="datetime1">
              <a:rPr lang="en-GB" smtClean="0"/>
              <a:t>13/03/2023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2A692F-21E3-3899-6D5B-93A93CD93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304D0-31A0-5144-F87F-E21E8C068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08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47E7-5077-5F04-5A42-F223DDCC9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F0356A-467E-F991-25B6-8B8AC29C00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CDCDB-E449-6310-54D2-1CE04BEA3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CD6D2-11C4-8562-5A6A-E9DE63B01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EF50-F21A-4A69-98E1-BD21557E2D7F}" type="datetime1">
              <a:rPr lang="en-GB" smtClean="0"/>
              <a:t>13/03/2023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E067F-B0CA-973A-69D5-DAC23876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F44E3-2A2D-2E60-7BFA-EB2FC128B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418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56976-D9F1-9C01-0EA6-332574025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0F4D2-32D4-A9F1-FE59-79A64C0CE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6E34C-C307-89B0-B690-D8C1AF2F2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A2704-30CE-4C9A-84E1-9CA7A50A6199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F963B-2FE2-818F-020C-1C4EE20C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6F4C4-8912-5907-5C56-8C892FE14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2085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9049EA-FEE0-D481-53C3-1F7236A5D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A4F7-AF2E-1B7F-7B0E-B78D481D7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C69D-AFA4-E3AF-CC34-B78B92C1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F2E-169D-4730-8933-AD232509B9D8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A23B8-0677-3055-AEBA-56A3C677C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CF1D-9B26-8115-613A-AE57ECD8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631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6ECC-B5B2-4411-9B59-6D4542E9D5B2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9AC1-DDC4-454B-AF40-06CBFD5C9FD0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510-F01D-48FB-8C99-FD35179A33D9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1CB20-F97B-46C9-8909-A9FA7FEBA0B3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A42C-6547-4495-986A-B21B85F46C5B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66DA-E280-4B7D-8B5F-9310C8631D96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B810443-E86A-4FE2-A833-6E63A6FF2885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Feedback from Project Managers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7EC9B7-0839-813E-7C39-B4550C0B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C24DC-BC2F-3E03-75D1-1F53BB328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B0D1F-1DB8-8A1D-900B-49CC2D4F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967FC-E0D1-4090-AC7A-AF709803B433}" type="datetime1">
              <a:rPr lang="en-GB" smtClean="0"/>
              <a:t>13/03/2023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F8A26-46CF-557B-4A26-92ECE3921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Feedback from Project Managers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85AB7-2DF1-9136-D822-F1B62221A0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C0BF5-44AE-432F-A0D8-3530995DA5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21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dimd.web.cern.ch/YPdU0m7JRz2unNG-iMN6Ww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Feedback from Project Managers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PMO Team</a:t>
            </a:r>
          </a:p>
          <a:p>
            <a:pPr algn="l"/>
            <a:r>
              <a:rPr lang="en-US" sz="1800" dirty="0"/>
              <a:t>20</a:t>
            </a:r>
            <a:r>
              <a:rPr lang="en-US" sz="1800" baseline="30000" dirty="0"/>
              <a:t>th</a:t>
            </a:r>
            <a:r>
              <a:rPr lang="en-US" sz="1800" dirty="0"/>
              <a:t> March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5818F9-528C-0F39-8277-50D3B521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Feedback from Project Managers</a:t>
            </a:r>
            <a:endParaRPr lang="fr-FR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333F06-6CF6-BB05-0E3D-E01E297738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dirty="0"/>
              <a:t>Exchanges with representatives from all groups from IT </a:t>
            </a:r>
          </a:p>
          <a:p>
            <a:pPr lvl="1"/>
            <a:r>
              <a:rPr lang="en-US" sz="2100" dirty="0"/>
              <a:t>Follow up after the Project Managers Workshop</a:t>
            </a:r>
          </a:p>
          <a:p>
            <a:pPr lvl="1"/>
            <a:r>
              <a:rPr lang="en-US" sz="2100" dirty="0"/>
              <a:t>Preparation for the CoP meeting</a:t>
            </a:r>
          </a:p>
          <a:p>
            <a:r>
              <a:rPr lang="en-US" dirty="0"/>
              <a:t>One to one discussions or small groups</a:t>
            </a:r>
          </a:p>
          <a:p>
            <a:r>
              <a:rPr lang="en-US" dirty="0" err="1"/>
              <a:t>Summarised</a:t>
            </a:r>
            <a:r>
              <a:rPr lang="en-US" dirty="0"/>
              <a:t> feedback is available in:</a:t>
            </a:r>
          </a:p>
          <a:p>
            <a:pPr lvl="1"/>
            <a:r>
              <a:rPr lang="en-US" sz="2100" dirty="0">
                <a:hlinkClick r:id="rId2"/>
              </a:rPr>
              <a:t>https://codimd.web.cern.ch/YPdU0m7JRz2unNG-iMN6Ww#</a:t>
            </a:r>
            <a:endParaRPr lang="en-US" sz="2100" dirty="0"/>
          </a:p>
          <a:p>
            <a:pPr lvl="1"/>
            <a:endParaRPr lang="en-US" sz="2100" dirty="0"/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3A18C-D589-8633-C28B-2AA4760BCE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35A9AC1-DDC4-454B-AF40-06CBFD5C9FD0}" type="datetime1">
              <a:rPr lang="en-GB" smtClean="0"/>
              <a:pPr>
                <a:spcAft>
                  <a:spcPts val="600"/>
                </a:spcAft>
              </a:pPr>
              <a:t>13/03/2023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34120-693F-0563-30E3-AA121DE7A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Feedback from Project Managers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08FC3-C81D-BD89-3BA3-9718A917C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36C07DD-FAE6-8BAB-8751-14003B97C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68257"/>
              </p:ext>
            </p:extLst>
          </p:nvPr>
        </p:nvGraphicFramePr>
        <p:xfrm>
          <a:off x="6263639" y="1251471"/>
          <a:ext cx="5611815" cy="4355058"/>
        </p:xfrm>
        <a:graphic>
          <a:graphicData uri="http://schemas.openxmlformats.org/drawingml/2006/table">
            <a:tbl>
              <a:tblPr firstRow="1" bandRow="1"/>
              <a:tblGrid>
                <a:gridCol w="1316245">
                  <a:extLst>
                    <a:ext uri="{9D8B030D-6E8A-4147-A177-3AD203B41FA5}">
                      <a16:colId xmlns:a16="http://schemas.microsoft.com/office/drawing/2014/main" val="3182015693"/>
                    </a:ext>
                  </a:extLst>
                </a:gridCol>
                <a:gridCol w="657255">
                  <a:extLst>
                    <a:ext uri="{9D8B030D-6E8A-4147-A177-3AD203B41FA5}">
                      <a16:colId xmlns:a16="http://schemas.microsoft.com/office/drawing/2014/main" val="269530441"/>
                    </a:ext>
                  </a:extLst>
                </a:gridCol>
                <a:gridCol w="1229536">
                  <a:extLst>
                    <a:ext uri="{9D8B030D-6E8A-4147-A177-3AD203B41FA5}">
                      <a16:colId xmlns:a16="http://schemas.microsoft.com/office/drawing/2014/main" val="1208365170"/>
                    </a:ext>
                  </a:extLst>
                </a:gridCol>
                <a:gridCol w="2408779">
                  <a:extLst>
                    <a:ext uri="{9D8B030D-6E8A-4147-A177-3AD203B41FA5}">
                      <a16:colId xmlns:a16="http://schemas.microsoft.com/office/drawing/2014/main" val="2934503762"/>
                    </a:ext>
                  </a:extLst>
                </a:gridCol>
              </a:tblGrid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 contact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Meeting date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Participants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355100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Jose Benito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Jose, Lars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05139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Baron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Vincent, Line, Thomas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16299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Hugo Gonzalez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Hugo, Jan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80513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Arne Wiebalck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Arne, Spyridon 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095853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Joao Gomes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Joao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92980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Hannah Short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Hannah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851831"/>
                  </a:ext>
                </a:extLst>
              </a:tr>
              <a:tr h="583206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Pablo Diaz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Pedro, Borja A, Borja G, Emil, Pablo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365343"/>
                  </a:ext>
                </a:extLst>
              </a:tr>
              <a:tr h="583206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Domenico Giordano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GOV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28/02/2023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Domenico, Ewoud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016353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Wayne Salter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06/03/2023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Wayne, Olof, Jarek, Eric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925608"/>
                  </a:ext>
                </a:extLst>
              </a:tr>
              <a:tr h="354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Maria Girone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Maria, Sofia, Stefan</a:t>
                      </a:r>
                    </a:p>
                  </a:txBody>
                  <a:tcPr marL="13006" marR="13006" marT="13006" marB="6243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785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5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CC2B8-0978-CDB4-8FAA-5DCB5EB79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Questions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were</a:t>
            </a:r>
            <a:r>
              <a:rPr lang="es-ES" dirty="0"/>
              <a:t> </a:t>
            </a:r>
            <a:r>
              <a:rPr lang="es-ES" dirty="0" err="1"/>
              <a:t>discussed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78AD3B-2B9A-A72C-8D7A-5AC7C57F9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A0D74-A1C8-42D5-B984-740F352CECA3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B9EF43-A4E8-0F4F-3629-833503A5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DFA1B-9214-E64F-ED08-37CBE03E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F853B8-FBA7-E9C5-E512-00778A894373}"/>
              </a:ext>
            </a:extLst>
          </p:cNvPr>
          <p:cNvSpPr/>
          <p:nvPr/>
        </p:nvSpPr>
        <p:spPr>
          <a:xfrm>
            <a:off x="1417506" y="1493095"/>
            <a:ext cx="2610465" cy="40304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How to be more efficient</a:t>
            </a:r>
            <a:endParaRPr lang="en-GB" sz="2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0AB1B48-60EB-B876-BAB5-DC53EF0B90E1}"/>
              </a:ext>
            </a:extLst>
          </p:cNvPr>
          <p:cNvSpPr/>
          <p:nvPr/>
        </p:nvSpPr>
        <p:spPr>
          <a:xfrm>
            <a:off x="4447226" y="1300513"/>
            <a:ext cx="2529877" cy="14047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Are project related processes clear?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7A88237-09E0-7BC8-6BB6-47CCC5FBC8D5}"/>
              </a:ext>
            </a:extLst>
          </p:cNvPr>
          <p:cNvSpPr/>
          <p:nvPr/>
        </p:nvSpPr>
        <p:spPr>
          <a:xfrm>
            <a:off x="4447225" y="2806943"/>
            <a:ext cx="2529878" cy="1408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 you find them useful? If not, what is it missing?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C973D2C-F9C8-08E1-F3FF-4BAADA06DC81}"/>
              </a:ext>
            </a:extLst>
          </p:cNvPr>
          <p:cNvSpPr/>
          <p:nvPr/>
        </p:nvSpPr>
        <p:spPr>
          <a:xfrm>
            <a:off x="4447226" y="4359067"/>
            <a:ext cx="2529878" cy="1408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 you have any concrete proposals?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91218AD-30EB-1E5A-04DC-D246D499BB0E}"/>
              </a:ext>
            </a:extLst>
          </p:cNvPr>
          <p:cNvSpPr/>
          <p:nvPr/>
        </p:nvSpPr>
        <p:spPr>
          <a:xfrm>
            <a:off x="7209308" y="2105564"/>
            <a:ext cx="2529877" cy="14027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What are you missing from the PMO?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86F2141-FBE0-6C99-4285-53ACF6D4C6BE}"/>
              </a:ext>
            </a:extLst>
          </p:cNvPr>
          <p:cNvSpPr/>
          <p:nvPr/>
        </p:nvSpPr>
        <p:spPr>
          <a:xfrm>
            <a:off x="7209308" y="3613776"/>
            <a:ext cx="2529877" cy="14027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How could PMO do things different/better?</a:t>
            </a:r>
          </a:p>
        </p:txBody>
      </p:sp>
    </p:spTree>
    <p:extLst>
      <p:ext uri="{BB962C8B-B14F-4D97-AF65-F5344CB8AC3E}">
        <p14:creationId xmlns:p14="http://schemas.microsoft.com/office/powerpoint/2010/main" val="205138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D2EC4D-85E7-4D1E-273F-9DEF9D4DD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1F1AF-A381-4A3B-B5F9-6BC68A22F455}" type="datetime1">
              <a:rPr lang="en-GB" smtClean="0"/>
              <a:t>13/03/2023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AF08D-926C-D26C-1E91-3221604A1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A1503-ED0E-81AD-FA34-B9E92F45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224AEB6-355E-76D0-EBF9-16794E207C89}"/>
              </a:ext>
            </a:extLst>
          </p:cNvPr>
          <p:cNvSpPr/>
          <p:nvPr/>
        </p:nvSpPr>
        <p:spPr>
          <a:xfrm>
            <a:off x="190998" y="1170023"/>
            <a:ext cx="1867987" cy="44740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Project Charters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E7073D7-444F-5C23-077B-6F589086B310}"/>
              </a:ext>
            </a:extLst>
          </p:cNvPr>
          <p:cNvSpPr/>
          <p:nvPr/>
        </p:nvSpPr>
        <p:spPr>
          <a:xfrm>
            <a:off x="190998" y="1725263"/>
            <a:ext cx="1867987" cy="1070183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Main Milestones/ Deliverables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EA787FC-5CFE-2268-E03A-7EC24D9DF17D}"/>
              </a:ext>
            </a:extLst>
          </p:cNvPr>
          <p:cNvSpPr/>
          <p:nvPr/>
        </p:nvSpPr>
        <p:spPr>
          <a:xfrm>
            <a:off x="208215" y="2859094"/>
            <a:ext cx="1867986" cy="72499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Project Reports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28F72F-7439-D814-CE22-56B1C7F2110F}"/>
              </a:ext>
            </a:extLst>
          </p:cNvPr>
          <p:cNvSpPr/>
          <p:nvPr/>
        </p:nvSpPr>
        <p:spPr>
          <a:xfrm>
            <a:off x="208215" y="3647732"/>
            <a:ext cx="1879463" cy="969985"/>
          </a:xfrm>
          <a:prstGeom prst="roundRect">
            <a:avLst/>
          </a:prstGeom>
          <a:gradFill>
            <a:gsLst>
              <a:gs pos="0">
                <a:srgbClr val="FFC000"/>
              </a:gs>
              <a:gs pos="74000">
                <a:srgbClr val="92D050"/>
              </a:gs>
              <a:gs pos="83000">
                <a:srgbClr val="92D050"/>
              </a:gs>
              <a:gs pos="100000">
                <a:srgbClr val="92D050"/>
              </a:gs>
            </a:gsLst>
            <a:lin ang="5400000" scaled="1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Impact Reports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CA151FE-6669-2B86-CDAF-107C334D165D}"/>
              </a:ext>
            </a:extLst>
          </p:cNvPr>
          <p:cNvSpPr/>
          <p:nvPr/>
        </p:nvSpPr>
        <p:spPr>
          <a:xfrm>
            <a:off x="202476" y="4681365"/>
            <a:ext cx="1879463" cy="1387861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Governance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075A0CE-505C-72FA-C9C9-E73C2653AAE7}"/>
              </a:ext>
            </a:extLst>
          </p:cNvPr>
          <p:cNvSpPr/>
          <p:nvPr/>
        </p:nvSpPr>
        <p:spPr>
          <a:xfrm>
            <a:off x="2275974" y="1170024"/>
            <a:ext cx="9768276" cy="4474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tx1"/>
                </a:solidFill>
              </a:rPr>
              <a:t>This document is in general OK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3E743B4-8FD4-01C6-C224-E219242B1B59}"/>
              </a:ext>
            </a:extLst>
          </p:cNvPr>
          <p:cNvSpPr/>
          <p:nvPr/>
        </p:nvSpPr>
        <p:spPr>
          <a:xfrm>
            <a:off x="2263234" y="1718172"/>
            <a:ext cx="9783488" cy="10440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Not clear how this information will be used: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</a:rPr>
              <a:t>What happens if a deadline is not met?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</a:rPr>
              <a:t>Who is responsible for verifying the expected completion date?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Extra burden for EU projects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4941AC-EA7B-58E1-95EB-60CC0DB0DAB5}"/>
              </a:ext>
            </a:extLst>
          </p:cNvPr>
          <p:cNvSpPr/>
          <p:nvPr/>
        </p:nvSpPr>
        <p:spPr>
          <a:xfrm>
            <a:off x="2263234" y="2842699"/>
            <a:ext cx="9783488" cy="75111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Reports are already produced for other boards/meetings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Harmonise/centralise reporting before asking for yet another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Extra burden for EU projects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60FEA6A-D88D-2F10-AD1C-A1A087876827}"/>
              </a:ext>
            </a:extLst>
          </p:cNvPr>
          <p:cNvSpPr/>
          <p:nvPr/>
        </p:nvSpPr>
        <p:spPr>
          <a:xfrm>
            <a:off x="2263234" y="3647732"/>
            <a:ext cx="9783488" cy="983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ITTF presentations are useful for dissemination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Inviting external stakeholders should be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If written report is needed (apart from slides + ITTF recording), it should be clear who validates/endorses it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B4B7A89-358F-EBF1-0D3E-30615B1FE6B6}"/>
              </a:ext>
            </a:extLst>
          </p:cNvPr>
          <p:cNvSpPr/>
          <p:nvPr/>
        </p:nvSpPr>
        <p:spPr>
          <a:xfrm>
            <a:off x="2260762" y="4705960"/>
            <a:ext cx="9783488" cy="138786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Not clear project vs service and which one to use to ask for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Lightweight processes for small impact projects (only charter and impact report at the end) with clear criteria/definition of small vs big impact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Incubation process for technical delivery is not clear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Not clear what happens when projects are deferred by DMRB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PMO is about project management, or about portfolio management, or both?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B6748A73-8B94-BB45-101A-693DFEECF1D8}"/>
              </a:ext>
            </a:extLst>
          </p:cNvPr>
          <p:cNvSpPr txBox="1">
            <a:spLocks/>
          </p:cNvSpPr>
          <p:nvPr/>
        </p:nvSpPr>
        <p:spPr>
          <a:xfrm>
            <a:off x="407987" y="291612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Feedback Highlights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4CB981F-4AAB-3696-3D2D-7D3BB9F370FD}"/>
              </a:ext>
            </a:extLst>
          </p:cNvPr>
          <p:cNvSpPr/>
          <p:nvPr/>
        </p:nvSpPr>
        <p:spPr>
          <a:xfrm>
            <a:off x="8106277" y="186964"/>
            <a:ext cx="214765" cy="21097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C087F6-C2CA-50AC-8EBD-0E7E854C5701}"/>
              </a:ext>
            </a:extLst>
          </p:cNvPr>
          <p:cNvSpPr txBox="1"/>
          <p:nvPr/>
        </p:nvSpPr>
        <p:spPr>
          <a:xfrm>
            <a:off x="8445139" y="206973"/>
            <a:ext cx="35288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Purpose &amp; benefits are clear for the majority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0415A25-BE4C-0A64-0734-ADA8C13EF36C}"/>
              </a:ext>
            </a:extLst>
          </p:cNvPr>
          <p:cNvSpPr/>
          <p:nvPr/>
        </p:nvSpPr>
        <p:spPr>
          <a:xfrm>
            <a:off x="8117755" y="464008"/>
            <a:ext cx="214765" cy="21097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C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232D19-73FC-D85F-40F0-C1711D52912A}"/>
              </a:ext>
            </a:extLst>
          </p:cNvPr>
          <p:cNvSpPr txBox="1"/>
          <p:nvPr/>
        </p:nvSpPr>
        <p:spPr>
          <a:xfrm>
            <a:off x="8456617" y="484017"/>
            <a:ext cx="35288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/>
              <a:t>Purpose &amp; benefits not clear for the majority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C3134DF-16D8-2CD9-02BA-7CD2B3C1BCDD}"/>
              </a:ext>
            </a:extLst>
          </p:cNvPr>
          <p:cNvSpPr/>
          <p:nvPr/>
        </p:nvSpPr>
        <p:spPr>
          <a:xfrm>
            <a:off x="8124286" y="753030"/>
            <a:ext cx="214765" cy="21097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C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63BE67-DEB7-AFF7-1F8E-C2C1B29EE501}"/>
              </a:ext>
            </a:extLst>
          </p:cNvPr>
          <p:cNvSpPr txBox="1"/>
          <p:nvPr/>
        </p:nvSpPr>
        <p:spPr>
          <a:xfrm>
            <a:off x="8472151" y="751248"/>
            <a:ext cx="35288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Strong resistance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EF74F08-92D8-46F7-287B-628E2604AD65}"/>
              </a:ext>
            </a:extLst>
          </p:cNvPr>
          <p:cNvSpPr/>
          <p:nvPr/>
        </p:nvSpPr>
        <p:spPr>
          <a:xfrm>
            <a:off x="1758320" y="2548282"/>
            <a:ext cx="214765" cy="21097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C000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FC322B4-C261-B0E1-14A6-BDC1B7CF2A68}"/>
              </a:ext>
            </a:extLst>
          </p:cNvPr>
          <p:cNvSpPr/>
          <p:nvPr/>
        </p:nvSpPr>
        <p:spPr>
          <a:xfrm>
            <a:off x="1771385" y="3371301"/>
            <a:ext cx="214765" cy="21097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89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0D7AD-F564-EC74-DCF6-CD8A0302F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 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45CAC-5AB6-E882-624F-D6F8E386AB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BF914-6D26-DED9-D1F8-0536F9C38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AFE4-D322-4E45-999F-4196D4A3D70C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E580C-CF16-198E-F083-2A3B72EA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04262-B2BF-D4BB-65CA-94EEBF1B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901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B7EAB-70E7-BCE9-70C9-5E83E0F9E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we work together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E1AA45-2262-DFDF-B2E0-5BB4A4C2C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B79F5-AF4E-4BA0-8FA4-73A74C32C8CF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527AED-14E4-A811-117A-B2438DB23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410B1-CB02-E5E7-2399-AE82F855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3AD692-232B-6824-0169-B4BE24C4A26E}"/>
              </a:ext>
            </a:extLst>
          </p:cNvPr>
          <p:cNvSpPr/>
          <p:nvPr/>
        </p:nvSpPr>
        <p:spPr>
          <a:xfrm>
            <a:off x="3887780" y="1269769"/>
            <a:ext cx="1952897" cy="10657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 projects right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A89F0A1-ABC8-8550-F4B3-32CA2523F65C}"/>
              </a:ext>
            </a:extLst>
          </p:cNvPr>
          <p:cNvSpPr/>
          <p:nvPr/>
        </p:nvSpPr>
        <p:spPr>
          <a:xfrm>
            <a:off x="8590391" y="1269769"/>
            <a:ext cx="1952897" cy="10657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 the right projects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94A525-7FC2-6D5D-48B8-50F2916208D1}"/>
              </a:ext>
            </a:extLst>
          </p:cNvPr>
          <p:cNvSpPr/>
          <p:nvPr/>
        </p:nvSpPr>
        <p:spPr>
          <a:xfrm>
            <a:off x="4100442" y="3016155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2">
            <a:extLst>
              <a:ext uri="{FF2B5EF4-FFF2-40B4-BE49-F238E27FC236}">
                <a16:creationId xmlns:a16="http://schemas.microsoft.com/office/drawing/2014/main" id="{07A6723C-584E-3400-94C5-53D0176B6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443" y="3092295"/>
            <a:ext cx="697487" cy="6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id="{A451BB84-0190-F98D-9953-9763427B7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056" y="3125709"/>
            <a:ext cx="697488" cy="69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784CD8-B56C-8D1A-83A1-6CA3AF27B982}"/>
              </a:ext>
            </a:extLst>
          </p:cNvPr>
          <p:cNvSpPr txBox="1"/>
          <p:nvPr/>
        </p:nvSpPr>
        <p:spPr>
          <a:xfrm>
            <a:off x="3894864" y="2809342"/>
            <a:ext cx="193433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Project Managers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4AED9276-FB64-5154-D4E2-907164DF8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2927" y="3016731"/>
            <a:ext cx="697488" cy="697488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8BCAAC52-5893-59BC-6E48-712A3B7C8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5439" y="3016731"/>
            <a:ext cx="697488" cy="697488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C33F907-7348-2CAF-9CE3-1FAD517D1BB8}"/>
              </a:ext>
            </a:extLst>
          </p:cNvPr>
          <p:cNvSpPr/>
          <p:nvPr/>
        </p:nvSpPr>
        <p:spPr>
          <a:xfrm>
            <a:off x="8896314" y="2978619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9DD4FA-31DE-40FC-F31F-50C0A9F816A0}"/>
              </a:ext>
            </a:extLst>
          </p:cNvPr>
          <p:cNvSpPr txBox="1"/>
          <p:nvPr/>
        </p:nvSpPr>
        <p:spPr>
          <a:xfrm>
            <a:off x="8681194" y="2777497"/>
            <a:ext cx="193433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DHO + GLs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05E7E17E-103B-114A-52E3-A5850D97CB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0384" y="2033443"/>
            <a:ext cx="655642" cy="655642"/>
          </a:xfrm>
          <a:prstGeom prst="rect">
            <a:avLst/>
          </a:prstGeom>
        </p:spPr>
      </p:pic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4C3BCCB2-E4FC-B050-278E-14A651777E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1734" y="2033442"/>
            <a:ext cx="655642" cy="655642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43CB401-061A-FBA0-5361-862138CCAA1C}"/>
              </a:ext>
            </a:extLst>
          </p:cNvPr>
          <p:cNvSpPr/>
          <p:nvPr/>
        </p:nvSpPr>
        <p:spPr>
          <a:xfrm>
            <a:off x="6555325" y="1927392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79BE3C-14B9-AFC3-7B8F-1A2F4D144EC6}"/>
              </a:ext>
            </a:extLst>
          </p:cNvPr>
          <p:cNvSpPr txBox="1"/>
          <p:nvPr/>
        </p:nvSpPr>
        <p:spPr>
          <a:xfrm>
            <a:off x="6353214" y="1718001"/>
            <a:ext cx="193433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PMO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CD7C03F-4E8C-C40E-3473-634824AFEF9F}"/>
              </a:ext>
            </a:extLst>
          </p:cNvPr>
          <p:cNvSpPr/>
          <p:nvPr/>
        </p:nvSpPr>
        <p:spPr>
          <a:xfrm>
            <a:off x="6493499" y="2894634"/>
            <a:ext cx="1744678" cy="92873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Project Catalogue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Project Templates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Project Lifecycle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Project Reports</a:t>
            </a:r>
            <a:endParaRPr lang="en-GB" sz="105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24E7497-2130-6442-37E1-2537B885D35F}"/>
              </a:ext>
            </a:extLst>
          </p:cNvPr>
          <p:cNvSpPr/>
          <p:nvPr/>
        </p:nvSpPr>
        <p:spPr>
          <a:xfrm>
            <a:off x="3932195" y="3969429"/>
            <a:ext cx="1952897" cy="9287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Project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Community of practice</a:t>
            </a:r>
            <a:endParaRPr lang="en-GB" sz="105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737BEFF-A192-24F0-CD53-298D566C76B5}"/>
              </a:ext>
            </a:extLst>
          </p:cNvPr>
          <p:cNvSpPr/>
          <p:nvPr/>
        </p:nvSpPr>
        <p:spPr>
          <a:xfrm>
            <a:off x="8726478" y="3960978"/>
            <a:ext cx="1952897" cy="9287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Governance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 err="1"/>
              <a:t>PoW</a:t>
            </a:r>
            <a:endParaRPr lang="en-US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Review Boards</a:t>
            </a:r>
            <a:endParaRPr lang="en-GB" sz="1050" dirty="0"/>
          </a:p>
        </p:txBody>
      </p:sp>
      <p:sp>
        <p:nvSpPr>
          <p:cNvPr id="27" name="Arrow: Curved Left 26">
            <a:extLst>
              <a:ext uri="{FF2B5EF4-FFF2-40B4-BE49-F238E27FC236}">
                <a16:creationId xmlns:a16="http://schemas.microsoft.com/office/drawing/2014/main" id="{FA6B2518-FE64-1D9F-1052-EB4BF9580C71}"/>
              </a:ext>
            </a:extLst>
          </p:cNvPr>
          <p:cNvSpPr/>
          <p:nvPr/>
        </p:nvSpPr>
        <p:spPr>
          <a:xfrm rot="3162664">
            <a:off x="6186616" y="3754955"/>
            <a:ext cx="713226" cy="1649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Arrow: Curved Left 27">
            <a:extLst>
              <a:ext uri="{FF2B5EF4-FFF2-40B4-BE49-F238E27FC236}">
                <a16:creationId xmlns:a16="http://schemas.microsoft.com/office/drawing/2014/main" id="{A0834639-7653-2173-11E8-4AC342E3E5B3}"/>
              </a:ext>
            </a:extLst>
          </p:cNvPr>
          <p:cNvSpPr/>
          <p:nvPr/>
        </p:nvSpPr>
        <p:spPr>
          <a:xfrm rot="19069662" flipH="1">
            <a:off x="7816928" y="3763652"/>
            <a:ext cx="646372" cy="1649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E1F9E5-C4F9-A2AE-8DFA-DEFB9D987318}"/>
              </a:ext>
            </a:extLst>
          </p:cNvPr>
          <p:cNvSpPr txBox="1"/>
          <p:nvPr/>
        </p:nvSpPr>
        <p:spPr>
          <a:xfrm>
            <a:off x="6406093" y="4692221"/>
            <a:ext cx="19343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Support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1AFDDE7-74AA-DDF8-D1B8-B252FEE07277}"/>
              </a:ext>
            </a:extLst>
          </p:cNvPr>
          <p:cNvSpPr/>
          <p:nvPr/>
        </p:nvSpPr>
        <p:spPr>
          <a:xfrm>
            <a:off x="3598809" y="1008507"/>
            <a:ext cx="2671005" cy="4284617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45F982-DB07-4526-8BBF-6D5CE33F80EE}"/>
              </a:ext>
            </a:extLst>
          </p:cNvPr>
          <p:cNvSpPr/>
          <p:nvPr/>
        </p:nvSpPr>
        <p:spPr>
          <a:xfrm>
            <a:off x="8353440" y="1008506"/>
            <a:ext cx="2671005" cy="4284617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F58BD01-68E8-A264-7832-58581A91CC20}"/>
              </a:ext>
            </a:extLst>
          </p:cNvPr>
          <p:cNvSpPr/>
          <p:nvPr/>
        </p:nvSpPr>
        <p:spPr>
          <a:xfrm>
            <a:off x="1284881" y="2991048"/>
            <a:ext cx="1504101" cy="87552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2">
            <a:extLst>
              <a:ext uri="{FF2B5EF4-FFF2-40B4-BE49-F238E27FC236}">
                <a16:creationId xmlns:a16="http://schemas.microsoft.com/office/drawing/2014/main" id="{70E5B272-B10E-09D5-0118-A5932829E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882" y="3067188"/>
            <a:ext cx="697487" cy="6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4">
            <a:extLst>
              <a:ext uri="{FF2B5EF4-FFF2-40B4-BE49-F238E27FC236}">
                <a16:creationId xmlns:a16="http://schemas.microsoft.com/office/drawing/2014/main" id="{A56568F9-FBC6-D046-108A-781D2B14A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495" y="3100602"/>
            <a:ext cx="697488" cy="69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941F82C-FB92-4ED6-3F29-32303DF125F7}"/>
              </a:ext>
            </a:extLst>
          </p:cNvPr>
          <p:cNvSpPr txBox="1"/>
          <p:nvPr/>
        </p:nvSpPr>
        <p:spPr>
          <a:xfrm>
            <a:off x="1091227" y="2607764"/>
            <a:ext cx="193433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Engagement Channels Reps &amp; Externally funded projects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635D445-8F70-20EB-E153-A49AD3B30993}"/>
              </a:ext>
            </a:extLst>
          </p:cNvPr>
          <p:cNvSpPr/>
          <p:nvPr/>
        </p:nvSpPr>
        <p:spPr>
          <a:xfrm>
            <a:off x="1116634" y="3944322"/>
            <a:ext cx="1952897" cy="9287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Liaising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0B00365-37BD-1AAE-B50B-E8DB43A7D649}"/>
              </a:ext>
            </a:extLst>
          </p:cNvPr>
          <p:cNvSpPr/>
          <p:nvPr/>
        </p:nvSpPr>
        <p:spPr>
          <a:xfrm>
            <a:off x="783248" y="2488474"/>
            <a:ext cx="2671005" cy="2779543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B32DC973-B1EB-A1E0-9156-26E040C29698}"/>
              </a:ext>
            </a:extLst>
          </p:cNvPr>
          <p:cNvSpPr/>
          <p:nvPr/>
        </p:nvSpPr>
        <p:spPr>
          <a:xfrm>
            <a:off x="3013642" y="3219994"/>
            <a:ext cx="971537" cy="329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Curved Left 35">
            <a:extLst>
              <a:ext uri="{FF2B5EF4-FFF2-40B4-BE49-F238E27FC236}">
                <a16:creationId xmlns:a16="http://schemas.microsoft.com/office/drawing/2014/main" id="{124F5EBF-9068-24C8-2F3F-AE769CABEC49}"/>
              </a:ext>
            </a:extLst>
          </p:cNvPr>
          <p:cNvSpPr/>
          <p:nvPr/>
        </p:nvSpPr>
        <p:spPr>
          <a:xfrm rot="5400000">
            <a:off x="4645143" y="3256994"/>
            <a:ext cx="993253" cy="47474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30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F35A51-A48E-B22A-9BD9-D09E2464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Documents</a:t>
            </a:r>
            <a:r>
              <a:rPr lang="es-ES" dirty="0"/>
              <a:t> </a:t>
            </a:r>
            <a:r>
              <a:rPr lang="es-ES" dirty="0" err="1"/>
              <a:t>requested</a:t>
            </a:r>
            <a:r>
              <a:rPr lang="es-ES" dirty="0"/>
              <a:t> to </a:t>
            </a:r>
            <a:r>
              <a:rPr lang="es-ES" dirty="0" err="1"/>
              <a:t>PMs</a:t>
            </a:r>
            <a:r>
              <a:rPr lang="es-ES" dirty="0"/>
              <a:t> (</a:t>
            </a:r>
            <a:r>
              <a:rPr lang="es-ES" dirty="0" err="1"/>
              <a:t>that</a:t>
            </a:r>
            <a:r>
              <a:rPr lang="es-ES" dirty="0"/>
              <a:t> PMO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aware</a:t>
            </a:r>
            <a:r>
              <a:rPr lang="es-ES" dirty="0"/>
              <a:t> of)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61EF7-348A-570C-0012-6B6E4D22F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4384-3C56-4636-82DD-4524CA810C9D}" type="datetime1">
              <a:rPr lang="en-GB" smtClean="0"/>
              <a:t>13/03/2023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C939F-7179-D182-A6A6-A4D095ADE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Feedback from Project Managers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B6D51-CE98-8997-8B5F-A81D7AB50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0416B1-6CA1-1E4B-6BC2-F8184FC27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778" y="968873"/>
            <a:ext cx="7381319" cy="517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12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84FF40EE-20E1-F58B-1EE4-E725D0A51D08}"/>
              </a:ext>
            </a:extLst>
          </p:cNvPr>
          <p:cNvSpPr/>
          <p:nvPr/>
        </p:nvSpPr>
        <p:spPr>
          <a:xfrm>
            <a:off x="6949972" y="4556419"/>
            <a:ext cx="5062209" cy="2189542"/>
          </a:xfrm>
          <a:prstGeom prst="rect">
            <a:avLst/>
          </a:prstGeom>
          <a:solidFill>
            <a:schemeClr val="accent6">
              <a:alpha val="4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DFAB8D-C03F-7009-B785-76FE5ABB9BD4}"/>
              </a:ext>
            </a:extLst>
          </p:cNvPr>
          <p:cNvSpPr/>
          <p:nvPr/>
        </p:nvSpPr>
        <p:spPr>
          <a:xfrm>
            <a:off x="222232" y="4546904"/>
            <a:ext cx="6721407" cy="2208571"/>
          </a:xfrm>
          <a:prstGeom prst="rect">
            <a:avLst/>
          </a:prstGeom>
          <a:solidFill>
            <a:srgbClr val="F826BC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7B0727-302E-381A-968D-AAD8D80D985C}"/>
              </a:ext>
            </a:extLst>
          </p:cNvPr>
          <p:cNvSpPr/>
          <p:nvPr/>
        </p:nvSpPr>
        <p:spPr>
          <a:xfrm>
            <a:off x="6403898" y="1084739"/>
            <a:ext cx="5608283" cy="2378956"/>
          </a:xfrm>
          <a:prstGeom prst="rect">
            <a:avLst/>
          </a:prstGeom>
          <a:solidFill>
            <a:schemeClr val="accent2">
              <a:alpha val="4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1B5F13-5AF6-1CEA-7A0A-1D312C0C5C4D}"/>
              </a:ext>
            </a:extLst>
          </p:cNvPr>
          <p:cNvSpPr/>
          <p:nvPr/>
        </p:nvSpPr>
        <p:spPr>
          <a:xfrm>
            <a:off x="221149" y="1084740"/>
            <a:ext cx="2721104" cy="2378956"/>
          </a:xfrm>
          <a:prstGeom prst="rect">
            <a:avLst/>
          </a:prstGeom>
          <a:solidFill>
            <a:srgbClr val="D491FD">
              <a:alpha val="24000"/>
            </a:srgb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18244-63D4-C88C-DE0F-AF7B783C5A7E}"/>
              </a:ext>
            </a:extLst>
          </p:cNvPr>
          <p:cNvSpPr/>
          <p:nvPr/>
        </p:nvSpPr>
        <p:spPr>
          <a:xfrm>
            <a:off x="2935662" y="1086078"/>
            <a:ext cx="3468235" cy="2378956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8F13AD9-DAF7-6976-AC2E-F7C4A78D4767}"/>
              </a:ext>
            </a:extLst>
          </p:cNvPr>
          <p:cNvSpPr/>
          <p:nvPr/>
        </p:nvSpPr>
        <p:spPr>
          <a:xfrm>
            <a:off x="278182" y="1693953"/>
            <a:ext cx="938635" cy="4572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Pending Approval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C19E523-0BF4-D4DD-D8CD-3B5EE59B08A0}"/>
              </a:ext>
            </a:extLst>
          </p:cNvPr>
          <p:cNvSpPr/>
          <p:nvPr/>
        </p:nvSpPr>
        <p:spPr>
          <a:xfrm>
            <a:off x="3094399" y="1695267"/>
            <a:ext cx="938349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Accepted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53FBCD2E-759E-2B80-CE8C-2F52585C746D}"/>
              </a:ext>
            </a:extLst>
          </p:cNvPr>
          <p:cNvGrpSpPr/>
          <p:nvPr/>
        </p:nvGrpSpPr>
        <p:grpSpPr>
          <a:xfrm>
            <a:off x="1519098" y="1529226"/>
            <a:ext cx="938635" cy="786653"/>
            <a:chOff x="1116076" y="563673"/>
            <a:chExt cx="938635" cy="786653"/>
          </a:xfrm>
        </p:grpSpPr>
        <p:sp>
          <p:nvSpPr>
            <p:cNvPr id="2" name="Flowchart: Decision 1">
              <a:extLst>
                <a:ext uri="{FF2B5EF4-FFF2-40B4-BE49-F238E27FC236}">
                  <a16:creationId xmlns:a16="http://schemas.microsoft.com/office/drawing/2014/main" id="{33BBF8AA-1263-0F54-DE82-4F7B234D69F4}"/>
                </a:ext>
              </a:extLst>
            </p:cNvPr>
            <p:cNvSpPr/>
            <p:nvPr/>
          </p:nvSpPr>
          <p:spPr>
            <a:xfrm>
              <a:off x="1116076" y="563673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BC41D45-BE27-0093-E5AF-D8E72C121EEC}"/>
                </a:ext>
              </a:extLst>
            </p:cNvPr>
            <p:cNvSpPr txBox="1"/>
            <p:nvPr/>
          </p:nvSpPr>
          <p:spPr>
            <a:xfrm>
              <a:off x="1254244" y="710121"/>
              <a:ext cx="72283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Endorsed by Ini Pathway?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464170C-D556-D8EF-D46A-78AD01AB98A1}"/>
              </a:ext>
            </a:extLst>
          </p:cNvPr>
          <p:cNvSpPr/>
          <p:nvPr/>
        </p:nvSpPr>
        <p:spPr>
          <a:xfrm>
            <a:off x="6653529" y="1695025"/>
            <a:ext cx="950388" cy="457200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09BDCBE-09D7-D05E-77F9-CBBDC848F43A}"/>
              </a:ext>
            </a:extLst>
          </p:cNvPr>
          <p:cNvGrpSpPr/>
          <p:nvPr/>
        </p:nvGrpSpPr>
        <p:grpSpPr>
          <a:xfrm>
            <a:off x="4849469" y="1529812"/>
            <a:ext cx="938635" cy="786653"/>
            <a:chOff x="3261457" y="563673"/>
            <a:chExt cx="938635" cy="786653"/>
          </a:xfrm>
        </p:grpSpPr>
        <p:sp>
          <p:nvSpPr>
            <p:cNvPr id="6" name="Flowchart: Decision 5">
              <a:extLst>
                <a:ext uri="{FF2B5EF4-FFF2-40B4-BE49-F238E27FC236}">
                  <a16:creationId xmlns:a16="http://schemas.microsoft.com/office/drawing/2014/main" id="{DD6C8B95-CDB0-EF7D-1A4A-2E849E4027F0}"/>
                </a:ext>
              </a:extLst>
            </p:cNvPr>
            <p:cNvSpPr/>
            <p:nvPr/>
          </p:nvSpPr>
          <p:spPr>
            <a:xfrm>
              <a:off x="3261457" y="563673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6389497-24BC-59B0-FF84-A649A0BFF084}"/>
                </a:ext>
              </a:extLst>
            </p:cNvPr>
            <p:cNvSpPr txBox="1"/>
            <p:nvPr/>
          </p:nvSpPr>
          <p:spPr>
            <a:xfrm>
              <a:off x="3350545" y="772333"/>
              <a:ext cx="7010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Approved by DMRB?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E27EC31-24F2-01A8-5812-8D67681C189D}"/>
              </a:ext>
            </a:extLst>
          </p:cNvPr>
          <p:cNvSpPr/>
          <p:nvPr/>
        </p:nvSpPr>
        <p:spPr>
          <a:xfrm>
            <a:off x="921771" y="4843158"/>
            <a:ext cx="938349" cy="4572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On-going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EF463DC9-6337-31F0-1385-ACB245617D4A}"/>
              </a:ext>
            </a:extLst>
          </p:cNvPr>
          <p:cNvSpPr/>
          <p:nvPr/>
        </p:nvSpPr>
        <p:spPr>
          <a:xfrm>
            <a:off x="7305050" y="4846781"/>
            <a:ext cx="1033053" cy="621926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Impact Report Missing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F3B3021-9D2B-E9F2-0C8A-2735C1A5D88E}"/>
              </a:ext>
            </a:extLst>
          </p:cNvPr>
          <p:cNvSpPr/>
          <p:nvPr/>
        </p:nvSpPr>
        <p:spPr>
          <a:xfrm>
            <a:off x="5044432" y="3684332"/>
            <a:ext cx="938349" cy="4572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Closed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6C9E2792-DEF8-5293-E9AA-B0436907DBDC}"/>
              </a:ext>
            </a:extLst>
          </p:cNvPr>
          <p:cNvCxnSpPr>
            <a:cxnSpLocks/>
            <a:stCxn id="2" idx="2"/>
            <a:endCxn id="59" idx="0"/>
          </p:cNvCxnSpPr>
          <p:nvPr/>
        </p:nvCxnSpPr>
        <p:spPr>
          <a:xfrm rot="16200000" flipH="1">
            <a:off x="3066785" y="1237509"/>
            <a:ext cx="1368453" cy="35251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04FDC547-A1F3-8C29-A96F-57BD2D0476D0}"/>
              </a:ext>
            </a:extLst>
          </p:cNvPr>
          <p:cNvCxnSpPr>
            <a:cxnSpLocks/>
            <a:stCxn id="6" idx="2"/>
            <a:endCxn id="59" idx="0"/>
          </p:cNvCxnSpPr>
          <p:nvPr/>
        </p:nvCxnSpPr>
        <p:spPr>
          <a:xfrm rot="16200000" flipH="1">
            <a:off x="4732264" y="2902988"/>
            <a:ext cx="1367867" cy="1948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F173758-E1E9-6599-2D97-1C2195838EB3}"/>
              </a:ext>
            </a:extLst>
          </p:cNvPr>
          <p:cNvSpPr txBox="1"/>
          <p:nvPr/>
        </p:nvSpPr>
        <p:spPr>
          <a:xfrm>
            <a:off x="733897" y="2833689"/>
            <a:ext cx="1369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Rejected by Ini Pathway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F16DB4-53AE-9E91-4F97-1EDF7179C533}"/>
              </a:ext>
            </a:extLst>
          </p:cNvPr>
          <p:cNvSpPr txBox="1"/>
          <p:nvPr/>
        </p:nvSpPr>
        <p:spPr>
          <a:xfrm>
            <a:off x="4282871" y="2827492"/>
            <a:ext cx="10702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Rejected by DMRB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FE3C5BF-3157-A270-0CD6-A087326EC5EC}"/>
              </a:ext>
            </a:extLst>
          </p:cNvPr>
          <p:cNvSpPr/>
          <p:nvPr/>
        </p:nvSpPr>
        <p:spPr>
          <a:xfrm>
            <a:off x="9426599" y="1607782"/>
            <a:ext cx="988857" cy="63456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 pending approval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7AF5190C-9D28-1F6E-B754-BA3F47BF167B}"/>
              </a:ext>
            </a:extLst>
          </p:cNvPr>
          <p:cNvCxnSpPr>
            <a:cxnSpLocks/>
            <a:stCxn id="37" idx="2"/>
            <a:endCxn id="59" idx="0"/>
          </p:cNvCxnSpPr>
          <p:nvPr/>
        </p:nvCxnSpPr>
        <p:spPr>
          <a:xfrm rot="5400000">
            <a:off x="6340111" y="1489326"/>
            <a:ext cx="1368503" cy="30215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41B6A763-2FDA-C5E1-5B99-8231019E2C3D}"/>
              </a:ext>
            </a:extLst>
          </p:cNvPr>
          <p:cNvCxnSpPr>
            <a:cxnSpLocks/>
            <a:stCxn id="100" idx="2"/>
            <a:endCxn id="59" idx="0"/>
          </p:cNvCxnSpPr>
          <p:nvPr/>
        </p:nvCxnSpPr>
        <p:spPr>
          <a:xfrm rot="5400000">
            <a:off x="7707017" y="124162"/>
            <a:ext cx="1366760" cy="5753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6DBC5E07-3C73-2BCF-B1C2-AF27B79967DC}"/>
              </a:ext>
            </a:extLst>
          </p:cNvPr>
          <p:cNvSpPr txBox="1"/>
          <p:nvPr/>
        </p:nvSpPr>
        <p:spPr>
          <a:xfrm>
            <a:off x="8509526" y="2796351"/>
            <a:ext cx="8185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Stopped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449302A-0A2E-F05A-A292-2ED48E4856BB}"/>
              </a:ext>
            </a:extLst>
          </p:cNvPr>
          <p:cNvSpPr/>
          <p:nvPr/>
        </p:nvSpPr>
        <p:spPr>
          <a:xfrm>
            <a:off x="2942253" y="744579"/>
            <a:ext cx="3468236" cy="34016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Initiating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E192EDE-2758-F764-DA46-A8EB6062E3BA}"/>
              </a:ext>
            </a:extLst>
          </p:cNvPr>
          <p:cNvSpPr/>
          <p:nvPr/>
        </p:nvSpPr>
        <p:spPr>
          <a:xfrm>
            <a:off x="6403897" y="744578"/>
            <a:ext cx="5600867" cy="34016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444EB5B-21D7-3DC6-1CBF-97AB13936613}"/>
              </a:ext>
            </a:extLst>
          </p:cNvPr>
          <p:cNvSpPr/>
          <p:nvPr/>
        </p:nvSpPr>
        <p:spPr>
          <a:xfrm>
            <a:off x="225267" y="4213500"/>
            <a:ext cx="6717288" cy="340161"/>
          </a:xfrm>
          <a:prstGeom prst="rect">
            <a:avLst/>
          </a:prstGeom>
          <a:solidFill>
            <a:srgbClr val="F826B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2DFB7850-25D9-4DF0-8385-7DCD1D373F51}"/>
              </a:ext>
            </a:extLst>
          </p:cNvPr>
          <p:cNvSpPr/>
          <p:nvPr/>
        </p:nvSpPr>
        <p:spPr>
          <a:xfrm>
            <a:off x="6942555" y="4212711"/>
            <a:ext cx="5062209" cy="34016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Closing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79A58C6-5021-FD42-2DC3-A0F597DD84CD}"/>
              </a:ext>
            </a:extLst>
          </p:cNvPr>
          <p:cNvSpPr/>
          <p:nvPr/>
        </p:nvSpPr>
        <p:spPr>
          <a:xfrm>
            <a:off x="221148" y="740092"/>
            <a:ext cx="2721104" cy="344647"/>
          </a:xfrm>
          <a:prstGeom prst="rect">
            <a:avLst/>
          </a:prstGeom>
          <a:solidFill>
            <a:srgbClr val="D491FD"/>
          </a:solidFill>
          <a:ln>
            <a:solidFill>
              <a:srgbClr val="D491FD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Incubating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3E64096-BA0B-02B1-E4CF-D4D83B0D6BD5}"/>
              </a:ext>
            </a:extLst>
          </p:cNvPr>
          <p:cNvGrpSpPr/>
          <p:nvPr/>
        </p:nvGrpSpPr>
        <p:grpSpPr>
          <a:xfrm>
            <a:off x="10899227" y="5657431"/>
            <a:ext cx="938635" cy="786653"/>
            <a:chOff x="10819304" y="1594098"/>
            <a:chExt cx="938635" cy="786653"/>
          </a:xfrm>
        </p:grpSpPr>
        <p:sp>
          <p:nvSpPr>
            <p:cNvPr id="112" name="Flowchart: Decision 111">
              <a:extLst>
                <a:ext uri="{FF2B5EF4-FFF2-40B4-BE49-F238E27FC236}">
                  <a16:creationId xmlns:a16="http://schemas.microsoft.com/office/drawing/2014/main" id="{27B77251-2B04-EC2E-029A-DEDD50C8B423}"/>
                </a:ext>
              </a:extLst>
            </p:cNvPr>
            <p:cNvSpPr/>
            <p:nvPr/>
          </p:nvSpPr>
          <p:spPr>
            <a:xfrm>
              <a:off x="10819304" y="1594098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C5E06B9-B41B-4E0A-8EEE-C3D9AD19715F}"/>
                </a:ext>
              </a:extLst>
            </p:cNvPr>
            <p:cNvSpPr txBox="1"/>
            <p:nvPr/>
          </p:nvSpPr>
          <p:spPr>
            <a:xfrm>
              <a:off x="10926214" y="1716123"/>
              <a:ext cx="7547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report approved?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3143C46-668A-9B82-37E6-9D3D6FB7DD14}"/>
              </a:ext>
            </a:extLst>
          </p:cNvPr>
          <p:cNvCxnSpPr>
            <a:cxnSpLocks/>
            <a:stCxn id="50" idx="3"/>
            <a:endCxn id="37" idx="1"/>
          </p:cNvCxnSpPr>
          <p:nvPr/>
        </p:nvCxnSpPr>
        <p:spPr>
          <a:xfrm flipV="1">
            <a:off x="7603917" y="1922503"/>
            <a:ext cx="461881" cy="1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3402483-FC0B-9C00-6F6D-2E2E9E820727}"/>
              </a:ext>
            </a:extLst>
          </p:cNvPr>
          <p:cNvGrpSpPr/>
          <p:nvPr/>
        </p:nvGrpSpPr>
        <p:grpSpPr>
          <a:xfrm>
            <a:off x="8065798" y="1529176"/>
            <a:ext cx="938635" cy="786653"/>
            <a:chOff x="5837005" y="1097540"/>
            <a:chExt cx="938635" cy="786653"/>
          </a:xfrm>
        </p:grpSpPr>
        <p:sp>
          <p:nvSpPr>
            <p:cNvPr id="37" name="Flowchart: Decision 36">
              <a:extLst>
                <a:ext uri="{FF2B5EF4-FFF2-40B4-BE49-F238E27FC236}">
                  <a16:creationId xmlns:a16="http://schemas.microsoft.com/office/drawing/2014/main" id="{92F827EF-091A-C015-CDC7-772328F9AD41}"/>
                </a:ext>
              </a:extLst>
            </p:cNvPr>
            <p:cNvSpPr/>
            <p:nvPr/>
          </p:nvSpPr>
          <p:spPr>
            <a:xfrm>
              <a:off x="5837005" y="1097540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B464BE1-DCAE-F735-061F-85F4F0F095A4}"/>
                </a:ext>
              </a:extLst>
            </p:cNvPr>
            <p:cNvSpPr txBox="1"/>
            <p:nvPr/>
          </p:nvSpPr>
          <p:spPr>
            <a:xfrm>
              <a:off x="5979603" y="1228042"/>
              <a:ext cx="73762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Resources allocated &amp; plan ready?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C68D6AB4-5805-A748-F674-399CDFD557D5}"/>
              </a:ext>
            </a:extLst>
          </p:cNvPr>
          <p:cNvGrpSpPr/>
          <p:nvPr/>
        </p:nvGrpSpPr>
        <p:grpSpPr>
          <a:xfrm>
            <a:off x="10797869" y="1530919"/>
            <a:ext cx="938635" cy="786653"/>
            <a:chOff x="7870407" y="579985"/>
            <a:chExt cx="938635" cy="786653"/>
          </a:xfrm>
        </p:grpSpPr>
        <p:sp>
          <p:nvSpPr>
            <p:cNvPr id="100" name="Flowchart: Decision 99">
              <a:extLst>
                <a:ext uri="{FF2B5EF4-FFF2-40B4-BE49-F238E27FC236}">
                  <a16:creationId xmlns:a16="http://schemas.microsoft.com/office/drawing/2014/main" id="{303DAA80-F0A5-C1D0-CBA2-0E06ADAC6183}"/>
                </a:ext>
              </a:extLst>
            </p:cNvPr>
            <p:cNvSpPr/>
            <p:nvPr/>
          </p:nvSpPr>
          <p:spPr>
            <a:xfrm>
              <a:off x="7870407" y="579985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810C242-171A-B938-1229-3B6742BD5145}"/>
                </a:ext>
              </a:extLst>
            </p:cNvPr>
            <p:cNvSpPr txBox="1"/>
            <p:nvPr/>
          </p:nvSpPr>
          <p:spPr>
            <a:xfrm>
              <a:off x="7959966" y="708743"/>
              <a:ext cx="75092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Approved for execution?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F261805-5A87-6BA2-BBF7-FFC47231E5D7}"/>
              </a:ext>
            </a:extLst>
          </p:cNvPr>
          <p:cNvGrpSpPr/>
          <p:nvPr/>
        </p:nvGrpSpPr>
        <p:grpSpPr>
          <a:xfrm>
            <a:off x="2823804" y="4673654"/>
            <a:ext cx="838272" cy="786653"/>
            <a:chOff x="9983000" y="549697"/>
            <a:chExt cx="838272" cy="786653"/>
          </a:xfrm>
        </p:grpSpPr>
        <p:sp>
          <p:nvSpPr>
            <p:cNvPr id="105" name="Flowchart: Decision 104">
              <a:extLst>
                <a:ext uri="{FF2B5EF4-FFF2-40B4-BE49-F238E27FC236}">
                  <a16:creationId xmlns:a16="http://schemas.microsoft.com/office/drawing/2014/main" id="{63FAEA3F-9E22-BCE9-1B84-DCD9EC866445}"/>
                </a:ext>
              </a:extLst>
            </p:cNvPr>
            <p:cNvSpPr/>
            <p:nvPr/>
          </p:nvSpPr>
          <p:spPr>
            <a:xfrm>
              <a:off x="9983000" y="549697"/>
              <a:ext cx="838272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DB75CB0-C094-F25D-C5BA-53926B676360}"/>
                </a:ext>
              </a:extLst>
            </p:cNvPr>
            <p:cNvSpPr txBox="1"/>
            <p:nvPr/>
          </p:nvSpPr>
          <p:spPr>
            <a:xfrm>
              <a:off x="10051973" y="741621"/>
              <a:ext cx="6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Review accepted?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A1D085-48C5-9F20-4929-D30EBD3C26BE}"/>
              </a:ext>
            </a:extLst>
          </p:cNvPr>
          <p:cNvGrpSpPr/>
          <p:nvPr/>
        </p:nvGrpSpPr>
        <p:grpSpPr>
          <a:xfrm>
            <a:off x="8680030" y="4766061"/>
            <a:ext cx="938635" cy="786653"/>
            <a:chOff x="10819304" y="1594098"/>
            <a:chExt cx="938635" cy="786653"/>
          </a:xfrm>
        </p:grpSpPr>
        <p:sp>
          <p:nvSpPr>
            <p:cNvPr id="12" name="Flowchart: Decision 11">
              <a:extLst>
                <a:ext uri="{FF2B5EF4-FFF2-40B4-BE49-F238E27FC236}">
                  <a16:creationId xmlns:a16="http://schemas.microsoft.com/office/drawing/2014/main" id="{40D5221C-D726-8069-8288-FFDC8E605BF4}"/>
                </a:ext>
              </a:extLst>
            </p:cNvPr>
            <p:cNvSpPr/>
            <p:nvPr/>
          </p:nvSpPr>
          <p:spPr>
            <a:xfrm>
              <a:off x="10819304" y="1594098"/>
              <a:ext cx="938635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FE3DA5C-B562-BA89-7B90-2D98C64B9B2E}"/>
                </a:ext>
              </a:extLst>
            </p:cNvPr>
            <p:cNvSpPr txBox="1"/>
            <p:nvPr/>
          </p:nvSpPr>
          <p:spPr>
            <a:xfrm>
              <a:off x="10934886" y="1725684"/>
              <a:ext cx="71740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report submitted?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BD69C74-BF97-B940-6C83-D65FD07C27E3}"/>
              </a:ext>
            </a:extLst>
          </p:cNvPr>
          <p:cNvSpPr/>
          <p:nvPr/>
        </p:nvSpPr>
        <p:spPr>
          <a:xfrm>
            <a:off x="9578278" y="5629015"/>
            <a:ext cx="1091297" cy="837486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Impact Report Under Evaluation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FDC29F-A375-C72F-868F-4DF7968EADB1}"/>
              </a:ext>
            </a:extLst>
          </p:cNvPr>
          <p:cNvGrpSpPr/>
          <p:nvPr/>
        </p:nvGrpSpPr>
        <p:grpSpPr>
          <a:xfrm>
            <a:off x="6078717" y="5738639"/>
            <a:ext cx="854583" cy="786653"/>
            <a:chOff x="9983000" y="549697"/>
            <a:chExt cx="854583" cy="786653"/>
          </a:xfrm>
        </p:grpSpPr>
        <p:sp>
          <p:nvSpPr>
            <p:cNvPr id="30" name="Flowchart: Decision 29">
              <a:extLst>
                <a:ext uri="{FF2B5EF4-FFF2-40B4-BE49-F238E27FC236}">
                  <a16:creationId xmlns:a16="http://schemas.microsoft.com/office/drawing/2014/main" id="{DDEDB5F1-E439-01BB-D075-3313173AFC60}"/>
                </a:ext>
              </a:extLst>
            </p:cNvPr>
            <p:cNvSpPr/>
            <p:nvPr/>
          </p:nvSpPr>
          <p:spPr>
            <a:xfrm>
              <a:off x="9983000" y="549697"/>
              <a:ext cx="838272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51186-61A2-579A-DD4E-835668E62573}"/>
                </a:ext>
              </a:extLst>
            </p:cNvPr>
            <p:cNvSpPr txBox="1"/>
            <p:nvPr/>
          </p:nvSpPr>
          <p:spPr>
            <a:xfrm>
              <a:off x="10065463" y="745605"/>
              <a:ext cx="772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 approved?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80A2C3C-CE03-57EB-F7A2-8A1D35D15128}"/>
              </a:ext>
            </a:extLst>
          </p:cNvPr>
          <p:cNvSpPr/>
          <p:nvPr/>
        </p:nvSpPr>
        <p:spPr>
          <a:xfrm>
            <a:off x="4821926" y="5805923"/>
            <a:ext cx="1037043" cy="64991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Extension pending approval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A41A9DF-1C10-B0CB-2759-BFB610671FF0}"/>
              </a:ext>
            </a:extLst>
          </p:cNvPr>
          <p:cNvGrpSpPr/>
          <p:nvPr/>
        </p:nvGrpSpPr>
        <p:grpSpPr>
          <a:xfrm>
            <a:off x="2093107" y="5263682"/>
            <a:ext cx="838272" cy="786653"/>
            <a:chOff x="9983000" y="549697"/>
            <a:chExt cx="838272" cy="786653"/>
          </a:xfrm>
        </p:grpSpPr>
        <p:sp>
          <p:nvSpPr>
            <p:cNvPr id="135" name="Flowchart: Decision 134">
              <a:extLst>
                <a:ext uri="{FF2B5EF4-FFF2-40B4-BE49-F238E27FC236}">
                  <a16:creationId xmlns:a16="http://schemas.microsoft.com/office/drawing/2014/main" id="{0AB86927-EC04-04AE-9672-19F63D502FFC}"/>
                </a:ext>
              </a:extLst>
            </p:cNvPr>
            <p:cNvSpPr/>
            <p:nvPr/>
          </p:nvSpPr>
          <p:spPr>
            <a:xfrm>
              <a:off x="9983000" y="549697"/>
              <a:ext cx="838272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9ACEA84-057E-DD86-6735-5FEFE383CE8E}"/>
                </a:ext>
              </a:extLst>
            </p:cNvPr>
            <p:cNvSpPr txBox="1"/>
            <p:nvPr/>
          </p:nvSpPr>
          <p:spPr>
            <a:xfrm>
              <a:off x="10038322" y="823420"/>
              <a:ext cx="7362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End Date?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A04EEF5-D0B1-9E10-833D-BB00554F91F6}"/>
              </a:ext>
            </a:extLst>
          </p:cNvPr>
          <p:cNvGrpSpPr/>
          <p:nvPr/>
        </p:nvGrpSpPr>
        <p:grpSpPr>
          <a:xfrm>
            <a:off x="3933473" y="5215216"/>
            <a:ext cx="838272" cy="786653"/>
            <a:chOff x="9983000" y="549697"/>
            <a:chExt cx="838272" cy="786653"/>
          </a:xfrm>
        </p:grpSpPr>
        <p:sp>
          <p:nvSpPr>
            <p:cNvPr id="96" name="Flowchart: Decision 95">
              <a:extLst>
                <a:ext uri="{FF2B5EF4-FFF2-40B4-BE49-F238E27FC236}">
                  <a16:creationId xmlns:a16="http://schemas.microsoft.com/office/drawing/2014/main" id="{4689FF2B-E26B-7558-2AA3-FAD05F759D60}"/>
                </a:ext>
              </a:extLst>
            </p:cNvPr>
            <p:cNvSpPr/>
            <p:nvPr/>
          </p:nvSpPr>
          <p:spPr>
            <a:xfrm>
              <a:off x="9983000" y="549697"/>
              <a:ext cx="838272" cy="786653"/>
            </a:xfrm>
            <a:prstGeom prst="flowChartDecis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9B917DE-BD40-45A2-738D-110FA1B3E841}"/>
                </a:ext>
              </a:extLst>
            </p:cNvPr>
            <p:cNvSpPr txBox="1"/>
            <p:nvPr/>
          </p:nvSpPr>
          <p:spPr>
            <a:xfrm>
              <a:off x="10057073" y="765985"/>
              <a:ext cx="6936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Requested extension?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CE936988-CC15-562E-032E-590C9B0D5B91}"/>
              </a:ext>
            </a:extLst>
          </p:cNvPr>
          <p:cNvCxnSpPr>
            <a:stCxn id="36" idx="3"/>
            <a:endCxn id="30" idx="1"/>
          </p:cNvCxnSpPr>
          <p:nvPr/>
        </p:nvCxnSpPr>
        <p:spPr>
          <a:xfrm>
            <a:off x="5858969" y="6130880"/>
            <a:ext cx="219748" cy="1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B15FD4E0-2DE2-147A-FC8A-76448528F6DD}"/>
              </a:ext>
            </a:extLst>
          </p:cNvPr>
          <p:cNvCxnSpPr>
            <a:cxnSpLocks/>
            <a:stCxn id="30" idx="2"/>
            <a:endCxn id="53" idx="2"/>
          </p:cNvCxnSpPr>
          <p:nvPr/>
        </p:nvCxnSpPr>
        <p:spPr>
          <a:xfrm rot="5400000" flipH="1">
            <a:off x="3331933" y="3359372"/>
            <a:ext cx="1224934" cy="5106907"/>
          </a:xfrm>
          <a:prstGeom prst="bentConnector3">
            <a:avLst>
              <a:gd name="adj1" fmla="val -106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6E9E342A-F71E-7FDB-B591-92B6BF633106}"/>
              </a:ext>
            </a:extLst>
          </p:cNvPr>
          <p:cNvSpPr/>
          <p:nvPr/>
        </p:nvSpPr>
        <p:spPr>
          <a:xfrm>
            <a:off x="285737" y="5813777"/>
            <a:ext cx="1033053" cy="439187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hold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78A1F21B-9B70-013A-5BD3-21F624D6BC9D}"/>
              </a:ext>
            </a:extLst>
          </p:cNvPr>
          <p:cNvCxnSpPr>
            <a:stCxn id="56" idx="3"/>
            <a:endCxn id="12" idx="1"/>
          </p:cNvCxnSpPr>
          <p:nvPr/>
        </p:nvCxnSpPr>
        <p:spPr>
          <a:xfrm>
            <a:off x="8338103" y="5157744"/>
            <a:ext cx="341927" cy="1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89BBB06E-72B0-1C50-F783-A7174B46981A}"/>
              </a:ext>
            </a:extLst>
          </p:cNvPr>
          <p:cNvCxnSpPr>
            <a:stCxn id="12" idx="3"/>
            <a:endCxn id="17" idx="0"/>
          </p:cNvCxnSpPr>
          <p:nvPr/>
        </p:nvCxnSpPr>
        <p:spPr>
          <a:xfrm>
            <a:off x="9618665" y="5159388"/>
            <a:ext cx="505262" cy="4696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F26EF838-F533-0467-D275-1B61B69492D9}"/>
              </a:ext>
            </a:extLst>
          </p:cNvPr>
          <p:cNvCxnSpPr>
            <a:stCxn id="17" idx="3"/>
            <a:endCxn id="112" idx="1"/>
          </p:cNvCxnSpPr>
          <p:nvPr/>
        </p:nvCxnSpPr>
        <p:spPr>
          <a:xfrm>
            <a:off x="10669575" y="6047758"/>
            <a:ext cx="229652" cy="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A28EBB69-D00D-B68C-C8BF-2327F1E5C82C}"/>
              </a:ext>
            </a:extLst>
          </p:cNvPr>
          <p:cNvCxnSpPr>
            <a:cxnSpLocks/>
            <a:stCxn id="70" idx="3"/>
            <a:endCxn id="100" idx="1"/>
          </p:cNvCxnSpPr>
          <p:nvPr/>
        </p:nvCxnSpPr>
        <p:spPr>
          <a:xfrm flipV="1">
            <a:off x="10415456" y="1924246"/>
            <a:ext cx="382413" cy="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or: Elbow 156">
            <a:extLst>
              <a:ext uri="{FF2B5EF4-FFF2-40B4-BE49-F238E27FC236}">
                <a16:creationId xmlns:a16="http://schemas.microsoft.com/office/drawing/2014/main" id="{C40A3D0E-8ADB-08A7-D1AB-7DAD33D31D6B}"/>
              </a:ext>
            </a:extLst>
          </p:cNvPr>
          <p:cNvCxnSpPr>
            <a:stCxn id="37" idx="0"/>
            <a:endCxn id="50" idx="0"/>
          </p:cNvCxnSpPr>
          <p:nvPr/>
        </p:nvCxnSpPr>
        <p:spPr>
          <a:xfrm rot="16200000" flipH="1" flipV="1">
            <a:off x="7748995" y="908903"/>
            <a:ext cx="165849" cy="1406393"/>
          </a:xfrm>
          <a:prstGeom prst="bentConnector3">
            <a:avLst>
              <a:gd name="adj1" fmla="val -1378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FE8D2C9D-6904-2D83-AB2E-D84AB82D20F1}"/>
              </a:ext>
            </a:extLst>
          </p:cNvPr>
          <p:cNvCxnSpPr>
            <a:cxnSpLocks/>
            <a:stCxn id="46" idx="3"/>
            <a:endCxn id="2" idx="1"/>
          </p:cNvCxnSpPr>
          <p:nvPr/>
        </p:nvCxnSpPr>
        <p:spPr>
          <a:xfrm>
            <a:off x="1216817" y="1922553"/>
            <a:ext cx="3022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4850514A-77BB-B6FD-B577-DE7CA61A85DE}"/>
              </a:ext>
            </a:extLst>
          </p:cNvPr>
          <p:cNvCxnSpPr>
            <a:cxnSpLocks/>
            <a:stCxn id="2" idx="3"/>
            <a:endCxn id="47" idx="1"/>
          </p:cNvCxnSpPr>
          <p:nvPr/>
        </p:nvCxnSpPr>
        <p:spPr>
          <a:xfrm>
            <a:off x="2457733" y="1922553"/>
            <a:ext cx="636666" cy="1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826656E7-8655-3174-AAA5-4CBFFF1D69DB}"/>
              </a:ext>
            </a:extLst>
          </p:cNvPr>
          <p:cNvCxnSpPr>
            <a:cxnSpLocks/>
            <a:stCxn id="37" idx="3"/>
            <a:endCxn id="70" idx="1"/>
          </p:cNvCxnSpPr>
          <p:nvPr/>
        </p:nvCxnSpPr>
        <p:spPr>
          <a:xfrm>
            <a:off x="9004433" y="1922503"/>
            <a:ext cx="422166" cy="2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D5070E8-FB25-876D-AFF1-2C65A9F17423}"/>
              </a:ext>
            </a:extLst>
          </p:cNvPr>
          <p:cNvCxnSpPr>
            <a:stCxn id="47" idx="3"/>
            <a:endCxn id="6" idx="1"/>
          </p:cNvCxnSpPr>
          <p:nvPr/>
        </p:nvCxnSpPr>
        <p:spPr>
          <a:xfrm flipV="1">
            <a:off x="4032748" y="1923139"/>
            <a:ext cx="816721" cy="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93542551-90C5-E1E8-9FCA-E3F2508AAAF8}"/>
              </a:ext>
            </a:extLst>
          </p:cNvPr>
          <p:cNvCxnSpPr>
            <a:stCxn id="6" idx="3"/>
            <a:endCxn id="50" idx="1"/>
          </p:cNvCxnSpPr>
          <p:nvPr/>
        </p:nvCxnSpPr>
        <p:spPr>
          <a:xfrm>
            <a:off x="5788104" y="1923139"/>
            <a:ext cx="865425" cy="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FBB1900E-733C-0426-A83E-C3CBA53B10BD}"/>
              </a:ext>
            </a:extLst>
          </p:cNvPr>
          <p:cNvSpPr txBox="1"/>
          <p:nvPr/>
        </p:nvSpPr>
        <p:spPr>
          <a:xfrm>
            <a:off x="11267186" y="2802636"/>
            <a:ext cx="8185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Stopped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4" name="Connector: Elbow 183">
            <a:extLst>
              <a:ext uri="{FF2B5EF4-FFF2-40B4-BE49-F238E27FC236}">
                <a16:creationId xmlns:a16="http://schemas.microsoft.com/office/drawing/2014/main" id="{B75CAA50-67D8-537F-D14D-49E68E6AAEB8}"/>
              </a:ext>
            </a:extLst>
          </p:cNvPr>
          <p:cNvCxnSpPr>
            <a:cxnSpLocks/>
            <a:stCxn id="100" idx="0"/>
            <a:endCxn id="70" idx="0"/>
          </p:cNvCxnSpPr>
          <p:nvPr/>
        </p:nvCxnSpPr>
        <p:spPr>
          <a:xfrm rot="16200000" flipH="1" flipV="1">
            <a:off x="10555676" y="896270"/>
            <a:ext cx="76863" cy="1346159"/>
          </a:xfrm>
          <a:prstGeom prst="bentConnector3">
            <a:avLst>
              <a:gd name="adj1" fmla="val -2974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Connector: Elbow 198">
            <a:extLst>
              <a:ext uri="{FF2B5EF4-FFF2-40B4-BE49-F238E27FC236}">
                <a16:creationId xmlns:a16="http://schemas.microsoft.com/office/drawing/2014/main" id="{E147786A-972E-0157-B4AB-EECAF17D75E4}"/>
              </a:ext>
            </a:extLst>
          </p:cNvPr>
          <p:cNvCxnSpPr>
            <a:cxnSpLocks/>
            <a:stCxn id="100" idx="3"/>
            <a:endCxn id="53" idx="1"/>
          </p:cNvCxnSpPr>
          <p:nvPr/>
        </p:nvCxnSpPr>
        <p:spPr>
          <a:xfrm flipH="1">
            <a:off x="921771" y="1924246"/>
            <a:ext cx="10814733" cy="3147512"/>
          </a:xfrm>
          <a:prstGeom prst="bentConnector5">
            <a:avLst>
              <a:gd name="adj1" fmla="val -2114"/>
              <a:gd name="adj2" fmla="val 52617"/>
              <a:gd name="adj3" fmla="val 1021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ctor: Elbow 205">
            <a:extLst>
              <a:ext uri="{FF2B5EF4-FFF2-40B4-BE49-F238E27FC236}">
                <a16:creationId xmlns:a16="http://schemas.microsoft.com/office/drawing/2014/main" id="{E737A4FD-C447-DD80-02E4-28B0D6B94C82}"/>
              </a:ext>
            </a:extLst>
          </p:cNvPr>
          <p:cNvCxnSpPr>
            <a:cxnSpLocks/>
            <a:stCxn id="112" idx="3"/>
            <a:endCxn id="59" idx="3"/>
          </p:cNvCxnSpPr>
          <p:nvPr/>
        </p:nvCxnSpPr>
        <p:spPr>
          <a:xfrm flipH="1" flipV="1">
            <a:off x="5982781" y="3912932"/>
            <a:ext cx="5855081" cy="2137826"/>
          </a:xfrm>
          <a:prstGeom prst="bentConnector3">
            <a:avLst>
              <a:gd name="adj1" fmla="val -390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nector: Elbow 214">
            <a:extLst>
              <a:ext uri="{FF2B5EF4-FFF2-40B4-BE49-F238E27FC236}">
                <a16:creationId xmlns:a16="http://schemas.microsoft.com/office/drawing/2014/main" id="{41A50A76-19C5-162F-66FC-AC937507ABDB}"/>
              </a:ext>
            </a:extLst>
          </p:cNvPr>
          <p:cNvCxnSpPr>
            <a:stCxn id="31" idx="3"/>
            <a:endCxn id="56" idx="2"/>
          </p:cNvCxnSpPr>
          <p:nvPr/>
        </p:nvCxnSpPr>
        <p:spPr>
          <a:xfrm flipV="1">
            <a:off x="6933300" y="5468707"/>
            <a:ext cx="888277" cy="6505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0D17F494-52CD-CD4B-FCE6-573CE648696C}"/>
              </a:ext>
            </a:extLst>
          </p:cNvPr>
          <p:cNvSpPr txBox="1"/>
          <p:nvPr/>
        </p:nvSpPr>
        <p:spPr>
          <a:xfrm>
            <a:off x="2587301" y="1751417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6FFCD6FD-6528-4FD5-E8CF-A64634B3AECB}"/>
              </a:ext>
            </a:extLst>
          </p:cNvPr>
          <p:cNvSpPr txBox="1"/>
          <p:nvPr/>
        </p:nvSpPr>
        <p:spPr>
          <a:xfrm>
            <a:off x="6074327" y="1740269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59F0609-F7AF-0BFE-21C6-95D0DAB796C3}"/>
              </a:ext>
            </a:extLst>
          </p:cNvPr>
          <p:cNvSpPr txBox="1"/>
          <p:nvPr/>
        </p:nvSpPr>
        <p:spPr>
          <a:xfrm>
            <a:off x="9049535" y="1721243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E273AB68-2806-69F5-E616-363C25D1BE92}"/>
              </a:ext>
            </a:extLst>
          </p:cNvPr>
          <p:cNvSpPr txBox="1"/>
          <p:nvPr/>
        </p:nvSpPr>
        <p:spPr>
          <a:xfrm>
            <a:off x="11745538" y="1751416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863B716C-8268-3FCA-FA6B-CFBD80E56189}"/>
              </a:ext>
            </a:extLst>
          </p:cNvPr>
          <p:cNvSpPr txBox="1"/>
          <p:nvPr/>
        </p:nvSpPr>
        <p:spPr>
          <a:xfrm>
            <a:off x="6137885" y="6474152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DC8B82CA-9FDF-9F2B-5DFE-17367302BC0D}"/>
              </a:ext>
            </a:extLst>
          </p:cNvPr>
          <p:cNvSpPr txBox="1"/>
          <p:nvPr/>
        </p:nvSpPr>
        <p:spPr>
          <a:xfrm>
            <a:off x="7352435" y="5923915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cxnSp>
        <p:nvCxnSpPr>
          <p:cNvPr id="240" name="Connector: Elbow 239">
            <a:extLst>
              <a:ext uri="{FF2B5EF4-FFF2-40B4-BE49-F238E27FC236}">
                <a16:creationId xmlns:a16="http://schemas.microsoft.com/office/drawing/2014/main" id="{51E2A46C-8D2C-2684-5D4D-DA2201ECABEB}"/>
              </a:ext>
            </a:extLst>
          </p:cNvPr>
          <p:cNvCxnSpPr>
            <a:stCxn id="53" idx="3"/>
            <a:endCxn id="135" idx="1"/>
          </p:cNvCxnSpPr>
          <p:nvPr/>
        </p:nvCxnSpPr>
        <p:spPr>
          <a:xfrm>
            <a:off x="1860120" y="5071758"/>
            <a:ext cx="232987" cy="5852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or: Elbow 253">
            <a:extLst>
              <a:ext uri="{FF2B5EF4-FFF2-40B4-BE49-F238E27FC236}">
                <a16:creationId xmlns:a16="http://schemas.microsoft.com/office/drawing/2014/main" id="{C06B913F-0CDF-0B2A-8D46-17DF6B428978}"/>
              </a:ext>
            </a:extLst>
          </p:cNvPr>
          <p:cNvCxnSpPr>
            <a:stCxn id="135" idx="0"/>
            <a:endCxn id="105" idx="1"/>
          </p:cNvCxnSpPr>
          <p:nvPr/>
        </p:nvCxnSpPr>
        <p:spPr>
          <a:xfrm rot="5400000" flipH="1" flipV="1">
            <a:off x="2569673" y="5009552"/>
            <a:ext cx="196701" cy="31156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nector: Elbow 255">
            <a:extLst>
              <a:ext uri="{FF2B5EF4-FFF2-40B4-BE49-F238E27FC236}">
                <a16:creationId xmlns:a16="http://schemas.microsoft.com/office/drawing/2014/main" id="{16EDFD7D-20B1-49E0-B106-A8B4DE96FFAB}"/>
              </a:ext>
            </a:extLst>
          </p:cNvPr>
          <p:cNvCxnSpPr>
            <a:stCxn id="135" idx="2"/>
            <a:endCxn id="96" idx="1"/>
          </p:cNvCxnSpPr>
          <p:nvPr/>
        </p:nvCxnSpPr>
        <p:spPr>
          <a:xfrm rot="5400000" flipH="1" flipV="1">
            <a:off x="3001962" y="5118824"/>
            <a:ext cx="441792" cy="1421230"/>
          </a:xfrm>
          <a:prstGeom prst="bentConnector4">
            <a:avLst>
              <a:gd name="adj1" fmla="val -51744"/>
              <a:gd name="adj2" fmla="val 647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nector: Elbow 257">
            <a:extLst>
              <a:ext uri="{FF2B5EF4-FFF2-40B4-BE49-F238E27FC236}">
                <a16:creationId xmlns:a16="http://schemas.microsoft.com/office/drawing/2014/main" id="{4F5BEF87-B4E2-78D4-ACB9-31DFADB1165A}"/>
              </a:ext>
            </a:extLst>
          </p:cNvPr>
          <p:cNvCxnSpPr>
            <a:stCxn id="96" idx="0"/>
            <a:endCxn id="56" idx="1"/>
          </p:cNvCxnSpPr>
          <p:nvPr/>
        </p:nvCxnSpPr>
        <p:spPr>
          <a:xfrm rot="5400000" flipH="1" flipV="1">
            <a:off x="5800093" y="3710260"/>
            <a:ext cx="57472" cy="29524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AED5CCB7-A680-217A-2125-96F1C1B372C8}"/>
              </a:ext>
            </a:extLst>
          </p:cNvPr>
          <p:cNvCxnSpPr>
            <a:stCxn id="96" idx="2"/>
            <a:endCxn id="36" idx="1"/>
          </p:cNvCxnSpPr>
          <p:nvPr/>
        </p:nvCxnSpPr>
        <p:spPr>
          <a:xfrm rot="16200000" flipH="1">
            <a:off x="4522762" y="5831715"/>
            <a:ext cx="129011" cy="4693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1051B156-1A03-0D0B-18D9-C6876C9377D7}"/>
              </a:ext>
            </a:extLst>
          </p:cNvPr>
          <p:cNvCxnSpPr>
            <a:stCxn id="105" idx="0"/>
            <a:endCxn id="53" idx="0"/>
          </p:cNvCxnSpPr>
          <p:nvPr/>
        </p:nvCxnSpPr>
        <p:spPr>
          <a:xfrm rot="16200000" flipH="1" flipV="1">
            <a:off x="2232191" y="3832409"/>
            <a:ext cx="169504" cy="1851994"/>
          </a:xfrm>
          <a:prstGeom prst="bentConnector3">
            <a:avLst>
              <a:gd name="adj1" fmla="val -423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Connector: Elbow 272">
            <a:extLst>
              <a:ext uri="{FF2B5EF4-FFF2-40B4-BE49-F238E27FC236}">
                <a16:creationId xmlns:a16="http://schemas.microsoft.com/office/drawing/2014/main" id="{1CCC31B9-5A1C-BE07-6D02-C0031068950A}"/>
              </a:ext>
            </a:extLst>
          </p:cNvPr>
          <p:cNvCxnSpPr>
            <a:cxnSpLocks/>
            <a:stCxn id="105" idx="3"/>
            <a:endCxn id="59" idx="1"/>
          </p:cNvCxnSpPr>
          <p:nvPr/>
        </p:nvCxnSpPr>
        <p:spPr>
          <a:xfrm flipV="1">
            <a:off x="3662076" y="3912932"/>
            <a:ext cx="1382356" cy="11540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TextBox 278">
            <a:extLst>
              <a:ext uri="{FF2B5EF4-FFF2-40B4-BE49-F238E27FC236}">
                <a16:creationId xmlns:a16="http://schemas.microsoft.com/office/drawing/2014/main" id="{9281CC80-2F2A-5764-A663-CD7B49686451}"/>
              </a:ext>
            </a:extLst>
          </p:cNvPr>
          <p:cNvSpPr txBox="1"/>
          <p:nvPr/>
        </p:nvSpPr>
        <p:spPr>
          <a:xfrm>
            <a:off x="4363330" y="5945272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AD307C1A-766B-EEC3-BED7-C005411B52B2}"/>
              </a:ext>
            </a:extLst>
          </p:cNvPr>
          <p:cNvSpPr txBox="1"/>
          <p:nvPr/>
        </p:nvSpPr>
        <p:spPr>
          <a:xfrm>
            <a:off x="2495222" y="6045299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417933B6-A03C-A435-F138-60E4BA566EE2}"/>
              </a:ext>
            </a:extLst>
          </p:cNvPr>
          <p:cNvSpPr txBox="1"/>
          <p:nvPr/>
        </p:nvSpPr>
        <p:spPr>
          <a:xfrm>
            <a:off x="2871715" y="4575800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A4169BBD-8CA2-EAC2-68B5-41307B2B34F8}"/>
              </a:ext>
            </a:extLst>
          </p:cNvPr>
          <p:cNvSpPr txBox="1"/>
          <p:nvPr/>
        </p:nvSpPr>
        <p:spPr>
          <a:xfrm>
            <a:off x="2489065" y="5082870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0802F6A6-29FE-BC61-14A5-920E3AB17B74}"/>
              </a:ext>
            </a:extLst>
          </p:cNvPr>
          <p:cNvSpPr txBox="1"/>
          <p:nvPr/>
        </p:nvSpPr>
        <p:spPr>
          <a:xfrm>
            <a:off x="3691479" y="4896796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AED97DEB-ED8D-E3CF-85C3-70D470A48AA9}"/>
              </a:ext>
            </a:extLst>
          </p:cNvPr>
          <p:cNvSpPr txBox="1"/>
          <p:nvPr/>
        </p:nvSpPr>
        <p:spPr>
          <a:xfrm>
            <a:off x="4381058" y="4993001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C9452E20-579A-54E2-1738-BB29754549C2}"/>
              </a:ext>
            </a:extLst>
          </p:cNvPr>
          <p:cNvSpPr txBox="1"/>
          <p:nvPr/>
        </p:nvSpPr>
        <p:spPr>
          <a:xfrm>
            <a:off x="9705447" y="4972125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9230BAA0-C1FA-9FC9-1D86-897C2CEE00DB}"/>
              </a:ext>
            </a:extLst>
          </p:cNvPr>
          <p:cNvSpPr txBox="1"/>
          <p:nvPr/>
        </p:nvSpPr>
        <p:spPr>
          <a:xfrm>
            <a:off x="10483985" y="1145385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ADCC05B1-37A0-8664-257D-3DCD96FB3BC8}"/>
              </a:ext>
            </a:extLst>
          </p:cNvPr>
          <p:cNvSpPr txBox="1"/>
          <p:nvPr/>
        </p:nvSpPr>
        <p:spPr>
          <a:xfrm>
            <a:off x="7625988" y="1139097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cxnSp>
        <p:nvCxnSpPr>
          <p:cNvPr id="296" name="Connector: Elbow 295">
            <a:extLst>
              <a:ext uri="{FF2B5EF4-FFF2-40B4-BE49-F238E27FC236}">
                <a16:creationId xmlns:a16="http://schemas.microsoft.com/office/drawing/2014/main" id="{D19A33E1-FA95-3A3F-B948-96342141984A}"/>
              </a:ext>
            </a:extLst>
          </p:cNvPr>
          <p:cNvCxnSpPr>
            <a:stCxn id="6" idx="0"/>
            <a:endCxn id="47" idx="0"/>
          </p:cNvCxnSpPr>
          <p:nvPr/>
        </p:nvCxnSpPr>
        <p:spPr>
          <a:xfrm rot="16200000" flipH="1" flipV="1">
            <a:off x="4358453" y="734932"/>
            <a:ext cx="165455" cy="1755213"/>
          </a:xfrm>
          <a:prstGeom prst="bentConnector3">
            <a:avLst>
              <a:gd name="adj1" fmla="val -1381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Connector: Elbow 297">
            <a:extLst>
              <a:ext uri="{FF2B5EF4-FFF2-40B4-BE49-F238E27FC236}">
                <a16:creationId xmlns:a16="http://schemas.microsoft.com/office/drawing/2014/main" id="{8AC0AC28-99C9-0F71-0D97-632B7D73F00B}"/>
              </a:ext>
            </a:extLst>
          </p:cNvPr>
          <p:cNvCxnSpPr>
            <a:cxnSpLocks/>
            <a:stCxn id="2" idx="0"/>
            <a:endCxn id="46" idx="0"/>
          </p:cNvCxnSpPr>
          <p:nvPr/>
        </p:nvCxnSpPr>
        <p:spPr>
          <a:xfrm rot="16200000" flipH="1" flipV="1">
            <a:off x="1285594" y="991131"/>
            <a:ext cx="164727" cy="1240916"/>
          </a:xfrm>
          <a:prstGeom prst="bentConnector3">
            <a:avLst>
              <a:gd name="adj1" fmla="val -1387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>
            <a:extLst>
              <a:ext uri="{FF2B5EF4-FFF2-40B4-BE49-F238E27FC236}">
                <a16:creationId xmlns:a16="http://schemas.microsoft.com/office/drawing/2014/main" id="{9BD50456-B2D2-8179-B767-F8A8B988964C}"/>
              </a:ext>
            </a:extLst>
          </p:cNvPr>
          <p:cNvSpPr txBox="1"/>
          <p:nvPr/>
        </p:nvSpPr>
        <p:spPr>
          <a:xfrm>
            <a:off x="4333042" y="1112630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3178DA6F-0480-3AAF-7DBD-8E037BA8BEBD}"/>
              </a:ext>
            </a:extLst>
          </p:cNvPr>
          <p:cNvSpPr txBox="1"/>
          <p:nvPr/>
        </p:nvSpPr>
        <p:spPr>
          <a:xfrm>
            <a:off x="1168395" y="1112630"/>
            <a:ext cx="3140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</a:p>
        </p:txBody>
      </p: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978B1F58-5177-4A47-AB1F-2105C9B296A0}"/>
              </a:ext>
            </a:extLst>
          </p:cNvPr>
          <p:cNvCxnSpPr>
            <a:stCxn id="53" idx="2"/>
            <a:endCxn id="128" idx="0"/>
          </p:cNvCxnSpPr>
          <p:nvPr/>
        </p:nvCxnSpPr>
        <p:spPr>
          <a:xfrm flipH="1">
            <a:off x="802264" y="5300358"/>
            <a:ext cx="588682" cy="513419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TextBox 322">
            <a:extLst>
              <a:ext uri="{FF2B5EF4-FFF2-40B4-BE49-F238E27FC236}">
                <a16:creationId xmlns:a16="http://schemas.microsoft.com/office/drawing/2014/main" id="{6CEF0013-8285-4CC4-F901-3194E4F662BD}"/>
              </a:ext>
            </a:extLst>
          </p:cNvPr>
          <p:cNvSpPr txBox="1"/>
          <p:nvPr/>
        </p:nvSpPr>
        <p:spPr>
          <a:xfrm>
            <a:off x="453330" y="91333"/>
            <a:ext cx="16480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Status set by Ini pathways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0888E83C-1295-02D7-1E32-8946D2AA8004}"/>
              </a:ext>
            </a:extLst>
          </p:cNvPr>
          <p:cNvSpPr/>
          <p:nvPr/>
        </p:nvSpPr>
        <p:spPr>
          <a:xfrm>
            <a:off x="321608" y="126457"/>
            <a:ext cx="189412" cy="16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005D9626-2540-4843-7291-EA364A8565D9}"/>
              </a:ext>
            </a:extLst>
          </p:cNvPr>
          <p:cNvSpPr/>
          <p:nvPr/>
        </p:nvSpPr>
        <p:spPr>
          <a:xfrm>
            <a:off x="321608" y="326652"/>
            <a:ext cx="189412" cy="16058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C46657F5-234D-6077-D9CC-D3B2B6604D2D}"/>
              </a:ext>
            </a:extLst>
          </p:cNvPr>
          <p:cNvSpPr/>
          <p:nvPr/>
        </p:nvSpPr>
        <p:spPr>
          <a:xfrm>
            <a:off x="1874984" y="147271"/>
            <a:ext cx="189412" cy="16058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A56ACAD4-6A93-06E4-F45F-1D60260EF2DF}"/>
              </a:ext>
            </a:extLst>
          </p:cNvPr>
          <p:cNvSpPr txBox="1"/>
          <p:nvPr/>
        </p:nvSpPr>
        <p:spPr>
          <a:xfrm>
            <a:off x="453330" y="284807"/>
            <a:ext cx="16480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Status set by DMRB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B9A7A7C3-6EE7-832C-4D6E-CDA12385812C}"/>
              </a:ext>
            </a:extLst>
          </p:cNvPr>
          <p:cNvSpPr txBox="1"/>
          <p:nvPr/>
        </p:nvSpPr>
        <p:spPr>
          <a:xfrm>
            <a:off x="2006705" y="90579"/>
            <a:ext cx="1926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Status set by PPR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C668D8DC-1BDE-09D5-03B4-D780204F7847}"/>
              </a:ext>
            </a:extLst>
          </p:cNvPr>
          <p:cNvSpPr/>
          <p:nvPr/>
        </p:nvSpPr>
        <p:spPr>
          <a:xfrm>
            <a:off x="1874984" y="366565"/>
            <a:ext cx="189412" cy="16058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F9FF0E26-3041-04C6-D105-83B457B7BD77}"/>
              </a:ext>
            </a:extLst>
          </p:cNvPr>
          <p:cNvSpPr txBox="1"/>
          <p:nvPr/>
        </p:nvSpPr>
        <p:spPr>
          <a:xfrm>
            <a:off x="2006705" y="319735"/>
            <a:ext cx="1926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Status set by PMO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208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B558F21B-D245-42EC-A545-FDD70896722C}" vid="{B657D21E-E3F9-4C9B-B7C2-3854EDD89745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6065</TotalTime>
  <Words>607</Words>
  <Application>Microsoft Office PowerPoint</Application>
  <PresentationFormat>Widescreen</PresentationFormat>
  <Paragraphs>179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1_Office Theme</vt:lpstr>
      <vt:lpstr>Feedback from Project Managers</vt:lpstr>
      <vt:lpstr>Feedback from Project Managers</vt:lpstr>
      <vt:lpstr>Questions that were discussed</vt:lpstr>
      <vt:lpstr>PowerPoint Presentation</vt:lpstr>
      <vt:lpstr>Back up slides</vt:lpstr>
      <vt:lpstr>How we work together</vt:lpstr>
      <vt:lpstr>Documents requested to PMs (that PMO is aware of)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Maria Alandes Pradillo</cp:lastModifiedBy>
  <cp:revision>222</cp:revision>
  <dcterms:created xsi:type="dcterms:W3CDTF">2020-12-17T08:49:41Z</dcterms:created>
  <dcterms:modified xsi:type="dcterms:W3CDTF">2023-03-13T09:34:12Z</dcterms:modified>
</cp:coreProperties>
</file>