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4" r:id="rId4"/>
  </p:sldMasterIdLst>
  <p:notesMasterIdLst>
    <p:notesMasterId r:id="rId20"/>
  </p:notesMasterIdLst>
  <p:sldIdLst>
    <p:sldId id="1043" r:id="rId5"/>
    <p:sldId id="1092" r:id="rId6"/>
    <p:sldId id="1093" r:id="rId7"/>
    <p:sldId id="1094" r:id="rId8"/>
    <p:sldId id="1095" r:id="rId9"/>
    <p:sldId id="1096" r:id="rId10"/>
    <p:sldId id="1098" r:id="rId11"/>
    <p:sldId id="1086" r:id="rId12"/>
    <p:sldId id="1087" r:id="rId13"/>
    <p:sldId id="1088" r:id="rId14"/>
    <p:sldId id="1097" r:id="rId15"/>
    <p:sldId id="1084" r:id="rId16"/>
    <p:sldId id="1099" r:id="rId17"/>
    <p:sldId id="1089" r:id="rId18"/>
    <p:sldId id="1090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80744CD-7A34-4E9D-0E10-FE4257945385}" name="Anika Rahman" initials="AR" userId="S::Anika.Rahman@arup.com::fab9a1e8-e65c-416b-b623-e8b4a479c5a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8C00"/>
    <a:srgbClr val="01274C"/>
    <a:srgbClr val="33FF81"/>
    <a:srgbClr val="DD1010"/>
    <a:srgbClr val="0047D6"/>
    <a:srgbClr val="00CC00"/>
    <a:srgbClr val="65FF82"/>
    <a:srgbClr val="33FFAC"/>
    <a:srgbClr val="FF9393"/>
    <a:srgbClr val="58E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9E62DC4-2689-D5F6-9B24-3B41C71E0BF6}"/>
              </a:ext>
            </a:extLst>
          </p:cNvPr>
          <p:cNvSpPr/>
          <p:nvPr userDrawn="1"/>
        </p:nvSpPr>
        <p:spPr>
          <a:xfrm>
            <a:off x="0" y="3626725"/>
            <a:ext cx="9144000" cy="1516775"/>
          </a:xfrm>
          <a:prstGeom prst="rect">
            <a:avLst/>
          </a:prstGeom>
          <a:solidFill>
            <a:srgbClr val="01274C"/>
          </a:solidFill>
          <a:ln>
            <a:solidFill>
              <a:srgbClr val="012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0DB88438-E378-4580-BA5C-A2D100BCB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1700" y="2416713"/>
            <a:ext cx="8520600" cy="572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A7775EF0-2827-408E-8AA7-9D34DBB26F0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81300" y="4179092"/>
            <a:ext cx="1433213" cy="649847"/>
          </a:xfrm>
          <a:prstGeom prst="rect">
            <a:avLst/>
          </a:prstGeom>
        </p:spPr>
        <p:txBody>
          <a:bodyPr/>
          <a:lstStyle>
            <a:lvl1pPr marL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Meeting Name</a:t>
            </a:r>
          </a:p>
          <a:p>
            <a:pPr lvl="0"/>
            <a:r>
              <a:rPr lang="en-GB"/>
              <a:t>Date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7B4E4E9-0CAE-41C5-9851-987D7671592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0898" y="3067447"/>
            <a:ext cx="8520600" cy="490235"/>
          </a:xfrm>
        </p:spPr>
        <p:txBody>
          <a:bodyPr/>
          <a:lstStyle>
            <a:lvl1pPr marL="0">
              <a:buNone/>
              <a:defRPr>
                <a:solidFill>
                  <a:schemeClr val="tx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/>
              <a:t>Name</a:t>
            </a: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067DD8B2-82D0-419C-B07E-BCBE00171D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960" y="128212"/>
            <a:ext cx="3268980" cy="98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polygon&#10;&#10;Description automatically generated">
            <a:extLst>
              <a:ext uri="{FF2B5EF4-FFF2-40B4-BE49-F238E27FC236}">
                <a16:creationId xmlns:a16="http://schemas.microsoft.com/office/drawing/2014/main" id="{CAC894DA-6CDA-2B2F-1836-5F13C40799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061" y="128212"/>
            <a:ext cx="2223458" cy="9875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8E87F5-B694-7810-54C9-24D759E58A64}"/>
              </a:ext>
            </a:extLst>
          </p:cNvPr>
          <p:cNvSpPr/>
          <p:nvPr userDrawn="1"/>
        </p:nvSpPr>
        <p:spPr>
          <a:xfrm>
            <a:off x="0" y="0"/>
            <a:ext cx="9144000" cy="442413"/>
          </a:xfrm>
          <a:prstGeom prst="rect">
            <a:avLst/>
          </a:prstGeom>
          <a:solidFill>
            <a:srgbClr val="01274C"/>
          </a:solidFill>
          <a:ln>
            <a:solidFill>
              <a:srgbClr val="012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oogle Shape;69;p14">
            <a:extLst>
              <a:ext uri="{FF2B5EF4-FFF2-40B4-BE49-F238E27FC236}">
                <a16:creationId xmlns:a16="http://schemas.microsoft.com/office/drawing/2014/main" id="{F0D163D8-EF47-45CB-8712-7CD07904947D}"/>
              </a:ext>
            </a:extLst>
          </p:cNvPr>
          <p:cNvPicPr preferRelativeResize="0">
            <a:picLocks noChangeAspect="1"/>
          </p:cNvPicPr>
          <p:nvPr userDrawn="1"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35088E2-EE76-44C8-811E-DC914F5BD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336" y="52119"/>
            <a:ext cx="7926496" cy="365389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Slide Title</a:t>
            </a:r>
            <a:endParaRPr lang="en-GB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35A9FBE0-74EC-A213-A747-F71D38777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4DA3C2A8-626A-9B8F-B062-2AC707CBE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4AF80AD9-51F1-A497-11C7-32978691B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2" name="Picture 21" descr="A picture containing polygon&#10;&#10;Description automatically generated">
            <a:extLst>
              <a:ext uri="{FF2B5EF4-FFF2-40B4-BE49-F238E27FC236}">
                <a16:creationId xmlns:a16="http://schemas.microsoft.com/office/drawing/2014/main" id="{1CC6EE97-6FB1-4A08-2C04-4A59A144310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05526" y="25827"/>
            <a:ext cx="886890" cy="3938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4AC1682-548F-100A-9324-1CF97ACF8EDD}"/>
              </a:ext>
            </a:extLst>
          </p:cNvPr>
          <p:cNvSpPr/>
          <p:nvPr userDrawn="1"/>
        </p:nvSpPr>
        <p:spPr>
          <a:xfrm>
            <a:off x="0" y="1"/>
            <a:ext cx="9144000" cy="2207918"/>
          </a:xfrm>
          <a:prstGeom prst="rect">
            <a:avLst/>
          </a:prstGeom>
          <a:solidFill>
            <a:srgbClr val="01274C"/>
          </a:solidFill>
          <a:ln>
            <a:solidFill>
              <a:srgbClr val="012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oogle Shape;69;p14">
            <a:extLst>
              <a:ext uri="{FF2B5EF4-FFF2-40B4-BE49-F238E27FC236}">
                <a16:creationId xmlns:a16="http://schemas.microsoft.com/office/drawing/2014/main" id="{0DF042B3-1ED6-67DC-BBA8-2765C6FFB125}"/>
              </a:ext>
            </a:extLst>
          </p:cNvPr>
          <p:cNvPicPr preferRelativeResize="0">
            <a:picLocks noChangeAspect="1"/>
          </p:cNvPicPr>
          <p:nvPr userDrawn="1"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7006281" y="25827"/>
            <a:ext cx="2121442" cy="21437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7">
            <a:extLst>
              <a:ext uri="{FF2B5EF4-FFF2-40B4-BE49-F238E27FC236}">
                <a16:creationId xmlns:a16="http://schemas.microsoft.com/office/drawing/2014/main" id="{195FF553-08FB-29C6-9885-6C8938DF77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1700" y="2426947"/>
            <a:ext cx="8520600" cy="572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8F8BE17D-6890-8FC3-CEE6-74F00EC10B8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1698" y="3061453"/>
            <a:ext cx="8520600" cy="490235"/>
          </a:xfrm>
        </p:spPr>
        <p:txBody>
          <a:bodyPr/>
          <a:lstStyle>
            <a:lvl1pPr marL="0">
              <a:buNone/>
              <a:defRPr>
                <a:solidFill>
                  <a:schemeClr val="tx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9187D98-DB0D-C66A-8163-7AE49555670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9599835-088F-8B95-E213-D971D801CB9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FA18E06-4EC7-BD4F-C9CE-6E75102B9FA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picture containing polygon&#10;&#10;Description automatically generated">
            <a:extLst>
              <a:ext uri="{FF2B5EF4-FFF2-40B4-BE49-F238E27FC236}">
                <a16:creationId xmlns:a16="http://schemas.microsoft.com/office/drawing/2014/main" id="{AFBF447C-2F0A-7E68-94A2-92B3B4D395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061" y="128212"/>
            <a:ext cx="2223458" cy="98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17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9B54D2E-DE2B-FF82-B78F-F9F30EEAFD14}"/>
              </a:ext>
            </a:extLst>
          </p:cNvPr>
          <p:cNvSpPr/>
          <p:nvPr userDrawn="1"/>
        </p:nvSpPr>
        <p:spPr>
          <a:xfrm>
            <a:off x="0" y="1725895"/>
            <a:ext cx="9144000" cy="3417605"/>
          </a:xfrm>
          <a:prstGeom prst="rect">
            <a:avLst/>
          </a:prstGeom>
          <a:solidFill>
            <a:srgbClr val="01274C"/>
          </a:solidFill>
          <a:ln>
            <a:solidFill>
              <a:srgbClr val="012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7">
            <a:extLst>
              <a:ext uri="{FF2B5EF4-FFF2-40B4-BE49-F238E27FC236}">
                <a16:creationId xmlns:a16="http://schemas.microsoft.com/office/drawing/2014/main" id="{BB19DAF4-C9E8-4A2F-AB73-DCADCADFD8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1700" y="2416713"/>
            <a:ext cx="8520600" cy="5727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Questions?</a:t>
            </a:r>
            <a:endParaRPr lang="en-GB"/>
          </a:p>
        </p:txBody>
      </p:sp>
      <p:sp>
        <p:nvSpPr>
          <p:cNvPr id="11" name="Content Placeholder 28">
            <a:extLst>
              <a:ext uri="{FF2B5EF4-FFF2-40B4-BE49-F238E27FC236}">
                <a16:creationId xmlns:a16="http://schemas.microsoft.com/office/drawing/2014/main" id="{D5698A45-94B4-4510-A9B3-DF83208753D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81300" y="4179092"/>
            <a:ext cx="1433213" cy="671204"/>
          </a:xfrm>
          <a:prstGeom prst="rect">
            <a:avLst/>
          </a:prstGeom>
        </p:spPr>
        <p:txBody>
          <a:bodyPr/>
          <a:lstStyle>
            <a:lvl1pPr marL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Meeting Name</a:t>
            </a:r>
          </a:p>
          <a:p>
            <a:pPr lvl="0"/>
            <a:r>
              <a:rPr lang="en-GB"/>
              <a:t>Date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BF91F183-56CC-4B56-A575-A6D5C84894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0898" y="3067447"/>
            <a:ext cx="8520600" cy="490235"/>
          </a:xfrm>
        </p:spPr>
        <p:txBody>
          <a:bodyPr/>
          <a:lstStyle>
            <a:lvl1pPr marL="0">
              <a:buNone/>
              <a:defRPr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/>
              <a:t>Name</a:t>
            </a:r>
          </a:p>
        </p:txBody>
      </p:sp>
      <p:pic>
        <p:nvPicPr>
          <p:cNvPr id="16" name="Picture 2" descr="See the source image">
            <a:extLst>
              <a:ext uri="{FF2B5EF4-FFF2-40B4-BE49-F238E27FC236}">
                <a16:creationId xmlns:a16="http://schemas.microsoft.com/office/drawing/2014/main" id="{4BC27619-184D-4025-8855-D4E067E8B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7614"/>
            <a:ext cx="3268980" cy="98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icture containing polygon&#10;&#10;Description automatically generated">
            <a:extLst>
              <a:ext uri="{FF2B5EF4-FFF2-40B4-BE49-F238E27FC236}">
                <a16:creationId xmlns:a16="http://schemas.microsoft.com/office/drawing/2014/main" id="{230F56B5-A9FE-4AFF-ADE2-DC6571804B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" y="67614"/>
            <a:ext cx="2223458" cy="98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5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9FD05EE-731C-92A1-9AF6-3F19DBCB1347}"/>
              </a:ext>
            </a:extLst>
          </p:cNvPr>
          <p:cNvSpPr/>
          <p:nvPr userDrawn="1"/>
        </p:nvSpPr>
        <p:spPr>
          <a:xfrm>
            <a:off x="0" y="4916441"/>
            <a:ext cx="9144000" cy="227059"/>
          </a:xfrm>
          <a:prstGeom prst="rect">
            <a:avLst/>
          </a:prstGeom>
          <a:solidFill>
            <a:srgbClr val="01274C"/>
          </a:solidFill>
          <a:ln>
            <a:solidFill>
              <a:srgbClr val="012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76A0A44-5B78-9910-83F7-7343976FC5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68970" y="4895459"/>
            <a:ext cx="52770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5E31BB0-F59D-4070-9365-4492496A012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194C0053-7855-34C0-926E-22D0EB32A2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48852" y="4856568"/>
            <a:ext cx="2246293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FD036FAA-A464-7E42-104B-CAC134870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4856567"/>
            <a:ext cx="3212757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/>
              <a:t>Sam Eriksen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5" r:id="rId3"/>
    <p:sldLayoutId id="2147483663" r:id="rId4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lbcertifdirac70.cern.ch:8443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hIwuAaIavxmtL0ckPLyLLw3b4Csuya2lUtUKhK82JQw/edit#slide=id.g12a7c0b9631_0_7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SWIFT-HEP/dask-dirac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hIwuAaIavxmtL0ckPLyLLw3b4Csuya2lUtUKhK82JQw/edit#slide=id.g12a7c0b9631_0_7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SWIFT-HEP/dask-dirac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SWIFT-HEP/dask-dira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bcertifdirac70.cern.ch:8443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loud.oracl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BEAF3-F58A-9331-623F-86AA3F281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Update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142F0-727E-CFED-0E6A-16E832535F4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/>
              <a:t>24/02/2023 (DD/MM/YYYY)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DC8FB4-628A-13D5-A19C-83EA3C66C0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</p:spTree>
    <p:extLst>
      <p:ext uri="{BB962C8B-B14F-4D97-AF65-F5344CB8AC3E}">
        <p14:creationId xmlns:p14="http://schemas.microsoft.com/office/powerpoint/2010/main" val="2135538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C4CBD-301B-CB9A-D4DB-C4B4716B0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Temporary solution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A4F09C-2F5F-8E75-5410-5E61BD17D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8F7AA0-4720-C8B3-E2E1-5B4B595B9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443E1-180D-C49B-8A82-A679D0FD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3E171E-75B7-E7C5-7B23-3EA92494E8A6}"/>
              </a:ext>
            </a:extLst>
          </p:cNvPr>
          <p:cNvSpPr txBox="1"/>
          <p:nvPr/>
        </p:nvSpPr>
        <p:spPr>
          <a:xfrm>
            <a:off x="378823" y="594360"/>
            <a:ext cx="85757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Hiccups</a:t>
            </a:r>
          </a:p>
          <a:p>
            <a:pPr marL="285750" indent="-285750">
              <a:buFontTx/>
              <a:buChar char="-"/>
            </a:pPr>
            <a:r>
              <a:rPr lang="en-GB"/>
              <a:t>Low memory -&gt; so easy to crash</a:t>
            </a:r>
          </a:p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1CB4826-0943-6553-906F-15AABEF16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729" y="1722405"/>
            <a:ext cx="7430537" cy="313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61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227F5-4EEF-84B9-3937-F951E68C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Current Status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6CC7FC-B8D0-EE8E-57C9-73B9D8F0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74AAC-9C28-ACC7-4989-0861FD94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D0CD1D-5545-13A5-138E-EA898C37C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53032F-1E17-ABD6-9115-41C82AD3F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60" y="3308895"/>
            <a:ext cx="7878274" cy="12193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B83CE2-FB4F-C202-0B50-7C6658F6D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02" y="790393"/>
            <a:ext cx="8023990" cy="178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609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E0BDA27-575E-143A-A4D3-EECD981769D1}"/>
              </a:ext>
            </a:extLst>
          </p:cNvPr>
          <p:cNvSpPr txBox="1"/>
          <p:nvPr/>
        </p:nvSpPr>
        <p:spPr>
          <a:xfrm>
            <a:off x="378823" y="594360"/>
            <a:ext cx="857576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When running;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r>
              <a:rPr lang="en-GB"/>
              <a:t>Scheduler is started locally</a:t>
            </a:r>
          </a:p>
          <a:p>
            <a:r>
              <a:rPr lang="en-GB"/>
              <a:t>Workers are created by a job description file being created and then submitted to </a:t>
            </a:r>
            <a:r>
              <a:rPr lang="en-GB">
                <a:hlinkClick r:id="rId2"/>
              </a:rPr>
              <a:t>https://lbcertifdirac70.cern.ch:8443</a:t>
            </a:r>
            <a:r>
              <a:rPr lang="en-GB"/>
              <a:t> </a:t>
            </a:r>
          </a:p>
          <a:p>
            <a:endParaRPr lang="en-GB"/>
          </a:p>
          <a:p>
            <a:r>
              <a:rPr lang="en-GB"/>
              <a:t>Executable is `singularity`</a:t>
            </a:r>
          </a:p>
          <a:p>
            <a:r>
              <a:rPr lang="en-GB"/>
              <a:t>Arguments are `docker container and </a:t>
            </a:r>
            <a:r>
              <a:rPr lang="en-GB" err="1"/>
              <a:t>dask</a:t>
            </a:r>
            <a:r>
              <a:rPr lang="en-GB"/>
              <a:t> commands`</a:t>
            </a:r>
          </a:p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5227F5-4EEF-84B9-3937-F951E68C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Current Status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6CC7FC-B8D0-EE8E-57C9-73B9D8F0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74AAC-9C28-ACC7-4989-0861FD94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D0CD1D-5545-13A5-138E-EA898C37C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53032F-1E17-ABD6-9115-41C82AD3F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61" y="908668"/>
            <a:ext cx="7878274" cy="12193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00DC43-CB55-0A95-366A-439C52C204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166" y="3106142"/>
            <a:ext cx="3248011" cy="175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419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E0BDA27-575E-143A-A4D3-EECD981769D1}"/>
              </a:ext>
            </a:extLst>
          </p:cNvPr>
          <p:cNvSpPr txBox="1"/>
          <p:nvPr/>
        </p:nvSpPr>
        <p:spPr>
          <a:xfrm>
            <a:off x="378823" y="594360"/>
            <a:ext cx="85757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Able to start on OCI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r>
              <a:rPr lang="en-GB"/>
              <a:t>Workers start</a:t>
            </a:r>
          </a:p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5227F5-4EEF-84B9-3937-F951E68C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Current Status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6CC7FC-B8D0-EE8E-57C9-73B9D8F0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74AAC-9C28-ACC7-4989-0861FD94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D0CD1D-5545-13A5-138E-EA898C37C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53032F-1E17-ABD6-9115-41C82AD3F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61" y="908668"/>
            <a:ext cx="7878274" cy="12193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A4269E8-FD73-7934-8ACE-3C29BCEE4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08" y="2917390"/>
            <a:ext cx="7916380" cy="168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3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E0BDA27-575E-143A-A4D3-EECD981769D1}"/>
              </a:ext>
            </a:extLst>
          </p:cNvPr>
          <p:cNvSpPr txBox="1"/>
          <p:nvPr/>
        </p:nvSpPr>
        <p:spPr>
          <a:xfrm>
            <a:off x="378823" y="594360"/>
            <a:ext cx="8575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Monitorable in </a:t>
            </a:r>
            <a:r>
              <a:rPr lang="en-GB" err="1"/>
              <a:t>dask</a:t>
            </a:r>
            <a:r>
              <a:rPr lang="en-GB"/>
              <a:t> dashboard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5227F5-4EEF-84B9-3937-F951E68C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Current Status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6CC7FC-B8D0-EE8E-57C9-73B9D8F0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74AAC-9C28-ACC7-4989-0861FD94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D0CD1D-5545-13A5-138E-EA898C37C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F4017A-FD3F-1491-1107-80130A992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1466459"/>
            <a:ext cx="9144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52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227F5-4EEF-84B9-3937-F951E68C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Going forward and 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6CC7FC-B8D0-EE8E-57C9-73B9D8F0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74AAC-9C28-ACC7-4989-0861FD94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D0CD1D-5545-13A5-138E-EA898C37C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7FA49A-E8A9-99A4-5000-D08DD84F9134}"/>
              </a:ext>
            </a:extLst>
          </p:cNvPr>
          <p:cNvSpPr txBox="1"/>
          <p:nvPr/>
        </p:nvSpPr>
        <p:spPr>
          <a:xfrm>
            <a:off x="378823" y="594360"/>
            <a:ext cx="85757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en-GB"/>
          </a:p>
          <a:p>
            <a:pPr marL="285750" indent="-285750">
              <a:buFontTx/>
              <a:buChar char="-"/>
            </a:pPr>
            <a:endParaRPr lang="en-GB"/>
          </a:p>
          <a:p>
            <a:r>
              <a:rPr lang="en-GB"/>
              <a:t>Move onto VM at Bristol</a:t>
            </a:r>
          </a:p>
          <a:p>
            <a:pPr marL="285750" lvl="1" indent="-285750">
              <a:buFontTx/>
              <a:buChar char="-"/>
            </a:pPr>
            <a:r>
              <a:rPr lang="en-GB"/>
              <a:t>Waiting for port to be opened</a:t>
            </a:r>
          </a:p>
          <a:p>
            <a:pPr marL="285750" lvl="1" indent="-285750">
              <a:buFontTx/>
              <a:buChar char="-"/>
            </a:pPr>
            <a:endParaRPr lang="en-GB"/>
          </a:p>
          <a:p>
            <a:pPr marL="285750" lvl="1" indent="-285750">
              <a:buFontTx/>
              <a:buChar char="-"/>
            </a:pPr>
            <a:endParaRPr lang="en-GB"/>
          </a:p>
          <a:p>
            <a:pPr lvl="1"/>
            <a:r>
              <a:rPr lang="en-GB" err="1"/>
              <a:t>dask-dirac</a:t>
            </a:r>
            <a:endParaRPr lang="en-GB"/>
          </a:p>
          <a:p>
            <a:pPr marL="285750" lvl="1" indent="-285750">
              <a:buFontTx/>
              <a:buChar char="-"/>
            </a:pPr>
            <a:r>
              <a:rPr lang="en-GB"/>
              <a:t>Pass more </a:t>
            </a:r>
            <a:r>
              <a:rPr lang="en-GB" err="1"/>
              <a:t>dask</a:t>
            </a:r>
            <a:r>
              <a:rPr lang="en-GB"/>
              <a:t> setup parameters through</a:t>
            </a:r>
          </a:p>
          <a:p>
            <a:pPr marL="285750" lvl="1" indent="-285750">
              <a:buFontTx/>
              <a:buChar char="-"/>
            </a:pPr>
            <a:r>
              <a:rPr lang="en-GB"/>
              <a:t>Work out why port address needs to be specified all of a sudden</a:t>
            </a:r>
          </a:p>
          <a:p>
            <a:pPr marL="285750" lvl="1" indent="-285750">
              <a:buFontTx/>
              <a:buChar char="-"/>
            </a:pPr>
            <a:r>
              <a:rPr lang="en-GB"/>
              <a:t>Actually test out doing something with it</a:t>
            </a:r>
          </a:p>
        </p:txBody>
      </p:sp>
    </p:spTree>
    <p:extLst>
      <p:ext uri="{BB962C8B-B14F-4D97-AF65-F5344CB8AC3E}">
        <p14:creationId xmlns:p14="http://schemas.microsoft.com/office/powerpoint/2010/main" val="2527336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A56C2-B3E0-4E07-1CD7-D629BCCD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129E1D-6AD8-C8CF-C600-171B820C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6B9DC9-1677-D986-2874-FA63AACAC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D5CC4-084A-F60B-87D0-B03C793F1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083C5D-D806-3BB5-8A15-A776F4F83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37" y="818341"/>
            <a:ext cx="9144000" cy="36373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CA9CBA-65EE-03B2-E4D2-F05B6E89E0E6}"/>
              </a:ext>
            </a:extLst>
          </p:cNvPr>
          <p:cNvSpPr txBox="1"/>
          <p:nvPr/>
        </p:nvSpPr>
        <p:spPr>
          <a:xfrm>
            <a:off x="7946164" y="4588522"/>
            <a:ext cx="1099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hlinkClick r:id="rId3"/>
              </a:rPr>
              <a:t>Luke slides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D44958-812B-51EB-8BED-E5805D5B1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196" y="2318657"/>
            <a:ext cx="762106" cy="230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CABC92-9661-CC7E-9492-6C8BAEF48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780" y="713551"/>
            <a:ext cx="762106" cy="2095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414955-48F2-7D6E-ED23-9C069D354FAA}"/>
              </a:ext>
            </a:extLst>
          </p:cNvPr>
          <p:cNvSpPr txBox="1"/>
          <p:nvPr/>
        </p:nvSpPr>
        <p:spPr>
          <a:xfrm>
            <a:off x="548641" y="3768635"/>
            <a:ext cx="1025434" cy="276999"/>
          </a:xfrm>
          <a:prstGeom prst="rect">
            <a:avLst/>
          </a:prstGeom>
          <a:solidFill>
            <a:srgbClr val="FB8C00"/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bg1"/>
                </a:solidFill>
              </a:rPr>
              <a:t>(</a:t>
            </a:r>
            <a:r>
              <a:rPr lang="en-GB" sz="1200" err="1">
                <a:hlinkClick r:id="rId5"/>
              </a:rPr>
              <a:t>dask-dirac</a:t>
            </a:r>
            <a:r>
              <a:rPr lang="en-GB" sz="120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3952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A56C2-B3E0-4E07-1CD7-D629BCCD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129E1D-6AD8-C8CF-C600-171B820C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6B9DC9-1677-D986-2874-FA63AACAC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D5CC4-084A-F60B-87D0-B03C793F1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083C5D-D806-3BB5-8A15-A776F4F83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37" y="818341"/>
            <a:ext cx="9144000" cy="36373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64596C-FAF0-5141-5EE8-F50BD618C5F9}"/>
              </a:ext>
            </a:extLst>
          </p:cNvPr>
          <p:cNvSpPr txBox="1"/>
          <p:nvPr/>
        </p:nvSpPr>
        <p:spPr>
          <a:xfrm>
            <a:off x="7946164" y="4588522"/>
            <a:ext cx="1099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hlinkClick r:id="rId3"/>
              </a:rPr>
              <a:t>Luke slides</a:t>
            </a:r>
            <a:endParaRPr lang="en-GB"/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C044BF9E-868F-981E-5788-6CF79FB9094B}"/>
              </a:ext>
            </a:extLst>
          </p:cNvPr>
          <p:cNvSpPr/>
          <p:nvPr/>
        </p:nvSpPr>
        <p:spPr>
          <a:xfrm>
            <a:off x="202475" y="3095897"/>
            <a:ext cx="2194560" cy="1169126"/>
          </a:xfrm>
          <a:prstGeom prst="frame">
            <a:avLst>
              <a:gd name="adj1" fmla="val 4679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CCBFED-8333-C4D3-AD53-C769CBA36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196" y="2305229"/>
            <a:ext cx="762106" cy="2095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31D192-3F93-B4DC-C266-E0FF177B2E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543" y="688273"/>
            <a:ext cx="762106" cy="2095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236975-EAAE-BF67-578E-ECFFEB82F69B}"/>
              </a:ext>
            </a:extLst>
          </p:cNvPr>
          <p:cNvSpPr txBox="1"/>
          <p:nvPr/>
        </p:nvSpPr>
        <p:spPr>
          <a:xfrm>
            <a:off x="548641" y="3768635"/>
            <a:ext cx="1025434" cy="276999"/>
          </a:xfrm>
          <a:prstGeom prst="rect">
            <a:avLst/>
          </a:prstGeom>
          <a:solidFill>
            <a:srgbClr val="FB8C00"/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bg1"/>
                </a:solidFill>
              </a:rPr>
              <a:t>(</a:t>
            </a:r>
            <a:r>
              <a:rPr lang="en-GB" sz="1200" err="1">
                <a:hlinkClick r:id="rId5"/>
              </a:rPr>
              <a:t>dask-dirac</a:t>
            </a:r>
            <a:r>
              <a:rPr lang="en-GB" sz="120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34236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A56C2-B3E0-4E07-1CD7-D629BCCD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Steps for WP5 Step 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129E1D-6AD8-C8CF-C600-171B820C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6B9DC9-1677-D986-2874-FA63AACAC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D5CC4-084A-F60B-87D0-B03C793F1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F02F69-03D5-FB16-4364-3F4E5AD053C8}"/>
              </a:ext>
            </a:extLst>
          </p:cNvPr>
          <p:cNvSpPr txBox="1"/>
          <p:nvPr/>
        </p:nvSpPr>
        <p:spPr>
          <a:xfrm>
            <a:off x="378823" y="594360"/>
            <a:ext cx="857576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Submit jobs via https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Create DIRAC </a:t>
            </a:r>
            <a:r>
              <a:rPr lang="en-GB" err="1"/>
              <a:t>dask-jobqueue</a:t>
            </a:r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11ADB3-5A5B-4953-0161-078BB41028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22" t="65488" r="75278" b="7577"/>
          <a:stretch/>
        </p:blipFill>
        <p:spPr>
          <a:xfrm>
            <a:off x="6255281" y="630121"/>
            <a:ext cx="2699308" cy="14107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1EEBF7-5A8C-CC57-EAE2-E2B09C54C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243" y="2906851"/>
            <a:ext cx="7171509" cy="15921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3FF0DD-3F32-4A9C-8011-9B86AB6B0E28}"/>
              </a:ext>
            </a:extLst>
          </p:cNvPr>
          <p:cNvSpPr txBox="1"/>
          <p:nvPr/>
        </p:nvSpPr>
        <p:spPr>
          <a:xfrm>
            <a:off x="6459584" y="1505374"/>
            <a:ext cx="1649282" cy="369332"/>
          </a:xfrm>
          <a:prstGeom prst="rect">
            <a:avLst/>
          </a:prstGeom>
          <a:solidFill>
            <a:srgbClr val="FB8C00"/>
          </a:solidFill>
        </p:spPr>
        <p:txBody>
          <a:bodyPr wrap="square" rtlCol="0">
            <a:spAutoFit/>
          </a:bodyPr>
          <a:lstStyle/>
          <a:p>
            <a:r>
              <a:rPr lang="en-GB" sz="1800">
                <a:solidFill>
                  <a:schemeClr val="bg1"/>
                </a:solidFill>
              </a:rPr>
              <a:t>(</a:t>
            </a:r>
            <a:r>
              <a:rPr lang="en-GB" sz="1800" err="1">
                <a:hlinkClick r:id="rId4"/>
              </a:rPr>
              <a:t>dask-dirac</a:t>
            </a:r>
            <a:r>
              <a:rPr lang="en-GB" sz="180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89506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A56C2-B3E0-4E07-1CD7-D629BCCD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Job submission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129E1D-6AD8-C8CF-C600-171B820C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6B9DC9-1677-D986-2874-FA63AACAC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D5CC4-084A-F60B-87D0-B03C793F1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F02F69-03D5-FB16-4364-3F4E5AD053C8}"/>
              </a:ext>
            </a:extLst>
          </p:cNvPr>
          <p:cNvSpPr txBox="1"/>
          <p:nvPr/>
        </p:nvSpPr>
        <p:spPr>
          <a:xfrm>
            <a:off x="378823" y="594360"/>
            <a:ext cx="857576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Short story</a:t>
            </a:r>
          </a:p>
          <a:p>
            <a:endParaRPr lang="en-GB"/>
          </a:p>
          <a:p>
            <a:pPr marL="285750" indent="-285750">
              <a:buFontTx/>
              <a:buChar char="-"/>
            </a:pPr>
            <a:r>
              <a:rPr lang="en-GB"/>
              <a:t>Setup and working</a:t>
            </a:r>
          </a:p>
          <a:p>
            <a:endParaRPr lang="en-GB"/>
          </a:p>
          <a:p>
            <a:endParaRPr lang="en-GB"/>
          </a:p>
          <a:p>
            <a:r>
              <a:rPr lang="en-GB"/>
              <a:t>Steps</a:t>
            </a:r>
          </a:p>
          <a:p>
            <a:endParaRPr lang="en-GB"/>
          </a:p>
          <a:p>
            <a:pPr marL="285750" indent="-285750">
              <a:buFontTx/>
              <a:buChar char="-"/>
            </a:pPr>
            <a:r>
              <a:rPr lang="en-GB"/>
              <a:t>Get diracos2</a:t>
            </a:r>
          </a:p>
          <a:p>
            <a:pPr marL="285750" indent="-285750">
              <a:buFontTx/>
              <a:buChar char="-"/>
            </a:pPr>
            <a:endParaRPr lang="en-GB"/>
          </a:p>
          <a:p>
            <a:pPr marL="285750" indent="-285750">
              <a:buFontTx/>
              <a:buChar char="-"/>
            </a:pPr>
            <a:r>
              <a:rPr lang="en-GB"/>
              <a:t>Get proxy</a:t>
            </a:r>
          </a:p>
          <a:p>
            <a:pPr marL="285750" indent="-285750">
              <a:buFontTx/>
              <a:buChar char="-"/>
            </a:pPr>
            <a:endParaRPr lang="en-GB"/>
          </a:p>
          <a:p>
            <a:pPr marL="285750" indent="-285750">
              <a:buFontTx/>
              <a:buChar char="-"/>
            </a:pPr>
            <a:r>
              <a:rPr lang="en-GB"/>
              <a:t>Write job description</a:t>
            </a:r>
          </a:p>
          <a:p>
            <a:pPr marL="285750" indent="-285750">
              <a:buFontTx/>
              <a:buChar char="-"/>
            </a:pPr>
            <a:endParaRPr lang="en-GB"/>
          </a:p>
          <a:p>
            <a:pPr marL="285750" indent="-285750">
              <a:buFontTx/>
              <a:buChar char="-"/>
            </a:pPr>
            <a:r>
              <a:rPr lang="en-GB"/>
              <a:t>Submit to </a:t>
            </a:r>
            <a:r>
              <a:rPr lang="en-GB">
                <a:hlinkClick r:id="rId2"/>
              </a:rPr>
              <a:t>https://lbcertifdirac70.cern.ch:8443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8781B3-5441-0D20-FF2D-22F81F2CF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847" y="3485289"/>
            <a:ext cx="2532965" cy="1365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A4C36C-AC80-E52D-5280-A5C5CD9608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8206" y="513983"/>
            <a:ext cx="3905794" cy="279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03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A56C2-B3E0-4E07-1CD7-D629BCCD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Dask</a:t>
            </a:r>
            <a:r>
              <a:rPr lang="en-GB"/>
              <a:t> </a:t>
            </a:r>
            <a:r>
              <a:rPr lang="en-GB" err="1"/>
              <a:t>jobqueue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129E1D-6AD8-C8CF-C600-171B820C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6B9DC9-1677-D986-2874-FA63AACAC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D5CC4-084A-F60B-87D0-B03C793F1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F02F69-03D5-FB16-4364-3F4E5AD053C8}"/>
              </a:ext>
            </a:extLst>
          </p:cNvPr>
          <p:cNvSpPr txBox="1"/>
          <p:nvPr/>
        </p:nvSpPr>
        <p:spPr>
          <a:xfrm>
            <a:off x="378823" y="594360"/>
            <a:ext cx="85757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err="1"/>
              <a:t>Dask</a:t>
            </a:r>
            <a:r>
              <a:rPr lang="en-GB"/>
              <a:t> scheduler needs access to port 8786</a:t>
            </a:r>
          </a:p>
          <a:p>
            <a:endParaRPr lang="en-GB"/>
          </a:p>
          <a:p>
            <a:r>
              <a:rPr lang="en-GB"/>
              <a:t>New VM at Bristol setup for this</a:t>
            </a:r>
          </a:p>
          <a:p>
            <a:r>
              <a:rPr lang="en-GB"/>
              <a:t>Waiting on port being open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924BCD-461F-71B0-3E70-F4585B476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951" y="1775698"/>
            <a:ext cx="7171509" cy="159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95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A56C2-B3E0-4E07-1CD7-D629BCCD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Dask</a:t>
            </a:r>
            <a:r>
              <a:rPr lang="en-GB"/>
              <a:t> </a:t>
            </a:r>
            <a:r>
              <a:rPr lang="en-GB" err="1"/>
              <a:t>jobqueue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129E1D-6AD8-C8CF-C600-171B820C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6B9DC9-1677-D986-2874-FA63AACAC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D5CC4-084A-F60B-87D0-B03C793F1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F02F69-03D5-FB16-4364-3F4E5AD053C8}"/>
              </a:ext>
            </a:extLst>
          </p:cNvPr>
          <p:cNvSpPr txBox="1"/>
          <p:nvPr/>
        </p:nvSpPr>
        <p:spPr>
          <a:xfrm>
            <a:off x="378823" y="594360"/>
            <a:ext cx="857576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What do we want?</a:t>
            </a:r>
          </a:p>
          <a:p>
            <a:pPr marL="285750" indent="-285750">
              <a:buFontTx/>
              <a:buChar char="-"/>
            </a:pPr>
            <a:r>
              <a:rPr lang="en-GB"/>
              <a:t>Replace </a:t>
            </a:r>
            <a:r>
              <a:rPr lang="en-GB" err="1"/>
              <a:t>PBSCluster</a:t>
            </a:r>
            <a:r>
              <a:rPr lang="en-GB"/>
              <a:t> with </a:t>
            </a:r>
            <a:r>
              <a:rPr lang="en-GB" err="1"/>
              <a:t>DiracCluster</a:t>
            </a:r>
            <a:endParaRPr lang="en-GB"/>
          </a:p>
          <a:p>
            <a:pPr marL="285750" indent="-285750">
              <a:buFontTx/>
              <a:buChar char="-"/>
            </a:pPr>
            <a:r>
              <a:rPr lang="en-GB"/>
              <a:t>Have workers running on grid</a:t>
            </a:r>
          </a:p>
          <a:p>
            <a:endParaRPr lang="en-GB"/>
          </a:p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924BCD-461F-71B0-3E70-F4585B476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243" y="1330974"/>
            <a:ext cx="7171509" cy="159210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B8E80FE9-756A-258A-D6B4-16587206903B}"/>
              </a:ext>
            </a:extLst>
          </p:cNvPr>
          <p:cNvGrpSpPr/>
          <p:nvPr/>
        </p:nvGrpSpPr>
        <p:grpSpPr>
          <a:xfrm>
            <a:off x="986243" y="3264464"/>
            <a:ext cx="7171509" cy="1592103"/>
            <a:chOff x="986243" y="3154480"/>
            <a:chExt cx="7171509" cy="159210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56E2311-6AEA-84B1-51CE-B2F1B150B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6243" y="3154480"/>
              <a:ext cx="7171509" cy="159210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6D6DB59-BF65-F85C-632D-CCCD46E50BA4}"/>
                </a:ext>
              </a:extLst>
            </p:cNvPr>
            <p:cNvSpPr txBox="1"/>
            <p:nvPr/>
          </p:nvSpPr>
          <p:spPr>
            <a:xfrm>
              <a:off x="4572000" y="3157545"/>
              <a:ext cx="19855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rgbClr val="00B050"/>
                  </a:solidFill>
                  <a:latin typeface="Code"/>
                </a:rPr>
                <a:t>import</a:t>
              </a:r>
              <a:r>
                <a:rPr lang="en-GB">
                  <a:latin typeface="Code"/>
                </a:rPr>
                <a:t> </a:t>
              </a:r>
              <a:r>
                <a:rPr lang="en-GB" err="1">
                  <a:latin typeface="Code"/>
                </a:rPr>
                <a:t>DiracCluster</a:t>
              </a:r>
              <a:endParaRPr lang="en-GB">
                <a:latin typeface="Code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8DD1CE-FB6B-AB67-8460-8B784572E3F7}"/>
                </a:ext>
              </a:extLst>
            </p:cNvPr>
            <p:cNvSpPr txBox="1"/>
            <p:nvPr/>
          </p:nvSpPr>
          <p:spPr>
            <a:xfrm>
              <a:off x="3210198" y="3405338"/>
              <a:ext cx="14565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err="1">
                  <a:latin typeface="Code"/>
                </a:rPr>
                <a:t>DiracCluster</a:t>
              </a:r>
              <a:r>
                <a:rPr lang="en-GB">
                  <a:latin typeface="Code"/>
                </a:rPr>
                <a:t>()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7A4C674-72B2-E77D-74EF-880484FB136F}"/>
                </a:ext>
              </a:extLst>
            </p:cNvPr>
            <p:cNvCxnSpPr>
              <a:cxnSpLocks/>
            </p:cNvCxnSpPr>
            <p:nvPr/>
          </p:nvCxnSpPr>
          <p:spPr>
            <a:xfrm>
              <a:off x="1058091" y="3311433"/>
              <a:ext cx="3461658" cy="11416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3CD7E50-4E2E-7FDA-2A33-66C9C8FF2F4D}"/>
                </a:ext>
              </a:extLst>
            </p:cNvPr>
            <p:cNvCxnSpPr>
              <a:cxnSpLocks/>
            </p:cNvCxnSpPr>
            <p:nvPr/>
          </p:nvCxnSpPr>
          <p:spPr>
            <a:xfrm>
              <a:off x="2011680" y="3559226"/>
              <a:ext cx="1198518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093B9BA-E681-2ED7-1C06-F4654BDA144D}"/>
              </a:ext>
            </a:extLst>
          </p:cNvPr>
          <p:cNvCxnSpPr>
            <a:stCxn id="7" idx="2"/>
          </p:cNvCxnSpPr>
          <p:nvPr/>
        </p:nvCxnSpPr>
        <p:spPr>
          <a:xfrm flipH="1">
            <a:off x="4571997" y="2923077"/>
            <a:ext cx="1" cy="3413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879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C4CBD-301B-CB9A-D4DB-C4B4716B0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Dask</a:t>
            </a:r>
            <a:r>
              <a:rPr lang="en-GB"/>
              <a:t> </a:t>
            </a:r>
            <a:r>
              <a:rPr lang="en-GB" err="1"/>
              <a:t>jobqueue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A4F09C-2F5F-8E75-5410-5E61BD17D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8F7AA0-4720-C8B3-E2E1-5B4B595B9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443E1-180D-C49B-8A82-A679D0FD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4E1F1B-0E9E-7313-E3B6-D66ECBE1E601}"/>
              </a:ext>
            </a:extLst>
          </p:cNvPr>
          <p:cNvSpPr txBox="1"/>
          <p:nvPr/>
        </p:nvSpPr>
        <p:spPr>
          <a:xfrm>
            <a:off x="378823" y="594360"/>
            <a:ext cx="35465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err="1"/>
              <a:t>Dask</a:t>
            </a:r>
            <a:r>
              <a:rPr lang="en-GB"/>
              <a:t> scheduler needs access to port 8786</a:t>
            </a:r>
          </a:p>
          <a:p>
            <a:r>
              <a:rPr lang="en-GB"/>
              <a:t>New VM at Bristol setup for this</a:t>
            </a:r>
          </a:p>
          <a:p>
            <a:r>
              <a:rPr lang="en-GB"/>
              <a:t>Waiting on port being open</a:t>
            </a:r>
          </a:p>
          <a:p>
            <a:endParaRPr lang="en-GB"/>
          </a:p>
          <a:p>
            <a:endParaRPr lang="en-GB"/>
          </a:p>
          <a:p>
            <a:r>
              <a:rPr lang="en-GB" b="1"/>
              <a:t>Temporary solution;</a:t>
            </a:r>
          </a:p>
          <a:p>
            <a:r>
              <a:rPr lang="en-GB"/>
              <a:t>Using </a:t>
            </a:r>
            <a:r>
              <a:rPr lang="en-GB">
                <a:hlinkClick r:id="rId2"/>
              </a:rPr>
              <a:t>Oracle Cloud (OCI)</a:t>
            </a:r>
            <a:endParaRPr lang="en-GB"/>
          </a:p>
          <a:p>
            <a:r>
              <a:rPr lang="en-GB"/>
              <a:t>Why?</a:t>
            </a:r>
          </a:p>
          <a:p>
            <a:pPr marL="285750" indent="-285750">
              <a:buFontTx/>
              <a:buChar char="-"/>
            </a:pPr>
            <a:r>
              <a:rPr lang="en-GB"/>
              <a:t> a lot of previous experience with it</a:t>
            </a:r>
          </a:p>
          <a:p>
            <a:pPr marL="285750" indent="-285750">
              <a:buFontTx/>
              <a:buChar char="-"/>
            </a:pPr>
            <a:r>
              <a:rPr lang="en-GB"/>
              <a:t>easy to manage</a:t>
            </a:r>
          </a:p>
          <a:p>
            <a:pPr marL="285750" indent="-285750">
              <a:buFontTx/>
              <a:buChar char="-"/>
            </a:pPr>
            <a:r>
              <a:rPr lang="en-GB"/>
              <a:t>free tier account offers enough for this</a:t>
            </a:r>
          </a:p>
          <a:p>
            <a:pPr marL="285750" indent="-285750">
              <a:buFontTx/>
              <a:buChar char="-"/>
            </a:pP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0285BB-7789-1F4C-1F90-0B69F0EDCA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389" y="500700"/>
            <a:ext cx="5218611" cy="26933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68ED1E-9E2E-F907-BF1A-1311A07387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6530"/>
          <a:stretch/>
        </p:blipFill>
        <p:spPr>
          <a:xfrm>
            <a:off x="765813" y="3240916"/>
            <a:ext cx="8249192" cy="2170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AA182A-8634-82A2-6B5F-1DFA103562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7116" b="-586"/>
          <a:stretch/>
        </p:blipFill>
        <p:spPr>
          <a:xfrm>
            <a:off x="697234" y="3454682"/>
            <a:ext cx="8249192" cy="2170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0F0E2A-E443-69AE-EE74-B8265D7EA6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0748" y="3751601"/>
            <a:ext cx="4639322" cy="109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901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C4CBD-301B-CB9A-D4DB-C4B4716B0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Temporary solution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A4F09C-2F5F-8E75-5410-5E61BD17D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February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8F7AA0-4720-C8B3-E2E1-5B4B595B9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Eriksen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443E1-180D-C49B-8A82-A679D0FD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31BB0-F59D-4070-9365-4492496A0121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B1C77F-F1D3-C283-06C0-E307E9168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2507"/>
            <a:ext cx="9144000" cy="19892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72283E-83A0-FFFB-4462-CE12FD8F7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276" y="2259874"/>
            <a:ext cx="5048551" cy="25966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637C6B-77EB-B127-95FA-668DF808E4AA}"/>
              </a:ext>
            </a:extLst>
          </p:cNvPr>
          <p:cNvSpPr txBox="1"/>
          <p:nvPr/>
        </p:nvSpPr>
        <p:spPr>
          <a:xfrm>
            <a:off x="156755" y="2705604"/>
            <a:ext cx="35792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Example of hard-way working</a:t>
            </a:r>
          </a:p>
          <a:p>
            <a:endParaRPr lang="en-GB"/>
          </a:p>
          <a:p>
            <a:pPr marL="285750" indent="-285750">
              <a:buFontTx/>
              <a:buChar char="-"/>
            </a:pPr>
            <a:r>
              <a:rPr lang="en-GB"/>
              <a:t>Manually start scheduler on OCI node</a:t>
            </a:r>
          </a:p>
          <a:p>
            <a:pPr marL="285750" indent="-285750">
              <a:buFontTx/>
              <a:buChar char="-"/>
            </a:pPr>
            <a:r>
              <a:rPr lang="en-GB"/>
              <a:t>Submit job which starts worker</a:t>
            </a:r>
          </a:p>
        </p:txBody>
      </p:sp>
    </p:spTree>
    <p:extLst>
      <p:ext uri="{BB962C8B-B14F-4D97-AF65-F5344CB8AC3E}">
        <p14:creationId xmlns:p14="http://schemas.microsoft.com/office/powerpoint/2010/main" val="135165927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istolMichiganTemplate" id="{C5EE9ABA-C537-43BD-8587-DC2E33D559A6}" vid="{E7D25A5C-E6C2-4B4F-80B6-7D88FCC0115F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F0A0FFD5000D46A909B7038366EBC2" ma:contentTypeVersion="40" ma:contentTypeDescription="Create a new document." ma:contentTypeScope="" ma:versionID="e71807cbb1dc14ed05493e797a58f2cf">
  <xsd:schema xmlns:xsd="http://www.w3.org/2001/XMLSchema" xmlns:xs="http://www.w3.org/2001/XMLSchema" xmlns:p="http://schemas.microsoft.com/office/2006/metadata/properties" xmlns:ns3="10e414b4-cf7c-4723-99ac-156c8a341ec9" xmlns:ns4="47df5c64-119d-4b2a-af79-3c7943150760" targetNamespace="http://schemas.microsoft.com/office/2006/metadata/properties" ma:root="true" ma:fieldsID="88263e3599032b1808b78b2121aa7bb4" ns3:_="" ns4:_="">
    <xsd:import namespace="10e414b4-cf7c-4723-99ac-156c8a341ec9"/>
    <xsd:import namespace="47df5c64-119d-4b2a-af79-3c794315076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DefaultSectionNames" minOccurs="0"/>
                <xsd:element ref="ns3:Templates" minOccurs="0"/>
                <xsd:element ref="ns3:Leaders" minOccurs="0"/>
                <xsd:element ref="ns3:Members" minOccurs="0"/>
                <xsd:element ref="ns3:Member_Groups" minOccurs="0"/>
                <xsd:element ref="ns3:Invited_Leaders" minOccurs="0"/>
                <xsd:element ref="ns3:Invited_Members" minOccurs="0"/>
                <xsd:element ref="ns3:Self_Registration_Enabled" minOccurs="0"/>
                <xsd:element ref="ns3:Has_Leaders_Only_SectionGroup" minOccurs="0"/>
                <xsd:element ref="ns3:Is_Collaboration_Space_Locked" minOccurs="0"/>
                <xsd:element ref="ns3:IsNotebook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ath_Setting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Has_Teacher_Only_SectionGroup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e414b4-cf7c-4723-99ac-156c8a341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CultureName" ma:index="12" nillable="true" ma:displayName="Culture Name" ma:internalName="CultureName">
      <xsd:simpleType>
        <xsd:restriction base="dms:Text"/>
      </xsd:simpleType>
    </xsd:element>
    <xsd:element name="AppVersion" ma:index="13" nillable="true" ma:displayName="App Version" ma:internalName="AppVersion">
      <xsd:simpleType>
        <xsd:restriction base="dms:Text"/>
      </xsd:simpleType>
    </xsd:element>
    <xsd:element name="TeamsChannelId" ma:index="14" nillable="true" ma:displayName="Teams Channel Id" ma:internalName="TeamsChannelId">
      <xsd:simpleType>
        <xsd:restriction base="dms:Text"/>
      </xsd:simpleType>
    </xsd:element>
    <xsd:element name="Owner" ma:index="15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7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18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19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20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21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2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24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IsNotebookLocked" ma:index="26" nillable="true" ma:displayName="Is Notebook Locked" ma:internalName="IsNotebookLocked">
      <xsd:simpleType>
        <xsd:restriction base="dms:Boolean"/>
      </xsd:simpleType>
    </xsd:element>
    <xsd:element name="MediaServiceDateTaken" ma:index="3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1" nillable="true" ma:displayName="Tags" ma:internalName="MediaServiceAutoTags" ma:readOnly="true">
      <xsd:simpleType>
        <xsd:restriction base="dms:Text"/>
      </xsd:simpleType>
    </xsd:element>
    <xsd:element name="MediaServiceOCR" ma:index="3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ath_Settings" ma:index="33" nillable="true" ma:displayName="Math Settings" ma:internalName="Math_Settings">
      <xsd:simpleType>
        <xsd:restriction base="dms:Text"/>
      </xsd:simpleType>
    </xsd:element>
    <xsd:element name="Teachers" ma:index="34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35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6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7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8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9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40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Has_Teacher_Only_SectionGroup" ma:index="41" nillable="true" ma:displayName="Has Teacher Only SectionGroup" ma:internalName="Has_Teacher_Only_SectionGroup">
      <xsd:simpleType>
        <xsd:restriction base="dms:Boolean"/>
      </xsd:simpleType>
    </xsd:element>
    <xsd:element name="MediaServiceGenerationTime" ma:index="4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4" nillable="true" ma:displayName="Location" ma:internalName="MediaServiceLocation" ma:readOnly="true">
      <xsd:simpleType>
        <xsd:restriction base="dms:Text"/>
      </xsd:simpleType>
    </xsd:element>
    <xsd:element name="MediaServiceAutoKeyPoints" ma:index="4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47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f5c64-119d-4b2a-af79-3c7943150760" elementFormDefault="qualified">
    <xsd:import namespace="http://schemas.microsoft.com/office/2006/documentManagement/types"/>
    <xsd:import namespace="http://schemas.microsoft.com/office/infopath/2007/PartnerControls"/>
    <xsd:element name="SharedWithUsers" ma:index="2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ltureName xmlns="10e414b4-cf7c-4723-99ac-156c8a341ec9" xsi:nil="true"/>
    <Owner xmlns="10e414b4-cf7c-4723-99ac-156c8a341ec9">
      <UserInfo>
        <DisplayName/>
        <AccountId xsi:nil="true"/>
        <AccountType/>
      </UserInfo>
    </Owner>
    <Students xmlns="10e414b4-cf7c-4723-99ac-156c8a341ec9">
      <UserInfo>
        <DisplayName/>
        <AccountId xsi:nil="true"/>
        <AccountType/>
      </UserInfo>
    </Students>
    <LMS_Mappings xmlns="10e414b4-cf7c-4723-99ac-156c8a341ec9" xsi:nil="true"/>
    <NotebookType xmlns="10e414b4-cf7c-4723-99ac-156c8a341ec9" xsi:nil="true"/>
    <Members xmlns="10e414b4-cf7c-4723-99ac-156c8a341ec9">
      <UserInfo>
        <DisplayName/>
        <AccountId xsi:nil="true"/>
        <AccountType/>
      </UserInfo>
    </Members>
    <Has_Teacher_Only_SectionGroup xmlns="10e414b4-cf7c-4723-99ac-156c8a341ec9" xsi:nil="true"/>
    <DefaultSectionNames xmlns="10e414b4-cf7c-4723-99ac-156c8a341ec9" xsi:nil="true"/>
    <Is_Collaboration_Space_Locked xmlns="10e414b4-cf7c-4723-99ac-156c8a341ec9" xsi:nil="true"/>
    <AppVersion xmlns="10e414b4-cf7c-4723-99ac-156c8a341ec9" xsi:nil="true"/>
    <Invited_Leaders xmlns="10e414b4-cf7c-4723-99ac-156c8a341ec9" xsi:nil="true"/>
    <IsNotebookLocked xmlns="10e414b4-cf7c-4723-99ac-156c8a341ec9" xsi:nil="true"/>
    <Distribution_Groups xmlns="10e414b4-cf7c-4723-99ac-156c8a341ec9" xsi:nil="true"/>
    <Templates xmlns="10e414b4-cf7c-4723-99ac-156c8a341ec9" xsi:nil="true"/>
    <Member_Groups xmlns="10e414b4-cf7c-4723-99ac-156c8a341ec9">
      <UserInfo>
        <DisplayName/>
        <AccountId xsi:nil="true"/>
        <AccountType/>
      </UserInfo>
    </Member_Groups>
    <Has_Leaders_Only_SectionGroup xmlns="10e414b4-cf7c-4723-99ac-156c8a341ec9" xsi:nil="true"/>
    <TeamsChannelId xmlns="10e414b4-cf7c-4723-99ac-156c8a341ec9" xsi:nil="true"/>
    <Invited_Teachers xmlns="10e414b4-cf7c-4723-99ac-156c8a341ec9" xsi:nil="true"/>
    <Leaders xmlns="10e414b4-cf7c-4723-99ac-156c8a341ec9">
      <UserInfo>
        <DisplayName/>
        <AccountId xsi:nil="true"/>
        <AccountType/>
      </UserInfo>
    </Leaders>
    <Self_Registration_Enabled xmlns="10e414b4-cf7c-4723-99ac-156c8a341ec9" xsi:nil="true"/>
    <Math_Settings xmlns="10e414b4-cf7c-4723-99ac-156c8a341ec9" xsi:nil="true"/>
    <Invited_Students xmlns="10e414b4-cf7c-4723-99ac-156c8a341ec9" xsi:nil="true"/>
    <FolderType xmlns="10e414b4-cf7c-4723-99ac-156c8a341ec9" xsi:nil="true"/>
    <Teachers xmlns="10e414b4-cf7c-4723-99ac-156c8a341ec9">
      <UserInfo>
        <DisplayName/>
        <AccountId xsi:nil="true"/>
        <AccountType/>
      </UserInfo>
    </Teachers>
    <Student_Groups xmlns="10e414b4-cf7c-4723-99ac-156c8a341ec9">
      <UserInfo>
        <DisplayName/>
        <AccountId xsi:nil="true"/>
        <AccountType/>
      </UserInfo>
    </Student_Groups>
    <Invited_Members xmlns="10e414b4-cf7c-4723-99ac-156c8a341ec9" xsi:nil="true"/>
    <_activity xmlns="10e414b4-cf7c-4723-99ac-156c8a341ec9" xsi:nil="true"/>
  </documentManagement>
</p:properties>
</file>

<file path=customXml/itemProps1.xml><?xml version="1.0" encoding="utf-8"?>
<ds:datastoreItem xmlns:ds="http://schemas.openxmlformats.org/officeDocument/2006/customXml" ds:itemID="{F51CEC01-52FF-4542-B8CC-8596DA7F4CE6}">
  <ds:schemaRefs>
    <ds:schemaRef ds:uri="10e414b4-cf7c-4723-99ac-156c8a341ec9"/>
    <ds:schemaRef ds:uri="47df5c64-119d-4b2a-af79-3c794315076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43B5923-B805-4658-B597-14D05216FB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C9B29-8A85-40D1-B7C2-A74FC1396757}">
  <ds:schemaRefs>
    <ds:schemaRef ds:uri="http://purl.org/dc/elements/1.1/"/>
    <ds:schemaRef ds:uri="http://schemas.microsoft.com/office/2006/metadata/properties"/>
    <ds:schemaRef ds:uri="47df5c64-119d-4b2a-af79-3c7943150760"/>
    <ds:schemaRef ds:uri="http://purl.org/dc/terms/"/>
    <ds:schemaRef ds:uri="http://schemas.openxmlformats.org/package/2006/metadata/core-properties"/>
    <ds:schemaRef ds:uri="10e414b4-cf7c-4723-99ac-156c8a341ec9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BristolMichiganTemplate</Template>
  <TotalTime>0</TotalTime>
  <Words>372</Words>
  <Application>Microsoft Office PowerPoint</Application>
  <PresentationFormat>On-screen Show (16:9)</PresentationFormat>
  <Paragraphs>149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Code</vt:lpstr>
      <vt:lpstr>Simple Light</vt:lpstr>
      <vt:lpstr>Update Slides</vt:lpstr>
      <vt:lpstr>Overview</vt:lpstr>
      <vt:lpstr>Overview</vt:lpstr>
      <vt:lpstr>Steps for WP5 Step 1</vt:lpstr>
      <vt:lpstr>Job submission</vt:lpstr>
      <vt:lpstr>Dask jobqueue</vt:lpstr>
      <vt:lpstr>Dask jobqueue</vt:lpstr>
      <vt:lpstr>Dask jobqueue</vt:lpstr>
      <vt:lpstr>Temporary solution</vt:lpstr>
      <vt:lpstr>Temporary solution</vt:lpstr>
      <vt:lpstr>Current Status</vt:lpstr>
      <vt:lpstr>Current Status</vt:lpstr>
      <vt:lpstr>Current Status</vt:lpstr>
      <vt:lpstr>Current Status</vt:lpstr>
      <vt:lpstr>Going forward and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Eriksen</dc:creator>
  <cp:lastModifiedBy>Samuel Eriksen</cp:lastModifiedBy>
  <cp:revision>2</cp:revision>
  <dcterms:created xsi:type="dcterms:W3CDTF">2020-12-11T12:24:09Z</dcterms:created>
  <dcterms:modified xsi:type="dcterms:W3CDTF">2023-02-24T14:11:55Z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2fa3fd3-029b-403d-91b4-1dc930cb0e60_Enabled">
    <vt:lpwstr>true</vt:lpwstr>
  </property>
  <property fmtid="{D5CDD505-2E9C-101B-9397-08002B2CF9AE}" pid="3" name="MSIP_Label_82fa3fd3-029b-403d-91b4-1dc930cb0e60_SetDate">
    <vt:lpwstr>2021-04-23T11:06:36Z</vt:lpwstr>
  </property>
  <property fmtid="{D5CDD505-2E9C-101B-9397-08002B2CF9AE}" pid="4" name="MSIP_Label_82fa3fd3-029b-403d-91b4-1dc930cb0e60_Method">
    <vt:lpwstr>Standard</vt:lpwstr>
  </property>
  <property fmtid="{D5CDD505-2E9C-101B-9397-08002B2CF9AE}" pid="5" name="MSIP_Label_82fa3fd3-029b-403d-91b4-1dc930cb0e60_Name">
    <vt:lpwstr>82fa3fd3-029b-403d-91b4-1dc930cb0e60</vt:lpwstr>
  </property>
  <property fmtid="{D5CDD505-2E9C-101B-9397-08002B2CF9AE}" pid="6" name="MSIP_Label_82fa3fd3-029b-403d-91b4-1dc930cb0e60_SiteId">
    <vt:lpwstr>4ae48b41-0137-4599-8661-fc641fe77bea</vt:lpwstr>
  </property>
  <property fmtid="{D5CDD505-2E9C-101B-9397-08002B2CF9AE}" pid="7" name="MSIP_Label_82fa3fd3-029b-403d-91b4-1dc930cb0e60_ActionId">
    <vt:lpwstr>1ddc7cc9-cde9-4401-b790-a7b1bec8668e</vt:lpwstr>
  </property>
  <property fmtid="{D5CDD505-2E9C-101B-9397-08002B2CF9AE}" pid="8" name="MSIP_Label_82fa3fd3-029b-403d-91b4-1dc930cb0e60_ContentBits">
    <vt:lpwstr>0</vt:lpwstr>
  </property>
  <property fmtid="{D5CDD505-2E9C-101B-9397-08002B2CF9AE}" pid="9" name="ContentTypeId">
    <vt:lpwstr>0x01010064F0A0FFD5000D46A909B7038366EBC2</vt:lpwstr>
  </property>
</Properties>
</file>