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8" r:id="rId4"/>
    <p:sldId id="260" r:id="rId5"/>
    <p:sldId id="26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5" autoAdjust="0"/>
    <p:restoredTop sz="94660"/>
  </p:normalViewPr>
  <p:slideViewPr>
    <p:cSldViewPr snapToGrid="0">
      <p:cViewPr varScale="1">
        <p:scale>
          <a:sx n="83" d="100"/>
          <a:sy n="83" d="100"/>
        </p:scale>
        <p:origin x="108" y="7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7122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12198F7-69AB-495C-94B8-01E8582D6FAA}" type="datetimeFigureOut">
              <a:rPr lang="en-US" smtClean="0"/>
              <a:t>01-Feb-23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2D62946-9451-4613-A6AD-7621BD151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974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12198F7-69AB-495C-94B8-01E8582D6FAA}" type="datetimeFigureOut">
              <a:rPr lang="en-US" smtClean="0"/>
              <a:t>01-Feb-23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2D62946-9451-4613-A6AD-7621BD151E4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9550886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12198F7-69AB-495C-94B8-01E8582D6FAA}" type="datetimeFigureOut">
              <a:rPr lang="en-US" smtClean="0"/>
              <a:t>01-Feb-23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2D62946-9451-4613-A6AD-7621BD151E4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483261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12198F7-69AB-495C-94B8-01E8582D6FAA}" type="datetimeFigureOut">
              <a:rPr lang="en-US" smtClean="0"/>
              <a:t>01-Feb-23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2D62946-9451-4613-A6AD-7621BD151E4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3105795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A12198F7-69AB-495C-94B8-01E8582D6FAA}" type="datetimeFigureOut">
              <a:rPr lang="en-US" smtClean="0"/>
              <a:t>01-Feb-23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F2D62946-9451-4613-A6AD-7621BD151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3808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A12198F7-69AB-495C-94B8-01E8582D6FAA}" type="datetimeFigureOut">
              <a:rPr lang="en-US" smtClean="0"/>
              <a:t>01-Feb-23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F2D62946-9451-4613-A6AD-7621BD151E4C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592592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12198F7-69AB-495C-94B8-01E8582D6FAA}" type="datetimeFigureOut">
              <a:rPr lang="en-US" smtClean="0"/>
              <a:t>01-Feb-23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F2D62946-9451-4613-A6AD-7621BD151E4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814856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12198F7-69AB-495C-94B8-01E8582D6FAA}" type="datetimeFigureOut">
              <a:rPr lang="en-US" smtClean="0"/>
              <a:t>01-Feb-23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F2D62946-9451-4613-A6AD-7621BD151E4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950149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198F7-69AB-495C-94B8-01E8582D6FAA}" type="datetimeFigureOut">
              <a:rPr lang="en-US" smtClean="0"/>
              <a:t>01-Feb-23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62946-9451-4613-A6AD-7621BD151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5722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198F7-69AB-495C-94B8-01E8582D6FAA}" type="datetimeFigureOut">
              <a:rPr lang="en-US" smtClean="0"/>
              <a:t>01-Feb-23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62946-9451-4613-A6AD-7621BD151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251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198F7-69AB-495C-94B8-01E8582D6FAA}" type="datetimeFigureOut">
              <a:rPr lang="en-US" smtClean="0"/>
              <a:t>01-Feb-23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62946-9451-4613-A6AD-7621BD151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9614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198F7-69AB-495C-94B8-01E8582D6FAA}" type="datetimeFigureOut">
              <a:rPr lang="en-US" smtClean="0"/>
              <a:t>01-Feb-23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62946-9451-4613-A6AD-7621BD151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2241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0398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852CC-D145-A738-99BD-D5CED92607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4B2801-8963-0C2D-21E3-C3C6EE980F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5AF4D3-E4DC-C01F-12E1-585A1CA14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198F7-69AB-495C-94B8-01E8582D6FAA}" type="datetimeFigureOut">
              <a:rPr lang="en-US" smtClean="0"/>
              <a:t>01-Feb-23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5FEC0C-F799-8425-75DB-DDD85A71A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7BA1B3-98BF-7086-0ED2-D41F581DB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62946-9451-4613-A6AD-7621BD151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770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E1090-214B-DC12-4D6D-9E3E1DEED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30AC53-ED69-F8C0-56E8-79C41448E8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7FE463-FD76-2F8C-7404-0008B2F2B2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A927AF-BBE2-A784-4498-48AEA93EC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8C6FF-5A47-4BC4-A1B2-8F04B12FB2BD}" type="datetimeFigureOut">
              <a:rPr lang="en-US" smtClean="0"/>
              <a:t>01-Feb-23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DE6BA5-C88E-9364-F020-A4A914683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159EFF-F276-F4F0-6C55-3C5F1CF25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547A6-01F1-4692-81F7-0A315717C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848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23245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198F7-69AB-495C-94B8-01E8582D6FAA}" type="datetimeFigureOut">
              <a:rPr lang="en-US" smtClean="0"/>
              <a:t>01-Feb-23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62946-9451-4613-A6AD-7621BD151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768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198F7-69AB-495C-94B8-01E8582D6FAA}" type="datetimeFigureOut">
              <a:rPr lang="en-US" smtClean="0"/>
              <a:t>01-Feb-23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62946-9451-4613-A6AD-7621BD151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581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198F7-69AB-495C-94B8-01E8582D6FAA}" type="datetimeFigureOut">
              <a:rPr lang="en-US" smtClean="0"/>
              <a:t>01-Feb-23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62946-9451-4613-A6AD-7621BD151E4C}" type="slidenum">
              <a:rPr lang="en-US" smtClean="0"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762987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198F7-69AB-495C-94B8-01E8582D6FAA}" type="datetimeFigureOut">
              <a:rPr lang="en-US" smtClean="0"/>
              <a:t>01-Feb-23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62946-9451-4613-A6AD-7621BD151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008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198F7-69AB-495C-94B8-01E8582D6FAA}" type="datetimeFigureOut">
              <a:rPr lang="en-US" smtClean="0"/>
              <a:t>01-Feb-23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62946-9451-4613-A6AD-7621BD151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764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198F7-69AB-495C-94B8-01E8582D6FAA}" type="datetimeFigureOut">
              <a:rPr lang="en-US" smtClean="0"/>
              <a:t>01-Feb-23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62946-9451-4613-A6AD-7621BD151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7619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A12198F7-69AB-495C-94B8-01E8582D6FAA}" type="datetimeFigureOut">
              <a:rPr lang="en-US" smtClean="0"/>
              <a:t>01-Feb-23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F2D62946-9451-4613-A6AD-7621BD151E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440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lhc-div-mms.web.cern.ch/tests/MAG/docum/hilumi/Schedule/schedule_12_2022.jpg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4BF77-56CE-FB0B-B6FC-F6BA9D0BC5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2046"/>
            <a:ext cx="9144000" cy="2500131"/>
          </a:xfrm>
        </p:spPr>
        <p:txBody>
          <a:bodyPr/>
          <a:lstStyle/>
          <a:p>
            <a:r>
              <a:rPr lang="en-US" dirty="0"/>
              <a:t>SM18 vertical benches</a:t>
            </a:r>
            <a:br>
              <a:rPr lang="en-US" dirty="0"/>
            </a:br>
            <a:r>
              <a:rPr lang="en-US" dirty="0"/>
              <a:t>Expectations for 2023 (+)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1DEDF1-4931-DBE2-BBEA-0A9E45CDE6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989081"/>
            <a:ext cx="9144000" cy="1655762"/>
          </a:xfrm>
        </p:spPr>
        <p:txBody>
          <a:bodyPr/>
          <a:lstStyle/>
          <a:p>
            <a:r>
              <a:rPr lang="en-US" dirty="0"/>
              <a:t>F. </a:t>
            </a:r>
            <a:r>
              <a:rPr lang="en-US"/>
              <a:t>Mangiarotti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EE77F2-1344-3CB9-E055-39F96543FF9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1494" y="2386792"/>
            <a:ext cx="3312138" cy="43091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Content Placeholder 6">
            <a:extLst>
              <a:ext uri="{FF2B5EF4-FFF2-40B4-BE49-F238E27FC236}">
                <a16:creationId xmlns:a16="http://schemas.microsoft.com/office/drawing/2014/main" id="{FC0C0C67-783C-987C-41BE-B35BEB1411E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29896" y="2662177"/>
            <a:ext cx="8130610" cy="40337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7991117-220A-F4F2-41C7-015213F0A895}"/>
              </a:ext>
            </a:extLst>
          </p:cNvPr>
          <p:cNvSpPr txBox="1"/>
          <p:nvPr/>
        </p:nvSpPr>
        <p:spPr>
          <a:xfrm>
            <a:off x="231494" y="2109793"/>
            <a:ext cx="96180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Cluster 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6F00085-62BB-394A-4ACD-6201EAF272EF}"/>
              </a:ext>
            </a:extLst>
          </p:cNvPr>
          <p:cNvSpPr txBox="1"/>
          <p:nvPr/>
        </p:nvSpPr>
        <p:spPr>
          <a:xfrm>
            <a:off x="10985880" y="2386792"/>
            <a:ext cx="97462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Cluster G</a:t>
            </a:r>
          </a:p>
        </p:txBody>
      </p:sp>
    </p:spTree>
    <p:extLst>
      <p:ext uri="{BB962C8B-B14F-4D97-AF65-F5344CB8AC3E}">
        <p14:creationId xmlns:p14="http://schemas.microsoft.com/office/powerpoint/2010/main" val="1758003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01EDA55-9E27-0FA8-1F26-006366CA03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021" y="805595"/>
            <a:ext cx="11533956" cy="29933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C4E6353-43BD-F4B4-A4AA-A10A6F3C98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6133" y="216533"/>
            <a:ext cx="11376025" cy="1065742"/>
          </a:xfrm>
        </p:spPr>
        <p:txBody>
          <a:bodyPr/>
          <a:lstStyle/>
          <a:p>
            <a:r>
              <a:rPr lang="en-GB" sz="2400" dirty="0"/>
              <a:t>Planned versus performed tests 2022</a:t>
            </a:r>
            <a:endParaRPr lang="en-US" sz="2400" dirty="0"/>
          </a:p>
        </p:txBody>
      </p: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CAD22C01-38A9-2978-E0C4-E68D35652A0B}"/>
              </a:ext>
            </a:extLst>
          </p:cNvPr>
          <p:cNvGraphicFramePr>
            <a:graphicFrameLocks noGrp="1"/>
          </p:cNvGraphicFramePr>
          <p:nvPr/>
        </p:nvGraphicFramePr>
        <p:xfrm>
          <a:off x="1089045" y="4195504"/>
          <a:ext cx="7157180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1436">
                  <a:extLst>
                    <a:ext uri="{9D8B030D-6E8A-4147-A177-3AD203B41FA5}">
                      <a16:colId xmlns:a16="http://schemas.microsoft.com/office/drawing/2014/main" val="4173760152"/>
                    </a:ext>
                  </a:extLst>
                </a:gridCol>
                <a:gridCol w="1431436">
                  <a:extLst>
                    <a:ext uri="{9D8B030D-6E8A-4147-A177-3AD203B41FA5}">
                      <a16:colId xmlns:a16="http://schemas.microsoft.com/office/drawing/2014/main" val="1194504270"/>
                    </a:ext>
                  </a:extLst>
                </a:gridCol>
                <a:gridCol w="1431436">
                  <a:extLst>
                    <a:ext uri="{9D8B030D-6E8A-4147-A177-3AD203B41FA5}">
                      <a16:colId xmlns:a16="http://schemas.microsoft.com/office/drawing/2014/main" val="1190492940"/>
                    </a:ext>
                  </a:extLst>
                </a:gridCol>
                <a:gridCol w="1431436">
                  <a:extLst>
                    <a:ext uri="{9D8B030D-6E8A-4147-A177-3AD203B41FA5}">
                      <a16:colId xmlns:a16="http://schemas.microsoft.com/office/drawing/2014/main" val="2477132392"/>
                    </a:ext>
                  </a:extLst>
                </a:gridCol>
                <a:gridCol w="1431436">
                  <a:extLst>
                    <a:ext uri="{9D8B030D-6E8A-4147-A177-3AD203B41FA5}">
                      <a16:colId xmlns:a16="http://schemas.microsoft.com/office/drawing/2014/main" val="1750749216"/>
                    </a:ext>
                  </a:extLst>
                </a:gridCol>
              </a:tblGrid>
              <a:tr h="488488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Item tests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Test runs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Weeks at cold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Item types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9333517"/>
                  </a:ext>
                </a:extLst>
              </a:tr>
              <a:tr h="488488">
                <a:tc>
                  <a:txBody>
                    <a:bodyPr/>
                    <a:lstStyle/>
                    <a:p>
                      <a:r>
                        <a:rPr lang="en-US" sz="1600" dirty="0"/>
                        <a:t>Planned 15.12.2021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4593054"/>
                  </a:ext>
                </a:extLst>
              </a:tr>
              <a:tr h="488488">
                <a:tc>
                  <a:txBody>
                    <a:bodyPr/>
                    <a:lstStyle/>
                    <a:p>
                      <a:r>
                        <a:rPr lang="en-US" sz="1600" dirty="0"/>
                        <a:t>Performed 07.12.2022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2968875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E7935B11-41C2-016F-4AF4-1A0EE425187F}"/>
              </a:ext>
            </a:extLst>
          </p:cNvPr>
          <p:cNvSpPr txBox="1"/>
          <p:nvPr/>
        </p:nvSpPr>
        <p:spPr>
          <a:xfrm>
            <a:off x="8474428" y="4195504"/>
            <a:ext cx="31055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Color code:</a:t>
            </a:r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EFFA1C-0136-79FD-1EED-0AF721B8AFE4}"/>
              </a:ext>
            </a:extLst>
          </p:cNvPr>
          <p:cNvSpPr txBox="1"/>
          <p:nvPr/>
        </p:nvSpPr>
        <p:spPr>
          <a:xfrm>
            <a:off x="8914643" y="1394370"/>
            <a:ext cx="2941529" cy="3693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Planned as of 15.12.2021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D91A57-8CB2-783E-D668-3C9C7DF3C016}"/>
              </a:ext>
            </a:extLst>
          </p:cNvPr>
          <p:cNvSpPr txBox="1"/>
          <p:nvPr/>
        </p:nvSpPr>
        <p:spPr>
          <a:xfrm>
            <a:off x="8757625" y="2446316"/>
            <a:ext cx="3098547" cy="3693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Performed as of 07.12.2022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D7DE728-E79D-5ED8-B611-D4EEBB2D487F}"/>
              </a:ext>
            </a:extLst>
          </p:cNvPr>
          <p:cNvSpPr/>
          <p:nvPr/>
        </p:nvSpPr>
        <p:spPr>
          <a:xfrm>
            <a:off x="8583814" y="4598018"/>
            <a:ext cx="998494" cy="243817"/>
          </a:xfrm>
          <a:prstGeom prst="rect">
            <a:avLst/>
          </a:prstGeom>
          <a:solidFill>
            <a:srgbClr val="5B9BD5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Cold tests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798F476-E64E-4E9F-2087-847FF2048164}"/>
              </a:ext>
            </a:extLst>
          </p:cNvPr>
          <p:cNvSpPr/>
          <p:nvPr/>
        </p:nvSpPr>
        <p:spPr>
          <a:xfrm>
            <a:off x="8583814" y="4942275"/>
            <a:ext cx="998494" cy="243817"/>
          </a:xfrm>
          <a:prstGeom prst="rect">
            <a:avLst/>
          </a:prstGeom>
          <a:solidFill>
            <a:srgbClr val="ED7D3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Warm tests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ECAD3DE-33BE-977E-558C-5ED7197F618B}"/>
              </a:ext>
            </a:extLst>
          </p:cNvPr>
          <p:cNvSpPr/>
          <p:nvPr/>
        </p:nvSpPr>
        <p:spPr>
          <a:xfrm>
            <a:off x="9687140" y="4942275"/>
            <a:ext cx="1210090" cy="243817"/>
          </a:xfrm>
          <a:prstGeom prst="rect">
            <a:avLst/>
          </a:prstGeom>
          <a:solidFill>
            <a:srgbClr val="F8CBAD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Warm standby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85FF0A3-F338-F46B-553D-07206DDC3E5E}"/>
              </a:ext>
            </a:extLst>
          </p:cNvPr>
          <p:cNvSpPr/>
          <p:nvPr/>
        </p:nvSpPr>
        <p:spPr>
          <a:xfrm>
            <a:off x="9687140" y="4598017"/>
            <a:ext cx="1210090" cy="243817"/>
          </a:xfrm>
          <a:prstGeom prst="rect">
            <a:avLst/>
          </a:prstGeom>
          <a:solidFill>
            <a:srgbClr val="BDD7E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Cold standby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F3C3A1A-B77C-8568-601A-E7F29E528647}"/>
              </a:ext>
            </a:extLst>
          </p:cNvPr>
          <p:cNvSpPr/>
          <p:nvPr/>
        </p:nvSpPr>
        <p:spPr>
          <a:xfrm>
            <a:off x="8583814" y="5286532"/>
            <a:ext cx="998494" cy="32833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Holidays &amp; shutdown</a:t>
            </a:r>
          </a:p>
        </p:txBody>
      </p:sp>
    </p:spTree>
    <p:extLst>
      <p:ext uri="{BB962C8B-B14F-4D97-AF65-F5344CB8AC3E}">
        <p14:creationId xmlns:p14="http://schemas.microsoft.com/office/powerpoint/2010/main" val="1573159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8F3D531-DEC5-F45B-4175-34D7421B0C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115" y="1282045"/>
            <a:ext cx="7272217" cy="452176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44855C6-0EA9-737A-A694-41CB380700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SM18 tests per year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33814C-FECC-02FE-5CEA-6D9E05E152B8}"/>
              </a:ext>
            </a:extLst>
          </p:cNvPr>
          <p:cNvSpPr txBox="1"/>
          <p:nvPr/>
        </p:nvSpPr>
        <p:spPr>
          <a:xfrm>
            <a:off x="1166929" y="6396827"/>
            <a:ext cx="94129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Each “test run” comprises all the tests between a cool down and the successive warm up on a given test item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79DAD93-93EB-10CD-24A9-FA8A00C8C2CD}"/>
              </a:ext>
            </a:extLst>
          </p:cNvPr>
          <p:cNvCxnSpPr/>
          <p:nvPr/>
        </p:nvCxnSpPr>
        <p:spPr>
          <a:xfrm flipV="1">
            <a:off x="4496586" y="1772239"/>
            <a:ext cx="5967167" cy="1687398"/>
          </a:xfrm>
          <a:prstGeom prst="straightConnector1">
            <a:avLst/>
          </a:prstGeom>
          <a:ln w="76200">
            <a:solidFill>
              <a:schemeClr val="accent5">
                <a:lumMod val="60000"/>
                <a:lumOff val="40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Arc 12">
            <a:extLst>
              <a:ext uri="{FF2B5EF4-FFF2-40B4-BE49-F238E27FC236}">
                <a16:creationId xmlns:a16="http://schemas.microsoft.com/office/drawing/2014/main" id="{2D72F680-B7DC-9A6D-BED5-193213A5ABD1}"/>
              </a:ext>
            </a:extLst>
          </p:cNvPr>
          <p:cNvSpPr/>
          <p:nvPr/>
        </p:nvSpPr>
        <p:spPr>
          <a:xfrm>
            <a:off x="3384222" y="-571938"/>
            <a:ext cx="5882326" cy="4072378"/>
          </a:xfrm>
          <a:prstGeom prst="arc">
            <a:avLst>
              <a:gd name="adj1" fmla="val 215446"/>
              <a:gd name="adj2" fmla="val 3908180"/>
            </a:avLst>
          </a:prstGeom>
          <a:ln w="76200">
            <a:solidFill>
              <a:schemeClr val="accent1">
                <a:lumMod val="60000"/>
                <a:lumOff val="40000"/>
              </a:schemeClr>
            </a:solidFill>
            <a:headEnd type="triangl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661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4B3326-0A2F-4200-E9E1-80F5DD4CD3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14472"/>
            <a:ext cx="11376025" cy="1065742"/>
          </a:xfrm>
        </p:spPr>
        <p:txBody>
          <a:bodyPr/>
          <a:lstStyle/>
          <a:p>
            <a:r>
              <a:rPr lang="en-US" sz="2400" dirty="0"/>
              <a:t>2023 onwards: “official” expectations from HL-LHC WP3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69CC4934-1E85-9320-DDCE-7173F719E9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0" y="850345"/>
            <a:ext cx="11236971" cy="2512984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8766CCA2-EF3D-7BB5-20AB-6C9CCB39458A}"/>
              </a:ext>
            </a:extLst>
          </p:cNvPr>
          <p:cNvSpPr txBox="1"/>
          <p:nvPr/>
        </p:nvSpPr>
        <p:spPr>
          <a:xfrm>
            <a:off x="1633768" y="2872974"/>
            <a:ext cx="3096260" cy="3693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 dirty="0"/>
              <a:t>WP3 planning 12.2022 (</a:t>
            </a:r>
            <a:r>
              <a:rPr lang="en-US" dirty="0">
                <a:hlinkClick r:id="rId3"/>
              </a:rPr>
              <a:t>link</a:t>
            </a:r>
            <a:r>
              <a:rPr lang="en-US" dirty="0"/>
              <a:t>)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8B91EA2-42D3-D138-ACCC-B4A0E6A24D2D}"/>
              </a:ext>
            </a:extLst>
          </p:cNvPr>
          <p:cNvGrpSpPr/>
          <p:nvPr/>
        </p:nvGrpSpPr>
        <p:grpSpPr>
          <a:xfrm>
            <a:off x="197731" y="3429000"/>
            <a:ext cx="11025408" cy="2232907"/>
            <a:chOff x="513081" y="3304246"/>
            <a:chExt cx="11025408" cy="223290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054BCD9-A2BD-840D-0060-7EBCAED253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83830"/>
            <a:stretch/>
          </p:blipFill>
          <p:spPr>
            <a:xfrm>
              <a:off x="513081" y="3304246"/>
              <a:ext cx="11025408" cy="477273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1415775-5E83-2EA4-4161-7FCE85C791B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40520"/>
            <a:stretch/>
          </p:blipFill>
          <p:spPr>
            <a:xfrm>
              <a:off x="513081" y="3781519"/>
              <a:ext cx="11025408" cy="175563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54287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0E4BB-A515-F90F-DF72-F5BEB3C24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228" y="333190"/>
            <a:ext cx="11376025" cy="1065742"/>
          </a:xfrm>
        </p:spPr>
        <p:txBody>
          <a:bodyPr/>
          <a:lstStyle/>
          <a:p>
            <a:r>
              <a:rPr lang="en-US" sz="2400" dirty="0"/>
              <a:t> Test requests from 2023 onwards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08E488-21FD-993C-5398-AADBB6622E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0367" y="906464"/>
            <a:ext cx="5181600" cy="4737628"/>
          </a:xfrm>
        </p:spPr>
        <p:txBody>
          <a:bodyPr>
            <a:normAutofit fontScale="62500" lnSpcReduction="20000"/>
          </a:bodyPr>
          <a:lstStyle/>
          <a:p>
            <a:r>
              <a:rPr lang="en-US" dirty="0">
                <a:solidFill>
                  <a:srgbClr val="011893"/>
                </a:solidFill>
              </a:rPr>
              <a:t>LHC:</a:t>
            </a:r>
          </a:p>
          <a:p>
            <a:pPr lvl="1"/>
            <a:r>
              <a:rPr lang="en-US" sz="2100" dirty="0">
                <a:solidFill>
                  <a:srgbClr val="011893"/>
                </a:solidFill>
              </a:rPr>
              <a:t>Spare diodes: 5 sets</a:t>
            </a:r>
          </a:p>
          <a:p>
            <a:r>
              <a:rPr lang="en-US" dirty="0">
                <a:solidFill>
                  <a:srgbClr val="011893"/>
                </a:solidFill>
              </a:rPr>
              <a:t>WP3:</a:t>
            </a:r>
          </a:p>
          <a:p>
            <a:pPr lvl="1"/>
            <a:r>
              <a:rPr lang="en-US" sz="2100" dirty="0">
                <a:solidFill>
                  <a:schemeClr val="tx1"/>
                </a:solidFill>
              </a:rPr>
              <a:t>Insourcing of MCBXF[A,B]: up to 16 magnets, not initially foreseen</a:t>
            </a:r>
          </a:p>
          <a:p>
            <a:pPr lvl="1"/>
            <a:r>
              <a:rPr lang="en-US" sz="2100" dirty="0">
                <a:solidFill>
                  <a:schemeClr val="tx1"/>
                </a:solidFill>
              </a:rPr>
              <a:t>Additional tests of MCBRD: new request to test at least four magnets</a:t>
            </a:r>
          </a:p>
          <a:p>
            <a:pPr lvl="1"/>
            <a:r>
              <a:rPr lang="en-US" sz="2100" dirty="0">
                <a:solidFill>
                  <a:schemeClr val="tx1"/>
                </a:solidFill>
              </a:rPr>
              <a:t>MQXF short models: 4-5 iterations of 2-3 magnets, need to be flexible to adapt to new requests</a:t>
            </a:r>
          </a:p>
          <a:p>
            <a:pPr lvl="1"/>
            <a:r>
              <a:rPr lang="en-US" sz="2100" dirty="0">
                <a:solidFill>
                  <a:schemeClr val="tx1"/>
                </a:solidFill>
              </a:rPr>
              <a:t>Busbars and conduction-cooled leads</a:t>
            </a:r>
          </a:p>
          <a:p>
            <a:r>
              <a:rPr lang="en-US" dirty="0">
                <a:solidFill>
                  <a:srgbClr val="011893"/>
                </a:solidFill>
              </a:rPr>
              <a:t>WP6a: </a:t>
            </a:r>
          </a:p>
          <a:p>
            <a:pPr lvl="1"/>
            <a:r>
              <a:rPr lang="en-US" sz="2100" dirty="0">
                <a:solidFill>
                  <a:srgbClr val="011893"/>
                </a:solidFill>
              </a:rPr>
              <a:t>Current leads: 8 sets </a:t>
            </a:r>
          </a:p>
          <a:p>
            <a:r>
              <a:rPr lang="en-US" dirty="0">
                <a:solidFill>
                  <a:srgbClr val="011893"/>
                </a:solidFill>
              </a:rPr>
              <a:t>WP7: </a:t>
            </a:r>
          </a:p>
          <a:p>
            <a:pPr lvl="1"/>
            <a:r>
              <a:rPr lang="en-US" sz="2100" dirty="0">
                <a:solidFill>
                  <a:srgbClr val="011893"/>
                </a:solidFill>
              </a:rPr>
              <a:t>Inner triplet diodes: 6 sets</a:t>
            </a:r>
          </a:p>
          <a:p>
            <a:r>
              <a:rPr lang="en-US" dirty="0">
                <a:solidFill>
                  <a:srgbClr val="011893"/>
                </a:solidFill>
              </a:rPr>
              <a:t>WP11: </a:t>
            </a:r>
          </a:p>
          <a:p>
            <a:pPr lvl="1"/>
            <a:r>
              <a:rPr lang="en-US" sz="2100" dirty="0">
                <a:solidFill>
                  <a:srgbClr val="011893"/>
                </a:solidFill>
              </a:rPr>
              <a:t>One double aperture short model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66B62A-331E-B7E3-31A7-5EAFD61BE9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906464"/>
            <a:ext cx="5181600" cy="4737628"/>
          </a:xfrm>
        </p:spPr>
        <p:txBody>
          <a:bodyPr>
            <a:normAutofit fontScale="62500" lnSpcReduction="20000"/>
          </a:bodyPr>
          <a:lstStyle/>
          <a:p>
            <a:r>
              <a:rPr lang="en-US" dirty="0">
                <a:solidFill>
                  <a:srgbClr val="011893"/>
                </a:solidFill>
              </a:rPr>
              <a:t>HFM TDP and 14T+: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rgbClr val="011893"/>
                </a:solidFill>
              </a:rPr>
              <a:t>Other sources (all TBC):</a:t>
            </a:r>
          </a:p>
          <a:p>
            <a:pPr lvl="1"/>
            <a:r>
              <a:rPr lang="en-US" sz="2100" dirty="0">
                <a:solidFill>
                  <a:schemeClr val="tx1"/>
                </a:solidFill>
              </a:rPr>
              <a:t>HFM mirror configuration in 2024</a:t>
            </a:r>
          </a:p>
          <a:p>
            <a:pPr lvl="1"/>
            <a:r>
              <a:rPr lang="en-US" sz="2100" dirty="0">
                <a:solidFill>
                  <a:schemeClr val="tx1"/>
                </a:solidFill>
              </a:rPr>
              <a:t>HFM 12 T: expected in 2026</a:t>
            </a:r>
          </a:p>
          <a:p>
            <a:pPr lvl="1"/>
            <a:r>
              <a:rPr lang="en-US" sz="2100" dirty="0">
                <a:solidFill>
                  <a:schemeClr val="tx1"/>
                </a:solidFill>
              </a:rPr>
              <a:t>HFM demonstrators (e.g., SMC, RMM)</a:t>
            </a:r>
          </a:p>
          <a:p>
            <a:pPr lvl="1"/>
            <a:r>
              <a:rPr lang="en-US" sz="2100" dirty="0">
                <a:solidFill>
                  <a:schemeClr val="tx1"/>
                </a:solidFill>
              </a:rPr>
              <a:t>Fusillo: 3-5 magnets, starting Q2 2023</a:t>
            </a:r>
          </a:p>
          <a:p>
            <a:pPr lvl="1"/>
            <a:r>
              <a:rPr lang="en-US" sz="2100" dirty="0">
                <a:solidFill>
                  <a:schemeClr val="tx1"/>
                </a:solidFill>
              </a:rPr>
              <a:t>Other R&amp;D </a:t>
            </a:r>
            <a:r>
              <a:rPr lang="en-US" sz="2100" dirty="0" err="1">
                <a:solidFill>
                  <a:schemeClr val="tx1"/>
                </a:solidFill>
              </a:rPr>
              <a:t>demonstators</a:t>
            </a:r>
            <a:r>
              <a:rPr lang="en-US" sz="2100" dirty="0">
                <a:solidFill>
                  <a:schemeClr val="tx1"/>
                </a:solidFill>
              </a:rPr>
              <a:t> (e.g., SIG, HFM HTS …) </a:t>
            </a:r>
          </a:p>
          <a:p>
            <a:pPr lvl="1"/>
            <a:r>
              <a:rPr lang="en-US" sz="2100" dirty="0">
                <a:solidFill>
                  <a:schemeClr val="tx1"/>
                </a:solidFill>
              </a:rPr>
              <a:t>Outside requests, e.g., PSI, </a:t>
            </a:r>
            <a:r>
              <a:rPr lang="en-US" sz="2100" dirty="0" err="1">
                <a:solidFill>
                  <a:schemeClr val="tx1"/>
                </a:solidFill>
              </a:rPr>
              <a:t>SuperSun</a:t>
            </a:r>
            <a:r>
              <a:rPr lang="en-US" sz="2100" dirty="0">
                <a:solidFill>
                  <a:schemeClr val="tx1"/>
                </a:solidFill>
              </a:rPr>
              <a:t> …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36BE2DF-7B68-B302-6947-FF5D830867F3}"/>
              </a:ext>
            </a:extLst>
          </p:cNvPr>
          <p:cNvGraphicFramePr>
            <a:graphicFrameLocks noGrp="1"/>
          </p:cNvGraphicFramePr>
          <p:nvPr/>
        </p:nvGraphicFramePr>
        <p:xfrm>
          <a:off x="6373812" y="1096101"/>
          <a:ext cx="4575312" cy="22574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53616">
                  <a:extLst>
                    <a:ext uri="{9D8B030D-6E8A-4147-A177-3AD203B41FA5}">
                      <a16:colId xmlns:a16="http://schemas.microsoft.com/office/drawing/2014/main" val="1676832261"/>
                    </a:ext>
                  </a:extLst>
                </a:gridCol>
                <a:gridCol w="653616">
                  <a:extLst>
                    <a:ext uri="{9D8B030D-6E8A-4147-A177-3AD203B41FA5}">
                      <a16:colId xmlns:a16="http://schemas.microsoft.com/office/drawing/2014/main" val="2628446969"/>
                    </a:ext>
                  </a:extLst>
                </a:gridCol>
                <a:gridCol w="653616">
                  <a:extLst>
                    <a:ext uri="{9D8B030D-6E8A-4147-A177-3AD203B41FA5}">
                      <a16:colId xmlns:a16="http://schemas.microsoft.com/office/drawing/2014/main" val="785726244"/>
                    </a:ext>
                  </a:extLst>
                </a:gridCol>
                <a:gridCol w="653616">
                  <a:extLst>
                    <a:ext uri="{9D8B030D-6E8A-4147-A177-3AD203B41FA5}">
                      <a16:colId xmlns:a16="http://schemas.microsoft.com/office/drawing/2014/main" val="1480343529"/>
                    </a:ext>
                  </a:extLst>
                </a:gridCol>
                <a:gridCol w="653616">
                  <a:extLst>
                    <a:ext uri="{9D8B030D-6E8A-4147-A177-3AD203B41FA5}">
                      <a16:colId xmlns:a16="http://schemas.microsoft.com/office/drawing/2014/main" val="3265983913"/>
                    </a:ext>
                  </a:extLst>
                </a:gridCol>
                <a:gridCol w="653616">
                  <a:extLst>
                    <a:ext uri="{9D8B030D-6E8A-4147-A177-3AD203B41FA5}">
                      <a16:colId xmlns:a16="http://schemas.microsoft.com/office/drawing/2014/main" val="3279286623"/>
                    </a:ext>
                  </a:extLst>
                </a:gridCol>
                <a:gridCol w="653616">
                  <a:extLst>
                    <a:ext uri="{9D8B030D-6E8A-4147-A177-3AD203B41FA5}">
                      <a16:colId xmlns:a16="http://schemas.microsoft.com/office/drawing/2014/main" val="2671398579"/>
                    </a:ext>
                  </a:extLst>
                </a:gridCol>
              </a:tblGrid>
              <a:tr h="3035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TESTS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SMC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eRMC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MQXFS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RMM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eRMC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14T+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25931272"/>
                  </a:ext>
                </a:extLst>
              </a:tr>
              <a:tr h="3035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2022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2801002"/>
                  </a:ext>
                </a:extLst>
              </a:tr>
              <a:tr h="3035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2023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28155832"/>
                  </a:ext>
                </a:extLst>
              </a:tr>
              <a:tr h="3035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2024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36548218"/>
                  </a:ext>
                </a:extLst>
              </a:tr>
              <a:tr h="3035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2025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           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91552342"/>
                  </a:ext>
                </a:extLst>
              </a:tr>
              <a:tr h="3035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2026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88200376"/>
                  </a:ext>
                </a:extLst>
              </a:tr>
              <a:tr h="3035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2027 +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9045899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31FDDE96-6764-AFF1-9DB2-8BB1674E7B41}"/>
              </a:ext>
            </a:extLst>
          </p:cNvPr>
          <p:cNvSpPr txBox="1"/>
          <p:nvPr/>
        </p:nvSpPr>
        <p:spPr>
          <a:xfrm>
            <a:off x="9834166" y="896541"/>
            <a:ext cx="127919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Plan as of 07.2022</a:t>
            </a:r>
          </a:p>
        </p:txBody>
      </p:sp>
    </p:spTree>
    <p:extLst>
      <p:ext uri="{BB962C8B-B14F-4D97-AF65-F5344CB8AC3E}">
        <p14:creationId xmlns:p14="http://schemas.microsoft.com/office/powerpoint/2010/main" val="1961127038"/>
      </p:ext>
    </p:extLst>
  </p:cSld>
  <p:clrMapOvr>
    <a:masterClrMapping/>
  </p:clrMapOvr>
</p:sld>
</file>

<file path=ppt/theme/theme1.xml><?xml version="1.0" encoding="utf-8"?>
<a:theme xmlns:a="http://schemas.openxmlformats.org/drawingml/2006/main" name="CERN_16x9_2021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16x9_2021" id="{E6588A15-68E5-4671-ACB4-45924010DD6E}" vid="{72270FA3-8472-4097-B245-DF27778B2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CERN_16x9_2021</Template>
  <TotalTime>8</TotalTime>
  <Words>304</Words>
  <Application>Microsoft Office PowerPoint</Application>
  <PresentationFormat>Widescreen</PresentationFormat>
  <Paragraphs>92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CERN_16x9_2021</vt:lpstr>
      <vt:lpstr>SM18 vertical benches Expectations for 2023 (+) </vt:lpstr>
      <vt:lpstr>Planned versus performed tests 2022</vt:lpstr>
      <vt:lpstr>SM18 tests per year</vt:lpstr>
      <vt:lpstr>2023 onwards: “official” expectations from HL-LHC WP3</vt:lpstr>
      <vt:lpstr> Test requests from 2023 onwards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SM18 vertical benches Expectations for 2023 (+)</dc:title>
  <dc:creator>Franco Julio Mangiarotti</dc:creator>
  <cp:lastModifiedBy>Franco Julio Mangiarotti</cp:lastModifiedBy>
  <cp:revision>5</cp:revision>
  <dcterms:created xsi:type="dcterms:W3CDTF">2023-02-01T15:23:42Z</dcterms:created>
  <dcterms:modified xsi:type="dcterms:W3CDTF">2023-02-01T15:33:26Z</dcterms:modified>
</cp:coreProperties>
</file>