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60" r:id="rId2"/>
  </p:sldMasterIdLst>
  <p:notesMasterIdLst>
    <p:notesMasterId r:id="rId11"/>
  </p:notesMasterIdLst>
  <p:sldIdLst>
    <p:sldId id="1496" r:id="rId3"/>
    <p:sldId id="1495" r:id="rId4"/>
    <p:sldId id="299" r:id="rId5"/>
    <p:sldId id="261" r:id="rId6"/>
    <p:sldId id="1498" r:id="rId7"/>
    <p:sldId id="301" r:id="rId8"/>
    <p:sldId id="1500" r:id="rId9"/>
    <p:sldId id="1499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1893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13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39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57-4AC6-A779-8DA455434E20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57-4AC6-A779-8DA455434E20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257-4AC6-A779-8DA455434E2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'2022 MM'!$P$3:$P$5</c:f>
              <c:strCache>
                <c:ptCount val="3"/>
                <c:pt idx="0">
                  <c:v>SPS</c:v>
                </c:pt>
                <c:pt idx="1">
                  <c:v>PS</c:v>
                </c:pt>
                <c:pt idx="2">
                  <c:v>Linac</c:v>
                </c:pt>
              </c:strCache>
            </c:strRef>
          </c:cat>
          <c:val>
            <c:numRef>
              <c:f>'2022 MM'!$Q$3:$Q$5</c:f>
              <c:numCache>
                <c:formatCode>General</c:formatCode>
                <c:ptCount val="3"/>
                <c:pt idx="0">
                  <c:v>15</c:v>
                </c:pt>
                <c:pt idx="1">
                  <c:v>6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257-4AC6-A779-8DA455434E2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B96-401C-A7D8-8BF742838AA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B96-401C-A7D8-8BF742838AA5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B96-401C-A7D8-8BF742838AA5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B96-401C-A7D8-8BF742838AA5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B96-401C-A7D8-8BF742838AA5}"/>
              </c:ext>
            </c:extLst>
          </c:dPt>
          <c:dLbls>
            <c:dLbl>
              <c:idx val="0"/>
              <c:layout>
                <c:manualLayout>
                  <c:x val="-0.18065422555381039"/>
                  <c:y val="7.157739222668384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394813214477046"/>
                      <c:h val="0.1548129530699246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AB96-401C-A7D8-8BF742838AA5}"/>
                </c:ext>
              </c:extLst>
            </c:dLbl>
            <c:dLbl>
              <c:idx val="1"/>
              <c:layout>
                <c:manualLayout>
                  <c:x val="-7.0313161523791779E-17"/>
                  <c:y val="-0.1602609747241937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518332468627488"/>
                      <c:h val="0.1369007105659664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AB96-401C-A7D8-8BF742838AA5}"/>
                </c:ext>
              </c:extLst>
            </c:dLbl>
            <c:dLbl>
              <c:idx val="2"/>
              <c:layout>
                <c:manualLayout>
                  <c:x val="0.21043965340244544"/>
                  <c:y val="-7.044256599525938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B96-401C-A7D8-8BF742838AA5}"/>
                </c:ext>
              </c:extLst>
            </c:dLbl>
            <c:dLbl>
              <c:idx val="3"/>
              <c:layout>
                <c:manualLayout>
                  <c:x val="0.14131550632223158"/>
                  <c:y val="0.1140378600110397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B96-401C-A7D8-8BF742838A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'2022 MM'!$P$56:$P$60</c:f>
              <c:strCache>
                <c:ptCount val="5"/>
                <c:pt idx="0">
                  <c:v>Collaboration </c:v>
                </c:pt>
                <c:pt idx="1">
                  <c:v>MedAustron</c:v>
                </c:pt>
                <c:pt idx="2">
                  <c:v>Fusilllo</c:v>
                </c:pt>
                <c:pt idx="3">
                  <c:v>LEIR </c:v>
                </c:pt>
                <c:pt idx="4">
                  <c:v>HEL</c:v>
                </c:pt>
              </c:strCache>
            </c:strRef>
          </c:cat>
          <c:val>
            <c:numRef>
              <c:f>'2022 MM'!$Q$56:$Q$60</c:f>
              <c:numCache>
                <c:formatCode>General</c:formatCode>
                <c:ptCount val="5"/>
                <c:pt idx="0">
                  <c:v>6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B96-401C-A7D8-8BF742838AA5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4450-E424-454C-BEC0-C8D7B90219D2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A4B18-D747-5448-B7A7-A1D85DBEE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4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316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28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7200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63912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02346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443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9030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930148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839032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804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179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2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15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E87FD-730D-78A4-06AE-B95722402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AF264-22AB-CA95-6C82-95395E5C7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A8231-D8A1-F32F-ADA5-F4A76D9C1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C6A4F-83A5-EED0-DEB3-F4C4376C8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EE2E0-B02C-C89B-6BB4-681E528D4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41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198F7-69AB-495C-94B8-01E8582D6FA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961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344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42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7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99026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5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7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035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1D8C6FF-5A47-4BC4-A1B2-8F04B12FB2BD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5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7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5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12198F7-69AB-495C-94B8-01E8582D6FAA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2D62946-9451-4613-A6AD-7621BD151E4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40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hyperlink" Target="https://norma-db.web.cern.ch/magnet/idcard/11702/" TargetMode="External"/><Relationship Id="rId21" Type="http://schemas.openxmlformats.org/officeDocument/2006/relationships/hyperlink" Target="https://norma-db.web.cern.ch/magnet/idcard/11701/" TargetMode="External"/><Relationship Id="rId42" Type="http://schemas.openxmlformats.org/officeDocument/2006/relationships/hyperlink" Target="https://edms.cern.ch/document/2754867/1" TargetMode="External"/><Relationship Id="rId47" Type="http://schemas.openxmlformats.org/officeDocument/2006/relationships/hyperlink" Target="https://cmmsx.cern.ch/SSO/eamlight/workorder.xhtml?screen=WSJB29&amp;code=26979365" TargetMode="External"/><Relationship Id="rId63" Type="http://schemas.openxmlformats.org/officeDocument/2006/relationships/hyperlink" Target="https://cmmsx.cern.ch/SSO/eamlight/workorder.xhtml?screen=WSJB29&amp;code=26979715" TargetMode="External"/><Relationship Id="rId68" Type="http://schemas.openxmlformats.org/officeDocument/2006/relationships/hyperlink" Target="https://norma-db.web.cern.ch/magnet/idcard/11198/" TargetMode="External"/><Relationship Id="rId84" Type="http://schemas.openxmlformats.org/officeDocument/2006/relationships/hyperlink" Target="https://edms.cern.ch/document/2805111/" TargetMode="External"/><Relationship Id="rId89" Type="http://schemas.openxmlformats.org/officeDocument/2006/relationships/hyperlink" Target="https://norma-db.web.cern.ch/magnet/idcard/3604/" TargetMode="External"/><Relationship Id="rId16" Type="http://schemas.openxmlformats.org/officeDocument/2006/relationships/hyperlink" Target="https://norma-db.web.cern.ch/magnet/idcard/11564/" TargetMode="External"/><Relationship Id="rId11" Type="http://schemas.openxmlformats.org/officeDocument/2006/relationships/hyperlink" Target="https://cmmsx.cern.ch/SSO/eamlight/workorder.xhtml?screen=WSJB29&amp;code=30834036" TargetMode="External"/><Relationship Id="rId32" Type="http://schemas.openxmlformats.org/officeDocument/2006/relationships/hyperlink" Target="https://cmmsx.cern.ch/SSO/eamlight/workorder.xhtml?screen=WSJB29&amp;code=31006918" TargetMode="External"/><Relationship Id="rId37" Type="http://schemas.openxmlformats.org/officeDocument/2006/relationships/hyperlink" Target="https://norma-db.web.cern.ch/magnet/idcard/3897/" TargetMode="External"/><Relationship Id="rId53" Type="http://schemas.openxmlformats.org/officeDocument/2006/relationships/hyperlink" Target="https://norma-db.web.cern.ch/magnet/idcard/3996/" TargetMode="External"/><Relationship Id="rId58" Type="http://schemas.openxmlformats.org/officeDocument/2006/relationships/hyperlink" Target="https://norma-db.web.cern.ch/magnet/idcard/11192/" TargetMode="External"/><Relationship Id="rId74" Type="http://schemas.openxmlformats.org/officeDocument/2006/relationships/hyperlink" Target="https://cmmsx.cern.ch/SSO/eamlight/workorder.xhtml?screen=WSJB29&amp;code=31245590" TargetMode="External"/><Relationship Id="rId79" Type="http://schemas.openxmlformats.org/officeDocument/2006/relationships/hyperlink" Target="https://norma-db.web.cern.ch/magnet/idcard/4342/" TargetMode="External"/><Relationship Id="rId5" Type="http://schemas.openxmlformats.org/officeDocument/2006/relationships/chart" Target="../charts/chart1.xml"/><Relationship Id="rId90" Type="http://schemas.openxmlformats.org/officeDocument/2006/relationships/hyperlink" Target="https://eamlight.cern.ch/workorder/31484498/?screen=WSJB29&amp;code=31484498" TargetMode="External"/><Relationship Id="rId22" Type="http://schemas.openxmlformats.org/officeDocument/2006/relationships/hyperlink" Target="https://cmmsx.cern.ch/SSO/eamlight/workorder.xhtml?screen=WSJB29&amp;code=30840103" TargetMode="External"/><Relationship Id="rId27" Type="http://schemas.openxmlformats.org/officeDocument/2006/relationships/hyperlink" Target="https://cmmsx.cern.ch/SSO/eamlight/workorder.xhtml?screen=WSJB29&amp;code=30840109" TargetMode="External"/><Relationship Id="rId43" Type="http://schemas.openxmlformats.org/officeDocument/2006/relationships/hyperlink" Target="https://norma-db.web.cern.ch/magnet/idcard/11181/" TargetMode="External"/><Relationship Id="rId48" Type="http://schemas.openxmlformats.org/officeDocument/2006/relationships/hyperlink" Target="https://cmmsx.cern.ch/SSO/eamlight/workorder.xhtml?screen=WSJB29&amp;code=31148061" TargetMode="External"/><Relationship Id="rId64" Type="http://schemas.openxmlformats.org/officeDocument/2006/relationships/hyperlink" Target="https://norma-db.web.cern.ch/magnet/idcard/11196/" TargetMode="External"/><Relationship Id="rId69" Type="http://schemas.openxmlformats.org/officeDocument/2006/relationships/hyperlink" Target="https://cmmsx.cern.ch/SSO/eamlight/workorder.xhtml?screen=WSJB29&amp;code=26980053" TargetMode="External"/><Relationship Id="rId8" Type="http://schemas.openxmlformats.org/officeDocument/2006/relationships/hyperlink" Target="https://cmmsx.cern.ch/SSO/eamlight/workorder.xhtml?screen=WSJB29&amp;code=30833941" TargetMode="External"/><Relationship Id="rId51" Type="http://schemas.openxmlformats.org/officeDocument/2006/relationships/hyperlink" Target="https://norma-db.web.cern.ch/magnet/idcard/11185/" TargetMode="External"/><Relationship Id="rId72" Type="http://schemas.openxmlformats.org/officeDocument/2006/relationships/hyperlink" Target="https://edms.cern.ch/document/2782485/1" TargetMode="External"/><Relationship Id="rId80" Type="http://schemas.openxmlformats.org/officeDocument/2006/relationships/hyperlink" Target="https://cmmsx.cern.ch/SSO/eamlight/workorder.xhtml?screen=WSJB29&amp;code=31386120" TargetMode="External"/><Relationship Id="rId85" Type="http://schemas.openxmlformats.org/officeDocument/2006/relationships/hyperlink" Target="https://norma-db.web.cern.ch/magnet/idcard/9142/" TargetMode="External"/><Relationship Id="rId93" Type="http://schemas.openxmlformats.org/officeDocument/2006/relationships/hyperlink" Target="https://eamlight.cern.ch/workorder/29424824" TargetMode="External"/><Relationship Id="rId3" Type="http://schemas.openxmlformats.org/officeDocument/2006/relationships/image" Target="../media/image6.jpeg"/><Relationship Id="rId12" Type="http://schemas.openxmlformats.org/officeDocument/2006/relationships/hyperlink" Target="https://edms.cern.ch/document/2723403/" TargetMode="External"/><Relationship Id="rId17" Type="http://schemas.openxmlformats.org/officeDocument/2006/relationships/hyperlink" Target="https://cmmsx.cern.ch/SSO/eamlight/workorder.xhtml?screen=WSJB29&amp;code=31013351" TargetMode="External"/><Relationship Id="rId25" Type="http://schemas.openxmlformats.org/officeDocument/2006/relationships/hyperlink" Target="https://edms.cern.ch/document/2739590/" TargetMode="External"/><Relationship Id="rId33" Type="http://schemas.openxmlformats.org/officeDocument/2006/relationships/hyperlink" Target="https://edms.cern.ch/document/2745303/1" TargetMode="External"/><Relationship Id="rId38" Type="http://schemas.openxmlformats.org/officeDocument/2006/relationships/hyperlink" Target="https://cmmsx.cern.ch/SSO/eamlight/workorder.xhtml?screen=WSJB29&amp;code=31149986" TargetMode="External"/><Relationship Id="rId46" Type="http://schemas.openxmlformats.org/officeDocument/2006/relationships/hyperlink" Target="https://norma-db.web.cern.ch/magnet/idcard/11186/" TargetMode="External"/><Relationship Id="rId59" Type="http://schemas.openxmlformats.org/officeDocument/2006/relationships/hyperlink" Target="https://cmmsx.cern.ch/SSO/eamlight/workorder.xhtml?screen=WSJB29&amp;code=26979461" TargetMode="External"/><Relationship Id="rId67" Type="http://schemas.openxmlformats.org/officeDocument/2006/relationships/hyperlink" Target="https://cmmsx.cern.ch/SSO/eamlight/workorder.xhtml?screen=WSJB29&amp;code=26980010" TargetMode="External"/><Relationship Id="rId20" Type="http://schemas.openxmlformats.org/officeDocument/2006/relationships/hyperlink" Target="https://cmmsx.cern.ch/SSO/eamlight/workorder.xhtml?screen=WSJB29&amp;code=31013360" TargetMode="External"/><Relationship Id="rId41" Type="http://schemas.openxmlformats.org/officeDocument/2006/relationships/hyperlink" Target="https://eamlight.cern.ch/workorder/29866322" TargetMode="External"/><Relationship Id="rId54" Type="http://schemas.openxmlformats.org/officeDocument/2006/relationships/hyperlink" Target="https://cmmsx.cern.ch/SSO/eamlight/workorder.xhtml?screen=WSJB29&amp;code=31206477" TargetMode="External"/><Relationship Id="rId62" Type="http://schemas.openxmlformats.org/officeDocument/2006/relationships/hyperlink" Target="https://norma-db.web.cern.ch/magnet/idcard/11195/" TargetMode="External"/><Relationship Id="rId70" Type="http://schemas.openxmlformats.org/officeDocument/2006/relationships/hyperlink" Target="https://norma-db.web.cern.ch/magnet/idcard/4398/" TargetMode="External"/><Relationship Id="rId75" Type="http://schemas.openxmlformats.org/officeDocument/2006/relationships/hyperlink" Target="https://edms.cern.ch/document/2791054/1" TargetMode="External"/><Relationship Id="rId83" Type="http://schemas.openxmlformats.org/officeDocument/2006/relationships/hyperlink" Target="https://eamlight.cern.ch/workorder/29424819" TargetMode="External"/><Relationship Id="rId88" Type="http://schemas.openxmlformats.org/officeDocument/2006/relationships/hyperlink" Target="https://eamlight.cern.ch/workorder/29425193" TargetMode="External"/><Relationship Id="rId91" Type="http://schemas.openxmlformats.org/officeDocument/2006/relationships/hyperlink" Target="https://edms.cern.ch/document/2803570/" TargetMode="Externa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norma-db.web.cern.ch/magnet/idcard/11381/" TargetMode="External"/><Relationship Id="rId15" Type="http://schemas.openxmlformats.org/officeDocument/2006/relationships/hyperlink" Target="https://edms.cern.ch/document/2729721/" TargetMode="External"/><Relationship Id="rId23" Type="http://schemas.openxmlformats.org/officeDocument/2006/relationships/hyperlink" Target="https://norma-db.web.cern.ch/magnet/idcard/3919/" TargetMode="External"/><Relationship Id="rId28" Type="http://schemas.openxmlformats.org/officeDocument/2006/relationships/hyperlink" Target="https://norma-db.web.cern.ch/magnet/idcard/4529/" TargetMode="External"/><Relationship Id="rId36" Type="http://schemas.openxmlformats.org/officeDocument/2006/relationships/hyperlink" Target="https://edms.cern.ch/document/2755606/" TargetMode="External"/><Relationship Id="rId49" Type="http://schemas.openxmlformats.org/officeDocument/2006/relationships/hyperlink" Target="https://edms.cern.ch/document/2801220/" TargetMode="External"/><Relationship Id="rId57" Type="http://schemas.openxmlformats.org/officeDocument/2006/relationships/hyperlink" Target="https://cmmsx.cern.ch/SSO/eamlight/workorder.xhtml?screen=WSJB29&amp;code=26979367" TargetMode="External"/><Relationship Id="rId10" Type="http://schemas.openxmlformats.org/officeDocument/2006/relationships/hyperlink" Target="https://norma-db.web.cern.ch/magnet/idcard/4462/" TargetMode="External"/><Relationship Id="rId31" Type="http://schemas.openxmlformats.org/officeDocument/2006/relationships/hyperlink" Target="https://norma-db.web.cern.ch/magnet/idcard/3824/" TargetMode="External"/><Relationship Id="rId44" Type="http://schemas.openxmlformats.org/officeDocument/2006/relationships/hyperlink" Target="https://cmmsx.cern.ch/SSO/eamlight/workorder.xhtml?screen=WSJB29&amp;code=26979349" TargetMode="External"/><Relationship Id="rId52" Type="http://schemas.openxmlformats.org/officeDocument/2006/relationships/hyperlink" Target="https://cmmsx.cern.ch/SSO/eamlight/workorder.xhtml?screen=WSJB29&amp;code=26979353" TargetMode="External"/><Relationship Id="rId60" Type="http://schemas.openxmlformats.org/officeDocument/2006/relationships/hyperlink" Target="https://norma-db.web.cern.ch/magnet/idcard/11194/" TargetMode="External"/><Relationship Id="rId65" Type="http://schemas.openxmlformats.org/officeDocument/2006/relationships/hyperlink" Target="https://cmmsx.cern.ch/SSO/eamlight/workorder.xhtml?screen=WSJB29&amp;code=26979871" TargetMode="External"/><Relationship Id="rId73" Type="http://schemas.openxmlformats.org/officeDocument/2006/relationships/hyperlink" Target="https://norma-db.web.cern.ch/magnet/idcard/4104/" TargetMode="External"/><Relationship Id="rId78" Type="http://schemas.openxmlformats.org/officeDocument/2006/relationships/hyperlink" Target="https://edms.cern.ch/document/2792308/1" TargetMode="External"/><Relationship Id="rId81" Type="http://schemas.openxmlformats.org/officeDocument/2006/relationships/hyperlink" Target="https://edms.cern.ch/document/2796043/1" TargetMode="External"/><Relationship Id="rId86" Type="http://schemas.openxmlformats.org/officeDocument/2006/relationships/hyperlink" Target="https://eamlight.cern.ch/workorder/29424810" TargetMode="External"/><Relationship Id="rId94" Type="http://schemas.openxmlformats.org/officeDocument/2006/relationships/image" Target="../media/image8.jpg"/><Relationship Id="rId4" Type="http://schemas.openxmlformats.org/officeDocument/2006/relationships/image" Target="../media/image7.jpeg"/><Relationship Id="rId9" Type="http://schemas.openxmlformats.org/officeDocument/2006/relationships/hyperlink" Target="https://edms.cern.ch/document/2720909/" TargetMode="External"/><Relationship Id="rId13" Type="http://schemas.openxmlformats.org/officeDocument/2006/relationships/hyperlink" Target="https://norma-db.web.cern.ch/magnet/idcard/3690/" TargetMode="External"/><Relationship Id="rId18" Type="http://schemas.openxmlformats.org/officeDocument/2006/relationships/hyperlink" Target="https://edms.cern.ch/document/2741382/" TargetMode="External"/><Relationship Id="rId39" Type="http://schemas.openxmlformats.org/officeDocument/2006/relationships/hyperlink" Target="https://edms.cern.ch/document/2757580/" TargetMode="External"/><Relationship Id="rId34" Type="http://schemas.openxmlformats.org/officeDocument/2006/relationships/hyperlink" Target="https://norma-db.web.cern.ch/magnet/idcard/4348/" TargetMode="External"/><Relationship Id="rId50" Type="http://schemas.openxmlformats.org/officeDocument/2006/relationships/hyperlink" Target="https://cmmsx.cern.ch/SSO/eamlight/workorder.xhtml?screen=WSJB29&amp;code=31148063" TargetMode="External"/><Relationship Id="rId55" Type="http://schemas.openxmlformats.org/officeDocument/2006/relationships/hyperlink" Target="https://edms.cern.ch/document/2782124/1" TargetMode="External"/><Relationship Id="rId76" Type="http://schemas.openxmlformats.org/officeDocument/2006/relationships/hyperlink" Target="https://norma-db.web.cern.ch/magnet/idcard/3848/" TargetMode="External"/><Relationship Id="rId7" Type="http://schemas.openxmlformats.org/officeDocument/2006/relationships/hyperlink" Target="https://norma-db.web.cern.ch/magnet/idcard/3839/" TargetMode="External"/><Relationship Id="rId71" Type="http://schemas.openxmlformats.org/officeDocument/2006/relationships/hyperlink" Target="https://cmmsx.cern.ch/SSO/eamlight/workorder.xhtml?screen=WSJB29&amp;code=31245585" TargetMode="External"/><Relationship Id="rId92" Type="http://schemas.openxmlformats.org/officeDocument/2006/relationships/hyperlink" Target="https://norma-db.web.cern.ch/magnet/idcard/11087/" TargetMode="External"/><Relationship Id="rId2" Type="http://schemas.openxmlformats.org/officeDocument/2006/relationships/image" Target="../media/image5.jpeg"/><Relationship Id="rId29" Type="http://schemas.openxmlformats.org/officeDocument/2006/relationships/hyperlink" Target="https://cmmsx.cern.ch/SSO/eamlight/workorder.xhtml?screen=WSJB29&amp;code=30992768" TargetMode="External"/><Relationship Id="rId24" Type="http://schemas.openxmlformats.org/officeDocument/2006/relationships/hyperlink" Target="https://cmmsx.cern.ch/SSO/eamlight/workorder.xhtml?screen=WSJB29&amp;code=30963107" TargetMode="External"/><Relationship Id="rId40" Type="http://schemas.openxmlformats.org/officeDocument/2006/relationships/hyperlink" Target="https://norma-db.web.cern.ch/magnet/idcard/2968/" TargetMode="External"/><Relationship Id="rId45" Type="http://schemas.openxmlformats.org/officeDocument/2006/relationships/hyperlink" Target="https://edms.cern.ch/document/2773586/" TargetMode="External"/><Relationship Id="rId66" Type="http://schemas.openxmlformats.org/officeDocument/2006/relationships/hyperlink" Target="https://norma-db.web.cern.ch/magnet/idcard/11197/" TargetMode="External"/><Relationship Id="rId87" Type="http://schemas.openxmlformats.org/officeDocument/2006/relationships/hyperlink" Target="https://norma-db.web.cern.ch/magnet/idcard/8381/" TargetMode="External"/><Relationship Id="rId61" Type="http://schemas.openxmlformats.org/officeDocument/2006/relationships/hyperlink" Target="https://cmmsx.cern.ch/SSO/eamlight/workorder.xhtml?screen=WSJB29&amp;code=26979572" TargetMode="External"/><Relationship Id="rId82" Type="http://schemas.openxmlformats.org/officeDocument/2006/relationships/hyperlink" Target="https://norma-db.web.cern.ch/magnet/idcard/11083/" TargetMode="External"/><Relationship Id="rId19" Type="http://schemas.openxmlformats.org/officeDocument/2006/relationships/hyperlink" Target="https://norma-db.web.cern.ch/magnet/idcard/11565/" TargetMode="External"/><Relationship Id="rId14" Type="http://schemas.openxmlformats.org/officeDocument/2006/relationships/hyperlink" Target="https://cmmsx.cern.ch/SSO/eamlight/workorder.xhtml?screen=WSJB29&amp;code=30859960" TargetMode="External"/><Relationship Id="rId30" Type="http://schemas.openxmlformats.org/officeDocument/2006/relationships/hyperlink" Target="https://edms.cern.ch/document/2742209/1" TargetMode="External"/><Relationship Id="rId35" Type="http://schemas.openxmlformats.org/officeDocument/2006/relationships/hyperlink" Target="https://cmmsx.cern.ch/SSO/eamlight/workorder.xhtml?screen=WSJB29&amp;code=31106946" TargetMode="External"/><Relationship Id="rId56" Type="http://schemas.openxmlformats.org/officeDocument/2006/relationships/hyperlink" Target="https://norma-db.web.cern.ch/magnet/idcard/11189/" TargetMode="External"/><Relationship Id="rId77" Type="http://schemas.openxmlformats.org/officeDocument/2006/relationships/hyperlink" Target="https://cmmsx.cern.ch/SSO/eamlight/workorder.xhtml?screen=WSJB29&amp;code=31386119" TargetMode="Externa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hyperlink" Target="https://cmmsx.cern.ch/SSO/eamlight/workorder.xhtml?screen=WSJB29&amp;code=31253313" TargetMode="External"/><Relationship Id="rId18" Type="http://schemas.openxmlformats.org/officeDocument/2006/relationships/hyperlink" Target="https://cmmsx.cern.ch/SSO/eamlight/workorder.xhtml?screen=WSJB29&amp;code=31253329" TargetMode="External"/><Relationship Id="rId26" Type="http://schemas.openxmlformats.org/officeDocument/2006/relationships/hyperlink" Target="https://norma-db.web.cern.ch/magnet/idcard/11681/" TargetMode="External"/><Relationship Id="rId39" Type="http://schemas.openxmlformats.org/officeDocument/2006/relationships/image" Target="../media/image15.png"/><Relationship Id="rId21" Type="http://schemas.openxmlformats.org/officeDocument/2006/relationships/hyperlink" Target="https://edms.cern.ch/document/2748165/" TargetMode="External"/><Relationship Id="rId34" Type="http://schemas.openxmlformats.org/officeDocument/2006/relationships/chart" Target="../charts/chart2.xml"/><Relationship Id="rId7" Type="http://schemas.openxmlformats.org/officeDocument/2006/relationships/hyperlink" Target="https://cmmsx.cern.ch/SSO/eamlight/workorder.xhtml?screen=WSJB29&amp;code=30309724" TargetMode="External"/><Relationship Id="rId12" Type="http://schemas.openxmlformats.org/officeDocument/2006/relationships/hyperlink" Target="https://edms5.cern.ch/pls/asbuilt/mtf_equip.eqp_main_top?cookie=66855945&amp;p_rec_id=CRMRDFUSR001-CR000001&amp;p_rec_type=A" TargetMode="External"/><Relationship Id="rId17" Type="http://schemas.openxmlformats.org/officeDocument/2006/relationships/hyperlink" Target="https://edms5.cern.ch/pls/asbuilt/mtf_equip.eqp_main_top?cookie=66855945&amp;p_rec_id=CRMRDFUSR003-CR000001&amp;p_rec_type=A" TargetMode="External"/><Relationship Id="rId25" Type="http://schemas.openxmlformats.org/officeDocument/2006/relationships/hyperlink" Target="https://cmmsx.cern.ch/SSO/eamlight/workorder.xhtml?screen=WSJB29&amp;code=31128525" TargetMode="External"/><Relationship Id="rId33" Type="http://schemas.openxmlformats.org/officeDocument/2006/relationships/hyperlink" Target="https://edms.cern.ch/document/2716714/" TargetMode="External"/><Relationship Id="rId38" Type="http://schemas.openxmlformats.org/officeDocument/2006/relationships/image" Target="../media/image14.jpeg"/><Relationship Id="rId2" Type="http://schemas.openxmlformats.org/officeDocument/2006/relationships/image" Target="../media/image9.jpeg"/><Relationship Id="rId16" Type="http://schemas.openxmlformats.org/officeDocument/2006/relationships/hyperlink" Target="https://cmmsx.cern.ch/SSO/eamlight/workorder.xhtml?screen=WSJB29&amp;code=31253314" TargetMode="External"/><Relationship Id="rId20" Type="http://schemas.openxmlformats.org/officeDocument/2006/relationships/hyperlink" Target="https://cmmsx.cern.ch/SSO/eamlight/workorder.xhtml?screen=WSJB29&amp;code=31128468" TargetMode="External"/><Relationship Id="rId29" Type="http://schemas.openxmlformats.org/officeDocument/2006/relationships/hyperlink" Target="https://norma-db.web.cern.ch/magnet/idcard/11682/" TargetMode="Externa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norma-db.web.cern.ch/magnet/idcard/8001/" TargetMode="External"/><Relationship Id="rId11" Type="http://schemas.openxmlformats.org/officeDocument/2006/relationships/hyperlink" Target="https://edms.cern.ch/document/2746983/" TargetMode="External"/><Relationship Id="rId24" Type="http://schemas.openxmlformats.org/officeDocument/2006/relationships/hyperlink" Target="https://norma-db.web.cern.ch/magnet/idcard/11645/" TargetMode="External"/><Relationship Id="rId32" Type="http://schemas.openxmlformats.org/officeDocument/2006/relationships/hyperlink" Target="https://cmmsx.cern.ch/SSO/eamlight/workorder.xhtml?screen=WSJB29&amp;code=31128529" TargetMode="External"/><Relationship Id="rId37" Type="http://schemas.openxmlformats.org/officeDocument/2006/relationships/image" Target="../media/image13.jpeg"/><Relationship Id="rId5" Type="http://schemas.openxmlformats.org/officeDocument/2006/relationships/hyperlink" Target="https://cmmsx.cern.ch/SSO/eamlight/workorder.xhtml?screen=WSJB29&amp;code=31199854" TargetMode="External"/><Relationship Id="rId15" Type="http://schemas.openxmlformats.org/officeDocument/2006/relationships/hyperlink" Target="https://edms5.cern.ch/pls/asbuilt/mtf_equip.eqp_main_top?cookie=66855945&amp;p_rec_id=CRMRDFUSR002-CR000001&amp;p_rec_type=A" TargetMode="External"/><Relationship Id="rId23" Type="http://schemas.openxmlformats.org/officeDocument/2006/relationships/hyperlink" Target="https://cmmsx.cern.ch/SSO/eamlight/workorder.xhtml?screen=WSJB29&amp;code=31052341" TargetMode="External"/><Relationship Id="rId28" Type="http://schemas.openxmlformats.org/officeDocument/2006/relationships/hyperlink" Target="https://edms.cern.ch/document/2714216/" TargetMode="External"/><Relationship Id="rId36" Type="http://schemas.openxmlformats.org/officeDocument/2006/relationships/image" Target="../media/image12.jpeg"/><Relationship Id="rId10" Type="http://schemas.openxmlformats.org/officeDocument/2006/relationships/hyperlink" Target="https://cmmsx.cern.ch/SSO/eamlight/workorder.xhtml?screen=WSJB29&amp;code=31189466" TargetMode="External"/><Relationship Id="rId19" Type="http://schemas.openxmlformats.org/officeDocument/2006/relationships/hyperlink" Target="https://norma-db.web.cern.ch/magnet/idcard/11643/" TargetMode="External"/><Relationship Id="rId31" Type="http://schemas.openxmlformats.org/officeDocument/2006/relationships/hyperlink" Target="https://norma-db.web.cern.ch/magnet/idcard/11741/" TargetMode="External"/><Relationship Id="rId4" Type="http://schemas.openxmlformats.org/officeDocument/2006/relationships/hyperlink" Target="https://norma-db.web.cern.ch/magnet/idcard/11466/" TargetMode="External"/><Relationship Id="rId9" Type="http://schemas.openxmlformats.org/officeDocument/2006/relationships/hyperlink" Target="https://norma-db.web.cern.ch/magnet/idcard/2951/" TargetMode="External"/><Relationship Id="rId14" Type="http://schemas.openxmlformats.org/officeDocument/2006/relationships/hyperlink" Target="https://edms.cern.ch/document/2773427/1" TargetMode="External"/><Relationship Id="rId22" Type="http://schemas.openxmlformats.org/officeDocument/2006/relationships/hyperlink" Target="https://norma-db.web.cern.ch/magnet/idcard/9849/" TargetMode="External"/><Relationship Id="rId27" Type="http://schemas.openxmlformats.org/officeDocument/2006/relationships/hyperlink" Target="https://cmmsx.cern.ch/SSO/eamlight/workorder.xhtml?screen=WSJB29&amp;code=31128526" TargetMode="External"/><Relationship Id="rId30" Type="http://schemas.openxmlformats.org/officeDocument/2006/relationships/hyperlink" Target="https://cmmsx.cern.ch/SSO/eamlight/workorder.xhtml?screen=WSJB29&amp;code=31128528" TargetMode="External"/><Relationship Id="rId35" Type="http://schemas.openxmlformats.org/officeDocument/2006/relationships/image" Target="../media/image11.jpeg"/><Relationship Id="rId8" Type="http://schemas.openxmlformats.org/officeDocument/2006/relationships/hyperlink" Target="https://edms.cern.ch/document/2788679/" TargetMode="External"/><Relationship Id="rId3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amlight.cern.ch/workorder/31681213/?screen=WSJB29&amp;code=31681213" TargetMode="External"/><Relationship Id="rId3" Type="http://schemas.openxmlformats.org/officeDocument/2006/relationships/hyperlink" Target="https://norma-db.web.cern.ch/magnet/idcard/3202/" TargetMode="External"/><Relationship Id="rId7" Type="http://schemas.openxmlformats.org/officeDocument/2006/relationships/hyperlink" Target="https://norma-db.web.cern.ch/magnet/idcard/5294/" TargetMode="External"/><Relationship Id="rId12" Type="http://schemas.openxmlformats.org/officeDocument/2006/relationships/hyperlink" Target="https://eamlight.cern.ch/workorder/31642134/?screen=WSJB29&amp;code=31642134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cmmsx.cern.ch/SSO/eamlight/workorder.xhtml?screen=WSJB29&amp;code=30309726" TargetMode="External"/><Relationship Id="rId11" Type="http://schemas.openxmlformats.org/officeDocument/2006/relationships/hyperlink" Target="https://norma-db2.web.cern.ch/magnet/idcard/3298/" TargetMode="External"/><Relationship Id="rId5" Type="http://schemas.openxmlformats.org/officeDocument/2006/relationships/hyperlink" Target="https://norma-db.web.cern.ch/magnet/idcard/7108/" TargetMode="External"/><Relationship Id="rId10" Type="http://schemas.openxmlformats.org/officeDocument/2006/relationships/hyperlink" Target="https://eamlight.cern.ch/workorder/22482238" TargetMode="External"/><Relationship Id="rId4" Type="http://schemas.openxmlformats.org/officeDocument/2006/relationships/hyperlink" Target="https://eamlight.cern.ch/workorder/29424841" TargetMode="External"/><Relationship Id="rId9" Type="http://schemas.openxmlformats.org/officeDocument/2006/relationships/hyperlink" Target="https://norma-db.web.cern.ch/magnet/idcard/8523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4BF77-56CE-FB0B-B6FC-F6BA9D0BC5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1319" y="1067783"/>
            <a:ext cx="9144000" cy="3225357"/>
          </a:xfrm>
        </p:spPr>
        <p:txBody>
          <a:bodyPr/>
          <a:lstStyle/>
          <a:p>
            <a:r>
              <a:rPr lang="en-US" sz="3500" dirty="0"/>
              <a:t>Normal conductive magnets</a:t>
            </a:r>
            <a:br>
              <a:rPr lang="en-US" sz="3500" dirty="0"/>
            </a:br>
            <a:br>
              <a:rPr lang="en-US" sz="3500" dirty="0"/>
            </a:br>
            <a:r>
              <a:rPr lang="en-US" sz="3500" dirty="0"/>
              <a:t>2022 – 2023</a:t>
            </a:r>
            <a:br>
              <a:rPr lang="en-US" sz="3500" dirty="0"/>
            </a:br>
            <a:endParaRPr lang="en-US" sz="25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D3A94B-9375-041F-2B4C-4A1708D49926}"/>
              </a:ext>
            </a:extLst>
          </p:cNvPr>
          <p:cNvSpPr txBox="1"/>
          <p:nvPr/>
        </p:nvSpPr>
        <p:spPr>
          <a:xfrm>
            <a:off x="974049" y="6453764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C Petrone  02-02-2023</a:t>
            </a:r>
          </a:p>
        </p:txBody>
      </p:sp>
    </p:spTree>
    <p:extLst>
      <p:ext uri="{BB962C8B-B14F-4D97-AF65-F5344CB8AC3E}">
        <p14:creationId xmlns:p14="http://schemas.microsoft.com/office/powerpoint/2010/main" val="1758003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5280BB7-CB02-677E-B884-600716FB42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1396" y="182826"/>
            <a:ext cx="10665101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/>
              <a:t>Magnetic measurements on </a:t>
            </a:r>
            <a:r>
              <a:rPr lang="en-US" sz="2400" u="sng" dirty="0"/>
              <a:t>normal-conducting</a:t>
            </a:r>
            <a:r>
              <a:rPr lang="en-US" sz="2400" b="1" dirty="0"/>
              <a:t> magnets - 2022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F69691F5-60ED-EE82-813E-842E6774DE23}"/>
              </a:ext>
            </a:extLst>
          </p:cNvPr>
          <p:cNvSpPr/>
          <p:nvPr/>
        </p:nvSpPr>
        <p:spPr>
          <a:xfrm>
            <a:off x="8908037" y="914400"/>
            <a:ext cx="283169" cy="371070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80E64521-E4EE-C44F-0D16-6A85F787E72D}"/>
              </a:ext>
            </a:extLst>
          </p:cNvPr>
          <p:cNvSpPr/>
          <p:nvPr/>
        </p:nvSpPr>
        <p:spPr>
          <a:xfrm>
            <a:off x="8919833" y="4625108"/>
            <a:ext cx="283169" cy="151612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CF1687-A1AA-2AC9-443E-A6F94271DEDC}"/>
              </a:ext>
            </a:extLst>
          </p:cNvPr>
          <p:cNvSpPr txBox="1"/>
          <p:nvPr/>
        </p:nvSpPr>
        <p:spPr>
          <a:xfrm>
            <a:off x="9280055" y="2644719"/>
            <a:ext cx="2347943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Operation: 37 magnets </a:t>
            </a:r>
          </a:p>
          <a:p>
            <a:pPr algn="l"/>
            <a:r>
              <a:rPr lang="en-US" sz="1100" dirty="0"/>
              <a:t>PSB, PS, SPS, </a:t>
            </a:r>
            <a:r>
              <a:rPr lang="en-US" sz="1100" dirty="0" err="1"/>
              <a:t>Linac</a:t>
            </a:r>
            <a:r>
              <a:rPr lang="en-US" sz="1100" dirty="0"/>
              <a:t>.</a:t>
            </a:r>
          </a:p>
          <a:p>
            <a:pPr algn="l"/>
            <a:endParaRPr lang="en-US" sz="1100" dirty="0"/>
          </a:p>
          <a:p>
            <a:pPr algn="l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49446E-3DEE-D317-EF9D-656CE08039AB}"/>
              </a:ext>
            </a:extLst>
          </p:cNvPr>
          <p:cNvSpPr txBox="1"/>
          <p:nvPr/>
        </p:nvSpPr>
        <p:spPr>
          <a:xfrm>
            <a:off x="9349604" y="5181983"/>
            <a:ext cx="220884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Others: 15 magnets</a:t>
            </a:r>
          </a:p>
          <a:p>
            <a:pPr algn="l"/>
            <a:r>
              <a:rPr lang="en-US" sz="1100" dirty="0"/>
              <a:t>Experiments, collaborations, magnet construction follow-up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AAC3234-8ADE-58E1-E7C3-5EF00C10A5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89" r="2323" b="1710"/>
          <a:stretch/>
        </p:blipFill>
        <p:spPr>
          <a:xfrm>
            <a:off x="811396" y="717260"/>
            <a:ext cx="8110409" cy="5453489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210A720-F34D-6D1A-39D6-D6A79EF55F30}"/>
              </a:ext>
            </a:extLst>
          </p:cNvPr>
          <p:cNvCxnSpPr>
            <a:cxnSpLocks/>
          </p:cNvCxnSpPr>
          <p:nvPr/>
        </p:nvCxnSpPr>
        <p:spPr>
          <a:xfrm>
            <a:off x="937999" y="4619214"/>
            <a:ext cx="7884000" cy="0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864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103DC8CE-D7F3-8374-47BD-303BA014A4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0846" y="255288"/>
            <a:ext cx="10515600" cy="1325563"/>
          </a:xfrm>
        </p:spPr>
        <p:txBody>
          <a:bodyPr/>
          <a:lstStyle/>
          <a:p>
            <a:r>
              <a:rPr lang="en-US" altLang="en-CH" sz="2800" dirty="0"/>
              <a:t>Operation (NC magnets)</a:t>
            </a:r>
            <a:r>
              <a:rPr lang="en-US" sz="2800" b="1" dirty="0"/>
              <a:t> - 2022</a:t>
            </a:r>
            <a:endParaRPr lang="en-US" altLang="en-CH" sz="2800" dirty="0"/>
          </a:p>
        </p:txBody>
      </p:sp>
      <p:pic>
        <p:nvPicPr>
          <p:cNvPr id="6" name="Picture 41" descr="A picture containing text, miller&#10;&#10;Description automatically generated">
            <a:extLst>
              <a:ext uri="{FF2B5EF4-FFF2-40B4-BE49-F238E27FC236}">
                <a16:creationId xmlns:a16="http://schemas.microsoft.com/office/drawing/2014/main" id="{614CF675-CAB1-4872-9284-303B507BEA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2527" y="193826"/>
            <a:ext cx="3846591" cy="21628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green, device, miller&#10;&#10;Description automatically generated">
            <a:extLst>
              <a:ext uri="{FF2B5EF4-FFF2-40B4-BE49-F238E27FC236}">
                <a16:creationId xmlns:a16="http://schemas.microsoft.com/office/drawing/2014/main" id="{F4D72814-8434-960A-0A17-A8490555CA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5065" y="2872753"/>
            <a:ext cx="2109209" cy="2754885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pic>
        <p:nvPicPr>
          <p:cNvPr id="10" name="Picture 9" descr="A picture containing dirty, miller&#10;&#10;Description automatically generated">
            <a:extLst>
              <a:ext uri="{FF2B5EF4-FFF2-40B4-BE49-F238E27FC236}">
                <a16:creationId xmlns:a16="http://schemas.microsoft.com/office/drawing/2014/main" id="{6A986B61-B636-ACC1-500E-4F503C5E59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830" y="2890924"/>
            <a:ext cx="2052537" cy="2736714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668627-16EA-EA05-B716-82560137BD25}"/>
              </a:ext>
            </a:extLst>
          </p:cNvPr>
          <p:cNvSpPr txBox="1"/>
          <p:nvPr/>
        </p:nvSpPr>
        <p:spPr>
          <a:xfrm>
            <a:off x="9865028" y="5281482"/>
            <a:ext cx="1179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PS-Booster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44C356-CBCC-5F18-402C-85F0119D6817}"/>
              </a:ext>
            </a:extLst>
          </p:cNvPr>
          <p:cNvSpPr txBox="1"/>
          <p:nvPr/>
        </p:nvSpPr>
        <p:spPr>
          <a:xfrm>
            <a:off x="7107754" y="5206302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BBA34F-6D83-EBD8-E487-B3A8A636245C}"/>
              </a:ext>
            </a:extLst>
          </p:cNvPr>
          <p:cNvSpPr txBox="1"/>
          <p:nvPr/>
        </p:nvSpPr>
        <p:spPr>
          <a:xfrm>
            <a:off x="8908049" y="283854"/>
            <a:ext cx="307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PS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E04FF232-0676-9623-1F2E-ED9F33C30D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527437"/>
              </p:ext>
            </p:extLst>
          </p:nvPr>
        </p:nvGraphicFramePr>
        <p:xfrm>
          <a:off x="7334751" y="2872644"/>
          <a:ext cx="2722930" cy="2588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B9A8F85C-7598-FDD4-3C5C-35916A0689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368873"/>
              </p:ext>
            </p:extLst>
          </p:nvPr>
        </p:nvGraphicFramePr>
        <p:xfrm>
          <a:off x="494908" y="1018565"/>
          <a:ext cx="4632143" cy="4608513"/>
        </p:xfrm>
        <a:graphic>
          <a:graphicData uri="http://schemas.openxmlformats.org/drawingml/2006/table">
            <a:tbl>
              <a:tblPr/>
              <a:tblGrid>
                <a:gridCol w="1030677">
                  <a:extLst>
                    <a:ext uri="{9D8B030D-6E8A-4147-A177-3AD203B41FA5}">
                      <a16:colId xmlns:a16="http://schemas.microsoft.com/office/drawing/2014/main" val="3870365525"/>
                    </a:ext>
                  </a:extLst>
                </a:gridCol>
                <a:gridCol w="513371">
                  <a:extLst>
                    <a:ext uri="{9D8B030D-6E8A-4147-A177-3AD203B41FA5}">
                      <a16:colId xmlns:a16="http://schemas.microsoft.com/office/drawing/2014/main" val="3944441593"/>
                    </a:ext>
                  </a:extLst>
                </a:gridCol>
                <a:gridCol w="749404">
                  <a:extLst>
                    <a:ext uri="{9D8B030D-6E8A-4147-A177-3AD203B41FA5}">
                      <a16:colId xmlns:a16="http://schemas.microsoft.com/office/drawing/2014/main" val="2753835059"/>
                    </a:ext>
                  </a:extLst>
                </a:gridCol>
                <a:gridCol w="456330">
                  <a:extLst>
                    <a:ext uri="{9D8B030D-6E8A-4147-A177-3AD203B41FA5}">
                      <a16:colId xmlns:a16="http://schemas.microsoft.com/office/drawing/2014/main" val="3124210538"/>
                    </a:ext>
                  </a:extLst>
                </a:gridCol>
                <a:gridCol w="645156">
                  <a:extLst>
                    <a:ext uri="{9D8B030D-6E8A-4147-A177-3AD203B41FA5}">
                      <a16:colId xmlns:a16="http://schemas.microsoft.com/office/drawing/2014/main" val="4253443574"/>
                    </a:ext>
                  </a:extLst>
                </a:gridCol>
                <a:gridCol w="725801">
                  <a:extLst>
                    <a:ext uri="{9D8B030D-6E8A-4147-A177-3AD203B41FA5}">
                      <a16:colId xmlns:a16="http://schemas.microsoft.com/office/drawing/2014/main" val="1193095257"/>
                    </a:ext>
                  </a:extLst>
                </a:gridCol>
                <a:gridCol w="511404">
                  <a:extLst>
                    <a:ext uri="{9D8B030D-6E8A-4147-A177-3AD203B41FA5}">
                      <a16:colId xmlns:a16="http://schemas.microsoft.com/office/drawing/2014/main" val="1548973101"/>
                    </a:ext>
                  </a:extLst>
                </a:gridCol>
              </a:tblGrid>
              <a:tr h="236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Magnet name</a:t>
                      </a:r>
                    </a:p>
                  </a:txBody>
                  <a:tcPr marL="5908" marR="5908" marT="59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Requestor</a:t>
                      </a:r>
                    </a:p>
                  </a:txBody>
                  <a:tcPr marL="5908" marR="5908" marT="59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MM request #</a:t>
                      </a:r>
                    </a:p>
                  </a:txBody>
                  <a:tcPr marL="5908" marR="5908" marT="59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Laboratory</a:t>
                      </a:r>
                    </a:p>
                  </a:txBody>
                  <a:tcPr marL="5908" marR="5908" marT="59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Project / Machine</a:t>
                      </a:r>
                    </a:p>
                  </a:txBody>
                  <a:tcPr marL="5908" marR="5908" marT="59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Pryority</a:t>
                      </a:r>
                    </a:p>
                  </a:txBody>
                  <a:tcPr marL="5908" marR="5908" marT="59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MM report (EDMS)</a:t>
                      </a:r>
                    </a:p>
                  </a:txBody>
                  <a:tcPr marL="5908" marR="5908" marT="59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917299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PXMDBCDWWC-SD000001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29813985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5908" marR="5908" marT="59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2686783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671087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PXMBVEBCWC-00000002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29424491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2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2788677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8823835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SPMBB__HWP-00000043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30833941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2720909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6257825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SPQM___FWP-00000152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30834036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2723403 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605669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SPMBA__HWP-00000268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30859960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2729721 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677647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6"/>
                        </a:rPr>
                        <a:t>PXMCCAKWAP-CR000007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7"/>
                        </a:rPr>
                        <a:t>31013351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8"/>
                        </a:rPr>
                        <a:t>2741382 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608235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9"/>
                        </a:rPr>
                        <a:t>PXMCCAKWAP-CR000008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0"/>
                        </a:rPr>
                        <a:t>31013360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8"/>
                        </a:rPr>
                        <a:t>2741382 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403629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1"/>
                        </a:rPr>
                        <a:t>PXMQNAQFAP-SD000006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2"/>
                        </a:rPr>
                        <a:t>30840103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8"/>
                        </a:rPr>
                        <a:t>2741382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4522710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3"/>
                        </a:rPr>
                        <a:t>SPMBB__HWP-00000125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4"/>
                        </a:rPr>
                        <a:t>30963107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5"/>
                        </a:rPr>
                        <a:t>2739590 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487769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6"/>
                        </a:rPr>
                        <a:t>PXMQNAQFAP-SD000007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7"/>
                        </a:rPr>
                        <a:t>30840109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8"/>
                        </a:rPr>
                        <a:t>2741382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4413565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8"/>
                        </a:rPr>
                        <a:t>SPQM___FWP-00000220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9"/>
                        </a:rPr>
                        <a:t>30992768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0"/>
                        </a:rPr>
                        <a:t>2742209 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4580800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1"/>
                        </a:rPr>
                        <a:t>SPMBB__HWP-00000028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2"/>
                        </a:rPr>
                        <a:t>31006918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3"/>
                        </a:rPr>
                        <a:t>2745303 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3840612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4"/>
                        </a:rPr>
                        <a:t>SPQM___FWP-00000036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5"/>
                        </a:rPr>
                        <a:t>31106946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6"/>
                        </a:rPr>
                        <a:t>2755606 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647741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7"/>
                        </a:rPr>
                        <a:t>SPMBB__HWP-00000101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8"/>
                        </a:rPr>
                        <a:t>31149986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9"/>
                        </a:rPr>
                        <a:t>2757580 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541629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0"/>
                        </a:rPr>
                        <a:t>PXMQNAMPWC-BG000003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1"/>
                        </a:rPr>
                        <a:t>29866322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2"/>
                        </a:rPr>
                        <a:t>2754867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2181040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3"/>
                        </a:rPr>
                        <a:t>PXMQMAENAC-E5000231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4"/>
                        </a:rPr>
                        <a:t>26979349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5"/>
                        </a:rPr>
                        <a:t>2773586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765264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6"/>
                        </a:rPr>
                        <a:t>PXMQMAENAC-E5000248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7"/>
                        </a:rPr>
                        <a:t>26979365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5"/>
                        </a:rPr>
                        <a:t>2773586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212568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1"/>
                        </a:rPr>
                        <a:t>PXMQNAQFAP-SD000006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8"/>
                        </a:rPr>
                        <a:t>31148061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3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9"/>
                        </a:rPr>
                        <a:t>2801220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565320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6"/>
                        </a:rPr>
                        <a:t>PXMQNAQFAP-SD000007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0"/>
                        </a:rPr>
                        <a:t>31148063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3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9"/>
                        </a:rPr>
                        <a:t>2801220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351892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1"/>
                        </a:rPr>
                        <a:t>PXMQMAENAC-E5000244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2"/>
                        </a:rPr>
                        <a:t>26979353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5"/>
                        </a:rPr>
                        <a:t>2773586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4725095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3"/>
                        </a:rPr>
                        <a:t>SPMBB__HWP-00000203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HHAALIEN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4"/>
                        </a:rPr>
                        <a:t>31206477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5"/>
                        </a:rPr>
                        <a:t>2782124 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284083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6"/>
                        </a:rPr>
                        <a:t>PXMQMAENAC-E5000260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7"/>
                        </a:rPr>
                        <a:t>26979367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5"/>
                        </a:rPr>
                        <a:t>2773586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7324935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8"/>
                        </a:rPr>
                        <a:t>PXMQMAENAC-E5000331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9"/>
                        </a:rPr>
                        <a:t>26979461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5"/>
                        </a:rPr>
                        <a:t>2773586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938142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0"/>
                        </a:rPr>
                        <a:t>PXMQMAENAC-E5000339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1"/>
                        </a:rPr>
                        <a:t>26979572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5"/>
                        </a:rPr>
                        <a:t>2773586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739773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2"/>
                        </a:rPr>
                        <a:t>PXMQMAENAC-E5000343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3"/>
                        </a:rPr>
                        <a:t>26979715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5"/>
                        </a:rPr>
                        <a:t>2773586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9704331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4"/>
                        </a:rPr>
                        <a:t>PXMQMAENAC-E5000347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5"/>
                        </a:rPr>
                        <a:t>26979871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5"/>
                        </a:rPr>
                        <a:t>2773586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918043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6"/>
                        </a:rPr>
                        <a:t>PXMQMAENAC-E5000357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7"/>
                        </a:rPr>
                        <a:t>26980010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5"/>
                        </a:rPr>
                        <a:t>2773586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5337220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8"/>
                        </a:rPr>
                        <a:t>PXMQMAENAC-E5000359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9"/>
                        </a:rPr>
                        <a:t>26980053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 4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5"/>
                        </a:rPr>
                        <a:t>2773586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683915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0"/>
                        </a:rPr>
                        <a:t>SPQM___FWP-00000086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1"/>
                        </a:rPr>
                        <a:t>31245585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2"/>
                        </a:rPr>
                        <a:t>2782485 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556737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3"/>
                        </a:rPr>
                        <a:t>SPMBB__HWP-00000311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4"/>
                        </a:rPr>
                        <a:t>31245590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5"/>
                        </a:rPr>
                        <a:t>2791054 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280347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6"/>
                        </a:rPr>
                        <a:t>SPMBB__HWP-00000052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7"/>
                        </a:rPr>
                        <a:t>31386119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8"/>
                        </a:rPr>
                        <a:t>2792308 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049134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9"/>
                        </a:rPr>
                        <a:t>SPQM___FWP-00000030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0"/>
                        </a:rPr>
                        <a:t>31386120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1"/>
                        </a:rPr>
                        <a:t>2796043 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534883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2"/>
                        </a:rPr>
                        <a:t>PXMM_AAIAP-00000054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3"/>
                        </a:rPr>
                        <a:t>29424819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4"/>
                        </a:rPr>
                        <a:t>2805111 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1056520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5"/>
                        </a:rPr>
                        <a:t>PXMQNABIAP-00000014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6"/>
                        </a:rPr>
                        <a:t>29424810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4"/>
                        </a:rPr>
                        <a:t>2805111 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995902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7"/>
                        </a:rPr>
                        <a:t>PXMQNAAIAP-00000031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8"/>
                        </a:rPr>
                        <a:t>29425193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4"/>
                        </a:rPr>
                        <a:t>2805111 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9244142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9"/>
                        </a:rPr>
                        <a:t>SPMBA__HWP-00000181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CYCOT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0"/>
                        </a:rPr>
                        <a:t>31484498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1"/>
                        </a:rPr>
                        <a:t>2803570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088958"/>
                  </a:ext>
                </a:extLst>
              </a:tr>
              <a:tr h="1181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2"/>
                        </a:rPr>
                        <a:t>PXMQSAAIAP-00000008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3"/>
                        </a:rPr>
                        <a:t>29424824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4"/>
                        </a:rPr>
                        <a:t>2805111 </a:t>
                      </a:r>
                      <a:endParaRPr lang="en-US" sz="7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8" marR="5908" marT="59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191110"/>
                  </a:ext>
                </a:extLst>
              </a:tr>
            </a:tbl>
          </a:graphicData>
        </a:graphic>
      </p:graphicFrame>
      <p:pic>
        <p:nvPicPr>
          <p:cNvPr id="3" name="Picture 2" descr="A picture containing indoor, cluttered, miller&#10;&#10;Description automatically generated">
            <a:extLst>
              <a:ext uri="{FF2B5EF4-FFF2-40B4-BE49-F238E27FC236}">
                <a16:creationId xmlns:a16="http://schemas.microsoft.com/office/drawing/2014/main" id="{8CF22708-051E-191B-39F3-B874D8CD2CBE}"/>
              </a:ext>
            </a:extLst>
          </p:cNvPr>
          <p:cNvPicPr>
            <a:picLocks noChangeAspect="1"/>
          </p:cNvPicPr>
          <p:nvPr/>
        </p:nvPicPr>
        <p:blipFill rotWithShape="1">
          <a:blip r:embed="rId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1" t="31162" r="36688" b="11081"/>
          <a:stretch/>
        </p:blipFill>
        <p:spPr>
          <a:xfrm rot="5400000">
            <a:off x="9709258" y="-12652"/>
            <a:ext cx="2174377" cy="25643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5BDCEF-1433-0329-67D4-EC9293C370C1}"/>
              </a:ext>
            </a:extLst>
          </p:cNvPr>
          <p:cNvSpPr txBox="1"/>
          <p:nvPr/>
        </p:nvSpPr>
        <p:spPr>
          <a:xfrm>
            <a:off x="11372927" y="830703"/>
            <a:ext cx="5514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Linac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3356D08B-CC5D-4C39-B295-699DC8DCAF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0102" y="320675"/>
            <a:ext cx="10515600" cy="1325563"/>
          </a:xfrm>
        </p:spPr>
        <p:txBody>
          <a:bodyPr/>
          <a:lstStyle/>
          <a:p>
            <a:r>
              <a:rPr lang="en-US" altLang="en-CH" sz="2800" dirty="0"/>
              <a:t>Others</a:t>
            </a:r>
            <a:r>
              <a:rPr lang="en-US" sz="2800" b="1" dirty="0"/>
              <a:t> - 2022</a:t>
            </a:r>
            <a:r>
              <a:rPr lang="en-US" altLang="en-CH" sz="2800" dirty="0"/>
              <a:t> </a:t>
            </a:r>
            <a:r>
              <a:rPr lang="en-US" altLang="en-CH" sz="1200" dirty="0"/>
              <a:t>(</a:t>
            </a:r>
            <a:r>
              <a:rPr lang="en-US" sz="1200" dirty="0"/>
              <a:t>Experiments, collaborations, magnet construction follow-up</a:t>
            </a:r>
            <a:r>
              <a:rPr lang="en-US" altLang="en-CH" sz="1200" dirty="0"/>
              <a:t>) </a:t>
            </a:r>
          </a:p>
        </p:txBody>
      </p:sp>
      <p:pic>
        <p:nvPicPr>
          <p:cNvPr id="9225" name="Picture 19" descr="A picture containing indoor, device, miller&#10;&#10;Description automatically generated">
            <a:extLst>
              <a:ext uri="{FF2B5EF4-FFF2-40B4-BE49-F238E27FC236}">
                <a16:creationId xmlns:a16="http://schemas.microsoft.com/office/drawing/2014/main" id="{6B7D5D9C-95B4-B44E-5172-75A0025034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55"/>
          <a:stretch/>
        </p:blipFill>
        <p:spPr bwMode="auto">
          <a:xfrm>
            <a:off x="177511" y="4365403"/>
            <a:ext cx="1432830" cy="182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TextBox 28">
            <a:extLst>
              <a:ext uri="{FF2B5EF4-FFF2-40B4-BE49-F238E27FC236}">
                <a16:creationId xmlns:a16="http://schemas.microsoft.com/office/drawing/2014/main" id="{C2A0909B-6DC5-D485-A535-D737E80D29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66" y="5728287"/>
            <a:ext cx="846801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CH" b="1" dirty="0" err="1">
                <a:solidFill>
                  <a:schemeClr val="bg1"/>
                </a:solidFill>
              </a:rPr>
              <a:t>UniGe</a:t>
            </a:r>
            <a:endParaRPr lang="en-US" altLang="en-CH" b="1" dirty="0">
              <a:solidFill>
                <a:schemeClr val="bg1"/>
              </a:solidFill>
            </a:endParaRPr>
          </a:p>
        </p:txBody>
      </p:sp>
      <p:pic>
        <p:nvPicPr>
          <p:cNvPr id="9231" name="Picture 31">
            <a:extLst>
              <a:ext uri="{FF2B5EF4-FFF2-40B4-BE49-F238E27FC236}">
                <a16:creationId xmlns:a16="http://schemas.microsoft.com/office/drawing/2014/main" id="{CA67C558-22CE-A489-14B0-A6E7BF495A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876"/>
          <a:stretch/>
        </p:blipFill>
        <p:spPr bwMode="auto">
          <a:xfrm>
            <a:off x="9374813" y="4371925"/>
            <a:ext cx="2540010" cy="181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0922227-9381-4EEB-D54B-1B5023E5B6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022148"/>
              </p:ext>
            </p:extLst>
          </p:nvPr>
        </p:nvGraphicFramePr>
        <p:xfrm>
          <a:off x="985722" y="1111829"/>
          <a:ext cx="4710216" cy="2557571"/>
        </p:xfrm>
        <a:graphic>
          <a:graphicData uri="http://schemas.openxmlformats.org/drawingml/2006/table">
            <a:tbl>
              <a:tblPr/>
              <a:tblGrid>
                <a:gridCol w="1042988">
                  <a:extLst>
                    <a:ext uri="{9D8B030D-6E8A-4147-A177-3AD203B41FA5}">
                      <a16:colId xmlns:a16="http://schemas.microsoft.com/office/drawing/2014/main" val="31620419"/>
                    </a:ext>
                  </a:extLst>
                </a:gridCol>
                <a:gridCol w="693738">
                  <a:extLst>
                    <a:ext uri="{9D8B030D-6E8A-4147-A177-3AD203B41FA5}">
                      <a16:colId xmlns:a16="http://schemas.microsoft.com/office/drawing/2014/main" val="1651427898"/>
                    </a:ext>
                  </a:extLst>
                </a:gridCol>
                <a:gridCol w="561975">
                  <a:extLst>
                    <a:ext uri="{9D8B030D-6E8A-4147-A177-3AD203B41FA5}">
                      <a16:colId xmlns:a16="http://schemas.microsoft.com/office/drawing/2014/main" val="3298183708"/>
                    </a:ext>
                  </a:extLst>
                </a:gridCol>
                <a:gridCol w="446088">
                  <a:extLst>
                    <a:ext uri="{9D8B030D-6E8A-4147-A177-3AD203B41FA5}">
                      <a16:colId xmlns:a16="http://schemas.microsoft.com/office/drawing/2014/main" val="1935737895"/>
                    </a:ext>
                  </a:extLst>
                </a:gridCol>
                <a:gridCol w="700088">
                  <a:extLst>
                    <a:ext uri="{9D8B030D-6E8A-4147-A177-3AD203B41FA5}">
                      <a16:colId xmlns:a16="http://schemas.microsoft.com/office/drawing/2014/main" val="2590360655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3640808983"/>
                    </a:ext>
                  </a:extLst>
                </a:gridCol>
                <a:gridCol w="712889">
                  <a:extLst>
                    <a:ext uri="{9D8B030D-6E8A-4147-A177-3AD203B41FA5}">
                      <a16:colId xmlns:a16="http://schemas.microsoft.com/office/drawing/2014/main" val="3685231173"/>
                    </a:ext>
                  </a:extLst>
                </a:gridCol>
              </a:tblGrid>
              <a:tr h="2426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Magnet 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Requestor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MM request #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Laboratory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Project / Machine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Pryority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MM report (EDMS)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8127009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PXMLCAANWC-CR000006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ANEWBORO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31199854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2801211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344841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PXMBHDCHWP-SP000002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30309724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LEIR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2788679 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1099952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PXML_BA_WC-00000005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ANEWBORO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31189466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LEIR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2746983 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8256228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CRMRDFUSR001-CR000001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Ariel Haziot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3"/>
                        </a:rPr>
                        <a:t>31253313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Fusilllo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2773427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3479220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5"/>
                        </a:rPr>
                        <a:t>CRMRDFUSR002-CR000001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Ariel Haziot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6"/>
                        </a:rPr>
                        <a:t>31253314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Fusilllo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2773427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75849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7"/>
                        </a:rPr>
                        <a:t>CRMRDFUSR003-CR000001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Ariel Haziot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8"/>
                        </a:rPr>
                        <a:t>31253329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Fusilllo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Development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4"/>
                        </a:rPr>
                        <a:t>2773427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3746187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MBH-C (483121-N07)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MedAustron Coll.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MedAustron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2753462 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108281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9"/>
                        </a:rPr>
                        <a:t>PXMDMAAHAC-VA000003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0"/>
                        </a:rPr>
                        <a:t>31128468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1"/>
                        </a:rPr>
                        <a:t>2748165 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4690686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2"/>
                        </a:rPr>
                        <a:t>SPMQMEM000-00000001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Ansaldo collab.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3"/>
                        </a:rPr>
                        <a:t>31052341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Internal Approval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658763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4"/>
                        </a:rPr>
                        <a:t>PXMDMAAHAC-VA000005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5"/>
                        </a:rPr>
                        <a:t>31128525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1"/>
                        </a:rPr>
                        <a:t>2748165 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798132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6"/>
                        </a:rPr>
                        <a:t>PXMDMAAHAC-VA000010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7"/>
                        </a:rPr>
                        <a:t>31128526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8"/>
                        </a:rPr>
                        <a:t>2714216 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254276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9"/>
                        </a:rPr>
                        <a:t>PXMDMAAHAC-VA000011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0"/>
                        </a:rPr>
                        <a:t>31128528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8"/>
                        </a:rPr>
                        <a:t>2714216 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9001931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1"/>
                        </a:rPr>
                        <a:t>PXMDMAAHAC-VA000012 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2"/>
                        </a:rPr>
                        <a:t>31128529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8"/>
                        </a:rPr>
                        <a:t>2714216 </a:t>
                      </a:r>
                      <a:endParaRPr lang="en-US" sz="7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787903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MST 213-001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MedAustron Coll.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MedAustron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2684921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5997306"/>
                  </a:ext>
                </a:extLst>
              </a:tr>
              <a:tr h="1543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MSE 214-003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MedAustron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Coll.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MedAustron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3"/>
                        </a:rPr>
                        <a:t>2716714 </a:t>
                      </a:r>
                      <a:endParaRPr lang="en-US" sz="7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383491"/>
                  </a:ext>
                </a:extLst>
              </a:tr>
            </a:tbl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E04FF232-0676-9623-1F2E-ED9F33C30D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3803802"/>
              </p:ext>
            </p:extLst>
          </p:nvPr>
        </p:nvGraphicFramePr>
        <p:xfrm>
          <a:off x="5650784" y="1017058"/>
          <a:ext cx="2712887" cy="2771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4"/>
          </a:graphicData>
        </a:graphic>
      </p:graphicFrame>
      <p:pic>
        <p:nvPicPr>
          <p:cNvPr id="12" name="Picture 32" descr="A picture containing indoor, metal, equipment&#10;&#10;Description automatically generated">
            <a:extLst>
              <a:ext uri="{FF2B5EF4-FFF2-40B4-BE49-F238E27FC236}">
                <a16:creationId xmlns:a16="http://schemas.microsoft.com/office/drawing/2014/main" id="{196061F3-BBE6-EFE3-4032-5A3D02898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2154" y="4365403"/>
            <a:ext cx="2428300" cy="1821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81E5374-9E5C-8036-3884-0BFCE0DD3614}"/>
              </a:ext>
            </a:extLst>
          </p:cNvPr>
          <p:cNvSpPr txBox="1"/>
          <p:nvPr/>
        </p:nvSpPr>
        <p:spPr>
          <a:xfrm>
            <a:off x="5489309" y="4402754"/>
            <a:ext cx="437620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500" b="1" dirty="0">
                <a:solidFill>
                  <a:schemeClr val="bg1"/>
                </a:solidFill>
              </a:rPr>
              <a:t>LEIR</a:t>
            </a:r>
          </a:p>
        </p:txBody>
      </p:sp>
      <p:pic>
        <p:nvPicPr>
          <p:cNvPr id="14" name="Picture 10" descr="A picture containing indoor, metal&#10;&#10;Description automatically generated">
            <a:extLst>
              <a:ext uri="{FF2B5EF4-FFF2-40B4-BE49-F238E27FC236}">
                <a16:creationId xmlns:a16="http://schemas.microsoft.com/office/drawing/2014/main" id="{54431166-4710-7F62-5225-88681278FAB8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0803" y="4365403"/>
            <a:ext cx="3284538" cy="1803400"/>
          </a:xfrm>
          <a:prstGeom prst="rect">
            <a:avLst/>
          </a:prstGeom>
          <a:noFill/>
          <a:ln w="9525">
            <a:solidFill>
              <a:srgbClr val="2F2F2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538F0137-4827-26C2-02EE-9A44BCBA0F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874"/>
          <a:stretch/>
        </p:blipFill>
        <p:spPr bwMode="auto">
          <a:xfrm>
            <a:off x="7696085" y="4365403"/>
            <a:ext cx="1613097" cy="180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D855E01-4803-7C3A-05E8-2B5DD367EFAD}"/>
              </a:ext>
            </a:extLst>
          </p:cNvPr>
          <p:cNvSpPr txBox="1"/>
          <p:nvPr/>
        </p:nvSpPr>
        <p:spPr>
          <a:xfrm>
            <a:off x="4400546" y="4407757"/>
            <a:ext cx="384721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500" b="1" dirty="0">
                <a:solidFill>
                  <a:schemeClr val="bg1"/>
                </a:solidFill>
              </a:rPr>
              <a:t>HEL</a:t>
            </a:r>
          </a:p>
        </p:txBody>
      </p:sp>
      <p:sp>
        <p:nvSpPr>
          <p:cNvPr id="19" name="TextBox 29">
            <a:extLst>
              <a:ext uri="{FF2B5EF4-FFF2-40B4-BE49-F238E27FC236}">
                <a16:creationId xmlns:a16="http://schemas.microsoft.com/office/drawing/2014/main" id="{5FEB606B-3634-4C35-0C6A-61188A3A1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1647" y="4334020"/>
            <a:ext cx="749254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CH" b="1" dirty="0">
                <a:solidFill>
                  <a:schemeClr val="bg1"/>
                </a:solidFill>
              </a:rPr>
              <a:t>INFN</a:t>
            </a:r>
          </a:p>
        </p:txBody>
      </p:sp>
      <p:sp>
        <p:nvSpPr>
          <p:cNvPr id="20" name="TextBox 26">
            <a:extLst>
              <a:ext uri="{FF2B5EF4-FFF2-40B4-BE49-F238E27FC236}">
                <a16:creationId xmlns:a16="http://schemas.microsoft.com/office/drawing/2014/main" id="{049430B6-858B-8984-82A6-645B4C724F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88843" y="4334020"/>
            <a:ext cx="1389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CH" b="1" dirty="0" err="1">
                <a:solidFill>
                  <a:schemeClr val="bg1"/>
                </a:solidFill>
              </a:rPr>
              <a:t>MedAustron</a:t>
            </a:r>
            <a:r>
              <a:rPr lang="en-US" altLang="en-CH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2" name="Picture 21" descr="People standing in a factory&#10;&#10;Description automatically generated with low confidence">
            <a:extLst>
              <a:ext uri="{FF2B5EF4-FFF2-40B4-BE49-F238E27FC236}">
                <a16:creationId xmlns:a16="http://schemas.microsoft.com/office/drawing/2014/main" id="{2AFFDCBB-567F-D367-E98D-992D8DCD5309}"/>
              </a:ext>
            </a:extLst>
          </p:cNvPr>
          <p:cNvPicPr>
            <a:picLocks noChangeAspect="1"/>
          </p:cNvPicPr>
          <p:nvPr/>
        </p:nvPicPr>
        <p:blipFill rotWithShape="1"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0" t="24004" r="8602" b="12216"/>
          <a:stretch/>
        </p:blipFill>
        <p:spPr>
          <a:xfrm>
            <a:off x="8500516" y="47124"/>
            <a:ext cx="3162055" cy="2909993"/>
          </a:xfrm>
          <a:prstGeom prst="rect">
            <a:avLst/>
          </a:prstGeom>
        </p:spPr>
      </p:pic>
      <p:sp>
        <p:nvSpPr>
          <p:cNvPr id="23" name="TextBox 26">
            <a:extLst>
              <a:ext uri="{FF2B5EF4-FFF2-40B4-BE49-F238E27FC236}">
                <a16:creationId xmlns:a16="http://schemas.microsoft.com/office/drawing/2014/main" id="{509E5E0E-AF7F-A8CB-21AA-7AC85147C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37162" y="874983"/>
            <a:ext cx="1389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CH" b="1" dirty="0" err="1">
                <a:solidFill>
                  <a:schemeClr val="bg1"/>
                </a:solidFill>
              </a:rPr>
              <a:t>MedAustron</a:t>
            </a:r>
            <a:r>
              <a:rPr lang="en-US" altLang="en-CH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5" name="Picture 24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BB7E344B-E309-9C4C-8546-35A5BF995A7E}"/>
              </a:ext>
            </a:extLst>
          </p:cNvPr>
          <p:cNvPicPr>
            <a:picLocks noChangeAspect="1"/>
          </p:cNvPicPr>
          <p:nvPr/>
        </p:nvPicPr>
        <p:blipFill rotWithShape="1"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6" t="18756" r="11532" b="37920"/>
          <a:stretch/>
        </p:blipFill>
        <p:spPr>
          <a:xfrm>
            <a:off x="8500516" y="2967522"/>
            <a:ext cx="3226242" cy="1290471"/>
          </a:xfrm>
          <a:prstGeom prst="rect">
            <a:avLst/>
          </a:prstGeom>
        </p:spPr>
      </p:pic>
      <p:sp>
        <p:nvSpPr>
          <p:cNvPr id="26" name="TextBox 26">
            <a:extLst>
              <a:ext uri="{FF2B5EF4-FFF2-40B4-BE49-F238E27FC236}">
                <a16:creationId xmlns:a16="http://schemas.microsoft.com/office/drawing/2014/main" id="{3EB4A6A5-7D49-D90A-6D16-7AD640E45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9031" y="3889693"/>
            <a:ext cx="13890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CH" b="1" dirty="0">
                <a:solidFill>
                  <a:schemeClr val="bg1"/>
                </a:solidFill>
              </a:rPr>
              <a:t>FUSILLO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6419A-A2F8-D450-6E7B-0F9C8082E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361612" cy="1065742"/>
          </a:xfrm>
        </p:spPr>
        <p:txBody>
          <a:bodyPr/>
          <a:lstStyle/>
          <a:p>
            <a:r>
              <a:rPr lang="en-US" sz="3600" dirty="0"/>
              <a:t>Is 2022 a typical year’s workload?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4E9FD-B330-D02D-9220-E2C029756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Forecast 2023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DB1AE85-ABE7-06A6-C46B-76E6BCDD55D9}"/>
              </a:ext>
            </a:extLst>
          </p:cNvPr>
          <p:cNvGrpSpPr/>
          <p:nvPr/>
        </p:nvGrpSpPr>
        <p:grpSpPr>
          <a:xfrm>
            <a:off x="960067" y="2108200"/>
            <a:ext cx="4653333" cy="3805591"/>
            <a:chOff x="579067" y="2286827"/>
            <a:chExt cx="3175821" cy="297891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900BA96-6FD2-A6FE-76E8-20324C42E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9067" y="2286827"/>
              <a:ext cx="3175821" cy="297891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D46C754-CAE0-28CD-C819-BF8FADA6EDBA}"/>
                </a:ext>
              </a:extLst>
            </p:cNvPr>
            <p:cNvSpPr txBox="1"/>
            <p:nvPr/>
          </p:nvSpPr>
          <p:spPr>
            <a:xfrm rot="16200000">
              <a:off x="2562485" y="4470173"/>
              <a:ext cx="39525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700" dirty="0"/>
                <a:t>Covid</a:t>
              </a:r>
            </a:p>
            <a:p>
              <a:pPr algn="l"/>
              <a:endParaRPr lang="en-US" sz="700" dirty="0"/>
            </a:p>
          </p:txBody>
        </p:sp>
      </p:grp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A762EF7-883F-2816-F63A-611C8F7AE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926936"/>
              </p:ext>
            </p:extLst>
          </p:nvPr>
        </p:nvGraphicFramePr>
        <p:xfrm>
          <a:off x="7411945" y="2108200"/>
          <a:ext cx="3455800" cy="17178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4288">
                  <a:extLst>
                    <a:ext uri="{9D8B030D-6E8A-4147-A177-3AD203B41FA5}">
                      <a16:colId xmlns:a16="http://schemas.microsoft.com/office/drawing/2014/main" val="1676832261"/>
                    </a:ext>
                  </a:extLst>
                </a:gridCol>
                <a:gridCol w="1101512">
                  <a:extLst>
                    <a:ext uri="{9D8B030D-6E8A-4147-A177-3AD203B41FA5}">
                      <a16:colId xmlns:a16="http://schemas.microsoft.com/office/drawing/2014/main" val="2628446969"/>
                    </a:ext>
                  </a:extLst>
                </a:gridCol>
              </a:tblGrid>
              <a:tr h="3337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Project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Magnets #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25931272"/>
                  </a:ext>
                </a:extLst>
              </a:tr>
              <a:tr h="3460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NA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2801002"/>
                  </a:ext>
                </a:extLst>
              </a:tr>
              <a:tr h="3460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91552342"/>
                  </a:ext>
                </a:extLst>
              </a:tr>
              <a:tr h="3460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Others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88200376"/>
                  </a:ext>
                </a:extLst>
              </a:tr>
              <a:tr h="3460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days per magnet 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60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045899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57F7A2A-2883-DBD5-A3BD-624CAF781A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294560"/>
              </p:ext>
            </p:extLst>
          </p:nvPr>
        </p:nvGraphicFramePr>
        <p:xfrm>
          <a:off x="7298232" y="4087558"/>
          <a:ext cx="3827091" cy="2046658"/>
        </p:xfrm>
        <a:graphic>
          <a:graphicData uri="http://schemas.openxmlformats.org/drawingml/2006/table">
            <a:tbl>
              <a:tblPr/>
              <a:tblGrid>
                <a:gridCol w="1675591">
                  <a:extLst>
                    <a:ext uri="{9D8B030D-6E8A-4147-A177-3AD203B41FA5}">
                      <a16:colId xmlns:a16="http://schemas.microsoft.com/office/drawing/2014/main" val="4019690951"/>
                    </a:ext>
                  </a:extLst>
                </a:gridCol>
                <a:gridCol w="846380">
                  <a:extLst>
                    <a:ext uri="{9D8B030D-6E8A-4147-A177-3AD203B41FA5}">
                      <a16:colId xmlns:a16="http://schemas.microsoft.com/office/drawing/2014/main" val="113301831"/>
                    </a:ext>
                  </a:extLst>
                </a:gridCol>
                <a:gridCol w="1305120">
                  <a:extLst>
                    <a:ext uri="{9D8B030D-6E8A-4147-A177-3AD203B41FA5}">
                      <a16:colId xmlns:a16="http://schemas.microsoft.com/office/drawing/2014/main" val="4125787807"/>
                    </a:ext>
                  </a:extLst>
                </a:gridCol>
              </a:tblGrid>
              <a:tr h="452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Magnet 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Requestor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MM request #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2017"/>
                  </a:ext>
                </a:extLst>
              </a:tr>
              <a:tr h="2261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PXMU_HUCWP-AF000017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29424841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203468"/>
                  </a:ext>
                </a:extLst>
              </a:tr>
              <a:tr h="226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PXMBXGACWP-01000005 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DBODART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30309726</a:t>
                      </a:r>
                      <a:endParaRPr lang="en-US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6323271"/>
                  </a:ext>
                </a:extLst>
              </a:tr>
              <a:tr h="2374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SPQNL__8WP-00000140</a:t>
                      </a:r>
                      <a:endParaRPr lang="en-US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TZICKLER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31681213</a:t>
                      </a:r>
                      <a:endParaRPr lang="en-US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7836308"/>
                  </a:ext>
                </a:extLst>
              </a:tr>
              <a:tr h="2261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PXMBHDDCWC-CR000008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ANEWBORO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22482238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730050"/>
                  </a:ext>
                </a:extLst>
              </a:tr>
              <a:tr h="226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SPLQS__NWP-00000028</a:t>
                      </a:r>
                      <a:endParaRPr lang="en-US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PTHONET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2"/>
                        </a:rPr>
                        <a:t>31642134</a:t>
                      </a:r>
                      <a:endParaRPr lang="en-US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4505032"/>
                  </a:ext>
                </a:extLst>
              </a:tr>
              <a:tr h="226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</a:rPr>
                        <a:t>…….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2471996"/>
                  </a:ext>
                </a:extLst>
              </a:tr>
              <a:tr h="226150">
                <a:tc>
                  <a:txBody>
                    <a:bodyPr/>
                    <a:lstStyle/>
                    <a:p>
                      <a:pPr algn="ctr" fontAlgn="b"/>
                      <a:endParaRPr lang="en-US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105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6679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1481820C-79B2-42F8-C301-0D75AA8B24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6322" y="119359"/>
            <a:ext cx="11252130" cy="1065742"/>
          </a:xfrm>
        </p:spPr>
        <p:txBody>
          <a:bodyPr/>
          <a:lstStyle/>
          <a:p>
            <a:r>
              <a:rPr lang="en-US" altLang="en-CH" sz="1500" dirty="0"/>
              <a:t>Requiring the development of new methods and/or transducers (e.g., </a:t>
            </a:r>
            <a:r>
              <a:rPr lang="en-US" sz="1500" dirty="0"/>
              <a:t>AD Electron cooler </a:t>
            </a:r>
            <a:r>
              <a:rPr lang="en-US" altLang="en-CH" sz="1500" dirty="0"/>
              <a:t>) - 2023</a:t>
            </a:r>
          </a:p>
        </p:txBody>
      </p:sp>
      <p:pic>
        <p:nvPicPr>
          <p:cNvPr id="13382" name="Content Placeholder 8">
            <a:extLst>
              <a:ext uri="{FF2B5EF4-FFF2-40B4-BE49-F238E27FC236}">
                <a16:creationId xmlns:a16="http://schemas.microsoft.com/office/drawing/2014/main" id="{32DDE266-FF77-CE06-F7EA-67073AFB020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2150" y="495300"/>
            <a:ext cx="7242507" cy="3719844"/>
          </a:xfrm>
          <a:noFill/>
        </p:spPr>
      </p:pic>
      <p:pic>
        <p:nvPicPr>
          <p:cNvPr id="13385" name="Picture 11">
            <a:extLst>
              <a:ext uri="{FF2B5EF4-FFF2-40B4-BE49-F238E27FC236}">
                <a16:creationId xmlns:a16="http://schemas.microsoft.com/office/drawing/2014/main" id="{D28C855D-87E4-C7C4-2F1A-E48AF74C32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390"/>
          <a:stretch/>
        </p:blipFill>
        <p:spPr bwMode="auto">
          <a:xfrm>
            <a:off x="3926704" y="4485210"/>
            <a:ext cx="1220489" cy="1385557"/>
          </a:xfrm>
          <a:prstGeom prst="rect">
            <a:avLst/>
          </a:prstGeom>
          <a:noFill/>
          <a:ln w="9525">
            <a:solidFill>
              <a:srgbClr val="30303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9E471AB-8D6F-1203-721B-CDFF242986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411"/>
          <a:stretch/>
        </p:blipFill>
        <p:spPr>
          <a:xfrm>
            <a:off x="5682973" y="4353936"/>
            <a:ext cx="3485671" cy="16481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83A5D-E0C6-FA2A-4A4C-D352C8AF7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RCM - 2023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A90F57-26B4-338A-B060-68212CBEA1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9069" y="1592263"/>
            <a:ext cx="4853863" cy="4608512"/>
          </a:xfrm>
        </p:spPr>
      </p:pic>
    </p:spTree>
    <p:extLst>
      <p:ext uri="{BB962C8B-B14F-4D97-AF65-F5344CB8AC3E}">
        <p14:creationId xmlns:p14="http://schemas.microsoft.com/office/powerpoint/2010/main" val="2074981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FB3F2-C854-41B4-598A-828445DB5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4C279-7F0C-F5DF-C956-DB818CEF33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MERCI!</a:t>
            </a:r>
          </a:p>
        </p:txBody>
      </p:sp>
    </p:spTree>
    <p:extLst>
      <p:ext uri="{BB962C8B-B14F-4D97-AF65-F5344CB8AC3E}">
        <p14:creationId xmlns:p14="http://schemas.microsoft.com/office/powerpoint/2010/main" val="596790173"/>
      </p:ext>
    </p:extLst>
  </p:cSld>
  <p:clrMapOvr>
    <a:masterClrMapping/>
  </p:clrMapOvr>
</p:sld>
</file>

<file path=ppt/theme/theme1.xml><?xml version="1.0" encoding="utf-8"?>
<a:theme xmlns:a="http://schemas.openxmlformats.org/drawingml/2006/main" name="CERN_16x9_202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16x9_2021" id="{E6588A15-68E5-4671-ACB4-45924010DD6E}" vid="{72270FA3-8472-4097-B245-DF27778B2B09}"/>
    </a:ext>
  </a:extLst>
</a:theme>
</file>

<file path=ppt/theme/theme2.xml><?xml version="1.0" encoding="utf-8"?>
<a:theme xmlns:a="http://schemas.openxmlformats.org/drawingml/2006/main" name="CERN_16x9_202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16x9_2021" id="{E6588A15-68E5-4671-ACB4-45924010DD6E}" vid="{72270FA3-8472-4097-B245-DF27778B2B0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CERN_16x9_2021</Template>
  <TotalTime>3916</TotalTime>
  <Words>619</Words>
  <Application>Microsoft Office PowerPoint</Application>
  <PresentationFormat>Widescreen</PresentationFormat>
  <Paragraphs>434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CERN_16x9_2021</vt:lpstr>
      <vt:lpstr>CERN_16x9_2021</vt:lpstr>
      <vt:lpstr>Normal conductive magnets  2022 – 2023 </vt:lpstr>
      <vt:lpstr>Magnetic measurements on normal-conducting magnets - 2022</vt:lpstr>
      <vt:lpstr>Operation (NC magnets) - 2022</vt:lpstr>
      <vt:lpstr>Others - 2022 (Experiments, collaborations, magnet construction follow-up) </vt:lpstr>
      <vt:lpstr>Is 2022 a typical year’s workload?</vt:lpstr>
      <vt:lpstr>Requiring the development of new methods and/or transducers (e.g., AD Electron cooler ) - 2023</vt:lpstr>
      <vt:lpstr>New RCM - 2023</vt:lpstr>
      <vt:lpstr>Thank you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Expected challenges on the vertical benches</dc:title>
  <dc:creator>Carlo.Petrone@cern.ch</dc:creator>
  <cp:lastModifiedBy>Carlo Petrone</cp:lastModifiedBy>
  <cp:revision>129</cp:revision>
  <cp:lastPrinted>2022-12-07T12:41:09Z</cp:lastPrinted>
  <dcterms:created xsi:type="dcterms:W3CDTF">2022-12-07T12:24:32Z</dcterms:created>
  <dcterms:modified xsi:type="dcterms:W3CDTF">2023-02-02T12:47:15Z</dcterms:modified>
</cp:coreProperties>
</file>