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7" r:id="rId2"/>
  </p:sldMasterIdLst>
  <p:notesMasterIdLst>
    <p:notesMasterId r:id="rId15"/>
  </p:notesMasterIdLst>
  <p:sldIdLst>
    <p:sldId id="1443" r:id="rId3"/>
    <p:sldId id="1466" r:id="rId4"/>
    <p:sldId id="1521" r:id="rId5"/>
    <p:sldId id="273" r:id="rId6"/>
    <p:sldId id="270" r:id="rId7"/>
    <p:sldId id="264" r:id="rId8"/>
    <p:sldId id="345" r:id="rId9"/>
    <p:sldId id="363" r:id="rId10"/>
    <p:sldId id="268" r:id="rId11"/>
    <p:sldId id="1481" r:id="rId12"/>
    <p:sldId id="1515" r:id="rId13"/>
    <p:sldId id="1522" r:id="rId14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1893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37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9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74450-E424-454C-BEC0-C8D7B90219D2}" type="datetimeFigureOut">
              <a:rPr lang="en-US" smtClean="0"/>
              <a:t>2/2/23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A4B18-D747-5448-B7A7-A1D85DBEE9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47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EFC936-8CDC-3144-834A-13A866D1E97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703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316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028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7200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639124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02346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0443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903011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930148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839032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5804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8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5179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221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815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E87FD-730D-78A4-06AE-B95722402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5AF264-22AB-CA95-6C82-95395E5C7E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DA8231-D8A1-F32F-ADA5-F4A76D9C1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AC6A4F-83A5-EED0-DEB3-F4C4376C8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EEE2E0-B02C-C89B-6BB4-681E528D4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416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E1090-214B-DC12-4D6D-9E3E1DEED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0AC53-ED69-F8C0-56E8-79C41448E8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7FE463-FD76-2F8C-7404-0008B2F2B2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A927AF-BBE2-A784-4498-48AEA93EC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DE6BA5-C88E-9364-F020-A4A914683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159EFF-F276-F4F0-6C55-3C5F1CF25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2877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1583498" y="1316765"/>
            <a:ext cx="9889067" cy="4800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23392" y="306355"/>
            <a:ext cx="8736971" cy="914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1019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8A4C7-FC4C-44F7-A5D1-AD8851F9D2FB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F47E1-A99F-4486-BA7C-FEED7A073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8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8A4C7-FC4C-44F7-A5D1-AD8851F9D2FB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F47E1-A99F-4486-BA7C-FEED7A073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6312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8A4C7-FC4C-44F7-A5D1-AD8851F9D2FB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F47E1-A99F-4486-BA7C-FEED7A073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5960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8A4C7-FC4C-44F7-A5D1-AD8851F9D2FB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F47E1-A99F-4486-BA7C-FEED7A073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959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8A4C7-FC4C-44F7-A5D1-AD8851F9D2FB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F47E1-A99F-4486-BA7C-FEED7A073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647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344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8A4C7-FC4C-44F7-A5D1-AD8851F9D2FB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F47E1-A99F-4486-BA7C-FEED7A073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5284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8A4C7-FC4C-44F7-A5D1-AD8851F9D2FB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F47E1-A99F-4486-BA7C-FEED7A073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5775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8A4C7-FC4C-44F7-A5D1-AD8851F9D2FB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F47E1-A99F-4486-BA7C-FEED7A073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837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8A4C7-FC4C-44F7-A5D1-AD8851F9D2FB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F47E1-A99F-4486-BA7C-FEED7A073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0099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8A4C7-FC4C-44F7-A5D1-AD8851F9D2FB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F47E1-A99F-4486-BA7C-FEED7A073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95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8A4C7-FC4C-44F7-A5D1-AD8851F9D2FB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F47E1-A99F-4486-BA7C-FEED7A073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218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42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7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99026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858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072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C6FF-5A47-4BC4-A1B2-8F04B12FB2BD}" type="datetimeFigureOut">
              <a:rPr lang="en-US" smtClean="0"/>
              <a:t>2/2/23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1035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1D8C6FF-5A47-4BC4-A1B2-8F04B12FB2BD}" type="datetimeFigureOut">
              <a:rPr lang="en-US" smtClean="0"/>
              <a:t>2/2/23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98547A6-01F1-4692-81F7-0A315717C59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5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5" r:id="rId22"/>
    <p:sldLayoutId id="2147483686" r:id="rId23"/>
    <p:sldLayoutId id="2147483699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8A4C7-FC4C-44F7-A5D1-AD8851F9D2FB}" type="datetimeFigureOut">
              <a:rPr lang="en-GB" smtClean="0"/>
              <a:t>02/02/2023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F47E1-A99F-4486-BA7C-FEED7A073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063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9646" y="982189"/>
            <a:ext cx="10769880" cy="48516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67"/>
              </a:spcBef>
            </a:pPr>
            <a:r>
              <a:rPr lang="en-US" altLang="en-US" sz="1600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(1) Responsible for the </a:t>
            </a:r>
            <a:r>
              <a:rPr lang="en-US" altLang="en-US" sz="1600" b="1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testing</a:t>
            </a:r>
            <a:r>
              <a:rPr lang="en-US" altLang="en-US" sz="1600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qualification, and </a:t>
            </a:r>
            <a:r>
              <a:rPr lang="en-US" altLang="en-US" sz="1600" b="1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magnetic characterization </a:t>
            </a:r>
            <a:r>
              <a:rPr lang="en-US" altLang="en-US" sz="1600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components, magnets and devices for the CERN accelerator complex and experimental areas; d</a:t>
            </a:r>
            <a:r>
              <a:rPr lang="en-US" sz="1600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evelopment and maintenance of online monitoring systems (</a:t>
            </a:r>
            <a:r>
              <a:rPr lang="en-US" sz="1600" b="1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B-trains</a:t>
            </a:r>
            <a:r>
              <a:rPr lang="en-US" sz="1600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for the operation of the CERN LHC injector chain, AD and ELENA;</a:t>
            </a:r>
          </a:p>
          <a:p>
            <a:pPr>
              <a:lnSpc>
                <a:spcPct val="120000"/>
              </a:lnSpc>
              <a:spcBef>
                <a:spcPts val="667"/>
              </a:spcBef>
            </a:pPr>
            <a:r>
              <a:rPr lang="en-US" sz="1600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(2) Magnetic measurement and analysis of </a:t>
            </a:r>
            <a:r>
              <a:rPr lang="en-US" sz="1600" b="1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 magnets for HL-LHC </a:t>
            </a:r>
            <a:r>
              <a:rPr lang="en-US" sz="1600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 various stages of production at CERN and at partner institutes</a:t>
            </a:r>
            <a:r>
              <a:rPr lang="en-US" altLang="en-US" sz="1600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 </a:t>
            </a:r>
            <a:r>
              <a:rPr lang="en-US" sz="1600" b="1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magnetic measurements of NC magnets </a:t>
            </a:r>
            <a:r>
              <a:rPr lang="en-US" sz="1600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CERN’s accelerators; measurements in support of projects at partner institutes and of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approved physics experiments </a:t>
            </a:r>
            <a:r>
              <a:rPr lang="en-US" sz="1600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 CERN;</a:t>
            </a:r>
          </a:p>
          <a:p>
            <a:pPr>
              <a:lnSpc>
                <a:spcPct val="120000"/>
              </a:lnSpc>
              <a:spcBef>
                <a:spcPts val="667"/>
              </a:spcBef>
            </a:pPr>
            <a:r>
              <a:rPr lang="en-US" altLang="en-US" sz="1600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(3) Operation, m</a:t>
            </a:r>
            <a:r>
              <a:rPr lang="en-US" sz="1600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aintenance and upgrade of the SM18 cryogenic-test stations and of the laboratories for magnetic measurements (311 and 867); </a:t>
            </a:r>
            <a:r>
              <a:rPr lang="en-GB" sz="1600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contribution to development and operation of test and measurement facilities at partner institutes;</a:t>
            </a:r>
            <a:endParaRPr lang="en-US" sz="1600" dirty="0">
              <a:solidFill>
                <a:srgbClr val="33339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667"/>
              </a:spcBef>
            </a:pPr>
            <a:r>
              <a:rPr lang="en-US" sz="1600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(4) Development and maintenance of transducers, measurement systems, as well as </a:t>
            </a:r>
            <a:r>
              <a:rPr lang="en-US" sz="1600" b="1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novel data acquisition/processing</a:t>
            </a:r>
            <a:r>
              <a:rPr lang="en-US" sz="1600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diagnostic techniques for various magnet types, configurations, and operation scenarios;</a:t>
            </a:r>
          </a:p>
          <a:p>
            <a:pPr>
              <a:lnSpc>
                <a:spcPct val="120000"/>
              </a:lnSpc>
              <a:spcBef>
                <a:spcPts val="667"/>
              </a:spcBef>
            </a:pPr>
            <a:r>
              <a:rPr lang="en-US" altLang="en-US" sz="1600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(5) </a:t>
            </a:r>
            <a:r>
              <a:rPr lang="en-US" altLang="en-US" sz="1600" b="1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Performance analysis </a:t>
            </a:r>
            <a:r>
              <a:rPr lang="en-US" altLang="en-US" sz="1600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components and magnet systems installed in the CERN accelerator complex and experimental areas; coordination of d</a:t>
            </a:r>
            <a:r>
              <a:rPr lang="en-US" sz="1600" dirty="0">
                <a:solidFill>
                  <a:srgbClr val="33339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evelopment and maintenance of software for magnet design and analysis, and for data acquisition and storage at the SM18 test stations and measurement laboratories. </a:t>
            </a:r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839646" y="334934"/>
            <a:ext cx="10872544" cy="647255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Section Mandate</a:t>
            </a:r>
            <a:endParaRPr lang="en-GB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019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38056-5CEB-F2EC-06CD-8E18EC509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991" y="460942"/>
            <a:ext cx="11376025" cy="1065742"/>
          </a:xfrm>
        </p:spPr>
        <p:txBody>
          <a:bodyPr/>
          <a:lstStyle/>
          <a:p>
            <a:r>
              <a:rPr lang="en-US" sz="2400" dirty="0"/>
              <a:t>Activities not accounted for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496A58-0A4E-4F75-BE4F-25CC9D0A53CD}"/>
              </a:ext>
            </a:extLst>
          </p:cNvPr>
          <p:cNvSpPr txBox="1"/>
          <p:nvPr/>
        </p:nvSpPr>
        <p:spPr>
          <a:xfrm>
            <a:off x="594991" y="1253058"/>
            <a:ext cx="11002018" cy="44627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Support to </a:t>
            </a:r>
            <a:r>
              <a:rPr lang="en-US" sz="1600" dirty="0">
                <a:solidFill>
                  <a:srgbClr val="FF0000"/>
                </a:solidFill>
              </a:rPr>
              <a:t>string</a:t>
            </a:r>
            <a:r>
              <a:rPr lang="en-US" sz="1600" dirty="0"/>
              <a:t> operation (11:2024-12:2025) 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Support to </a:t>
            </a:r>
            <a:r>
              <a:rPr lang="en-US" sz="1600" dirty="0">
                <a:solidFill>
                  <a:srgbClr val="FF0000"/>
                </a:solidFill>
              </a:rPr>
              <a:t>operation</a:t>
            </a:r>
            <a:r>
              <a:rPr lang="en-US" sz="1600" dirty="0"/>
              <a:t> other than HL-LHC magnet testing, preparation of HL-LHC-operation, group support on DAQ software and DB structures.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>
                <a:solidFill>
                  <a:srgbClr val="FF0000"/>
                </a:solidFill>
              </a:rPr>
              <a:t>Infrastructure</a:t>
            </a:r>
            <a:r>
              <a:rPr lang="en-US" sz="1600" dirty="0"/>
              <a:t> other than horizontal bench upgrade: 311, 867 (MM equipment and new PC), safety upgrades Cluster G, asset management in SM18.</a:t>
            </a:r>
          </a:p>
          <a:p>
            <a:pPr algn="l"/>
            <a:endParaRPr lang="en-US" sz="1600" dirty="0"/>
          </a:p>
          <a:p>
            <a:r>
              <a:rPr lang="en-US" sz="1600" dirty="0">
                <a:solidFill>
                  <a:srgbClr val="FF0000"/>
                </a:solidFill>
              </a:rPr>
              <a:t>Competence</a:t>
            </a:r>
            <a:r>
              <a:rPr lang="en-US" sz="1600" dirty="0"/>
              <a:t> center: Field-simulations (ROXIE), HTS modelling, CCT modelling, in-depth test analysis, training sessions (EMAG, ROXIE user’s course, CAS, scientific writing), consultancy to superconducting test and magnetic measurement labs, material measurements, magnetic-field safety  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>
                <a:solidFill>
                  <a:srgbClr val="FF0000"/>
                </a:solidFill>
              </a:rPr>
              <a:t>Diversification</a:t>
            </a:r>
            <a:r>
              <a:rPr lang="en-US" sz="1600" dirty="0"/>
              <a:t> and test/measurement method development: HFM </a:t>
            </a:r>
            <a:r>
              <a:rPr lang="en-US" sz="1600" dirty="0" err="1"/>
              <a:t>workpackage</a:t>
            </a:r>
            <a:r>
              <a:rPr lang="en-US" sz="1600" dirty="0"/>
              <a:t> (design 12 T robust and 14+, instrumentation, cold test), Fusillo, Medical accelerators, transducer development for HTS magnets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Follow up on </a:t>
            </a:r>
            <a:r>
              <a:rPr lang="en-US" sz="1600" dirty="0">
                <a:solidFill>
                  <a:srgbClr val="FF0000"/>
                </a:solidFill>
              </a:rPr>
              <a:t>collaborations</a:t>
            </a:r>
            <a:r>
              <a:rPr lang="en-US" sz="1600" dirty="0"/>
              <a:t>: Upsala </a:t>
            </a:r>
            <a:r>
              <a:rPr lang="en-US" sz="1600" dirty="0" err="1"/>
              <a:t>anticryostat</a:t>
            </a:r>
            <a:r>
              <a:rPr lang="en-US" sz="1600" dirty="0"/>
              <a:t>, support to magnetic measurements at Tesla, CIEMAT, INFN, CEA/</a:t>
            </a:r>
            <a:r>
              <a:rPr lang="en-US" sz="1600" dirty="0" err="1"/>
              <a:t>Saclay</a:t>
            </a:r>
            <a:endParaRPr lang="en-US" sz="1600" dirty="0"/>
          </a:p>
          <a:p>
            <a:pPr algn="l"/>
            <a:endParaRPr lang="en-US" sz="1600" dirty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163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DE6E4B-4EBA-2173-6D32-337E1D1D4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893782"/>
            <a:ext cx="11376024" cy="2209295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FSU needs for 2023-2025 covered by WP3 according to scrutiny group and provisions from project.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Technical staff critical in 2023-2025. Does not allow support to any other activity such as IT-String or WP6a. Situation will ease earliest after 2025.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Scientific staff just enough for the operation of test facilities and magnetic measurement labs.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No provisions for diversification, competence center, upgrades, collaborations, HFM. Today covered by fellows and students. </a:t>
            </a:r>
          </a:p>
          <a:p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85A92F1-389B-7223-CF43-42F4AD6CB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895" y="905039"/>
            <a:ext cx="11376025" cy="617951"/>
          </a:xfrm>
        </p:spPr>
        <p:txBody>
          <a:bodyPr/>
          <a:lstStyle/>
          <a:p>
            <a:r>
              <a:rPr lang="en-US" sz="2800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3003159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DE6E4B-4EBA-2173-6D32-337E1D1D4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893782"/>
            <a:ext cx="11376024" cy="2209295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Our section, almost at group strength, has to be managed as such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In order to help the SL and your direct supervisors with the over boarding admin tasks please assist us with bottom up information</a:t>
            </a:r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Safety issues</a:t>
            </a:r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QA/QC documentation</a:t>
            </a:r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Procedures, guidelines, documentation</a:t>
            </a:r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500" b="0" dirty="0">
                <a:solidFill>
                  <a:schemeClr val="tx1"/>
                </a:solidFill>
              </a:rPr>
              <a:t>Resource and budget needs</a:t>
            </a:r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1"/>
                </a:solidFill>
              </a:rPr>
              <a:t>Training plan </a:t>
            </a:r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500" b="0" dirty="0">
                <a:solidFill>
                  <a:schemeClr val="tx1"/>
                </a:solidFill>
              </a:rPr>
              <a:t>Weekly reporting on activities </a:t>
            </a:r>
          </a:p>
          <a:p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85A92F1-389B-7223-CF43-42F4AD6CB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895" y="905039"/>
            <a:ext cx="11376025" cy="617951"/>
          </a:xfrm>
        </p:spPr>
        <p:txBody>
          <a:bodyPr/>
          <a:lstStyle/>
          <a:p>
            <a:r>
              <a:rPr lang="en-US" sz="2800" dirty="0"/>
              <a:t>A Personal Comment</a:t>
            </a:r>
          </a:p>
        </p:txBody>
      </p:sp>
    </p:spTree>
    <p:extLst>
      <p:ext uri="{BB962C8B-B14F-4D97-AF65-F5344CB8AC3E}">
        <p14:creationId xmlns:p14="http://schemas.microsoft.com/office/powerpoint/2010/main" val="2821734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id="{6728240E-3341-494D-9CEE-130EC59C5E3E}"/>
              </a:ext>
            </a:extLst>
          </p:cNvPr>
          <p:cNvCxnSpPr>
            <a:cxnSpLocks/>
          </p:cNvCxnSpPr>
          <p:nvPr/>
        </p:nvCxnSpPr>
        <p:spPr>
          <a:xfrm flipH="1" flipV="1">
            <a:off x="6558360" y="970249"/>
            <a:ext cx="15523" cy="484117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222">
            <a:extLst>
              <a:ext uri="{FF2B5EF4-FFF2-40B4-BE49-F238E27FC236}">
                <a16:creationId xmlns:a16="http://schemas.microsoft.com/office/drawing/2014/main" id="{D48EE819-3116-E348-8F8D-7922D35EC857}"/>
              </a:ext>
            </a:extLst>
          </p:cNvPr>
          <p:cNvCxnSpPr>
            <a:cxnSpLocks/>
            <a:stCxn id="96" idx="2"/>
          </p:cNvCxnSpPr>
          <p:nvPr/>
        </p:nvCxnSpPr>
        <p:spPr>
          <a:xfrm flipH="1" flipV="1">
            <a:off x="4850603" y="984429"/>
            <a:ext cx="7081" cy="490332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4F35CD90-6F56-7C40-AEDB-CB054008C189}"/>
              </a:ext>
            </a:extLst>
          </p:cNvPr>
          <p:cNvCxnSpPr>
            <a:cxnSpLocks/>
          </p:cNvCxnSpPr>
          <p:nvPr/>
        </p:nvCxnSpPr>
        <p:spPr>
          <a:xfrm flipV="1">
            <a:off x="1041514" y="1750469"/>
            <a:ext cx="0" cy="39395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E59D1C68-8B19-244E-A634-51421273B082}"/>
              </a:ext>
            </a:extLst>
          </p:cNvPr>
          <p:cNvCxnSpPr>
            <a:cxnSpLocks/>
            <a:stCxn id="5" idx="0"/>
          </p:cNvCxnSpPr>
          <p:nvPr/>
        </p:nvCxnSpPr>
        <p:spPr>
          <a:xfrm flipH="1" flipV="1">
            <a:off x="2952434" y="961786"/>
            <a:ext cx="68164" cy="449126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ounded Rectangle 160">
            <a:extLst>
              <a:ext uri="{FF2B5EF4-FFF2-40B4-BE49-F238E27FC236}">
                <a16:creationId xmlns:a16="http://schemas.microsoft.com/office/drawing/2014/main" id="{111C2797-DC52-E24B-9262-9963AEBB5D51}"/>
              </a:ext>
            </a:extLst>
          </p:cNvPr>
          <p:cNvSpPr/>
          <p:nvPr/>
        </p:nvSpPr>
        <p:spPr>
          <a:xfrm>
            <a:off x="4306919" y="3623240"/>
            <a:ext cx="1075959" cy="44367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Electronics, B-train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U. </a:t>
            </a:r>
            <a:r>
              <a:rPr kumimoji="0" lang="en-US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Martinez</a:t>
            </a:r>
          </a:p>
        </p:txBody>
      </p: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C0F8959A-428F-D447-9647-BD09C3A45727}"/>
              </a:ext>
            </a:extLst>
          </p:cNvPr>
          <p:cNvCxnSpPr>
            <a:cxnSpLocks/>
          </p:cNvCxnSpPr>
          <p:nvPr/>
        </p:nvCxnSpPr>
        <p:spPr>
          <a:xfrm flipV="1">
            <a:off x="1060272" y="982733"/>
            <a:ext cx="0" cy="42969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9024195" y="199454"/>
            <a:ext cx="2826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TE-MSC-TM as of 02.2023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35382" y="3001906"/>
            <a:ext cx="1037204" cy="42295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Operation, Coord. hor.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G. Ninet 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2476518" y="3623240"/>
            <a:ext cx="1027431" cy="42859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Operation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Coord. Vert.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J. Feuvrier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2511285" y="2343141"/>
            <a:ext cx="992664" cy="44954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Oper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hor. Benches, Diodes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dirty="0">
                <a:solidFill>
                  <a:prstClr val="black"/>
                </a:solidFill>
                <a:latin typeface="Calibri" panose="020F0502020204030204"/>
              </a:rPr>
              <a:t>replacement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8" name="Rounded Rectangle 137">
            <a:extLst>
              <a:ext uri="{FF2B5EF4-FFF2-40B4-BE49-F238E27FC236}">
                <a16:creationId xmlns:a16="http://schemas.microsoft.com/office/drawing/2014/main" id="{7708F8BD-5A2C-BF40-B613-D7397F3D442B}"/>
              </a:ext>
            </a:extLst>
          </p:cNvPr>
          <p:cNvSpPr/>
          <p:nvPr/>
        </p:nvSpPr>
        <p:spPr>
          <a:xfrm>
            <a:off x="5259712" y="252066"/>
            <a:ext cx="1214151" cy="4444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Section Head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S. </a:t>
            </a:r>
            <a:r>
              <a:rPr kumimoji="0" lang="fr-CH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Russenschuck</a:t>
            </a:r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8" name="Rounded Rectangle 167">
            <a:extLst>
              <a:ext uri="{FF2B5EF4-FFF2-40B4-BE49-F238E27FC236}">
                <a16:creationId xmlns:a16="http://schemas.microsoft.com/office/drawing/2014/main" id="{A62EDECB-29F5-2D40-8A6C-77E16AE472F8}"/>
              </a:ext>
            </a:extLst>
          </p:cNvPr>
          <p:cNvSpPr/>
          <p:nvPr/>
        </p:nvSpPr>
        <p:spPr>
          <a:xfrm>
            <a:off x="541679" y="3623240"/>
            <a:ext cx="1030908" cy="44367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Instrum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., DAQ, PLC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O. </a:t>
            </a: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Ditsch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3" name="Rounded Rectangle 172">
            <a:extLst>
              <a:ext uri="{FF2B5EF4-FFF2-40B4-BE49-F238E27FC236}">
                <a16:creationId xmlns:a16="http://schemas.microsoft.com/office/drawing/2014/main" id="{21F1C02A-A463-924C-B1B9-950AF3399D08}"/>
              </a:ext>
            </a:extLst>
          </p:cNvPr>
          <p:cNvSpPr/>
          <p:nvPr/>
        </p:nvSpPr>
        <p:spPr>
          <a:xfrm>
            <a:off x="2476518" y="3001906"/>
            <a:ext cx="1027431" cy="43103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Oper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vert Electronics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G. Pichon </a:t>
            </a:r>
          </a:p>
        </p:txBody>
      </p:sp>
      <p:sp>
        <p:nvSpPr>
          <p:cNvPr id="178" name="Rounded Rectangle 177">
            <a:extLst>
              <a:ext uri="{FF2B5EF4-FFF2-40B4-BE49-F238E27FC236}">
                <a16:creationId xmlns:a16="http://schemas.microsoft.com/office/drawing/2014/main" id="{A004CC2D-75D2-C54B-8C13-47C177952733}"/>
              </a:ext>
            </a:extLst>
          </p:cNvPr>
          <p:cNvSpPr/>
          <p:nvPr/>
        </p:nvSpPr>
        <p:spPr>
          <a:xfrm>
            <a:off x="535382" y="2343141"/>
            <a:ext cx="1037204" cy="44954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Mechanics SM18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P. </a:t>
            </a: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Viret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66659221-0F70-A148-B464-57E8DFE9D6E6}"/>
              </a:ext>
            </a:extLst>
          </p:cNvPr>
          <p:cNvCxnSpPr>
            <a:cxnSpLocks/>
          </p:cNvCxnSpPr>
          <p:nvPr/>
        </p:nvCxnSpPr>
        <p:spPr>
          <a:xfrm flipH="1" flipV="1">
            <a:off x="1059886" y="966642"/>
            <a:ext cx="10476432" cy="568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ounded Rectangle 142">
            <a:extLst>
              <a:ext uri="{FF2B5EF4-FFF2-40B4-BE49-F238E27FC236}">
                <a16:creationId xmlns:a16="http://schemas.microsoft.com/office/drawing/2014/main" id="{A983154A-276A-D241-A049-79264A513833}"/>
              </a:ext>
            </a:extLst>
          </p:cNvPr>
          <p:cNvSpPr/>
          <p:nvPr/>
        </p:nvSpPr>
        <p:spPr>
          <a:xfrm>
            <a:off x="4301866" y="2343141"/>
            <a:ext cx="1086065" cy="475211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Electronics, B-train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D. Giloteaux</a:t>
            </a:r>
          </a:p>
        </p:txBody>
      </p:sp>
      <p:sp>
        <p:nvSpPr>
          <p:cNvPr id="203" name="Rounded Rectangle 202"/>
          <p:cNvSpPr/>
          <p:nvPr/>
        </p:nvSpPr>
        <p:spPr>
          <a:xfrm>
            <a:off x="458399" y="1349494"/>
            <a:ext cx="1114187" cy="5259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Test management, instumentation and diagnostics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G. Willering</a:t>
            </a:r>
            <a:endParaRPr kumimoji="0" lang="en-US" sz="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2" name="Rounded Rectangle 201"/>
          <p:cNvSpPr/>
          <p:nvPr/>
        </p:nvSpPr>
        <p:spPr>
          <a:xfrm>
            <a:off x="2405947" y="1343932"/>
            <a:ext cx="1207508" cy="5370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processing, software and analysis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</a:t>
            </a: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Mangiarotti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(LD)</a:t>
            </a:r>
          </a:p>
        </p:txBody>
      </p: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4289A3E4-446A-774F-B72D-E007765F9ABD}"/>
              </a:ext>
            </a:extLst>
          </p:cNvPr>
          <p:cNvSpPr/>
          <p:nvPr/>
        </p:nvSpPr>
        <p:spPr>
          <a:xfrm>
            <a:off x="4307641" y="1347060"/>
            <a:ext cx="1146325" cy="5307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Real time and DAQ electronics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Buzio</a:t>
            </a:r>
          </a:p>
        </p:txBody>
      </p:sp>
      <p:sp>
        <p:nvSpPr>
          <p:cNvPr id="106" name="Rounded Rectangle 105"/>
          <p:cNvSpPr/>
          <p:nvPr/>
        </p:nvSpPr>
        <p:spPr>
          <a:xfrm>
            <a:off x="4300623" y="3001906"/>
            <a:ext cx="1088550" cy="417529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PLC, Control, DAQ, DB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Stian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Juberg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226C47D8-40D0-C24B-A7D1-855CA2421F1E}"/>
              </a:ext>
            </a:extLst>
          </p:cNvPr>
          <p:cNvSpPr/>
          <p:nvPr/>
        </p:nvSpPr>
        <p:spPr>
          <a:xfrm>
            <a:off x="2517201" y="4333559"/>
            <a:ext cx="986748" cy="41177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Operation/Quench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Deepak </a:t>
            </a: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Paudel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0097AEE8-5015-324D-9084-81E811CD04CB}"/>
              </a:ext>
            </a:extLst>
          </p:cNvPr>
          <p:cNvSpPr/>
          <p:nvPr/>
        </p:nvSpPr>
        <p:spPr>
          <a:xfrm>
            <a:off x="6073460" y="4333559"/>
            <a:ext cx="986748" cy="41177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Test software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D. </a:t>
            </a: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Dardanis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HFM?</a:t>
            </a:r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9C722588-537F-A341-AD67-2996F726564E}"/>
              </a:ext>
            </a:extLst>
          </p:cNvPr>
          <p:cNvSpPr/>
          <p:nvPr/>
        </p:nvSpPr>
        <p:spPr>
          <a:xfrm>
            <a:off x="4364310" y="5475980"/>
            <a:ext cx="986748" cy="41177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Rotating-coil magnetometer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Lauria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E7CE2561-B8D0-7747-A263-E254AE026F00}"/>
              </a:ext>
            </a:extLst>
          </p:cNvPr>
          <p:cNvSpPr/>
          <p:nvPr/>
        </p:nvSpPr>
        <p:spPr>
          <a:xfrm>
            <a:off x="4351524" y="4333559"/>
            <a:ext cx="986748" cy="41177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Instrumentation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V. Di Capua HFM?</a:t>
            </a:r>
          </a:p>
        </p:txBody>
      </p:sp>
      <p:cxnSp>
        <p:nvCxnSpPr>
          <p:cNvPr id="233" name="Straight Connector 232">
            <a:extLst>
              <a:ext uri="{FF2B5EF4-FFF2-40B4-BE49-F238E27FC236}">
                <a16:creationId xmlns:a16="http://schemas.microsoft.com/office/drawing/2014/main" id="{BB4CC161-D12C-8446-8674-CE624EC98E8B}"/>
              </a:ext>
            </a:extLst>
          </p:cNvPr>
          <p:cNvCxnSpPr>
            <a:cxnSpLocks/>
            <a:stCxn id="97" idx="2"/>
          </p:cNvCxnSpPr>
          <p:nvPr/>
        </p:nvCxnSpPr>
        <p:spPr>
          <a:xfrm flipH="1" flipV="1">
            <a:off x="8191225" y="984429"/>
            <a:ext cx="16210" cy="490332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>
            <a:extLst>
              <a:ext uri="{FF2B5EF4-FFF2-40B4-BE49-F238E27FC236}">
                <a16:creationId xmlns:a16="http://schemas.microsoft.com/office/drawing/2014/main" id="{211C9799-B27F-804E-A486-DFFE486BA82C}"/>
              </a:ext>
            </a:extLst>
          </p:cNvPr>
          <p:cNvCxnSpPr>
            <a:cxnSpLocks/>
            <a:endCxn id="123" idx="2"/>
          </p:cNvCxnSpPr>
          <p:nvPr/>
        </p:nvCxnSpPr>
        <p:spPr>
          <a:xfrm flipV="1">
            <a:off x="10323919" y="1870948"/>
            <a:ext cx="15205" cy="401680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Straight Connector 303">
            <a:extLst>
              <a:ext uri="{FF2B5EF4-FFF2-40B4-BE49-F238E27FC236}">
                <a16:creationId xmlns:a16="http://schemas.microsoft.com/office/drawing/2014/main" id="{12CA2007-109E-064A-87E1-02C5C602B465}"/>
              </a:ext>
            </a:extLst>
          </p:cNvPr>
          <p:cNvCxnSpPr>
            <a:cxnSpLocks/>
          </p:cNvCxnSpPr>
          <p:nvPr/>
        </p:nvCxnSpPr>
        <p:spPr>
          <a:xfrm flipV="1">
            <a:off x="11541968" y="959170"/>
            <a:ext cx="0" cy="448212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>
            <a:extLst>
              <a:ext uri="{FF2B5EF4-FFF2-40B4-BE49-F238E27FC236}">
                <a16:creationId xmlns:a16="http://schemas.microsoft.com/office/drawing/2014/main" id="{83AEBC4A-B2B6-514A-906E-4D35971A4766}"/>
              </a:ext>
            </a:extLst>
          </p:cNvPr>
          <p:cNvCxnSpPr>
            <a:cxnSpLocks/>
            <a:stCxn id="123" idx="0"/>
          </p:cNvCxnSpPr>
          <p:nvPr/>
        </p:nvCxnSpPr>
        <p:spPr>
          <a:xfrm flipV="1">
            <a:off x="10339124" y="954540"/>
            <a:ext cx="0" cy="39015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Rounded Rectangle 143">
            <a:extLst>
              <a:ext uri="{FF2B5EF4-FFF2-40B4-BE49-F238E27FC236}">
                <a16:creationId xmlns:a16="http://schemas.microsoft.com/office/drawing/2014/main" id="{4CD61B4F-7928-CE48-B894-8942590AEA11}"/>
              </a:ext>
            </a:extLst>
          </p:cNvPr>
          <p:cNvSpPr/>
          <p:nvPr/>
        </p:nvSpPr>
        <p:spPr>
          <a:xfrm>
            <a:off x="7619856" y="2343141"/>
            <a:ext cx="1169867" cy="48152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311 Infrastructure,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MM Measurements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G. Deferne</a:t>
            </a:r>
          </a:p>
        </p:txBody>
      </p:sp>
      <p:sp>
        <p:nvSpPr>
          <p:cNvPr id="149" name="Rounded Rectangle 148">
            <a:extLst>
              <a:ext uri="{FF2B5EF4-FFF2-40B4-BE49-F238E27FC236}">
                <a16:creationId xmlns:a16="http://schemas.microsoft.com/office/drawing/2014/main" id="{2A954F32-4F26-754E-85D3-968A18B6BF35}"/>
              </a:ext>
            </a:extLst>
          </p:cNvPr>
          <p:cNvSpPr/>
          <p:nvPr/>
        </p:nvSpPr>
        <p:spPr>
          <a:xfrm>
            <a:off x="9808217" y="2343141"/>
            <a:ext cx="1109392" cy="468392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MM Operation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(867, 180. 311)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R. Chritin </a:t>
            </a:r>
          </a:p>
        </p:txBody>
      </p:sp>
      <p:sp>
        <p:nvSpPr>
          <p:cNvPr id="164" name="Rounded Rectangle 163">
            <a:extLst>
              <a:ext uri="{FF2B5EF4-FFF2-40B4-BE49-F238E27FC236}">
                <a16:creationId xmlns:a16="http://schemas.microsoft.com/office/drawing/2014/main" id="{84DFD197-0E23-A546-97A8-22ECE86E85CF}"/>
              </a:ext>
            </a:extLst>
          </p:cNvPr>
          <p:cNvSpPr/>
          <p:nvPr/>
        </p:nvSpPr>
        <p:spPr>
          <a:xfrm>
            <a:off x="10933288" y="3001906"/>
            <a:ext cx="1096526" cy="437958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Mechanics, MM Measurements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O. Dunkel</a:t>
            </a:r>
          </a:p>
        </p:txBody>
      </p:sp>
      <p:sp>
        <p:nvSpPr>
          <p:cNvPr id="199" name="Rounded Rectangle 198">
            <a:extLst>
              <a:ext uri="{FF2B5EF4-FFF2-40B4-BE49-F238E27FC236}">
                <a16:creationId xmlns:a16="http://schemas.microsoft.com/office/drawing/2014/main" id="{C49DD431-A0D5-6547-9A7F-DAD3CA26CCF1}"/>
              </a:ext>
            </a:extLst>
          </p:cNvPr>
          <p:cNvSpPr/>
          <p:nvPr/>
        </p:nvSpPr>
        <p:spPr>
          <a:xfrm>
            <a:off x="7653321" y="3001906"/>
            <a:ext cx="1169867" cy="40605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Mechanics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(Coils and calibration)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R. Beltron</a:t>
            </a:r>
          </a:p>
        </p:txBody>
      </p:sp>
      <p:sp>
        <p:nvSpPr>
          <p:cNvPr id="127" name="Rounded Rectangle 126">
            <a:extLst>
              <a:ext uri="{FF2B5EF4-FFF2-40B4-BE49-F238E27FC236}">
                <a16:creationId xmlns:a16="http://schemas.microsoft.com/office/drawing/2014/main" id="{78A4A25E-3B11-B246-B949-82BC92E21360}"/>
              </a:ext>
            </a:extLst>
          </p:cNvPr>
          <p:cNvSpPr/>
          <p:nvPr/>
        </p:nvSpPr>
        <p:spPr>
          <a:xfrm>
            <a:off x="6005049" y="1346706"/>
            <a:ext cx="1102575" cy="5314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Software for MM and field simulation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Bonora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(LD)</a:t>
            </a:r>
          </a:p>
        </p:txBody>
      </p:sp>
      <p:sp>
        <p:nvSpPr>
          <p:cNvPr id="124" name="Rounded Rectangle 123">
            <a:extLst>
              <a:ext uri="{FF2B5EF4-FFF2-40B4-BE49-F238E27FC236}">
                <a16:creationId xmlns:a16="http://schemas.microsoft.com/office/drawing/2014/main" id="{B5D2E67C-9850-2642-9BFF-37D744A3575F}"/>
              </a:ext>
            </a:extLst>
          </p:cNvPr>
          <p:cNvSpPr/>
          <p:nvPr/>
        </p:nvSpPr>
        <p:spPr>
          <a:xfrm>
            <a:off x="7619856" y="1352917"/>
            <a:ext cx="1235438" cy="519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Signal processing and analysis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L. Fiscarelli (LD)</a:t>
            </a:r>
          </a:p>
        </p:txBody>
      </p:sp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8EE2C012-EE5E-F44D-A7E2-57E6B6B04BDC}"/>
              </a:ext>
            </a:extLst>
          </p:cNvPr>
          <p:cNvSpPr/>
          <p:nvPr/>
        </p:nvSpPr>
        <p:spPr>
          <a:xfrm>
            <a:off x="9765018" y="1344693"/>
            <a:ext cx="1148212" cy="526255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MM Transducers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C. </a:t>
            </a: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Petrone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(LD) 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552CD20E-1E41-B24B-9EFB-BA8730067CF4}"/>
              </a:ext>
            </a:extLst>
          </p:cNvPr>
          <p:cNvSpPr/>
          <p:nvPr/>
        </p:nvSpPr>
        <p:spPr>
          <a:xfrm>
            <a:off x="11008406" y="4298362"/>
            <a:ext cx="986748" cy="41177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Theory and MM postprocessing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Liebsch</a:t>
            </a:r>
          </a:p>
        </p:txBody>
      </p:sp>
      <p:sp>
        <p:nvSpPr>
          <p:cNvPr id="91" name="Rounded Rectangle 90">
            <a:extLst>
              <a:ext uri="{FF2B5EF4-FFF2-40B4-BE49-F238E27FC236}">
                <a16:creationId xmlns:a16="http://schemas.microsoft.com/office/drawing/2014/main" id="{95A64FBF-5980-9A4F-94E7-304D78A6F937}"/>
              </a:ext>
            </a:extLst>
          </p:cNvPr>
          <p:cNvSpPr/>
          <p:nvPr/>
        </p:nvSpPr>
        <p:spPr>
          <a:xfrm>
            <a:off x="7678277" y="4202755"/>
            <a:ext cx="1036885" cy="41177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MM Analysis, FIDEL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</a:t>
            </a: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Chmielinska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5" name="Rounded Rectangle 94">
            <a:extLst>
              <a:ext uri="{FF2B5EF4-FFF2-40B4-BE49-F238E27FC236}">
                <a16:creationId xmlns:a16="http://schemas.microsoft.com/office/drawing/2014/main" id="{B63B54C0-3F97-0A42-A2E6-994520161CEB}"/>
              </a:ext>
            </a:extLst>
          </p:cNvPr>
          <p:cNvSpPr/>
          <p:nvPr/>
        </p:nvSpPr>
        <p:spPr>
          <a:xfrm>
            <a:off x="11042944" y="5475980"/>
            <a:ext cx="986748" cy="41177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Theory and MM postprocessing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L. Fleig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678220BE-B19E-A447-83BE-E6FC8FF6EFF3}"/>
              </a:ext>
            </a:extLst>
          </p:cNvPr>
          <p:cNvSpPr/>
          <p:nvPr/>
        </p:nvSpPr>
        <p:spPr>
          <a:xfrm>
            <a:off x="7709566" y="5475980"/>
            <a:ext cx="995737" cy="41177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Systems engineering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J. </a:t>
            </a: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Kaeske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Rounded Rectangle 87">
            <a:extLst>
              <a:ext uri="{FF2B5EF4-FFF2-40B4-BE49-F238E27FC236}">
                <a16:creationId xmlns:a16="http://schemas.microsoft.com/office/drawing/2014/main" id="{2B9A2568-05AA-C343-B253-2DBB6BA1D32D}"/>
              </a:ext>
            </a:extLst>
          </p:cNvPr>
          <p:cNvSpPr/>
          <p:nvPr/>
        </p:nvSpPr>
        <p:spPr>
          <a:xfrm>
            <a:off x="9761317" y="4298361"/>
            <a:ext cx="1109392" cy="41177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MM Operation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Pentella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641B838-2EC8-5B4D-BD79-F8F5593A059C}"/>
              </a:ext>
            </a:extLst>
          </p:cNvPr>
          <p:cNvCxnSpPr>
            <a:cxnSpLocks/>
          </p:cNvCxnSpPr>
          <p:nvPr/>
        </p:nvCxnSpPr>
        <p:spPr>
          <a:xfrm flipV="1">
            <a:off x="5890672" y="715465"/>
            <a:ext cx="0" cy="26171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49A4370E-2FB1-814F-B803-84BFEB64E4A0}"/>
              </a:ext>
            </a:extLst>
          </p:cNvPr>
          <p:cNvSpPr/>
          <p:nvPr/>
        </p:nvSpPr>
        <p:spPr>
          <a:xfrm>
            <a:off x="7734485" y="4672213"/>
            <a:ext cx="972092" cy="41177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MM Operation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P. </a:t>
            </a: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Rogacki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B2107E-1D6C-594E-9368-57798DBCD33E}"/>
              </a:ext>
            </a:extLst>
          </p:cNvPr>
          <p:cNvSpPr txBox="1"/>
          <p:nvPr/>
        </p:nvSpPr>
        <p:spPr>
          <a:xfrm>
            <a:off x="11850832" y="300190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6" name="Rounded Rectangle 135">
            <a:extLst>
              <a:ext uri="{FF2B5EF4-FFF2-40B4-BE49-F238E27FC236}">
                <a16:creationId xmlns:a16="http://schemas.microsoft.com/office/drawing/2014/main" id="{7BC25A69-2B0D-A54B-9243-DA433B9DC334}"/>
              </a:ext>
            </a:extLst>
          </p:cNvPr>
          <p:cNvSpPr/>
          <p:nvPr/>
        </p:nvSpPr>
        <p:spPr>
          <a:xfrm>
            <a:off x="6122740" y="5475980"/>
            <a:ext cx="957404" cy="41177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ROXIE (KT)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K. </a:t>
            </a: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Diamantis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3" name="Rounded Rectangle 162">
            <a:extLst>
              <a:ext uri="{FF2B5EF4-FFF2-40B4-BE49-F238E27FC236}">
                <a16:creationId xmlns:a16="http://schemas.microsoft.com/office/drawing/2014/main" id="{B145C91E-27E8-EB43-829F-D4C2C2A7D7FD}"/>
              </a:ext>
            </a:extLst>
          </p:cNvPr>
          <p:cNvSpPr/>
          <p:nvPr/>
        </p:nvSpPr>
        <p:spPr>
          <a:xfrm>
            <a:off x="535383" y="4333559"/>
            <a:ext cx="1037204" cy="41177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Operation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Philip </a:t>
            </a: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Kosowski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4FBDFA91-E4D3-C19D-687B-13DCA91C0CBD}"/>
              </a:ext>
            </a:extLst>
          </p:cNvPr>
          <p:cNvSpPr/>
          <p:nvPr/>
        </p:nvSpPr>
        <p:spPr>
          <a:xfrm>
            <a:off x="9826477" y="5484146"/>
            <a:ext cx="1025293" cy="41177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Transducers and MM operation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V. </a:t>
            </a:r>
            <a:r>
              <a:rPr kumimoji="0" lang="en-US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Mattsson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5B7C4DD-2644-A4A0-649A-308C1DD1E229}"/>
              </a:ext>
            </a:extLst>
          </p:cNvPr>
          <p:cNvSpPr txBox="1"/>
          <p:nvPr/>
        </p:nvSpPr>
        <p:spPr>
          <a:xfrm>
            <a:off x="8467159" y="101390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70%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FE78BC5-5983-3E9B-E2AD-8271DF916677}"/>
              </a:ext>
            </a:extLst>
          </p:cNvPr>
          <p:cNvSpPr txBox="1"/>
          <p:nvPr/>
        </p:nvSpPr>
        <p:spPr>
          <a:xfrm>
            <a:off x="6916974" y="1000851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30%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C0B2420-D368-24F0-1523-AD3223019C50}"/>
              </a:ext>
            </a:extLst>
          </p:cNvPr>
          <p:cNvSpPr txBox="1"/>
          <p:nvPr/>
        </p:nvSpPr>
        <p:spPr>
          <a:xfrm>
            <a:off x="5146078" y="102907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12B9D9A-C17A-BAB6-C37C-098E251CA9CE}"/>
              </a:ext>
            </a:extLst>
          </p:cNvPr>
          <p:cNvSpPr txBox="1"/>
          <p:nvPr/>
        </p:nvSpPr>
        <p:spPr>
          <a:xfrm>
            <a:off x="3483124" y="105776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80%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A6AFB12-35BA-EF5A-C2CA-3649050A75D4}"/>
              </a:ext>
            </a:extLst>
          </p:cNvPr>
          <p:cNvSpPr txBox="1"/>
          <p:nvPr/>
        </p:nvSpPr>
        <p:spPr>
          <a:xfrm>
            <a:off x="1536907" y="110373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80%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BE55F6C-F1EC-91F5-3E76-220A4FE39C52}"/>
              </a:ext>
            </a:extLst>
          </p:cNvPr>
          <p:cNvSpPr txBox="1"/>
          <p:nvPr/>
        </p:nvSpPr>
        <p:spPr>
          <a:xfrm>
            <a:off x="1536100" y="2208005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80%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10F01C3-F782-D1E2-F7ED-D72352132B27}"/>
              </a:ext>
            </a:extLst>
          </p:cNvPr>
          <p:cNvSpPr txBox="1"/>
          <p:nvPr/>
        </p:nvSpPr>
        <p:spPr>
          <a:xfrm>
            <a:off x="1537968" y="2935221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100%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F038B7F-4124-C7C0-EF70-485A2195AEE2}"/>
              </a:ext>
            </a:extLst>
          </p:cNvPr>
          <p:cNvSpPr txBox="1"/>
          <p:nvPr/>
        </p:nvSpPr>
        <p:spPr>
          <a:xfrm>
            <a:off x="1523946" y="4209965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80%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6D8A1FA-B59C-8A72-AF1B-16FB84F51E34}"/>
              </a:ext>
            </a:extLst>
          </p:cNvPr>
          <p:cNvSpPr txBox="1"/>
          <p:nvPr/>
        </p:nvSpPr>
        <p:spPr>
          <a:xfrm>
            <a:off x="1514201" y="3520796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100%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BF9754E-A2A9-D8A5-F157-B862FCEAF2B7}"/>
              </a:ext>
            </a:extLst>
          </p:cNvPr>
          <p:cNvSpPr txBox="1"/>
          <p:nvPr/>
        </p:nvSpPr>
        <p:spPr>
          <a:xfrm>
            <a:off x="3458994" y="2253588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100%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9F9C033-D2FC-4D80-E5A5-0D25FDD1D807}"/>
              </a:ext>
            </a:extLst>
          </p:cNvPr>
          <p:cNvSpPr txBox="1"/>
          <p:nvPr/>
        </p:nvSpPr>
        <p:spPr>
          <a:xfrm>
            <a:off x="3471952" y="2922598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100%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16BD302-0DD4-FF5C-3B8B-B4DA008F92F2}"/>
              </a:ext>
            </a:extLst>
          </p:cNvPr>
          <p:cNvSpPr txBox="1"/>
          <p:nvPr/>
        </p:nvSpPr>
        <p:spPr>
          <a:xfrm>
            <a:off x="3460445" y="3558051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60%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583394B-5F1D-DFE9-3A45-B9EE3FB72350}"/>
              </a:ext>
            </a:extLst>
          </p:cNvPr>
          <p:cNvSpPr txBox="1"/>
          <p:nvPr/>
        </p:nvSpPr>
        <p:spPr>
          <a:xfrm>
            <a:off x="5391518" y="224954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50%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3974912-831A-3BB9-80C2-E22C9FDEF79B}"/>
              </a:ext>
            </a:extLst>
          </p:cNvPr>
          <p:cNvSpPr txBox="1"/>
          <p:nvPr/>
        </p:nvSpPr>
        <p:spPr>
          <a:xfrm>
            <a:off x="5378648" y="352577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20%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0880977-120D-D129-6B15-0DD8049B055C}"/>
              </a:ext>
            </a:extLst>
          </p:cNvPr>
          <p:cNvSpPr txBox="1"/>
          <p:nvPr/>
        </p:nvSpPr>
        <p:spPr>
          <a:xfrm>
            <a:off x="10798202" y="104858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40%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653F588-6346-74C7-A9F6-33025970EBE0}"/>
              </a:ext>
            </a:extLst>
          </p:cNvPr>
          <p:cNvSpPr txBox="1"/>
          <p:nvPr/>
        </p:nvSpPr>
        <p:spPr>
          <a:xfrm>
            <a:off x="8778633" y="2261255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40%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753975E-6442-94C8-E485-FBD5FF00133D}"/>
              </a:ext>
            </a:extLst>
          </p:cNvPr>
          <p:cNvSpPr txBox="1"/>
          <p:nvPr/>
        </p:nvSpPr>
        <p:spPr>
          <a:xfrm>
            <a:off x="5383373" y="2911953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100%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C55E246-43B9-9D62-2925-4AF122DF1D3A}"/>
              </a:ext>
            </a:extLst>
          </p:cNvPr>
          <p:cNvSpPr txBox="1"/>
          <p:nvPr/>
        </p:nvSpPr>
        <p:spPr>
          <a:xfrm>
            <a:off x="6986152" y="4095428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04435D6-20D0-660F-57F5-4D18C7FABF9D}"/>
              </a:ext>
            </a:extLst>
          </p:cNvPr>
          <p:cNvSpPr txBox="1"/>
          <p:nvPr/>
        </p:nvSpPr>
        <p:spPr>
          <a:xfrm>
            <a:off x="10339124" y="395909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20%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C6301C8-6F13-6206-7C32-3CC58C49C58C}"/>
              </a:ext>
            </a:extLst>
          </p:cNvPr>
          <p:cNvSpPr txBox="1"/>
          <p:nvPr/>
        </p:nvSpPr>
        <p:spPr>
          <a:xfrm>
            <a:off x="8836173" y="2883411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60%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BB9F08E-997C-5C19-A7D9-F6ABB2F7F4DF}"/>
              </a:ext>
            </a:extLst>
          </p:cNvPr>
          <p:cNvSpPr txBox="1"/>
          <p:nvPr/>
        </p:nvSpPr>
        <p:spPr>
          <a:xfrm>
            <a:off x="8743740" y="4560664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062E54C-A284-BDE2-15FB-8BFD4CA43BA2}"/>
              </a:ext>
            </a:extLst>
          </p:cNvPr>
          <p:cNvSpPr txBox="1"/>
          <p:nvPr/>
        </p:nvSpPr>
        <p:spPr>
          <a:xfrm>
            <a:off x="8740890" y="4107595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60%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9224D7-C2C7-9882-8AC7-775AB1E33883}"/>
              </a:ext>
            </a:extLst>
          </p:cNvPr>
          <p:cNvSpPr txBox="1"/>
          <p:nvPr/>
        </p:nvSpPr>
        <p:spPr>
          <a:xfrm>
            <a:off x="341168" y="109986"/>
            <a:ext cx="4577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1189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Top-down for HL-LHC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1189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workpackages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11893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from MERIT </a:t>
            </a:r>
            <a:r>
              <a:rPr lang="en-US" dirty="0">
                <a:solidFill>
                  <a:srgbClr val="011893"/>
                </a:solidFill>
                <a:latin typeface="Calibri" panose="020F0502020204030204"/>
              </a:rPr>
              <a:t>objectives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11893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8AC707-F9C9-4DB6-F691-6C649F989A3C}"/>
              </a:ext>
            </a:extLst>
          </p:cNvPr>
          <p:cNvSpPr txBox="1"/>
          <p:nvPr/>
        </p:nvSpPr>
        <p:spPr>
          <a:xfrm>
            <a:off x="10779565" y="2022263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10%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554D629-C947-8976-D525-DBD324529C3F}"/>
              </a:ext>
            </a:extLst>
          </p:cNvPr>
          <p:cNvSpPr txBox="1"/>
          <p:nvPr/>
        </p:nvSpPr>
        <p:spPr>
          <a:xfrm>
            <a:off x="5329587" y="406476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FC04CF-8410-C244-B294-FFCCB5200837}"/>
              </a:ext>
            </a:extLst>
          </p:cNvPr>
          <p:cNvSpPr txBox="1"/>
          <p:nvPr/>
        </p:nvSpPr>
        <p:spPr>
          <a:xfrm>
            <a:off x="9667489" y="1013906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A6B81D-4C6E-F7D4-4355-8A2DA235283C}"/>
              </a:ext>
            </a:extLst>
          </p:cNvPr>
          <p:cNvSpPr/>
          <p:nvPr/>
        </p:nvSpPr>
        <p:spPr>
          <a:xfrm>
            <a:off x="255890" y="4158729"/>
            <a:ext cx="11838799" cy="11122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90B86D-0E1F-BFC8-ACE7-4B11A2D36A0F}"/>
              </a:ext>
            </a:extLst>
          </p:cNvPr>
          <p:cNvSpPr/>
          <p:nvPr/>
        </p:nvSpPr>
        <p:spPr>
          <a:xfrm>
            <a:off x="255890" y="5313884"/>
            <a:ext cx="11838799" cy="13428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0AEE644-9C02-1B80-0086-BED008825FFA}"/>
              </a:ext>
            </a:extLst>
          </p:cNvPr>
          <p:cNvSpPr/>
          <p:nvPr/>
        </p:nvSpPr>
        <p:spPr>
          <a:xfrm>
            <a:off x="263144" y="109987"/>
            <a:ext cx="11838799" cy="20044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1D3CDEB-E10C-BF51-7F97-9049771095DF}"/>
              </a:ext>
            </a:extLst>
          </p:cNvPr>
          <p:cNvSpPr/>
          <p:nvPr/>
        </p:nvSpPr>
        <p:spPr>
          <a:xfrm>
            <a:off x="263144" y="1998163"/>
            <a:ext cx="11838799" cy="21343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9D76A27-785D-C161-B836-0B3C442D5243}"/>
              </a:ext>
            </a:extLst>
          </p:cNvPr>
          <p:cNvSpPr/>
          <p:nvPr/>
        </p:nvSpPr>
        <p:spPr>
          <a:xfrm>
            <a:off x="2527224" y="5453054"/>
            <a:ext cx="986748" cy="41177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Francesca Nicoletti 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AB59DBD-FDC9-89C7-79D1-7D5DCB92425D}"/>
              </a:ext>
            </a:extLst>
          </p:cNvPr>
          <p:cNvSpPr/>
          <p:nvPr/>
        </p:nvSpPr>
        <p:spPr>
          <a:xfrm>
            <a:off x="593289" y="5464002"/>
            <a:ext cx="986748" cy="41177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Nb3Sn magnet performance</a:t>
            </a:r>
          </a:p>
          <a:p>
            <a:pPr algn="ctr"/>
            <a:r>
              <a:rPr lang="en-US" sz="800" b="1" dirty="0">
                <a:solidFill>
                  <a:schemeClr val="tx1"/>
                </a:solidFill>
              </a:rPr>
              <a:t>R. </a:t>
            </a:r>
            <a:r>
              <a:rPr lang="en-US" sz="800" b="1" dirty="0" err="1">
                <a:solidFill>
                  <a:schemeClr val="tx1"/>
                </a:solidFill>
              </a:rPr>
              <a:t>Keijzer</a:t>
            </a:r>
            <a:r>
              <a:rPr lang="en-US" sz="800" b="1" dirty="0">
                <a:solidFill>
                  <a:schemeClr val="tx1"/>
                </a:solidFill>
              </a:rPr>
              <a:t> (2.2023)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B3900EB3-21E0-144B-7948-9A786B6194A3}"/>
              </a:ext>
            </a:extLst>
          </p:cNvPr>
          <p:cNvSpPr/>
          <p:nvPr/>
        </p:nvSpPr>
        <p:spPr>
          <a:xfrm>
            <a:off x="9838147" y="6116488"/>
            <a:ext cx="986748" cy="41177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Transducers and MM operation</a:t>
            </a:r>
          </a:p>
          <a:p>
            <a:pPr algn="ctr"/>
            <a:r>
              <a:rPr lang="en-US" sz="800" b="1" dirty="0">
                <a:solidFill>
                  <a:schemeClr val="bg1"/>
                </a:solidFill>
              </a:rPr>
              <a:t> </a:t>
            </a:r>
            <a:r>
              <a:rPr lang="en-US" sz="800" b="1" dirty="0">
                <a:solidFill>
                  <a:schemeClr val="tx1"/>
                </a:solidFill>
              </a:rPr>
              <a:t>V. </a:t>
            </a:r>
            <a:r>
              <a:rPr lang="en-US" sz="800" b="1" dirty="0" err="1">
                <a:solidFill>
                  <a:schemeClr val="tx1"/>
                </a:solidFill>
              </a:rPr>
              <a:t>Andersem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3288097-A01C-1612-5354-07802B7A73E7}"/>
              </a:ext>
            </a:extLst>
          </p:cNvPr>
          <p:cNvSpPr/>
          <p:nvPr/>
        </p:nvSpPr>
        <p:spPr>
          <a:xfrm>
            <a:off x="11032219" y="6105873"/>
            <a:ext cx="986748" cy="41177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Theory and MM postprocessing</a:t>
            </a:r>
          </a:p>
          <a:p>
            <a:pPr algn="ctr"/>
            <a:r>
              <a:rPr lang="en-US" sz="800" b="1" dirty="0">
                <a:solidFill>
                  <a:schemeClr val="tx1"/>
                </a:solidFill>
              </a:rPr>
              <a:t>T. </a:t>
            </a:r>
            <a:r>
              <a:rPr lang="en-US" sz="800" b="1" dirty="0" err="1">
                <a:solidFill>
                  <a:schemeClr val="tx1"/>
                </a:solidFill>
              </a:rPr>
              <a:t>Rimobot</a:t>
            </a:r>
            <a:endParaRPr lang="en-US" sz="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571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6">
            <a:extLst>
              <a:ext uri="{FF2B5EF4-FFF2-40B4-BE49-F238E27FC236}">
                <a16:creationId xmlns:a16="http://schemas.microsoft.com/office/drawing/2014/main" id="{AAFD4F73-497D-84B3-F7A1-68472EAEB517}"/>
              </a:ext>
            </a:extLst>
          </p:cNvPr>
          <p:cNvSpPr txBox="1">
            <a:spLocks/>
          </p:cNvSpPr>
          <p:nvPr/>
        </p:nvSpPr>
        <p:spPr>
          <a:xfrm>
            <a:off x="0" y="72572"/>
            <a:ext cx="6807200" cy="504825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tx1"/>
                </a:solidFill>
              </a:rPr>
              <a:t>Test bench upgrade – schedule summary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6D321F-429B-CB42-3396-27D246FBE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400" y="829033"/>
            <a:ext cx="10924800" cy="5051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44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FA48D16F-2912-E6DE-FDD0-3429D75CC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669" y="79469"/>
            <a:ext cx="7267993" cy="584036"/>
          </a:xfrm>
        </p:spPr>
        <p:txBody>
          <a:bodyPr/>
          <a:lstStyle/>
          <a:p>
            <a:r>
              <a:rPr lang="en-US" sz="2400" dirty="0"/>
              <a:t>HL-LHC test requests – horizontal benches</a:t>
            </a:r>
            <a:endParaRPr lang="en-US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7E07A3A1-ED2D-0BEF-A2A3-B460E7E57AB8}"/>
              </a:ext>
            </a:extLst>
          </p:cNvPr>
          <p:cNvGraphicFramePr>
            <a:graphicFrameLocks noGrp="1"/>
          </p:cNvGraphicFramePr>
          <p:nvPr/>
        </p:nvGraphicFramePr>
        <p:xfrm>
          <a:off x="226377" y="1076398"/>
          <a:ext cx="3334433" cy="32918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87881">
                  <a:extLst>
                    <a:ext uri="{9D8B030D-6E8A-4147-A177-3AD203B41FA5}">
                      <a16:colId xmlns:a16="http://schemas.microsoft.com/office/drawing/2014/main" val="880036448"/>
                    </a:ext>
                  </a:extLst>
                </a:gridCol>
                <a:gridCol w="1446552">
                  <a:extLst>
                    <a:ext uri="{9D8B030D-6E8A-4147-A177-3AD203B41FA5}">
                      <a16:colId xmlns:a16="http://schemas.microsoft.com/office/drawing/2014/main" val="3792159512"/>
                    </a:ext>
                  </a:extLst>
                </a:gridCol>
              </a:tblGrid>
              <a:tr h="233363">
                <a:tc>
                  <a:txBody>
                    <a:bodyPr/>
                    <a:lstStyle/>
                    <a:p>
                      <a:r>
                        <a:rPr lang="en-US" sz="1200" dirty="0"/>
                        <a:t>Item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#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274563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en-US" sz="1200" dirty="0"/>
                        <a:t>MQXF test cryostat (A1)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191225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en-US" sz="1200" dirty="0"/>
                        <a:t>Q1/Q3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182958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en-US" sz="1200" dirty="0"/>
                        <a:t>Q2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11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6496063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en-US" sz="1200" dirty="0"/>
                        <a:t>CP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518998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en-US" sz="1200" dirty="0"/>
                        <a:t>D1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9375023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en-US" sz="1200" dirty="0"/>
                        <a:t>D2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591294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en-US" sz="1200" i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MB</a:t>
                      </a:r>
                      <a:endParaRPr lang="en-GB" sz="1200" i="1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8</a:t>
                      </a:r>
                      <a:endParaRPr lang="en-GB" sz="1200" i="1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080314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en-US" sz="1200" i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MBH-11T</a:t>
                      </a:r>
                      <a:endParaRPr lang="en-GB" sz="1200" i="1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1</a:t>
                      </a:r>
                      <a:endParaRPr lang="en-GB" sz="1200" i="1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591354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en-US" sz="1200" dirty="0"/>
                        <a:t>SC-link – type triplet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9699714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en-US" sz="1200" dirty="0"/>
                        <a:t>SC-link – type D2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995294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en-US" sz="1200" i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Q10 </a:t>
                      </a:r>
                      <a:r>
                        <a:rPr lang="en-US" sz="700" i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(refurbished, for 2026-2027)</a:t>
                      </a:r>
                      <a:endParaRPr lang="en-GB" sz="1200" i="1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4</a:t>
                      </a:r>
                      <a:endParaRPr lang="en-GB" sz="1200" i="1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77277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FECF977-88C7-BA1C-BF36-72F0E07988AA}"/>
              </a:ext>
            </a:extLst>
          </p:cNvPr>
          <p:cNvSpPr txBox="1"/>
          <p:nvPr/>
        </p:nvSpPr>
        <p:spPr>
          <a:xfrm>
            <a:off x="230796" y="4472026"/>
            <a:ext cx="3715161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38 magnets/assemblies for WP3</a:t>
            </a:r>
          </a:p>
          <a:p>
            <a:pPr algn="l"/>
            <a:r>
              <a:rPr lang="en-GB" dirty="0"/>
              <a:t>12 magnets for LHC</a:t>
            </a:r>
          </a:p>
          <a:p>
            <a:pPr algn="l"/>
            <a:r>
              <a:rPr lang="en-GB" dirty="0"/>
              <a:t>10 SC link assemblies</a:t>
            </a:r>
          </a:p>
          <a:p>
            <a:pPr algn="l"/>
            <a:r>
              <a:rPr lang="en-GB" dirty="0"/>
              <a:t>1 MBH 11T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Total 61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2AC7C17-B1FF-7B40-684E-261EE7295FCB}"/>
              </a:ext>
            </a:extLst>
          </p:cNvPr>
          <p:cNvSpPr txBox="1"/>
          <p:nvPr/>
        </p:nvSpPr>
        <p:spPr>
          <a:xfrm>
            <a:off x="175461" y="655172"/>
            <a:ext cx="33344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/>
              <a:t>From: 2023 to 2026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16A7741-6960-2B84-7C66-4A2CD7E49F79}"/>
              </a:ext>
            </a:extLst>
          </p:cNvPr>
          <p:cNvGrpSpPr/>
          <p:nvPr/>
        </p:nvGrpSpPr>
        <p:grpSpPr>
          <a:xfrm>
            <a:off x="5516347" y="493971"/>
            <a:ext cx="6675653" cy="5780842"/>
            <a:chOff x="5285551" y="569714"/>
            <a:chExt cx="6675653" cy="5780842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EE59DB83-B3A9-EBB8-807F-A7EED6EE090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704234" y="831798"/>
              <a:ext cx="5254476" cy="24523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Picture 2">
              <a:extLst>
                <a:ext uri="{FF2B5EF4-FFF2-40B4-BE49-F238E27FC236}">
                  <a16:creationId xmlns:a16="http://schemas.microsoft.com/office/drawing/2014/main" id="{01DE54F2-531D-8F47-48CE-BC1F0B234AD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286913" y="831798"/>
              <a:ext cx="1417321" cy="24523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5551B1EC-BC06-4A1C-7154-69F599208B8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704234" y="619334"/>
              <a:ext cx="5254476" cy="2124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3B4880C0-C3D1-A446-72D9-696F44897EA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39"/>
            <a:stretch/>
          </p:blipFill>
          <p:spPr bwMode="auto">
            <a:xfrm>
              <a:off x="5286913" y="569714"/>
              <a:ext cx="1417321" cy="2620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38ADC26-87DD-CC95-991B-A0B663A6B257}"/>
                </a:ext>
              </a:extLst>
            </p:cNvPr>
            <p:cNvSpPr/>
            <p:nvPr/>
          </p:nvSpPr>
          <p:spPr>
            <a:xfrm>
              <a:off x="8808475" y="947368"/>
              <a:ext cx="279400" cy="21246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322CD78-66A8-7ABD-C382-6F2D681EA9EF}"/>
                </a:ext>
              </a:extLst>
            </p:cNvPr>
            <p:cNvSpPr/>
            <p:nvPr/>
          </p:nvSpPr>
          <p:spPr>
            <a:xfrm>
              <a:off x="9526025" y="1487118"/>
              <a:ext cx="279400" cy="21246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EEA2DD0-5D7C-44CF-604E-5B14CA035A49}"/>
                </a:ext>
              </a:extLst>
            </p:cNvPr>
            <p:cNvSpPr txBox="1"/>
            <p:nvPr/>
          </p:nvSpPr>
          <p:spPr>
            <a:xfrm>
              <a:off x="8705320" y="2888379"/>
              <a:ext cx="290144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4/A1</a:t>
              </a:r>
              <a:endParaRPr lang="en-GB" sz="11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BDCDBC6-C11B-8BFA-F7D3-7B40D7805CBB}"/>
                </a:ext>
              </a:extLst>
            </p:cNvPr>
            <p:cNvSpPr txBox="1"/>
            <p:nvPr/>
          </p:nvSpPr>
          <p:spPr>
            <a:xfrm>
              <a:off x="8718020" y="3047136"/>
              <a:ext cx="282129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3/F1</a:t>
              </a:r>
              <a:endParaRPr lang="en-GB" sz="11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1ABA88B-D426-9AA0-6613-23338565DFEF}"/>
                </a:ext>
              </a:extLst>
            </p:cNvPr>
            <p:cNvSpPr txBox="1"/>
            <p:nvPr/>
          </p:nvSpPr>
          <p:spPr>
            <a:xfrm>
              <a:off x="9378420" y="3059758"/>
              <a:ext cx="282129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3/F1</a:t>
              </a:r>
              <a:endParaRPr lang="en-GB" sz="11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2D48E30-6B42-EE41-851C-FCD64EA39D84}"/>
                </a:ext>
              </a:extLst>
            </p:cNvPr>
            <p:cNvSpPr txBox="1"/>
            <p:nvPr/>
          </p:nvSpPr>
          <p:spPr>
            <a:xfrm>
              <a:off x="10013420" y="2462858"/>
              <a:ext cx="282129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2/F1</a:t>
              </a:r>
              <a:endParaRPr lang="en-GB" sz="110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21830BA-FAF3-DE1E-8B63-0C705F7709FC}"/>
                </a:ext>
              </a:extLst>
            </p:cNvPr>
            <p:cNvSpPr txBox="1"/>
            <p:nvPr/>
          </p:nvSpPr>
          <p:spPr>
            <a:xfrm>
              <a:off x="10635720" y="2462857"/>
              <a:ext cx="282129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3/F1</a:t>
              </a:r>
              <a:endParaRPr lang="en-GB" sz="110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E9E0AA5-8827-78FE-9291-0774D6B37CD0}"/>
                </a:ext>
              </a:extLst>
            </p:cNvPr>
            <p:cNvSpPr txBox="1"/>
            <p:nvPr/>
          </p:nvSpPr>
          <p:spPr>
            <a:xfrm>
              <a:off x="8705320" y="775776"/>
              <a:ext cx="290144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1/A2</a:t>
              </a:r>
              <a:endParaRPr lang="en-GB" sz="11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B03558F-1096-DF9E-3EFC-3D1D491DA7EA}"/>
                </a:ext>
              </a:extLst>
            </p:cNvPr>
            <p:cNvSpPr txBox="1"/>
            <p:nvPr/>
          </p:nvSpPr>
          <p:spPr>
            <a:xfrm>
              <a:off x="9377566" y="794378"/>
              <a:ext cx="290144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1/A2</a:t>
              </a:r>
              <a:endParaRPr lang="en-GB" sz="1100" dirty="0"/>
            </a:p>
          </p:txBody>
        </p:sp>
        <p:pic>
          <p:nvPicPr>
            <p:cNvPr id="25" name="Picture 2">
              <a:extLst>
                <a:ext uri="{FF2B5EF4-FFF2-40B4-BE49-F238E27FC236}">
                  <a16:creationId xmlns:a16="http://schemas.microsoft.com/office/drawing/2014/main" id="{A1261DDB-6224-01E6-1802-E91D894346B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704234" y="3270402"/>
              <a:ext cx="5254476" cy="4776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F601D068-C1B9-1BD1-00FA-C6B036666A8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288276" y="3270402"/>
              <a:ext cx="1417321" cy="4776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">
              <a:extLst>
                <a:ext uri="{FF2B5EF4-FFF2-40B4-BE49-F238E27FC236}">
                  <a16:creationId xmlns:a16="http://schemas.microsoft.com/office/drawing/2014/main" id="{2D489284-5D37-81E8-9683-A74F28D4EDB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286913" y="3754403"/>
              <a:ext cx="1417321" cy="4776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ADF240B-D3D9-338A-0957-5F479022C1A5}"/>
                </a:ext>
              </a:extLst>
            </p:cNvPr>
            <p:cNvSpPr txBox="1"/>
            <p:nvPr/>
          </p:nvSpPr>
          <p:spPr>
            <a:xfrm rot="16200000">
              <a:off x="5182639" y="3474502"/>
              <a:ext cx="377825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100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CP</a:t>
              </a:r>
              <a:endParaRPr lang="en-GB" sz="1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CE2A283-DA4D-F6AA-4E9B-86F841467B89}"/>
                </a:ext>
              </a:extLst>
            </p:cNvPr>
            <p:cNvSpPr txBox="1"/>
            <p:nvPr/>
          </p:nvSpPr>
          <p:spPr>
            <a:xfrm>
              <a:off x="8691330" y="3578776"/>
              <a:ext cx="290144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1/A2</a:t>
              </a:r>
              <a:endParaRPr lang="en-GB" sz="1100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0352090-F930-A852-96CE-635E53BD0B16}"/>
                </a:ext>
              </a:extLst>
            </p:cNvPr>
            <p:cNvSpPr txBox="1"/>
            <p:nvPr/>
          </p:nvSpPr>
          <p:spPr>
            <a:xfrm>
              <a:off x="9370405" y="3559140"/>
              <a:ext cx="290144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2/A2</a:t>
              </a:r>
              <a:endParaRPr lang="en-GB" sz="1100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09C9B31-035A-41E8-5172-04E020321815}"/>
                </a:ext>
              </a:extLst>
            </p:cNvPr>
            <p:cNvSpPr txBox="1"/>
            <p:nvPr/>
          </p:nvSpPr>
          <p:spPr>
            <a:xfrm>
              <a:off x="10072640" y="3281578"/>
              <a:ext cx="485710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1 on A2</a:t>
              </a:r>
              <a:endParaRPr lang="en-GB" sz="1100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54DD225-940F-1A34-90FC-4DAD0205DA80}"/>
                </a:ext>
              </a:extLst>
            </p:cNvPr>
            <p:cNvSpPr txBox="1"/>
            <p:nvPr/>
          </p:nvSpPr>
          <p:spPr>
            <a:xfrm>
              <a:off x="10655032" y="3281578"/>
              <a:ext cx="290144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2/A2</a:t>
              </a:r>
              <a:endParaRPr lang="en-GB" sz="1100" dirty="0"/>
            </a:p>
          </p:txBody>
        </p:sp>
        <p:pic>
          <p:nvPicPr>
            <p:cNvPr id="33" name="Picture 2">
              <a:extLst>
                <a:ext uri="{FF2B5EF4-FFF2-40B4-BE49-F238E27FC236}">
                  <a16:creationId xmlns:a16="http://schemas.microsoft.com/office/drawing/2014/main" id="{3956A8FB-E1FF-E485-7DF3-66B75748783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703553" y="3744137"/>
              <a:ext cx="5254476" cy="4776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90B6F6F-7F00-3D16-0B39-BDCC5B234689}"/>
                </a:ext>
              </a:extLst>
            </p:cNvPr>
            <p:cNvSpPr txBox="1"/>
            <p:nvPr/>
          </p:nvSpPr>
          <p:spPr>
            <a:xfrm>
              <a:off x="8691446" y="4038159"/>
              <a:ext cx="290144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1/B2</a:t>
              </a:r>
              <a:endParaRPr lang="en-GB" sz="1100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EAE2139-AC7F-53C4-A2F7-DECA3CE1C105}"/>
                </a:ext>
              </a:extLst>
            </p:cNvPr>
            <p:cNvSpPr txBox="1"/>
            <p:nvPr/>
          </p:nvSpPr>
          <p:spPr>
            <a:xfrm>
              <a:off x="9319715" y="4040992"/>
              <a:ext cx="290144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2/B2</a:t>
              </a:r>
              <a:endParaRPr lang="en-GB" sz="1100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827C544-5B47-14C5-AE2D-BA5F4ED229DA}"/>
                </a:ext>
              </a:extLst>
            </p:cNvPr>
            <p:cNvSpPr txBox="1"/>
            <p:nvPr/>
          </p:nvSpPr>
          <p:spPr>
            <a:xfrm>
              <a:off x="10019703" y="3704781"/>
              <a:ext cx="290144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3/B2</a:t>
              </a:r>
              <a:endParaRPr lang="en-GB" sz="1100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BD0E388-AEC3-B057-1A68-F508DC25F501}"/>
                </a:ext>
              </a:extLst>
            </p:cNvPr>
            <p:cNvSpPr txBox="1"/>
            <p:nvPr/>
          </p:nvSpPr>
          <p:spPr>
            <a:xfrm>
              <a:off x="10669001" y="3737123"/>
              <a:ext cx="290144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1/B2</a:t>
              </a:r>
              <a:endParaRPr lang="en-GB" sz="1100" dirty="0"/>
            </a:p>
          </p:txBody>
        </p:sp>
        <p:pic>
          <p:nvPicPr>
            <p:cNvPr id="38" name="Picture 2">
              <a:extLst>
                <a:ext uri="{FF2B5EF4-FFF2-40B4-BE49-F238E27FC236}">
                  <a16:creationId xmlns:a16="http://schemas.microsoft.com/office/drawing/2014/main" id="{B3432FBC-3DFC-EFFE-91DD-D48D180054C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98"/>
            <a:stretch/>
          </p:blipFill>
          <p:spPr bwMode="auto">
            <a:xfrm>
              <a:off x="5285551" y="4215438"/>
              <a:ext cx="1417321" cy="4776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2">
              <a:extLst>
                <a:ext uri="{FF2B5EF4-FFF2-40B4-BE49-F238E27FC236}">
                  <a16:creationId xmlns:a16="http://schemas.microsoft.com/office/drawing/2014/main" id="{2455BF92-BCB2-CA47-49A2-5867E2D8FE0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703553" y="4228138"/>
              <a:ext cx="5254476" cy="4610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C609FEC-D877-FE1E-B774-43FC8D13BF9A}"/>
                </a:ext>
              </a:extLst>
            </p:cNvPr>
            <p:cNvSpPr txBox="1"/>
            <p:nvPr/>
          </p:nvSpPr>
          <p:spPr>
            <a:xfrm>
              <a:off x="8691330" y="4496937"/>
              <a:ext cx="298159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1/C2</a:t>
              </a:r>
              <a:endParaRPr lang="en-GB" sz="1100" dirty="0"/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3C2E2FC5-A168-D34A-764B-A7EFB2AD64C0}"/>
                </a:ext>
              </a:extLst>
            </p:cNvPr>
            <p:cNvCxnSpPr>
              <a:cxnSpLocks/>
            </p:cNvCxnSpPr>
            <p:nvPr/>
          </p:nvCxnSpPr>
          <p:spPr>
            <a:xfrm>
              <a:off x="8512434" y="4252878"/>
              <a:ext cx="19288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33814A2-728F-27D1-DC33-F6D3E7407725}"/>
                </a:ext>
              </a:extLst>
            </p:cNvPr>
            <p:cNvSpPr txBox="1"/>
            <p:nvPr/>
          </p:nvSpPr>
          <p:spPr>
            <a:xfrm>
              <a:off x="9344522" y="4507048"/>
              <a:ext cx="298159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2/C2</a:t>
              </a:r>
              <a:endParaRPr lang="en-GB" sz="1100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F7451DA-929E-C818-5D9D-6C0CED095709}"/>
                </a:ext>
              </a:extLst>
            </p:cNvPr>
            <p:cNvSpPr txBox="1"/>
            <p:nvPr/>
          </p:nvSpPr>
          <p:spPr>
            <a:xfrm>
              <a:off x="10064625" y="4213204"/>
              <a:ext cx="298159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3/C2</a:t>
              </a:r>
              <a:endParaRPr lang="en-GB" sz="1100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4E9B857-9F0E-0714-8315-1F4C6400F443}"/>
                </a:ext>
              </a:extLst>
            </p:cNvPr>
            <p:cNvSpPr txBox="1"/>
            <p:nvPr/>
          </p:nvSpPr>
          <p:spPr>
            <a:xfrm>
              <a:off x="10619690" y="4210930"/>
              <a:ext cx="298159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1/C2</a:t>
              </a:r>
              <a:endParaRPr lang="en-GB" sz="1100" dirty="0"/>
            </a:p>
          </p:txBody>
        </p:sp>
        <p:pic>
          <p:nvPicPr>
            <p:cNvPr id="47" name="Picture 2">
              <a:extLst>
                <a:ext uri="{FF2B5EF4-FFF2-40B4-BE49-F238E27FC236}">
                  <a16:creationId xmlns:a16="http://schemas.microsoft.com/office/drawing/2014/main" id="{9E230E89-11A5-AF91-9A6E-274B13CA84F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84582"/>
            <a:stretch/>
          </p:blipFill>
          <p:spPr bwMode="auto">
            <a:xfrm>
              <a:off x="5285551" y="4695523"/>
              <a:ext cx="1417321" cy="4776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2">
              <a:extLst>
                <a:ext uri="{FF2B5EF4-FFF2-40B4-BE49-F238E27FC236}">
                  <a16:creationId xmlns:a16="http://schemas.microsoft.com/office/drawing/2014/main" id="{C37F1006-7A40-2C52-10FB-5F15D75F68D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83527"/>
            <a:stretch/>
          </p:blipFill>
          <p:spPr bwMode="auto">
            <a:xfrm>
              <a:off x="6706728" y="4686939"/>
              <a:ext cx="5254476" cy="4831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BCA7FCB-9D5A-EA09-7BBA-8F63FDD345EF}"/>
                </a:ext>
              </a:extLst>
            </p:cNvPr>
            <p:cNvSpPr txBox="1"/>
            <p:nvPr/>
          </p:nvSpPr>
          <p:spPr>
            <a:xfrm>
              <a:off x="10583785" y="4665815"/>
              <a:ext cx="274114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1/??</a:t>
              </a:r>
              <a:endParaRPr lang="en-GB" sz="1100" dirty="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B09D4C9-2B88-8D9D-3F1F-9510B029A125}"/>
                </a:ext>
              </a:extLst>
            </p:cNvPr>
            <p:cNvSpPr txBox="1"/>
            <p:nvPr/>
          </p:nvSpPr>
          <p:spPr>
            <a:xfrm>
              <a:off x="11421017" y="4674114"/>
              <a:ext cx="274114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3/??</a:t>
              </a:r>
              <a:endParaRPr lang="en-GB" sz="1100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3A44CEA-F58F-1F09-D527-084B17576B14}"/>
                </a:ext>
              </a:extLst>
            </p:cNvPr>
            <p:cNvSpPr txBox="1"/>
            <p:nvPr/>
          </p:nvSpPr>
          <p:spPr>
            <a:xfrm>
              <a:off x="5381836" y="5048227"/>
              <a:ext cx="132103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400" dirty="0"/>
                <a:t>SC link</a:t>
              </a:r>
              <a:endParaRPr lang="en-GB" sz="1400" dirty="0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9DA06119-E86C-CF7F-4C12-9386DEA5AC50}"/>
                </a:ext>
              </a:extLst>
            </p:cNvPr>
            <p:cNvSpPr txBox="1"/>
            <p:nvPr/>
          </p:nvSpPr>
          <p:spPr>
            <a:xfrm>
              <a:off x="8640675" y="5022281"/>
              <a:ext cx="559601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100" dirty="0"/>
                <a:t>2023</a:t>
              </a:r>
            </a:p>
            <a:p>
              <a:pPr algn="l"/>
              <a:r>
                <a:rPr lang="en-US" sz="1100" b="1" dirty="0"/>
                <a:t>1</a:t>
              </a:r>
              <a:r>
                <a:rPr lang="en-US" sz="1100" dirty="0"/>
                <a:t>/F2 </a:t>
              </a:r>
              <a:endParaRPr lang="en-GB" sz="1100" dirty="0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061CC3E4-EFBE-130D-33FA-F26D1430827A}"/>
                </a:ext>
              </a:extLst>
            </p:cNvPr>
            <p:cNvSpPr txBox="1"/>
            <p:nvPr/>
          </p:nvSpPr>
          <p:spPr>
            <a:xfrm>
              <a:off x="9315190" y="5023651"/>
              <a:ext cx="559601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100" dirty="0"/>
                <a:t>2024</a:t>
              </a:r>
            </a:p>
            <a:p>
              <a:pPr algn="l"/>
              <a:r>
                <a:rPr lang="en-US" sz="1100" b="1" dirty="0"/>
                <a:t>4</a:t>
              </a:r>
              <a:r>
                <a:rPr lang="en-US" sz="1100" dirty="0"/>
                <a:t>/F2 </a:t>
              </a:r>
              <a:endParaRPr lang="en-GB" sz="1100" dirty="0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7D573E3-7CE5-6CDF-C402-B70EE5FB5AE3}"/>
                </a:ext>
              </a:extLst>
            </p:cNvPr>
            <p:cNvSpPr txBox="1"/>
            <p:nvPr/>
          </p:nvSpPr>
          <p:spPr>
            <a:xfrm>
              <a:off x="9989705" y="5024499"/>
              <a:ext cx="559601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100" dirty="0"/>
                <a:t>2025</a:t>
              </a:r>
            </a:p>
            <a:p>
              <a:pPr algn="l"/>
              <a:r>
                <a:rPr lang="en-US" sz="1100" b="1" dirty="0"/>
                <a:t>4</a:t>
              </a:r>
              <a:r>
                <a:rPr lang="en-US" sz="1100" dirty="0"/>
                <a:t>/F2</a:t>
              </a:r>
              <a:endParaRPr lang="en-GB" sz="1100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1F580DD-4821-EA97-80A6-031464D3BA5B}"/>
                </a:ext>
              </a:extLst>
            </p:cNvPr>
            <p:cNvSpPr txBox="1"/>
            <p:nvPr/>
          </p:nvSpPr>
          <p:spPr>
            <a:xfrm>
              <a:off x="10635720" y="5029348"/>
              <a:ext cx="559601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100" dirty="0"/>
                <a:t>2026</a:t>
              </a:r>
            </a:p>
            <a:p>
              <a:pPr algn="l"/>
              <a:r>
                <a:rPr lang="en-US" sz="1100" b="1" dirty="0"/>
                <a:t>1</a:t>
              </a:r>
              <a:r>
                <a:rPr lang="en-US" sz="1100" dirty="0"/>
                <a:t>/F2</a:t>
              </a:r>
            </a:p>
          </p:txBody>
        </p:sp>
        <p:sp>
          <p:nvSpPr>
            <p:cNvPr id="1024" name="Rectangle 1023">
              <a:extLst>
                <a:ext uri="{FF2B5EF4-FFF2-40B4-BE49-F238E27FC236}">
                  <a16:creationId xmlns:a16="http://schemas.microsoft.com/office/drawing/2014/main" id="{AB920D83-A863-B0B4-81F8-530DD48931A8}"/>
                </a:ext>
              </a:extLst>
            </p:cNvPr>
            <p:cNvSpPr/>
            <p:nvPr/>
          </p:nvSpPr>
          <p:spPr>
            <a:xfrm>
              <a:off x="5285551" y="4955404"/>
              <a:ext cx="6672478" cy="44666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5" name="Rectangle 1024">
              <a:extLst>
                <a:ext uri="{FF2B5EF4-FFF2-40B4-BE49-F238E27FC236}">
                  <a16:creationId xmlns:a16="http://schemas.microsoft.com/office/drawing/2014/main" id="{378D3F46-E8F5-7FDE-4481-3962CC23B813}"/>
                </a:ext>
              </a:extLst>
            </p:cNvPr>
            <p:cNvSpPr/>
            <p:nvPr/>
          </p:nvSpPr>
          <p:spPr>
            <a:xfrm>
              <a:off x="5285551" y="5920821"/>
              <a:ext cx="6672478" cy="42973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8" name="TextBox 1027">
              <a:extLst>
                <a:ext uri="{FF2B5EF4-FFF2-40B4-BE49-F238E27FC236}">
                  <a16:creationId xmlns:a16="http://schemas.microsoft.com/office/drawing/2014/main" id="{16A759A2-175B-C479-C85D-0BB6FDB62CDD}"/>
                </a:ext>
              </a:extLst>
            </p:cNvPr>
            <p:cNvSpPr txBox="1"/>
            <p:nvPr/>
          </p:nvSpPr>
          <p:spPr>
            <a:xfrm>
              <a:off x="5285551" y="6023799"/>
              <a:ext cx="667247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sz="1400" dirty="0"/>
                <a:t>Total per year </a:t>
              </a:r>
              <a:r>
                <a:rPr lang="en-US" sz="1400" dirty="0" err="1"/>
                <a:t>HL-LHC+others</a:t>
              </a:r>
              <a:r>
                <a:rPr lang="en-US" sz="1400" dirty="0"/>
                <a:t>                   12+2     14+3    </a:t>
              </a:r>
              <a:r>
                <a:rPr lang="en-US" sz="1400"/>
                <a:t>13+2       10+2       4</a:t>
              </a:r>
              <a:endParaRPr lang="en-US" sz="1400" dirty="0"/>
            </a:p>
          </p:txBody>
        </p:sp>
        <p:sp>
          <p:nvSpPr>
            <p:cNvPr id="1029" name="Rectangle 1028">
              <a:extLst>
                <a:ext uri="{FF2B5EF4-FFF2-40B4-BE49-F238E27FC236}">
                  <a16:creationId xmlns:a16="http://schemas.microsoft.com/office/drawing/2014/main" id="{0DA11D67-A57E-2630-50C0-647D4E80DE13}"/>
                </a:ext>
              </a:extLst>
            </p:cNvPr>
            <p:cNvSpPr/>
            <p:nvPr/>
          </p:nvSpPr>
          <p:spPr>
            <a:xfrm>
              <a:off x="5285551" y="5414754"/>
              <a:ext cx="6672478" cy="47869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30" name="TextBox 1029">
              <a:extLst>
                <a:ext uri="{FF2B5EF4-FFF2-40B4-BE49-F238E27FC236}">
                  <a16:creationId xmlns:a16="http://schemas.microsoft.com/office/drawing/2014/main" id="{9FF42018-3D45-1C2D-21E2-992DBA23203E}"/>
                </a:ext>
              </a:extLst>
            </p:cNvPr>
            <p:cNvSpPr txBox="1"/>
            <p:nvPr/>
          </p:nvSpPr>
          <p:spPr>
            <a:xfrm>
              <a:off x="5381835" y="5416531"/>
              <a:ext cx="6508861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400" dirty="0"/>
                <a:t>MB                   </a:t>
              </a:r>
              <a:r>
                <a:rPr lang="en-US" sz="1400" dirty="0">
                  <a:solidFill>
                    <a:schemeClr val="accent6">
                      <a:lumMod val="20000"/>
                      <a:lumOff val="80000"/>
                    </a:schemeClr>
                  </a:solidFill>
                </a:rPr>
                <a:t>      2            4            3        </a:t>
              </a:r>
              <a:r>
                <a:rPr lang="en-US" sz="1400" dirty="0"/>
                <a:t>2           2          2            2</a:t>
              </a:r>
              <a:endParaRPr lang="en-GB" sz="1400" dirty="0"/>
            </a:p>
          </p:txBody>
        </p:sp>
        <p:sp>
          <p:nvSpPr>
            <p:cNvPr id="1031" name="TextBox 1030">
              <a:extLst>
                <a:ext uri="{FF2B5EF4-FFF2-40B4-BE49-F238E27FC236}">
                  <a16:creationId xmlns:a16="http://schemas.microsoft.com/office/drawing/2014/main" id="{39081EDA-92E3-11B0-7956-082A147B88DE}"/>
                </a:ext>
              </a:extLst>
            </p:cNvPr>
            <p:cNvSpPr txBox="1"/>
            <p:nvPr/>
          </p:nvSpPr>
          <p:spPr>
            <a:xfrm>
              <a:off x="11341711" y="3591951"/>
              <a:ext cx="304571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900" dirty="0"/>
                <a:t>+1/A2</a:t>
              </a:r>
              <a:endParaRPr lang="en-GB" sz="900" dirty="0"/>
            </a:p>
          </p:txBody>
        </p:sp>
        <p:sp>
          <p:nvSpPr>
            <p:cNvPr id="1032" name="TextBox 1031">
              <a:extLst>
                <a:ext uri="{FF2B5EF4-FFF2-40B4-BE49-F238E27FC236}">
                  <a16:creationId xmlns:a16="http://schemas.microsoft.com/office/drawing/2014/main" id="{350F7756-A118-C268-C700-7226F7302C58}"/>
                </a:ext>
              </a:extLst>
            </p:cNvPr>
            <p:cNvSpPr txBox="1"/>
            <p:nvPr/>
          </p:nvSpPr>
          <p:spPr>
            <a:xfrm>
              <a:off x="8301556" y="4494832"/>
              <a:ext cx="298159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1/C2</a:t>
              </a:r>
              <a:endParaRPr lang="en-GB" sz="1100" dirty="0"/>
            </a:p>
          </p:txBody>
        </p:sp>
        <p:sp>
          <p:nvSpPr>
            <p:cNvPr id="1033" name="TextBox 1032">
              <a:extLst>
                <a:ext uri="{FF2B5EF4-FFF2-40B4-BE49-F238E27FC236}">
                  <a16:creationId xmlns:a16="http://schemas.microsoft.com/office/drawing/2014/main" id="{D0A6426C-8A23-ED22-AFDC-20DE06DBBADA}"/>
                </a:ext>
              </a:extLst>
            </p:cNvPr>
            <p:cNvSpPr txBox="1"/>
            <p:nvPr/>
          </p:nvSpPr>
          <p:spPr>
            <a:xfrm>
              <a:off x="8309571" y="2919532"/>
              <a:ext cx="290144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2/A1</a:t>
              </a:r>
              <a:endParaRPr lang="en-GB" sz="1100" dirty="0"/>
            </a:p>
          </p:txBody>
        </p:sp>
        <p:sp>
          <p:nvSpPr>
            <p:cNvPr id="1034" name="TextBox 1033">
              <a:extLst>
                <a:ext uri="{FF2B5EF4-FFF2-40B4-BE49-F238E27FC236}">
                  <a16:creationId xmlns:a16="http://schemas.microsoft.com/office/drawing/2014/main" id="{27502794-7E29-BFB2-2891-262F83A530AD}"/>
                </a:ext>
              </a:extLst>
            </p:cNvPr>
            <p:cNvSpPr txBox="1"/>
            <p:nvPr/>
          </p:nvSpPr>
          <p:spPr>
            <a:xfrm>
              <a:off x="7611282" y="2919531"/>
              <a:ext cx="290144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2/A1</a:t>
              </a:r>
              <a:endParaRPr lang="en-GB" sz="1100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789304C-6910-DD7B-B8D6-16BF6D2EBCD7}"/>
              </a:ext>
            </a:extLst>
          </p:cNvPr>
          <p:cNvSpPr txBox="1"/>
          <p:nvPr/>
        </p:nvSpPr>
        <p:spPr>
          <a:xfrm>
            <a:off x="5641939" y="5569889"/>
            <a:ext cx="650886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11T                                                                           1          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005487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B0536E-41AA-C06A-450A-4E5F08D3BC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968881"/>
            <a:ext cx="4785775" cy="2920237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85D8788-EA01-F6F0-0336-C1A048BAF8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77070"/>
            <a:ext cx="11376025" cy="1065742"/>
          </a:xfrm>
        </p:spPr>
        <p:txBody>
          <a:bodyPr/>
          <a:lstStyle/>
          <a:p>
            <a:r>
              <a:rPr lang="en-US" sz="2400" dirty="0"/>
              <a:t>SM18 horizontal benches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397C83-E8C9-F089-A8E1-765880812486}"/>
              </a:ext>
            </a:extLst>
          </p:cNvPr>
          <p:cNvSpPr txBox="1"/>
          <p:nvPr/>
        </p:nvSpPr>
        <p:spPr>
          <a:xfrm>
            <a:off x="5470309" y="554388"/>
            <a:ext cx="6776399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Past years </a:t>
            </a:r>
            <a:r>
              <a:rPr lang="en-GB" dirty="0"/>
              <a:t>had less items on test, but significant load on personnel. 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r>
              <a:rPr lang="en-GB" sz="1600" dirty="0"/>
              <a:t>Long test programs for HL-LHC prototype magnets with extensive training and protection studies.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Endurance tests and 3 or more cool downs.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Bench modifications were often required (CLIQ, Trim powering, new quench antenna, lifted ground testing, power converters, </a:t>
            </a:r>
            <a:r>
              <a:rPr lang="en-GB" sz="1600" dirty="0" err="1"/>
              <a:t>uQDS</a:t>
            </a:r>
            <a:r>
              <a:rPr lang="en-GB" sz="1600" dirty="0"/>
              <a:t>, etc.)</a:t>
            </a:r>
          </a:p>
          <a:p>
            <a:pPr marL="285750" indent="-285750">
              <a:buFontTx/>
              <a:buChar char="-"/>
            </a:pPr>
            <a:endParaRPr lang="en-GB" sz="1600" dirty="0"/>
          </a:p>
          <a:p>
            <a:endParaRPr lang="en-GB" b="1" dirty="0"/>
          </a:p>
          <a:p>
            <a:r>
              <a:rPr lang="en-GB" b="1" dirty="0"/>
              <a:t>For next years we need to: 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Test about </a:t>
            </a:r>
            <a:r>
              <a:rPr lang="en-GB" sz="1600" b="1" dirty="0"/>
              <a:t>2.5 times more </a:t>
            </a:r>
            <a:r>
              <a:rPr lang="en-GB" sz="1600" dirty="0"/>
              <a:t>objects. This means: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1600" dirty="0"/>
              <a:t>Reduce test plans to the minimum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1600" dirty="0"/>
              <a:t>We expect a small number of non-conformities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1600" dirty="0"/>
              <a:t>Avoid test bench modifications and focus on operation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GB" sz="1600" dirty="0"/>
          </a:p>
          <a:p>
            <a:r>
              <a:rPr lang="en-GB" b="1" dirty="0"/>
              <a:t>In case of magnet delay, non-conformities, additional tests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There is limited flexibility in horizontal test (benches, coactivity, </a:t>
            </a:r>
            <a:r>
              <a:rPr lang="en-GB" sz="1600" dirty="0" err="1"/>
              <a:t>cryo</a:t>
            </a:r>
            <a:r>
              <a:rPr lang="en-GB" sz="1600" dirty="0"/>
              <a:t> resources, personnel resources)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8F498D2-8A44-2050-E838-1B1D682C60FF}"/>
              </a:ext>
            </a:extLst>
          </p:cNvPr>
          <p:cNvCxnSpPr/>
          <p:nvPr/>
        </p:nvCxnSpPr>
        <p:spPr>
          <a:xfrm>
            <a:off x="2693263" y="2269012"/>
            <a:ext cx="0" cy="2096933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6189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01EDA55-9E27-0FA8-1F26-006366CA0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021" y="805595"/>
            <a:ext cx="11533956" cy="29933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4E6353-43BD-F4B4-A4AA-A10A6F3C9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133" y="216533"/>
            <a:ext cx="11376025" cy="1065742"/>
          </a:xfrm>
        </p:spPr>
        <p:txBody>
          <a:bodyPr/>
          <a:lstStyle/>
          <a:p>
            <a:r>
              <a:rPr lang="en-GB" sz="2400" dirty="0"/>
              <a:t>Example of VB flexibility: planned versus performed tests 2022</a:t>
            </a:r>
            <a:endParaRPr lang="en-US" sz="2400" dirty="0"/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CAD22C01-38A9-2978-E0C4-E68D35652A0B}"/>
              </a:ext>
            </a:extLst>
          </p:cNvPr>
          <p:cNvGraphicFramePr>
            <a:graphicFrameLocks noGrp="1"/>
          </p:cNvGraphicFramePr>
          <p:nvPr/>
        </p:nvGraphicFramePr>
        <p:xfrm>
          <a:off x="1089045" y="4195504"/>
          <a:ext cx="715718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1436">
                  <a:extLst>
                    <a:ext uri="{9D8B030D-6E8A-4147-A177-3AD203B41FA5}">
                      <a16:colId xmlns:a16="http://schemas.microsoft.com/office/drawing/2014/main" val="4173760152"/>
                    </a:ext>
                  </a:extLst>
                </a:gridCol>
                <a:gridCol w="1431436">
                  <a:extLst>
                    <a:ext uri="{9D8B030D-6E8A-4147-A177-3AD203B41FA5}">
                      <a16:colId xmlns:a16="http://schemas.microsoft.com/office/drawing/2014/main" val="1194504270"/>
                    </a:ext>
                  </a:extLst>
                </a:gridCol>
                <a:gridCol w="1431436">
                  <a:extLst>
                    <a:ext uri="{9D8B030D-6E8A-4147-A177-3AD203B41FA5}">
                      <a16:colId xmlns:a16="http://schemas.microsoft.com/office/drawing/2014/main" val="1190492940"/>
                    </a:ext>
                  </a:extLst>
                </a:gridCol>
                <a:gridCol w="1431436">
                  <a:extLst>
                    <a:ext uri="{9D8B030D-6E8A-4147-A177-3AD203B41FA5}">
                      <a16:colId xmlns:a16="http://schemas.microsoft.com/office/drawing/2014/main" val="2477132392"/>
                    </a:ext>
                  </a:extLst>
                </a:gridCol>
                <a:gridCol w="1431436">
                  <a:extLst>
                    <a:ext uri="{9D8B030D-6E8A-4147-A177-3AD203B41FA5}">
                      <a16:colId xmlns:a16="http://schemas.microsoft.com/office/drawing/2014/main" val="1750749216"/>
                    </a:ext>
                  </a:extLst>
                </a:gridCol>
              </a:tblGrid>
              <a:tr h="488488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Item 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Test runs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Weeks at cold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Item types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9333517"/>
                  </a:ext>
                </a:extLst>
              </a:tr>
              <a:tr h="488488">
                <a:tc>
                  <a:txBody>
                    <a:bodyPr/>
                    <a:lstStyle/>
                    <a:p>
                      <a:r>
                        <a:rPr lang="en-US" sz="1600" dirty="0"/>
                        <a:t>Planned 15.12.2021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4593054"/>
                  </a:ext>
                </a:extLst>
              </a:tr>
              <a:tr h="488488">
                <a:tc>
                  <a:txBody>
                    <a:bodyPr/>
                    <a:lstStyle/>
                    <a:p>
                      <a:r>
                        <a:rPr lang="en-US" sz="1600" dirty="0"/>
                        <a:t>Performed 07.12.2022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968875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E7935B11-41C2-016F-4AF4-1A0EE425187F}"/>
              </a:ext>
            </a:extLst>
          </p:cNvPr>
          <p:cNvSpPr txBox="1"/>
          <p:nvPr/>
        </p:nvSpPr>
        <p:spPr>
          <a:xfrm>
            <a:off x="8474428" y="4195504"/>
            <a:ext cx="3105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Color code: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EFFA1C-0136-79FD-1EED-0AF721B8AFE4}"/>
              </a:ext>
            </a:extLst>
          </p:cNvPr>
          <p:cNvSpPr txBox="1"/>
          <p:nvPr/>
        </p:nvSpPr>
        <p:spPr>
          <a:xfrm>
            <a:off x="8914643" y="1394370"/>
            <a:ext cx="2941529" cy="3693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Planned as of 15.12.2021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D91A57-8CB2-783E-D668-3C9C7DF3C016}"/>
              </a:ext>
            </a:extLst>
          </p:cNvPr>
          <p:cNvSpPr txBox="1"/>
          <p:nvPr/>
        </p:nvSpPr>
        <p:spPr>
          <a:xfrm>
            <a:off x="8757625" y="2446316"/>
            <a:ext cx="3098547" cy="3693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Performed as of 07.12.2022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7DE728-E79D-5ED8-B611-D4EEBB2D487F}"/>
              </a:ext>
            </a:extLst>
          </p:cNvPr>
          <p:cNvSpPr/>
          <p:nvPr/>
        </p:nvSpPr>
        <p:spPr>
          <a:xfrm>
            <a:off x="8583814" y="4598018"/>
            <a:ext cx="998494" cy="243817"/>
          </a:xfrm>
          <a:prstGeom prst="rect">
            <a:avLst/>
          </a:prstGeom>
          <a:solidFill>
            <a:srgbClr val="5B9BD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Cold tests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98F476-E64E-4E9F-2087-847FF2048164}"/>
              </a:ext>
            </a:extLst>
          </p:cNvPr>
          <p:cNvSpPr/>
          <p:nvPr/>
        </p:nvSpPr>
        <p:spPr>
          <a:xfrm>
            <a:off x="8583814" y="4942275"/>
            <a:ext cx="998494" cy="243817"/>
          </a:xfrm>
          <a:prstGeom prst="rect">
            <a:avLst/>
          </a:prstGeom>
          <a:solidFill>
            <a:srgbClr val="ED7D3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Warm tests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CAD3DE-33BE-977E-558C-5ED7197F618B}"/>
              </a:ext>
            </a:extLst>
          </p:cNvPr>
          <p:cNvSpPr/>
          <p:nvPr/>
        </p:nvSpPr>
        <p:spPr>
          <a:xfrm>
            <a:off x="9687140" y="4942275"/>
            <a:ext cx="1210090" cy="243817"/>
          </a:xfrm>
          <a:prstGeom prst="rect">
            <a:avLst/>
          </a:prstGeom>
          <a:solidFill>
            <a:srgbClr val="F8CBAD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Warm standby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5FF0A3-F338-F46B-553D-07206DDC3E5E}"/>
              </a:ext>
            </a:extLst>
          </p:cNvPr>
          <p:cNvSpPr/>
          <p:nvPr/>
        </p:nvSpPr>
        <p:spPr>
          <a:xfrm>
            <a:off x="9687140" y="4598017"/>
            <a:ext cx="1210090" cy="243817"/>
          </a:xfrm>
          <a:prstGeom prst="rect">
            <a:avLst/>
          </a:prstGeom>
          <a:solidFill>
            <a:srgbClr val="BDD7EE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Cold standby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F3C3A1A-B77C-8568-601A-E7F29E528647}"/>
              </a:ext>
            </a:extLst>
          </p:cNvPr>
          <p:cNvSpPr/>
          <p:nvPr/>
        </p:nvSpPr>
        <p:spPr>
          <a:xfrm>
            <a:off x="8583814" y="5286532"/>
            <a:ext cx="998494" cy="32833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Holidays &amp; shutdown</a:t>
            </a:r>
          </a:p>
        </p:txBody>
      </p:sp>
    </p:spTree>
    <p:extLst>
      <p:ext uri="{BB962C8B-B14F-4D97-AF65-F5344CB8AC3E}">
        <p14:creationId xmlns:p14="http://schemas.microsoft.com/office/powerpoint/2010/main" val="1573159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B3DFA7-353F-D84C-58C1-47D77F209D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6866" y="1008399"/>
            <a:ext cx="6234745" cy="402569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lvl="1"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lang="en-US" sz="2000" b="1" dirty="0">
                <a:solidFill>
                  <a:schemeClr val="tx1"/>
                </a:solidFill>
              </a:rPr>
              <a:t>In 180, 927, and CIEMAT at </a:t>
            </a:r>
            <a:r>
              <a:rPr lang="en-US" sz="2000" b="1" u="sng" dirty="0">
                <a:solidFill>
                  <a:schemeClr val="tx1"/>
                </a:solidFill>
              </a:rPr>
              <a:t>ambient temperature</a:t>
            </a:r>
            <a:r>
              <a:rPr lang="en-US" sz="2000" b="1" dirty="0">
                <a:solidFill>
                  <a:schemeClr val="tx1"/>
                </a:solidFill>
              </a:rPr>
              <a:t>:</a:t>
            </a:r>
          </a:p>
          <a:p>
            <a:r>
              <a:rPr lang="en-US" sz="2000" dirty="0">
                <a:solidFill>
                  <a:schemeClr val="tx1"/>
                </a:solidFill>
              </a:rPr>
              <a:t>5 measurements on each assembly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Coil-pack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Centering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Loading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Angle alignment before end covers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Final check and alignment</a:t>
            </a:r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FDD720B1-2F3C-41E6-2FFC-97E966D1682A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Types of measurement and instrumentation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42D28870-1EF3-0EA0-45BA-9077F2F53248}"/>
              </a:ext>
            </a:extLst>
          </p:cNvPr>
          <p:cNvSpPr/>
          <p:nvPr/>
        </p:nvSpPr>
        <p:spPr>
          <a:xfrm>
            <a:off x="1997738" y="2099498"/>
            <a:ext cx="248104" cy="985344"/>
          </a:xfrm>
          <a:prstGeom prst="righ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E20E56-B418-163B-CAD4-D2A9B2AFC39D}"/>
              </a:ext>
            </a:extLst>
          </p:cNvPr>
          <p:cNvSpPr txBox="1"/>
          <p:nvPr/>
        </p:nvSpPr>
        <p:spPr>
          <a:xfrm>
            <a:off x="2284573" y="2407504"/>
            <a:ext cx="21183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/>
              <a:t>M</a:t>
            </a:r>
            <a:r>
              <a:rPr lang="en-US" sz="1800" b="0" dirty="0"/>
              <a:t>agnet assembly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13636865-1E98-E763-6FC1-215B55221C2B}"/>
              </a:ext>
            </a:extLst>
          </p:cNvPr>
          <p:cNvSpPr/>
          <p:nvPr/>
        </p:nvSpPr>
        <p:spPr>
          <a:xfrm>
            <a:off x="4819550" y="3309521"/>
            <a:ext cx="248104" cy="666611"/>
          </a:xfrm>
          <a:prstGeom prst="rightBrac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AB9706-A901-A094-B33D-638C46B21C83}"/>
              </a:ext>
            </a:extLst>
          </p:cNvPr>
          <p:cNvSpPr txBox="1"/>
          <p:nvPr/>
        </p:nvSpPr>
        <p:spPr>
          <a:xfrm>
            <a:off x="5067654" y="3458160"/>
            <a:ext cx="25241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b="0" dirty="0"/>
              <a:t>Cold-mass assembly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97E968-37C2-E82F-28E2-EA3D3F3212D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44" t="18334" r="5472" b="12576"/>
          <a:stretch/>
        </p:blipFill>
        <p:spPr>
          <a:xfrm>
            <a:off x="6836599" y="228300"/>
            <a:ext cx="4467155" cy="20265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84C97F7-79B6-99E3-A7A8-8873E407473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220589" y="4271446"/>
            <a:ext cx="4525180" cy="1090310"/>
          </a:xfrm>
          <a:prstGeom prst="rect">
            <a:avLst/>
          </a:prstGeom>
        </p:spPr>
      </p:pic>
      <p:pic>
        <p:nvPicPr>
          <p:cNvPr id="11" name="Picture 10" descr="A blue pen on a white surface&#10;&#10;Description automatically generated with medium confidence">
            <a:extLst>
              <a:ext uri="{FF2B5EF4-FFF2-40B4-BE49-F238E27FC236}">
                <a16:creationId xmlns:a16="http://schemas.microsoft.com/office/drawing/2014/main" id="{2E97F1C4-3150-66CD-D1BE-8F1C341838F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587" y="5426405"/>
            <a:ext cx="4525181" cy="8398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27B7E56-3409-CBF4-4FAA-8990167D7B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39560" y="4138290"/>
            <a:ext cx="1701510" cy="1195866"/>
          </a:xfrm>
          <a:prstGeom prst="rect">
            <a:avLst/>
          </a:prstGeom>
        </p:spPr>
      </p:pic>
      <p:pic>
        <p:nvPicPr>
          <p:cNvPr id="14" name="Picture 13" descr="A picture containing indoor, equipment&#10;&#10;Description automatically generated">
            <a:extLst>
              <a:ext uri="{FF2B5EF4-FFF2-40B4-BE49-F238E27FC236}">
                <a16:creationId xmlns:a16="http://schemas.microsoft.com/office/drawing/2014/main" id="{69F87C34-1D9D-867A-3DC4-C5171F4FDB2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735" y="4148144"/>
            <a:ext cx="1623278" cy="1140191"/>
          </a:xfrm>
          <a:prstGeom prst="rect">
            <a:avLst/>
          </a:prstGeom>
        </p:spPr>
      </p:pic>
      <p:pic>
        <p:nvPicPr>
          <p:cNvPr id="15" name="Picture 14" descr="A picture containing indoor, projector&#10;&#10;Description automatically generated">
            <a:extLst>
              <a:ext uri="{FF2B5EF4-FFF2-40B4-BE49-F238E27FC236}">
                <a16:creationId xmlns:a16="http://schemas.microsoft.com/office/drawing/2014/main" id="{223E8BC6-C5DC-4AF4-150A-4B85C8A98A8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999806" y="4544230"/>
            <a:ext cx="1390791" cy="176107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12335FA-62EB-3B4E-281A-2C2DD772E9FD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1825" y="1757439"/>
            <a:ext cx="4077586" cy="1962979"/>
          </a:xfrm>
          <a:prstGeom prst="rect">
            <a:avLst/>
          </a:prstGeom>
        </p:spPr>
      </p:pic>
      <p:sp>
        <p:nvSpPr>
          <p:cNvPr id="17" name="Slide Number Placeholder 2">
            <a:extLst>
              <a:ext uri="{FF2B5EF4-FFF2-40B4-BE49-F238E27FC236}">
                <a16:creationId xmlns:a16="http://schemas.microsoft.com/office/drawing/2014/main" id="{E154A5BF-EA19-6CB6-1B1B-CEC5639366BB}"/>
              </a:ext>
            </a:extLst>
          </p:cNvPr>
          <p:cNvSpPr txBox="1">
            <a:spLocks/>
          </p:cNvSpPr>
          <p:nvPr/>
        </p:nvSpPr>
        <p:spPr>
          <a:xfrm>
            <a:off x="11735671" y="6480547"/>
            <a:ext cx="254318" cy="25146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09632EC-F02B-4FE5-BDA6-8D56289D088C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2B1AAE-9A2B-9616-03F1-E7AF7F043BA4}"/>
              </a:ext>
            </a:extLst>
          </p:cNvPr>
          <p:cNvSpPr txBox="1"/>
          <p:nvPr/>
        </p:nvSpPr>
        <p:spPr>
          <a:xfrm>
            <a:off x="4981710" y="5481563"/>
            <a:ext cx="15943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b="0" dirty="0"/>
              <a:t>Rotating coil scanner</a:t>
            </a:r>
          </a:p>
        </p:txBody>
      </p:sp>
      <p:sp>
        <p:nvSpPr>
          <p:cNvPr id="18" name="Speech Bubble: Rectangle 17">
            <a:extLst>
              <a:ext uri="{FF2B5EF4-FFF2-40B4-BE49-F238E27FC236}">
                <a16:creationId xmlns:a16="http://schemas.microsoft.com/office/drawing/2014/main" id="{5D0BBCFC-46AE-AC71-AB74-A29E313A0DD3}"/>
              </a:ext>
            </a:extLst>
          </p:cNvPr>
          <p:cNvSpPr/>
          <p:nvPr/>
        </p:nvSpPr>
        <p:spPr>
          <a:xfrm>
            <a:off x="155096" y="4200807"/>
            <a:ext cx="4609815" cy="2075883"/>
          </a:xfrm>
          <a:prstGeom prst="wedgeRectCallout">
            <a:avLst>
              <a:gd name="adj1" fmla="val 55452"/>
              <a:gd name="adj2" fmla="val 28417"/>
            </a:avLst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Speech Bubble: Rectangle 18">
            <a:extLst>
              <a:ext uri="{FF2B5EF4-FFF2-40B4-BE49-F238E27FC236}">
                <a16:creationId xmlns:a16="http://schemas.microsoft.com/office/drawing/2014/main" id="{5D61AC89-AFA3-A8E5-F33E-A4E900A5CA85}"/>
              </a:ext>
            </a:extLst>
          </p:cNvPr>
          <p:cNvSpPr/>
          <p:nvPr/>
        </p:nvSpPr>
        <p:spPr>
          <a:xfrm>
            <a:off x="7427089" y="4067973"/>
            <a:ext cx="4609815" cy="2075883"/>
          </a:xfrm>
          <a:prstGeom prst="wedgeRectCallout">
            <a:avLst>
              <a:gd name="adj1" fmla="val -60225"/>
              <a:gd name="adj2" fmla="val -11271"/>
            </a:avLst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FDC1F2-87E9-8314-7056-49499A2441A0}"/>
              </a:ext>
            </a:extLst>
          </p:cNvPr>
          <p:cNvSpPr txBox="1"/>
          <p:nvPr/>
        </p:nvSpPr>
        <p:spPr>
          <a:xfrm>
            <a:off x="5262231" y="4365005"/>
            <a:ext cx="18494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b="0" dirty="0"/>
              <a:t>Different measurements during assembly</a:t>
            </a:r>
          </a:p>
        </p:txBody>
      </p:sp>
    </p:spTree>
    <p:extLst>
      <p:ext uri="{BB962C8B-B14F-4D97-AF65-F5344CB8AC3E}">
        <p14:creationId xmlns:p14="http://schemas.microsoft.com/office/powerpoint/2010/main" val="3593852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BC9DCD3-8A8D-B028-51EE-BD3388A0B810}"/>
              </a:ext>
            </a:extLst>
          </p:cNvPr>
          <p:cNvSpPr txBox="1">
            <a:spLocks/>
          </p:cNvSpPr>
          <p:nvPr/>
        </p:nvSpPr>
        <p:spPr>
          <a:xfrm>
            <a:off x="364108" y="1061181"/>
            <a:ext cx="6085022" cy="31907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lang="en-US" sz="2000" b="1" dirty="0">
                <a:solidFill>
                  <a:schemeClr val="tx1"/>
                </a:solidFill>
              </a:rPr>
              <a:t>In SM18 at </a:t>
            </a:r>
            <a:r>
              <a:rPr lang="en-US" sz="2000" b="1" u="sng" dirty="0">
                <a:solidFill>
                  <a:schemeClr val="tx1"/>
                </a:solidFill>
              </a:rPr>
              <a:t>cryogenic temperature</a:t>
            </a:r>
            <a:r>
              <a:rPr lang="en-US" sz="2000" b="1" dirty="0">
                <a:solidFill>
                  <a:schemeClr val="tx1"/>
                </a:solidFill>
              </a:rPr>
              <a:t>:</a:t>
            </a:r>
          </a:p>
          <a:p>
            <a:r>
              <a:rPr lang="en-US" sz="2000" dirty="0">
                <a:solidFill>
                  <a:schemeClr val="tx1"/>
                </a:solidFill>
              </a:rPr>
              <a:t>3 measurements on each assembly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Check at low current before training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3 powering cycles by using rotating coils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TF calibration and alignment by using the stretched wire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305E8B5E-A17C-E5EF-716E-8543E2F27C6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9908" y="272103"/>
            <a:ext cx="5460214" cy="3192409"/>
          </a:xfrm>
          <a:prstGeom prst="rect">
            <a:avLst/>
          </a:prstGeom>
        </p:spPr>
      </p:pic>
      <p:pic>
        <p:nvPicPr>
          <p:cNvPr id="12" name="Picture 11" descr="A pair of headphones on a table&#10;&#10;Description automatically generated with low confidence">
            <a:extLst>
              <a:ext uri="{FF2B5EF4-FFF2-40B4-BE49-F238E27FC236}">
                <a16:creationId xmlns:a16="http://schemas.microsoft.com/office/drawing/2014/main" id="{F8D75579-4E87-974D-3CD5-909EA6A9387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297285" y="4518337"/>
            <a:ext cx="1838618" cy="1507585"/>
          </a:xfrm>
          <a:prstGeom prst="rect">
            <a:avLst/>
          </a:prstGeom>
        </p:spPr>
      </p:pic>
      <p:pic>
        <p:nvPicPr>
          <p:cNvPr id="15" name="Picture 14" descr="A picture containing indoor&#10;&#10;Description automatically generated">
            <a:extLst>
              <a:ext uri="{FF2B5EF4-FFF2-40B4-BE49-F238E27FC236}">
                <a16:creationId xmlns:a16="http://schemas.microsoft.com/office/drawing/2014/main" id="{F131FE87-3964-3D8B-6320-42D37630989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620922" y="2984331"/>
            <a:ext cx="1186197" cy="1512732"/>
          </a:xfrm>
          <a:prstGeom prst="rect">
            <a:avLst/>
          </a:prstGeom>
        </p:spPr>
      </p:pic>
      <p:pic>
        <p:nvPicPr>
          <p:cNvPr id="17" name="Picture 16" descr="A large machine in a factory&#10;&#10;Description automatically generated with low confidence">
            <a:extLst>
              <a:ext uri="{FF2B5EF4-FFF2-40B4-BE49-F238E27FC236}">
                <a16:creationId xmlns:a16="http://schemas.microsoft.com/office/drawing/2014/main" id="{F7296563-142D-F6CA-93B8-70C76A4C5AC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130" y="3837232"/>
            <a:ext cx="3090193" cy="2317645"/>
          </a:xfrm>
          <a:prstGeom prst="rect">
            <a:avLst/>
          </a:prstGeom>
        </p:spPr>
      </p:pic>
      <p:pic>
        <p:nvPicPr>
          <p:cNvPr id="19" name="Picture 18" descr="A picture containing yellow, miller&#10;&#10;Description automatically generated">
            <a:extLst>
              <a:ext uri="{FF2B5EF4-FFF2-40B4-BE49-F238E27FC236}">
                <a16:creationId xmlns:a16="http://schemas.microsoft.com/office/drawing/2014/main" id="{0930C19B-5992-DC1B-55EF-55B8F1825FD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181218" y="3500555"/>
            <a:ext cx="3116981" cy="2337736"/>
          </a:xfrm>
          <a:prstGeom prst="rect">
            <a:avLst/>
          </a:prstGeom>
        </p:spPr>
      </p:pic>
      <p:pic>
        <p:nvPicPr>
          <p:cNvPr id="21" name="Picture 20" descr="A picture containing indoor, factory, platform, subway&#10;&#10;Description automatically generated">
            <a:extLst>
              <a:ext uri="{FF2B5EF4-FFF2-40B4-BE49-F238E27FC236}">
                <a16:creationId xmlns:a16="http://schemas.microsoft.com/office/drawing/2014/main" id="{BE41A710-C20D-86DF-7789-1326961B264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235082" y="3964603"/>
            <a:ext cx="3073768" cy="1415422"/>
          </a:xfrm>
          <a:prstGeom prst="rect">
            <a:avLst/>
          </a:prstGeom>
        </p:spPr>
      </p:pic>
      <p:sp>
        <p:nvSpPr>
          <p:cNvPr id="24" name="Slide Number Placeholder 2">
            <a:extLst>
              <a:ext uri="{FF2B5EF4-FFF2-40B4-BE49-F238E27FC236}">
                <a16:creationId xmlns:a16="http://schemas.microsoft.com/office/drawing/2014/main" id="{B09824AD-F880-45ED-9A2F-B515E1C93D99}"/>
              </a:ext>
            </a:extLst>
          </p:cNvPr>
          <p:cNvSpPr txBox="1">
            <a:spLocks/>
          </p:cNvSpPr>
          <p:nvPr/>
        </p:nvSpPr>
        <p:spPr>
          <a:xfrm>
            <a:off x="11735671" y="6480547"/>
            <a:ext cx="254318" cy="251460"/>
          </a:xfrm>
          <a:prstGeom prst="rect">
            <a:avLst/>
          </a:prstGeom>
          <a:ln/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09632EC-F02B-4FE5-BDA6-8D56289D088C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2C6A4017-626D-6996-B69F-CA62357B4234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Types of measurement and instrumentation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5BCD24-6524-3A11-3148-3E7C88D9E115}"/>
              </a:ext>
            </a:extLst>
          </p:cNvPr>
          <p:cNvSpPr txBox="1"/>
          <p:nvPr/>
        </p:nvSpPr>
        <p:spPr>
          <a:xfrm>
            <a:off x="4339557" y="411454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</a:t>
            </a:r>
            <a:r>
              <a:rPr lang="en-US" sz="1800" dirty="0">
                <a:solidFill>
                  <a:schemeClr val="tx1"/>
                </a:solidFill>
              </a:rPr>
              <a:t>otating coils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364180-F9F0-E5BD-D332-3C02BE3FB365}"/>
              </a:ext>
            </a:extLst>
          </p:cNvPr>
          <p:cNvSpPr txBox="1"/>
          <p:nvPr/>
        </p:nvSpPr>
        <p:spPr>
          <a:xfrm>
            <a:off x="4268739" y="567890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</a:t>
            </a:r>
            <a:r>
              <a:rPr lang="en-US" sz="1800" dirty="0">
                <a:solidFill>
                  <a:schemeClr val="tx1"/>
                </a:solidFill>
              </a:rPr>
              <a:t>tretched wire</a:t>
            </a:r>
            <a:endParaRPr lang="en-GB" dirty="0"/>
          </a:p>
        </p:txBody>
      </p:sp>
      <p:sp>
        <p:nvSpPr>
          <p:cNvPr id="13" name="Speech Bubble: Rectangle 12">
            <a:extLst>
              <a:ext uri="{FF2B5EF4-FFF2-40B4-BE49-F238E27FC236}">
                <a16:creationId xmlns:a16="http://schemas.microsoft.com/office/drawing/2014/main" id="{AD84AD2C-7E7A-28C2-4B0D-00FAFA41BFFC}"/>
              </a:ext>
            </a:extLst>
          </p:cNvPr>
          <p:cNvSpPr/>
          <p:nvPr/>
        </p:nvSpPr>
        <p:spPr>
          <a:xfrm>
            <a:off x="739331" y="3800728"/>
            <a:ext cx="3226890" cy="2381308"/>
          </a:xfrm>
          <a:prstGeom prst="wedgeRectCallout">
            <a:avLst>
              <a:gd name="adj1" fmla="val 59969"/>
              <a:gd name="adj2" fmla="val 36267"/>
            </a:avLst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Speech Bubble: Rectangle 13">
            <a:extLst>
              <a:ext uri="{FF2B5EF4-FFF2-40B4-BE49-F238E27FC236}">
                <a16:creationId xmlns:a16="http://schemas.microsoft.com/office/drawing/2014/main" id="{C3EF5FE2-045C-E381-02EC-CA7BCCE5E3B8}"/>
              </a:ext>
            </a:extLst>
          </p:cNvPr>
          <p:cNvSpPr/>
          <p:nvPr/>
        </p:nvSpPr>
        <p:spPr>
          <a:xfrm>
            <a:off x="6405265" y="3098271"/>
            <a:ext cx="5527240" cy="3129643"/>
          </a:xfrm>
          <a:prstGeom prst="wedgeRectCallout">
            <a:avLst>
              <a:gd name="adj1" fmla="val -59930"/>
              <a:gd name="adj2" fmla="val -9798"/>
            </a:avLst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863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8F3D531-DEC5-F45B-4175-34D7421B0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5642" y="209540"/>
            <a:ext cx="6647165" cy="41331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4855C6-0EA9-737A-A694-41CB38070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Expectations for 2023 and beyond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9713C5-5B5F-7714-4292-CD8C379A58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39335"/>
            <a:ext cx="4536205" cy="2892248"/>
          </a:xfrm>
        </p:spPr>
        <p:txBody>
          <a:bodyPr/>
          <a:lstStyle/>
          <a:p>
            <a:r>
              <a:rPr lang="en-US" sz="1800" b="0" dirty="0">
                <a:solidFill>
                  <a:srgbClr val="011893"/>
                </a:solidFill>
              </a:rPr>
              <a:t>Vertical bench occupancy predictions at the start of the year are typically off by up to +50%. Sometimes a magnet is delayed, but two others take its place. </a:t>
            </a:r>
          </a:p>
          <a:p>
            <a:r>
              <a:rPr lang="en-US" sz="1800" b="0" dirty="0">
                <a:solidFill>
                  <a:srgbClr val="011893"/>
                </a:solidFill>
              </a:rPr>
              <a:t>Weekly and daily optimization of test plans, priorities, and overall planning to achieve maximize throughput, and to adapt to unexpected results</a:t>
            </a:r>
          </a:p>
          <a:p>
            <a:endParaRPr lang="en-US" sz="1800" b="0" dirty="0">
              <a:solidFill>
                <a:srgbClr val="011893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F25223B-FE35-5CCA-5FD7-2C36C19CAF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144610"/>
              </p:ext>
            </p:extLst>
          </p:nvPr>
        </p:nvGraphicFramePr>
        <p:xfrm>
          <a:off x="373992" y="4561948"/>
          <a:ext cx="5722008" cy="1307033"/>
        </p:xfrm>
        <a:graphic>
          <a:graphicData uri="http://schemas.openxmlformats.org/drawingml/2006/table">
            <a:tbl>
              <a:tblPr firstRow="1">
                <a:tableStyleId>{1E171933-4619-4E11-9A3F-F7608DF75F80}</a:tableStyleId>
              </a:tblPr>
              <a:tblGrid>
                <a:gridCol w="2829964">
                  <a:extLst>
                    <a:ext uri="{9D8B030D-6E8A-4147-A177-3AD203B41FA5}">
                      <a16:colId xmlns:a16="http://schemas.microsoft.com/office/drawing/2014/main" val="68097879"/>
                    </a:ext>
                  </a:extLst>
                </a:gridCol>
                <a:gridCol w="723011">
                  <a:extLst>
                    <a:ext uri="{9D8B030D-6E8A-4147-A177-3AD203B41FA5}">
                      <a16:colId xmlns:a16="http://schemas.microsoft.com/office/drawing/2014/main" val="651968166"/>
                    </a:ext>
                  </a:extLst>
                </a:gridCol>
                <a:gridCol w="723011">
                  <a:extLst>
                    <a:ext uri="{9D8B030D-6E8A-4147-A177-3AD203B41FA5}">
                      <a16:colId xmlns:a16="http://schemas.microsoft.com/office/drawing/2014/main" val="2125232575"/>
                    </a:ext>
                  </a:extLst>
                </a:gridCol>
                <a:gridCol w="723011">
                  <a:extLst>
                    <a:ext uri="{9D8B030D-6E8A-4147-A177-3AD203B41FA5}">
                      <a16:colId xmlns:a16="http://schemas.microsoft.com/office/drawing/2014/main" val="3488754319"/>
                    </a:ext>
                  </a:extLst>
                </a:gridCol>
                <a:gridCol w="723011">
                  <a:extLst>
                    <a:ext uri="{9D8B030D-6E8A-4147-A177-3AD203B41FA5}">
                      <a16:colId xmlns:a16="http://schemas.microsoft.com/office/drawing/2014/main" val="3825244980"/>
                    </a:ext>
                  </a:extLst>
                </a:gridCol>
              </a:tblGrid>
              <a:tr h="55067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FTE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Eng</a:t>
                      </a:r>
                      <a:r>
                        <a:rPr lang="en-US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Staff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Tech Staff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Fellow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FSU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6815624"/>
                  </a:ext>
                </a:extLst>
              </a:tr>
              <a:tr h="2745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On average over the year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41473857"/>
                  </a:ext>
                </a:extLst>
              </a:tr>
              <a:tr h="48183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Peak during high occupancy (few weeks per year)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86004062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7B67308-F871-38B5-C3D0-759D382F3525}"/>
              </a:ext>
            </a:extLst>
          </p:cNvPr>
          <p:cNvSpPr txBox="1"/>
          <p:nvPr/>
        </p:nvSpPr>
        <p:spPr>
          <a:xfrm>
            <a:off x="6625148" y="4815745"/>
            <a:ext cx="365789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Resource needs for the operation of the vertical stations. Difference peak/average: “borrowed” from other stations/projects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33814C-FECC-02FE-5CEA-6D9E05E152B8}"/>
              </a:ext>
            </a:extLst>
          </p:cNvPr>
          <p:cNvSpPr txBox="1"/>
          <p:nvPr/>
        </p:nvSpPr>
        <p:spPr>
          <a:xfrm>
            <a:off x="1166929" y="6396827"/>
            <a:ext cx="94129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Each “test run” comprises all the tests between a cool down and the successive warm up on a given test item</a:t>
            </a:r>
          </a:p>
        </p:txBody>
      </p:sp>
    </p:spTree>
    <p:extLst>
      <p:ext uri="{BB962C8B-B14F-4D97-AF65-F5344CB8AC3E}">
        <p14:creationId xmlns:p14="http://schemas.microsoft.com/office/powerpoint/2010/main" val="309566187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16x9_2021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16x9_2021" id="{E6588A15-68E5-4671-ACB4-45924010DD6E}" vid="{72270FA3-8472-4097-B245-DF27778B2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CERN_16x9_2021</Template>
  <TotalTime>6271</TotalTime>
  <Words>1461</Words>
  <Application>Microsoft Macintosh PowerPoint</Application>
  <PresentationFormat>Widescreen</PresentationFormat>
  <Paragraphs>293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Tahoma</vt:lpstr>
      <vt:lpstr>Times New Roman</vt:lpstr>
      <vt:lpstr>Wingdings</vt:lpstr>
      <vt:lpstr>CERN_16x9_2021</vt:lpstr>
      <vt:lpstr>Office Theme</vt:lpstr>
      <vt:lpstr>Section Mandate</vt:lpstr>
      <vt:lpstr>PowerPoint Presentation</vt:lpstr>
      <vt:lpstr>PowerPoint Presentation</vt:lpstr>
      <vt:lpstr>HL-LHC test requests – horizontal benches</vt:lpstr>
      <vt:lpstr>SM18 horizontal benches</vt:lpstr>
      <vt:lpstr>Example of VB flexibility: planned versus performed tests 2022</vt:lpstr>
      <vt:lpstr>PowerPoint Presentation</vt:lpstr>
      <vt:lpstr>PowerPoint Presentation</vt:lpstr>
      <vt:lpstr>Expectations for 2023 and beyond</vt:lpstr>
      <vt:lpstr>Activities not accounted for</vt:lpstr>
      <vt:lpstr>Conclusion</vt:lpstr>
      <vt:lpstr>A Personal Comment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Expected challenges on the vertical benches</dc:title>
  <dc:creator>Franco Julio Mangiarotti</dc:creator>
  <cp:lastModifiedBy>Stephan Russenschuck</cp:lastModifiedBy>
  <cp:revision>109</cp:revision>
  <cp:lastPrinted>2022-12-07T12:41:09Z</cp:lastPrinted>
  <dcterms:created xsi:type="dcterms:W3CDTF">2022-12-07T12:24:32Z</dcterms:created>
  <dcterms:modified xsi:type="dcterms:W3CDTF">2023-02-02T11:33:51Z</dcterms:modified>
</cp:coreProperties>
</file>