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61"/>
  </p:notesMasterIdLst>
  <p:handoutMasterIdLst>
    <p:handoutMasterId r:id="rId62"/>
  </p:handoutMasterIdLst>
  <p:sldIdLst>
    <p:sldId id="264" r:id="rId2"/>
    <p:sldId id="666" r:id="rId3"/>
    <p:sldId id="544" r:id="rId4"/>
    <p:sldId id="702" r:id="rId5"/>
    <p:sldId id="687" r:id="rId6"/>
    <p:sldId id="591" r:id="rId7"/>
    <p:sldId id="701" r:id="rId8"/>
    <p:sldId id="675" r:id="rId9"/>
    <p:sldId id="676" r:id="rId10"/>
    <p:sldId id="674" r:id="rId11"/>
    <p:sldId id="692" r:id="rId12"/>
    <p:sldId id="699" r:id="rId13"/>
    <p:sldId id="700" r:id="rId14"/>
    <p:sldId id="1493" r:id="rId15"/>
    <p:sldId id="695" r:id="rId16"/>
    <p:sldId id="704" r:id="rId17"/>
    <p:sldId id="697" r:id="rId18"/>
    <p:sldId id="1486" r:id="rId19"/>
    <p:sldId id="1487" r:id="rId20"/>
    <p:sldId id="1492" r:id="rId21"/>
    <p:sldId id="256" r:id="rId22"/>
    <p:sldId id="707" r:id="rId23"/>
    <p:sldId id="257" r:id="rId24"/>
    <p:sldId id="330" r:id="rId25"/>
    <p:sldId id="1483" r:id="rId26"/>
    <p:sldId id="1494" r:id="rId27"/>
    <p:sldId id="1499" r:id="rId28"/>
    <p:sldId id="1500" r:id="rId29"/>
    <p:sldId id="1501" r:id="rId30"/>
    <p:sldId id="300" r:id="rId31"/>
    <p:sldId id="1496" r:id="rId32"/>
    <p:sldId id="1498" r:id="rId33"/>
    <p:sldId id="1502" r:id="rId34"/>
    <p:sldId id="698" r:id="rId35"/>
    <p:sldId id="1484" r:id="rId36"/>
    <p:sldId id="572" r:id="rId37"/>
    <p:sldId id="1503" r:id="rId38"/>
    <p:sldId id="1489" r:id="rId39"/>
    <p:sldId id="1488" r:id="rId40"/>
    <p:sldId id="1504" r:id="rId41"/>
    <p:sldId id="1485" r:id="rId42"/>
    <p:sldId id="688" r:id="rId43"/>
    <p:sldId id="667" r:id="rId44"/>
    <p:sldId id="656" r:id="rId45"/>
    <p:sldId id="670" r:id="rId46"/>
    <p:sldId id="616" r:id="rId47"/>
    <p:sldId id="589" r:id="rId48"/>
    <p:sldId id="587" r:id="rId49"/>
    <p:sldId id="590" r:id="rId50"/>
    <p:sldId id="634" r:id="rId51"/>
    <p:sldId id="635" r:id="rId52"/>
    <p:sldId id="637" r:id="rId53"/>
    <p:sldId id="639" r:id="rId54"/>
    <p:sldId id="678" r:id="rId55"/>
    <p:sldId id="671" r:id="rId56"/>
    <p:sldId id="998" r:id="rId57"/>
    <p:sldId id="705" r:id="rId58"/>
    <p:sldId id="259" r:id="rId59"/>
    <p:sldId id="260" r:id="rId60"/>
  </p:sldIdLst>
  <p:sldSz cx="9144000" cy="5143500" type="screen16x9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A9FFBD"/>
    <a:srgbClr val="FFE221"/>
    <a:srgbClr val="FFDB3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386" autoAdjust="0"/>
    <p:restoredTop sz="96281" autoAdjust="0"/>
  </p:normalViewPr>
  <p:slideViewPr>
    <p:cSldViewPr snapToObjects="1" showGuides="1">
      <p:cViewPr varScale="1">
        <p:scale>
          <a:sx n="141" d="100"/>
          <a:sy n="141" d="100"/>
        </p:scale>
        <p:origin x="184" y="664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tableStyles" Target="tableStyles.xml"/><Relationship Id="rId5" Type="http://schemas.openxmlformats.org/officeDocument/2006/relationships/slide" Target="slides/slide4.xml"/><Relationship Id="rId61" Type="http://schemas.openxmlformats.org/officeDocument/2006/relationships/notesMaster" Target="notesMasters/notesMaster1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D03EEF-9089-C744-8C93-EE73F8B15776}" type="datetimeFigureOut">
              <a:rPr lang="fr-FR" smtClean="0"/>
              <a:pPr/>
              <a:t>15/06/2023</a:t>
            </a:fld>
            <a:endParaRPr lang="en-GB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F8E451-F231-B046-B379-61FE019F64C0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2397260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557F9A8-E4A4-1C40-93CC-37CDF0C3283E}" type="datetimeFigureOut">
              <a:rPr lang="fr-FR" smtClean="0"/>
              <a:pPr/>
              <a:t>15/06/2023</a:t>
            </a:fld>
            <a:endParaRPr lang="en-GB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9393A5D-14D6-4646-84B9-A0E78F83D06C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297048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ln w="0">
            <a:noFill/>
          </a:ln>
        </p:spPr>
      </p:sp>
      <p:sp>
        <p:nvSpPr>
          <p:cNvPr id="101" name="PlaceHolder 2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040" cy="411444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lstStyle/>
          <a:p>
            <a:pPr marL="216000" indent="0">
              <a:buNone/>
            </a:pPr>
            <a:endParaRPr lang="en-GB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2" name="PlaceHolder 3"/>
          <p:cNvSpPr>
            <a:spLocks noGrp="1"/>
          </p:cNvSpPr>
          <p:nvPr>
            <p:ph type="sldNum" idx="8"/>
          </p:nvPr>
        </p:nvSpPr>
        <p:spPr>
          <a:xfrm>
            <a:off x="3884760" y="8685360"/>
            <a:ext cx="2971440" cy="456840"/>
          </a:xfrm>
          <a:prstGeom prst="rect">
            <a:avLst/>
          </a:prstGeom>
          <a:noFill/>
          <a:ln w="0">
            <a:noFill/>
          </a:ln>
        </p:spPr>
        <p:txBody>
          <a:bodyPr anchor="b">
            <a:noAutofit/>
          </a:bodyPr>
          <a:lstStyle>
            <a:lvl1pPr indent="0" algn="r">
              <a:lnSpc>
                <a:spcPct val="100000"/>
              </a:lnSpc>
              <a:buNone/>
              <a:defRPr lang="en-GB" sz="1200" b="0" strike="noStrike" spc="-1">
                <a:solidFill>
                  <a:srgbClr val="000000"/>
                </a:solidFill>
                <a:latin typeface="+mn-lt"/>
                <a:ea typeface="+mn-ea"/>
              </a:defRPr>
            </a:lvl1pPr>
          </a:lstStyle>
          <a:p>
            <a:pPr indent="0" algn="r">
              <a:lnSpc>
                <a:spcPct val="100000"/>
              </a:lnSpc>
              <a:buNone/>
            </a:pPr>
            <a:fld id="{5D3F828B-8B75-4B41-9E92-184D9E307B48}" type="slidenum">
              <a:rPr lang="en-GB" sz="1200" b="0" strike="noStrike" spc="-1">
                <a:solidFill>
                  <a:srgbClr val="000000"/>
                </a:solidFill>
                <a:latin typeface="+mn-lt"/>
                <a:ea typeface="+mn-ea"/>
              </a:rPr>
              <a:t>20</a:t>
            </a:fld>
            <a:endParaRPr lang="en-GB" sz="1200" b="0" strike="noStrike" spc="-1">
              <a:solidFill>
                <a:srgbClr val="000000"/>
              </a:solidFill>
              <a:latin typeface="Times New Roman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393A5D-14D6-4646-84B9-A0E78F83D06C}" type="slidenum">
              <a:rPr lang="en-GB" smtClean="0"/>
              <a:pPr/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7358169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F9B9287-C4AF-7804-1FCA-11E452F48C5B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vert="horz" lIns="0" tIns="0" rIns="0" bIns="0" anchor="b" anchorCtr="0">
            <a:noAutofit/>
          </a:bodyPr>
          <a:lstStyle/>
          <a:p>
            <a:pPr lvl="0"/>
            <a:fld id="{0E479AAD-FBED-7048-8E84-CB0A76E635DF}" type="slidenum">
              <a:t>26</a:t>
            </a:fld>
            <a:endParaRPr lang="fr-FR"/>
          </a:p>
        </p:txBody>
      </p:sp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2DEA0EAA-C375-F2BA-D07A-EE608607AF12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2DFCD48D-8194-E2BE-08DD-111438C0C79F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 vert="horz">
            <a:spAutoFit/>
          </a:bodyPr>
          <a:lstStyle/>
          <a:p>
            <a:endParaRPr lang="fr-FR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F9B9287-C4AF-7804-1FCA-11E452F48C5B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vert="horz" lIns="0" tIns="0" rIns="0" bIns="0" anchor="b" anchorCtr="0">
            <a:noAutofit/>
          </a:bodyPr>
          <a:lstStyle/>
          <a:p>
            <a:pPr lvl="0"/>
            <a:fld id="{0E479AAD-FBED-7048-8E84-CB0A76E635DF}" type="slidenum">
              <a:t>27</a:t>
            </a:fld>
            <a:endParaRPr lang="fr-FR"/>
          </a:p>
        </p:txBody>
      </p:sp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2DEA0EAA-C375-F2BA-D07A-EE608607AF12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2DFCD48D-8194-E2BE-08DD-111438C0C79F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 vert="horz">
            <a:spAutoFit/>
          </a:bodyPr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0073742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F9B9287-C4AF-7804-1FCA-11E452F48C5B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vert="horz" lIns="0" tIns="0" rIns="0" bIns="0" anchor="b" anchorCtr="0">
            <a:noAutofit/>
          </a:bodyPr>
          <a:lstStyle/>
          <a:p>
            <a:pPr lvl="0"/>
            <a:fld id="{0E479AAD-FBED-7048-8E84-CB0A76E635DF}" type="slidenum">
              <a:t>28</a:t>
            </a:fld>
            <a:endParaRPr lang="fr-FR"/>
          </a:p>
        </p:txBody>
      </p:sp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2DEA0EAA-C375-F2BA-D07A-EE608607AF12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2DFCD48D-8194-E2BE-08DD-111438C0C79F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 vert="horz">
            <a:spAutoFit/>
          </a:bodyPr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175596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95536" y="4948014"/>
            <a:ext cx="7416824" cy="245664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 sz="1200">
                <a:latin typeface="Calibri"/>
                <a:cs typeface="Calibri"/>
              </a:defRPr>
            </a:lvl1pPr>
          </a:lstStyle>
          <a:p>
            <a:r>
              <a:rPr lang="en-US" dirty="0"/>
              <a:t>D. Schulte                        Muon Collider Status, Annual Meeting, Orsay, June 2023 </a:t>
            </a:r>
            <a:endParaRPr lang="en-GB" dirty="0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5" name="Titre 6"/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contenu 5"/>
          <p:cNvSpPr>
            <a:spLocks noGrp="1"/>
          </p:cNvSpPr>
          <p:nvPr>
            <p:ph sz="quarter" idx="12"/>
          </p:nvPr>
        </p:nvSpPr>
        <p:spPr>
          <a:xfrm>
            <a:off x="457200" y="1276350"/>
            <a:ext cx="8305800" cy="3536156"/>
          </a:xfrm>
          <a:prstGeom prst="rect">
            <a:avLst/>
          </a:prstGeom>
        </p:spPr>
        <p:txBody>
          <a:bodyPr/>
          <a:lstStyle>
            <a:lvl1pPr marL="342900" indent="-342900">
              <a:buClr>
                <a:schemeClr val="tx1"/>
              </a:buClr>
              <a:buFont typeface="Arial"/>
              <a:buChar char="•"/>
              <a:defRPr sz="2000">
                <a:solidFill>
                  <a:srgbClr val="000000"/>
                </a:solidFill>
                <a:latin typeface="+mn-lt"/>
              </a:defRPr>
            </a:lvl1pPr>
            <a:lvl2pPr marL="742950" indent="-285750">
              <a:buClr>
                <a:schemeClr val="tx1"/>
              </a:buClr>
              <a:buFont typeface="Arial"/>
              <a:buChar char="•"/>
              <a:defRPr sz="2000">
                <a:solidFill>
                  <a:srgbClr val="000000"/>
                </a:solidFill>
                <a:latin typeface="+mn-lt"/>
              </a:defRPr>
            </a:lvl2pPr>
            <a:lvl3pPr marL="1143000" indent="-228600">
              <a:buClr>
                <a:schemeClr val="tx1"/>
              </a:buClr>
              <a:buFont typeface="Arial"/>
              <a:buChar char="•"/>
              <a:defRPr sz="2000">
                <a:solidFill>
                  <a:srgbClr val="000000"/>
                </a:solidFill>
                <a:latin typeface="+mn-lt"/>
              </a:defRPr>
            </a:lvl3pPr>
            <a:lvl4pPr marL="1600200" indent="-228600">
              <a:buClr>
                <a:schemeClr val="tx1"/>
              </a:buClr>
              <a:buFont typeface="Arial"/>
              <a:buChar char="•"/>
              <a:defRPr sz="2000">
                <a:solidFill>
                  <a:srgbClr val="000000"/>
                </a:solidFill>
                <a:latin typeface="+mn-lt"/>
              </a:defRPr>
            </a:lvl4pPr>
            <a:lvl5pPr marL="2057400" indent="-228600">
              <a:buClr>
                <a:schemeClr val="tx1"/>
              </a:buClr>
              <a:buFont typeface="Arial"/>
              <a:buChar char="•"/>
              <a:defRPr sz="2000">
                <a:solidFill>
                  <a:srgbClr val="000000"/>
                </a:solidFill>
                <a:latin typeface="+mn-lt"/>
              </a:defRPr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GB" dirty="0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79512" y="4948014"/>
            <a:ext cx="7516688" cy="230015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 sz="1200">
                <a:latin typeface="Calibri"/>
                <a:cs typeface="Calibri"/>
              </a:defRPr>
            </a:lvl1pPr>
          </a:lstStyle>
          <a:p>
            <a:r>
              <a:rPr lang="en-US"/>
              <a:t>D. Schulte                        Muon Collider Status, Annual Meeting, Orsay, June 2023 </a:t>
            </a:r>
            <a:endParaRPr lang="en-GB" dirty="0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itre 6"/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565175"/>
          </a:xfrm>
          <a:prstGeom prst="rect">
            <a:avLst/>
          </a:prstGeom>
        </p:spPr>
        <p:txBody>
          <a:bodyPr vert="horz" lIns="0" tIns="0" rIns="0" bIns="0"/>
          <a:lstStyle>
            <a:lvl1pPr>
              <a:defRPr sz="3600" b="0">
                <a:latin typeface="+mj-lt"/>
              </a:defRPr>
            </a:lvl1pPr>
          </a:lstStyle>
          <a:p>
            <a:r>
              <a:rPr lang="fr-FR" dirty="0"/>
              <a:t>Cliquez et modifiez le titre</a:t>
            </a:r>
            <a:endParaRPr lang="en-GB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pour une image  3"/>
          <p:cNvSpPr>
            <a:spLocks noGrp="1"/>
          </p:cNvSpPr>
          <p:nvPr>
            <p:ph type="pic" sz="quarter" idx="10"/>
          </p:nvPr>
        </p:nvSpPr>
        <p:spPr>
          <a:xfrm>
            <a:off x="457200" y="1276350"/>
            <a:ext cx="8229600" cy="3505200"/>
          </a:xfrm>
          <a:prstGeom prst="rect">
            <a:avLst/>
          </a:prstGeom>
        </p:spPr>
        <p:txBody>
          <a:bodyPr vert="horz"/>
          <a:lstStyle/>
          <a:p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371600" y="4812506"/>
            <a:ext cx="6324600" cy="273844"/>
          </a:xfrm>
          <a:prstGeom prst="rect">
            <a:avLst/>
          </a:prstGeom>
        </p:spPr>
        <p:txBody>
          <a:bodyPr lIns="0" tIns="0" rIns="0" bIns="0"/>
          <a:lstStyle>
            <a:lvl1pPr>
              <a:defRPr sz="1200">
                <a:latin typeface="Calibri"/>
                <a:cs typeface="Calibri"/>
              </a:defRPr>
            </a:lvl1pPr>
          </a:lstStyle>
          <a:p>
            <a:r>
              <a:rPr lang="en-US"/>
              <a:t>D. Schulte                        Muon Collider Status, Annual Meeting, Orsay, June 2023 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itre 6"/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6"/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  <p:sp>
        <p:nvSpPr>
          <p:cNvPr id="4" name="Espace réservé pour une image  6"/>
          <p:cNvSpPr>
            <a:spLocks noGrp="1"/>
          </p:cNvSpPr>
          <p:nvPr>
            <p:ph type="pic" sz="quarter" idx="10"/>
          </p:nvPr>
        </p:nvSpPr>
        <p:spPr>
          <a:xfrm>
            <a:off x="457200" y="1276349"/>
            <a:ext cx="3733800" cy="3276601"/>
          </a:xfrm>
          <a:prstGeom prst="rect">
            <a:avLst/>
          </a:prstGeom>
        </p:spPr>
        <p:txBody>
          <a:bodyPr vert="horz"/>
          <a:lstStyle/>
          <a:p>
            <a:endParaRPr lang="en-GB" dirty="0"/>
          </a:p>
        </p:txBody>
      </p:sp>
      <p:sp>
        <p:nvSpPr>
          <p:cNvPr id="5" name="Espace réservé du texte 11"/>
          <p:cNvSpPr>
            <a:spLocks noGrp="1"/>
          </p:cNvSpPr>
          <p:nvPr>
            <p:ph type="body" sz="quarter" idx="11"/>
          </p:nvPr>
        </p:nvSpPr>
        <p:spPr>
          <a:xfrm>
            <a:off x="4343400" y="1276350"/>
            <a:ext cx="4419600" cy="3276600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GB" dirty="0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371600" y="4812506"/>
            <a:ext cx="6324600" cy="273844"/>
          </a:xfrm>
          <a:prstGeom prst="rect">
            <a:avLst/>
          </a:prstGeom>
        </p:spPr>
        <p:txBody>
          <a:bodyPr lIns="0" tIns="0" rIns="0" bIns="0"/>
          <a:lstStyle>
            <a:lvl1pPr>
              <a:defRPr sz="1200">
                <a:latin typeface="Arial Narrow"/>
                <a:cs typeface="Arial Narrow"/>
              </a:defRPr>
            </a:lvl1pPr>
          </a:lstStyle>
          <a:p>
            <a:r>
              <a:rPr lang="en-US"/>
              <a:t>D. Schulte                        Muon Collider Status, Annual Meeting, Orsay, June 2023 </a:t>
            </a:r>
            <a:endParaRPr lang="en-GB" dirty="0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8" descr="MUON-Slide-graphBase-pagebottom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2699" y="4705351"/>
            <a:ext cx="9144000" cy="50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5979"/>
            <a:ext cx="8229600" cy="857250"/>
          </a:xfrm>
          <a:prstGeom prst="rect">
            <a:avLst/>
          </a:prstGeom>
        </p:spPr>
        <p:txBody>
          <a:bodyPr lIns="74258" tIns="37129" rIns="74258" bIns="37129"/>
          <a:lstStyle/>
          <a:p>
            <a:r>
              <a:rPr lang="de-DE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1" y="1200154"/>
            <a:ext cx="8229600" cy="3394472"/>
          </a:xfrm>
          <a:prstGeom prst="rect">
            <a:avLst/>
          </a:prstGeom>
        </p:spPr>
        <p:txBody>
          <a:bodyPr lIns="74258" tIns="37129" rIns="74258" bIns="37129"/>
          <a:lstStyle/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0" y="4914901"/>
            <a:ext cx="1271042" cy="200025"/>
          </a:xfrm>
          <a:prstGeom prst="rect">
            <a:avLst/>
          </a:prstGeom>
        </p:spPr>
        <p:txBody>
          <a:bodyPr lIns="74258" tIns="37129" rIns="74258" bIns="37129"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282704" y="4922048"/>
            <a:ext cx="4191001" cy="192882"/>
          </a:xfrm>
          <a:prstGeom prst="rect">
            <a:avLst/>
          </a:prstGeom>
        </p:spPr>
        <p:txBody>
          <a:bodyPr lIns="74258" tIns="37129" rIns="74258" bIns="37129"/>
          <a:lstStyle>
            <a:lvl1pPr algn="l">
              <a:defRPr sz="1200">
                <a:latin typeface="Calibri"/>
                <a:cs typeface="Calibri"/>
              </a:defRPr>
            </a:lvl1pPr>
          </a:lstStyle>
          <a:p>
            <a:r>
              <a:rPr lang="en-US"/>
              <a:t>D. Schulte                        Muon Collider Status, Annual Meeting, Orsay, June 2023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75605" y="4922048"/>
            <a:ext cx="406399" cy="192882"/>
          </a:xfrm>
          <a:prstGeom prst="rect">
            <a:avLst/>
          </a:prstGeom>
        </p:spPr>
        <p:txBody>
          <a:bodyPr lIns="74258" tIns="37129" rIns="74258" bIns="37129"/>
          <a:lstStyle/>
          <a:p>
            <a:fld id="{3478A56A-6164-B14D-A8F7-980D09C4DD9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22011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laceHolder 1"/>
          <p:cNvSpPr>
            <a:spLocks noGrp="1"/>
          </p:cNvSpPr>
          <p:nvPr>
            <p:ph type="title"/>
          </p:nvPr>
        </p:nvSpPr>
        <p:spPr>
          <a:xfrm>
            <a:off x="990360" y="-540"/>
            <a:ext cx="7792920" cy="85752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GB" sz="2400" b="0" strike="noStrike" spc="-1">
              <a:solidFill>
                <a:srgbClr val="333399"/>
              </a:solidFill>
              <a:latin typeface="Tahoma"/>
            </a:endParaRPr>
          </a:p>
        </p:txBody>
      </p:sp>
      <p:sp>
        <p:nvSpPr>
          <p:cNvPr id="18" name="PlaceHolder 2"/>
          <p:cNvSpPr>
            <a:spLocks noGrp="1"/>
          </p:cNvSpPr>
          <p:nvPr>
            <p:ph type="body"/>
          </p:nvPr>
        </p:nvSpPr>
        <p:spPr>
          <a:xfrm>
            <a:off x="685800" y="1491630"/>
            <a:ext cx="7772400" cy="298323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endParaRPr lang="en-GB" sz="1500" b="0" strike="noStrike" spc="-1" dirty="0">
              <a:solidFill>
                <a:srgbClr val="000000"/>
              </a:solidFill>
              <a:latin typeface="Tahoma"/>
            </a:endParaRPr>
          </a:p>
        </p:txBody>
      </p:sp>
    </p:spTree>
    <p:extLst>
      <p:ext uri="{BB962C8B-B14F-4D97-AF65-F5344CB8AC3E}">
        <p14:creationId xmlns:p14="http://schemas.microsoft.com/office/powerpoint/2010/main" val="39008383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67D3D26-B7CD-497B-F263-7F7A59F7C3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8AFA990-0E97-2BDA-24FF-B14886DDE4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6D0B940-F1DE-A5EB-96C6-D80D203E6B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4E9BAF-C2AB-1142-82C9-27611F2984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2562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title"/>
          </p:nvPr>
        </p:nvSpPr>
        <p:spPr>
          <a:xfrm>
            <a:off x="1295280" y="206280"/>
            <a:ext cx="6781320" cy="856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fr-F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9" name="PlaceHolder 2"/>
          <p:cNvSpPr>
            <a:spLocks noGrp="1"/>
          </p:cNvSpPr>
          <p:nvPr>
            <p:ph type="subTitle"/>
          </p:nvPr>
        </p:nvSpPr>
        <p:spPr>
          <a:xfrm>
            <a:off x="457200" y="1276200"/>
            <a:ext cx="8305560" cy="3535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GB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3"/>
          </p:nvPr>
        </p:nvSpPr>
        <p:spPr/>
        <p:txBody>
          <a:bodyPr/>
          <a:lstStyle/>
          <a:p>
            <a:r>
              <a:rPr lang="en-US"/>
              <a:t>D. Schulte                        Muon Collider Status, Annual Meeting, Orsay, June 2023 </a:t>
            </a:r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sldNum" idx="4"/>
          </p:nvPr>
        </p:nvSpPr>
        <p:spPr/>
        <p:txBody>
          <a:bodyPr/>
          <a:lstStyle/>
          <a:p>
            <a:fld id="{0115021B-39E8-400F-9B1B-5EB5D33707D7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746518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357592-7C86-482E-B479-C571905415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0578B6E-968C-4473-A702-3FB94892AE3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C2428CF-CCFD-4191-8449-77B22C2ADF1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BA4A8F2-37AE-434F-8863-CD6B6CFD56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EA12EB0-69A4-452E-AD6C-4C06775C7F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D. Schulte                        Muon Collider Status, Annual Meeting, Orsay, June 2023 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73BFC61-88C7-4484-A866-DBB54DA15C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9ED8E-B02D-4168-95A8-7CDEE2FEDE4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463695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jpe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8" descr="MUON-Slide-graphBase-pagebottom.jpg"/>
          <p:cNvPicPr>
            <a:picLocks noChangeAspect="1"/>
          </p:cNvPicPr>
          <p:nvPr userDrawn="1"/>
        </p:nvPicPr>
        <p:blipFill>
          <a:blip r:embed="rId11"/>
          <a:stretch>
            <a:fillRect/>
          </a:stretch>
        </p:blipFill>
        <p:spPr>
          <a:xfrm>
            <a:off x="0" y="4948014"/>
            <a:ext cx="9144000" cy="265336"/>
          </a:xfrm>
          <a:prstGeom prst="rect">
            <a:avLst/>
          </a:prstGeom>
        </p:spPr>
      </p:pic>
      <p:pic>
        <p:nvPicPr>
          <p:cNvPr id="7" name="Image 6" descr="MCC-inernational-finalV01.png"/>
          <p:cNvPicPr>
            <a:picLocks noChangeAspect="1"/>
          </p:cNvPicPr>
          <p:nvPr userDrawn="1"/>
        </p:nvPicPr>
        <p:blipFill>
          <a:blip r:embed="rId12"/>
          <a:stretch>
            <a:fillRect/>
          </a:stretch>
        </p:blipFill>
        <p:spPr>
          <a:xfrm>
            <a:off x="8245033" y="36001"/>
            <a:ext cx="879566" cy="879566"/>
          </a:xfrm>
          <a:prstGeom prst="rect">
            <a:avLst/>
          </a:prstGeom>
        </p:spPr>
      </p:pic>
      <p:sp>
        <p:nvSpPr>
          <p:cNvPr id="4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2" name="Picture 1" descr="A picture containing text, font, graphics, design&#10;&#10;Description automatically generated">
            <a:extLst>
              <a:ext uri="{FF2B5EF4-FFF2-40B4-BE49-F238E27FC236}">
                <a16:creationId xmlns:a16="http://schemas.microsoft.com/office/drawing/2014/main" id="{2D90069C-07BF-F22E-2883-85650F37071F}"/>
              </a:ext>
            </a:extLst>
          </p:cNvPr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35497" y="36001"/>
            <a:ext cx="792088" cy="909994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70" r:id="rId4"/>
    <p:sldLayoutId id="2147483671" r:id="rId5"/>
    <p:sldLayoutId id="2147483672" r:id="rId6"/>
    <p:sldLayoutId id="2147483676" r:id="rId7"/>
    <p:sldLayoutId id="2147483678" r:id="rId8"/>
    <p:sldLayoutId id="2147483679" r:id="rId9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tx1"/>
          </a:solidFill>
          <a:latin typeface="Arial Narrow"/>
          <a:ea typeface="+mj-ea"/>
          <a:cs typeface="Arial Narrow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800" kern="1200">
          <a:solidFill>
            <a:schemeClr val="tx1"/>
          </a:solidFill>
          <a:latin typeface="Arial Narrow"/>
          <a:ea typeface="+mn-ea"/>
          <a:cs typeface="Arial Narrow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400" kern="1200">
          <a:solidFill>
            <a:schemeClr val="tx1"/>
          </a:solidFill>
          <a:latin typeface="Arial Narrow"/>
          <a:ea typeface="+mn-ea"/>
          <a:cs typeface="Arial Narrow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/>
          </a:solidFill>
          <a:latin typeface="Arial Narrow"/>
          <a:ea typeface="+mn-ea"/>
          <a:cs typeface="Arial Narrow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/>
          </a:solidFill>
          <a:latin typeface="Arial Narrow"/>
          <a:ea typeface="+mn-ea"/>
          <a:cs typeface="Arial Narrow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/>
          </a:solidFill>
          <a:latin typeface="Arial Narrow"/>
          <a:ea typeface="+mn-ea"/>
          <a:cs typeface="Arial Narrow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mucol.web.cern.ch/" TargetMode="External"/><Relationship Id="rId2" Type="http://schemas.openxmlformats.org/officeDocument/2006/relationships/hyperlink" Target="https://indico.cern.ch/event/1219912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png"/><Relationship Id="rId4" Type="http://schemas.openxmlformats.org/officeDocument/2006/relationships/image" Target="../media/image18.emf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emf"/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8.png"/><Relationship Id="rId5" Type="http://schemas.openxmlformats.org/officeDocument/2006/relationships/image" Target="../media/image27.emf"/><Relationship Id="rId4" Type="http://schemas.openxmlformats.org/officeDocument/2006/relationships/image" Target="../media/image26.e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emf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1.emf"/><Relationship Id="rId4" Type="http://schemas.openxmlformats.org/officeDocument/2006/relationships/hyperlink" Target="https://indico.cern.ch/event/1175126/contributions/5024063/attachments/2527888/4348724/Toward%2010%20TeV%20detector%20studies_LauraB.pdf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arxiv.org/abs/2201.07895" TargetMode="External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33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8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https://cernbox.cern.ch/index.php/s/I9VpITncUeCBtiz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jpg"/><Relationship Id="rId3" Type="http://schemas.openxmlformats.org/officeDocument/2006/relationships/image" Target="../media/image40.png"/><Relationship Id="rId7" Type="http://schemas.openxmlformats.org/officeDocument/2006/relationships/image" Target="../media/image44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43.png"/><Relationship Id="rId5" Type="http://schemas.openxmlformats.org/officeDocument/2006/relationships/image" Target="../media/image42.png"/><Relationship Id="rId4" Type="http://schemas.openxmlformats.org/officeDocument/2006/relationships/image" Target="../media/image41.png"/><Relationship Id="rId9" Type="http://schemas.openxmlformats.org/officeDocument/2006/relationships/image" Target="../media/image46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8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2.png"/><Relationship Id="rId5" Type="http://schemas.openxmlformats.org/officeDocument/2006/relationships/image" Target="../media/image51.png"/><Relationship Id="rId4" Type="http://schemas.openxmlformats.org/officeDocument/2006/relationships/image" Target="../media/image50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60.png"/><Relationship Id="rId3" Type="http://schemas.openxmlformats.org/officeDocument/2006/relationships/image" Target="../media/image55.png"/><Relationship Id="rId7" Type="http://schemas.openxmlformats.org/officeDocument/2006/relationships/image" Target="../media/image59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58.gif"/><Relationship Id="rId5" Type="http://schemas.openxmlformats.org/officeDocument/2006/relationships/image" Target="../media/image57.jpg"/><Relationship Id="rId10" Type="http://schemas.openxmlformats.org/officeDocument/2006/relationships/image" Target="../media/image62.png"/><Relationship Id="rId4" Type="http://schemas.openxmlformats.org/officeDocument/2006/relationships/image" Target="../media/image56.png"/><Relationship Id="rId9" Type="http://schemas.openxmlformats.org/officeDocument/2006/relationships/image" Target="../media/image6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69.png"/><Relationship Id="rId3" Type="http://schemas.openxmlformats.org/officeDocument/2006/relationships/image" Target="../media/image64.png"/><Relationship Id="rId7" Type="http://schemas.openxmlformats.org/officeDocument/2006/relationships/image" Target="../media/image68.png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67.png"/><Relationship Id="rId5" Type="http://schemas.openxmlformats.org/officeDocument/2006/relationships/image" Target="../media/image66.png"/><Relationship Id="rId4" Type="http://schemas.openxmlformats.org/officeDocument/2006/relationships/image" Target="../media/image65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8.png"/><Relationship Id="rId5" Type="http://schemas.openxmlformats.org/officeDocument/2006/relationships/image" Target="../media/image77.png"/><Relationship Id="rId4" Type="http://schemas.openxmlformats.org/officeDocument/2006/relationships/image" Target="../media/image76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tiff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0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png"/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emf"/><Relationship Id="rId7" Type="http://schemas.openxmlformats.org/officeDocument/2006/relationships/image" Target="../media/image88.tiff"/><Relationship Id="rId2" Type="http://schemas.openxmlformats.org/officeDocument/2006/relationships/image" Target="../media/image8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7.png"/><Relationship Id="rId5" Type="http://schemas.openxmlformats.org/officeDocument/2006/relationships/image" Target="../media/image86.png"/><Relationship Id="rId4" Type="http://schemas.openxmlformats.org/officeDocument/2006/relationships/image" Target="../media/image85.tiff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9.tiff"/><Relationship Id="rId1" Type="http://schemas.openxmlformats.org/officeDocument/2006/relationships/slideLayout" Target="../slideLayouts/slideLayout5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0.png"/><Relationship Id="rId1" Type="http://schemas.openxmlformats.org/officeDocument/2006/relationships/slideLayout" Target="../slideLayouts/slideLayout5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2.tiff"/><Relationship Id="rId2" Type="http://schemas.openxmlformats.org/officeDocument/2006/relationships/image" Target="../media/image91.tiff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93.tiff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4.png"/><Relationship Id="rId2" Type="http://schemas.openxmlformats.org/officeDocument/2006/relationships/image" Target="../media/image8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4.emf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1.tiff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tiff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95.emf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7" Type="http://schemas.openxmlformats.org/officeDocument/2006/relationships/image" Target="../media/image98.png"/><Relationship Id="rId2" Type="http://schemas.openxmlformats.org/officeDocument/2006/relationships/image" Target="../media/image91.tiff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97.png"/><Relationship Id="rId5" Type="http://schemas.openxmlformats.org/officeDocument/2006/relationships/image" Target="../media/image66.png"/><Relationship Id="rId4" Type="http://schemas.openxmlformats.org/officeDocument/2006/relationships/image" Target="../media/image96.JPG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95.emf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78.png"/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0.png"/><Relationship Id="rId5" Type="http://schemas.openxmlformats.org/officeDocument/2006/relationships/image" Target="../media/image75.png"/><Relationship Id="rId4" Type="http://schemas.openxmlformats.org/officeDocument/2006/relationships/image" Target="../media/image99.jpeg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9.jpeg"/><Relationship Id="rId7" Type="http://schemas.openxmlformats.org/officeDocument/2006/relationships/image" Target="../media/image7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2.png"/><Relationship Id="rId5" Type="http://schemas.openxmlformats.org/officeDocument/2006/relationships/image" Target="../media/image101.png"/><Relationship Id="rId4" Type="http://schemas.openxmlformats.org/officeDocument/2006/relationships/image" Target="../media/image76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tif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tif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tiff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em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MUON-SlideGraph-gradient.png"/>
          <p:cNvPicPr>
            <a:picLocks noChangeAspect="1"/>
          </p:cNvPicPr>
          <p:nvPr/>
        </p:nvPicPr>
        <p:blipFill>
          <a:blip r:embed="rId2">
            <a:alphaModFix amt="75000"/>
          </a:blip>
          <a:stretch>
            <a:fillRect/>
          </a:stretch>
        </p:blipFill>
        <p:spPr>
          <a:xfrm>
            <a:off x="0" y="3069829"/>
            <a:ext cx="9144000" cy="2108200"/>
          </a:xfrm>
          <a:prstGeom prst="rect">
            <a:avLst/>
          </a:prstGeom>
        </p:spPr>
      </p:pic>
      <p:pic>
        <p:nvPicPr>
          <p:cNvPr id="83" name="Image 82" descr="MUON-SlideGraph-LogoBkgnd2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5140960"/>
          </a:xfrm>
          <a:prstGeom prst="rect">
            <a:avLst/>
          </a:prstGeom>
        </p:spPr>
      </p:pic>
      <p:pic>
        <p:nvPicPr>
          <p:cNvPr id="86" name="Image 85" descr="MCC-inernational-finalV01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2503" y="57150"/>
            <a:ext cx="1391497" cy="1391497"/>
          </a:xfrm>
          <a:prstGeom prst="rect">
            <a:avLst/>
          </a:prstGeom>
        </p:spPr>
      </p:pic>
      <p:sp>
        <p:nvSpPr>
          <p:cNvPr id="87" name="ZoneTexte 86"/>
          <p:cNvSpPr txBox="1"/>
          <p:nvPr/>
        </p:nvSpPr>
        <p:spPr>
          <a:xfrm>
            <a:off x="5148064" y="4155926"/>
            <a:ext cx="37444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dirty="0">
                <a:solidFill>
                  <a:schemeClr val="bg1"/>
                </a:solidFill>
                <a:latin typeface="Calibri"/>
                <a:cs typeface="Calibri"/>
              </a:rPr>
              <a:t>Annual meeting, Orsay, June 2023    </a:t>
            </a:r>
            <a:endParaRPr lang="en-GB" dirty="0">
              <a:latin typeface="Calibri"/>
              <a:cs typeface="Calibri"/>
            </a:endParaRPr>
          </a:p>
        </p:txBody>
      </p:sp>
      <p:sp>
        <p:nvSpPr>
          <p:cNvPr id="11" name="ZoneTexte 10"/>
          <p:cNvSpPr txBox="1"/>
          <p:nvPr/>
        </p:nvSpPr>
        <p:spPr>
          <a:xfrm>
            <a:off x="2354973" y="1779662"/>
            <a:ext cx="437726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Calibri"/>
                <a:cs typeface="Calibri"/>
              </a:rPr>
              <a:t>Muon Collider</a:t>
            </a:r>
          </a:p>
        </p:txBody>
      </p:sp>
      <p:sp>
        <p:nvSpPr>
          <p:cNvPr id="9" name="ZoneTexte 86"/>
          <p:cNvSpPr txBox="1"/>
          <p:nvPr/>
        </p:nvSpPr>
        <p:spPr>
          <a:xfrm>
            <a:off x="1691680" y="2995086"/>
            <a:ext cx="5472608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latin typeface="Calibri"/>
                <a:cs typeface="Calibri"/>
              </a:rPr>
              <a:t>D. Schulte</a:t>
            </a:r>
          </a:p>
          <a:p>
            <a:pPr algn="ctr"/>
            <a:r>
              <a:rPr lang="en-US" sz="1600" dirty="0">
                <a:latin typeface="Calibri"/>
                <a:cs typeface="Calibri"/>
              </a:rPr>
              <a:t>for the International </a:t>
            </a:r>
            <a:r>
              <a:rPr lang="en-US" sz="1600" dirty="0" err="1">
                <a:latin typeface="Calibri"/>
                <a:cs typeface="Calibri"/>
              </a:rPr>
              <a:t>Muon</a:t>
            </a:r>
            <a:r>
              <a:rPr lang="en-US" sz="1600" dirty="0">
                <a:latin typeface="Calibri"/>
                <a:cs typeface="Calibri"/>
              </a:rPr>
              <a:t> Collider Collaboration</a:t>
            </a:r>
          </a:p>
        </p:txBody>
      </p:sp>
      <p:pic>
        <p:nvPicPr>
          <p:cNvPr id="3" name="Picture 2" descr="A picture containing text, font, graphics, design&#10;&#10;Description automatically generated">
            <a:extLst>
              <a:ext uri="{FF2B5EF4-FFF2-40B4-BE49-F238E27FC236}">
                <a16:creationId xmlns:a16="http://schemas.microsoft.com/office/drawing/2014/main" id="{F240389E-9CEE-39F2-F307-4C292D9B113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812360" y="94453"/>
            <a:ext cx="1278826" cy="1469185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E2F6C843-49F1-6D74-AF6B-BBBFA07D461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95" y="4219644"/>
            <a:ext cx="1292030" cy="861354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19D3C3A7-A2E6-0F03-03B3-3F83A51A2268}"/>
              </a:ext>
            </a:extLst>
          </p:cNvPr>
          <p:cNvSpPr/>
          <p:nvPr/>
        </p:nvSpPr>
        <p:spPr>
          <a:xfrm>
            <a:off x="1327525" y="4467501"/>
            <a:ext cx="5031133" cy="52796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GB" sz="1000" b="0" i="0" kern="1200" dirty="0">
                <a:solidFill>
                  <a:schemeClr val="bg1"/>
                </a:solidFill>
                <a:effectLst/>
                <a:latin typeface="Montserrat" panose="00000500000000000000" pitchFamily="2" charset="0"/>
                <a:ea typeface="+mn-ea"/>
                <a:cs typeface="Arial" panose="020B0604020202020204" pitchFamily="34" charset="0"/>
              </a:rPr>
              <a:t>This project has received funding from the European Union’s Research and Innovation programme under GA No 101094300.</a:t>
            </a:r>
            <a:endParaRPr lang="en-GB" sz="800" dirty="0">
              <a:solidFill>
                <a:schemeClr val="bg1"/>
              </a:solidFill>
              <a:latin typeface="Montserrat" panose="00000500000000000000" pitchFamily="2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u pied de page 4"/>
          <p:cNvSpPr>
            <a:spLocks noGrp="1"/>
          </p:cNvSpPr>
          <p:nvPr>
            <p:ph type="ftr" sz="quarter" idx="4294967295"/>
          </p:nvPr>
        </p:nvSpPr>
        <p:spPr>
          <a:xfrm>
            <a:off x="395536" y="4948014"/>
            <a:ext cx="7416824" cy="245664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 sz="1200">
                <a:latin typeface="Arial Narrow"/>
                <a:cs typeface="Arial Narrow"/>
              </a:defRPr>
            </a:lvl1pPr>
          </a:lstStyle>
          <a:p>
            <a:r>
              <a:rPr lang="en-US">
                <a:latin typeface="Calibri"/>
                <a:cs typeface="Calibri"/>
              </a:rPr>
              <a:t>D. Schulte                        Muon Collider Status, Annual Meeting, Orsay, June 2023 </a:t>
            </a:r>
            <a:endParaRPr lang="en-GB" dirty="0">
              <a:latin typeface="Calibri"/>
              <a:cs typeface="Calibri"/>
            </a:endParaRPr>
          </a:p>
        </p:txBody>
      </p:sp>
      <p:pic>
        <p:nvPicPr>
          <p:cNvPr id="5" name="Picture 4" descr="governance_final_new.pd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903" t="11973" r="10930" b="11596"/>
          <a:stretch/>
        </p:blipFill>
        <p:spPr>
          <a:xfrm rot="16200000">
            <a:off x="5890897" y="-647086"/>
            <a:ext cx="1654953" cy="4348212"/>
          </a:xfrm>
          <a:prstGeom prst="rect">
            <a:avLst/>
          </a:prstGeom>
        </p:spPr>
      </p:pic>
      <p:pic>
        <p:nvPicPr>
          <p:cNvPr id="6" name="Picture 5" descr="CoordinationCommittee.pdf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791" t="12479" r="12835" b="10585"/>
          <a:stretch/>
        </p:blipFill>
        <p:spPr>
          <a:xfrm rot="16200000">
            <a:off x="5476748" y="1558259"/>
            <a:ext cx="2449503" cy="3900422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72230" y="915566"/>
            <a:ext cx="4643786" cy="3952968"/>
          </a:xfrm>
          <a:prstGeom prst="rect">
            <a:avLst/>
          </a:prstGeom>
          <a:solidFill>
            <a:schemeClr val="bg1"/>
          </a:solidFill>
        </p:spPr>
        <p:txBody>
          <a:bodyPr wrap="square" lIns="74258" tIns="37129" rIns="74258" bIns="37129" rtlCol="0">
            <a:spAutoFit/>
          </a:bodyPr>
          <a:lstStyle/>
          <a:p>
            <a:r>
              <a:rPr lang="en-US" sz="1400" b="1" dirty="0">
                <a:latin typeface="Calibri"/>
                <a:cs typeface="Calibri"/>
              </a:rPr>
              <a:t>Collaboration Board (ICB)</a:t>
            </a:r>
          </a:p>
          <a:p>
            <a:pPr marL="285750" indent="-285750">
              <a:buFont typeface="Arial"/>
              <a:buChar char="•"/>
            </a:pPr>
            <a:r>
              <a:rPr lang="en-US" sz="1400" dirty="0">
                <a:latin typeface="Calibri"/>
                <a:cs typeface="Calibri"/>
              </a:rPr>
              <a:t>Elected chair: </a:t>
            </a:r>
            <a:r>
              <a:rPr lang="en-US" sz="1400" b="1" dirty="0">
                <a:latin typeface="Calibri"/>
                <a:cs typeface="Calibri"/>
              </a:rPr>
              <a:t>Nadia </a:t>
            </a:r>
            <a:r>
              <a:rPr lang="en-US" sz="1400" b="1" dirty="0" err="1">
                <a:latin typeface="Calibri"/>
                <a:cs typeface="Calibri"/>
              </a:rPr>
              <a:t>Pastrone</a:t>
            </a:r>
            <a:endParaRPr lang="en-US" sz="1400" b="1" dirty="0">
              <a:latin typeface="Calibri"/>
              <a:cs typeface="Calibri"/>
            </a:endParaRPr>
          </a:p>
          <a:p>
            <a:pPr marL="742950" lvl="1" indent="-285750">
              <a:buFont typeface="Arial"/>
              <a:buChar char="•"/>
            </a:pPr>
            <a:endParaRPr lang="en-US" sz="1400" dirty="0">
              <a:latin typeface="Calibri"/>
              <a:cs typeface="Calibri"/>
            </a:endParaRPr>
          </a:p>
          <a:p>
            <a:r>
              <a:rPr lang="en-US" sz="1400" b="1" dirty="0">
                <a:latin typeface="Calibri"/>
                <a:cs typeface="Calibri"/>
              </a:rPr>
              <a:t>Steering Board (ISB)</a:t>
            </a:r>
            <a:endParaRPr lang="en-US" sz="1400" dirty="0">
              <a:latin typeface="Calibri"/>
              <a:cs typeface="Calibri"/>
            </a:endParaRPr>
          </a:p>
          <a:p>
            <a:pPr marL="285750" indent="-285750">
              <a:buFont typeface="Arial"/>
              <a:buChar char="•"/>
            </a:pPr>
            <a:r>
              <a:rPr lang="en-US" sz="1400" dirty="0">
                <a:latin typeface="Calibri"/>
                <a:cs typeface="Calibri"/>
              </a:rPr>
              <a:t>Chair </a:t>
            </a:r>
            <a:r>
              <a:rPr lang="en-US" sz="1400" b="1" dirty="0">
                <a:latin typeface="Calibri"/>
                <a:cs typeface="Calibri"/>
              </a:rPr>
              <a:t>Steinar </a:t>
            </a:r>
            <a:r>
              <a:rPr lang="en-US" sz="1400" b="1" dirty="0" err="1">
                <a:latin typeface="Calibri"/>
                <a:cs typeface="Calibri"/>
              </a:rPr>
              <a:t>Stapnes</a:t>
            </a:r>
            <a:endParaRPr lang="en-US" sz="1400" b="1" dirty="0">
              <a:latin typeface="Calibri"/>
              <a:cs typeface="Calibri"/>
            </a:endParaRPr>
          </a:p>
          <a:p>
            <a:pPr marL="285750" indent="-285750">
              <a:buFont typeface="Arial"/>
              <a:buChar char="•"/>
            </a:pPr>
            <a:r>
              <a:rPr lang="en-US" sz="1400" dirty="0">
                <a:latin typeface="Calibri"/>
                <a:cs typeface="Calibri"/>
              </a:rPr>
              <a:t>CERN members: Mike Lamont, Gianluigi </a:t>
            </a:r>
            <a:r>
              <a:rPr lang="en-US" sz="1400" dirty="0" err="1">
                <a:latin typeface="Calibri"/>
                <a:cs typeface="Calibri"/>
              </a:rPr>
              <a:t>Arduini</a:t>
            </a:r>
            <a:endParaRPr lang="en-US" sz="1400" dirty="0">
              <a:latin typeface="Calibri"/>
              <a:cs typeface="Calibri"/>
            </a:endParaRPr>
          </a:p>
          <a:p>
            <a:pPr marL="285750" indent="-285750">
              <a:buFont typeface="Arial"/>
              <a:buChar char="•"/>
            </a:pPr>
            <a:r>
              <a:rPr lang="en-US" sz="1400" dirty="0">
                <a:latin typeface="Calibri"/>
                <a:cs typeface="Calibri"/>
              </a:rPr>
              <a:t>ICB members: </a:t>
            </a: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Dave Newbold (STFC), Mats </a:t>
            </a:r>
            <a:r>
              <a:rPr lang="en-US" sz="1400" dirty="0" err="1">
                <a:latin typeface="Calibri" panose="020F0502020204030204" pitchFamily="34" charset="0"/>
                <a:cs typeface="Calibri" panose="020F0502020204030204" pitchFamily="34" charset="0"/>
              </a:rPr>
              <a:t>Lindroos</a:t>
            </a: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 (ESS), Pierre Vedrine (CEA), N. </a:t>
            </a:r>
            <a:r>
              <a:rPr lang="en-US" sz="1400" dirty="0" err="1">
                <a:latin typeface="Calibri" panose="020F0502020204030204" pitchFamily="34" charset="0"/>
                <a:cs typeface="Calibri" panose="020F0502020204030204" pitchFamily="34" charset="0"/>
              </a:rPr>
              <a:t>Pastrone</a:t>
            </a: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 (INFN)</a:t>
            </a:r>
            <a:endParaRPr lang="en-US" sz="1400" dirty="0">
              <a:latin typeface="Calibri"/>
              <a:cs typeface="Calibri"/>
            </a:endParaRPr>
          </a:p>
          <a:p>
            <a:pPr marL="285750" indent="-285750">
              <a:buFont typeface="Arial"/>
              <a:buChar char="•"/>
            </a:pPr>
            <a:r>
              <a:rPr lang="en-US" sz="1400" dirty="0">
                <a:latin typeface="Calibri"/>
                <a:cs typeface="Calibri"/>
              </a:rPr>
              <a:t>Study members: SL and deputies</a:t>
            </a:r>
          </a:p>
          <a:p>
            <a:pPr marL="285750" indent="-285750">
              <a:buFont typeface="Arial"/>
              <a:buChar char="•"/>
            </a:pPr>
            <a:r>
              <a:rPr lang="en-US" sz="1400" dirty="0">
                <a:latin typeface="Calibri"/>
                <a:cs typeface="Calibri"/>
              </a:rPr>
              <a:t>Will add US but wait for US decision on members</a:t>
            </a:r>
          </a:p>
          <a:p>
            <a:pPr marL="742950" lvl="1" indent="-285750">
              <a:buFont typeface="Arial"/>
              <a:buChar char="•"/>
            </a:pPr>
            <a:endParaRPr lang="en-US" sz="1400" dirty="0">
              <a:latin typeface="Calibri"/>
              <a:cs typeface="Calibri"/>
            </a:endParaRPr>
          </a:p>
          <a:p>
            <a:r>
              <a:rPr lang="en-US" sz="1400" b="1" dirty="0">
                <a:latin typeface="Calibri"/>
                <a:cs typeface="Calibri"/>
              </a:rPr>
              <a:t>Advisory Committee</a:t>
            </a:r>
          </a:p>
          <a:p>
            <a:pPr marL="285750" indent="-285750">
              <a:buFont typeface="Arial"/>
              <a:buChar char="•"/>
            </a:pPr>
            <a:r>
              <a:rPr lang="en-US" sz="1400" dirty="0">
                <a:latin typeface="Calibri"/>
                <a:cs typeface="Calibri"/>
              </a:rPr>
              <a:t>To be defined, discussion in SB</a:t>
            </a:r>
          </a:p>
          <a:p>
            <a:pPr marL="742950" lvl="1" indent="-285750">
              <a:buFont typeface="Arial"/>
              <a:buChar char="•"/>
            </a:pPr>
            <a:endParaRPr lang="en-US" sz="1400" b="1" dirty="0">
              <a:latin typeface="Calibri"/>
              <a:cs typeface="Calibri"/>
            </a:endParaRPr>
          </a:p>
          <a:p>
            <a:r>
              <a:rPr lang="en-US" sz="1400" b="1" dirty="0">
                <a:latin typeface="Calibri"/>
                <a:cs typeface="Calibri"/>
              </a:rPr>
              <a:t>Coordination committee (CC)</a:t>
            </a:r>
            <a:endParaRPr lang="en-US" sz="1400" dirty="0">
              <a:latin typeface="Calibri"/>
              <a:cs typeface="Calibri"/>
            </a:endParaRPr>
          </a:p>
          <a:p>
            <a:pPr marL="285750" indent="-285750">
              <a:buFont typeface="Arial"/>
              <a:buChar char="•"/>
            </a:pPr>
            <a:r>
              <a:rPr lang="en-US" sz="1400" dirty="0">
                <a:latin typeface="Calibri"/>
                <a:cs typeface="Calibri"/>
              </a:rPr>
              <a:t>Study Leader: </a:t>
            </a:r>
            <a:r>
              <a:rPr lang="en-US" sz="1400" b="1" dirty="0">
                <a:latin typeface="Calibri"/>
                <a:cs typeface="Calibri"/>
              </a:rPr>
              <a:t>Daniel Schulte</a:t>
            </a:r>
          </a:p>
          <a:p>
            <a:pPr marL="285750" indent="-285750">
              <a:buFont typeface="Arial"/>
              <a:buChar char="•"/>
            </a:pPr>
            <a:r>
              <a:rPr lang="en-US" sz="1400" dirty="0">
                <a:latin typeface="Calibri"/>
                <a:cs typeface="Calibri"/>
              </a:rPr>
              <a:t>Deputies: </a:t>
            </a:r>
            <a:r>
              <a:rPr lang="en-US" sz="1400" b="1" dirty="0">
                <a:latin typeface="Calibri"/>
                <a:cs typeface="Calibri"/>
              </a:rPr>
              <a:t>Andrea </a:t>
            </a:r>
            <a:r>
              <a:rPr lang="en-US" sz="1400" b="1" dirty="0" err="1">
                <a:latin typeface="Calibri"/>
                <a:cs typeface="Calibri"/>
              </a:rPr>
              <a:t>Wulzer</a:t>
            </a:r>
            <a:r>
              <a:rPr lang="en-US" sz="1400" b="1" dirty="0">
                <a:latin typeface="Calibri"/>
                <a:cs typeface="Calibri"/>
              </a:rPr>
              <a:t>, Donatella </a:t>
            </a:r>
            <a:r>
              <a:rPr lang="en-US" sz="1400" b="1" dirty="0" err="1">
                <a:latin typeface="Calibri"/>
                <a:cs typeface="Calibri"/>
              </a:rPr>
              <a:t>Lucchesi</a:t>
            </a:r>
            <a:r>
              <a:rPr lang="en-US" sz="1400" b="1" dirty="0">
                <a:latin typeface="Calibri"/>
                <a:cs typeface="Calibri"/>
              </a:rPr>
              <a:t>, Chris Rogers</a:t>
            </a:r>
          </a:p>
        </p:txBody>
      </p:sp>
      <p:sp>
        <p:nvSpPr>
          <p:cNvPr id="9" name="Titre 11"/>
          <p:cNvSpPr>
            <a:spLocks noGrp="1"/>
          </p:cNvSpPr>
          <p:nvPr>
            <p:ph type="title"/>
          </p:nvPr>
        </p:nvSpPr>
        <p:spPr>
          <a:xfrm>
            <a:off x="1295400" y="-92546"/>
            <a:ext cx="6781800" cy="432048"/>
          </a:xfrm>
        </p:spPr>
        <p:txBody>
          <a:bodyPr/>
          <a:lstStyle/>
          <a:p>
            <a:r>
              <a:rPr lang="en-GB" sz="3200" b="0" dirty="0">
                <a:latin typeface="Calibri"/>
                <a:cs typeface="Calibri"/>
              </a:rPr>
              <a:t>Organisation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017159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"/>
            <a:ext cx="8229600" cy="355022"/>
          </a:xfrm>
        </p:spPr>
        <p:txBody>
          <a:bodyPr>
            <a:noAutofit/>
          </a:bodyPr>
          <a:lstStyle/>
          <a:p>
            <a:r>
              <a:rPr lang="en-US" sz="3200" b="0" dirty="0">
                <a:latin typeface="Calibri"/>
                <a:cs typeface="Calibri"/>
              </a:rPr>
              <a:t>Coordination Committee Members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5496" y="4922048"/>
            <a:ext cx="5521544" cy="221452"/>
          </a:xfrm>
        </p:spPr>
        <p:txBody>
          <a:bodyPr/>
          <a:lstStyle/>
          <a:p>
            <a:r>
              <a:rPr lang="en-US"/>
              <a:t>D. Schulte                        Muon Collider Status, Annual Meeting, Orsay, June 2023 </a:t>
            </a:r>
            <a:endParaRPr lang="en-US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184902" y="915566"/>
          <a:ext cx="4010070" cy="50569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00503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0503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52845">
                <a:tc>
                  <a:txBody>
                    <a:bodyPr/>
                    <a:lstStyle/>
                    <a:p>
                      <a:r>
                        <a:rPr lang="en-US" sz="1200" dirty="0"/>
                        <a:t>Physics</a:t>
                      </a:r>
                      <a:endParaRPr lang="en-US" sz="1200" b="0" dirty="0"/>
                    </a:p>
                  </a:txBody>
                  <a:tcPr marL="83206" marR="83206" marT="31173" marB="31173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Andrea </a:t>
                      </a:r>
                      <a:r>
                        <a:rPr lang="en-US" sz="1200" dirty="0" err="1"/>
                        <a:t>Wulzer</a:t>
                      </a:r>
                      <a:endParaRPr lang="en-US" sz="1200" b="0" dirty="0"/>
                    </a:p>
                  </a:txBody>
                  <a:tcPr marL="83206" marR="83206" marT="31173" marB="31173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845">
                <a:tc>
                  <a:txBody>
                    <a:bodyPr/>
                    <a:lstStyle/>
                    <a:p>
                      <a:r>
                        <a:rPr lang="en-US" sz="1200" dirty="0"/>
                        <a:t>Detector and MDI</a:t>
                      </a:r>
                      <a:endParaRPr lang="en-US" sz="1200" b="0" dirty="0"/>
                    </a:p>
                  </a:txBody>
                  <a:tcPr marL="83206" marR="83206" marT="31173" marB="31173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Donatella</a:t>
                      </a:r>
                      <a:r>
                        <a:rPr lang="en-US" sz="1200" baseline="0" dirty="0"/>
                        <a:t> </a:t>
                      </a:r>
                      <a:r>
                        <a:rPr lang="en-US" sz="1200" baseline="0" dirty="0" err="1"/>
                        <a:t>Lucchesi</a:t>
                      </a:r>
                      <a:endParaRPr lang="en-US" sz="1200" b="0" dirty="0"/>
                    </a:p>
                  </a:txBody>
                  <a:tcPr marL="83206" marR="83206" marT="31173" marB="31173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9" name="Table 8"/>
          <p:cNvGraphicFramePr>
            <a:graphicFrameLocks noGrp="1"/>
          </p:cNvGraphicFramePr>
          <p:nvPr/>
        </p:nvGraphicFramePr>
        <p:xfrm>
          <a:off x="184902" y="1528630"/>
          <a:ext cx="4010070" cy="1194953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00503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0503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52845">
                <a:tc>
                  <a:txBody>
                    <a:bodyPr/>
                    <a:lstStyle/>
                    <a:p>
                      <a:r>
                        <a:rPr lang="en-US" sz="1200" dirty="0"/>
                        <a:t>Protons</a:t>
                      </a:r>
                      <a:endParaRPr lang="en-US" sz="1200" b="0" dirty="0"/>
                    </a:p>
                  </a:txBody>
                  <a:tcPr marL="83206" marR="83206" marT="31173" marB="31173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Natalia </a:t>
                      </a:r>
                      <a:r>
                        <a:rPr lang="en-US" sz="1200" dirty="0" err="1"/>
                        <a:t>Milas</a:t>
                      </a:r>
                      <a:endParaRPr lang="en-US" sz="1200" b="0" dirty="0"/>
                    </a:p>
                  </a:txBody>
                  <a:tcPr marL="83206" marR="83206" marT="31173" marB="31173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36418">
                <a:tc>
                  <a:txBody>
                    <a:bodyPr/>
                    <a:lstStyle/>
                    <a:p>
                      <a:r>
                        <a:rPr lang="en-US" sz="1200" dirty="0" err="1"/>
                        <a:t>Muon</a:t>
                      </a:r>
                      <a:r>
                        <a:rPr lang="en-US" sz="1200" dirty="0"/>
                        <a:t> production</a:t>
                      </a:r>
                      <a:r>
                        <a:rPr lang="en-US" sz="1200" baseline="0" dirty="0"/>
                        <a:t> and cooling</a:t>
                      </a:r>
                      <a:endParaRPr lang="en-US" sz="1200" b="0" dirty="0"/>
                    </a:p>
                  </a:txBody>
                  <a:tcPr marL="83206" marR="83206" marT="31173" marB="31173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Chris Rogers</a:t>
                      </a:r>
                      <a:endParaRPr lang="en-US" sz="1200" b="0" dirty="0"/>
                    </a:p>
                  </a:txBody>
                  <a:tcPr marL="83206" marR="83206" marT="31173" marB="31173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845">
                <a:tc>
                  <a:txBody>
                    <a:bodyPr/>
                    <a:lstStyle/>
                    <a:p>
                      <a:r>
                        <a:rPr lang="en-US" sz="1200" dirty="0" err="1"/>
                        <a:t>Muon</a:t>
                      </a:r>
                      <a:r>
                        <a:rPr lang="en-US" sz="1200" dirty="0"/>
                        <a:t> acceleration</a:t>
                      </a:r>
                      <a:endParaRPr lang="en-US" sz="1200" b="0" dirty="0"/>
                    </a:p>
                  </a:txBody>
                  <a:tcPr marL="83206" marR="83206" marT="31173" marB="31173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Antoine Chance</a:t>
                      </a:r>
                      <a:endParaRPr lang="en-US" sz="1200" b="0" dirty="0"/>
                    </a:p>
                  </a:txBody>
                  <a:tcPr marL="83206" marR="83206" marT="31173" marB="31173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845">
                <a:tc>
                  <a:txBody>
                    <a:bodyPr/>
                    <a:lstStyle/>
                    <a:p>
                      <a:r>
                        <a:rPr lang="en-US" sz="1200" dirty="0"/>
                        <a:t>Collider</a:t>
                      </a:r>
                      <a:endParaRPr lang="en-US" sz="1200" b="0" dirty="0"/>
                    </a:p>
                  </a:txBody>
                  <a:tcPr marL="83206" marR="83206" marT="31173" marB="31173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Christian </a:t>
                      </a:r>
                      <a:r>
                        <a:rPr lang="en-US" sz="1200" dirty="0" err="1"/>
                        <a:t>Carli</a:t>
                      </a:r>
                      <a:endParaRPr lang="en-US" sz="1200" b="0" dirty="0"/>
                    </a:p>
                  </a:txBody>
                  <a:tcPr marL="83206" marR="83206" marT="31173" marB="31173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graphicFrame>
        <p:nvGraphicFramePr>
          <p:cNvPr id="10" name="Table 9"/>
          <p:cNvGraphicFramePr>
            <a:graphicFrameLocks noGrp="1"/>
          </p:cNvGraphicFramePr>
          <p:nvPr/>
        </p:nvGraphicFramePr>
        <p:xfrm>
          <a:off x="184902" y="2818834"/>
          <a:ext cx="4010070" cy="137021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00503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0503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52845">
                <a:tc>
                  <a:txBody>
                    <a:bodyPr/>
                    <a:lstStyle/>
                    <a:p>
                      <a:r>
                        <a:rPr lang="en-US" sz="1200" dirty="0"/>
                        <a:t>Magnets</a:t>
                      </a:r>
                      <a:endParaRPr lang="en-US" sz="1200" b="0" dirty="0"/>
                    </a:p>
                  </a:txBody>
                  <a:tcPr marL="83206" marR="83206" marT="31173" marB="31173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0" dirty="0"/>
                        <a:t>Luca</a:t>
                      </a:r>
                      <a:r>
                        <a:rPr lang="en-US" sz="1200" b="0" baseline="0" dirty="0"/>
                        <a:t> </a:t>
                      </a:r>
                      <a:r>
                        <a:rPr lang="en-US" sz="1200" b="0" baseline="0" dirty="0" err="1"/>
                        <a:t>Bottura</a:t>
                      </a:r>
                      <a:endParaRPr lang="en-US" sz="1200" b="0" dirty="0"/>
                    </a:p>
                  </a:txBody>
                  <a:tcPr marL="83206" marR="83206" marT="31173" marB="31173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845">
                <a:tc>
                  <a:txBody>
                    <a:bodyPr/>
                    <a:lstStyle/>
                    <a:p>
                      <a:r>
                        <a:rPr lang="en-US" sz="1200" b="0" dirty="0"/>
                        <a:t>RF</a:t>
                      </a:r>
                    </a:p>
                  </a:txBody>
                  <a:tcPr marL="83206" marR="83206" marT="31173" marB="31173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0" dirty="0" err="1"/>
                        <a:t>Alexej</a:t>
                      </a:r>
                      <a:r>
                        <a:rPr lang="en-US" sz="1200" b="0" baseline="0" dirty="0"/>
                        <a:t> </a:t>
                      </a:r>
                      <a:r>
                        <a:rPr lang="en-US" sz="1200" b="0" baseline="0" dirty="0" err="1"/>
                        <a:t>Grudiev</a:t>
                      </a:r>
                      <a:r>
                        <a:rPr lang="en-US" sz="1200" b="0" baseline="0" dirty="0"/>
                        <a:t>, Claude </a:t>
                      </a:r>
                      <a:r>
                        <a:rPr lang="en-US" sz="1200" b="0" baseline="0" dirty="0" err="1"/>
                        <a:t>Marchand</a:t>
                      </a:r>
                      <a:endParaRPr lang="en-US" sz="1200" b="0" baseline="0" dirty="0"/>
                    </a:p>
                  </a:txBody>
                  <a:tcPr marL="83206" marR="83206" marT="31173" marB="31173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36418">
                <a:tc>
                  <a:txBody>
                    <a:bodyPr/>
                    <a:lstStyle/>
                    <a:p>
                      <a:r>
                        <a:rPr lang="en-US" sz="1200" b="0" dirty="0"/>
                        <a:t>Beam-matter</a:t>
                      </a:r>
                      <a:r>
                        <a:rPr lang="en-US" sz="1200" b="0" baseline="0" dirty="0"/>
                        <a:t> int.</a:t>
                      </a:r>
                    </a:p>
                    <a:p>
                      <a:r>
                        <a:rPr lang="en-US" sz="1200" b="0" baseline="0" dirty="0"/>
                        <a:t>target systems</a:t>
                      </a:r>
                      <a:endParaRPr lang="en-US" sz="1200" b="0" dirty="0"/>
                    </a:p>
                  </a:txBody>
                  <a:tcPr marL="83206" marR="83206" marT="31173" marB="31173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0" dirty="0"/>
                        <a:t>Anton</a:t>
                      </a:r>
                      <a:r>
                        <a:rPr lang="en-US" sz="1200" b="0" baseline="0" dirty="0"/>
                        <a:t> </a:t>
                      </a:r>
                      <a:r>
                        <a:rPr lang="en-US" sz="1200" b="0" baseline="0" dirty="0" err="1"/>
                        <a:t>Lechner</a:t>
                      </a:r>
                      <a:endParaRPr lang="en-US" sz="1200" b="0" dirty="0"/>
                    </a:p>
                  </a:txBody>
                  <a:tcPr marL="83206" marR="83206" marT="31173" marB="31173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845">
                <a:tc>
                  <a:txBody>
                    <a:bodyPr/>
                    <a:lstStyle/>
                    <a:p>
                      <a:r>
                        <a:rPr lang="en-US" sz="1200" dirty="0"/>
                        <a:t>Collective</a:t>
                      </a:r>
                      <a:r>
                        <a:rPr lang="en-US" sz="1200" baseline="0" dirty="0"/>
                        <a:t> effects</a:t>
                      </a:r>
                      <a:endParaRPr lang="en-US" sz="1200" b="0" dirty="0"/>
                    </a:p>
                  </a:txBody>
                  <a:tcPr marL="83206" marR="83206" marT="31173" marB="31173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0" dirty="0"/>
                        <a:t>Elias</a:t>
                      </a:r>
                      <a:r>
                        <a:rPr lang="en-US" sz="1200" b="0" baseline="0" dirty="0"/>
                        <a:t> </a:t>
                      </a:r>
                      <a:r>
                        <a:rPr lang="en-US" sz="1200" b="0" baseline="0" dirty="0" err="1"/>
                        <a:t>Metral</a:t>
                      </a:r>
                      <a:endParaRPr lang="en-US" sz="1200" b="0" dirty="0"/>
                    </a:p>
                  </a:txBody>
                  <a:tcPr marL="83206" marR="83206" marT="31173" marB="31173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graphicFrame>
        <p:nvGraphicFramePr>
          <p:cNvPr id="11" name="Table 10"/>
          <p:cNvGraphicFramePr>
            <a:graphicFrameLocks noGrp="1"/>
          </p:cNvGraphicFramePr>
          <p:nvPr/>
        </p:nvGraphicFramePr>
        <p:xfrm>
          <a:off x="4676731" y="1059582"/>
          <a:ext cx="4010072" cy="101138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0050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0503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52845">
                <a:tc>
                  <a:txBody>
                    <a:bodyPr/>
                    <a:lstStyle/>
                    <a:p>
                      <a:r>
                        <a:rPr lang="en-US" sz="1200" b="0" dirty="0"/>
                        <a:t>US</a:t>
                      </a:r>
                      <a:r>
                        <a:rPr lang="en-US" sz="1200" b="0" baseline="0" dirty="0"/>
                        <a:t> (detector)</a:t>
                      </a:r>
                      <a:endParaRPr lang="en-US" sz="1200" b="0" dirty="0"/>
                    </a:p>
                  </a:txBody>
                  <a:tcPr marL="83206" marR="83206" marT="31173" marB="31173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0" dirty="0" err="1"/>
                        <a:t>Sergo</a:t>
                      </a:r>
                      <a:r>
                        <a:rPr lang="en-US" sz="1200" b="0" baseline="0" dirty="0"/>
                        <a:t> </a:t>
                      </a:r>
                      <a:r>
                        <a:rPr lang="en-US" sz="1200" b="0" baseline="0" dirty="0" err="1"/>
                        <a:t>Jindariani</a:t>
                      </a:r>
                      <a:endParaRPr lang="en-US" sz="1200" b="0" dirty="0"/>
                    </a:p>
                  </a:txBody>
                  <a:tcPr marL="83206" marR="83206" marT="31173" marB="31173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845">
                <a:tc>
                  <a:txBody>
                    <a:bodyPr/>
                    <a:lstStyle/>
                    <a:p>
                      <a:r>
                        <a:rPr lang="en-US" sz="1200" b="0" dirty="0"/>
                        <a:t>US</a:t>
                      </a:r>
                      <a:r>
                        <a:rPr lang="en-US" sz="1200" b="0" baseline="0" dirty="0"/>
                        <a:t> (accelerator)</a:t>
                      </a:r>
                      <a:endParaRPr lang="en-US" sz="1200" b="0" dirty="0"/>
                    </a:p>
                  </a:txBody>
                  <a:tcPr marL="83206" marR="83206" marT="31173" marB="31173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0" dirty="0"/>
                        <a:t>Mark</a:t>
                      </a:r>
                      <a:r>
                        <a:rPr lang="en-US" sz="1200" b="0" baseline="0" dirty="0"/>
                        <a:t> Palmer</a:t>
                      </a:r>
                      <a:endParaRPr lang="en-US" sz="1200" b="0" dirty="0"/>
                    </a:p>
                  </a:txBody>
                  <a:tcPr marL="83206" marR="83206" marT="31173" marB="31173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845">
                <a:tc>
                  <a:txBody>
                    <a:bodyPr/>
                    <a:lstStyle/>
                    <a:p>
                      <a:r>
                        <a:rPr lang="en-US" sz="1200" b="0" dirty="0"/>
                        <a:t>Asia (China)</a:t>
                      </a:r>
                      <a:r>
                        <a:rPr lang="en-US" sz="1200" b="0" baseline="0" dirty="0"/>
                        <a:t> </a:t>
                      </a:r>
                      <a:endParaRPr lang="en-US" sz="1200" b="0" dirty="0"/>
                    </a:p>
                  </a:txBody>
                  <a:tcPr marL="83206" marR="83206" marT="31173" marB="31173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0" dirty="0" err="1"/>
                        <a:t>Jingyu</a:t>
                      </a:r>
                      <a:r>
                        <a:rPr lang="en-US" sz="1200" b="0" baseline="0" dirty="0"/>
                        <a:t> Tang</a:t>
                      </a:r>
                      <a:endParaRPr lang="en-US" sz="1200" b="0" dirty="0"/>
                    </a:p>
                  </a:txBody>
                  <a:tcPr marL="83206" marR="83206" marT="31173" marB="31173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845">
                <a:tc>
                  <a:txBody>
                    <a:bodyPr/>
                    <a:lstStyle/>
                    <a:p>
                      <a:r>
                        <a:rPr lang="en-US" sz="1200" b="0" dirty="0"/>
                        <a:t>Asia (Japan)</a:t>
                      </a:r>
                    </a:p>
                  </a:txBody>
                  <a:tcPr marL="83206" marR="83206" marT="31173" marB="31173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0" dirty="0" err="1"/>
                        <a:t>tbd</a:t>
                      </a:r>
                      <a:endParaRPr lang="en-US" sz="1200" b="0" dirty="0"/>
                    </a:p>
                  </a:txBody>
                  <a:tcPr marL="83206" marR="83206" marT="31173" marB="31173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graphicFrame>
        <p:nvGraphicFramePr>
          <p:cNvPr id="12" name="Table 11"/>
          <p:cNvGraphicFramePr>
            <a:graphicFrameLocks noGrp="1"/>
          </p:cNvGraphicFramePr>
          <p:nvPr/>
        </p:nvGraphicFramePr>
        <p:xfrm>
          <a:off x="184902" y="4303539"/>
          <a:ext cx="4010070" cy="500459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00503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0503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47614">
                <a:tc>
                  <a:txBody>
                    <a:bodyPr/>
                    <a:lstStyle/>
                    <a:p>
                      <a:r>
                        <a:rPr lang="en-US" sz="1200" b="0" dirty="0"/>
                        <a:t>Cooling</a:t>
                      </a:r>
                      <a:r>
                        <a:rPr lang="en-US" sz="1200" b="0" baseline="0" dirty="0"/>
                        <a:t> cell design</a:t>
                      </a:r>
                      <a:endParaRPr lang="en-US" sz="1200" b="0" dirty="0"/>
                    </a:p>
                  </a:txBody>
                  <a:tcPr marL="83206" marR="83206" marT="31173" marB="31173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0" dirty="0" err="1"/>
                        <a:t>Lucio</a:t>
                      </a:r>
                      <a:r>
                        <a:rPr lang="en-US" sz="1200" b="0" baseline="0" dirty="0"/>
                        <a:t> Rossi</a:t>
                      </a:r>
                      <a:endParaRPr lang="en-US" sz="1200" b="0" dirty="0"/>
                    </a:p>
                  </a:txBody>
                  <a:tcPr marL="83206" marR="83206" marT="31173" marB="31173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845">
                <a:tc>
                  <a:txBody>
                    <a:bodyPr/>
                    <a:lstStyle/>
                    <a:p>
                      <a:r>
                        <a:rPr lang="en-US" sz="1200" b="0" dirty="0"/>
                        <a:t>Demonstrator</a:t>
                      </a:r>
                    </a:p>
                  </a:txBody>
                  <a:tcPr marL="83206" marR="83206" marT="31173" marB="31173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0" dirty="0"/>
                        <a:t>Roberto</a:t>
                      </a:r>
                      <a:r>
                        <a:rPr lang="en-US" sz="1200" b="0" baseline="0" dirty="0"/>
                        <a:t> </a:t>
                      </a:r>
                      <a:r>
                        <a:rPr lang="en-US" sz="1200" b="0" baseline="0" dirty="0" err="1"/>
                        <a:t>Losito</a:t>
                      </a:r>
                      <a:endParaRPr lang="en-US" sz="1200" b="0" dirty="0"/>
                    </a:p>
                  </a:txBody>
                  <a:tcPr marL="83206" marR="83206" marT="31173" marB="31173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4676732" y="2726799"/>
            <a:ext cx="40100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cs typeface="Calibri"/>
              </a:rPr>
              <a:t>A strengthening on the physics and detector side is planned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C51330F-DAD1-ADB9-023B-DBE9DD64FA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304644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D. Schulte                        Muon Collider Status, Annual Meeting, Orsay, June 2023 </a:t>
            </a:r>
            <a:endParaRPr lang="en-GB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1295400" y="-20538"/>
            <a:ext cx="6781800" cy="565175"/>
          </a:xfrm>
        </p:spPr>
        <p:txBody>
          <a:bodyPr/>
          <a:lstStyle/>
          <a:p>
            <a:r>
              <a:rPr lang="en-US" sz="3200" dirty="0">
                <a:latin typeface="Calibri"/>
                <a:cs typeface="Calibri"/>
              </a:rPr>
              <a:t>EU Design Study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33EEA8D-B552-55FB-92EA-9ECB97C21D88}"/>
              </a:ext>
            </a:extLst>
          </p:cNvPr>
          <p:cNvSpPr txBox="1"/>
          <p:nvPr/>
        </p:nvSpPr>
        <p:spPr>
          <a:xfrm>
            <a:off x="4860032" y="3147814"/>
            <a:ext cx="410445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1400" dirty="0">
                <a:latin typeface="Calibri" panose="020F0502020204030204" pitchFamily="34" charset="0"/>
                <a:cs typeface="Calibri" panose="020F0502020204030204" pitchFamily="34" charset="0"/>
              </a:rPr>
              <a:t>Kick-off meeting in M</a:t>
            </a: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a</a:t>
            </a:r>
            <a:r>
              <a:rPr lang="en-CH" sz="1400" dirty="0">
                <a:latin typeface="Calibri" panose="020F0502020204030204" pitchFamily="34" charset="0"/>
                <a:cs typeface="Calibri" panose="020F0502020204030204" pitchFamily="34" charset="0"/>
              </a:rPr>
              <a:t>rch 2023:</a:t>
            </a:r>
          </a:p>
          <a:p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  <a:hlinkClick r:id="rId2"/>
              </a:rPr>
              <a:t>https://indico.cern.ch/event/1219912</a:t>
            </a:r>
            <a:endParaRPr lang="en-CH" sz="1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CH" sz="1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CH" sz="1400" dirty="0">
                <a:latin typeface="Calibri" panose="020F0502020204030204" pitchFamily="34" charset="0"/>
                <a:cs typeface="Calibri" panose="020F0502020204030204" pitchFamily="34" charset="0"/>
              </a:rPr>
              <a:t>Many thanks to all that contributed</a:t>
            </a:r>
          </a:p>
          <a:p>
            <a:endParaRPr lang="en-CH" sz="1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  <a:hlinkClick r:id="rId3"/>
              </a:rPr>
              <a:t>https://mucol.web.cern.ch</a:t>
            </a:r>
            <a:endParaRPr lang="en-CH" sz="1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C21A27B-44AD-40FF-A734-A3B6277BAF3E}"/>
              </a:ext>
            </a:extLst>
          </p:cNvPr>
          <p:cNvSpPr txBox="1"/>
          <p:nvPr/>
        </p:nvSpPr>
        <p:spPr>
          <a:xfrm>
            <a:off x="179512" y="843558"/>
            <a:ext cx="4320480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1400" dirty="0">
                <a:latin typeface="Calibri" panose="020F0502020204030204" pitchFamily="34" charset="0"/>
                <a:cs typeface="Calibri" panose="020F0502020204030204" pitchFamily="34" charset="0"/>
              </a:rPr>
              <a:t>Has been approved summer 2022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Very helpful to kick-start collaboration</a:t>
            </a:r>
            <a:endParaRPr lang="en-CH" sz="1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CH" sz="1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CH" sz="1400" dirty="0">
                <a:latin typeface="Calibri" panose="020F0502020204030204" pitchFamily="34" charset="0"/>
                <a:cs typeface="Calibri" panose="020F0502020204030204" pitchFamily="34" charset="0"/>
              </a:rPr>
              <a:t>Reapproved early 2023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It appears that there has been s</a:t>
            </a:r>
            <a:r>
              <a:rPr lang="en-CH" sz="1400" dirty="0">
                <a:latin typeface="Calibri" panose="020F0502020204030204" pitchFamily="34" charset="0"/>
                <a:cs typeface="Calibri" panose="020F0502020204030204" pitchFamily="34" charset="0"/>
              </a:rPr>
              <a:t>ome issue with the refereeing of several projects, probably not directly with the muon collider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CH" sz="1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CH" sz="1400" dirty="0">
                <a:latin typeface="Calibri" panose="020F0502020204030204" pitchFamily="34" charset="0"/>
                <a:cs typeface="Calibri" panose="020F0502020204030204" pitchFamily="34" charset="0"/>
              </a:rPr>
              <a:t>Brings 3 MEUR from the European Commission, the UK and Switzerland and about 4 MEUR from the partners</a:t>
            </a:r>
          </a:p>
          <a:p>
            <a:r>
              <a:rPr lang="en-CH" sz="1400" dirty="0">
                <a:latin typeface="Calibri" panose="020F0502020204030204" pitchFamily="34" charset="0"/>
                <a:cs typeface="Calibri" panose="020F0502020204030204" pitchFamily="34" charset="0"/>
              </a:rPr>
              <a:t>Basically nothing for CERN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1C023F5-AC95-2856-1DFF-4D61E69CDA6C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27033" b="27391"/>
          <a:stretch/>
        </p:blipFill>
        <p:spPr>
          <a:xfrm>
            <a:off x="179512" y="3386894"/>
            <a:ext cx="4176464" cy="1345096"/>
          </a:xfrm>
          <a:prstGeom prst="rect">
            <a:avLst/>
          </a:prstGeom>
        </p:spPr>
      </p:pic>
      <p:pic>
        <p:nvPicPr>
          <p:cNvPr id="10" name="Picture 9" descr="A picture containing text, font, diagram, rectangle&#10;&#10;Description automatically generated">
            <a:extLst>
              <a:ext uri="{FF2B5EF4-FFF2-40B4-BE49-F238E27FC236}">
                <a16:creationId xmlns:a16="http://schemas.microsoft.com/office/drawing/2014/main" id="{7C60CE2D-F743-B892-971B-065703B3924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58795" y="901044"/>
            <a:ext cx="4713907" cy="2246770"/>
          </a:xfrm>
          <a:prstGeom prst="rect">
            <a:avLst/>
          </a:prstGeom>
        </p:spPr>
      </p:pic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811A7B56-984E-37DF-1198-595E7C4DD0E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12</a:t>
            </a:fld>
            <a:endParaRPr lang="en-GB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AD9CB01-CCC6-7090-66E7-82AEFD27ADBE}"/>
              </a:ext>
            </a:extLst>
          </p:cNvPr>
          <p:cNvSpPr txBox="1"/>
          <p:nvPr/>
        </p:nvSpPr>
        <p:spPr>
          <a:xfrm>
            <a:off x="6190587" y="4587974"/>
            <a:ext cx="270189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S</a:t>
            </a:r>
            <a:r>
              <a:rPr lang="en-US" sz="12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at </a:t>
            </a:r>
            <a:r>
              <a:rPr lang="en-US" sz="120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celeriter</a:t>
            </a:r>
            <a:r>
              <a:rPr lang="en-US" sz="12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20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fieri</a:t>
            </a:r>
            <a:r>
              <a:rPr lang="en-US" sz="12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20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quidquid</a:t>
            </a:r>
            <a:r>
              <a:rPr lang="en-US" sz="12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fiat </a:t>
            </a:r>
            <a:r>
              <a:rPr lang="en-US" sz="120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satis</a:t>
            </a:r>
            <a:r>
              <a:rPr lang="en-US" sz="12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bene</a:t>
            </a:r>
            <a:endParaRPr lang="en-CH" sz="12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3287991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D. Schulte                        Muon Collider Status, Annual Meeting, Orsay, June 2023 </a:t>
            </a:r>
            <a:endParaRPr lang="en-GB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1295400" y="-20538"/>
            <a:ext cx="6781800" cy="565175"/>
          </a:xfrm>
        </p:spPr>
        <p:txBody>
          <a:bodyPr/>
          <a:lstStyle/>
          <a:p>
            <a:r>
              <a:rPr lang="en-US" sz="3200" dirty="0">
                <a:latin typeface="Calibri"/>
                <a:cs typeface="Calibri"/>
              </a:rPr>
              <a:t>EU Design Study Work </a:t>
            </a:r>
            <a:r>
              <a:rPr lang="en-US" sz="3200" dirty="0" err="1">
                <a:latin typeface="Calibri"/>
                <a:cs typeface="Calibri"/>
              </a:rPr>
              <a:t>Programme</a:t>
            </a:r>
            <a:endParaRPr lang="en-US" sz="3200" dirty="0">
              <a:latin typeface="Calibri"/>
              <a:cs typeface="Calibri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F3B581E9-5FA7-0AFD-26AB-2E25411B473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3473" t="10718" r="16885"/>
          <a:stretch/>
        </p:blipFill>
        <p:spPr>
          <a:xfrm rot="5400000">
            <a:off x="3640268" y="-924512"/>
            <a:ext cx="3134991" cy="6073289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E558BD3-1F24-9D47-827A-F14F6350B96C}"/>
              </a:ext>
            </a:extLst>
          </p:cNvPr>
          <p:cNvSpPr txBox="1"/>
          <p:nvPr/>
        </p:nvSpPr>
        <p:spPr>
          <a:xfrm>
            <a:off x="0" y="987574"/>
            <a:ext cx="2915816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1200" dirty="0">
                <a:latin typeface="Calibri" panose="020F0502020204030204" pitchFamily="34" charset="0"/>
                <a:cs typeface="Calibri" panose="020F0502020204030204" pitchFamily="34" charset="0"/>
              </a:rPr>
              <a:t>Workpackage leaders:</a:t>
            </a:r>
          </a:p>
          <a:p>
            <a:r>
              <a:rPr lang="en-CH" sz="1200" dirty="0">
                <a:latin typeface="Calibri" panose="020F0502020204030204" pitchFamily="34" charset="0"/>
                <a:cs typeface="Calibri" panose="020F0502020204030204" pitchFamily="34" charset="0"/>
              </a:rPr>
              <a:t>WP 1: R. Losito (CERN)</a:t>
            </a:r>
          </a:p>
          <a:p>
            <a:r>
              <a:rPr lang="en-CH" sz="1200" dirty="0">
                <a:latin typeface="Calibri" panose="020F0502020204030204" pitchFamily="34" charset="0"/>
                <a:cs typeface="Calibri" panose="020F0502020204030204" pitchFamily="34" charset="0"/>
              </a:rPr>
              <a:t>WP 2: D. Lucchesi (INFN, Padua)                 </a:t>
            </a:r>
          </a:p>
          <a:p>
            <a:r>
              <a:rPr lang="en-CH" sz="1200" dirty="0">
                <a:latin typeface="Calibri" panose="020F0502020204030204" pitchFamily="34" charset="0"/>
                <a:cs typeface="Calibri" panose="020F0502020204030204" pitchFamily="34" charset="0"/>
              </a:rPr>
              <a:t>WP 3: N. Milas (ESS)</a:t>
            </a:r>
          </a:p>
          <a:p>
            <a:r>
              <a:rPr lang="en-CH" sz="1200" dirty="0">
                <a:latin typeface="Calibri" panose="020F0502020204030204" pitchFamily="34" charset="0"/>
                <a:cs typeface="Calibri" panose="020F0502020204030204" pitchFamily="34" charset="0"/>
              </a:rPr>
              <a:t>WP 4: Ch. Rogers (RAL)              </a:t>
            </a:r>
          </a:p>
          <a:p>
            <a:r>
              <a:rPr lang="en-CH" sz="1200" dirty="0">
                <a:latin typeface="Calibri" panose="020F0502020204030204" pitchFamily="34" charset="0"/>
                <a:cs typeface="Calibri" panose="020F0502020204030204" pitchFamily="34" charset="0"/>
              </a:rPr>
              <a:t>WP 5: A. Choince (CEA)                               </a:t>
            </a:r>
          </a:p>
          <a:p>
            <a:r>
              <a:rPr lang="en-CH" sz="1200" dirty="0">
                <a:latin typeface="Calibri" panose="020F0502020204030204" pitchFamily="34" charset="0"/>
                <a:cs typeface="Calibri" panose="020F0502020204030204" pitchFamily="34" charset="0"/>
              </a:rPr>
              <a:t>WP 6: C. Marchand (CEA)</a:t>
            </a:r>
          </a:p>
          <a:p>
            <a:r>
              <a:rPr lang="en-CH" sz="1200" dirty="0">
                <a:latin typeface="Calibri" panose="020F0502020204030204" pitchFamily="34" charset="0"/>
                <a:cs typeface="Calibri" panose="020F0502020204030204" pitchFamily="34" charset="0"/>
              </a:rPr>
              <a:t>WP 7: L. B</a:t>
            </a: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o</a:t>
            </a:r>
            <a:r>
              <a:rPr lang="en-CH" sz="1200" dirty="0">
                <a:latin typeface="Calibri" panose="020F0502020204030204" pitchFamily="34" charset="0"/>
                <a:cs typeface="Calibri" panose="020F0502020204030204" pitchFamily="34" charset="0"/>
              </a:rPr>
              <a:t>ttura (CERN)              </a:t>
            </a:r>
          </a:p>
          <a:p>
            <a:r>
              <a:rPr lang="en-CH" sz="1200" dirty="0">
                <a:latin typeface="Calibri" panose="020F0502020204030204" pitchFamily="34" charset="0"/>
                <a:cs typeface="Calibri" panose="020F0502020204030204" pitchFamily="34" charset="0"/>
              </a:rPr>
              <a:t>WP 8: L. R</a:t>
            </a: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o</a:t>
            </a:r>
            <a:r>
              <a:rPr lang="en-CH" sz="1200" dirty="0">
                <a:latin typeface="Calibri" panose="020F0502020204030204" pitchFamily="34" charset="0"/>
                <a:cs typeface="Calibri" panose="020F0502020204030204" pitchFamily="34" charset="0"/>
              </a:rPr>
              <a:t>ssi (U. Milano)</a:t>
            </a:r>
          </a:p>
          <a:p>
            <a:endParaRPr lang="en-CH" sz="12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CH" sz="1200" dirty="0">
                <a:latin typeface="Calibri" panose="020F0502020204030204" pitchFamily="34" charset="0"/>
                <a:cs typeface="Calibri" panose="020F0502020204030204" pitchFamily="34" charset="0"/>
              </a:rPr>
              <a:t>Study Leader: D. Schulte (CERN)</a:t>
            </a:r>
          </a:p>
          <a:p>
            <a:r>
              <a:rPr lang="en-CH" sz="1200" dirty="0">
                <a:latin typeface="Calibri" panose="020F0502020204030204" pitchFamily="34" charset="0"/>
                <a:cs typeface="Calibri" panose="020F0502020204030204" pitchFamily="34" charset="0"/>
              </a:rPr>
              <a:t>Deputy Study Leader: Ch. Rogers (RAL)</a:t>
            </a:r>
          </a:p>
          <a:p>
            <a:r>
              <a:rPr lang="en-CH" sz="1200" dirty="0">
                <a:latin typeface="Calibri" panose="020F0502020204030204" pitchFamily="34" charset="0"/>
                <a:cs typeface="Calibri" panose="020F0502020204030204" pitchFamily="34" charset="0"/>
              </a:rPr>
              <a:t>Technical Coordinator: R. Losito (CERN)</a:t>
            </a:r>
          </a:p>
          <a:p>
            <a:r>
              <a:rPr lang="en-CH" sz="1200" dirty="0">
                <a:latin typeface="Calibri" panose="020F0502020204030204" pitchFamily="34" charset="0"/>
                <a:cs typeface="Calibri" panose="020F0502020204030204" pitchFamily="34" charset="0"/>
              </a:rPr>
              <a:t>Gender Advisor: E.J. Bahng (ISU)</a:t>
            </a:r>
          </a:p>
          <a:p>
            <a:r>
              <a:rPr lang="en-CH" sz="1200" dirty="0">
                <a:latin typeface="Calibri" panose="020F0502020204030204" pitchFamily="34" charset="0"/>
                <a:cs typeface="Calibri" panose="020F0502020204030204" pitchFamily="34" charset="0"/>
              </a:rPr>
              <a:t>Publications: E. Metral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49CCD62-BC26-30B5-69DD-7B6E44E8D392}"/>
              </a:ext>
            </a:extLst>
          </p:cNvPr>
          <p:cNvSpPr txBox="1"/>
          <p:nvPr/>
        </p:nvSpPr>
        <p:spPr>
          <a:xfrm>
            <a:off x="2843808" y="3849896"/>
            <a:ext cx="50828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400" dirty="0">
                <a:latin typeface="Calibri" panose="020F0502020204030204" pitchFamily="34" charset="0"/>
                <a:cs typeface="Calibri" panose="020F0502020204030204" pitchFamily="34" charset="0"/>
              </a:rPr>
              <a:t>Includes an important part of the work directly and much indirectly</a:t>
            </a:r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C8DB95C0-7FB8-636D-D305-2A0C248780F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13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4223302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D. Schulte                        Muon Collider Status, Annual Meeting, Orsay, June 2023 </a:t>
            </a:r>
            <a:endParaRPr lang="en-GB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1295400" y="-20538"/>
            <a:ext cx="6781800" cy="565175"/>
          </a:xfrm>
        </p:spPr>
        <p:txBody>
          <a:bodyPr/>
          <a:lstStyle/>
          <a:p>
            <a:r>
              <a:rPr lang="en-US" sz="3200" dirty="0" err="1">
                <a:latin typeface="Calibri"/>
                <a:cs typeface="Calibri"/>
              </a:rPr>
              <a:t>MuCol</a:t>
            </a:r>
            <a:r>
              <a:rPr lang="en-US" sz="3200" dirty="0">
                <a:latin typeface="Calibri"/>
                <a:cs typeface="Calibri"/>
              </a:rPr>
              <a:t> Timeline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73846AC-BC6C-EFF7-93CC-887C977395A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27033" b="27391"/>
          <a:stretch/>
        </p:blipFill>
        <p:spPr>
          <a:xfrm>
            <a:off x="395536" y="872378"/>
            <a:ext cx="8183037" cy="2635476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7DAE5A82-A232-8109-09F0-45C5A0349F07}"/>
              </a:ext>
            </a:extLst>
          </p:cNvPr>
          <p:cNvSpPr txBox="1"/>
          <p:nvPr/>
        </p:nvSpPr>
        <p:spPr>
          <a:xfrm>
            <a:off x="2051720" y="3507854"/>
            <a:ext cx="5433539" cy="1169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400" dirty="0">
                <a:latin typeface="Calibri" panose="020F0502020204030204" pitchFamily="34" charset="0"/>
                <a:cs typeface="Calibri" panose="020F0502020204030204" pitchFamily="34" charset="0"/>
              </a:rPr>
              <a:t>Finish February 2027</a:t>
            </a:r>
          </a:p>
          <a:p>
            <a:r>
              <a:rPr lang="en-CH" sz="1400" dirty="0">
                <a:latin typeface="Calibri" panose="020F0502020204030204" pitchFamily="34" charset="0"/>
                <a:cs typeface="Calibri" panose="020F0502020204030204" pitchFamily="34" charset="0"/>
              </a:rPr>
              <a:t>Preliminary report by early 2026, in case EU strategy takes place in 2026</a:t>
            </a:r>
          </a:p>
          <a:p>
            <a:r>
              <a:rPr lang="en-CH" sz="1400" dirty="0">
                <a:latin typeface="Calibri" panose="020F0502020204030204" pitchFamily="34" charset="0"/>
                <a:cs typeface="Calibri" panose="020F0502020204030204" pitchFamily="34" charset="0"/>
              </a:rPr>
              <a:t>Iterating on parameters ad design each year</a:t>
            </a:r>
          </a:p>
          <a:p>
            <a:endParaRPr lang="en-CH" sz="1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CH" sz="1400" dirty="0">
                <a:latin typeface="Calibri" panose="020F0502020204030204" pitchFamily="34" charset="0"/>
                <a:cs typeface="Calibri" panose="020F0502020204030204" pitchFamily="34" charset="0"/>
              </a:rPr>
              <a:t>More detail in Roberto’s presentation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7802CC5E-E372-219A-3719-A6406AF70C1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14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6651198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re 11"/>
          <p:cNvSpPr>
            <a:spLocks noGrp="1"/>
          </p:cNvSpPr>
          <p:nvPr>
            <p:ph type="title"/>
          </p:nvPr>
        </p:nvSpPr>
        <p:spPr>
          <a:xfrm>
            <a:off x="251520" y="-20538"/>
            <a:ext cx="8064896" cy="432048"/>
          </a:xfrm>
        </p:spPr>
        <p:txBody>
          <a:bodyPr/>
          <a:lstStyle/>
          <a:p>
            <a:r>
              <a:rPr lang="en-GB" sz="3200" b="0" dirty="0">
                <a:latin typeface="Calibri"/>
                <a:cs typeface="Calibri"/>
              </a:rPr>
              <a:t>US P5 Ask</a:t>
            </a:r>
          </a:p>
        </p:txBody>
      </p:sp>
      <p:sp>
        <p:nvSpPr>
          <p:cNvPr id="5" name="Espace réservé du numéro de diapositive 3"/>
          <p:cNvSpPr txBox="1">
            <a:spLocks/>
          </p:cNvSpPr>
          <p:nvPr/>
        </p:nvSpPr>
        <p:spPr>
          <a:xfrm>
            <a:off x="7632576" y="4555307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457200" rtl="0" eaLnBrk="1" latinLnBrk="0" hangingPunct="1">
              <a:defRPr sz="1200" b="1" kern="1200">
                <a:solidFill>
                  <a:schemeClr val="bg1"/>
                </a:solidFill>
                <a:latin typeface="Arial Narrow"/>
                <a:ea typeface="+mn-ea"/>
                <a:cs typeface="Arial Narrow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74172A1-1CBF-0B40-9234-7D4D80EC19EA}" type="slidenum">
              <a:rPr lang="en-GB" smtClean="0"/>
              <a:pPr/>
              <a:t>15</a:t>
            </a:fld>
            <a:endParaRPr lang="en-GB" dirty="0"/>
          </a:p>
        </p:txBody>
      </p:sp>
      <p:sp>
        <p:nvSpPr>
          <p:cNvPr id="52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95536" y="4948014"/>
            <a:ext cx="7416824" cy="245664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 sz="1200">
                <a:latin typeface="Arial Narrow"/>
                <a:cs typeface="Arial Narrow"/>
              </a:defRPr>
            </a:lvl1pPr>
          </a:lstStyle>
          <a:p>
            <a:r>
              <a:rPr lang="en-US">
                <a:latin typeface="Calibri"/>
                <a:cs typeface="Calibri"/>
              </a:rPr>
              <a:t>D. Schulte                        Muon Collider Status, Annual Meeting, Orsay, June 2023 </a:t>
            </a:r>
            <a:endParaRPr lang="en-GB" dirty="0">
              <a:latin typeface="Calibri"/>
              <a:cs typeface="Calibri"/>
            </a:endParaRPr>
          </a:p>
        </p:txBody>
      </p:sp>
      <p:pic>
        <p:nvPicPr>
          <p:cNvPr id="4" name="Picture 3" descr="A picture containing text, diagram, screenshot, font&#10;&#10;Description automatically generated">
            <a:extLst>
              <a:ext uri="{FF2B5EF4-FFF2-40B4-BE49-F238E27FC236}">
                <a16:creationId xmlns:a16="http://schemas.microsoft.com/office/drawing/2014/main" id="{A82B996F-D7D5-6E85-DF0A-60611EE1A7A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03000" y="559358"/>
            <a:ext cx="4805504" cy="4213197"/>
          </a:xfrm>
          <a:prstGeom prst="rect">
            <a:avLst/>
          </a:prstGeom>
        </p:spPr>
      </p:pic>
      <p:pic>
        <p:nvPicPr>
          <p:cNvPr id="6" name="Picture 5" descr="A picture containing text, screenshot, diagram, software&#10;&#10;Description automatically generated">
            <a:extLst>
              <a:ext uri="{FF2B5EF4-FFF2-40B4-BE49-F238E27FC236}">
                <a16:creationId xmlns:a16="http://schemas.microsoft.com/office/drawing/2014/main" id="{B1438B67-E731-B531-BAE8-CB3BC8F2C13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9979" r="4178"/>
          <a:stretch/>
        </p:blipFill>
        <p:spPr>
          <a:xfrm>
            <a:off x="26321" y="530373"/>
            <a:ext cx="4805504" cy="2623982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01E5FD0E-B70D-EF6A-B6EB-78D16C0ECC6E}"/>
              </a:ext>
            </a:extLst>
          </p:cNvPr>
          <p:cNvSpPr txBox="1"/>
          <p:nvPr/>
        </p:nvSpPr>
        <p:spPr>
          <a:xfrm>
            <a:off x="251958" y="3075806"/>
            <a:ext cx="3455946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200" dirty="0">
                <a:latin typeface="Calibri" panose="020F0502020204030204" pitchFamily="34" charset="0"/>
                <a:cs typeface="Calibri" panose="020F0502020204030204" pitchFamily="34" charset="0"/>
              </a:rPr>
              <a:t>S. Jindariani, D. Stratakis, Sridhara Dasu et al.</a:t>
            </a:r>
          </a:p>
          <a:p>
            <a:r>
              <a:rPr lang="en-CH" sz="1200" dirty="0">
                <a:latin typeface="Calibri" panose="020F0502020204030204" pitchFamily="34" charset="0"/>
                <a:cs typeface="Calibri" panose="020F0502020204030204" pitchFamily="34" charset="0"/>
              </a:rPr>
              <a:t>Goal is to contribute as much as Europe</a:t>
            </a:r>
          </a:p>
          <a:p>
            <a:r>
              <a:rPr lang="en-CH" sz="1200" dirty="0">
                <a:latin typeface="Calibri" panose="020F0502020204030204" pitchFamily="34" charset="0"/>
                <a:cs typeface="Calibri" panose="020F0502020204030204" pitchFamily="34" charset="0"/>
              </a:rPr>
              <a:t>Start of construction a bit later than in Roadmap</a:t>
            </a:r>
          </a:p>
          <a:p>
            <a:r>
              <a:rPr lang="en-CH" sz="1200" dirty="0">
                <a:latin typeface="Calibri" panose="020F0502020204030204" pitchFamily="34" charset="0"/>
                <a:cs typeface="Calibri" panose="020F0502020204030204" pitchFamily="34" charset="0"/>
              </a:rPr>
              <a:t>Will try to harmonise/define scenarios once US joins</a:t>
            </a:r>
          </a:p>
          <a:p>
            <a:endParaRPr lang="en-CH" sz="12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CH" sz="1200" dirty="0">
                <a:latin typeface="Calibri" panose="020F0502020204030204" pitchFamily="34" charset="0"/>
                <a:cs typeface="Calibri" panose="020F0502020204030204" pitchFamily="34" charset="0"/>
              </a:rPr>
              <a:t>Total resources would approach Roadmap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S</a:t>
            </a:r>
            <a:r>
              <a:rPr lang="en-CH" sz="1200" dirty="0">
                <a:latin typeface="Calibri" panose="020F0502020204030204" pitchFamily="34" charset="0"/>
                <a:cs typeface="Calibri" panose="020F0502020204030204" pitchFamily="34" charset="0"/>
              </a:rPr>
              <a:t>ome increase in Europe and Asia assumed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sz="1200" dirty="0">
                <a:latin typeface="Calibri" panose="020F0502020204030204" pitchFamily="34" charset="0"/>
                <a:cs typeface="Calibri" panose="020F0502020204030204" pitchFamily="34" charset="0"/>
              </a:rPr>
              <a:t>1-2 years delay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sz="1200" dirty="0">
                <a:latin typeface="Calibri" panose="020F0502020204030204" pitchFamily="34" charset="0"/>
                <a:cs typeface="Calibri" panose="020F0502020204030204" pitchFamily="34" charset="0"/>
              </a:rPr>
              <a:t>But profile is different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EC88FAF-85A1-1A6C-335E-1D3FA7A000B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15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4005276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2"/>
          </p:nvPr>
        </p:nvSpPr>
        <p:spPr>
          <a:xfrm>
            <a:off x="827584" y="619026"/>
            <a:ext cx="7848872" cy="4040956"/>
          </a:xfrm>
        </p:spPr>
        <p:txBody>
          <a:bodyPr/>
          <a:lstStyle/>
          <a:p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Participation of US experts to CC and ICB</a:t>
            </a:r>
          </a:p>
          <a:p>
            <a:endParaRPr lang="en-US" sz="1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Preparing open data and code policy</a:t>
            </a:r>
          </a:p>
          <a:p>
            <a:pPr lvl="1"/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You can use data and codes from the collaboration, as far as we own them</a:t>
            </a:r>
          </a:p>
          <a:p>
            <a:endParaRPr lang="en-US" sz="1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Want to allow everyone to publish under the IMCC or to speak for the IMCC</a:t>
            </a:r>
          </a:p>
          <a:p>
            <a:pPr lvl="1"/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Provided our procedures are respected</a:t>
            </a:r>
          </a:p>
          <a:p>
            <a:endParaRPr lang="en-US" sz="1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Small task force to understand how a common work </a:t>
            </a:r>
            <a:r>
              <a:rPr lang="en-US" sz="1400" dirty="0" err="1">
                <a:latin typeface="Calibri" panose="020F0502020204030204" pitchFamily="34" charset="0"/>
                <a:cs typeface="Calibri" panose="020F0502020204030204" pitchFamily="34" charset="0"/>
              </a:rPr>
              <a:t>programme</a:t>
            </a: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 can be developed</a:t>
            </a:r>
          </a:p>
          <a:p>
            <a:pPr lvl="1"/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Progress will have to </a:t>
            </a:r>
            <a:r>
              <a:rPr lang="en-US" sz="1400" dirty="0" err="1">
                <a:latin typeface="Calibri" panose="020F0502020204030204" pitchFamily="34" charset="0"/>
                <a:cs typeface="Calibri" panose="020F0502020204030204" pitchFamily="34" charset="0"/>
              </a:rPr>
              <a:t>synchronise</a:t>
            </a: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 with US progress</a:t>
            </a:r>
          </a:p>
          <a:p>
            <a:pPr marL="0" indent="0">
              <a:buNone/>
            </a:pPr>
            <a:endParaRPr lang="en-US" sz="1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Plan to review organization next year to integrate US</a:t>
            </a:r>
          </a:p>
          <a:p>
            <a:pPr lvl="1"/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But have to wait for US decisions</a:t>
            </a:r>
          </a:p>
          <a:p>
            <a:pPr lvl="1"/>
            <a:endParaRPr lang="en-US" sz="1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Will find common timelines/scenarios</a:t>
            </a:r>
          </a:p>
          <a:p>
            <a:endParaRPr lang="en-US" sz="140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D. Schulte                        Muon Collider Status, Annual Meeting, Orsay, June 2023 </a:t>
            </a:r>
            <a:endParaRPr lang="en-GB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1295400" y="-20538"/>
            <a:ext cx="6781800" cy="565175"/>
          </a:xfrm>
        </p:spPr>
        <p:txBody>
          <a:bodyPr/>
          <a:lstStyle/>
          <a:p>
            <a:r>
              <a:rPr lang="en-US" sz="3200" dirty="0">
                <a:latin typeface="Calibri"/>
                <a:cs typeface="Calibri"/>
              </a:rPr>
              <a:t>US Integration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7D289D9-082C-CF67-2BAC-8E168DB9178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16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9873956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re 11"/>
          <p:cNvSpPr>
            <a:spLocks noGrp="1"/>
          </p:cNvSpPr>
          <p:nvPr>
            <p:ph type="title"/>
          </p:nvPr>
        </p:nvSpPr>
        <p:spPr>
          <a:xfrm>
            <a:off x="1295400" y="-20538"/>
            <a:ext cx="6781800" cy="432048"/>
          </a:xfrm>
        </p:spPr>
        <p:txBody>
          <a:bodyPr/>
          <a:lstStyle/>
          <a:p>
            <a:r>
              <a:rPr lang="en-GB" sz="3200" b="0" dirty="0">
                <a:latin typeface="Calibri"/>
                <a:cs typeface="Calibri"/>
              </a:rPr>
              <a:t>Key Challenges</a:t>
            </a:r>
          </a:p>
        </p:txBody>
      </p:sp>
      <p:sp>
        <p:nvSpPr>
          <p:cNvPr id="5" name="Espace réservé du numéro de diapositive 3"/>
          <p:cNvSpPr txBox="1">
            <a:spLocks/>
          </p:cNvSpPr>
          <p:nvPr/>
        </p:nvSpPr>
        <p:spPr>
          <a:xfrm>
            <a:off x="7632576" y="4555307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457200" rtl="0" eaLnBrk="1" latinLnBrk="0" hangingPunct="1">
              <a:defRPr sz="1200" b="1" kern="1200">
                <a:solidFill>
                  <a:schemeClr val="bg1"/>
                </a:solidFill>
                <a:latin typeface="Arial Narrow"/>
                <a:ea typeface="+mn-ea"/>
                <a:cs typeface="Arial Narrow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74172A1-1CBF-0B40-9234-7D4D80EC19EA}" type="slidenum">
              <a:rPr lang="en-GB" smtClean="0"/>
              <a:pPr/>
              <a:t>17</a:t>
            </a:fld>
            <a:endParaRPr lang="en-GB" dirty="0"/>
          </a:p>
        </p:txBody>
      </p:sp>
      <p:sp>
        <p:nvSpPr>
          <p:cNvPr id="52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95536" y="4948014"/>
            <a:ext cx="7416824" cy="245664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 sz="1200">
                <a:latin typeface="Arial Narrow"/>
                <a:cs typeface="Arial Narrow"/>
              </a:defRPr>
            </a:lvl1pPr>
          </a:lstStyle>
          <a:p>
            <a:r>
              <a:rPr lang="en-US" dirty="0">
                <a:latin typeface="Calibri"/>
                <a:cs typeface="Calibri"/>
              </a:rPr>
              <a:t>D. Schulte                        Muon Collider Status, Annual Meeting, Orsay, June 2023 </a:t>
            </a:r>
            <a:endParaRPr lang="en-GB" dirty="0">
              <a:latin typeface="Calibri"/>
              <a:cs typeface="Calibri"/>
            </a:endParaRPr>
          </a:p>
        </p:txBody>
      </p:sp>
      <p:pic>
        <p:nvPicPr>
          <p:cNvPr id="7" name="image2.png">
            <a:extLst>
              <a:ext uri="{FF2B5EF4-FFF2-40B4-BE49-F238E27FC236}">
                <a16:creationId xmlns:a16="http://schemas.microsoft.com/office/drawing/2014/main" id="{460D35FC-A939-0F44-99A1-EF13C47784B9}"/>
              </a:ext>
            </a:extLst>
          </p:cNvPr>
          <p:cNvPicPr/>
          <p:nvPr/>
        </p:nvPicPr>
        <p:blipFill>
          <a:blip r:embed="rId2"/>
          <a:srcRect/>
          <a:stretch>
            <a:fillRect/>
          </a:stretch>
        </p:blipFill>
        <p:spPr>
          <a:xfrm>
            <a:off x="668974" y="627534"/>
            <a:ext cx="6855354" cy="3221222"/>
          </a:xfrm>
          <a:prstGeom prst="rect">
            <a:avLst/>
          </a:prstGeom>
          <a:ln/>
        </p:spPr>
      </p:pic>
      <p:sp>
        <p:nvSpPr>
          <p:cNvPr id="8" name="TextBox 7"/>
          <p:cNvSpPr txBox="1"/>
          <p:nvPr/>
        </p:nvSpPr>
        <p:spPr>
          <a:xfrm>
            <a:off x="69784" y="4155926"/>
            <a:ext cx="4574224" cy="84017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lIns="100529" tIns="50265" rIns="100529" bIns="50265" rtlCol="0">
            <a:spAutoFit/>
          </a:bodyPr>
          <a:lstStyle/>
          <a:p>
            <a:r>
              <a:rPr lang="en-US" sz="1600" b="1" dirty="0"/>
              <a:t>3</a:t>
            </a:r>
            <a:r>
              <a:rPr lang="en-US" sz="1600" b="1" dirty="0">
                <a:latin typeface="Calibri"/>
                <a:cs typeface="Calibri"/>
              </a:rPr>
              <a:t>) Cost</a:t>
            </a:r>
            <a:r>
              <a:rPr lang="en-US" sz="1600" dirty="0">
                <a:latin typeface="Calibri"/>
                <a:cs typeface="Calibri"/>
              </a:rPr>
              <a:t> and </a:t>
            </a:r>
            <a:r>
              <a:rPr lang="en-US" sz="1600" b="1" dirty="0">
                <a:latin typeface="Calibri"/>
                <a:cs typeface="Calibri"/>
              </a:rPr>
              <a:t>power</a:t>
            </a:r>
            <a:r>
              <a:rPr lang="en-US" sz="1600" dirty="0">
                <a:latin typeface="Calibri"/>
                <a:cs typeface="Calibri"/>
              </a:rPr>
              <a:t> consumption limit energy reach</a:t>
            </a:r>
          </a:p>
          <a:p>
            <a:r>
              <a:rPr lang="en-US" sz="1600" dirty="0">
                <a:latin typeface="Calibri"/>
                <a:cs typeface="Calibri"/>
              </a:rPr>
              <a:t>e.g. 35 km accelerator for 10 </a:t>
            </a:r>
            <a:r>
              <a:rPr lang="en-US" sz="1600" dirty="0" err="1">
                <a:latin typeface="Calibri"/>
                <a:cs typeface="Calibri"/>
              </a:rPr>
              <a:t>TeV</a:t>
            </a:r>
            <a:r>
              <a:rPr lang="en-US" sz="1600" dirty="0">
                <a:latin typeface="Calibri"/>
                <a:cs typeface="Calibri"/>
              </a:rPr>
              <a:t>, 10 km collider ring</a:t>
            </a:r>
          </a:p>
          <a:p>
            <a:r>
              <a:rPr lang="en-US" sz="1600" dirty="0">
                <a:latin typeface="Calibri"/>
                <a:cs typeface="Calibri"/>
              </a:rPr>
              <a:t>Also impacts </a:t>
            </a:r>
            <a:r>
              <a:rPr lang="en-US" sz="1600" b="1" dirty="0">
                <a:latin typeface="Calibri"/>
                <a:cs typeface="Calibri"/>
              </a:rPr>
              <a:t>beam quality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29824" y="1083503"/>
            <a:ext cx="2990048" cy="840175"/>
          </a:xfrm>
          <a:prstGeom prst="rect">
            <a:avLst/>
          </a:prstGeom>
          <a:solidFill>
            <a:srgbClr val="FCD5B5"/>
          </a:solidFill>
        </p:spPr>
        <p:txBody>
          <a:bodyPr wrap="square" lIns="100529" tIns="50265" rIns="100529" bIns="50265" rtlCol="0">
            <a:spAutoFit/>
          </a:bodyPr>
          <a:lstStyle/>
          <a:p>
            <a:r>
              <a:rPr lang="en-US" sz="1600" dirty="0">
                <a:latin typeface="Calibri"/>
                <a:cs typeface="Calibri"/>
              </a:rPr>
              <a:t>4) Drives the </a:t>
            </a:r>
            <a:r>
              <a:rPr lang="en-US" sz="1600" b="1" dirty="0">
                <a:latin typeface="Calibri"/>
                <a:cs typeface="Calibri"/>
              </a:rPr>
              <a:t>beam quality</a:t>
            </a:r>
          </a:p>
          <a:p>
            <a:r>
              <a:rPr lang="en-US" sz="1600" dirty="0">
                <a:latin typeface="Calibri"/>
                <a:cs typeface="Calibri"/>
              </a:rPr>
              <a:t>MAP put much effort in design</a:t>
            </a:r>
          </a:p>
          <a:p>
            <a:r>
              <a:rPr lang="en-US" sz="1600" i="1" dirty="0" err="1">
                <a:latin typeface="Calibri"/>
                <a:cs typeface="Calibri"/>
              </a:rPr>
              <a:t>optimise</a:t>
            </a:r>
            <a:r>
              <a:rPr lang="en-US" sz="1600" i="1" dirty="0">
                <a:latin typeface="Calibri"/>
                <a:cs typeface="Calibri"/>
              </a:rPr>
              <a:t> as much as possible</a:t>
            </a:r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1907704" y="1923678"/>
            <a:ext cx="648072" cy="36004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>
            <a:stCxn id="8" idx="0"/>
          </p:cNvCxnSpPr>
          <p:nvPr/>
        </p:nvCxnSpPr>
        <p:spPr>
          <a:xfrm flipV="1">
            <a:off x="2356896" y="3573848"/>
            <a:ext cx="2431128" cy="58207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>
            <a:stCxn id="8" idx="0"/>
          </p:cNvCxnSpPr>
          <p:nvPr/>
        </p:nvCxnSpPr>
        <p:spPr>
          <a:xfrm flipV="1">
            <a:off x="2356896" y="3795888"/>
            <a:ext cx="3295224" cy="36003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6476008" y="3795886"/>
            <a:ext cx="2661716" cy="84017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lIns="100529" tIns="50265" rIns="100529" bIns="50265" rtlCol="0">
            <a:spAutoFit/>
          </a:bodyPr>
          <a:lstStyle/>
          <a:p>
            <a:r>
              <a:rPr lang="en-US" sz="1600" b="1" dirty="0">
                <a:latin typeface="Calibri"/>
                <a:cs typeface="Calibri"/>
              </a:rPr>
              <a:t>1) Dense neutrino flux</a:t>
            </a:r>
          </a:p>
          <a:p>
            <a:r>
              <a:rPr lang="en-US" sz="1600" dirty="0">
                <a:latin typeface="Calibri"/>
                <a:cs typeface="Calibri"/>
              </a:rPr>
              <a:t>mitigated by mover system and site selection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164288" y="1041692"/>
            <a:ext cx="1938429" cy="593954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 lIns="100529" tIns="50265" rIns="100529" bIns="50265" rtlCol="0">
            <a:spAutoFit/>
          </a:bodyPr>
          <a:lstStyle/>
          <a:p>
            <a:r>
              <a:rPr lang="en-US" sz="1600" b="1" dirty="0">
                <a:latin typeface="Calibri"/>
                <a:cs typeface="Calibri"/>
              </a:rPr>
              <a:t>2) Beam-induced background</a:t>
            </a:r>
          </a:p>
        </p:txBody>
      </p:sp>
      <p:cxnSp>
        <p:nvCxnSpPr>
          <p:cNvPr id="16" name="Straight Arrow Connector 15"/>
          <p:cNvCxnSpPr/>
          <p:nvPr/>
        </p:nvCxnSpPr>
        <p:spPr>
          <a:xfrm flipH="1" flipV="1">
            <a:off x="5436096" y="3291830"/>
            <a:ext cx="1039912" cy="51417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>
            <a:stCxn id="15" idx="1"/>
          </p:cNvCxnSpPr>
          <p:nvPr/>
        </p:nvCxnSpPr>
        <p:spPr>
          <a:xfrm flipH="1" flipV="1">
            <a:off x="5436096" y="1131592"/>
            <a:ext cx="1728192" cy="20707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1259632" y="537638"/>
            <a:ext cx="1938429" cy="347733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lIns="100529" tIns="50265" rIns="100529" bIns="50265" rtlCol="0">
            <a:spAutoFit/>
          </a:bodyPr>
          <a:lstStyle/>
          <a:p>
            <a:r>
              <a:rPr lang="en-US" sz="1600" b="1" dirty="0">
                <a:latin typeface="Calibri"/>
                <a:cs typeface="Calibri"/>
              </a:rPr>
              <a:t>0) Physics case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58CAF97-0F38-2192-F0FA-C3C5E7012E4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17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1430662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12FDC818-7D20-D4E9-A625-65C26D639F8C}"/>
              </a:ext>
            </a:extLst>
          </p:cNvPr>
          <p:cNvSpPr txBox="1"/>
          <p:nvPr/>
        </p:nvSpPr>
        <p:spPr>
          <a:xfrm>
            <a:off x="2778432" y="-20538"/>
            <a:ext cx="389702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latin typeface="Calibri" panose="020F0502020204030204" pitchFamily="34" charset="0"/>
                <a:cs typeface="Calibri" panose="020F0502020204030204" pitchFamily="34" charset="0"/>
              </a:rPr>
              <a:t>Detector Study Status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AF38125-2B93-0930-E6A9-9FFF4779C672}"/>
              </a:ext>
            </a:extLst>
          </p:cNvPr>
          <p:cNvSpPr txBox="1"/>
          <p:nvPr/>
        </p:nvSpPr>
        <p:spPr>
          <a:xfrm>
            <a:off x="911532" y="627534"/>
            <a:ext cx="739426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A non optimized detector used to evaluate major physics performance by using detailed simulation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D7C34EA-6827-5022-509E-922BCFF788B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6371" y="2849810"/>
            <a:ext cx="3202935" cy="205903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5A5299EB-9456-2FDC-ED4B-23DE9BDAC0B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5292" y="871618"/>
            <a:ext cx="2598108" cy="1895475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9B68C4D5-6567-D334-7B7F-DF86EF55ADED}"/>
              </a:ext>
            </a:extLst>
          </p:cNvPr>
          <p:cNvSpPr txBox="1"/>
          <p:nvPr/>
        </p:nvSpPr>
        <p:spPr>
          <a:xfrm>
            <a:off x="3488659" y="4096388"/>
            <a:ext cx="2294218" cy="738664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400" dirty="0" err="1">
                <a:latin typeface="Calibri" panose="020F0502020204030204" pitchFamily="34" charset="0"/>
                <a:cs typeface="Calibri" panose="020F0502020204030204" pitchFamily="34" charset="0"/>
              </a:rPr>
              <a:t>Tracking+jets+b-tag</a:t>
            </a:r>
            <a:endParaRPr lang="en-US" sz="1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Meet requirements for</a:t>
            </a:r>
          </a:p>
          <a:p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precision SM measurements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D9D0C30-7FA4-FCA1-141A-3C0BB52CADE1}"/>
              </a:ext>
            </a:extLst>
          </p:cNvPr>
          <p:cNvSpPr txBox="1"/>
          <p:nvPr/>
        </p:nvSpPr>
        <p:spPr>
          <a:xfrm>
            <a:off x="1717617" y="1952670"/>
            <a:ext cx="720069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Muons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FB2379A-07FD-EBC9-85BB-7A3D967DE0C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65301" y="908824"/>
            <a:ext cx="2924175" cy="1904400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B6A15547-7AA1-DEC9-5654-DE449AF7B334}"/>
              </a:ext>
            </a:extLst>
          </p:cNvPr>
          <p:cNvSpPr txBox="1"/>
          <p:nvPr/>
        </p:nvSpPr>
        <p:spPr>
          <a:xfrm>
            <a:off x="3867190" y="1526598"/>
            <a:ext cx="805029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Photons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76AF739F-EA94-04C7-E849-00F5540D1AB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989477" y="896702"/>
            <a:ext cx="3008153" cy="2013933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596D2BD0-E1E0-1185-DC6E-A4132EB7DA2A}"/>
              </a:ext>
            </a:extLst>
          </p:cNvPr>
          <p:cNvSpPr txBox="1"/>
          <p:nvPr/>
        </p:nvSpPr>
        <p:spPr>
          <a:xfrm>
            <a:off x="7219197" y="1423923"/>
            <a:ext cx="909223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Electrons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4E496FBD-5872-35E2-1CE9-538E6C0849C7}"/>
                  </a:ext>
                </a:extLst>
              </p:cNvPr>
              <p:cNvSpPr txBox="1"/>
              <p:nvPr/>
            </p:nvSpPr>
            <p:spPr>
              <a:xfrm>
                <a:off x="4462526" y="3001281"/>
                <a:ext cx="4326505" cy="143603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285750" indent="-285750">
                  <a:buClr>
                    <a:schemeClr val="tx1"/>
                  </a:buClr>
                  <a:buFont typeface="Arial" panose="020B0604020202020204" pitchFamily="34" charset="0"/>
                  <a:buChar char="•"/>
                </a:pPr>
                <a:r>
                  <a:rPr lang="en-US" sz="1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Use MAP BIB files with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sz="1400" i="1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radPr>
                      <m:deg/>
                      <m:e>
                        <m:r>
                          <a:rPr lang="en-US" sz="1400" i="1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𝑆</m:t>
                        </m:r>
                      </m:e>
                    </m:rad>
                    <m:r>
                      <a:rPr lang="en-US" sz="1400" i="1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= </m:t>
                    </m:r>
                  </m:oMath>
                </a14:m>
                <a:r>
                  <a:rPr lang="en-US" sz="1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1.5 TeV configuration </a:t>
                </a:r>
              </a:p>
              <a:p>
                <a:pPr marL="285750" indent="-285750">
                  <a:buClr>
                    <a:schemeClr val="tx1"/>
                  </a:buClr>
                  <a:buFont typeface="Arial" panose="020B0604020202020204" pitchFamily="34" charset="0"/>
                  <a:buChar char="•"/>
                </a:pPr>
                <a:r>
                  <a:rPr lang="en-US" sz="1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Still missing:</a:t>
                </a:r>
              </a:p>
              <a:p>
                <a:pPr marL="628650" lvl="1" indent="-285750">
                  <a:buClr>
                    <a:schemeClr val="tx1"/>
                  </a:buClr>
                  <a:buFont typeface="Arial" panose="020B0604020202020204" pitchFamily="34" charset="0"/>
                  <a:buChar char="•"/>
                </a:pPr>
                <a:r>
                  <a:rPr lang="en-US" sz="1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PID</a:t>
                </a:r>
              </a:p>
              <a:p>
                <a:pPr marL="628650" lvl="1" indent="-285750">
                  <a:buClr>
                    <a:schemeClr val="tx1"/>
                  </a:buClr>
                  <a:buFont typeface="Arial" panose="020B0604020202020204" pitchFamily="34" charset="0"/>
                  <a:buChar char="•"/>
                </a:pPr>
                <a:r>
                  <a:rPr lang="en-US" sz="1400" dirty="0" err="1">
                    <a:latin typeface="Calibri" panose="020F0502020204030204" pitchFamily="34" charset="0"/>
                    <a:cs typeface="Calibri" panose="020F0502020204030204" pitchFamily="34" charset="0"/>
                  </a:rPr>
                  <a:t>Taus</a:t>
                </a:r>
                <a:endParaRPr lang="en-US" sz="140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marL="257175" indent="-257175">
                  <a:buClr>
                    <a:srgbClr val="FF0000"/>
                  </a:buClr>
                  <a:buFont typeface="Arial" panose="020B0604020202020204" pitchFamily="34" charset="0"/>
                  <a:buChar char="•"/>
                </a:pPr>
                <a:endParaRPr lang="en-US" sz="15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257175" indent="-257175">
                  <a:buFontTx/>
                  <a:buChar char="-"/>
                </a:pPr>
                <a:endParaRPr lang="en-US" sz="15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4E496FBD-5872-35E2-1CE9-538E6C0849C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62526" y="3001281"/>
                <a:ext cx="4326505" cy="1436034"/>
              </a:xfrm>
              <a:prstGeom prst="rect">
                <a:avLst/>
              </a:prstGeom>
              <a:blipFill>
                <a:blip r:embed="rId6"/>
                <a:stretch>
                  <a:fillRect l="-292"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6" name="Curved Connector 15">
            <a:extLst>
              <a:ext uri="{FF2B5EF4-FFF2-40B4-BE49-F238E27FC236}">
                <a16:creationId xmlns:a16="http://schemas.microsoft.com/office/drawing/2014/main" id="{D926430C-C527-626E-655F-0F90C2EC6293}"/>
              </a:ext>
            </a:extLst>
          </p:cNvPr>
          <p:cNvCxnSpPr/>
          <p:nvPr/>
        </p:nvCxnSpPr>
        <p:spPr>
          <a:xfrm rot="10800000">
            <a:off x="2725186" y="3879325"/>
            <a:ext cx="1899665" cy="210647"/>
          </a:xfrm>
          <a:prstGeom prst="curvedConnector3">
            <a:avLst/>
          </a:prstGeom>
          <a:ln w="381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FC22C196-317D-EF96-BB73-A0BF6E8AECC4}"/>
              </a:ext>
            </a:extLst>
          </p:cNvPr>
          <p:cNvSpPr txBox="1"/>
          <p:nvPr/>
        </p:nvSpPr>
        <p:spPr>
          <a:xfrm>
            <a:off x="6948264" y="4070271"/>
            <a:ext cx="1223797" cy="276999"/>
          </a:xfrm>
          <a:prstGeom prst="rect">
            <a:avLst/>
          </a:prstGeom>
          <a:solidFill>
            <a:schemeClr val="bg2"/>
          </a:solidFill>
        </p:spPr>
        <p:txBody>
          <a:bodyPr wrap="none" rtlCol="0">
            <a:spAutoFit/>
          </a:bodyPr>
          <a:lstStyle/>
          <a:p>
            <a:r>
              <a:rPr lang="en-CH" sz="1200" dirty="0">
                <a:latin typeface="Calibri" panose="020F0502020204030204" pitchFamily="34" charset="0"/>
                <a:cs typeface="Calibri" panose="020F0502020204030204" pitchFamily="34" charset="0"/>
              </a:rPr>
              <a:t>D. Lucchesi et al.</a:t>
            </a: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04056520-8C79-E7F1-CD4C-8D5350DFF1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sz="12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5" name="Slide Number Placeholder 14">
            <a:extLst>
              <a:ext uri="{FF2B5EF4-FFF2-40B4-BE49-F238E27FC236}">
                <a16:creationId xmlns:a16="http://schemas.microsoft.com/office/drawing/2014/main" id="{FB467C2D-9C9C-046E-E013-8F92EF4DB8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4E9BAF-C2AB-1142-82C9-27611F298436}" type="slidenum">
              <a:rPr lang="en-US" smtClean="0"/>
              <a:t>18</a:t>
            </a:fld>
            <a:endParaRPr lang="en-US"/>
          </a:p>
        </p:txBody>
      </p:sp>
      <p:sp>
        <p:nvSpPr>
          <p:cNvPr id="17" name="Espace réservé du pied de page 4">
            <a:extLst>
              <a:ext uri="{FF2B5EF4-FFF2-40B4-BE49-F238E27FC236}">
                <a16:creationId xmlns:a16="http://schemas.microsoft.com/office/drawing/2014/main" id="{F5CFE1EA-0071-50A5-838B-FAD8A36A78D0}"/>
              </a:ext>
            </a:extLst>
          </p:cNvPr>
          <p:cNvSpPr txBox="1">
            <a:spLocks/>
          </p:cNvSpPr>
          <p:nvPr/>
        </p:nvSpPr>
        <p:spPr>
          <a:xfrm>
            <a:off x="395536" y="4948014"/>
            <a:ext cx="7416824" cy="245664"/>
          </a:xfrm>
          <a:prstGeom prst="rect">
            <a:avLst/>
          </a:prstGeom>
        </p:spPr>
        <p:txBody>
          <a:bodyPr lIns="0" tIns="0" rIns="0" bIns="0"/>
          <a:lstStyle>
            <a:defPPr>
              <a:defRPr lang="fr-FR"/>
            </a:defPPr>
            <a:lvl1pPr marL="0" algn="ctr" defTabSz="457200" rtl="0" eaLnBrk="1" latinLnBrk="0" hangingPunct="1">
              <a:defRPr sz="12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>
                <a:latin typeface="Calibri"/>
                <a:cs typeface="Calibri"/>
              </a:rPr>
              <a:t>D. Schulte                        Muon Collider Status, Annual Meeting, Orsay, June 2023 </a:t>
            </a:r>
            <a:endParaRPr lang="en-GB" dirty="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47631983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C11A89F9-9401-33D7-2956-0AC5DBA34A58}"/>
              </a:ext>
            </a:extLst>
          </p:cNvPr>
          <p:cNvSpPr txBox="1"/>
          <p:nvPr/>
        </p:nvSpPr>
        <p:spPr>
          <a:xfrm>
            <a:off x="1810776" y="-20538"/>
            <a:ext cx="571355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latin typeface="Calibri" panose="020F0502020204030204" pitchFamily="34" charset="0"/>
                <a:cs typeface="Calibri" panose="020F0502020204030204" pitchFamily="34" charset="0"/>
              </a:rPr>
              <a:t>Strategy Toward 10 </a:t>
            </a:r>
            <a:r>
              <a:rPr lang="en-US" sz="3200" dirty="0" err="1">
                <a:latin typeface="Calibri" panose="020F0502020204030204" pitchFamily="34" charset="0"/>
                <a:cs typeface="Calibri" panose="020F0502020204030204" pitchFamily="34" charset="0"/>
              </a:rPr>
              <a:t>TeV</a:t>
            </a:r>
            <a:r>
              <a:rPr lang="en-US" sz="3200" dirty="0">
                <a:latin typeface="Calibri" panose="020F0502020204030204" pitchFamily="34" charset="0"/>
                <a:cs typeface="Calibri" panose="020F0502020204030204" pitchFamily="34" charset="0"/>
              </a:rPr>
              <a:t> Detector 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B9B6A67B-3AAC-0811-32D4-6BD2047F264F}"/>
                  </a:ext>
                </a:extLst>
              </p:cNvPr>
              <p:cNvSpPr txBox="1"/>
              <p:nvPr/>
            </p:nvSpPr>
            <p:spPr>
              <a:xfrm>
                <a:off x="1763688" y="653950"/>
                <a:ext cx="5019323" cy="181588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>
                    <a:solidFill>
                      <a:schemeClr val="tx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Strategy: </a:t>
                </a:r>
              </a:p>
              <a:p>
                <a:pPr marL="342900" indent="-342900">
                  <a:buClr>
                    <a:schemeClr val="tx1"/>
                  </a:buClr>
                  <a:buFont typeface="Arial" panose="020B0604020202020204" pitchFamily="34" charset="0"/>
                  <a:buChar char="•"/>
                </a:pPr>
                <a:r>
                  <a:rPr lang="en-US" sz="1400" dirty="0">
                    <a:solidFill>
                      <a:schemeClr val="tx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Definition of the working hypothesis</a:t>
                </a:r>
              </a:p>
              <a:p>
                <a:pPr marL="685800" lvl="1" indent="-342900">
                  <a:buClr>
                    <a:schemeClr val="tx1"/>
                  </a:buClr>
                  <a:buFont typeface="Arial" panose="020B0604020202020204" pitchFamily="34" charset="0"/>
                  <a:buChar char="•"/>
                </a:pPr>
                <a:r>
                  <a:rPr lang="en-US" sz="1400" dirty="0">
                    <a:solidFill>
                      <a:schemeClr val="tx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BIB at the same level, it is dominated by the nozzle</a:t>
                </a:r>
              </a:p>
              <a:p>
                <a:pPr marL="342900" indent="-342900">
                  <a:buClr>
                    <a:schemeClr val="tx1"/>
                  </a:buClr>
                  <a:buFont typeface="Arial" panose="020B0604020202020204" pitchFamily="34" charset="0"/>
                  <a:buChar char="•"/>
                </a:pPr>
                <a:r>
                  <a:rPr lang="en-US" sz="1400" dirty="0">
                    <a:solidFill>
                      <a:schemeClr val="tx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Definition of detector requirements</a:t>
                </a:r>
              </a:p>
              <a:p>
                <a:pPr marL="685800" lvl="1" indent="-342900">
                  <a:buClr>
                    <a:schemeClr val="tx1"/>
                  </a:buClr>
                  <a:buFont typeface="Arial" panose="020B0604020202020204" pitchFamily="34" charset="0"/>
                  <a:buChar char="•"/>
                </a:pPr>
                <a:r>
                  <a:rPr lang="en-US" sz="1400" dirty="0">
                    <a:solidFill>
                      <a:schemeClr val="tx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Use experience gained on 1.5/3 TeV</a:t>
                </a:r>
              </a:p>
              <a:p>
                <a:pPr marL="342900" indent="-342900">
                  <a:buClr>
                    <a:schemeClr val="tx1"/>
                  </a:buClr>
                  <a:buFont typeface="Arial" panose="020B0604020202020204" pitchFamily="34" charset="0"/>
                  <a:buChar char="•"/>
                </a:pPr>
                <a:r>
                  <a:rPr lang="en-US" sz="1400" dirty="0">
                    <a:solidFill>
                      <a:schemeClr val="tx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Use two physics cases to study physics objects characteristics:</a:t>
                </a:r>
              </a:p>
              <a:p>
                <a:pPr marL="628650" lvl="1" indent="-285750">
                  <a:buClr>
                    <a:schemeClr val="tx1"/>
                  </a:buClr>
                  <a:buFont typeface="Arial" panose="020B0604020202020204" pitchFamily="34" charset="0"/>
                  <a:buChar char="•"/>
                </a:pPr>
                <a:r>
                  <a:rPr lang="en-US" sz="1400" dirty="0">
                    <a:solidFill>
                      <a:schemeClr val="tx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Higgs decay channels @ 10 TeV</a:t>
                </a:r>
              </a:p>
              <a:p>
                <a:pPr marL="628650" lvl="1" indent="-285750">
                  <a:buClr>
                    <a:schemeClr val="tx1"/>
                  </a:buClr>
                  <a:buFont typeface="Arial" panose="020B0604020202020204" pitchFamily="34" charset="0"/>
                  <a:buChar char="•"/>
                </a:pPr>
                <a:r>
                  <a:rPr lang="en-US" sz="1400" dirty="0">
                    <a:solidFill>
                      <a:schemeClr val="tx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Heavy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pPr>
                      <m:e>
                        <m:r>
                          <a:rPr lang="en-US" sz="1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𝑍</m:t>
                        </m:r>
                      </m:e>
                      <m:sup>
                        <m:r>
                          <a:rPr lang="en-US" sz="1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′</m:t>
                        </m:r>
                      </m:sup>
                    </m:sSup>
                  </m:oMath>
                </a14:m>
                <a:r>
                  <a:rPr lang="en-US" sz="1400" dirty="0">
                    <a:solidFill>
                      <a:schemeClr val="tx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 produce via vector bosons fusions</a:t>
                </a:r>
              </a:p>
            </p:txBody>
          </p:sp>
        </mc:Choice>
        <mc:Fallback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B9B6A67B-3AAC-0811-32D4-6BD2047F264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63688" y="653950"/>
                <a:ext cx="5019323" cy="1815882"/>
              </a:xfrm>
              <a:prstGeom prst="rect">
                <a:avLst/>
              </a:prstGeom>
              <a:blipFill>
                <a:blip r:embed="rId2"/>
                <a:stretch>
                  <a:fillRect l="-252" t="-694" b="-2778"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Picture 6">
            <a:extLst>
              <a:ext uri="{FF2B5EF4-FFF2-40B4-BE49-F238E27FC236}">
                <a16:creationId xmlns:a16="http://schemas.microsoft.com/office/drawing/2014/main" id="{CC370626-EF27-2FD7-1E0C-FE9ADF86741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191" t="7907" r="1716"/>
          <a:stretch/>
        </p:blipFill>
        <p:spPr>
          <a:xfrm>
            <a:off x="477463" y="2625770"/>
            <a:ext cx="3630344" cy="2262158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5607CF61-45E1-A9C7-9BBE-45743C679FC5}"/>
              </a:ext>
            </a:extLst>
          </p:cNvPr>
          <p:cNvSpPr txBox="1"/>
          <p:nvPr/>
        </p:nvSpPr>
        <p:spPr>
          <a:xfrm>
            <a:off x="2874516" y="2447098"/>
            <a:ext cx="292580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>
                <a:hlinkClick r:id="rId4"/>
              </a:rPr>
              <a:t>L. Buonincontri IMCC October 2022</a:t>
            </a:r>
            <a:endParaRPr lang="en-US" sz="1350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AFC36BFC-C5CB-A8CD-F985-FF8787AFF44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34206" y="2712521"/>
            <a:ext cx="2463905" cy="2077081"/>
          </a:xfrm>
          <a:prstGeom prst="rect">
            <a:avLst/>
          </a:prstGeom>
        </p:spPr>
      </p:pic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256ADF3E-BFBD-B6E1-AE05-B0BCF9167B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0" y="-20538"/>
            <a:ext cx="0" cy="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E9F0671-E4F3-33C5-4FCC-7A42CBDC4E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4E9BAF-C2AB-1142-82C9-27611F298436}" type="slidenum">
              <a:rPr lang="en-US" smtClean="0"/>
              <a:t>19</a:t>
            </a:fld>
            <a:endParaRPr lang="en-US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F19EE77-0822-17D2-CDA0-5C95DC672B7E}"/>
              </a:ext>
            </a:extLst>
          </p:cNvPr>
          <p:cNvSpPr txBox="1">
            <a:spLocks/>
          </p:cNvSpPr>
          <p:nvPr/>
        </p:nvSpPr>
        <p:spPr>
          <a:xfrm>
            <a:off x="395536" y="4948014"/>
            <a:ext cx="7416824" cy="245664"/>
          </a:xfrm>
          <a:prstGeom prst="rect">
            <a:avLst/>
          </a:prstGeom>
        </p:spPr>
        <p:txBody>
          <a:bodyPr lIns="0" tIns="0" rIns="0" bIns="0"/>
          <a:lstStyle>
            <a:defPPr>
              <a:defRPr lang="fr-FR"/>
            </a:defPPr>
            <a:lvl1pPr marL="0" algn="ctr" defTabSz="457200" rtl="0" eaLnBrk="1" latinLnBrk="0" hangingPunct="1">
              <a:defRPr sz="12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>
                <a:latin typeface="Calibri"/>
                <a:cs typeface="Calibri"/>
              </a:rPr>
              <a:t>D. Schulte                        Muon Collider Status, Annual Meeting, Orsay, June 2023 </a:t>
            </a:r>
            <a:endParaRPr lang="en-GB" dirty="0">
              <a:latin typeface="Calibri"/>
              <a:cs typeface="Calibri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B6F748F-8BA1-63CD-44E5-8C71D9B54091}"/>
              </a:ext>
            </a:extLst>
          </p:cNvPr>
          <p:cNvSpPr txBox="1"/>
          <p:nvPr/>
        </p:nvSpPr>
        <p:spPr>
          <a:xfrm>
            <a:off x="6948264" y="4070271"/>
            <a:ext cx="1223797" cy="276999"/>
          </a:xfrm>
          <a:prstGeom prst="rect">
            <a:avLst/>
          </a:prstGeom>
          <a:solidFill>
            <a:schemeClr val="bg2"/>
          </a:solidFill>
        </p:spPr>
        <p:txBody>
          <a:bodyPr wrap="none" rtlCol="0">
            <a:spAutoFit/>
          </a:bodyPr>
          <a:lstStyle/>
          <a:p>
            <a:r>
              <a:rPr lang="en-CH" sz="1200" dirty="0">
                <a:latin typeface="Calibri" panose="020F0502020204030204" pitchFamily="34" charset="0"/>
                <a:cs typeface="Calibri" panose="020F0502020204030204" pitchFamily="34" charset="0"/>
              </a:rPr>
              <a:t>D. Lucchesi et al.</a:t>
            </a:r>
          </a:p>
        </p:txBody>
      </p:sp>
    </p:spTree>
    <p:extLst>
      <p:ext uri="{BB962C8B-B14F-4D97-AF65-F5344CB8AC3E}">
        <p14:creationId xmlns:p14="http://schemas.microsoft.com/office/powerpoint/2010/main" val="9751681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re 11"/>
          <p:cNvSpPr>
            <a:spLocks noGrp="1"/>
          </p:cNvSpPr>
          <p:nvPr>
            <p:ph type="title"/>
          </p:nvPr>
        </p:nvSpPr>
        <p:spPr>
          <a:xfrm>
            <a:off x="1295400" y="-20538"/>
            <a:ext cx="6781800" cy="432048"/>
          </a:xfrm>
        </p:spPr>
        <p:txBody>
          <a:bodyPr/>
          <a:lstStyle/>
          <a:p>
            <a:r>
              <a:rPr lang="en-GB" sz="3200" dirty="0">
                <a:latin typeface="Calibri"/>
                <a:cs typeface="Calibri"/>
              </a:rPr>
              <a:t>Accelerator R&amp;D Roadmap</a:t>
            </a:r>
            <a:endParaRPr lang="en-GB" sz="3200" b="0" dirty="0">
              <a:latin typeface="Calibri"/>
              <a:cs typeface="Calibri"/>
            </a:endParaRPr>
          </a:p>
        </p:txBody>
      </p:sp>
      <p:sp>
        <p:nvSpPr>
          <p:cNvPr id="5" name="Espace réservé du numéro de diapositive 3"/>
          <p:cNvSpPr txBox="1">
            <a:spLocks/>
          </p:cNvSpPr>
          <p:nvPr/>
        </p:nvSpPr>
        <p:spPr>
          <a:xfrm>
            <a:off x="7632576" y="4555307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457200" rtl="0" eaLnBrk="1" latinLnBrk="0" hangingPunct="1">
              <a:defRPr sz="1200" b="1" kern="1200">
                <a:solidFill>
                  <a:schemeClr val="bg1"/>
                </a:solidFill>
                <a:latin typeface="Arial Narrow"/>
                <a:ea typeface="+mn-ea"/>
                <a:cs typeface="Arial Narrow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74172A1-1CBF-0B40-9234-7D4D80EC19EA}" type="slidenum">
              <a:rPr lang="en-GB" smtClean="0"/>
              <a:pPr/>
              <a:t>2</a:t>
            </a:fld>
            <a:endParaRPr lang="en-GB" dirty="0"/>
          </a:p>
        </p:txBody>
      </p:sp>
      <p:sp>
        <p:nvSpPr>
          <p:cNvPr id="52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95536" y="4948014"/>
            <a:ext cx="7416824" cy="245664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 sz="1200">
                <a:latin typeface="Arial Narrow"/>
                <a:cs typeface="Arial Narrow"/>
              </a:defRPr>
            </a:lvl1pPr>
          </a:lstStyle>
          <a:p>
            <a:r>
              <a:rPr lang="en-US">
                <a:latin typeface="Calibri"/>
                <a:cs typeface="Calibri"/>
              </a:rPr>
              <a:t>D. Schulte                        Muon Collider Status, Annual Meeting, Orsay, June 2023 </a:t>
            </a:r>
            <a:endParaRPr lang="en-GB" dirty="0">
              <a:latin typeface="Calibri"/>
              <a:cs typeface="Calibri"/>
            </a:endParaRPr>
          </a:p>
        </p:txBody>
      </p:sp>
      <p:sp>
        <p:nvSpPr>
          <p:cNvPr id="6" name="Content Placeholder 2"/>
          <p:cNvSpPr>
            <a:spLocks noGrp="1"/>
          </p:cNvSpPr>
          <p:nvPr>
            <p:ph idx="4294967295"/>
          </p:nvPr>
        </p:nvSpPr>
        <p:spPr>
          <a:xfrm>
            <a:off x="146845" y="843558"/>
            <a:ext cx="5793307" cy="2664296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400" b="1" dirty="0">
                <a:latin typeface="Calibri"/>
                <a:cs typeface="Calibri"/>
              </a:rPr>
              <a:t>No insurmountable obstacle</a:t>
            </a:r>
            <a:r>
              <a:rPr lang="en-US" sz="1400" dirty="0">
                <a:latin typeface="Calibri"/>
                <a:cs typeface="Calibri"/>
              </a:rPr>
              <a:t> found for the muon collider</a:t>
            </a:r>
          </a:p>
          <a:p>
            <a:r>
              <a:rPr lang="en-US" sz="1400" dirty="0">
                <a:latin typeface="Calibri"/>
                <a:cs typeface="Calibri"/>
              </a:rPr>
              <a:t>but important need for R&amp;D</a:t>
            </a:r>
          </a:p>
          <a:p>
            <a:pPr marL="0" indent="0">
              <a:buNone/>
            </a:pPr>
            <a:endParaRPr lang="en-US" sz="1400" dirty="0">
              <a:latin typeface="Calibri"/>
              <a:cs typeface="Calibri"/>
            </a:endParaRPr>
          </a:p>
          <a:p>
            <a:pPr marL="0" indent="0">
              <a:buClrTx/>
              <a:buNone/>
            </a:pPr>
            <a:r>
              <a:rPr lang="en-US" sz="1400" dirty="0">
                <a:latin typeface="Calibri"/>
                <a:cs typeface="Calibri"/>
              </a:rPr>
              <a:t>Aim at </a:t>
            </a:r>
            <a:r>
              <a:rPr lang="en-US" sz="1400" b="1" dirty="0">
                <a:latin typeface="Calibri"/>
                <a:cs typeface="Calibri"/>
              </a:rPr>
              <a:t>10+ </a:t>
            </a:r>
            <a:r>
              <a:rPr lang="en-US" sz="1400" b="1" dirty="0" err="1">
                <a:latin typeface="Calibri"/>
                <a:cs typeface="Calibri"/>
              </a:rPr>
              <a:t>TeV</a:t>
            </a:r>
            <a:r>
              <a:rPr lang="en-US" sz="1400" b="1" dirty="0">
                <a:latin typeface="Calibri"/>
                <a:cs typeface="Calibri"/>
              </a:rPr>
              <a:t> </a:t>
            </a:r>
            <a:r>
              <a:rPr lang="en-US" sz="1400" dirty="0">
                <a:latin typeface="Calibri"/>
                <a:cs typeface="Calibri"/>
              </a:rPr>
              <a:t>and potential initial stage at </a:t>
            </a:r>
            <a:r>
              <a:rPr lang="en-US" sz="1400" b="1" dirty="0">
                <a:latin typeface="Calibri"/>
                <a:cs typeface="Calibri"/>
              </a:rPr>
              <a:t>3 </a:t>
            </a:r>
            <a:r>
              <a:rPr lang="en-US" sz="1400" b="1" dirty="0" err="1">
                <a:latin typeface="Calibri"/>
                <a:cs typeface="Calibri"/>
              </a:rPr>
              <a:t>TeV</a:t>
            </a:r>
            <a:endParaRPr lang="en-US" sz="1400" b="1" dirty="0">
              <a:latin typeface="Calibri"/>
              <a:cs typeface="Calibri"/>
            </a:endParaRPr>
          </a:p>
          <a:p>
            <a:pPr marL="0" indent="0">
              <a:buNone/>
            </a:pPr>
            <a:endParaRPr lang="en-US" sz="1400" dirty="0">
              <a:latin typeface="Calibri"/>
              <a:cs typeface="Calibri"/>
            </a:endParaRPr>
          </a:p>
          <a:p>
            <a:pPr marL="0" indent="0">
              <a:buNone/>
            </a:pPr>
            <a:r>
              <a:rPr lang="en-US" sz="1400" dirty="0">
                <a:latin typeface="Calibri"/>
                <a:cs typeface="Calibri"/>
              </a:rPr>
              <a:t>Full scenario deliverables by next ESPPU/other processes</a:t>
            </a:r>
          </a:p>
          <a:p>
            <a:pPr>
              <a:buClrTx/>
              <a:buFont typeface="Arial"/>
              <a:buChar char="•"/>
            </a:pPr>
            <a:r>
              <a:rPr lang="en-US" sz="1400" b="1" dirty="0">
                <a:latin typeface="Calibri"/>
                <a:cs typeface="Calibri"/>
              </a:rPr>
              <a:t>Project Evaluation Report</a:t>
            </a:r>
          </a:p>
          <a:p>
            <a:pPr>
              <a:buClrTx/>
              <a:buFont typeface="Arial"/>
              <a:buChar char="•"/>
            </a:pPr>
            <a:r>
              <a:rPr lang="en-US" sz="1400" b="1" dirty="0">
                <a:latin typeface="Calibri"/>
                <a:cs typeface="Calibri"/>
              </a:rPr>
              <a:t>R&amp;D Plan </a:t>
            </a:r>
            <a:r>
              <a:rPr lang="en-US" sz="1400" dirty="0">
                <a:latin typeface="Calibri"/>
                <a:cs typeface="Calibri"/>
              </a:rPr>
              <a:t>that describes a path towards the collider; </a:t>
            </a:r>
            <a:endParaRPr lang="en-US" sz="1400" b="1" dirty="0">
              <a:latin typeface="Calibri"/>
              <a:cs typeface="Calibri"/>
            </a:endParaRPr>
          </a:p>
          <a:p>
            <a:pPr marL="0" indent="0">
              <a:buClrTx/>
              <a:buNone/>
            </a:pPr>
            <a:r>
              <a:rPr lang="en-US" sz="1400" dirty="0">
                <a:latin typeface="Calibri"/>
                <a:cs typeface="Calibri"/>
              </a:rPr>
              <a:t>Allows to make </a:t>
            </a:r>
            <a:r>
              <a:rPr lang="en-US" sz="1400" b="1" dirty="0">
                <a:latin typeface="Calibri"/>
                <a:cs typeface="Calibri"/>
              </a:rPr>
              <a:t>informed decisions</a:t>
            </a:r>
          </a:p>
          <a:p>
            <a:pPr>
              <a:buClrTx/>
              <a:buFont typeface="Arial"/>
              <a:buChar char="•"/>
            </a:pPr>
            <a:endParaRPr lang="en-US" sz="1400" dirty="0">
              <a:latin typeface="Calibri"/>
              <a:cs typeface="Calibri"/>
            </a:endParaRPr>
          </a:p>
          <a:p>
            <a:pPr marL="0" indent="0">
              <a:buClrTx/>
              <a:buNone/>
            </a:pPr>
            <a:r>
              <a:rPr lang="en-US" sz="1400" b="1" dirty="0">
                <a:latin typeface="Calibri"/>
                <a:cs typeface="Calibri"/>
              </a:rPr>
              <a:t>Interim report by end of 2023</a:t>
            </a:r>
          </a:p>
          <a:p>
            <a:pPr marL="0" indent="0">
              <a:buClrTx/>
              <a:buNone/>
            </a:pPr>
            <a:endParaRPr lang="en-US" sz="1400" dirty="0">
              <a:latin typeface="Calibri"/>
              <a:cs typeface="Calibri"/>
            </a:endParaRPr>
          </a:p>
          <a:p>
            <a:pPr marL="0" indent="0">
              <a:buNone/>
            </a:pPr>
            <a:r>
              <a:rPr lang="en-US" sz="1400" b="1" dirty="0">
                <a:latin typeface="Calibri"/>
                <a:cs typeface="Calibri"/>
              </a:rPr>
              <a:t>Do not yet have the resources of the reduced scenario</a:t>
            </a:r>
          </a:p>
          <a:p>
            <a:r>
              <a:rPr lang="en-US" sz="1400" dirty="0">
                <a:latin typeface="Calibri"/>
                <a:cs typeface="Calibri"/>
              </a:rPr>
              <a:t>Following priorities and available expertise and resources</a:t>
            </a:r>
          </a:p>
          <a:p>
            <a:r>
              <a:rPr lang="en-US" sz="1400" dirty="0">
                <a:latin typeface="Calibri"/>
                <a:cs typeface="Calibri"/>
              </a:rPr>
              <a:t>Are approaching O(40-50 FTE) for accelerator</a:t>
            </a:r>
          </a:p>
          <a:p>
            <a:r>
              <a:rPr lang="en-US" sz="1400" dirty="0">
                <a:latin typeface="Calibri"/>
                <a:cs typeface="Calibri"/>
              </a:rPr>
              <a:t>Efforts to increase resources</a:t>
            </a:r>
          </a:p>
          <a:p>
            <a:pPr marL="0" indent="0">
              <a:buNone/>
            </a:pPr>
            <a:endParaRPr lang="en-US" sz="1600" b="1" dirty="0">
              <a:latin typeface="Calibri"/>
              <a:cs typeface="Calibri"/>
            </a:endParaRPr>
          </a:p>
        </p:txBody>
      </p:sp>
      <p:pic>
        <p:nvPicPr>
          <p:cNvPr id="7" name="Picture 6" descr="p0.pd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20" t="17551" r="8731" b="16902"/>
          <a:stretch/>
        </p:blipFill>
        <p:spPr>
          <a:xfrm>
            <a:off x="6585645" y="2344250"/>
            <a:ext cx="2162819" cy="2603764"/>
          </a:xfrm>
          <a:prstGeom prst="rect">
            <a:avLst/>
          </a:prstGeom>
        </p:spPr>
      </p:pic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34555486"/>
              </p:ext>
            </p:extLst>
          </p:nvPr>
        </p:nvGraphicFramePr>
        <p:xfrm>
          <a:off x="5109430" y="1131590"/>
          <a:ext cx="3927066" cy="920787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187334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6325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9046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06929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Scenario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err="1"/>
                        <a:t>FTEy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M MCHF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6929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Full</a:t>
                      </a:r>
                      <a:r>
                        <a:rPr lang="en-US" sz="1400" baseline="0" dirty="0"/>
                        <a:t> scenario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445.9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11.9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6929">
                <a:tc>
                  <a:txBody>
                    <a:bodyPr/>
                    <a:lstStyle/>
                    <a:p>
                      <a:pPr marL="0" marR="0" indent="0" algn="ctr" defTabSz="50229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Reduced</a:t>
                      </a:r>
                      <a:r>
                        <a:rPr lang="en-US" sz="1400" baseline="0" dirty="0"/>
                        <a:t> scenario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193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2.45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9" name="Rectangle 8"/>
          <p:cNvSpPr/>
          <p:nvPr/>
        </p:nvSpPr>
        <p:spPr>
          <a:xfrm>
            <a:off x="6333298" y="2052377"/>
            <a:ext cx="2646628" cy="307777"/>
          </a:xfrm>
          <a:prstGeom prst="rect">
            <a:avLst/>
          </a:prstGeom>
          <a:ln>
            <a:noFill/>
          </a:ln>
        </p:spPr>
        <p:txBody>
          <a:bodyPr wrap="none">
            <a:spAutoFit/>
          </a:bodyPr>
          <a:lstStyle/>
          <a:p>
            <a:r>
              <a:rPr lang="en-US" sz="1400" u="sng" dirty="0">
                <a:solidFill>
                  <a:srgbClr val="276FFF"/>
                </a:solidFill>
                <a:hlinkClick r:id="rId3"/>
              </a:rPr>
              <a:t>http://arxiv.org/abs/2201.07895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AA98143-76BE-60FA-896C-CD15BF21FB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8757575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PlaceHolder 1"/>
          <p:cNvSpPr>
            <a:spLocks noGrp="1"/>
          </p:cNvSpPr>
          <p:nvPr>
            <p:ph type="title"/>
          </p:nvPr>
        </p:nvSpPr>
        <p:spPr>
          <a:xfrm>
            <a:off x="1259632" y="44460"/>
            <a:ext cx="7308720" cy="856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indent="0" algn="ctr">
              <a:lnSpc>
                <a:spcPct val="100000"/>
              </a:lnSpc>
              <a:buNone/>
            </a:pPr>
            <a:r>
              <a:rPr lang="en-GB" sz="3200" b="0" strike="noStrike" spc="-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Machine-detector </a:t>
            </a:r>
            <a:r>
              <a:rPr lang="en-GB" sz="3200" b="0" spc="-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</a:t>
            </a:r>
            <a:r>
              <a:rPr lang="en-GB" sz="3200" b="0" strike="noStrike" spc="-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nterface</a:t>
            </a:r>
            <a:endParaRPr lang="fr-FR" sz="3200" b="0" strike="noStrike" spc="-1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1" name="TextBox 90"/>
          <p:cNvSpPr txBox="1"/>
          <p:nvPr/>
        </p:nvSpPr>
        <p:spPr>
          <a:xfrm>
            <a:off x="971600" y="627534"/>
            <a:ext cx="7636560" cy="98856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pPr marL="285750" indent="-285750">
              <a:spcBef>
                <a:spcPts val="567"/>
              </a:spcBef>
              <a:spcAft>
                <a:spcPts val="567"/>
              </a:spcAft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1400" b="0" strike="noStrike" spc="-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Study the </a:t>
            </a:r>
            <a:r>
              <a:rPr lang="en-GB" sz="1400" b="1" strike="noStrike" spc="-1" dirty="0">
                <a:solidFill>
                  <a:srgbClr val="C9211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beam-induced background (BIB)</a:t>
            </a:r>
            <a:r>
              <a:rPr lang="en-GB" sz="1400" b="0" strike="noStrike" spc="-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and identify mitigation strategies.</a:t>
            </a:r>
          </a:p>
          <a:p>
            <a:pPr marL="285750" indent="-285750">
              <a:spcBef>
                <a:spcPts val="567"/>
              </a:spcBef>
              <a:spcAft>
                <a:spcPts val="567"/>
              </a:spcAft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1400" b="0" strike="noStrike" spc="-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Achieve a conceptual </a:t>
            </a:r>
            <a:r>
              <a:rPr lang="en-GB" sz="1400" b="1" strike="noStrike" spc="-1" dirty="0">
                <a:solidFill>
                  <a:srgbClr val="C9211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interaction region (IR)</a:t>
            </a:r>
            <a:r>
              <a:rPr lang="en-GB" sz="1400" b="0" strike="noStrike" spc="-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sz="1400" b="1" strike="noStrike" spc="-1" dirty="0">
                <a:solidFill>
                  <a:srgbClr val="C9211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design</a:t>
            </a:r>
            <a:r>
              <a:rPr lang="en-GB" sz="1400" b="0" strike="noStrike" spc="-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compatible with detector operations</a:t>
            </a:r>
          </a:p>
          <a:p>
            <a:pPr marL="285750" indent="-285750">
              <a:spcBef>
                <a:spcPts val="567"/>
              </a:spcBef>
              <a:spcAft>
                <a:spcPts val="567"/>
              </a:spcAft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1400" b="0" strike="noStrike" spc="-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Address </a:t>
            </a:r>
            <a:r>
              <a:rPr lang="en-GB" sz="1400" b="1" strike="noStrike" spc="-1" dirty="0">
                <a:solidFill>
                  <a:srgbClr val="C9211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different centre-of-mass energies</a:t>
            </a:r>
            <a:r>
              <a:rPr lang="en-GB" sz="1400" b="0" strike="noStrike" spc="-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with particular focus on </a:t>
            </a:r>
            <a:r>
              <a:rPr lang="en-GB" sz="1400" b="0" strike="noStrike" spc="-1" dirty="0">
                <a:solidFill>
                  <a:srgbClr val="000000"/>
                </a:solidFill>
                <a:latin typeface="Calibri" panose="020F0502020204030204" pitchFamily="34" charset="0"/>
                <a:ea typeface="Latin Modern Mono"/>
                <a:cs typeface="Calibri" panose="020F0502020204030204" pitchFamily="34" charset="0"/>
              </a:rPr>
              <a:t>√s = 3 </a:t>
            </a:r>
            <a:r>
              <a:rPr lang="en-GB" sz="1400" b="0" strike="noStrike" spc="-1" dirty="0" err="1">
                <a:solidFill>
                  <a:srgbClr val="000000"/>
                </a:solidFill>
                <a:latin typeface="Calibri" panose="020F0502020204030204" pitchFamily="34" charset="0"/>
                <a:ea typeface="Latin Modern Mono"/>
                <a:cs typeface="Calibri" panose="020F0502020204030204" pitchFamily="34" charset="0"/>
              </a:rPr>
              <a:t>TeV</a:t>
            </a:r>
            <a:r>
              <a:rPr lang="en-GB" sz="1400" b="0" strike="noStrike" spc="-1" dirty="0">
                <a:solidFill>
                  <a:srgbClr val="000000"/>
                </a:solidFill>
                <a:latin typeface="Calibri" panose="020F0502020204030204" pitchFamily="34" charset="0"/>
                <a:ea typeface="Latin Modern Mono"/>
                <a:cs typeface="Calibri" panose="020F0502020204030204" pitchFamily="34" charset="0"/>
              </a:rPr>
              <a:t> and √s = 10 </a:t>
            </a:r>
            <a:r>
              <a:rPr lang="en-GB" sz="1400" b="0" strike="noStrike" spc="-1" dirty="0" err="1">
                <a:solidFill>
                  <a:srgbClr val="000000"/>
                </a:solidFill>
                <a:latin typeface="Calibri" panose="020F0502020204030204" pitchFamily="34" charset="0"/>
                <a:ea typeface="Latin Modern Mono"/>
                <a:cs typeface="Calibri" panose="020F0502020204030204" pitchFamily="34" charset="0"/>
              </a:rPr>
              <a:t>TeV</a:t>
            </a:r>
            <a:r>
              <a:rPr lang="en-GB" sz="1400" b="0" strike="noStrike" spc="-1" dirty="0">
                <a:solidFill>
                  <a:srgbClr val="000000"/>
                </a:solidFill>
                <a:latin typeface="Calibri" panose="020F0502020204030204" pitchFamily="34" charset="0"/>
                <a:ea typeface="Latin Modern Mono"/>
                <a:cs typeface="Calibri" panose="020F0502020204030204" pitchFamily="34" charset="0"/>
              </a:rPr>
              <a:t> </a:t>
            </a:r>
            <a:endParaRPr lang="en-GB" sz="1400" b="0" strike="noStrike" spc="-1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92" name="Picture 91"/>
          <p:cNvPicPr/>
          <p:nvPr/>
        </p:nvPicPr>
        <p:blipFill>
          <a:blip r:embed="rId3"/>
          <a:srcRect b="2832"/>
          <a:stretch/>
        </p:blipFill>
        <p:spPr>
          <a:xfrm>
            <a:off x="6049440" y="2647440"/>
            <a:ext cx="2856240" cy="2083680"/>
          </a:xfrm>
          <a:prstGeom prst="rect">
            <a:avLst/>
          </a:prstGeom>
          <a:ln w="0">
            <a:noFill/>
          </a:ln>
        </p:spPr>
      </p:pic>
      <p:sp>
        <p:nvSpPr>
          <p:cNvPr id="93" name="TextBox 92"/>
          <p:cNvSpPr txBox="1"/>
          <p:nvPr/>
        </p:nvSpPr>
        <p:spPr>
          <a:xfrm>
            <a:off x="6212160" y="2335680"/>
            <a:ext cx="2520000" cy="45900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pPr algn="ctr"/>
            <a:r>
              <a:rPr lang="en-GB" sz="1300" b="0" strike="noStrike" spc="-1">
                <a:solidFill>
                  <a:srgbClr val="000000"/>
                </a:solidFill>
                <a:latin typeface="Arial"/>
              </a:rPr>
              <a:t>Long term radiation damage assessment in detectors</a:t>
            </a:r>
          </a:p>
        </p:txBody>
      </p:sp>
      <p:grpSp>
        <p:nvGrpSpPr>
          <p:cNvPr id="94" name="Group 93"/>
          <p:cNvGrpSpPr/>
          <p:nvPr/>
        </p:nvGrpSpPr>
        <p:grpSpPr>
          <a:xfrm>
            <a:off x="3384000" y="2327760"/>
            <a:ext cx="2520000" cy="2496960"/>
            <a:chOff x="3384000" y="2327760"/>
            <a:chExt cx="2520000" cy="2496960"/>
          </a:xfrm>
        </p:grpSpPr>
        <p:pic>
          <p:nvPicPr>
            <p:cNvPr id="95" name="Picture 94"/>
            <p:cNvPicPr/>
            <p:nvPr/>
          </p:nvPicPr>
          <p:blipFill>
            <a:blip r:embed="rId4"/>
            <a:stretch/>
          </p:blipFill>
          <p:spPr>
            <a:xfrm>
              <a:off x="3404880" y="2801880"/>
              <a:ext cx="2376000" cy="1980000"/>
            </a:xfrm>
            <a:prstGeom prst="rect">
              <a:avLst/>
            </a:prstGeom>
            <a:ln w="0">
              <a:noFill/>
            </a:ln>
          </p:spPr>
        </p:pic>
        <p:sp>
          <p:nvSpPr>
            <p:cNvPr id="96" name="TextBox 95"/>
            <p:cNvSpPr txBox="1"/>
            <p:nvPr/>
          </p:nvSpPr>
          <p:spPr>
            <a:xfrm>
              <a:off x="3478680" y="2448000"/>
              <a:ext cx="2374200" cy="583920"/>
            </a:xfrm>
            <a:prstGeom prst="rect">
              <a:avLst/>
            </a:prstGeom>
            <a:noFill/>
            <a:ln w="0">
              <a:noFill/>
            </a:ln>
          </p:spPr>
          <p:txBody>
            <a:bodyPr lIns="90000" tIns="45000" rIns="90000" bIns="45000" anchor="t">
              <a:noAutofit/>
            </a:bodyPr>
            <a:lstStyle/>
            <a:p>
              <a:pPr algn="ctr"/>
              <a:r>
                <a:rPr lang="en-GB" sz="1300" b="0" strike="noStrike" spc="-1">
                  <a:solidFill>
                    <a:srgbClr val="000000"/>
                  </a:solidFill>
                  <a:latin typeface="Calibri"/>
                </a:rPr>
                <a:t>Evaluate BIB with different lattice and nozzle configurations</a:t>
              </a:r>
              <a:endParaRPr lang="en-GB" sz="1300" b="0" strike="noStrike" spc="-1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97" name="Rounded Rectangle 96"/>
            <p:cNvSpPr/>
            <p:nvPr/>
          </p:nvSpPr>
          <p:spPr>
            <a:xfrm>
              <a:off x="3384000" y="2327760"/>
              <a:ext cx="2520000" cy="2496960"/>
            </a:xfrm>
            <a:prstGeom prst="roundRect">
              <a:avLst>
                <a:gd name="adj" fmla="val 16667"/>
              </a:avLst>
            </a:prstGeom>
            <a:noFill/>
            <a:ln w="19080">
              <a:solidFill>
                <a:srgbClr val="2A6099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9360" tIns="54360" rIns="99360" bIns="54360" anchor="ctr">
              <a:noAutofit/>
            </a:bodyPr>
            <a:lstStyle/>
            <a:p>
              <a:endParaRPr lang="en-GB" sz="1800" b="0" strike="noStrike" spc="-1">
                <a:solidFill>
                  <a:srgbClr val="000000"/>
                </a:solidFill>
                <a:latin typeface="Arial"/>
              </a:endParaRPr>
            </a:p>
          </p:txBody>
        </p:sp>
      </p:grpSp>
      <p:sp>
        <p:nvSpPr>
          <p:cNvPr id="98" name="Rounded Rectangle 97"/>
          <p:cNvSpPr/>
          <p:nvPr/>
        </p:nvSpPr>
        <p:spPr>
          <a:xfrm>
            <a:off x="5976000" y="2323080"/>
            <a:ext cx="2982600" cy="2496960"/>
          </a:xfrm>
          <a:prstGeom prst="roundRect">
            <a:avLst>
              <a:gd name="adj" fmla="val 16667"/>
            </a:avLst>
          </a:prstGeom>
          <a:noFill/>
          <a:ln w="19080">
            <a:solidFill>
              <a:srgbClr val="2A6099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9360" tIns="54360" rIns="99360" bIns="54360" anchor="ctr">
            <a:noAutofit/>
          </a:bodyPr>
          <a:lstStyle/>
          <a:p>
            <a:endParaRPr lang="en-GB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9" name="TextBox 98"/>
          <p:cNvSpPr txBox="1"/>
          <p:nvPr/>
        </p:nvSpPr>
        <p:spPr>
          <a:xfrm>
            <a:off x="137880" y="1683470"/>
            <a:ext cx="3148920" cy="268848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pPr marL="285750" indent="-285750">
              <a:spcBef>
                <a:spcPts val="567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1400" b="0" strike="noStrike" spc="-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FLUKA studies with various lattice configurations:</a:t>
            </a:r>
            <a:endParaRPr lang="en-GB" sz="1400" spc="-1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742950" lvl="1" indent="-285750">
              <a:spcBef>
                <a:spcPts val="567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1400" b="0" strike="noStrike" spc="-1" dirty="0">
                <a:solidFill>
                  <a:srgbClr val="33333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 dipole component mitigates only slightly the BIB</a:t>
            </a:r>
            <a:endParaRPr lang="en-GB" sz="1400" spc="-1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742950" lvl="1" indent="-285750">
              <a:spcBef>
                <a:spcPts val="567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1400" b="0" strike="noStrike" spc="-1" dirty="0">
                <a:solidFill>
                  <a:srgbClr val="33333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Nozzle is the determinant component for the BIB. As starting point, the 1.5 </a:t>
            </a:r>
            <a:r>
              <a:rPr lang="en-GB" sz="1400" b="0" strike="noStrike" spc="-1" dirty="0" err="1">
                <a:solidFill>
                  <a:srgbClr val="33333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TeV</a:t>
            </a:r>
            <a:r>
              <a:rPr lang="en-GB" sz="1400" b="0" strike="noStrike" spc="-1" dirty="0">
                <a:solidFill>
                  <a:srgbClr val="33333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MAP design (N. </a:t>
            </a:r>
            <a:r>
              <a:rPr lang="en-GB" sz="1400" b="0" strike="noStrike" spc="-1" dirty="0" err="1">
                <a:solidFill>
                  <a:srgbClr val="33333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Mokhov</a:t>
            </a:r>
            <a:r>
              <a:rPr lang="en-GB" sz="1400" b="0" strike="noStrike" spc="-1" dirty="0">
                <a:solidFill>
                  <a:srgbClr val="33333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) was taken</a:t>
            </a:r>
            <a:endParaRPr lang="en-GB" sz="1400" b="0" strike="noStrike" spc="-1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spcBef>
                <a:spcPts val="567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1400" b="0" strike="noStrike" spc="-1" dirty="0">
                <a:solidFill>
                  <a:srgbClr val="000000"/>
                </a:solidFill>
                <a:latin typeface="Calibri" panose="020F0502020204030204" pitchFamily="34" charset="0"/>
                <a:ea typeface="Latin Modern Mono"/>
                <a:cs typeface="Calibri" panose="020F0502020204030204" pitchFamily="34" charset="0"/>
              </a:rPr>
              <a:t>Similar BIB multiplicity for all collider energies</a:t>
            </a:r>
            <a:endParaRPr lang="en-GB" sz="1400" b="0" strike="noStrike" spc="-1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spcBef>
                <a:spcPts val="283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1400" b="0" strike="noStrike" spc="-1" dirty="0">
                <a:solidFill>
                  <a:srgbClr val="000000"/>
                </a:solidFill>
                <a:latin typeface="Calibri" panose="020F0502020204030204" pitchFamily="34" charset="0"/>
                <a:ea typeface="Latin Modern Mono"/>
                <a:cs typeface="Calibri" panose="020F0502020204030204" pitchFamily="34" charset="0"/>
              </a:rPr>
              <a:t>Simulation with the latest 10 </a:t>
            </a:r>
            <a:r>
              <a:rPr lang="en-GB" sz="1400" b="0" strike="noStrike" spc="-1" dirty="0" err="1">
                <a:solidFill>
                  <a:srgbClr val="000000"/>
                </a:solidFill>
                <a:latin typeface="Calibri" panose="020F0502020204030204" pitchFamily="34" charset="0"/>
                <a:ea typeface="Latin Modern Mono"/>
                <a:cs typeface="Calibri" panose="020F0502020204030204" pitchFamily="34" charset="0"/>
              </a:rPr>
              <a:t>TeV</a:t>
            </a:r>
            <a:r>
              <a:rPr lang="en-GB" sz="1400" b="0" strike="noStrike" spc="-1" dirty="0">
                <a:solidFill>
                  <a:srgbClr val="000000"/>
                </a:solidFill>
                <a:latin typeface="Calibri" panose="020F0502020204030204" pitchFamily="34" charset="0"/>
                <a:ea typeface="Latin Modern Mono"/>
                <a:cs typeface="Calibri" panose="020F0502020204030204" pitchFamily="34" charset="0"/>
              </a:rPr>
              <a:t> optics (K. </a:t>
            </a:r>
            <a:r>
              <a:rPr lang="en-GB" sz="1400" b="0" strike="noStrike" spc="-1" dirty="0" err="1">
                <a:solidFill>
                  <a:srgbClr val="000000"/>
                </a:solidFill>
                <a:latin typeface="Calibri" panose="020F0502020204030204" pitchFamily="34" charset="0"/>
                <a:ea typeface="Latin Modern Mono"/>
                <a:cs typeface="Calibri" panose="020F0502020204030204" pitchFamily="34" charset="0"/>
              </a:rPr>
              <a:t>Skoufaris</a:t>
            </a:r>
            <a:r>
              <a:rPr lang="en-GB" sz="1400" b="0" strike="noStrike" spc="-1" dirty="0">
                <a:solidFill>
                  <a:srgbClr val="000000"/>
                </a:solidFill>
                <a:latin typeface="Calibri" panose="020F0502020204030204" pitchFamily="34" charset="0"/>
                <a:ea typeface="Latin Modern Mono"/>
                <a:cs typeface="Calibri" panose="020F0502020204030204" pitchFamily="34" charset="0"/>
              </a:rPr>
              <a:t> et al.) and nozzle optimization currently ongo</a:t>
            </a:r>
            <a:r>
              <a:rPr lang="en-GB" sz="1600" b="0" strike="noStrike" spc="-1" dirty="0">
                <a:solidFill>
                  <a:srgbClr val="000000"/>
                </a:solidFill>
                <a:latin typeface="Calibri"/>
                <a:ea typeface="Latin Modern Mono"/>
              </a:rPr>
              <a:t>ing</a:t>
            </a:r>
            <a:endParaRPr lang="en-GB" sz="1600" b="0" strike="noStrike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ldNum" idx="4"/>
          </p:nvPr>
        </p:nvSpPr>
        <p:spPr/>
        <p:txBody>
          <a:bodyPr/>
          <a:lstStyle/>
          <a:p>
            <a:fld id="{065F16D0-1BB1-4DCC-BB4B-46CDC6885A9A}" type="slidenum">
              <a:rPr/>
              <a:t>20</a:t>
            </a:fld>
            <a:endParaRPr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0E0A3D42-DBE9-AD7A-CD15-0690CB794B0F}"/>
              </a:ext>
            </a:extLst>
          </p:cNvPr>
          <p:cNvSpPr>
            <a:spLocks noGrp="1"/>
          </p:cNvSpPr>
          <p:nvPr>
            <p:ph type="ftr" idx="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1F43851-793E-4994-371D-08ED8A941049}"/>
              </a:ext>
            </a:extLst>
          </p:cNvPr>
          <p:cNvSpPr txBox="1"/>
          <p:nvPr/>
        </p:nvSpPr>
        <p:spPr>
          <a:xfrm>
            <a:off x="5005324" y="1940454"/>
            <a:ext cx="2088232" cy="276999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r>
              <a:rPr lang="en-CH" sz="1200" dirty="0">
                <a:latin typeface="Calibri" panose="020F0502020204030204" pitchFamily="34" charset="0"/>
                <a:cs typeface="Calibri" panose="020F0502020204030204" pitchFamily="34" charset="0"/>
              </a:rPr>
              <a:t>D. Calzolari, A. Lechner et al.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FF1EAE85-6695-17F7-58E3-80A3FBBD1B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1" y="-20538"/>
            <a:ext cx="8229600" cy="857250"/>
          </a:xfrm>
        </p:spPr>
        <p:txBody>
          <a:bodyPr/>
          <a:lstStyle/>
          <a:p>
            <a:r>
              <a:rPr lang="en-GB" sz="3200" b="0" dirty="0">
                <a:latin typeface="Calibri" panose="020F0502020204030204" pitchFamily="34" charset="0"/>
                <a:cs typeface="Calibri" panose="020F0502020204030204" pitchFamily="34" charset="0"/>
              </a:rPr>
              <a:t>Proton Complex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99E52F42-9B5F-F8F1-F1B7-50904E43AA6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1" y="1049486"/>
            <a:ext cx="8229600" cy="3394472"/>
          </a:xfrm>
        </p:spPr>
        <p:txBody>
          <a:bodyPr>
            <a:normAutofit/>
          </a:bodyPr>
          <a:lstStyle/>
          <a:p>
            <a:pPr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1600" dirty="0">
                <a:latin typeface="Calibri" panose="020F0502020204030204" pitchFamily="34" charset="0"/>
                <a:cs typeface="Calibri" panose="020F0502020204030204" pitchFamily="34" charset="0"/>
              </a:rPr>
              <a:t>Review of </a:t>
            </a:r>
            <a:r>
              <a:rPr lang="en-GB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linac</a:t>
            </a:r>
            <a:r>
              <a:rPr lang="en-GB" sz="1600" dirty="0">
                <a:latin typeface="Calibri" panose="020F0502020204030204" pitchFamily="34" charset="0"/>
                <a:cs typeface="Calibri" panose="020F0502020204030204" pitchFamily="34" charset="0"/>
              </a:rPr>
              <a:t> parameters is ongoing.</a:t>
            </a:r>
          </a:p>
          <a:p>
            <a:pPr lvl="1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</a:t>
            </a:r>
            <a:r>
              <a:rPr lang="en-GB" sz="16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igh intensity machine development through LINAC4 : high intensity beam (35mA peak) has reached the end of the </a:t>
            </a:r>
            <a:r>
              <a:rPr lang="en-GB" sz="1600" b="0" i="0" u="none" strike="noStrike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linac</a:t>
            </a:r>
            <a:r>
              <a:rPr lang="en-GB" sz="16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and it has been successfully injected in the PSB</a:t>
            </a:r>
            <a:endParaRPr lang="en-GB" sz="1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1600" dirty="0">
                <a:latin typeface="Calibri" panose="020F0502020204030204" pitchFamily="34" charset="0"/>
                <a:cs typeface="Calibri" panose="020F0502020204030204" pitchFamily="34" charset="0"/>
              </a:rPr>
              <a:t>We have a baseline lattice for accumulator compressor</a:t>
            </a:r>
          </a:p>
          <a:p>
            <a:pPr lvl="1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1600" dirty="0">
                <a:latin typeface="Calibri" panose="020F0502020204030204" pitchFamily="34" charset="0"/>
                <a:cs typeface="Calibri" panose="020F0502020204030204" pitchFamily="34" charset="0"/>
              </a:rPr>
              <a:t>Based on the lattice for the neutrino factory) for the 5 GeV case.</a:t>
            </a:r>
          </a:p>
          <a:p>
            <a:pPr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1600" dirty="0">
                <a:latin typeface="Calibri" panose="020F0502020204030204" pitchFamily="34" charset="0"/>
                <a:cs typeface="Calibri" panose="020F0502020204030204" pitchFamily="34" charset="0"/>
              </a:rPr>
              <a:t>Work ongoing on limitations to accommodate the 2MW beam at 5 Hz</a:t>
            </a:r>
          </a:p>
          <a:p>
            <a:pPr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1600" dirty="0">
                <a:latin typeface="Calibri" panose="020F0502020204030204" pitchFamily="34" charset="0"/>
                <a:cs typeface="Calibri" panose="020F0502020204030204" pitchFamily="34" charset="0"/>
              </a:rPr>
              <a:t>PhD student at ESS for accumulator/compressor selected, will start in August.</a:t>
            </a:r>
          </a:p>
          <a:p>
            <a:pPr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1600" dirty="0">
                <a:latin typeface="Calibri" panose="020F0502020204030204" pitchFamily="34" charset="0"/>
                <a:cs typeface="Calibri" panose="020F0502020204030204" pitchFamily="34" charset="0"/>
              </a:rPr>
              <a:t>Hiring postdoc (ESS/Uppsala) is in the process.</a:t>
            </a:r>
          </a:p>
          <a:p>
            <a:pPr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1600" dirty="0">
                <a:latin typeface="Calibri" panose="020F0502020204030204" pitchFamily="34" charset="0"/>
                <a:cs typeface="Calibri" panose="020F0502020204030204" pitchFamily="34" charset="0"/>
              </a:rPr>
              <a:t>Discussions about possible machine development at the CERN injector complex to verify ideas/simulations for the accumulator/compressor are ongoing.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434A3BE4-A85D-41F7-AE1E-21AED6848DF6}"/>
              </a:ext>
            </a:extLst>
          </p:cNvPr>
          <p:cNvSpPr txBox="1"/>
          <p:nvPr/>
        </p:nvSpPr>
        <p:spPr>
          <a:xfrm>
            <a:off x="6948264" y="910986"/>
            <a:ext cx="1080120" cy="276999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r>
              <a:rPr lang="en-CH" sz="1200" dirty="0">
                <a:latin typeface="Calibri" panose="020F0502020204030204" pitchFamily="34" charset="0"/>
                <a:cs typeface="Calibri" panose="020F0502020204030204" pitchFamily="34" charset="0"/>
              </a:rPr>
              <a:t>N. Milas et al.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8DC8BDB-596C-5D89-78C9-7DA8DED837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D. Schulte                        Muon Collider Status, Annual Meeting, Orsay, June 2023 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95FE48A-2B67-FEE9-A9A1-50270E2BA5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066553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TextShape 1"/>
          <p:cNvSpPr txBox="1"/>
          <p:nvPr/>
        </p:nvSpPr>
        <p:spPr>
          <a:xfrm>
            <a:off x="1885770" y="-540"/>
            <a:ext cx="5844690" cy="4295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r>
              <a:rPr lang="en-GB" sz="3200" spc="-1" dirty="0">
                <a:latin typeface="Calibri" panose="020F0502020204030204" pitchFamily="34" charset="0"/>
                <a:cs typeface="Calibri" panose="020F0502020204030204" pitchFamily="34" charset="0"/>
              </a:rPr>
              <a:t>Muon Cooling</a:t>
            </a:r>
          </a:p>
        </p:txBody>
      </p:sp>
      <p:pic>
        <p:nvPicPr>
          <p:cNvPr id="116" name="图片 7"/>
          <p:cNvPicPr/>
          <p:nvPr/>
        </p:nvPicPr>
        <p:blipFill>
          <a:blip r:embed="rId2"/>
          <a:stretch/>
        </p:blipFill>
        <p:spPr>
          <a:xfrm>
            <a:off x="0" y="2073656"/>
            <a:ext cx="3296469" cy="2514318"/>
          </a:xfrm>
          <a:prstGeom prst="rect">
            <a:avLst/>
          </a:prstGeom>
          <a:ln>
            <a:noFill/>
          </a:ln>
        </p:spPr>
      </p:pic>
      <p:graphicFrame>
        <p:nvGraphicFramePr>
          <p:cNvPr id="117" name="Table 2"/>
          <p:cNvGraphicFramePr/>
          <p:nvPr>
            <p:extLst>
              <p:ext uri="{D42A27DB-BD31-4B8C-83A1-F6EECF244321}">
                <p14:modId xmlns:p14="http://schemas.microsoft.com/office/powerpoint/2010/main" val="3837969363"/>
              </p:ext>
            </p:extLst>
          </p:nvPr>
        </p:nvGraphicFramePr>
        <p:xfrm>
          <a:off x="3275856" y="3147814"/>
          <a:ext cx="3168352" cy="1841884"/>
        </p:xfrm>
        <a:graphic>
          <a:graphicData uri="http://schemas.openxmlformats.org/drawingml/2006/table">
            <a:tbl>
              <a:tblPr/>
              <a:tblGrid>
                <a:gridCol w="63383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3383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3383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2844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3839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05459">
                <a:tc>
                  <a:txBody>
                    <a:bodyPr/>
                    <a:lstStyle/>
                    <a:p>
                      <a:endParaRPr lang="en-CH" sz="12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34290" marB="3429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lang="el-GR" sz="1200" b="0" strike="noStrike" spc="-1" dirty="0">
                          <a:solidFill>
                            <a:srgbClr val="FFFFFF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ε</a:t>
                      </a:r>
                      <a:r>
                        <a:rPr lang="el-GR" sz="1200" b="0" strike="noStrike" spc="-1" baseline="-25000" dirty="0">
                          <a:solidFill>
                            <a:srgbClr val="FFFFFF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⊥</a:t>
                      </a:r>
                      <a:r>
                        <a:rPr lang="en-US" sz="1200" b="0" strike="noStrike" spc="-1" dirty="0">
                          <a:solidFill>
                            <a:srgbClr val="FFFFFF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(mm)</a:t>
                      </a:r>
                      <a:endParaRPr lang="en-GB" sz="1200" b="0" strike="noStrike" spc="-1" dirty="0">
                        <a:solidFill>
                          <a:srgbClr val="000000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34290" marB="3429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tabLst>
                          <a:tab pos="0" algn="l"/>
                        </a:tabLst>
                      </a:pPr>
                      <a:r>
                        <a:rPr lang="el-GR" sz="1200" b="0" strike="noStrike" spc="-1">
                          <a:solidFill>
                            <a:srgbClr val="FFFFFF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ε</a:t>
                      </a:r>
                      <a:r>
                        <a:rPr lang="el-GR" sz="1200" b="0" strike="noStrike" spc="-1" baseline="-25000">
                          <a:solidFill>
                            <a:srgbClr val="FFFFFF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∥</a:t>
                      </a:r>
                      <a:r>
                        <a:rPr lang="en-US" sz="1200" b="0" strike="noStrike" spc="-1">
                          <a:solidFill>
                            <a:srgbClr val="FFFFFF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(mm)</a:t>
                      </a:r>
                      <a:endParaRPr lang="en-GB" sz="1200" b="0" strike="noStrike" spc="-1">
                        <a:solidFill>
                          <a:srgbClr val="000000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34290" marB="3429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tabLst>
                          <a:tab pos="0" algn="l"/>
                        </a:tabLst>
                      </a:pPr>
                      <a:r>
                        <a:rPr lang="el-GR" sz="1200" b="0" strike="noStrike" spc="-1" dirty="0">
                          <a:solidFill>
                            <a:srgbClr val="FFFFFF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ε</a:t>
                      </a:r>
                      <a:r>
                        <a:rPr lang="en-US" sz="1200" b="0" strike="noStrike" spc="-1" baseline="-25000" dirty="0">
                          <a:solidFill>
                            <a:srgbClr val="FFFFFF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6D</a:t>
                      </a:r>
                      <a:r>
                        <a:rPr lang="en-US" sz="1200" b="0" strike="noStrike" spc="-1" dirty="0">
                          <a:solidFill>
                            <a:srgbClr val="FFFFFF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(mm</a:t>
                      </a:r>
                      <a:r>
                        <a:rPr lang="en-US" sz="1200" b="0" strike="noStrike" spc="-1" baseline="30000" dirty="0">
                          <a:solidFill>
                            <a:srgbClr val="FFFFFF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3</a:t>
                      </a:r>
                      <a:r>
                        <a:rPr lang="en-US" sz="1200" b="0" strike="noStrike" spc="-1" dirty="0">
                          <a:solidFill>
                            <a:srgbClr val="FFFFFF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)</a:t>
                      </a:r>
                      <a:endParaRPr lang="en-GB" sz="1200" b="0" strike="noStrike" spc="-1" dirty="0">
                        <a:solidFill>
                          <a:srgbClr val="000000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34290" marB="3429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tabLst>
                          <a:tab pos="0" algn="l"/>
                        </a:tabLst>
                      </a:pPr>
                      <a:r>
                        <a:rPr lang="en-US" sz="1200" b="0" strike="noStrike" spc="-1">
                          <a:solidFill>
                            <a:srgbClr val="FFFFFF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T(%)</a:t>
                      </a:r>
                      <a:endParaRPr lang="en-GB" sz="1200" b="0" strike="noStrike" spc="-1">
                        <a:solidFill>
                          <a:srgbClr val="000000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34290" marB="3429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4472C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7912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lang="en-US" sz="1200" b="0" strike="noStrike" spc="-1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initial</a:t>
                      </a:r>
                      <a:endParaRPr lang="en-GB" sz="1200" b="0" strike="noStrike" spc="-1">
                        <a:solidFill>
                          <a:srgbClr val="000000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34290" marB="3429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FD5E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5.13</a:t>
                      </a:r>
                      <a:endParaRPr lang="en-GB" sz="1200" b="0" strike="noStrike" spc="-1" dirty="0">
                        <a:solidFill>
                          <a:srgbClr val="000000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34290" marB="3429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FD5E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lang="en-US" sz="1200" b="0" strike="noStrike" spc="-1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9.91</a:t>
                      </a:r>
                      <a:endParaRPr lang="en-GB" sz="1200" b="0" strike="noStrike" spc="-1">
                        <a:solidFill>
                          <a:srgbClr val="000000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34290" marB="3429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FD5E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lang="en-US" sz="1200" b="0" strike="noStrike" spc="-1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260</a:t>
                      </a:r>
                      <a:endParaRPr lang="en-GB" sz="1200" b="0" strike="noStrike" spc="-1">
                        <a:solidFill>
                          <a:srgbClr val="000000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34290" marB="3429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FD5E9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CH" sz="120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34290" marB="3429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FD5E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33861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lang="en-US" sz="1200" b="0" strike="noStrike" spc="-1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Stage 1</a:t>
                      </a:r>
                      <a:endParaRPr lang="en-GB" sz="1200" b="0" strike="noStrike" spc="-1">
                        <a:solidFill>
                          <a:srgbClr val="000000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34290" marB="3429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BF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2.92</a:t>
                      </a:r>
                      <a:endParaRPr lang="en-GB" sz="1200" b="0" strike="noStrike" spc="-1" dirty="0">
                        <a:solidFill>
                          <a:srgbClr val="000000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34290" marB="3429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BF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8.16</a:t>
                      </a:r>
                      <a:endParaRPr lang="en-GB" sz="1200" b="0" strike="noStrike" spc="-1" dirty="0">
                        <a:solidFill>
                          <a:srgbClr val="000000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34290" marB="3429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BF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lang="en-US" sz="1200" b="0" strike="noStrike" spc="-1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71.6</a:t>
                      </a:r>
                      <a:endParaRPr lang="en-GB" sz="1200" b="0" strike="noStrike" spc="-1">
                        <a:solidFill>
                          <a:srgbClr val="000000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34290" marB="3429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BF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lang="en-US" sz="1200" b="0" strike="noStrike" spc="-1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87.1</a:t>
                      </a:r>
                      <a:endParaRPr lang="en-GB" sz="1200" b="0" strike="noStrike" spc="-1">
                        <a:solidFill>
                          <a:srgbClr val="000000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34290" marB="3429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B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33861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lang="en-US" sz="1200" b="0" strike="noStrike" spc="-1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Stage 2</a:t>
                      </a:r>
                      <a:endParaRPr lang="en-GB" sz="1200" b="0" strike="noStrike" spc="-1">
                        <a:solidFill>
                          <a:srgbClr val="000000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34290" marB="3429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FD5E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lang="en-US" sz="1200" b="0" strike="noStrike" spc="-1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1.99</a:t>
                      </a:r>
                      <a:endParaRPr lang="en-GB" sz="1200" b="0" strike="noStrike" spc="-1">
                        <a:solidFill>
                          <a:srgbClr val="000000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34290" marB="3429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FD5E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lang="en-US" sz="1200" b="0" strike="noStrike" spc="-1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5.97</a:t>
                      </a:r>
                      <a:endParaRPr lang="en-GB" sz="1200" b="0" strike="noStrike" spc="-1">
                        <a:solidFill>
                          <a:srgbClr val="000000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34290" marB="3429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FD5E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24</a:t>
                      </a:r>
                      <a:endParaRPr lang="en-GB" sz="1200" b="0" strike="noStrike" spc="-1" dirty="0">
                        <a:solidFill>
                          <a:srgbClr val="000000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34290" marB="3429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FD5E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lang="en-US" sz="1200" b="0" strike="noStrike" spc="-1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91.2</a:t>
                      </a:r>
                      <a:endParaRPr lang="en-GB" sz="1200" b="0" strike="noStrike" spc="-1">
                        <a:solidFill>
                          <a:srgbClr val="000000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34290" marB="3429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FD5E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33861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lang="en-US" sz="1200" b="0" strike="noStrike" spc="-1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Stage 3</a:t>
                      </a:r>
                      <a:endParaRPr lang="en-GB" sz="1200" b="0" strike="noStrike" spc="-1">
                        <a:solidFill>
                          <a:srgbClr val="000000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34290" marB="3429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BF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lang="en-US" sz="1200" b="0" strike="noStrike" spc="-1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1.47</a:t>
                      </a:r>
                      <a:endParaRPr lang="en-GB" sz="1200" b="0" strike="noStrike" spc="-1">
                        <a:solidFill>
                          <a:srgbClr val="000000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34290" marB="3429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BF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lang="en-US" sz="1200" b="0" strike="noStrike" spc="-1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3.16</a:t>
                      </a:r>
                      <a:endParaRPr lang="en-GB" sz="1200" b="0" strike="noStrike" spc="-1">
                        <a:solidFill>
                          <a:srgbClr val="000000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34290" marB="3429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BF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7.12</a:t>
                      </a:r>
                      <a:endParaRPr lang="en-GB" sz="1200" b="0" strike="noStrike" spc="-1" dirty="0">
                        <a:solidFill>
                          <a:srgbClr val="000000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34290" marB="3429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BF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lang="en-US" sz="1200" b="0" strike="noStrike" spc="-1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88</a:t>
                      </a:r>
                      <a:endParaRPr lang="en-GB" sz="1200" b="0" strike="noStrike" spc="-1">
                        <a:solidFill>
                          <a:srgbClr val="000000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34290" marB="3429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B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33861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lang="en-US" sz="1200" b="0" strike="noStrike" spc="-1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Stage 4</a:t>
                      </a:r>
                      <a:endParaRPr lang="en-GB" sz="1200" b="0" strike="noStrike" spc="-1">
                        <a:solidFill>
                          <a:srgbClr val="000000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34290" marB="3429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FD5E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lang="en-US" sz="1200" b="0" strike="noStrike" spc="-1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1.08</a:t>
                      </a:r>
                      <a:endParaRPr lang="en-GB" sz="1200" b="0" strike="noStrike" spc="-1">
                        <a:solidFill>
                          <a:srgbClr val="000000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34290" marB="3429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FD5E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lang="en-US" sz="1200" b="0" strike="noStrike" spc="-1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2.52</a:t>
                      </a:r>
                      <a:endParaRPr lang="en-GB" sz="1200" b="0" strike="noStrike" spc="-1">
                        <a:solidFill>
                          <a:srgbClr val="000000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34290" marB="3429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FD5E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3.11</a:t>
                      </a:r>
                      <a:endParaRPr lang="en-GB" sz="1200" b="0" strike="noStrike" spc="-1" dirty="0">
                        <a:solidFill>
                          <a:srgbClr val="000000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34290" marB="3429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FD5E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92.2</a:t>
                      </a:r>
                      <a:endParaRPr lang="en-GB" sz="1200" b="0" strike="noStrike" spc="-1" dirty="0">
                        <a:solidFill>
                          <a:srgbClr val="000000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34290" marB="3429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FD5E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33861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lang="en-US" sz="1200" b="0" strike="noStrike" spc="-1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Stage 5</a:t>
                      </a:r>
                      <a:endParaRPr lang="en-GB" sz="1200" b="0" strike="noStrike" spc="-1">
                        <a:solidFill>
                          <a:srgbClr val="000000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34290" marB="3429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BF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lang="en-US" sz="1200" b="0" strike="noStrike" spc="-1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0.712</a:t>
                      </a:r>
                      <a:endParaRPr lang="en-GB" sz="1200" b="0" strike="noStrike" spc="-1">
                        <a:solidFill>
                          <a:srgbClr val="000000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34290" marB="3429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BF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lang="en-US" sz="1200" b="0" strike="noStrike" spc="-1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2.14</a:t>
                      </a:r>
                      <a:endParaRPr lang="en-GB" sz="1200" b="0" strike="noStrike" spc="-1">
                        <a:solidFill>
                          <a:srgbClr val="000000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34290" marB="3429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BF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lang="en-US" sz="1200" b="0" strike="noStrike" spc="-1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1.14</a:t>
                      </a:r>
                      <a:endParaRPr lang="en-GB" sz="1200" b="0" strike="noStrike" spc="-1">
                        <a:solidFill>
                          <a:srgbClr val="000000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34290" marB="3429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BF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lang="en-US" sz="1200" b="0" strike="noStrike" spc="-1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89.2</a:t>
                      </a:r>
                      <a:endParaRPr lang="en-GB" sz="1200" b="0" strike="noStrike" spc="-1" dirty="0">
                        <a:solidFill>
                          <a:srgbClr val="000000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34290" marB="3429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EB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119" name="TextShape 4"/>
          <p:cNvSpPr txBox="1"/>
          <p:nvPr/>
        </p:nvSpPr>
        <p:spPr>
          <a:xfrm>
            <a:off x="99651" y="965523"/>
            <a:ext cx="3427372" cy="1390203"/>
          </a:xfrm>
          <a:prstGeom prst="rect">
            <a:avLst/>
          </a:prstGeom>
          <a:noFill/>
          <a:ln>
            <a:noFill/>
          </a:ln>
        </p:spPr>
        <p:txBody>
          <a:bodyPr lIns="67500" tIns="35100" rIns="67500" bIns="35100">
            <a:noAutofit/>
          </a:bodyPr>
          <a:lstStyle/>
          <a:p>
            <a:pPr>
              <a:spcBef>
                <a:spcPts val="374"/>
              </a:spcBef>
              <a:buClr>
                <a:schemeClr val="tx1"/>
              </a:buClr>
              <a:buSzPct val="100000"/>
              <a:tabLst>
                <a:tab pos="428490" algn="l"/>
                <a:tab pos="1114290" algn="l"/>
                <a:tab pos="1800090" algn="l"/>
                <a:tab pos="2485890" algn="l"/>
                <a:tab pos="3171690" algn="l"/>
                <a:tab pos="3857490" algn="l"/>
                <a:tab pos="4543290" algn="l"/>
                <a:tab pos="5229090" algn="l"/>
                <a:tab pos="5914890" algn="l"/>
                <a:tab pos="6600690" algn="l"/>
                <a:tab pos="7286490" algn="l"/>
              </a:tabLst>
            </a:pPr>
            <a:r>
              <a:rPr lang="en-GB" sz="1400" b="1" spc="-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Rectilinear cooling channel:</a:t>
            </a:r>
          </a:p>
          <a:p>
            <a:pPr>
              <a:spcBef>
                <a:spcPts val="374"/>
              </a:spcBef>
              <a:buClr>
                <a:schemeClr val="tx1"/>
              </a:buClr>
              <a:buSzPct val="100000"/>
              <a:tabLst>
                <a:tab pos="428490" algn="l"/>
                <a:tab pos="1114290" algn="l"/>
                <a:tab pos="1800090" algn="l"/>
                <a:tab pos="2485890" algn="l"/>
                <a:tab pos="3171690" algn="l"/>
                <a:tab pos="3857490" algn="l"/>
                <a:tab pos="4543290" algn="l"/>
                <a:tab pos="5229090" algn="l"/>
                <a:tab pos="5914890" algn="l"/>
                <a:tab pos="6600690" algn="l"/>
                <a:tab pos="7286490" algn="l"/>
              </a:tabLst>
            </a:pPr>
            <a:r>
              <a:rPr lang="en-GB" sz="1400" spc="-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Building on MAP design</a:t>
            </a:r>
          </a:p>
          <a:p>
            <a:pPr marL="171450" indent="-285750">
              <a:spcBef>
                <a:spcPts val="336"/>
              </a:spcBef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>
                <a:tab pos="128520" algn="l"/>
                <a:tab pos="814320" algn="l"/>
                <a:tab pos="1500120" algn="l"/>
                <a:tab pos="2185920" algn="l"/>
                <a:tab pos="2871720" algn="l"/>
                <a:tab pos="3557520" algn="l"/>
                <a:tab pos="4243320" algn="l"/>
                <a:tab pos="4929120" algn="l"/>
                <a:tab pos="5614920" algn="l"/>
                <a:tab pos="6300720" algn="l"/>
                <a:tab pos="6986520" algn="l"/>
              </a:tabLst>
            </a:pPr>
            <a:r>
              <a:rPr lang="en-GB" sz="1400" spc="-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Optimising baseline cooling channel</a:t>
            </a:r>
          </a:p>
          <a:p>
            <a:pPr marL="171450" indent="-285750">
              <a:spcBef>
                <a:spcPts val="336"/>
              </a:spcBef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>
                <a:tab pos="128520" algn="l"/>
                <a:tab pos="814320" algn="l"/>
                <a:tab pos="1500120" algn="l"/>
                <a:tab pos="2185920" algn="l"/>
                <a:tab pos="2871720" algn="l"/>
                <a:tab pos="3557520" algn="l"/>
                <a:tab pos="4243320" algn="l"/>
                <a:tab pos="4929120" algn="l"/>
                <a:tab pos="5614920" algn="l"/>
                <a:tab pos="6300720" algn="l"/>
                <a:tab pos="6986520" algn="l"/>
              </a:tabLst>
            </a:pPr>
            <a:r>
              <a:rPr lang="en-GB" sz="1400" spc="-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Examining alternative arrangements</a:t>
            </a:r>
          </a:p>
          <a:p>
            <a:pPr marL="628650" lvl="1" indent="-285750">
              <a:spcBef>
                <a:spcPts val="336"/>
              </a:spcBef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>
                <a:tab pos="128520" algn="l"/>
                <a:tab pos="814320" algn="l"/>
                <a:tab pos="1500120" algn="l"/>
                <a:tab pos="2185920" algn="l"/>
                <a:tab pos="2871720" algn="l"/>
                <a:tab pos="3557520" algn="l"/>
                <a:tab pos="4243320" algn="l"/>
                <a:tab pos="4929120" algn="l"/>
                <a:tab pos="5614920" algn="l"/>
                <a:tab pos="6300720" algn="l"/>
                <a:tab pos="6986520" algn="l"/>
              </a:tabLst>
            </a:pPr>
            <a:r>
              <a:rPr lang="en-GB" sz="1400" spc="-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e.g. High pressure gas in RF cavities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7396178-D4DF-2B7C-75BD-E06A2B78BEB9}"/>
              </a:ext>
            </a:extLst>
          </p:cNvPr>
          <p:cNvSpPr txBox="1"/>
          <p:nvPr/>
        </p:nvSpPr>
        <p:spPr>
          <a:xfrm>
            <a:off x="107504" y="4743023"/>
            <a:ext cx="1944216" cy="276999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r>
              <a:rPr lang="en-CH" sz="1200" dirty="0">
                <a:latin typeface="Calibri" panose="020F0502020204030204" pitchFamily="34" charset="0"/>
                <a:cs typeface="Calibri" panose="020F0502020204030204" pitchFamily="34" charset="0"/>
              </a:rPr>
              <a:t>Ch. Rogers, </a:t>
            </a:r>
            <a:r>
              <a:rPr lang="en-GB" sz="1200" spc="-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Zhu </a:t>
            </a:r>
            <a:r>
              <a:rPr lang="en-GB" sz="1200" spc="-1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Ruihu</a:t>
            </a:r>
            <a:r>
              <a:rPr lang="en-CH" sz="1200" dirty="0">
                <a:latin typeface="Calibri" panose="020F0502020204030204" pitchFamily="34" charset="0"/>
                <a:cs typeface="Calibri" panose="020F0502020204030204" pitchFamily="34" charset="0"/>
              </a:rPr>
              <a:t> et al.</a:t>
            </a:r>
          </a:p>
        </p:txBody>
      </p:sp>
      <p:pic>
        <p:nvPicPr>
          <p:cNvPr id="3" name="Grafik 18" descr="Grafik 18">
            <a:extLst>
              <a:ext uri="{FF2B5EF4-FFF2-40B4-BE49-F238E27FC236}">
                <a16:creationId xmlns:a16="http://schemas.microsoft.com/office/drawing/2014/main" id="{11EC32B5-C9E6-F78D-86F1-6F790CDB553C}"/>
              </a:ext>
            </a:extLst>
          </p:cNvPr>
          <p:cNvPicPr/>
          <p:nvPr/>
        </p:nvPicPr>
        <p:blipFill>
          <a:blip r:embed="rId3"/>
          <a:stretch/>
        </p:blipFill>
        <p:spPr>
          <a:xfrm>
            <a:off x="6336243" y="863960"/>
            <a:ext cx="2870640" cy="2360610"/>
          </a:xfrm>
          <a:prstGeom prst="rect">
            <a:avLst/>
          </a:prstGeom>
          <a:ln w="12600">
            <a:noFill/>
          </a:ln>
        </p:spPr>
      </p:pic>
      <p:sp>
        <p:nvSpPr>
          <p:cNvPr id="4" name="TextShape 3">
            <a:extLst>
              <a:ext uri="{FF2B5EF4-FFF2-40B4-BE49-F238E27FC236}">
                <a16:creationId xmlns:a16="http://schemas.microsoft.com/office/drawing/2014/main" id="{D30702C5-3D3E-4D23-18F7-69F7E7F1972D}"/>
              </a:ext>
            </a:extLst>
          </p:cNvPr>
          <p:cNvSpPr txBox="1"/>
          <p:nvPr/>
        </p:nvSpPr>
        <p:spPr>
          <a:xfrm>
            <a:off x="7668344" y="4133018"/>
            <a:ext cx="1379130" cy="23893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txBody>
          <a:bodyPr lIns="67500" tIns="33750" rIns="67500" bIns="33750">
            <a:noAutofit/>
          </a:bodyPr>
          <a:lstStyle/>
          <a:p>
            <a:r>
              <a:rPr lang="en-GB" sz="1200" spc="-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B. </a:t>
            </a:r>
            <a:r>
              <a:rPr lang="en-GB" sz="1200" spc="-1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Stechauner</a:t>
            </a:r>
            <a:r>
              <a:rPr lang="en-GB" sz="1200" spc="-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et al.</a:t>
            </a:r>
          </a:p>
        </p:txBody>
      </p:sp>
      <p:sp>
        <p:nvSpPr>
          <p:cNvPr id="5" name="TextShape 7">
            <a:extLst>
              <a:ext uri="{FF2B5EF4-FFF2-40B4-BE49-F238E27FC236}">
                <a16:creationId xmlns:a16="http://schemas.microsoft.com/office/drawing/2014/main" id="{977D2DC3-E3DE-B055-F906-3821A13ADB9D}"/>
              </a:ext>
            </a:extLst>
          </p:cNvPr>
          <p:cNvSpPr txBox="1"/>
          <p:nvPr/>
        </p:nvSpPr>
        <p:spPr>
          <a:xfrm>
            <a:off x="6737059" y="3314258"/>
            <a:ext cx="2069007" cy="1057692"/>
          </a:xfrm>
          <a:prstGeom prst="rect">
            <a:avLst/>
          </a:prstGeom>
          <a:noFill/>
          <a:ln>
            <a:noFill/>
          </a:ln>
        </p:spPr>
        <p:txBody>
          <a:bodyPr lIns="67500" tIns="35100" rIns="67500" bIns="35100">
            <a:noAutofit/>
          </a:bodyPr>
          <a:lstStyle/>
          <a:p>
            <a:pPr>
              <a:spcBef>
                <a:spcPts val="374"/>
              </a:spcBef>
              <a:buClr>
                <a:schemeClr val="tx1"/>
              </a:buClr>
              <a:buSzPct val="100000"/>
              <a:tabLst>
                <a:tab pos="428490" algn="l"/>
                <a:tab pos="1114290" algn="l"/>
                <a:tab pos="1800090" algn="l"/>
                <a:tab pos="2485890" algn="l"/>
                <a:tab pos="3171690" algn="l"/>
                <a:tab pos="3857490" algn="l"/>
                <a:tab pos="4543290" algn="l"/>
                <a:tab pos="5229090" algn="l"/>
                <a:tab pos="5914890" algn="l"/>
                <a:tab pos="6600690" algn="l"/>
                <a:tab pos="7286490" algn="l"/>
              </a:tabLst>
            </a:pPr>
            <a:r>
              <a:rPr lang="en-GB" sz="1400" b="1" spc="-1" dirty="0">
                <a:latin typeface="Calibri" panose="020F0502020204030204" pitchFamily="34" charset="0"/>
                <a:cs typeface="Calibri" panose="020F0502020204030204" pitchFamily="34" charset="0"/>
              </a:rPr>
              <a:t>Final Cooling 1:</a:t>
            </a:r>
          </a:p>
          <a:p>
            <a:pPr>
              <a:spcBef>
                <a:spcPts val="374"/>
              </a:spcBef>
              <a:buClr>
                <a:schemeClr val="tx1"/>
              </a:buClr>
              <a:buSzPct val="100000"/>
              <a:tabLst>
                <a:tab pos="428490" algn="l"/>
                <a:tab pos="1114290" algn="l"/>
                <a:tab pos="1800090" algn="l"/>
                <a:tab pos="2485890" algn="l"/>
                <a:tab pos="3171690" algn="l"/>
                <a:tab pos="3857490" algn="l"/>
                <a:tab pos="4543290" algn="l"/>
                <a:tab pos="5229090" algn="l"/>
                <a:tab pos="5914890" algn="l"/>
                <a:tab pos="6600690" algn="l"/>
                <a:tab pos="7286490" algn="l"/>
              </a:tabLst>
            </a:pPr>
            <a:r>
              <a:rPr lang="en-GB" sz="1400" spc="-1" dirty="0">
                <a:latin typeface="Calibri" panose="020F0502020204030204" pitchFamily="34" charset="0"/>
                <a:cs typeface="Calibri" panose="020F0502020204030204" pitchFamily="34" charset="0"/>
              </a:rPr>
              <a:t>Determine optimum cooling energy based on emittances</a:t>
            </a:r>
          </a:p>
        </p:txBody>
      </p:sp>
      <p:sp>
        <p:nvSpPr>
          <p:cNvPr id="6" name="TextShape 7">
            <a:extLst>
              <a:ext uri="{FF2B5EF4-FFF2-40B4-BE49-F238E27FC236}">
                <a16:creationId xmlns:a16="http://schemas.microsoft.com/office/drawing/2014/main" id="{8FA7AFA4-2E0E-AFE2-7D62-12A68DA9104F}"/>
              </a:ext>
            </a:extLst>
          </p:cNvPr>
          <p:cNvSpPr txBox="1"/>
          <p:nvPr/>
        </p:nvSpPr>
        <p:spPr>
          <a:xfrm>
            <a:off x="3563888" y="1892675"/>
            <a:ext cx="2735490" cy="895099"/>
          </a:xfrm>
          <a:prstGeom prst="rect">
            <a:avLst/>
          </a:prstGeom>
          <a:noFill/>
          <a:ln>
            <a:noFill/>
          </a:ln>
        </p:spPr>
        <p:txBody>
          <a:bodyPr lIns="67500" tIns="35100" rIns="67500" bIns="35100">
            <a:noAutofit/>
          </a:bodyPr>
          <a:lstStyle/>
          <a:p>
            <a:pPr>
              <a:spcBef>
                <a:spcPts val="374"/>
              </a:spcBef>
              <a:buClr>
                <a:schemeClr val="tx1"/>
              </a:buClr>
              <a:buSzPct val="100000"/>
              <a:tabLst>
                <a:tab pos="428490" algn="l"/>
                <a:tab pos="1114290" algn="l"/>
                <a:tab pos="1800090" algn="l"/>
                <a:tab pos="2485890" algn="l"/>
                <a:tab pos="3171690" algn="l"/>
                <a:tab pos="3857490" algn="l"/>
                <a:tab pos="4543290" algn="l"/>
                <a:tab pos="5229090" algn="l"/>
                <a:tab pos="5914890" algn="l"/>
                <a:tab pos="6600690" algn="l"/>
                <a:tab pos="7286490" algn="l"/>
              </a:tabLst>
            </a:pPr>
            <a:r>
              <a:rPr lang="en-GB" sz="1400" b="1" spc="-1" dirty="0">
                <a:latin typeface="Calibri" panose="020F0502020204030204" pitchFamily="34" charset="0"/>
                <a:cs typeface="Calibri" panose="020F0502020204030204" pitchFamily="34" charset="0"/>
              </a:rPr>
              <a:t>Code development</a:t>
            </a:r>
            <a:r>
              <a:rPr lang="en-GB" sz="1400" spc="-1" dirty="0">
                <a:latin typeface="Calibri" panose="020F0502020204030204" pitchFamily="34" charset="0"/>
                <a:cs typeface="Calibri" panose="020F0502020204030204" pitchFamily="34" charset="0"/>
              </a:rPr>
              <a:t>: Integrating multiple scattering in </a:t>
            </a:r>
            <a:r>
              <a:rPr lang="en-GB" sz="1400" b="1" spc="-1" dirty="0">
                <a:latin typeface="Calibri" panose="020F0502020204030204" pitchFamily="34" charset="0"/>
                <a:cs typeface="Calibri" panose="020F0502020204030204" pitchFamily="34" charset="0"/>
              </a:rPr>
              <a:t>RFTRACK</a:t>
            </a:r>
            <a:r>
              <a:rPr lang="en-GB" sz="1400" spc="-1" dirty="0">
                <a:latin typeface="Calibri" panose="020F0502020204030204" pitchFamily="34" charset="0"/>
                <a:cs typeface="Calibri" panose="020F0502020204030204" pitchFamily="34" charset="0"/>
              </a:rPr>
              <a:t>, code maintained at CERN, including collective effects</a:t>
            </a:r>
          </a:p>
        </p:txBody>
      </p:sp>
      <p:sp>
        <p:nvSpPr>
          <p:cNvPr id="7" name="TextShape 3">
            <a:extLst>
              <a:ext uri="{FF2B5EF4-FFF2-40B4-BE49-F238E27FC236}">
                <a16:creationId xmlns:a16="http://schemas.microsoft.com/office/drawing/2014/main" id="{4825755A-5F72-283F-930B-24C329E2E6FE}"/>
              </a:ext>
            </a:extLst>
          </p:cNvPr>
          <p:cNvSpPr txBox="1"/>
          <p:nvPr/>
        </p:nvSpPr>
        <p:spPr>
          <a:xfrm>
            <a:off x="3636147" y="1647489"/>
            <a:ext cx="2376013" cy="23893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txBody>
          <a:bodyPr lIns="67500" tIns="33750" rIns="67500" bIns="33750">
            <a:noAutofit/>
          </a:bodyPr>
          <a:lstStyle/>
          <a:p>
            <a:r>
              <a:rPr lang="en-GB" sz="1200" spc="-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A. Latina, E. </a:t>
            </a:r>
            <a:r>
              <a:rPr lang="en-GB" sz="1200" spc="-1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Fol</a:t>
            </a:r>
            <a:r>
              <a:rPr lang="en-GB" sz="1200" spc="-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B. </a:t>
            </a:r>
            <a:r>
              <a:rPr lang="en-GB" sz="1200" spc="-1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Stechauner</a:t>
            </a:r>
            <a:r>
              <a:rPr lang="en-GB" sz="1200" spc="-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at al.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TextShape 1"/>
          <p:cNvSpPr txBox="1"/>
          <p:nvPr/>
        </p:nvSpPr>
        <p:spPr>
          <a:xfrm>
            <a:off x="1885770" y="-540"/>
            <a:ext cx="5844690" cy="484058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r>
              <a:rPr lang="en-GB" sz="3200" spc="-1" dirty="0">
                <a:latin typeface="Calibri" panose="020F0502020204030204" pitchFamily="34" charset="0"/>
                <a:cs typeface="Calibri" panose="020F0502020204030204" pitchFamily="34" charset="0"/>
              </a:rPr>
              <a:t>Muon Cooling</a:t>
            </a:r>
          </a:p>
        </p:txBody>
      </p:sp>
      <p:pic>
        <p:nvPicPr>
          <p:cNvPr id="122" name="Grafik 2" descr="Grafik 2"/>
          <p:cNvPicPr/>
          <p:nvPr/>
        </p:nvPicPr>
        <p:blipFill>
          <a:blip r:embed="rId2"/>
          <a:stretch/>
        </p:blipFill>
        <p:spPr>
          <a:xfrm>
            <a:off x="5364088" y="591068"/>
            <a:ext cx="3600400" cy="2556745"/>
          </a:xfrm>
          <a:prstGeom prst="rect">
            <a:avLst/>
          </a:prstGeom>
          <a:ln w="12600">
            <a:noFill/>
          </a:ln>
        </p:spPr>
      </p:pic>
      <p:sp>
        <p:nvSpPr>
          <p:cNvPr id="123" name="TextShape 2"/>
          <p:cNvSpPr txBox="1"/>
          <p:nvPr/>
        </p:nvSpPr>
        <p:spPr>
          <a:xfrm>
            <a:off x="5076056" y="3147813"/>
            <a:ext cx="3960440" cy="1684260"/>
          </a:xfrm>
          <a:prstGeom prst="rect">
            <a:avLst/>
          </a:prstGeom>
          <a:noFill/>
          <a:ln>
            <a:noFill/>
          </a:ln>
        </p:spPr>
        <p:txBody>
          <a:bodyPr lIns="67500" tIns="35100" rIns="67500" bIns="35100">
            <a:noAutofit/>
          </a:bodyPr>
          <a:lstStyle/>
          <a:p>
            <a:pPr>
              <a:spcBef>
                <a:spcPts val="374"/>
              </a:spcBef>
              <a:buClr>
                <a:schemeClr val="tx1"/>
              </a:buClr>
              <a:buSzPct val="100000"/>
              <a:tabLst>
                <a:tab pos="428490" algn="l"/>
                <a:tab pos="1114290" algn="l"/>
                <a:tab pos="1800090" algn="l"/>
                <a:tab pos="2485890" algn="l"/>
                <a:tab pos="3171690" algn="l"/>
                <a:tab pos="3857490" algn="l"/>
                <a:tab pos="4543290" algn="l"/>
                <a:tab pos="5229090" algn="l"/>
                <a:tab pos="5914890" algn="l"/>
                <a:tab pos="6600690" algn="l"/>
                <a:tab pos="7286490" algn="l"/>
              </a:tabLst>
            </a:pPr>
            <a:r>
              <a:rPr lang="en-GB" sz="1400" b="1" spc="-1" dirty="0">
                <a:latin typeface="Calibri" panose="020F0502020204030204" pitchFamily="34" charset="0"/>
                <a:cs typeface="Calibri" panose="020F0502020204030204" pitchFamily="34" charset="0"/>
              </a:rPr>
              <a:t>Cooling technology</a:t>
            </a:r>
          </a:p>
          <a:p>
            <a:pPr>
              <a:spcBef>
                <a:spcPts val="374"/>
              </a:spcBef>
              <a:buClr>
                <a:schemeClr val="tx1"/>
              </a:buClr>
              <a:buSzPct val="100000"/>
              <a:tabLst>
                <a:tab pos="428490" algn="l"/>
                <a:tab pos="1114290" algn="l"/>
                <a:tab pos="1800090" algn="l"/>
                <a:tab pos="2485890" algn="l"/>
                <a:tab pos="3171690" algn="l"/>
                <a:tab pos="3857490" algn="l"/>
                <a:tab pos="4543290" algn="l"/>
                <a:tab pos="5229090" algn="l"/>
                <a:tab pos="5914890" algn="l"/>
                <a:tab pos="6600690" algn="l"/>
                <a:tab pos="7286490" algn="l"/>
              </a:tabLst>
            </a:pPr>
            <a:r>
              <a:rPr lang="en-GB" sz="1400" spc="-1" dirty="0">
                <a:latin typeface="Calibri" panose="020F0502020204030204" pitchFamily="34" charset="0"/>
                <a:cs typeface="Calibri" panose="020F0502020204030204" pitchFamily="34" charset="0"/>
              </a:rPr>
              <a:t>Started considering absorber for final cooling</a:t>
            </a:r>
          </a:p>
          <a:p>
            <a:pPr marL="285750" indent="-285750">
              <a:spcBef>
                <a:spcPts val="374"/>
              </a:spcBef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>
                <a:tab pos="428490" algn="l"/>
                <a:tab pos="1114290" algn="l"/>
                <a:tab pos="1800090" algn="l"/>
                <a:tab pos="2485890" algn="l"/>
                <a:tab pos="3171690" algn="l"/>
                <a:tab pos="3857490" algn="l"/>
                <a:tab pos="4543290" algn="l"/>
                <a:tab pos="5229090" algn="l"/>
                <a:tab pos="5914890" algn="l"/>
                <a:tab pos="6600690" algn="l"/>
                <a:tab pos="7286490" algn="l"/>
              </a:tabLst>
            </a:pPr>
            <a:r>
              <a:rPr lang="en-GB" sz="1400" spc="-1" dirty="0">
                <a:latin typeface="Calibri" panose="020F0502020204030204" pitchFamily="34" charset="0"/>
                <a:cs typeface="Calibri" panose="020F0502020204030204" pitchFamily="34" charset="0"/>
              </a:rPr>
              <a:t>Muon beam is dense, have to consider heating</a:t>
            </a:r>
          </a:p>
          <a:p>
            <a:pPr marL="285750" indent="-285750">
              <a:spcBef>
                <a:spcPts val="374"/>
              </a:spcBef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>
                <a:tab pos="428490" algn="l"/>
                <a:tab pos="1114290" algn="l"/>
                <a:tab pos="1800090" algn="l"/>
                <a:tab pos="2485890" algn="l"/>
                <a:tab pos="3171690" algn="l"/>
                <a:tab pos="3857490" algn="l"/>
                <a:tab pos="4543290" algn="l"/>
                <a:tab pos="5229090" algn="l"/>
                <a:tab pos="5914890" algn="l"/>
                <a:tab pos="6600690" algn="l"/>
                <a:tab pos="7286490" algn="l"/>
              </a:tabLst>
            </a:pPr>
            <a:r>
              <a:rPr lang="en-GB" sz="1400" spc="-1" dirty="0">
                <a:latin typeface="Calibri" panose="020F0502020204030204" pitchFamily="34" charset="0"/>
                <a:cs typeface="Calibri" panose="020F0502020204030204" pitchFamily="34" charset="0"/>
              </a:rPr>
              <a:t>Can limit pressure rise limited with gas density</a:t>
            </a:r>
          </a:p>
          <a:p>
            <a:pPr marL="742950" lvl="1" indent="-285750">
              <a:spcBef>
                <a:spcPts val="374"/>
              </a:spcBef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>
                <a:tab pos="428490" algn="l"/>
                <a:tab pos="1114290" algn="l"/>
                <a:tab pos="1800090" algn="l"/>
                <a:tab pos="2485890" algn="l"/>
                <a:tab pos="3171690" algn="l"/>
                <a:tab pos="3857490" algn="l"/>
                <a:tab pos="4543290" algn="l"/>
                <a:tab pos="5229090" algn="l"/>
                <a:tab pos="5914890" algn="l"/>
                <a:tab pos="6600690" algn="l"/>
                <a:tab pos="7286490" algn="l"/>
              </a:tabLst>
            </a:pPr>
            <a:r>
              <a:rPr lang="en-GB" sz="1400" spc="-1" dirty="0">
                <a:latin typeface="Calibri" panose="020F0502020204030204" pitchFamily="34" charset="0"/>
                <a:cs typeface="Calibri" panose="020F0502020204030204" pitchFamily="34" charset="0"/>
              </a:rPr>
              <a:t>Leads to acceptable absorber lengths</a:t>
            </a:r>
          </a:p>
          <a:p>
            <a:pPr marL="285750" indent="-285750">
              <a:spcBef>
                <a:spcPts val="374"/>
              </a:spcBef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>
                <a:tab pos="428490" algn="l"/>
                <a:tab pos="1114290" algn="l"/>
                <a:tab pos="1800090" algn="l"/>
                <a:tab pos="2485890" algn="l"/>
                <a:tab pos="3171690" algn="l"/>
                <a:tab pos="3857490" algn="l"/>
                <a:tab pos="4543290" algn="l"/>
                <a:tab pos="5229090" algn="l"/>
                <a:tab pos="5914890" algn="l"/>
                <a:tab pos="6600690" algn="l"/>
                <a:tab pos="7286490" algn="l"/>
              </a:tabLst>
            </a:pPr>
            <a:r>
              <a:rPr lang="en-GB" sz="1400" spc="-1" dirty="0">
                <a:latin typeface="Calibri" panose="020F0502020204030204" pitchFamily="34" charset="0"/>
                <a:cs typeface="Calibri" panose="020F0502020204030204" pitchFamily="34" charset="0"/>
              </a:rPr>
              <a:t>Windows are under investigation</a:t>
            </a:r>
          </a:p>
          <a:p>
            <a:pPr marL="742950" lvl="1" indent="-285750">
              <a:spcBef>
                <a:spcPts val="374"/>
              </a:spcBef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>
                <a:tab pos="428490" algn="l"/>
                <a:tab pos="1114290" algn="l"/>
                <a:tab pos="1800090" algn="l"/>
                <a:tab pos="2485890" algn="l"/>
                <a:tab pos="3171690" algn="l"/>
                <a:tab pos="3857490" algn="l"/>
                <a:tab pos="4543290" algn="l"/>
                <a:tab pos="5229090" algn="l"/>
                <a:tab pos="5914890" algn="l"/>
                <a:tab pos="6600690" algn="l"/>
                <a:tab pos="7286490" algn="l"/>
              </a:tabLst>
            </a:pPr>
            <a:r>
              <a:rPr lang="en-GB" sz="1400" spc="-1" dirty="0">
                <a:latin typeface="Calibri" panose="020F0502020204030204" pitchFamily="34" charset="0"/>
                <a:cs typeface="Calibri" panose="020F0502020204030204" pitchFamily="34" charset="0"/>
              </a:rPr>
              <a:t>Plan experiments at </a:t>
            </a:r>
            <a:r>
              <a:rPr lang="en-GB" sz="1400" spc="-1" dirty="0" err="1">
                <a:latin typeface="Calibri" panose="020F0502020204030204" pitchFamily="34" charset="0"/>
                <a:cs typeface="Calibri" panose="020F0502020204030204" pitchFamily="34" charset="0"/>
              </a:rPr>
              <a:t>HiRadMat</a:t>
            </a:r>
            <a:endParaRPr lang="en-GB" sz="1400" spc="-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24" name="TextShape 3"/>
          <p:cNvSpPr txBox="1"/>
          <p:nvPr/>
        </p:nvSpPr>
        <p:spPr>
          <a:xfrm>
            <a:off x="3347864" y="4876006"/>
            <a:ext cx="2016224" cy="246315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txBody>
          <a:bodyPr lIns="67500" tIns="33750" rIns="67500" bIns="33750">
            <a:noAutofit/>
          </a:bodyPr>
          <a:lstStyle/>
          <a:p>
            <a:r>
              <a:rPr lang="en-GB" sz="1200" spc="-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B. </a:t>
            </a:r>
            <a:r>
              <a:rPr lang="en-GB" sz="1200" spc="-1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Stechauner</a:t>
            </a:r>
            <a:r>
              <a:rPr lang="en-GB" sz="1200" spc="-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J. Ferreira et al.</a:t>
            </a:r>
          </a:p>
        </p:txBody>
      </p:sp>
      <p:pic>
        <p:nvPicPr>
          <p:cNvPr id="3" name="12cells_emittZ_with_values.png" descr="12cells_emittZ_with_values.png">
            <a:extLst>
              <a:ext uri="{FF2B5EF4-FFF2-40B4-BE49-F238E27FC236}">
                <a16:creationId xmlns:a16="http://schemas.microsoft.com/office/drawing/2014/main" id="{241DD8BB-F16D-EBE9-3AAD-1289B3869B54}"/>
              </a:ext>
            </a:extLst>
          </p:cNvPr>
          <p:cNvPicPr/>
          <p:nvPr/>
        </p:nvPicPr>
        <p:blipFill>
          <a:blip r:embed="rId3"/>
          <a:srcRect l="9749"/>
          <a:stretch/>
        </p:blipFill>
        <p:spPr>
          <a:xfrm>
            <a:off x="179512" y="1516069"/>
            <a:ext cx="3676828" cy="1343713"/>
          </a:xfrm>
          <a:prstGeom prst="rect">
            <a:avLst/>
          </a:prstGeom>
          <a:ln w="12600">
            <a:noFill/>
          </a:ln>
        </p:spPr>
      </p:pic>
      <p:pic>
        <p:nvPicPr>
          <p:cNvPr id="4" name="Emitt_4D_inOptimized_solenoid_13 cells.png" descr="Emitt_4D_inOptimized_solenoid_13 cells.png">
            <a:extLst>
              <a:ext uri="{FF2B5EF4-FFF2-40B4-BE49-F238E27FC236}">
                <a16:creationId xmlns:a16="http://schemas.microsoft.com/office/drawing/2014/main" id="{BB71E97B-6644-2957-1D93-C625C82D8140}"/>
              </a:ext>
            </a:extLst>
          </p:cNvPr>
          <p:cNvPicPr/>
          <p:nvPr/>
        </p:nvPicPr>
        <p:blipFill>
          <a:blip r:embed="rId4"/>
          <a:srcRect l="8128" b="2407"/>
          <a:stretch/>
        </p:blipFill>
        <p:spPr>
          <a:xfrm>
            <a:off x="179512" y="2931790"/>
            <a:ext cx="3492592" cy="1881698"/>
          </a:xfrm>
          <a:prstGeom prst="rect">
            <a:avLst/>
          </a:prstGeom>
          <a:ln w="12600">
            <a:noFill/>
          </a:ln>
        </p:spPr>
      </p:pic>
      <p:sp>
        <p:nvSpPr>
          <p:cNvPr id="5" name="TextShape 7">
            <a:extLst>
              <a:ext uri="{FF2B5EF4-FFF2-40B4-BE49-F238E27FC236}">
                <a16:creationId xmlns:a16="http://schemas.microsoft.com/office/drawing/2014/main" id="{175A60D3-12A1-D022-6623-7BAA5B9F5EE6}"/>
              </a:ext>
            </a:extLst>
          </p:cNvPr>
          <p:cNvSpPr txBox="1"/>
          <p:nvPr/>
        </p:nvSpPr>
        <p:spPr>
          <a:xfrm>
            <a:off x="1124512" y="545982"/>
            <a:ext cx="3266772" cy="970087"/>
          </a:xfrm>
          <a:prstGeom prst="rect">
            <a:avLst/>
          </a:prstGeom>
          <a:noFill/>
          <a:ln>
            <a:noFill/>
          </a:ln>
        </p:spPr>
        <p:txBody>
          <a:bodyPr lIns="67500" tIns="35100" rIns="67500" bIns="35100">
            <a:noAutofit/>
          </a:bodyPr>
          <a:lstStyle/>
          <a:p>
            <a:pPr>
              <a:spcBef>
                <a:spcPts val="374"/>
              </a:spcBef>
              <a:buClr>
                <a:schemeClr val="tx1"/>
              </a:buClr>
              <a:buSzPct val="100000"/>
              <a:tabLst>
                <a:tab pos="428490" algn="l"/>
                <a:tab pos="1114290" algn="l"/>
                <a:tab pos="1800090" algn="l"/>
                <a:tab pos="2485890" algn="l"/>
                <a:tab pos="3171690" algn="l"/>
                <a:tab pos="3857490" algn="l"/>
                <a:tab pos="4543290" algn="l"/>
                <a:tab pos="5229090" algn="l"/>
                <a:tab pos="5914890" algn="l"/>
                <a:tab pos="6600690" algn="l"/>
                <a:tab pos="7286490" algn="l"/>
              </a:tabLst>
            </a:pPr>
            <a:r>
              <a:rPr lang="en-GB" sz="1400" b="1" spc="-1" dirty="0">
                <a:latin typeface="Calibri" panose="020F0502020204030204" pitchFamily="34" charset="0"/>
                <a:cs typeface="Calibri" panose="020F0502020204030204" pitchFamily="34" charset="0"/>
              </a:rPr>
              <a:t>Final cooling design</a:t>
            </a:r>
          </a:p>
          <a:p>
            <a:pPr>
              <a:spcBef>
                <a:spcPts val="374"/>
              </a:spcBef>
              <a:buClr>
                <a:schemeClr val="tx1"/>
              </a:buClr>
              <a:buSzPct val="100000"/>
              <a:tabLst>
                <a:tab pos="428490" algn="l"/>
                <a:tab pos="1114290" algn="l"/>
                <a:tab pos="1800090" algn="l"/>
                <a:tab pos="2485890" algn="l"/>
                <a:tab pos="3171690" algn="l"/>
                <a:tab pos="3857490" algn="l"/>
                <a:tab pos="4543290" algn="l"/>
                <a:tab pos="5229090" algn="l"/>
                <a:tab pos="5914890" algn="l"/>
                <a:tab pos="6600690" algn="l"/>
                <a:tab pos="7286490" algn="l"/>
              </a:tabLst>
            </a:pPr>
            <a:r>
              <a:rPr lang="en-GB" sz="1400" spc="-1" dirty="0">
                <a:latin typeface="Calibri" panose="020F0502020204030204" pitchFamily="34" charset="0"/>
                <a:cs typeface="Calibri" panose="020F0502020204030204" pitchFamily="34" charset="0"/>
              </a:rPr>
              <a:t>Simplified RF, 40 T solenoids, 4 MeV after last window</a:t>
            </a:r>
          </a:p>
          <a:p>
            <a:pPr marL="285750" indent="-285750">
              <a:spcBef>
                <a:spcPts val="374"/>
              </a:spcBef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>
                <a:tab pos="428490" algn="l"/>
                <a:tab pos="1114290" algn="l"/>
                <a:tab pos="1800090" algn="l"/>
                <a:tab pos="2485890" algn="l"/>
                <a:tab pos="3171690" algn="l"/>
                <a:tab pos="3857490" algn="l"/>
                <a:tab pos="4543290" algn="l"/>
                <a:tab pos="5229090" algn="l"/>
                <a:tab pos="5914890" algn="l"/>
                <a:tab pos="6600690" algn="l"/>
                <a:tab pos="7286490" algn="l"/>
              </a:tabLst>
            </a:pPr>
            <a:r>
              <a:rPr lang="en-GB" sz="1400" spc="-1" dirty="0">
                <a:latin typeface="Calibri" panose="020F0502020204030204" pitchFamily="34" charset="0"/>
                <a:cs typeface="Calibri" panose="020F0502020204030204" pitchFamily="34" charset="0"/>
              </a:rPr>
              <a:t>Comes closer to target performance</a:t>
            </a:r>
          </a:p>
        </p:txBody>
      </p:sp>
      <p:sp>
        <p:nvSpPr>
          <p:cNvPr id="6" name="TextShape 3">
            <a:extLst>
              <a:ext uri="{FF2B5EF4-FFF2-40B4-BE49-F238E27FC236}">
                <a16:creationId xmlns:a16="http://schemas.microsoft.com/office/drawing/2014/main" id="{82F17A88-E833-9D89-2C2B-BF1CB9B9C28D}"/>
              </a:ext>
            </a:extLst>
          </p:cNvPr>
          <p:cNvSpPr txBox="1"/>
          <p:nvPr/>
        </p:nvSpPr>
        <p:spPr>
          <a:xfrm>
            <a:off x="395536" y="1652346"/>
            <a:ext cx="1652826" cy="244581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txBody>
          <a:bodyPr lIns="67500" tIns="33750" rIns="67500" bIns="33750">
            <a:noAutofit/>
          </a:bodyPr>
          <a:lstStyle/>
          <a:p>
            <a:r>
              <a:rPr lang="en-GB" sz="1200" spc="-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E. </a:t>
            </a:r>
            <a:r>
              <a:rPr lang="en-GB" sz="1200" spc="-1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Fol</a:t>
            </a:r>
            <a:r>
              <a:rPr lang="en-GB" sz="1200" spc="-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Ch. Rogers et al.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2"/>
          </p:nvPr>
        </p:nvSpPr>
        <p:spPr>
          <a:xfrm>
            <a:off x="195944" y="915566"/>
            <a:ext cx="3735976" cy="3086644"/>
          </a:xfrm>
        </p:spPr>
        <p:txBody>
          <a:bodyPr/>
          <a:lstStyle/>
          <a:p>
            <a:pPr marL="35764" indent="-158397"/>
            <a:r>
              <a:rPr lang="en-US" sz="1350" b="1" dirty="0">
                <a:latin typeface="Calibri" panose="020F0502020204030204" pitchFamily="34" charset="0"/>
                <a:cs typeface="Calibri" panose="020F0502020204030204" pitchFamily="34" charset="0"/>
              </a:rPr>
              <a:t>Detailed parameter table (by F. Batsch): </a:t>
            </a:r>
            <a:r>
              <a:rPr lang="en-US" sz="1350" b="1" dirty="0">
                <a:latin typeface="Calibri" panose="020F0502020204030204" pitchFamily="34" charset="0"/>
                <a:cs typeface="Calibri" panose="020F0502020204030204" pitchFamily="34" charset="0"/>
                <a:hlinkClick r:id="rId3"/>
              </a:rPr>
              <a:t>https://cernbox.cern.ch/index.php/s/I9VpITncUeCBtiz</a:t>
            </a:r>
            <a:endParaRPr lang="en-US" sz="135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5764" indent="-158397"/>
            <a:r>
              <a:rPr lang="en-US" sz="1350" dirty="0">
                <a:latin typeface="Calibri" panose="020F0502020204030204" pitchFamily="34" charset="0"/>
                <a:cs typeface="Calibri" panose="020F0502020204030204" pitchFamily="34" charset="0"/>
              </a:rPr>
              <a:t>Parameters of the 4</a:t>
            </a:r>
            <a:r>
              <a:rPr lang="en-US" sz="1350" baseline="30000" dirty="0">
                <a:latin typeface="Calibri" panose="020F0502020204030204" pitchFamily="34" charset="0"/>
                <a:cs typeface="Calibri" panose="020F0502020204030204" pitchFamily="34" charset="0"/>
              </a:rPr>
              <a:t>th</a:t>
            </a:r>
            <a:r>
              <a:rPr lang="en-US" sz="1350" dirty="0">
                <a:latin typeface="Calibri" panose="020F0502020204030204" pitchFamily="34" charset="0"/>
                <a:cs typeface="Calibri" panose="020F0502020204030204" pitchFamily="34" charset="0"/>
              </a:rPr>
              <a:t> RCS under study.</a:t>
            </a:r>
          </a:p>
          <a:p>
            <a:pPr marL="35764" indent="-158397"/>
            <a:r>
              <a:rPr lang="en-US" sz="1350" b="1" dirty="0">
                <a:latin typeface="Calibri" panose="020F0502020204030204" pitchFamily="34" charset="0"/>
                <a:cs typeface="Calibri" panose="020F0502020204030204" pitchFamily="34" charset="0"/>
              </a:rPr>
              <a:t>Several proceedings at IPAC’23:</a:t>
            </a:r>
            <a:endParaRPr lang="en-US" sz="1725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35801" lvl="1" indent="-158397"/>
            <a:r>
              <a:rPr lang="en-US" sz="1050" dirty="0">
                <a:latin typeface="Calibri" panose="020F0502020204030204" pitchFamily="34" charset="0"/>
                <a:cs typeface="Calibri" panose="020F0502020204030204" pitchFamily="34" charset="0"/>
              </a:rPr>
              <a:t>“Parameter Ranges For A Chain Of Rapid Cycling Synchrotrons For A Muon Collider Complex”</a:t>
            </a:r>
          </a:p>
          <a:p>
            <a:pPr marL="335801" lvl="1" indent="-158397"/>
            <a:r>
              <a:rPr lang="en-US" sz="1050" dirty="0">
                <a:latin typeface="Calibri" panose="020F0502020204030204" pitchFamily="34" charset="0"/>
                <a:cs typeface="Calibri" panose="020F0502020204030204" pitchFamily="34" charset="0"/>
              </a:rPr>
              <a:t>“Longitudinal beam dynamics and RF requirements for a chain of muon RCSs”</a:t>
            </a:r>
          </a:p>
          <a:p>
            <a:pPr marL="335801" lvl="1" indent="-158397"/>
            <a:r>
              <a:rPr lang="en-US" sz="1050" dirty="0">
                <a:latin typeface="Calibri" panose="020F0502020204030204" pitchFamily="34" charset="0"/>
                <a:cs typeface="Calibri" panose="020F0502020204030204" pitchFamily="34" charset="0"/>
              </a:rPr>
              <a:t>“Transverse impedance and beam stability studies for the Muon collider Rapid Cycling Synchrotrons”</a:t>
            </a:r>
            <a:endParaRPr lang="en-US" sz="135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5764" indent="-158397"/>
            <a:r>
              <a:rPr lang="en-US" sz="1350" dirty="0">
                <a:latin typeface="Calibri" panose="020F0502020204030204" pitchFamily="34" charset="0"/>
                <a:cs typeface="Calibri" panose="020F0502020204030204" pitchFamily="34" charset="0"/>
              </a:rPr>
              <a:t>Next steps: </a:t>
            </a:r>
          </a:p>
          <a:p>
            <a:pPr marL="335801" lvl="1" indent="-158397"/>
            <a:r>
              <a:rPr lang="en-US" sz="1050" dirty="0">
                <a:latin typeface="Calibri" panose="020F0502020204030204" pitchFamily="34" charset="0"/>
                <a:cs typeface="Calibri" panose="020F0502020204030204" pitchFamily="34" charset="0"/>
              </a:rPr>
              <a:t>To refine the parameters tables.</a:t>
            </a:r>
          </a:p>
          <a:p>
            <a:pPr marL="335801" lvl="1" indent="-158397"/>
            <a:r>
              <a:rPr lang="en-US" sz="1050" dirty="0">
                <a:latin typeface="Calibri" panose="020F0502020204030204" pitchFamily="34" charset="0"/>
                <a:cs typeface="Calibri" panose="020F0502020204030204" pitchFamily="34" charset="0"/>
              </a:rPr>
              <a:t>To improve the lattice generator to get a full optics of the RCS (integration of the RF cavities).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24</a:t>
            </a:fld>
            <a:endParaRPr lang="en-GB" dirty="0"/>
          </a:p>
        </p:txBody>
      </p:sp>
      <p:sp>
        <p:nvSpPr>
          <p:cNvPr id="5" name="Titre 4"/>
          <p:cNvSpPr>
            <a:spLocks noGrp="1"/>
          </p:cNvSpPr>
          <p:nvPr>
            <p:ph type="title"/>
          </p:nvPr>
        </p:nvSpPr>
        <p:spPr>
          <a:xfrm>
            <a:off x="1295400" y="-20538"/>
            <a:ext cx="6781800" cy="565175"/>
          </a:xfrm>
        </p:spPr>
        <p:txBody>
          <a:bodyPr>
            <a:normAutofit/>
          </a:bodyPr>
          <a:lstStyle/>
          <a:p>
            <a:r>
              <a:rPr lang="en-GB" sz="3200" dirty="0">
                <a:latin typeface="Calibri" panose="020F0502020204030204" pitchFamily="34" charset="0"/>
                <a:cs typeface="Calibri" panose="020F0502020204030204" pitchFamily="34" charset="0"/>
              </a:rPr>
              <a:t>RCS Design</a:t>
            </a:r>
          </a:p>
        </p:txBody>
      </p:sp>
      <p:graphicFrame>
        <p:nvGraphicFramePr>
          <p:cNvPr id="6" name="Tableau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99541061"/>
              </p:ext>
            </p:extLst>
          </p:nvPr>
        </p:nvGraphicFramePr>
        <p:xfrm>
          <a:off x="3998002" y="789387"/>
          <a:ext cx="5059710" cy="4251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58174">
                  <a:extLst>
                    <a:ext uri="{9D8B030D-6E8A-4147-A177-3AD203B41FA5}">
                      <a16:colId xmlns:a16="http://schemas.microsoft.com/office/drawing/2014/main" val="1387354361"/>
                    </a:ext>
                  </a:extLst>
                </a:gridCol>
                <a:gridCol w="720080">
                  <a:extLst>
                    <a:ext uri="{9D8B030D-6E8A-4147-A177-3AD203B41FA5}">
                      <a16:colId xmlns:a16="http://schemas.microsoft.com/office/drawing/2014/main" val="2446103311"/>
                    </a:ext>
                  </a:extLst>
                </a:gridCol>
                <a:gridCol w="777456">
                  <a:extLst>
                    <a:ext uri="{9D8B030D-6E8A-4147-A177-3AD203B41FA5}">
                      <a16:colId xmlns:a16="http://schemas.microsoft.com/office/drawing/2014/main" val="886343032"/>
                    </a:ext>
                  </a:extLst>
                </a:gridCol>
                <a:gridCol w="702000">
                  <a:extLst>
                    <a:ext uri="{9D8B030D-6E8A-4147-A177-3AD203B41FA5}">
                      <a16:colId xmlns:a16="http://schemas.microsoft.com/office/drawing/2014/main" val="2573065654"/>
                    </a:ext>
                  </a:extLst>
                </a:gridCol>
                <a:gridCol w="702000">
                  <a:extLst>
                    <a:ext uri="{9D8B030D-6E8A-4147-A177-3AD203B41FA5}">
                      <a16:colId xmlns:a16="http://schemas.microsoft.com/office/drawing/2014/main" val="3257750146"/>
                    </a:ext>
                  </a:extLst>
                </a:gridCol>
              </a:tblGrid>
              <a:tr h="228600">
                <a:tc>
                  <a:txBody>
                    <a:bodyPr/>
                    <a:lstStyle/>
                    <a:p>
                      <a:endParaRPr lang="fr-FR" sz="11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fr-FR" sz="1100" dirty="0"/>
                        <a:t>RCS1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fr-FR" sz="1100" dirty="0"/>
                        <a:t>RCS2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fr-FR" sz="1100" dirty="0"/>
                        <a:t>RCS3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fr-FR" sz="1100" dirty="0"/>
                        <a:t>RCS4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3743219015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r>
                        <a:rPr lang="fr-FR" sz="1100" dirty="0" err="1"/>
                        <a:t>Hybrid</a:t>
                      </a:r>
                      <a:r>
                        <a:rPr lang="fr-FR" sz="1100" dirty="0"/>
                        <a:t> RCS 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fr-FR" sz="1100" dirty="0"/>
                        <a:t>No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fr-FR" sz="1100" dirty="0" err="1"/>
                        <a:t>Yes</a:t>
                      </a:r>
                      <a:endParaRPr lang="fr-FR" sz="11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fr-FR" sz="1100" dirty="0" err="1"/>
                        <a:t>Yes</a:t>
                      </a:r>
                      <a:endParaRPr lang="fr-FR" sz="11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fr-FR" sz="1100" dirty="0" err="1"/>
                        <a:t>Yes</a:t>
                      </a:r>
                      <a:endParaRPr lang="fr-FR" sz="1100" dirty="0"/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2679346138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r>
                        <a:rPr lang="fr-FR" sz="1100" dirty="0" err="1"/>
                        <a:t>Circumference</a:t>
                      </a:r>
                      <a:r>
                        <a:rPr lang="fr-FR" sz="1100" dirty="0"/>
                        <a:t> [m]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fr-FR" sz="1100" dirty="0"/>
                        <a:t>5990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fr-FR" sz="1100" dirty="0"/>
                        <a:t>5990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fr-FR" sz="1100" dirty="0"/>
                        <a:t>10700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fr-FR" sz="1100" dirty="0"/>
                        <a:t>26659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287228465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r>
                        <a:rPr lang="fr-FR" sz="1100" dirty="0"/>
                        <a:t>Injection/</a:t>
                      </a:r>
                      <a:r>
                        <a:rPr lang="fr-FR" sz="1100" dirty="0" err="1"/>
                        <a:t>extr</a:t>
                      </a:r>
                      <a:r>
                        <a:rPr lang="fr-FR" sz="1100" dirty="0"/>
                        <a:t>. </a:t>
                      </a:r>
                      <a:r>
                        <a:rPr lang="fr-FR" sz="1100" dirty="0" err="1"/>
                        <a:t>energy</a:t>
                      </a:r>
                      <a:r>
                        <a:rPr lang="fr-FR" sz="1100" dirty="0"/>
                        <a:t> [</a:t>
                      </a:r>
                      <a:r>
                        <a:rPr lang="fr-FR" sz="1100" dirty="0" err="1"/>
                        <a:t>TeV</a:t>
                      </a:r>
                      <a:r>
                        <a:rPr lang="fr-FR" sz="1100" dirty="0"/>
                        <a:t>]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fr-FR" sz="1100" dirty="0"/>
                        <a:t>0.06/0.30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fr-FR" sz="1100" dirty="0"/>
                        <a:t>0.30/0.75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fr-FR" sz="1100" dirty="0"/>
                        <a:t>0.75/1.5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fr-FR" sz="1100" dirty="0"/>
                        <a:t>1.5/4.2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99860660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r>
                        <a:rPr lang="fr-FR" sz="1100" dirty="0" err="1"/>
                        <a:t>Survival</a:t>
                      </a:r>
                      <a:r>
                        <a:rPr lang="fr-FR" sz="1100" dirty="0"/>
                        <a:t> rate  [%]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fr-FR" sz="1100" dirty="0"/>
                        <a:t>90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fr-FR" sz="1100" dirty="0"/>
                        <a:t>90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fr-FR" sz="1100" dirty="0"/>
                        <a:t>90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fr-FR" sz="1100" dirty="0"/>
                        <a:t>90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474552512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r>
                        <a:rPr lang="fr-FR" sz="1100" dirty="0" err="1"/>
                        <a:t>Acceleration</a:t>
                      </a:r>
                      <a:r>
                        <a:rPr lang="fr-FR" sz="1100" dirty="0"/>
                        <a:t> time [ms] 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fr-FR" sz="1100" dirty="0"/>
                        <a:t>0.34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fr-FR" sz="1100" dirty="0"/>
                        <a:t>1.10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fr-FR" sz="1100" dirty="0"/>
                        <a:t>2.37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fr-FR" sz="1100" dirty="0"/>
                        <a:t>5.75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4074057301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r>
                        <a:rPr lang="fr-FR" sz="1100" dirty="0" err="1"/>
                        <a:t>Number</a:t>
                      </a:r>
                      <a:r>
                        <a:rPr lang="fr-FR" sz="1100" dirty="0"/>
                        <a:t> of </a:t>
                      </a:r>
                      <a:r>
                        <a:rPr lang="fr-FR" sz="1100" dirty="0" err="1"/>
                        <a:t>turns</a:t>
                      </a:r>
                      <a:endParaRPr lang="fr-FR" sz="11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fr-FR" sz="1100" dirty="0"/>
                        <a:t>17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fr-FR" sz="1100" dirty="0"/>
                        <a:t>55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fr-FR" sz="1100" dirty="0"/>
                        <a:t>66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fr-FR" sz="1100" dirty="0"/>
                        <a:t>65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2519861976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r>
                        <a:rPr lang="fr-FR" sz="1100" dirty="0" err="1"/>
                        <a:t>Energy</a:t>
                      </a:r>
                      <a:r>
                        <a:rPr lang="fr-FR" sz="1100" dirty="0"/>
                        <a:t> gain/</a:t>
                      </a:r>
                      <a:r>
                        <a:rPr lang="fr-FR" sz="1100" dirty="0" err="1"/>
                        <a:t>turn</a:t>
                      </a:r>
                      <a:r>
                        <a:rPr lang="fr-FR" sz="1100" dirty="0"/>
                        <a:t> [</a:t>
                      </a:r>
                      <a:r>
                        <a:rPr lang="fr-FR" sz="1100" dirty="0" err="1"/>
                        <a:t>GeV</a:t>
                      </a:r>
                      <a:r>
                        <a:rPr lang="fr-FR" sz="1100" dirty="0"/>
                        <a:t>] 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fr-FR" sz="1100" dirty="0"/>
                        <a:t>14.8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fr-FR" sz="1100" dirty="0"/>
                        <a:t>7.9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fr-FR" sz="1100" dirty="0"/>
                        <a:t>11.4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fr-FR" sz="1100" dirty="0"/>
                        <a:t>41.5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2965228897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r>
                        <a:rPr lang="fr-FR" sz="1100" dirty="0"/>
                        <a:t>NC </a:t>
                      </a:r>
                      <a:r>
                        <a:rPr lang="fr-FR" sz="1100" dirty="0" err="1"/>
                        <a:t>dipole</a:t>
                      </a:r>
                      <a:r>
                        <a:rPr lang="fr-FR" sz="1100" dirty="0"/>
                        <a:t> </a:t>
                      </a:r>
                      <a:r>
                        <a:rPr lang="fr-FR" sz="1100" dirty="0" err="1"/>
                        <a:t>field</a:t>
                      </a:r>
                      <a:r>
                        <a:rPr lang="fr-FR" sz="1100" dirty="0"/>
                        <a:t> [T]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fr-FR" sz="1100" dirty="0"/>
                        <a:t>0.36/1.8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fr-FR" sz="1100" dirty="0"/>
                        <a:t>-1.8/1.8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100" dirty="0"/>
                        <a:t>-1.8/1.8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100" dirty="0"/>
                        <a:t>-1.8/1.8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998727922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100" dirty="0"/>
                        <a:t>SC </a:t>
                      </a:r>
                      <a:r>
                        <a:rPr lang="fr-FR" sz="1100" dirty="0" err="1"/>
                        <a:t>dipole</a:t>
                      </a:r>
                      <a:r>
                        <a:rPr lang="fr-FR" sz="1100" dirty="0"/>
                        <a:t> </a:t>
                      </a:r>
                      <a:r>
                        <a:rPr lang="fr-FR" sz="1100" dirty="0" err="1"/>
                        <a:t>field</a:t>
                      </a:r>
                      <a:r>
                        <a:rPr lang="fr-FR" sz="1100" dirty="0"/>
                        <a:t> [T]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fr-FR" sz="1100" dirty="0"/>
                        <a:t>-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fr-FR" sz="1100" dirty="0"/>
                        <a:t>10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fr-FR" sz="1100" dirty="0"/>
                        <a:t>10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fr-FR" sz="1100" dirty="0"/>
                        <a:t>16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4050220351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r>
                        <a:rPr lang="fr-FR" sz="1100" dirty="0"/>
                        <a:t>NC/SC </a:t>
                      </a:r>
                      <a:r>
                        <a:rPr lang="fr-FR" sz="1100" dirty="0" err="1"/>
                        <a:t>dipole</a:t>
                      </a:r>
                      <a:r>
                        <a:rPr lang="fr-FR" sz="1100" dirty="0"/>
                        <a:t> </a:t>
                      </a:r>
                      <a:r>
                        <a:rPr lang="fr-FR" sz="1100" dirty="0" err="1"/>
                        <a:t>length</a:t>
                      </a:r>
                      <a:r>
                        <a:rPr lang="fr-FR" sz="1100" dirty="0"/>
                        <a:t> [m]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fr-FR" sz="1100" dirty="0"/>
                        <a:t>2.6/-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fr-FR" sz="1100" dirty="0"/>
                        <a:t>4.9/1.1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fr-FR" sz="1100" dirty="0"/>
                        <a:t>4.9/1.3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fr-FR" sz="1100" dirty="0"/>
                        <a:t>8.0/1.3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821231053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r>
                        <a:rPr lang="fr-FR" sz="1100" dirty="0" err="1"/>
                        <a:t>Number</a:t>
                      </a:r>
                      <a:r>
                        <a:rPr lang="fr-FR" sz="1100" dirty="0"/>
                        <a:t> of arcs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fr-FR" sz="1100" dirty="0"/>
                        <a:t>34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fr-FR" sz="1100" dirty="0"/>
                        <a:t>26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fr-FR" sz="1100" dirty="0"/>
                        <a:t>26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fr-FR" sz="1100" dirty="0"/>
                        <a:t>26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2892097350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r>
                        <a:rPr lang="fr-FR" sz="1100" dirty="0" err="1"/>
                        <a:t>Number</a:t>
                      </a:r>
                      <a:r>
                        <a:rPr lang="fr-FR" sz="1100" dirty="0"/>
                        <a:t> of </a:t>
                      </a:r>
                      <a:r>
                        <a:rPr lang="fr-FR" sz="1100" dirty="0" err="1"/>
                        <a:t>cells</a:t>
                      </a:r>
                      <a:r>
                        <a:rPr lang="fr-FR" sz="1100" dirty="0"/>
                        <a:t>/arc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fr-FR" sz="1100" dirty="0"/>
                        <a:t>7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fr-FR" sz="1100" dirty="0"/>
                        <a:t>10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fr-FR" sz="1100" dirty="0"/>
                        <a:t>17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fr-FR" sz="1100" dirty="0"/>
                        <a:t>19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2500623546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r>
                        <a:rPr lang="fr-FR" sz="1100" dirty="0" err="1"/>
                        <a:t>Cell</a:t>
                      </a:r>
                      <a:r>
                        <a:rPr lang="fr-FR" sz="1100" dirty="0"/>
                        <a:t> </a:t>
                      </a:r>
                      <a:r>
                        <a:rPr lang="fr-FR" sz="1100" dirty="0" err="1"/>
                        <a:t>length</a:t>
                      </a:r>
                      <a:r>
                        <a:rPr lang="fr-FR" sz="1100" dirty="0"/>
                        <a:t> [m] 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fr-FR" sz="1100" dirty="0"/>
                        <a:t>21.4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fr-FR" sz="1100" dirty="0"/>
                        <a:t>19.6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fr-FR" sz="1100" dirty="0"/>
                        <a:t>20.6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fr-FR" sz="1100" dirty="0"/>
                        <a:t>45.9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2813169824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r>
                        <a:rPr lang="fr-FR" sz="1100" dirty="0"/>
                        <a:t>Path </a:t>
                      </a:r>
                      <a:r>
                        <a:rPr lang="fr-FR" sz="1100" dirty="0" err="1"/>
                        <a:t>length</a:t>
                      </a:r>
                      <a:r>
                        <a:rPr lang="fr-FR" sz="1100" dirty="0"/>
                        <a:t> </a:t>
                      </a:r>
                      <a:r>
                        <a:rPr lang="fr-FR" sz="1100" dirty="0" err="1"/>
                        <a:t>diff</a:t>
                      </a:r>
                      <a:r>
                        <a:rPr lang="fr-FR" sz="1100" dirty="0"/>
                        <a:t>. [mm]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fr-FR" sz="1100" dirty="0"/>
                        <a:t>0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fr-FR" sz="1100" dirty="0"/>
                        <a:t>9.1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fr-FR" sz="1100" dirty="0"/>
                        <a:t>2.7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fr-FR" sz="1100" dirty="0"/>
                        <a:t>9.4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3242633374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r>
                        <a:rPr lang="fr-FR" sz="1100" dirty="0" err="1"/>
                        <a:t>Orbit</a:t>
                      </a:r>
                      <a:r>
                        <a:rPr lang="fr-FR" sz="1100" dirty="0"/>
                        <a:t> </a:t>
                      </a:r>
                      <a:r>
                        <a:rPr lang="fr-FR" sz="1100" dirty="0" err="1"/>
                        <a:t>difference</a:t>
                      </a:r>
                      <a:r>
                        <a:rPr lang="fr-FR" sz="1100" dirty="0"/>
                        <a:t> [mm]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fr-FR" sz="1100" dirty="0"/>
                        <a:t>0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fr-FR" sz="1100" dirty="0"/>
                        <a:t>12.2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fr-FR" sz="1100" dirty="0"/>
                        <a:t>5.9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fr-FR" sz="1100" dirty="0"/>
                        <a:t>13.2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623193260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r>
                        <a:rPr lang="fr-FR" sz="1100" dirty="0"/>
                        <a:t>Min. </a:t>
                      </a:r>
                      <a:r>
                        <a:rPr lang="fr-FR" sz="1100" dirty="0" err="1"/>
                        <a:t>dipole</a:t>
                      </a:r>
                      <a:r>
                        <a:rPr lang="fr-FR" sz="1100" dirty="0"/>
                        <a:t> </a:t>
                      </a:r>
                      <a:r>
                        <a:rPr lang="fr-FR" sz="1100" dirty="0" err="1"/>
                        <a:t>width</a:t>
                      </a:r>
                      <a:r>
                        <a:rPr lang="fr-FR" sz="1100" dirty="0"/>
                        <a:t> [mm]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fr-FR" sz="1100" dirty="0"/>
                        <a:t>17.4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fr-FR" sz="1100" dirty="0"/>
                        <a:t>19.6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fr-FR" sz="1100" dirty="0"/>
                        <a:t>10.7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fr-FR" sz="1100" dirty="0"/>
                        <a:t>18.8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572570501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100" dirty="0"/>
                        <a:t>Min. </a:t>
                      </a:r>
                      <a:r>
                        <a:rPr lang="fr-FR" sz="1100" dirty="0" err="1"/>
                        <a:t>dipole</a:t>
                      </a:r>
                      <a:r>
                        <a:rPr lang="fr-FR" sz="1100" dirty="0"/>
                        <a:t> </a:t>
                      </a:r>
                      <a:r>
                        <a:rPr lang="fr-FR" sz="1100" dirty="0" err="1"/>
                        <a:t>height</a:t>
                      </a:r>
                      <a:r>
                        <a:rPr lang="fr-FR" sz="1100" dirty="0"/>
                        <a:t> [mm]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fr-FR" sz="1100" dirty="0"/>
                        <a:t>14.8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fr-FR" sz="1100" dirty="0"/>
                        <a:t>6.4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fr-FR" sz="1100" dirty="0"/>
                        <a:t>4.2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fr-FR" sz="1100" dirty="0"/>
                        <a:t>4.4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946066264"/>
                  </a:ext>
                </a:extLst>
              </a:tr>
            </a:tbl>
          </a:graphicData>
        </a:graphic>
      </p:graphicFrame>
      <p:sp>
        <p:nvSpPr>
          <p:cNvPr id="7" name="Rectangle 6"/>
          <p:cNvSpPr/>
          <p:nvPr/>
        </p:nvSpPr>
        <p:spPr>
          <a:xfrm>
            <a:off x="4832407" y="496501"/>
            <a:ext cx="339090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1400" dirty="0" err="1">
                <a:latin typeface="Calibri" panose="020F0502020204030204" pitchFamily="34" charset="0"/>
                <a:cs typeface="Calibri" panose="020F0502020204030204" pitchFamily="34" charset="0"/>
              </a:rPr>
              <a:t>Example</a:t>
            </a:r>
            <a:r>
              <a:rPr lang="fr-FR" sz="14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1400" dirty="0" err="1">
                <a:latin typeface="Calibri" panose="020F0502020204030204" pitchFamily="34" charset="0"/>
                <a:cs typeface="Calibri" panose="020F0502020204030204" pitchFamily="34" charset="0"/>
              </a:rPr>
              <a:t>parameters</a:t>
            </a:r>
            <a:r>
              <a:rPr lang="fr-FR" sz="1400" dirty="0">
                <a:latin typeface="Calibri" panose="020F0502020204030204" pitchFamily="34" charset="0"/>
                <a:cs typeface="Calibri" panose="020F0502020204030204" pitchFamily="34" charset="0"/>
              </a:rPr>
              <a:t> for the muon </a:t>
            </a:r>
            <a:r>
              <a:rPr lang="fr-FR" sz="1400" dirty="0" err="1">
                <a:latin typeface="Calibri" panose="020F0502020204030204" pitchFamily="34" charset="0"/>
                <a:cs typeface="Calibri" panose="020F0502020204030204" pitchFamily="34" charset="0"/>
              </a:rPr>
              <a:t>RCSs</a:t>
            </a:r>
            <a:endParaRPr lang="fr-FR" sz="1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1452154" y="4419439"/>
            <a:ext cx="1989908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350" dirty="0"/>
              <a:t>Collective </a:t>
            </a:r>
            <a:r>
              <a:rPr lang="fr-FR" sz="1350" dirty="0" err="1"/>
              <a:t>effects</a:t>
            </a:r>
            <a:r>
              <a:rPr lang="fr-FR" sz="1350" dirty="0"/>
              <a:t> and </a:t>
            </a:r>
            <a:r>
              <a:rPr lang="fr-FR" sz="1350" dirty="0" err="1"/>
              <a:t>shielding</a:t>
            </a:r>
            <a:r>
              <a:rPr lang="fr-FR" sz="1350" dirty="0"/>
              <a:t> not </a:t>
            </a:r>
            <a:r>
              <a:rPr lang="fr-FR" sz="1350" dirty="0" err="1"/>
              <a:t>included</a:t>
            </a:r>
            <a:endParaRPr lang="fr-FR" sz="1350" dirty="0"/>
          </a:p>
        </p:txBody>
      </p:sp>
      <p:cxnSp>
        <p:nvCxnSpPr>
          <p:cNvPr id="10" name="Connecteur droit avec flèche 9"/>
          <p:cNvCxnSpPr>
            <a:stCxn id="8" idx="3"/>
          </p:cNvCxnSpPr>
          <p:nvPr/>
        </p:nvCxnSpPr>
        <p:spPr>
          <a:xfrm flipV="1">
            <a:off x="3442062" y="4572000"/>
            <a:ext cx="555940" cy="10135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Connecteur droit avec flèche 15"/>
          <p:cNvCxnSpPr>
            <a:stCxn id="8" idx="3"/>
          </p:cNvCxnSpPr>
          <p:nvPr/>
        </p:nvCxnSpPr>
        <p:spPr>
          <a:xfrm>
            <a:off x="3442062" y="4673355"/>
            <a:ext cx="555940" cy="9307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Rectangle 20"/>
          <p:cNvSpPr/>
          <p:nvPr/>
        </p:nvSpPr>
        <p:spPr>
          <a:xfrm>
            <a:off x="195943" y="3907097"/>
            <a:ext cx="3645305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1050" b="1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7FCA17E-6543-E913-6075-7049CD736B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D. Schulte                        Muon Collider Status, Annual Meeting, Orsay, June 2023 </a:t>
            </a:r>
            <a:endParaRPr lang="en-GB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3CAD381-AF91-C5C6-85A7-D982E5649C5A}"/>
              </a:ext>
            </a:extLst>
          </p:cNvPr>
          <p:cNvSpPr txBox="1"/>
          <p:nvPr/>
        </p:nvSpPr>
        <p:spPr>
          <a:xfrm>
            <a:off x="3203848" y="494551"/>
            <a:ext cx="1765380" cy="276999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r>
              <a:rPr lang="en-CH" sz="1200" dirty="0">
                <a:latin typeface="Calibri" panose="020F0502020204030204" pitchFamily="34" charset="0"/>
                <a:cs typeface="Calibri" panose="020F0502020204030204" pitchFamily="34" charset="0"/>
              </a:rPr>
              <a:t>A. Chance, F. Batsch et al.</a:t>
            </a:r>
          </a:p>
        </p:txBody>
      </p:sp>
    </p:spTree>
    <p:extLst>
      <p:ext uri="{BB962C8B-B14F-4D97-AF65-F5344CB8AC3E}">
        <p14:creationId xmlns:p14="http://schemas.microsoft.com/office/powerpoint/2010/main" val="291097020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Picture 28" descr="Chart, line chart&#10;&#10;Description automatically generated">
            <a:extLst>
              <a:ext uri="{FF2B5EF4-FFF2-40B4-BE49-F238E27FC236}">
                <a16:creationId xmlns:a16="http://schemas.microsoft.com/office/drawing/2014/main" id="{C690AAF3-A6D6-2FC6-B523-0834A7094E3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17365" y="3526901"/>
            <a:ext cx="2042775" cy="1113286"/>
          </a:xfrm>
          <a:prstGeom prst="rect">
            <a:avLst/>
          </a:prstGeom>
        </p:spPr>
      </p:pic>
      <p:sp>
        <p:nvSpPr>
          <p:cNvPr id="779" name="TextShape 2"/>
          <p:cNvSpPr txBox="1"/>
          <p:nvPr/>
        </p:nvSpPr>
        <p:spPr>
          <a:xfrm>
            <a:off x="305910" y="-20538"/>
            <a:ext cx="8303069" cy="442859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US" sz="3200" spc="-1" dirty="0">
                <a:latin typeface="Calibri" panose="020F0502020204030204" pitchFamily="34" charset="0"/>
                <a:cs typeface="Calibri" panose="020F0502020204030204" pitchFamily="34" charset="0"/>
              </a:rPr>
              <a:t>RF Progress</a:t>
            </a:r>
          </a:p>
        </p:txBody>
      </p:sp>
      <p:pic>
        <p:nvPicPr>
          <p:cNvPr id="9" name="Picture 8" descr="A picture containing icon&#10;&#10;Description automatically generated">
            <a:extLst>
              <a:ext uri="{FF2B5EF4-FFF2-40B4-BE49-F238E27FC236}">
                <a16:creationId xmlns:a16="http://schemas.microsoft.com/office/drawing/2014/main" id="{2945FD6A-9FD7-4F9C-CA94-704FE6B19D2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506" y="4767117"/>
            <a:ext cx="302405" cy="310271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8FF0684A-CF7E-5E5A-207B-EB91C5DC7F14}"/>
                  </a:ext>
                </a:extLst>
              </p:cNvPr>
              <p:cNvSpPr>
                <a:spLocks noGrp="1"/>
              </p:cNvSpPr>
              <p:nvPr>
                <p:ph sz="half" idx="1"/>
              </p:nvPr>
            </p:nvSpPr>
            <p:spPr>
              <a:xfrm>
                <a:off x="899592" y="915566"/>
                <a:ext cx="5840016" cy="1182070"/>
              </a:xfrm>
            </p:spPr>
            <p:txBody>
              <a:bodyPr>
                <a:normAutofit lnSpcReduction="10000"/>
              </a:bodyPr>
              <a:lstStyle/>
              <a:p>
                <a:pPr marL="0" indent="0">
                  <a:buClr>
                    <a:schemeClr val="tx1"/>
                  </a:buClr>
                  <a:buNone/>
                </a:pPr>
                <a:r>
                  <a:rPr lang="en-US" sz="1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Longitudinal emittance target value (norm.): </a:t>
                </a:r>
              </a:p>
              <a:p>
                <a:pPr>
                  <a:buClr>
                    <a:schemeClr val="tx1"/>
                  </a:buClr>
                  <a:buFont typeface="Arial" panose="020B0604020202020204" pitchFamily="34" charset="0"/>
                  <a:buChar char="•"/>
                </a:pPr>
                <a:r>
                  <a:rPr lang="en-US" sz="1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𝑧</m:t>
                        </m:r>
                      </m:sub>
                    </m:sSub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⋅</m:t>
                    </m:r>
                    <m:sSub>
                      <m:sSubPr>
                        <m:ctrlPr>
                          <a:rPr lang="en-US" sz="1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𝐸</m:t>
                        </m:r>
                      </m:sub>
                    </m:sSub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=7.5</m:t>
                    </m:r>
                  </m:oMath>
                </a14:m>
                <a:r>
                  <a:rPr lang="en-US" sz="1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MeVm </a:t>
                </a:r>
                <a:r>
                  <a:rPr lang="de-DE" sz="1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≙ </a:t>
                </a:r>
                <a:r>
                  <a:rPr lang="en-US" sz="1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0.025 eVs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→ 4</m:t>
                        </m:r>
                        <m:r>
                          <m:rPr>
                            <m:sty m:val="p"/>
                          </m:rPr>
                          <a:rPr lang="en-US" sz="1400" b="0" smtClean="0">
                            <a:latin typeface="Cambria Math" panose="02040503050406030204" pitchFamily="18" charset="0"/>
                          </a:rPr>
                          <m:t>π</m:t>
                        </m:r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⋅</m:t>
                        </m:r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sub>
                    </m:sSub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⋅</m:t>
                    </m:r>
                    <m:sSub>
                      <m:sSubPr>
                        <m:ctrlPr>
                          <a:rPr lang="en-US" sz="1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𝐸</m:t>
                        </m:r>
                      </m:sub>
                    </m:sSub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=0.31</m:t>
                    </m:r>
                  </m:oMath>
                </a14:m>
                <a:r>
                  <a:rPr lang="en-US" sz="1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eVs for ellipse</a:t>
                </a:r>
                <a:endParaRPr lang="en-GB" sz="140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marL="0" indent="0">
                  <a:buClr>
                    <a:schemeClr val="tx1"/>
                  </a:buClr>
                  <a:buNone/>
                </a:pPr>
                <a:r>
                  <a:rPr lang="en-US" sz="1400" dirty="0">
                    <a:latin typeface="Calibri" panose="020F0502020204030204" pitchFamily="34" charset="0"/>
                    <a:cs typeface="Calibri" panose="020F0502020204030204" pitchFamily="34" charset="0"/>
                    <a:sym typeface="Wingdings" panose="05000000000000000000" pitchFamily="2" charset="2"/>
                  </a:rPr>
                  <a:t>30 MV/m as baseline and demonstrated, 45 MV/m as optimistic option</a:t>
                </a:r>
              </a:p>
              <a:p>
                <a:pPr marL="0" indent="0">
                  <a:buClr>
                    <a:schemeClr val="tx1"/>
                  </a:buClr>
                  <a:buNone/>
                </a:pPr>
                <a:r>
                  <a:rPr lang="en-GB" sz="1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Emittance blow-up from final cooling to IP budgeted with 10% </a:t>
                </a:r>
                <a:r>
                  <a:rPr lang="en-GB" sz="1400" dirty="0">
                    <a:latin typeface="Calibri" panose="020F0502020204030204" pitchFamily="34" charset="0"/>
                    <a:cs typeface="Calibri" panose="020F0502020204030204" pitchFamily="34" charset="0"/>
                    <a:sym typeface="Wingdings" panose="05000000000000000000" pitchFamily="2" charset="2"/>
                  </a:rPr>
                  <a:t> challenge assuming 3% to 4% per RCS and beam transfers</a:t>
                </a:r>
                <a:endParaRPr lang="en-GB" sz="1400" dirty="0">
                  <a:solidFill>
                    <a:srgbClr val="0F0FFF"/>
                  </a:solidFill>
                  <a:latin typeface="Calibri" panose="020F0502020204030204" pitchFamily="34" charset="0"/>
                  <a:cs typeface="Calibri" panose="020F0502020204030204" pitchFamily="34" charset="0"/>
                  <a:sym typeface="Wingdings" panose="05000000000000000000" pitchFamily="2" charset="2"/>
                </a:endParaRPr>
              </a:p>
              <a:p>
                <a:endParaRPr lang="en-GB" sz="1350" b="1" u="sng" dirty="0"/>
              </a:p>
            </p:txBody>
          </p:sp>
        </mc:Choice>
        <mc:Fallback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8FF0684A-CF7E-5E5A-207B-EB91C5DC7F1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xfrm>
                <a:off x="899592" y="915566"/>
                <a:ext cx="5840016" cy="1182070"/>
              </a:xfr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42" name="Group 41">
            <a:extLst>
              <a:ext uri="{FF2B5EF4-FFF2-40B4-BE49-F238E27FC236}">
                <a16:creationId xmlns:a16="http://schemas.microsoft.com/office/drawing/2014/main" id="{5FDBF4A8-09C4-C823-02DC-FE895FE88968}"/>
              </a:ext>
            </a:extLst>
          </p:cNvPr>
          <p:cNvGrpSpPr/>
          <p:nvPr/>
        </p:nvGrpSpPr>
        <p:grpSpPr>
          <a:xfrm>
            <a:off x="4277920" y="3507854"/>
            <a:ext cx="1809257" cy="1179398"/>
            <a:chOff x="5334322" y="5280641"/>
            <a:chExt cx="2412342" cy="1572531"/>
          </a:xfrm>
        </p:grpSpPr>
        <p:pic>
          <p:nvPicPr>
            <p:cNvPr id="28" name="Picture 27">
              <a:extLst>
                <a:ext uri="{FF2B5EF4-FFF2-40B4-BE49-F238E27FC236}">
                  <a16:creationId xmlns:a16="http://schemas.microsoft.com/office/drawing/2014/main" id="{F5819C98-2B1E-F41A-2A4D-A7A0C64803E2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rcRect/>
            <a:stretch/>
          </p:blipFill>
          <p:spPr>
            <a:xfrm>
              <a:off x="5334322" y="5280641"/>
              <a:ext cx="2412340" cy="1572531"/>
            </a:xfrm>
            <a:prstGeom prst="rect">
              <a:avLst/>
            </a:prstGeom>
          </p:spPr>
        </p:pic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F2C9B2D7-E0A8-A1A8-FFB9-0001C56C9B5C}"/>
                </a:ext>
              </a:extLst>
            </p:cNvPr>
            <p:cNvSpPr txBox="1"/>
            <p:nvPr/>
          </p:nvSpPr>
          <p:spPr>
            <a:xfrm>
              <a:off x="6736033" y="5280641"/>
              <a:ext cx="101063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825" i="1" dirty="0"/>
                <a:t>P</a:t>
              </a:r>
              <a:r>
                <a:rPr lang="en-US" sz="825" baseline="-25000" dirty="0"/>
                <a:t>HOM</a:t>
              </a:r>
              <a:r>
                <a:rPr lang="en-US" sz="825" dirty="0"/>
                <a:t> for RCS2</a:t>
              </a:r>
              <a:endParaRPr lang="en-GB" sz="825" dirty="0"/>
            </a:p>
          </p:txBody>
        </p:sp>
      </p:grpSp>
      <p:pic>
        <p:nvPicPr>
          <p:cNvPr id="34" name="Picture 33" descr="Chart, scatter chart&#10;&#10;Description automatically generated">
            <a:extLst>
              <a:ext uri="{FF2B5EF4-FFF2-40B4-BE49-F238E27FC236}">
                <a16:creationId xmlns:a16="http://schemas.microsoft.com/office/drawing/2014/main" id="{53D9EE72-40C9-ED9D-31E4-F8EF664CC32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795237" y="2010658"/>
            <a:ext cx="2177314" cy="1395413"/>
          </a:xfrm>
          <a:prstGeom prst="rect">
            <a:avLst/>
          </a:prstGeom>
        </p:spPr>
      </p:pic>
      <p:grpSp>
        <p:nvGrpSpPr>
          <p:cNvPr id="41" name="Group 40">
            <a:extLst>
              <a:ext uri="{FF2B5EF4-FFF2-40B4-BE49-F238E27FC236}">
                <a16:creationId xmlns:a16="http://schemas.microsoft.com/office/drawing/2014/main" id="{701575D8-DDA4-17DE-A052-A0B9C1066CD0}"/>
              </a:ext>
            </a:extLst>
          </p:cNvPr>
          <p:cNvGrpSpPr/>
          <p:nvPr/>
        </p:nvGrpSpPr>
        <p:grpSpPr>
          <a:xfrm>
            <a:off x="6804954" y="453642"/>
            <a:ext cx="2064727" cy="1398028"/>
            <a:chOff x="9073271" y="484373"/>
            <a:chExt cx="2752969" cy="1864037"/>
          </a:xfrm>
        </p:grpSpPr>
        <p:pic>
          <p:nvPicPr>
            <p:cNvPr id="26" name="Picture 25" descr="A picture containing text, screenshot, colorfulness, circle&#10;&#10;Description automatically generated">
              <a:extLst>
                <a:ext uri="{FF2B5EF4-FFF2-40B4-BE49-F238E27FC236}">
                  <a16:creationId xmlns:a16="http://schemas.microsoft.com/office/drawing/2014/main" id="{5A5B942B-5AC5-E2AC-B24A-10F400F8CC3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7168"/>
            <a:stretch/>
          </p:blipFill>
          <p:spPr>
            <a:xfrm>
              <a:off x="9073271" y="484373"/>
              <a:ext cx="2752969" cy="1864037"/>
            </a:xfrm>
            <a:prstGeom prst="rect">
              <a:avLst/>
            </a:prstGeom>
          </p:spPr>
        </p:pic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B5016444-AB52-DD45-944F-4DDA6F675D19}"/>
                </a:ext>
              </a:extLst>
            </p:cNvPr>
            <p:cNvCxnSpPr>
              <a:cxnSpLocks/>
            </p:cNvCxnSpPr>
            <p:nvPr/>
          </p:nvCxnSpPr>
          <p:spPr>
            <a:xfrm>
              <a:off x="11826240" y="488183"/>
              <a:ext cx="0" cy="1546714"/>
            </a:xfrm>
            <a:prstGeom prst="line">
              <a:avLst/>
            </a:prstGeom>
            <a:ln w="952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6642A746-1CF3-5B3E-F801-918D7A863B96}"/>
                </a:ext>
              </a:extLst>
            </p:cNvPr>
            <p:cNvSpPr txBox="1"/>
            <p:nvPr/>
          </p:nvSpPr>
          <p:spPr>
            <a:xfrm>
              <a:off x="9407939" y="484373"/>
              <a:ext cx="1740121" cy="6309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25" dirty="0"/>
                <a:t>Long. Distribution assumed at injection in RCS1 </a:t>
              </a:r>
              <a:endParaRPr lang="en-GB" sz="825" dirty="0"/>
            </a:p>
          </p:txBody>
        </p:sp>
      </p:grpSp>
      <p:grpSp>
        <p:nvGrpSpPr>
          <p:cNvPr id="50" name="Group 49">
            <a:extLst>
              <a:ext uri="{FF2B5EF4-FFF2-40B4-BE49-F238E27FC236}">
                <a16:creationId xmlns:a16="http://schemas.microsoft.com/office/drawing/2014/main" id="{4C09A9D4-B6B6-3AB5-6D1B-26EE18DC0A5E}"/>
              </a:ext>
            </a:extLst>
          </p:cNvPr>
          <p:cNvGrpSpPr/>
          <p:nvPr/>
        </p:nvGrpSpPr>
        <p:grpSpPr>
          <a:xfrm>
            <a:off x="617220" y="3716281"/>
            <a:ext cx="864168" cy="600164"/>
            <a:chOff x="312420" y="5577225"/>
            <a:chExt cx="1152224" cy="800218"/>
          </a:xfrm>
        </p:grpSpPr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23E6A0D1-8F92-19A6-D0FC-9D4F3575A88E}"/>
                </a:ext>
              </a:extLst>
            </p:cNvPr>
            <p:cNvSpPr txBox="1"/>
            <p:nvPr/>
          </p:nvSpPr>
          <p:spPr>
            <a:xfrm>
              <a:off x="312420" y="5577225"/>
              <a:ext cx="1152224" cy="800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25" dirty="0"/>
                <a:t>Induced voltages in RCS1 for a single bunch</a:t>
              </a:r>
              <a:endParaRPr lang="en-GB" sz="825" dirty="0"/>
            </a:p>
          </p:txBody>
        </p:sp>
        <p:cxnSp>
          <p:nvCxnSpPr>
            <p:cNvPr id="46" name="Straight Arrow Connector 45">
              <a:extLst>
                <a:ext uri="{FF2B5EF4-FFF2-40B4-BE49-F238E27FC236}">
                  <a16:creationId xmlns:a16="http://schemas.microsoft.com/office/drawing/2014/main" id="{FC8AB1D6-4BD5-414E-6EEF-7328D7F0280F}"/>
                </a:ext>
              </a:extLst>
            </p:cNvPr>
            <p:cNvCxnSpPr>
              <a:cxnSpLocks/>
            </p:cNvCxnSpPr>
            <p:nvPr/>
          </p:nvCxnSpPr>
          <p:spPr>
            <a:xfrm>
              <a:off x="1165860" y="5879594"/>
              <a:ext cx="245444" cy="0"/>
            </a:xfrm>
            <a:prstGeom prst="straightConnector1">
              <a:avLst/>
            </a:prstGeom>
            <a:ln w="1270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id="{EE14B29A-A2C3-265D-8091-DBE8905308BC}"/>
              </a:ext>
            </a:extLst>
          </p:cNvPr>
          <p:cNvGrpSpPr/>
          <p:nvPr/>
        </p:nvGrpSpPr>
        <p:grpSpPr>
          <a:xfrm>
            <a:off x="6804954" y="3403667"/>
            <a:ext cx="2221978" cy="1669721"/>
            <a:chOff x="9073271" y="4538222"/>
            <a:chExt cx="2962637" cy="2226295"/>
          </a:xfrm>
        </p:grpSpPr>
        <p:pic>
          <p:nvPicPr>
            <p:cNvPr id="17" name="Picture 16" descr="Chart, box and whisker chart&#10;&#10;Description automatically generated">
              <a:extLst>
                <a:ext uri="{FF2B5EF4-FFF2-40B4-BE49-F238E27FC236}">
                  <a16:creationId xmlns:a16="http://schemas.microsoft.com/office/drawing/2014/main" id="{E201DA0A-57E0-C0D3-56A7-DCB30AF579A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806" t="7011" r="5968"/>
            <a:stretch/>
          </p:blipFill>
          <p:spPr>
            <a:xfrm>
              <a:off x="9073271" y="4538222"/>
              <a:ext cx="2806309" cy="2226295"/>
            </a:xfrm>
            <a:prstGeom prst="rect">
              <a:avLst/>
            </a:prstGeom>
          </p:spPr>
        </p:pic>
        <mc:AlternateContent xmlns:mc="http://schemas.openxmlformats.org/markup-compatibility/2006">
          <mc:Choice xmlns:a14="http://schemas.microsoft.com/office/drawing/2010/main" Requires="a14">
            <p:sp>
              <p:nvSpPr>
                <p:cNvPr id="31" name="TextBox 30">
                  <a:extLst>
                    <a:ext uri="{FF2B5EF4-FFF2-40B4-BE49-F238E27FC236}">
                      <a16:creationId xmlns:a16="http://schemas.microsoft.com/office/drawing/2014/main" id="{61D1A813-F3B4-E1A1-14F1-615E0F9AA365}"/>
                    </a:ext>
                  </a:extLst>
                </p:cNvPr>
                <p:cNvSpPr txBox="1"/>
                <p:nvPr/>
              </p:nvSpPr>
              <p:spPr>
                <a:xfrm>
                  <a:off x="10016371" y="5858390"/>
                  <a:ext cx="2019537" cy="523819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900" i="1" spc="-1">
                                <a:solidFill>
                                  <a:srgbClr val="2F2F2F"/>
                                </a:solidFill>
                                <a:latin typeface="Cambria Math" panose="02040503050406030204" pitchFamily="18" charset="0"/>
                                <a:cs typeface="Mangal" panose="02040503050203030202" pitchFamily="18" charset="0"/>
                                <a:sym typeface="Wingdings" panose="05000000000000000000" pitchFamily="2" charset="2"/>
                              </a:rPr>
                            </m:ctrlPr>
                          </m:sSubPr>
                          <m:e>
                            <m:r>
                              <a:rPr lang="en-US" sz="900" i="1" spc="-1">
                                <a:solidFill>
                                  <a:srgbClr val="2F2F2F"/>
                                </a:solidFill>
                                <a:latin typeface="Cambria Math" panose="02040503050406030204" pitchFamily="18" charset="0"/>
                                <a:cs typeface="Mangal" panose="02040503050203030202" pitchFamily="18" charset="0"/>
                                <a:sym typeface="Wingdings" panose="05000000000000000000" pitchFamily="2" charset="2"/>
                              </a:rPr>
                              <m:t>𝑃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sz="900" spc="-1">
                                <a:solidFill>
                                  <a:srgbClr val="2F2F2F"/>
                                </a:solidFill>
                                <a:latin typeface="Cambria Math" panose="02040503050406030204" pitchFamily="18" charset="0"/>
                                <a:cs typeface="Mangal" panose="02040503050203030202" pitchFamily="18" charset="0"/>
                                <a:sym typeface="Wingdings" panose="05000000000000000000" pitchFamily="2" charset="2"/>
                              </a:rPr>
                              <m:t>HOM</m:t>
                            </m:r>
                          </m:sub>
                        </m:sSub>
                        <m:r>
                          <a:rPr lang="en-US" sz="900" spc="-1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  <a:cs typeface="Mangal" panose="02040503050203030202" pitchFamily="18" charset="0"/>
                            <a:sym typeface="Wingdings" panose="05000000000000000000" pitchFamily="2" charset="2"/>
                          </a:rPr>
                          <m:t>=</m:t>
                        </m:r>
                        <m:sSub>
                          <m:sSubPr>
                            <m:ctrlPr>
                              <a:rPr lang="en-US" sz="900" i="1" spc="-1">
                                <a:solidFill>
                                  <a:srgbClr val="2F2F2F"/>
                                </a:solidFill>
                                <a:latin typeface="Cambria Math" panose="02040503050406030204" pitchFamily="18" charset="0"/>
                                <a:cs typeface="Mangal" panose="02040503050203030202" pitchFamily="18" charset="0"/>
                                <a:sym typeface="Wingdings" panose="05000000000000000000" pitchFamily="2" charset="2"/>
                              </a:rPr>
                            </m:ctrlPr>
                          </m:sSubPr>
                          <m:e>
                            <m:r>
                              <a:rPr lang="en-US" sz="900" i="1" spc="-1">
                                <a:solidFill>
                                  <a:srgbClr val="2F2F2F"/>
                                </a:solidFill>
                                <a:latin typeface="Cambria Math" panose="02040503050406030204" pitchFamily="18" charset="0"/>
                                <a:cs typeface="Mangal" panose="02040503050203030202" pitchFamily="18" charset="0"/>
                                <a:sym typeface="Wingdings" panose="05000000000000000000" pitchFamily="2" charset="2"/>
                              </a:rPr>
                              <m:t>𝑘</m:t>
                            </m:r>
                          </m:e>
                          <m:sub>
                            <m:r>
                              <a:rPr lang="en-US" sz="900" i="1" spc="-1">
                                <a:solidFill>
                                  <a:srgbClr val="2F2F2F"/>
                                </a:solidFill>
                                <a:latin typeface="Cambria Math" panose="02040503050406030204" pitchFamily="18" charset="0"/>
                                <a:cs typeface="Mangal" panose="02040503050203030202" pitchFamily="18" charset="0"/>
                                <a:sym typeface="Wingdings" panose="05000000000000000000" pitchFamily="2" charset="2"/>
                              </a:rPr>
                              <m:t>||</m:t>
                            </m:r>
                            <m:r>
                              <a:rPr lang="en-US" sz="900" i="1" spc="-1">
                                <a:solidFill>
                                  <a:srgbClr val="2F2F2F"/>
                                </a:solidFill>
                                <a:latin typeface="Cambria Math" panose="02040503050406030204" pitchFamily="18" charset="0"/>
                                <a:cs typeface="Mangal" panose="02040503050203030202" pitchFamily="18" charset="0"/>
                                <a:sym typeface="Wingdings" panose="05000000000000000000" pitchFamily="2" charset="2"/>
                              </a:rPr>
                              <m:t>,</m:t>
                            </m:r>
                            <m:r>
                              <m:rPr>
                                <m:sty m:val="p"/>
                              </m:rPr>
                              <a:rPr lang="en-US" sz="900" spc="-1">
                                <a:solidFill>
                                  <a:srgbClr val="2F2F2F"/>
                                </a:solidFill>
                                <a:latin typeface="Cambria Math" panose="02040503050406030204" pitchFamily="18" charset="0"/>
                                <a:cs typeface="Mangal" panose="02040503050203030202" pitchFamily="18" charset="0"/>
                                <a:sym typeface="Wingdings" panose="05000000000000000000" pitchFamily="2" charset="2"/>
                              </a:rPr>
                              <m:t>SR</m:t>
                            </m:r>
                          </m:sub>
                        </m:sSub>
                        <m:r>
                          <a:rPr lang="en-US" sz="900" i="1" spc="-1">
                            <a:solidFill>
                              <a:srgbClr val="2F2F2F"/>
                            </a:solidFill>
                            <a:latin typeface="Cambria Math" panose="02040503050406030204" pitchFamily="18" charset="0"/>
                            <a:cs typeface="Mangal" panose="02040503050203030202" pitchFamily="18" charset="0"/>
                            <a:sym typeface="Wingdings" panose="05000000000000000000" pitchFamily="2" charset="2"/>
                          </a:rPr>
                          <m:t>∗</m:t>
                        </m:r>
                        <m:f>
                          <m:fPr>
                            <m:ctrlPr>
                              <a:rPr lang="en-US" sz="900" i="1" spc="-1">
                                <a:solidFill>
                                  <a:srgbClr val="2F2F2F"/>
                                </a:solidFill>
                                <a:latin typeface="Cambria Math" panose="02040503050406030204" pitchFamily="18" charset="0"/>
                                <a:cs typeface="Mangal" panose="02040503050203030202" pitchFamily="18" charset="0"/>
                                <a:sym typeface="Wingdings" panose="05000000000000000000" pitchFamily="2" charset="2"/>
                              </a:rPr>
                            </m:ctrlPr>
                          </m:fPr>
                          <m:num>
                            <m:sSup>
                              <m:sSupPr>
                                <m:ctrlPr>
                                  <a:rPr lang="en-US" sz="900" i="1" spc="-1">
                                    <a:solidFill>
                                      <a:srgbClr val="2F2F2F"/>
                                    </a:solidFill>
                                    <a:latin typeface="Cambria Math" panose="02040503050406030204" pitchFamily="18" charset="0"/>
                                    <a:cs typeface="Mangal" panose="02040503050203030202" pitchFamily="18" charset="0"/>
                                    <a:sym typeface="Wingdings" panose="05000000000000000000" pitchFamily="2" charset="2"/>
                                  </a:rPr>
                                </m:ctrlPr>
                              </m:sSupPr>
                              <m:e>
                                <m:r>
                                  <a:rPr lang="en-US" sz="900" i="1" spc="-1">
                                    <a:solidFill>
                                      <a:srgbClr val="2F2F2F"/>
                                    </a:solidFill>
                                    <a:latin typeface="Cambria Math" panose="02040503050406030204" pitchFamily="18" charset="0"/>
                                    <a:cs typeface="Mangal" panose="02040503050203030202" pitchFamily="18" charset="0"/>
                                    <a:sym typeface="Wingdings" panose="05000000000000000000" pitchFamily="2" charset="2"/>
                                  </a:rPr>
                                  <m:t>𝑄</m:t>
                                </m:r>
                              </m:e>
                              <m:sup>
                                <m:r>
                                  <a:rPr lang="en-US" sz="900" i="1" spc="-1">
                                    <a:solidFill>
                                      <a:srgbClr val="2F2F2F"/>
                                    </a:solidFill>
                                    <a:latin typeface="Cambria Math" panose="02040503050406030204" pitchFamily="18" charset="0"/>
                                    <a:cs typeface="Mangal" panose="02040503050203030202" pitchFamily="18" charset="0"/>
                                    <a:sym typeface="Wingdings" panose="05000000000000000000" pitchFamily="2" charset="2"/>
                                  </a:rPr>
                                  <m:t>2</m:t>
                                </m:r>
                              </m:sup>
                            </m:sSup>
                          </m:num>
                          <m:den>
                            <m:sSub>
                              <m:sSubPr>
                                <m:ctrlPr>
                                  <a:rPr lang="en-US" sz="900" i="1" spc="-1">
                                    <a:solidFill>
                                      <a:srgbClr val="2F2F2F"/>
                                    </a:solidFill>
                                    <a:latin typeface="Cambria Math" panose="02040503050406030204" pitchFamily="18" charset="0"/>
                                    <a:cs typeface="Mangal" panose="02040503050203030202" pitchFamily="18" charset="0"/>
                                    <a:sym typeface="Wingdings" panose="05000000000000000000" pitchFamily="2" charset="2"/>
                                  </a:rPr>
                                </m:ctrlPr>
                              </m:sSubPr>
                              <m:e>
                                <m:r>
                                  <a:rPr lang="en-US" sz="900" i="1" spc="-1">
                                    <a:solidFill>
                                      <a:srgbClr val="2F2F2F"/>
                                    </a:solidFill>
                                    <a:latin typeface="Cambria Math" panose="02040503050406030204" pitchFamily="18" charset="0"/>
                                    <a:cs typeface="Mangal" panose="02040503050203030202" pitchFamily="18" charset="0"/>
                                    <a:sym typeface="Wingdings" panose="05000000000000000000" pitchFamily="2" charset="2"/>
                                  </a:rPr>
                                  <m:t>𝑇</m:t>
                                </m:r>
                              </m:e>
                              <m:sub>
                                <m:r>
                                  <m:rPr>
                                    <m:sty m:val="p"/>
                                  </m:rPr>
                                  <a:rPr lang="en-US" sz="900" i="1" spc="-1">
                                    <a:solidFill>
                                      <a:srgbClr val="2F2F2F"/>
                                    </a:solidFill>
                                    <a:latin typeface="Cambria Math" panose="02040503050406030204" pitchFamily="18" charset="0"/>
                                    <a:cs typeface="Mangal" panose="02040503050203030202" pitchFamily="18" charset="0"/>
                                    <a:sym typeface="Wingdings" panose="05000000000000000000" pitchFamily="2" charset="2"/>
                                  </a:rPr>
                                  <m:t>B</m:t>
                                </m:r>
                              </m:sub>
                            </m:sSub>
                          </m:den>
                        </m:f>
                      </m:oMath>
                    </m:oMathPara>
                  </a14:m>
                  <a:endParaRPr lang="en-GB" sz="900" dirty="0"/>
                </a:p>
              </p:txBody>
            </p:sp>
          </mc:Choice>
          <mc:Fallback>
            <p:sp>
              <p:nvSpPr>
                <p:cNvPr id="31" name="TextBox 30">
                  <a:extLst>
                    <a:ext uri="{FF2B5EF4-FFF2-40B4-BE49-F238E27FC236}">
                      <a16:creationId xmlns:a16="http://schemas.microsoft.com/office/drawing/2014/main" id="{61D1A813-F3B4-E1A1-14F1-615E0F9AA365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016371" y="5858390"/>
                  <a:ext cx="2019537" cy="523819"/>
                </a:xfrm>
                <a:prstGeom prst="rect">
                  <a:avLst/>
                </a:prstGeom>
                <a:blipFill>
                  <a:blip r:embed="rId9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CH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957FC894-4C17-A9DA-AA17-C125DC21AF58}"/>
                </a:ext>
              </a:extLst>
            </p:cNvPr>
            <p:cNvSpPr txBox="1"/>
            <p:nvPr/>
          </p:nvSpPr>
          <p:spPr>
            <a:xfrm>
              <a:off x="10209726" y="5593771"/>
              <a:ext cx="174012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25" dirty="0"/>
                <a:t>Integrated loss factor to compute</a:t>
              </a:r>
              <a:endParaRPr lang="en-GB" sz="825" dirty="0"/>
            </a:p>
          </p:txBody>
        </p:sp>
      </p:grpSp>
      <p:sp>
        <p:nvSpPr>
          <p:cNvPr id="52" name="TextBox 51">
            <a:extLst>
              <a:ext uri="{FF2B5EF4-FFF2-40B4-BE49-F238E27FC236}">
                <a16:creationId xmlns:a16="http://schemas.microsoft.com/office/drawing/2014/main" id="{80EED554-A9FE-26F5-D79B-CF8A818943BB}"/>
              </a:ext>
            </a:extLst>
          </p:cNvPr>
          <p:cNvSpPr txBox="1"/>
          <p:nvPr/>
        </p:nvSpPr>
        <p:spPr>
          <a:xfrm>
            <a:off x="7722895" y="4754843"/>
            <a:ext cx="1196507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675" dirty="0"/>
              <a:t>ABCI file from S.-A. </a:t>
            </a:r>
            <a:r>
              <a:rPr lang="en-US" sz="675" dirty="0" err="1"/>
              <a:t>Odongwo</a:t>
            </a:r>
            <a:endParaRPr lang="en-GB" sz="675" dirty="0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474C5690-0345-D826-C953-1B91065276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252DCFB-361B-A5F1-200B-42B5A2BAD0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9ED8E-B02D-4168-95A8-7CDEE2FEDE43}" type="slidenum">
              <a:rPr lang="en-GB" smtClean="0"/>
              <a:t>25</a:t>
            </a:fld>
            <a:endParaRPr lang="en-GB"/>
          </a:p>
        </p:txBody>
      </p:sp>
      <p:sp>
        <p:nvSpPr>
          <p:cNvPr id="5" name="Footer Placeholder 2">
            <a:extLst>
              <a:ext uri="{FF2B5EF4-FFF2-40B4-BE49-F238E27FC236}">
                <a16:creationId xmlns:a16="http://schemas.microsoft.com/office/drawing/2014/main" id="{1B29E056-879F-C653-77AF-9743AACBFAE6}"/>
              </a:ext>
            </a:extLst>
          </p:cNvPr>
          <p:cNvSpPr txBox="1">
            <a:spLocks/>
          </p:cNvSpPr>
          <p:nvPr/>
        </p:nvSpPr>
        <p:spPr>
          <a:xfrm>
            <a:off x="206207" y="4948014"/>
            <a:ext cx="7516688" cy="230015"/>
          </a:xfrm>
          <a:prstGeom prst="rect">
            <a:avLst/>
          </a:prstGeom>
        </p:spPr>
        <p:txBody>
          <a:bodyPr/>
          <a:lstStyle>
            <a:defPPr>
              <a:defRPr lang="fr-FR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D. Schulte                        Muon Collider Status, Annual Meeting, Orsay, June 2023 </a:t>
            </a:r>
            <a:endParaRPr lang="en-GB" sz="12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7AD678D-F40A-680F-05A1-C4E1C5CC3996}"/>
              </a:ext>
            </a:extLst>
          </p:cNvPr>
          <p:cNvSpPr txBox="1"/>
          <p:nvPr/>
        </p:nvSpPr>
        <p:spPr>
          <a:xfrm>
            <a:off x="3303117" y="536831"/>
            <a:ext cx="3541498" cy="276999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r>
              <a:rPr lang="en-CH" sz="1200" dirty="0">
                <a:latin typeface="Calibri" panose="020F0502020204030204" pitchFamily="34" charset="0"/>
                <a:cs typeface="Calibri" panose="020F0502020204030204" pitchFamily="34" charset="0"/>
              </a:rPr>
              <a:t>F. Batsch, H. Damerau, A: Grudiev, U. van R</a:t>
            </a:r>
            <a:r>
              <a:rPr lang="en-US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i</a:t>
            </a:r>
            <a:r>
              <a:rPr lang="en-CH" sz="1200" dirty="0">
                <a:latin typeface="Calibri" panose="020F0502020204030204" pitchFamily="34" charset="0"/>
                <a:cs typeface="Calibri" panose="020F0502020204030204" pitchFamily="34" charset="0"/>
              </a:rPr>
              <a:t>enen et al.</a:t>
            </a:r>
          </a:p>
        </p:txBody>
      </p:sp>
      <p:sp>
        <p:nvSpPr>
          <p:cNvPr id="7" name="Content Placeholder 3">
            <a:extLst>
              <a:ext uri="{FF2B5EF4-FFF2-40B4-BE49-F238E27FC236}">
                <a16:creationId xmlns:a16="http://schemas.microsoft.com/office/drawing/2014/main" id="{8166EC62-6B10-40E3-8190-79B874CECFC2}"/>
              </a:ext>
            </a:extLst>
          </p:cNvPr>
          <p:cNvSpPr txBox="1">
            <a:spLocks/>
          </p:cNvSpPr>
          <p:nvPr/>
        </p:nvSpPr>
        <p:spPr>
          <a:xfrm>
            <a:off x="179512" y="2221270"/>
            <a:ext cx="6449665" cy="1138407"/>
          </a:xfrm>
        </p:spPr>
        <p:txBody>
          <a:bodyPr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rgbClr val="0F0FFF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Around 30 RF stations needed </a:t>
            </a:r>
            <a:r>
              <a:rPr lang="en-GB" sz="1400" dirty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for longitudinal stability and focusing</a:t>
            </a:r>
          </a:p>
          <a:p>
            <a:pPr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1400" dirty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Changes in orbit length require </a:t>
            </a:r>
            <a:r>
              <a:rPr lang="en-GB" sz="1400" dirty="0">
                <a:solidFill>
                  <a:srgbClr val="0F0FFF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frequency tuning required</a:t>
            </a:r>
            <a:r>
              <a:rPr lang="en-GB" sz="1400" dirty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 (A. </a:t>
            </a:r>
            <a:r>
              <a:rPr lang="en-GB" sz="1400" dirty="0" err="1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Chancé</a:t>
            </a:r>
            <a:r>
              <a:rPr lang="en-GB" sz="1400" dirty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)</a:t>
            </a:r>
            <a:endParaRPr lang="en-US" sz="1400" dirty="0">
              <a:solidFill>
                <a:srgbClr val="0F0FFF"/>
              </a:solidFill>
              <a:latin typeface="Calibri" panose="020F0502020204030204" pitchFamily="34" charset="0"/>
              <a:cs typeface="Calibri" panose="020F0502020204030204" pitchFamily="34" charset="0"/>
              <a:sym typeface="Wingdings" panose="05000000000000000000" pitchFamily="2" charset="2"/>
            </a:endParaRPr>
          </a:p>
          <a:p>
            <a:pPr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0F0FFF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Single-bunch HOM power loss up to 10 kW </a:t>
            </a: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averaged over the acceleration time</a:t>
            </a:r>
          </a:p>
          <a:p>
            <a:pPr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CW average is lower, </a:t>
            </a:r>
            <a:r>
              <a:rPr lang="en-US" sz="1400" dirty="0">
                <a:solidFill>
                  <a:srgbClr val="0F0FFF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development of high-capacity couplers </a:t>
            </a: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needed</a:t>
            </a:r>
            <a:endParaRPr lang="en-US" sz="1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GB" sz="1350" b="1" u="sng" dirty="0"/>
          </a:p>
        </p:txBody>
      </p:sp>
    </p:spTree>
    <p:extLst>
      <p:ext uri="{BB962C8B-B14F-4D97-AF65-F5344CB8AC3E}">
        <p14:creationId xmlns:p14="http://schemas.microsoft.com/office/powerpoint/2010/main" val="45856374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">
            <a:extLst>
              <a:ext uri="{FF2B5EF4-FFF2-40B4-BE49-F238E27FC236}">
                <a16:creationId xmlns:a16="http://schemas.microsoft.com/office/drawing/2014/main" id="{2C088A7F-39F7-628A-D2AA-50E10C8BD7B2}"/>
              </a:ext>
            </a:extLst>
          </p:cNvPr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5697299" y="481320"/>
            <a:ext cx="3297072" cy="2122182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15FE6863-4BA4-F0E9-8333-D612914002CE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467544" y="14320"/>
            <a:ext cx="8204040" cy="467000"/>
          </a:xfrm>
          <a:prstGeom prst="rect">
            <a:avLst/>
          </a:prstGeom>
          <a:noFill/>
          <a:ln>
            <a:noFill/>
          </a:ln>
        </p:spPr>
        <p:txBody>
          <a:bodyPr vert="horz" lIns="0" tIns="0" rIns="0" bIns="0" anchor="t" anchorCtr="0">
            <a:noAutofit/>
          </a:bodyPr>
          <a:lstStyle>
            <a:lvl1pPr lvl="0" algn="l" rtl="0" hangingPunct="0">
              <a:buNone/>
              <a:tabLst/>
              <a:defRPr lang="fr-FR" sz="3000" b="0" i="0" u="none" strike="noStrike" kern="1200" cap="none">
                <a:ln>
                  <a:noFill/>
                </a:ln>
                <a:highlight>
                  <a:scrgbClr r="0" g="0" b="0">
                    <a:alpha val="0"/>
                  </a:scrgbClr>
                </a:highlight>
                <a:latin typeface="Fira Sans Medium" pitchFamily="34"/>
                <a:ea typeface="Noto Sans CJK SC" pitchFamily="2"/>
                <a:cs typeface="FreeSans" pitchFamily="2"/>
              </a:defRPr>
            </a:lvl1pPr>
          </a:lstStyle>
          <a:p>
            <a:pPr lvl="0" algn="ctr"/>
            <a:r>
              <a:rPr lang="en-US" sz="3200" dirty="0">
                <a:latin typeface="Calibri" panose="020F0502020204030204" pitchFamily="34" charset="0"/>
                <a:cs typeface="Calibri" panose="020F0502020204030204" pitchFamily="34" charset="0"/>
              </a:rPr>
              <a:t>Collective Effects</a:t>
            </a:r>
          </a:p>
        </p:txBody>
      </p:sp>
      <p:pic>
        <p:nvPicPr>
          <p:cNvPr id="4" name="">
            <a:extLst>
              <a:ext uri="{FF2B5EF4-FFF2-40B4-BE49-F238E27FC236}">
                <a16:creationId xmlns:a16="http://schemas.microsoft.com/office/drawing/2014/main" id="{36CA12C2-07FB-108D-4FF1-531F8E500B11}"/>
              </a:ext>
            </a:extLst>
          </p:cNvPr>
          <p:cNvPicPr>
            <a:picLocks noChangeAspect="1"/>
          </p:cNvPicPr>
          <p:nvPr/>
        </p:nvPicPr>
        <p:blipFill>
          <a:blip r:embed="rId4">
            <a:lum/>
            <a:alphaModFix/>
          </a:blip>
          <a:srcRect/>
          <a:stretch>
            <a:fillRect/>
          </a:stretch>
        </p:blipFill>
        <p:spPr>
          <a:xfrm>
            <a:off x="222861" y="2355726"/>
            <a:ext cx="3485043" cy="2439384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Freeform 4">
            <a:extLst>
              <a:ext uri="{FF2B5EF4-FFF2-40B4-BE49-F238E27FC236}">
                <a16:creationId xmlns:a16="http://schemas.microsoft.com/office/drawing/2014/main" id="{CAB29CC6-3E5A-BD3D-69F9-B2D4CC863714}"/>
              </a:ext>
            </a:extLst>
          </p:cNvPr>
          <p:cNvSpPr/>
          <p:nvPr/>
        </p:nvSpPr>
        <p:spPr>
          <a:xfrm>
            <a:off x="2051720" y="3625335"/>
            <a:ext cx="254374" cy="962639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 w="29160">
            <a:solidFill>
              <a:srgbClr val="3465A4"/>
            </a:solidFill>
            <a:prstDash val="solid"/>
          </a:ln>
        </p:spPr>
        <p:txBody>
          <a:bodyPr vert="horz" wrap="square" lIns="94697" tIns="53879" rIns="94697" bIns="53879" anchor="ctr" anchorCtr="0" compatLnSpc="0">
            <a:noAutofit/>
          </a:bodyPr>
          <a:lstStyle/>
          <a:p>
            <a:pPr hangingPunct="0"/>
            <a:endParaRPr lang="fr-FR" sz="1270">
              <a:latin typeface="Fira Sans" pitchFamily="34"/>
              <a:ea typeface="Noto Sans CJK SC" pitchFamily="2"/>
              <a:cs typeface="FreeSans" pitchFamily="2"/>
            </a:endParaRPr>
          </a:p>
        </p:txBody>
      </p:sp>
      <p:sp>
        <p:nvSpPr>
          <p:cNvPr id="6" name="Straight Connector 5">
            <a:extLst>
              <a:ext uri="{FF2B5EF4-FFF2-40B4-BE49-F238E27FC236}">
                <a16:creationId xmlns:a16="http://schemas.microsoft.com/office/drawing/2014/main" id="{7E00E475-4962-C977-4274-6CD2EEC48724}"/>
              </a:ext>
            </a:extLst>
          </p:cNvPr>
          <p:cNvSpPr/>
          <p:nvPr/>
        </p:nvSpPr>
        <p:spPr>
          <a:xfrm flipH="1">
            <a:off x="2286069" y="3710774"/>
            <a:ext cx="1780948" cy="272334"/>
          </a:xfrm>
          <a:prstGeom prst="line">
            <a:avLst/>
          </a:prstGeom>
          <a:noFill/>
          <a:ln w="29160">
            <a:solidFill>
              <a:srgbClr val="3465A4"/>
            </a:solidFill>
            <a:prstDash val="solid"/>
            <a:tailEnd type="arrow"/>
          </a:ln>
        </p:spPr>
        <p:txBody>
          <a:bodyPr vert="horz" wrap="square" lIns="94697" tIns="53879" rIns="94697" bIns="53879" anchor="ctr" anchorCtr="0" compatLnSpc="0"/>
          <a:lstStyle/>
          <a:p>
            <a:pPr hangingPunct="0"/>
            <a:endParaRPr lang="fr-FR" sz="1270">
              <a:latin typeface="Fira Sans" pitchFamily="34"/>
              <a:ea typeface="Noto Sans CJK SC" pitchFamily="2"/>
              <a:cs typeface="FreeSans" pitchFamily="2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3766674-E889-C0D8-7BC8-3A177FE28D0E}"/>
              </a:ext>
            </a:extLst>
          </p:cNvPr>
          <p:cNvSpPr txBox="1"/>
          <p:nvPr/>
        </p:nvSpPr>
        <p:spPr>
          <a:xfrm>
            <a:off x="4966899" y="2828418"/>
            <a:ext cx="3890721" cy="1831564"/>
          </a:xfrm>
          <a:prstGeom prst="rect">
            <a:avLst/>
          </a:prstGeom>
          <a:noFill/>
          <a:ln>
            <a:noFill/>
          </a:ln>
        </p:spPr>
        <p:txBody>
          <a:bodyPr vert="horz" wrap="square" lIns="81635" tIns="40817" rIns="81635" bIns="40817" anchorCtr="0" compatLnSpc="0">
            <a:spAutoFit/>
          </a:bodyPr>
          <a:lstStyle/>
          <a:p>
            <a:pPr hangingPunct="0">
              <a:lnSpc>
                <a:spcPct val="115000"/>
              </a:lnSpc>
              <a:buClr>
                <a:schemeClr val="tx1"/>
              </a:buClr>
              <a:buSzPct val="100000"/>
              <a:defRPr lang="en-US">
                <a:latin typeface="Liberation Sans" pitchFamily="34"/>
              </a:defRPr>
            </a:pPr>
            <a:r>
              <a:rPr lang="en-US" sz="1400" b="1" dirty="0">
                <a:latin typeface="Calibri" panose="020F0502020204030204" pitchFamily="34" charset="0"/>
                <a:ea typeface="Noto Sans CJK SC" pitchFamily="2"/>
                <a:cs typeface="Calibri" panose="020F0502020204030204" pitchFamily="34" charset="0"/>
              </a:rPr>
              <a:t>Collider ring</a:t>
            </a:r>
          </a:p>
          <a:p>
            <a:pPr marL="285750" indent="-285750" hangingPunct="0">
              <a:lnSpc>
                <a:spcPct val="115000"/>
              </a:lnSpc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defRPr lang="en-US">
                <a:latin typeface="Liberation Sans" pitchFamily="34"/>
              </a:defRPr>
            </a:pPr>
            <a:r>
              <a:rPr lang="en-US" sz="1400" dirty="0">
                <a:latin typeface="Calibri" panose="020F0502020204030204" pitchFamily="34" charset="0"/>
                <a:ea typeface="Noto Sans CJK SC" pitchFamily="2"/>
                <a:cs typeface="Calibri" panose="020F0502020204030204" pitchFamily="34" charset="0"/>
              </a:rPr>
              <a:t>Single beam instability limits</a:t>
            </a:r>
          </a:p>
          <a:p>
            <a:pPr marL="742950" lvl="1" indent="-285750" hangingPunct="0">
              <a:lnSpc>
                <a:spcPct val="115000"/>
              </a:lnSpc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defRPr lang="en-US">
                <a:latin typeface="Liberation Sans" pitchFamily="34"/>
              </a:defRPr>
            </a:pPr>
            <a:r>
              <a:rPr lang="en-US" sz="1400" dirty="0">
                <a:latin typeface="Calibri" panose="020F0502020204030204" pitchFamily="34" charset="0"/>
                <a:ea typeface="Noto Sans CJK SC" pitchFamily="2"/>
                <a:cs typeface="Calibri" panose="020F0502020204030204" pitchFamily="34" charset="0"/>
              </a:rPr>
              <a:t>Conservative feedback</a:t>
            </a:r>
          </a:p>
          <a:p>
            <a:pPr marL="285750" lvl="1" indent="-285750" hangingPunct="0">
              <a:lnSpc>
                <a:spcPct val="115000"/>
              </a:lnSpc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defRPr lang="en-US">
                <a:latin typeface="Liberation Sans" pitchFamily="34"/>
              </a:defRPr>
            </a:pPr>
            <a:r>
              <a:rPr lang="en-US" sz="1400" dirty="0">
                <a:latin typeface="Calibri" panose="020F0502020204030204" pitchFamily="34" charset="0"/>
                <a:ea typeface="Noto Sans CJK SC" pitchFamily="2"/>
                <a:cs typeface="Calibri" panose="020F0502020204030204" pitchFamily="34" charset="0"/>
              </a:rPr>
              <a:t>Copper coating beneficial (few microns)</a:t>
            </a:r>
          </a:p>
          <a:p>
            <a:pPr marL="285750" lvl="1" indent="-285750" hangingPunct="0">
              <a:lnSpc>
                <a:spcPct val="115000"/>
              </a:lnSpc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defRPr lang="en-US">
                <a:latin typeface="Liberation Sans" pitchFamily="34"/>
              </a:defRPr>
            </a:pPr>
            <a:r>
              <a:rPr lang="en-US" sz="1400" dirty="0">
                <a:latin typeface="Calibri" panose="020F0502020204030204" pitchFamily="34" charset="0"/>
                <a:ea typeface="Noto Sans CJK SC" pitchFamily="2"/>
                <a:cs typeface="Calibri" panose="020F0502020204030204" pitchFamily="34" charset="0"/>
              </a:rPr>
              <a:t>Minimum radius from impedance:</a:t>
            </a:r>
          </a:p>
          <a:p>
            <a:pPr marL="742950" lvl="2" indent="-285750" hangingPunct="0">
              <a:lnSpc>
                <a:spcPct val="115000"/>
              </a:lnSpc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defRPr lang="en-US">
                <a:latin typeface="Liberation Sans" pitchFamily="34"/>
              </a:defRPr>
            </a:pPr>
            <a:r>
              <a:rPr lang="en-US" sz="1400" dirty="0">
                <a:latin typeface="Calibri" panose="020F0502020204030204" pitchFamily="34" charset="0"/>
                <a:ea typeface="Noto Sans CJK SC" pitchFamily="2"/>
                <a:cs typeface="Calibri" panose="020F0502020204030204" pitchFamily="34" charset="0"/>
              </a:rPr>
              <a:t>14mm with copper coating</a:t>
            </a:r>
          </a:p>
          <a:p>
            <a:pPr marL="742950" lvl="2" indent="-285750" hangingPunct="0">
              <a:lnSpc>
                <a:spcPct val="115000"/>
              </a:lnSpc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defRPr lang="en-US">
                <a:latin typeface="Liberation Sans" pitchFamily="34"/>
              </a:defRPr>
            </a:pPr>
            <a:r>
              <a:rPr lang="en-US" sz="1400" dirty="0">
                <a:latin typeface="Calibri" panose="020F0502020204030204" pitchFamily="34" charset="0"/>
                <a:ea typeface="Noto Sans CJK SC" pitchFamily="2"/>
                <a:cs typeface="Calibri" panose="020F0502020204030204" pitchFamily="34" charset="0"/>
              </a:rPr>
              <a:t>19mm for direct tungsten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4B28C81-4807-5872-6A2B-CF6504E68C1D}"/>
              </a:ext>
            </a:extLst>
          </p:cNvPr>
          <p:cNvSpPr txBox="1"/>
          <p:nvPr/>
        </p:nvSpPr>
        <p:spPr>
          <a:xfrm>
            <a:off x="966312" y="771550"/>
            <a:ext cx="4420462" cy="1327580"/>
          </a:xfrm>
          <a:prstGeom prst="rect">
            <a:avLst/>
          </a:prstGeom>
          <a:noFill/>
          <a:ln>
            <a:noFill/>
          </a:ln>
        </p:spPr>
        <p:txBody>
          <a:bodyPr vert="horz" wrap="square" lIns="81635" tIns="40817" rIns="81635" bIns="40817" anchorCtr="0" compatLnSpc="0">
            <a:spAutoFit/>
          </a:bodyPr>
          <a:lstStyle/>
          <a:p>
            <a:pPr hangingPunct="0">
              <a:lnSpc>
                <a:spcPct val="115000"/>
              </a:lnSpc>
              <a:buClr>
                <a:schemeClr val="tx1"/>
              </a:buClr>
              <a:buSzPct val="100000"/>
              <a:defRPr lang="en-US">
                <a:latin typeface="Liberation Sans" pitchFamily="34"/>
              </a:defRPr>
            </a:pPr>
            <a:r>
              <a:rPr lang="en-US" sz="1400" b="1" dirty="0">
                <a:latin typeface="Calibri" panose="020F0502020204030204" pitchFamily="34" charset="0"/>
                <a:ea typeface="Noto Sans CJK SC" pitchFamily="2"/>
                <a:cs typeface="Calibri" panose="020F0502020204030204" pitchFamily="34" charset="0"/>
              </a:rPr>
              <a:t>RCS:</a:t>
            </a:r>
          </a:p>
          <a:p>
            <a:pPr marL="285750" indent="-285750" hangingPunct="0">
              <a:lnSpc>
                <a:spcPct val="115000"/>
              </a:lnSpc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defRPr lang="en-US">
                <a:latin typeface="Liberation Sans" pitchFamily="34"/>
              </a:defRPr>
            </a:pPr>
            <a:r>
              <a:rPr lang="en-US" sz="1400" dirty="0">
                <a:latin typeface="Calibri" panose="020F0502020204030204" pitchFamily="34" charset="0"/>
                <a:ea typeface="Noto Sans CJK SC" pitchFamily="2"/>
                <a:cs typeface="Calibri" panose="020F0502020204030204" pitchFamily="34" charset="0"/>
              </a:rPr>
              <a:t>Assuming O(700) </a:t>
            </a:r>
            <a:r>
              <a:rPr lang="en-US" sz="1400" b="1" dirty="0">
                <a:latin typeface="Calibri" panose="020F0502020204030204" pitchFamily="34" charset="0"/>
                <a:ea typeface="Noto Sans CJK SC" pitchFamily="2"/>
                <a:cs typeface="Calibri" panose="020F0502020204030204" pitchFamily="34" charset="0"/>
              </a:rPr>
              <a:t>TESLA type RF </a:t>
            </a:r>
            <a:r>
              <a:rPr lang="en-US" sz="1400" dirty="0">
                <a:latin typeface="Calibri" panose="020F0502020204030204" pitchFamily="34" charset="0"/>
                <a:ea typeface="Noto Sans CJK SC" pitchFamily="2"/>
                <a:cs typeface="Calibri" panose="020F0502020204030204" pitchFamily="34" charset="0"/>
              </a:rPr>
              <a:t>cavities</a:t>
            </a:r>
          </a:p>
          <a:p>
            <a:pPr marL="285750" lvl="1" indent="-285750" hangingPunct="0">
              <a:lnSpc>
                <a:spcPct val="115000"/>
              </a:lnSpc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defRPr lang="en-US">
                <a:latin typeface="Liberation Sans" pitchFamily="34"/>
              </a:defRPr>
            </a:pPr>
            <a:r>
              <a:rPr lang="en-US" sz="1400" dirty="0">
                <a:latin typeface="Calibri" panose="020F0502020204030204" pitchFamily="34" charset="0"/>
                <a:ea typeface="Noto Sans CJK SC" pitchFamily="2"/>
                <a:cs typeface="Calibri" panose="020F0502020204030204" pitchFamily="34" charset="0"/>
              </a:rPr>
              <a:t>Impact of initial transverse offset for single beam</a:t>
            </a:r>
          </a:p>
          <a:p>
            <a:pPr marL="285750" indent="-285750" hangingPunct="0">
              <a:lnSpc>
                <a:spcPct val="115000"/>
              </a:lnSpc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defRPr lang="en-US">
                <a:latin typeface="Liberation Sans" pitchFamily="34"/>
              </a:defRPr>
            </a:pPr>
            <a:endParaRPr lang="en-US" sz="1400" dirty="0">
              <a:latin typeface="Calibri" panose="020F0502020204030204" pitchFamily="34" charset="0"/>
              <a:ea typeface="Noto Sans CJK SC" pitchFamily="2"/>
              <a:cs typeface="Calibri" panose="020F0502020204030204" pitchFamily="34" charset="0"/>
            </a:endParaRPr>
          </a:p>
          <a:p>
            <a:pPr marL="285750" indent="-285750" hangingPunct="0">
              <a:lnSpc>
                <a:spcPct val="115000"/>
              </a:lnSpc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defRPr lang="en-US">
                <a:latin typeface="Liberation Sans" pitchFamily="34"/>
              </a:defRPr>
            </a:pPr>
            <a:r>
              <a:rPr lang="en-US" sz="1400" dirty="0">
                <a:latin typeface="Calibri" panose="020F0502020204030204" pitchFamily="34" charset="0"/>
                <a:ea typeface="Noto Sans CJK SC" pitchFamily="2"/>
                <a:cs typeface="Calibri" panose="020F0502020204030204" pitchFamily="34" charset="0"/>
              </a:rPr>
              <a:t>Two beam under investigation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8BEFCA0-ABD9-4F20-DBAB-388FE2499680}"/>
              </a:ext>
            </a:extLst>
          </p:cNvPr>
          <p:cNvSpPr txBox="1"/>
          <p:nvPr/>
        </p:nvSpPr>
        <p:spPr>
          <a:xfrm>
            <a:off x="6231192" y="1216687"/>
            <a:ext cx="163923" cy="220414"/>
          </a:xfrm>
          <a:prstGeom prst="rect">
            <a:avLst/>
          </a:prstGeom>
          <a:noFill/>
          <a:ln>
            <a:noFill/>
          </a:ln>
        </p:spPr>
        <p:txBody>
          <a:bodyPr vert="horz" wrap="square" lIns="81635" tIns="40817" rIns="81635" bIns="40817" anchorCtr="0" compatLnSpc="0"/>
          <a:lstStyle/>
          <a:p>
            <a:pPr hangingPunct="0">
              <a:spcBef>
                <a:spcPts val="1080"/>
              </a:spcBef>
              <a:spcAft>
                <a:spcPts val="900"/>
              </a:spcAft>
              <a:defRPr lang="en-US" sz="1000"/>
            </a:pPr>
            <a:endParaRPr lang="en-US" sz="907">
              <a:latin typeface="Fira Sans" pitchFamily="34"/>
              <a:ea typeface="Noto Sans CJK SC" pitchFamily="2"/>
              <a:cs typeface="FreeSans" pitchFamily="2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7081092-4C47-D7E2-68BF-7E5828FB4ED5}"/>
              </a:ext>
            </a:extLst>
          </p:cNvPr>
          <p:cNvSpPr txBox="1"/>
          <p:nvPr/>
        </p:nvSpPr>
        <p:spPr>
          <a:xfrm>
            <a:off x="6080241" y="1833274"/>
            <a:ext cx="2591343" cy="417523"/>
          </a:xfrm>
          <a:prstGeom prst="rect">
            <a:avLst/>
          </a:prstGeom>
          <a:noFill/>
          <a:ln>
            <a:noFill/>
          </a:ln>
        </p:spPr>
        <p:txBody>
          <a:bodyPr vert="horz" wrap="square" lIns="81635" tIns="40817" rIns="81635" bIns="40817" anchorCtr="0" compatLnSpc="0">
            <a:spAutoFit/>
          </a:bodyPr>
          <a:lstStyle/>
          <a:p>
            <a:pPr algn="ctr" hangingPunct="0">
              <a:defRPr lang="en-US"/>
            </a:pPr>
            <a:r>
              <a:rPr lang="en-US" sz="1089" dirty="0">
                <a:latin typeface="Fira Sans" pitchFamily="34"/>
                <a:ea typeface="Noto Sans CJK SC" pitchFamily="2"/>
                <a:cs typeface="FreeSans" pitchFamily="2"/>
              </a:rPr>
              <a:t>Horizontal dipolar impedance,</a:t>
            </a:r>
            <a:br>
              <a:rPr lang="en-US" sz="1089" dirty="0">
                <a:latin typeface="Fira Sans" pitchFamily="34"/>
                <a:ea typeface="Noto Sans CJK SC" pitchFamily="2"/>
                <a:cs typeface="FreeSans" pitchFamily="2"/>
              </a:rPr>
            </a:br>
            <a:r>
              <a:rPr lang="en-US" sz="1089" dirty="0">
                <a:latin typeface="Fira Sans" pitchFamily="34"/>
                <a:ea typeface="Noto Sans CJK SC" pitchFamily="2"/>
                <a:cs typeface="FreeSans" pitchFamily="2"/>
              </a:rPr>
              <a:t>670 TESLA type cavities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4C7227A-49C7-46E0-020A-CF04548C6576}"/>
              </a:ext>
            </a:extLst>
          </p:cNvPr>
          <p:cNvSpPr txBox="1"/>
          <p:nvPr/>
        </p:nvSpPr>
        <p:spPr>
          <a:xfrm>
            <a:off x="3446702" y="664013"/>
            <a:ext cx="2088232" cy="276999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r>
              <a:rPr lang="en-CH" sz="1200" dirty="0">
                <a:latin typeface="Calibri" panose="020F0502020204030204" pitchFamily="34" charset="0"/>
                <a:cs typeface="Calibri" panose="020F0502020204030204" pitchFamily="34" charset="0"/>
              </a:rPr>
              <a:t>D. Amorim, E. Metral, X. Buffat</a:t>
            </a:r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F67F099D-291C-1087-78DA-8186B51CD2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090D3E8D-59C8-574B-A7E0-9F260CD26D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4E9BAF-C2AB-1142-82C9-27611F298436}" type="slidenum">
              <a:rPr lang="en-US" smtClean="0"/>
              <a:t>26</a:t>
            </a:fld>
            <a:endParaRPr lang="en-US"/>
          </a:p>
        </p:txBody>
      </p:sp>
      <p:sp>
        <p:nvSpPr>
          <p:cNvPr id="14" name="Footer Placeholder 2">
            <a:extLst>
              <a:ext uri="{FF2B5EF4-FFF2-40B4-BE49-F238E27FC236}">
                <a16:creationId xmlns:a16="http://schemas.microsoft.com/office/drawing/2014/main" id="{0798748B-5F34-7880-67CC-165AB3B55B45}"/>
              </a:ext>
            </a:extLst>
          </p:cNvPr>
          <p:cNvSpPr txBox="1">
            <a:spLocks/>
          </p:cNvSpPr>
          <p:nvPr/>
        </p:nvSpPr>
        <p:spPr>
          <a:xfrm>
            <a:off x="179512" y="4948014"/>
            <a:ext cx="7516688" cy="230015"/>
          </a:xfrm>
          <a:prstGeom prst="rect">
            <a:avLst/>
          </a:prstGeom>
        </p:spPr>
        <p:txBody>
          <a:bodyPr/>
          <a:lstStyle>
            <a:defPPr>
              <a:defRPr lang="fr-FR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D. Schulte                        Muon Collider Status, Annual Meeting, Orsay, June 2023 </a:t>
            </a:r>
            <a:endParaRPr lang="en-GB" sz="12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15FE6863-4BA4-F0E9-8333-D612914002CE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467544" y="14320"/>
            <a:ext cx="8204040" cy="467000"/>
          </a:xfrm>
          <a:prstGeom prst="rect">
            <a:avLst/>
          </a:prstGeom>
          <a:noFill/>
          <a:ln>
            <a:noFill/>
          </a:ln>
        </p:spPr>
        <p:txBody>
          <a:bodyPr vert="horz" lIns="0" tIns="0" rIns="0" bIns="0" anchor="t" anchorCtr="0">
            <a:noAutofit/>
          </a:bodyPr>
          <a:lstStyle>
            <a:lvl1pPr lvl="0" algn="l" rtl="0" hangingPunct="0">
              <a:buNone/>
              <a:tabLst/>
              <a:defRPr lang="fr-FR" sz="3000" b="0" i="0" u="none" strike="noStrike" kern="1200" cap="none">
                <a:ln>
                  <a:noFill/>
                </a:ln>
                <a:highlight>
                  <a:scrgbClr r="0" g="0" b="0">
                    <a:alpha val="0"/>
                  </a:scrgbClr>
                </a:highlight>
                <a:latin typeface="Fira Sans Medium" pitchFamily="34"/>
                <a:ea typeface="Noto Sans CJK SC" pitchFamily="2"/>
                <a:cs typeface="FreeSans" pitchFamily="2"/>
              </a:defRPr>
            </a:lvl1pPr>
          </a:lstStyle>
          <a:p>
            <a:pPr lvl="0" algn="ctr"/>
            <a:r>
              <a:rPr lang="en-US" sz="3200" dirty="0">
                <a:latin typeface="Calibri" panose="020F0502020204030204" pitchFamily="34" charset="0"/>
                <a:cs typeface="Calibri" panose="020F0502020204030204" pitchFamily="34" charset="0"/>
              </a:rPr>
              <a:t>Collider Ring Lattice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8BEFCA0-ABD9-4F20-DBAB-388FE2499680}"/>
              </a:ext>
            </a:extLst>
          </p:cNvPr>
          <p:cNvSpPr txBox="1"/>
          <p:nvPr/>
        </p:nvSpPr>
        <p:spPr>
          <a:xfrm>
            <a:off x="6231192" y="1216687"/>
            <a:ext cx="163923" cy="220414"/>
          </a:xfrm>
          <a:prstGeom prst="rect">
            <a:avLst/>
          </a:prstGeom>
          <a:noFill/>
          <a:ln>
            <a:noFill/>
          </a:ln>
        </p:spPr>
        <p:txBody>
          <a:bodyPr vert="horz" wrap="square" lIns="81635" tIns="40817" rIns="81635" bIns="40817" anchorCtr="0" compatLnSpc="0"/>
          <a:lstStyle/>
          <a:p>
            <a:pPr hangingPunct="0">
              <a:spcBef>
                <a:spcPts val="1080"/>
              </a:spcBef>
              <a:spcAft>
                <a:spcPts val="900"/>
              </a:spcAft>
              <a:defRPr lang="en-US" sz="1000"/>
            </a:pPr>
            <a:endParaRPr lang="en-US" sz="907">
              <a:latin typeface="Fira Sans" pitchFamily="34"/>
              <a:ea typeface="Noto Sans CJK SC" pitchFamily="2"/>
              <a:cs typeface="FreeSans" pitchFamily="2"/>
            </a:endParaRPr>
          </a:p>
        </p:txBody>
      </p:sp>
      <p:pic>
        <p:nvPicPr>
          <p:cNvPr id="14" name="1.png" descr="1.png">
            <a:extLst>
              <a:ext uri="{FF2B5EF4-FFF2-40B4-BE49-F238E27FC236}">
                <a16:creationId xmlns:a16="http://schemas.microsoft.com/office/drawing/2014/main" id="{8AD19683-A958-C794-B768-891A2AB2955B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4427984" y="1154460"/>
            <a:ext cx="2197960" cy="1648470"/>
          </a:xfrm>
          <a:prstGeom prst="rect">
            <a:avLst/>
          </a:prstGeom>
          <a:ln w="12700">
            <a:miter lim="400000"/>
          </a:ln>
        </p:spPr>
      </p:pic>
      <p:pic>
        <p:nvPicPr>
          <p:cNvPr id="15" name="Figure_40.png" descr="Figure_40.png">
            <a:extLst>
              <a:ext uri="{FF2B5EF4-FFF2-40B4-BE49-F238E27FC236}">
                <a16:creationId xmlns:a16="http://schemas.microsoft.com/office/drawing/2014/main" id="{01EB1A62-239E-B490-8AA4-BB2DF983ED2D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>
          <a:xfrm>
            <a:off x="6499145" y="1131590"/>
            <a:ext cx="2537351" cy="1903013"/>
          </a:xfrm>
          <a:prstGeom prst="rect">
            <a:avLst/>
          </a:prstGeom>
          <a:ln w="12700">
            <a:miter lim="400000"/>
          </a:ln>
        </p:spPr>
      </p:pic>
      <p:pic>
        <p:nvPicPr>
          <p:cNvPr id="16" name="Figure_55.png" descr="Figure_55.png">
            <a:extLst>
              <a:ext uri="{FF2B5EF4-FFF2-40B4-BE49-F238E27FC236}">
                <a16:creationId xmlns:a16="http://schemas.microsoft.com/office/drawing/2014/main" id="{E31E917E-A200-CE3C-4459-FD7FFAF3742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516216" y="3075806"/>
            <a:ext cx="2537492" cy="1903119"/>
          </a:xfrm>
          <a:prstGeom prst="rect">
            <a:avLst/>
          </a:prstGeom>
          <a:ln w="12700">
            <a:miter lim="400000"/>
          </a:ln>
        </p:spPr>
      </p:pic>
      <p:graphicFrame>
        <p:nvGraphicFramePr>
          <p:cNvPr id="17" name="Table 1">
            <a:extLst>
              <a:ext uri="{FF2B5EF4-FFF2-40B4-BE49-F238E27FC236}">
                <a16:creationId xmlns:a16="http://schemas.microsoft.com/office/drawing/2014/main" id="{C8727125-D83A-AB35-3FDD-D839232D301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252306825"/>
              </p:ext>
            </p:extLst>
          </p:nvPr>
        </p:nvGraphicFramePr>
        <p:xfrm>
          <a:off x="4839799" y="3233665"/>
          <a:ext cx="1555316" cy="1386295"/>
        </p:xfrm>
        <a:graphic>
          <a:graphicData uri="http://schemas.openxmlformats.org/drawingml/2006/table">
            <a:tbl>
              <a:tblPr firstRow="1"/>
              <a:tblGrid>
                <a:gridCol w="77765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7765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77259">
                <a:tc>
                  <a:txBody>
                    <a:bodyPr/>
                    <a:lstStyle/>
                    <a:p>
                      <a:pPr marL="0" indent="0" defTabSz="914400">
                        <a:buSzTx/>
                        <a:buNone/>
                        <a:tabLst>
                          <a:tab pos="1663700" algn="l"/>
                        </a:tabLst>
                        <a:defRPr sz="3200" b="0">
                          <a:sym typeface="Graphik Semibold"/>
                        </a:defRPr>
                      </a:pPr>
                      <a:r>
                        <a:rPr sz="1200"/>
                        <a:t>p</a:t>
                      </a:r>
                      <a:r>
                        <a:rPr sz="1200" baseline="-5999"/>
                        <a:t>T </a:t>
                      </a:r>
                      <a:r>
                        <a:rPr sz="1200"/>
                        <a:t>[%]</a:t>
                      </a:r>
                    </a:p>
                  </a:txBody>
                  <a:tcPr marL="19050" marR="19050" marT="19050" marB="19050" anchor="ctr" horzOverflow="overflow"/>
                </a:tc>
                <a:tc>
                  <a:txBody>
                    <a:bodyPr/>
                    <a:lstStyle/>
                    <a:p>
                      <a:pPr marL="0" indent="0" defTabSz="914400">
                        <a:buSzTx/>
                        <a:buNone/>
                        <a:tabLst>
                          <a:tab pos="1663700" algn="l"/>
                        </a:tabLst>
                        <a:defRPr sz="3200" b="0">
                          <a:sym typeface="Graphik Semibold"/>
                        </a:defRPr>
                      </a:pPr>
                      <a:r>
                        <a:rPr sz="1200"/>
                        <a:t>DA</a:t>
                      </a:r>
                      <a:r>
                        <a:rPr sz="1200" baseline="-5999"/>
                        <a:t>min </a:t>
                      </a:r>
                      <a:r>
                        <a:rPr sz="1200"/>
                        <a:t>[σ]</a:t>
                      </a:r>
                    </a:p>
                  </a:txBody>
                  <a:tcPr marL="19050" marR="19050" marT="19050" marB="19050" anchor="ctr" horzOverflow="overflow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77259">
                <a:tc>
                  <a:txBody>
                    <a:bodyPr/>
                    <a:lstStyle/>
                    <a:p>
                      <a:pPr marL="0" indent="0" defTabSz="914400">
                        <a:buSzTx/>
                        <a:buNone/>
                        <a:tabLst>
                          <a:tab pos="1663700" algn="l"/>
                        </a:tabLst>
                        <a:defRPr sz="1800"/>
                      </a:pPr>
                      <a:r>
                        <a:rPr sz="1200">
                          <a:sym typeface="Graphik"/>
                        </a:rPr>
                        <a:t>0.07</a:t>
                      </a:r>
                    </a:p>
                  </a:txBody>
                  <a:tcPr marL="19050" marR="19050" marT="19050" marB="19050" anchor="ctr" horzOverflow="overflow"/>
                </a:tc>
                <a:tc>
                  <a:txBody>
                    <a:bodyPr/>
                    <a:lstStyle/>
                    <a:p>
                      <a:pPr marL="0" indent="0" defTabSz="914400">
                        <a:buSzTx/>
                        <a:buNone/>
                        <a:tabLst>
                          <a:tab pos="1663700" algn="l"/>
                        </a:tabLst>
                        <a:defRPr sz="1800"/>
                      </a:pPr>
                      <a:r>
                        <a:rPr sz="1200">
                          <a:sym typeface="Graphik"/>
                        </a:rPr>
                        <a:t>5</a:t>
                      </a:r>
                    </a:p>
                  </a:txBody>
                  <a:tcPr marL="19050" marR="19050" marT="19050" marB="19050" anchor="ctr" horzOverflow="overflow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77259">
                <a:tc>
                  <a:txBody>
                    <a:bodyPr/>
                    <a:lstStyle/>
                    <a:p>
                      <a:pPr marL="0" indent="0" defTabSz="914400">
                        <a:buSzTx/>
                        <a:buNone/>
                        <a:tabLst>
                          <a:tab pos="1663700" algn="l"/>
                        </a:tabLst>
                        <a:defRPr sz="1800"/>
                      </a:pPr>
                      <a:r>
                        <a:rPr sz="1200">
                          <a:sym typeface="Graphik"/>
                        </a:rPr>
                        <a:t>0.08</a:t>
                      </a:r>
                    </a:p>
                  </a:txBody>
                  <a:tcPr marL="19050" marR="19050" marT="19050" marB="19050" anchor="ctr" horzOverflow="overflow"/>
                </a:tc>
                <a:tc>
                  <a:txBody>
                    <a:bodyPr/>
                    <a:lstStyle/>
                    <a:p>
                      <a:pPr marL="0" indent="0" defTabSz="914400">
                        <a:buSzTx/>
                        <a:buNone/>
                        <a:tabLst>
                          <a:tab pos="1663700" algn="l"/>
                        </a:tabLst>
                        <a:defRPr sz="1800"/>
                      </a:pPr>
                      <a:r>
                        <a:rPr sz="1200">
                          <a:sym typeface="Graphik"/>
                        </a:rPr>
                        <a:t>4</a:t>
                      </a:r>
                    </a:p>
                  </a:txBody>
                  <a:tcPr marL="19050" marR="19050" marT="19050" marB="19050" anchor="ctr" horzOverflow="overflow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77259">
                <a:tc>
                  <a:txBody>
                    <a:bodyPr/>
                    <a:lstStyle/>
                    <a:p>
                      <a:pPr marL="0" indent="0" defTabSz="914400">
                        <a:buSzTx/>
                        <a:buNone/>
                        <a:tabLst>
                          <a:tab pos="1663700" algn="l"/>
                        </a:tabLst>
                        <a:defRPr sz="1800"/>
                      </a:pPr>
                      <a:r>
                        <a:rPr sz="1200">
                          <a:sym typeface="Graphik"/>
                        </a:rPr>
                        <a:t>0.09</a:t>
                      </a:r>
                    </a:p>
                  </a:txBody>
                  <a:tcPr marL="19050" marR="19050" marT="19050" marB="19050" anchor="ctr" horzOverflow="overflow"/>
                </a:tc>
                <a:tc>
                  <a:txBody>
                    <a:bodyPr/>
                    <a:lstStyle/>
                    <a:p>
                      <a:pPr marL="0" indent="0" defTabSz="914400">
                        <a:buSzTx/>
                        <a:buNone/>
                        <a:tabLst>
                          <a:tab pos="1663700" algn="l"/>
                        </a:tabLst>
                        <a:defRPr sz="1800"/>
                      </a:pPr>
                      <a:r>
                        <a:rPr sz="1200">
                          <a:sym typeface="Graphik"/>
                        </a:rPr>
                        <a:t>3</a:t>
                      </a:r>
                    </a:p>
                  </a:txBody>
                  <a:tcPr marL="19050" marR="19050" marT="19050" marB="19050" anchor="ctr" horzOverflow="overflow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77259">
                <a:tc>
                  <a:txBody>
                    <a:bodyPr/>
                    <a:lstStyle/>
                    <a:p>
                      <a:pPr marL="0" indent="0" defTabSz="914400">
                        <a:buSzTx/>
                        <a:buNone/>
                        <a:tabLst>
                          <a:tab pos="1663700" algn="l"/>
                        </a:tabLst>
                        <a:defRPr sz="1800"/>
                      </a:pPr>
                      <a:r>
                        <a:rPr sz="1200">
                          <a:sym typeface="Graphik"/>
                        </a:rPr>
                        <a:t>0.1</a:t>
                      </a:r>
                    </a:p>
                  </a:txBody>
                  <a:tcPr marL="19050" marR="19050" marT="19050" marB="19050" anchor="ctr" horzOverflow="overflow"/>
                </a:tc>
                <a:tc>
                  <a:txBody>
                    <a:bodyPr/>
                    <a:lstStyle/>
                    <a:p>
                      <a:pPr marL="0" indent="0" defTabSz="914400">
                        <a:buSzTx/>
                        <a:buNone/>
                        <a:tabLst>
                          <a:tab pos="1663700" algn="l"/>
                        </a:tabLst>
                        <a:defRPr sz="1800"/>
                      </a:pPr>
                      <a:r>
                        <a:rPr sz="1200" dirty="0">
                          <a:sym typeface="Graphik"/>
                        </a:rPr>
                        <a:t>&lt;1</a:t>
                      </a:r>
                    </a:p>
                  </a:txBody>
                  <a:tcPr marL="19050" marR="19050" marT="19050" marB="19050" anchor="ctr" horzOverflow="overflow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pic>
        <p:nvPicPr>
          <p:cNvPr id="18" name="Figure_46.png" descr="Figure_46.png">
            <a:extLst>
              <a:ext uri="{FF2B5EF4-FFF2-40B4-BE49-F238E27FC236}">
                <a16:creationId xmlns:a16="http://schemas.microsoft.com/office/drawing/2014/main" id="{4524A80D-8526-14A3-C6F1-DE453565B32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95536" y="3094748"/>
            <a:ext cx="3297310" cy="1884177"/>
          </a:xfrm>
          <a:prstGeom prst="rect">
            <a:avLst/>
          </a:prstGeom>
          <a:ln w="12700">
            <a:miter lim="400000"/>
          </a:ln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A6695C75-8623-6EF9-8877-2E8AF2EDFA15}"/>
              </a:ext>
            </a:extLst>
          </p:cNvPr>
          <p:cNvSpPr txBox="1"/>
          <p:nvPr/>
        </p:nvSpPr>
        <p:spPr>
          <a:xfrm>
            <a:off x="158698" y="894590"/>
            <a:ext cx="4413301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1400" dirty="0">
                <a:latin typeface="Calibri" panose="020F0502020204030204" pitchFamily="34" charset="0"/>
                <a:cs typeface="Calibri" panose="020F0502020204030204" pitchFamily="34" charset="0"/>
              </a:rPr>
              <a:t>Important progress: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V</a:t>
            </a:r>
            <a:r>
              <a:rPr lang="en-CH" sz="1400" dirty="0">
                <a:latin typeface="Calibri" panose="020F0502020204030204" pitchFamily="34" charset="0"/>
                <a:cs typeface="Calibri" panose="020F0502020204030204" pitchFamily="34" charset="0"/>
              </a:rPr>
              <a:t>0.4 (last annual meeting) almost no dynamic aperture for on-energy particles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CH" sz="1400" dirty="0">
                <a:latin typeface="Calibri" panose="020F0502020204030204" pitchFamily="34" charset="0"/>
                <a:cs typeface="Calibri" panose="020F0502020204030204" pitchFamily="34" charset="0"/>
              </a:rPr>
              <a:t>Very challenging lattice design and becomes harder at higher energies</a:t>
            </a:r>
          </a:p>
          <a:p>
            <a:pPr lvl="1"/>
            <a:endParaRPr lang="en-CH" sz="1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sz="1400" dirty="0">
                <a:latin typeface="Calibri" panose="020F0502020204030204" pitchFamily="34" charset="0"/>
                <a:cs typeface="Calibri" panose="020F0502020204030204" pitchFamily="34" charset="0"/>
              </a:rPr>
              <a:t>V0.6 good dynamic aperture at almost 0.1% off-energy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A</a:t>
            </a:r>
            <a:r>
              <a:rPr lang="en-CH" sz="1400" dirty="0">
                <a:latin typeface="Calibri" panose="020F0502020204030204" pitchFamily="34" charset="0"/>
                <a:cs typeface="Calibri" panose="020F0502020204030204" pitchFamily="34" charset="0"/>
              </a:rPr>
              <a:t>pproaching the target</a:t>
            </a:r>
            <a:endParaRPr lang="en-CH" sz="16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78D83B3-1489-9488-9AE4-4E033F54BF9A}"/>
              </a:ext>
            </a:extLst>
          </p:cNvPr>
          <p:cNvSpPr txBox="1"/>
          <p:nvPr/>
        </p:nvSpPr>
        <p:spPr>
          <a:xfrm>
            <a:off x="5868144" y="649323"/>
            <a:ext cx="2376264" cy="461665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r>
              <a:rPr lang="en-CH" sz="1200" dirty="0">
                <a:latin typeface="Calibri" panose="020F0502020204030204" pitchFamily="34" charset="0"/>
                <a:cs typeface="Calibri" panose="020F0502020204030204" pitchFamily="34" charset="0"/>
              </a:rPr>
              <a:t>K. Skoufaris, Ch. Carli, support from P. Raimondi, K. Oide, R. Tomas</a:t>
            </a:r>
          </a:p>
        </p:txBody>
      </p:sp>
      <p:sp>
        <p:nvSpPr>
          <p:cNvPr id="21" name="Footer Placeholder 20">
            <a:extLst>
              <a:ext uri="{FF2B5EF4-FFF2-40B4-BE49-F238E27FC236}">
                <a16:creationId xmlns:a16="http://schemas.microsoft.com/office/drawing/2014/main" id="{DBFC687C-6D28-4B94-3237-42FE2424C7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2" name="Slide Number Placeholder 21">
            <a:extLst>
              <a:ext uri="{FF2B5EF4-FFF2-40B4-BE49-F238E27FC236}">
                <a16:creationId xmlns:a16="http://schemas.microsoft.com/office/drawing/2014/main" id="{023DACD2-B8F8-7D1D-D387-8A37A1F4CA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4E9BAF-C2AB-1142-82C9-27611F298436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010407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15FE6863-4BA4-F0E9-8333-D612914002CE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467544" y="14320"/>
            <a:ext cx="8204040" cy="467000"/>
          </a:xfrm>
          <a:prstGeom prst="rect">
            <a:avLst/>
          </a:prstGeom>
          <a:noFill/>
          <a:ln>
            <a:noFill/>
          </a:ln>
        </p:spPr>
        <p:txBody>
          <a:bodyPr vert="horz" lIns="0" tIns="0" rIns="0" bIns="0" anchor="t" anchorCtr="0">
            <a:noAutofit/>
          </a:bodyPr>
          <a:lstStyle>
            <a:lvl1pPr lvl="0" algn="l" rtl="0" hangingPunct="0">
              <a:buNone/>
              <a:tabLst/>
              <a:defRPr lang="fr-FR" sz="3000" b="0" i="0" u="none" strike="noStrike" kern="1200" cap="none">
                <a:ln>
                  <a:noFill/>
                </a:ln>
                <a:highlight>
                  <a:scrgbClr r="0" g="0" b="0">
                    <a:alpha val="0"/>
                  </a:scrgbClr>
                </a:highlight>
                <a:latin typeface="Fira Sans Medium" pitchFamily="34"/>
                <a:ea typeface="Noto Sans CJK SC" pitchFamily="2"/>
                <a:cs typeface="FreeSans" pitchFamily="2"/>
              </a:defRPr>
            </a:lvl1pPr>
          </a:lstStyle>
          <a:p>
            <a:pPr lvl="0" algn="ctr"/>
            <a:r>
              <a:rPr lang="en-US" sz="3200" dirty="0">
                <a:latin typeface="Calibri" panose="020F0502020204030204" pitchFamily="34" charset="0"/>
                <a:cs typeface="Calibri" panose="020F0502020204030204" pitchFamily="34" charset="0"/>
              </a:rPr>
              <a:t>Collider Ring Technology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8BEFCA0-ABD9-4F20-DBAB-388FE2499680}"/>
              </a:ext>
            </a:extLst>
          </p:cNvPr>
          <p:cNvSpPr txBox="1"/>
          <p:nvPr/>
        </p:nvSpPr>
        <p:spPr>
          <a:xfrm>
            <a:off x="6231192" y="1216687"/>
            <a:ext cx="163923" cy="220414"/>
          </a:xfrm>
          <a:prstGeom prst="rect">
            <a:avLst/>
          </a:prstGeom>
          <a:noFill/>
          <a:ln>
            <a:noFill/>
          </a:ln>
        </p:spPr>
        <p:txBody>
          <a:bodyPr vert="horz" wrap="square" lIns="81635" tIns="40817" rIns="81635" bIns="40817" anchorCtr="0" compatLnSpc="0"/>
          <a:lstStyle/>
          <a:p>
            <a:pPr hangingPunct="0">
              <a:spcBef>
                <a:spcPts val="1080"/>
              </a:spcBef>
              <a:spcAft>
                <a:spcPts val="900"/>
              </a:spcAft>
              <a:defRPr lang="en-US" sz="1000"/>
            </a:pPr>
            <a:endParaRPr lang="en-US" sz="907">
              <a:latin typeface="Fira Sans" pitchFamily="34"/>
              <a:ea typeface="Noto Sans CJK SC" pitchFamily="2"/>
              <a:cs typeface="FreeSans" pitchFamily="2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A6695C75-8623-6EF9-8877-2E8AF2EDFA15}"/>
              </a:ext>
            </a:extLst>
          </p:cNvPr>
          <p:cNvSpPr txBox="1"/>
          <p:nvPr/>
        </p:nvSpPr>
        <p:spPr>
          <a:xfrm>
            <a:off x="5148064" y="2264554"/>
            <a:ext cx="30103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1400" dirty="0">
                <a:latin typeface="Calibri" panose="020F0502020204030204" pitchFamily="34" charset="0"/>
                <a:cs typeface="Calibri" panose="020F0502020204030204" pitchFamily="34" charset="0"/>
              </a:rPr>
              <a:t>Initial </a:t>
            </a:r>
            <a:r>
              <a:rPr lang="en-CH" sz="1400" b="1" dirty="0">
                <a:latin typeface="Calibri" panose="020F0502020204030204" pitchFamily="34" charset="0"/>
                <a:cs typeface="Calibri" panose="020F0502020204030204" pitchFamily="34" charset="0"/>
              </a:rPr>
              <a:t>estimate of field limits </a:t>
            </a:r>
            <a:r>
              <a:rPr lang="en-CH" sz="1400" dirty="0">
                <a:latin typeface="Calibri" panose="020F0502020204030204" pitchFamily="34" charset="0"/>
                <a:cs typeface="Calibri" panose="020F0502020204030204" pitchFamily="34" charset="0"/>
              </a:rPr>
              <a:t>for magnets: 9 T for NbTi, 14 T for Nb</a:t>
            </a:r>
            <a:r>
              <a:rPr lang="en-CH" sz="1400" baseline="-25000" dirty="0">
                <a:latin typeface="Calibri" panose="020F0502020204030204" pitchFamily="34" charset="0"/>
                <a:cs typeface="Calibri" panose="020F0502020204030204" pitchFamily="34" charset="0"/>
              </a:rPr>
              <a:t>3</a:t>
            </a:r>
            <a:r>
              <a:rPr lang="en-CH" sz="1400" dirty="0">
                <a:latin typeface="Calibri" panose="020F0502020204030204" pitchFamily="34" charset="0"/>
                <a:cs typeface="Calibri" panose="020F0502020204030204" pitchFamily="34" charset="0"/>
              </a:rPr>
              <a:t>Sn</a:t>
            </a:r>
          </a:p>
        </p:txBody>
      </p:sp>
      <p:pic>
        <p:nvPicPr>
          <p:cNvPr id="4" name="Picture 3" descr="A picture containing text, diagram, plot, screenshot&#10;&#10;Description automatically generated">
            <a:extLst>
              <a:ext uri="{FF2B5EF4-FFF2-40B4-BE49-F238E27FC236}">
                <a16:creationId xmlns:a16="http://schemas.microsoft.com/office/drawing/2014/main" id="{8D2B1E62-3DE8-CFF0-EEB9-CDBA17BC4B8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02598" y="2787774"/>
            <a:ext cx="4182704" cy="2031325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03F33743-76CA-E862-F9A4-95435140DDC9}"/>
              </a:ext>
            </a:extLst>
          </p:cNvPr>
          <p:cNvSpPr txBox="1"/>
          <p:nvPr/>
        </p:nvSpPr>
        <p:spPr>
          <a:xfrm>
            <a:off x="158698" y="3291830"/>
            <a:ext cx="4104457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1400" dirty="0">
                <a:latin typeface="Calibri" panose="020F0502020204030204" pitchFamily="34" charset="0"/>
                <a:cs typeface="Calibri" panose="020F0502020204030204" pitchFamily="34" charset="0"/>
              </a:rPr>
              <a:t>Important progress on </a:t>
            </a:r>
            <a:r>
              <a:rPr lang="en-CH" sz="1400" b="1" dirty="0">
                <a:latin typeface="Calibri" panose="020F0502020204030204" pitchFamily="34" charset="0"/>
                <a:cs typeface="Calibri" panose="020F0502020204030204" pitchFamily="34" charset="0"/>
              </a:rPr>
              <a:t>cooling</a:t>
            </a:r>
          </a:p>
          <a:p>
            <a:r>
              <a:rPr lang="en-CH" sz="1400" dirty="0">
                <a:latin typeface="Calibri" panose="020F0502020204030204" pitchFamily="34" charset="0"/>
                <a:cs typeface="Calibri" panose="020F0502020204030204" pitchFamily="34" charset="0"/>
              </a:rPr>
              <a:t>Different cooling scenarios being followed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T</a:t>
            </a:r>
            <a:r>
              <a:rPr lang="en-CH" sz="1400" dirty="0">
                <a:latin typeface="Calibri" panose="020F0502020204030204" pitchFamily="34" charset="0"/>
                <a:cs typeface="Calibri" panose="020F0502020204030204" pitchFamily="34" charset="0"/>
              </a:rPr>
              <a:t>ungsten shield cooled close to room temperature CO</a:t>
            </a:r>
            <a:r>
              <a:rPr lang="en-CH" sz="1400" baseline="-25000" dirty="0">
                <a:latin typeface="Calibri" panose="020F0502020204030204" pitchFamily="34" charset="0"/>
                <a:cs typeface="Calibri" panose="020F0502020204030204" pitchFamily="34" charset="0"/>
              </a:rPr>
              <a:t>2</a:t>
            </a:r>
            <a:r>
              <a:rPr lang="en-CH" sz="1400" dirty="0">
                <a:latin typeface="Calibri" panose="020F0502020204030204" pitchFamily="34" charset="0"/>
                <a:cs typeface="Calibri" panose="020F0502020204030204" pitchFamily="34" charset="0"/>
              </a:rPr>
              <a:t> (preferred) or water (to be verified)</a:t>
            </a:r>
          </a:p>
          <a:p>
            <a:r>
              <a:rPr lang="en-CH" sz="1400" dirty="0">
                <a:latin typeface="Calibri" panose="020F0502020204030204" pitchFamily="34" charset="0"/>
                <a:cs typeface="Calibri" panose="020F0502020204030204" pitchFamily="34" charset="0"/>
              </a:rPr>
              <a:t>Support of shield is important for heat transfer</a:t>
            </a:r>
          </a:p>
          <a:p>
            <a:r>
              <a:rPr lang="en-CH" sz="1400" dirty="0">
                <a:latin typeface="Calibri" panose="020F0502020204030204" pitchFamily="34" charset="0"/>
                <a:cs typeface="Calibri" panose="020F0502020204030204" pitchFamily="34" charset="0"/>
              </a:rPr>
              <a:t>Discussion on options for magnet cooling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58DECD7-15ED-0A16-3140-1C83C8B2958F}"/>
              </a:ext>
            </a:extLst>
          </p:cNvPr>
          <p:cNvSpPr txBox="1"/>
          <p:nvPr/>
        </p:nvSpPr>
        <p:spPr>
          <a:xfrm>
            <a:off x="107505" y="920853"/>
            <a:ext cx="1512168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1400" dirty="0">
                <a:latin typeface="Calibri" panose="020F0502020204030204" pitchFamily="34" charset="0"/>
                <a:cs typeface="Calibri" panose="020F0502020204030204" pitchFamily="34" charset="0"/>
              </a:rPr>
              <a:t>Started definition of cross section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L</a:t>
            </a:r>
            <a:r>
              <a:rPr lang="en-CH" sz="1400" dirty="0">
                <a:latin typeface="Calibri" panose="020F0502020204030204" pitchFamily="34" charset="0"/>
                <a:cs typeface="Calibri" panose="020F0502020204030204" pitchFamily="34" charset="0"/>
              </a:rPr>
              <a:t>attice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I</a:t>
            </a:r>
            <a:r>
              <a:rPr lang="en-CH" sz="1400" dirty="0">
                <a:latin typeface="Calibri" panose="020F0502020204030204" pitchFamily="34" charset="0"/>
                <a:cs typeface="Calibri" panose="020F0502020204030204" pitchFamily="34" charset="0"/>
              </a:rPr>
              <a:t>mpedance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S</a:t>
            </a:r>
            <a:r>
              <a:rPr lang="en-CH" sz="1400" dirty="0">
                <a:latin typeface="Calibri" panose="020F0502020204030204" pitchFamily="34" charset="0"/>
                <a:cs typeface="Calibri" panose="020F0502020204030204" pitchFamily="34" charset="0"/>
              </a:rPr>
              <a:t>hielding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C</a:t>
            </a:r>
            <a:r>
              <a:rPr lang="en-CH" sz="1400" dirty="0">
                <a:latin typeface="Calibri" panose="020F0502020204030204" pitchFamily="34" charset="0"/>
                <a:cs typeface="Calibri" panose="020F0502020204030204" pitchFamily="34" charset="0"/>
              </a:rPr>
              <a:t>ooling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V</a:t>
            </a:r>
            <a:r>
              <a:rPr lang="en-CH" sz="1400" dirty="0">
                <a:latin typeface="Calibri" panose="020F0502020204030204" pitchFamily="34" charset="0"/>
                <a:cs typeface="Calibri" panose="020F0502020204030204" pitchFamily="34" charset="0"/>
              </a:rPr>
              <a:t>acuum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M</a:t>
            </a:r>
            <a:r>
              <a:rPr lang="en-CH" sz="1400" dirty="0">
                <a:latin typeface="Calibri" panose="020F0502020204030204" pitchFamily="34" charset="0"/>
                <a:cs typeface="Calibri" panose="020F0502020204030204" pitchFamily="34" charset="0"/>
              </a:rPr>
              <a:t>agnets</a:t>
            </a:r>
          </a:p>
        </p:txBody>
      </p:sp>
      <p:graphicFrame>
        <p:nvGraphicFramePr>
          <p:cNvPr id="7" name="Table 7">
            <a:extLst>
              <a:ext uri="{FF2B5EF4-FFF2-40B4-BE49-F238E27FC236}">
                <a16:creationId xmlns:a16="http://schemas.microsoft.com/office/drawing/2014/main" id="{413835CD-EE47-6EF0-4FD4-096B81231ED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02564662"/>
              </p:ext>
            </p:extLst>
          </p:nvPr>
        </p:nvGraphicFramePr>
        <p:xfrm>
          <a:off x="1792272" y="682267"/>
          <a:ext cx="3010326" cy="2483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42887">
                  <a:extLst>
                    <a:ext uri="{9D8B030D-6E8A-4147-A177-3AD203B41FA5}">
                      <a16:colId xmlns:a16="http://schemas.microsoft.com/office/drawing/2014/main" val="277999800"/>
                    </a:ext>
                  </a:extLst>
                </a:gridCol>
                <a:gridCol w="903196">
                  <a:extLst>
                    <a:ext uri="{9D8B030D-6E8A-4147-A177-3AD203B41FA5}">
                      <a16:colId xmlns:a16="http://schemas.microsoft.com/office/drawing/2014/main" val="3813270873"/>
                    </a:ext>
                  </a:extLst>
                </a:gridCol>
                <a:gridCol w="764243">
                  <a:extLst>
                    <a:ext uri="{9D8B030D-6E8A-4147-A177-3AD203B41FA5}">
                      <a16:colId xmlns:a16="http://schemas.microsoft.com/office/drawing/2014/main" val="3769152832"/>
                    </a:ext>
                  </a:extLst>
                </a:gridCol>
              </a:tblGrid>
              <a:tr h="250578">
                <a:tc>
                  <a:txBody>
                    <a:bodyPr/>
                    <a:lstStyle/>
                    <a:p>
                      <a:endParaRPr lang="en-CH" sz="1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thickness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outer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38278230"/>
                  </a:ext>
                </a:extLst>
              </a:tr>
              <a:tr h="250578">
                <a:tc>
                  <a:txBody>
                    <a:bodyPr/>
                    <a:lstStyle/>
                    <a:p>
                      <a:r>
                        <a:rPr lang="en-US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</a:t>
                      </a:r>
                      <a:r>
                        <a:rPr lang="en-CH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eam aperture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23.49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23.49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61805938"/>
                  </a:ext>
                </a:extLst>
              </a:tr>
              <a:tr h="250578">
                <a:tc>
                  <a:txBody>
                    <a:bodyPr/>
                    <a:lstStyle/>
                    <a:p>
                      <a:r>
                        <a:rPr lang="en-US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</a:t>
                      </a:r>
                      <a:r>
                        <a:rPr lang="en-CH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opper coating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0.01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23.5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90803074"/>
                  </a:ext>
                </a:extLst>
              </a:tr>
              <a:tr h="250578">
                <a:tc>
                  <a:txBody>
                    <a:bodyPr/>
                    <a:lstStyle/>
                    <a:p>
                      <a:r>
                        <a:rPr lang="en-US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</a:t>
                      </a:r>
                      <a:r>
                        <a:rPr lang="en-CH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ungsten shield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40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63.5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69717863"/>
                  </a:ext>
                </a:extLst>
              </a:tr>
              <a:tr h="349960">
                <a:tc>
                  <a:txBody>
                    <a:bodyPr/>
                    <a:lstStyle/>
                    <a:p>
                      <a:r>
                        <a:rPr lang="en-US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</a:t>
                      </a:r>
                      <a:r>
                        <a:rPr lang="en-CH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upport/ins.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74.5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62932836"/>
                  </a:ext>
                </a:extLst>
              </a:tr>
              <a:tr h="250578">
                <a:tc>
                  <a:txBody>
                    <a:bodyPr/>
                    <a:lstStyle/>
                    <a:p>
                      <a:r>
                        <a:rPr lang="en-US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</a:t>
                      </a:r>
                      <a:r>
                        <a:rPr lang="en-CH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old bore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77.5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10845396"/>
                  </a:ext>
                </a:extLst>
              </a:tr>
              <a:tr h="250578">
                <a:tc>
                  <a:txBody>
                    <a:bodyPr/>
                    <a:lstStyle/>
                    <a:p>
                      <a:r>
                        <a:rPr lang="en-CH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Kapton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0.5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78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15190148"/>
                  </a:ext>
                </a:extLst>
              </a:tr>
              <a:tr h="250578">
                <a:tc>
                  <a:txBody>
                    <a:bodyPr/>
                    <a:lstStyle/>
                    <a:p>
                      <a:r>
                        <a:rPr lang="en-CH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Clearance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79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51136691"/>
                  </a:ext>
                </a:extLst>
              </a:tr>
            </a:tbl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6EFE2792-C628-5468-E547-9D83F11819D5}"/>
              </a:ext>
            </a:extLst>
          </p:cNvPr>
          <p:cNvSpPr txBox="1"/>
          <p:nvPr/>
        </p:nvSpPr>
        <p:spPr>
          <a:xfrm>
            <a:off x="5206983" y="726605"/>
            <a:ext cx="2376264" cy="646331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r>
              <a:rPr lang="en-CH" sz="1200" dirty="0">
                <a:latin typeface="Calibri" panose="020F0502020204030204" pitchFamily="34" charset="0"/>
                <a:cs typeface="Calibri" panose="020F0502020204030204" pitchFamily="34" charset="0"/>
              </a:rPr>
              <a:t>K. Skoufaris, Ch. Carli, D. Amorim, A. Lechner, R. Van Weelderen, P. De Sousa, L. Bottura et al.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0E508B7-AB75-F766-61BB-D27F5038ECC8}"/>
              </a:ext>
            </a:extLst>
          </p:cNvPr>
          <p:cNvSpPr txBox="1"/>
          <p:nvPr/>
        </p:nvSpPr>
        <p:spPr>
          <a:xfrm>
            <a:off x="1907704" y="4659982"/>
            <a:ext cx="2092937" cy="276999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r>
              <a:rPr lang="en-CH" sz="1200" dirty="0">
                <a:latin typeface="Calibri" panose="020F0502020204030204" pitchFamily="34" charset="0"/>
                <a:cs typeface="Calibri" panose="020F0502020204030204" pitchFamily="34" charset="0"/>
              </a:rPr>
              <a:t>R. Van Weelderen, P. De Sousa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552CEB8-5A7A-2F52-BAB6-0839B4CA28C0}"/>
              </a:ext>
            </a:extLst>
          </p:cNvPr>
          <p:cNvSpPr txBox="1"/>
          <p:nvPr/>
        </p:nvSpPr>
        <p:spPr>
          <a:xfrm>
            <a:off x="6395115" y="4783264"/>
            <a:ext cx="1169921" cy="276999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r>
              <a:rPr lang="en-CH" sz="1200" dirty="0">
                <a:latin typeface="Calibri" panose="020F0502020204030204" pitchFamily="34" charset="0"/>
                <a:cs typeface="Calibri" panose="020F0502020204030204" pitchFamily="34" charset="0"/>
              </a:rPr>
              <a:t>L. Bottura et al.</a:t>
            </a:r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2AD8EF36-B1F5-604C-2938-5AE664E139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F4C53970-938F-B011-D407-40C5659096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4E9BAF-C2AB-1142-82C9-27611F298436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118152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>
            <a:extLst>
              <a:ext uri="{FF2B5EF4-FFF2-40B4-BE49-F238E27FC236}">
                <a16:creationId xmlns:a16="http://schemas.microsoft.com/office/drawing/2014/main" id="{311CCD89-F493-E4E8-B1A7-82D70476E87D}"/>
              </a:ext>
            </a:extLst>
          </p:cNvPr>
          <p:cNvGrpSpPr>
            <a:grpSpLocks noChangeAspect="1"/>
          </p:cNvGrpSpPr>
          <p:nvPr/>
        </p:nvGrpSpPr>
        <p:grpSpPr>
          <a:xfrm rot="21288596">
            <a:off x="-53864" y="1092659"/>
            <a:ext cx="3206728" cy="1048397"/>
            <a:chOff x="-548699" y="2659897"/>
            <a:chExt cx="9720000" cy="3177823"/>
          </a:xfrm>
        </p:grpSpPr>
        <p:pic>
          <p:nvPicPr>
            <p:cNvPr id="17" name="Picture 16" descr="A picture containing chart&#10;&#10;Description automatically generated">
              <a:extLst>
                <a:ext uri="{FF2B5EF4-FFF2-40B4-BE49-F238E27FC236}">
                  <a16:creationId xmlns:a16="http://schemas.microsoft.com/office/drawing/2014/main" id="{4499CFC6-B450-2502-930B-9B77DAE8156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548699" y="2659897"/>
              <a:ext cx="9720000" cy="3102659"/>
            </a:xfrm>
            <a:prstGeom prst="rect">
              <a:avLst/>
            </a:prstGeom>
          </p:spPr>
        </p:pic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0B17B8B6-2538-F733-01F2-3ED4179E01D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151120" y="2778034"/>
              <a:ext cx="9198223" cy="3059686"/>
            </a:xfrm>
            <a:prstGeom prst="rect">
              <a:avLst/>
            </a:prstGeom>
          </p:spPr>
        </p:pic>
      </p:grpSp>
      <p:sp>
        <p:nvSpPr>
          <p:cNvPr id="2" name="Titolo 1">
            <a:extLst>
              <a:ext uri="{FF2B5EF4-FFF2-40B4-BE49-F238E27FC236}">
                <a16:creationId xmlns:a16="http://schemas.microsoft.com/office/drawing/2014/main" id="{2D0A4C64-95B5-45B6-D692-426874FA22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1" y="-20538"/>
            <a:ext cx="8229600" cy="857250"/>
          </a:xfrm>
        </p:spPr>
        <p:txBody>
          <a:bodyPr>
            <a:normAutofit/>
          </a:bodyPr>
          <a:lstStyle/>
          <a:p>
            <a:r>
              <a:rPr lang="en-CH" sz="3200" b="0" dirty="0">
                <a:latin typeface="Calibri" panose="020F0502020204030204" pitchFamily="34" charset="0"/>
                <a:cs typeface="Calibri" panose="020F0502020204030204" pitchFamily="34" charset="0"/>
              </a:rPr>
              <a:t>Solenoids</a:t>
            </a:r>
            <a:endParaRPr lang="it-IT" sz="3200" b="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93C0696-64B4-6C04-7BC7-0CD7DC12FC78}"/>
              </a:ext>
            </a:extLst>
          </p:cNvPr>
          <p:cNvSpPr txBox="1"/>
          <p:nvPr/>
        </p:nvSpPr>
        <p:spPr>
          <a:xfrm>
            <a:off x="957773" y="543667"/>
            <a:ext cx="2207656" cy="7155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23461">
              <a:defRPr/>
            </a:pPr>
            <a:r>
              <a:rPr lang="en-CH" sz="1350" b="1" dirty="0">
                <a:latin typeface="Calibri" panose="020F0502020204030204"/>
              </a:rPr>
              <a:t>Target solenoid</a:t>
            </a:r>
          </a:p>
          <a:p>
            <a:pPr defTabSz="623461">
              <a:defRPr/>
            </a:pPr>
            <a:r>
              <a:rPr lang="en-CH" sz="1350" dirty="0">
                <a:latin typeface="Calibri" panose="020F0502020204030204"/>
              </a:rPr>
              <a:t>Operating field: 20 T</a:t>
            </a:r>
          </a:p>
          <a:p>
            <a:pPr defTabSz="623461">
              <a:defRPr/>
            </a:pPr>
            <a:r>
              <a:rPr lang="en-CH" sz="1350" dirty="0">
                <a:latin typeface="Calibri" panose="020F0502020204030204"/>
              </a:rPr>
              <a:t>Operating temperature: 20 K</a:t>
            </a:r>
          </a:p>
        </p:txBody>
      </p:sp>
      <p:pic>
        <p:nvPicPr>
          <p:cNvPr id="110" name="Picture 109">
            <a:extLst>
              <a:ext uri="{FF2B5EF4-FFF2-40B4-BE49-F238E27FC236}">
                <a16:creationId xmlns:a16="http://schemas.microsoft.com/office/drawing/2014/main" id="{C6319CCC-75E1-D3F7-D797-AE807BC7D4AC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065" t="1184" b="-444"/>
          <a:stretch/>
        </p:blipFill>
        <p:spPr>
          <a:xfrm>
            <a:off x="81701" y="2880002"/>
            <a:ext cx="2186043" cy="1612138"/>
          </a:xfrm>
          <a:prstGeom prst="rect">
            <a:avLst/>
          </a:prstGeom>
        </p:spPr>
      </p:pic>
      <p:sp>
        <p:nvSpPr>
          <p:cNvPr id="111" name="TextBox 110">
            <a:extLst>
              <a:ext uri="{FF2B5EF4-FFF2-40B4-BE49-F238E27FC236}">
                <a16:creationId xmlns:a16="http://schemas.microsoft.com/office/drawing/2014/main" id="{D986364A-F813-3BFA-5E39-5B8CDD4FA594}"/>
              </a:ext>
            </a:extLst>
          </p:cNvPr>
          <p:cNvSpPr txBox="1"/>
          <p:nvPr/>
        </p:nvSpPr>
        <p:spPr>
          <a:xfrm>
            <a:off x="88463" y="4515966"/>
            <a:ext cx="240766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623461">
              <a:defRPr/>
            </a:pPr>
            <a:r>
              <a:rPr lang="en-US" sz="900" dirty="0">
                <a:solidFill>
                  <a:prstClr val="black"/>
                </a:solidFill>
                <a:latin typeface="Calibri" panose="020F0502020204030204"/>
              </a:rPr>
              <a:t>M. Takayasu et al., IEEE TAS, 21 (2011) 2340</a:t>
            </a:r>
          </a:p>
          <a:p>
            <a:pPr defTabSz="623461">
              <a:defRPr/>
            </a:pPr>
            <a:r>
              <a:rPr lang="en-US" sz="900" dirty="0">
                <a:solidFill>
                  <a:prstClr val="black"/>
                </a:solidFill>
                <a:latin typeface="Calibri" panose="020F0502020204030204"/>
              </a:rPr>
              <a:t>Z. S. Hartwig et al., SUST, 33 (2020) 11LT01</a:t>
            </a:r>
            <a:endParaRPr lang="en-CH" sz="90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113" name="TextBox 112">
            <a:extLst>
              <a:ext uri="{FF2B5EF4-FFF2-40B4-BE49-F238E27FC236}">
                <a16:creationId xmlns:a16="http://schemas.microsoft.com/office/drawing/2014/main" id="{9617E6B4-E190-E717-80EE-549068EEB601}"/>
              </a:ext>
            </a:extLst>
          </p:cNvPr>
          <p:cNvSpPr txBox="1"/>
          <p:nvPr/>
        </p:nvSpPr>
        <p:spPr>
          <a:xfrm>
            <a:off x="0" y="2880002"/>
            <a:ext cx="1808893" cy="28116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H" sz="1227" dirty="0">
                <a:solidFill>
                  <a:srgbClr val="FFFF00"/>
                </a:solidFill>
              </a:rPr>
              <a:t>MIT “VIPER” conductor</a:t>
            </a: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329BE427-925F-B9A3-18DC-A65B7A9FDB0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7918391-D411-FE40-AAD7-861AE5233E0E}" type="slidenum">
              <a:rPr lang="en-US" smtClean="0"/>
              <a:pPr/>
              <a:t>29</a:t>
            </a:fld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286BEE1-0BD9-6E90-3867-B6F3DE4D32E2}"/>
              </a:ext>
            </a:extLst>
          </p:cNvPr>
          <p:cNvSpPr txBox="1"/>
          <p:nvPr/>
        </p:nvSpPr>
        <p:spPr>
          <a:xfrm>
            <a:off x="1953343" y="4687172"/>
            <a:ext cx="5237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</a:rPr>
              <a:t>S</a:t>
            </a:r>
            <a:r>
              <a:rPr lang="en-CH" b="1" dirty="0">
                <a:solidFill>
                  <a:schemeClr val="bg1"/>
                </a:solidFill>
              </a:rPr>
              <a:t>trong connection to HTS magnets for fusion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61D9300-A14F-3214-7256-C38AF3027074}"/>
              </a:ext>
            </a:extLst>
          </p:cNvPr>
          <p:cNvSpPr txBox="1"/>
          <p:nvPr/>
        </p:nvSpPr>
        <p:spPr>
          <a:xfrm>
            <a:off x="81701" y="2283718"/>
            <a:ext cx="2924583" cy="276999"/>
          </a:xfrm>
          <a:prstGeom prst="rect">
            <a:avLst/>
          </a:prstGeom>
          <a:solidFill>
            <a:schemeClr val="bg2"/>
          </a:solidFill>
        </p:spPr>
        <p:txBody>
          <a:bodyPr wrap="none" rtlCol="0">
            <a:spAutoFit/>
          </a:bodyPr>
          <a:lstStyle/>
          <a:p>
            <a:r>
              <a:rPr lang="en-CH" sz="1200" dirty="0">
                <a:latin typeface="Calibri" panose="020F0502020204030204" pitchFamily="34" charset="0"/>
                <a:cs typeface="Calibri" panose="020F0502020204030204" pitchFamily="34" charset="0"/>
              </a:rPr>
              <a:t>A Portone, P. Testoni, J. Lorenzo Gomez, F4E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B54F7DC7-4A4A-9984-3088-C9B732599BD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9753" y="2869744"/>
            <a:ext cx="2448272" cy="1630520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6390DF88-C5EF-C384-95D5-FEBCE97B4A6D}"/>
              </a:ext>
            </a:extLst>
          </p:cNvPr>
          <p:cNvSpPr txBox="1"/>
          <p:nvPr/>
        </p:nvSpPr>
        <p:spPr>
          <a:xfrm>
            <a:off x="2987824" y="2928252"/>
            <a:ext cx="1736374" cy="46583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H" sz="1227" dirty="0">
                <a:solidFill>
                  <a:srgbClr val="FFFF00"/>
                </a:solidFill>
              </a:rPr>
              <a:t>MuCol HTS conductor</a:t>
            </a:r>
          </a:p>
          <a:p>
            <a:pPr algn="ctr"/>
            <a:r>
              <a:rPr lang="en-CH" sz="1200" dirty="0">
                <a:solidFill>
                  <a:srgbClr val="FFFF00"/>
                </a:solidFill>
                <a:latin typeface="Calibri" panose="020F0502020204030204"/>
              </a:rPr>
              <a:t>Operating current: 61 kA</a:t>
            </a:r>
          </a:p>
        </p:txBody>
      </p:sp>
      <p:pic>
        <p:nvPicPr>
          <p:cNvPr id="42" name="Picture 41">
            <a:extLst>
              <a:ext uri="{FF2B5EF4-FFF2-40B4-BE49-F238E27FC236}">
                <a16:creationId xmlns:a16="http://schemas.microsoft.com/office/drawing/2014/main" id="{D9BF4AC0-6C00-B6CE-808D-B28E9B5420D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049610" y="1071851"/>
            <a:ext cx="2202909" cy="3084075"/>
          </a:xfrm>
          <a:prstGeom prst="rect">
            <a:avLst/>
          </a:prstGeom>
        </p:spPr>
      </p:pic>
      <p:grpSp>
        <p:nvGrpSpPr>
          <p:cNvPr id="43" name="Group 42">
            <a:extLst>
              <a:ext uri="{FF2B5EF4-FFF2-40B4-BE49-F238E27FC236}">
                <a16:creationId xmlns:a16="http://schemas.microsoft.com/office/drawing/2014/main" id="{054791ED-1686-D90A-3188-DD91F6E239C8}"/>
              </a:ext>
            </a:extLst>
          </p:cNvPr>
          <p:cNvGrpSpPr>
            <a:grpSpLocks noChangeAspect="1"/>
          </p:cNvGrpSpPr>
          <p:nvPr/>
        </p:nvGrpSpPr>
        <p:grpSpPr>
          <a:xfrm>
            <a:off x="5429953" y="2584123"/>
            <a:ext cx="2238391" cy="2291883"/>
            <a:chOff x="7806675" y="1838042"/>
            <a:chExt cx="4356295" cy="4460400"/>
          </a:xfrm>
        </p:grpSpPr>
        <p:grpSp>
          <p:nvGrpSpPr>
            <p:cNvPr id="44" name="Group 43">
              <a:extLst>
                <a:ext uri="{FF2B5EF4-FFF2-40B4-BE49-F238E27FC236}">
                  <a16:creationId xmlns:a16="http://schemas.microsoft.com/office/drawing/2014/main" id="{977F1576-FDDB-E9EC-375E-D8753726A141}"/>
                </a:ext>
              </a:extLst>
            </p:cNvPr>
            <p:cNvGrpSpPr/>
            <p:nvPr/>
          </p:nvGrpSpPr>
          <p:grpSpPr>
            <a:xfrm>
              <a:off x="7806675" y="1838042"/>
              <a:ext cx="4356295" cy="4460400"/>
              <a:chOff x="7806675" y="1838042"/>
              <a:chExt cx="4356295" cy="4460400"/>
            </a:xfrm>
          </p:grpSpPr>
          <p:grpSp>
            <p:nvGrpSpPr>
              <p:cNvPr id="49" name="Group 48">
                <a:extLst>
                  <a:ext uri="{FF2B5EF4-FFF2-40B4-BE49-F238E27FC236}">
                    <a16:creationId xmlns:a16="http://schemas.microsoft.com/office/drawing/2014/main" id="{519456FB-456C-DE2E-4538-A3F588BFD972}"/>
                  </a:ext>
                </a:extLst>
              </p:cNvPr>
              <p:cNvGrpSpPr/>
              <p:nvPr/>
            </p:nvGrpSpPr>
            <p:grpSpPr>
              <a:xfrm>
                <a:off x="7806675" y="1838042"/>
                <a:ext cx="4356295" cy="4460400"/>
                <a:chOff x="7972146" y="2116716"/>
                <a:chExt cx="4356295" cy="4460400"/>
              </a:xfrm>
            </p:grpSpPr>
            <p:pic>
              <p:nvPicPr>
                <p:cNvPr id="56" name="Picture 55">
                  <a:extLst>
                    <a:ext uri="{FF2B5EF4-FFF2-40B4-BE49-F238E27FC236}">
                      <a16:creationId xmlns:a16="http://schemas.microsoft.com/office/drawing/2014/main" id="{5D5E8CC2-6698-288A-4958-78898721D701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7"/>
                <a:srcRect r="2334"/>
                <a:stretch/>
              </p:blipFill>
              <p:spPr>
                <a:xfrm>
                  <a:off x="7972146" y="2116716"/>
                  <a:ext cx="4356295" cy="4460400"/>
                </a:xfrm>
                <a:prstGeom prst="rect">
                  <a:avLst/>
                </a:prstGeom>
                <a:ln>
                  <a:solidFill>
                    <a:schemeClr val="tx1"/>
                  </a:solidFill>
                  <a:prstDash val="sysDash"/>
                </a:ln>
              </p:spPr>
            </p:pic>
            <p:grpSp>
              <p:nvGrpSpPr>
                <p:cNvPr id="57" name="Group 56">
                  <a:extLst>
                    <a:ext uri="{FF2B5EF4-FFF2-40B4-BE49-F238E27FC236}">
                      <a16:creationId xmlns:a16="http://schemas.microsoft.com/office/drawing/2014/main" id="{9D5F2D9C-AB90-B5BF-EAA6-30CCCF209E1F}"/>
                    </a:ext>
                  </a:extLst>
                </p:cNvPr>
                <p:cNvGrpSpPr/>
                <p:nvPr/>
              </p:nvGrpSpPr>
              <p:grpSpPr>
                <a:xfrm>
                  <a:off x="8405482" y="2465429"/>
                  <a:ext cx="764995" cy="846485"/>
                  <a:chOff x="8319069" y="2479380"/>
                  <a:chExt cx="764995" cy="846485"/>
                </a:xfrm>
              </p:grpSpPr>
              <p:sp>
                <p:nvSpPr>
                  <p:cNvPr id="67" name="TextBox 66">
                    <a:extLst>
                      <a:ext uri="{FF2B5EF4-FFF2-40B4-BE49-F238E27FC236}">
                        <a16:creationId xmlns:a16="http://schemas.microsoft.com/office/drawing/2014/main" id="{0DC6613D-50F7-E202-C465-609E4CDB1D50}"/>
                      </a:ext>
                    </a:extLst>
                  </p:cNvPr>
                  <p:cNvSpPr txBox="1"/>
                  <p:nvPr/>
                </p:nvSpPr>
                <p:spPr>
                  <a:xfrm rot="16200000">
                    <a:off x="8140062" y="2658387"/>
                    <a:ext cx="846485" cy="488471"/>
                  </a:xfrm>
                  <a:prstGeom prst="rect">
                    <a:avLst/>
                  </a:prstGeom>
                  <a:noFill/>
                  <a:ln>
                    <a:noFill/>
                    <a:prstDash val="solid"/>
                  </a:ln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818" dirty="0"/>
                      <a:t>Inner Ring</a:t>
                    </a:r>
                    <a:endParaRPr lang="en-GB" sz="818" dirty="0"/>
                  </a:p>
                </p:txBody>
              </p:sp>
              <p:cxnSp>
                <p:nvCxnSpPr>
                  <p:cNvPr id="68" name="Straight Arrow Connector 67">
                    <a:extLst>
                      <a:ext uri="{FF2B5EF4-FFF2-40B4-BE49-F238E27FC236}">
                        <a16:creationId xmlns:a16="http://schemas.microsoft.com/office/drawing/2014/main" id="{5B8F95CF-C91A-8221-572B-D5F05783DA7D}"/>
                      </a:ext>
                    </a:extLst>
                  </p:cNvPr>
                  <p:cNvCxnSpPr>
                    <a:cxnSpLocks/>
                    <a:stCxn id="67" idx="2"/>
                  </p:cNvCxnSpPr>
                  <p:nvPr/>
                </p:nvCxnSpPr>
                <p:spPr bwMode="auto">
                  <a:xfrm>
                    <a:off x="8807540" y="2902623"/>
                    <a:ext cx="276524" cy="125432"/>
                  </a:xfrm>
                  <a:prstGeom prst="straightConnector1">
                    <a:avLst/>
                  </a:prstGeom>
                  <a:solidFill>
                    <a:srgbClr val="FFFFFF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oval" w="sm" len="sm"/>
                  </a:ln>
                  <a:effectLst/>
                </p:spPr>
              </p:cxnSp>
            </p:grpSp>
            <p:grpSp>
              <p:nvGrpSpPr>
                <p:cNvPr id="58" name="Group 57">
                  <a:extLst>
                    <a:ext uri="{FF2B5EF4-FFF2-40B4-BE49-F238E27FC236}">
                      <a16:creationId xmlns:a16="http://schemas.microsoft.com/office/drawing/2014/main" id="{27F0783F-778D-7BEC-97F4-EBB91CB9C821}"/>
                    </a:ext>
                  </a:extLst>
                </p:cNvPr>
                <p:cNvGrpSpPr/>
                <p:nvPr/>
              </p:nvGrpSpPr>
              <p:grpSpPr>
                <a:xfrm rot="10800000">
                  <a:off x="10124321" y="2972563"/>
                  <a:ext cx="1119217" cy="910211"/>
                  <a:chOff x="8527242" y="2596056"/>
                  <a:chExt cx="1119217" cy="910211"/>
                </a:xfrm>
              </p:grpSpPr>
              <p:sp>
                <p:nvSpPr>
                  <p:cNvPr id="65" name="TextBox 64">
                    <a:extLst>
                      <a:ext uri="{FF2B5EF4-FFF2-40B4-BE49-F238E27FC236}">
                        <a16:creationId xmlns:a16="http://schemas.microsoft.com/office/drawing/2014/main" id="{210B64C4-E560-D4E0-FA9B-310A37B1005F}"/>
                      </a:ext>
                    </a:extLst>
                  </p:cNvPr>
                  <p:cNvSpPr txBox="1"/>
                  <p:nvPr/>
                </p:nvSpPr>
                <p:spPr>
                  <a:xfrm rot="16200000">
                    <a:off x="8316371" y="2806927"/>
                    <a:ext cx="910211" cy="488470"/>
                  </a:xfrm>
                  <a:prstGeom prst="rect">
                    <a:avLst/>
                  </a:prstGeom>
                  <a:noFill/>
                  <a:ln>
                    <a:noFill/>
                    <a:prstDash val="sysDash"/>
                  </a:ln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818" dirty="0"/>
                      <a:t>Outer Ring</a:t>
                    </a:r>
                    <a:endParaRPr lang="en-GB" sz="818" dirty="0"/>
                  </a:p>
                </p:txBody>
              </p:sp>
              <p:cxnSp>
                <p:nvCxnSpPr>
                  <p:cNvPr id="66" name="Straight Arrow Connector 65">
                    <a:extLst>
                      <a:ext uri="{FF2B5EF4-FFF2-40B4-BE49-F238E27FC236}">
                        <a16:creationId xmlns:a16="http://schemas.microsoft.com/office/drawing/2014/main" id="{A39C3640-BBDD-4016-77E2-86A03543FF46}"/>
                      </a:ext>
                    </a:extLst>
                  </p:cNvPr>
                  <p:cNvCxnSpPr>
                    <a:cxnSpLocks/>
                    <a:stCxn id="65" idx="2"/>
                  </p:cNvCxnSpPr>
                  <p:nvPr/>
                </p:nvCxnSpPr>
                <p:spPr bwMode="auto">
                  <a:xfrm rot="10800000" flipH="1" flipV="1">
                    <a:off x="9015712" y="3051161"/>
                    <a:ext cx="630747" cy="100751"/>
                  </a:xfrm>
                  <a:prstGeom prst="straightConnector1">
                    <a:avLst/>
                  </a:prstGeom>
                  <a:solidFill>
                    <a:srgbClr val="FFFFFF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oval" w="sm" len="sm"/>
                  </a:ln>
                  <a:effectLst/>
                </p:spPr>
              </p:cxnSp>
            </p:grpSp>
            <p:grpSp>
              <p:nvGrpSpPr>
                <p:cNvPr id="59" name="Group 58">
                  <a:extLst>
                    <a:ext uri="{FF2B5EF4-FFF2-40B4-BE49-F238E27FC236}">
                      <a16:creationId xmlns:a16="http://schemas.microsoft.com/office/drawing/2014/main" id="{8271CE34-BDA1-A6DD-4F84-5BE09A5D0965}"/>
                    </a:ext>
                  </a:extLst>
                </p:cNvPr>
                <p:cNvGrpSpPr/>
                <p:nvPr/>
              </p:nvGrpSpPr>
              <p:grpSpPr>
                <a:xfrm rot="10800000">
                  <a:off x="9701357" y="4063500"/>
                  <a:ext cx="1452832" cy="1183430"/>
                  <a:chOff x="8533254" y="2307323"/>
                  <a:chExt cx="1452832" cy="1183430"/>
                </a:xfrm>
              </p:grpSpPr>
              <p:sp>
                <p:nvSpPr>
                  <p:cNvPr id="63" name="TextBox 62">
                    <a:extLst>
                      <a:ext uri="{FF2B5EF4-FFF2-40B4-BE49-F238E27FC236}">
                        <a16:creationId xmlns:a16="http://schemas.microsoft.com/office/drawing/2014/main" id="{84D5C843-3B54-B05C-68FE-9B16F64ADA70}"/>
                      </a:ext>
                    </a:extLst>
                  </p:cNvPr>
                  <p:cNvSpPr txBox="1"/>
                  <p:nvPr/>
                </p:nvSpPr>
                <p:spPr>
                  <a:xfrm rot="16200000">
                    <a:off x="8096428" y="2744149"/>
                    <a:ext cx="1183430" cy="309777"/>
                  </a:xfrm>
                  <a:prstGeom prst="rect">
                    <a:avLst/>
                  </a:prstGeom>
                  <a:noFill/>
                  <a:ln>
                    <a:noFill/>
                    <a:prstDash val="sysDash"/>
                  </a:ln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818" dirty="0"/>
                      <a:t>‘Modular’ Coil</a:t>
                    </a:r>
                    <a:endParaRPr lang="en-GB" sz="818" dirty="0"/>
                  </a:p>
                </p:txBody>
              </p:sp>
              <p:cxnSp>
                <p:nvCxnSpPr>
                  <p:cNvPr id="64" name="Straight Arrow Connector 63">
                    <a:extLst>
                      <a:ext uri="{FF2B5EF4-FFF2-40B4-BE49-F238E27FC236}">
                        <a16:creationId xmlns:a16="http://schemas.microsoft.com/office/drawing/2014/main" id="{226C5EE1-2441-6CCF-0B4F-7A51A0EEA730}"/>
                      </a:ext>
                    </a:extLst>
                  </p:cNvPr>
                  <p:cNvCxnSpPr>
                    <a:cxnSpLocks/>
                    <a:stCxn id="63" idx="2"/>
                  </p:cNvCxnSpPr>
                  <p:nvPr/>
                </p:nvCxnSpPr>
                <p:spPr bwMode="auto">
                  <a:xfrm rot="10800000" flipH="1" flipV="1">
                    <a:off x="8843031" y="2899037"/>
                    <a:ext cx="1143055" cy="313637"/>
                  </a:xfrm>
                  <a:prstGeom prst="straightConnector1">
                    <a:avLst/>
                  </a:prstGeom>
                  <a:solidFill>
                    <a:srgbClr val="FFFFFF"/>
                  </a:solidFill>
                  <a:ln w="9525" cap="flat" cmpd="sng" algn="ctr">
                    <a:solidFill>
                      <a:srgbClr val="FFC000"/>
                    </a:solidFill>
                    <a:prstDash val="solid"/>
                    <a:round/>
                    <a:headEnd type="none" w="med" len="med"/>
                    <a:tailEnd type="oval" w="sm" len="sm"/>
                  </a:ln>
                  <a:effectLst/>
                </p:spPr>
              </p:cxnSp>
            </p:grpSp>
            <p:grpSp>
              <p:nvGrpSpPr>
                <p:cNvPr id="60" name="Group 59">
                  <a:extLst>
                    <a:ext uri="{FF2B5EF4-FFF2-40B4-BE49-F238E27FC236}">
                      <a16:creationId xmlns:a16="http://schemas.microsoft.com/office/drawing/2014/main" id="{CD7F3F8F-8401-87C9-7347-88CB1A481D61}"/>
                    </a:ext>
                  </a:extLst>
                </p:cNvPr>
                <p:cNvGrpSpPr/>
                <p:nvPr/>
              </p:nvGrpSpPr>
              <p:grpSpPr>
                <a:xfrm>
                  <a:off x="8494828" y="4276635"/>
                  <a:ext cx="457580" cy="1961205"/>
                  <a:chOff x="8399029" y="4276635"/>
                  <a:chExt cx="457580" cy="1961205"/>
                </a:xfrm>
              </p:grpSpPr>
              <p:sp>
                <p:nvSpPr>
                  <p:cNvPr id="61" name="TextBox 60">
                    <a:extLst>
                      <a:ext uri="{FF2B5EF4-FFF2-40B4-BE49-F238E27FC236}">
                        <a16:creationId xmlns:a16="http://schemas.microsoft.com/office/drawing/2014/main" id="{3FBDEA13-282A-BAFD-0691-59B05E0CD304}"/>
                      </a:ext>
                    </a:extLst>
                  </p:cNvPr>
                  <p:cNvSpPr txBox="1"/>
                  <p:nvPr/>
                </p:nvSpPr>
                <p:spPr>
                  <a:xfrm rot="16200000">
                    <a:off x="7573315" y="5102349"/>
                    <a:ext cx="1961205" cy="309777"/>
                  </a:xfrm>
                  <a:prstGeom prst="rect">
                    <a:avLst/>
                  </a:prstGeom>
                  <a:noFill/>
                  <a:ln>
                    <a:noFill/>
                    <a:prstDash val="solid"/>
                  </a:ln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818" dirty="0"/>
                      <a:t>1 %  Field Homogeneity</a:t>
                    </a:r>
                    <a:endParaRPr lang="en-GB" sz="818" dirty="0"/>
                  </a:p>
                </p:txBody>
              </p:sp>
              <p:cxnSp>
                <p:nvCxnSpPr>
                  <p:cNvPr id="62" name="Straight Arrow Connector 61">
                    <a:extLst>
                      <a:ext uri="{FF2B5EF4-FFF2-40B4-BE49-F238E27FC236}">
                        <a16:creationId xmlns:a16="http://schemas.microsoft.com/office/drawing/2014/main" id="{121038EB-ABF5-F73B-59C9-9D0B91E4CA41}"/>
                      </a:ext>
                    </a:extLst>
                  </p:cNvPr>
                  <p:cNvCxnSpPr>
                    <a:cxnSpLocks/>
                    <a:stCxn id="61" idx="2"/>
                  </p:cNvCxnSpPr>
                  <p:nvPr/>
                </p:nvCxnSpPr>
                <p:spPr bwMode="auto">
                  <a:xfrm flipV="1">
                    <a:off x="8708807" y="5042261"/>
                    <a:ext cx="147802" cy="214978"/>
                  </a:xfrm>
                  <a:prstGeom prst="straightConnector1">
                    <a:avLst/>
                  </a:prstGeom>
                  <a:solidFill>
                    <a:srgbClr val="FFFFFF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oval" w="sm" len="sm"/>
                  </a:ln>
                  <a:effectLst/>
                </p:spPr>
              </p:cxnSp>
            </p:grpSp>
          </p:grpSp>
          <p:grpSp>
            <p:nvGrpSpPr>
              <p:cNvPr id="50" name="Group 49">
                <a:extLst>
                  <a:ext uri="{FF2B5EF4-FFF2-40B4-BE49-F238E27FC236}">
                    <a16:creationId xmlns:a16="http://schemas.microsoft.com/office/drawing/2014/main" id="{A86638E1-3861-1CB2-7970-DF8650E2B916}"/>
                  </a:ext>
                </a:extLst>
              </p:cNvPr>
              <p:cNvGrpSpPr/>
              <p:nvPr/>
            </p:nvGrpSpPr>
            <p:grpSpPr>
              <a:xfrm>
                <a:off x="8322343" y="3077791"/>
                <a:ext cx="507528" cy="781779"/>
                <a:chOff x="8426850" y="3365184"/>
                <a:chExt cx="507528" cy="781779"/>
              </a:xfrm>
            </p:grpSpPr>
            <p:sp>
              <p:nvSpPr>
                <p:cNvPr id="53" name="TextBox 52">
                  <a:extLst>
                    <a:ext uri="{FF2B5EF4-FFF2-40B4-BE49-F238E27FC236}">
                      <a16:creationId xmlns:a16="http://schemas.microsoft.com/office/drawing/2014/main" id="{A7571454-93EF-38F4-6D27-D5774DBEE2B7}"/>
                    </a:ext>
                  </a:extLst>
                </p:cNvPr>
                <p:cNvSpPr txBox="1"/>
                <p:nvPr/>
              </p:nvSpPr>
              <p:spPr>
                <a:xfrm rot="16200000">
                  <a:off x="8274364" y="3684699"/>
                  <a:ext cx="614750" cy="309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GB" sz="818" dirty="0"/>
                    <a:t>Bore</a:t>
                  </a:r>
                </a:p>
              </p:txBody>
            </p:sp>
            <p:cxnSp>
              <p:nvCxnSpPr>
                <p:cNvPr id="54" name="Straight Arrow Connector 53">
                  <a:extLst>
                    <a:ext uri="{FF2B5EF4-FFF2-40B4-BE49-F238E27FC236}">
                      <a16:creationId xmlns:a16="http://schemas.microsoft.com/office/drawing/2014/main" id="{3AD2FFD4-5B45-7C61-3297-FE9C10688D99}"/>
                    </a:ext>
                  </a:extLst>
                </p:cNvPr>
                <p:cNvCxnSpPr>
                  <a:cxnSpLocks/>
                  <a:stCxn id="53" idx="2"/>
                </p:cNvCxnSpPr>
                <p:nvPr/>
              </p:nvCxnSpPr>
              <p:spPr bwMode="auto">
                <a:xfrm flipV="1">
                  <a:off x="8736628" y="3365184"/>
                  <a:ext cx="197750" cy="474404"/>
                </a:xfrm>
                <a:prstGeom prst="straightConnector1">
                  <a:avLst/>
                </a:prstGeom>
                <a:solidFill>
                  <a:srgbClr val="FFFFFF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oval" w="sm" len="sm"/>
                </a:ln>
                <a:effectLst/>
              </p:spPr>
            </p:cxnSp>
            <p:cxnSp>
              <p:nvCxnSpPr>
                <p:cNvPr id="55" name="Straight Arrow Connector 54">
                  <a:extLst>
                    <a:ext uri="{FF2B5EF4-FFF2-40B4-BE49-F238E27FC236}">
                      <a16:creationId xmlns:a16="http://schemas.microsoft.com/office/drawing/2014/main" id="{31B8C8C1-3361-800C-51A7-C770B58AECDF}"/>
                    </a:ext>
                  </a:extLst>
                </p:cNvPr>
                <p:cNvCxnSpPr>
                  <a:cxnSpLocks/>
                  <a:stCxn id="53" idx="2"/>
                </p:cNvCxnSpPr>
                <p:nvPr/>
              </p:nvCxnSpPr>
              <p:spPr bwMode="auto">
                <a:xfrm>
                  <a:off x="8736628" y="3839588"/>
                  <a:ext cx="197750" cy="147335"/>
                </a:xfrm>
                <a:prstGeom prst="straightConnector1">
                  <a:avLst/>
                </a:prstGeom>
                <a:solidFill>
                  <a:srgbClr val="FFFFFF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oval" w="sm" len="sm"/>
                </a:ln>
                <a:effectLst/>
              </p:spPr>
            </p:cxnSp>
          </p:grpSp>
          <p:sp>
            <p:nvSpPr>
              <p:cNvPr id="51" name="TextBox 50">
                <a:extLst>
                  <a:ext uri="{FF2B5EF4-FFF2-40B4-BE49-F238E27FC236}">
                    <a16:creationId xmlns:a16="http://schemas.microsoft.com/office/drawing/2014/main" id="{C2E1BD5F-9754-2200-389C-D8AC411BE4A7}"/>
                  </a:ext>
                </a:extLst>
              </p:cNvPr>
              <p:cNvSpPr txBox="1"/>
              <p:nvPr/>
            </p:nvSpPr>
            <p:spPr>
              <a:xfrm rot="5400000">
                <a:off x="10312865" y="5275935"/>
                <a:ext cx="1041930" cy="488470"/>
              </a:xfrm>
              <a:prstGeom prst="rect">
                <a:avLst/>
              </a:prstGeom>
              <a:noFill/>
              <a:ln>
                <a:noFill/>
                <a:prstDash val="sysDash"/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sz="818" dirty="0"/>
                  <a:t>Support Plate</a:t>
                </a:r>
                <a:endParaRPr lang="en-GB" sz="818" dirty="0"/>
              </a:p>
            </p:txBody>
          </p:sp>
          <p:cxnSp>
            <p:nvCxnSpPr>
              <p:cNvPr id="52" name="Straight Arrow Connector 51">
                <a:extLst>
                  <a:ext uri="{FF2B5EF4-FFF2-40B4-BE49-F238E27FC236}">
                    <a16:creationId xmlns:a16="http://schemas.microsoft.com/office/drawing/2014/main" id="{435F845B-8A9B-1814-BA8D-FB017417351C}"/>
                  </a:ext>
                </a:extLst>
              </p:cNvPr>
              <p:cNvCxnSpPr>
                <a:cxnSpLocks/>
                <a:stCxn id="51" idx="2"/>
              </p:cNvCxnSpPr>
              <p:nvPr/>
            </p:nvCxnSpPr>
            <p:spPr bwMode="auto">
              <a:xfrm flipH="1" flipV="1">
                <a:off x="10026140" y="5111712"/>
                <a:ext cx="563454" cy="408458"/>
              </a:xfrm>
              <a:prstGeom prst="straightConnector1">
                <a:avLst/>
              </a:prstGeom>
              <a:solidFill>
                <a:srgbClr val="FFFFFF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oval" w="sm" len="sm"/>
              </a:ln>
              <a:effectLst/>
            </p:spPr>
          </p:cxnSp>
        </p:grp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57894ADD-9D35-BAA8-5B5A-34597E9DD9E8}"/>
                </a:ext>
              </a:extLst>
            </p:cNvPr>
            <p:cNvSpPr txBox="1"/>
            <p:nvPr/>
          </p:nvSpPr>
          <p:spPr>
            <a:xfrm rot="5400000">
              <a:off x="10809923" y="2365763"/>
              <a:ext cx="1269645" cy="488470"/>
            </a:xfrm>
            <a:prstGeom prst="rect">
              <a:avLst/>
            </a:prstGeom>
            <a:noFill/>
            <a:ln>
              <a:noFill/>
              <a:prstDash val="sysDash"/>
            </a:ln>
          </p:spPr>
          <p:txBody>
            <a:bodyPr wrap="square" rtlCol="0">
              <a:spAutoFit/>
            </a:bodyPr>
            <a:lstStyle/>
            <a:p>
              <a:r>
                <a:rPr lang="en-US" sz="818" dirty="0"/>
                <a:t>‘Correction’ Coil</a:t>
              </a:r>
              <a:endParaRPr lang="en-GB" sz="818" dirty="0"/>
            </a:p>
          </p:txBody>
        </p:sp>
        <p:cxnSp>
          <p:nvCxnSpPr>
            <p:cNvPr id="46" name="Straight Arrow Connector 45">
              <a:extLst>
                <a:ext uri="{FF2B5EF4-FFF2-40B4-BE49-F238E27FC236}">
                  <a16:creationId xmlns:a16="http://schemas.microsoft.com/office/drawing/2014/main" id="{144105BA-0E3E-A6AA-BC1C-3689EC1EE592}"/>
                </a:ext>
              </a:extLst>
            </p:cNvPr>
            <p:cNvCxnSpPr>
              <a:cxnSpLocks/>
              <a:stCxn id="45" idx="2"/>
            </p:cNvCxnSpPr>
            <p:nvPr/>
          </p:nvCxnSpPr>
          <p:spPr bwMode="auto">
            <a:xfrm flipH="1" flipV="1">
              <a:off x="9535885" y="2472084"/>
              <a:ext cx="1664625" cy="137914"/>
            </a:xfrm>
            <a:prstGeom prst="straightConnector1">
              <a:avLst/>
            </a:prstGeom>
            <a:solidFill>
              <a:srgbClr val="FFFFFF"/>
            </a:solidFill>
            <a:ln w="9525" cap="flat" cmpd="sng" algn="ctr">
              <a:solidFill>
                <a:schemeClr val="accent4"/>
              </a:solidFill>
              <a:prstDash val="solid"/>
              <a:round/>
              <a:headEnd type="none" w="med" len="med"/>
              <a:tailEnd type="oval" w="sm" len="sm"/>
            </a:ln>
            <a:effectLst/>
          </p:spPr>
        </p:cxnSp>
        <p:cxnSp>
          <p:nvCxnSpPr>
            <p:cNvPr id="47" name="Straight Arrow Connector 46">
              <a:extLst>
                <a:ext uri="{FF2B5EF4-FFF2-40B4-BE49-F238E27FC236}">
                  <a16:creationId xmlns:a16="http://schemas.microsoft.com/office/drawing/2014/main" id="{17F0DACC-F2F5-3CEF-8F73-44CDAD839699}"/>
                </a:ext>
              </a:extLst>
            </p:cNvPr>
            <p:cNvCxnSpPr>
              <a:cxnSpLocks/>
              <a:stCxn id="45" idx="2"/>
            </p:cNvCxnSpPr>
            <p:nvPr/>
          </p:nvCxnSpPr>
          <p:spPr bwMode="auto">
            <a:xfrm flipH="1" flipV="1">
              <a:off x="9535885" y="2337140"/>
              <a:ext cx="1664625" cy="272858"/>
            </a:xfrm>
            <a:prstGeom prst="straightConnector1">
              <a:avLst/>
            </a:prstGeom>
            <a:solidFill>
              <a:srgbClr val="FFFFFF"/>
            </a:solidFill>
            <a:ln w="9525" cap="flat" cmpd="sng" algn="ctr">
              <a:solidFill>
                <a:schemeClr val="accent4"/>
              </a:solidFill>
              <a:prstDash val="solid"/>
              <a:round/>
              <a:headEnd type="none" w="med" len="med"/>
              <a:tailEnd type="oval" w="sm" len="sm"/>
            </a:ln>
            <a:effectLst/>
          </p:spPr>
        </p:cxnSp>
        <p:cxnSp>
          <p:nvCxnSpPr>
            <p:cNvPr id="48" name="Straight Arrow Connector 47">
              <a:extLst>
                <a:ext uri="{FF2B5EF4-FFF2-40B4-BE49-F238E27FC236}">
                  <a16:creationId xmlns:a16="http://schemas.microsoft.com/office/drawing/2014/main" id="{CE05FA91-D448-4400-D8CF-1DF7B2D181C0}"/>
                </a:ext>
              </a:extLst>
            </p:cNvPr>
            <p:cNvCxnSpPr>
              <a:cxnSpLocks/>
              <a:stCxn id="45" idx="2"/>
            </p:cNvCxnSpPr>
            <p:nvPr/>
          </p:nvCxnSpPr>
          <p:spPr bwMode="auto">
            <a:xfrm flipH="1">
              <a:off x="9493830" y="2609999"/>
              <a:ext cx="1706680" cy="10306"/>
            </a:xfrm>
            <a:prstGeom prst="straightConnector1">
              <a:avLst/>
            </a:prstGeom>
            <a:solidFill>
              <a:srgbClr val="FFFFFF"/>
            </a:solidFill>
            <a:ln w="9525" cap="flat" cmpd="sng" algn="ctr">
              <a:solidFill>
                <a:schemeClr val="accent4"/>
              </a:solidFill>
              <a:prstDash val="solid"/>
              <a:round/>
              <a:headEnd type="none" w="med" len="med"/>
              <a:tailEnd type="oval" w="sm" len="sm"/>
            </a:ln>
            <a:effectLst/>
          </p:spPr>
        </p:cxnSp>
      </p:grpSp>
      <p:pic>
        <p:nvPicPr>
          <p:cNvPr id="69" name="Picture 68">
            <a:extLst>
              <a:ext uri="{FF2B5EF4-FFF2-40B4-BE49-F238E27FC236}">
                <a16:creationId xmlns:a16="http://schemas.microsoft.com/office/drawing/2014/main" id="{E5A0F381-291F-CE67-9C11-F0755B222B47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l="21160" t="10050" r="37329" b="6573"/>
          <a:stretch/>
        </p:blipFill>
        <p:spPr>
          <a:xfrm>
            <a:off x="6136246" y="315197"/>
            <a:ext cx="1452060" cy="2184545"/>
          </a:xfrm>
          <a:prstGeom prst="rect">
            <a:avLst/>
          </a:prstGeom>
        </p:spPr>
      </p:pic>
      <p:sp>
        <p:nvSpPr>
          <p:cNvPr id="71" name="TextBox 70">
            <a:extLst>
              <a:ext uri="{FF2B5EF4-FFF2-40B4-BE49-F238E27FC236}">
                <a16:creationId xmlns:a16="http://schemas.microsoft.com/office/drawing/2014/main" id="{37B176C5-770C-0FC8-02CF-A96DEEDC05FD}"/>
              </a:ext>
            </a:extLst>
          </p:cNvPr>
          <p:cNvSpPr txBox="1"/>
          <p:nvPr/>
        </p:nvSpPr>
        <p:spPr>
          <a:xfrm>
            <a:off x="4125956" y="699542"/>
            <a:ext cx="1758815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23461">
              <a:defRPr/>
            </a:pPr>
            <a:r>
              <a:rPr lang="en-CH" sz="1350" b="1" dirty="0">
                <a:latin typeface="Calibri" panose="020F0502020204030204"/>
              </a:rPr>
              <a:t>Final Cooling solenoid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E34ED394-6854-E241-169E-586007A5D8A5}"/>
              </a:ext>
            </a:extLst>
          </p:cNvPr>
          <p:cNvSpPr txBox="1"/>
          <p:nvPr/>
        </p:nvSpPr>
        <p:spPr>
          <a:xfrm>
            <a:off x="4870140" y="2312877"/>
            <a:ext cx="2821863" cy="276999"/>
          </a:xfrm>
          <a:prstGeom prst="rect">
            <a:avLst/>
          </a:prstGeom>
          <a:solidFill>
            <a:schemeClr val="bg2"/>
          </a:solidFill>
        </p:spPr>
        <p:txBody>
          <a:bodyPr wrap="none" rtlCol="0">
            <a:spAutoFit/>
          </a:bodyPr>
          <a:lstStyle/>
          <a:p>
            <a:r>
              <a:rPr lang="en-CH" sz="1200" dirty="0">
                <a:latin typeface="Calibri" panose="020F0502020204030204" pitchFamily="34" charset="0"/>
                <a:cs typeface="Calibri" panose="020F0502020204030204" pitchFamily="34" charset="0"/>
              </a:rPr>
              <a:t>A. Dudarev</a:t>
            </a:r>
            <a:r>
              <a:rPr lang="en-CH" sz="1200" dirty="0"/>
              <a:t>, </a:t>
            </a:r>
            <a:r>
              <a:rPr lang="en-CH" sz="1200" dirty="0">
                <a:latin typeface="Calibri" panose="020F0502020204030204" pitchFamily="34" charset="0"/>
                <a:cs typeface="Calibri" panose="020F0502020204030204" pitchFamily="34" charset="0"/>
              </a:rPr>
              <a:t>B. Bordini, T. Mulder, </a:t>
            </a: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S. </a:t>
            </a:r>
            <a:r>
              <a:rPr lang="en-US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Fabbri</a:t>
            </a:r>
            <a:endParaRPr lang="en-CH" sz="12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74" name="Picture 73" descr="A picture containing text, clipart&#10;&#10;Description automatically generated">
            <a:extLst>
              <a:ext uri="{FF2B5EF4-FFF2-40B4-BE49-F238E27FC236}">
                <a16:creationId xmlns:a16="http://schemas.microsoft.com/office/drawing/2014/main" id="{39E88CB4-705F-F813-0EEF-3E9DA44A973B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136861" y="926651"/>
            <a:ext cx="2091323" cy="496689"/>
          </a:xfrm>
          <a:prstGeom prst="rect">
            <a:avLst/>
          </a:prstGeom>
        </p:spPr>
      </p:pic>
      <p:pic>
        <p:nvPicPr>
          <p:cNvPr id="75" name="Picture 74" descr="Logo, company name&#10;&#10;Description automatically generated">
            <a:extLst>
              <a:ext uri="{FF2B5EF4-FFF2-40B4-BE49-F238E27FC236}">
                <a16:creationId xmlns:a16="http://schemas.microsoft.com/office/drawing/2014/main" id="{A1ECA758-F86A-243B-3A36-227815151D64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236660" y="1707654"/>
            <a:ext cx="1631484" cy="564545"/>
          </a:xfrm>
          <a:prstGeom prst="rect">
            <a:avLst/>
          </a:prstGeom>
        </p:spPr>
      </p:pic>
      <p:sp>
        <p:nvSpPr>
          <p:cNvPr id="76" name="TextBox 75">
            <a:extLst>
              <a:ext uri="{FF2B5EF4-FFF2-40B4-BE49-F238E27FC236}">
                <a16:creationId xmlns:a16="http://schemas.microsoft.com/office/drawing/2014/main" id="{1F1B1BC5-03E6-F610-7281-F224C1B7763C}"/>
              </a:ext>
            </a:extLst>
          </p:cNvPr>
          <p:cNvSpPr txBox="1"/>
          <p:nvPr/>
        </p:nvSpPr>
        <p:spPr>
          <a:xfrm>
            <a:off x="4174845" y="1415028"/>
            <a:ext cx="1287532" cy="28116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27" dirty="0">
                <a:latin typeface="Symbol" pitchFamily="2" charset="2"/>
              </a:rPr>
              <a:t>s</a:t>
            </a:r>
            <a:r>
              <a:rPr lang="en-CH" sz="1227" baseline="-25000" dirty="0"/>
              <a:t>max</a:t>
            </a:r>
            <a:r>
              <a:rPr lang="en-CH" sz="1227" dirty="0"/>
              <a:t> = 600 MPa</a:t>
            </a:r>
          </a:p>
        </p:txBody>
      </p:sp>
      <p:sp>
        <p:nvSpPr>
          <p:cNvPr id="77" name="Footer Placeholder 76">
            <a:extLst>
              <a:ext uri="{FF2B5EF4-FFF2-40B4-BE49-F238E27FC236}">
                <a16:creationId xmlns:a16="http://schemas.microsoft.com/office/drawing/2014/main" id="{3379BA91-115F-1FF0-2DE2-C4BB3926AB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99349" y="4957394"/>
            <a:ext cx="5764238" cy="206644"/>
          </a:xfrm>
        </p:spPr>
        <p:txBody>
          <a:bodyPr/>
          <a:lstStyle/>
          <a:p>
            <a:r>
              <a:rPr lang="en-US" dirty="0"/>
              <a:t>D. Schulte                        Muon Collider Status, Annual Meeting, Orsay, June 2023 </a:t>
            </a:r>
          </a:p>
        </p:txBody>
      </p:sp>
    </p:spTree>
    <p:extLst>
      <p:ext uri="{BB962C8B-B14F-4D97-AF65-F5344CB8AC3E}">
        <p14:creationId xmlns:p14="http://schemas.microsoft.com/office/powerpoint/2010/main" val="3549531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re 11"/>
          <p:cNvSpPr>
            <a:spLocks noGrp="1"/>
          </p:cNvSpPr>
          <p:nvPr>
            <p:ph type="title"/>
          </p:nvPr>
        </p:nvSpPr>
        <p:spPr>
          <a:xfrm>
            <a:off x="1295400" y="-20538"/>
            <a:ext cx="6781800" cy="432048"/>
          </a:xfrm>
        </p:spPr>
        <p:txBody>
          <a:bodyPr/>
          <a:lstStyle/>
          <a:p>
            <a:r>
              <a:rPr lang="en-GB" sz="3200" b="0" dirty="0">
                <a:latin typeface="Calibri"/>
                <a:cs typeface="Calibri"/>
              </a:rPr>
              <a:t>Cost and Sustainability</a:t>
            </a:r>
          </a:p>
        </p:txBody>
      </p:sp>
      <p:sp>
        <p:nvSpPr>
          <p:cNvPr id="5" name="Espace réservé du numéro de diapositive 3"/>
          <p:cNvSpPr txBox="1">
            <a:spLocks/>
          </p:cNvSpPr>
          <p:nvPr/>
        </p:nvSpPr>
        <p:spPr>
          <a:xfrm>
            <a:off x="7632576" y="4555307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457200" rtl="0" eaLnBrk="1" latinLnBrk="0" hangingPunct="1">
              <a:defRPr sz="1200" b="1" kern="1200">
                <a:solidFill>
                  <a:schemeClr val="bg1"/>
                </a:solidFill>
                <a:latin typeface="Arial Narrow"/>
                <a:ea typeface="+mn-ea"/>
                <a:cs typeface="Arial Narrow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74172A1-1CBF-0B40-9234-7D4D80EC19EA}" type="slidenum">
              <a:rPr lang="en-GB" smtClean="0"/>
              <a:pPr/>
              <a:t>3</a:t>
            </a:fld>
            <a:endParaRPr lang="en-GB" dirty="0"/>
          </a:p>
        </p:txBody>
      </p:sp>
      <p:sp>
        <p:nvSpPr>
          <p:cNvPr id="52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95536" y="4948014"/>
            <a:ext cx="7416824" cy="245664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 sz="1200">
                <a:latin typeface="Arial Narrow"/>
                <a:cs typeface="Arial Narrow"/>
              </a:defRPr>
            </a:lvl1pPr>
          </a:lstStyle>
          <a:p>
            <a:r>
              <a:rPr lang="en-US">
                <a:latin typeface="Calibri"/>
                <a:cs typeface="Calibri"/>
              </a:rPr>
              <a:t>D. Schulte                        Muon Collider Status, Annual Meeting, Orsay, June 2023 </a:t>
            </a:r>
            <a:endParaRPr lang="en-GB" dirty="0">
              <a:latin typeface="Calibri"/>
              <a:cs typeface="Calibri"/>
            </a:endParaRPr>
          </a:p>
        </p:txBody>
      </p:sp>
      <p:pic>
        <p:nvPicPr>
          <p:cNvPr id="14" name="Picture 13" descr="efficiency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01344" y="483518"/>
            <a:ext cx="3888432" cy="2439314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539552" y="2836377"/>
            <a:ext cx="3528392" cy="513268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lIns="81583" tIns="40792" rIns="81583" bIns="40792" rtlCol="0">
            <a:spAutoFit/>
          </a:bodyPr>
          <a:lstStyle/>
          <a:p>
            <a:r>
              <a:rPr lang="en-US" sz="1400" dirty="0">
                <a:solidFill>
                  <a:srgbClr val="000000"/>
                </a:solidFill>
                <a:latin typeface="Calibri"/>
                <a:cs typeface="Calibri"/>
              </a:rPr>
              <a:t>Compactness promises </a:t>
            </a:r>
            <a:r>
              <a:rPr lang="en-US" sz="1400" b="1" dirty="0">
                <a:solidFill>
                  <a:srgbClr val="000000"/>
                </a:solidFill>
                <a:latin typeface="Calibri"/>
                <a:cs typeface="Calibri"/>
              </a:rPr>
              <a:t>cost effectiveness</a:t>
            </a:r>
          </a:p>
          <a:p>
            <a:r>
              <a:rPr lang="en-US" sz="1400" dirty="0">
                <a:solidFill>
                  <a:srgbClr val="000000"/>
                </a:solidFill>
                <a:latin typeface="Calibri"/>
                <a:cs typeface="Calibri"/>
              </a:rPr>
              <a:t>And low CO</a:t>
            </a:r>
            <a:r>
              <a:rPr lang="en-US" sz="1400" baseline="-25000" dirty="0">
                <a:solidFill>
                  <a:srgbClr val="000000"/>
                </a:solidFill>
                <a:latin typeface="Calibri"/>
                <a:cs typeface="Calibri"/>
              </a:rPr>
              <a:t>2</a:t>
            </a:r>
            <a:r>
              <a:rPr lang="en-US" sz="1400" dirty="0">
                <a:solidFill>
                  <a:srgbClr val="000000"/>
                </a:solidFill>
                <a:latin typeface="Calibri"/>
                <a:cs typeface="Calibri"/>
              </a:rPr>
              <a:t> footprint for construction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4572000" y="2855466"/>
            <a:ext cx="3746639" cy="513268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lIns="81583" tIns="40792" rIns="81583" bIns="40792" rtlCol="0">
            <a:spAutoFit/>
          </a:bodyPr>
          <a:lstStyle/>
          <a:p>
            <a:r>
              <a:rPr lang="en-US" sz="1400" dirty="0">
                <a:solidFill>
                  <a:srgbClr val="000000"/>
                </a:solidFill>
                <a:latin typeface="Calibri"/>
                <a:cs typeface="Calibri"/>
              </a:rPr>
              <a:t>Increasing luminosity per beam power promises </a:t>
            </a:r>
            <a:r>
              <a:rPr lang="en-US" sz="1400" b="1" dirty="0">
                <a:solidFill>
                  <a:srgbClr val="000000"/>
                </a:solidFill>
                <a:latin typeface="Calibri"/>
                <a:cs typeface="Calibri"/>
              </a:rPr>
              <a:t>power efficiency</a:t>
            </a:r>
          </a:p>
        </p:txBody>
      </p:sp>
      <p:pic>
        <p:nvPicPr>
          <p:cNvPr id="10" name="Picture 9" descr="layout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2182" y="411610"/>
            <a:ext cx="3367770" cy="2376164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1367644" y="3931270"/>
            <a:ext cx="5472608" cy="728712"/>
          </a:xfrm>
          <a:prstGeom prst="rect">
            <a:avLst/>
          </a:prstGeom>
          <a:solidFill>
            <a:srgbClr val="FDEADA"/>
          </a:solidFill>
        </p:spPr>
        <p:txBody>
          <a:bodyPr wrap="square" lIns="81583" tIns="40792" rIns="81583" bIns="40792" rtlCol="0">
            <a:spAutoFit/>
          </a:bodyPr>
          <a:lstStyle/>
          <a:p>
            <a:r>
              <a:rPr lang="en-US" sz="1400" b="1" dirty="0">
                <a:solidFill>
                  <a:srgbClr val="000000"/>
                </a:solidFill>
                <a:latin typeface="Calibri"/>
                <a:cs typeface="Calibri"/>
              </a:rPr>
              <a:t>Staging</a:t>
            </a:r>
            <a:r>
              <a:rPr lang="en-US" sz="1400" dirty="0">
                <a:solidFill>
                  <a:srgbClr val="000000"/>
                </a:solidFill>
                <a:latin typeface="Calibri"/>
                <a:cs typeface="Calibri"/>
              </a:rPr>
              <a:t> is possible</a:t>
            </a:r>
          </a:p>
          <a:p>
            <a:r>
              <a:rPr lang="en-US" sz="1400" b="1" dirty="0">
                <a:solidFill>
                  <a:srgbClr val="000000"/>
                </a:solidFill>
                <a:latin typeface="Calibri"/>
                <a:cs typeface="Calibri"/>
              </a:rPr>
              <a:t>Synergies</a:t>
            </a:r>
            <a:r>
              <a:rPr lang="en-US" sz="1400" dirty="0">
                <a:solidFill>
                  <a:srgbClr val="000000"/>
                </a:solidFill>
                <a:latin typeface="Calibri"/>
                <a:cs typeface="Calibri"/>
              </a:rPr>
              <a:t> exist (neutrino/</a:t>
            </a:r>
            <a:r>
              <a:rPr lang="en-US" sz="1400" dirty="0" err="1">
                <a:solidFill>
                  <a:srgbClr val="000000"/>
                </a:solidFill>
                <a:latin typeface="Calibri"/>
                <a:cs typeface="Calibri"/>
              </a:rPr>
              <a:t>higgs</a:t>
            </a:r>
            <a:r>
              <a:rPr lang="en-US" sz="1400" dirty="0">
                <a:solidFill>
                  <a:srgbClr val="000000"/>
                </a:solidFill>
                <a:latin typeface="Calibri"/>
                <a:cs typeface="Calibri"/>
              </a:rPr>
              <a:t>)</a:t>
            </a:r>
          </a:p>
          <a:p>
            <a:r>
              <a:rPr lang="en-US" sz="1400" dirty="0">
                <a:solidFill>
                  <a:srgbClr val="000000"/>
                </a:solidFill>
                <a:latin typeface="Calibri"/>
                <a:cs typeface="Calibri"/>
              </a:rPr>
              <a:t>Unique opportunity for a </a:t>
            </a:r>
            <a:r>
              <a:rPr lang="en-US" sz="1400" b="1" dirty="0">
                <a:solidFill>
                  <a:srgbClr val="000000"/>
                </a:solidFill>
                <a:latin typeface="Calibri"/>
                <a:cs typeface="Calibri"/>
              </a:rPr>
              <a:t>high-energy, high-luminosity lepton collider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7209846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6930" y="11716"/>
            <a:ext cx="6170141" cy="507831"/>
          </a:xfrm>
        </p:spPr>
        <p:txBody>
          <a:bodyPr/>
          <a:lstStyle/>
          <a:p>
            <a:r>
              <a:rPr lang="en-US" sz="3200" b="0" dirty="0">
                <a:latin typeface="Calibri" panose="020F0502020204030204" pitchFamily="34" charset="0"/>
                <a:cs typeface="Calibri" panose="020F0502020204030204" pitchFamily="34" charset="0"/>
              </a:rPr>
              <a:t>Fast-ramping Magnets</a:t>
            </a:r>
          </a:p>
        </p:txBody>
      </p:sp>
      <p:sp>
        <p:nvSpPr>
          <p:cNvPr id="36" name="Slide Number Placeholder 9">
            <a:extLst>
              <a:ext uri="{FF2B5EF4-FFF2-40B4-BE49-F238E27FC236}">
                <a16:creationId xmlns:a16="http://schemas.microsoft.com/office/drawing/2014/main" id="{9D0494C1-546A-C54A-A107-4CB70D3CFE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716644" y="5414261"/>
            <a:ext cx="334962" cy="212170"/>
          </a:xfrm>
          <a:prstGeom prst="rect">
            <a:avLst/>
          </a:prstGeom>
        </p:spPr>
        <p:txBody>
          <a:bodyPr vert="horz" lIns="75286" tIns="37643" rIns="75286" bIns="37643" rtlCol="0" anchor="ctr"/>
          <a:lstStyle>
            <a:defPPr>
              <a:defRPr lang="en-US"/>
            </a:defPPr>
            <a:lvl1pPr marL="0" algn="r" defTabSz="376436" rtl="0" eaLnBrk="1" latinLnBrk="0" hangingPunct="1">
              <a:defRPr sz="975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376436" algn="l" defTabSz="376436" rtl="0" eaLnBrk="1" latinLnBrk="0" hangingPunct="1"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52871" algn="l" defTabSz="376436" rtl="0" eaLnBrk="1" latinLnBrk="0" hangingPunct="1"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29308" algn="l" defTabSz="376436" rtl="0" eaLnBrk="1" latinLnBrk="0" hangingPunct="1"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05741" algn="l" defTabSz="376436" rtl="0" eaLnBrk="1" latinLnBrk="0" hangingPunct="1"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2175" algn="l" defTabSz="376436" rtl="0" eaLnBrk="1" latinLnBrk="0" hangingPunct="1"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58614" algn="l" defTabSz="376436" rtl="0" eaLnBrk="1" latinLnBrk="0" hangingPunct="1"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635048" algn="l" defTabSz="376436" rtl="0" eaLnBrk="1" latinLnBrk="0" hangingPunct="1"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011482" algn="l" defTabSz="376436" rtl="0" eaLnBrk="1" latinLnBrk="0" hangingPunct="1"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478A56A-6164-B14D-A8F7-980D09C4DD92}" type="slidenum">
              <a:rPr lang="en-US" smtClean="0"/>
              <a:pPr/>
              <a:t>30</a:t>
            </a:fld>
            <a:endParaRPr lang="en-US"/>
          </a:p>
        </p:txBody>
      </p:sp>
      <p:pic>
        <p:nvPicPr>
          <p:cNvPr id="8" name="Picture 7" descr="A picture containing text, sky&#10;&#10;Description automatically generated">
            <a:extLst>
              <a:ext uri="{FF2B5EF4-FFF2-40B4-BE49-F238E27FC236}">
                <a16:creationId xmlns:a16="http://schemas.microsoft.com/office/drawing/2014/main" id="{DF4E25EA-6541-AC79-E09C-42F03603F63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6690" y="1048288"/>
            <a:ext cx="1305262" cy="945000"/>
          </a:xfrm>
          <a:prstGeom prst="rect">
            <a:avLst/>
          </a:prstGeom>
        </p:spPr>
      </p:pic>
      <p:pic>
        <p:nvPicPr>
          <p:cNvPr id="11" name="Picture 10" descr="Square&#10;&#10;Description automatically generated">
            <a:extLst>
              <a:ext uri="{FF2B5EF4-FFF2-40B4-BE49-F238E27FC236}">
                <a16:creationId xmlns:a16="http://schemas.microsoft.com/office/drawing/2014/main" id="{2AD65E06-DB27-4B17-918D-8F49CBD7781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89310" y="1048288"/>
            <a:ext cx="1058920" cy="945000"/>
          </a:xfrm>
          <a:prstGeom prst="rect">
            <a:avLst/>
          </a:prstGeom>
        </p:spPr>
      </p:pic>
      <p:pic>
        <p:nvPicPr>
          <p:cNvPr id="13" name="Picture 12" descr="Shape&#10;&#10;Description automatically generated">
            <a:extLst>
              <a:ext uri="{FF2B5EF4-FFF2-40B4-BE49-F238E27FC236}">
                <a16:creationId xmlns:a16="http://schemas.microsoft.com/office/drawing/2014/main" id="{436DF87B-CC2E-E83F-9F96-7D469207032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58782" y="1048288"/>
            <a:ext cx="1072777" cy="945000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D3ECBC2B-34BC-DA1E-3BA6-93D4F76CC90A}"/>
              </a:ext>
            </a:extLst>
          </p:cNvPr>
          <p:cNvSpPr txBox="1"/>
          <p:nvPr/>
        </p:nvSpPr>
        <p:spPr>
          <a:xfrm>
            <a:off x="435241" y="2046574"/>
            <a:ext cx="768159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H" sz="1050" dirty="0"/>
              <a:t>5.07 kJ/m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59700791-5BF0-F5F4-1971-3C8532DF4475}"/>
              </a:ext>
            </a:extLst>
          </p:cNvPr>
          <p:cNvSpPr txBox="1"/>
          <p:nvPr/>
        </p:nvSpPr>
        <p:spPr>
          <a:xfrm>
            <a:off x="1612318" y="2046574"/>
            <a:ext cx="1165704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H" sz="1050" dirty="0"/>
              <a:t>5.65…7.14 kJ/m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7C1C58C7-C040-3502-BF61-A9605F6B95DB}"/>
              </a:ext>
            </a:extLst>
          </p:cNvPr>
          <p:cNvSpPr txBox="1"/>
          <p:nvPr/>
        </p:nvSpPr>
        <p:spPr>
          <a:xfrm>
            <a:off x="3134690" y="2046574"/>
            <a:ext cx="768159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H" sz="1050" dirty="0"/>
              <a:t>5.89 kJ/m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D3E47731-85F3-5556-8A99-8CA3540414E7}"/>
              </a:ext>
            </a:extLst>
          </p:cNvPr>
          <p:cNvSpPr txBox="1"/>
          <p:nvPr/>
        </p:nvSpPr>
        <p:spPr>
          <a:xfrm>
            <a:off x="160575" y="2262956"/>
            <a:ext cx="403954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dirty="0">
                <a:latin typeface="Calibri" panose="020F0502020204030204" pitchFamily="34" charset="0"/>
                <a:cs typeface="Calibri" panose="020F0502020204030204" pitchFamily="34" charset="0"/>
              </a:rPr>
              <a:t>M</a:t>
            </a:r>
            <a:r>
              <a:rPr lang="en-CH" sz="1350" dirty="0">
                <a:latin typeface="Calibri" panose="020F0502020204030204" pitchFamily="34" charset="0"/>
                <a:cs typeface="Calibri" panose="020F0502020204030204" pitchFamily="34" charset="0"/>
              </a:rPr>
              <a:t>ain challenge is management of the power in the resistive dipoles (</a:t>
            </a:r>
            <a:r>
              <a:rPr lang="en-CH" sz="135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several tens of GW</a:t>
            </a:r>
            <a:r>
              <a:rPr lang="en-CH" sz="1350" dirty="0">
                <a:latin typeface="Calibri" panose="020F0502020204030204" pitchFamily="34" charset="0"/>
                <a:cs typeface="Calibri" panose="020F0502020204030204" pitchFamily="34" charset="0"/>
              </a:rPr>
              <a:t>):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CH" sz="1350" dirty="0">
                <a:latin typeface="Calibri" panose="020F0502020204030204" pitchFamily="34" charset="0"/>
                <a:cs typeface="Calibri" panose="020F0502020204030204" pitchFamily="34" charset="0"/>
              </a:rPr>
              <a:t>Minimum stored magnetic energy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sz="1350" dirty="0">
                <a:latin typeface="Calibri" panose="020F0502020204030204" pitchFamily="34" charset="0"/>
                <a:cs typeface="Calibri" panose="020F0502020204030204" pitchFamily="34" charset="0"/>
              </a:rPr>
              <a:t>H</a:t>
            </a:r>
            <a:r>
              <a:rPr lang="en-CH" sz="1350" dirty="0">
                <a:latin typeface="Calibri" panose="020F0502020204030204" pitchFamily="34" charset="0"/>
                <a:cs typeface="Calibri" panose="020F0502020204030204" pitchFamily="34" charset="0"/>
              </a:rPr>
              <a:t>ighly efficient energy storage and recovery</a:t>
            </a:r>
          </a:p>
        </p:txBody>
      </p:sp>
      <p:pic>
        <p:nvPicPr>
          <p:cNvPr id="24" name="Picture 23" descr="Diagram&#10;&#10;Description automatically generated">
            <a:extLst>
              <a:ext uri="{FF2B5EF4-FFF2-40B4-BE49-F238E27FC236}">
                <a16:creationId xmlns:a16="http://schemas.microsoft.com/office/drawing/2014/main" id="{7A4D06B0-E473-8725-EF00-13E6C7B833AD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832" t="2916" b="44748"/>
          <a:stretch/>
        </p:blipFill>
        <p:spPr>
          <a:xfrm>
            <a:off x="245318" y="3579862"/>
            <a:ext cx="1893382" cy="1107995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D67F0AC6-1ED7-DE5E-519F-6FA3E9E67B11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435" t="17165" r="-435" b="20333"/>
          <a:stretch/>
        </p:blipFill>
        <p:spPr>
          <a:xfrm>
            <a:off x="2077182" y="3761332"/>
            <a:ext cx="2188819" cy="1056248"/>
          </a:xfrm>
          <a:prstGeom prst="rect">
            <a:avLst/>
          </a:prstGeom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6F3F066E-CBC9-6F72-C500-4F7DB411A198}"/>
              </a:ext>
            </a:extLst>
          </p:cNvPr>
          <p:cNvSpPr txBox="1"/>
          <p:nvPr/>
        </p:nvSpPr>
        <p:spPr>
          <a:xfrm>
            <a:off x="921020" y="3899580"/>
            <a:ext cx="1050288" cy="2135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788" dirty="0">
                <a:solidFill>
                  <a:schemeClr val="accent6">
                    <a:lumMod val="50000"/>
                  </a:schemeClr>
                </a:solidFill>
                <a:latin typeface="Helvetica Light" panose="020B0403020202020204" pitchFamily="34" charset="0"/>
              </a:rPr>
              <a:t>HTS flat racetracks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4B782662-8D37-F311-3E05-13943F774D69}"/>
              </a:ext>
            </a:extLst>
          </p:cNvPr>
          <p:cNvSpPr txBox="1"/>
          <p:nvPr/>
        </p:nvSpPr>
        <p:spPr>
          <a:xfrm>
            <a:off x="-36512" y="4692260"/>
            <a:ext cx="2162772" cy="2135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88" dirty="0">
                <a:solidFill>
                  <a:schemeClr val="accent6">
                    <a:lumMod val="50000"/>
                  </a:schemeClr>
                </a:solidFill>
                <a:latin typeface="Helvetica Light" panose="020B0403020202020204" pitchFamily="34" charset="0"/>
              </a:rPr>
              <a:t>R</a:t>
            </a:r>
            <a:r>
              <a:rPr lang="en-CH" sz="788" dirty="0">
                <a:solidFill>
                  <a:schemeClr val="accent6">
                    <a:lumMod val="50000"/>
                  </a:schemeClr>
                </a:solidFill>
                <a:latin typeface="Helvetica Light" panose="020B0403020202020204" pitchFamily="34" charset="0"/>
              </a:rPr>
              <a:t>ectangular magnet bore 100 mm x 30 mm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800ECF9A-99F6-63BC-3504-25C8F63745C5}"/>
              </a:ext>
            </a:extLst>
          </p:cNvPr>
          <p:cNvSpPr txBox="1"/>
          <p:nvPr/>
        </p:nvSpPr>
        <p:spPr>
          <a:xfrm>
            <a:off x="354018" y="3997684"/>
            <a:ext cx="492205" cy="4560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788" dirty="0">
                <a:solidFill>
                  <a:schemeClr val="accent6">
                    <a:lumMod val="50000"/>
                  </a:schemeClr>
                </a:solidFill>
                <a:latin typeface="Helvetica Light" panose="020B0403020202020204" pitchFamily="34" charset="0"/>
              </a:rPr>
              <a:t>peak field</a:t>
            </a:r>
          </a:p>
          <a:p>
            <a:pPr algn="r"/>
            <a:r>
              <a:rPr lang="en-US" sz="788" dirty="0">
                <a:solidFill>
                  <a:schemeClr val="accent6">
                    <a:lumMod val="50000"/>
                  </a:schemeClr>
                </a:solidFill>
                <a:latin typeface="Helvetica Light" panose="020B0403020202020204" pitchFamily="34" charset="0"/>
              </a:rPr>
              <a:t>10.4 T</a:t>
            </a:r>
            <a:endParaRPr lang="en-CH" sz="788" dirty="0">
              <a:solidFill>
                <a:schemeClr val="accent6">
                  <a:lumMod val="50000"/>
                </a:schemeClr>
              </a:solidFill>
              <a:latin typeface="Helvetica Light" panose="020B0403020202020204" pitchFamily="34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67786A1E-2EEA-1A0E-58CC-BD01488EA7A9}"/>
              </a:ext>
            </a:extLst>
          </p:cNvPr>
          <p:cNvSpPr txBox="1"/>
          <p:nvPr/>
        </p:nvSpPr>
        <p:spPr>
          <a:xfrm>
            <a:off x="2894401" y="3818309"/>
            <a:ext cx="902811" cy="4560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88" dirty="0">
                <a:solidFill>
                  <a:schemeClr val="accent6">
                    <a:lumMod val="50000"/>
                  </a:schemeClr>
                </a:solidFill>
                <a:latin typeface="Helvetica Light" panose="020B0403020202020204" pitchFamily="34" charset="0"/>
              </a:rPr>
              <a:t>b3 = -7.2 units</a:t>
            </a:r>
          </a:p>
          <a:p>
            <a:r>
              <a:rPr lang="en-US" sz="788" dirty="0">
                <a:solidFill>
                  <a:schemeClr val="accent6">
                    <a:lumMod val="50000"/>
                  </a:schemeClr>
                </a:solidFill>
                <a:latin typeface="Helvetica Light" panose="020B0403020202020204" pitchFamily="34" charset="0"/>
              </a:rPr>
              <a:t>b5 = -1.4 units</a:t>
            </a:r>
          </a:p>
          <a:p>
            <a:r>
              <a:rPr lang="en-US" sz="788" dirty="0">
                <a:solidFill>
                  <a:schemeClr val="accent6">
                    <a:lumMod val="50000"/>
                  </a:schemeClr>
                </a:solidFill>
                <a:latin typeface="Helvetica Light" panose="020B0403020202020204" pitchFamily="34" charset="0"/>
              </a:rPr>
              <a:t>b7 = -0.03 units</a:t>
            </a:r>
            <a:endParaRPr lang="en-CH" sz="788" dirty="0">
              <a:solidFill>
                <a:schemeClr val="accent6">
                  <a:lumMod val="50000"/>
                </a:schemeClr>
              </a:solidFill>
              <a:latin typeface="Helvetica Light" panose="020B0403020202020204" pitchFamily="34" charset="0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35962983-8236-A0F4-B355-A914F062C2B3}"/>
              </a:ext>
            </a:extLst>
          </p:cNvPr>
          <p:cNvSpPr txBox="1"/>
          <p:nvPr/>
        </p:nvSpPr>
        <p:spPr>
          <a:xfrm>
            <a:off x="166690" y="3219822"/>
            <a:ext cx="3977373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i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Simple</a:t>
            </a:r>
            <a:r>
              <a:rPr lang="en-US" sz="135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HTS racetrack dipole </a:t>
            </a:r>
            <a:r>
              <a:rPr lang="en-US" sz="1350" dirty="0">
                <a:latin typeface="Calibri" panose="020F0502020204030204" pitchFamily="34" charset="0"/>
                <a:cs typeface="Calibri" panose="020F0502020204030204" pitchFamily="34" charset="0"/>
              </a:rPr>
              <a:t>could match the beam requirements and aperture</a:t>
            </a:r>
            <a:endParaRPr lang="en-CH" sz="135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D7F455B-603A-F427-6FDD-F87556D0EC97}"/>
              </a:ext>
            </a:extLst>
          </p:cNvPr>
          <p:cNvSpPr txBox="1"/>
          <p:nvPr/>
        </p:nvSpPr>
        <p:spPr>
          <a:xfrm>
            <a:off x="1552205" y="638813"/>
            <a:ext cx="1154483" cy="260199"/>
          </a:xfrm>
          <a:prstGeom prst="rect">
            <a:avLst/>
          </a:prstGeom>
          <a:solidFill>
            <a:schemeClr val="bg2"/>
          </a:solidFill>
        </p:spPr>
        <p:txBody>
          <a:bodyPr wrap="none" rtlCol="0">
            <a:spAutoFit/>
          </a:bodyPr>
          <a:lstStyle/>
          <a:p>
            <a:r>
              <a:rPr lang="en-CH" sz="1091" dirty="0"/>
              <a:t>F. Boattini et al.</a:t>
            </a:r>
          </a:p>
        </p:txBody>
      </p:sp>
      <p:pic>
        <p:nvPicPr>
          <p:cNvPr id="4" name="Picture 3" descr="A diagram of a circuit&#10;&#10;Description automatically generated with low confidence">
            <a:extLst>
              <a:ext uri="{FF2B5EF4-FFF2-40B4-BE49-F238E27FC236}">
                <a16:creationId xmlns:a16="http://schemas.microsoft.com/office/drawing/2014/main" id="{42352AB3-1ACF-1CE2-E5F1-2FB584AA9F6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943881" y="1321021"/>
            <a:ext cx="2936575" cy="1684805"/>
          </a:xfrm>
          <a:prstGeom prst="rect">
            <a:avLst/>
          </a:prstGeom>
        </p:spPr>
      </p:pic>
      <p:pic>
        <p:nvPicPr>
          <p:cNvPr id="5" name="Picture 4" descr="A picture containing diagram, text, line, plan&#10;&#10;Description automatically generated">
            <a:extLst>
              <a:ext uri="{FF2B5EF4-FFF2-40B4-BE49-F238E27FC236}">
                <a16:creationId xmlns:a16="http://schemas.microsoft.com/office/drawing/2014/main" id="{B2B2B51C-9ABA-3EB9-C065-278B348DFD8F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943882" y="3478977"/>
            <a:ext cx="2768539" cy="1305650"/>
          </a:xfrm>
          <a:prstGeom prst="rect">
            <a:avLst/>
          </a:prstGeom>
        </p:spPr>
      </p:pic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986E800E-09EB-0872-8B08-6E41C4A055F3}"/>
              </a:ext>
            </a:extLst>
          </p:cNvPr>
          <p:cNvSpPr txBox="1">
            <a:spLocks/>
          </p:cNvSpPr>
          <p:nvPr/>
        </p:nvSpPr>
        <p:spPr>
          <a:xfrm>
            <a:off x="4880050" y="1207343"/>
            <a:ext cx="2375048" cy="281773"/>
          </a:xfrm>
          <a:prstGeom prst="rect">
            <a:avLst/>
          </a:prstGeom>
        </p:spPr>
        <p:txBody>
          <a:bodyPr vert="horz" lIns="100381" tIns="50191" rIns="100381" bIns="50191" rtlCol="0">
            <a:noAutofit/>
          </a:bodyPr>
          <a:lstStyle>
            <a:lvl1pPr marL="376435" indent="-376435" algn="l" defTabSz="501915" rtl="0" eaLnBrk="1" latinLnBrk="0" hangingPunct="1">
              <a:spcBef>
                <a:spcPct val="20000"/>
              </a:spcBef>
              <a:buFont typeface="Arial"/>
              <a:buChar char="•"/>
              <a:defRPr sz="3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15610" indent="-313697" algn="l" defTabSz="501915" rtl="0" eaLnBrk="1" latinLnBrk="0" hangingPunct="1">
              <a:spcBef>
                <a:spcPct val="20000"/>
              </a:spcBef>
              <a:buFont typeface="Arial"/>
              <a:buChar char="–"/>
              <a:defRPr sz="3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54782" indent="-250955" algn="l" defTabSz="501915" rtl="0" eaLnBrk="1" latinLnBrk="0" hangingPunct="1">
              <a:spcBef>
                <a:spcPct val="20000"/>
              </a:spcBef>
              <a:buFont typeface="Arial"/>
              <a:buChar char="•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756699" indent="-250955" algn="l" defTabSz="501915" rtl="0" eaLnBrk="1" latinLnBrk="0" hangingPunct="1">
              <a:spcBef>
                <a:spcPct val="20000"/>
              </a:spcBef>
              <a:buFont typeface="Arial"/>
              <a:buChar char="–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58613" indent="-250955" algn="l" defTabSz="501915" rtl="0" eaLnBrk="1" latinLnBrk="0" hangingPunct="1">
              <a:spcBef>
                <a:spcPct val="20000"/>
              </a:spcBef>
              <a:buFont typeface="Arial"/>
              <a:buChar char="»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60518" indent="-250955" algn="l" defTabSz="501915" rtl="0" eaLnBrk="1" latinLnBrk="0" hangingPunct="1">
              <a:spcBef>
                <a:spcPct val="20000"/>
              </a:spcBef>
              <a:buFont typeface="Arial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62441" indent="-250955" algn="l" defTabSz="501915" rtl="0" eaLnBrk="1" latinLnBrk="0" hangingPunct="1">
              <a:spcBef>
                <a:spcPct val="20000"/>
              </a:spcBef>
              <a:buFont typeface="Arial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64352" indent="-250955" algn="l" defTabSz="501915" rtl="0" eaLnBrk="1" latinLnBrk="0" hangingPunct="1">
              <a:spcBef>
                <a:spcPct val="20000"/>
              </a:spcBef>
              <a:buFont typeface="Arial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266261" indent="-250955" algn="l" defTabSz="501915" rtl="0" eaLnBrk="1" latinLnBrk="0" hangingPunct="1">
              <a:spcBef>
                <a:spcPct val="20000"/>
              </a:spcBef>
              <a:buFont typeface="Arial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r>
              <a:rPr lang="en-US" sz="1200" b="1" dirty="0">
                <a:latin typeface="Calibri" panose="020F0502020204030204" pitchFamily="34" charset="0"/>
                <a:cs typeface="Calibri" panose="020F0502020204030204" pitchFamily="34" charset="0"/>
              </a:rPr>
              <a:t>Full wave resonance</a:t>
            </a:r>
          </a:p>
          <a:p>
            <a:pPr marL="0" indent="0">
              <a:buFont typeface="Arial"/>
              <a:buNone/>
            </a:pPr>
            <a:endParaRPr lang="en-US" sz="1200" b="1" dirty="0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F4031E76-3822-3AB6-A115-00BD498836B3}"/>
              </a:ext>
            </a:extLst>
          </p:cNvPr>
          <p:cNvSpPr txBox="1">
            <a:spLocks/>
          </p:cNvSpPr>
          <p:nvPr/>
        </p:nvSpPr>
        <p:spPr>
          <a:xfrm>
            <a:off x="4861248" y="3092661"/>
            <a:ext cx="2519064" cy="281773"/>
          </a:xfrm>
          <a:prstGeom prst="rect">
            <a:avLst/>
          </a:prstGeom>
        </p:spPr>
        <p:txBody>
          <a:bodyPr vert="horz" lIns="100381" tIns="50191" rIns="100381" bIns="50191" rtlCol="0">
            <a:noAutofit/>
          </a:bodyPr>
          <a:lstStyle>
            <a:lvl1pPr marL="376435" indent="-376435" algn="l" defTabSz="501915" rtl="0" eaLnBrk="1" latinLnBrk="0" hangingPunct="1">
              <a:spcBef>
                <a:spcPct val="20000"/>
              </a:spcBef>
              <a:buFont typeface="Arial"/>
              <a:buChar char="•"/>
              <a:defRPr sz="3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15610" indent="-313697" algn="l" defTabSz="501915" rtl="0" eaLnBrk="1" latinLnBrk="0" hangingPunct="1">
              <a:spcBef>
                <a:spcPct val="20000"/>
              </a:spcBef>
              <a:buFont typeface="Arial"/>
              <a:buChar char="–"/>
              <a:defRPr sz="3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54782" indent="-250955" algn="l" defTabSz="501915" rtl="0" eaLnBrk="1" latinLnBrk="0" hangingPunct="1">
              <a:spcBef>
                <a:spcPct val="20000"/>
              </a:spcBef>
              <a:buFont typeface="Arial"/>
              <a:buChar char="•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756699" indent="-250955" algn="l" defTabSz="501915" rtl="0" eaLnBrk="1" latinLnBrk="0" hangingPunct="1">
              <a:spcBef>
                <a:spcPct val="20000"/>
              </a:spcBef>
              <a:buFont typeface="Arial"/>
              <a:buChar char="–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58613" indent="-250955" algn="l" defTabSz="501915" rtl="0" eaLnBrk="1" latinLnBrk="0" hangingPunct="1">
              <a:spcBef>
                <a:spcPct val="20000"/>
              </a:spcBef>
              <a:buFont typeface="Arial"/>
              <a:buChar char="»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60518" indent="-250955" algn="l" defTabSz="501915" rtl="0" eaLnBrk="1" latinLnBrk="0" hangingPunct="1">
              <a:spcBef>
                <a:spcPct val="20000"/>
              </a:spcBef>
              <a:buFont typeface="Arial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62441" indent="-250955" algn="l" defTabSz="501915" rtl="0" eaLnBrk="1" latinLnBrk="0" hangingPunct="1">
              <a:spcBef>
                <a:spcPct val="20000"/>
              </a:spcBef>
              <a:buFont typeface="Arial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64352" indent="-250955" algn="l" defTabSz="501915" rtl="0" eaLnBrk="1" latinLnBrk="0" hangingPunct="1">
              <a:spcBef>
                <a:spcPct val="20000"/>
              </a:spcBef>
              <a:buFont typeface="Arial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266261" indent="-250955" algn="l" defTabSz="501915" rtl="0" eaLnBrk="1" latinLnBrk="0" hangingPunct="1">
              <a:spcBef>
                <a:spcPct val="20000"/>
              </a:spcBef>
              <a:buFont typeface="Arial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r>
              <a:rPr lang="en-US" sz="1200" b="1" dirty="0">
                <a:latin typeface="Calibri" panose="020F0502020204030204" pitchFamily="34" charset="0"/>
                <a:cs typeface="Calibri" panose="020F0502020204030204" pitchFamily="34" charset="0"/>
              </a:rPr>
              <a:t>Commutated resonance (</a:t>
            </a:r>
            <a:r>
              <a:rPr lang="en-US" sz="1200" b="1" dirty="0">
                <a:highlight>
                  <a:srgbClr val="FFFF00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new</a:t>
            </a:r>
            <a:r>
              <a:rPr lang="en-US" sz="1200" b="1" dirty="0"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</a:p>
          <a:p>
            <a:pPr marL="0" indent="0">
              <a:buFont typeface="Arial"/>
              <a:buNone/>
            </a:pPr>
            <a:endParaRPr lang="en-US" sz="1200" b="1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19F3114-F31B-E378-526C-F742B8418FE8}"/>
              </a:ext>
            </a:extLst>
          </p:cNvPr>
          <p:cNvSpPr txBox="1"/>
          <p:nvPr/>
        </p:nvSpPr>
        <p:spPr>
          <a:xfrm>
            <a:off x="4716016" y="887663"/>
            <a:ext cx="374923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400" dirty="0">
                <a:latin typeface="Calibri" panose="020F0502020204030204" pitchFamily="34" charset="0"/>
                <a:cs typeface="Calibri" panose="020F0502020204030204" pitchFamily="34" charset="0"/>
              </a:rPr>
              <a:t>Differerent power converter options investigated</a:t>
            </a:r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029E1A1F-C992-8930-2667-E453D43FA7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45318" y="4876006"/>
            <a:ext cx="5228387" cy="281773"/>
          </a:xfrm>
        </p:spPr>
        <p:txBody>
          <a:bodyPr/>
          <a:lstStyle/>
          <a:p>
            <a:r>
              <a:rPr lang="en-US" dirty="0"/>
              <a:t>D. Schulte                        Muon Collider Status, Annual Meeting, Orsay, June 2023 </a:t>
            </a:r>
          </a:p>
        </p:txBody>
      </p:sp>
    </p:spTree>
    <p:extLst>
      <p:ext uri="{BB962C8B-B14F-4D97-AF65-F5344CB8AC3E}">
        <p14:creationId xmlns:p14="http://schemas.microsoft.com/office/powerpoint/2010/main" val="242348088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E3257C-09A0-1C0B-E4BF-463E38DD62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5400" y="-20538"/>
            <a:ext cx="6781800" cy="404480"/>
          </a:xfrm>
        </p:spPr>
        <p:txBody>
          <a:bodyPr/>
          <a:lstStyle/>
          <a:p>
            <a:r>
              <a:rPr lang="en-CH" sz="3200" b="0" dirty="0">
                <a:latin typeface="Calibri" panose="020F0502020204030204" pitchFamily="34" charset="0"/>
                <a:cs typeface="Calibri" panose="020F0502020204030204" pitchFamily="34" charset="0"/>
              </a:rPr>
              <a:t>RF Test Station Layout</a:t>
            </a:r>
          </a:p>
        </p:txBody>
      </p:sp>
      <p:sp>
        <p:nvSpPr>
          <p:cNvPr id="3" name="Content Placeholder 1">
            <a:extLst>
              <a:ext uri="{FF2B5EF4-FFF2-40B4-BE49-F238E27FC236}">
                <a16:creationId xmlns:a16="http://schemas.microsoft.com/office/drawing/2014/main" id="{3791DBC8-4C5A-8764-C7F2-3E0FD5B0D8E1}"/>
              </a:ext>
            </a:extLst>
          </p:cNvPr>
          <p:cNvSpPr txBox="1">
            <a:spLocks/>
          </p:cNvSpPr>
          <p:nvPr/>
        </p:nvSpPr>
        <p:spPr>
          <a:xfrm>
            <a:off x="878052" y="627534"/>
            <a:ext cx="7150332" cy="151216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Clr>
                <a:schemeClr val="tx1"/>
              </a:buClr>
              <a:buNone/>
            </a:pP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Module work focuses on RF test stand at this moment</a:t>
            </a:r>
          </a:p>
          <a:p>
            <a:pPr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One of the most </a:t>
            </a:r>
            <a:r>
              <a:rPr lang="en-US" sz="1400" b="1" dirty="0">
                <a:latin typeface="Calibri" panose="020F0502020204030204" pitchFamily="34" charset="0"/>
                <a:cs typeface="Calibri" panose="020F0502020204030204" pitchFamily="34" charset="0"/>
              </a:rPr>
              <a:t>urgent actions </a:t>
            </a: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to ensure timely implementation of R&amp;D </a:t>
            </a:r>
            <a:r>
              <a:rPr lang="en-US" sz="1400" dirty="0" err="1">
                <a:latin typeface="Calibri" panose="020F0502020204030204" pitchFamily="34" charset="0"/>
                <a:cs typeface="Calibri" panose="020F0502020204030204" pitchFamily="34" charset="0"/>
              </a:rPr>
              <a:t>programme</a:t>
            </a:r>
            <a:endParaRPr lang="en-US" sz="1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Try to identify infrastructure for this</a:t>
            </a:r>
          </a:p>
          <a:p>
            <a:pPr lvl="1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CEA, INFN, </a:t>
            </a:r>
            <a:r>
              <a:rPr lang="en-US" sz="1400" dirty="0" err="1">
                <a:latin typeface="Calibri" panose="020F0502020204030204" pitchFamily="34" charset="0"/>
                <a:cs typeface="Calibri" panose="020F0502020204030204" pitchFamily="34" charset="0"/>
              </a:rPr>
              <a:t>Cockroft</a:t>
            </a: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, CERN, …</a:t>
            </a:r>
          </a:p>
          <a:p>
            <a:pPr lvl="1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Will not be cheap so need to find resources</a:t>
            </a:r>
          </a:p>
          <a:p>
            <a:pPr>
              <a:buClr>
                <a:schemeClr val="tx1"/>
              </a:buClr>
            </a:pPr>
            <a:endParaRPr lang="en-US" sz="1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8026CC4-F1DD-4406-E95F-8E259BF5A39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504" y="2701353"/>
            <a:ext cx="3302095" cy="2214048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AC43C2B4-9F3A-AA18-B931-FC39DE577FF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07904" y="2686024"/>
            <a:ext cx="3000309" cy="2360579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83A2EE6E-D0F0-4A19-EA48-5FAB973C8C27}"/>
              </a:ext>
            </a:extLst>
          </p:cNvPr>
          <p:cNvSpPr txBox="1"/>
          <p:nvPr/>
        </p:nvSpPr>
        <p:spPr>
          <a:xfrm>
            <a:off x="1011915" y="2211710"/>
            <a:ext cx="2397683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350" dirty="0">
                <a:solidFill>
                  <a:srgbClr val="C83964"/>
                </a:solidFill>
                <a:latin typeface="Montserrat" panose="00000500000000000000" pitchFamily="2" charset="0"/>
              </a:rPr>
              <a:t>Scheme 1: single cryostat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87228E6-6E51-9516-5AC7-496B29985336}"/>
              </a:ext>
            </a:extLst>
          </p:cNvPr>
          <p:cNvSpPr txBox="1"/>
          <p:nvPr/>
        </p:nvSpPr>
        <p:spPr>
          <a:xfrm>
            <a:off x="4057495" y="2211710"/>
            <a:ext cx="2397683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350" dirty="0">
                <a:solidFill>
                  <a:srgbClr val="C83964"/>
                </a:solidFill>
                <a:latin typeface="Montserrat" panose="00000500000000000000" pitchFamily="2" charset="0"/>
              </a:rPr>
              <a:t>Scheme 2: split cryostat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18B95BC-A793-D146-95E9-B3F6A21DDD01}"/>
              </a:ext>
            </a:extLst>
          </p:cNvPr>
          <p:cNvSpPr txBox="1"/>
          <p:nvPr/>
        </p:nvSpPr>
        <p:spPr>
          <a:xfrm>
            <a:off x="6766515" y="1408714"/>
            <a:ext cx="2269982" cy="461665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r>
              <a:rPr lang="en-CH" sz="1200" dirty="0">
                <a:latin typeface="Calibri" panose="020F0502020204030204" pitchFamily="34" charset="0"/>
                <a:cs typeface="Calibri" panose="020F0502020204030204" pitchFamily="34" charset="0"/>
              </a:rPr>
              <a:t>L. Rossi, C. Marchand, D. Giove, A. Gurdiev, G. Ferrand et al.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7B050A5-818B-47FF-6B0A-5BA3A387BB02}"/>
              </a:ext>
            </a:extLst>
          </p:cNvPr>
          <p:cNvSpPr txBox="1"/>
          <p:nvPr/>
        </p:nvSpPr>
        <p:spPr>
          <a:xfrm>
            <a:off x="6661138" y="2497667"/>
            <a:ext cx="239768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Two coils to vary magnetic field distribution</a:t>
            </a:r>
          </a:p>
          <a:p>
            <a:pPr marL="171450" indent="-171450"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US" sz="12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171450" indent="-171450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Preliminary design allows down to</a:t>
            </a:r>
            <a:r>
              <a:rPr lang="en-US" sz="1200" b="1" dirty="0">
                <a:latin typeface="Calibri" panose="020F0502020204030204" pitchFamily="34" charset="0"/>
                <a:cs typeface="Calibri" panose="020F0502020204030204" pitchFamily="34" charset="0"/>
              </a:rPr>
              <a:t> 700 MHz </a:t>
            </a: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system </a:t>
            </a: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 </a:t>
            </a: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</a:t>
            </a: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600 RT free bore for RF   </a:t>
            </a:r>
            <a:r>
              <a:rPr lang="en-US" sz="1200" b="1" dirty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 </a:t>
            </a:r>
            <a:r>
              <a:rPr lang="en-US" sz="1200" b="1" dirty="0"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</a:t>
            </a:r>
            <a:r>
              <a:rPr lang="en-US" sz="1200" b="1" dirty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700 mm minimum SC coil diameter</a:t>
            </a:r>
          </a:p>
          <a:p>
            <a:pPr marL="171450" indent="-171450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sz="1200" b="1" dirty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 </a:t>
            </a:r>
          </a:p>
          <a:p>
            <a:pPr marL="171450" indent="-171450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Currently study</a:t>
            </a:r>
            <a:r>
              <a:rPr lang="en-US" sz="1200" b="1" dirty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 </a:t>
            </a: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single cryostat, next split cryostat</a:t>
            </a:r>
          </a:p>
          <a:p>
            <a:pPr marL="171450" indent="-171450"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US" sz="1200" dirty="0">
              <a:latin typeface="Calibri" panose="020F0502020204030204" pitchFamily="34" charset="0"/>
              <a:cs typeface="Calibri" panose="020F0502020204030204" pitchFamily="34" charset="0"/>
              <a:sym typeface="Wingdings" panose="05000000000000000000" pitchFamily="2" charset="2"/>
            </a:endParaRPr>
          </a:p>
          <a:p>
            <a:pPr marL="171450" indent="-171450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Coils are expensive</a:t>
            </a:r>
            <a:endParaRPr lang="en-US" sz="12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" name="Footer Placeholder 2">
            <a:extLst>
              <a:ext uri="{FF2B5EF4-FFF2-40B4-BE49-F238E27FC236}">
                <a16:creationId xmlns:a16="http://schemas.microsoft.com/office/drawing/2014/main" id="{442C946A-7089-3A00-C338-2FF0BA08634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79512" y="4948014"/>
            <a:ext cx="7516688" cy="230015"/>
          </a:xfrm>
        </p:spPr>
        <p:txBody>
          <a:bodyPr/>
          <a:lstStyle/>
          <a:p>
            <a:r>
              <a:rPr lang="en-US" dirty="0"/>
              <a:t>D. Schulte                        Muon Collider Status, Annual Meeting, Orsay, June 2023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5675563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0BEC011-C94C-84D8-2DE7-1E0569C0D43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D. Schulte                        Muon Collider Status, Annual Meeting, Orsay, June 2023 </a:t>
            </a:r>
            <a:endParaRPr lang="en-GB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E5C9611D-D9EE-85E7-C365-8D9F4A5431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5400" y="-20538"/>
            <a:ext cx="6781800" cy="565175"/>
          </a:xfrm>
        </p:spPr>
        <p:txBody>
          <a:bodyPr/>
          <a:lstStyle/>
          <a:p>
            <a:r>
              <a:rPr lang="en-CH" sz="3200" dirty="0">
                <a:latin typeface="Calibri" panose="020F0502020204030204" pitchFamily="34" charset="0"/>
                <a:cs typeface="Calibri" panose="020F0502020204030204" pitchFamily="34" charset="0"/>
              </a:rPr>
              <a:t>First Sketches</a:t>
            </a:r>
          </a:p>
        </p:txBody>
      </p:sp>
      <p:pic>
        <p:nvPicPr>
          <p:cNvPr id="7" name="Picture 6" descr="A picture containing metalware&#10;&#10;Description automatically generated">
            <a:extLst>
              <a:ext uri="{FF2B5EF4-FFF2-40B4-BE49-F238E27FC236}">
                <a16:creationId xmlns:a16="http://schemas.microsoft.com/office/drawing/2014/main" id="{B9EDE2FE-9AE9-8414-BD64-790351F04D0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5915" t="17447" r="21755" b="19990"/>
          <a:stretch/>
        </p:blipFill>
        <p:spPr>
          <a:xfrm>
            <a:off x="1012994" y="1832290"/>
            <a:ext cx="2444799" cy="1963169"/>
          </a:xfrm>
          <a:prstGeom prst="rect">
            <a:avLst/>
          </a:prstGeom>
        </p:spPr>
      </p:pic>
      <p:pic>
        <p:nvPicPr>
          <p:cNvPr id="8" name="Picture 7" descr="A picture containing LEGO&#10;&#10;Description automatically generated">
            <a:extLst>
              <a:ext uri="{FF2B5EF4-FFF2-40B4-BE49-F238E27FC236}">
                <a16:creationId xmlns:a16="http://schemas.microsoft.com/office/drawing/2014/main" id="{7CF45A30-2074-DDCE-33B2-2175AF56B3C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3299" t="12532" r="18337" b="13339"/>
          <a:stretch/>
        </p:blipFill>
        <p:spPr>
          <a:xfrm>
            <a:off x="5078061" y="1622885"/>
            <a:ext cx="3017502" cy="2617557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AEEBB54E-226E-39FD-15C7-EAF33D4D345D}"/>
              </a:ext>
            </a:extLst>
          </p:cNvPr>
          <p:cNvSpPr txBox="1"/>
          <p:nvPr/>
        </p:nvSpPr>
        <p:spPr>
          <a:xfrm>
            <a:off x="2084751" y="1555291"/>
            <a:ext cx="1236236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350" dirty="0">
                <a:solidFill>
                  <a:srgbClr val="C83964"/>
                </a:solidFill>
                <a:latin typeface="Montserrat" panose="00000500000000000000" pitchFamily="2" charset="0"/>
              </a:rPr>
              <a:t>SC HTS coils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19C8908-D8F7-1B9C-7812-D0626AB981A3}"/>
              </a:ext>
            </a:extLst>
          </p:cNvPr>
          <p:cNvSpPr txBox="1"/>
          <p:nvPr/>
        </p:nvSpPr>
        <p:spPr>
          <a:xfrm>
            <a:off x="530772" y="3790223"/>
            <a:ext cx="1694695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350" dirty="0">
                <a:solidFill>
                  <a:srgbClr val="C83964"/>
                </a:solidFill>
                <a:latin typeface="Montserrat" panose="00000500000000000000" pitchFamily="2" charset="0"/>
              </a:rPr>
              <a:t>Pillbox test cavity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B6544380-6F4A-98FD-FC16-33A17A45932A}"/>
              </a:ext>
            </a:extLst>
          </p:cNvPr>
          <p:cNvCxnSpPr/>
          <p:nvPr/>
        </p:nvCxnSpPr>
        <p:spPr>
          <a:xfrm flipH="1">
            <a:off x="2162103" y="1832290"/>
            <a:ext cx="314107" cy="23558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78151622-40D3-BA2F-6C4E-6A2372964E30}"/>
              </a:ext>
            </a:extLst>
          </p:cNvPr>
          <p:cNvCxnSpPr>
            <a:cxnSpLocks/>
          </p:cNvCxnSpPr>
          <p:nvPr/>
        </p:nvCxnSpPr>
        <p:spPr>
          <a:xfrm>
            <a:off x="2529864" y="1832290"/>
            <a:ext cx="129574" cy="52351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99FFF684-E162-E751-ED7A-2C5E19F2BECA}"/>
              </a:ext>
            </a:extLst>
          </p:cNvPr>
          <p:cNvCxnSpPr>
            <a:cxnSpLocks/>
          </p:cNvCxnSpPr>
          <p:nvPr/>
        </p:nvCxnSpPr>
        <p:spPr>
          <a:xfrm flipV="1">
            <a:off x="1429187" y="3146305"/>
            <a:ext cx="472640" cy="64915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218E976A-15DE-AAEB-85B3-4FF862223EDE}"/>
              </a:ext>
            </a:extLst>
          </p:cNvPr>
          <p:cNvSpPr txBox="1"/>
          <p:nvPr/>
        </p:nvSpPr>
        <p:spPr>
          <a:xfrm>
            <a:off x="5484011" y="915566"/>
            <a:ext cx="130503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With cryostat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956EE22-FE55-A666-C850-6F9CD0D8E725}"/>
              </a:ext>
            </a:extLst>
          </p:cNvPr>
          <p:cNvSpPr txBox="1"/>
          <p:nvPr/>
        </p:nvSpPr>
        <p:spPr>
          <a:xfrm>
            <a:off x="5415164" y="4240442"/>
            <a:ext cx="1236236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350" dirty="0">
                <a:solidFill>
                  <a:srgbClr val="C83964"/>
                </a:solidFill>
                <a:latin typeface="Montserrat" panose="00000500000000000000" pitchFamily="2" charset="0"/>
              </a:rPr>
              <a:t>SC HTS coils</a:t>
            </a: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E60378F7-C8D5-FB0E-9186-ABB886F517F8}"/>
              </a:ext>
            </a:extLst>
          </p:cNvPr>
          <p:cNvCxnSpPr>
            <a:cxnSpLocks/>
          </p:cNvCxnSpPr>
          <p:nvPr/>
        </p:nvCxnSpPr>
        <p:spPr>
          <a:xfrm flipV="1">
            <a:off x="6170428" y="3413296"/>
            <a:ext cx="174531" cy="85547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8B3789B4-2151-D16A-B5F6-7734EA8557F7}"/>
              </a:ext>
            </a:extLst>
          </p:cNvPr>
          <p:cNvSpPr txBox="1"/>
          <p:nvPr/>
        </p:nvSpPr>
        <p:spPr>
          <a:xfrm>
            <a:off x="7350101" y="1312917"/>
            <a:ext cx="1116011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350" dirty="0">
                <a:solidFill>
                  <a:schemeClr val="tx2">
                    <a:lumMod val="60000"/>
                    <a:lumOff val="40000"/>
                  </a:schemeClr>
                </a:solidFill>
                <a:latin typeface="Montserrat" panose="00000500000000000000" pitchFamily="2" charset="0"/>
              </a:rPr>
              <a:t>Two stage </a:t>
            </a:r>
          </a:p>
          <a:p>
            <a:pPr algn="l"/>
            <a:r>
              <a:rPr lang="en-US" sz="1350" dirty="0">
                <a:solidFill>
                  <a:schemeClr val="tx2">
                    <a:lumMod val="60000"/>
                    <a:lumOff val="40000"/>
                  </a:schemeClr>
                </a:solidFill>
                <a:latin typeface="Montserrat" panose="00000500000000000000" pitchFamily="2" charset="0"/>
              </a:rPr>
              <a:t>cryocooler</a:t>
            </a: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E24CC722-E42E-4CF8-3B75-0F7AD3BD18FD}"/>
              </a:ext>
            </a:extLst>
          </p:cNvPr>
          <p:cNvCxnSpPr>
            <a:cxnSpLocks/>
          </p:cNvCxnSpPr>
          <p:nvPr/>
        </p:nvCxnSpPr>
        <p:spPr>
          <a:xfrm flipH="1">
            <a:off x="7135461" y="1555290"/>
            <a:ext cx="320479" cy="36058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E2BCE828-359B-A907-227F-FB2BAC07E46B}"/>
              </a:ext>
            </a:extLst>
          </p:cNvPr>
          <p:cNvSpPr txBox="1"/>
          <p:nvPr/>
        </p:nvSpPr>
        <p:spPr>
          <a:xfrm>
            <a:off x="7624403" y="1915872"/>
            <a:ext cx="1468672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350" dirty="0">
                <a:solidFill>
                  <a:schemeClr val="tx2">
                    <a:lumMod val="75000"/>
                  </a:schemeClr>
                </a:solidFill>
                <a:latin typeface="Montserrat" panose="00000500000000000000" pitchFamily="2" charset="0"/>
              </a:rPr>
              <a:t>Thermal shield</a:t>
            </a:r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45579AB3-80DF-FC9C-0853-ABE2FF415C76}"/>
              </a:ext>
            </a:extLst>
          </p:cNvPr>
          <p:cNvCxnSpPr>
            <a:cxnSpLocks/>
          </p:cNvCxnSpPr>
          <p:nvPr/>
        </p:nvCxnSpPr>
        <p:spPr>
          <a:xfrm flipH="1">
            <a:off x="7345238" y="2151080"/>
            <a:ext cx="366086" cy="38501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1071A778-49C5-A75F-8159-7858B42FC1CA}"/>
              </a:ext>
            </a:extLst>
          </p:cNvPr>
          <p:cNvSpPr txBox="1"/>
          <p:nvPr/>
        </p:nvSpPr>
        <p:spPr>
          <a:xfrm>
            <a:off x="7990489" y="2395957"/>
            <a:ext cx="905674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350" dirty="0">
                <a:solidFill>
                  <a:schemeClr val="tx2">
                    <a:lumMod val="75000"/>
                  </a:schemeClr>
                </a:solidFill>
                <a:latin typeface="Montserrat" panose="00000500000000000000" pitchFamily="2" charset="0"/>
              </a:rPr>
              <a:t>Vacuum vessel</a:t>
            </a:r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D9869E47-B03B-F51D-D2F6-125B74D9926C}"/>
              </a:ext>
            </a:extLst>
          </p:cNvPr>
          <p:cNvCxnSpPr>
            <a:cxnSpLocks/>
          </p:cNvCxnSpPr>
          <p:nvPr/>
        </p:nvCxnSpPr>
        <p:spPr>
          <a:xfrm flipH="1">
            <a:off x="7624403" y="2603689"/>
            <a:ext cx="366086" cy="38501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6FF7E6B0-C21A-7C62-44E7-BB816A2E49E8}"/>
              </a:ext>
            </a:extLst>
          </p:cNvPr>
          <p:cNvSpPr txBox="1"/>
          <p:nvPr/>
        </p:nvSpPr>
        <p:spPr>
          <a:xfrm>
            <a:off x="4239783" y="1609298"/>
            <a:ext cx="1208011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350" dirty="0">
                <a:solidFill>
                  <a:srgbClr val="C83964"/>
                </a:solidFill>
                <a:latin typeface="Montserrat" panose="00000500000000000000" pitchFamily="2" charset="0"/>
              </a:rPr>
              <a:t>Coil support structure</a:t>
            </a:r>
          </a:p>
        </p:txBody>
      </p: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1354136E-7AEA-4981-903F-2FEB08FF64F0}"/>
              </a:ext>
            </a:extLst>
          </p:cNvPr>
          <p:cNvCxnSpPr>
            <a:stCxn id="23" idx="2"/>
          </p:cNvCxnSpPr>
          <p:nvPr/>
        </p:nvCxnSpPr>
        <p:spPr>
          <a:xfrm>
            <a:off x="4843789" y="2324879"/>
            <a:ext cx="754128" cy="10945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1E28F727-A8DB-9E3B-6D32-CC4B9AA956BD}"/>
              </a:ext>
            </a:extLst>
          </p:cNvPr>
          <p:cNvSpPr txBox="1"/>
          <p:nvPr/>
        </p:nvSpPr>
        <p:spPr>
          <a:xfrm>
            <a:off x="3900557" y="3192820"/>
            <a:ext cx="1514608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50" dirty="0">
                <a:solidFill>
                  <a:schemeClr val="tx2">
                    <a:lumMod val="75000"/>
                  </a:schemeClr>
                </a:solidFill>
                <a:latin typeface="Montserrat" panose="00000500000000000000" pitchFamily="2" charset="0"/>
              </a:rPr>
              <a:t>Tie rods for repulsion and compression forces</a:t>
            </a:r>
          </a:p>
        </p:txBody>
      </p: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59AE57A6-8759-9220-A465-86490D88A674}"/>
              </a:ext>
            </a:extLst>
          </p:cNvPr>
          <p:cNvCxnSpPr>
            <a:cxnSpLocks/>
          </p:cNvCxnSpPr>
          <p:nvPr/>
        </p:nvCxnSpPr>
        <p:spPr>
          <a:xfrm flipV="1">
            <a:off x="4952418" y="3146304"/>
            <a:ext cx="766778" cy="32351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27289F56-F865-9446-95B5-15A5C1CBE9D4}"/>
              </a:ext>
            </a:extLst>
          </p:cNvPr>
          <p:cNvSpPr txBox="1"/>
          <p:nvPr/>
        </p:nvSpPr>
        <p:spPr>
          <a:xfrm>
            <a:off x="2396290" y="3680042"/>
            <a:ext cx="121700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050" dirty="0">
                <a:solidFill>
                  <a:srgbClr val="C83964"/>
                </a:solidFill>
                <a:latin typeface="Montserrat" panose="00000500000000000000" pitchFamily="2" charset="0"/>
              </a:rPr>
              <a:t>RF Wave guide</a:t>
            </a:r>
          </a:p>
        </p:txBody>
      </p: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6BCF3D0E-ACAB-F225-DAEC-3B3C539FB80E}"/>
              </a:ext>
            </a:extLst>
          </p:cNvPr>
          <p:cNvCxnSpPr>
            <a:cxnSpLocks/>
          </p:cNvCxnSpPr>
          <p:nvPr/>
        </p:nvCxnSpPr>
        <p:spPr>
          <a:xfrm flipV="1">
            <a:off x="2703460" y="3308062"/>
            <a:ext cx="276043" cy="37734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TextBox 28">
            <a:extLst>
              <a:ext uri="{FF2B5EF4-FFF2-40B4-BE49-F238E27FC236}">
                <a16:creationId xmlns:a16="http://schemas.microsoft.com/office/drawing/2014/main" id="{36C9F364-8576-6B5C-8379-69157A78C23C}"/>
              </a:ext>
            </a:extLst>
          </p:cNvPr>
          <p:cNvSpPr txBox="1"/>
          <p:nvPr/>
        </p:nvSpPr>
        <p:spPr>
          <a:xfrm>
            <a:off x="1068534" y="987574"/>
            <a:ext cx="211955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Bare coils and RF cavity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18EBAA3B-E4C6-084F-3C32-D52B7EFE387B}"/>
              </a:ext>
            </a:extLst>
          </p:cNvPr>
          <p:cNvSpPr txBox="1"/>
          <p:nvPr/>
        </p:nvSpPr>
        <p:spPr>
          <a:xfrm>
            <a:off x="681017" y="4240443"/>
            <a:ext cx="2559519" cy="646331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l"/>
            <a:r>
              <a:rPr lang="en-US" sz="900" dirty="0">
                <a:solidFill>
                  <a:srgbClr val="C83964"/>
                </a:solidFill>
                <a:latin typeface="Montserrat" panose="00000500000000000000" pitchFamily="2" charset="0"/>
              </a:rPr>
              <a:t>Sc magnet/cryostat sketch by M. </a:t>
            </a:r>
            <a:r>
              <a:rPr lang="en-US" sz="900" dirty="0" err="1">
                <a:solidFill>
                  <a:srgbClr val="C83964"/>
                </a:solidFill>
                <a:latin typeface="Montserrat" panose="00000500000000000000" pitchFamily="2" charset="0"/>
              </a:rPr>
              <a:t>Castoldi</a:t>
            </a:r>
            <a:r>
              <a:rPr lang="en-US" sz="900" dirty="0">
                <a:solidFill>
                  <a:srgbClr val="C83964"/>
                </a:solidFill>
                <a:latin typeface="Montserrat" panose="00000500000000000000" pitchFamily="2" charset="0"/>
              </a:rPr>
              <a:t> &amp; Stefano </a:t>
            </a:r>
            <a:r>
              <a:rPr lang="en-US" sz="900" dirty="0" err="1">
                <a:solidFill>
                  <a:srgbClr val="C83964"/>
                </a:solidFill>
                <a:latin typeface="Montserrat" panose="00000500000000000000" pitchFamily="2" charset="0"/>
              </a:rPr>
              <a:t>Sorti</a:t>
            </a:r>
            <a:r>
              <a:rPr lang="en-US" sz="900" dirty="0">
                <a:solidFill>
                  <a:srgbClr val="C83964"/>
                </a:solidFill>
                <a:latin typeface="Montserrat" panose="00000500000000000000" pitchFamily="2" charset="0"/>
              </a:rPr>
              <a:t>, UMIL &amp; INFN-LASA</a:t>
            </a:r>
          </a:p>
          <a:p>
            <a:pPr algn="l"/>
            <a:endParaRPr lang="en-US" sz="900" dirty="0">
              <a:solidFill>
                <a:srgbClr val="C83964"/>
              </a:solidFill>
              <a:latin typeface="Montserrat" panose="00000500000000000000" pitchFamily="2" charset="0"/>
            </a:endParaRPr>
          </a:p>
          <a:p>
            <a:pPr algn="l"/>
            <a:r>
              <a:rPr lang="en-US" sz="900" dirty="0">
                <a:solidFill>
                  <a:srgbClr val="C83964"/>
                </a:solidFill>
                <a:latin typeface="Montserrat" panose="00000500000000000000" pitchFamily="2" charset="0"/>
              </a:rPr>
              <a:t>(RF drawing by Guillaume Ferrand –CEA)</a:t>
            </a:r>
          </a:p>
        </p:txBody>
      </p:sp>
      <p:sp>
        <p:nvSpPr>
          <p:cNvPr id="31" name="Slide Number Placeholder 30">
            <a:extLst>
              <a:ext uri="{FF2B5EF4-FFF2-40B4-BE49-F238E27FC236}">
                <a16:creationId xmlns:a16="http://schemas.microsoft.com/office/drawing/2014/main" id="{6D5051CA-A34C-E23E-58C5-021EA6BF43A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32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64690894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re 11"/>
          <p:cNvSpPr>
            <a:spLocks noGrp="1"/>
          </p:cNvSpPr>
          <p:nvPr>
            <p:ph type="title"/>
          </p:nvPr>
        </p:nvSpPr>
        <p:spPr>
          <a:xfrm>
            <a:off x="1295400" y="-20538"/>
            <a:ext cx="6781800" cy="432048"/>
          </a:xfrm>
        </p:spPr>
        <p:txBody>
          <a:bodyPr/>
          <a:lstStyle/>
          <a:p>
            <a:r>
              <a:rPr lang="en-GB" sz="3200" b="0" dirty="0">
                <a:latin typeface="Calibri"/>
                <a:cs typeface="Calibri"/>
              </a:rPr>
              <a:t>Target Studies</a:t>
            </a:r>
          </a:p>
        </p:txBody>
      </p:sp>
      <p:sp>
        <p:nvSpPr>
          <p:cNvPr id="5" name="Espace réservé du numéro de diapositive 3"/>
          <p:cNvSpPr txBox="1">
            <a:spLocks/>
          </p:cNvSpPr>
          <p:nvPr/>
        </p:nvSpPr>
        <p:spPr>
          <a:xfrm>
            <a:off x="7632576" y="4555307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457200" rtl="0" eaLnBrk="1" latinLnBrk="0" hangingPunct="1">
              <a:defRPr sz="1200" b="1" kern="1200">
                <a:solidFill>
                  <a:schemeClr val="bg1"/>
                </a:solidFill>
                <a:latin typeface="Arial Narrow"/>
                <a:ea typeface="+mn-ea"/>
                <a:cs typeface="Arial Narrow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74172A1-1CBF-0B40-9234-7D4D80EC19EA}" type="slidenum">
              <a:rPr lang="en-GB" smtClean="0"/>
              <a:pPr/>
              <a:t>33</a:t>
            </a:fld>
            <a:endParaRPr lang="en-GB" dirty="0"/>
          </a:p>
        </p:txBody>
      </p:sp>
      <p:sp>
        <p:nvSpPr>
          <p:cNvPr id="52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95536" y="4948014"/>
            <a:ext cx="7416824" cy="245664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 sz="1200">
                <a:latin typeface="Arial Narrow"/>
                <a:cs typeface="Arial Narrow"/>
              </a:defRPr>
            </a:lvl1pPr>
          </a:lstStyle>
          <a:p>
            <a:r>
              <a:rPr lang="en-US">
                <a:latin typeface="Calibri"/>
                <a:cs typeface="Calibri"/>
              </a:rPr>
              <a:t>D. Schulte                        Muon Collider Status, Annual Meeting, Orsay, June 2023 </a:t>
            </a:r>
            <a:endParaRPr lang="en-GB" dirty="0">
              <a:latin typeface="Calibri"/>
              <a:cs typeface="Calibri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1A31B92A-F062-A3EF-D1EE-9E0407E4401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504" y="1370071"/>
            <a:ext cx="2664296" cy="1602399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87D72B89-CB37-7A59-E08D-393C09F3607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15816" y="1702760"/>
            <a:ext cx="1944628" cy="940998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E1AEB7E7-8845-4D38-4908-C4CA53DBDBFC}"/>
              </a:ext>
            </a:extLst>
          </p:cNvPr>
          <p:cNvSpPr txBox="1"/>
          <p:nvPr/>
        </p:nvSpPr>
        <p:spPr>
          <a:xfrm>
            <a:off x="794118" y="582455"/>
            <a:ext cx="5083828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400" dirty="0">
                <a:latin typeface="Calibri" panose="020F0502020204030204" pitchFamily="34" charset="0"/>
                <a:cs typeface="Calibri" panose="020F0502020204030204" pitchFamily="34" charset="0"/>
              </a:rPr>
              <a:t>Studying 2 MW target</a:t>
            </a:r>
          </a:p>
          <a:p>
            <a:endParaRPr lang="en-CH" sz="1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CH" sz="1400" dirty="0">
                <a:latin typeface="Calibri" panose="020F0502020204030204" pitchFamily="34" charset="0"/>
                <a:cs typeface="Calibri" panose="020F0502020204030204" pitchFamily="34" charset="0"/>
              </a:rPr>
              <a:t>Stress in target, shielding, vessel and window being studied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In general v</a:t>
            </a:r>
            <a:r>
              <a:rPr lang="en-CH" sz="1400" dirty="0">
                <a:latin typeface="Calibri" panose="020F0502020204030204" pitchFamily="34" charset="0"/>
                <a:cs typeface="Calibri" panose="020F0502020204030204" pitchFamily="34" charset="0"/>
              </a:rPr>
              <a:t>ery promising, need to have closer look at window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D223F263-03C5-E0F9-406A-6533646A337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5700" y="3804139"/>
            <a:ext cx="2171978" cy="1181903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9FEEC0C8-4612-5297-9BAC-B239925AA9B4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22808"/>
          <a:stretch/>
        </p:blipFill>
        <p:spPr>
          <a:xfrm>
            <a:off x="112541" y="3115387"/>
            <a:ext cx="3163315" cy="1184555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94569018-8CF0-E8DF-C2C2-F81E9822B2C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652120" y="3195988"/>
            <a:ext cx="2931256" cy="1359319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F2C876F2-BC68-5235-5FCF-0CDCDB92BD5F}"/>
              </a:ext>
            </a:extLst>
          </p:cNvPr>
          <p:cNvSpPr txBox="1"/>
          <p:nvPr/>
        </p:nvSpPr>
        <p:spPr>
          <a:xfrm>
            <a:off x="5403497" y="1834247"/>
            <a:ext cx="3441003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1400" dirty="0">
                <a:latin typeface="Calibri" panose="020F0502020204030204" pitchFamily="34" charset="0"/>
                <a:cs typeface="Calibri" panose="020F0502020204030204" pitchFamily="34" charset="0"/>
              </a:rPr>
              <a:t>Integration with magnet is being addressed</a:t>
            </a:r>
          </a:p>
          <a:p>
            <a:endParaRPr lang="en-CH" sz="1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CH" sz="1400" dirty="0">
                <a:latin typeface="Calibri" panose="020F0502020204030204" pitchFamily="34" charset="0"/>
                <a:cs typeface="Calibri" panose="020F0502020204030204" pitchFamily="34" charset="0"/>
              </a:rPr>
              <a:t>Cooling of the shield also</a:t>
            </a:r>
          </a:p>
          <a:p>
            <a:endParaRPr lang="en-CH" sz="1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CH" sz="1400" dirty="0">
                <a:latin typeface="Calibri" panose="020F0502020204030204" pitchFamily="34" charset="0"/>
                <a:cs typeface="Calibri" panose="020F0502020204030204" pitchFamily="34" charset="0"/>
              </a:rPr>
              <a:t>Radiation to magnet has been studied</a:t>
            </a:r>
          </a:p>
        </p:txBody>
      </p:sp>
      <p:sp>
        <p:nvSpPr>
          <p:cNvPr id="16" name="Slide Number Placeholder 15">
            <a:extLst>
              <a:ext uri="{FF2B5EF4-FFF2-40B4-BE49-F238E27FC236}">
                <a16:creationId xmlns:a16="http://schemas.microsoft.com/office/drawing/2014/main" id="{BD37191E-E673-F05C-5D64-4819E42F86C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33</a:t>
            </a:fld>
            <a:endParaRPr lang="en-GB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4447D678-CB88-A57F-C3CF-E86F1049FAE6}"/>
              </a:ext>
            </a:extLst>
          </p:cNvPr>
          <p:cNvSpPr txBox="1"/>
          <p:nvPr/>
        </p:nvSpPr>
        <p:spPr>
          <a:xfrm>
            <a:off x="6601763" y="750351"/>
            <a:ext cx="1216680" cy="276999"/>
          </a:xfrm>
          <a:prstGeom prst="rect">
            <a:avLst/>
          </a:prstGeom>
          <a:solidFill>
            <a:schemeClr val="bg2"/>
          </a:solidFill>
        </p:spPr>
        <p:txBody>
          <a:bodyPr wrap="none" rtlCol="0">
            <a:spAutoFit/>
          </a:bodyPr>
          <a:lstStyle/>
          <a:p>
            <a:r>
              <a:rPr lang="en-CH" sz="1200" dirty="0">
                <a:latin typeface="Calibri" panose="020F0502020204030204" pitchFamily="34" charset="0"/>
                <a:cs typeface="Calibri" panose="020F0502020204030204" pitchFamily="34" charset="0"/>
              </a:rPr>
              <a:t>A. Lechner, et al.</a:t>
            </a:r>
          </a:p>
        </p:txBody>
      </p:sp>
    </p:spTree>
    <p:extLst>
      <p:ext uri="{BB962C8B-B14F-4D97-AF65-F5344CB8AC3E}">
        <p14:creationId xmlns:p14="http://schemas.microsoft.com/office/powerpoint/2010/main" val="2396321409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D. Schulte                        Muon Collider Status, Annual Meeting, Orsay, June 2023 </a:t>
            </a:r>
            <a:endParaRPr lang="en-GB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755576" y="-20538"/>
            <a:ext cx="7321624" cy="565175"/>
          </a:xfrm>
        </p:spPr>
        <p:txBody>
          <a:bodyPr/>
          <a:lstStyle/>
          <a:p>
            <a:r>
              <a:rPr lang="en-US" sz="3200" dirty="0">
                <a:latin typeface="Calibri"/>
                <a:cs typeface="Calibri"/>
              </a:rPr>
              <a:t>CDR Phase, R&amp;D and Demonstrator Facility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143322" y="572596"/>
            <a:ext cx="449804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Calibri"/>
                <a:cs typeface="Calibri"/>
              </a:rPr>
              <a:t>Broad R&amp;D </a:t>
            </a:r>
            <a:r>
              <a:rPr lang="en-US" sz="1400" dirty="0" err="1">
                <a:latin typeface="Calibri"/>
                <a:cs typeface="Calibri"/>
              </a:rPr>
              <a:t>programme</a:t>
            </a:r>
            <a:r>
              <a:rPr lang="en-US" sz="1400" dirty="0">
                <a:latin typeface="Calibri"/>
                <a:cs typeface="Calibri"/>
              </a:rPr>
              <a:t> required and can be distributed world-wide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latin typeface="Calibri"/>
                <a:cs typeface="Calibri"/>
              </a:rPr>
              <a:t>Models and prototypes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dirty="0">
                <a:latin typeface="Calibri"/>
                <a:cs typeface="Calibri"/>
              </a:rPr>
              <a:t>Magnets, Target, RF systems, Absorbers, …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latin typeface="Calibri"/>
                <a:cs typeface="Calibri"/>
              </a:rPr>
              <a:t>CDR development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latin typeface="Calibri"/>
                <a:cs typeface="Calibri"/>
              </a:rPr>
              <a:t>Integrated tests, also with beam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2ABF533A-59DF-283A-CE08-B21494D00DFD}"/>
              </a:ext>
            </a:extLst>
          </p:cNvPr>
          <p:cNvSpPr txBox="1"/>
          <p:nvPr/>
        </p:nvSpPr>
        <p:spPr>
          <a:xfrm>
            <a:off x="145416" y="2126342"/>
            <a:ext cx="3116204" cy="2893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Calibri"/>
                <a:cs typeface="Calibri"/>
              </a:rPr>
              <a:t>Integrated cooling demonstrator is a key facility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latin typeface="Calibri"/>
                <a:cs typeface="Calibri"/>
              </a:rPr>
              <a:t>look for an existing proton beam with significant power</a:t>
            </a:r>
          </a:p>
          <a:p>
            <a:endParaRPr lang="en-US" sz="1400" dirty="0">
              <a:latin typeface="Calibri"/>
              <a:cs typeface="Calibri"/>
            </a:endParaRPr>
          </a:p>
          <a:p>
            <a:r>
              <a:rPr lang="en-US" sz="1400" dirty="0">
                <a:latin typeface="Calibri"/>
                <a:cs typeface="Calibri"/>
              </a:rPr>
              <a:t>Different sites are being considered</a:t>
            </a:r>
          </a:p>
          <a:p>
            <a:pPr marL="285750" indent="-285750">
              <a:buFont typeface="Arial"/>
              <a:buChar char="•"/>
            </a:pPr>
            <a:r>
              <a:rPr lang="en-US" sz="1400" dirty="0">
                <a:latin typeface="Calibri"/>
                <a:cs typeface="Calibri"/>
              </a:rPr>
              <a:t>CERN, FNAL, ESS are being discussed</a:t>
            </a:r>
          </a:p>
          <a:p>
            <a:pPr marL="285750" indent="-285750">
              <a:buFont typeface="Arial"/>
              <a:buChar char="•"/>
            </a:pPr>
            <a:r>
              <a:rPr lang="en-US" sz="1400" dirty="0">
                <a:latin typeface="Calibri"/>
                <a:cs typeface="Calibri"/>
              </a:rPr>
              <a:t>J-PARC also interesting as option</a:t>
            </a:r>
          </a:p>
          <a:p>
            <a:pPr marL="285750" indent="-285750">
              <a:buFont typeface="Arial"/>
              <a:buChar char="•"/>
            </a:pPr>
            <a:r>
              <a:rPr lang="en-US" sz="1400" b="1" dirty="0">
                <a:latin typeface="Calibri"/>
                <a:cs typeface="Calibri"/>
              </a:rPr>
              <a:t>FNAL is considering this in the ACE</a:t>
            </a:r>
          </a:p>
          <a:p>
            <a:pPr marL="285750" indent="-285750">
              <a:buFont typeface="Arial"/>
              <a:buChar char="•"/>
            </a:pPr>
            <a:endParaRPr lang="en-US" sz="1400" dirty="0">
              <a:latin typeface="Calibri"/>
              <a:cs typeface="Calibri"/>
            </a:endParaRPr>
          </a:p>
          <a:p>
            <a:r>
              <a:rPr lang="en-US" sz="1400" dirty="0">
                <a:latin typeface="Calibri"/>
                <a:cs typeface="Calibri"/>
              </a:rPr>
              <a:t>Could be used to house physics facility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latin typeface="Calibri"/>
                <a:cs typeface="Calibri"/>
              </a:rPr>
              <a:t>Are trying to explore what are good options</a:t>
            </a:r>
          </a:p>
        </p:txBody>
      </p:sp>
      <p:pic>
        <p:nvPicPr>
          <p:cNvPr id="28" name="Picture 27" descr="p0.pdf">
            <a:extLst>
              <a:ext uri="{FF2B5EF4-FFF2-40B4-BE49-F238E27FC236}">
                <a16:creationId xmlns:a16="http://schemas.microsoft.com/office/drawing/2014/main" id="{EAFA21A0-44F8-CA62-3D7D-4136962AD637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067" t="8738" r="4729" b="3773"/>
          <a:stretch/>
        </p:blipFill>
        <p:spPr>
          <a:xfrm>
            <a:off x="4750322" y="499026"/>
            <a:ext cx="3116204" cy="2137850"/>
          </a:xfrm>
          <a:prstGeom prst="rect">
            <a:avLst/>
          </a:prstGeom>
        </p:spPr>
      </p:pic>
      <p:sp>
        <p:nvSpPr>
          <p:cNvPr id="30" name="Frame 29">
            <a:extLst>
              <a:ext uri="{FF2B5EF4-FFF2-40B4-BE49-F238E27FC236}">
                <a16:creationId xmlns:a16="http://schemas.microsoft.com/office/drawing/2014/main" id="{71919F90-1F1D-1177-C5F6-72B7332FDA16}"/>
              </a:ext>
            </a:extLst>
          </p:cNvPr>
          <p:cNvSpPr/>
          <p:nvPr/>
        </p:nvSpPr>
        <p:spPr>
          <a:xfrm>
            <a:off x="5311940" y="476549"/>
            <a:ext cx="1276284" cy="1984260"/>
          </a:xfrm>
          <a:prstGeom prst="frame">
            <a:avLst>
              <a:gd name="adj1" fmla="val 2125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16D67501-0C34-0543-2AA4-9C00A51F9EDD}"/>
              </a:ext>
            </a:extLst>
          </p:cNvPr>
          <p:cNvSpPr txBox="1"/>
          <p:nvPr/>
        </p:nvSpPr>
        <p:spPr>
          <a:xfrm>
            <a:off x="7203467" y="3014831"/>
            <a:ext cx="1747466" cy="27699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C. Rogers, R. </a:t>
            </a:r>
            <a:r>
              <a:rPr lang="en-US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Losito</a:t>
            </a: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, et al.</a:t>
            </a:r>
          </a:p>
        </p:txBody>
      </p:sp>
      <p:pic>
        <p:nvPicPr>
          <p:cNvPr id="32" name="Picture 31" descr="p0.tiff">
            <a:extLst>
              <a:ext uri="{FF2B5EF4-FFF2-40B4-BE49-F238E27FC236}">
                <a16:creationId xmlns:a16="http://schemas.microsoft.com/office/drawing/2014/main" id="{CC890D7D-B7B3-796D-6BC6-92079DF3642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3848" y="2643758"/>
            <a:ext cx="3816424" cy="1268424"/>
          </a:xfrm>
          <a:prstGeom prst="rect">
            <a:avLst/>
          </a:prstGeom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id="{6521B364-EA15-7420-C7AB-C2B3C044DB7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47261" y="3544128"/>
            <a:ext cx="2502628" cy="1450952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9E527FC-9B05-0912-F289-F1AE82F114B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34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48396552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TextShape 1"/>
          <p:cNvSpPr txBox="1"/>
          <p:nvPr/>
        </p:nvSpPr>
        <p:spPr>
          <a:xfrm>
            <a:off x="1912770" y="-54540"/>
            <a:ext cx="5844690" cy="535061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r>
              <a:rPr lang="en-GB" sz="3200" spc="-1" dirty="0">
                <a:latin typeface="Calibri" panose="020F0502020204030204" pitchFamily="34" charset="0"/>
                <a:cs typeface="Calibri" panose="020F0502020204030204" pitchFamily="34" charset="0"/>
              </a:rPr>
              <a:t>Demonstrator Progress</a:t>
            </a:r>
          </a:p>
        </p:txBody>
      </p:sp>
      <p:grpSp>
        <p:nvGrpSpPr>
          <p:cNvPr id="104" name="Group 2"/>
          <p:cNvGrpSpPr/>
          <p:nvPr/>
        </p:nvGrpSpPr>
        <p:grpSpPr>
          <a:xfrm>
            <a:off x="3341368" y="579690"/>
            <a:ext cx="3102840" cy="2084940"/>
            <a:chOff x="115200" y="772920"/>
            <a:chExt cx="4137120" cy="2779920"/>
          </a:xfrm>
        </p:grpSpPr>
        <p:pic>
          <p:nvPicPr>
            <p:cNvPr id="105" name="Picture 104"/>
            <p:cNvPicPr/>
            <p:nvPr/>
          </p:nvPicPr>
          <p:blipFill>
            <a:blip r:embed="rId2"/>
            <a:srcRect l="7291" t="52237" r="49740" b="4164"/>
            <a:stretch/>
          </p:blipFill>
          <p:spPr>
            <a:xfrm>
              <a:off x="115200" y="1310760"/>
              <a:ext cx="4082760" cy="2133360"/>
            </a:xfrm>
            <a:prstGeom prst="rect">
              <a:avLst/>
            </a:prstGeom>
            <a:ln>
              <a:noFill/>
            </a:ln>
          </p:spPr>
        </p:pic>
        <p:sp>
          <p:nvSpPr>
            <p:cNvPr id="106" name="TextShape 3"/>
            <p:cNvSpPr txBox="1"/>
            <p:nvPr/>
          </p:nvSpPr>
          <p:spPr>
            <a:xfrm>
              <a:off x="615960" y="1407600"/>
              <a:ext cx="2139120" cy="259560"/>
            </a:xfrm>
            <a:prstGeom prst="rect">
              <a:avLst/>
            </a:prstGeom>
            <a:noFill/>
            <a:ln>
              <a:noFill/>
            </a:ln>
          </p:spPr>
          <p:txBody>
            <a:bodyPr lIns="67500" tIns="33750" rIns="67500" bIns="33750">
              <a:noAutofit/>
            </a:bodyPr>
            <a:lstStyle/>
            <a:p>
              <a:r>
                <a:rPr lang="en-GB" sz="900" spc="-1">
                  <a:solidFill>
                    <a:srgbClr val="000000"/>
                  </a:solidFill>
                  <a:latin typeface="Times New Roman"/>
                </a:rPr>
                <a:t>Element positions are indicative</a:t>
              </a:r>
            </a:p>
          </p:txBody>
        </p:sp>
        <p:sp>
          <p:nvSpPr>
            <p:cNvPr id="107" name="TextShape 4"/>
            <p:cNvSpPr txBox="1"/>
            <p:nvPr/>
          </p:nvSpPr>
          <p:spPr>
            <a:xfrm rot="20400000">
              <a:off x="1566720" y="1882080"/>
              <a:ext cx="1805400" cy="259560"/>
            </a:xfrm>
            <a:prstGeom prst="rect">
              <a:avLst/>
            </a:prstGeom>
            <a:noFill/>
            <a:ln>
              <a:noFill/>
            </a:ln>
          </p:spPr>
          <p:txBody>
            <a:bodyPr lIns="67500" tIns="33750" rIns="67500" bIns="33750">
              <a:noAutofit/>
            </a:bodyPr>
            <a:lstStyle/>
            <a:p>
              <a:r>
                <a:rPr lang="en-GB" sz="900" spc="-1" dirty="0" err="1">
                  <a:solidFill>
                    <a:srgbClr val="706E0C"/>
                  </a:solidFill>
                  <a:latin typeface="Times New Roman"/>
                </a:rPr>
                <a:t>NuSTORM</a:t>
              </a:r>
              <a:r>
                <a:rPr lang="en-GB" sz="900" spc="-1" dirty="0">
                  <a:solidFill>
                    <a:srgbClr val="706E0C"/>
                  </a:solidFill>
                  <a:latin typeface="Times New Roman"/>
                </a:rPr>
                <a:t> set to 6 GeV/c</a:t>
              </a:r>
              <a:endParaRPr lang="en-GB" sz="900" spc="-1" dirty="0">
                <a:solidFill>
                  <a:srgbClr val="000000"/>
                </a:solidFill>
                <a:latin typeface="Times New Roman"/>
              </a:endParaRPr>
            </a:p>
          </p:txBody>
        </p:sp>
        <p:sp>
          <p:nvSpPr>
            <p:cNvPr id="108" name="TextShape 5"/>
            <p:cNvSpPr txBox="1"/>
            <p:nvPr/>
          </p:nvSpPr>
          <p:spPr>
            <a:xfrm rot="19799400">
              <a:off x="2044080" y="2204640"/>
              <a:ext cx="1805400" cy="259560"/>
            </a:xfrm>
            <a:prstGeom prst="rect">
              <a:avLst/>
            </a:prstGeom>
            <a:noFill/>
            <a:ln>
              <a:noFill/>
            </a:ln>
          </p:spPr>
          <p:txBody>
            <a:bodyPr lIns="67500" tIns="33750" rIns="67500" bIns="33750">
              <a:noAutofit/>
            </a:bodyPr>
            <a:lstStyle/>
            <a:p>
              <a:r>
                <a:rPr lang="en-GB" sz="900" spc="-1">
                  <a:solidFill>
                    <a:srgbClr val="C9211E"/>
                  </a:solidFill>
                  <a:latin typeface="Times New Roman"/>
                </a:rPr>
                <a:t>NuSTORM set to 1 GeV/c</a:t>
              </a:r>
              <a:endParaRPr lang="en-GB" sz="900" spc="-1">
                <a:solidFill>
                  <a:srgbClr val="000000"/>
                </a:solidFill>
                <a:latin typeface="Times New Roman"/>
              </a:endParaRPr>
            </a:p>
          </p:txBody>
        </p:sp>
        <p:sp>
          <p:nvSpPr>
            <p:cNvPr id="109" name="TextShape 6"/>
            <p:cNvSpPr txBox="1"/>
            <p:nvPr/>
          </p:nvSpPr>
          <p:spPr>
            <a:xfrm>
              <a:off x="1449000" y="3293280"/>
              <a:ext cx="595080" cy="259560"/>
            </a:xfrm>
            <a:prstGeom prst="rect">
              <a:avLst/>
            </a:prstGeom>
            <a:noFill/>
            <a:ln>
              <a:noFill/>
            </a:ln>
          </p:spPr>
          <p:txBody>
            <a:bodyPr lIns="67500" tIns="33750" rIns="67500" bIns="33750">
              <a:noAutofit/>
            </a:bodyPr>
            <a:lstStyle/>
            <a:p>
              <a:r>
                <a:rPr lang="en-GB" sz="900" spc="-1">
                  <a:solidFill>
                    <a:srgbClr val="B2B2B2"/>
                  </a:solidFill>
                  <a:latin typeface="Times New Roman"/>
                </a:rPr>
                <a:t>Dipole</a:t>
              </a:r>
              <a:endParaRPr lang="en-GB" sz="900" spc="-1">
                <a:solidFill>
                  <a:srgbClr val="000000"/>
                </a:solidFill>
                <a:latin typeface="Times New Roman"/>
              </a:endParaRPr>
            </a:p>
          </p:txBody>
        </p:sp>
        <p:sp>
          <p:nvSpPr>
            <p:cNvPr id="110" name="TextShape 7"/>
            <p:cNvSpPr txBox="1"/>
            <p:nvPr/>
          </p:nvSpPr>
          <p:spPr>
            <a:xfrm>
              <a:off x="2275920" y="2801520"/>
              <a:ext cx="509760" cy="259560"/>
            </a:xfrm>
            <a:prstGeom prst="rect">
              <a:avLst/>
            </a:prstGeom>
            <a:noFill/>
            <a:ln>
              <a:noFill/>
            </a:ln>
          </p:spPr>
          <p:txBody>
            <a:bodyPr lIns="67500" tIns="33750" rIns="67500" bIns="33750">
              <a:noAutofit/>
            </a:bodyPr>
            <a:lstStyle/>
            <a:p>
              <a:r>
                <a:rPr lang="en-GB" sz="900" spc="-1">
                  <a:solidFill>
                    <a:srgbClr val="B2B2B2"/>
                  </a:solidFill>
                  <a:latin typeface="Times New Roman"/>
                </a:rPr>
                <a:t>Quad</a:t>
              </a:r>
              <a:endParaRPr lang="en-GB" sz="900" spc="-1">
                <a:solidFill>
                  <a:srgbClr val="000000"/>
                </a:solidFill>
                <a:latin typeface="Times New Roman"/>
              </a:endParaRPr>
            </a:p>
          </p:txBody>
        </p:sp>
        <p:sp>
          <p:nvSpPr>
            <p:cNvPr id="111" name="TextShape 8"/>
            <p:cNvSpPr txBox="1"/>
            <p:nvPr/>
          </p:nvSpPr>
          <p:spPr>
            <a:xfrm>
              <a:off x="767520" y="2005560"/>
              <a:ext cx="721800" cy="428760"/>
            </a:xfrm>
            <a:prstGeom prst="rect">
              <a:avLst/>
            </a:prstGeom>
            <a:noFill/>
            <a:ln>
              <a:noFill/>
            </a:ln>
          </p:spPr>
          <p:txBody>
            <a:bodyPr lIns="67500" tIns="33750" rIns="67500" bIns="33750">
              <a:noAutofit/>
            </a:bodyPr>
            <a:lstStyle/>
            <a:p>
              <a:r>
                <a:rPr lang="en-GB" sz="900" spc="-1">
                  <a:solidFill>
                    <a:srgbClr val="B2B2B2"/>
                  </a:solidFill>
                  <a:latin typeface="Times New Roman"/>
                </a:rPr>
                <a:t>Movable</a:t>
              </a:r>
              <a:endParaRPr lang="en-GB" sz="900" spc="-1">
                <a:solidFill>
                  <a:srgbClr val="000000"/>
                </a:solidFill>
                <a:latin typeface="Times New Roman"/>
              </a:endParaRPr>
            </a:p>
            <a:p>
              <a:r>
                <a:rPr lang="en-GB" sz="900" spc="-1">
                  <a:solidFill>
                    <a:srgbClr val="B2B2B2"/>
                  </a:solidFill>
                  <a:latin typeface="Times New Roman"/>
                </a:rPr>
                <a:t>Dipole</a:t>
              </a:r>
              <a:endParaRPr lang="en-GB" sz="900" spc="-1">
                <a:solidFill>
                  <a:srgbClr val="000000"/>
                </a:solidFill>
                <a:latin typeface="Times New Roman"/>
              </a:endParaRPr>
            </a:p>
          </p:txBody>
        </p:sp>
        <p:sp>
          <p:nvSpPr>
            <p:cNvPr id="112" name="Line 9"/>
            <p:cNvSpPr/>
            <p:nvPr/>
          </p:nvSpPr>
          <p:spPr>
            <a:xfrm flipV="1">
              <a:off x="1710720" y="3002400"/>
              <a:ext cx="13680" cy="367920"/>
            </a:xfrm>
            <a:prstGeom prst="line">
              <a:avLst/>
            </a:prstGeom>
            <a:ln>
              <a:solidFill>
                <a:srgbClr val="000000"/>
              </a:solidFill>
              <a:tailEnd type="triangl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113" name="Line 10"/>
            <p:cNvSpPr/>
            <p:nvPr/>
          </p:nvSpPr>
          <p:spPr>
            <a:xfrm>
              <a:off x="1347480" y="2234880"/>
              <a:ext cx="267840" cy="131760"/>
            </a:xfrm>
            <a:prstGeom prst="line">
              <a:avLst/>
            </a:prstGeom>
            <a:ln>
              <a:solidFill>
                <a:srgbClr val="000000"/>
              </a:solidFill>
              <a:tailEnd type="triangl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114" name="TextShape 11"/>
            <p:cNvSpPr txBox="1"/>
            <p:nvPr/>
          </p:nvSpPr>
          <p:spPr>
            <a:xfrm>
              <a:off x="2075760" y="1451880"/>
              <a:ext cx="595080" cy="428760"/>
            </a:xfrm>
            <a:prstGeom prst="rect">
              <a:avLst/>
            </a:prstGeom>
            <a:noFill/>
            <a:ln>
              <a:noFill/>
            </a:ln>
          </p:spPr>
          <p:txBody>
            <a:bodyPr lIns="67500" tIns="33750" rIns="67500" bIns="33750">
              <a:noAutofit/>
            </a:bodyPr>
            <a:lstStyle/>
            <a:p>
              <a:r>
                <a:rPr lang="en-GB" sz="900" spc="-1">
                  <a:solidFill>
                    <a:srgbClr val="B2B2B2"/>
                  </a:solidFill>
                  <a:latin typeface="Times New Roman"/>
                </a:rPr>
                <a:t>Fixed</a:t>
              </a:r>
              <a:endParaRPr lang="en-GB" sz="900" spc="-1">
                <a:solidFill>
                  <a:srgbClr val="000000"/>
                </a:solidFill>
                <a:latin typeface="Times New Roman"/>
              </a:endParaRPr>
            </a:p>
            <a:p>
              <a:r>
                <a:rPr lang="en-GB" sz="900" spc="-1">
                  <a:solidFill>
                    <a:srgbClr val="B2B2B2"/>
                  </a:solidFill>
                  <a:latin typeface="Times New Roman"/>
                </a:rPr>
                <a:t>Dipole</a:t>
              </a:r>
              <a:endParaRPr lang="en-GB" sz="900" spc="-1">
                <a:solidFill>
                  <a:srgbClr val="000000"/>
                </a:solidFill>
                <a:latin typeface="Times New Roman"/>
              </a:endParaRPr>
            </a:p>
          </p:txBody>
        </p:sp>
        <p:sp>
          <p:nvSpPr>
            <p:cNvPr id="115" name="Line 12"/>
            <p:cNvSpPr/>
            <p:nvPr/>
          </p:nvSpPr>
          <p:spPr>
            <a:xfrm>
              <a:off x="2620440" y="1648800"/>
              <a:ext cx="175680" cy="150120"/>
            </a:xfrm>
            <a:prstGeom prst="line">
              <a:avLst/>
            </a:prstGeom>
            <a:ln>
              <a:solidFill>
                <a:srgbClr val="000000"/>
              </a:solidFill>
              <a:tailEnd type="triangl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116" name="TextShape 13"/>
            <p:cNvSpPr txBox="1"/>
            <p:nvPr/>
          </p:nvSpPr>
          <p:spPr>
            <a:xfrm rot="21299400">
              <a:off x="3058200" y="2651400"/>
              <a:ext cx="1185120" cy="259560"/>
            </a:xfrm>
            <a:prstGeom prst="rect">
              <a:avLst/>
            </a:prstGeom>
            <a:noFill/>
            <a:ln>
              <a:noFill/>
            </a:ln>
          </p:spPr>
          <p:txBody>
            <a:bodyPr lIns="67500" tIns="33750" rIns="67500" bIns="33750">
              <a:noAutofit/>
            </a:bodyPr>
            <a:lstStyle/>
            <a:p>
              <a:r>
                <a:rPr lang="en-GB" sz="900" spc="-1">
                  <a:solidFill>
                    <a:srgbClr val="8E86AE"/>
                  </a:solidFill>
                  <a:latin typeface="Times New Roman"/>
                </a:rPr>
                <a:t>1-6 GeV/c beam</a:t>
              </a:r>
              <a:endParaRPr lang="en-GB" sz="900" spc="-1">
                <a:solidFill>
                  <a:srgbClr val="000000"/>
                </a:solidFill>
                <a:latin typeface="Times New Roman"/>
              </a:endParaRPr>
            </a:p>
          </p:txBody>
        </p:sp>
        <p:sp>
          <p:nvSpPr>
            <p:cNvPr id="117" name="TextShape 14"/>
            <p:cNvSpPr txBox="1"/>
            <p:nvPr/>
          </p:nvSpPr>
          <p:spPr>
            <a:xfrm rot="18600000">
              <a:off x="3124440" y="1200240"/>
              <a:ext cx="1236960" cy="259560"/>
            </a:xfrm>
            <a:prstGeom prst="rect">
              <a:avLst/>
            </a:prstGeom>
            <a:noFill/>
            <a:ln>
              <a:noFill/>
            </a:ln>
          </p:spPr>
          <p:txBody>
            <a:bodyPr lIns="67500" tIns="33750" rIns="67500" bIns="33750">
              <a:noAutofit/>
            </a:bodyPr>
            <a:lstStyle/>
            <a:p>
              <a:r>
                <a:rPr lang="en-GB" sz="900" spc="-1">
                  <a:solidFill>
                    <a:srgbClr val="706E0C"/>
                  </a:solidFill>
                  <a:latin typeface="Times New Roman"/>
                </a:rPr>
                <a:t>200 MeV/c beam</a:t>
              </a:r>
              <a:endParaRPr lang="en-GB" sz="900" spc="-1">
                <a:solidFill>
                  <a:srgbClr val="000000"/>
                </a:solidFill>
                <a:latin typeface="Times New Roman"/>
              </a:endParaRPr>
            </a:p>
          </p:txBody>
        </p:sp>
      </p:grpSp>
      <p:pic>
        <p:nvPicPr>
          <p:cNvPr id="119" name="Picture 118"/>
          <p:cNvPicPr/>
          <p:nvPr/>
        </p:nvPicPr>
        <p:blipFill>
          <a:blip r:embed="rId3"/>
          <a:stretch/>
        </p:blipFill>
        <p:spPr>
          <a:xfrm>
            <a:off x="6570316" y="884790"/>
            <a:ext cx="2466180" cy="1849500"/>
          </a:xfrm>
          <a:prstGeom prst="rect">
            <a:avLst/>
          </a:prstGeom>
          <a:ln>
            <a:noFill/>
          </a:ln>
        </p:spPr>
      </p:pic>
      <p:sp>
        <p:nvSpPr>
          <p:cNvPr id="120" name="CustomShape 15"/>
          <p:cNvSpPr/>
          <p:nvPr/>
        </p:nvSpPr>
        <p:spPr>
          <a:xfrm>
            <a:off x="7299316" y="1678050"/>
            <a:ext cx="286740" cy="287010"/>
          </a:xfrm>
          <a:prstGeom prst="rect">
            <a:avLst/>
          </a:prstGeom>
          <a:solidFill>
            <a:srgbClr val="99CCFF"/>
          </a:solidFill>
          <a:ln>
            <a:solidFill>
              <a:srgbClr val="00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21" name="Line 16"/>
          <p:cNvSpPr/>
          <p:nvPr/>
        </p:nvSpPr>
        <p:spPr>
          <a:xfrm flipV="1">
            <a:off x="7326316" y="2358450"/>
            <a:ext cx="131220" cy="88560"/>
          </a:xfrm>
          <a:prstGeom prst="line">
            <a:avLst/>
          </a:prstGeom>
          <a:ln>
            <a:solidFill>
              <a:srgbClr val="000000"/>
            </a:solidFill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22" name="TextShape 17"/>
          <p:cNvSpPr txBox="1"/>
          <p:nvPr/>
        </p:nvSpPr>
        <p:spPr>
          <a:xfrm>
            <a:off x="6930766" y="2355480"/>
            <a:ext cx="919620" cy="402030"/>
          </a:xfrm>
          <a:prstGeom prst="rect">
            <a:avLst/>
          </a:prstGeom>
          <a:noFill/>
          <a:ln>
            <a:noFill/>
          </a:ln>
        </p:spPr>
        <p:txBody>
          <a:bodyPr lIns="67500" tIns="33750" rIns="67500" bIns="33750">
            <a:noAutofit/>
          </a:bodyPr>
          <a:lstStyle/>
          <a:p>
            <a:r>
              <a:rPr lang="en-GB" sz="900" spc="-1">
                <a:solidFill>
                  <a:srgbClr val="000000"/>
                </a:solidFill>
                <a:latin typeface="Times New Roman"/>
              </a:rPr>
              <a:t>Target</a:t>
            </a:r>
          </a:p>
        </p:txBody>
      </p:sp>
      <p:sp>
        <p:nvSpPr>
          <p:cNvPr id="123" name="CustomShape 18"/>
          <p:cNvSpPr/>
          <p:nvPr/>
        </p:nvSpPr>
        <p:spPr>
          <a:xfrm rot="18127800">
            <a:off x="7454296" y="1382940"/>
            <a:ext cx="125820" cy="351270"/>
          </a:xfrm>
          <a:prstGeom prst="rect">
            <a:avLst/>
          </a:prstGeom>
          <a:solidFill>
            <a:srgbClr val="FFD7D7">
              <a:alpha val="50000"/>
            </a:srgbClr>
          </a:solidFill>
          <a:ln>
            <a:solidFill>
              <a:srgbClr val="00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24" name="Line 19"/>
          <p:cNvSpPr/>
          <p:nvPr/>
        </p:nvSpPr>
        <p:spPr>
          <a:xfrm flipH="1">
            <a:off x="7587136" y="1428570"/>
            <a:ext cx="203850" cy="121500"/>
          </a:xfrm>
          <a:prstGeom prst="line">
            <a:avLst/>
          </a:prstGeom>
          <a:ln>
            <a:solidFill>
              <a:srgbClr val="000000"/>
            </a:solidFill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25" name="TextShape 20"/>
          <p:cNvSpPr txBox="1"/>
          <p:nvPr/>
        </p:nvSpPr>
        <p:spPr>
          <a:xfrm>
            <a:off x="7765876" y="1094310"/>
            <a:ext cx="683100" cy="721980"/>
          </a:xfrm>
          <a:prstGeom prst="rect">
            <a:avLst/>
          </a:prstGeom>
          <a:noFill/>
          <a:ln>
            <a:noFill/>
          </a:ln>
        </p:spPr>
        <p:txBody>
          <a:bodyPr lIns="67500" tIns="33750" rIns="67500" bIns="33750">
            <a:noAutofit/>
          </a:bodyPr>
          <a:lstStyle/>
          <a:p>
            <a:r>
              <a:rPr lang="en-GB" sz="900" spc="-1">
                <a:solidFill>
                  <a:srgbClr val="000000"/>
                </a:solidFill>
                <a:latin typeface="Times New Roman"/>
              </a:rPr>
              <a:t>Beam </a:t>
            </a:r>
          </a:p>
          <a:p>
            <a:r>
              <a:rPr lang="en-GB" sz="900" spc="-1">
                <a:solidFill>
                  <a:srgbClr val="000000"/>
                </a:solidFill>
                <a:latin typeface="Times New Roman"/>
              </a:rPr>
              <a:t>preparation </a:t>
            </a:r>
          </a:p>
          <a:p>
            <a:r>
              <a:rPr lang="en-GB" sz="900" spc="-1">
                <a:solidFill>
                  <a:srgbClr val="000000"/>
                </a:solidFill>
                <a:latin typeface="Times New Roman"/>
              </a:rPr>
              <a:t>system</a:t>
            </a:r>
          </a:p>
        </p:txBody>
      </p:sp>
      <p:sp>
        <p:nvSpPr>
          <p:cNvPr id="126" name="TextShape 21"/>
          <p:cNvSpPr txBox="1"/>
          <p:nvPr/>
        </p:nvSpPr>
        <p:spPr>
          <a:xfrm>
            <a:off x="4464773" y="2859782"/>
            <a:ext cx="4139675" cy="1311410"/>
          </a:xfrm>
          <a:prstGeom prst="rect">
            <a:avLst/>
          </a:prstGeom>
          <a:noFill/>
          <a:ln>
            <a:noFill/>
          </a:ln>
        </p:spPr>
        <p:txBody>
          <a:bodyPr lIns="67500" tIns="35100" rIns="67500" bIns="35100">
            <a:noAutofit/>
          </a:bodyPr>
          <a:lstStyle/>
          <a:p>
            <a:pPr>
              <a:spcBef>
                <a:spcPts val="374"/>
              </a:spcBef>
              <a:buClr>
                <a:schemeClr val="tx1"/>
              </a:buClr>
              <a:buSzPct val="100000"/>
              <a:tabLst>
                <a:tab pos="428490" algn="l"/>
                <a:tab pos="1114290" algn="l"/>
                <a:tab pos="1800090" algn="l"/>
                <a:tab pos="2485890" algn="l"/>
                <a:tab pos="3171690" algn="l"/>
                <a:tab pos="3857490" algn="l"/>
                <a:tab pos="4543290" algn="l"/>
                <a:tab pos="5229090" algn="l"/>
                <a:tab pos="5914890" algn="l"/>
                <a:tab pos="6600690" algn="l"/>
                <a:tab pos="7286490" algn="l"/>
              </a:tabLst>
            </a:pPr>
            <a:r>
              <a:rPr lang="en-GB" sz="1400" b="1" spc="-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Design Studies </a:t>
            </a:r>
            <a:r>
              <a:rPr lang="en-GB" sz="1400" spc="-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are ongoing</a:t>
            </a:r>
          </a:p>
          <a:p>
            <a:pPr marL="285750" indent="-285750">
              <a:spcBef>
                <a:spcPts val="374"/>
              </a:spcBef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>
                <a:tab pos="428490" algn="l"/>
                <a:tab pos="1114290" algn="l"/>
                <a:tab pos="1800090" algn="l"/>
                <a:tab pos="2485890" algn="l"/>
                <a:tab pos="3171690" algn="l"/>
                <a:tab pos="3857490" algn="l"/>
                <a:tab pos="4543290" algn="l"/>
                <a:tab pos="5229090" algn="l"/>
                <a:tab pos="5914890" algn="l"/>
                <a:tab pos="6600690" algn="l"/>
                <a:tab pos="7286490" algn="l"/>
              </a:tabLst>
            </a:pPr>
            <a:r>
              <a:rPr lang="en-GB" sz="1400" spc="-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Studying layout options from target</a:t>
            </a:r>
          </a:p>
          <a:p>
            <a:pPr marL="628650" lvl="1" indent="-285750">
              <a:spcBef>
                <a:spcPts val="336"/>
              </a:spcBef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>
                <a:tab pos="128520" algn="l"/>
                <a:tab pos="814320" algn="l"/>
                <a:tab pos="1500120" algn="l"/>
                <a:tab pos="2185920" algn="l"/>
                <a:tab pos="2871720" algn="l"/>
                <a:tab pos="3557520" algn="l"/>
                <a:tab pos="4243320" algn="l"/>
                <a:tab pos="4929120" algn="l"/>
                <a:tab pos="5614920" algn="l"/>
                <a:tab pos="6300720" algn="l"/>
                <a:tab pos="6986520" algn="l"/>
              </a:tabLst>
            </a:pPr>
            <a:r>
              <a:rPr lang="en-GB" sz="1400" spc="-1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NuSTORM</a:t>
            </a:r>
            <a:r>
              <a:rPr lang="en-GB" sz="1400" spc="-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-compatible option</a:t>
            </a:r>
          </a:p>
          <a:p>
            <a:pPr marL="628650" lvl="1" indent="-285750">
              <a:spcBef>
                <a:spcPts val="336"/>
              </a:spcBef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>
                <a:tab pos="128520" algn="l"/>
                <a:tab pos="814320" algn="l"/>
                <a:tab pos="1500120" algn="l"/>
                <a:tab pos="2185920" algn="l"/>
                <a:tab pos="2871720" algn="l"/>
                <a:tab pos="3557520" algn="l"/>
                <a:tab pos="4243320" algn="l"/>
                <a:tab pos="4929120" algn="l"/>
                <a:tab pos="5614920" algn="l"/>
                <a:tab pos="6300720" algn="l"/>
                <a:tab pos="6986520" algn="l"/>
              </a:tabLst>
            </a:pPr>
            <a:r>
              <a:rPr lang="en-GB" sz="1400" spc="-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TT7-compatible option</a:t>
            </a:r>
          </a:p>
          <a:p>
            <a:pPr marL="285750" indent="-285750">
              <a:spcBef>
                <a:spcPts val="374"/>
              </a:spcBef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>
                <a:tab pos="428490" algn="l"/>
                <a:tab pos="1114290" algn="l"/>
                <a:tab pos="1800090" algn="l"/>
                <a:tab pos="2485890" algn="l"/>
                <a:tab pos="3171690" algn="l"/>
                <a:tab pos="3857490" algn="l"/>
                <a:tab pos="4543290" algn="l"/>
                <a:tab pos="5229090" algn="l"/>
                <a:tab pos="5914890" algn="l"/>
                <a:tab pos="6600690" algn="l"/>
                <a:tab pos="7286490" algn="l"/>
              </a:tabLst>
            </a:pPr>
            <a:r>
              <a:rPr lang="en-GB" sz="1400" spc="-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Optimisation of rectilinear cooling system ongoing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C1214EF-CB09-FF8B-9B17-6573FA2656B1}"/>
              </a:ext>
            </a:extLst>
          </p:cNvPr>
          <p:cNvSpPr txBox="1"/>
          <p:nvPr/>
        </p:nvSpPr>
        <p:spPr>
          <a:xfrm>
            <a:off x="219032" y="1088910"/>
            <a:ext cx="2910386" cy="83099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CH" sz="1600" dirty="0">
                <a:latin typeface="Calibri" panose="020F0502020204030204" pitchFamily="34" charset="0"/>
                <a:cs typeface="Calibri" panose="020F0502020204030204" pitchFamily="34" charset="0"/>
              </a:rPr>
              <a:t>FNAL consideres the demonstrator in the Accelerator Complex Evolution (ACE)</a:t>
            </a:r>
          </a:p>
        </p:txBody>
      </p:sp>
      <p:sp>
        <p:nvSpPr>
          <p:cNvPr id="3" name="TextShape 21">
            <a:extLst>
              <a:ext uri="{FF2B5EF4-FFF2-40B4-BE49-F238E27FC236}">
                <a16:creationId xmlns:a16="http://schemas.microsoft.com/office/drawing/2014/main" id="{4C35E9A3-D243-4A35-70BB-7EE404C8CCA1}"/>
              </a:ext>
            </a:extLst>
          </p:cNvPr>
          <p:cNvSpPr txBox="1"/>
          <p:nvPr/>
        </p:nvSpPr>
        <p:spPr>
          <a:xfrm>
            <a:off x="206908" y="2836890"/>
            <a:ext cx="4139675" cy="1311410"/>
          </a:xfrm>
          <a:prstGeom prst="rect">
            <a:avLst/>
          </a:prstGeom>
          <a:noFill/>
          <a:ln>
            <a:noFill/>
          </a:ln>
        </p:spPr>
        <p:txBody>
          <a:bodyPr lIns="67500" tIns="35100" rIns="67500" bIns="35100">
            <a:noAutofit/>
          </a:bodyPr>
          <a:lstStyle/>
          <a:p>
            <a:pPr>
              <a:spcBef>
                <a:spcPts val="374"/>
              </a:spcBef>
              <a:buClr>
                <a:schemeClr val="tx1"/>
              </a:buClr>
              <a:buSzPct val="100000"/>
              <a:tabLst>
                <a:tab pos="428490" algn="l"/>
                <a:tab pos="1114290" algn="l"/>
                <a:tab pos="1800090" algn="l"/>
                <a:tab pos="2485890" algn="l"/>
                <a:tab pos="3171690" algn="l"/>
                <a:tab pos="3857490" algn="l"/>
                <a:tab pos="4543290" algn="l"/>
                <a:tab pos="5229090" algn="l"/>
                <a:tab pos="5914890" algn="l"/>
                <a:tab pos="6600690" algn="l"/>
                <a:tab pos="7286490" algn="l"/>
              </a:tabLst>
            </a:pPr>
            <a:r>
              <a:rPr lang="en-GB" sz="1400" spc="-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Continue to explore </a:t>
            </a:r>
            <a:r>
              <a:rPr lang="en-GB" sz="1400" b="1" spc="-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synergies</a:t>
            </a:r>
          </a:p>
          <a:p>
            <a:pPr marL="285750" indent="-285750">
              <a:spcBef>
                <a:spcPts val="374"/>
              </a:spcBef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>
                <a:tab pos="428490" algn="l"/>
                <a:tab pos="1114290" algn="l"/>
                <a:tab pos="1800090" algn="l"/>
                <a:tab pos="2485890" algn="l"/>
                <a:tab pos="3171690" algn="l"/>
                <a:tab pos="3857490" algn="l"/>
                <a:tab pos="4543290" algn="l"/>
                <a:tab pos="5229090" algn="l"/>
                <a:tab pos="5914890" algn="l"/>
                <a:tab pos="6600690" algn="l"/>
                <a:tab pos="7286490" algn="l"/>
              </a:tabLst>
            </a:pPr>
            <a:r>
              <a:rPr lang="en-GB" sz="1400" spc="-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Past meeting in Venice</a:t>
            </a:r>
          </a:p>
          <a:p>
            <a:pPr marL="285750" indent="-285750">
              <a:spcBef>
                <a:spcPts val="374"/>
              </a:spcBef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>
                <a:tab pos="428490" algn="l"/>
                <a:tab pos="1114290" algn="l"/>
                <a:tab pos="1800090" algn="l"/>
                <a:tab pos="2485890" algn="l"/>
                <a:tab pos="3171690" algn="l"/>
                <a:tab pos="3857490" algn="l"/>
                <a:tab pos="4543290" algn="l"/>
                <a:tab pos="5229090" algn="l"/>
                <a:tab pos="5914890" algn="l"/>
                <a:tab pos="6600690" algn="l"/>
                <a:tab pos="7286490" algn="l"/>
              </a:tabLst>
            </a:pPr>
            <a:r>
              <a:rPr lang="en-GB" sz="1400" spc="-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Synergy workshop after the annual meeting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43C59E3-F9F9-9296-DEBA-B5143D09345F}"/>
              </a:ext>
            </a:extLst>
          </p:cNvPr>
          <p:cNvSpPr txBox="1"/>
          <p:nvPr/>
        </p:nvSpPr>
        <p:spPr>
          <a:xfrm>
            <a:off x="6601763" y="750351"/>
            <a:ext cx="1186672" cy="276999"/>
          </a:xfrm>
          <a:prstGeom prst="rect">
            <a:avLst/>
          </a:prstGeom>
          <a:solidFill>
            <a:schemeClr val="bg2"/>
          </a:solidFill>
        </p:spPr>
        <p:txBody>
          <a:bodyPr wrap="none" rtlCol="0">
            <a:spAutoFit/>
          </a:bodyPr>
          <a:lstStyle/>
          <a:p>
            <a:r>
              <a:rPr lang="en-CH" sz="1200" dirty="0">
                <a:latin typeface="Calibri" panose="020F0502020204030204" pitchFamily="34" charset="0"/>
                <a:cs typeface="Calibri" panose="020F0502020204030204" pitchFamily="34" charset="0"/>
              </a:rPr>
              <a:t>Ch. Rogers et al.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re 11"/>
          <p:cNvSpPr>
            <a:spLocks noGrp="1"/>
          </p:cNvSpPr>
          <p:nvPr>
            <p:ph type="title"/>
          </p:nvPr>
        </p:nvSpPr>
        <p:spPr>
          <a:xfrm>
            <a:off x="1295400" y="-20538"/>
            <a:ext cx="6781800" cy="432048"/>
          </a:xfrm>
        </p:spPr>
        <p:txBody>
          <a:bodyPr/>
          <a:lstStyle/>
          <a:p>
            <a:r>
              <a:rPr lang="en-GB" sz="3200" b="0" dirty="0">
                <a:latin typeface="Calibri"/>
                <a:cs typeface="Calibri"/>
              </a:rPr>
              <a:t>Neutrino Flux</a:t>
            </a:r>
          </a:p>
        </p:txBody>
      </p:sp>
      <p:sp>
        <p:nvSpPr>
          <p:cNvPr id="5" name="Espace réservé du numéro de diapositive 3"/>
          <p:cNvSpPr txBox="1">
            <a:spLocks/>
          </p:cNvSpPr>
          <p:nvPr/>
        </p:nvSpPr>
        <p:spPr>
          <a:xfrm>
            <a:off x="7632576" y="4555307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457200" rtl="0" eaLnBrk="1" latinLnBrk="0" hangingPunct="1">
              <a:defRPr sz="1200" b="1" kern="1200">
                <a:solidFill>
                  <a:schemeClr val="bg1"/>
                </a:solidFill>
                <a:latin typeface="Arial Narrow"/>
                <a:ea typeface="+mn-ea"/>
                <a:cs typeface="Arial Narrow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74172A1-1CBF-0B40-9234-7D4D80EC19EA}" type="slidenum">
              <a:rPr lang="en-GB" smtClean="0"/>
              <a:pPr/>
              <a:t>36</a:t>
            </a:fld>
            <a:endParaRPr lang="en-GB" dirty="0"/>
          </a:p>
        </p:txBody>
      </p:sp>
      <p:sp>
        <p:nvSpPr>
          <p:cNvPr id="52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95536" y="4948014"/>
            <a:ext cx="7416824" cy="245664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 sz="1200">
                <a:latin typeface="Arial Narrow"/>
                <a:cs typeface="Arial Narrow"/>
              </a:defRPr>
            </a:lvl1pPr>
          </a:lstStyle>
          <a:p>
            <a:r>
              <a:rPr lang="en-US">
                <a:latin typeface="Calibri"/>
                <a:cs typeface="Calibri"/>
              </a:rPr>
              <a:t>D. Schulte                        Muon Collider Status, Annual Meeting, Orsay, June 2023 </a:t>
            </a:r>
            <a:endParaRPr lang="en-GB" dirty="0">
              <a:latin typeface="Calibri"/>
              <a:cs typeface="Calibri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8266" y="843558"/>
            <a:ext cx="2569518" cy="998313"/>
          </a:xfrm>
          <a:prstGeom prst="rect">
            <a:avLst/>
          </a:prstGeom>
          <a:solidFill>
            <a:srgbClr val="B7DEE8"/>
          </a:solidFill>
        </p:spPr>
        <p:txBody>
          <a:bodyPr wrap="square" lIns="74258" tIns="37129" rIns="74258" bIns="37129" rtlCol="0">
            <a:spAutoFit/>
          </a:bodyPr>
          <a:lstStyle/>
          <a:p>
            <a:r>
              <a:rPr lang="en-US" sz="1200" dirty="0">
                <a:latin typeface="Calibri"/>
                <a:cs typeface="Calibri"/>
              </a:rPr>
              <a:t>Goal: </a:t>
            </a:r>
            <a:r>
              <a:rPr lang="en-US" sz="1200" b="1" dirty="0">
                <a:latin typeface="Calibri"/>
                <a:cs typeface="Calibri"/>
              </a:rPr>
              <a:t>similar to LHC</a:t>
            </a:r>
            <a:r>
              <a:rPr lang="en-US" sz="1200" dirty="0">
                <a:latin typeface="Calibri"/>
                <a:cs typeface="Calibri"/>
              </a:rPr>
              <a:t>: limit neutrino flux to have </a:t>
            </a:r>
            <a:r>
              <a:rPr lang="en-US" sz="1200" b="1" dirty="0">
                <a:latin typeface="Calibri"/>
                <a:cs typeface="Calibri"/>
              </a:rPr>
              <a:t>negligible impact</a:t>
            </a:r>
            <a:r>
              <a:rPr lang="en-US" sz="1200" dirty="0">
                <a:latin typeface="Calibri"/>
                <a:cs typeface="Calibri"/>
              </a:rPr>
              <a:t>, “fully </a:t>
            </a:r>
            <a:r>
              <a:rPr lang="en-US" sz="1200" dirty="0" err="1">
                <a:latin typeface="Calibri"/>
                <a:cs typeface="Calibri"/>
              </a:rPr>
              <a:t>optimised</a:t>
            </a:r>
            <a:r>
              <a:rPr lang="en-US" sz="1200" dirty="0">
                <a:latin typeface="Calibri"/>
                <a:cs typeface="Calibri"/>
              </a:rPr>
              <a:t>” (10% of MAP goal)</a:t>
            </a:r>
          </a:p>
          <a:p>
            <a:r>
              <a:rPr lang="en-US" sz="1200" b="1" dirty="0">
                <a:latin typeface="Calibri"/>
                <a:cs typeface="Calibri"/>
              </a:rPr>
              <a:t>Verify performance of concept to be good for 14 </a:t>
            </a:r>
            <a:r>
              <a:rPr lang="en-US" sz="1200" b="1" dirty="0" err="1">
                <a:latin typeface="Calibri"/>
                <a:cs typeface="Calibri"/>
              </a:rPr>
              <a:t>TeV</a:t>
            </a:r>
            <a:endParaRPr lang="en-US" sz="1200" b="1" dirty="0">
              <a:latin typeface="Calibri"/>
              <a:cs typeface="Calibri"/>
            </a:endParaRPr>
          </a:p>
        </p:txBody>
      </p:sp>
      <p:pic>
        <p:nvPicPr>
          <p:cNvPr id="28" name="Picture 27"/>
          <p:cNvPicPr>
            <a:picLocks noChangeAspect="1"/>
          </p:cNvPicPr>
          <p:nvPr/>
        </p:nvPicPr>
        <p:blipFill rotWithShape="1">
          <a:blip r:embed="rId2"/>
          <a:srcRect t="25205" b="16189"/>
          <a:stretch/>
        </p:blipFill>
        <p:spPr>
          <a:xfrm>
            <a:off x="2627784" y="611839"/>
            <a:ext cx="4608512" cy="951799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6069700" y="1347614"/>
            <a:ext cx="3038804" cy="1800200"/>
          </a:xfrm>
          <a:prstGeom prst="rect">
            <a:avLst/>
          </a:prstGeom>
          <a:solidFill>
            <a:srgbClr val="FDEADA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TextBox 29"/>
          <p:cNvSpPr txBox="1"/>
          <p:nvPr/>
        </p:nvSpPr>
        <p:spPr>
          <a:xfrm>
            <a:off x="6588224" y="1375997"/>
            <a:ext cx="2088232" cy="275038"/>
          </a:xfrm>
          <a:prstGeom prst="rect">
            <a:avLst/>
          </a:prstGeom>
          <a:solidFill>
            <a:srgbClr val="FCD5B5"/>
          </a:solidFill>
        </p:spPr>
        <p:txBody>
          <a:bodyPr wrap="square" lIns="74258" tIns="37129" rIns="74258" bIns="37129" rtlCol="0">
            <a:spAutoFit/>
          </a:bodyPr>
          <a:lstStyle/>
          <a:p>
            <a:r>
              <a:rPr lang="en-US" sz="1300" b="1" dirty="0">
                <a:latin typeface="Calibri"/>
                <a:cs typeface="Calibri"/>
              </a:rPr>
              <a:t>Mover and support system</a:t>
            </a:r>
            <a:endParaRPr lang="en-US" sz="1300" dirty="0">
              <a:latin typeface="Calibri"/>
              <a:cs typeface="Calibri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6948264" y="2816157"/>
            <a:ext cx="2030692" cy="259649"/>
          </a:xfrm>
          <a:prstGeom prst="rect">
            <a:avLst/>
          </a:prstGeom>
          <a:solidFill>
            <a:srgbClr val="D9D9D9"/>
          </a:solidFill>
        </p:spPr>
        <p:txBody>
          <a:bodyPr wrap="square" lIns="74258" tIns="37129" rIns="74258" bIns="37129" rtlCol="0">
            <a:spAutoFit/>
          </a:bodyPr>
          <a:lstStyle/>
          <a:p>
            <a:r>
              <a:rPr lang="en-GB" sz="1200" dirty="0">
                <a:latin typeface="Calibri"/>
                <a:cs typeface="Calibri"/>
              </a:rPr>
              <a:t>F. </a:t>
            </a:r>
            <a:r>
              <a:rPr lang="en-GB" sz="1200" dirty="0" err="1">
                <a:latin typeface="Calibri"/>
                <a:cs typeface="Calibri"/>
              </a:rPr>
              <a:t>Bertinelli</a:t>
            </a:r>
            <a:r>
              <a:rPr lang="en-GB" sz="1200" dirty="0">
                <a:latin typeface="Calibri"/>
                <a:cs typeface="Calibri"/>
              </a:rPr>
              <a:t> et al. (CERN, Riga)</a:t>
            </a:r>
            <a:endParaRPr lang="en-US" sz="1200" dirty="0">
              <a:latin typeface="Calibri"/>
              <a:cs typeface="Calibri"/>
            </a:endParaRPr>
          </a:p>
        </p:txBody>
      </p:sp>
      <p:pic>
        <p:nvPicPr>
          <p:cNvPr id="32" name="Picture 31" descr="p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84168" y="1664029"/>
            <a:ext cx="3024336" cy="1010877"/>
          </a:xfrm>
          <a:prstGeom prst="rect">
            <a:avLst/>
          </a:prstGeom>
        </p:spPr>
      </p:pic>
      <p:sp>
        <p:nvSpPr>
          <p:cNvPr id="36" name="Rectangle 35"/>
          <p:cNvSpPr/>
          <p:nvPr/>
        </p:nvSpPr>
        <p:spPr>
          <a:xfrm>
            <a:off x="58266" y="1810499"/>
            <a:ext cx="2353494" cy="1997653"/>
          </a:xfrm>
          <a:prstGeom prst="rect">
            <a:avLst/>
          </a:prstGeom>
          <a:solidFill>
            <a:srgbClr val="FDEADA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7" name="Picture 36" descr="p0.tif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373" y="2037828"/>
            <a:ext cx="2068363" cy="1173903"/>
          </a:xfrm>
          <a:prstGeom prst="rect">
            <a:avLst/>
          </a:prstGeom>
        </p:spPr>
      </p:pic>
      <p:sp>
        <p:nvSpPr>
          <p:cNvPr id="38" name="TextBox 37"/>
          <p:cNvSpPr txBox="1"/>
          <p:nvPr/>
        </p:nvSpPr>
        <p:spPr>
          <a:xfrm>
            <a:off x="121246" y="3279563"/>
            <a:ext cx="1642442" cy="444315"/>
          </a:xfrm>
          <a:prstGeom prst="rect">
            <a:avLst/>
          </a:prstGeom>
          <a:solidFill>
            <a:srgbClr val="D9D9D9"/>
          </a:solidFill>
        </p:spPr>
        <p:txBody>
          <a:bodyPr wrap="square" lIns="74258" tIns="37129" rIns="74258" bIns="37129" rtlCol="0">
            <a:spAutoFit/>
          </a:bodyPr>
          <a:lstStyle/>
          <a:p>
            <a:r>
              <a:rPr lang="en-GB" sz="1200" u="sng" dirty="0">
                <a:latin typeface="Calibri"/>
                <a:cs typeface="Calibri"/>
              </a:rPr>
              <a:t>G. Lerner</a:t>
            </a:r>
            <a:r>
              <a:rPr lang="en-GB" sz="1200" dirty="0">
                <a:latin typeface="Calibri"/>
                <a:cs typeface="Calibri"/>
              </a:rPr>
              <a:t>, D. </a:t>
            </a:r>
            <a:r>
              <a:rPr lang="en-GB" sz="1200" dirty="0" err="1">
                <a:latin typeface="Calibri"/>
                <a:cs typeface="Calibri"/>
              </a:rPr>
              <a:t>Calzolari</a:t>
            </a:r>
            <a:r>
              <a:rPr lang="en-GB" sz="1200" dirty="0">
                <a:latin typeface="Calibri"/>
                <a:cs typeface="Calibri"/>
              </a:rPr>
              <a:t>, A. </a:t>
            </a:r>
            <a:r>
              <a:rPr lang="en-GB" sz="1200" dirty="0" err="1">
                <a:latin typeface="Calibri"/>
                <a:cs typeface="Calibri"/>
              </a:rPr>
              <a:t>Lechner</a:t>
            </a:r>
            <a:r>
              <a:rPr lang="en-GB" sz="1200" dirty="0">
                <a:latin typeface="Calibri"/>
                <a:cs typeface="Calibri"/>
              </a:rPr>
              <a:t>, </a:t>
            </a:r>
            <a:r>
              <a:rPr lang="en-GB" sz="1200" u="sng" dirty="0">
                <a:solidFill>
                  <a:srgbClr val="000000"/>
                </a:solidFill>
                <a:latin typeface="Calibri"/>
                <a:cs typeface="Calibri"/>
              </a:rPr>
              <a:t>C. </a:t>
            </a:r>
            <a:r>
              <a:rPr lang="en-GB" sz="1200" u="sng" dirty="0" err="1">
                <a:solidFill>
                  <a:srgbClr val="000000"/>
                </a:solidFill>
                <a:latin typeface="Calibri"/>
                <a:cs typeface="Calibri"/>
              </a:rPr>
              <a:t>Ahdida</a:t>
            </a:r>
            <a:endParaRPr lang="en-US" sz="1200" dirty="0">
              <a:latin typeface="Calibri"/>
              <a:cs typeface="Calibri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58266" y="1779662"/>
            <a:ext cx="1619672" cy="275038"/>
          </a:xfrm>
          <a:prstGeom prst="rect">
            <a:avLst/>
          </a:prstGeom>
          <a:solidFill>
            <a:srgbClr val="FCD5B5"/>
          </a:solidFill>
        </p:spPr>
        <p:txBody>
          <a:bodyPr wrap="square" lIns="74258" tIns="37129" rIns="74258" bIns="37129" rtlCol="0">
            <a:spAutoFit/>
          </a:bodyPr>
          <a:lstStyle/>
          <a:p>
            <a:r>
              <a:rPr lang="en-US" sz="1300" b="1" dirty="0">
                <a:latin typeface="Calibri"/>
                <a:cs typeface="Calibri"/>
              </a:rPr>
              <a:t>FLUKA dose studies</a:t>
            </a:r>
          </a:p>
        </p:txBody>
      </p:sp>
      <p:sp>
        <p:nvSpPr>
          <p:cNvPr id="44" name="Rectangle 43"/>
          <p:cNvSpPr/>
          <p:nvPr/>
        </p:nvSpPr>
        <p:spPr>
          <a:xfrm>
            <a:off x="58266" y="3808153"/>
            <a:ext cx="3865662" cy="1139861"/>
          </a:xfrm>
          <a:prstGeom prst="rect">
            <a:avLst/>
          </a:prstGeom>
          <a:solidFill>
            <a:srgbClr val="FDEADA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Rectangle 44"/>
          <p:cNvSpPr/>
          <p:nvPr/>
        </p:nvSpPr>
        <p:spPr>
          <a:xfrm>
            <a:off x="5435279" y="3313035"/>
            <a:ext cx="3650455" cy="1634979"/>
          </a:xfrm>
          <a:prstGeom prst="rect">
            <a:avLst/>
          </a:prstGeom>
          <a:solidFill>
            <a:srgbClr val="FDEADA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6" name="Picture 45" descr="Graphical user interface, diagram, application&#10;&#10;Description automatically generated">
            <a:extLst>
              <a:ext uri="{FF2B5EF4-FFF2-40B4-BE49-F238E27FC236}">
                <a16:creationId xmlns:a16="http://schemas.microsoft.com/office/drawing/2014/main" id="{44588E48-B1C7-4BEA-B625-5EBFC339DF3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435279" y="3603217"/>
            <a:ext cx="3745233" cy="1266139"/>
          </a:xfrm>
          <a:prstGeom prst="rect">
            <a:avLst/>
          </a:prstGeom>
        </p:spPr>
      </p:pic>
      <p:sp>
        <p:nvSpPr>
          <p:cNvPr id="47" name="TextBox 46"/>
          <p:cNvSpPr txBox="1"/>
          <p:nvPr/>
        </p:nvSpPr>
        <p:spPr>
          <a:xfrm>
            <a:off x="6276472" y="3351051"/>
            <a:ext cx="2867528" cy="259649"/>
          </a:xfrm>
          <a:prstGeom prst="rect">
            <a:avLst/>
          </a:prstGeom>
          <a:solidFill>
            <a:srgbClr val="D9D9D9"/>
          </a:solidFill>
        </p:spPr>
        <p:txBody>
          <a:bodyPr wrap="square" lIns="74258" tIns="37129" rIns="74258" bIns="37129" rtlCol="0">
            <a:spAutoFit/>
          </a:bodyPr>
          <a:lstStyle/>
          <a:p>
            <a:r>
              <a:rPr lang="en-GB" sz="1200" u="sng" dirty="0">
                <a:solidFill>
                  <a:srgbClr val="000000"/>
                </a:solidFill>
                <a:latin typeface="Calibri"/>
                <a:cs typeface="Calibri"/>
              </a:rPr>
              <a:t>G. </a:t>
            </a:r>
            <a:r>
              <a:rPr lang="en-GB" sz="1200" u="sng" dirty="0" err="1">
                <a:solidFill>
                  <a:srgbClr val="000000"/>
                </a:solidFill>
                <a:latin typeface="Calibri"/>
                <a:cs typeface="Calibri"/>
              </a:rPr>
              <a:t>Lacerda</a:t>
            </a:r>
            <a:r>
              <a:rPr lang="en-GB" sz="1200" dirty="0">
                <a:solidFill>
                  <a:srgbClr val="000000"/>
                </a:solidFill>
                <a:latin typeface="Calibri"/>
                <a:cs typeface="Calibri"/>
              </a:rPr>
              <a:t>, Y. Robert, N. </a:t>
            </a:r>
            <a:r>
              <a:rPr lang="en-GB" sz="1200" dirty="0" err="1">
                <a:solidFill>
                  <a:srgbClr val="000000"/>
                </a:solidFill>
                <a:latin typeface="Calibri"/>
                <a:cs typeface="Calibri"/>
              </a:rPr>
              <a:t>Guilhaudin</a:t>
            </a:r>
            <a:r>
              <a:rPr lang="en-GB" sz="1200" dirty="0">
                <a:solidFill>
                  <a:srgbClr val="000000"/>
                </a:solidFill>
                <a:latin typeface="Calibri"/>
                <a:cs typeface="Calibri"/>
              </a:rPr>
              <a:t> (CERN)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4139952" y="4400913"/>
            <a:ext cx="1295327" cy="475093"/>
          </a:xfrm>
          <a:prstGeom prst="rect">
            <a:avLst/>
          </a:prstGeom>
          <a:solidFill>
            <a:srgbClr val="FCD5B5"/>
          </a:solidFill>
        </p:spPr>
        <p:txBody>
          <a:bodyPr wrap="square" lIns="74258" tIns="37129" rIns="74258" bIns="37129" rtlCol="0">
            <a:spAutoFit/>
          </a:bodyPr>
          <a:lstStyle/>
          <a:p>
            <a:r>
              <a:rPr lang="en-US" sz="1300" b="1" dirty="0">
                <a:latin typeface="Calibri"/>
                <a:cs typeface="Calibri"/>
              </a:rPr>
              <a:t>Mitigation:</a:t>
            </a:r>
          </a:p>
          <a:p>
            <a:r>
              <a:rPr lang="en-US" sz="1300" b="1" dirty="0">
                <a:latin typeface="Calibri"/>
                <a:cs typeface="Calibri"/>
              </a:rPr>
              <a:t>Site choice tool</a:t>
            </a:r>
            <a:endParaRPr lang="en-US" sz="1300" dirty="0">
              <a:latin typeface="Calibri"/>
              <a:cs typeface="Calibri"/>
            </a:endParaRPr>
          </a:p>
        </p:txBody>
      </p:sp>
      <p:pic>
        <p:nvPicPr>
          <p:cNvPr id="49" name="Picture 48"/>
          <p:cNvPicPr>
            <a:picLocks noChangeAspect="1"/>
          </p:cNvPicPr>
          <p:nvPr/>
        </p:nvPicPr>
        <p:blipFill rotWithShape="1">
          <a:blip r:embed="rId6"/>
          <a:srcRect t="42624"/>
          <a:stretch/>
        </p:blipFill>
        <p:spPr>
          <a:xfrm>
            <a:off x="47328" y="3924311"/>
            <a:ext cx="3384376" cy="913477"/>
          </a:xfrm>
          <a:prstGeom prst="rect">
            <a:avLst/>
          </a:prstGeom>
        </p:spPr>
      </p:pic>
      <p:sp>
        <p:nvSpPr>
          <p:cNvPr id="50" name="TextBox 49"/>
          <p:cNvSpPr txBox="1"/>
          <p:nvPr/>
        </p:nvSpPr>
        <p:spPr>
          <a:xfrm>
            <a:off x="2843882" y="3808153"/>
            <a:ext cx="2425502" cy="475093"/>
          </a:xfrm>
          <a:prstGeom prst="rect">
            <a:avLst/>
          </a:prstGeom>
          <a:solidFill>
            <a:srgbClr val="FCD5B5"/>
          </a:solidFill>
        </p:spPr>
        <p:txBody>
          <a:bodyPr wrap="square" lIns="74258" tIns="37129" rIns="74258" bIns="37129" rtlCol="0">
            <a:spAutoFit/>
          </a:bodyPr>
          <a:lstStyle/>
          <a:p>
            <a:r>
              <a:rPr lang="en-US" sz="1300" b="1" dirty="0">
                <a:latin typeface="Calibri"/>
                <a:cs typeface="Calibri"/>
              </a:rPr>
              <a:t>Flux direction map / lattice design / mover impact on beam</a:t>
            </a:r>
            <a:endParaRPr lang="en-US" sz="1300" dirty="0">
              <a:latin typeface="Calibri"/>
              <a:cs typeface="Calibri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179512" y="4587974"/>
            <a:ext cx="1888852" cy="259649"/>
          </a:xfrm>
          <a:prstGeom prst="rect">
            <a:avLst/>
          </a:prstGeom>
          <a:solidFill>
            <a:srgbClr val="D9D9D9"/>
          </a:solidFill>
        </p:spPr>
        <p:txBody>
          <a:bodyPr wrap="square" lIns="74258" tIns="37129" rIns="74258" bIns="37129" rtlCol="0">
            <a:spAutoFit/>
          </a:bodyPr>
          <a:lstStyle/>
          <a:p>
            <a:r>
              <a:rPr lang="en-GB" sz="1200" u="sng" dirty="0">
                <a:solidFill>
                  <a:srgbClr val="000000"/>
                </a:solidFill>
                <a:latin typeface="Calibri"/>
                <a:cs typeface="Calibri"/>
              </a:rPr>
              <a:t>C. </a:t>
            </a:r>
            <a:r>
              <a:rPr lang="en-GB" sz="1200" u="sng" dirty="0" err="1">
                <a:solidFill>
                  <a:srgbClr val="000000"/>
                </a:solidFill>
                <a:latin typeface="Calibri"/>
                <a:cs typeface="Calibri"/>
              </a:rPr>
              <a:t>Carli</a:t>
            </a:r>
            <a:r>
              <a:rPr lang="en-GB" sz="1200" u="sng" dirty="0">
                <a:solidFill>
                  <a:srgbClr val="000000"/>
                </a:solidFill>
                <a:latin typeface="Calibri"/>
                <a:cs typeface="Calibri"/>
              </a:rPr>
              <a:t>, K. </a:t>
            </a:r>
            <a:r>
              <a:rPr lang="en-GB" sz="1200" u="sng" dirty="0" err="1">
                <a:solidFill>
                  <a:srgbClr val="000000"/>
                </a:solidFill>
                <a:latin typeface="Calibri"/>
                <a:cs typeface="Calibri"/>
              </a:rPr>
              <a:t>Skoufaris</a:t>
            </a:r>
            <a:r>
              <a:rPr lang="en-GB" sz="1200" u="sng" dirty="0">
                <a:solidFill>
                  <a:srgbClr val="000000"/>
                </a:solidFill>
                <a:latin typeface="Calibri"/>
                <a:cs typeface="Calibri"/>
              </a:rPr>
              <a:t> (CERN)</a:t>
            </a:r>
            <a:endParaRPr lang="en-GB" sz="1200" dirty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53" name="Rectangle 52"/>
          <p:cNvSpPr/>
          <p:nvPr/>
        </p:nvSpPr>
        <p:spPr>
          <a:xfrm>
            <a:off x="2411760" y="1707654"/>
            <a:ext cx="3657940" cy="1997653"/>
          </a:xfrm>
          <a:prstGeom prst="rect">
            <a:avLst/>
          </a:prstGeom>
          <a:solidFill>
            <a:srgbClr val="FDEADA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4" name="Picture 53" descr="p0.tiff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3768" y="2069888"/>
            <a:ext cx="3524076" cy="1243147"/>
          </a:xfrm>
          <a:prstGeom prst="rect">
            <a:avLst/>
          </a:prstGeom>
        </p:spPr>
      </p:pic>
      <p:sp>
        <p:nvSpPr>
          <p:cNvPr id="55" name="TextBox 54"/>
          <p:cNvSpPr txBox="1"/>
          <p:nvPr/>
        </p:nvSpPr>
        <p:spPr>
          <a:xfrm>
            <a:off x="2594992" y="3392221"/>
            <a:ext cx="3129136" cy="259649"/>
          </a:xfrm>
          <a:prstGeom prst="rect">
            <a:avLst/>
          </a:prstGeom>
          <a:solidFill>
            <a:srgbClr val="D9D9D9"/>
          </a:solidFill>
        </p:spPr>
        <p:txBody>
          <a:bodyPr wrap="square" lIns="74258" tIns="37129" rIns="74258" bIns="37129" rtlCol="0">
            <a:spAutoFit/>
          </a:bodyPr>
          <a:lstStyle/>
          <a:p>
            <a:r>
              <a:rPr lang="en-GB" sz="1200" u="sng" dirty="0">
                <a:solidFill>
                  <a:srgbClr val="000000"/>
                </a:solidFill>
                <a:latin typeface="Calibri"/>
                <a:cs typeface="Calibri"/>
              </a:rPr>
              <a:t>C. </a:t>
            </a:r>
            <a:r>
              <a:rPr lang="en-GB" sz="1200" u="sng" dirty="0" err="1">
                <a:solidFill>
                  <a:srgbClr val="000000"/>
                </a:solidFill>
                <a:latin typeface="Calibri"/>
                <a:cs typeface="Calibri"/>
              </a:rPr>
              <a:t>Ahdida</a:t>
            </a:r>
            <a:r>
              <a:rPr lang="en-GB" sz="1200" dirty="0">
                <a:solidFill>
                  <a:srgbClr val="000000"/>
                </a:solidFill>
                <a:latin typeface="Calibri"/>
                <a:cs typeface="Calibri"/>
              </a:rPr>
              <a:t>, P. </a:t>
            </a:r>
            <a:r>
              <a:rPr lang="en-GB" sz="1200" dirty="0" err="1">
                <a:solidFill>
                  <a:srgbClr val="000000"/>
                </a:solidFill>
                <a:latin typeface="Calibri"/>
                <a:cs typeface="Calibri"/>
              </a:rPr>
              <a:t>Vojtyla</a:t>
            </a:r>
            <a:r>
              <a:rPr lang="en-GB" sz="1200" dirty="0">
                <a:solidFill>
                  <a:srgbClr val="000000"/>
                </a:solidFill>
                <a:latin typeface="Calibri"/>
                <a:cs typeface="Calibri"/>
              </a:rPr>
              <a:t>, M. </a:t>
            </a:r>
            <a:r>
              <a:rPr lang="en-GB" sz="1200" dirty="0" err="1">
                <a:solidFill>
                  <a:srgbClr val="000000"/>
                </a:solidFill>
                <a:latin typeface="Calibri"/>
                <a:cs typeface="Calibri"/>
              </a:rPr>
              <a:t>Widorski</a:t>
            </a:r>
            <a:r>
              <a:rPr lang="en-GB" sz="1200" dirty="0">
                <a:solidFill>
                  <a:srgbClr val="000000"/>
                </a:solidFill>
                <a:latin typeface="Calibri"/>
                <a:cs typeface="Calibri"/>
              </a:rPr>
              <a:t>, H. </a:t>
            </a:r>
            <a:r>
              <a:rPr lang="en-GB" sz="1200" dirty="0" err="1">
                <a:solidFill>
                  <a:srgbClr val="000000"/>
                </a:solidFill>
                <a:latin typeface="Calibri"/>
                <a:cs typeface="Calibri"/>
              </a:rPr>
              <a:t>Vincke</a:t>
            </a:r>
            <a:endParaRPr lang="en-US" sz="1200" dirty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2866578" y="1779662"/>
            <a:ext cx="2425502" cy="275038"/>
          </a:xfrm>
          <a:prstGeom prst="rect">
            <a:avLst/>
          </a:prstGeom>
          <a:solidFill>
            <a:srgbClr val="FCD5B5"/>
          </a:solidFill>
        </p:spPr>
        <p:txBody>
          <a:bodyPr wrap="square" lIns="74258" tIns="37129" rIns="74258" bIns="37129" rtlCol="0">
            <a:spAutoFit/>
          </a:bodyPr>
          <a:lstStyle/>
          <a:p>
            <a:r>
              <a:rPr lang="en-US" sz="1300" b="1" dirty="0">
                <a:latin typeface="Calibri"/>
                <a:cs typeface="Calibri"/>
              </a:rPr>
              <a:t>Conformity Verification Scheme</a:t>
            </a:r>
            <a:endParaRPr lang="en-US" sz="1300" dirty="0">
              <a:latin typeface="Calibri"/>
              <a:cs typeface="Calibri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36</a:t>
            </a:fld>
            <a:endParaRPr lang="en-GB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86172C7-8D2F-4212-2660-D46CF004B4C0}"/>
              </a:ext>
            </a:extLst>
          </p:cNvPr>
          <p:cNvSpPr txBox="1"/>
          <p:nvPr/>
        </p:nvSpPr>
        <p:spPr>
          <a:xfrm>
            <a:off x="6368470" y="1952929"/>
            <a:ext cx="2740034" cy="83099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>
              <a:lnSpc>
                <a:spcPct val="100000"/>
              </a:lnSpc>
              <a:buClr>
                <a:srgbClr val="000000"/>
              </a:buClr>
            </a:pPr>
            <a:r>
              <a:rPr lang="en-US" sz="1200" spc="-1" dirty="0">
                <a:latin typeface="Calibri" panose="020F0502020204030204" pitchFamily="34" charset="0"/>
                <a:cs typeface="Calibri" panose="020F0502020204030204" pitchFamily="34" charset="0"/>
              </a:rPr>
              <a:t>Tentative specifications to study system in detail</a:t>
            </a:r>
          </a:p>
          <a:p>
            <a:pPr>
              <a:lnSpc>
                <a:spcPct val="100000"/>
              </a:lnSpc>
              <a:buClr>
                <a:srgbClr val="000000"/>
              </a:buClr>
            </a:pPr>
            <a:r>
              <a:rPr lang="en-US" sz="1200" b="0" strike="noStrike" spc="-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Plan a mockup with existing equipment and new movers to verify system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E543DA9-CB4C-4359-CFE9-C9499C0DA464}"/>
              </a:ext>
            </a:extLst>
          </p:cNvPr>
          <p:cNvSpPr txBox="1"/>
          <p:nvPr/>
        </p:nvSpPr>
        <p:spPr>
          <a:xfrm>
            <a:off x="942467" y="2800261"/>
            <a:ext cx="3140210" cy="46166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marL="0" indent="0">
              <a:buClr>
                <a:srgbClr val="000000"/>
              </a:buClr>
              <a:buFont typeface="Arial"/>
              <a:buNone/>
            </a:pPr>
            <a:r>
              <a:rPr lang="en-US" sz="1200" spc="-1" dirty="0">
                <a:latin typeface="Calibri" panose="020F0502020204030204" pitchFamily="34" charset="0"/>
                <a:cs typeface="Calibri" panose="020F0502020204030204" pitchFamily="34" charset="0"/>
              </a:rPr>
              <a:t>Improved estimates of impact of neutrino flux</a:t>
            </a:r>
          </a:p>
          <a:p>
            <a:pPr marL="285840" indent="-285840">
              <a:buClr>
                <a:srgbClr val="000000"/>
              </a:buClr>
            </a:pPr>
            <a:r>
              <a:rPr lang="en-US" sz="1200" spc="-1" dirty="0">
                <a:latin typeface="Calibri" panose="020F0502020204030204" pitchFamily="34" charset="0"/>
                <a:cs typeface="Calibri" panose="020F0502020204030204" pitchFamily="34" charset="0"/>
              </a:rPr>
              <a:t>Estimates of impact on the accelerator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3AA0281-1E6A-9132-77FB-CA2C9A58815A}"/>
              </a:ext>
            </a:extLst>
          </p:cNvPr>
          <p:cNvSpPr txBox="1"/>
          <p:nvPr/>
        </p:nvSpPr>
        <p:spPr>
          <a:xfrm>
            <a:off x="5892510" y="4077745"/>
            <a:ext cx="2279890" cy="27699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marL="0" indent="0">
              <a:buClr>
                <a:srgbClr val="000000"/>
              </a:buClr>
              <a:buFont typeface="Arial"/>
              <a:buNone/>
            </a:pPr>
            <a:r>
              <a:rPr lang="en-US" sz="1200" spc="-1" dirty="0">
                <a:latin typeface="Calibri" panose="020F0502020204030204" pitchFamily="34" charset="0"/>
                <a:cs typeface="Calibri" panose="020F0502020204030204" pitchFamily="34" charset="0"/>
              </a:rPr>
              <a:t>Civil engineering studies continue</a:t>
            </a:r>
          </a:p>
        </p:txBody>
      </p:sp>
    </p:spTree>
    <p:extLst>
      <p:ext uri="{BB962C8B-B14F-4D97-AF65-F5344CB8AC3E}">
        <p14:creationId xmlns:p14="http://schemas.microsoft.com/office/powerpoint/2010/main" val="3035690722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D. Schulte                        Muon Collider Status, Annual Meeting, Orsay, June 2023 </a:t>
            </a:r>
            <a:endParaRPr lang="en-GB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1295400" y="-20538"/>
            <a:ext cx="6781800" cy="565175"/>
          </a:xfrm>
        </p:spPr>
        <p:txBody>
          <a:bodyPr/>
          <a:lstStyle/>
          <a:p>
            <a:r>
              <a:rPr lang="en-US" sz="3200" dirty="0">
                <a:latin typeface="Calibri"/>
                <a:cs typeface="Calibri"/>
              </a:rPr>
              <a:t>Interim Report</a:t>
            </a:r>
          </a:p>
        </p:txBody>
      </p:sp>
      <p:sp>
        <p:nvSpPr>
          <p:cNvPr id="4" name="TextBox 7">
            <a:extLst>
              <a:ext uri="{FF2B5EF4-FFF2-40B4-BE49-F238E27FC236}">
                <a16:creationId xmlns:a16="http://schemas.microsoft.com/office/drawing/2014/main" id="{45F55EB9-21EA-6446-98FE-FEF3ABA31BC3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467544" y="771550"/>
            <a:ext cx="8305800" cy="39097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74160" tIns="37080" rIns="74160" bIns="37080" anchor="t">
            <a:spAutoFit/>
          </a:bodyPr>
          <a:lstStyle/>
          <a:p>
            <a:pPr marL="0" indent="0">
              <a:lnSpc>
                <a:spcPct val="100000"/>
              </a:lnSpc>
              <a:buClr>
                <a:srgbClr val="000000"/>
              </a:buClr>
              <a:buNone/>
            </a:pPr>
            <a:r>
              <a:rPr lang="en-US" sz="1400" b="1" spc="-1" dirty="0">
                <a:latin typeface="Calibri" panose="020F0502020204030204" pitchFamily="34" charset="0"/>
                <a:cs typeface="Calibri" panose="020F0502020204030204" pitchFamily="34" charset="0"/>
              </a:rPr>
              <a:t>Purpose</a:t>
            </a:r>
            <a:endParaRPr lang="en-US" sz="1400" b="1" strike="noStrike" spc="-1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840" indent="-28584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en-US" sz="1400" b="0" strike="noStrike" spc="-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Help to </a:t>
            </a:r>
            <a:r>
              <a:rPr lang="en-US" sz="1400" spc="-1" dirty="0">
                <a:latin typeface="Calibri" panose="020F0502020204030204" pitchFamily="34" charset="0"/>
                <a:cs typeface="Calibri" panose="020F0502020204030204" pitchFamily="34" charset="0"/>
              </a:rPr>
              <a:t>increase support from Council and other funding agencies, the laboratories and the community</a:t>
            </a:r>
            <a:endParaRPr lang="en-US" sz="1400" b="0" strike="noStrike" spc="-1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840" indent="-28584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en-US" sz="1400" b="0" strike="noStrike" spc="-1" dirty="0">
                <a:solidFill>
                  <a:srgbClr val="00000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Manage expectation for next reports</a:t>
            </a:r>
            <a:endParaRPr lang="en-US" sz="1400" b="0" strike="noStrike" spc="-1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840" indent="-28584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en-US" sz="1400" b="0" strike="noStrike" spc="-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Prepare key elements of the R&amp;D</a:t>
            </a:r>
          </a:p>
          <a:p>
            <a:pPr marL="285840" indent="-28584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endParaRPr lang="en-US" sz="1400" b="0" strike="noStrike" spc="-1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lnSpc>
                <a:spcPct val="100000"/>
              </a:lnSpc>
              <a:buClr>
                <a:srgbClr val="000000"/>
              </a:buClr>
              <a:buNone/>
            </a:pPr>
            <a:r>
              <a:rPr lang="en-US" sz="1400" b="1" spc="-1" dirty="0"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Scope</a:t>
            </a:r>
            <a:endParaRPr lang="en-US" sz="1400" b="1" strike="noStrike" spc="-1" dirty="0">
              <a:solidFill>
                <a:srgbClr val="000000"/>
              </a:solidFill>
              <a:latin typeface="Calibri" panose="020F0502020204030204" pitchFamily="34" charset="0"/>
              <a:ea typeface="DejaVu Sans"/>
              <a:cs typeface="Calibri" panose="020F0502020204030204" pitchFamily="34" charset="0"/>
            </a:endParaRPr>
          </a:p>
          <a:p>
            <a:pPr marL="285840" indent="-28584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en-US" sz="1400" b="0" strike="noStrike" spc="-1" dirty="0">
                <a:solidFill>
                  <a:srgbClr val="00000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Cover physics, detector, accelerator and technologies</a:t>
            </a:r>
          </a:p>
          <a:p>
            <a:pPr marL="285840" indent="-28584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en-US" sz="1400" b="0" strike="noStrike" spc="-1" dirty="0">
                <a:solidFill>
                  <a:srgbClr val="00000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Describe progress in funding and work</a:t>
            </a:r>
          </a:p>
          <a:p>
            <a:pPr marL="285840" indent="-28584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en-US" sz="1400" spc="-1" dirty="0"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Describe what we are doing by 2025</a:t>
            </a:r>
            <a:endParaRPr lang="en-US" sz="1400" b="0" strike="noStrike" spc="-1" dirty="0">
              <a:solidFill>
                <a:srgbClr val="000000"/>
              </a:solidFill>
              <a:latin typeface="Calibri" panose="020F0502020204030204" pitchFamily="34" charset="0"/>
              <a:ea typeface="DejaVu Sans"/>
              <a:cs typeface="Calibri" panose="020F0502020204030204" pitchFamily="34" charset="0"/>
            </a:endParaRPr>
          </a:p>
          <a:p>
            <a:pPr marL="285840" indent="-28584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en-US" sz="1400" b="0" strike="noStrike" spc="-1" dirty="0">
                <a:solidFill>
                  <a:srgbClr val="00000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Identify further resource needs and motivate further increase of support</a:t>
            </a:r>
            <a:endParaRPr lang="en-US" sz="1400" b="0" strike="noStrike" spc="-1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840" indent="-28584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en-US" sz="1400" b="0" strike="noStrike" spc="-1" dirty="0">
                <a:solidFill>
                  <a:srgbClr val="00000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Earmark key elements of the study</a:t>
            </a:r>
            <a:endParaRPr lang="en-US" sz="1400" b="0" strike="noStrike" spc="-1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32000" lvl="1" indent="-216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400" b="0" strike="noStrike" spc="-1" dirty="0">
                <a:solidFill>
                  <a:srgbClr val="00000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e.g. RF test stand to support the need of an infrastructure</a:t>
            </a:r>
            <a:endParaRPr lang="en-US" sz="1400" b="0" strike="noStrike" spc="-1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32000" lvl="1" indent="-216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400" b="0" strike="noStrike" spc="-1" dirty="0">
                <a:solidFill>
                  <a:srgbClr val="00000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e.g. highlight that options exist to site the demonstrator</a:t>
            </a:r>
          </a:p>
          <a:p>
            <a:pPr marL="432000" lvl="1" indent="-216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endParaRPr lang="en-US" sz="1400" spc="-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Clr>
                <a:srgbClr val="000000"/>
              </a:buClr>
              <a:buSzPct val="45000"/>
              <a:buNone/>
            </a:pPr>
            <a:r>
              <a:rPr lang="en-US" sz="1400" strike="noStrike" spc="-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Due </a:t>
            </a:r>
            <a:r>
              <a:rPr lang="en-US" sz="1400" b="1" strike="noStrike" spc="-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</a:t>
            </a:r>
            <a:r>
              <a:rPr lang="en-US" sz="1400" b="1" spc="-1" dirty="0">
                <a:latin typeface="Calibri" panose="020F0502020204030204" pitchFamily="34" charset="0"/>
                <a:cs typeface="Calibri" panose="020F0502020204030204" pitchFamily="34" charset="0"/>
              </a:rPr>
              <a:t>nd of 2023 or early 2024</a:t>
            </a:r>
            <a:endParaRPr lang="en-US" sz="1400" b="1" strike="noStrike" spc="-1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284E889-4BBD-8FB4-5358-FD46ECB86D2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37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72808806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D. Schulte                        Muon Collider Status, Annual Meeting, Orsay, June 2023 </a:t>
            </a:r>
            <a:endParaRPr lang="en-GB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1295400" y="-20538"/>
            <a:ext cx="6781800" cy="565175"/>
          </a:xfrm>
        </p:spPr>
        <p:txBody>
          <a:bodyPr/>
          <a:lstStyle/>
          <a:p>
            <a:r>
              <a:rPr lang="en-US" sz="3200" dirty="0">
                <a:latin typeface="Calibri"/>
                <a:cs typeface="Calibri"/>
              </a:rPr>
              <a:t>Tentative Interim Report Structure </a:t>
            </a:r>
          </a:p>
        </p:txBody>
      </p:sp>
      <p:sp>
        <p:nvSpPr>
          <p:cNvPr id="2" name="TextBox 4">
            <a:extLst>
              <a:ext uri="{FF2B5EF4-FFF2-40B4-BE49-F238E27FC236}">
                <a16:creationId xmlns:a16="http://schemas.microsoft.com/office/drawing/2014/main" id="{E2301CAD-9BB7-986C-A6D7-9A2E0D447712}"/>
              </a:ext>
            </a:extLst>
          </p:cNvPr>
          <p:cNvSpPr/>
          <p:nvPr/>
        </p:nvSpPr>
        <p:spPr>
          <a:xfrm>
            <a:off x="4686300" y="922557"/>
            <a:ext cx="4176328" cy="3737425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74160" tIns="37080" rIns="74160" bIns="37080" anchor="t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400" strike="noStrike" spc="-1" dirty="0">
                <a:solidFill>
                  <a:srgbClr val="000000"/>
                </a:solidFill>
                <a:latin typeface="Calibri"/>
                <a:ea typeface="DejaVu Sans"/>
              </a:rPr>
              <a:t>Layout for each section</a:t>
            </a:r>
          </a:p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1400" spc="-1" dirty="0">
                <a:solidFill>
                  <a:srgbClr val="000000"/>
                </a:solidFill>
                <a:latin typeface="Calibri"/>
                <a:ea typeface="DejaVu Sans"/>
              </a:rPr>
              <a:t>B</a:t>
            </a:r>
            <a:r>
              <a:rPr lang="en-US" sz="1400" strike="noStrike" spc="-1" dirty="0">
                <a:solidFill>
                  <a:srgbClr val="000000"/>
                </a:solidFill>
                <a:latin typeface="Calibri"/>
                <a:ea typeface="DejaVu Sans"/>
              </a:rPr>
              <a:t>ut maybe group differently</a:t>
            </a:r>
          </a:p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1400" strike="noStrike" spc="-1" dirty="0">
                <a:solidFill>
                  <a:srgbClr val="000000"/>
                </a:solidFill>
                <a:latin typeface="Calibri"/>
                <a:ea typeface="DejaVu Sans"/>
              </a:rPr>
              <a:t>After all a matrix</a:t>
            </a:r>
          </a:p>
          <a:p>
            <a:pPr>
              <a:lnSpc>
                <a:spcPct val="100000"/>
              </a:lnSpc>
            </a:pPr>
            <a:endParaRPr lang="en-US" sz="1400" b="1" strike="noStrike" spc="-1" dirty="0">
              <a:solidFill>
                <a:srgbClr val="000000"/>
              </a:solidFill>
              <a:latin typeface="Calibri"/>
              <a:ea typeface="DejaVu Sans"/>
            </a:endParaRPr>
          </a:p>
          <a:p>
            <a:pPr>
              <a:lnSpc>
                <a:spcPct val="100000"/>
              </a:lnSpc>
            </a:pPr>
            <a:r>
              <a:rPr lang="en-US" sz="1400" b="1" strike="noStrike" spc="-1" dirty="0">
                <a:solidFill>
                  <a:srgbClr val="000000"/>
                </a:solidFill>
                <a:latin typeface="Calibri"/>
                <a:ea typeface="DejaVu Sans"/>
              </a:rPr>
              <a:t>System Overview</a:t>
            </a:r>
            <a:endParaRPr lang="en-US" sz="1400" b="0" strike="noStrike" spc="-1" dirty="0">
              <a:solidFill>
                <a:srgbClr val="000000"/>
              </a:solidFill>
              <a:latin typeface="Arial"/>
            </a:endParaRPr>
          </a:p>
          <a:p>
            <a:pPr marL="285840" indent="-28584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en-US" sz="1200" b="0" strike="noStrike" spc="-1" dirty="0">
                <a:solidFill>
                  <a:srgbClr val="000000"/>
                </a:solidFill>
                <a:latin typeface="Calibri"/>
                <a:ea typeface="DejaVu Sans"/>
              </a:rPr>
              <a:t>Short description of the system</a:t>
            </a:r>
            <a:endParaRPr lang="en-US" sz="12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14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400" b="1" strike="noStrike" spc="-1" dirty="0">
                <a:solidFill>
                  <a:srgbClr val="000000"/>
                </a:solidFill>
                <a:latin typeface="Calibri"/>
                <a:ea typeface="DejaVu Sans"/>
              </a:rPr>
              <a:t>Key challenges</a:t>
            </a:r>
            <a:endParaRPr lang="en-US" sz="1400" b="0" strike="noStrike" spc="-1" dirty="0">
              <a:solidFill>
                <a:srgbClr val="000000"/>
              </a:solidFill>
              <a:latin typeface="Arial"/>
            </a:endParaRPr>
          </a:p>
          <a:p>
            <a:pPr marL="285840" indent="-28584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en-US" sz="1200" b="0" strike="noStrike" spc="-1" dirty="0">
                <a:solidFill>
                  <a:srgbClr val="000000"/>
                </a:solidFill>
                <a:latin typeface="Calibri"/>
                <a:ea typeface="DejaVu Sans"/>
              </a:rPr>
              <a:t>Reminder of key challenges of the system?</a:t>
            </a:r>
            <a:endParaRPr lang="en-US" sz="12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12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400" b="1" strike="noStrike" spc="-1" dirty="0">
                <a:solidFill>
                  <a:srgbClr val="000000"/>
                </a:solidFill>
                <a:latin typeface="Calibri"/>
                <a:ea typeface="DejaVu Sans"/>
              </a:rPr>
              <a:t>Work progress since Roadmap</a:t>
            </a:r>
            <a:endParaRPr lang="en-US" sz="1400" b="0" strike="noStrike" spc="-1" dirty="0">
              <a:solidFill>
                <a:srgbClr val="000000"/>
              </a:solidFill>
              <a:latin typeface="Arial"/>
            </a:endParaRPr>
          </a:p>
          <a:p>
            <a:pPr marL="285840" indent="-28584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en-US" sz="1200" b="0" strike="noStrike" spc="-1" dirty="0">
                <a:solidFill>
                  <a:srgbClr val="000000"/>
                </a:solidFill>
                <a:latin typeface="Calibri"/>
                <a:ea typeface="DejaVu Sans"/>
              </a:rPr>
              <a:t>Status of the current concept</a:t>
            </a:r>
            <a:endParaRPr lang="en-US" sz="12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14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400" b="1" strike="noStrike" spc="-1" dirty="0">
                <a:solidFill>
                  <a:srgbClr val="000000"/>
                </a:solidFill>
                <a:latin typeface="Calibri"/>
                <a:ea typeface="DejaVu Sans"/>
              </a:rPr>
              <a:t>Work planned for Evaluation Report</a:t>
            </a:r>
            <a:endParaRPr lang="en-US" sz="1400" b="0" strike="noStrike" spc="-1" dirty="0">
              <a:solidFill>
                <a:srgbClr val="000000"/>
              </a:solidFill>
              <a:latin typeface="Arial"/>
            </a:endParaRPr>
          </a:p>
          <a:p>
            <a:pPr marL="285840" indent="-28584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en-US" sz="1200" b="0" strike="noStrike" spc="-1" dirty="0">
                <a:solidFill>
                  <a:srgbClr val="000000"/>
                </a:solidFill>
                <a:latin typeface="Calibri"/>
                <a:ea typeface="DejaVu Sans"/>
              </a:rPr>
              <a:t>Based on existing resources</a:t>
            </a:r>
            <a:endParaRPr lang="en-US" sz="12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12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400" b="1" strike="noStrike" spc="-1" dirty="0">
                <a:solidFill>
                  <a:srgbClr val="000000"/>
                </a:solidFill>
                <a:latin typeface="Calibri"/>
                <a:ea typeface="DejaVu Sans"/>
              </a:rPr>
              <a:t>Important missing Effort</a:t>
            </a:r>
            <a:endParaRPr lang="en-US" sz="1400" b="0" strike="noStrike" spc="-1" dirty="0">
              <a:solidFill>
                <a:srgbClr val="000000"/>
              </a:solidFill>
              <a:latin typeface="Arial"/>
            </a:endParaRPr>
          </a:p>
          <a:p>
            <a:pPr marL="285840" indent="-28584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en-US" sz="1200" b="0" strike="noStrike" spc="-1" dirty="0">
                <a:solidFill>
                  <a:srgbClr val="000000"/>
                </a:solidFill>
                <a:latin typeface="Calibri"/>
                <a:ea typeface="DejaVu Sans"/>
              </a:rPr>
              <a:t>What would be important to add?</a:t>
            </a:r>
            <a:endParaRPr lang="en-US" sz="1200" b="0" strike="noStrike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8" name="TextBox 1">
            <a:extLst>
              <a:ext uri="{FF2B5EF4-FFF2-40B4-BE49-F238E27FC236}">
                <a16:creationId xmlns:a16="http://schemas.microsoft.com/office/drawing/2014/main" id="{61241DCC-C2A2-368F-E5F1-2F98302A47BA}"/>
              </a:ext>
            </a:extLst>
          </p:cNvPr>
          <p:cNvSpPr/>
          <p:nvPr/>
        </p:nvSpPr>
        <p:spPr>
          <a:xfrm>
            <a:off x="323528" y="881907"/>
            <a:ext cx="4007160" cy="3922091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74160" tIns="37080" rIns="74160" bIns="37080" anchor="t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400" b="1" strike="noStrike" spc="-1" dirty="0">
                <a:solidFill>
                  <a:srgbClr val="000000"/>
                </a:solidFill>
                <a:latin typeface="Calibri"/>
                <a:ea typeface="DejaVu Sans"/>
              </a:rPr>
              <a:t>Collaboration Development</a:t>
            </a:r>
            <a:endParaRPr lang="en-US" sz="14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12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400" b="1" strike="noStrike" spc="-1" dirty="0">
                <a:solidFill>
                  <a:srgbClr val="000000"/>
                </a:solidFill>
                <a:latin typeface="Calibri"/>
                <a:ea typeface="DejaVu Sans"/>
              </a:rPr>
              <a:t>Physics Potential</a:t>
            </a:r>
          </a:p>
          <a:p>
            <a:pPr>
              <a:lnSpc>
                <a:spcPct val="100000"/>
              </a:lnSpc>
            </a:pPr>
            <a:endParaRPr lang="en-US" sz="1400" b="1" spc="-1" dirty="0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100000"/>
              </a:lnSpc>
            </a:pPr>
            <a:r>
              <a:rPr lang="en-US" sz="1400" b="1" spc="-1" dirty="0">
                <a:solidFill>
                  <a:srgbClr val="000000"/>
                </a:solidFill>
                <a:latin typeface="Calibri"/>
              </a:rPr>
              <a:t>…</a:t>
            </a:r>
          </a:p>
          <a:p>
            <a:pPr>
              <a:lnSpc>
                <a:spcPct val="100000"/>
              </a:lnSpc>
            </a:pPr>
            <a:endParaRPr lang="en-US" sz="1400" b="1" spc="-1" dirty="0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100000"/>
              </a:lnSpc>
            </a:pPr>
            <a:r>
              <a:rPr lang="en-US" sz="1400" b="1" strike="noStrike" spc="-1" dirty="0">
                <a:solidFill>
                  <a:srgbClr val="00000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Accelerator technologies</a:t>
            </a:r>
            <a:endParaRPr lang="en-US" sz="1400" b="0" strike="noStrike" spc="-1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00000"/>
              </a:lnSpc>
            </a:pPr>
            <a:endParaRPr lang="en-US" sz="1400" b="0" strike="noStrike" spc="-1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00000"/>
              </a:lnSpc>
            </a:pPr>
            <a:r>
              <a:rPr lang="en-US" sz="1400" b="1" strike="noStrike" spc="-1" dirty="0">
                <a:solidFill>
                  <a:srgbClr val="00000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Synergies</a:t>
            </a:r>
            <a:endParaRPr lang="en-US" sz="1400" b="0" strike="noStrike" spc="-1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840" indent="-28584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en-US" sz="1400" b="0" strike="noStrike" spc="-1" dirty="0">
                <a:solidFill>
                  <a:srgbClr val="00000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Technologies</a:t>
            </a:r>
            <a:endParaRPr lang="en-US" sz="1400" b="0" strike="noStrike" spc="-1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840" indent="-28584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en-US" sz="1400" b="0" strike="noStrike" spc="-1" dirty="0">
                <a:solidFill>
                  <a:srgbClr val="00000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Facilities</a:t>
            </a:r>
            <a:endParaRPr lang="en-US" sz="1400" b="0" strike="noStrike" spc="-1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840" indent="-28584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en-US" sz="1400" b="0" strike="noStrike" spc="-1" dirty="0">
                <a:solidFill>
                  <a:srgbClr val="00000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Experiments</a:t>
            </a:r>
            <a:endParaRPr lang="en-US" sz="1400" b="0" strike="noStrike" spc="-1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00000"/>
              </a:lnSpc>
            </a:pPr>
            <a:endParaRPr lang="en-US" sz="1400" b="0" strike="noStrike" spc="-1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00000"/>
              </a:lnSpc>
            </a:pPr>
            <a:r>
              <a:rPr lang="en-US" sz="1400" b="1" strike="noStrike" spc="-1" dirty="0">
                <a:solidFill>
                  <a:srgbClr val="00000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R&amp;D </a:t>
            </a:r>
            <a:r>
              <a:rPr lang="en-US" sz="1400" b="1" strike="noStrike" spc="-1" dirty="0" err="1">
                <a:solidFill>
                  <a:srgbClr val="00000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programme</a:t>
            </a:r>
            <a:r>
              <a:rPr lang="en-US" sz="1400" b="1" strike="noStrike" spc="-1" dirty="0">
                <a:solidFill>
                  <a:srgbClr val="00000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 development</a:t>
            </a:r>
            <a:endParaRPr lang="en-US" sz="1400" b="0" strike="noStrike" spc="-1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840" indent="-28584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en-US" sz="1400" b="0" strike="noStrike" spc="-1" dirty="0">
                <a:solidFill>
                  <a:srgbClr val="00000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Demonstrator</a:t>
            </a:r>
            <a:endParaRPr lang="en-US" sz="1400" b="0" strike="noStrike" spc="-1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840" indent="-28584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en-US" sz="1400" b="0" strike="noStrike" spc="-1" dirty="0">
                <a:solidFill>
                  <a:srgbClr val="00000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RF test stand</a:t>
            </a:r>
            <a:endParaRPr lang="en-US" sz="1400" b="0" strike="noStrike" spc="-1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00000"/>
              </a:lnSpc>
            </a:pPr>
            <a:endParaRPr lang="en-US" sz="1400" b="0" strike="noStrike" spc="-1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00000"/>
              </a:lnSpc>
            </a:pPr>
            <a:r>
              <a:rPr lang="en-US" sz="1400" b="1" strike="noStrike" spc="-1" dirty="0">
                <a:solidFill>
                  <a:srgbClr val="00000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Executive Summary</a:t>
            </a:r>
            <a:endParaRPr lang="en-US" sz="1400" b="0" strike="noStrike" spc="-1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FEA11D6C-CFAF-4C54-0A1E-83A95BDD4CB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38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559170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2"/>
          </p:nvPr>
        </p:nvSpPr>
        <p:spPr>
          <a:xfrm>
            <a:off x="826740" y="547762"/>
            <a:ext cx="7719120" cy="3608164"/>
          </a:xfrm>
        </p:spPr>
        <p:txBody>
          <a:bodyPr/>
          <a:lstStyle/>
          <a:p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Preparing publication policy</a:t>
            </a:r>
          </a:p>
          <a:p>
            <a:pPr lvl="1"/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Devil is in the detail, will profit from CLIC model</a:t>
            </a:r>
          </a:p>
          <a:p>
            <a:pPr lvl="1"/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Goal is to be open, anyone following our procedure can talk or publish for the muon collider collaboration</a:t>
            </a:r>
          </a:p>
          <a:p>
            <a:pPr lvl="1"/>
            <a:endParaRPr lang="en-US" sz="1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Preparing data policy</a:t>
            </a:r>
          </a:p>
          <a:p>
            <a:pPr lvl="1"/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As open as possible: instill confidence in our results, profit from voluntary contributions</a:t>
            </a:r>
          </a:p>
          <a:p>
            <a:pPr lvl="1"/>
            <a:endParaRPr lang="en-US" sz="1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Started INDICO page to collect information about resources by all partners</a:t>
            </a:r>
          </a:p>
          <a:p>
            <a:pPr lvl="1"/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Thanks to Luca and Alexia Augier, help also from Steinar, Chris, </a:t>
            </a:r>
            <a:r>
              <a:rPr lang="en-US" sz="1400" dirty="0" err="1">
                <a:latin typeface="Calibri" panose="020F0502020204030204" pitchFamily="34" charset="0"/>
                <a:cs typeface="Calibri" panose="020F0502020204030204" pitchFamily="34" charset="0"/>
              </a:rPr>
              <a:t>Sergo</a:t>
            </a: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, and Nadia</a:t>
            </a:r>
          </a:p>
          <a:p>
            <a:pPr lvl="1"/>
            <a:endParaRPr lang="en-US" sz="1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CERN extended MTP for muon collider until 2028</a:t>
            </a:r>
          </a:p>
          <a:p>
            <a:pPr lvl="1"/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Total material budget has increased by a factor two, but needs to redistributed</a:t>
            </a:r>
          </a:p>
          <a:p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CERN will create an EP-UMC unit to ease inscription of users, moving forward with grey book</a:t>
            </a:r>
          </a:p>
          <a:p>
            <a:endParaRPr lang="en-US" sz="1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EPJC article still under review (thanks to all contributors, in particular Andrea and Federico)</a:t>
            </a:r>
          </a:p>
          <a:p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D. Schulte                        Muon Collider Status, Annual Meeting, Orsay, June 2023 </a:t>
            </a:r>
            <a:endParaRPr lang="en-GB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1295400" y="-20538"/>
            <a:ext cx="6781800" cy="565175"/>
          </a:xfrm>
        </p:spPr>
        <p:txBody>
          <a:bodyPr/>
          <a:lstStyle/>
          <a:p>
            <a:r>
              <a:rPr lang="en-US" sz="3200" dirty="0">
                <a:latin typeface="Calibri"/>
                <a:cs typeface="Calibri"/>
              </a:rPr>
              <a:t>Other Points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3B903AE-4A2D-C567-181F-0AFB45632AC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39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814413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re 11"/>
          <p:cNvSpPr>
            <a:spLocks noGrp="1"/>
          </p:cNvSpPr>
          <p:nvPr>
            <p:ph type="title"/>
          </p:nvPr>
        </p:nvSpPr>
        <p:spPr>
          <a:xfrm>
            <a:off x="611560" y="-20538"/>
            <a:ext cx="7465640" cy="432048"/>
          </a:xfrm>
        </p:spPr>
        <p:txBody>
          <a:bodyPr/>
          <a:lstStyle/>
          <a:p>
            <a:r>
              <a:rPr lang="en-GB" sz="3200" b="0" dirty="0">
                <a:latin typeface="Calibri"/>
                <a:cs typeface="Calibri"/>
              </a:rPr>
              <a:t>US Snowmass Implementation Task Force</a:t>
            </a:r>
          </a:p>
        </p:txBody>
      </p:sp>
      <p:sp>
        <p:nvSpPr>
          <p:cNvPr id="5" name="Espace réservé du numéro de diapositive 3"/>
          <p:cNvSpPr txBox="1">
            <a:spLocks/>
          </p:cNvSpPr>
          <p:nvPr/>
        </p:nvSpPr>
        <p:spPr>
          <a:xfrm>
            <a:off x="7632576" y="4555307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457200" rtl="0" eaLnBrk="1" latinLnBrk="0" hangingPunct="1">
              <a:defRPr sz="1200" b="1" kern="1200">
                <a:solidFill>
                  <a:schemeClr val="bg1"/>
                </a:solidFill>
                <a:latin typeface="Arial Narrow"/>
                <a:ea typeface="+mn-ea"/>
                <a:cs typeface="Arial Narrow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74172A1-1CBF-0B40-9234-7D4D80EC19EA}" type="slidenum">
              <a:rPr lang="en-GB" smtClean="0"/>
              <a:pPr/>
              <a:t>4</a:t>
            </a:fld>
            <a:endParaRPr lang="en-GB" dirty="0"/>
          </a:p>
        </p:txBody>
      </p:sp>
      <p:sp>
        <p:nvSpPr>
          <p:cNvPr id="52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95536" y="4948014"/>
            <a:ext cx="7416824" cy="245664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 sz="1200">
                <a:latin typeface="Arial Narrow"/>
                <a:cs typeface="Arial Narrow"/>
              </a:defRPr>
            </a:lvl1pPr>
          </a:lstStyle>
          <a:p>
            <a:r>
              <a:rPr lang="en-US">
                <a:latin typeface="Calibri"/>
                <a:cs typeface="Calibri"/>
              </a:rPr>
              <a:t>D. Schulte                        Muon Collider Status, Annual Meeting, Orsay, June 2023 </a:t>
            </a:r>
            <a:endParaRPr lang="en-GB" dirty="0">
              <a:latin typeface="Calibri"/>
              <a:cs typeface="Calibri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09601" y="987574"/>
            <a:ext cx="288032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Calibri"/>
                <a:cs typeface="Calibri"/>
              </a:rPr>
              <a:t>ITP investigated the muon collider and concluded:</a:t>
            </a:r>
          </a:p>
          <a:p>
            <a:endParaRPr lang="en-US" sz="1400" dirty="0">
              <a:latin typeface="Calibri"/>
              <a:cs typeface="Calibri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err="1">
                <a:latin typeface="Calibri"/>
                <a:cs typeface="Calibri"/>
              </a:rPr>
              <a:t>Muon</a:t>
            </a:r>
            <a:r>
              <a:rPr lang="en-US" sz="1400" dirty="0">
                <a:latin typeface="Calibri"/>
                <a:cs typeface="Calibri"/>
              </a:rPr>
              <a:t> Collider is a viable option for the HEP future</a:t>
            </a:r>
          </a:p>
          <a:p>
            <a:endParaRPr lang="en-US" sz="1400" dirty="0">
              <a:latin typeface="Calibri"/>
              <a:cs typeface="Calibri"/>
            </a:endParaRPr>
          </a:p>
          <a:p>
            <a:r>
              <a:rPr lang="en-US" sz="1400" dirty="0">
                <a:latin typeface="Calibri"/>
                <a:cs typeface="Calibri"/>
              </a:rPr>
              <a:t>ITP provided parametric cost and power estimate for muon collider take it </a:t>
            </a:r>
            <a:r>
              <a:rPr lang="en-US" sz="1400" i="1" dirty="0">
                <a:latin typeface="Calibri"/>
                <a:cs typeface="Calibri"/>
              </a:rPr>
              <a:t>cum </a:t>
            </a:r>
            <a:r>
              <a:rPr lang="en-US" sz="1400" i="1" dirty="0" err="1">
                <a:latin typeface="Calibri"/>
                <a:cs typeface="Calibri"/>
              </a:rPr>
              <a:t>grano</a:t>
            </a:r>
            <a:r>
              <a:rPr lang="en-US" sz="1400" i="1" dirty="0">
                <a:latin typeface="Calibri"/>
                <a:cs typeface="Calibri"/>
              </a:rPr>
              <a:t> </a:t>
            </a:r>
            <a:r>
              <a:rPr lang="en-US" sz="1400" i="1" dirty="0" err="1">
                <a:latin typeface="Calibri"/>
                <a:cs typeface="Calibri"/>
              </a:rPr>
              <a:t>salis</a:t>
            </a:r>
            <a:endParaRPr lang="en-US" sz="1400" i="1" dirty="0">
              <a:latin typeface="Calibri"/>
              <a:cs typeface="Calibri"/>
            </a:endParaRPr>
          </a:p>
          <a:p>
            <a:endParaRPr lang="en-US" sz="1400" dirty="0">
              <a:latin typeface="Calibri"/>
              <a:cs typeface="Calibri"/>
            </a:endParaRPr>
          </a:p>
          <a:p>
            <a:r>
              <a:rPr lang="en-US" sz="1400" dirty="0">
                <a:latin typeface="Calibri"/>
                <a:cs typeface="Calibri"/>
              </a:rPr>
              <a:t>ITP places MC in same risk tier as FCC-</a:t>
            </a:r>
            <a:r>
              <a:rPr lang="en-US" sz="1400" dirty="0" err="1">
                <a:latin typeface="Calibri"/>
                <a:cs typeface="Calibri"/>
              </a:rPr>
              <a:t>hh</a:t>
            </a:r>
            <a:endParaRPr lang="en-US" sz="1400" dirty="0">
              <a:latin typeface="Calibri"/>
              <a:cs typeface="Calibri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4</a:t>
            </a:fld>
            <a:endParaRPr lang="en-GB" dirty="0"/>
          </a:p>
        </p:txBody>
      </p:sp>
      <p:pic>
        <p:nvPicPr>
          <p:cNvPr id="3" name="Picture 2" descr="Ohne Titel.pd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5679"/>
          <a:stretch/>
        </p:blipFill>
        <p:spPr>
          <a:xfrm>
            <a:off x="3302870" y="602026"/>
            <a:ext cx="5562600" cy="4276028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D1393D19-06D5-FC53-0D92-C15DD3F5EF45}"/>
              </a:ext>
            </a:extLst>
          </p:cNvPr>
          <p:cNvSpPr txBox="1"/>
          <p:nvPr/>
        </p:nvSpPr>
        <p:spPr>
          <a:xfrm>
            <a:off x="109601" y="3796863"/>
            <a:ext cx="3094247" cy="116955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CH" sz="1400" dirty="0">
                <a:latin typeface="Calibri" panose="020F0502020204030204" pitchFamily="34" charset="0"/>
                <a:cs typeface="Calibri" panose="020F0502020204030204" pitchFamily="34" charset="0"/>
              </a:rPr>
              <a:t>Th. Roser, R. Brinkmann, S. Cousineau, D. Denisov, S. Gessner, S. Gourlay, Ph. Lebrun, M. Narain, K. Oide, T. Raubenheimer, J. Seeman, V. Shiltsev, J. Straight, M. Turner, L. Wang et al.</a:t>
            </a:r>
          </a:p>
        </p:txBody>
      </p:sp>
    </p:spTree>
    <p:extLst>
      <p:ext uri="{BB962C8B-B14F-4D97-AF65-F5344CB8AC3E}">
        <p14:creationId xmlns:p14="http://schemas.microsoft.com/office/powerpoint/2010/main" val="1961887677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2"/>
          </p:nvPr>
        </p:nvSpPr>
        <p:spPr>
          <a:xfrm>
            <a:off x="457200" y="843558"/>
            <a:ext cx="8305800" cy="3536156"/>
          </a:xfrm>
        </p:spPr>
        <p:txBody>
          <a:bodyPr/>
          <a:lstStyle/>
          <a:p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The study is moving forward at good speed</a:t>
            </a:r>
          </a:p>
          <a:p>
            <a:endParaRPr lang="en-US" sz="1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Will prepare </a:t>
            </a:r>
            <a:r>
              <a:rPr lang="en-US" sz="1600" b="1" dirty="0">
                <a:latin typeface="Calibri" panose="020F0502020204030204" pitchFamily="34" charset="0"/>
                <a:cs typeface="Calibri" panose="020F0502020204030204" pitchFamily="34" charset="0"/>
              </a:rPr>
              <a:t>Interim Report</a:t>
            </a:r>
          </a:p>
          <a:p>
            <a:endParaRPr lang="en-US" sz="16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Will define </a:t>
            </a:r>
            <a:r>
              <a:rPr lang="en-US" sz="1600" b="1" dirty="0">
                <a:latin typeface="Calibri" panose="020F0502020204030204" pitchFamily="34" charset="0"/>
                <a:cs typeface="Calibri" panose="020F0502020204030204" pitchFamily="34" charset="0"/>
              </a:rPr>
              <a:t>tentative parameters</a:t>
            </a:r>
          </a:p>
          <a:p>
            <a:endParaRPr lang="en-US" sz="16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Hope to further increase rate of progress</a:t>
            </a:r>
          </a:p>
          <a:p>
            <a:pPr lvl="1"/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More team getting up to speed, often in </a:t>
            </a:r>
            <a:r>
              <a:rPr lang="en-US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MuCol</a:t>
            </a:r>
            <a:endParaRPr lang="en-US" sz="1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/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US contribution</a:t>
            </a:r>
          </a:p>
          <a:p>
            <a:pPr lvl="1"/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…</a:t>
            </a:r>
          </a:p>
          <a:p>
            <a:pPr marL="457200" lvl="1" indent="0">
              <a:buNone/>
            </a:pPr>
            <a:endParaRPr lang="en-US" sz="1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D. Schulte                        Muon Collider Status, Annual Meeting, Orsay, June 2023 </a:t>
            </a:r>
            <a:endParaRPr lang="en-GB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1295400" y="-20538"/>
            <a:ext cx="6781800" cy="565175"/>
          </a:xfrm>
        </p:spPr>
        <p:txBody>
          <a:bodyPr/>
          <a:lstStyle/>
          <a:p>
            <a:r>
              <a:rPr lang="en-US" sz="3200" dirty="0">
                <a:latin typeface="Calibri"/>
                <a:cs typeface="Calibri"/>
              </a:rPr>
              <a:t>Conclusion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3B903AE-4A2D-C567-181F-0AFB45632AC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40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92116249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D. Schulte                        Muon Collider Status, Annual Meeting, Orsay, June 2023 </a:t>
            </a:r>
            <a:endParaRPr lang="en-GB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1295400" y="-20538"/>
            <a:ext cx="6781800" cy="565175"/>
          </a:xfrm>
        </p:spPr>
        <p:txBody>
          <a:bodyPr/>
          <a:lstStyle/>
          <a:p>
            <a:r>
              <a:rPr lang="en-US" sz="3200" dirty="0">
                <a:latin typeface="Calibri"/>
                <a:cs typeface="Calibri"/>
              </a:rPr>
              <a:t>Reserve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000ABC8-311E-77AD-D66E-827D8941722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41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89448282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364908"/>
          </a:xfrm>
        </p:spPr>
        <p:txBody>
          <a:bodyPr>
            <a:noAutofit/>
          </a:bodyPr>
          <a:lstStyle/>
          <a:p>
            <a:r>
              <a:rPr lang="en-US" sz="3200" b="0" dirty="0" err="1">
                <a:latin typeface="Calibri"/>
                <a:cs typeface="Calibri"/>
              </a:rPr>
              <a:t>Muon</a:t>
            </a:r>
            <a:r>
              <a:rPr lang="en-US" sz="3200" b="0" dirty="0">
                <a:latin typeface="Calibri"/>
                <a:cs typeface="Calibri"/>
              </a:rPr>
              <a:t> Collider Luminosity Scaling</a:t>
            </a:r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D. Schulte                        Muon Collider Status, Annual Meeting, Orsay, June 2023 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266096" y="699542"/>
            <a:ext cx="5234808" cy="821069"/>
          </a:xfrm>
          <a:prstGeom prst="rect">
            <a:avLst/>
          </a:prstGeom>
          <a:noFill/>
        </p:spPr>
        <p:txBody>
          <a:bodyPr wrap="none" lIns="81608" tIns="40804" rIns="81608" bIns="40804" rtlCol="0">
            <a:spAutoFit/>
          </a:bodyPr>
          <a:lstStyle/>
          <a:p>
            <a:r>
              <a:rPr lang="en-US" sz="1600" dirty="0">
                <a:latin typeface="Calibri"/>
                <a:cs typeface="Calibri"/>
              </a:rPr>
              <a:t>Fundamental limitation</a:t>
            </a:r>
          </a:p>
          <a:p>
            <a:r>
              <a:rPr lang="en-US" sz="1600" dirty="0">
                <a:latin typeface="Calibri"/>
                <a:cs typeface="Calibri"/>
              </a:rPr>
              <a:t>Requires </a:t>
            </a:r>
            <a:r>
              <a:rPr lang="en-US" sz="1600" dirty="0" err="1">
                <a:latin typeface="Calibri"/>
                <a:cs typeface="Calibri"/>
              </a:rPr>
              <a:t>emittance</a:t>
            </a:r>
            <a:r>
              <a:rPr lang="en-US" sz="1600" dirty="0">
                <a:latin typeface="Calibri"/>
                <a:cs typeface="Calibri"/>
              </a:rPr>
              <a:t> preservation and advanced lattice design</a:t>
            </a:r>
          </a:p>
          <a:p>
            <a:r>
              <a:rPr lang="en-US" sz="1600" dirty="0">
                <a:latin typeface="Calibri"/>
                <a:cs typeface="Calibri"/>
              </a:rPr>
              <a:t>Applies to MAP scheme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4860032" y="3694662"/>
            <a:ext cx="4028770" cy="131351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lIns="81608" tIns="40804" rIns="81608" bIns="40804" rtlCol="0">
            <a:spAutoFit/>
          </a:bodyPr>
          <a:lstStyle/>
          <a:p>
            <a:r>
              <a:rPr lang="en-US" sz="1600" dirty="0">
                <a:latin typeface="Calibri"/>
                <a:cs typeface="Calibri"/>
              </a:rPr>
              <a:t>Luminosity per power increases with energy</a:t>
            </a:r>
          </a:p>
          <a:p>
            <a:r>
              <a:rPr lang="en-US" sz="1600" dirty="0">
                <a:latin typeface="Calibri"/>
                <a:cs typeface="Calibri"/>
              </a:rPr>
              <a:t>Provided technologies can be made available</a:t>
            </a:r>
          </a:p>
          <a:p>
            <a:endParaRPr lang="en-US" sz="1600" dirty="0">
              <a:latin typeface="Calibri"/>
              <a:cs typeface="Calibri"/>
            </a:endParaRPr>
          </a:p>
          <a:p>
            <a:r>
              <a:rPr lang="en-US" sz="1600" dirty="0">
                <a:solidFill>
                  <a:srgbClr val="0000FF"/>
                </a:solidFill>
                <a:latin typeface="Calibri"/>
                <a:cs typeface="Calibri"/>
              </a:rPr>
              <a:t>Constant current</a:t>
            </a:r>
            <a:r>
              <a:rPr lang="en-US" sz="1600" dirty="0">
                <a:latin typeface="Calibri"/>
                <a:cs typeface="Calibri"/>
              </a:rPr>
              <a:t> for required luminosity scaling</a:t>
            </a:r>
          </a:p>
        </p:txBody>
      </p:sp>
      <p:pic>
        <p:nvPicPr>
          <p:cNvPr id="19" name="Picture 18" descr="p1.tif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7776" y="1432012"/>
            <a:ext cx="5921436" cy="1073800"/>
          </a:xfrm>
          <a:prstGeom prst="rect">
            <a:avLst/>
          </a:prstGeom>
        </p:spPr>
      </p:pic>
      <p:sp>
        <p:nvSpPr>
          <p:cNvPr id="21" name="TextBox 20"/>
          <p:cNvSpPr txBox="1"/>
          <p:nvPr/>
        </p:nvSpPr>
        <p:spPr>
          <a:xfrm>
            <a:off x="1547664" y="3147814"/>
            <a:ext cx="1653224" cy="636403"/>
          </a:xfrm>
          <a:prstGeom prst="rect">
            <a:avLst/>
          </a:prstGeom>
          <a:noFill/>
          <a:ln>
            <a:noFill/>
          </a:ln>
        </p:spPr>
        <p:txBody>
          <a:bodyPr wrap="square" lIns="81608" tIns="40804" rIns="81608" bIns="40804" rtlCol="0">
            <a:spAutoFit/>
          </a:bodyPr>
          <a:lstStyle/>
          <a:p>
            <a:r>
              <a:rPr lang="en-US" dirty="0">
                <a:solidFill>
                  <a:srgbClr val="E278FF"/>
                </a:solidFill>
              </a:rPr>
              <a:t>High field in collider ring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4471397" y="2885732"/>
            <a:ext cx="1473612" cy="359404"/>
          </a:xfrm>
          <a:prstGeom prst="rect">
            <a:avLst/>
          </a:prstGeom>
          <a:noFill/>
          <a:ln>
            <a:noFill/>
          </a:ln>
        </p:spPr>
        <p:txBody>
          <a:bodyPr wrap="none" lIns="81608" tIns="40804" rIns="81608" bIns="40804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Dense beam</a:t>
            </a:r>
          </a:p>
        </p:txBody>
      </p:sp>
      <p:cxnSp>
        <p:nvCxnSpPr>
          <p:cNvPr id="25" name="Straight Arrow Connector 24"/>
          <p:cNvCxnSpPr/>
          <p:nvPr/>
        </p:nvCxnSpPr>
        <p:spPr>
          <a:xfrm flipV="1">
            <a:off x="2590800" y="2238954"/>
            <a:ext cx="533400" cy="875300"/>
          </a:xfrm>
          <a:prstGeom prst="straightConnector1">
            <a:avLst/>
          </a:prstGeom>
          <a:ln>
            <a:solidFill>
              <a:srgbClr val="E278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>
            <a:stCxn id="22" idx="0"/>
          </p:cNvCxnSpPr>
          <p:nvPr/>
        </p:nvCxnSpPr>
        <p:spPr>
          <a:xfrm flipH="1" flipV="1">
            <a:off x="4918533" y="2505812"/>
            <a:ext cx="289670" cy="37992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241772" y="2837255"/>
            <a:ext cx="1409479" cy="359404"/>
          </a:xfrm>
          <a:prstGeom prst="rect">
            <a:avLst/>
          </a:prstGeom>
          <a:noFill/>
        </p:spPr>
        <p:txBody>
          <a:bodyPr wrap="none" lIns="81608" tIns="40804" rIns="81608" bIns="40804" rtlCol="0">
            <a:spAutoFit/>
          </a:bodyPr>
          <a:lstStyle/>
          <a:p>
            <a:r>
              <a:rPr lang="en-US" dirty="0"/>
              <a:t>High energy</a:t>
            </a:r>
          </a:p>
        </p:txBody>
      </p:sp>
      <p:cxnSp>
        <p:nvCxnSpPr>
          <p:cNvPr id="30" name="Straight Arrow Connector 29"/>
          <p:cNvCxnSpPr/>
          <p:nvPr/>
        </p:nvCxnSpPr>
        <p:spPr>
          <a:xfrm flipV="1">
            <a:off x="1117776" y="2238957"/>
            <a:ext cx="1332548" cy="59494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6947265" y="2614045"/>
            <a:ext cx="1973936" cy="359404"/>
          </a:xfrm>
          <a:prstGeom prst="rect">
            <a:avLst/>
          </a:prstGeom>
          <a:noFill/>
        </p:spPr>
        <p:txBody>
          <a:bodyPr wrap="none" lIns="81608" tIns="40804" rIns="81608" bIns="40804" rtlCol="0">
            <a:spAutoFit/>
          </a:bodyPr>
          <a:lstStyle/>
          <a:p>
            <a:r>
              <a:rPr lang="en-US" dirty="0">
                <a:solidFill>
                  <a:srgbClr val="0000FF"/>
                </a:solidFill>
              </a:rPr>
              <a:t>High beam power</a:t>
            </a:r>
          </a:p>
        </p:txBody>
      </p:sp>
      <p:cxnSp>
        <p:nvCxnSpPr>
          <p:cNvPr id="36" name="Straight Arrow Connector 35"/>
          <p:cNvCxnSpPr>
            <a:stCxn id="33" idx="1"/>
          </p:cNvCxnSpPr>
          <p:nvPr/>
        </p:nvCxnSpPr>
        <p:spPr>
          <a:xfrm flipH="1" flipV="1">
            <a:off x="6144387" y="2350336"/>
            <a:ext cx="802878" cy="443411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>
            <a:off x="2872403" y="2871451"/>
            <a:ext cx="1699597" cy="636403"/>
          </a:xfrm>
          <a:prstGeom prst="rect">
            <a:avLst/>
          </a:prstGeom>
          <a:noFill/>
          <a:ln>
            <a:noFill/>
          </a:ln>
        </p:spPr>
        <p:txBody>
          <a:bodyPr wrap="square" lIns="81608" tIns="40804" rIns="81608" bIns="40804" rtlCol="0">
            <a:spAutoFit/>
          </a:bodyPr>
          <a:lstStyle/>
          <a:p>
            <a:r>
              <a:rPr lang="en-US" dirty="0">
                <a:solidFill>
                  <a:srgbClr val="69131B"/>
                </a:solidFill>
              </a:rPr>
              <a:t>Large energy acceptance</a:t>
            </a:r>
          </a:p>
        </p:txBody>
      </p:sp>
      <p:cxnSp>
        <p:nvCxnSpPr>
          <p:cNvPr id="38" name="Straight Arrow Connector 37"/>
          <p:cNvCxnSpPr>
            <a:stCxn id="37" idx="0"/>
          </p:cNvCxnSpPr>
          <p:nvPr/>
        </p:nvCxnSpPr>
        <p:spPr>
          <a:xfrm flipV="1">
            <a:off x="3722202" y="2350336"/>
            <a:ext cx="201726" cy="521115"/>
          </a:xfrm>
          <a:prstGeom prst="straightConnector1">
            <a:avLst/>
          </a:prstGeom>
          <a:ln>
            <a:solidFill>
              <a:srgbClr val="69131B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9467D0B-245D-E06A-B838-80B8BDACC2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42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0262646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-92546"/>
            <a:ext cx="8229600" cy="483518"/>
          </a:xfrm>
        </p:spPr>
        <p:txBody>
          <a:bodyPr/>
          <a:lstStyle/>
          <a:p>
            <a:r>
              <a:rPr lang="en-US" sz="3200" b="0" dirty="0">
                <a:latin typeface="Calibri"/>
                <a:cs typeface="Calibri"/>
              </a:rPr>
              <a:t>Staging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D. Schulte                        Muon Collider Status, Annual Meeting, Orsay, June 2023 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4139952" y="915566"/>
            <a:ext cx="42420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07904" y="1059582"/>
            <a:ext cx="5400600" cy="3600400"/>
          </a:xfrm>
          <a:prstGeom prst="rect">
            <a:avLst/>
          </a:prstGeom>
        </p:spPr>
      </p:pic>
      <p:sp>
        <p:nvSpPr>
          <p:cNvPr id="20" name="Content Placeholder 2"/>
          <p:cNvSpPr txBox="1">
            <a:spLocks/>
          </p:cNvSpPr>
          <p:nvPr/>
        </p:nvSpPr>
        <p:spPr>
          <a:xfrm>
            <a:off x="35496" y="699542"/>
            <a:ext cx="3916412" cy="3823076"/>
          </a:xfrm>
          <a:prstGeom prst="rect">
            <a:avLst/>
          </a:prstGeom>
        </p:spPr>
        <p:txBody>
          <a:bodyPr lIns="74258" tIns="37129" rIns="74258" bIns="37129"/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ClrTx/>
              <a:buFont typeface="Wingdings" charset="2"/>
              <a:buNone/>
            </a:pPr>
            <a:r>
              <a:rPr lang="en-US" sz="1600" dirty="0">
                <a:solidFill>
                  <a:srgbClr val="000000"/>
                </a:solidFill>
                <a:latin typeface="Calibri"/>
                <a:cs typeface="Calibri"/>
              </a:rPr>
              <a:t>Ideally would like full energy right away, but </a:t>
            </a:r>
          </a:p>
          <a:p>
            <a:pPr marL="0" indent="0">
              <a:buClrTx/>
              <a:buFont typeface="Wingdings" charset="2"/>
              <a:buNone/>
            </a:pPr>
            <a:r>
              <a:rPr lang="en-US" sz="1600" dirty="0">
                <a:solidFill>
                  <a:srgbClr val="000000"/>
                </a:solidFill>
                <a:latin typeface="Calibri"/>
                <a:cs typeface="Calibri"/>
              </a:rPr>
              <a:t>staging could lead to faster implementation</a:t>
            </a:r>
          </a:p>
          <a:p>
            <a:pPr>
              <a:buClrTx/>
              <a:buFont typeface="Arial"/>
              <a:buChar char="•"/>
            </a:pPr>
            <a:r>
              <a:rPr lang="en-US" sz="1600" dirty="0">
                <a:solidFill>
                  <a:srgbClr val="000000"/>
                </a:solidFill>
                <a:latin typeface="Calibri"/>
                <a:cs typeface="Calibri"/>
              </a:rPr>
              <a:t>Substantially less cost for a first stage</a:t>
            </a:r>
          </a:p>
          <a:p>
            <a:pPr>
              <a:buClrTx/>
              <a:buFont typeface="Arial"/>
              <a:buChar char="•"/>
            </a:pPr>
            <a:r>
              <a:rPr lang="en-US" sz="1600" dirty="0">
                <a:solidFill>
                  <a:srgbClr val="000000"/>
                </a:solidFill>
                <a:latin typeface="Calibri"/>
                <a:cs typeface="Calibri"/>
              </a:rPr>
              <a:t>Can make technical compromises</a:t>
            </a:r>
          </a:p>
          <a:p>
            <a:pPr lvl="1">
              <a:buClrTx/>
              <a:buFont typeface="Arial"/>
              <a:buChar char="•"/>
            </a:pPr>
            <a:r>
              <a:rPr lang="en-US" sz="1600" dirty="0">
                <a:solidFill>
                  <a:srgbClr val="000000"/>
                </a:solidFill>
                <a:latin typeface="Calibri"/>
                <a:cs typeface="Calibri"/>
              </a:rPr>
              <a:t>e.g. 8 T </a:t>
            </a:r>
            <a:r>
              <a:rPr lang="en-US" sz="1600" dirty="0" err="1">
                <a:solidFill>
                  <a:srgbClr val="000000"/>
                </a:solidFill>
                <a:latin typeface="Calibri"/>
                <a:cs typeface="Calibri"/>
              </a:rPr>
              <a:t>NbTi</a:t>
            </a:r>
            <a:r>
              <a:rPr lang="en-US" sz="1600" dirty="0">
                <a:solidFill>
                  <a:srgbClr val="000000"/>
                </a:solidFill>
                <a:latin typeface="Calibri"/>
                <a:cs typeface="Calibri"/>
              </a:rPr>
              <a:t> magnets would increase collider ring from 4.5 to 6 km and reduce luminosity by 25%</a:t>
            </a:r>
          </a:p>
          <a:p>
            <a:pPr>
              <a:buClrTx/>
              <a:buFont typeface="Arial"/>
              <a:buChar char="•"/>
            </a:pPr>
            <a:r>
              <a:rPr lang="en-US" sz="1600" dirty="0">
                <a:solidFill>
                  <a:srgbClr val="000000"/>
                </a:solidFill>
                <a:latin typeface="Calibri"/>
                <a:cs typeface="Calibri"/>
              </a:rPr>
              <a:t>Timeline might be more consistent with human lifespan</a:t>
            </a:r>
          </a:p>
          <a:p>
            <a:pPr marL="457200" lvl="1" indent="0">
              <a:buClrTx/>
              <a:buFont typeface="Wingdings" charset="2"/>
              <a:buNone/>
            </a:pPr>
            <a:endParaRPr lang="en-US" sz="1600" dirty="0">
              <a:solidFill>
                <a:srgbClr val="000000"/>
              </a:solidFill>
              <a:latin typeface="Calibri"/>
              <a:cs typeface="Calibri"/>
            </a:endParaRPr>
          </a:p>
          <a:p>
            <a:pPr marL="0" indent="0">
              <a:buClrTx/>
              <a:buFont typeface="Wingdings" charset="2"/>
              <a:buNone/>
            </a:pPr>
            <a:r>
              <a:rPr lang="en-US" sz="1600" dirty="0">
                <a:solidFill>
                  <a:srgbClr val="000000"/>
                </a:solidFill>
                <a:latin typeface="Calibri"/>
                <a:cs typeface="Calibri"/>
              </a:rPr>
              <a:t>Upgrade adds one more accelerator and new collider ring</a:t>
            </a:r>
          </a:p>
          <a:p>
            <a:pPr>
              <a:buClrTx/>
              <a:buFont typeface="Arial"/>
              <a:buChar char="•"/>
            </a:pPr>
            <a:r>
              <a:rPr lang="en-US" sz="1600" dirty="0">
                <a:solidFill>
                  <a:srgbClr val="000000"/>
                </a:solidFill>
                <a:latin typeface="Calibri"/>
                <a:cs typeface="Calibri"/>
              </a:rPr>
              <a:t>only first collider ring is not being reused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D1FA7E0-D4FF-65AA-2971-3CA81F8934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43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8126351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33801"/>
            <a:ext cx="8229600" cy="445311"/>
          </a:xfrm>
        </p:spPr>
        <p:txBody>
          <a:bodyPr>
            <a:noAutofit/>
          </a:bodyPr>
          <a:lstStyle/>
          <a:p>
            <a:r>
              <a:rPr lang="en-US" sz="3200" b="0" dirty="0">
                <a:latin typeface="Calibri"/>
                <a:cs typeface="Calibri"/>
              </a:rPr>
              <a:t>Alternatives: The LEMMA Scheme</a:t>
            </a:r>
          </a:p>
        </p:txBody>
      </p:sp>
      <p:pic>
        <p:nvPicPr>
          <p:cNvPr id="4" name="Picture 3" descr="p4.tiff"/>
          <p:cNvPicPr>
            <a:picLocks noChangeAspect="1"/>
          </p:cNvPicPr>
          <p:nvPr/>
        </p:nvPicPr>
        <p:blipFill rotWithShape="1">
          <a:blip r:embed="rId2"/>
          <a:srcRect l="34166" t="50107"/>
          <a:stretch/>
        </p:blipFill>
        <p:spPr>
          <a:xfrm>
            <a:off x="402332" y="843503"/>
            <a:ext cx="5825852" cy="1874657"/>
          </a:xfrm>
          <a:prstGeom prst="rect">
            <a:avLst/>
          </a:prstGeom>
        </p:spPr>
      </p:pic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457200" y="4922048"/>
            <a:ext cx="5554960" cy="221452"/>
          </a:xfrm>
        </p:spPr>
        <p:txBody>
          <a:bodyPr/>
          <a:lstStyle/>
          <a:p>
            <a:r>
              <a:rPr lang="en-US" sz="1200">
                <a:latin typeface="Calibri"/>
                <a:cs typeface="Calibri"/>
              </a:rPr>
              <a:t>D. Schulte                        Muon Collider Status, Annual Meeting, Orsay, June 2023 </a:t>
            </a:r>
            <a:endParaRPr lang="en-US" sz="1200" dirty="0">
              <a:latin typeface="Calibri"/>
              <a:cs typeface="Calibri"/>
            </a:endParaRPr>
          </a:p>
        </p:txBody>
      </p:sp>
      <p:cxnSp>
        <p:nvCxnSpPr>
          <p:cNvPr id="9" name="Straight Arrow Connector 8"/>
          <p:cNvCxnSpPr>
            <a:stCxn id="16" idx="0"/>
          </p:cNvCxnSpPr>
          <p:nvPr/>
        </p:nvCxnSpPr>
        <p:spPr>
          <a:xfrm flipH="1" flipV="1">
            <a:off x="2339752" y="1998081"/>
            <a:ext cx="403582" cy="79919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" name="Picture 9" descr="p4.tiff"/>
          <p:cNvPicPr>
            <a:picLocks noChangeAspect="1"/>
          </p:cNvPicPr>
          <p:nvPr/>
        </p:nvPicPr>
        <p:blipFill rotWithShape="1">
          <a:blip r:embed="rId2"/>
          <a:srcRect l="48352" t="50107" r="38637"/>
          <a:stretch/>
        </p:blipFill>
        <p:spPr>
          <a:xfrm>
            <a:off x="6876256" y="1650491"/>
            <a:ext cx="1810545" cy="314731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950077" y="555526"/>
            <a:ext cx="3593604" cy="290427"/>
          </a:xfrm>
          <a:prstGeom prst="rect">
            <a:avLst/>
          </a:prstGeom>
          <a:noFill/>
        </p:spPr>
        <p:txBody>
          <a:bodyPr wrap="square" lIns="74258" tIns="37129" rIns="74258" bIns="37129" rtlCol="0">
            <a:spAutoFit/>
          </a:bodyPr>
          <a:lstStyle/>
          <a:p>
            <a:r>
              <a:rPr lang="en-US" sz="1400" dirty="0">
                <a:latin typeface="Calibri"/>
                <a:cs typeface="Calibri"/>
              </a:rPr>
              <a:t>LEMMA scheme (INFN) P. Raimondi et al.</a:t>
            </a:r>
          </a:p>
        </p:txBody>
      </p:sp>
      <p:pic>
        <p:nvPicPr>
          <p:cNvPr id="14" name="Picture 13" descr="p0.tiff"/>
          <p:cNvPicPr>
            <a:picLocks noChangeAspect="1"/>
          </p:cNvPicPr>
          <p:nvPr/>
        </p:nvPicPr>
        <p:blipFill rotWithShape="1">
          <a:blip r:embed="rId3"/>
          <a:srcRect b="49496"/>
          <a:stretch/>
        </p:blipFill>
        <p:spPr>
          <a:xfrm>
            <a:off x="1476473" y="3363838"/>
            <a:ext cx="2159423" cy="313724"/>
          </a:xfrm>
          <a:prstGeom prst="rect">
            <a:avLst/>
          </a:prstGeom>
        </p:spPr>
      </p:pic>
      <p:pic>
        <p:nvPicPr>
          <p:cNvPr id="15" name="Picture 14" descr="p0.tif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75699" y="3069075"/>
            <a:ext cx="1663165" cy="1508930"/>
          </a:xfrm>
          <a:prstGeom prst="rect">
            <a:avLst/>
          </a:prstGeom>
        </p:spPr>
      </p:pic>
      <p:sp>
        <p:nvSpPr>
          <p:cNvPr id="16" name="Content Placeholder 2"/>
          <p:cNvSpPr txBox="1">
            <a:spLocks/>
          </p:cNvSpPr>
          <p:nvPr/>
        </p:nvSpPr>
        <p:spPr>
          <a:xfrm>
            <a:off x="914667" y="2797272"/>
            <a:ext cx="3657333" cy="481448"/>
          </a:xfrm>
          <a:prstGeom prst="rect">
            <a:avLst/>
          </a:prstGeom>
        </p:spPr>
        <p:txBody>
          <a:bodyPr vert="horz" lIns="81597" tIns="40800" rIns="81597" bIns="40800" rtlCol="0">
            <a:noAutofit/>
          </a:bodyPr>
          <a:lstStyle>
            <a:lvl1pPr marL="376795" indent="-376795" algn="l" defTabSz="502395" rtl="0" eaLnBrk="1" latinLnBrk="0" hangingPunct="1">
              <a:spcBef>
                <a:spcPct val="20000"/>
              </a:spcBef>
              <a:buFont typeface="Arial"/>
              <a:buChar char="•"/>
              <a:defRPr sz="3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16390" indent="-313996" algn="l" defTabSz="502395" rtl="0" eaLnBrk="1" latinLnBrk="0" hangingPunct="1">
              <a:spcBef>
                <a:spcPct val="20000"/>
              </a:spcBef>
              <a:buFont typeface="Arial"/>
              <a:buChar char="–"/>
              <a:defRPr sz="3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55985" indent="-251196" algn="l" defTabSz="502395" rtl="0" eaLnBrk="1" latinLnBrk="0" hangingPunct="1">
              <a:spcBef>
                <a:spcPct val="20000"/>
              </a:spcBef>
              <a:buFont typeface="Arial"/>
              <a:buChar char="•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758381" indent="-251196" algn="l" defTabSz="502395" rtl="0" eaLnBrk="1" latinLnBrk="0" hangingPunct="1">
              <a:spcBef>
                <a:spcPct val="20000"/>
              </a:spcBef>
              <a:buFont typeface="Arial"/>
              <a:buChar char="–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60774" indent="-251196" algn="l" defTabSz="502395" rtl="0" eaLnBrk="1" latinLnBrk="0" hangingPunct="1">
              <a:spcBef>
                <a:spcPct val="20000"/>
              </a:spcBef>
              <a:buFont typeface="Arial"/>
              <a:buChar char="»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63167" indent="-251196" algn="l" defTabSz="502395" rtl="0" eaLnBrk="1" latinLnBrk="0" hangingPunct="1">
              <a:spcBef>
                <a:spcPct val="20000"/>
              </a:spcBef>
              <a:buFont typeface="Arial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65564" indent="-251196" algn="l" defTabSz="502395" rtl="0" eaLnBrk="1" latinLnBrk="0" hangingPunct="1">
              <a:spcBef>
                <a:spcPct val="20000"/>
              </a:spcBef>
              <a:buFont typeface="Arial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67957" indent="-251196" algn="l" defTabSz="502395" rtl="0" eaLnBrk="1" latinLnBrk="0" hangingPunct="1">
              <a:spcBef>
                <a:spcPct val="20000"/>
              </a:spcBef>
              <a:buFont typeface="Arial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270351" indent="-251196" algn="l" defTabSz="502395" rtl="0" eaLnBrk="1" latinLnBrk="0" hangingPunct="1">
              <a:spcBef>
                <a:spcPct val="20000"/>
              </a:spcBef>
              <a:buFont typeface="Arial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80000"/>
              </a:lnSpc>
              <a:buFont typeface="Arial"/>
              <a:buNone/>
            </a:pPr>
            <a:r>
              <a:rPr lang="en-US" sz="1600" dirty="0">
                <a:latin typeface="Calibri"/>
                <a:cs typeface="Calibri"/>
              </a:rPr>
              <a:t>45 </a:t>
            </a:r>
            <a:r>
              <a:rPr lang="en-US" sz="1600" dirty="0" err="1">
                <a:latin typeface="Calibri"/>
                <a:cs typeface="Calibri"/>
              </a:rPr>
              <a:t>GeV</a:t>
            </a:r>
            <a:r>
              <a:rPr lang="en-US" sz="1600" dirty="0">
                <a:latin typeface="Calibri"/>
                <a:cs typeface="Calibri"/>
              </a:rPr>
              <a:t> positrons to produce </a:t>
            </a:r>
            <a:r>
              <a:rPr lang="en-US" sz="1600" dirty="0" err="1">
                <a:latin typeface="Calibri"/>
                <a:cs typeface="Calibri"/>
              </a:rPr>
              <a:t>muon</a:t>
            </a:r>
            <a:r>
              <a:rPr lang="en-US" sz="1600" dirty="0">
                <a:latin typeface="Calibri"/>
                <a:cs typeface="Calibri"/>
              </a:rPr>
              <a:t> pairs</a:t>
            </a:r>
          </a:p>
          <a:p>
            <a:pPr>
              <a:lnSpc>
                <a:spcPct val="80000"/>
              </a:lnSpc>
              <a:buFont typeface="Arial"/>
              <a:buNone/>
            </a:pPr>
            <a:r>
              <a:rPr lang="en-US" sz="1600" dirty="0">
                <a:latin typeface="Calibri"/>
                <a:cs typeface="Calibri"/>
              </a:rPr>
              <a:t>Accumulate </a:t>
            </a:r>
            <a:r>
              <a:rPr lang="en-US" sz="1600" dirty="0" err="1">
                <a:latin typeface="Calibri"/>
                <a:cs typeface="Calibri"/>
              </a:rPr>
              <a:t>muons</a:t>
            </a:r>
            <a:r>
              <a:rPr lang="en-US" sz="1600" dirty="0">
                <a:latin typeface="Calibri"/>
                <a:cs typeface="Calibri"/>
              </a:rPr>
              <a:t> from several passages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4300" y="3795886"/>
            <a:ext cx="4761399" cy="1152201"/>
          </a:xfrm>
          <a:prstGeom prst="rect">
            <a:avLst/>
          </a:prstGeom>
          <a:solidFill>
            <a:srgbClr val="FCD5B5"/>
          </a:solidFill>
        </p:spPr>
        <p:txBody>
          <a:bodyPr wrap="square" lIns="74258" tIns="37129" rIns="74258" bIns="37129" rtlCol="0">
            <a:spAutoFit/>
          </a:bodyPr>
          <a:lstStyle/>
          <a:p>
            <a:r>
              <a:rPr lang="en-US" b="1" dirty="0">
                <a:latin typeface="Calibri"/>
                <a:cs typeface="Calibri"/>
              </a:rPr>
              <a:t>Excellent idea, but nature is cruel</a:t>
            </a:r>
          </a:p>
          <a:p>
            <a:r>
              <a:rPr lang="en-US" sz="1300" dirty="0">
                <a:latin typeface="Calibri"/>
                <a:cs typeface="Calibri"/>
              </a:rPr>
              <a:t>Detailed estimates of fundamental limits show that we require a very large positron bunch charge to reach the same luminosity as the proton-based scheme</a:t>
            </a:r>
          </a:p>
          <a:p>
            <a:pPr marL="232058" indent="-232058">
              <a:buFont typeface="Symbol" charset="0"/>
              <a:buChar char=""/>
            </a:pPr>
            <a:r>
              <a:rPr lang="en-US" sz="1300" b="1" dirty="0">
                <a:latin typeface="Calibri"/>
                <a:cs typeface="Calibri"/>
              </a:rPr>
              <a:t>Need same game changing invention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6285724" y="666864"/>
            <a:ext cx="2858276" cy="94421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lIns="81640" tIns="40820" rIns="81640" bIns="40820" rtlCol="0">
            <a:spAutoFit/>
          </a:bodyPr>
          <a:lstStyle/>
          <a:p>
            <a:r>
              <a:rPr lang="en-US" sz="1400" dirty="0">
                <a:latin typeface="Calibri"/>
                <a:cs typeface="Calibri"/>
              </a:rPr>
              <a:t>Note: New proposal by C. </a:t>
            </a:r>
            <a:r>
              <a:rPr lang="en-US" sz="1400" dirty="0" err="1">
                <a:latin typeface="Calibri"/>
                <a:cs typeface="Calibri"/>
              </a:rPr>
              <a:t>Curatolo</a:t>
            </a:r>
            <a:r>
              <a:rPr lang="en-US" sz="1400" dirty="0">
                <a:latin typeface="Calibri"/>
                <a:cs typeface="Calibri"/>
              </a:rPr>
              <a:t> and L. </a:t>
            </a:r>
            <a:r>
              <a:rPr lang="en-US" sz="1400" dirty="0" err="1">
                <a:latin typeface="Calibri"/>
                <a:cs typeface="Calibri"/>
              </a:rPr>
              <a:t>Serafini</a:t>
            </a:r>
            <a:r>
              <a:rPr lang="en-US" sz="1400" dirty="0">
                <a:latin typeface="Calibri"/>
                <a:cs typeface="Calibri"/>
              </a:rPr>
              <a:t> needs to be looked at</a:t>
            </a:r>
          </a:p>
          <a:p>
            <a:pPr marL="232058" indent="-232058">
              <a:buFont typeface="Arial"/>
              <a:buChar char="•"/>
            </a:pPr>
            <a:r>
              <a:rPr lang="en-US" sz="1400" dirty="0">
                <a:latin typeface="Calibri"/>
                <a:cs typeface="Calibri"/>
              </a:rPr>
              <a:t>Uses Bethe-</a:t>
            </a:r>
            <a:r>
              <a:rPr lang="en-US" sz="1400" dirty="0" err="1">
                <a:latin typeface="Calibri"/>
                <a:cs typeface="Calibri"/>
              </a:rPr>
              <a:t>Heitler</a:t>
            </a:r>
            <a:r>
              <a:rPr lang="en-US" sz="1400" dirty="0">
                <a:latin typeface="Calibri"/>
                <a:cs typeface="Calibri"/>
              </a:rPr>
              <a:t> production with electrons</a:t>
            </a:r>
          </a:p>
        </p:txBody>
      </p:sp>
      <p:cxnSp>
        <p:nvCxnSpPr>
          <p:cNvPr id="20" name="Straight Arrow Connector 19"/>
          <p:cNvCxnSpPr/>
          <p:nvPr/>
        </p:nvCxnSpPr>
        <p:spPr>
          <a:xfrm>
            <a:off x="2746879" y="2797272"/>
            <a:ext cx="3730534" cy="13508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0610C26-5603-53BA-4867-BBE264BC9A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44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9084761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re 11"/>
          <p:cNvSpPr>
            <a:spLocks noGrp="1"/>
          </p:cNvSpPr>
          <p:nvPr>
            <p:ph type="title"/>
          </p:nvPr>
        </p:nvSpPr>
        <p:spPr>
          <a:xfrm>
            <a:off x="1295400" y="-20538"/>
            <a:ext cx="6781800" cy="432048"/>
          </a:xfrm>
        </p:spPr>
        <p:txBody>
          <a:bodyPr/>
          <a:lstStyle/>
          <a:p>
            <a:r>
              <a:rPr lang="en-GB" sz="3200" b="0" dirty="0" err="1">
                <a:latin typeface="Calibri"/>
                <a:cs typeface="Calibri"/>
              </a:rPr>
              <a:t>Muon</a:t>
            </a:r>
            <a:r>
              <a:rPr lang="en-GB" sz="3200" b="0" dirty="0">
                <a:latin typeface="Calibri"/>
                <a:cs typeface="Calibri"/>
              </a:rPr>
              <a:t> Decay</a:t>
            </a:r>
          </a:p>
        </p:txBody>
      </p:sp>
      <p:sp>
        <p:nvSpPr>
          <p:cNvPr id="5" name="Espace réservé du numéro de diapositive 3"/>
          <p:cNvSpPr txBox="1">
            <a:spLocks/>
          </p:cNvSpPr>
          <p:nvPr/>
        </p:nvSpPr>
        <p:spPr>
          <a:xfrm>
            <a:off x="7632576" y="4555307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457200" rtl="0" eaLnBrk="1" latinLnBrk="0" hangingPunct="1">
              <a:defRPr sz="1200" b="1" kern="1200">
                <a:solidFill>
                  <a:schemeClr val="bg1"/>
                </a:solidFill>
                <a:latin typeface="Arial Narrow"/>
                <a:ea typeface="+mn-ea"/>
                <a:cs typeface="Arial Narrow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74172A1-1CBF-0B40-9234-7D4D80EC19EA}" type="slidenum">
              <a:rPr lang="en-GB" smtClean="0"/>
              <a:pPr/>
              <a:t>45</a:t>
            </a:fld>
            <a:endParaRPr lang="en-GB" dirty="0"/>
          </a:p>
        </p:txBody>
      </p:sp>
      <p:sp>
        <p:nvSpPr>
          <p:cNvPr id="52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95536" y="4948014"/>
            <a:ext cx="7416824" cy="245664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 sz="1200">
                <a:latin typeface="Arial Narrow"/>
                <a:cs typeface="Arial Narrow"/>
              </a:defRPr>
            </a:lvl1pPr>
          </a:lstStyle>
          <a:p>
            <a:r>
              <a:rPr lang="en-US">
                <a:latin typeface="Calibri"/>
                <a:cs typeface="Calibri"/>
              </a:rPr>
              <a:t>D. Schulte                        Muon Collider Status, Annual Meeting, Orsay, June 2023 </a:t>
            </a:r>
            <a:endParaRPr lang="en-GB" dirty="0">
              <a:latin typeface="Calibri"/>
              <a:cs typeface="Calibri"/>
            </a:endParaRP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23226" y="2781805"/>
            <a:ext cx="4404758" cy="2166209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vert="horz" lIns="100477" tIns="50240" rIns="100477" bIns="5024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400" b="1" dirty="0">
                <a:latin typeface="Calibri"/>
                <a:cs typeface="Calibri"/>
              </a:rPr>
              <a:t>Neutrino flux </a:t>
            </a:r>
            <a:r>
              <a:rPr lang="en-US" sz="1400" dirty="0">
                <a:latin typeface="Calibri"/>
                <a:cs typeface="Calibri"/>
              </a:rPr>
              <a:t>to have negligible impact on environment</a:t>
            </a:r>
          </a:p>
          <a:p>
            <a:r>
              <a:rPr lang="en-US" sz="1400" dirty="0">
                <a:latin typeface="Calibri"/>
                <a:cs typeface="Calibri"/>
              </a:rPr>
              <a:t>want to be </a:t>
            </a:r>
            <a:r>
              <a:rPr lang="en-US" sz="1400" b="1" dirty="0">
                <a:latin typeface="Calibri"/>
                <a:cs typeface="Calibri"/>
              </a:rPr>
              <a:t>negligible </a:t>
            </a:r>
            <a:r>
              <a:rPr lang="en-US" sz="1400" dirty="0">
                <a:latin typeface="Calibri"/>
                <a:cs typeface="Calibri"/>
              </a:rPr>
              <a:t>(same level as LHC)</a:t>
            </a:r>
            <a:endParaRPr lang="en-US" sz="1400" b="1" dirty="0">
              <a:latin typeface="Calibri"/>
              <a:cs typeface="Calibri"/>
            </a:endParaRPr>
          </a:p>
          <a:p>
            <a:r>
              <a:rPr lang="en-US" sz="1400" dirty="0">
                <a:latin typeface="Calibri"/>
                <a:cs typeface="Calibri"/>
              </a:rPr>
              <a:t>opening cone decreases, cross section and shower energy increase with energy</a:t>
            </a:r>
          </a:p>
          <a:p>
            <a:pPr marL="0" indent="0">
              <a:buNone/>
            </a:pPr>
            <a:r>
              <a:rPr lang="en-US" sz="1400" dirty="0">
                <a:latin typeface="Calibri"/>
                <a:cs typeface="Calibri"/>
              </a:rPr>
              <a:t>Above about 3 </a:t>
            </a:r>
            <a:r>
              <a:rPr lang="en-US" sz="1400" dirty="0" err="1">
                <a:latin typeface="Calibri"/>
                <a:cs typeface="Calibri"/>
              </a:rPr>
              <a:t>TeV</a:t>
            </a:r>
            <a:r>
              <a:rPr lang="en-US" sz="1400" dirty="0">
                <a:latin typeface="Calibri"/>
                <a:cs typeface="Calibri"/>
              </a:rPr>
              <a:t> need to make beam point in different vertical directions</a:t>
            </a:r>
          </a:p>
          <a:p>
            <a:pPr marL="0" indent="0">
              <a:buNone/>
            </a:pPr>
            <a:r>
              <a:rPr lang="en-US" sz="1400" dirty="0">
                <a:latin typeface="Calibri"/>
                <a:cs typeface="Calibri"/>
              </a:rPr>
              <a:t>Mechanical system with 15cm stroke, 1% vertical bending</a:t>
            </a:r>
          </a:p>
          <a:p>
            <a:pPr marL="0" indent="0">
              <a:buNone/>
            </a:pPr>
            <a:r>
              <a:rPr lang="en-US" sz="1400" dirty="0">
                <a:latin typeface="Calibri"/>
                <a:cs typeface="Calibri"/>
              </a:rPr>
              <a:t>Length of pattern to be </a:t>
            </a:r>
            <a:r>
              <a:rPr lang="en-US" sz="1400" dirty="0" err="1">
                <a:latin typeface="Calibri"/>
                <a:cs typeface="Calibri"/>
              </a:rPr>
              <a:t>optimised</a:t>
            </a:r>
            <a:r>
              <a:rPr lang="en-US" sz="1400" dirty="0">
                <a:latin typeface="Calibri"/>
                <a:cs typeface="Calibri"/>
              </a:rPr>
              <a:t> for minimal impact on beam</a:t>
            </a:r>
          </a:p>
          <a:p>
            <a:pPr marL="0" indent="0">
              <a:buNone/>
            </a:pPr>
            <a:endParaRPr lang="en-US" sz="1400" dirty="0">
              <a:latin typeface="Calibri"/>
              <a:cs typeface="Calibri"/>
            </a:endParaRP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2843808" y="555526"/>
            <a:ext cx="5256584" cy="2124919"/>
          </a:xfrm>
          <a:prstGeom prst="rect">
            <a:avLst/>
          </a:prstGeom>
          <a:solidFill>
            <a:srgbClr val="FCD5B5"/>
          </a:solidFill>
        </p:spPr>
        <p:txBody>
          <a:bodyPr vert="horz" lIns="100477" tIns="50240" rIns="100477" bIns="5024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400" dirty="0">
                <a:latin typeface="Calibri"/>
                <a:cs typeface="Calibri"/>
              </a:rPr>
              <a:t>About 1/3 of energy in electrons and positrons:</a:t>
            </a:r>
          </a:p>
          <a:p>
            <a:pPr marL="0" indent="0">
              <a:buNone/>
            </a:pPr>
            <a:r>
              <a:rPr lang="en-US" sz="1400" b="1" dirty="0">
                <a:latin typeface="Calibri"/>
                <a:cs typeface="Calibri"/>
              </a:rPr>
              <a:t>Experiments</a:t>
            </a:r>
            <a:r>
              <a:rPr lang="en-US" sz="1400" dirty="0">
                <a:latin typeface="Calibri"/>
                <a:cs typeface="Calibri"/>
              </a:rPr>
              <a:t> needs to be protected from </a:t>
            </a:r>
            <a:r>
              <a:rPr lang="en-US" sz="1400" b="1" dirty="0">
                <a:latin typeface="Calibri"/>
                <a:cs typeface="Calibri"/>
              </a:rPr>
              <a:t>background </a:t>
            </a:r>
            <a:r>
              <a:rPr lang="en-US" sz="1400" dirty="0">
                <a:latin typeface="Calibri"/>
                <a:cs typeface="Calibri"/>
              </a:rPr>
              <a:t>by masks</a:t>
            </a:r>
          </a:p>
          <a:p>
            <a:r>
              <a:rPr lang="en-US" sz="1400" dirty="0">
                <a:latin typeface="Calibri"/>
                <a:cs typeface="Calibri"/>
              </a:rPr>
              <a:t>simulations of 1.5, 3 and 10 </a:t>
            </a:r>
            <a:r>
              <a:rPr lang="en-US" sz="1400" dirty="0" err="1">
                <a:latin typeface="Calibri"/>
                <a:cs typeface="Calibri"/>
              </a:rPr>
              <a:t>TeV</a:t>
            </a:r>
            <a:endParaRPr lang="en-US" sz="1400" dirty="0">
              <a:latin typeface="Calibri"/>
              <a:cs typeface="Calibri"/>
            </a:endParaRPr>
          </a:p>
          <a:p>
            <a:r>
              <a:rPr lang="en-US" sz="1400" dirty="0" err="1">
                <a:latin typeface="Calibri"/>
                <a:cs typeface="Calibri"/>
              </a:rPr>
              <a:t>optimisation</a:t>
            </a:r>
            <a:r>
              <a:rPr lang="en-US" sz="1400" dirty="0">
                <a:latin typeface="Calibri"/>
                <a:cs typeface="Calibri"/>
              </a:rPr>
              <a:t> of masks and lattice design started</a:t>
            </a:r>
          </a:p>
          <a:p>
            <a:r>
              <a:rPr lang="en-US" sz="1400" dirty="0">
                <a:latin typeface="Calibri"/>
                <a:cs typeface="Calibri"/>
              </a:rPr>
              <a:t>first results look encouraging</a:t>
            </a:r>
          </a:p>
          <a:p>
            <a:r>
              <a:rPr lang="en-US" sz="1400" dirty="0">
                <a:latin typeface="Calibri"/>
                <a:cs typeface="Calibri"/>
              </a:rPr>
              <a:t>will be discussed at ICHEP</a:t>
            </a:r>
          </a:p>
          <a:p>
            <a:pPr marL="0" indent="0">
              <a:buNone/>
            </a:pPr>
            <a:r>
              <a:rPr lang="en-US" sz="1400" b="1" dirty="0">
                <a:latin typeface="Calibri"/>
                <a:cs typeface="Calibri"/>
              </a:rPr>
              <a:t>Collider ring magnets </a:t>
            </a:r>
            <a:r>
              <a:rPr lang="en-US" sz="1400" dirty="0">
                <a:latin typeface="Calibri"/>
                <a:cs typeface="Calibri"/>
              </a:rPr>
              <a:t>need to be shielded from losses</a:t>
            </a:r>
          </a:p>
          <a:p>
            <a:pPr marL="0" indent="0">
              <a:buNone/>
            </a:pPr>
            <a:r>
              <a:rPr lang="en-US" sz="1400" dirty="0">
                <a:latin typeface="Calibri"/>
                <a:cs typeface="Calibri"/>
              </a:rPr>
              <a:t>Losses elsewhere will also need to be considered but are less severe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3F15C61-4839-F44A-927E-1417EAA8D046}"/>
              </a:ext>
            </a:extLst>
          </p:cNvPr>
          <p:cNvSpPr txBox="1"/>
          <p:nvPr/>
        </p:nvSpPr>
        <p:spPr>
          <a:xfrm>
            <a:off x="7441704" y="1606029"/>
            <a:ext cx="1666800" cy="461665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Calibri"/>
                <a:cs typeface="Calibri"/>
              </a:rPr>
              <a:t>D. </a:t>
            </a:r>
            <a:r>
              <a:rPr lang="en-US" sz="1200" dirty="0" err="1">
                <a:latin typeface="Calibri"/>
                <a:cs typeface="Calibri"/>
              </a:rPr>
              <a:t>Lucchesi</a:t>
            </a:r>
            <a:r>
              <a:rPr lang="en-US" sz="1200" dirty="0">
                <a:latin typeface="Calibri"/>
                <a:cs typeface="Calibri"/>
              </a:rPr>
              <a:t>, A. </a:t>
            </a:r>
            <a:r>
              <a:rPr lang="en-US" sz="1200" dirty="0" err="1">
                <a:latin typeface="Calibri"/>
                <a:cs typeface="Calibri"/>
              </a:rPr>
              <a:t>Lechner</a:t>
            </a:r>
            <a:r>
              <a:rPr lang="en-US" sz="1200" dirty="0">
                <a:latin typeface="Calibri"/>
                <a:cs typeface="Calibri"/>
              </a:rPr>
              <a:t>, C </a:t>
            </a:r>
            <a:r>
              <a:rPr lang="en-US" sz="1200" dirty="0" err="1">
                <a:latin typeface="Calibri"/>
                <a:cs typeface="Calibri"/>
              </a:rPr>
              <a:t>Carli</a:t>
            </a:r>
            <a:r>
              <a:rPr lang="en-US" sz="1200" dirty="0">
                <a:latin typeface="Calibri"/>
                <a:cs typeface="Calibri"/>
              </a:rPr>
              <a:t> et al.</a:t>
            </a: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2"/>
          <a:srcRect t="25205" b="16189"/>
          <a:stretch/>
        </p:blipFill>
        <p:spPr>
          <a:xfrm>
            <a:off x="4370444" y="2643758"/>
            <a:ext cx="4738060" cy="1047299"/>
          </a:xfrm>
          <a:prstGeom prst="rect">
            <a:avLst/>
          </a:prstGeom>
        </p:spPr>
      </p:pic>
      <p:pic>
        <p:nvPicPr>
          <p:cNvPr id="16" name="Picture 15" descr="a-Feynman-diagram-for-the-decay-of-a-positive-muon-b-Helicity-diagram-of-positive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843558"/>
            <a:ext cx="1876070" cy="1728192"/>
          </a:xfrm>
          <a:prstGeom prst="rect">
            <a:avLst/>
          </a:prstGeom>
        </p:spPr>
      </p:pic>
      <p:pic>
        <p:nvPicPr>
          <p:cNvPr id="14" name="Picture 13" descr="p1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4008" y="3766904"/>
            <a:ext cx="4097222" cy="1181110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5669940" y="3723878"/>
            <a:ext cx="1962636" cy="286127"/>
          </a:xfrm>
          <a:prstGeom prst="rect">
            <a:avLst/>
          </a:prstGeom>
          <a:noFill/>
        </p:spPr>
        <p:txBody>
          <a:bodyPr wrap="square" lIns="100477" tIns="50240" rIns="100477" bIns="50240" rtlCol="0">
            <a:spAutoFit/>
          </a:bodyPr>
          <a:lstStyle/>
          <a:p>
            <a:pPr algn="ctr"/>
            <a:r>
              <a:rPr lang="en-US" sz="1200" dirty="0">
                <a:solidFill>
                  <a:schemeClr val="accent4">
                    <a:lumMod val="75000"/>
                  </a:schemeClr>
                </a:solidFill>
                <a:latin typeface="Calibri"/>
                <a:cs typeface="Calibri"/>
              </a:rPr>
              <a:t>~2 x 600 m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C03BC55-EA52-B877-BA7C-08F3701B630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45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93983707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re 11"/>
          <p:cNvSpPr>
            <a:spLocks noGrp="1"/>
          </p:cNvSpPr>
          <p:nvPr>
            <p:ph type="title"/>
          </p:nvPr>
        </p:nvSpPr>
        <p:spPr>
          <a:xfrm>
            <a:off x="1295400" y="-20538"/>
            <a:ext cx="6781800" cy="432048"/>
          </a:xfrm>
        </p:spPr>
        <p:txBody>
          <a:bodyPr/>
          <a:lstStyle/>
          <a:p>
            <a:r>
              <a:rPr lang="en-GB" sz="3200" dirty="0">
                <a:latin typeface="Calibri"/>
                <a:cs typeface="Calibri"/>
              </a:rPr>
              <a:t>Key Challenges</a:t>
            </a:r>
            <a:endParaRPr lang="en-GB" sz="3200" b="0" dirty="0">
              <a:latin typeface="Calibri"/>
              <a:cs typeface="Calibri"/>
            </a:endParaRPr>
          </a:p>
        </p:txBody>
      </p:sp>
      <p:sp>
        <p:nvSpPr>
          <p:cNvPr id="5" name="Espace réservé du numéro de diapositive 3"/>
          <p:cNvSpPr txBox="1">
            <a:spLocks/>
          </p:cNvSpPr>
          <p:nvPr/>
        </p:nvSpPr>
        <p:spPr>
          <a:xfrm>
            <a:off x="7632576" y="4555307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457200" rtl="0" eaLnBrk="1" latinLnBrk="0" hangingPunct="1">
              <a:defRPr sz="1200" b="1" kern="1200">
                <a:solidFill>
                  <a:schemeClr val="bg1"/>
                </a:solidFill>
                <a:latin typeface="Arial Narrow"/>
                <a:ea typeface="+mn-ea"/>
                <a:cs typeface="Arial Narrow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74172A1-1CBF-0B40-9234-7D4D80EC19EA}" type="slidenum">
              <a:rPr lang="en-GB" smtClean="0"/>
              <a:pPr/>
              <a:t>46</a:t>
            </a:fld>
            <a:endParaRPr lang="en-GB" dirty="0"/>
          </a:p>
        </p:txBody>
      </p:sp>
      <p:sp>
        <p:nvSpPr>
          <p:cNvPr id="52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95536" y="4948014"/>
            <a:ext cx="7416824" cy="245664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 sz="1200">
                <a:latin typeface="Arial Narrow"/>
                <a:cs typeface="Arial Narrow"/>
              </a:defRPr>
            </a:lvl1pPr>
          </a:lstStyle>
          <a:p>
            <a:r>
              <a:rPr lang="en-US">
                <a:latin typeface="Calibri"/>
                <a:cs typeface="Calibri"/>
              </a:rPr>
              <a:t>D. Schulte                        Muon Collider Status, Annual Meeting, Orsay, June 2023 </a:t>
            </a:r>
            <a:endParaRPr lang="en-GB" dirty="0">
              <a:latin typeface="Calibri"/>
              <a:cs typeface="Calibri"/>
            </a:endParaRPr>
          </a:p>
        </p:txBody>
      </p:sp>
      <p:pic>
        <p:nvPicPr>
          <p:cNvPr id="7" name="Picture 6" descr="p4.tiff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50107"/>
          <a:stretch>
            <a:fillRect/>
          </a:stretch>
        </p:blipFill>
        <p:spPr>
          <a:xfrm>
            <a:off x="35496" y="1059582"/>
            <a:ext cx="9071992" cy="1944216"/>
          </a:xfrm>
          <a:prstGeom prst="rect">
            <a:avLst/>
          </a:prstGeom>
        </p:spPr>
      </p:pic>
      <p:sp>
        <p:nvSpPr>
          <p:cNvPr id="26" name="TextBox 25"/>
          <p:cNvSpPr txBox="1"/>
          <p:nvPr/>
        </p:nvSpPr>
        <p:spPr>
          <a:xfrm>
            <a:off x="86030" y="3075806"/>
            <a:ext cx="2037698" cy="72868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lIns="81560" tIns="40780" rIns="81560" bIns="40780" rtlCol="0">
            <a:spAutoFit/>
          </a:bodyPr>
          <a:lstStyle/>
          <a:p>
            <a:r>
              <a:rPr lang="en-US" sz="1400" b="1" dirty="0"/>
              <a:t>Proton complex</a:t>
            </a:r>
          </a:p>
          <a:p>
            <a:r>
              <a:rPr lang="en-US" sz="1400" dirty="0"/>
              <a:t>- Compressing protons to few bunches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3419872" y="3071502"/>
            <a:ext cx="2016224" cy="1375018"/>
          </a:xfrm>
          <a:prstGeom prst="rect">
            <a:avLst/>
          </a:prstGeom>
          <a:solidFill>
            <a:srgbClr val="F1FF84"/>
          </a:solidFill>
        </p:spPr>
        <p:txBody>
          <a:bodyPr wrap="square" lIns="81560" tIns="40780" rIns="81560" bIns="40780" rtlCol="0">
            <a:spAutoFit/>
          </a:bodyPr>
          <a:lstStyle/>
          <a:p>
            <a:r>
              <a:rPr lang="en-US" sz="1400" b="1" dirty="0"/>
              <a:t>Cooling channel</a:t>
            </a:r>
          </a:p>
          <a:p>
            <a:r>
              <a:rPr lang="en-US" sz="1400" dirty="0"/>
              <a:t>- Channel design</a:t>
            </a:r>
          </a:p>
          <a:p>
            <a:r>
              <a:rPr lang="en-US" sz="1400" dirty="0"/>
              <a:t>- Solenoids</a:t>
            </a:r>
          </a:p>
          <a:p>
            <a:r>
              <a:rPr lang="en-US" sz="1400" dirty="0"/>
              <a:t>- RF in magnetic field</a:t>
            </a:r>
          </a:p>
          <a:p>
            <a:r>
              <a:rPr lang="en-US" sz="1400" dirty="0"/>
              <a:t>- Absorbers</a:t>
            </a:r>
          </a:p>
          <a:p>
            <a:r>
              <a:rPr lang="en-US" sz="1400" dirty="0"/>
              <a:t>- Integration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5652120" y="3075806"/>
            <a:ext cx="1872208" cy="1159574"/>
          </a:xfrm>
          <a:prstGeom prst="rect">
            <a:avLst/>
          </a:prstGeom>
          <a:solidFill>
            <a:srgbClr val="FFAEB3"/>
          </a:solidFill>
        </p:spPr>
        <p:txBody>
          <a:bodyPr wrap="square" lIns="81560" tIns="40780" rIns="81560" bIns="40780" rtlCol="0">
            <a:spAutoFit/>
          </a:bodyPr>
          <a:lstStyle/>
          <a:p>
            <a:r>
              <a:rPr lang="en-US" sz="1400" b="1" dirty="0"/>
              <a:t>RCS</a:t>
            </a:r>
          </a:p>
          <a:p>
            <a:r>
              <a:rPr lang="en-US" sz="1400" dirty="0"/>
              <a:t>- Beam dynamics</a:t>
            </a:r>
          </a:p>
          <a:p>
            <a:r>
              <a:rPr lang="en-US" sz="1400" dirty="0"/>
              <a:t>- Ramping magnets</a:t>
            </a:r>
          </a:p>
          <a:p>
            <a:r>
              <a:rPr lang="en-US" sz="1400" dirty="0"/>
              <a:t>- Power converter</a:t>
            </a:r>
          </a:p>
          <a:p>
            <a:r>
              <a:rPr lang="en-US" sz="1400" dirty="0"/>
              <a:t>- RF system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7632577" y="3075806"/>
            <a:ext cx="1409748" cy="1375018"/>
          </a:xfrm>
          <a:prstGeom prst="rect">
            <a:avLst/>
          </a:prstGeom>
          <a:solidFill>
            <a:srgbClr val="CCFFCC"/>
          </a:solidFill>
        </p:spPr>
        <p:txBody>
          <a:bodyPr wrap="square" lIns="81560" tIns="40780" rIns="81560" bIns="40780" rtlCol="0">
            <a:spAutoFit/>
          </a:bodyPr>
          <a:lstStyle/>
          <a:p>
            <a:r>
              <a:rPr lang="en-US" sz="1400" b="1" dirty="0"/>
              <a:t>Collider ring</a:t>
            </a:r>
          </a:p>
          <a:p>
            <a:r>
              <a:rPr lang="en-US" sz="1400" dirty="0"/>
              <a:t>- Optics</a:t>
            </a:r>
          </a:p>
          <a:p>
            <a:r>
              <a:rPr lang="en-US" sz="1400" dirty="0"/>
              <a:t>- Magnets</a:t>
            </a:r>
          </a:p>
          <a:p>
            <a:r>
              <a:rPr lang="en-US" sz="1400" dirty="0"/>
              <a:t>- Neutrino flux</a:t>
            </a:r>
          </a:p>
          <a:p>
            <a:r>
              <a:rPr lang="en-US" sz="1400" dirty="0"/>
              <a:t>- Detector background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2195736" y="3075806"/>
            <a:ext cx="1126067" cy="72129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lIns="74237" tIns="37118" rIns="74237" bIns="37118" rtlCol="0">
            <a:spAutoFit/>
          </a:bodyPr>
          <a:lstStyle/>
          <a:p>
            <a:r>
              <a:rPr lang="en-US" sz="1400" b="1" dirty="0"/>
              <a:t>Target</a:t>
            </a:r>
          </a:p>
          <a:p>
            <a:r>
              <a:rPr lang="en-US" sz="1400" dirty="0"/>
              <a:t>- Target</a:t>
            </a:r>
          </a:p>
          <a:p>
            <a:r>
              <a:rPr lang="en-US" sz="1400" dirty="0"/>
              <a:t>- Solenoid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2112919-3AA8-3BA2-191F-50CAA684146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46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83016240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re 11"/>
          <p:cNvSpPr>
            <a:spLocks noGrp="1"/>
          </p:cNvSpPr>
          <p:nvPr>
            <p:ph type="title"/>
          </p:nvPr>
        </p:nvSpPr>
        <p:spPr>
          <a:xfrm>
            <a:off x="1295400" y="-20538"/>
            <a:ext cx="6781800" cy="432048"/>
          </a:xfrm>
        </p:spPr>
        <p:txBody>
          <a:bodyPr>
            <a:normAutofit fontScale="90000"/>
          </a:bodyPr>
          <a:lstStyle/>
          <a:p>
            <a:r>
              <a:rPr lang="en-GB" dirty="0">
                <a:latin typeface="Calibri"/>
                <a:cs typeface="Calibri"/>
              </a:rPr>
              <a:t>Roadmap</a:t>
            </a:r>
            <a:endParaRPr lang="en-GB" b="0" dirty="0">
              <a:latin typeface="Calibri"/>
              <a:cs typeface="Calibri"/>
            </a:endParaRPr>
          </a:p>
        </p:txBody>
      </p:sp>
      <p:sp>
        <p:nvSpPr>
          <p:cNvPr id="5" name="Espace réservé du numéro de diapositive 3"/>
          <p:cNvSpPr txBox="1">
            <a:spLocks/>
          </p:cNvSpPr>
          <p:nvPr/>
        </p:nvSpPr>
        <p:spPr>
          <a:xfrm>
            <a:off x="7632576" y="4555308"/>
            <a:ext cx="457200" cy="273844"/>
          </a:xfrm>
          <a:prstGeom prst="rect">
            <a:avLst/>
          </a:prstGeom>
        </p:spPr>
        <p:txBody>
          <a:bodyPr vert="horz" lIns="91426" tIns="45712" rIns="91426" bIns="45712" rtlCol="0" anchor="ctr"/>
          <a:lstStyle>
            <a:defPPr>
              <a:defRPr lang="fr-FR"/>
            </a:defPPr>
            <a:lvl1pPr marL="0" algn="r" defTabSz="457200" rtl="0" eaLnBrk="1" latinLnBrk="0" hangingPunct="1">
              <a:defRPr sz="1200" b="1" kern="1200">
                <a:solidFill>
                  <a:schemeClr val="bg1"/>
                </a:solidFill>
                <a:latin typeface="Arial Narrow"/>
                <a:ea typeface="+mn-ea"/>
                <a:cs typeface="Arial Narrow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74172A1-1CBF-0B40-9234-7D4D80EC19EA}" type="slidenum">
              <a:rPr lang="en-GB" smtClean="0"/>
              <a:pPr/>
              <a:t>47</a:t>
            </a:fld>
            <a:endParaRPr lang="en-GB" dirty="0"/>
          </a:p>
        </p:txBody>
      </p:sp>
      <p:sp>
        <p:nvSpPr>
          <p:cNvPr id="52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95536" y="4948014"/>
            <a:ext cx="7416824" cy="245664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 sz="1200">
                <a:latin typeface="Arial Narrow"/>
                <a:cs typeface="Arial Narrow"/>
              </a:defRPr>
            </a:lvl1pPr>
          </a:lstStyle>
          <a:p>
            <a:r>
              <a:rPr lang="en-US"/>
              <a:t>D. Schulte                        Muon Collider Status, Annual Meeting, Orsay, June 2023 </a:t>
            </a:r>
            <a:endParaRPr lang="en-GB" dirty="0"/>
          </a:p>
        </p:txBody>
      </p:sp>
      <p:sp>
        <p:nvSpPr>
          <p:cNvPr id="2" name="Content Placeholder 1"/>
          <p:cNvSpPr>
            <a:spLocks noGrp="1"/>
          </p:cNvSpPr>
          <p:nvPr>
            <p:ph sz="quarter" idx="12"/>
          </p:nvPr>
        </p:nvSpPr>
        <p:spPr>
          <a:xfrm>
            <a:off x="107504" y="547018"/>
            <a:ext cx="8928992" cy="3464892"/>
          </a:xfrm>
        </p:spPr>
        <p:txBody>
          <a:bodyPr lIns="74258" tIns="37129" rIns="74258" bIns="37129"/>
          <a:lstStyle/>
          <a:p>
            <a:pPr marL="0" indent="0">
              <a:buNone/>
            </a:pPr>
            <a:r>
              <a:rPr lang="en-US" sz="1400" dirty="0"/>
              <a:t>In </a:t>
            </a:r>
            <a:r>
              <a:rPr lang="en-US" sz="1400" b="1" dirty="0"/>
              <a:t>aspirational scenario </a:t>
            </a:r>
            <a:r>
              <a:rPr lang="en-US" sz="1400" dirty="0"/>
              <a:t>can make </a:t>
            </a:r>
            <a:r>
              <a:rPr lang="en-US" sz="1400" b="1" dirty="0"/>
              <a:t>informed decisions</a:t>
            </a:r>
            <a:r>
              <a:rPr lang="en-US" sz="1400" dirty="0"/>
              <a:t>:</a:t>
            </a:r>
          </a:p>
          <a:p>
            <a:pPr marL="0" indent="0">
              <a:buNone/>
            </a:pPr>
            <a:endParaRPr lang="en-US" sz="1400" dirty="0"/>
          </a:p>
          <a:p>
            <a:pPr marL="0" indent="0">
              <a:buNone/>
            </a:pPr>
            <a:r>
              <a:rPr lang="en-US" sz="1400" dirty="0"/>
              <a:t>Three main deliverables are foreseen:</a:t>
            </a:r>
          </a:p>
          <a:p>
            <a:r>
              <a:rPr lang="en-US" sz="1400" dirty="0"/>
              <a:t>a </a:t>
            </a:r>
            <a:r>
              <a:rPr lang="en-US" sz="1400" b="1" dirty="0"/>
              <a:t>Project Evaluation Report </a:t>
            </a:r>
            <a:r>
              <a:rPr lang="en-US" sz="1400" dirty="0"/>
              <a:t>for the next ESPPU will contain an assessment of whether the 10 </a:t>
            </a:r>
            <a:r>
              <a:rPr lang="en-US" sz="1400" dirty="0" err="1"/>
              <a:t>TeV</a:t>
            </a:r>
            <a:r>
              <a:rPr lang="en-US" sz="1400" dirty="0"/>
              <a:t> </a:t>
            </a:r>
            <a:r>
              <a:rPr lang="en-US" sz="1400" dirty="0" err="1"/>
              <a:t>muon</a:t>
            </a:r>
            <a:r>
              <a:rPr lang="en-US" sz="1400" dirty="0"/>
              <a:t> collider is a promising option and identify the required compromises to </a:t>
            </a:r>
            <a:r>
              <a:rPr lang="en-US" sz="1400" dirty="0" err="1"/>
              <a:t>realise</a:t>
            </a:r>
            <a:r>
              <a:rPr lang="en-US" sz="1400" dirty="0"/>
              <a:t> a 3 </a:t>
            </a:r>
            <a:r>
              <a:rPr lang="en-US" sz="1400" dirty="0" err="1"/>
              <a:t>TeV</a:t>
            </a:r>
            <a:r>
              <a:rPr lang="en-US" sz="1400" dirty="0"/>
              <a:t> option by 2045. In particular the questions below would be addressed.</a:t>
            </a:r>
          </a:p>
          <a:p>
            <a:pPr lvl="1"/>
            <a:r>
              <a:rPr lang="en-US" sz="1400" dirty="0"/>
              <a:t>What is a realistic luminosity target?</a:t>
            </a:r>
          </a:p>
          <a:p>
            <a:pPr lvl="1"/>
            <a:r>
              <a:rPr lang="en-US" sz="1400" dirty="0"/>
              <a:t>What are the background conditions in the detector?</a:t>
            </a:r>
          </a:p>
          <a:p>
            <a:pPr lvl="1"/>
            <a:r>
              <a:rPr lang="en-US" sz="1400" dirty="0"/>
              <a:t>Can one consider implementing such a collider at CERN or other sites, and can it have one or two detectors?</a:t>
            </a:r>
          </a:p>
          <a:p>
            <a:pPr lvl="1"/>
            <a:r>
              <a:rPr lang="en-US" sz="1400" dirty="0"/>
              <a:t>What are the key performance specifications of the components and what is the maturity of the technologies?</a:t>
            </a:r>
          </a:p>
          <a:p>
            <a:pPr lvl="1"/>
            <a:r>
              <a:rPr lang="en-US" sz="1400" dirty="0"/>
              <a:t>What are the cost drivers and what is the cost scale of such a collider?</a:t>
            </a:r>
          </a:p>
          <a:p>
            <a:pPr lvl="1"/>
            <a:r>
              <a:rPr lang="en-US" sz="1400" dirty="0"/>
              <a:t>What are the power drivers and what is the power consumption scale of the collider?</a:t>
            </a:r>
          </a:p>
          <a:p>
            <a:pPr lvl="1"/>
            <a:r>
              <a:rPr lang="en-US" sz="1400" dirty="0"/>
              <a:t>What are the key risks of the project?</a:t>
            </a:r>
          </a:p>
          <a:p>
            <a:r>
              <a:rPr lang="en-US" sz="1400" dirty="0"/>
              <a:t>an </a:t>
            </a:r>
            <a:r>
              <a:rPr lang="en-US" sz="1400" b="1" dirty="0"/>
              <a:t>R&amp;D Plan </a:t>
            </a:r>
            <a:r>
              <a:rPr lang="en-US" sz="1400" dirty="0"/>
              <a:t>that describes an R&amp;D path towards the collider; </a:t>
            </a:r>
          </a:p>
          <a:p>
            <a:r>
              <a:rPr lang="en-US" sz="1400" dirty="0"/>
              <a:t>an </a:t>
            </a:r>
            <a:r>
              <a:rPr lang="en-US" sz="1400" b="1" dirty="0"/>
              <a:t>Interim Report </a:t>
            </a:r>
            <a:r>
              <a:rPr lang="en-US" sz="1400" dirty="0"/>
              <a:t>by the end of 2023 that documents progress and allows the wider community to update their view of the concept and to give feedback to the collaboration. </a:t>
            </a:r>
          </a:p>
          <a:p>
            <a:endParaRPr lang="en-US" sz="1400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698AFCA-52AB-BD88-24F7-52D5717F7EE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47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53445243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2"/>
          </p:nvPr>
        </p:nvSpPr>
        <p:spPr>
          <a:xfrm>
            <a:off x="457200" y="1059582"/>
            <a:ext cx="8305800" cy="3536156"/>
          </a:xfrm>
        </p:spPr>
        <p:txBody>
          <a:bodyPr/>
          <a:lstStyle/>
          <a:p>
            <a:pPr marL="0" indent="0">
              <a:buNone/>
            </a:pPr>
            <a:r>
              <a:rPr lang="en-US" sz="1600" dirty="0"/>
              <a:t>The R&amp;D plan will describe the R&amp;D path toward the collider, in particular during the CDR phase, and will comprise the elements below.</a:t>
            </a:r>
          </a:p>
          <a:p>
            <a:r>
              <a:rPr lang="en-US" sz="1600" dirty="0"/>
              <a:t>An integrated concept of a </a:t>
            </a:r>
            <a:r>
              <a:rPr lang="en-US" sz="1600" dirty="0" err="1"/>
              <a:t>muon</a:t>
            </a:r>
            <a:r>
              <a:rPr lang="en-US" sz="1600" dirty="0"/>
              <a:t> cooling cell that will allow construction and testing of this key novel component.</a:t>
            </a:r>
          </a:p>
          <a:p>
            <a:r>
              <a:rPr lang="en-US" sz="1600" dirty="0"/>
              <a:t>A concept of the facility to provide the </a:t>
            </a:r>
            <a:r>
              <a:rPr lang="en-US" sz="1600" dirty="0" err="1"/>
              <a:t>muon</a:t>
            </a:r>
            <a:r>
              <a:rPr lang="en-US" sz="1600" dirty="0"/>
              <a:t> beam to test the cells.</a:t>
            </a:r>
          </a:p>
          <a:p>
            <a:r>
              <a:rPr lang="en-US" sz="1600" dirty="0"/>
              <a:t>An evaluation of whether this facility can be installed at CERN or another site.</a:t>
            </a:r>
          </a:p>
          <a:p>
            <a:r>
              <a:rPr lang="en-US" sz="1600" dirty="0"/>
              <a:t>A description of other R&amp;D efforts required during the CDR phase including other demonstrators.</a:t>
            </a:r>
          </a:p>
          <a:p>
            <a:pPr marL="0" indent="0">
              <a:buNone/>
            </a:pPr>
            <a:r>
              <a:rPr lang="en-US" sz="1600" dirty="0"/>
              <a:t>This R&amp;D plan will allow the community to understand the technically limited timeline for the </a:t>
            </a:r>
            <a:r>
              <a:rPr lang="en-US" sz="1600" dirty="0" err="1"/>
              <a:t>muoncollider</a:t>
            </a:r>
            <a:r>
              <a:rPr lang="en-US" sz="1600" dirty="0"/>
              <a:t> development after the next ESPPU.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D. Schulte                        Muon Collider Status, Annual Meeting, Orsay, June 2023 </a:t>
            </a:r>
            <a:endParaRPr lang="en-GB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1295400" y="-20538"/>
            <a:ext cx="6781800" cy="565175"/>
          </a:xfrm>
        </p:spPr>
        <p:txBody>
          <a:bodyPr/>
          <a:lstStyle/>
          <a:p>
            <a:r>
              <a:rPr lang="en-US" sz="3200" dirty="0">
                <a:latin typeface="Calibri"/>
                <a:cs typeface="Calibri"/>
              </a:rPr>
              <a:t>R&amp;D Plan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445D141-2CEF-3736-8F99-483911FED63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48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07157595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2"/>
          </p:nvPr>
        </p:nvSpPr>
        <p:spPr>
          <a:xfrm>
            <a:off x="457200" y="627534"/>
            <a:ext cx="8305800" cy="3896940"/>
          </a:xfrm>
        </p:spPr>
        <p:txBody>
          <a:bodyPr/>
          <a:lstStyle/>
          <a:p>
            <a:pPr marL="0" indent="0">
              <a:buNone/>
            </a:pPr>
            <a:r>
              <a:rPr lang="en-US" sz="1600" dirty="0"/>
              <a:t>Will allow </a:t>
            </a:r>
            <a:r>
              <a:rPr lang="en-US" sz="1600" b="1" dirty="0"/>
              <a:t>partially informed decisions</a:t>
            </a:r>
          </a:p>
          <a:p>
            <a:r>
              <a:rPr lang="en-US" sz="1600" dirty="0"/>
              <a:t>No conceptual design of neutrino flux and alignment system</a:t>
            </a:r>
          </a:p>
          <a:p>
            <a:r>
              <a:rPr lang="en-US" sz="1600" dirty="0"/>
              <a:t>No alternative superconducting fast-ramping magnet system</a:t>
            </a:r>
          </a:p>
          <a:p>
            <a:r>
              <a:rPr lang="en-US" sz="1600" dirty="0"/>
              <a:t>Several collider systems would (almost) not be covered, in particular</a:t>
            </a:r>
          </a:p>
          <a:p>
            <a:pPr lvl="1"/>
            <a:r>
              <a:rPr lang="en-US" sz="1600" dirty="0"/>
              <a:t>the </a:t>
            </a:r>
            <a:r>
              <a:rPr lang="en-US" sz="1600" dirty="0" err="1"/>
              <a:t>linacs</a:t>
            </a:r>
            <a:endParaRPr lang="en-US" sz="1600" dirty="0"/>
          </a:p>
          <a:p>
            <a:pPr lvl="1"/>
            <a:r>
              <a:rPr lang="en-US" sz="1600" dirty="0"/>
              <a:t>the target complex</a:t>
            </a:r>
          </a:p>
          <a:p>
            <a:pPr lvl="1"/>
            <a:r>
              <a:rPr lang="en-US" sz="1600" dirty="0"/>
              <a:t>the proton complex</a:t>
            </a:r>
          </a:p>
          <a:p>
            <a:pPr lvl="1"/>
            <a:r>
              <a:rPr lang="en-US" sz="1600" dirty="0"/>
              <a:t>engineering considerations of the </a:t>
            </a:r>
            <a:r>
              <a:rPr lang="en-US" sz="1600" dirty="0" err="1"/>
              <a:t>muon</a:t>
            </a:r>
            <a:r>
              <a:rPr lang="en-US" sz="1600" dirty="0"/>
              <a:t> cooling cells</a:t>
            </a:r>
          </a:p>
          <a:p>
            <a:pPr lvl="1"/>
            <a:r>
              <a:rPr lang="en-US" sz="1600" dirty="0"/>
              <a:t>alternative designs for the final cooling system, acceleration, collider ring</a:t>
            </a:r>
          </a:p>
          <a:p>
            <a:r>
              <a:rPr lang="en-US" sz="1600" dirty="0"/>
              <a:t>No RF test stand would be constructed for the </a:t>
            </a:r>
            <a:r>
              <a:rPr lang="en-US" sz="1600" dirty="0" err="1"/>
              <a:t>muon</a:t>
            </a:r>
            <a:r>
              <a:rPr lang="en-US" sz="1600" dirty="0"/>
              <a:t> cooling accelerating cavities</a:t>
            </a:r>
          </a:p>
          <a:p>
            <a:r>
              <a:rPr lang="en-US" sz="1600" dirty="0"/>
              <a:t>No conceptual design of a </a:t>
            </a:r>
            <a:r>
              <a:rPr lang="en-US" sz="1600" dirty="0" err="1"/>
              <a:t>muon</a:t>
            </a:r>
            <a:r>
              <a:rPr lang="en-US" sz="1600" dirty="0"/>
              <a:t> cooling cell for the test </a:t>
            </a:r>
            <a:r>
              <a:rPr lang="en-US" sz="1600" dirty="0" err="1"/>
              <a:t>programme</a:t>
            </a:r>
            <a:endParaRPr lang="en-US" sz="1600" dirty="0"/>
          </a:p>
          <a:p>
            <a:r>
              <a:rPr lang="en-US" sz="1600" dirty="0"/>
              <a:t>No conceptual design of a </a:t>
            </a:r>
            <a:r>
              <a:rPr lang="en-US" sz="1600" dirty="0" err="1"/>
              <a:t>muon</a:t>
            </a:r>
            <a:r>
              <a:rPr lang="en-US" sz="1600" dirty="0"/>
              <a:t> cooling demonstrator facility</a:t>
            </a:r>
          </a:p>
          <a:p>
            <a:r>
              <a:rPr lang="en-US" sz="1600" dirty="0"/>
              <a:t>No concept of RF power sources</a:t>
            </a:r>
          </a:p>
          <a:p>
            <a:r>
              <a:rPr lang="en-US" sz="1600" dirty="0"/>
              <a:t>No tests/models to develop solenoid technology.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D. Schulte                        Muon Collider Status, Annual Meeting, Orsay, June 2023 </a:t>
            </a:r>
            <a:endParaRPr lang="en-GB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1295400" y="-20538"/>
            <a:ext cx="6781800" cy="565175"/>
          </a:xfrm>
        </p:spPr>
        <p:txBody>
          <a:bodyPr/>
          <a:lstStyle/>
          <a:p>
            <a:r>
              <a:rPr lang="en-US" sz="3200" dirty="0">
                <a:latin typeface="Calibri"/>
                <a:cs typeface="Calibri"/>
              </a:rPr>
              <a:t>Minimal Scenario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0E68E2E-E379-9189-2847-6DE423DEF0B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49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133335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re 11"/>
          <p:cNvSpPr>
            <a:spLocks noGrp="1"/>
          </p:cNvSpPr>
          <p:nvPr>
            <p:ph type="title"/>
          </p:nvPr>
        </p:nvSpPr>
        <p:spPr>
          <a:xfrm>
            <a:off x="251520" y="-20538"/>
            <a:ext cx="8064896" cy="432048"/>
          </a:xfrm>
        </p:spPr>
        <p:txBody>
          <a:bodyPr/>
          <a:lstStyle/>
          <a:p>
            <a:r>
              <a:rPr lang="en-GB" sz="3200" b="0" dirty="0">
                <a:latin typeface="Calibri"/>
                <a:cs typeface="Calibri"/>
              </a:rPr>
              <a:t>Roadmap: Technically Limited Timeline</a:t>
            </a:r>
            <a:endParaRPr lang="en-GB" sz="1600" b="0" dirty="0">
              <a:latin typeface="Calibri"/>
              <a:cs typeface="Calibri"/>
            </a:endParaRPr>
          </a:p>
        </p:txBody>
      </p:sp>
      <p:sp>
        <p:nvSpPr>
          <p:cNvPr id="5" name="Espace réservé du numéro de diapositive 3"/>
          <p:cNvSpPr txBox="1">
            <a:spLocks/>
          </p:cNvSpPr>
          <p:nvPr/>
        </p:nvSpPr>
        <p:spPr>
          <a:xfrm>
            <a:off x="7632576" y="4555307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457200" rtl="0" eaLnBrk="1" latinLnBrk="0" hangingPunct="1">
              <a:defRPr sz="1200" b="1" kern="1200">
                <a:solidFill>
                  <a:schemeClr val="bg1"/>
                </a:solidFill>
                <a:latin typeface="Arial Narrow"/>
                <a:ea typeface="+mn-ea"/>
                <a:cs typeface="Arial Narrow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74172A1-1CBF-0B40-9234-7D4D80EC19EA}" type="slidenum">
              <a:rPr lang="en-GB" smtClean="0"/>
              <a:pPr/>
              <a:t>5</a:t>
            </a:fld>
            <a:endParaRPr lang="en-GB" dirty="0"/>
          </a:p>
        </p:txBody>
      </p:sp>
      <p:sp>
        <p:nvSpPr>
          <p:cNvPr id="52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95536" y="4948014"/>
            <a:ext cx="7416824" cy="245664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 sz="1200">
                <a:latin typeface="Arial Narrow"/>
                <a:cs typeface="Arial Narrow"/>
              </a:defRPr>
            </a:lvl1pPr>
          </a:lstStyle>
          <a:p>
            <a:r>
              <a:rPr lang="en-US">
                <a:latin typeface="Calibri"/>
                <a:cs typeface="Calibri"/>
              </a:rPr>
              <a:t>D. Schulte                        Muon Collider Status, Annual Meeting, Orsay, June 2023 </a:t>
            </a:r>
            <a:endParaRPr lang="en-GB" dirty="0">
              <a:latin typeface="Calibri"/>
              <a:cs typeface="Calibri"/>
            </a:endParaRPr>
          </a:p>
        </p:txBody>
      </p:sp>
      <p:pic>
        <p:nvPicPr>
          <p:cNvPr id="6" name="Picture 5" descr="p0.pdf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067" t="8738" r="4729" b="3773"/>
          <a:stretch/>
        </p:blipFill>
        <p:spPr>
          <a:xfrm>
            <a:off x="2411760" y="886719"/>
            <a:ext cx="5796880" cy="3976909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5496" y="1407423"/>
            <a:ext cx="2424100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err="1">
                <a:latin typeface="Calibri"/>
                <a:cs typeface="Calibri"/>
              </a:rPr>
              <a:t>Muon</a:t>
            </a:r>
            <a:r>
              <a:rPr lang="en-US" sz="1400" dirty="0">
                <a:latin typeface="Calibri"/>
                <a:cs typeface="Calibri"/>
              </a:rPr>
              <a:t> collider important in the long term</a:t>
            </a:r>
          </a:p>
          <a:p>
            <a:endParaRPr lang="en-US" sz="1400" dirty="0">
              <a:latin typeface="Calibri"/>
              <a:cs typeface="Calibri"/>
            </a:endParaRPr>
          </a:p>
          <a:p>
            <a:r>
              <a:rPr lang="en-US" sz="1400" dirty="0">
                <a:latin typeface="Calibri"/>
                <a:cs typeface="Calibri"/>
              </a:rPr>
              <a:t>Fastest track option with important ramp-up of resources to see if muon collider could come directly after HL-LHC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latin typeface="Calibri"/>
                <a:cs typeface="Calibri"/>
              </a:rPr>
              <a:t>Compromises in performance, e.g. 3 </a:t>
            </a:r>
            <a:r>
              <a:rPr lang="en-US" sz="1400" dirty="0" err="1">
                <a:latin typeface="Calibri"/>
                <a:cs typeface="Calibri"/>
              </a:rPr>
              <a:t>TeV</a:t>
            </a:r>
            <a:endParaRPr lang="en-US" sz="1400" dirty="0">
              <a:latin typeface="Calibri"/>
              <a:cs typeface="Calibri"/>
            </a:endParaRPr>
          </a:p>
          <a:p>
            <a:endParaRPr lang="en-US" sz="1400" dirty="0">
              <a:latin typeface="Calibri"/>
              <a:cs typeface="Calibri"/>
            </a:endParaRPr>
          </a:p>
          <a:p>
            <a:r>
              <a:rPr lang="en-US" sz="1400" dirty="0">
                <a:latin typeface="Calibri"/>
                <a:cs typeface="Calibri"/>
              </a:rPr>
              <a:t>Needs to be revised but do not have enough information at this point for final plan</a:t>
            </a:r>
          </a:p>
        </p:txBody>
      </p:sp>
      <p:sp>
        <p:nvSpPr>
          <p:cNvPr id="3" name="TextBox 2"/>
          <p:cNvSpPr txBox="1"/>
          <p:nvPr/>
        </p:nvSpPr>
        <p:spPr>
          <a:xfrm rot="16200000">
            <a:off x="3021650" y="1879732"/>
            <a:ext cx="1368152" cy="24622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000" dirty="0" err="1"/>
              <a:t>Evaluation+decision</a:t>
            </a:r>
            <a:endParaRPr lang="en-US" sz="1000" dirty="0"/>
          </a:p>
        </p:txBody>
      </p:sp>
      <p:sp>
        <p:nvSpPr>
          <p:cNvPr id="4" name="TextBox 3"/>
          <p:cNvSpPr txBox="1"/>
          <p:nvPr/>
        </p:nvSpPr>
        <p:spPr>
          <a:xfrm>
            <a:off x="2843808" y="578942"/>
            <a:ext cx="455002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Calibri"/>
                <a:cs typeface="Calibri"/>
              </a:rPr>
              <a:t>To be reviewed considering progress, funding and decisions </a:t>
            </a:r>
          </a:p>
        </p:txBody>
      </p:sp>
      <p:sp>
        <p:nvSpPr>
          <p:cNvPr id="11" name="TextBox 10"/>
          <p:cNvSpPr txBox="1"/>
          <p:nvPr/>
        </p:nvSpPr>
        <p:spPr>
          <a:xfrm rot="16200000">
            <a:off x="4587099" y="1879732"/>
            <a:ext cx="1368152" cy="24622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000" dirty="0" err="1"/>
              <a:t>Evaluation+decision</a:t>
            </a:r>
            <a:endParaRPr lang="en-US" sz="1000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48AC869-943A-9BF0-69CF-8EBFC570F0B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25126910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1"/>
            <a:ext cx="8229600" cy="411509"/>
          </a:xfrm>
        </p:spPr>
        <p:txBody>
          <a:bodyPr/>
          <a:lstStyle/>
          <a:p>
            <a:r>
              <a:rPr lang="en-US" sz="3200" b="0" dirty="0">
                <a:latin typeface="Calibri"/>
                <a:cs typeface="Calibri"/>
              </a:rPr>
              <a:t>Key Technologies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1" y="620882"/>
            <a:ext cx="8229600" cy="3823076"/>
          </a:xfrm>
        </p:spPr>
        <p:txBody>
          <a:bodyPr/>
          <a:lstStyle/>
          <a:p>
            <a:pPr marL="0" indent="0">
              <a:buClr>
                <a:schemeClr val="tx1"/>
              </a:buClr>
              <a:buNone/>
            </a:pPr>
            <a:r>
              <a:rPr lang="en-US" sz="1600" dirty="0">
                <a:solidFill>
                  <a:srgbClr val="000000"/>
                </a:solidFill>
                <a:latin typeface="Calibri"/>
                <a:cs typeface="Calibri"/>
              </a:rPr>
              <a:t>Magnets</a:t>
            </a:r>
          </a:p>
          <a:p>
            <a:pPr>
              <a:buClr>
                <a:schemeClr val="tx1"/>
              </a:buClr>
              <a:buFont typeface="Arial"/>
              <a:buChar char="•"/>
            </a:pPr>
            <a:r>
              <a:rPr lang="en-US" sz="1600" dirty="0">
                <a:solidFill>
                  <a:srgbClr val="000000"/>
                </a:solidFill>
                <a:latin typeface="Calibri"/>
                <a:cs typeface="Calibri"/>
              </a:rPr>
              <a:t>Superconducting solenoids for target and cooling profit from developments for society</a:t>
            </a:r>
          </a:p>
          <a:p>
            <a:pPr lvl="1">
              <a:buClr>
                <a:schemeClr val="tx1"/>
              </a:buClr>
              <a:buFont typeface="Arial"/>
              <a:buChar char="•"/>
            </a:pPr>
            <a:r>
              <a:rPr lang="en-US" sz="1600" dirty="0">
                <a:solidFill>
                  <a:srgbClr val="000000"/>
                </a:solidFill>
                <a:latin typeface="Calibri"/>
                <a:cs typeface="Calibri"/>
              </a:rPr>
              <a:t>target solenoid comparable to ITER central solenoid fusion</a:t>
            </a:r>
          </a:p>
          <a:p>
            <a:pPr lvl="1">
              <a:buClr>
                <a:schemeClr val="tx1"/>
              </a:buClr>
              <a:buFont typeface="Arial"/>
              <a:buChar char="•"/>
            </a:pPr>
            <a:r>
              <a:rPr lang="en-US" sz="1600" dirty="0">
                <a:solidFill>
                  <a:srgbClr val="000000"/>
                </a:solidFill>
                <a:latin typeface="Calibri"/>
                <a:cs typeface="Calibri"/>
              </a:rPr>
              <a:t>6D cooling solenoids similar and wind power generators, motors</a:t>
            </a:r>
          </a:p>
          <a:p>
            <a:pPr lvl="1">
              <a:buClr>
                <a:schemeClr val="tx1"/>
              </a:buClr>
              <a:buFont typeface="Arial"/>
              <a:buChar char="•"/>
            </a:pPr>
            <a:r>
              <a:rPr lang="en-US" sz="1600" dirty="0">
                <a:solidFill>
                  <a:srgbClr val="000000"/>
                </a:solidFill>
                <a:latin typeface="Calibri"/>
                <a:cs typeface="Calibri"/>
              </a:rPr>
              <a:t>final cooling solenoids synergetic with high-field research, NMR</a:t>
            </a:r>
          </a:p>
          <a:p>
            <a:pPr>
              <a:buClr>
                <a:schemeClr val="tx1"/>
              </a:buClr>
              <a:buFont typeface="Arial"/>
              <a:buChar char="•"/>
            </a:pPr>
            <a:r>
              <a:rPr lang="en-US" sz="1600" dirty="0">
                <a:solidFill>
                  <a:srgbClr val="000000"/>
                </a:solidFill>
                <a:latin typeface="Calibri"/>
                <a:cs typeface="Calibri"/>
              </a:rPr>
              <a:t>Collider ring magnets</a:t>
            </a:r>
          </a:p>
          <a:p>
            <a:pPr lvl="1">
              <a:buClr>
                <a:schemeClr val="tx1"/>
              </a:buClr>
              <a:buFont typeface="Arial"/>
              <a:buChar char="•"/>
            </a:pPr>
            <a:r>
              <a:rPr lang="en-US" sz="1600" dirty="0">
                <a:solidFill>
                  <a:srgbClr val="000000"/>
                </a:solidFill>
                <a:latin typeface="Calibri"/>
                <a:cs typeface="Calibri"/>
              </a:rPr>
              <a:t>profit from developments for other colliders  FCC-</a:t>
            </a:r>
            <a:r>
              <a:rPr lang="en-US" sz="1600" dirty="0" err="1">
                <a:solidFill>
                  <a:srgbClr val="000000"/>
                </a:solidFill>
                <a:latin typeface="Calibri"/>
                <a:cs typeface="Calibri"/>
              </a:rPr>
              <a:t>hh</a:t>
            </a:r>
            <a:r>
              <a:rPr lang="en-US" sz="1600" dirty="0">
                <a:solidFill>
                  <a:srgbClr val="000000"/>
                </a:solidFill>
                <a:latin typeface="Calibri"/>
                <a:cs typeface="Calibri"/>
              </a:rPr>
              <a:t>, stress-managed magnets</a:t>
            </a:r>
          </a:p>
          <a:p>
            <a:pPr>
              <a:buClr>
                <a:schemeClr val="tx1"/>
              </a:buClr>
              <a:buFont typeface="Arial"/>
              <a:buChar char="•"/>
            </a:pPr>
            <a:r>
              <a:rPr lang="en-US" sz="1600" dirty="0">
                <a:solidFill>
                  <a:srgbClr val="000000"/>
                </a:solidFill>
                <a:latin typeface="Calibri"/>
                <a:cs typeface="Calibri"/>
              </a:rPr>
              <a:t>Fast-ramping normal-conducting magnet system</a:t>
            </a:r>
          </a:p>
          <a:p>
            <a:pPr lvl="1">
              <a:buClr>
                <a:schemeClr val="tx1"/>
              </a:buClr>
              <a:buFont typeface="Arial"/>
              <a:buChar char="•"/>
            </a:pPr>
            <a:r>
              <a:rPr lang="en-US" sz="1600" dirty="0">
                <a:solidFill>
                  <a:srgbClr val="000000"/>
                </a:solidFill>
                <a:latin typeface="Calibri"/>
                <a:cs typeface="Calibri"/>
              </a:rPr>
              <a:t>HTS alternative, power converter</a:t>
            </a:r>
          </a:p>
          <a:p>
            <a:pPr marL="0" indent="0">
              <a:buClr>
                <a:schemeClr val="tx1"/>
              </a:buClr>
              <a:buNone/>
            </a:pPr>
            <a:r>
              <a:rPr lang="en-US" sz="1600" dirty="0">
                <a:solidFill>
                  <a:srgbClr val="000000"/>
                </a:solidFill>
                <a:latin typeface="Calibri"/>
                <a:cs typeface="Calibri"/>
              </a:rPr>
              <a:t>RF systems</a:t>
            </a:r>
          </a:p>
          <a:p>
            <a:pPr>
              <a:buClr>
                <a:schemeClr val="tx1"/>
              </a:buClr>
              <a:buFont typeface="Arial"/>
              <a:buChar char="•"/>
            </a:pPr>
            <a:r>
              <a:rPr lang="en-US" sz="1600" dirty="0">
                <a:solidFill>
                  <a:srgbClr val="000000"/>
                </a:solidFill>
                <a:latin typeface="Calibri"/>
                <a:cs typeface="Calibri"/>
              </a:rPr>
              <a:t>superconducting RF, normal-conducting RF, efficient klystrons</a:t>
            </a:r>
          </a:p>
          <a:p>
            <a:pPr marL="0" indent="0">
              <a:buClr>
                <a:schemeClr val="tx1"/>
              </a:buClr>
              <a:buNone/>
            </a:pPr>
            <a:r>
              <a:rPr lang="en-US" sz="1600" dirty="0">
                <a:solidFill>
                  <a:srgbClr val="000000"/>
                </a:solidFill>
                <a:latin typeface="Calibri"/>
                <a:cs typeface="Calibri"/>
              </a:rPr>
              <a:t>Target, cooling absorbers, windows, shielding</a:t>
            </a:r>
          </a:p>
          <a:p>
            <a:pPr marL="0" indent="0">
              <a:buClr>
                <a:schemeClr val="tx1"/>
              </a:buClr>
              <a:buNone/>
            </a:pPr>
            <a:r>
              <a:rPr lang="en-US" sz="1600" dirty="0">
                <a:solidFill>
                  <a:srgbClr val="000000"/>
                </a:solidFill>
                <a:latin typeface="Calibri"/>
                <a:cs typeface="Calibri"/>
              </a:rPr>
              <a:t>Neutrino mitigation mover system, cooling cell integration, …</a:t>
            </a:r>
          </a:p>
          <a:p>
            <a:pPr marL="0" indent="0">
              <a:buClr>
                <a:schemeClr val="tx1"/>
              </a:buClr>
              <a:buNone/>
            </a:pPr>
            <a:r>
              <a:rPr lang="en-US" sz="1600" dirty="0">
                <a:solidFill>
                  <a:srgbClr val="000000"/>
                </a:solidFill>
                <a:latin typeface="Calibri"/>
                <a:cs typeface="Calibri"/>
              </a:rPr>
              <a:t>Detector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D. Schulte                        Muon Collider Status, Annual Meeting, Orsay, June 2023 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757EF7B-5EF5-20A8-BD4F-81CAF25ED2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50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1536348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1"/>
            <a:ext cx="8229600" cy="411509"/>
          </a:xfrm>
        </p:spPr>
        <p:txBody>
          <a:bodyPr/>
          <a:lstStyle/>
          <a:p>
            <a:r>
              <a:rPr lang="en-US" sz="3200" b="0" dirty="0">
                <a:latin typeface="Calibri"/>
                <a:cs typeface="Calibri"/>
              </a:rPr>
              <a:t>Key Technologies, cont.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1" y="483518"/>
            <a:ext cx="8229600" cy="3823076"/>
          </a:xfrm>
        </p:spPr>
        <p:txBody>
          <a:bodyPr/>
          <a:lstStyle/>
          <a:p>
            <a:pPr marL="0" indent="0">
              <a:buClr>
                <a:schemeClr val="tx1"/>
              </a:buClr>
              <a:buNone/>
            </a:pPr>
            <a:r>
              <a:rPr lang="en-US" sz="1600" dirty="0">
                <a:solidFill>
                  <a:srgbClr val="000000"/>
                </a:solidFill>
                <a:latin typeface="Calibri"/>
                <a:cs typeface="Calibri"/>
              </a:rPr>
              <a:t>RF systems</a:t>
            </a:r>
          </a:p>
          <a:p>
            <a:pPr>
              <a:buClr>
                <a:schemeClr val="tx1"/>
              </a:buClr>
              <a:buFont typeface="Arial"/>
              <a:buChar char="•"/>
            </a:pPr>
            <a:r>
              <a:rPr lang="en-US" sz="1600" dirty="0">
                <a:solidFill>
                  <a:srgbClr val="000000"/>
                </a:solidFill>
                <a:latin typeface="Calibri"/>
                <a:cs typeface="Calibri"/>
              </a:rPr>
              <a:t>Normal-conducting cooling cavities in magnetic field</a:t>
            </a:r>
          </a:p>
          <a:p>
            <a:pPr lvl="1">
              <a:buClr>
                <a:schemeClr val="tx1"/>
              </a:buClr>
              <a:buFont typeface="Arial"/>
              <a:buChar char="•"/>
            </a:pPr>
            <a:r>
              <a:rPr lang="en-US" sz="1600" dirty="0">
                <a:solidFill>
                  <a:srgbClr val="000000"/>
                </a:solidFill>
                <a:latin typeface="Calibri"/>
                <a:cs typeface="Calibri"/>
              </a:rPr>
              <a:t>profit from CLIC work</a:t>
            </a:r>
          </a:p>
          <a:p>
            <a:pPr>
              <a:buClr>
                <a:schemeClr val="tx1"/>
              </a:buClr>
              <a:buFont typeface="Arial"/>
              <a:buChar char="•"/>
            </a:pPr>
            <a:r>
              <a:rPr lang="en-US" sz="1600" dirty="0">
                <a:solidFill>
                  <a:srgbClr val="000000"/>
                </a:solidFill>
                <a:latin typeface="Calibri"/>
                <a:cs typeface="Calibri"/>
              </a:rPr>
              <a:t>Superconducting accelerator RF</a:t>
            </a:r>
          </a:p>
          <a:p>
            <a:pPr lvl="1">
              <a:buClr>
                <a:schemeClr val="tx1"/>
              </a:buClr>
              <a:buFont typeface="Arial"/>
              <a:buChar char="•"/>
            </a:pPr>
            <a:r>
              <a:rPr lang="en-US" sz="1600" dirty="0">
                <a:solidFill>
                  <a:srgbClr val="000000"/>
                </a:solidFill>
                <a:latin typeface="Calibri"/>
                <a:cs typeface="Calibri"/>
              </a:rPr>
              <a:t>profit from ILC, …</a:t>
            </a:r>
          </a:p>
          <a:p>
            <a:pPr>
              <a:buClr>
                <a:schemeClr val="tx1"/>
              </a:buClr>
              <a:buFont typeface="Arial"/>
              <a:buChar char="•"/>
            </a:pPr>
            <a:r>
              <a:rPr lang="en-US" sz="1600" dirty="0">
                <a:solidFill>
                  <a:srgbClr val="000000"/>
                </a:solidFill>
                <a:latin typeface="Calibri"/>
                <a:cs typeface="Calibri"/>
              </a:rPr>
              <a:t>Efficient power sources</a:t>
            </a:r>
          </a:p>
          <a:p>
            <a:pPr lvl="1">
              <a:buClr>
                <a:schemeClr val="tx1"/>
              </a:buClr>
              <a:buFont typeface="Arial"/>
              <a:buChar char="•"/>
            </a:pPr>
            <a:r>
              <a:rPr lang="en-US" sz="1600" dirty="0">
                <a:solidFill>
                  <a:srgbClr val="000000"/>
                </a:solidFill>
                <a:latin typeface="Calibri"/>
                <a:cs typeface="Calibri"/>
              </a:rPr>
              <a:t>profit from CLIC work</a:t>
            </a:r>
          </a:p>
          <a:p>
            <a:pPr marL="0" indent="0">
              <a:buClr>
                <a:schemeClr val="tx1"/>
              </a:buClr>
              <a:buNone/>
            </a:pPr>
            <a:r>
              <a:rPr lang="en-US" sz="1600" dirty="0">
                <a:solidFill>
                  <a:srgbClr val="000000"/>
                </a:solidFill>
                <a:latin typeface="Calibri"/>
                <a:cs typeface="Calibri"/>
              </a:rPr>
              <a:t>Beam-matter interaction</a:t>
            </a:r>
          </a:p>
          <a:p>
            <a:pPr>
              <a:buClr>
                <a:schemeClr val="tx1"/>
              </a:buClr>
              <a:buFont typeface="Arial"/>
              <a:buChar char="•"/>
            </a:pPr>
            <a:r>
              <a:rPr lang="en-US" sz="1600" dirty="0">
                <a:solidFill>
                  <a:srgbClr val="000000"/>
                </a:solidFill>
                <a:latin typeface="Calibri"/>
                <a:cs typeface="Calibri"/>
              </a:rPr>
              <a:t>Proton target</a:t>
            </a:r>
          </a:p>
          <a:p>
            <a:pPr>
              <a:buClr>
                <a:schemeClr val="tx1"/>
              </a:buClr>
              <a:buFont typeface="Arial"/>
              <a:buChar char="•"/>
            </a:pPr>
            <a:r>
              <a:rPr lang="en-US" sz="1600" dirty="0">
                <a:solidFill>
                  <a:srgbClr val="000000"/>
                </a:solidFill>
                <a:latin typeface="Calibri"/>
                <a:cs typeface="Calibri"/>
              </a:rPr>
              <a:t>Cooling absorbers</a:t>
            </a:r>
          </a:p>
          <a:p>
            <a:pPr>
              <a:buClr>
                <a:schemeClr val="tx1"/>
              </a:buClr>
              <a:buFont typeface="Arial"/>
              <a:buChar char="•"/>
            </a:pPr>
            <a:r>
              <a:rPr lang="en-US" sz="1600" dirty="0">
                <a:solidFill>
                  <a:srgbClr val="000000"/>
                </a:solidFill>
                <a:latin typeface="Calibri"/>
                <a:cs typeface="Calibri"/>
              </a:rPr>
              <a:t>Shielding (accelerator and detector)</a:t>
            </a:r>
          </a:p>
          <a:p>
            <a:pPr marL="0" indent="0">
              <a:buClr>
                <a:schemeClr val="tx1"/>
              </a:buClr>
              <a:buNone/>
            </a:pPr>
            <a:r>
              <a:rPr lang="en-US" sz="1600" dirty="0">
                <a:solidFill>
                  <a:srgbClr val="000000"/>
                </a:solidFill>
                <a:latin typeface="Calibri"/>
                <a:cs typeface="Calibri"/>
              </a:rPr>
              <a:t>Mechanical system</a:t>
            </a:r>
          </a:p>
          <a:p>
            <a:pPr>
              <a:buClr>
                <a:schemeClr val="tx1"/>
              </a:buClr>
              <a:buFont typeface="Arial"/>
              <a:buChar char="•"/>
            </a:pPr>
            <a:r>
              <a:rPr lang="en-US" sz="1600" dirty="0">
                <a:solidFill>
                  <a:srgbClr val="000000"/>
                </a:solidFill>
                <a:latin typeface="Calibri"/>
                <a:cs typeface="Calibri"/>
              </a:rPr>
              <a:t>Neutrino flux mitigation system</a:t>
            </a:r>
          </a:p>
          <a:p>
            <a:pPr>
              <a:buClr>
                <a:schemeClr val="tx1"/>
              </a:buClr>
              <a:buFont typeface="Arial"/>
              <a:buChar char="•"/>
            </a:pPr>
            <a:r>
              <a:rPr lang="en-US" sz="1600" dirty="0" err="1">
                <a:solidFill>
                  <a:srgbClr val="000000"/>
                </a:solidFill>
                <a:latin typeface="Calibri"/>
                <a:cs typeface="Calibri"/>
              </a:rPr>
              <a:t>Muon</a:t>
            </a:r>
            <a:r>
              <a:rPr lang="en-US" sz="1600" dirty="0">
                <a:solidFill>
                  <a:srgbClr val="000000"/>
                </a:solidFill>
                <a:latin typeface="Calibri"/>
                <a:cs typeface="Calibri"/>
              </a:rPr>
              <a:t> cooling cell integration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D. Schulte                        Muon Collider Status, Annual Meeting, Orsay, June 2023 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D93DADD-F2C1-2970-210C-F3A7B4158A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51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6743928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-92546"/>
            <a:ext cx="8229600" cy="360040"/>
          </a:xfrm>
        </p:spPr>
        <p:txBody>
          <a:bodyPr/>
          <a:lstStyle/>
          <a:p>
            <a:r>
              <a:rPr lang="en-US" sz="3200" b="0" dirty="0">
                <a:latin typeface="Calibri"/>
                <a:cs typeface="Calibri"/>
              </a:rPr>
              <a:t>Collaboration Vision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483518"/>
            <a:ext cx="8640960" cy="3823076"/>
          </a:xfrm>
        </p:spPr>
        <p:txBody>
          <a:bodyPr/>
          <a:lstStyle/>
          <a:p>
            <a:pPr marL="0" indent="0">
              <a:buClr>
                <a:schemeClr val="tx1"/>
              </a:buClr>
              <a:buNone/>
            </a:pPr>
            <a:r>
              <a:rPr lang="en-US" sz="1600" dirty="0">
                <a:solidFill>
                  <a:srgbClr val="000000"/>
                </a:solidFill>
                <a:latin typeface="Calibri"/>
                <a:cs typeface="Calibri"/>
              </a:rPr>
              <a:t>IMCC is an </a:t>
            </a:r>
            <a:r>
              <a:rPr lang="en-US" sz="1600" b="1" dirty="0">
                <a:solidFill>
                  <a:srgbClr val="000000"/>
                </a:solidFill>
                <a:latin typeface="Calibri"/>
                <a:cs typeface="Calibri"/>
              </a:rPr>
              <a:t>international</a:t>
            </a:r>
            <a:r>
              <a:rPr lang="en-US" sz="1600" dirty="0">
                <a:solidFill>
                  <a:srgbClr val="000000"/>
                </a:solidFill>
                <a:latin typeface="Calibri"/>
                <a:cs typeface="Calibri"/>
              </a:rPr>
              <a:t> collaboration and aims to</a:t>
            </a:r>
          </a:p>
          <a:p>
            <a:pPr>
              <a:buClr>
                <a:schemeClr val="tx1"/>
              </a:buClr>
              <a:buFont typeface="Arial"/>
              <a:buChar char="•"/>
            </a:pPr>
            <a:r>
              <a:rPr lang="en-US" sz="1600" dirty="0">
                <a:solidFill>
                  <a:srgbClr val="000000"/>
                </a:solidFill>
                <a:latin typeface="Calibri"/>
                <a:cs typeface="Calibri"/>
              </a:rPr>
              <a:t>Enlarge the collaboration</a:t>
            </a:r>
          </a:p>
          <a:p>
            <a:pPr lvl="1">
              <a:buClr>
                <a:schemeClr val="tx1"/>
              </a:buClr>
              <a:buFont typeface="Arial"/>
              <a:buChar char="•"/>
            </a:pPr>
            <a:r>
              <a:rPr lang="en-US" sz="1600" dirty="0">
                <a:solidFill>
                  <a:srgbClr val="000000"/>
                </a:solidFill>
                <a:latin typeface="Calibri"/>
                <a:cs typeface="Calibri"/>
              </a:rPr>
              <a:t>Physics interest in all regions, strong US contribution to the </a:t>
            </a:r>
            <a:r>
              <a:rPr lang="en-US" sz="1600" dirty="0" err="1">
                <a:solidFill>
                  <a:srgbClr val="000000"/>
                </a:solidFill>
                <a:latin typeface="Calibri"/>
                <a:cs typeface="Calibri"/>
              </a:rPr>
              <a:t>muon</a:t>
            </a:r>
            <a:r>
              <a:rPr lang="en-US" sz="1600" dirty="0">
                <a:solidFill>
                  <a:srgbClr val="000000"/>
                </a:solidFill>
                <a:latin typeface="Calibri"/>
                <a:cs typeface="Calibri"/>
              </a:rPr>
              <a:t> collider physics and detector, interest in Japan</a:t>
            </a:r>
          </a:p>
          <a:p>
            <a:pPr lvl="1">
              <a:buClr>
                <a:schemeClr val="tx1"/>
              </a:buClr>
              <a:buFont typeface="Arial"/>
              <a:buChar char="•"/>
            </a:pPr>
            <a:r>
              <a:rPr lang="en-US" sz="1600" dirty="0">
                <a:solidFill>
                  <a:srgbClr val="000000"/>
                </a:solidFill>
                <a:latin typeface="Calibri"/>
                <a:cs typeface="Calibri"/>
              </a:rPr>
              <a:t>First US university have joined collaboration, try to see how to move forward, also with labs</a:t>
            </a:r>
          </a:p>
          <a:p>
            <a:pPr>
              <a:buClr>
                <a:schemeClr val="tx1"/>
              </a:buClr>
              <a:buFont typeface="Arial"/>
              <a:buChar char="•"/>
            </a:pPr>
            <a:r>
              <a:rPr lang="en-US" sz="1600" dirty="0">
                <a:solidFill>
                  <a:srgbClr val="000000"/>
                </a:solidFill>
                <a:latin typeface="Calibri"/>
                <a:cs typeface="Calibri"/>
              </a:rPr>
              <a:t>Combine the R&amp;D efforts for the design and its technologies</a:t>
            </a:r>
          </a:p>
          <a:p>
            <a:pPr lvl="1">
              <a:buClr>
                <a:schemeClr val="tx1"/>
              </a:buClr>
              <a:buFont typeface="Arial"/>
              <a:buChar char="•"/>
            </a:pPr>
            <a:r>
              <a:rPr lang="en-US" sz="1600" dirty="0">
                <a:solidFill>
                  <a:srgbClr val="000000"/>
                </a:solidFill>
                <a:latin typeface="Calibri"/>
                <a:cs typeface="Calibri"/>
              </a:rPr>
              <a:t>Critical contributions in all relevant fields in the US</a:t>
            </a:r>
          </a:p>
          <a:p>
            <a:pPr>
              <a:buClr>
                <a:schemeClr val="tx1"/>
              </a:buClr>
              <a:buFont typeface="Arial"/>
              <a:buChar char="•"/>
            </a:pPr>
            <a:r>
              <a:rPr lang="en-US" sz="1600" dirty="0">
                <a:solidFill>
                  <a:srgbClr val="000000"/>
                </a:solidFill>
                <a:latin typeface="Calibri"/>
                <a:cs typeface="Calibri"/>
              </a:rPr>
              <a:t>Consider several sites for the collider</a:t>
            </a:r>
          </a:p>
          <a:p>
            <a:pPr lvl="1">
              <a:buClr>
                <a:schemeClr val="tx1"/>
              </a:buClr>
              <a:buFont typeface="Arial"/>
              <a:buChar char="•"/>
            </a:pPr>
            <a:r>
              <a:rPr lang="en-US" sz="1600" dirty="0">
                <a:solidFill>
                  <a:srgbClr val="000000"/>
                </a:solidFill>
                <a:latin typeface="Calibri"/>
                <a:cs typeface="Calibri"/>
              </a:rPr>
              <a:t>CERN would be one, FNAL and others should also be considered</a:t>
            </a:r>
          </a:p>
          <a:p>
            <a:pPr lvl="1">
              <a:buClr>
                <a:schemeClr val="tx1"/>
              </a:buClr>
              <a:buFont typeface="Arial"/>
              <a:buChar char="•"/>
            </a:pPr>
            <a:r>
              <a:rPr lang="en-US" sz="1600" dirty="0">
                <a:solidFill>
                  <a:srgbClr val="000000"/>
                </a:solidFill>
                <a:latin typeface="Calibri"/>
                <a:cs typeface="Calibri"/>
              </a:rPr>
              <a:t>A proposal with alternative sites is stronger for a single site</a:t>
            </a:r>
          </a:p>
          <a:p>
            <a:pPr>
              <a:buClr>
                <a:schemeClr val="tx1"/>
              </a:buClr>
              <a:buFont typeface="Arial"/>
              <a:buChar char="•"/>
            </a:pPr>
            <a:r>
              <a:rPr lang="en-US" sz="1600" dirty="0">
                <a:solidFill>
                  <a:srgbClr val="000000"/>
                </a:solidFill>
                <a:latin typeface="Calibri"/>
                <a:cs typeface="Calibri"/>
              </a:rPr>
              <a:t>Consider several sites for the demonstrators</a:t>
            </a:r>
          </a:p>
          <a:p>
            <a:pPr lvl="1">
              <a:buClr>
                <a:schemeClr val="tx1"/>
              </a:buClr>
              <a:buFont typeface="Arial"/>
              <a:buChar char="•"/>
            </a:pPr>
            <a:r>
              <a:rPr lang="en-US" sz="1600" dirty="0">
                <a:solidFill>
                  <a:srgbClr val="000000"/>
                </a:solidFill>
                <a:latin typeface="Calibri"/>
                <a:cs typeface="Calibri"/>
              </a:rPr>
              <a:t>E.g. </a:t>
            </a:r>
            <a:r>
              <a:rPr lang="en-US" sz="1600" dirty="0" err="1">
                <a:solidFill>
                  <a:srgbClr val="000000"/>
                </a:solidFill>
                <a:latin typeface="Calibri"/>
                <a:cs typeface="Calibri"/>
              </a:rPr>
              <a:t>Muon</a:t>
            </a:r>
            <a:r>
              <a:rPr lang="en-US" sz="1600" dirty="0">
                <a:solidFill>
                  <a:srgbClr val="000000"/>
                </a:solidFill>
                <a:latin typeface="Calibri"/>
                <a:cs typeface="Calibri"/>
              </a:rPr>
              <a:t> production and cooling demonstrator at CERN, FNAL, ESS, JPARC</a:t>
            </a:r>
          </a:p>
          <a:p>
            <a:pPr lvl="1">
              <a:buClr>
                <a:schemeClr val="tx1"/>
              </a:buClr>
              <a:buFont typeface="Arial"/>
              <a:buChar char="•"/>
            </a:pPr>
            <a:r>
              <a:rPr lang="en-US" sz="1600" dirty="0">
                <a:solidFill>
                  <a:srgbClr val="000000"/>
                </a:solidFill>
                <a:latin typeface="Calibri"/>
                <a:cs typeface="Calibri"/>
              </a:rPr>
              <a:t>e.g. RCS at ESRF or elsewhere</a:t>
            </a:r>
          </a:p>
          <a:p>
            <a:pPr lvl="1">
              <a:buClr>
                <a:schemeClr val="tx1"/>
              </a:buClr>
              <a:buFont typeface="Arial"/>
              <a:buChar char="•"/>
            </a:pPr>
            <a:r>
              <a:rPr lang="en-US" sz="1600" dirty="0">
                <a:solidFill>
                  <a:srgbClr val="000000"/>
                </a:solidFill>
                <a:latin typeface="Calibri"/>
                <a:cs typeface="Calibri"/>
              </a:rPr>
              <a:t>Target tests</a:t>
            </a:r>
          </a:p>
          <a:p>
            <a:pPr lvl="1">
              <a:buClr>
                <a:schemeClr val="tx1"/>
              </a:buClr>
              <a:buFont typeface="Arial"/>
              <a:buChar char="•"/>
            </a:pPr>
            <a:r>
              <a:rPr lang="en-US" sz="1600" dirty="0">
                <a:solidFill>
                  <a:srgbClr val="000000"/>
                </a:solidFill>
                <a:latin typeface="Calibri"/>
                <a:cs typeface="Calibri"/>
              </a:rPr>
              <a:t>…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D. Schulte                        Muon Collider Status, Annual Meeting, Orsay, June 2023 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87C992A-B705-C263-698F-2E580B6DE0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52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6585295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re 11"/>
          <p:cNvSpPr>
            <a:spLocks noGrp="1"/>
          </p:cNvSpPr>
          <p:nvPr>
            <p:ph type="title"/>
          </p:nvPr>
        </p:nvSpPr>
        <p:spPr>
          <a:xfrm>
            <a:off x="1295400" y="-20538"/>
            <a:ext cx="6781800" cy="432048"/>
          </a:xfrm>
        </p:spPr>
        <p:txBody>
          <a:bodyPr/>
          <a:lstStyle/>
          <a:p>
            <a:r>
              <a:rPr lang="en-GB" sz="3200" b="0" dirty="0">
                <a:latin typeface="Calibri"/>
                <a:cs typeface="Calibri"/>
              </a:rPr>
              <a:t>Initial Target Parameters</a:t>
            </a:r>
          </a:p>
        </p:txBody>
      </p:sp>
      <p:sp>
        <p:nvSpPr>
          <p:cNvPr id="5" name="Espace réservé du numéro de diapositive 3"/>
          <p:cNvSpPr txBox="1">
            <a:spLocks/>
          </p:cNvSpPr>
          <p:nvPr/>
        </p:nvSpPr>
        <p:spPr>
          <a:xfrm>
            <a:off x="7632576" y="4555307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457200" rtl="0" eaLnBrk="1" latinLnBrk="0" hangingPunct="1">
              <a:defRPr sz="1200" b="1" kern="1200">
                <a:solidFill>
                  <a:schemeClr val="bg1"/>
                </a:solidFill>
                <a:latin typeface="Arial Narrow"/>
                <a:ea typeface="+mn-ea"/>
                <a:cs typeface="Arial Narrow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74172A1-1CBF-0B40-9234-7D4D80EC19EA}" type="slidenum">
              <a:rPr lang="en-GB" smtClean="0"/>
              <a:pPr/>
              <a:t>53</a:t>
            </a:fld>
            <a:endParaRPr lang="en-GB" dirty="0"/>
          </a:p>
        </p:txBody>
      </p:sp>
      <p:sp>
        <p:nvSpPr>
          <p:cNvPr id="52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95536" y="4948014"/>
            <a:ext cx="7416824" cy="245664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 sz="1200">
                <a:latin typeface="Arial Narrow"/>
                <a:cs typeface="Arial Narrow"/>
              </a:defRPr>
            </a:lvl1pPr>
          </a:lstStyle>
          <a:p>
            <a:r>
              <a:rPr lang="en-US">
                <a:latin typeface="Calibri"/>
                <a:cs typeface="Calibri"/>
              </a:rPr>
              <a:t>D. Schulte                        Muon Collider Status, Annual Meeting, Orsay, June 2023 </a:t>
            </a:r>
            <a:endParaRPr lang="en-GB" dirty="0">
              <a:latin typeface="Calibri"/>
              <a:cs typeface="Calibri"/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3203848" y="866743"/>
          <a:ext cx="4752529" cy="408127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1723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473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2885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8741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7166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Calibri"/>
                          <a:cs typeface="Calibri"/>
                        </a:rPr>
                        <a:t>Parameter</a:t>
                      </a:r>
                    </a:p>
                  </a:txBody>
                  <a:tcPr marL="100489" marR="100489" marT="50292" marB="5029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Calibri"/>
                          <a:cs typeface="Calibri"/>
                        </a:rPr>
                        <a:t>Unit</a:t>
                      </a:r>
                    </a:p>
                  </a:txBody>
                  <a:tcPr marL="100489" marR="100489" marT="50292" marB="5029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000000"/>
                          </a:solidFill>
                          <a:latin typeface="Calibri"/>
                          <a:cs typeface="Calibri"/>
                        </a:rPr>
                        <a:t>3 </a:t>
                      </a:r>
                      <a:r>
                        <a:rPr lang="en-US" sz="1400" dirty="0" err="1">
                          <a:solidFill>
                            <a:srgbClr val="000000"/>
                          </a:solidFill>
                          <a:latin typeface="Calibri"/>
                          <a:cs typeface="Calibri"/>
                        </a:rPr>
                        <a:t>TeV</a:t>
                      </a:r>
                      <a:endParaRPr lang="en-US" sz="1400" dirty="0">
                        <a:solidFill>
                          <a:srgbClr val="000000"/>
                        </a:solidFill>
                        <a:latin typeface="Calibri"/>
                        <a:cs typeface="Calibri"/>
                      </a:endParaRP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000000"/>
                          </a:solidFill>
                          <a:latin typeface="Calibri"/>
                          <a:cs typeface="Calibri"/>
                        </a:rPr>
                        <a:t>10 </a:t>
                      </a:r>
                      <a:r>
                        <a:rPr lang="en-US" sz="1400" dirty="0" err="1">
                          <a:solidFill>
                            <a:srgbClr val="000000"/>
                          </a:solidFill>
                          <a:latin typeface="Calibri"/>
                          <a:cs typeface="Calibri"/>
                        </a:rPr>
                        <a:t>TeV</a:t>
                      </a:r>
                      <a:endParaRPr lang="en-US" sz="1400" dirty="0">
                        <a:solidFill>
                          <a:srgbClr val="000000"/>
                        </a:solidFill>
                        <a:latin typeface="Calibri"/>
                        <a:cs typeface="Calibri"/>
                      </a:endParaRP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000000"/>
                          </a:solidFill>
                          <a:latin typeface="Calibri"/>
                          <a:cs typeface="Calibri"/>
                        </a:rPr>
                        <a:t>14 </a:t>
                      </a:r>
                      <a:r>
                        <a:rPr lang="en-US" sz="1400" dirty="0" err="1">
                          <a:solidFill>
                            <a:srgbClr val="000000"/>
                          </a:solidFill>
                          <a:latin typeface="Calibri"/>
                          <a:cs typeface="Calibri"/>
                        </a:rPr>
                        <a:t>TeV</a:t>
                      </a:r>
                      <a:endParaRPr lang="en-US" sz="1400" dirty="0">
                        <a:solidFill>
                          <a:srgbClr val="000000"/>
                        </a:solidFill>
                        <a:latin typeface="Calibri"/>
                        <a:cs typeface="Calibri"/>
                      </a:endParaRP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91788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latin typeface="Calibri"/>
                          <a:cs typeface="Calibri"/>
                        </a:rPr>
                        <a:t>L</a:t>
                      </a:r>
                    </a:p>
                  </a:txBody>
                  <a:tcPr marL="100489" marR="100489" marT="50292" marB="5029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latin typeface="Calibri"/>
                          <a:cs typeface="Calibri"/>
                        </a:rPr>
                        <a:t>10</a:t>
                      </a:r>
                      <a:r>
                        <a:rPr lang="en-US" sz="1400" b="1" baseline="30000" dirty="0">
                          <a:latin typeface="Calibri"/>
                          <a:cs typeface="Calibri"/>
                        </a:rPr>
                        <a:t>34</a:t>
                      </a:r>
                      <a:r>
                        <a:rPr lang="en-US" sz="1400" b="1" baseline="0" dirty="0">
                          <a:latin typeface="Calibri"/>
                          <a:cs typeface="Calibri"/>
                        </a:rPr>
                        <a:t> cm</a:t>
                      </a:r>
                      <a:r>
                        <a:rPr lang="en-US" sz="1400" b="1" baseline="30000" dirty="0">
                          <a:latin typeface="Calibri"/>
                          <a:cs typeface="Calibri"/>
                        </a:rPr>
                        <a:t>-2</a:t>
                      </a:r>
                      <a:r>
                        <a:rPr lang="en-US" sz="1400" b="1" baseline="0" dirty="0">
                          <a:latin typeface="Calibri"/>
                          <a:cs typeface="Calibri"/>
                        </a:rPr>
                        <a:t>s</a:t>
                      </a:r>
                      <a:r>
                        <a:rPr lang="en-US" sz="1400" b="1" baseline="30000" dirty="0">
                          <a:latin typeface="Calibri"/>
                          <a:cs typeface="Calibri"/>
                        </a:rPr>
                        <a:t>-1</a:t>
                      </a:r>
                      <a:endParaRPr lang="en-US" sz="1400" b="1" dirty="0">
                        <a:latin typeface="Calibri"/>
                        <a:cs typeface="Calibri"/>
                      </a:endParaRPr>
                    </a:p>
                  </a:txBody>
                  <a:tcPr marL="100489" marR="100489" marT="50292" marB="5029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latin typeface="Calibri"/>
                          <a:cs typeface="Calibri"/>
                        </a:rPr>
                        <a:t>1.8</a:t>
                      </a: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latin typeface="Calibri"/>
                          <a:cs typeface="Calibri"/>
                        </a:rPr>
                        <a:t>20</a:t>
                      </a: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latin typeface="Calibri"/>
                          <a:cs typeface="Calibri"/>
                        </a:rPr>
                        <a:t>40</a:t>
                      </a: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91788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0000FF"/>
                          </a:solidFill>
                          <a:latin typeface="Calibri"/>
                          <a:cs typeface="Calibri"/>
                        </a:rPr>
                        <a:t>N</a:t>
                      </a:r>
                    </a:p>
                  </a:txBody>
                  <a:tcPr marL="100489" marR="100489" marT="50292" marB="5029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0000FF"/>
                          </a:solidFill>
                          <a:latin typeface="Calibri"/>
                          <a:cs typeface="Calibri"/>
                        </a:rPr>
                        <a:t>10</a:t>
                      </a:r>
                      <a:r>
                        <a:rPr lang="en-US" sz="1400" baseline="30000" dirty="0">
                          <a:solidFill>
                            <a:srgbClr val="0000FF"/>
                          </a:solidFill>
                          <a:latin typeface="Calibri"/>
                          <a:cs typeface="Calibri"/>
                        </a:rPr>
                        <a:t>12</a:t>
                      </a:r>
                      <a:endParaRPr lang="en-US" sz="1400" dirty="0">
                        <a:solidFill>
                          <a:srgbClr val="0000FF"/>
                        </a:solidFill>
                        <a:latin typeface="Calibri"/>
                        <a:cs typeface="Calibri"/>
                      </a:endParaRPr>
                    </a:p>
                  </a:txBody>
                  <a:tcPr marL="100489" marR="100489" marT="50292" marB="5029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0000FF"/>
                          </a:solidFill>
                          <a:latin typeface="Calibri"/>
                          <a:cs typeface="Calibri"/>
                        </a:rPr>
                        <a:t>2.2</a:t>
                      </a: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0000FF"/>
                          </a:solidFill>
                          <a:latin typeface="Calibri"/>
                          <a:cs typeface="Calibri"/>
                        </a:rPr>
                        <a:t>1.8</a:t>
                      </a: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0000FF"/>
                          </a:solidFill>
                          <a:latin typeface="Calibri"/>
                          <a:cs typeface="Calibri"/>
                        </a:rPr>
                        <a:t>1.8</a:t>
                      </a: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91788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err="1">
                          <a:solidFill>
                            <a:srgbClr val="0000FF"/>
                          </a:solidFill>
                          <a:latin typeface="Calibri"/>
                          <a:cs typeface="Calibri"/>
                        </a:rPr>
                        <a:t>f</a:t>
                      </a:r>
                      <a:r>
                        <a:rPr lang="en-US" sz="1400" baseline="-25000" dirty="0" err="1">
                          <a:solidFill>
                            <a:srgbClr val="0000FF"/>
                          </a:solidFill>
                          <a:latin typeface="Calibri"/>
                          <a:cs typeface="Calibri"/>
                        </a:rPr>
                        <a:t>r</a:t>
                      </a:r>
                      <a:endParaRPr lang="en-US" sz="1400" dirty="0">
                        <a:solidFill>
                          <a:srgbClr val="0000FF"/>
                        </a:solidFill>
                        <a:latin typeface="Calibri"/>
                        <a:cs typeface="Calibri"/>
                      </a:endParaRPr>
                    </a:p>
                  </a:txBody>
                  <a:tcPr marL="100489" marR="100489" marT="50292" marB="5029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0000FF"/>
                          </a:solidFill>
                          <a:latin typeface="Calibri"/>
                          <a:cs typeface="Calibri"/>
                        </a:rPr>
                        <a:t>Hz</a:t>
                      </a:r>
                    </a:p>
                  </a:txBody>
                  <a:tcPr marL="100489" marR="100489" marT="50292" marB="5029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strike="noStrike" baseline="0" dirty="0">
                          <a:solidFill>
                            <a:srgbClr val="0000FF"/>
                          </a:solidFill>
                          <a:latin typeface="Calibri"/>
                          <a:cs typeface="Calibri"/>
                        </a:rPr>
                        <a:t>5</a:t>
                      </a:r>
                      <a:endParaRPr lang="en-US" sz="1400" strike="sngStrike" dirty="0">
                        <a:solidFill>
                          <a:srgbClr val="0000FF"/>
                        </a:solidFill>
                        <a:latin typeface="Calibri"/>
                        <a:cs typeface="Calibri"/>
                      </a:endParaRP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0000FF"/>
                          </a:solidFill>
                          <a:latin typeface="Calibri"/>
                          <a:cs typeface="Calibri"/>
                        </a:rPr>
                        <a:t>5</a:t>
                      </a: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0000FF"/>
                          </a:solidFill>
                          <a:latin typeface="Calibri"/>
                          <a:cs typeface="Calibri"/>
                        </a:rPr>
                        <a:t>5</a:t>
                      </a: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91788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 err="1">
                          <a:solidFill>
                            <a:srgbClr val="0000FF"/>
                          </a:solidFill>
                          <a:latin typeface="Calibri"/>
                          <a:cs typeface="Calibri"/>
                        </a:rPr>
                        <a:t>P</a:t>
                      </a:r>
                      <a:r>
                        <a:rPr lang="en-US" sz="1400" b="1" baseline="-25000" dirty="0" err="1">
                          <a:solidFill>
                            <a:srgbClr val="0000FF"/>
                          </a:solidFill>
                          <a:latin typeface="Calibri"/>
                          <a:cs typeface="Calibri"/>
                        </a:rPr>
                        <a:t>beam</a:t>
                      </a:r>
                      <a:endParaRPr lang="en-US" sz="1400" b="1" dirty="0">
                        <a:solidFill>
                          <a:srgbClr val="0000FF"/>
                        </a:solidFill>
                        <a:latin typeface="Calibri"/>
                        <a:cs typeface="Calibri"/>
                      </a:endParaRPr>
                    </a:p>
                  </a:txBody>
                  <a:tcPr marL="100489" marR="100489" marT="50292" marB="5029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0000FF"/>
                          </a:solidFill>
                          <a:latin typeface="Calibri"/>
                          <a:cs typeface="Calibri"/>
                        </a:rPr>
                        <a:t>MW</a:t>
                      </a:r>
                    </a:p>
                  </a:txBody>
                  <a:tcPr marL="100489" marR="100489" marT="50292" marB="5029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0000FF"/>
                          </a:solidFill>
                          <a:latin typeface="Calibri"/>
                          <a:cs typeface="Calibri"/>
                        </a:rPr>
                        <a:t>5.3</a:t>
                      </a: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trike="noStrike" dirty="0">
                          <a:solidFill>
                            <a:srgbClr val="0000FF"/>
                          </a:solidFill>
                          <a:latin typeface="Calibri"/>
                          <a:cs typeface="Calibri"/>
                        </a:rPr>
                        <a:t>14.4</a:t>
                      </a:r>
                      <a:endParaRPr lang="en-US" sz="1400" b="1" strike="sngStrike" dirty="0">
                        <a:solidFill>
                          <a:srgbClr val="0000FF"/>
                        </a:solidFill>
                        <a:latin typeface="Calibri"/>
                        <a:cs typeface="Calibri"/>
                      </a:endParaRP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0000FF"/>
                          </a:solidFill>
                          <a:latin typeface="Calibri"/>
                          <a:cs typeface="Calibri"/>
                        </a:rPr>
                        <a:t>20</a:t>
                      </a: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91788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Calibri"/>
                          <a:cs typeface="Calibri"/>
                        </a:rPr>
                        <a:t>C</a:t>
                      </a:r>
                    </a:p>
                  </a:txBody>
                  <a:tcPr marL="100489" marR="100489" marT="50292" marB="5029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000000"/>
                          </a:solidFill>
                          <a:latin typeface="Calibri"/>
                          <a:cs typeface="Calibri"/>
                        </a:rPr>
                        <a:t>km</a:t>
                      </a:r>
                    </a:p>
                  </a:txBody>
                  <a:tcPr marL="100489" marR="100489" marT="50292" marB="5029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000000"/>
                          </a:solidFill>
                          <a:latin typeface="Calibri"/>
                          <a:cs typeface="Calibri"/>
                        </a:rPr>
                        <a:t>4.5</a:t>
                      </a: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000000"/>
                          </a:solidFill>
                          <a:latin typeface="Calibri"/>
                          <a:cs typeface="Calibri"/>
                        </a:rPr>
                        <a:t>10</a:t>
                      </a: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000000"/>
                          </a:solidFill>
                          <a:latin typeface="Calibri"/>
                          <a:cs typeface="Calibri"/>
                        </a:rPr>
                        <a:t>14</a:t>
                      </a: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91788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Calibri"/>
                          <a:cs typeface="Calibri"/>
                        </a:rPr>
                        <a:t>&lt;B&gt;</a:t>
                      </a:r>
                    </a:p>
                  </a:txBody>
                  <a:tcPr marL="100489" marR="100489" marT="50292" marB="5029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000000"/>
                          </a:solidFill>
                          <a:latin typeface="Calibri"/>
                          <a:cs typeface="Calibri"/>
                        </a:rPr>
                        <a:t>T</a:t>
                      </a:r>
                    </a:p>
                  </a:txBody>
                  <a:tcPr marL="100489" marR="100489" marT="50292" marB="5029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000000"/>
                          </a:solidFill>
                          <a:latin typeface="Calibri"/>
                          <a:cs typeface="Calibri"/>
                        </a:rPr>
                        <a:t>7</a:t>
                      </a: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000000"/>
                          </a:solidFill>
                          <a:latin typeface="Calibri"/>
                          <a:cs typeface="Calibri"/>
                        </a:rPr>
                        <a:t>10.5</a:t>
                      </a: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000000"/>
                          </a:solidFill>
                          <a:latin typeface="Calibri"/>
                          <a:cs typeface="Calibri"/>
                        </a:rPr>
                        <a:t>10.5</a:t>
                      </a: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91788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err="1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ε</a:t>
                      </a:r>
                      <a:r>
                        <a:rPr lang="en-US" sz="1400" baseline="-25000" dirty="0" err="1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L</a:t>
                      </a:r>
                      <a:endParaRPr lang="en-US" sz="1400" dirty="0">
                        <a:solidFill>
                          <a:srgbClr val="FF0000"/>
                        </a:solidFill>
                        <a:latin typeface="Calibri"/>
                        <a:cs typeface="Calibri"/>
                      </a:endParaRPr>
                    </a:p>
                  </a:txBody>
                  <a:tcPr marL="100489" marR="100489" marT="50292" marB="5029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MeV m</a:t>
                      </a:r>
                    </a:p>
                  </a:txBody>
                  <a:tcPr marL="100489" marR="100489" marT="50292" marB="5029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7.5</a:t>
                      </a: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7.5</a:t>
                      </a: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7.5</a:t>
                      </a: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91788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err="1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σ</a:t>
                      </a:r>
                      <a:r>
                        <a:rPr lang="en-US" sz="1400" baseline="-25000" dirty="0" err="1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E</a:t>
                      </a:r>
                      <a:r>
                        <a:rPr lang="en-US" sz="1400" baseline="0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 / E</a:t>
                      </a:r>
                      <a:endParaRPr lang="en-US" sz="1400" dirty="0">
                        <a:solidFill>
                          <a:srgbClr val="FF0000"/>
                        </a:solidFill>
                        <a:latin typeface="Calibri"/>
                        <a:cs typeface="Calibri"/>
                      </a:endParaRPr>
                    </a:p>
                  </a:txBody>
                  <a:tcPr marL="100489" marR="100489" marT="50292" marB="5029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%</a:t>
                      </a:r>
                    </a:p>
                  </a:txBody>
                  <a:tcPr marL="100489" marR="100489" marT="50292" marB="5029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0.1</a:t>
                      </a: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0.1</a:t>
                      </a: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0.1</a:t>
                      </a: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91788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err="1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σ</a:t>
                      </a:r>
                      <a:r>
                        <a:rPr lang="en-US" sz="1400" baseline="-25000" dirty="0" err="1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z</a:t>
                      </a:r>
                      <a:endParaRPr lang="en-US" sz="1400" dirty="0">
                        <a:solidFill>
                          <a:srgbClr val="FF0000"/>
                        </a:solidFill>
                        <a:latin typeface="Calibri"/>
                        <a:cs typeface="Calibri"/>
                      </a:endParaRPr>
                    </a:p>
                  </a:txBody>
                  <a:tcPr marL="100489" marR="100489" marT="50292" marB="5029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mm</a:t>
                      </a:r>
                    </a:p>
                  </a:txBody>
                  <a:tcPr marL="100489" marR="100489" marT="50292" marB="5029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5</a:t>
                      </a: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1.5</a:t>
                      </a: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1.07</a:t>
                      </a: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91788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β</a:t>
                      </a:r>
                    </a:p>
                  </a:txBody>
                  <a:tcPr marL="100489" marR="100489" marT="50292" marB="5029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mm</a:t>
                      </a:r>
                    </a:p>
                  </a:txBody>
                  <a:tcPr marL="100489" marR="100489" marT="50292" marB="5029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5</a:t>
                      </a: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1.5</a:t>
                      </a: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1.07</a:t>
                      </a: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91788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err="1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ε</a:t>
                      </a:r>
                      <a:endParaRPr lang="en-US" sz="1400" dirty="0">
                        <a:solidFill>
                          <a:srgbClr val="FF0000"/>
                        </a:solidFill>
                        <a:latin typeface="Calibri"/>
                        <a:cs typeface="Calibri"/>
                      </a:endParaRPr>
                    </a:p>
                  </a:txBody>
                  <a:tcPr marL="100489" marR="100489" marT="50292" marB="5029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err="1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μm</a:t>
                      </a:r>
                      <a:endParaRPr lang="en-US" sz="1400" dirty="0">
                        <a:solidFill>
                          <a:srgbClr val="FF0000"/>
                        </a:solidFill>
                        <a:latin typeface="Calibri"/>
                        <a:cs typeface="Calibri"/>
                      </a:endParaRPr>
                    </a:p>
                  </a:txBody>
                  <a:tcPr marL="100489" marR="100489" marT="50292" marB="5029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25</a:t>
                      </a: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25</a:t>
                      </a: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25</a:t>
                      </a: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91788">
                <a:tc>
                  <a:txBody>
                    <a:bodyPr/>
                    <a:lstStyle/>
                    <a:p>
                      <a:pPr algn="ctr"/>
                      <a:r>
                        <a:rPr lang="en-US" sz="1400" baseline="0" dirty="0" err="1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σ</a:t>
                      </a:r>
                      <a:r>
                        <a:rPr lang="en-US" sz="1400" baseline="-25000" dirty="0" err="1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x,y</a:t>
                      </a:r>
                      <a:endParaRPr lang="en-US" sz="1400" dirty="0">
                        <a:solidFill>
                          <a:srgbClr val="FF0000"/>
                        </a:solidFill>
                        <a:latin typeface="Calibri"/>
                        <a:cs typeface="Calibri"/>
                      </a:endParaRPr>
                    </a:p>
                  </a:txBody>
                  <a:tcPr marL="100489" marR="100489" marT="50292" marB="5029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err="1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μm</a:t>
                      </a:r>
                      <a:endParaRPr lang="en-US" sz="1400" dirty="0">
                        <a:solidFill>
                          <a:srgbClr val="FF0000"/>
                        </a:solidFill>
                        <a:latin typeface="Calibri"/>
                        <a:cs typeface="Calibri"/>
                      </a:endParaRPr>
                    </a:p>
                  </a:txBody>
                  <a:tcPr marL="100489" marR="100489" marT="50292" marB="5029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3.0</a:t>
                      </a: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0.9</a:t>
                      </a: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0.63</a:t>
                      </a: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167789" y="894839"/>
            <a:ext cx="2964051" cy="333309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lIns="100459" tIns="50230" rIns="100459" bIns="50230" rtlCol="0">
            <a:spAutoFit/>
          </a:bodyPr>
          <a:lstStyle/>
          <a:p>
            <a:pPr algn="ctr"/>
            <a:r>
              <a:rPr lang="en-US" sz="1400" b="1" dirty="0">
                <a:latin typeface="Calibri"/>
                <a:cs typeface="Calibri"/>
              </a:rPr>
              <a:t>Target integrated luminosities</a:t>
            </a:r>
          </a:p>
          <a:p>
            <a:endParaRPr lang="en-US" sz="1400" dirty="0">
              <a:latin typeface="Calibri"/>
              <a:cs typeface="Calibri"/>
            </a:endParaRPr>
          </a:p>
          <a:p>
            <a:endParaRPr lang="en-US" sz="1400" dirty="0">
              <a:latin typeface="Calibri"/>
              <a:cs typeface="Calibri"/>
            </a:endParaRPr>
          </a:p>
          <a:p>
            <a:endParaRPr lang="en-US" sz="1400" dirty="0">
              <a:latin typeface="Calibri"/>
              <a:cs typeface="Calibri"/>
            </a:endParaRPr>
          </a:p>
          <a:p>
            <a:endParaRPr lang="en-US" sz="1400" dirty="0">
              <a:latin typeface="Calibri"/>
              <a:cs typeface="Calibri"/>
            </a:endParaRPr>
          </a:p>
          <a:p>
            <a:endParaRPr lang="en-US" sz="1400" dirty="0">
              <a:latin typeface="Calibri"/>
              <a:cs typeface="Calibri"/>
            </a:endParaRPr>
          </a:p>
          <a:p>
            <a:endParaRPr lang="en-US" sz="1400" dirty="0">
              <a:latin typeface="Calibri"/>
              <a:cs typeface="Calibri"/>
            </a:endParaRPr>
          </a:p>
          <a:p>
            <a:endParaRPr lang="en-US" sz="1400" dirty="0">
              <a:latin typeface="Calibri"/>
              <a:cs typeface="Calibri"/>
            </a:endParaRPr>
          </a:p>
          <a:p>
            <a:r>
              <a:rPr lang="en-US" sz="1400" b="1" dirty="0">
                <a:latin typeface="Calibri"/>
                <a:cs typeface="Calibri"/>
              </a:rPr>
              <a:t>Note: currently focus on 10 </a:t>
            </a:r>
            <a:r>
              <a:rPr lang="en-US" sz="1400" b="1" dirty="0" err="1">
                <a:latin typeface="Calibri"/>
                <a:cs typeface="Calibri"/>
              </a:rPr>
              <a:t>TeV</a:t>
            </a:r>
            <a:r>
              <a:rPr lang="en-US" sz="1400" b="1" dirty="0">
                <a:latin typeface="Calibri"/>
                <a:cs typeface="Calibri"/>
              </a:rPr>
              <a:t>, also explore 3 </a:t>
            </a:r>
            <a:r>
              <a:rPr lang="en-US" sz="1400" b="1" dirty="0" err="1">
                <a:latin typeface="Calibri"/>
                <a:cs typeface="Calibri"/>
              </a:rPr>
              <a:t>TeV</a:t>
            </a:r>
            <a:endParaRPr lang="en-US" sz="1400" dirty="0">
              <a:latin typeface="Calibri"/>
              <a:cs typeface="Calibri"/>
            </a:endParaRPr>
          </a:p>
          <a:p>
            <a:pPr marL="313936" indent="-313936">
              <a:buFont typeface="Arial"/>
              <a:buChar char="•"/>
            </a:pPr>
            <a:r>
              <a:rPr lang="en-US" sz="1400" dirty="0">
                <a:latin typeface="Calibri"/>
                <a:cs typeface="Calibri"/>
              </a:rPr>
              <a:t>Tentative parameters based on MAP study, might add margins</a:t>
            </a:r>
          </a:p>
          <a:p>
            <a:pPr marL="313936" indent="-313936">
              <a:buFont typeface="Arial"/>
              <a:buChar char="•"/>
            </a:pPr>
            <a:r>
              <a:rPr lang="en-US" sz="1400" dirty="0">
                <a:latin typeface="Calibri"/>
                <a:cs typeface="Calibri"/>
              </a:rPr>
              <a:t>Achieve goal in 5 years </a:t>
            </a:r>
          </a:p>
          <a:p>
            <a:pPr marL="313936" indent="-313936">
              <a:buFont typeface="Arial"/>
              <a:buChar char="•"/>
            </a:pPr>
            <a:r>
              <a:rPr lang="en-US" sz="1400" dirty="0">
                <a:latin typeface="Calibri"/>
                <a:cs typeface="Calibri"/>
              </a:rPr>
              <a:t>FCC-</a:t>
            </a:r>
            <a:r>
              <a:rPr lang="en-US" sz="1400" dirty="0" err="1">
                <a:latin typeface="Calibri"/>
                <a:cs typeface="Calibri"/>
              </a:rPr>
              <a:t>hh</a:t>
            </a:r>
            <a:r>
              <a:rPr lang="en-US" sz="1400" dirty="0">
                <a:latin typeface="Calibri"/>
                <a:cs typeface="Calibri"/>
              </a:rPr>
              <a:t> to operate for 25 years</a:t>
            </a:r>
          </a:p>
          <a:p>
            <a:pPr marL="313936" indent="-313936">
              <a:buFont typeface="Arial"/>
              <a:buChar char="•"/>
            </a:pPr>
            <a:r>
              <a:rPr lang="en-US" sz="1400" dirty="0">
                <a:latin typeface="Calibri"/>
                <a:cs typeface="Calibri"/>
              </a:rPr>
              <a:t>Aim to have two detectors</a:t>
            </a:r>
          </a:p>
        </p:txBody>
      </p:sp>
      <p:pic>
        <p:nvPicPr>
          <p:cNvPr id="8" name="Picture 7" descr="p0.tiff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1252382"/>
            <a:ext cx="2454495" cy="1370649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7956377" y="843558"/>
            <a:ext cx="1187624" cy="31688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lIns="100459" tIns="50230" rIns="100459" bIns="50230" rtlCol="0">
            <a:spAutoFit/>
          </a:bodyPr>
          <a:lstStyle/>
          <a:p>
            <a:r>
              <a:rPr lang="en-US" sz="1400" b="1" dirty="0">
                <a:latin typeface="Calibri"/>
                <a:cs typeface="Calibri"/>
              </a:rPr>
              <a:t>CLIC at 3 </a:t>
            </a:r>
            <a:r>
              <a:rPr lang="en-US" sz="1400" b="1" dirty="0" err="1">
                <a:latin typeface="Calibri"/>
                <a:cs typeface="Calibri"/>
              </a:rPr>
              <a:t>TeV</a:t>
            </a:r>
            <a:endParaRPr lang="en-US" sz="1400" b="1" dirty="0">
              <a:latin typeface="Calibri"/>
              <a:cs typeface="Calibri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8028384" y="2110849"/>
            <a:ext cx="1035224" cy="31688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lIns="100459" tIns="50230" rIns="100459" bIns="50230" rtlCol="0">
            <a:spAutoFit/>
          </a:bodyPr>
          <a:lstStyle/>
          <a:p>
            <a:r>
              <a:rPr lang="en-US" sz="1400" b="1" dirty="0">
                <a:latin typeface="Calibri"/>
                <a:cs typeface="Calibri"/>
              </a:rPr>
              <a:t>28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8028383" y="1203598"/>
            <a:ext cx="1035225" cy="31688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lIns="100459" tIns="50230" rIns="100459" bIns="50230" rtlCol="0">
            <a:spAutoFit/>
          </a:bodyPr>
          <a:lstStyle/>
          <a:p>
            <a:r>
              <a:rPr lang="en-US" sz="1400" b="1" dirty="0">
                <a:latin typeface="Calibri"/>
                <a:cs typeface="Calibri"/>
              </a:rPr>
              <a:t>2 (6)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338D375-4B9F-EEBA-6C2B-2FC1AF53720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53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35298235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re 11"/>
          <p:cNvSpPr>
            <a:spLocks noGrp="1"/>
          </p:cNvSpPr>
          <p:nvPr>
            <p:ph type="title"/>
          </p:nvPr>
        </p:nvSpPr>
        <p:spPr>
          <a:xfrm>
            <a:off x="1295400" y="-20538"/>
            <a:ext cx="6781800" cy="432048"/>
          </a:xfrm>
        </p:spPr>
        <p:txBody>
          <a:bodyPr/>
          <a:lstStyle/>
          <a:p>
            <a:r>
              <a:rPr lang="en-GB" sz="3200" b="0" dirty="0">
                <a:latin typeface="Calibri"/>
                <a:cs typeface="Calibri"/>
              </a:rPr>
              <a:t>US Snowmass</a:t>
            </a:r>
          </a:p>
        </p:txBody>
      </p:sp>
      <p:sp>
        <p:nvSpPr>
          <p:cNvPr id="5" name="Espace réservé du numéro de diapositive 3"/>
          <p:cNvSpPr txBox="1">
            <a:spLocks/>
          </p:cNvSpPr>
          <p:nvPr/>
        </p:nvSpPr>
        <p:spPr>
          <a:xfrm>
            <a:off x="7632576" y="4555307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457200" rtl="0" eaLnBrk="1" latinLnBrk="0" hangingPunct="1">
              <a:defRPr sz="1200" b="1" kern="1200">
                <a:solidFill>
                  <a:schemeClr val="bg1"/>
                </a:solidFill>
                <a:latin typeface="Arial Narrow"/>
                <a:ea typeface="+mn-ea"/>
                <a:cs typeface="Arial Narrow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74172A1-1CBF-0B40-9234-7D4D80EC19EA}" type="slidenum">
              <a:rPr lang="en-GB" smtClean="0"/>
              <a:pPr/>
              <a:t>54</a:t>
            </a:fld>
            <a:endParaRPr lang="en-GB" dirty="0"/>
          </a:p>
        </p:txBody>
      </p:sp>
      <p:sp>
        <p:nvSpPr>
          <p:cNvPr id="52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95536" y="4948014"/>
            <a:ext cx="7416824" cy="245664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 sz="1200">
                <a:latin typeface="Arial Narrow"/>
                <a:cs typeface="Arial Narrow"/>
              </a:defRPr>
            </a:lvl1pPr>
          </a:lstStyle>
          <a:p>
            <a:r>
              <a:rPr lang="en-US">
                <a:latin typeface="Calibri"/>
                <a:cs typeface="Calibri"/>
              </a:rPr>
              <a:t>D. Schulte                        Muon Collider Status, Annual Meeting, Orsay, June 2023 </a:t>
            </a:r>
            <a:endParaRPr lang="en-GB" dirty="0">
              <a:latin typeface="Calibri"/>
              <a:cs typeface="Calibri"/>
            </a:endParaRPr>
          </a:p>
        </p:txBody>
      </p:sp>
      <p:pic>
        <p:nvPicPr>
          <p:cNvPr id="6" name="Picture 5" descr="Snowmass_slide.pd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60" t="13827" r="7875" b="17037"/>
          <a:stretch/>
        </p:blipFill>
        <p:spPr>
          <a:xfrm>
            <a:off x="2699792" y="743942"/>
            <a:ext cx="6337177" cy="3556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831657" y="4299942"/>
            <a:ext cx="4320479" cy="52322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lvl="0" algn="ctr">
              <a:buClr>
                <a:schemeClr val="dk2"/>
              </a:buClr>
              <a:buSzPts val="4050"/>
            </a:pPr>
            <a:r>
              <a:rPr lang="en-US" sz="1400" dirty="0" err="1">
                <a:latin typeface="Calibri"/>
                <a:cs typeface="Calibri"/>
              </a:rPr>
              <a:t>Meenakshi</a:t>
            </a:r>
            <a:r>
              <a:rPr lang="en-US" sz="1400" dirty="0">
                <a:latin typeface="Calibri"/>
                <a:cs typeface="Calibri"/>
              </a:rPr>
              <a:t> </a:t>
            </a:r>
            <a:r>
              <a:rPr lang="en-US" sz="1400" dirty="0" err="1">
                <a:latin typeface="Calibri"/>
                <a:cs typeface="Calibri"/>
              </a:rPr>
              <a:t>Narain</a:t>
            </a:r>
            <a:r>
              <a:rPr lang="en-US" sz="1400" dirty="0">
                <a:latin typeface="Calibri"/>
                <a:cs typeface="Calibri"/>
              </a:rPr>
              <a:t>: </a:t>
            </a:r>
            <a:r>
              <a:rPr lang="en-US" sz="1400" dirty="0">
                <a:solidFill>
                  <a:srgbClr val="C00000"/>
                </a:solidFill>
                <a:latin typeface="Calibri"/>
                <a:ea typeface="Arial"/>
                <a:cs typeface="Calibri"/>
                <a:sym typeface="Arial"/>
              </a:rPr>
              <a:t>Energy Frontier / </a:t>
            </a:r>
            <a:r>
              <a:rPr lang="en-US" sz="1400" dirty="0">
                <a:solidFill>
                  <a:srgbClr val="C00000"/>
                </a:solidFill>
                <a:latin typeface="Calibri"/>
                <a:cs typeface="Calibri"/>
              </a:rPr>
              <a:t>Large Experiments, </a:t>
            </a:r>
            <a:r>
              <a:rPr lang="en-US" sz="1400" dirty="0">
                <a:latin typeface="Calibri"/>
                <a:cs typeface="Calibri"/>
              </a:rPr>
              <a:t>Snowmass Community Summer Study July 17-26, 2022 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5496" y="483518"/>
            <a:ext cx="288032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latin typeface="Calibri"/>
                <a:cs typeface="Calibri"/>
              </a:rPr>
              <a:t>Strong interest </a:t>
            </a:r>
            <a:r>
              <a:rPr lang="en-US" sz="1400" dirty="0">
                <a:latin typeface="Calibri"/>
                <a:cs typeface="Calibri"/>
              </a:rPr>
              <a:t>in the US community in </a:t>
            </a:r>
            <a:r>
              <a:rPr lang="en-US" sz="1400" dirty="0" err="1">
                <a:latin typeface="Calibri"/>
                <a:cs typeface="Calibri"/>
              </a:rPr>
              <a:t>muon</a:t>
            </a:r>
            <a:r>
              <a:rPr lang="en-US" sz="1400" dirty="0">
                <a:latin typeface="Calibri"/>
                <a:cs typeface="Calibri"/>
              </a:rPr>
              <a:t> collider </a:t>
            </a:r>
          </a:p>
          <a:p>
            <a:pPr marL="285750" indent="-285750">
              <a:buFont typeface="Arial"/>
              <a:buChar char="•"/>
            </a:pPr>
            <a:r>
              <a:rPr lang="en-US" sz="1400" dirty="0">
                <a:latin typeface="Calibri"/>
                <a:cs typeface="Calibri"/>
              </a:rPr>
              <a:t>seen as an energy frontier machine</a:t>
            </a:r>
          </a:p>
          <a:p>
            <a:pPr marL="285750" indent="-285750">
              <a:buFont typeface="Arial"/>
              <a:buChar char="•"/>
            </a:pPr>
            <a:r>
              <a:rPr lang="en-US" sz="1400" dirty="0">
                <a:latin typeface="Calibri"/>
                <a:cs typeface="Calibri"/>
              </a:rPr>
              <a:t>decoupled from LC</a:t>
            </a:r>
          </a:p>
          <a:p>
            <a:endParaRPr lang="en-US" sz="1400" dirty="0">
              <a:latin typeface="Calibri"/>
              <a:cs typeface="Calibri"/>
            </a:endParaRPr>
          </a:p>
          <a:p>
            <a:r>
              <a:rPr lang="en-US" sz="1400" dirty="0">
                <a:latin typeface="Calibri"/>
                <a:cs typeface="Calibri"/>
              </a:rPr>
              <a:t>US community wants funding for </a:t>
            </a:r>
            <a:r>
              <a:rPr lang="en-US" sz="1400" b="1" dirty="0">
                <a:latin typeface="Calibri"/>
                <a:cs typeface="Calibri"/>
              </a:rPr>
              <a:t>R&amp;D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1" dirty="0">
                <a:latin typeface="Calibri"/>
                <a:cs typeface="Calibri"/>
              </a:rPr>
              <a:t>Goal: match European effort</a:t>
            </a:r>
          </a:p>
          <a:p>
            <a:endParaRPr lang="en-US" sz="1400" dirty="0">
              <a:latin typeface="Calibri"/>
              <a:cs typeface="Calibri"/>
            </a:endParaRPr>
          </a:p>
          <a:p>
            <a:r>
              <a:rPr lang="en-US" sz="1400" dirty="0">
                <a:latin typeface="Calibri"/>
                <a:cs typeface="Calibri"/>
              </a:rPr>
              <a:t>Community interested in the US to </a:t>
            </a:r>
            <a:r>
              <a:rPr lang="en-US" sz="1400" b="1" dirty="0">
                <a:latin typeface="Calibri"/>
                <a:cs typeface="Calibri"/>
              </a:rPr>
              <a:t>host a </a:t>
            </a:r>
            <a:r>
              <a:rPr lang="en-US" sz="1400" b="1" dirty="0" err="1">
                <a:latin typeface="Calibri"/>
                <a:cs typeface="Calibri"/>
              </a:rPr>
              <a:t>muon</a:t>
            </a:r>
            <a:r>
              <a:rPr lang="en-US" sz="1400" b="1" dirty="0">
                <a:latin typeface="Calibri"/>
                <a:cs typeface="Calibri"/>
              </a:rPr>
              <a:t> collider</a:t>
            </a:r>
          </a:p>
        </p:txBody>
      </p:sp>
      <p:pic>
        <p:nvPicPr>
          <p:cNvPr id="10" name="Picture 9" descr="Map&#10;&#10;Description automatically generated">
            <a:extLst>
              <a:ext uri="{FF2B5EF4-FFF2-40B4-BE49-F238E27FC236}">
                <a16:creationId xmlns:a16="http://schemas.microsoft.com/office/drawing/2014/main" id="{C1BF3D21-5A4A-4BE6-AC51-5643C47EB47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51721" y="3737429"/>
            <a:ext cx="1224136" cy="1223641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72FD287-0E93-5D2B-6B71-7B44114B5EC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54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97117473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re 11"/>
          <p:cNvSpPr>
            <a:spLocks noGrp="1"/>
          </p:cNvSpPr>
          <p:nvPr>
            <p:ph type="title"/>
          </p:nvPr>
        </p:nvSpPr>
        <p:spPr>
          <a:xfrm>
            <a:off x="1295400" y="-20538"/>
            <a:ext cx="6781800" cy="432048"/>
          </a:xfrm>
        </p:spPr>
        <p:txBody>
          <a:bodyPr/>
          <a:lstStyle/>
          <a:p>
            <a:r>
              <a:rPr lang="en-GB" sz="3200" b="0" dirty="0">
                <a:latin typeface="Calibri"/>
                <a:cs typeface="Calibri"/>
              </a:rPr>
              <a:t>US Snowmass, cont.</a:t>
            </a:r>
          </a:p>
        </p:txBody>
      </p:sp>
      <p:sp>
        <p:nvSpPr>
          <p:cNvPr id="5" name="Espace réservé du numéro de diapositive 3"/>
          <p:cNvSpPr txBox="1">
            <a:spLocks/>
          </p:cNvSpPr>
          <p:nvPr/>
        </p:nvSpPr>
        <p:spPr>
          <a:xfrm>
            <a:off x="7632576" y="4555307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457200" rtl="0" eaLnBrk="1" latinLnBrk="0" hangingPunct="1">
              <a:defRPr sz="1200" b="1" kern="1200">
                <a:solidFill>
                  <a:schemeClr val="bg1"/>
                </a:solidFill>
                <a:latin typeface="Arial Narrow"/>
                <a:ea typeface="+mn-ea"/>
                <a:cs typeface="Arial Narrow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74172A1-1CBF-0B40-9234-7D4D80EC19EA}" type="slidenum">
              <a:rPr lang="en-GB" smtClean="0"/>
              <a:pPr/>
              <a:t>55</a:t>
            </a:fld>
            <a:endParaRPr lang="en-GB" dirty="0"/>
          </a:p>
        </p:txBody>
      </p:sp>
      <p:sp>
        <p:nvSpPr>
          <p:cNvPr id="52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95536" y="4948014"/>
            <a:ext cx="7416824" cy="245664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 sz="1200">
                <a:latin typeface="Arial Narrow"/>
                <a:cs typeface="Arial Narrow"/>
              </a:defRPr>
            </a:lvl1pPr>
          </a:lstStyle>
          <a:p>
            <a:r>
              <a:rPr lang="en-US">
                <a:latin typeface="Calibri"/>
                <a:cs typeface="Calibri"/>
              </a:rPr>
              <a:t>D. Schulte                        Muon Collider Status, Annual Meeting, Orsay, June 2023 </a:t>
            </a:r>
            <a:endParaRPr lang="en-GB" dirty="0">
              <a:latin typeface="Calibri"/>
              <a:cs typeface="Calibri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79512" y="987574"/>
            <a:ext cx="288032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Calibri"/>
                <a:cs typeface="Calibri"/>
              </a:rPr>
              <a:t>Implementation Task Force</a:t>
            </a:r>
          </a:p>
          <a:p>
            <a:endParaRPr lang="en-US" dirty="0">
              <a:latin typeface="Calibri"/>
              <a:cs typeface="Calibri"/>
            </a:endParaRPr>
          </a:p>
          <a:p>
            <a:r>
              <a:rPr lang="en-US" dirty="0" err="1">
                <a:latin typeface="Calibri"/>
                <a:cs typeface="Calibri"/>
              </a:rPr>
              <a:t>Muon</a:t>
            </a:r>
            <a:r>
              <a:rPr lang="en-US" dirty="0">
                <a:latin typeface="Calibri"/>
                <a:cs typeface="Calibri"/>
              </a:rPr>
              <a:t> Collider is a viable option for the HEP future</a:t>
            </a:r>
          </a:p>
          <a:p>
            <a:endParaRPr lang="en-US" dirty="0">
              <a:latin typeface="Calibri"/>
              <a:cs typeface="Calibri"/>
            </a:endParaRPr>
          </a:p>
          <a:p>
            <a:r>
              <a:rPr lang="en-US" dirty="0">
                <a:latin typeface="Calibri"/>
                <a:cs typeface="Calibri"/>
              </a:rPr>
              <a:t>They made cost and power estimate for </a:t>
            </a:r>
            <a:r>
              <a:rPr lang="en-US" dirty="0" err="1">
                <a:latin typeface="Calibri"/>
                <a:cs typeface="Calibri"/>
              </a:rPr>
              <a:t>muon</a:t>
            </a:r>
            <a:r>
              <a:rPr lang="en-US" dirty="0">
                <a:latin typeface="Calibri"/>
                <a:cs typeface="Calibri"/>
              </a:rPr>
              <a:t> collider</a:t>
            </a:r>
          </a:p>
          <a:p>
            <a:r>
              <a:rPr lang="en-US" dirty="0">
                <a:latin typeface="Calibri"/>
                <a:cs typeface="Calibri"/>
              </a:rPr>
              <a:t>take it </a:t>
            </a:r>
            <a:r>
              <a:rPr lang="en-US" i="1" dirty="0">
                <a:latin typeface="Calibri"/>
                <a:cs typeface="Calibri"/>
              </a:rPr>
              <a:t>cum </a:t>
            </a:r>
            <a:r>
              <a:rPr lang="en-US" i="1" dirty="0" err="1">
                <a:latin typeface="Calibri"/>
                <a:cs typeface="Calibri"/>
              </a:rPr>
              <a:t>grano</a:t>
            </a:r>
            <a:r>
              <a:rPr lang="en-US" i="1" dirty="0">
                <a:latin typeface="Calibri"/>
                <a:cs typeface="Calibri"/>
              </a:rPr>
              <a:t> </a:t>
            </a:r>
            <a:r>
              <a:rPr lang="en-US" i="1" dirty="0" err="1">
                <a:latin typeface="Calibri"/>
                <a:cs typeface="Calibri"/>
              </a:rPr>
              <a:t>salis</a:t>
            </a:r>
            <a:endParaRPr lang="en-US" i="1" dirty="0">
              <a:latin typeface="Calibri"/>
              <a:cs typeface="Calibri"/>
            </a:endParaRPr>
          </a:p>
          <a:p>
            <a:endParaRPr lang="en-US" dirty="0">
              <a:latin typeface="Calibri"/>
              <a:cs typeface="Calibri"/>
            </a:endParaRPr>
          </a:p>
          <a:p>
            <a:r>
              <a:rPr lang="en-US" dirty="0">
                <a:latin typeface="Calibri"/>
                <a:cs typeface="Calibri"/>
              </a:rPr>
              <a:t>Place MC in same risk tier as FCC-</a:t>
            </a:r>
            <a:r>
              <a:rPr lang="en-US" dirty="0" err="1">
                <a:latin typeface="Calibri"/>
                <a:cs typeface="Calibri"/>
              </a:rPr>
              <a:t>hh</a:t>
            </a:r>
            <a:endParaRPr lang="en-US" dirty="0">
              <a:latin typeface="Calibri"/>
              <a:cs typeface="Calibri"/>
            </a:endParaRPr>
          </a:p>
        </p:txBody>
      </p:sp>
      <p:pic>
        <p:nvPicPr>
          <p:cNvPr id="3" name="Picture 2" descr="Ohne Titel.pd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5679"/>
          <a:stretch/>
        </p:blipFill>
        <p:spPr>
          <a:xfrm>
            <a:off x="3401888" y="771550"/>
            <a:ext cx="5562600" cy="4276028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918350" y="4587974"/>
            <a:ext cx="1573530" cy="30777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Calibri"/>
                <a:cs typeface="Calibri"/>
              </a:rPr>
              <a:t>Thomas </a:t>
            </a:r>
            <a:r>
              <a:rPr lang="en-US" sz="1400" dirty="0" err="1">
                <a:latin typeface="Calibri"/>
                <a:cs typeface="Calibri"/>
              </a:rPr>
              <a:t>Roser</a:t>
            </a:r>
            <a:r>
              <a:rPr lang="en-US" sz="1400" dirty="0">
                <a:latin typeface="Calibri"/>
                <a:cs typeface="Calibri"/>
              </a:rPr>
              <a:t> et al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D6AC434-1507-63E2-048B-53F4BC68994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55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4996704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00930" y="1"/>
            <a:ext cx="6166355" cy="452558"/>
          </a:xfrm>
        </p:spPr>
        <p:txBody>
          <a:bodyPr>
            <a:noAutofit/>
          </a:bodyPr>
          <a:lstStyle/>
          <a:p>
            <a:r>
              <a:rPr lang="en-US" sz="3200" b="0" dirty="0">
                <a:latin typeface="Calibri" panose="020F0502020204030204" pitchFamily="34" charset="0"/>
                <a:cs typeface="Calibri" panose="020F0502020204030204" pitchFamily="34" charset="0"/>
              </a:rPr>
              <a:t>Muon Collider magnets</a:t>
            </a:r>
            <a:endParaRPr lang="en-US" sz="3200" b="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4" name="Picture 3" descr="p4.tiff"/>
          <p:cNvPicPr>
            <a:picLocks noChangeAspect="1"/>
          </p:cNvPicPr>
          <p:nvPr/>
        </p:nvPicPr>
        <p:blipFill>
          <a:blip r:embed="rId2"/>
          <a:srcRect b="50107"/>
          <a:stretch>
            <a:fillRect/>
          </a:stretch>
        </p:blipFill>
        <p:spPr>
          <a:xfrm>
            <a:off x="1142421" y="1957586"/>
            <a:ext cx="6851506" cy="1694788"/>
          </a:xfrm>
          <a:prstGeom prst="rect">
            <a:avLst/>
          </a:prstGeom>
        </p:spPr>
      </p:pic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DA48F8FE-630B-3BCF-834F-13EA9FD783E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7918391-D411-FE40-AAD7-861AE5233E0E}" type="slidenum">
              <a:rPr lang="en-US" smtClean="0"/>
              <a:pPr/>
              <a:t>56</a:t>
            </a:fld>
            <a:endParaRPr lang="en-US" dirty="0"/>
          </a:p>
        </p:txBody>
      </p:sp>
      <p:grpSp>
        <p:nvGrpSpPr>
          <p:cNvPr id="58" name="Group 57">
            <a:extLst>
              <a:ext uri="{FF2B5EF4-FFF2-40B4-BE49-F238E27FC236}">
                <a16:creationId xmlns:a16="http://schemas.microsoft.com/office/drawing/2014/main" id="{76FA7BAB-F01B-8769-0F3D-FD41DEC240D3}"/>
              </a:ext>
            </a:extLst>
          </p:cNvPr>
          <p:cNvGrpSpPr/>
          <p:nvPr/>
        </p:nvGrpSpPr>
        <p:grpSpPr>
          <a:xfrm>
            <a:off x="1572249" y="2263893"/>
            <a:ext cx="3625312" cy="2896209"/>
            <a:chOff x="572332" y="3018524"/>
            <a:chExt cx="4833749" cy="3861612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FACD897B-C87F-82E7-70E2-F9E9B3A2F55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21160" t="10050" r="37329" b="6573"/>
            <a:stretch/>
          </p:blipFill>
          <p:spPr>
            <a:xfrm rot="16200000">
              <a:off x="1046079" y="4528103"/>
              <a:ext cx="1878286" cy="2825779"/>
            </a:xfrm>
            <a:prstGeom prst="rect">
              <a:avLst/>
            </a:prstGeom>
          </p:spPr>
        </p:pic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249A4F8E-FF78-C56A-B0CC-98E65F5A11C3}"/>
                </a:ext>
              </a:extLst>
            </p:cNvPr>
            <p:cNvSpPr txBox="1"/>
            <p:nvPr/>
          </p:nvSpPr>
          <p:spPr>
            <a:xfrm>
              <a:off x="859427" y="4845763"/>
              <a:ext cx="1710469" cy="4001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350" dirty="0">
                  <a:solidFill>
                    <a:srgbClr val="FF0000"/>
                  </a:solidFill>
                </a:rPr>
                <a:t>&gt; 40 T, 60 mm</a:t>
              </a:r>
            </a:p>
          </p:txBody>
        </p:sp>
        <p:sp>
          <p:nvSpPr>
            <p:cNvPr id="32" name="Rounded Rectangle 31">
              <a:extLst>
                <a:ext uri="{FF2B5EF4-FFF2-40B4-BE49-F238E27FC236}">
                  <a16:creationId xmlns:a16="http://schemas.microsoft.com/office/drawing/2014/main" id="{A3C874C2-8550-BF64-1AB4-5EF3E8CA076C}"/>
                </a:ext>
              </a:extLst>
            </p:cNvPr>
            <p:cNvSpPr/>
            <p:nvPr/>
          </p:nvSpPr>
          <p:spPr>
            <a:xfrm>
              <a:off x="4979147" y="3018524"/>
              <a:ext cx="426934" cy="1709222"/>
            </a:xfrm>
            <a:prstGeom prst="roundRect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 sz="1227"/>
            </a:p>
          </p:txBody>
        </p:sp>
      </p:grpSp>
      <p:sp>
        <p:nvSpPr>
          <p:cNvPr id="37" name="TextBox 36">
            <a:extLst>
              <a:ext uri="{FF2B5EF4-FFF2-40B4-BE49-F238E27FC236}">
                <a16:creationId xmlns:a16="http://schemas.microsoft.com/office/drawing/2014/main" id="{E272A51A-E3FA-B651-7B72-80AAD31E1381}"/>
              </a:ext>
            </a:extLst>
          </p:cNvPr>
          <p:cNvSpPr txBox="1"/>
          <p:nvPr/>
        </p:nvSpPr>
        <p:spPr>
          <a:xfrm>
            <a:off x="6195166" y="2670839"/>
            <a:ext cx="42832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900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RCS</a:t>
            </a:r>
          </a:p>
        </p:txBody>
      </p:sp>
      <p:grpSp>
        <p:nvGrpSpPr>
          <p:cNvPr id="57" name="Group 56">
            <a:extLst>
              <a:ext uri="{FF2B5EF4-FFF2-40B4-BE49-F238E27FC236}">
                <a16:creationId xmlns:a16="http://schemas.microsoft.com/office/drawing/2014/main" id="{541A2FA8-D117-D4CE-2CC5-9F10AE6F67A6}"/>
              </a:ext>
            </a:extLst>
          </p:cNvPr>
          <p:cNvGrpSpPr/>
          <p:nvPr/>
        </p:nvGrpSpPr>
        <p:grpSpPr>
          <a:xfrm>
            <a:off x="1212974" y="440380"/>
            <a:ext cx="2375971" cy="3227078"/>
            <a:chOff x="93299" y="587173"/>
            <a:chExt cx="3167962" cy="4302771"/>
          </a:xfrm>
        </p:grpSpPr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05915EDD-2AF8-1143-B6A9-83AA571C50B1}"/>
                </a:ext>
              </a:extLst>
            </p:cNvPr>
            <p:cNvSpPr txBox="1"/>
            <p:nvPr/>
          </p:nvSpPr>
          <p:spPr>
            <a:xfrm>
              <a:off x="93299" y="587173"/>
              <a:ext cx="3167962" cy="95410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350" dirty="0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20 T, 200 mm</a:t>
              </a:r>
            </a:p>
            <a:p>
              <a:r>
                <a:rPr lang="en-US" sz="1350" dirty="0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Radiation heat load ≈ 5…10 kW</a:t>
              </a:r>
            </a:p>
            <a:p>
              <a:r>
                <a:rPr lang="en-US" sz="1350" dirty="0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Radiation dose: 80 </a:t>
              </a:r>
              <a:r>
                <a:rPr lang="en-US" sz="1350" dirty="0" err="1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MGy</a:t>
              </a:r>
              <a:endParaRPr lang="en-US" sz="135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34" name="Rounded Rectangle 33">
              <a:extLst>
                <a:ext uri="{FF2B5EF4-FFF2-40B4-BE49-F238E27FC236}">
                  <a16:creationId xmlns:a16="http://schemas.microsoft.com/office/drawing/2014/main" id="{E30D8E3E-C209-C27D-4B36-45EB06F8DF0B}"/>
                </a:ext>
              </a:extLst>
            </p:cNvPr>
            <p:cNvSpPr/>
            <p:nvPr/>
          </p:nvSpPr>
          <p:spPr>
            <a:xfrm>
              <a:off x="2168611" y="3180722"/>
              <a:ext cx="676200" cy="1709222"/>
            </a:xfrm>
            <a:prstGeom prst="roundRect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 sz="1227"/>
            </a:p>
          </p:txBody>
        </p:sp>
        <p:pic>
          <p:nvPicPr>
            <p:cNvPr id="38" name="Content Placeholder 7" descr="Graphical user interface, diagram&#10;&#10;Description automatically generated with medium confidence">
              <a:extLst>
                <a:ext uri="{FF2B5EF4-FFF2-40B4-BE49-F238E27FC236}">
                  <a16:creationId xmlns:a16="http://schemas.microsoft.com/office/drawing/2014/main" id="{6D3EAB1D-30E2-E7CC-0292-A0E7FE077A6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225469" y="1332404"/>
              <a:ext cx="2619342" cy="1439199"/>
            </a:xfrm>
            <a:prstGeom prst="rect">
              <a:avLst/>
            </a:prstGeom>
          </p:spPr>
        </p:pic>
      </p:grpSp>
      <p:grpSp>
        <p:nvGrpSpPr>
          <p:cNvPr id="59" name="Group 58">
            <a:extLst>
              <a:ext uri="{FF2B5EF4-FFF2-40B4-BE49-F238E27FC236}">
                <a16:creationId xmlns:a16="http://schemas.microsoft.com/office/drawing/2014/main" id="{E6CC2F0C-E829-1469-601F-1D0D62C40569}"/>
              </a:ext>
            </a:extLst>
          </p:cNvPr>
          <p:cNvGrpSpPr/>
          <p:nvPr/>
        </p:nvGrpSpPr>
        <p:grpSpPr>
          <a:xfrm>
            <a:off x="3646566" y="386632"/>
            <a:ext cx="4347361" cy="2896832"/>
            <a:chOff x="3338087" y="515509"/>
            <a:chExt cx="5796481" cy="3862443"/>
          </a:xfrm>
        </p:grpSpPr>
        <p:pic>
          <p:nvPicPr>
            <p:cNvPr id="44" name="Picture 43" descr="Diagram&#10;&#10;Description automatically generated">
              <a:extLst>
                <a:ext uri="{FF2B5EF4-FFF2-40B4-BE49-F238E27FC236}">
                  <a16:creationId xmlns:a16="http://schemas.microsoft.com/office/drawing/2014/main" id="{CCD8A491-4421-C0DA-0AFA-8EF8A495372F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338087" y="1113549"/>
              <a:ext cx="1981445" cy="1089336"/>
            </a:xfrm>
            <a:prstGeom prst="rect">
              <a:avLst/>
            </a:prstGeom>
          </p:spPr>
        </p:pic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77EE40EA-6607-4399-A520-8A3E467E785E}"/>
                </a:ext>
              </a:extLst>
            </p:cNvPr>
            <p:cNvSpPr txBox="1"/>
            <p:nvPr/>
          </p:nvSpPr>
          <p:spPr>
            <a:xfrm>
              <a:off x="5192614" y="515509"/>
              <a:ext cx="2098079" cy="6771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350" dirty="0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NC ±1.8 T, 400 Hz 100 mm x 30 </a:t>
              </a:r>
              <a:r>
                <a:rPr lang="en-US" sz="1350" dirty="0">
                  <a:solidFill>
                    <a:srgbClr val="FF0000"/>
                  </a:solidFill>
                </a:rPr>
                <a:t>mm</a:t>
              </a:r>
            </a:p>
          </p:txBody>
        </p:sp>
        <p:sp>
          <p:nvSpPr>
            <p:cNvPr id="33" name="Rounded Rectangle 32">
              <a:extLst>
                <a:ext uri="{FF2B5EF4-FFF2-40B4-BE49-F238E27FC236}">
                  <a16:creationId xmlns:a16="http://schemas.microsoft.com/office/drawing/2014/main" id="{8B586E80-5FD6-105B-CC02-9D4805F1E393}"/>
                </a:ext>
              </a:extLst>
            </p:cNvPr>
            <p:cNvSpPr/>
            <p:nvPr/>
          </p:nvSpPr>
          <p:spPr>
            <a:xfrm>
              <a:off x="6307370" y="3018524"/>
              <a:ext cx="1366176" cy="1359428"/>
            </a:xfrm>
            <a:prstGeom prst="roundRect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 sz="1227"/>
            </a:p>
          </p:txBody>
        </p:sp>
        <p:pic>
          <p:nvPicPr>
            <p:cNvPr id="46" name="Picture 45" descr="Diagram, schematic&#10;&#10;Description automatically generated with medium confidence">
              <a:extLst>
                <a:ext uri="{FF2B5EF4-FFF2-40B4-BE49-F238E27FC236}">
                  <a16:creationId xmlns:a16="http://schemas.microsoft.com/office/drawing/2014/main" id="{69FB0CBF-36B2-8BF6-CB63-EEAA9ED8A6C6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86701" y="1113083"/>
              <a:ext cx="1504912" cy="1090268"/>
            </a:xfrm>
            <a:prstGeom prst="rect">
              <a:avLst/>
            </a:prstGeom>
          </p:spPr>
        </p:pic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92F739C5-28A5-46E9-DDB1-536033025BB9}"/>
                </a:ext>
              </a:extLst>
            </p:cNvPr>
            <p:cNvSpPr txBox="1"/>
            <p:nvPr/>
          </p:nvSpPr>
          <p:spPr>
            <a:xfrm>
              <a:off x="7155516" y="515509"/>
              <a:ext cx="1979052" cy="6771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350" dirty="0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SC &lt; 10T</a:t>
              </a:r>
            </a:p>
            <a:p>
              <a:pPr algn="ctr"/>
              <a:r>
                <a:rPr lang="en-US" sz="1350" dirty="0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100 mm x 30 </a:t>
              </a:r>
              <a:r>
                <a:rPr lang="en-US" sz="1350" dirty="0">
                  <a:solidFill>
                    <a:srgbClr val="FF0000"/>
                  </a:solidFill>
                </a:rPr>
                <a:t>mm</a:t>
              </a:r>
            </a:p>
          </p:txBody>
        </p:sp>
        <p:sp>
          <p:nvSpPr>
            <p:cNvPr id="48" name="Rectangle 47">
              <a:extLst>
                <a:ext uri="{FF2B5EF4-FFF2-40B4-BE49-F238E27FC236}">
                  <a16:creationId xmlns:a16="http://schemas.microsoft.com/office/drawing/2014/main" id="{35D43A39-587E-3772-4E05-8E33C2712D31}"/>
                </a:ext>
              </a:extLst>
            </p:cNvPr>
            <p:cNvSpPr/>
            <p:nvPr/>
          </p:nvSpPr>
          <p:spPr>
            <a:xfrm>
              <a:off x="3698809" y="2288373"/>
              <a:ext cx="1260000" cy="198014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accent1">
                  <a:shade val="60000"/>
                  <a:satMod val="300000"/>
                </a:schemeClr>
              </a:solidFill>
            </a:ln>
            <a:effectLst>
              <a:glow rad="70000">
                <a:schemeClr val="accent1">
                  <a:tint val="30000"/>
                  <a:shade val="95000"/>
                  <a:satMod val="300000"/>
                  <a:alpha val="50000"/>
                </a:schemeClr>
              </a:glow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CH" sz="900" dirty="0"/>
                <a:t>SC dipole</a:t>
              </a:r>
            </a:p>
          </p:txBody>
        </p:sp>
        <p:sp>
          <p:nvSpPr>
            <p:cNvPr id="50" name="Rectangle 49">
              <a:extLst>
                <a:ext uri="{FF2B5EF4-FFF2-40B4-BE49-F238E27FC236}">
                  <a16:creationId xmlns:a16="http://schemas.microsoft.com/office/drawing/2014/main" id="{62EF0D57-8AEE-51FE-F36E-190FD3E2556A}"/>
                </a:ext>
              </a:extLst>
            </p:cNvPr>
            <p:cNvSpPr/>
            <p:nvPr/>
          </p:nvSpPr>
          <p:spPr>
            <a:xfrm>
              <a:off x="4984331" y="2288373"/>
              <a:ext cx="1260000" cy="198014"/>
            </a:xfrm>
            <a:prstGeom prst="rect">
              <a:avLst/>
            </a:prstGeom>
            <a:solidFill>
              <a:srgbClr val="FF0000"/>
            </a:solidFill>
            <a:ln>
              <a:solidFill>
                <a:schemeClr val="accent1">
                  <a:shade val="60000"/>
                  <a:satMod val="300000"/>
                </a:schemeClr>
              </a:solidFill>
            </a:ln>
            <a:effectLst>
              <a:glow rad="70000">
                <a:schemeClr val="accent1">
                  <a:tint val="30000"/>
                  <a:shade val="95000"/>
                  <a:satMod val="300000"/>
                  <a:alpha val="50000"/>
                </a:schemeClr>
              </a:glow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CH" sz="900" dirty="0"/>
                <a:t>NC dipole</a:t>
              </a:r>
            </a:p>
          </p:txBody>
        </p:sp>
        <p:sp>
          <p:nvSpPr>
            <p:cNvPr id="51" name="Rectangle 50">
              <a:extLst>
                <a:ext uri="{FF2B5EF4-FFF2-40B4-BE49-F238E27FC236}">
                  <a16:creationId xmlns:a16="http://schemas.microsoft.com/office/drawing/2014/main" id="{5B3E8452-5875-CA0F-6A3A-27BECB890709}"/>
                </a:ext>
              </a:extLst>
            </p:cNvPr>
            <p:cNvSpPr/>
            <p:nvPr/>
          </p:nvSpPr>
          <p:spPr>
            <a:xfrm>
              <a:off x="6269853" y="2288373"/>
              <a:ext cx="1260000" cy="198014"/>
            </a:xfrm>
            <a:prstGeom prst="rect">
              <a:avLst/>
            </a:prstGeom>
            <a:solidFill>
              <a:srgbClr val="FF0000"/>
            </a:solidFill>
            <a:ln>
              <a:solidFill>
                <a:schemeClr val="accent1">
                  <a:shade val="60000"/>
                  <a:satMod val="300000"/>
                </a:schemeClr>
              </a:solidFill>
            </a:ln>
            <a:effectLst>
              <a:glow rad="70000">
                <a:schemeClr val="accent1">
                  <a:tint val="30000"/>
                  <a:shade val="95000"/>
                  <a:satMod val="300000"/>
                  <a:alpha val="50000"/>
                </a:schemeClr>
              </a:glow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CH" sz="900" dirty="0"/>
                <a:t>NC dipole</a:t>
              </a:r>
            </a:p>
          </p:txBody>
        </p:sp>
        <p:sp>
          <p:nvSpPr>
            <p:cNvPr id="52" name="Rectangle 51">
              <a:extLst>
                <a:ext uri="{FF2B5EF4-FFF2-40B4-BE49-F238E27FC236}">
                  <a16:creationId xmlns:a16="http://schemas.microsoft.com/office/drawing/2014/main" id="{34B9CC6F-1703-94B2-81E7-B2E45E58B9CB}"/>
                </a:ext>
              </a:extLst>
            </p:cNvPr>
            <p:cNvSpPr/>
            <p:nvPr/>
          </p:nvSpPr>
          <p:spPr>
            <a:xfrm>
              <a:off x="7555376" y="2288373"/>
              <a:ext cx="1260000" cy="198014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accent1">
                  <a:shade val="60000"/>
                  <a:satMod val="300000"/>
                </a:schemeClr>
              </a:solidFill>
            </a:ln>
            <a:effectLst>
              <a:glow rad="70000">
                <a:schemeClr val="accent1">
                  <a:tint val="30000"/>
                  <a:shade val="95000"/>
                  <a:satMod val="300000"/>
                  <a:alpha val="50000"/>
                </a:schemeClr>
              </a:glow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CH" sz="900" dirty="0"/>
                <a:t>SC dipole</a:t>
              </a:r>
            </a:p>
          </p:txBody>
        </p:sp>
        <p:pic>
          <p:nvPicPr>
            <p:cNvPr id="53" name="Picture 52" descr="Diagram&#10;&#10;Description automatically generated">
              <a:extLst>
                <a:ext uri="{FF2B5EF4-FFF2-40B4-BE49-F238E27FC236}">
                  <a16:creationId xmlns:a16="http://schemas.microsoft.com/office/drawing/2014/main" id="{973402C0-5394-72BA-CB89-018B416D8E6D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153123" y="1113549"/>
              <a:ext cx="1981445" cy="1089336"/>
            </a:xfrm>
            <a:prstGeom prst="rect">
              <a:avLst/>
            </a:prstGeom>
          </p:spPr>
        </p:pic>
      </p:grpSp>
      <p:grpSp>
        <p:nvGrpSpPr>
          <p:cNvPr id="60" name="Group 59">
            <a:extLst>
              <a:ext uri="{FF2B5EF4-FFF2-40B4-BE49-F238E27FC236}">
                <a16:creationId xmlns:a16="http://schemas.microsoft.com/office/drawing/2014/main" id="{86A02423-BFC5-0FE4-2F78-4E51C62A4E67}"/>
              </a:ext>
            </a:extLst>
          </p:cNvPr>
          <p:cNvGrpSpPr/>
          <p:nvPr/>
        </p:nvGrpSpPr>
        <p:grpSpPr>
          <a:xfrm>
            <a:off x="3733768" y="1942501"/>
            <a:ext cx="4205834" cy="3028180"/>
            <a:chOff x="3454358" y="2590001"/>
            <a:chExt cx="5607778" cy="4037573"/>
          </a:xfrm>
        </p:grpSpPr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5DF9F298-CC2C-2027-AA19-8D0F19711AFB}"/>
                </a:ext>
              </a:extLst>
            </p:cNvPr>
            <p:cNvSpPr txBox="1"/>
            <p:nvPr/>
          </p:nvSpPr>
          <p:spPr>
            <a:xfrm>
              <a:off x="3454358" y="5215095"/>
              <a:ext cx="2985004" cy="95410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1350" dirty="0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16 T peak, 150 mm</a:t>
              </a:r>
            </a:p>
            <a:p>
              <a:pPr algn="r"/>
              <a:r>
                <a:rPr lang="en-US" sz="1350" dirty="0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Radiation heat load ≈ 5 W/m</a:t>
              </a:r>
            </a:p>
            <a:p>
              <a:pPr algn="r"/>
              <a:r>
                <a:rPr lang="en-US" sz="1350" dirty="0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Radiation dose ≈ 20…40 </a:t>
              </a:r>
              <a:r>
                <a:rPr lang="en-US" sz="1350" dirty="0" err="1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MGy</a:t>
              </a:r>
              <a:endParaRPr lang="en-US" sz="135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36" name="Rounded Rectangle 35">
              <a:extLst>
                <a:ext uri="{FF2B5EF4-FFF2-40B4-BE49-F238E27FC236}">
                  <a16:creationId xmlns:a16="http://schemas.microsoft.com/office/drawing/2014/main" id="{C82EBF49-B544-EF82-84B3-C4A3B49D8516}"/>
                </a:ext>
              </a:extLst>
            </p:cNvPr>
            <p:cNvSpPr/>
            <p:nvPr/>
          </p:nvSpPr>
          <p:spPr>
            <a:xfrm>
              <a:off x="7824731" y="2590001"/>
              <a:ext cx="1159572" cy="1926393"/>
            </a:xfrm>
            <a:prstGeom prst="roundRect">
              <a:avLst>
                <a:gd name="adj" fmla="val 9740"/>
              </a:avLst>
            </a:prstGeom>
            <a:noFill/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 sz="1227"/>
            </a:p>
          </p:txBody>
        </p:sp>
        <p:pic>
          <p:nvPicPr>
            <p:cNvPr id="56" name="Picture 55" descr="Chart, sunburst chart&#10;&#10;Description automatically generated">
              <a:extLst>
                <a:ext uri="{FF2B5EF4-FFF2-40B4-BE49-F238E27FC236}">
                  <a16:creationId xmlns:a16="http://schemas.microsoft.com/office/drawing/2014/main" id="{720CE19B-67CF-1721-D130-E6802663ADA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907"/>
            <a:stretch/>
          </p:blipFill>
          <p:spPr>
            <a:xfrm>
              <a:off x="6429994" y="4989983"/>
              <a:ext cx="2632142" cy="1637591"/>
            </a:xfrm>
            <a:prstGeom prst="rect">
              <a:avLst/>
            </a:prstGeom>
          </p:spPr>
        </p:pic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585C455F-EDC1-90E0-D0E0-E602DC4A6E55}"/>
              </a:ext>
            </a:extLst>
          </p:cNvPr>
          <p:cNvGrpSpPr/>
          <p:nvPr/>
        </p:nvGrpSpPr>
        <p:grpSpPr>
          <a:xfrm>
            <a:off x="2329663" y="373087"/>
            <a:ext cx="5238231" cy="4595203"/>
            <a:chOff x="1582218" y="497449"/>
            <a:chExt cx="6984307" cy="6126936"/>
          </a:xfrm>
        </p:grpSpPr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4A44FB02-4824-4962-74DA-C5DD79DF251A}"/>
                </a:ext>
              </a:extLst>
            </p:cNvPr>
            <p:cNvGrpSpPr/>
            <p:nvPr/>
          </p:nvGrpSpPr>
          <p:grpSpPr>
            <a:xfrm>
              <a:off x="1582218" y="497449"/>
              <a:ext cx="6984307" cy="6126936"/>
              <a:chOff x="7625611" y="1760331"/>
              <a:chExt cx="6984307" cy="6126936"/>
            </a:xfrm>
          </p:grpSpPr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76D67C96-1F23-592B-EC57-51EBBF10F7C7}"/>
                  </a:ext>
                </a:extLst>
              </p:cNvPr>
              <p:cNvSpPr txBox="1"/>
              <p:nvPr/>
            </p:nvSpPr>
            <p:spPr>
              <a:xfrm>
                <a:off x="7694644" y="1760331"/>
                <a:ext cx="1016004" cy="5539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CH" sz="2100" b="1" dirty="0">
                    <a:latin typeface="Calibri" panose="020F0502020204030204" pitchFamily="34" charset="0"/>
                    <a:cs typeface="Calibri" panose="020F0502020204030204" pitchFamily="34" charset="0"/>
                  </a:rPr>
                  <a:t>HTS !</a:t>
                </a:r>
              </a:p>
            </p:txBody>
          </p:sp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F63DA670-83EF-B3E3-97FE-BE4E7E902476}"/>
                  </a:ext>
                </a:extLst>
              </p:cNvPr>
              <p:cNvSpPr txBox="1"/>
              <p:nvPr/>
            </p:nvSpPr>
            <p:spPr>
              <a:xfrm>
                <a:off x="7625611" y="7333270"/>
                <a:ext cx="1016004" cy="5539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CH" sz="2100" b="1" dirty="0">
                    <a:latin typeface="Calibri" panose="020F0502020204030204" pitchFamily="34" charset="0"/>
                    <a:cs typeface="Calibri" panose="020F0502020204030204" pitchFamily="34" charset="0"/>
                  </a:rPr>
                  <a:t>HTS !</a:t>
                </a:r>
              </a:p>
            </p:txBody>
          </p:sp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6EEF0FD1-3BB4-565E-7811-D084DB862AEE}"/>
                  </a:ext>
                </a:extLst>
              </p:cNvPr>
              <p:cNvSpPr txBox="1"/>
              <p:nvPr/>
            </p:nvSpPr>
            <p:spPr>
              <a:xfrm>
                <a:off x="13544754" y="6779273"/>
                <a:ext cx="1065164" cy="5539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CH" sz="2100" b="1" dirty="0">
                    <a:latin typeface="Calibri" panose="020F0502020204030204" pitchFamily="34" charset="0"/>
                    <a:cs typeface="Calibri" panose="020F0502020204030204" pitchFamily="34" charset="0"/>
                  </a:rPr>
                  <a:t>HTS ?</a:t>
                </a:r>
              </a:p>
            </p:txBody>
          </p:sp>
        </p:grp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72B58620-8CD5-75EB-41EE-2BA67BC6F13A}"/>
                </a:ext>
              </a:extLst>
            </p:cNvPr>
            <p:cNvSpPr txBox="1"/>
            <p:nvPr/>
          </p:nvSpPr>
          <p:spPr>
            <a:xfrm>
              <a:off x="3827751" y="967553"/>
              <a:ext cx="1065164" cy="553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H" sz="2100" b="1" dirty="0">
                  <a:latin typeface="Calibri" panose="020F0502020204030204" pitchFamily="34" charset="0"/>
                  <a:cs typeface="Calibri" panose="020F0502020204030204" pitchFamily="34" charset="0"/>
                </a:rPr>
                <a:t>HTS ?</a:t>
              </a:r>
            </a:p>
          </p:txBody>
        </p:sp>
      </p:grp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289F1F9-7E52-BD69-BAF1-25C789EA4E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D. Schulte                        Muon Collider Status, Annual Meeting, Orsay, June 2023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75124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re 11"/>
          <p:cNvSpPr>
            <a:spLocks noGrp="1"/>
          </p:cNvSpPr>
          <p:nvPr>
            <p:ph type="title"/>
          </p:nvPr>
        </p:nvSpPr>
        <p:spPr>
          <a:xfrm>
            <a:off x="1295400" y="-20538"/>
            <a:ext cx="6781800" cy="432048"/>
          </a:xfrm>
        </p:spPr>
        <p:txBody>
          <a:bodyPr/>
          <a:lstStyle/>
          <a:p>
            <a:r>
              <a:rPr lang="en-GB" sz="3200" b="0" dirty="0">
                <a:latin typeface="Calibri"/>
                <a:cs typeface="Calibri"/>
              </a:rPr>
              <a:t>US Snowmass</a:t>
            </a:r>
          </a:p>
        </p:txBody>
      </p:sp>
      <p:sp>
        <p:nvSpPr>
          <p:cNvPr id="5" name="Espace réservé du numéro de diapositive 3"/>
          <p:cNvSpPr txBox="1">
            <a:spLocks/>
          </p:cNvSpPr>
          <p:nvPr/>
        </p:nvSpPr>
        <p:spPr>
          <a:xfrm>
            <a:off x="7632576" y="4555307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457200" rtl="0" eaLnBrk="1" latinLnBrk="0" hangingPunct="1">
              <a:defRPr sz="1200" b="1" kern="1200">
                <a:solidFill>
                  <a:schemeClr val="bg1"/>
                </a:solidFill>
                <a:latin typeface="Arial Narrow"/>
                <a:ea typeface="+mn-ea"/>
                <a:cs typeface="Arial Narrow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74172A1-1CBF-0B40-9234-7D4D80EC19EA}" type="slidenum">
              <a:rPr lang="en-GB" smtClean="0"/>
              <a:pPr/>
              <a:t>57</a:t>
            </a:fld>
            <a:endParaRPr lang="en-GB" dirty="0"/>
          </a:p>
        </p:txBody>
      </p:sp>
      <p:sp>
        <p:nvSpPr>
          <p:cNvPr id="52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95536" y="4948014"/>
            <a:ext cx="7416824" cy="245664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 sz="1200">
                <a:latin typeface="Arial Narrow"/>
                <a:cs typeface="Arial Narrow"/>
              </a:defRPr>
            </a:lvl1pPr>
          </a:lstStyle>
          <a:p>
            <a:r>
              <a:rPr lang="en-US">
                <a:latin typeface="Calibri"/>
                <a:cs typeface="Calibri"/>
              </a:rPr>
              <a:t>D. Schulte                        Muon Collider Status, Annual Meeting, Orsay, June 2023 </a:t>
            </a:r>
            <a:endParaRPr lang="en-GB" dirty="0">
              <a:latin typeface="Calibri"/>
              <a:cs typeface="Calibri"/>
            </a:endParaRPr>
          </a:p>
        </p:txBody>
      </p:sp>
      <p:pic>
        <p:nvPicPr>
          <p:cNvPr id="6" name="Picture 5" descr="Snowmass_slide.pd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60" t="13827" r="7875" b="17037"/>
          <a:stretch/>
        </p:blipFill>
        <p:spPr>
          <a:xfrm>
            <a:off x="2699792" y="743942"/>
            <a:ext cx="6337177" cy="3556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831657" y="4299942"/>
            <a:ext cx="4320479" cy="52322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lvl="0" algn="ctr">
              <a:buClr>
                <a:schemeClr val="dk2"/>
              </a:buClr>
              <a:buSzPts val="4050"/>
            </a:pPr>
            <a:r>
              <a:rPr lang="en-US" sz="1400" dirty="0" err="1">
                <a:latin typeface="Calibri"/>
                <a:cs typeface="Calibri"/>
              </a:rPr>
              <a:t>Meenakshi</a:t>
            </a:r>
            <a:r>
              <a:rPr lang="en-US" sz="1400" dirty="0">
                <a:latin typeface="Calibri"/>
                <a:cs typeface="Calibri"/>
              </a:rPr>
              <a:t> </a:t>
            </a:r>
            <a:r>
              <a:rPr lang="en-US" sz="1400" dirty="0" err="1">
                <a:latin typeface="Calibri"/>
                <a:cs typeface="Calibri"/>
              </a:rPr>
              <a:t>Narain</a:t>
            </a:r>
            <a:r>
              <a:rPr lang="en-US" sz="1400" dirty="0">
                <a:latin typeface="Calibri"/>
                <a:cs typeface="Calibri"/>
              </a:rPr>
              <a:t>: </a:t>
            </a:r>
            <a:r>
              <a:rPr lang="en-US" sz="1400" dirty="0">
                <a:solidFill>
                  <a:srgbClr val="C00000"/>
                </a:solidFill>
                <a:latin typeface="Calibri"/>
                <a:ea typeface="Arial"/>
                <a:cs typeface="Calibri"/>
                <a:sym typeface="Arial"/>
              </a:rPr>
              <a:t>Energy Frontier / </a:t>
            </a:r>
            <a:r>
              <a:rPr lang="en-US" sz="1400" dirty="0">
                <a:solidFill>
                  <a:srgbClr val="C00000"/>
                </a:solidFill>
                <a:latin typeface="Calibri"/>
                <a:cs typeface="Calibri"/>
              </a:rPr>
              <a:t>Large Experiments, </a:t>
            </a:r>
            <a:r>
              <a:rPr lang="en-US" sz="1400" dirty="0">
                <a:latin typeface="Calibri"/>
                <a:cs typeface="Calibri"/>
              </a:rPr>
              <a:t>Snowmass Community Summer Study July 17-26, 2022 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5496" y="974214"/>
            <a:ext cx="288032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latin typeface="Calibri"/>
                <a:cs typeface="Calibri"/>
              </a:rPr>
              <a:t>Strong interest </a:t>
            </a:r>
            <a:r>
              <a:rPr lang="en-US" sz="1400" dirty="0">
                <a:latin typeface="Calibri"/>
                <a:cs typeface="Calibri"/>
              </a:rPr>
              <a:t>in the US community in </a:t>
            </a:r>
            <a:r>
              <a:rPr lang="en-US" sz="1400" dirty="0" err="1">
                <a:latin typeface="Calibri"/>
                <a:cs typeface="Calibri"/>
              </a:rPr>
              <a:t>muon</a:t>
            </a:r>
            <a:r>
              <a:rPr lang="en-US" sz="1400" dirty="0">
                <a:latin typeface="Calibri"/>
                <a:cs typeface="Calibri"/>
              </a:rPr>
              <a:t> collider </a:t>
            </a:r>
          </a:p>
          <a:p>
            <a:pPr marL="285750" indent="-285750">
              <a:buFont typeface="Arial"/>
              <a:buChar char="•"/>
            </a:pPr>
            <a:r>
              <a:rPr lang="en-US" sz="1400" dirty="0">
                <a:latin typeface="Calibri"/>
                <a:cs typeface="Calibri"/>
              </a:rPr>
              <a:t>seen as an energy frontier machine</a:t>
            </a:r>
          </a:p>
          <a:p>
            <a:pPr marL="285750" indent="-285750">
              <a:buFont typeface="Arial"/>
              <a:buChar char="•"/>
            </a:pPr>
            <a:r>
              <a:rPr lang="en-US" sz="1400" dirty="0">
                <a:latin typeface="Calibri"/>
                <a:cs typeface="Calibri"/>
              </a:rPr>
              <a:t>decoupled from LC</a:t>
            </a:r>
          </a:p>
          <a:p>
            <a:endParaRPr lang="en-US" sz="1400" dirty="0">
              <a:latin typeface="Calibri"/>
              <a:cs typeface="Calibri"/>
            </a:endParaRPr>
          </a:p>
          <a:p>
            <a:r>
              <a:rPr lang="en-US" sz="1400" dirty="0">
                <a:latin typeface="Calibri"/>
                <a:cs typeface="Calibri"/>
              </a:rPr>
              <a:t>US community wants funding for </a:t>
            </a:r>
            <a:r>
              <a:rPr lang="en-US" sz="1400" b="1" dirty="0">
                <a:latin typeface="Calibri"/>
                <a:cs typeface="Calibri"/>
              </a:rPr>
              <a:t>R&amp;D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1" dirty="0">
                <a:latin typeface="Calibri"/>
                <a:cs typeface="Calibri"/>
              </a:rPr>
              <a:t>Goal: match European effort</a:t>
            </a:r>
          </a:p>
          <a:p>
            <a:endParaRPr lang="en-US" sz="1400" dirty="0">
              <a:latin typeface="Calibri"/>
              <a:cs typeface="Calibri"/>
            </a:endParaRPr>
          </a:p>
          <a:p>
            <a:r>
              <a:rPr lang="en-US" sz="1400" dirty="0">
                <a:latin typeface="Calibri"/>
                <a:cs typeface="Calibri"/>
              </a:rPr>
              <a:t>Community interested in the US to </a:t>
            </a:r>
            <a:r>
              <a:rPr lang="en-US" sz="1400" b="1" dirty="0">
                <a:latin typeface="Calibri"/>
                <a:cs typeface="Calibri"/>
              </a:rPr>
              <a:t>host a </a:t>
            </a:r>
            <a:r>
              <a:rPr lang="en-US" sz="1400" b="1" dirty="0" err="1">
                <a:latin typeface="Calibri"/>
                <a:cs typeface="Calibri"/>
              </a:rPr>
              <a:t>muon</a:t>
            </a:r>
            <a:r>
              <a:rPr lang="en-US" sz="1400" b="1" dirty="0">
                <a:latin typeface="Calibri"/>
                <a:cs typeface="Calibri"/>
              </a:rPr>
              <a:t> collider</a:t>
            </a:r>
          </a:p>
        </p:txBody>
      </p:sp>
      <p:pic>
        <p:nvPicPr>
          <p:cNvPr id="10" name="Picture 9" descr="Map&#10;&#10;Description automatically generated">
            <a:extLst>
              <a:ext uri="{FF2B5EF4-FFF2-40B4-BE49-F238E27FC236}">
                <a16:creationId xmlns:a16="http://schemas.microsoft.com/office/drawing/2014/main" id="{C1BF3D21-5A4A-4BE6-AC51-5643C47EB47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51721" y="3737429"/>
            <a:ext cx="1224136" cy="1223641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1789992-DBA1-7B79-D1E0-69458117901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57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68859215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539C4784-B9B9-1BBF-2FDE-288943BF96B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4290" y="1086699"/>
            <a:ext cx="2995922" cy="1801850"/>
          </a:xfrm>
          <a:prstGeom prst="rect">
            <a:avLst/>
          </a:prstGeom>
        </p:spPr>
      </p:pic>
      <p:pic>
        <p:nvPicPr>
          <p:cNvPr id="2" name="Image 21" descr="MUON-Slide-graphBase-pagebottom.jpg">
            <a:extLst>
              <a:ext uri="{FF2B5EF4-FFF2-40B4-BE49-F238E27FC236}">
                <a16:creationId xmlns:a16="http://schemas.microsoft.com/office/drawing/2014/main" id="{A3488BB6-946D-4A07-FE73-4E971E7CC3A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616874"/>
            <a:ext cx="9144000" cy="526627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191EDC2C-2579-90DB-2BB8-BB9F4E753B4F}"/>
              </a:ext>
            </a:extLst>
          </p:cNvPr>
          <p:cNvSpPr txBox="1"/>
          <p:nvPr/>
        </p:nvSpPr>
        <p:spPr>
          <a:xfrm>
            <a:off x="349978" y="3272099"/>
            <a:ext cx="3421856" cy="13619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sz="900" dirty="0"/>
              <a:t>Baseline updated form 1.5 to </a:t>
            </a:r>
            <a:r>
              <a:rPr lang="en-US" sz="900" b="1" dirty="0"/>
              <a:t>2MW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sz="900" dirty="0"/>
              <a:t>Modeling </a:t>
            </a:r>
            <a:r>
              <a:rPr lang="en-US" sz="900" b="1" dirty="0"/>
              <a:t>supports in the model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sz="900" dirty="0"/>
              <a:t>Studying </a:t>
            </a:r>
            <a:r>
              <a:rPr lang="en-US" sz="900" b="1" dirty="0"/>
              <a:t>tilted beam</a:t>
            </a:r>
            <a:r>
              <a:rPr lang="en-US" sz="900" dirty="0"/>
              <a:t>: </a:t>
            </a:r>
          </a:p>
          <a:p>
            <a:pPr marL="557213" lvl="1" indent="-214313">
              <a:buFont typeface="Wingdings" panose="05000000000000000000" pitchFamily="2" charset="2"/>
              <a:buChar char="ü"/>
            </a:pPr>
            <a:r>
              <a:rPr lang="en-US" sz="900" dirty="0"/>
              <a:t>Effect found </a:t>
            </a:r>
            <a:r>
              <a:rPr lang="en-US" sz="900" b="1" dirty="0"/>
              <a:t>positive</a:t>
            </a:r>
            <a:r>
              <a:rPr lang="en-US" sz="900" dirty="0"/>
              <a:t>. Reduction of peak temperature from 3280 K (straight) to 2940 K (tilted) due to the lower energy deposition.  </a:t>
            </a:r>
          </a:p>
          <a:p>
            <a:pPr marL="557213" lvl="1" indent="-214313">
              <a:buFont typeface="Wingdings" panose="05000000000000000000" pitchFamily="2" charset="2"/>
              <a:buChar char="ü"/>
            </a:pPr>
            <a:r>
              <a:rPr lang="en-US" sz="900" b="1" dirty="0"/>
              <a:t>Mechanical stresses</a:t>
            </a:r>
            <a:r>
              <a:rPr lang="en-US" sz="900" dirty="0"/>
              <a:t>: stress wave expected to be “small” but </a:t>
            </a:r>
            <a:r>
              <a:rPr lang="en-US" sz="900" b="1" dirty="0"/>
              <a:t>dynamic</a:t>
            </a:r>
            <a:r>
              <a:rPr lang="en-US" sz="900" dirty="0"/>
              <a:t> analysis is ongoing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endParaRPr lang="es-ES" sz="105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23CBFC7-FEC7-7278-9EFD-9308D038D77D}"/>
              </a:ext>
            </a:extLst>
          </p:cNvPr>
          <p:cNvSpPr txBox="1"/>
          <p:nvPr/>
        </p:nvSpPr>
        <p:spPr>
          <a:xfrm>
            <a:off x="1576065" y="446920"/>
            <a:ext cx="1221659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500" b="1" dirty="0">
                <a:solidFill>
                  <a:srgbClr val="FF3948"/>
                </a:solidFill>
              </a:rPr>
              <a:t>CARBON TARGET</a:t>
            </a:r>
            <a:endParaRPr lang="en-GB" sz="1500" b="1" dirty="0">
              <a:solidFill>
                <a:srgbClr val="FF3948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ABF3D40-B709-1896-FDFB-2F7F3C99B5B7}"/>
              </a:ext>
            </a:extLst>
          </p:cNvPr>
          <p:cNvSpPr txBox="1"/>
          <p:nvPr/>
        </p:nvSpPr>
        <p:spPr>
          <a:xfrm>
            <a:off x="1307608" y="2898221"/>
            <a:ext cx="1738849" cy="3348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788" i="1" dirty="0" err="1"/>
              <a:t>Graphite</a:t>
            </a:r>
            <a:r>
              <a:rPr lang="es-ES" sz="788" i="1" dirty="0"/>
              <a:t> </a:t>
            </a:r>
            <a:r>
              <a:rPr lang="es-ES" sz="788" i="1" dirty="0" err="1"/>
              <a:t>rod</a:t>
            </a:r>
            <a:r>
              <a:rPr lang="es-ES" sz="788" i="1" dirty="0"/>
              <a:t> &amp; </a:t>
            </a:r>
            <a:r>
              <a:rPr lang="es-ES" sz="788" i="1" dirty="0" err="1"/>
              <a:t>supports</a:t>
            </a:r>
            <a:r>
              <a:rPr lang="es-ES" sz="788" i="1" dirty="0"/>
              <a:t>: stress </a:t>
            </a:r>
            <a:r>
              <a:rPr lang="es-ES" sz="788" i="1" dirty="0" err="1"/>
              <a:t>field</a:t>
            </a:r>
            <a:endParaRPr lang="en-GB" sz="788" i="1" dirty="0"/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405827D1-681F-EDE2-AAE3-E358BE598D99}"/>
              </a:ext>
            </a:extLst>
          </p:cNvPr>
          <p:cNvSpPr/>
          <p:nvPr/>
        </p:nvSpPr>
        <p:spPr>
          <a:xfrm>
            <a:off x="212762" y="969818"/>
            <a:ext cx="3696290" cy="3593265"/>
          </a:xfrm>
          <a:prstGeom prst="roundRect">
            <a:avLst/>
          </a:prstGeom>
          <a:noFill/>
          <a:ln w="28575">
            <a:solidFill>
              <a:srgbClr val="2D44B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pic>
        <p:nvPicPr>
          <p:cNvPr id="3" name="Image 17" descr="MCC-LogoFinal-V01.jpg">
            <a:extLst>
              <a:ext uri="{FF2B5EF4-FFF2-40B4-BE49-F238E27FC236}">
                <a16:creationId xmlns:a16="http://schemas.microsoft.com/office/drawing/2014/main" id="{68974871-77F8-78AF-3704-AA30B63EC1F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010" y="125181"/>
            <a:ext cx="803910" cy="791027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799D5EC3-2BEB-8008-D587-4377B224B6CB}"/>
              </a:ext>
            </a:extLst>
          </p:cNvPr>
          <p:cNvSpPr txBox="1"/>
          <p:nvPr/>
        </p:nvSpPr>
        <p:spPr>
          <a:xfrm>
            <a:off x="4833986" y="2521723"/>
            <a:ext cx="3815724" cy="15004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sz="900" dirty="0"/>
              <a:t>Update to </a:t>
            </a:r>
            <a:r>
              <a:rPr lang="en-US" sz="900" b="1" dirty="0"/>
              <a:t>2 MW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sz="900" b="1" dirty="0"/>
              <a:t>Titanium</a:t>
            </a:r>
            <a:r>
              <a:rPr lang="en-US" sz="900" dirty="0"/>
              <a:t> vessel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sz="900" dirty="0"/>
              <a:t>Thermomechanical studies made to check the resistance to</a:t>
            </a:r>
          </a:p>
          <a:p>
            <a:r>
              <a:rPr lang="en-US" sz="900" dirty="0"/>
              <a:t>          </a:t>
            </a:r>
            <a:r>
              <a:rPr lang="en-US" sz="900" b="1" dirty="0"/>
              <a:t>high temperatures </a:t>
            </a:r>
            <a:r>
              <a:rPr lang="en-US" sz="900" dirty="0"/>
              <a:t>and </a:t>
            </a:r>
            <a:r>
              <a:rPr lang="en-US" sz="900" b="1" dirty="0"/>
              <a:t>cooling pressures</a:t>
            </a:r>
          </a:p>
          <a:p>
            <a:pPr marL="557213" lvl="1" indent="-214313">
              <a:buFont typeface="Wingdings" panose="05000000000000000000" pitchFamily="2" charset="2"/>
              <a:buChar char="ü"/>
            </a:pPr>
            <a:r>
              <a:rPr lang="en-US" sz="900" dirty="0"/>
              <a:t>Titanium vessel capable of </a:t>
            </a:r>
            <a:r>
              <a:rPr lang="en-US" sz="900" b="1" dirty="0"/>
              <a:t>withstanding the requirements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sz="900" dirty="0"/>
              <a:t>No significant dynamic effects observed. Quasi-steady state behavior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sz="900" dirty="0"/>
              <a:t>Two concepts being studied: simply supported cylinder and cantilever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endParaRPr lang="es-ES" sz="105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5E7E9FF-6A60-6977-1C83-7F49869BF0C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65171" y="1238209"/>
            <a:ext cx="1944628" cy="940998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A42D9B5E-0064-62BF-28CF-C8404388399C}"/>
              </a:ext>
            </a:extLst>
          </p:cNvPr>
          <p:cNvSpPr txBox="1"/>
          <p:nvPr/>
        </p:nvSpPr>
        <p:spPr>
          <a:xfrm>
            <a:off x="5935655" y="477968"/>
            <a:ext cx="1612385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500" b="1" dirty="0">
                <a:solidFill>
                  <a:srgbClr val="FF3948"/>
                </a:solidFill>
              </a:rPr>
              <a:t>TARGET VESSEL</a:t>
            </a:r>
            <a:endParaRPr lang="en-GB" sz="1500" b="1" dirty="0">
              <a:solidFill>
                <a:srgbClr val="FF3948"/>
              </a:solidFill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6AAB6DF5-FF1C-E4AC-A20E-68FF1D22B85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564863" y="1086726"/>
            <a:ext cx="2084847" cy="1220856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C4969F82-69F8-CE56-FB8A-45D37D1F6373}"/>
              </a:ext>
            </a:extLst>
          </p:cNvPr>
          <p:cNvSpPr txBox="1"/>
          <p:nvPr/>
        </p:nvSpPr>
        <p:spPr>
          <a:xfrm>
            <a:off x="4863566" y="2316825"/>
            <a:ext cx="1771115" cy="3348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788" i="1" dirty="0" err="1"/>
              <a:t>Simply</a:t>
            </a:r>
            <a:r>
              <a:rPr lang="es-ES" sz="788" i="1" dirty="0"/>
              <a:t> </a:t>
            </a:r>
            <a:r>
              <a:rPr lang="es-ES" sz="788" i="1" dirty="0" err="1"/>
              <a:t>supported</a:t>
            </a:r>
            <a:r>
              <a:rPr lang="es-ES" sz="788" i="1" dirty="0"/>
              <a:t> </a:t>
            </a:r>
            <a:r>
              <a:rPr lang="es-ES" sz="788" i="1" dirty="0" err="1"/>
              <a:t>vessel</a:t>
            </a:r>
            <a:r>
              <a:rPr lang="es-ES" sz="788" i="1" dirty="0"/>
              <a:t> – stress </a:t>
            </a:r>
            <a:r>
              <a:rPr lang="es-ES" sz="788" i="1" dirty="0" err="1"/>
              <a:t>field</a:t>
            </a:r>
            <a:endParaRPr lang="en-GB" sz="788" i="1" dirty="0"/>
          </a:p>
        </p:txBody>
      </p: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8CC738EF-8554-2282-279C-75AAEE8345A8}"/>
              </a:ext>
            </a:extLst>
          </p:cNvPr>
          <p:cNvSpPr/>
          <p:nvPr/>
        </p:nvSpPr>
        <p:spPr>
          <a:xfrm>
            <a:off x="4507614" y="977835"/>
            <a:ext cx="4204372" cy="2624347"/>
          </a:xfrm>
          <a:prstGeom prst="roundRect">
            <a:avLst/>
          </a:prstGeom>
          <a:noFill/>
          <a:ln w="28575">
            <a:solidFill>
              <a:srgbClr val="2D44B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1EBB357D-6FBA-42C8-B39B-EC3E8F1E9F47}"/>
              </a:ext>
            </a:extLst>
          </p:cNvPr>
          <p:cNvSpPr txBox="1"/>
          <p:nvPr/>
        </p:nvSpPr>
        <p:spPr>
          <a:xfrm>
            <a:off x="6675656" y="2313528"/>
            <a:ext cx="2049987" cy="2135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788" i="1" dirty="0" err="1"/>
              <a:t>Cantilever</a:t>
            </a:r>
            <a:r>
              <a:rPr lang="es-ES" sz="788" i="1" dirty="0"/>
              <a:t>  </a:t>
            </a:r>
            <a:r>
              <a:rPr lang="es-ES" sz="788" i="1" dirty="0" err="1"/>
              <a:t>supported</a:t>
            </a:r>
            <a:r>
              <a:rPr lang="es-ES" sz="788" i="1" dirty="0"/>
              <a:t> </a:t>
            </a:r>
            <a:r>
              <a:rPr lang="es-ES" sz="788" i="1" dirty="0" err="1"/>
              <a:t>vessel</a:t>
            </a:r>
            <a:r>
              <a:rPr lang="es-ES" sz="788" i="1" dirty="0"/>
              <a:t> – stress </a:t>
            </a:r>
            <a:r>
              <a:rPr lang="es-ES" sz="788" i="1" dirty="0" err="1"/>
              <a:t>field</a:t>
            </a:r>
            <a:endParaRPr lang="en-GB" sz="788" i="1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8C11826-0F13-C9EE-8851-A2BBFCD344F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960534" y="3845212"/>
            <a:ext cx="1480232" cy="686432"/>
          </a:xfrm>
          <a:prstGeom prst="rect">
            <a:avLst/>
          </a:prstGeom>
        </p:spPr>
      </p:pic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15FD1183-7CC7-429E-696D-F2E9545A3F90}"/>
              </a:ext>
            </a:extLst>
          </p:cNvPr>
          <p:cNvSpPr/>
          <p:nvPr/>
        </p:nvSpPr>
        <p:spPr>
          <a:xfrm>
            <a:off x="4507613" y="3709763"/>
            <a:ext cx="4204371" cy="901164"/>
          </a:xfrm>
          <a:prstGeom prst="roundRect">
            <a:avLst/>
          </a:prstGeom>
          <a:noFill/>
          <a:ln w="28575">
            <a:solidFill>
              <a:srgbClr val="2D44B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C4B6198-4AFA-F7FF-9C66-13D84BFBEA94}"/>
              </a:ext>
            </a:extLst>
          </p:cNvPr>
          <p:cNvSpPr txBox="1"/>
          <p:nvPr/>
        </p:nvSpPr>
        <p:spPr>
          <a:xfrm>
            <a:off x="4789969" y="3801336"/>
            <a:ext cx="2291372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sz="900" dirty="0"/>
              <a:t>Evolutions from the </a:t>
            </a:r>
            <a:r>
              <a:rPr lang="en-US" sz="900" b="1" dirty="0"/>
              <a:t>design</a:t>
            </a:r>
            <a:r>
              <a:rPr lang="en-US" sz="900" dirty="0"/>
              <a:t>, </a:t>
            </a:r>
            <a:r>
              <a:rPr lang="en-US" sz="900" b="1" dirty="0"/>
              <a:t>manufacturing  </a:t>
            </a:r>
            <a:r>
              <a:rPr lang="es-ES" sz="900" b="1" dirty="0"/>
              <a:t>&amp; </a:t>
            </a:r>
            <a:r>
              <a:rPr lang="en-US" sz="900" b="1" dirty="0"/>
              <a:t>assembly</a:t>
            </a:r>
            <a:r>
              <a:rPr lang="en-US" sz="900" dirty="0"/>
              <a:t>  point of view of every component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sz="900" dirty="0"/>
              <a:t>Also progress on </a:t>
            </a:r>
            <a:r>
              <a:rPr lang="en-US" sz="900" b="1" dirty="0"/>
              <a:t>integration</a:t>
            </a:r>
            <a:r>
              <a:rPr lang="en-US" sz="900" dirty="0"/>
              <a:t> with the </a:t>
            </a:r>
            <a:r>
              <a:rPr lang="en-US" sz="900" b="1" dirty="0"/>
              <a:t>solenoid cryostat</a:t>
            </a:r>
            <a:endParaRPr lang="es-ES" sz="1050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00BABF1-0503-524A-E97F-9512B2E056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D. Schulte                        Muon Collider Status, Annual Meeting, Orsay, June 2023 </a:t>
            </a:r>
          </a:p>
        </p:txBody>
      </p:sp>
      <p:sp>
        <p:nvSpPr>
          <p:cNvPr id="18" name="Slide Number Placeholder 17">
            <a:extLst>
              <a:ext uri="{FF2B5EF4-FFF2-40B4-BE49-F238E27FC236}">
                <a16:creationId xmlns:a16="http://schemas.microsoft.com/office/drawing/2014/main" id="{261409DC-31C6-CAB7-95E0-1D212DD63A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4E9BAF-C2AB-1142-82C9-27611F298436}" type="slidenum">
              <a:rPr lang="en-US" smtClean="0"/>
              <a:t>58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0633559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21" descr="MUON-Slide-graphBase-pagebottom.jpg">
            <a:extLst>
              <a:ext uri="{FF2B5EF4-FFF2-40B4-BE49-F238E27FC236}">
                <a16:creationId xmlns:a16="http://schemas.microsoft.com/office/drawing/2014/main" id="{A3488BB6-946D-4A07-FE73-4E971E7CC3A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616874"/>
            <a:ext cx="9144000" cy="526627"/>
          </a:xfrm>
          <a:prstGeom prst="rect">
            <a:avLst/>
          </a:prstGeom>
        </p:spPr>
      </p:pic>
      <p:pic>
        <p:nvPicPr>
          <p:cNvPr id="3" name="Image 17" descr="MCC-LogoFinal-V01.jpg">
            <a:extLst>
              <a:ext uri="{FF2B5EF4-FFF2-40B4-BE49-F238E27FC236}">
                <a16:creationId xmlns:a16="http://schemas.microsoft.com/office/drawing/2014/main" id="{68974871-77F8-78AF-3704-AA30B63EC1F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010" y="125181"/>
            <a:ext cx="803910" cy="791027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DC20DE35-7949-56FE-AE38-A7FB8A166A9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35716" y="727576"/>
            <a:ext cx="2171978" cy="1181903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EB2A227C-57EE-D9A0-A92E-9DD238A6C108}"/>
              </a:ext>
            </a:extLst>
          </p:cNvPr>
          <p:cNvSpPr txBox="1"/>
          <p:nvPr/>
        </p:nvSpPr>
        <p:spPr>
          <a:xfrm>
            <a:off x="5992045" y="452506"/>
            <a:ext cx="1612385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500" b="1" dirty="0">
                <a:solidFill>
                  <a:srgbClr val="FF3948"/>
                </a:solidFill>
              </a:rPr>
              <a:t>BEAM WINDOW</a:t>
            </a:r>
            <a:endParaRPr lang="en-GB" sz="1500" b="1" dirty="0">
              <a:solidFill>
                <a:srgbClr val="FF3948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D2E0FB5E-9807-3DD5-180B-A0552DF7EFCA}"/>
              </a:ext>
            </a:extLst>
          </p:cNvPr>
          <p:cNvSpPr txBox="1"/>
          <p:nvPr/>
        </p:nvSpPr>
        <p:spPr>
          <a:xfrm>
            <a:off x="4705094" y="3605631"/>
            <a:ext cx="4224161" cy="14080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4313" indent="-214313">
              <a:buFont typeface="Arial" panose="020B0604020202020204" pitchFamily="34" charset="0"/>
              <a:buChar char="•"/>
            </a:pPr>
            <a:r>
              <a:rPr lang="en-GB" sz="900" b="1" dirty="0"/>
              <a:t>High requirements </a:t>
            </a:r>
            <a:r>
              <a:rPr lang="en-GB" sz="900" dirty="0"/>
              <a:t>in terms of energy density and cooling capabilities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GB" sz="900" dirty="0"/>
              <a:t>Parametric study made in function of material, thickness, and cooling pressure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GB" sz="900" dirty="0"/>
              <a:t>Found that </a:t>
            </a:r>
            <a:r>
              <a:rPr lang="en-GB" sz="900" b="1" dirty="0"/>
              <a:t>250 microns </a:t>
            </a:r>
            <a:r>
              <a:rPr lang="en-GB" sz="900" b="1" dirty="0" err="1"/>
              <a:t>Berylium</a:t>
            </a:r>
            <a:r>
              <a:rPr lang="en-GB" sz="900" b="1" dirty="0"/>
              <a:t> </a:t>
            </a:r>
            <a:r>
              <a:rPr lang="en-GB" sz="900" dirty="0"/>
              <a:t>can survive one single beam shot far from plasticity.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GB" sz="900" dirty="0"/>
              <a:t>There is still </a:t>
            </a:r>
            <a:r>
              <a:rPr lang="en-GB" sz="900" b="1" dirty="0"/>
              <a:t>little safety factor</a:t>
            </a:r>
            <a:r>
              <a:rPr lang="en-GB" sz="900" dirty="0"/>
              <a:t> to guarantee the </a:t>
            </a:r>
            <a:r>
              <a:rPr lang="en-GB" sz="900" b="1" dirty="0"/>
              <a:t>fatigue</a:t>
            </a:r>
            <a:r>
              <a:rPr lang="en-GB" sz="900" dirty="0"/>
              <a:t> endurance. More work will be done at this aspect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GB" sz="900" dirty="0"/>
              <a:t>Radiation damage is biggest challenge. Work on progress to mitigate it.</a:t>
            </a:r>
          </a:p>
          <a:p>
            <a:endParaRPr lang="en-GB" sz="1350" dirty="0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5154DE81-EFD2-EC22-89D7-55C33650F80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158140" y="1881834"/>
            <a:ext cx="1771115" cy="1265738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FE1FFA91-7BDA-F393-F395-ED34E3C51708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t="1732"/>
          <a:stretch/>
        </p:blipFill>
        <p:spPr>
          <a:xfrm>
            <a:off x="4988294" y="2279235"/>
            <a:ext cx="1958168" cy="1004509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DD0EB4F5-0BE2-CF45-73D0-43B508CDA7D3}"/>
              </a:ext>
            </a:extLst>
          </p:cNvPr>
          <p:cNvSpPr txBox="1"/>
          <p:nvPr/>
        </p:nvSpPr>
        <p:spPr>
          <a:xfrm>
            <a:off x="4723727" y="3291236"/>
            <a:ext cx="2536637" cy="3348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788" i="1" dirty="0"/>
              <a:t>Dynamic stress </a:t>
            </a:r>
            <a:r>
              <a:rPr lang="es-ES" sz="788" i="1" dirty="0" err="1"/>
              <a:t>waves</a:t>
            </a:r>
            <a:r>
              <a:rPr lang="es-ES" sz="788" i="1" dirty="0"/>
              <a:t> </a:t>
            </a:r>
            <a:r>
              <a:rPr lang="es-ES" sz="788" i="1" dirty="0" err="1"/>
              <a:t>due</a:t>
            </a:r>
            <a:r>
              <a:rPr lang="es-ES" sz="788" i="1" dirty="0"/>
              <a:t> </a:t>
            </a:r>
            <a:r>
              <a:rPr lang="es-ES" sz="788" i="1" dirty="0" err="1"/>
              <a:t>to</a:t>
            </a:r>
            <a:r>
              <a:rPr lang="es-ES" sz="788" i="1" dirty="0"/>
              <a:t> </a:t>
            </a:r>
            <a:r>
              <a:rPr lang="es-ES" sz="788" i="1" dirty="0" err="1"/>
              <a:t>one</a:t>
            </a:r>
            <a:r>
              <a:rPr lang="es-ES" sz="788" i="1" dirty="0"/>
              <a:t> </a:t>
            </a:r>
            <a:r>
              <a:rPr lang="es-ES" sz="788" i="1" dirty="0" err="1"/>
              <a:t>beam</a:t>
            </a:r>
            <a:r>
              <a:rPr lang="es-ES" sz="788" i="1" dirty="0"/>
              <a:t> </a:t>
            </a:r>
            <a:r>
              <a:rPr lang="es-ES" sz="788" i="1" dirty="0" err="1"/>
              <a:t>shot</a:t>
            </a:r>
            <a:r>
              <a:rPr lang="es-ES" sz="788" i="1" dirty="0"/>
              <a:t> (at </a:t>
            </a:r>
            <a:r>
              <a:rPr lang="es-ES" sz="788" i="1" dirty="0" err="1"/>
              <a:t>joint</a:t>
            </a:r>
            <a:r>
              <a:rPr lang="es-ES" sz="788" i="1" dirty="0"/>
              <a:t>)</a:t>
            </a:r>
            <a:endParaRPr lang="en-GB" sz="788" i="1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56F3DDB3-74DA-B315-021F-6DCCC97C12BD}"/>
              </a:ext>
            </a:extLst>
          </p:cNvPr>
          <p:cNvSpPr txBox="1"/>
          <p:nvPr/>
        </p:nvSpPr>
        <p:spPr>
          <a:xfrm>
            <a:off x="7189168" y="3297192"/>
            <a:ext cx="1916075" cy="3348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788" i="1" dirty="0"/>
              <a:t>Stress </a:t>
            </a:r>
            <a:r>
              <a:rPr lang="es-ES" sz="788" i="1" dirty="0" err="1"/>
              <a:t>field</a:t>
            </a:r>
            <a:r>
              <a:rPr lang="es-ES" sz="788" i="1" dirty="0"/>
              <a:t> </a:t>
            </a:r>
            <a:r>
              <a:rPr lang="es-ES" sz="788" i="1" dirty="0" err="1"/>
              <a:t>shape</a:t>
            </a:r>
            <a:r>
              <a:rPr lang="es-ES" sz="788" i="1" dirty="0"/>
              <a:t> </a:t>
            </a:r>
            <a:r>
              <a:rPr lang="es-ES" sz="788" i="1" dirty="0" err="1"/>
              <a:t>around</a:t>
            </a:r>
            <a:r>
              <a:rPr lang="es-ES" sz="788" i="1" dirty="0"/>
              <a:t> </a:t>
            </a:r>
            <a:r>
              <a:rPr lang="es-ES" sz="788" i="1" dirty="0" err="1"/>
              <a:t>the</a:t>
            </a:r>
            <a:r>
              <a:rPr lang="es-ES" sz="788" i="1" dirty="0"/>
              <a:t> </a:t>
            </a:r>
            <a:r>
              <a:rPr lang="es-ES" sz="788" i="1" dirty="0" err="1"/>
              <a:t>window</a:t>
            </a:r>
            <a:r>
              <a:rPr lang="es-ES" sz="788" i="1" dirty="0"/>
              <a:t> </a:t>
            </a:r>
            <a:r>
              <a:rPr lang="es-ES" sz="788" i="1" dirty="0" err="1"/>
              <a:t>joint</a:t>
            </a:r>
            <a:endParaRPr lang="en-GB" sz="788" i="1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2AC9B86C-1676-858E-7EB6-27E9295046EE}"/>
              </a:ext>
            </a:extLst>
          </p:cNvPr>
          <p:cNvSpPr txBox="1"/>
          <p:nvPr/>
        </p:nvSpPr>
        <p:spPr>
          <a:xfrm>
            <a:off x="6361638" y="1876348"/>
            <a:ext cx="1446785" cy="2135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788" i="1" dirty="0" err="1"/>
              <a:t>Cooled</a:t>
            </a:r>
            <a:r>
              <a:rPr lang="es-ES" sz="788" i="1" dirty="0"/>
              <a:t> </a:t>
            </a:r>
            <a:r>
              <a:rPr lang="es-ES" sz="788" i="1" dirty="0" err="1"/>
              <a:t>window</a:t>
            </a:r>
            <a:r>
              <a:rPr lang="es-ES" sz="788" i="1" dirty="0"/>
              <a:t> concept</a:t>
            </a:r>
            <a:endParaRPr lang="en-GB" sz="788" i="1" dirty="0"/>
          </a:p>
        </p:txBody>
      </p:sp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id="{F3469EA1-1238-F970-3ED4-B7B1C5E4B67E}"/>
              </a:ext>
            </a:extLst>
          </p:cNvPr>
          <p:cNvSpPr/>
          <p:nvPr/>
        </p:nvSpPr>
        <p:spPr>
          <a:xfrm>
            <a:off x="4587226" y="1026816"/>
            <a:ext cx="4466720" cy="3852031"/>
          </a:xfrm>
          <a:prstGeom prst="roundRect">
            <a:avLst/>
          </a:prstGeom>
          <a:noFill/>
          <a:ln w="28575">
            <a:solidFill>
              <a:srgbClr val="2D44B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7334DDE-4633-669E-68FA-642AD9FB1AA4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t="22808"/>
          <a:stretch/>
        </p:blipFill>
        <p:spPr>
          <a:xfrm>
            <a:off x="270748" y="1144046"/>
            <a:ext cx="3611749" cy="1352478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61D5D265-3276-8A9F-E375-223560DB7E6B}"/>
              </a:ext>
            </a:extLst>
          </p:cNvPr>
          <p:cNvSpPr txBox="1"/>
          <p:nvPr/>
        </p:nvSpPr>
        <p:spPr>
          <a:xfrm>
            <a:off x="382023" y="2632462"/>
            <a:ext cx="4136952" cy="31624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4313" indent="-214313">
              <a:buFont typeface="Arial" panose="020B0604020202020204" pitchFamily="34" charset="0"/>
              <a:buChar char="•"/>
            </a:pPr>
            <a:r>
              <a:rPr lang="en-GB" sz="900" dirty="0"/>
              <a:t>Baseline updated to </a:t>
            </a:r>
            <a:r>
              <a:rPr lang="en-GB" sz="900" b="1" dirty="0"/>
              <a:t>2 MW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GB" sz="900" b="1" dirty="0"/>
              <a:t>Improved and more detailed concept </a:t>
            </a:r>
            <a:r>
              <a:rPr lang="en-GB" sz="900" dirty="0"/>
              <a:t>aiming for a more realistic implementation: </a:t>
            </a:r>
            <a:br>
              <a:rPr lang="en-GB" sz="900" dirty="0"/>
            </a:br>
            <a:r>
              <a:rPr lang="en-GB" sz="900" b="1" dirty="0"/>
              <a:t>Tungsten</a:t>
            </a:r>
            <a:r>
              <a:rPr lang="en-GB" sz="900" dirty="0"/>
              <a:t> slices bounded by a stainless steel </a:t>
            </a:r>
            <a:r>
              <a:rPr lang="en-GB" sz="900" b="1" dirty="0"/>
              <a:t>vessel</a:t>
            </a:r>
            <a:r>
              <a:rPr lang="en-GB" sz="900" dirty="0"/>
              <a:t> filled with pressurized </a:t>
            </a:r>
            <a:r>
              <a:rPr lang="en-GB" sz="900" b="1" dirty="0"/>
              <a:t>He coolant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GB" sz="900" b="1" dirty="0"/>
              <a:t>Optimization</a:t>
            </a:r>
            <a:r>
              <a:rPr lang="en-GB" sz="900" dirty="0"/>
              <a:t> of the helium cooling </a:t>
            </a:r>
            <a:r>
              <a:rPr lang="en-GB" sz="900" b="1" dirty="0"/>
              <a:t>operational point </a:t>
            </a:r>
            <a:r>
              <a:rPr lang="en-GB" sz="900" dirty="0"/>
              <a:t>in function of: </a:t>
            </a:r>
          </a:p>
          <a:p>
            <a:pPr marL="557213" lvl="1" indent="-214313">
              <a:buFontTx/>
              <a:buChar char="-"/>
            </a:pPr>
            <a:r>
              <a:rPr lang="en-GB" sz="900" dirty="0"/>
              <a:t>Number of pipes</a:t>
            </a:r>
          </a:p>
          <a:p>
            <a:pPr marL="557213" lvl="1" indent="-214313">
              <a:buFontTx/>
              <a:buChar char="-"/>
            </a:pPr>
            <a:r>
              <a:rPr lang="en-GB" sz="900" dirty="0"/>
              <a:t>Diameter</a:t>
            </a:r>
          </a:p>
          <a:p>
            <a:pPr marL="557213" lvl="1" indent="-214313">
              <a:buFontTx/>
              <a:buChar char="-"/>
            </a:pPr>
            <a:r>
              <a:rPr lang="en-GB" sz="900" dirty="0"/>
              <a:t>Mass flow</a:t>
            </a:r>
          </a:p>
          <a:p>
            <a:pPr marL="557213" lvl="1" indent="-214313">
              <a:buFontTx/>
              <a:buChar char="-"/>
            </a:pPr>
            <a:r>
              <a:rPr lang="en-GB" sz="900" dirty="0"/>
              <a:t>Max. admissible flow speed &amp; pumping power</a:t>
            </a:r>
          </a:p>
          <a:p>
            <a:pPr marL="557213" lvl="1" indent="-214313">
              <a:buFontTx/>
              <a:buChar char="-"/>
            </a:pPr>
            <a:r>
              <a:rPr lang="en-GB" sz="900" dirty="0"/>
              <a:t>Heat transfer coefficient and temperature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GB" sz="900" b="1" dirty="0"/>
              <a:t>Operational Point</a:t>
            </a:r>
            <a:r>
              <a:rPr lang="en-GB" sz="900" dirty="0"/>
              <a:t>: Helium / ø5 mm/0.3 kg/s  /  10 bar / 150 pipes </a:t>
            </a:r>
          </a:p>
          <a:p>
            <a:endParaRPr lang="en-GB" sz="900" dirty="0"/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GB" sz="900" dirty="0"/>
              <a:t>Subsequent </a:t>
            </a:r>
            <a:r>
              <a:rPr lang="en-GB" sz="900" b="1" dirty="0"/>
              <a:t>thermomechanical analysis </a:t>
            </a:r>
            <a:r>
              <a:rPr lang="en-GB" sz="900" dirty="0"/>
              <a:t>found that </a:t>
            </a:r>
            <a:r>
              <a:rPr lang="en-GB" sz="900" b="1" dirty="0"/>
              <a:t>temperatures</a:t>
            </a:r>
            <a:r>
              <a:rPr lang="en-GB" sz="900" dirty="0"/>
              <a:t> and </a:t>
            </a:r>
            <a:r>
              <a:rPr lang="en-GB" sz="900" b="1" dirty="0"/>
              <a:t>stresses</a:t>
            </a:r>
            <a:r>
              <a:rPr lang="en-GB" sz="900" dirty="0"/>
              <a:t> are </a:t>
            </a:r>
            <a:r>
              <a:rPr lang="en-GB" sz="900" b="1" dirty="0"/>
              <a:t>acceptable</a:t>
            </a:r>
            <a:r>
              <a:rPr lang="en-GB" sz="900" dirty="0"/>
              <a:t> for tungsten (633 K at the core)</a:t>
            </a:r>
            <a:endParaRPr lang="en-GB" sz="900" dirty="0">
              <a:solidFill>
                <a:srgbClr val="FF0000"/>
              </a:solidFill>
            </a:endParaRP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GB" sz="900" dirty="0"/>
              <a:t>Temperature at the </a:t>
            </a:r>
            <a:r>
              <a:rPr lang="en-GB" sz="900" b="1" dirty="0"/>
              <a:t>interface</a:t>
            </a:r>
            <a:r>
              <a:rPr lang="en-GB" sz="900" dirty="0"/>
              <a:t> with solenoid around </a:t>
            </a:r>
            <a:r>
              <a:rPr lang="en-GB" sz="900" b="1" dirty="0"/>
              <a:t>300 – 310 K</a:t>
            </a:r>
          </a:p>
          <a:p>
            <a:pPr marL="557213" lvl="1" indent="-214313">
              <a:buFontTx/>
              <a:buChar char="-"/>
            </a:pPr>
            <a:endParaRPr lang="en-GB" sz="1050" dirty="0"/>
          </a:p>
          <a:p>
            <a:pPr marL="557213" lvl="1" indent="-214313">
              <a:buFontTx/>
              <a:buChar char="-"/>
            </a:pPr>
            <a:endParaRPr lang="en-GB" sz="1050" dirty="0"/>
          </a:p>
          <a:p>
            <a:pPr marL="557213" lvl="1" indent="-214313">
              <a:buFontTx/>
              <a:buChar char="-"/>
            </a:pPr>
            <a:endParaRPr lang="en-GB" sz="1050" dirty="0"/>
          </a:p>
          <a:p>
            <a:endParaRPr lang="en-GB" sz="1050" dirty="0"/>
          </a:p>
          <a:p>
            <a:endParaRPr lang="en-GB" sz="135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0A6C6C8-9570-5A2A-1490-E7B2EC1A47E0}"/>
              </a:ext>
            </a:extLst>
          </p:cNvPr>
          <p:cNvSpPr txBox="1"/>
          <p:nvPr/>
        </p:nvSpPr>
        <p:spPr>
          <a:xfrm>
            <a:off x="1190622" y="452506"/>
            <a:ext cx="1995919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500" b="1" dirty="0">
                <a:solidFill>
                  <a:srgbClr val="FF3948"/>
                </a:solidFill>
              </a:rPr>
              <a:t>RADIATION SHIELDING</a:t>
            </a:r>
            <a:endParaRPr lang="en-GB" sz="1500" b="1" dirty="0">
              <a:solidFill>
                <a:srgbClr val="FF3948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2A7D47C-9E59-5505-2782-B02456B83439}"/>
              </a:ext>
            </a:extLst>
          </p:cNvPr>
          <p:cNvSpPr txBox="1"/>
          <p:nvPr/>
        </p:nvSpPr>
        <p:spPr>
          <a:xfrm>
            <a:off x="1319209" y="2354070"/>
            <a:ext cx="1530929" cy="3348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788" i="1" dirty="0" err="1"/>
              <a:t>Tungsten</a:t>
            </a:r>
            <a:r>
              <a:rPr lang="es-ES" sz="788" i="1" dirty="0"/>
              <a:t> </a:t>
            </a:r>
            <a:r>
              <a:rPr lang="es-ES" sz="788" i="1" dirty="0" err="1"/>
              <a:t>slice</a:t>
            </a:r>
            <a:r>
              <a:rPr lang="es-ES" sz="788" i="1" dirty="0"/>
              <a:t> – </a:t>
            </a:r>
            <a:r>
              <a:rPr lang="es-ES" sz="788" i="1" dirty="0" err="1"/>
              <a:t>Temperature</a:t>
            </a:r>
            <a:r>
              <a:rPr lang="es-ES" sz="788" i="1" dirty="0"/>
              <a:t> </a:t>
            </a:r>
            <a:r>
              <a:rPr lang="es-ES" sz="788" i="1" dirty="0" err="1"/>
              <a:t>field</a:t>
            </a:r>
            <a:endParaRPr lang="en-GB" sz="788" i="1" dirty="0"/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9AE81075-A21B-73FB-0E60-A6228C0553E8}"/>
              </a:ext>
            </a:extLst>
          </p:cNvPr>
          <p:cNvSpPr/>
          <p:nvPr/>
        </p:nvSpPr>
        <p:spPr>
          <a:xfrm>
            <a:off x="80010" y="1008109"/>
            <a:ext cx="4438965" cy="3948983"/>
          </a:xfrm>
          <a:prstGeom prst="roundRect">
            <a:avLst/>
          </a:prstGeom>
          <a:noFill/>
          <a:ln w="28575">
            <a:solidFill>
              <a:srgbClr val="2D44B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3CFCA39-D3C4-936A-F9FF-439885F4D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D. Schulte                        Muon Collider Status, Annual Meeting, Orsay, June 2023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E1D7ED3-EF20-6765-64D7-AEA4AD5907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4E9BAF-C2AB-1142-82C9-27611F298436}" type="slidenum">
              <a:rPr lang="en-US" smtClean="0"/>
              <a:t>59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57747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re 11"/>
          <p:cNvSpPr>
            <a:spLocks noGrp="1"/>
          </p:cNvSpPr>
          <p:nvPr>
            <p:ph type="title"/>
          </p:nvPr>
        </p:nvSpPr>
        <p:spPr>
          <a:xfrm>
            <a:off x="1295400" y="-20538"/>
            <a:ext cx="6781800" cy="432048"/>
          </a:xfrm>
        </p:spPr>
        <p:txBody>
          <a:bodyPr/>
          <a:lstStyle/>
          <a:p>
            <a:r>
              <a:rPr lang="en-GB" sz="3200" b="0" dirty="0">
                <a:latin typeface="Calibri" panose="020F0502020204030204" pitchFamily="34" charset="0"/>
                <a:cs typeface="Calibri" panose="020F0502020204030204" pitchFamily="34" charset="0"/>
              </a:rPr>
              <a:t>Roadmap Schedule</a:t>
            </a:r>
          </a:p>
        </p:txBody>
      </p:sp>
      <p:sp>
        <p:nvSpPr>
          <p:cNvPr id="5" name="Espace réservé du numéro de diapositive 3"/>
          <p:cNvSpPr txBox="1">
            <a:spLocks/>
          </p:cNvSpPr>
          <p:nvPr/>
        </p:nvSpPr>
        <p:spPr>
          <a:xfrm>
            <a:off x="7632576" y="4555307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457200" rtl="0" eaLnBrk="1" latinLnBrk="0" hangingPunct="1">
              <a:defRPr sz="1200" b="1" kern="1200">
                <a:solidFill>
                  <a:schemeClr val="bg1"/>
                </a:solidFill>
                <a:latin typeface="Arial Narrow"/>
                <a:ea typeface="+mn-ea"/>
                <a:cs typeface="Arial Narrow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74172A1-1CBF-0B40-9234-7D4D80EC19EA}" type="slidenum">
              <a:rPr lang="en-GB" smtClean="0"/>
              <a:pPr/>
              <a:t>6</a:t>
            </a:fld>
            <a:endParaRPr lang="en-GB" dirty="0"/>
          </a:p>
        </p:txBody>
      </p:sp>
      <p:sp>
        <p:nvSpPr>
          <p:cNvPr id="52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95536" y="4948014"/>
            <a:ext cx="7416824" cy="245664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 sz="1200">
                <a:latin typeface="Arial Narrow"/>
                <a:cs typeface="Arial Narrow"/>
              </a:defRPr>
            </a:lvl1pPr>
          </a:lstStyle>
          <a:p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D. Schulte                        Muon Collider Status, Annual Meeting, Orsay, June 2023 </a:t>
            </a:r>
            <a:endParaRPr lang="en-GB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8" name="Picture 7" descr="p0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3700" y="939801"/>
            <a:ext cx="7848600" cy="3469636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93700" y="4099773"/>
            <a:ext cx="281014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2023</a:t>
            </a:r>
          </a:p>
          <a:p>
            <a:r>
              <a:rPr lang="en-US" sz="1400" b="1" dirty="0">
                <a:latin typeface="Calibri" panose="020F0502020204030204" pitchFamily="34" charset="0"/>
                <a:cs typeface="Calibri" panose="020F0502020204030204" pitchFamily="34" charset="0"/>
              </a:rPr>
              <a:t>Interim Report </a:t>
            </a: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to gauge progress</a:t>
            </a:r>
          </a:p>
          <a:p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Initial baseline defined</a:t>
            </a:r>
          </a:p>
        </p:txBody>
      </p:sp>
      <p:cxnSp>
        <p:nvCxnSpPr>
          <p:cNvPr id="10" name="Straight Arrow Connector 9"/>
          <p:cNvCxnSpPr>
            <a:cxnSpLocks/>
            <a:stCxn id="9" idx="0"/>
          </p:cNvCxnSpPr>
          <p:nvPr/>
        </p:nvCxnSpPr>
        <p:spPr>
          <a:xfrm flipV="1">
            <a:off x="1798774" y="2067697"/>
            <a:ext cx="1765114" cy="203207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3563888" y="4335579"/>
            <a:ext cx="20162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2025</a:t>
            </a:r>
          </a:p>
          <a:p>
            <a:r>
              <a:rPr lang="en-US" sz="1400" b="1" dirty="0">
                <a:latin typeface="Calibri" panose="020F0502020204030204" pitchFamily="34" charset="0"/>
                <a:cs typeface="Calibri" panose="020F0502020204030204" pitchFamily="34" charset="0"/>
              </a:rPr>
              <a:t>Assessment Report</a:t>
            </a:r>
          </a:p>
        </p:txBody>
      </p:sp>
      <p:cxnSp>
        <p:nvCxnSpPr>
          <p:cNvPr id="13" name="Straight Arrow Connector 12"/>
          <p:cNvCxnSpPr/>
          <p:nvPr/>
        </p:nvCxnSpPr>
        <p:spPr>
          <a:xfrm flipV="1">
            <a:off x="4572000" y="2209429"/>
            <a:ext cx="276401" cy="210438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6228184" y="4313809"/>
            <a:ext cx="237626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2025-2027</a:t>
            </a:r>
          </a:p>
          <a:p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R&amp;D plan will be refined</a:t>
            </a:r>
          </a:p>
        </p:txBody>
      </p:sp>
      <p:cxnSp>
        <p:nvCxnSpPr>
          <p:cNvPr id="15" name="Straight Arrow Connector 14"/>
          <p:cNvCxnSpPr/>
          <p:nvPr/>
        </p:nvCxnSpPr>
        <p:spPr>
          <a:xfrm flipH="1" flipV="1">
            <a:off x="4916764" y="3329937"/>
            <a:ext cx="1430532" cy="91833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flipH="1" flipV="1">
            <a:off x="5943600" y="3329937"/>
            <a:ext cx="403696" cy="94104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E136BB3-1EB1-D2AC-A7AA-B24DD55DF26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013547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re 11"/>
          <p:cNvSpPr>
            <a:spLocks noGrp="1"/>
          </p:cNvSpPr>
          <p:nvPr>
            <p:ph type="title"/>
          </p:nvPr>
        </p:nvSpPr>
        <p:spPr>
          <a:xfrm>
            <a:off x="1295400" y="-20538"/>
            <a:ext cx="6781800" cy="432048"/>
          </a:xfrm>
        </p:spPr>
        <p:txBody>
          <a:bodyPr/>
          <a:lstStyle/>
          <a:p>
            <a:r>
              <a:rPr lang="en-GB" sz="3200" b="0" dirty="0">
                <a:latin typeface="Calibri"/>
                <a:cs typeface="Calibri"/>
              </a:rPr>
              <a:t>Initial Target Parameters</a:t>
            </a:r>
          </a:p>
        </p:txBody>
      </p:sp>
      <p:sp>
        <p:nvSpPr>
          <p:cNvPr id="5" name="Espace réservé du numéro de diapositive 3"/>
          <p:cNvSpPr txBox="1">
            <a:spLocks/>
          </p:cNvSpPr>
          <p:nvPr/>
        </p:nvSpPr>
        <p:spPr>
          <a:xfrm>
            <a:off x="7632576" y="4627315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457200" rtl="0" eaLnBrk="1" latinLnBrk="0" hangingPunct="1">
              <a:defRPr sz="1200" b="1" kern="1200">
                <a:solidFill>
                  <a:schemeClr val="bg1"/>
                </a:solidFill>
                <a:latin typeface="Arial Narrow"/>
                <a:ea typeface="+mn-ea"/>
                <a:cs typeface="Arial Narrow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74172A1-1CBF-0B40-9234-7D4D80EC19EA}" type="slidenum">
              <a:rPr lang="en-GB" smtClean="0"/>
              <a:pPr/>
              <a:t>7</a:t>
            </a:fld>
            <a:endParaRPr lang="en-GB" dirty="0"/>
          </a:p>
        </p:txBody>
      </p:sp>
      <p:sp>
        <p:nvSpPr>
          <p:cNvPr id="52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95536" y="4948014"/>
            <a:ext cx="7416824" cy="245664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 sz="1200">
                <a:latin typeface="Arial Narrow"/>
                <a:cs typeface="Arial Narrow"/>
              </a:defRPr>
            </a:lvl1pPr>
          </a:lstStyle>
          <a:p>
            <a:r>
              <a:rPr lang="en-US">
                <a:latin typeface="Calibri"/>
                <a:cs typeface="Calibri"/>
              </a:rPr>
              <a:t>D. Schulte                        Muon Collider Status, Annual Meeting, Orsay, June 2023 </a:t>
            </a:r>
            <a:endParaRPr lang="en-GB" dirty="0">
              <a:latin typeface="Calibri"/>
              <a:cs typeface="Calibri"/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97142580"/>
              </p:ext>
            </p:extLst>
          </p:nvPr>
        </p:nvGraphicFramePr>
        <p:xfrm>
          <a:off x="3203849" y="771550"/>
          <a:ext cx="4470719" cy="408127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0811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8012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6409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9208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630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288032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Calibri"/>
                          <a:cs typeface="Calibri"/>
                        </a:rPr>
                        <a:t>Parameter</a:t>
                      </a:r>
                    </a:p>
                  </a:txBody>
                  <a:tcPr marL="100489" marR="100489" marT="50292" marB="5029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Calibri"/>
                          <a:cs typeface="Calibri"/>
                        </a:rPr>
                        <a:t>Unit</a:t>
                      </a:r>
                    </a:p>
                  </a:txBody>
                  <a:tcPr marL="100489" marR="100489" marT="50292" marB="5029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000000"/>
                          </a:solidFill>
                          <a:latin typeface="Calibri"/>
                          <a:cs typeface="Calibri"/>
                        </a:rPr>
                        <a:t>3 </a:t>
                      </a:r>
                      <a:r>
                        <a:rPr lang="en-US" sz="1400" dirty="0" err="1">
                          <a:solidFill>
                            <a:srgbClr val="000000"/>
                          </a:solidFill>
                          <a:latin typeface="Calibri"/>
                          <a:cs typeface="Calibri"/>
                        </a:rPr>
                        <a:t>TeV</a:t>
                      </a:r>
                      <a:endParaRPr lang="en-US" sz="1400" dirty="0">
                        <a:solidFill>
                          <a:srgbClr val="000000"/>
                        </a:solidFill>
                        <a:latin typeface="Calibri"/>
                        <a:cs typeface="Calibri"/>
                      </a:endParaRP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000000"/>
                          </a:solidFill>
                          <a:latin typeface="Calibri"/>
                          <a:cs typeface="Calibri"/>
                        </a:rPr>
                        <a:t>10 </a:t>
                      </a:r>
                      <a:r>
                        <a:rPr lang="en-US" sz="1400" dirty="0" err="1">
                          <a:solidFill>
                            <a:srgbClr val="000000"/>
                          </a:solidFill>
                          <a:latin typeface="Calibri"/>
                          <a:cs typeface="Calibri"/>
                        </a:rPr>
                        <a:t>TeV</a:t>
                      </a:r>
                      <a:endParaRPr lang="en-US" sz="1400" dirty="0">
                        <a:solidFill>
                          <a:srgbClr val="000000"/>
                        </a:solidFill>
                        <a:latin typeface="Calibri"/>
                        <a:cs typeface="Calibri"/>
                      </a:endParaRP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000000"/>
                          </a:solidFill>
                          <a:latin typeface="Calibri"/>
                          <a:cs typeface="Calibri"/>
                        </a:rPr>
                        <a:t>14 </a:t>
                      </a:r>
                      <a:r>
                        <a:rPr lang="en-US" sz="1400" dirty="0" err="1">
                          <a:solidFill>
                            <a:srgbClr val="000000"/>
                          </a:solidFill>
                          <a:latin typeface="Calibri"/>
                          <a:cs typeface="Calibri"/>
                        </a:rPr>
                        <a:t>TeV</a:t>
                      </a:r>
                      <a:endParaRPr lang="en-US" sz="1400" dirty="0">
                        <a:solidFill>
                          <a:srgbClr val="000000"/>
                        </a:solidFill>
                        <a:latin typeface="Calibri"/>
                        <a:cs typeface="Calibri"/>
                      </a:endParaRP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88032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latin typeface="Calibri"/>
                          <a:cs typeface="Calibri"/>
                        </a:rPr>
                        <a:t>L</a:t>
                      </a:r>
                    </a:p>
                  </a:txBody>
                  <a:tcPr marL="100489" marR="100489" marT="50292" marB="5029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latin typeface="Calibri"/>
                          <a:cs typeface="Calibri"/>
                        </a:rPr>
                        <a:t>10</a:t>
                      </a:r>
                      <a:r>
                        <a:rPr lang="en-US" sz="1400" b="1" baseline="30000" dirty="0">
                          <a:latin typeface="Calibri"/>
                          <a:cs typeface="Calibri"/>
                        </a:rPr>
                        <a:t>34</a:t>
                      </a:r>
                      <a:r>
                        <a:rPr lang="en-US" sz="1400" b="1" baseline="0" dirty="0">
                          <a:latin typeface="Calibri"/>
                          <a:cs typeface="Calibri"/>
                        </a:rPr>
                        <a:t> cm</a:t>
                      </a:r>
                      <a:r>
                        <a:rPr lang="en-US" sz="1400" b="1" baseline="30000" dirty="0">
                          <a:latin typeface="Calibri"/>
                          <a:cs typeface="Calibri"/>
                        </a:rPr>
                        <a:t>-2</a:t>
                      </a:r>
                      <a:r>
                        <a:rPr lang="en-US" sz="1400" b="1" baseline="0" dirty="0">
                          <a:latin typeface="Calibri"/>
                          <a:cs typeface="Calibri"/>
                        </a:rPr>
                        <a:t>s</a:t>
                      </a:r>
                      <a:r>
                        <a:rPr lang="en-US" sz="1400" b="1" baseline="30000" dirty="0">
                          <a:latin typeface="Calibri"/>
                          <a:cs typeface="Calibri"/>
                        </a:rPr>
                        <a:t>-1</a:t>
                      </a:r>
                      <a:endParaRPr lang="en-US" sz="1400" b="1" dirty="0">
                        <a:latin typeface="Calibri"/>
                        <a:cs typeface="Calibri"/>
                      </a:endParaRPr>
                    </a:p>
                  </a:txBody>
                  <a:tcPr marL="100489" marR="100489" marT="50292" marB="5029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latin typeface="Calibri"/>
                          <a:cs typeface="Calibri"/>
                        </a:rPr>
                        <a:t>1.8</a:t>
                      </a: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latin typeface="Calibri"/>
                          <a:cs typeface="Calibri"/>
                        </a:rPr>
                        <a:t>20</a:t>
                      </a: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latin typeface="Calibri"/>
                          <a:cs typeface="Calibri"/>
                        </a:rPr>
                        <a:t>40</a:t>
                      </a: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88032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0000FF"/>
                          </a:solidFill>
                          <a:latin typeface="Calibri"/>
                          <a:cs typeface="Calibri"/>
                        </a:rPr>
                        <a:t>N</a:t>
                      </a:r>
                    </a:p>
                  </a:txBody>
                  <a:tcPr marL="100489" marR="100489" marT="50292" marB="5029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0000FF"/>
                          </a:solidFill>
                          <a:latin typeface="Calibri"/>
                          <a:cs typeface="Calibri"/>
                        </a:rPr>
                        <a:t>10</a:t>
                      </a:r>
                      <a:r>
                        <a:rPr lang="en-US" sz="1400" baseline="30000" dirty="0">
                          <a:solidFill>
                            <a:srgbClr val="0000FF"/>
                          </a:solidFill>
                          <a:latin typeface="Calibri"/>
                          <a:cs typeface="Calibri"/>
                        </a:rPr>
                        <a:t>12</a:t>
                      </a:r>
                      <a:endParaRPr lang="en-US" sz="1400" dirty="0">
                        <a:solidFill>
                          <a:srgbClr val="0000FF"/>
                        </a:solidFill>
                        <a:latin typeface="Calibri"/>
                        <a:cs typeface="Calibri"/>
                      </a:endParaRPr>
                    </a:p>
                  </a:txBody>
                  <a:tcPr marL="100489" marR="100489" marT="50292" marB="5029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0000FF"/>
                          </a:solidFill>
                          <a:latin typeface="Calibri"/>
                          <a:cs typeface="Calibri"/>
                        </a:rPr>
                        <a:t>2.2</a:t>
                      </a: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0000FF"/>
                          </a:solidFill>
                          <a:latin typeface="Calibri"/>
                          <a:cs typeface="Calibri"/>
                        </a:rPr>
                        <a:t>1.8</a:t>
                      </a: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0000FF"/>
                          </a:solidFill>
                          <a:latin typeface="Calibri"/>
                          <a:cs typeface="Calibri"/>
                        </a:rPr>
                        <a:t>1.8</a:t>
                      </a: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88032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err="1">
                          <a:solidFill>
                            <a:srgbClr val="0000FF"/>
                          </a:solidFill>
                          <a:latin typeface="Calibri"/>
                          <a:cs typeface="Calibri"/>
                        </a:rPr>
                        <a:t>f</a:t>
                      </a:r>
                      <a:r>
                        <a:rPr lang="en-US" sz="1400" baseline="-25000" dirty="0" err="1">
                          <a:solidFill>
                            <a:srgbClr val="0000FF"/>
                          </a:solidFill>
                          <a:latin typeface="Calibri"/>
                          <a:cs typeface="Calibri"/>
                        </a:rPr>
                        <a:t>r</a:t>
                      </a:r>
                      <a:endParaRPr lang="en-US" sz="1400" dirty="0">
                        <a:solidFill>
                          <a:srgbClr val="0000FF"/>
                        </a:solidFill>
                        <a:latin typeface="Calibri"/>
                        <a:cs typeface="Calibri"/>
                      </a:endParaRPr>
                    </a:p>
                  </a:txBody>
                  <a:tcPr marL="100489" marR="100489" marT="50292" marB="5029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0000FF"/>
                          </a:solidFill>
                          <a:latin typeface="Calibri"/>
                          <a:cs typeface="Calibri"/>
                        </a:rPr>
                        <a:t>Hz</a:t>
                      </a:r>
                    </a:p>
                  </a:txBody>
                  <a:tcPr marL="100489" marR="100489" marT="50292" marB="5029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strike="noStrike" baseline="0" dirty="0">
                          <a:solidFill>
                            <a:srgbClr val="0000FF"/>
                          </a:solidFill>
                          <a:latin typeface="Calibri"/>
                          <a:cs typeface="Calibri"/>
                        </a:rPr>
                        <a:t>5</a:t>
                      </a:r>
                      <a:endParaRPr lang="en-US" sz="1400" strike="sngStrike" dirty="0">
                        <a:solidFill>
                          <a:srgbClr val="0000FF"/>
                        </a:solidFill>
                        <a:latin typeface="Calibri"/>
                        <a:cs typeface="Calibri"/>
                      </a:endParaRP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0000FF"/>
                          </a:solidFill>
                          <a:latin typeface="Calibri"/>
                          <a:cs typeface="Calibri"/>
                        </a:rPr>
                        <a:t>5</a:t>
                      </a: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0000FF"/>
                          </a:solidFill>
                          <a:latin typeface="Calibri"/>
                          <a:cs typeface="Calibri"/>
                        </a:rPr>
                        <a:t>5</a:t>
                      </a: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88032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 err="1">
                          <a:solidFill>
                            <a:srgbClr val="0000FF"/>
                          </a:solidFill>
                          <a:latin typeface="Calibri"/>
                          <a:cs typeface="Calibri"/>
                        </a:rPr>
                        <a:t>P</a:t>
                      </a:r>
                      <a:r>
                        <a:rPr lang="en-US" sz="1400" b="1" baseline="-25000" dirty="0" err="1">
                          <a:solidFill>
                            <a:srgbClr val="0000FF"/>
                          </a:solidFill>
                          <a:latin typeface="Calibri"/>
                          <a:cs typeface="Calibri"/>
                        </a:rPr>
                        <a:t>beam</a:t>
                      </a:r>
                      <a:endParaRPr lang="en-US" sz="1400" b="1" dirty="0">
                        <a:solidFill>
                          <a:srgbClr val="0000FF"/>
                        </a:solidFill>
                        <a:latin typeface="Calibri"/>
                        <a:cs typeface="Calibri"/>
                      </a:endParaRPr>
                    </a:p>
                  </a:txBody>
                  <a:tcPr marL="100489" marR="100489" marT="50292" marB="5029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0000FF"/>
                          </a:solidFill>
                          <a:latin typeface="Calibri"/>
                          <a:cs typeface="Calibri"/>
                        </a:rPr>
                        <a:t>MW</a:t>
                      </a:r>
                    </a:p>
                  </a:txBody>
                  <a:tcPr marL="100489" marR="100489" marT="50292" marB="5029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0000FF"/>
                          </a:solidFill>
                          <a:latin typeface="Calibri"/>
                          <a:cs typeface="Calibri"/>
                        </a:rPr>
                        <a:t>5.3</a:t>
                      </a: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trike="noStrike" dirty="0">
                          <a:solidFill>
                            <a:srgbClr val="0000FF"/>
                          </a:solidFill>
                          <a:latin typeface="Calibri"/>
                          <a:cs typeface="Calibri"/>
                        </a:rPr>
                        <a:t>14.4</a:t>
                      </a:r>
                      <a:endParaRPr lang="en-US" sz="1400" b="1" strike="sngStrike" dirty="0">
                        <a:solidFill>
                          <a:srgbClr val="0000FF"/>
                        </a:solidFill>
                        <a:latin typeface="Calibri"/>
                        <a:cs typeface="Calibri"/>
                      </a:endParaRP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0000FF"/>
                          </a:solidFill>
                          <a:latin typeface="Calibri"/>
                          <a:cs typeface="Calibri"/>
                        </a:rPr>
                        <a:t>20</a:t>
                      </a: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88032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Calibri"/>
                          <a:cs typeface="Calibri"/>
                        </a:rPr>
                        <a:t>C</a:t>
                      </a:r>
                    </a:p>
                  </a:txBody>
                  <a:tcPr marL="100489" marR="100489" marT="50292" marB="5029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000000"/>
                          </a:solidFill>
                          <a:latin typeface="Calibri"/>
                          <a:cs typeface="Calibri"/>
                        </a:rPr>
                        <a:t>km</a:t>
                      </a:r>
                    </a:p>
                  </a:txBody>
                  <a:tcPr marL="100489" marR="100489" marT="50292" marB="5029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000000"/>
                          </a:solidFill>
                          <a:latin typeface="Calibri"/>
                          <a:cs typeface="Calibri"/>
                        </a:rPr>
                        <a:t>4.5</a:t>
                      </a: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000000"/>
                          </a:solidFill>
                          <a:latin typeface="Calibri"/>
                          <a:cs typeface="Calibri"/>
                        </a:rPr>
                        <a:t>10</a:t>
                      </a: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000000"/>
                          </a:solidFill>
                          <a:latin typeface="Calibri"/>
                          <a:cs typeface="Calibri"/>
                        </a:rPr>
                        <a:t>14</a:t>
                      </a: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88032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Calibri"/>
                          <a:cs typeface="Calibri"/>
                        </a:rPr>
                        <a:t>&lt;B&gt;</a:t>
                      </a:r>
                    </a:p>
                  </a:txBody>
                  <a:tcPr marL="100489" marR="100489" marT="50292" marB="5029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000000"/>
                          </a:solidFill>
                          <a:latin typeface="Calibri"/>
                          <a:cs typeface="Calibri"/>
                        </a:rPr>
                        <a:t>T</a:t>
                      </a:r>
                    </a:p>
                  </a:txBody>
                  <a:tcPr marL="100489" marR="100489" marT="50292" marB="5029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000000"/>
                          </a:solidFill>
                          <a:latin typeface="Calibri"/>
                          <a:cs typeface="Calibri"/>
                        </a:rPr>
                        <a:t>7</a:t>
                      </a: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000000"/>
                          </a:solidFill>
                          <a:latin typeface="Calibri"/>
                          <a:cs typeface="Calibri"/>
                        </a:rPr>
                        <a:t>10.5</a:t>
                      </a: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000000"/>
                          </a:solidFill>
                          <a:latin typeface="Calibri"/>
                          <a:cs typeface="Calibri"/>
                        </a:rPr>
                        <a:t>10.5</a:t>
                      </a: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88032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err="1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ε</a:t>
                      </a:r>
                      <a:r>
                        <a:rPr lang="en-US" sz="1400" baseline="-25000" dirty="0" err="1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L</a:t>
                      </a:r>
                      <a:endParaRPr lang="en-US" sz="1400" dirty="0">
                        <a:solidFill>
                          <a:srgbClr val="FF0000"/>
                        </a:solidFill>
                        <a:latin typeface="Calibri"/>
                        <a:cs typeface="Calibri"/>
                      </a:endParaRPr>
                    </a:p>
                  </a:txBody>
                  <a:tcPr marL="100489" marR="100489" marT="50292" marB="5029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MeV m</a:t>
                      </a:r>
                    </a:p>
                  </a:txBody>
                  <a:tcPr marL="100489" marR="100489" marT="50292" marB="5029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7.5</a:t>
                      </a: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7.5</a:t>
                      </a: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7.5</a:t>
                      </a: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88032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err="1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σ</a:t>
                      </a:r>
                      <a:r>
                        <a:rPr lang="en-US" sz="1400" baseline="-25000" dirty="0" err="1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E</a:t>
                      </a:r>
                      <a:r>
                        <a:rPr lang="en-US" sz="1400" baseline="0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 / E</a:t>
                      </a:r>
                      <a:endParaRPr lang="en-US" sz="1400" dirty="0">
                        <a:solidFill>
                          <a:srgbClr val="FF0000"/>
                        </a:solidFill>
                        <a:latin typeface="Calibri"/>
                        <a:cs typeface="Calibri"/>
                      </a:endParaRPr>
                    </a:p>
                  </a:txBody>
                  <a:tcPr marL="100489" marR="100489" marT="50292" marB="5029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%</a:t>
                      </a:r>
                    </a:p>
                  </a:txBody>
                  <a:tcPr marL="100489" marR="100489" marT="50292" marB="5029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0.1</a:t>
                      </a: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0.1</a:t>
                      </a: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0.1</a:t>
                      </a: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88032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err="1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σ</a:t>
                      </a:r>
                      <a:r>
                        <a:rPr lang="en-US" sz="1400" baseline="-25000" dirty="0" err="1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z</a:t>
                      </a:r>
                      <a:endParaRPr lang="en-US" sz="1400" dirty="0">
                        <a:solidFill>
                          <a:srgbClr val="FF0000"/>
                        </a:solidFill>
                        <a:latin typeface="Calibri"/>
                        <a:cs typeface="Calibri"/>
                      </a:endParaRPr>
                    </a:p>
                  </a:txBody>
                  <a:tcPr marL="100489" marR="100489" marT="50292" marB="5029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mm</a:t>
                      </a:r>
                    </a:p>
                  </a:txBody>
                  <a:tcPr marL="100489" marR="100489" marT="50292" marB="5029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5</a:t>
                      </a: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1.5</a:t>
                      </a: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1.07</a:t>
                      </a: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88032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β</a:t>
                      </a:r>
                    </a:p>
                  </a:txBody>
                  <a:tcPr marL="100489" marR="100489" marT="50292" marB="5029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mm</a:t>
                      </a:r>
                    </a:p>
                  </a:txBody>
                  <a:tcPr marL="100489" marR="100489" marT="50292" marB="5029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5</a:t>
                      </a: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1.5</a:t>
                      </a: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1.07</a:t>
                      </a: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88032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err="1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ε</a:t>
                      </a:r>
                      <a:endParaRPr lang="en-US" sz="1400" dirty="0">
                        <a:solidFill>
                          <a:srgbClr val="FF0000"/>
                        </a:solidFill>
                        <a:latin typeface="Calibri"/>
                        <a:cs typeface="Calibri"/>
                      </a:endParaRPr>
                    </a:p>
                  </a:txBody>
                  <a:tcPr marL="100489" marR="100489" marT="50292" marB="5029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err="1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μm</a:t>
                      </a:r>
                      <a:endParaRPr lang="en-US" sz="1400" dirty="0">
                        <a:solidFill>
                          <a:srgbClr val="FF0000"/>
                        </a:solidFill>
                        <a:latin typeface="Calibri"/>
                        <a:cs typeface="Calibri"/>
                      </a:endParaRPr>
                    </a:p>
                  </a:txBody>
                  <a:tcPr marL="100489" marR="100489" marT="50292" marB="5029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25</a:t>
                      </a: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25</a:t>
                      </a: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25</a:t>
                      </a: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88032">
                <a:tc>
                  <a:txBody>
                    <a:bodyPr/>
                    <a:lstStyle/>
                    <a:p>
                      <a:pPr algn="ctr"/>
                      <a:r>
                        <a:rPr lang="en-US" sz="1400" baseline="0" dirty="0" err="1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σ</a:t>
                      </a:r>
                      <a:r>
                        <a:rPr lang="en-US" sz="1400" baseline="-25000" dirty="0" err="1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x,y</a:t>
                      </a:r>
                      <a:endParaRPr lang="en-US" sz="1400" dirty="0">
                        <a:solidFill>
                          <a:srgbClr val="FF0000"/>
                        </a:solidFill>
                        <a:latin typeface="Calibri"/>
                        <a:cs typeface="Calibri"/>
                      </a:endParaRPr>
                    </a:p>
                  </a:txBody>
                  <a:tcPr marL="100489" marR="100489" marT="50292" marB="5029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err="1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μm</a:t>
                      </a:r>
                      <a:endParaRPr lang="en-US" sz="1400" dirty="0">
                        <a:solidFill>
                          <a:srgbClr val="FF0000"/>
                        </a:solidFill>
                        <a:latin typeface="Calibri"/>
                        <a:cs typeface="Calibri"/>
                      </a:endParaRPr>
                    </a:p>
                  </a:txBody>
                  <a:tcPr marL="100489" marR="100489" marT="50292" marB="5029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3.0</a:t>
                      </a: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0.9</a:t>
                      </a: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0.63</a:t>
                      </a: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167789" y="1182871"/>
            <a:ext cx="2964051" cy="333309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lIns="100459" tIns="50230" rIns="100459" bIns="50230" rtlCol="0">
            <a:spAutoFit/>
          </a:bodyPr>
          <a:lstStyle/>
          <a:p>
            <a:pPr algn="ctr"/>
            <a:r>
              <a:rPr lang="en-US" sz="1400" b="1" dirty="0">
                <a:latin typeface="Calibri"/>
                <a:cs typeface="Calibri"/>
              </a:rPr>
              <a:t>Target integrated luminosities</a:t>
            </a:r>
          </a:p>
          <a:p>
            <a:endParaRPr lang="en-US" sz="1400" dirty="0">
              <a:latin typeface="Calibri"/>
              <a:cs typeface="Calibri"/>
            </a:endParaRPr>
          </a:p>
          <a:p>
            <a:endParaRPr lang="en-US" sz="1400" dirty="0">
              <a:latin typeface="Calibri"/>
              <a:cs typeface="Calibri"/>
            </a:endParaRPr>
          </a:p>
          <a:p>
            <a:endParaRPr lang="en-US" sz="1400" dirty="0">
              <a:latin typeface="Calibri"/>
              <a:cs typeface="Calibri"/>
            </a:endParaRPr>
          </a:p>
          <a:p>
            <a:endParaRPr lang="en-US" sz="1400" dirty="0">
              <a:latin typeface="Calibri"/>
              <a:cs typeface="Calibri"/>
            </a:endParaRPr>
          </a:p>
          <a:p>
            <a:endParaRPr lang="en-US" sz="1400" dirty="0">
              <a:latin typeface="Calibri"/>
              <a:cs typeface="Calibri"/>
            </a:endParaRPr>
          </a:p>
          <a:p>
            <a:endParaRPr lang="en-US" sz="1400" dirty="0">
              <a:latin typeface="Calibri"/>
              <a:cs typeface="Calibri"/>
            </a:endParaRPr>
          </a:p>
          <a:p>
            <a:endParaRPr lang="en-US" sz="1400" dirty="0">
              <a:latin typeface="Calibri"/>
              <a:cs typeface="Calibri"/>
            </a:endParaRPr>
          </a:p>
          <a:p>
            <a:r>
              <a:rPr lang="en-US" sz="1400" b="1" dirty="0">
                <a:latin typeface="Calibri"/>
                <a:cs typeface="Calibri"/>
              </a:rPr>
              <a:t>Note: currently focus on 10 </a:t>
            </a:r>
            <a:r>
              <a:rPr lang="en-US" sz="1400" b="1" dirty="0" err="1">
                <a:latin typeface="Calibri"/>
                <a:cs typeface="Calibri"/>
              </a:rPr>
              <a:t>TeV</a:t>
            </a:r>
            <a:r>
              <a:rPr lang="en-US" sz="1400" b="1" dirty="0">
                <a:latin typeface="Calibri"/>
                <a:cs typeface="Calibri"/>
              </a:rPr>
              <a:t>, also explore 3 </a:t>
            </a:r>
            <a:r>
              <a:rPr lang="en-US" sz="1400" b="1" dirty="0" err="1">
                <a:latin typeface="Calibri"/>
                <a:cs typeface="Calibri"/>
              </a:rPr>
              <a:t>TeV</a:t>
            </a:r>
            <a:endParaRPr lang="en-US" sz="1400" dirty="0">
              <a:latin typeface="Calibri"/>
              <a:cs typeface="Calibri"/>
            </a:endParaRPr>
          </a:p>
          <a:p>
            <a:pPr marL="313936" indent="-313936">
              <a:buFont typeface="Arial"/>
              <a:buChar char="•"/>
            </a:pPr>
            <a:r>
              <a:rPr lang="en-US" sz="1400" dirty="0">
                <a:latin typeface="Calibri"/>
                <a:cs typeface="Calibri"/>
              </a:rPr>
              <a:t>Tentative parameters based on MAP study, might add margins</a:t>
            </a:r>
          </a:p>
          <a:p>
            <a:pPr marL="313936" indent="-313936">
              <a:buFont typeface="Arial"/>
              <a:buChar char="•"/>
            </a:pPr>
            <a:r>
              <a:rPr lang="en-US" sz="1400" dirty="0">
                <a:latin typeface="Calibri"/>
                <a:cs typeface="Calibri"/>
              </a:rPr>
              <a:t>Achieve goal in 5 years </a:t>
            </a:r>
          </a:p>
          <a:p>
            <a:pPr marL="313936" indent="-313936">
              <a:buFont typeface="Arial"/>
              <a:buChar char="•"/>
            </a:pPr>
            <a:r>
              <a:rPr lang="en-US" sz="1400" dirty="0">
                <a:latin typeface="Calibri"/>
                <a:cs typeface="Calibri"/>
              </a:rPr>
              <a:t>FCC-</a:t>
            </a:r>
            <a:r>
              <a:rPr lang="en-US" sz="1400" dirty="0" err="1">
                <a:latin typeface="Calibri"/>
                <a:cs typeface="Calibri"/>
              </a:rPr>
              <a:t>hh</a:t>
            </a:r>
            <a:r>
              <a:rPr lang="en-US" sz="1400" dirty="0">
                <a:latin typeface="Calibri"/>
                <a:cs typeface="Calibri"/>
              </a:rPr>
              <a:t> to operate for 25 years</a:t>
            </a:r>
          </a:p>
          <a:p>
            <a:pPr marL="313936" indent="-313936">
              <a:buFont typeface="Arial"/>
              <a:buChar char="•"/>
            </a:pPr>
            <a:r>
              <a:rPr lang="en-US" sz="1400" dirty="0">
                <a:latin typeface="Calibri"/>
                <a:cs typeface="Calibri"/>
              </a:rPr>
              <a:t>Aim to have two detectors</a:t>
            </a:r>
          </a:p>
        </p:txBody>
      </p:sp>
      <p:pic>
        <p:nvPicPr>
          <p:cNvPr id="8" name="Picture 7" descr="p0.tiff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1540414"/>
            <a:ext cx="2454495" cy="1370649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7680323" y="771550"/>
            <a:ext cx="1187624" cy="31688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lIns="100459" tIns="50230" rIns="100459" bIns="50230" rtlCol="0">
            <a:spAutoFit/>
          </a:bodyPr>
          <a:lstStyle/>
          <a:p>
            <a:r>
              <a:rPr lang="en-US" sz="1400" b="1" dirty="0">
                <a:latin typeface="Calibri"/>
                <a:cs typeface="Calibri"/>
              </a:rPr>
              <a:t>CLIC at 3 </a:t>
            </a:r>
            <a:r>
              <a:rPr lang="en-US" sz="1400" b="1" dirty="0" err="1">
                <a:latin typeface="Calibri"/>
                <a:cs typeface="Calibri"/>
              </a:rPr>
              <a:t>TeV</a:t>
            </a:r>
            <a:endParaRPr lang="en-US" sz="1400" b="1" dirty="0">
              <a:latin typeface="Calibri"/>
              <a:cs typeface="Calibri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715698" y="2026239"/>
            <a:ext cx="1035224" cy="31688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lIns="100459" tIns="50230" rIns="100459" bIns="50230" rtlCol="0">
            <a:spAutoFit/>
          </a:bodyPr>
          <a:lstStyle/>
          <a:p>
            <a:r>
              <a:rPr lang="en-US" sz="1400" b="1" dirty="0">
                <a:latin typeface="Calibri"/>
                <a:cs typeface="Calibri"/>
              </a:rPr>
              <a:t>28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7713239" y="1096436"/>
            <a:ext cx="1035225" cy="31688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lIns="100459" tIns="50230" rIns="100459" bIns="50230" rtlCol="0">
            <a:spAutoFit/>
          </a:bodyPr>
          <a:lstStyle/>
          <a:p>
            <a:r>
              <a:rPr lang="en-US" sz="1400" b="1" dirty="0">
                <a:latin typeface="Calibri"/>
                <a:cs typeface="Calibri"/>
              </a:rPr>
              <a:t>2 (6)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E13AC24-BD76-42BF-0F8A-314492D24C3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5251676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D. Schulte                        Muon Collider Status, Annual Meeting, Orsay, June 2023 </a:t>
            </a:r>
            <a:endParaRPr lang="en-GB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295400" y="-20538"/>
            <a:ext cx="6781800" cy="565175"/>
          </a:xfrm>
        </p:spPr>
        <p:txBody>
          <a:bodyPr/>
          <a:lstStyle/>
          <a:p>
            <a:r>
              <a:rPr lang="en-US" sz="3200" dirty="0" err="1">
                <a:latin typeface="Calibri"/>
                <a:cs typeface="Calibri"/>
              </a:rPr>
              <a:t>Muon</a:t>
            </a:r>
            <a:r>
              <a:rPr lang="en-US" sz="3200" dirty="0">
                <a:latin typeface="Calibri"/>
                <a:cs typeface="Calibri"/>
              </a:rPr>
              <a:t> Collider Community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4036848" y="3275568"/>
            <a:ext cx="4793968" cy="1600438"/>
          </a:xfrm>
          <a:prstGeom prst="rect">
            <a:avLst/>
          </a:prstGeom>
          <a:solidFill>
            <a:srgbClr val="E9D4EC"/>
          </a:solidFill>
        </p:spPr>
        <p:txBody>
          <a:bodyPr wrap="square" rtlCol="0">
            <a:spAutoFit/>
          </a:bodyPr>
          <a:lstStyle/>
          <a:p>
            <a:r>
              <a:rPr lang="en-US" sz="1400" b="1" dirty="0">
                <a:latin typeface="Calibri"/>
                <a:cs typeface="Calibri"/>
              </a:rPr>
              <a:t>US Snowmass </a:t>
            </a:r>
            <a:r>
              <a:rPr lang="en-US" sz="1400" dirty="0">
                <a:latin typeface="Calibri"/>
                <a:cs typeface="Calibri"/>
              </a:rPr>
              <a:t>has</a:t>
            </a:r>
            <a:r>
              <a:rPr lang="en-US" sz="1400" b="1" dirty="0">
                <a:latin typeface="Calibri"/>
                <a:cs typeface="Calibri"/>
              </a:rPr>
              <a:t> strong support</a:t>
            </a:r>
            <a:endParaRPr lang="en-US" sz="1400" dirty="0">
              <a:latin typeface="Calibri"/>
              <a:cs typeface="Calibri"/>
            </a:endParaRPr>
          </a:p>
          <a:p>
            <a:pPr marL="285750" indent="-285750">
              <a:buFont typeface="Arial"/>
              <a:buChar char="•"/>
            </a:pPr>
            <a:r>
              <a:rPr lang="en-US" sz="1400" dirty="0">
                <a:latin typeface="Calibri"/>
                <a:cs typeface="Calibri"/>
              </a:rPr>
              <a:t>to contribute to R&amp;D</a:t>
            </a:r>
          </a:p>
          <a:p>
            <a:pPr marL="285750" indent="-285750">
              <a:buFont typeface="Arial"/>
              <a:buChar char="•"/>
            </a:pPr>
            <a:r>
              <a:rPr lang="en-US" sz="1400" dirty="0">
                <a:latin typeface="Calibri"/>
                <a:cs typeface="Calibri"/>
              </a:rPr>
              <a:t>as a collider in the US</a:t>
            </a:r>
          </a:p>
          <a:p>
            <a:r>
              <a:rPr lang="en-US" sz="1400" dirty="0">
                <a:latin typeface="Calibri"/>
                <a:cs typeface="Calibri"/>
              </a:rPr>
              <a:t>Lia </a:t>
            </a:r>
            <a:r>
              <a:rPr lang="en-US" sz="1400" dirty="0" err="1">
                <a:latin typeface="Calibri"/>
                <a:cs typeface="Calibri"/>
              </a:rPr>
              <a:t>Merminga</a:t>
            </a:r>
            <a:r>
              <a:rPr lang="en-US" sz="1400" dirty="0">
                <a:latin typeface="Calibri"/>
                <a:cs typeface="Calibri"/>
              </a:rPr>
              <a:t> appointed team to prepare P5</a:t>
            </a:r>
          </a:p>
          <a:p>
            <a:r>
              <a:rPr lang="en-US" sz="1400" dirty="0">
                <a:latin typeface="Calibri"/>
                <a:cs typeface="Calibri"/>
              </a:rPr>
              <a:t>ask</a:t>
            </a:r>
          </a:p>
          <a:p>
            <a:endParaRPr lang="en-US" sz="1400" dirty="0">
              <a:latin typeface="Calibri"/>
              <a:cs typeface="Calibri"/>
            </a:endParaRPr>
          </a:p>
          <a:p>
            <a:r>
              <a:rPr lang="en-US" sz="1400" dirty="0">
                <a:latin typeface="Calibri"/>
                <a:cs typeface="Calibri"/>
              </a:rPr>
              <a:t>Some first contacts with others</a:t>
            </a:r>
          </a:p>
        </p:txBody>
      </p:sp>
      <p:sp>
        <p:nvSpPr>
          <p:cNvPr id="14" name="Content Placeholder 1"/>
          <p:cNvSpPr txBox="1">
            <a:spLocks/>
          </p:cNvSpPr>
          <p:nvPr/>
        </p:nvSpPr>
        <p:spPr>
          <a:xfrm>
            <a:off x="197766" y="3147813"/>
            <a:ext cx="3561457" cy="1723549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tx1"/>
              </a:buClr>
              <a:buFont typeface="Arial"/>
              <a:buChar char="•"/>
              <a:defRPr sz="2000" kern="1200">
                <a:solidFill>
                  <a:srgbClr val="000000"/>
                </a:solidFill>
                <a:latin typeface="+mn-lt"/>
                <a:ea typeface="+mn-ea"/>
                <a:cs typeface="Arial Narrow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tx1"/>
              </a:buClr>
              <a:buFont typeface="Arial"/>
              <a:buChar char="•"/>
              <a:defRPr sz="2000" kern="1200">
                <a:solidFill>
                  <a:srgbClr val="000000"/>
                </a:solidFill>
                <a:latin typeface="+mn-lt"/>
                <a:ea typeface="+mn-ea"/>
                <a:cs typeface="Arial Narrow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tx1"/>
              </a:buClr>
              <a:buFont typeface="Arial"/>
              <a:buChar char="•"/>
              <a:defRPr sz="2000" kern="1200">
                <a:solidFill>
                  <a:srgbClr val="000000"/>
                </a:solidFill>
                <a:latin typeface="+mn-lt"/>
                <a:ea typeface="+mn-ea"/>
                <a:cs typeface="Arial Narrow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tx1"/>
              </a:buClr>
              <a:buFont typeface="Arial"/>
              <a:buChar char="•"/>
              <a:defRPr sz="2000" kern="1200">
                <a:solidFill>
                  <a:srgbClr val="000000"/>
                </a:solidFill>
                <a:latin typeface="+mn-lt"/>
                <a:ea typeface="+mn-ea"/>
                <a:cs typeface="Arial Narrow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tx1"/>
              </a:buClr>
              <a:buFont typeface="Arial"/>
              <a:buChar char="•"/>
              <a:defRPr sz="2000" kern="1200">
                <a:solidFill>
                  <a:srgbClr val="000000"/>
                </a:solidFill>
                <a:latin typeface="+mn-lt"/>
                <a:ea typeface="+mn-ea"/>
                <a:cs typeface="Arial Narrow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r>
              <a:rPr lang="en-US" sz="1400" dirty="0">
                <a:latin typeface="Calibri"/>
                <a:cs typeface="Calibri"/>
              </a:rPr>
              <a:t>Plan to participate to </a:t>
            </a:r>
            <a:r>
              <a:rPr lang="en-US" sz="1400" b="1" dirty="0">
                <a:latin typeface="Calibri"/>
                <a:cs typeface="Calibri"/>
              </a:rPr>
              <a:t>HORIZON-INFRA-2024-TECH</a:t>
            </a:r>
          </a:p>
          <a:p>
            <a:pPr marL="0" indent="0">
              <a:buFont typeface="Arial"/>
              <a:buNone/>
            </a:pPr>
            <a:r>
              <a:rPr lang="en-US" sz="1400" dirty="0">
                <a:latin typeface="Calibri"/>
                <a:cs typeface="Calibri"/>
              </a:rPr>
              <a:t>Goal: prepare experimental </a:t>
            </a:r>
            <a:r>
              <a:rPr lang="en-US" sz="1400" dirty="0" err="1">
                <a:latin typeface="Calibri"/>
                <a:cs typeface="Calibri"/>
              </a:rPr>
              <a:t>programme</a:t>
            </a:r>
            <a:r>
              <a:rPr lang="en-US" sz="1400" dirty="0">
                <a:latin typeface="Calibri"/>
                <a:cs typeface="Calibri"/>
              </a:rPr>
              <a:t>, e.g. </a:t>
            </a:r>
            <a:r>
              <a:rPr lang="en-US" sz="1400" b="1" dirty="0">
                <a:latin typeface="Calibri"/>
                <a:cs typeface="Calibri"/>
              </a:rPr>
              <a:t>demonstrator, prototypes, …</a:t>
            </a:r>
          </a:p>
          <a:p>
            <a:pPr marL="0" indent="0">
              <a:buFont typeface="Arial"/>
              <a:buNone/>
            </a:pPr>
            <a:endParaRPr lang="en-US" sz="1400" b="1" dirty="0">
              <a:latin typeface="Calibri"/>
              <a:cs typeface="Calibri"/>
            </a:endParaRPr>
          </a:p>
          <a:p>
            <a:pPr marL="0" indent="0">
              <a:buFont typeface="Arial"/>
              <a:buNone/>
            </a:pPr>
            <a:r>
              <a:rPr lang="en-US" sz="1400" b="1" dirty="0">
                <a:latin typeface="Calibri"/>
                <a:cs typeface="Calibri"/>
              </a:rPr>
              <a:t>TIARA wants magnet proposal</a:t>
            </a:r>
          </a:p>
          <a:p>
            <a:pPr marL="0" indent="0">
              <a:buFont typeface="Arial"/>
              <a:buNone/>
            </a:pPr>
            <a:endParaRPr lang="en-US" sz="1600" b="1" dirty="0">
              <a:latin typeface="Calibri"/>
              <a:cs typeface="Calibri"/>
            </a:endParaRPr>
          </a:p>
        </p:txBody>
      </p:sp>
      <p:pic>
        <p:nvPicPr>
          <p:cNvPr id="18" name="Picture 17" descr="Map&#10;&#10;Description automatically generated">
            <a:extLst>
              <a:ext uri="{FF2B5EF4-FFF2-40B4-BE49-F238E27FC236}">
                <a16:creationId xmlns:a16="http://schemas.microsoft.com/office/drawing/2014/main" id="{C1BF3D21-5A4A-4BE6-AC51-5643C47EB47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86482" y="3470518"/>
            <a:ext cx="1261982" cy="1261472"/>
          </a:xfrm>
          <a:prstGeom prst="rect">
            <a:avLst/>
          </a:prstGeom>
        </p:spPr>
      </p:pic>
      <p:sp>
        <p:nvSpPr>
          <p:cNvPr id="5" name="Content Placeholder 6">
            <a:extLst>
              <a:ext uri="{FF2B5EF4-FFF2-40B4-BE49-F238E27FC236}">
                <a16:creationId xmlns:a16="http://schemas.microsoft.com/office/drawing/2014/main" id="{79BAD83A-6419-6498-D07B-FB5E03EF9CAD}"/>
              </a:ext>
            </a:extLst>
          </p:cNvPr>
          <p:cNvSpPr txBox="1">
            <a:spLocks/>
          </p:cNvSpPr>
          <p:nvPr/>
        </p:nvSpPr>
        <p:spPr>
          <a:xfrm>
            <a:off x="4036848" y="1131590"/>
            <a:ext cx="4793968" cy="201622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tx1"/>
              </a:buClr>
              <a:buFont typeface="Arial"/>
              <a:buChar char="•"/>
              <a:defRPr sz="2000" kern="1200">
                <a:solidFill>
                  <a:srgbClr val="000000"/>
                </a:solidFill>
                <a:latin typeface="+mn-lt"/>
                <a:ea typeface="+mn-ea"/>
                <a:cs typeface="Arial Narrow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tx1"/>
              </a:buClr>
              <a:buFont typeface="Arial"/>
              <a:buChar char="•"/>
              <a:defRPr sz="2000" kern="1200">
                <a:solidFill>
                  <a:srgbClr val="000000"/>
                </a:solidFill>
                <a:latin typeface="+mn-lt"/>
                <a:ea typeface="+mn-ea"/>
                <a:cs typeface="Arial Narrow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tx1"/>
              </a:buClr>
              <a:buFont typeface="Arial"/>
              <a:buChar char="•"/>
              <a:defRPr sz="2000" kern="1200">
                <a:solidFill>
                  <a:srgbClr val="000000"/>
                </a:solidFill>
                <a:latin typeface="+mn-lt"/>
                <a:ea typeface="+mn-ea"/>
                <a:cs typeface="Arial Narrow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tx1"/>
              </a:buClr>
              <a:buFont typeface="Arial"/>
              <a:buChar char="•"/>
              <a:defRPr sz="2000" kern="1200">
                <a:solidFill>
                  <a:srgbClr val="000000"/>
                </a:solidFill>
                <a:latin typeface="+mn-lt"/>
                <a:ea typeface="+mn-ea"/>
                <a:cs typeface="Arial Narrow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tx1"/>
              </a:buClr>
              <a:buFont typeface="Arial"/>
              <a:buChar char="•"/>
              <a:defRPr sz="2000" kern="1200">
                <a:solidFill>
                  <a:srgbClr val="000000"/>
                </a:solidFill>
                <a:latin typeface="+mn-lt"/>
                <a:ea typeface="+mn-ea"/>
                <a:cs typeface="Arial Narrow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endParaRPr lang="en-US" sz="1400" dirty="0"/>
          </a:p>
        </p:txBody>
      </p:sp>
      <p:sp>
        <p:nvSpPr>
          <p:cNvPr id="6" name="Content Placeholder 6">
            <a:extLst>
              <a:ext uri="{FF2B5EF4-FFF2-40B4-BE49-F238E27FC236}">
                <a16:creationId xmlns:a16="http://schemas.microsoft.com/office/drawing/2014/main" id="{343177F4-FB13-F568-B4CE-E27E6A24C98E}"/>
              </a:ext>
            </a:extLst>
          </p:cNvPr>
          <p:cNvSpPr txBox="1">
            <a:spLocks/>
          </p:cNvSpPr>
          <p:nvPr/>
        </p:nvSpPr>
        <p:spPr>
          <a:xfrm>
            <a:off x="4036848" y="771550"/>
            <a:ext cx="4040352" cy="208823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tx1"/>
              </a:buClr>
              <a:buFont typeface="Arial"/>
              <a:buChar char="•"/>
              <a:defRPr sz="2000" kern="1200">
                <a:solidFill>
                  <a:srgbClr val="000000"/>
                </a:solidFill>
                <a:latin typeface="+mn-lt"/>
                <a:ea typeface="+mn-ea"/>
                <a:cs typeface="Arial Narrow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tx1"/>
              </a:buClr>
              <a:buFont typeface="Arial"/>
              <a:buChar char="•"/>
              <a:defRPr sz="2000" kern="1200">
                <a:solidFill>
                  <a:srgbClr val="000000"/>
                </a:solidFill>
                <a:latin typeface="+mn-lt"/>
                <a:ea typeface="+mn-ea"/>
                <a:cs typeface="Arial Narrow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tx1"/>
              </a:buClr>
              <a:buFont typeface="Arial"/>
              <a:buChar char="•"/>
              <a:defRPr sz="2000" kern="1200">
                <a:solidFill>
                  <a:srgbClr val="000000"/>
                </a:solidFill>
                <a:latin typeface="+mn-lt"/>
                <a:ea typeface="+mn-ea"/>
                <a:cs typeface="Arial Narrow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tx1"/>
              </a:buClr>
              <a:buFont typeface="Arial"/>
              <a:buChar char="•"/>
              <a:defRPr sz="2000" kern="1200">
                <a:solidFill>
                  <a:srgbClr val="000000"/>
                </a:solidFill>
                <a:latin typeface="+mn-lt"/>
                <a:ea typeface="+mn-ea"/>
                <a:cs typeface="Arial Narrow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tx1"/>
              </a:buClr>
              <a:buFont typeface="Arial"/>
              <a:buChar char="•"/>
              <a:defRPr sz="2000" kern="1200">
                <a:solidFill>
                  <a:srgbClr val="000000"/>
                </a:solidFill>
                <a:latin typeface="+mn-lt"/>
                <a:ea typeface="+mn-ea"/>
                <a:cs typeface="Arial Narrow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r>
              <a:rPr lang="en-US" sz="1400" b="1" dirty="0">
                <a:latin typeface="Calibri"/>
                <a:cs typeface="Calibri"/>
              </a:rPr>
              <a:t>EU Design Study</a:t>
            </a:r>
            <a:r>
              <a:rPr lang="en-US" sz="1400" dirty="0">
                <a:latin typeface="Calibri"/>
                <a:cs typeface="Calibri"/>
              </a:rPr>
              <a:t> </a:t>
            </a:r>
            <a:r>
              <a:rPr lang="en-US" sz="1400" b="1" dirty="0">
                <a:latin typeface="Calibri"/>
                <a:cs typeface="Calibri"/>
              </a:rPr>
              <a:t>approved</a:t>
            </a:r>
            <a:endParaRPr lang="en-US" sz="1400" dirty="0">
              <a:latin typeface="Calibri"/>
              <a:cs typeface="Calibri"/>
            </a:endParaRPr>
          </a:p>
          <a:p>
            <a:pPr marL="0" indent="0">
              <a:buFont typeface="Arial"/>
              <a:buNone/>
            </a:pPr>
            <a:r>
              <a:rPr lang="en-US" sz="1400" dirty="0">
                <a:latin typeface="Calibri"/>
                <a:cs typeface="Calibri"/>
              </a:rPr>
              <a:t>(</a:t>
            </a:r>
            <a:r>
              <a:rPr lang="en-US" sz="1400" dirty="0" err="1">
                <a:latin typeface="Calibri"/>
                <a:cs typeface="Calibri"/>
              </a:rPr>
              <a:t>EU+Switzerland+UK</a:t>
            </a:r>
            <a:r>
              <a:rPr lang="en-US" sz="1400" dirty="0">
                <a:latin typeface="Calibri"/>
                <a:cs typeface="Calibri"/>
              </a:rPr>
              <a:t> and partners)</a:t>
            </a:r>
          </a:p>
        </p:txBody>
      </p:sp>
      <p:pic>
        <p:nvPicPr>
          <p:cNvPr id="7" name="Picture 6" descr="Untitled3.tiff">
            <a:extLst>
              <a:ext uri="{FF2B5EF4-FFF2-40B4-BE49-F238E27FC236}">
                <a16:creationId xmlns:a16="http://schemas.microsoft.com/office/drawing/2014/main" id="{B58BF3EA-ABF1-0B9E-961F-BA0B7A83CBE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1208" y="1419622"/>
            <a:ext cx="4485248" cy="1512168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5F55F235-8F42-7C86-BC66-18789D143450}"/>
              </a:ext>
            </a:extLst>
          </p:cNvPr>
          <p:cNvSpPr txBox="1"/>
          <p:nvPr/>
        </p:nvSpPr>
        <p:spPr>
          <a:xfrm>
            <a:off x="191981" y="987574"/>
            <a:ext cx="3561456" cy="203132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Calibri"/>
                <a:cs typeface="Calibri"/>
              </a:rPr>
              <a:t>                 </a:t>
            </a:r>
          </a:p>
          <a:p>
            <a:endParaRPr lang="en-US" sz="1400" dirty="0">
              <a:latin typeface="Calibri"/>
              <a:cs typeface="Calibri"/>
            </a:endParaRPr>
          </a:p>
          <a:p>
            <a:endParaRPr lang="en-US" sz="1400" dirty="0">
              <a:latin typeface="Calibri"/>
              <a:cs typeface="Calibri"/>
            </a:endParaRPr>
          </a:p>
          <a:p>
            <a:endParaRPr lang="en-US" sz="1400" dirty="0">
              <a:latin typeface="Calibri"/>
              <a:cs typeface="Calibri"/>
            </a:endParaRPr>
          </a:p>
          <a:p>
            <a:endParaRPr lang="en-US" sz="1400" dirty="0">
              <a:latin typeface="Calibri"/>
              <a:cs typeface="Calibri"/>
            </a:endParaRPr>
          </a:p>
          <a:p>
            <a:endParaRPr lang="en-US" sz="1400" dirty="0">
              <a:latin typeface="Calibri"/>
              <a:cs typeface="Calibri"/>
            </a:endParaRPr>
          </a:p>
          <a:p>
            <a:endParaRPr lang="en-US" sz="1400" dirty="0"/>
          </a:p>
          <a:p>
            <a:endParaRPr lang="en-US" sz="1400" dirty="0"/>
          </a:p>
          <a:p>
            <a:endParaRPr lang="en-US" sz="1400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C04272FF-58CE-9DEC-660B-8E0549C7DB8E}"/>
              </a:ext>
            </a:extLst>
          </p:cNvPr>
          <p:cNvSpPr txBox="1"/>
          <p:nvPr/>
        </p:nvSpPr>
        <p:spPr>
          <a:xfrm>
            <a:off x="971600" y="771550"/>
            <a:ext cx="2781837" cy="203132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Calibri"/>
                <a:cs typeface="Calibri"/>
              </a:rPr>
              <a:t>                 </a:t>
            </a:r>
          </a:p>
          <a:p>
            <a:endParaRPr lang="en-US" sz="1400" dirty="0">
              <a:latin typeface="Calibri"/>
              <a:cs typeface="Calibri"/>
            </a:endParaRPr>
          </a:p>
          <a:p>
            <a:endParaRPr lang="en-US" sz="1400" dirty="0">
              <a:latin typeface="Calibri"/>
              <a:cs typeface="Calibri"/>
            </a:endParaRPr>
          </a:p>
          <a:p>
            <a:endParaRPr lang="en-US" sz="1400" dirty="0">
              <a:latin typeface="Calibri"/>
              <a:cs typeface="Calibri"/>
            </a:endParaRPr>
          </a:p>
          <a:p>
            <a:endParaRPr lang="en-US" sz="1400" dirty="0">
              <a:latin typeface="Calibri"/>
              <a:cs typeface="Calibri"/>
            </a:endParaRPr>
          </a:p>
          <a:p>
            <a:endParaRPr lang="en-US" sz="1400" dirty="0">
              <a:latin typeface="Calibri"/>
              <a:cs typeface="Calibri"/>
            </a:endParaRPr>
          </a:p>
          <a:p>
            <a:endParaRPr lang="en-US" sz="1400" dirty="0"/>
          </a:p>
          <a:p>
            <a:endParaRPr lang="en-US" sz="1400" dirty="0"/>
          </a:p>
          <a:p>
            <a:endParaRPr lang="en-US" sz="1400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36BE989F-4776-EF6A-124E-B232983C6F29}"/>
              </a:ext>
            </a:extLst>
          </p:cNvPr>
          <p:cNvSpPr txBox="1"/>
          <p:nvPr/>
        </p:nvSpPr>
        <p:spPr>
          <a:xfrm>
            <a:off x="251520" y="771550"/>
            <a:ext cx="3561456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Calibri"/>
                <a:cs typeface="Calibri"/>
              </a:rPr>
              <a:t>                 Formed </a:t>
            </a:r>
            <a:r>
              <a:rPr lang="en-US" sz="1400" b="1" dirty="0">
                <a:latin typeface="Calibri"/>
                <a:cs typeface="Calibri"/>
              </a:rPr>
              <a:t>collaboration</a:t>
            </a:r>
            <a:r>
              <a:rPr lang="en-US" sz="1400" dirty="0">
                <a:latin typeface="Calibri"/>
                <a:cs typeface="Calibri"/>
              </a:rPr>
              <a:t> to implement and R&amp;D Roadmap for CERN Council</a:t>
            </a:r>
          </a:p>
          <a:p>
            <a:endParaRPr lang="en-US" sz="1400" dirty="0">
              <a:latin typeface="Calibri"/>
              <a:cs typeface="Calibri"/>
            </a:endParaRPr>
          </a:p>
          <a:p>
            <a:endParaRPr lang="en-US" sz="1400" dirty="0">
              <a:latin typeface="Calibri"/>
              <a:cs typeface="Calibri"/>
            </a:endParaRPr>
          </a:p>
          <a:p>
            <a:endParaRPr lang="en-US" sz="1400" dirty="0">
              <a:latin typeface="Calibri"/>
              <a:cs typeface="Calibri"/>
            </a:endParaRPr>
          </a:p>
          <a:p>
            <a:endParaRPr lang="en-US" sz="1400" dirty="0">
              <a:latin typeface="Calibri"/>
              <a:cs typeface="Calibri"/>
            </a:endParaRPr>
          </a:p>
          <a:p>
            <a:endParaRPr lang="en-US" sz="1400" dirty="0">
              <a:latin typeface="Calibri"/>
              <a:cs typeface="Calibri"/>
            </a:endParaRPr>
          </a:p>
          <a:p>
            <a:endParaRPr lang="en-US" sz="1400" dirty="0"/>
          </a:p>
          <a:p>
            <a:endParaRPr lang="en-US" sz="1400" dirty="0"/>
          </a:p>
          <a:p>
            <a:endParaRPr lang="en-US" sz="1400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823FF0E1-B672-C32B-8EFE-7818568A6361}"/>
              </a:ext>
            </a:extLst>
          </p:cNvPr>
          <p:cNvSpPr txBox="1"/>
          <p:nvPr/>
        </p:nvSpPr>
        <p:spPr>
          <a:xfrm>
            <a:off x="251520" y="2571750"/>
            <a:ext cx="291079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50+ partner institutions</a:t>
            </a:r>
          </a:p>
          <a:p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30+ already signed formal agreement</a:t>
            </a:r>
          </a:p>
        </p:txBody>
      </p:sp>
      <p:pic>
        <p:nvPicPr>
          <p:cNvPr id="28" name="Picture 27" descr="governance_final_new.pdf">
            <a:extLst>
              <a:ext uri="{FF2B5EF4-FFF2-40B4-BE49-F238E27FC236}">
                <a16:creationId xmlns:a16="http://schemas.microsoft.com/office/drawing/2014/main" id="{F3A7FA35-8602-C6DF-1359-CC55DB763E3C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726" r="9722" b="6871"/>
          <a:stretch/>
        </p:blipFill>
        <p:spPr>
          <a:xfrm rot="16200000">
            <a:off x="1164617" y="1048447"/>
            <a:ext cx="1432395" cy="1962445"/>
          </a:xfrm>
          <a:prstGeom prst="rect">
            <a:avLst/>
          </a:prstGeom>
        </p:spPr>
      </p:pic>
      <p:sp>
        <p:nvSpPr>
          <p:cNvPr id="29" name="Slide Number Placeholder 28">
            <a:extLst>
              <a:ext uri="{FF2B5EF4-FFF2-40B4-BE49-F238E27FC236}">
                <a16:creationId xmlns:a16="http://schemas.microsoft.com/office/drawing/2014/main" id="{E3D62BFE-3147-EFA5-7830-910DFA83463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0337467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re 11"/>
          <p:cNvSpPr>
            <a:spLocks noGrp="1"/>
          </p:cNvSpPr>
          <p:nvPr>
            <p:ph type="title"/>
          </p:nvPr>
        </p:nvSpPr>
        <p:spPr>
          <a:xfrm>
            <a:off x="1295400" y="-25162"/>
            <a:ext cx="6781800" cy="432048"/>
          </a:xfrm>
        </p:spPr>
        <p:txBody>
          <a:bodyPr/>
          <a:lstStyle/>
          <a:p>
            <a:r>
              <a:rPr lang="en-GB" sz="3200" dirty="0" err="1">
                <a:latin typeface="Calibri"/>
                <a:cs typeface="Calibri"/>
              </a:rPr>
              <a:t>MoC</a:t>
            </a:r>
            <a:r>
              <a:rPr lang="en-GB" sz="3200" dirty="0">
                <a:latin typeface="Calibri"/>
                <a:cs typeface="Calibri"/>
              </a:rPr>
              <a:t> and Design Study Partners</a:t>
            </a:r>
            <a:endParaRPr lang="en-GB" sz="3200" b="0" dirty="0">
              <a:latin typeface="Calibri"/>
              <a:cs typeface="Calibri"/>
            </a:endParaRPr>
          </a:p>
        </p:txBody>
      </p:sp>
      <p:sp>
        <p:nvSpPr>
          <p:cNvPr id="5" name="Espace réservé du numéro de diapositive 3"/>
          <p:cNvSpPr txBox="1">
            <a:spLocks/>
          </p:cNvSpPr>
          <p:nvPr/>
        </p:nvSpPr>
        <p:spPr>
          <a:xfrm>
            <a:off x="7632576" y="4555307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457200" rtl="0" eaLnBrk="1" latinLnBrk="0" hangingPunct="1">
              <a:defRPr sz="1200" b="1" kern="1200">
                <a:solidFill>
                  <a:schemeClr val="bg1"/>
                </a:solidFill>
                <a:latin typeface="Arial Narrow"/>
                <a:ea typeface="+mn-ea"/>
                <a:cs typeface="Arial Narrow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74172A1-1CBF-0B40-9234-7D4D80EC19EA}" type="slidenum">
              <a:rPr lang="en-GB" smtClean="0"/>
              <a:pPr/>
              <a:t>9</a:t>
            </a:fld>
            <a:endParaRPr lang="en-GB" dirty="0"/>
          </a:p>
        </p:txBody>
      </p:sp>
      <p:sp>
        <p:nvSpPr>
          <p:cNvPr id="52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95536" y="4948014"/>
            <a:ext cx="7416824" cy="245664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 sz="1200">
                <a:latin typeface="Arial Narrow"/>
                <a:cs typeface="Arial Narrow"/>
              </a:defRPr>
            </a:lvl1pPr>
          </a:lstStyle>
          <a:p>
            <a:r>
              <a:rPr lang="en-US">
                <a:latin typeface="Calibri"/>
                <a:cs typeface="Calibri"/>
              </a:rPr>
              <a:t>D. Schulte                        Muon Collider Status, Annual Meeting, Orsay, June 2023 </a:t>
            </a:r>
            <a:endParaRPr lang="en-GB" dirty="0">
              <a:latin typeface="Calibri"/>
              <a:cs typeface="Calibri"/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107504" y="339502"/>
          <a:ext cx="2160240" cy="481584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42004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4019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31583">
                <a:tc>
                  <a:txBody>
                    <a:bodyPr/>
                    <a:lstStyle/>
                    <a:p>
                      <a:r>
                        <a:rPr lang="en-US" sz="1000" dirty="0">
                          <a:latin typeface="Calibri"/>
                          <a:cs typeface="Calibri"/>
                        </a:rPr>
                        <a:t>IEIO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b="1" dirty="0">
                          <a:latin typeface="Calibri"/>
                          <a:cs typeface="Calibri"/>
                        </a:rPr>
                        <a:t>CERN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31583">
                <a:tc>
                  <a:txBody>
                    <a:bodyPr/>
                    <a:lstStyle/>
                    <a:p>
                      <a:r>
                        <a:rPr lang="en-US" sz="1000" dirty="0">
                          <a:latin typeface="Calibri"/>
                          <a:cs typeface="Calibri"/>
                        </a:rPr>
                        <a:t>FR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b="1" dirty="0">
                          <a:latin typeface="Calibri"/>
                          <a:cs typeface="Calibri"/>
                        </a:rPr>
                        <a:t>CEA-IRFU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31583">
                <a:tc>
                  <a:txBody>
                    <a:bodyPr/>
                    <a:lstStyle/>
                    <a:p>
                      <a:endParaRPr lang="en-US" sz="1000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latin typeface="Calibri"/>
                          <a:cs typeface="Calibri"/>
                        </a:rPr>
                        <a:t>CNRS-LNCMI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31583">
                <a:tc>
                  <a:txBody>
                    <a:bodyPr/>
                    <a:lstStyle/>
                    <a:p>
                      <a:r>
                        <a:rPr lang="en-US" sz="1000" dirty="0">
                          <a:latin typeface="Calibri"/>
                          <a:cs typeface="Calibri"/>
                        </a:rPr>
                        <a:t>DE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latin typeface="Calibri"/>
                          <a:cs typeface="Calibri"/>
                        </a:rPr>
                        <a:t>DESY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6323">
                <a:tc>
                  <a:txBody>
                    <a:bodyPr/>
                    <a:lstStyle/>
                    <a:p>
                      <a:endParaRPr lang="en-US" sz="1000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dirty="0">
                          <a:latin typeface="Calibri"/>
                          <a:cs typeface="Calibri"/>
                        </a:rPr>
                        <a:t>Technical University of Darmstadt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31583">
                <a:tc>
                  <a:txBody>
                    <a:bodyPr/>
                    <a:lstStyle/>
                    <a:p>
                      <a:endParaRPr lang="en-US" sz="1000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b="1" dirty="0">
                          <a:latin typeface="Calibri"/>
                          <a:cs typeface="Calibri"/>
                        </a:rPr>
                        <a:t>University</a:t>
                      </a:r>
                      <a:r>
                        <a:rPr lang="en-US" sz="1000" b="1" baseline="0" dirty="0">
                          <a:latin typeface="Calibri"/>
                          <a:cs typeface="Calibri"/>
                        </a:rPr>
                        <a:t> of Rostock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31583">
                <a:tc>
                  <a:txBody>
                    <a:bodyPr/>
                    <a:lstStyle/>
                    <a:p>
                      <a:endParaRPr lang="en-US" sz="1000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baseline="0" dirty="0">
                          <a:latin typeface="Calibri"/>
                          <a:cs typeface="Calibri"/>
                        </a:rPr>
                        <a:t>KIT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31583">
                <a:tc>
                  <a:txBody>
                    <a:bodyPr/>
                    <a:lstStyle/>
                    <a:p>
                      <a:r>
                        <a:rPr lang="en-US" sz="1000" dirty="0">
                          <a:latin typeface="Calibri"/>
                          <a:cs typeface="Calibri"/>
                        </a:rPr>
                        <a:t>IT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b="1" baseline="0" dirty="0">
                          <a:latin typeface="Calibri"/>
                          <a:cs typeface="Calibri"/>
                        </a:rPr>
                        <a:t>INFN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31583">
                <a:tc>
                  <a:txBody>
                    <a:bodyPr/>
                    <a:lstStyle/>
                    <a:p>
                      <a:endParaRPr lang="en-US" sz="1000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b="1" baseline="0" dirty="0">
                          <a:latin typeface="Calibri"/>
                          <a:cs typeface="Calibri"/>
                        </a:rPr>
                        <a:t>INFN, Univ., Polit. Torino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31583">
                <a:tc>
                  <a:txBody>
                    <a:bodyPr/>
                    <a:lstStyle/>
                    <a:p>
                      <a:endParaRPr lang="en-US" sz="1000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b="1" baseline="0" dirty="0">
                          <a:latin typeface="Calibri"/>
                          <a:cs typeface="Calibri"/>
                        </a:rPr>
                        <a:t>INFN, Univ. Milano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31583">
                <a:tc>
                  <a:txBody>
                    <a:bodyPr/>
                    <a:lstStyle/>
                    <a:p>
                      <a:endParaRPr lang="en-US" sz="1000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b="1" i="0" baseline="0" dirty="0">
                          <a:latin typeface="Calibri"/>
                          <a:cs typeface="Calibri"/>
                        </a:rPr>
                        <a:t>INFN, Univ. </a:t>
                      </a:r>
                      <a:r>
                        <a:rPr lang="en-US" sz="1000" b="1" i="0" baseline="0" dirty="0" err="1">
                          <a:latin typeface="Calibri"/>
                          <a:cs typeface="Calibri"/>
                        </a:rPr>
                        <a:t>Padova</a:t>
                      </a:r>
                      <a:endParaRPr lang="en-US" sz="1000" b="1" i="0" baseline="0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31583">
                <a:tc>
                  <a:txBody>
                    <a:bodyPr/>
                    <a:lstStyle/>
                    <a:p>
                      <a:endParaRPr lang="en-US" sz="1000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dirty="0">
                          <a:latin typeface="Calibri"/>
                          <a:cs typeface="Calibri"/>
                        </a:rPr>
                        <a:t>INFN,</a:t>
                      </a:r>
                      <a:r>
                        <a:rPr lang="en-US" sz="1000" b="1" baseline="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lang="en-US" sz="1000" b="1" dirty="0">
                          <a:latin typeface="Calibri"/>
                          <a:cs typeface="Calibri"/>
                        </a:rPr>
                        <a:t>Univ. Pavia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31583">
                <a:tc>
                  <a:txBody>
                    <a:bodyPr/>
                    <a:lstStyle/>
                    <a:p>
                      <a:endParaRPr lang="en-US" sz="1000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b="1" baseline="0" dirty="0">
                          <a:latin typeface="Calibri"/>
                          <a:cs typeface="Calibri"/>
                        </a:rPr>
                        <a:t>INFN, Univ. Bologna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31583">
                <a:tc>
                  <a:txBody>
                    <a:bodyPr/>
                    <a:lstStyle/>
                    <a:p>
                      <a:endParaRPr lang="en-US" sz="1000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b="1" baseline="0" dirty="0">
                          <a:latin typeface="Calibri"/>
                          <a:cs typeface="Calibri"/>
                        </a:rPr>
                        <a:t>INFN Trieste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231583">
                <a:tc>
                  <a:txBody>
                    <a:bodyPr/>
                    <a:lstStyle/>
                    <a:p>
                      <a:endParaRPr lang="en-US" sz="1000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b="1" baseline="0" dirty="0">
                          <a:latin typeface="Calibri"/>
                          <a:cs typeface="Calibri"/>
                        </a:rPr>
                        <a:t>INFN, Univ. Bari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231583">
                <a:tc>
                  <a:txBody>
                    <a:bodyPr/>
                    <a:lstStyle/>
                    <a:p>
                      <a:endParaRPr lang="en-US" sz="1000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b="1" baseline="0" dirty="0">
                          <a:latin typeface="Calibri"/>
                          <a:cs typeface="Calibri"/>
                        </a:rPr>
                        <a:t>INFN, Univ. Roma 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231583">
                <a:tc>
                  <a:txBody>
                    <a:bodyPr/>
                    <a:lstStyle/>
                    <a:p>
                      <a:endParaRPr lang="en-US" sz="1000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b="0" baseline="0" dirty="0">
                          <a:latin typeface="Calibri"/>
                          <a:cs typeface="Calibri"/>
                        </a:rPr>
                        <a:t>ENEA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231583">
                <a:tc>
                  <a:txBody>
                    <a:bodyPr/>
                    <a:lstStyle/>
                    <a:p>
                      <a:r>
                        <a:rPr lang="en-US" sz="1100" dirty="0">
                          <a:latin typeface="Calibri"/>
                          <a:cs typeface="Calibri"/>
                        </a:rPr>
                        <a:t>Mal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b="1" i="0" baseline="0" dirty="0">
                          <a:latin typeface="Calibri"/>
                          <a:cs typeface="Calibri"/>
                        </a:rPr>
                        <a:t>Univ. of Malta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06602177"/>
                  </a:ext>
                </a:extLst>
              </a:tr>
              <a:tr h="231583">
                <a:tc>
                  <a:txBody>
                    <a:bodyPr/>
                    <a:lstStyle/>
                    <a:p>
                      <a:r>
                        <a:rPr lang="en-US" sz="1100" dirty="0">
                          <a:latin typeface="Calibri"/>
                          <a:cs typeface="Calibri"/>
                        </a:rPr>
                        <a:t>BE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b="1" i="1" baseline="0" dirty="0">
                          <a:latin typeface="Calibri"/>
                          <a:cs typeface="Calibri"/>
                        </a:rPr>
                        <a:t>Louvain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48444713"/>
                  </a:ext>
                </a:extLst>
              </a:tr>
            </a:tbl>
          </a:graphicData>
        </a:graphic>
      </p:graphicFrame>
      <p:graphicFrame>
        <p:nvGraphicFramePr>
          <p:cNvPr id="10" name="Table 9"/>
          <p:cNvGraphicFramePr>
            <a:graphicFrameLocks noGrp="1"/>
          </p:cNvGraphicFramePr>
          <p:nvPr/>
        </p:nvGraphicFramePr>
        <p:xfrm>
          <a:off x="2339752" y="411510"/>
          <a:ext cx="2160240" cy="4471365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43204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281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en-US" sz="1000" dirty="0">
                          <a:latin typeface="Calibri"/>
                          <a:cs typeface="Calibri"/>
                        </a:rPr>
                        <a:t>UK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b="1" i="0" dirty="0">
                          <a:latin typeface="Calibri"/>
                          <a:cs typeface="Calibri"/>
                        </a:rPr>
                        <a:t>RAL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39522">
                <a:tc>
                  <a:txBody>
                    <a:bodyPr/>
                    <a:lstStyle/>
                    <a:p>
                      <a:endParaRPr lang="en-US" sz="1000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baseline="0" dirty="0">
                          <a:latin typeface="Calibri"/>
                          <a:cs typeface="Calibri"/>
                        </a:rPr>
                        <a:t>UK Research and Innovation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39522">
                <a:tc>
                  <a:txBody>
                    <a:bodyPr/>
                    <a:lstStyle/>
                    <a:p>
                      <a:endParaRPr lang="en-US" sz="1000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b="1" i="1" baseline="0" dirty="0">
                          <a:latin typeface="Calibri"/>
                          <a:cs typeface="Calibri"/>
                        </a:rPr>
                        <a:t>University of Lancaster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95605">
                <a:tc>
                  <a:txBody>
                    <a:bodyPr/>
                    <a:lstStyle/>
                    <a:p>
                      <a:endParaRPr lang="en-US" sz="1000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b="1" baseline="0" dirty="0">
                          <a:latin typeface="Calibri"/>
                          <a:cs typeface="Calibri"/>
                        </a:rPr>
                        <a:t>University of Southampton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39522">
                <a:tc>
                  <a:txBody>
                    <a:bodyPr/>
                    <a:lstStyle/>
                    <a:p>
                      <a:endParaRPr lang="en-US" sz="1000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b="1" i="0" baseline="0" dirty="0">
                          <a:latin typeface="Calibri"/>
                          <a:cs typeface="Calibri"/>
                        </a:rPr>
                        <a:t>University of </a:t>
                      </a:r>
                      <a:r>
                        <a:rPr lang="en-US" sz="1000" b="1" i="0" baseline="0" dirty="0" err="1">
                          <a:latin typeface="Calibri"/>
                          <a:cs typeface="Calibri"/>
                        </a:rPr>
                        <a:t>Strathclyde</a:t>
                      </a:r>
                      <a:endParaRPr lang="en-US" sz="1000" b="1" i="0" baseline="0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39522">
                <a:tc>
                  <a:txBody>
                    <a:bodyPr/>
                    <a:lstStyle/>
                    <a:p>
                      <a:endParaRPr lang="en-US" sz="1000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b="1" baseline="0" dirty="0">
                          <a:latin typeface="Calibri"/>
                          <a:cs typeface="Calibri"/>
                        </a:rPr>
                        <a:t>University of Sussex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39522">
                <a:tc>
                  <a:txBody>
                    <a:bodyPr/>
                    <a:lstStyle/>
                    <a:p>
                      <a:endParaRPr lang="en-US" sz="100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b="1" baseline="0" dirty="0">
                          <a:latin typeface="Calibri"/>
                          <a:cs typeface="Calibri"/>
                        </a:rPr>
                        <a:t>Imperial College London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39522">
                <a:tc>
                  <a:txBody>
                    <a:bodyPr/>
                    <a:lstStyle/>
                    <a:p>
                      <a:endParaRPr lang="en-US" sz="100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b="0" dirty="0">
                          <a:latin typeface="Calibri"/>
                          <a:cs typeface="Calibri"/>
                        </a:rPr>
                        <a:t>Royal Holloway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39522">
                <a:tc>
                  <a:txBody>
                    <a:bodyPr/>
                    <a:lstStyle/>
                    <a:p>
                      <a:endParaRPr lang="en-US" sz="100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b="1" dirty="0">
                          <a:latin typeface="Calibri"/>
                          <a:cs typeface="Calibri"/>
                        </a:rPr>
                        <a:t>University of </a:t>
                      </a:r>
                      <a:r>
                        <a:rPr lang="en-US" sz="1000" b="1" dirty="0" err="1">
                          <a:latin typeface="Calibri"/>
                          <a:cs typeface="Calibri"/>
                        </a:rPr>
                        <a:t>Huddersfield</a:t>
                      </a:r>
                      <a:endParaRPr lang="en-US" sz="1000" b="1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39522">
                <a:tc>
                  <a:txBody>
                    <a:bodyPr/>
                    <a:lstStyle/>
                    <a:p>
                      <a:endParaRPr lang="en-US" sz="1000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dirty="0">
                          <a:latin typeface="Calibri"/>
                          <a:cs typeface="Calibri"/>
                        </a:rPr>
                        <a:t>University of Oxford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39522">
                <a:tc>
                  <a:txBody>
                    <a:bodyPr/>
                    <a:lstStyle/>
                    <a:p>
                      <a:endParaRPr lang="en-US" sz="100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b="1" dirty="0">
                          <a:latin typeface="Calibri"/>
                          <a:cs typeface="Calibri"/>
                        </a:rPr>
                        <a:t>University of</a:t>
                      </a:r>
                      <a:r>
                        <a:rPr lang="en-US" sz="1000" b="1" baseline="0" dirty="0">
                          <a:latin typeface="Calibri"/>
                          <a:cs typeface="Calibri"/>
                        </a:rPr>
                        <a:t> Warwick</a:t>
                      </a:r>
                      <a:endParaRPr lang="en-US" sz="1000" b="1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39522">
                <a:tc>
                  <a:txBody>
                    <a:bodyPr/>
                    <a:lstStyle/>
                    <a:p>
                      <a:endParaRPr lang="en-US" sz="100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b="1" i="0" dirty="0">
                          <a:latin typeface="Calibri"/>
                          <a:cs typeface="Calibri"/>
                        </a:rPr>
                        <a:t>University of Durham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39522">
                <a:tc>
                  <a:txBody>
                    <a:bodyPr/>
                    <a:lstStyle/>
                    <a:p>
                      <a:r>
                        <a:rPr lang="en-US" sz="1000" dirty="0">
                          <a:latin typeface="Calibri"/>
                          <a:cs typeface="Calibri"/>
                        </a:rPr>
                        <a:t>SE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b="1" i="0" dirty="0">
                          <a:latin typeface="Calibri"/>
                          <a:cs typeface="Calibri"/>
                        </a:rPr>
                        <a:t>ESS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39522">
                <a:tc>
                  <a:txBody>
                    <a:bodyPr/>
                    <a:lstStyle/>
                    <a:p>
                      <a:endParaRPr lang="en-US" sz="1000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b="1" dirty="0">
                          <a:latin typeface="Calibri"/>
                          <a:cs typeface="Calibri"/>
                        </a:rPr>
                        <a:t>University</a:t>
                      </a:r>
                      <a:r>
                        <a:rPr lang="en-US" sz="1000" b="1" baseline="0" dirty="0">
                          <a:latin typeface="Calibri"/>
                          <a:cs typeface="Calibri"/>
                        </a:rPr>
                        <a:t> of Uppsala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239522">
                <a:tc>
                  <a:txBody>
                    <a:bodyPr/>
                    <a:lstStyle/>
                    <a:p>
                      <a:r>
                        <a:rPr lang="en-US" sz="1000" dirty="0">
                          <a:latin typeface="Calibri"/>
                          <a:cs typeface="Calibri"/>
                        </a:rPr>
                        <a:t>PT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b="1" i="0" dirty="0">
                          <a:latin typeface="Calibri"/>
                          <a:cs typeface="Calibri"/>
                        </a:rPr>
                        <a:t>LIP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239522">
                <a:tc>
                  <a:txBody>
                    <a:bodyPr/>
                    <a:lstStyle/>
                    <a:p>
                      <a:r>
                        <a:rPr lang="en-US" sz="1000" dirty="0">
                          <a:latin typeface="Calibri"/>
                          <a:cs typeface="Calibri"/>
                        </a:rPr>
                        <a:t>NL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b="1" dirty="0">
                          <a:latin typeface="Calibri"/>
                          <a:cs typeface="Calibri"/>
                        </a:rPr>
                        <a:t>University of Twente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239522">
                <a:tc>
                  <a:txBody>
                    <a:bodyPr/>
                    <a:lstStyle/>
                    <a:p>
                      <a:r>
                        <a:rPr lang="en-US" sz="1100" dirty="0">
                          <a:latin typeface="Calibri"/>
                          <a:cs typeface="Calibri"/>
                        </a:rPr>
                        <a:t>FI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b="1" dirty="0">
                          <a:latin typeface="Calibri"/>
                          <a:cs typeface="Calibri"/>
                        </a:rPr>
                        <a:t>Tampere</a:t>
                      </a:r>
                      <a:r>
                        <a:rPr lang="en-US" sz="1100" b="1" baseline="0" dirty="0">
                          <a:latin typeface="Calibri"/>
                          <a:cs typeface="Calibri"/>
                        </a:rPr>
                        <a:t> University</a:t>
                      </a:r>
                      <a:endParaRPr lang="en-US" sz="1100" b="1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46632228"/>
                  </a:ext>
                </a:extLst>
              </a:tr>
              <a:tr h="239522">
                <a:tc>
                  <a:txBody>
                    <a:bodyPr/>
                    <a:lstStyle/>
                    <a:p>
                      <a:r>
                        <a:rPr lang="en-US" sz="1100" dirty="0">
                          <a:latin typeface="Calibri"/>
                          <a:cs typeface="Calibri"/>
                        </a:rPr>
                        <a:t>LAT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b="1" i="0" dirty="0">
                          <a:latin typeface="Calibri"/>
                          <a:cs typeface="Calibri"/>
                        </a:rPr>
                        <a:t>Riga Technical </a:t>
                      </a:r>
                      <a:r>
                        <a:rPr lang="en-US" sz="1100" b="1" i="0" dirty="0" err="1">
                          <a:latin typeface="Calibri"/>
                          <a:cs typeface="Calibri"/>
                        </a:rPr>
                        <a:t>Univers</a:t>
                      </a:r>
                      <a:r>
                        <a:rPr lang="en-US" sz="1100" b="1" i="0" dirty="0">
                          <a:latin typeface="Calibri"/>
                          <a:cs typeface="Calibri"/>
                        </a:rPr>
                        <a:t>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1263420"/>
                  </a:ext>
                </a:extLst>
              </a:tr>
            </a:tbl>
          </a:graphicData>
        </a:graphic>
      </p:graphicFrame>
      <p:graphicFrame>
        <p:nvGraphicFramePr>
          <p:cNvPr id="11" name="Table 10"/>
          <p:cNvGraphicFramePr>
            <a:graphicFrameLocks noGrp="1"/>
          </p:cNvGraphicFramePr>
          <p:nvPr/>
        </p:nvGraphicFramePr>
        <p:xfrm>
          <a:off x="4604253" y="424210"/>
          <a:ext cx="2160240" cy="440436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55112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0911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27895">
                <a:tc>
                  <a:txBody>
                    <a:bodyPr/>
                    <a:lstStyle/>
                    <a:p>
                      <a:r>
                        <a:rPr lang="en-US" sz="1100" dirty="0">
                          <a:latin typeface="Calibri"/>
                          <a:cs typeface="Calibri"/>
                        </a:rPr>
                        <a:t>US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b="1" dirty="0">
                          <a:latin typeface="Calibri"/>
                          <a:cs typeface="Calibri"/>
                        </a:rPr>
                        <a:t>Iowa State University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27895">
                <a:tc>
                  <a:txBody>
                    <a:bodyPr/>
                    <a:lstStyle/>
                    <a:p>
                      <a:endParaRPr lang="en-US" sz="1100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b="1" dirty="0">
                          <a:latin typeface="Calibri"/>
                          <a:cs typeface="Calibri"/>
                        </a:rPr>
                        <a:t>Wisconsin-Madison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27895">
                <a:tc>
                  <a:txBody>
                    <a:bodyPr/>
                    <a:lstStyle/>
                    <a:p>
                      <a:endParaRPr lang="en-US" sz="1100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b="1" i="1" dirty="0">
                          <a:latin typeface="Calibri"/>
                          <a:cs typeface="Calibri"/>
                        </a:rPr>
                        <a:t>Pittsburg University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27895">
                <a:tc>
                  <a:txBody>
                    <a:bodyPr/>
                    <a:lstStyle/>
                    <a:p>
                      <a:endParaRPr lang="en-US" sz="1100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b="1" i="0" dirty="0">
                          <a:latin typeface="Calibri"/>
                          <a:cs typeface="Calibri"/>
                        </a:rPr>
                        <a:t>Old Dominion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37070189"/>
                  </a:ext>
                </a:extLst>
              </a:tr>
              <a:tr h="227895">
                <a:tc>
                  <a:txBody>
                    <a:bodyPr/>
                    <a:lstStyle/>
                    <a:p>
                      <a:endParaRPr lang="en-US" sz="1100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b="0" dirty="0">
                          <a:latin typeface="Calibri"/>
                          <a:cs typeface="Calibri"/>
                        </a:rPr>
                        <a:t>BNL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27895">
                <a:tc>
                  <a:txBody>
                    <a:bodyPr/>
                    <a:lstStyle/>
                    <a:p>
                      <a:r>
                        <a:rPr lang="en-US" sz="1100" dirty="0">
                          <a:latin typeface="Calibri"/>
                          <a:cs typeface="Calibri"/>
                        </a:rPr>
                        <a:t>China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b="1" i="1" dirty="0">
                          <a:latin typeface="Calibri"/>
                          <a:cs typeface="Calibri"/>
                        </a:rPr>
                        <a:t>Sun </a:t>
                      </a:r>
                      <a:r>
                        <a:rPr lang="en-US" sz="1100" b="1" i="1" dirty="0" err="1">
                          <a:latin typeface="Calibri"/>
                          <a:cs typeface="Calibri"/>
                        </a:rPr>
                        <a:t>Yat-sen</a:t>
                      </a:r>
                      <a:r>
                        <a:rPr lang="en-US" sz="1100" b="1" i="1" dirty="0">
                          <a:latin typeface="Calibri"/>
                          <a:cs typeface="Calibri"/>
                        </a:rPr>
                        <a:t> University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27895">
                <a:tc>
                  <a:txBody>
                    <a:bodyPr/>
                    <a:lstStyle/>
                    <a:p>
                      <a:endParaRPr lang="en-US" sz="1100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b="1" dirty="0">
                          <a:latin typeface="Calibri"/>
                          <a:cs typeface="Calibri"/>
                        </a:rPr>
                        <a:t>IHEP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27895">
                <a:tc>
                  <a:txBody>
                    <a:bodyPr/>
                    <a:lstStyle/>
                    <a:p>
                      <a:endParaRPr lang="en-US" sz="1100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b="1" i="0" dirty="0">
                          <a:latin typeface="Calibri"/>
                          <a:cs typeface="Calibri"/>
                        </a:rPr>
                        <a:t>Peking University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27895">
                <a:tc>
                  <a:txBody>
                    <a:bodyPr/>
                    <a:lstStyle/>
                    <a:p>
                      <a:r>
                        <a:rPr lang="en-US" sz="1100" dirty="0">
                          <a:latin typeface="Calibri"/>
                          <a:cs typeface="Calibri"/>
                        </a:rPr>
                        <a:t>EST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b="1" i="1" dirty="0">
                          <a:latin typeface="Calibri"/>
                          <a:cs typeface="Calibri"/>
                        </a:rPr>
                        <a:t>Tartu University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27895">
                <a:tc>
                  <a:txBody>
                    <a:bodyPr/>
                    <a:lstStyle/>
                    <a:p>
                      <a:r>
                        <a:rPr lang="en-US" sz="1100" dirty="0">
                          <a:latin typeface="Calibri"/>
                          <a:cs typeface="Calibri"/>
                        </a:rPr>
                        <a:t>AU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b="1" i="0" dirty="0">
                          <a:latin typeface="Calibri"/>
                          <a:cs typeface="Calibri"/>
                        </a:rPr>
                        <a:t>HEPHY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27895">
                <a:tc>
                  <a:txBody>
                    <a:bodyPr/>
                    <a:lstStyle/>
                    <a:p>
                      <a:endParaRPr lang="en-US" sz="1100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b="1" i="1" dirty="0">
                          <a:latin typeface="Calibri"/>
                          <a:cs typeface="Calibri"/>
                        </a:rPr>
                        <a:t>TU Wien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27895">
                <a:tc>
                  <a:txBody>
                    <a:bodyPr/>
                    <a:lstStyle/>
                    <a:p>
                      <a:r>
                        <a:rPr lang="en-US" sz="1100" dirty="0">
                          <a:latin typeface="Calibri"/>
                          <a:cs typeface="Calibri"/>
                        </a:rPr>
                        <a:t>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b="1" i="0" dirty="0">
                          <a:latin typeface="Calibri"/>
                          <a:cs typeface="Calibri"/>
                        </a:rPr>
                        <a:t>I3M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27895">
                <a:tc>
                  <a:txBody>
                    <a:bodyPr/>
                    <a:lstStyle/>
                    <a:p>
                      <a:endParaRPr lang="en-US" sz="1100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b="1" i="0" dirty="0">
                          <a:latin typeface="Calibri"/>
                          <a:cs typeface="Calibri"/>
                        </a:rPr>
                        <a:t>CIEMAT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50055002"/>
                  </a:ext>
                </a:extLst>
              </a:tr>
              <a:tr h="227895">
                <a:tc>
                  <a:txBody>
                    <a:bodyPr/>
                    <a:lstStyle/>
                    <a:p>
                      <a:endParaRPr lang="en-US" sz="1100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b="1" i="0" dirty="0">
                          <a:latin typeface="Calibri"/>
                          <a:cs typeface="Calibri"/>
                        </a:rPr>
                        <a:t>ICMAB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54320342"/>
                  </a:ext>
                </a:extLst>
              </a:tr>
              <a:tr h="227895">
                <a:tc>
                  <a:txBody>
                    <a:bodyPr/>
                    <a:lstStyle/>
                    <a:p>
                      <a:r>
                        <a:rPr lang="en-US" sz="1100" dirty="0">
                          <a:latin typeface="Calibri"/>
                          <a:cs typeface="Calibri"/>
                        </a:rPr>
                        <a:t>CH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b="1" i="0" dirty="0">
                          <a:latin typeface="Calibri"/>
                          <a:cs typeface="Calibri"/>
                        </a:rPr>
                        <a:t>PSI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227895">
                <a:tc>
                  <a:txBody>
                    <a:bodyPr/>
                    <a:lstStyle/>
                    <a:p>
                      <a:endParaRPr lang="en-US" sz="1100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b="1" i="0" dirty="0">
                          <a:latin typeface="Calibri"/>
                          <a:cs typeface="Calibri"/>
                        </a:rPr>
                        <a:t>University of Geneva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227895">
                <a:tc>
                  <a:txBody>
                    <a:bodyPr/>
                    <a:lstStyle/>
                    <a:p>
                      <a:endParaRPr lang="en-US" sz="1100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b="0" i="0" dirty="0">
                          <a:latin typeface="Calibri"/>
                          <a:cs typeface="Calibri"/>
                        </a:rPr>
                        <a:t>EPFL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</a:tbl>
          </a:graphicData>
        </a:graphic>
      </p:graphicFrame>
      <p:graphicFrame>
        <p:nvGraphicFramePr>
          <p:cNvPr id="9" name="Table 8"/>
          <p:cNvGraphicFramePr>
            <a:graphicFrameLocks noGrp="1"/>
          </p:cNvGraphicFramePr>
          <p:nvPr/>
        </p:nvGraphicFramePr>
        <p:xfrm>
          <a:off x="6876256" y="1347614"/>
          <a:ext cx="2160240" cy="3535680"/>
        </p:xfrm>
        <a:graphic>
          <a:graphicData uri="http://schemas.openxmlformats.org/drawingml/2006/table">
            <a:tbl>
              <a:tblPr bandRow="1">
                <a:tableStyleId>{7DF18680-E054-41AD-8BC1-D1AEF772440D}</a:tableStyleId>
              </a:tblPr>
              <a:tblGrid>
                <a:gridCol w="57606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8417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37553">
                <a:tc>
                  <a:txBody>
                    <a:bodyPr/>
                    <a:lstStyle/>
                    <a:p>
                      <a:r>
                        <a:rPr lang="en-US" sz="1100" dirty="0">
                          <a:latin typeface="Calibri"/>
                          <a:cs typeface="Calibri"/>
                        </a:rPr>
                        <a:t>IT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baseline="0" dirty="0">
                          <a:latin typeface="Calibri"/>
                          <a:cs typeface="Calibri"/>
                        </a:rPr>
                        <a:t>INFN </a:t>
                      </a:r>
                      <a:r>
                        <a:rPr lang="en-US" sz="1100" baseline="0" dirty="0" err="1">
                          <a:latin typeface="Calibri"/>
                          <a:cs typeface="Calibri"/>
                        </a:rPr>
                        <a:t>Frascati</a:t>
                      </a:r>
                      <a:endParaRPr lang="en-US" sz="1100" b="0" baseline="0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37553">
                <a:tc>
                  <a:txBody>
                    <a:bodyPr/>
                    <a:lstStyle/>
                    <a:p>
                      <a:endParaRPr lang="en-US" sz="1100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baseline="0" dirty="0">
                          <a:latin typeface="Calibri"/>
                          <a:cs typeface="Calibri"/>
                        </a:rPr>
                        <a:t>INFN, Univ. Ferrara</a:t>
                      </a:r>
                      <a:endParaRPr lang="en-US" sz="1100" b="0" baseline="0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37553">
                <a:tc>
                  <a:txBody>
                    <a:bodyPr/>
                    <a:lstStyle/>
                    <a:p>
                      <a:endParaRPr lang="en-US" sz="1100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aseline="0" dirty="0">
                          <a:latin typeface="Calibri"/>
                          <a:cs typeface="Calibri"/>
                        </a:rPr>
                        <a:t>INFN, Univ. Roma 3</a:t>
                      </a:r>
                      <a:endParaRPr lang="en-US" sz="1100" b="0" baseline="0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37553">
                <a:tc>
                  <a:txBody>
                    <a:bodyPr/>
                    <a:lstStyle/>
                    <a:p>
                      <a:endParaRPr lang="en-US" sz="1100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aseline="0" dirty="0">
                          <a:latin typeface="Calibri"/>
                          <a:cs typeface="Calibri"/>
                        </a:rPr>
                        <a:t>INFN </a:t>
                      </a:r>
                      <a:r>
                        <a:rPr lang="en-US" sz="1100" baseline="0" dirty="0" err="1">
                          <a:latin typeface="Calibri"/>
                          <a:cs typeface="Calibri"/>
                        </a:rPr>
                        <a:t>Legnaro</a:t>
                      </a:r>
                      <a:endParaRPr lang="en-US" sz="1100" b="0" baseline="0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91264">
                <a:tc>
                  <a:txBody>
                    <a:bodyPr/>
                    <a:lstStyle/>
                    <a:p>
                      <a:endParaRPr lang="en-US" sz="1100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aseline="0" dirty="0">
                          <a:latin typeface="Calibri"/>
                          <a:cs typeface="Calibri"/>
                        </a:rPr>
                        <a:t>INFN, Univ. Milano </a:t>
                      </a:r>
                      <a:r>
                        <a:rPr lang="en-US" sz="1100" baseline="0" dirty="0" err="1">
                          <a:latin typeface="Calibri"/>
                          <a:cs typeface="Calibri"/>
                        </a:rPr>
                        <a:t>Bicocca</a:t>
                      </a:r>
                      <a:endParaRPr lang="en-US" sz="1100" b="0" baseline="0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37553">
                <a:tc>
                  <a:txBody>
                    <a:bodyPr/>
                    <a:lstStyle/>
                    <a:p>
                      <a:endParaRPr lang="en-US" sz="1100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aseline="0" dirty="0">
                          <a:latin typeface="Calibri"/>
                          <a:cs typeface="Calibri"/>
                        </a:rPr>
                        <a:t>INFN </a:t>
                      </a:r>
                      <a:r>
                        <a:rPr lang="en-US" sz="1100" baseline="0" dirty="0" err="1">
                          <a:latin typeface="Calibri"/>
                          <a:cs typeface="Calibri"/>
                        </a:rPr>
                        <a:t>Genova</a:t>
                      </a:r>
                      <a:endParaRPr lang="en-US" sz="1100" b="0" baseline="0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37553">
                <a:tc>
                  <a:txBody>
                    <a:bodyPr/>
                    <a:lstStyle/>
                    <a:p>
                      <a:endParaRPr lang="en-US" sz="1100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aseline="0" dirty="0">
                          <a:latin typeface="Calibri"/>
                          <a:cs typeface="Calibri"/>
                        </a:rPr>
                        <a:t>INFN </a:t>
                      </a:r>
                      <a:r>
                        <a:rPr lang="en-US" sz="1100" baseline="0" dirty="0" err="1">
                          <a:latin typeface="Calibri"/>
                          <a:cs typeface="Calibri"/>
                        </a:rPr>
                        <a:t>Laboratori</a:t>
                      </a:r>
                      <a:r>
                        <a:rPr lang="en-US" sz="1100" baseline="0" dirty="0">
                          <a:latin typeface="Calibri"/>
                          <a:cs typeface="Calibri"/>
                        </a:rPr>
                        <a:t> del </a:t>
                      </a:r>
                      <a:r>
                        <a:rPr lang="en-US" sz="1100" baseline="0" dirty="0" err="1">
                          <a:latin typeface="Calibri"/>
                          <a:cs typeface="Calibri"/>
                        </a:rPr>
                        <a:t>Sud</a:t>
                      </a:r>
                      <a:endParaRPr lang="en-US" sz="1100" b="0" baseline="0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37553">
                <a:tc>
                  <a:txBody>
                    <a:bodyPr/>
                    <a:lstStyle/>
                    <a:p>
                      <a:endParaRPr lang="en-US" sz="1100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aseline="0" dirty="0">
                          <a:latin typeface="Calibri"/>
                          <a:cs typeface="Calibri"/>
                        </a:rPr>
                        <a:t>INFN Napoli</a:t>
                      </a:r>
                      <a:endParaRPr lang="en-US" sz="1100" b="0" baseline="0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37553">
                <a:tc>
                  <a:txBody>
                    <a:bodyPr/>
                    <a:lstStyle/>
                    <a:p>
                      <a:r>
                        <a:rPr lang="en-US" sz="1100" dirty="0">
                          <a:latin typeface="Calibri"/>
                          <a:cs typeface="Calibri"/>
                        </a:rPr>
                        <a:t>US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>
                          <a:latin typeface="Calibri"/>
                          <a:cs typeface="Calibri"/>
                        </a:rPr>
                        <a:t>FNAL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37553">
                <a:tc>
                  <a:txBody>
                    <a:bodyPr/>
                    <a:lstStyle/>
                    <a:p>
                      <a:endParaRPr lang="en-US" sz="1100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>
                          <a:latin typeface="Calibri"/>
                          <a:cs typeface="Calibri"/>
                        </a:rPr>
                        <a:t>LBL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37553">
                <a:tc>
                  <a:txBody>
                    <a:bodyPr/>
                    <a:lstStyle/>
                    <a:p>
                      <a:endParaRPr lang="en-US" sz="1100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>
                          <a:latin typeface="Calibri"/>
                          <a:cs typeface="Calibri"/>
                        </a:rPr>
                        <a:t>JLAB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37553">
                <a:tc>
                  <a:txBody>
                    <a:bodyPr/>
                    <a:lstStyle/>
                    <a:p>
                      <a:endParaRPr lang="en-US" sz="1100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>
                          <a:latin typeface="Calibri"/>
                          <a:cs typeface="Calibri"/>
                        </a:rPr>
                        <a:t>Chicago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37553">
                <a:tc>
                  <a:txBody>
                    <a:bodyPr/>
                    <a:lstStyle/>
                    <a:p>
                      <a:endParaRPr lang="en-US" sz="1100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err="1">
                          <a:latin typeface="Calibri"/>
                          <a:cs typeface="Calibri"/>
                        </a:rPr>
                        <a:t>Tenessee</a:t>
                      </a:r>
                      <a:endParaRPr lang="en-US" sz="1100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</a:tbl>
          </a:graphicData>
        </a:graphic>
      </p:graphicFrame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845E13D7-B981-442E-B981-AAF1C2D3059C}"/>
              </a:ext>
            </a:extLst>
          </p:cNvPr>
          <p:cNvGraphicFramePr>
            <a:graphicFrameLocks noGrp="1"/>
          </p:cNvGraphicFramePr>
          <p:nvPr/>
        </p:nvGraphicFramePr>
        <p:xfrm>
          <a:off x="6876256" y="590409"/>
          <a:ext cx="2160240" cy="74676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55112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0911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27895">
                <a:tc>
                  <a:txBody>
                    <a:bodyPr/>
                    <a:lstStyle/>
                    <a:p>
                      <a:r>
                        <a:rPr lang="en-US" sz="1000" dirty="0">
                          <a:latin typeface="Calibri"/>
                          <a:cs typeface="Calibri"/>
                        </a:rPr>
                        <a:t>KO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b="1" dirty="0">
                          <a:latin typeface="Calibri"/>
                          <a:cs typeface="Calibri"/>
                        </a:rPr>
                        <a:t>KEU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227895">
                <a:tc>
                  <a:txBody>
                    <a:bodyPr/>
                    <a:lstStyle/>
                    <a:p>
                      <a:endParaRPr lang="en-US" sz="1000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b="1" dirty="0">
                          <a:latin typeface="Calibri"/>
                          <a:cs typeface="Calibri"/>
                        </a:rPr>
                        <a:t>Yonsei University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227895">
                <a:tc>
                  <a:txBody>
                    <a:bodyPr/>
                    <a:lstStyle/>
                    <a:p>
                      <a:r>
                        <a:rPr lang="en-US" sz="1100" dirty="0">
                          <a:latin typeface="Calibri"/>
                          <a:cs typeface="Calibri"/>
                        </a:rPr>
                        <a:t>India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b="1" i="1" dirty="0">
                          <a:latin typeface="Calibri"/>
                          <a:cs typeface="Calibri"/>
                        </a:rPr>
                        <a:t>CHEP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71950143"/>
                  </a:ext>
                </a:extLst>
              </a:tr>
            </a:tbl>
          </a:graphicData>
        </a:graphic>
      </p:graphicFrame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7003F06-8801-01C8-AB77-B5B3588C3F6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08687692"/>
      </p:ext>
    </p:extLst>
  </p:cSld>
  <p:clrMapOvr>
    <a:masterClrMapping/>
  </p:clrMapOvr>
</p:sld>
</file>

<file path=ppt/theme/theme1.xml><?xml version="1.0" encoding="utf-8"?>
<a:theme xmlns:a="http://schemas.openxmlformats.org/drawingml/2006/main" name="IMCC - 1">
  <a:themeElements>
    <a:clrScheme name="IMCC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645"/>
      </a:accent1>
      <a:accent2>
        <a:srgbClr val="BF3A68"/>
      </a:accent2>
      <a:accent3>
        <a:srgbClr val="803E8B"/>
      </a:accent3>
      <a:accent4>
        <a:srgbClr val="4042AD"/>
      </a:accent4>
      <a:accent5>
        <a:srgbClr val="0046D0"/>
      </a:accent5>
      <a:accent6>
        <a:srgbClr val="003296"/>
      </a:accent6>
      <a:hlink>
        <a:srgbClr val="FF5A73"/>
      </a:hlink>
      <a:folHlink>
        <a:srgbClr val="87AFEC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236146</TotalTime>
  <Words>6764</Words>
  <Application>Microsoft Macintosh PowerPoint</Application>
  <PresentationFormat>On-screen Show (16:9)</PresentationFormat>
  <Paragraphs>1385</Paragraphs>
  <Slides>59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13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59</vt:i4>
      </vt:variant>
    </vt:vector>
  </HeadingPairs>
  <TitlesOfParts>
    <vt:vector size="73" baseType="lpstr">
      <vt:lpstr>Arial</vt:lpstr>
      <vt:lpstr>Arial Narrow</vt:lpstr>
      <vt:lpstr>Calibri</vt:lpstr>
      <vt:lpstr>Cambria Math</vt:lpstr>
      <vt:lpstr>Fira Sans</vt:lpstr>
      <vt:lpstr>Graphik</vt:lpstr>
      <vt:lpstr>Graphik Semibold</vt:lpstr>
      <vt:lpstr>Helvetica Light</vt:lpstr>
      <vt:lpstr>Montserrat</vt:lpstr>
      <vt:lpstr>Symbol</vt:lpstr>
      <vt:lpstr>Tahoma</vt:lpstr>
      <vt:lpstr>Times New Roman</vt:lpstr>
      <vt:lpstr>Wingdings</vt:lpstr>
      <vt:lpstr>IMCC - 1</vt:lpstr>
      <vt:lpstr>PowerPoint Presentation</vt:lpstr>
      <vt:lpstr>Accelerator R&amp;D Roadmap</vt:lpstr>
      <vt:lpstr>Cost and Sustainability</vt:lpstr>
      <vt:lpstr>US Snowmass Implementation Task Force</vt:lpstr>
      <vt:lpstr>Roadmap: Technically Limited Timeline</vt:lpstr>
      <vt:lpstr>Roadmap Schedule</vt:lpstr>
      <vt:lpstr>Initial Target Parameters</vt:lpstr>
      <vt:lpstr>Muon Collider Community</vt:lpstr>
      <vt:lpstr>MoC and Design Study Partners</vt:lpstr>
      <vt:lpstr>Organisation</vt:lpstr>
      <vt:lpstr>Coordination Committee Members</vt:lpstr>
      <vt:lpstr>EU Design Study</vt:lpstr>
      <vt:lpstr>EU Design Study Work Programme</vt:lpstr>
      <vt:lpstr>MuCol Timeline</vt:lpstr>
      <vt:lpstr>US P5 Ask</vt:lpstr>
      <vt:lpstr>US Integration</vt:lpstr>
      <vt:lpstr>Key Challenges</vt:lpstr>
      <vt:lpstr>PowerPoint Presentation</vt:lpstr>
      <vt:lpstr>PowerPoint Presentation</vt:lpstr>
      <vt:lpstr>Machine-detector Interface</vt:lpstr>
      <vt:lpstr>Proton Complex</vt:lpstr>
      <vt:lpstr>PowerPoint Presentation</vt:lpstr>
      <vt:lpstr>PowerPoint Presentation</vt:lpstr>
      <vt:lpstr>RCS Design</vt:lpstr>
      <vt:lpstr>PowerPoint Presentation</vt:lpstr>
      <vt:lpstr>Collective Effects</vt:lpstr>
      <vt:lpstr>Collider Ring Lattice</vt:lpstr>
      <vt:lpstr>Collider Ring Technology</vt:lpstr>
      <vt:lpstr>Solenoids</vt:lpstr>
      <vt:lpstr>Fast-ramping Magnets</vt:lpstr>
      <vt:lpstr>RF Test Station Layout</vt:lpstr>
      <vt:lpstr>First Sketches</vt:lpstr>
      <vt:lpstr>Target Studies</vt:lpstr>
      <vt:lpstr>CDR Phase, R&amp;D and Demonstrator Facility</vt:lpstr>
      <vt:lpstr>PowerPoint Presentation</vt:lpstr>
      <vt:lpstr>Neutrino Flux</vt:lpstr>
      <vt:lpstr>Interim Report</vt:lpstr>
      <vt:lpstr>Tentative Interim Report Structure </vt:lpstr>
      <vt:lpstr>Other Points</vt:lpstr>
      <vt:lpstr>Conclusion</vt:lpstr>
      <vt:lpstr>Reserve</vt:lpstr>
      <vt:lpstr>Muon Collider Luminosity Scaling</vt:lpstr>
      <vt:lpstr>Staging</vt:lpstr>
      <vt:lpstr>Alternatives: The LEMMA Scheme</vt:lpstr>
      <vt:lpstr>Muon Decay</vt:lpstr>
      <vt:lpstr>Key Challenges</vt:lpstr>
      <vt:lpstr>Roadmap</vt:lpstr>
      <vt:lpstr>R&amp;D Plan</vt:lpstr>
      <vt:lpstr>Minimal Scenario</vt:lpstr>
      <vt:lpstr>Key Technologies</vt:lpstr>
      <vt:lpstr>Key Technologies, cont.</vt:lpstr>
      <vt:lpstr>Collaboration Vision</vt:lpstr>
      <vt:lpstr>Initial Target Parameters</vt:lpstr>
      <vt:lpstr>US Snowmass</vt:lpstr>
      <vt:lpstr>US Snowmass, cont.</vt:lpstr>
      <vt:lpstr>Muon Collider magnets</vt:lpstr>
      <vt:lpstr>US Snowmass</vt:lpstr>
      <vt:lpstr>PowerPoint Presentation</vt:lpstr>
      <vt:lpstr>PowerPoint Presentation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André-Pierre OLIVIER</dc:creator>
  <cp:lastModifiedBy>Daniel Schulte</cp:lastModifiedBy>
  <cp:revision>458</cp:revision>
  <cp:lastPrinted>2023-06-18T09:31:49Z</cp:lastPrinted>
  <dcterms:created xsi:type="dcterms:W3CDTF">2021-05-17T12:13:58Z</dcterms:created>
  <dcterms:modified xsi:type="dcterms:W3CDTF">2023-06-19T09:34:24Z</dcterms:modified>
</cp:coreProperties>
</file>