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7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8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5225" r:id="rId3"/>
    <p:sldMasterId id="2147487052" r:id="rId4"/>
    <p:sldMasterId id="2147487779" r:id="rId5"/>
    <p:sldMasterId id="2147492097" r:id="rId6"/>
    <p:sldMasterId id="2147492148" r:id="rId7"/>
    <p:sldMasterId id="2147492161" r:id="rId8"/>
    <p:sldMasterId id="2147492178" r:id="rId9"/>
    <p:sldMasterId id="2147492183" r:id="rId10"/>
    <p:sldMasterId id="2147492191" r:id="rId11"/>
  </p:sldMasterIdLst>
  <p:notesMasterIdLst>
    <p:notesMasterId r:id="rId34"/>
  </p:notesMasterIdLst>
  <p:handoutMasterIdLst>
    <p:handoutMasterId r:id="rId35"/>
  </p:handoutMasterIdLst>
  <p:sldIdLst>
    <p:sldId id="256" r:id="rId12"/>
    <p:sldId id="4166" r:id="rId13"/>
    <p:sldId id="4177" r:id="rId14"/>
    <p:sldId id="4179" r:id="rId15"/>
    <p:sldId id="4176" r:id="rId16"/>
    <p:sldId id="4178" r:id="rId17"/>
    <p:sldId id="4167" r:id="rId18"/>
    <p:sldId id="258" r:id="rId19"/>
    <p:sldId id="259" r:id="rId20"/>
    <p:sldId id="260" r:id="rId21"/>
    <p:sldId id="666" r:id="rId22"/>
    <p:sldId id="704" r:id="rId23"/>
    <p:sldId id="4182" r:id="rId24"/>
    <p:sldId id="4183" r:id="rId25"/>
    <p:sldId id="4184" r:id="rId26"/>
    <p:sldId id="337" r:id="rId27"/>
    <p:sldId id="350" r:id="rId28"/>
    <p:sldId id="354" r:id="rId29"/>
    <p:sldId id="346" r:id="rId30"/>
    <p:sldId id="4170" r:id="rId31"/>
    <p:sldId id="4180" r:id="rId32"/>
    <p:sldId id="4172" r:id="rId33"/>
  </p:sldIdLst>
  <p:sldSz cx="12192000" cy="6858000"/>
  <p:notesSz cx="6796088" cy="9928225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roid Sans Fallback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la Gianotti" initials="" lastIdx="1" clrIdx="0"/>
  <p:cmAuthor id="2" name="Unbekannter Benutzer1" initials="Unbekannter Benutzer1" lastIdx="1" clrIdx="1"/>
  <p:cmAuthor id="3" name="Unbekannter Benutzer2" initials="Unbekannter Benutzer2" lastIdx="1" clrIdx="2"/>
  <p:cmAuthor id="4" name="Unbekannter Benutzer3" initials="Unbekannter Benutzer3" lastIdx="1" clrIdx="3"/>
  <p:cmAuthor id="5" name="Unbekannter Benutzer4" initials="Unbekannter Benutzer4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41100"/>
    <a:srgbClr val="FF8A4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90" autoAdjust="0"/>
    <p:restoredTop sz="88066" autoAdjust="0"/>
  </p:normalViewPr>
  <p:slideViewPr>
    <p:cSldViewPr>
      <p:cViewPr varScale="1">
        <p:scale>
          <a:sx n="74" d="100"/>
          <a:sy n="74" d="100"/>
        </p:scale>
        <p:origin x="200" y="664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-21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119" d="100"/>
          <a:sy n="119" d="100"/>
        </p:scale>
        <p:origin x="2808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theme" Target="theme/theme1.xml"/><Relationship Id="rId21" Type="http://schemas.openxmlformats.org/officeDocument/2006/relationships/slide" Target="slides/slide10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5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slideMaster" Target="slideMasters/slideMaster9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3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commentAuthors" Target="commentAuthors.xml"/><Relationship Id="rId10" Type="http://schemas.openxmlformats.org/officeDocument/2006/relationships/slideMaster" Target="slideMasters/slideMaster8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handoutMaster" Target="handoutMasters/handoutMaster1.xml"/><Relationship Id="rId8" Type="http://schemas.openxmlformats.org/officeDocument/2006/relationships/slideMaster" Target="slideMasters/slideMaster6.xml"/><Relationship Id="rId3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7E3D31-FBCB-4D81-A67E-760AB052DC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8CB62B-F326-46C1-8F57-632CED3788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4812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Droid Sans Fallback" charset="0"/>
              </a:defRPr>
            </a:lvl1pPr>
          </a:lstStyle>
          <a:p>
            <a:pPr>
              <a:defRPr/>
            </a:pPr>
            <a:fld id="{5CE6FF71-3E88-4820-A5B6-231683D6D796}" type="datetimeFigureOut">
              <a:rPr lang="en-US" altLang="en-US"/>
              <a:pPr>
                <a:defRPr/>
              </a:pPr>
              <a:t>6/22/23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E1B0E7-D5F1-49BF-8844-8677F3A28F8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4813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9F2198-C02A-4878-A470-1FB6FB1768D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4812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94A8D0E-A6F3-4BF2-9C3E-14DBB302DD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1">
            <a:extLst>
              <a:ext uri="{FF2B5EF4-FFF2-40B4-BE49-F238E27FC236}">
                <a16:creationId xmlns:a16="http://schemas.microsoft.com/office/drawing/2014/main" id="{13AB8640-06AB-4AB2-A946-0047E2C7E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27" name="AutoShape 2">
            <a:extLst>
              <a:ext uri="{FF2B5EF4-FFF2-40B4-BE49-F238E27FC236}">
                <a16:creationId xmlns:a16="http://schemas.microsoft.com/office/drawing/2014/main" id="{AC63BF55-A5EA-43F2-91F5-D1769B7A9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28" name="AutoShape 3">
            <a:extLst>
              <a:ext uri="{FF2B5EF4-FFF2-40B4-BE49-F238E27FC236}">
                <a16:creationId xmlns:a16="http://schemas.microsoft.com/office/drawing/2014/main" id="{A059ADBE-7B5C-4E80-BC5C-61F8CFD8F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29" name="AutoShape 4">
            <a:extLst>
              <a:ext uri="{FF2B5EF4-FFF2-40B4-BE49-F238E27FC236}">
                <a16:creationId xmlns:a16="http://schemas.microsoft.com/office/drawing/2014/main" id="{E375866C-715C-4368-9CAB-A8F45F0D5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30" name="Text Box 5">
            <a:extLst>
              <a:ext uri="{FF2B5EF4-FFF2-40B4-BE49-F238E27FC236}">
                <a16:creationId xmlns:a16="http://schemas.microsoft.com/office/drawing/2014/main" id="{970B9F8C-C72B-4DE6-9D6C-A16B0BD344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31" name="Text Box 6">
            <a:extLst>
              <a:ext uri="{FF2B5EF4-FFF2-40B4-BE49-F238E27FC236}">
                <a16:creationId xmlns:a16="http://schemas.microsoft.com/office/drawing/2014/main" id="{B784CA08-8540-4277-977A-820318034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6632" name="Rectangle 7">
            <a:extLst>
              <a:ext uri="{FF2B5EF4-FFF2-40B4-BE49-F238E27FC236}">
                <a16:creationId xmlns:a16="http://schemas.microsoft.com/office/drawing/2014/main" id="{B66B6114-4848-43A4-B80B-DD1EBD1D9DA0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075" y="742950"/>
            <a:ext cx="6607175" cy="371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Rectangle 8">
            <a:extLst>
              <a:ext uri="{FF2B5EF4-FFF2-40B4-BE49-F238E27FC236}">
                <a16:creationId xmlns:a16="http://schemas.microsoft.com/office/drawing/2014/main" id="{6BC4AB82-40A5-4FC8-8088-64BA034D691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2425" cy="446246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</p:txBody>
      </p:sp>
      <p:sp>
        <p:nvSpPr>
          <p:cNvPr id="26634" name="Text Box 9">
            <a:extLst>
              <a:ext uri="{FF2B5EF4-FFF2-40B4-BE49-F238E27FC236}">
                <a16:creationId xmlns:a16="http://schemas.microsoft.com/office/drawing/2014/main" id="{F40C607A-64AA-4929-9C26-8F65AC707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A15586C3-3770-4F7F-A4BB-69790A92193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429750"/>
            <a:ext cx="2940050" cy="490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160" tIns="46080" rIns="92160" bIns="4608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cs typeface="DejaVu Sans" charset="0"/>
              </a:defRPr>
            </a:lvl1pPr>
          </a:lstStyle>
          <a:p>
            <a:pPr>
              <a:defRPr/>
            </a:pPr>
            <a:fld id="{6A12A38D-8EC9-4302-BD09-EB2DA5085C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469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>
            <a:extLst>
              <a:ext uri="{FF2B5EF4-FFF2-40B4-BE49-F238E27FC236}">
                <a16:creationId xmlns:a16="http://schemas.microsoft.com/office/drawing/2014/main" id="{0DE60ED4-FD85-4BD9-958B-8E1B6E74B7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5367" y="2181225"/>
            <a:ext cx="3120793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05306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9746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6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7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4843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b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08517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5327915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5327915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1735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29"/>
          </p:nvPr>
        </p:nvSpPr>
        <p:spPr>
          <a:xfrm>
            <a:off x="5327915" y="83671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5327915" y="227687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1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32"/>
          </p:nvPr>
        </p:nvSpPr>
        <p:spPr>
          <a:xfrm>
            <a:off x="5327915" y="184482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9" name="Picture Placeholder 7"/>
          <p:cNvSpPr>
            <a:spLocks noGrp="1"/>
          </p:cNvSpPr>
          <p:nvPr>
            <p:ph type="pic" sz="quarter" idx="33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4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1592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231904" y="83671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231904" y="371703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231904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231904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8555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832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6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7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50962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b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20218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27915" y="836712"/>
            <a:ext cx="6240693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5327915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5327915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19865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 bleu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792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496267" y="371703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496267" y="515719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8496267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496267" y="472514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7"/>
          </p:nvPr>
        </p:nvSpPr>
        <p:spPr>
          <a:xfrm>
            <a:off x="5327915" y="371703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5327915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29"/>
          </p:nvPr>
        </p:nvSpPr>
        <p:spPr>
          <a:xfrm>
            <a:off x="5327915" y="83671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5327915" y="2276872"/>
            <a:ext cx="3072341" cy="136815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1"/>
          </p:nvPr>
        </p:nvSpPr>
        <p:spPr>
          <a:xfrm>
            <a:off x="5327915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32"/>
          </p:nvPr>
        </p:nvSpPr>
        <p:spPr>
          <a:xfrm>
            <a:off x="5327915" y="184482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9" name="Picture Placeholder 7"/>
          <p:cNvSpPr>
            <a:spLocks noGrp="1"/>
          </p:cNvSpPr>
          <p:nvPr>
            <p:ph type="pic" sz="quarter" idx="33"/>
          </p:nvPr>
        </p:nvSpPr>
        <p:spPr>
          <a:xfrm>
            <a:off x="8496267" y="836712"/>
            <a:ext cx="3072341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4"/>
          </p:nvPr>
        </p:nvSpPr>
        <p:spPr>
          <a:xfrm>
            <a:off x="8496267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6709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257175" indent="-257175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1pPr>
            <a:lvl2pPr marL="471488" indent="-214313" algn="l">
              <a:buFont typeface="Arial" charset="0"/>
              <a:buChar char="•"/>
              <a:defRPr sz="1500" b="0" i="0">
                <a:latin typeface="Avenir Book" charset="0"/>
                <a:ea typeface="Avenir Book" charset="0"/>
                <a:cs typeface="Avenir Book" charset="0"/>
              </a:defRPr>
            </a:lvl2pPr>
            <a:lvl3pPr marL="728663" indent="-214313" algn="l">
              <a:buFont typeface="Arial" charset="0"/>
              <a:buChar char="•"/>
              <a:defRPr sz="1350" b="0" i="0">
                <a:latin typeface="Avenir Book" charset="0"/>
                <a:ea typeface="Avenir Book" charset="0"/>
                <a:cs typeface="Avenir Book" charset="0"/>
              </a:defRPr>
            </a:lvl3pPr>
            <a:lvl4pPr marL="985838" indent="-214313" algn="l">
              <a:buFont typeface="Arial" charset="0"/>
              <a:buChar char="•"/>
              <a:defRPr sz="1200" b="0" i="0">
                <a:latin typeface="Avenir Book" charset="0"/>
                <a:ea typeface="Avenir Book" charset="0"/>
                <a:cs typeface="Avenir Book" charset="0"/>
              </a:defRPr>
            </a:lvl4pPr>
            <a:lvl5pPr marL="1243013" indent="-214313" algn="l">
              <a:buFont typeface="Arial" charset="0"/>
              <a:buChar char="•"/>
              <a:defRPr sz="105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5043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71650"/>
            <a:ext cx="10972800" cy="5441572"/>
          </a:xfrm>
          <a:prstGeom prst="rect">
            <a:avLst/>
          </a:prstGeom>
        </p:spPr>
        <p:txBody>
          <a:bodyPr lIns="121917" tIns="60958" rIns="121917" bIns="60958"/>
          <a:lstStyle/>
          <a:p>
            <a:pPr lvl="0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17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7522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626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077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729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1348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347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1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+ text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>
            <a:extLst>
              <a:ext uri="{FF2B5EF4-FFF2-40B4-BE49-F238E27FC236}">
                <a16:creationId xmlns:a16="http://schemas.microsoft.com/office/drawing/2014/main" id="{989EA90C-335E-4E1D-96FB-5369453F484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3151" y="1636714"/>
            <a:ext cx="2292969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4795413"/>
            <a:ext cx="10969139" cy="9404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0595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4014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319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698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549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00B188-573B-438A-8008-D3FCB513CF84}" type="slidenum">
              <a:rPr kumimoji="0" lang="sv-SE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11008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24275-C0E6-475C-B149-5F65C1130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22C53-E314-4568-AB4A-FA10E9CC9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520A67-3611-405C-B375-26F9AE472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9B394D-BAC2-4D8D-97D3-04A9B0BE1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0895F4-1E1F-4DBB-AD3D-655666BD427B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023407D-8E3A-4294-976D-EB79131011B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4963" y="881063"/>
            <a:ext cx="11522075" cy="54546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30545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IDT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08422" y="6551048"/>
            <a:ext cx="2743200" cy="365125"/>
          </a:xfrm>
        </p:spPr>
        <p:txBody>
          <a:bodyPr/>
          <a:lstStyle/>
          <a:p>
            <a:fld id="{C3068167-21C7-DD42-BEFE-70D4C2639CF0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Arial" charset="0"/>
              <a:buChar char="•"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628650" indent="-285750" algn="l">
              <a:buFont typeface="Arial" charset="0"/>
              <a:buChar char="•"/>
              <a:defRPr sz="2000" b="0" i="0">
                <a:latin typeface="Avenir Book" charset="0"/>
                <a:ea typeface="Avenir Book" charset="0"/>
                <a:cs typeface="Avenir Book" charset="0"/>
              </a:defRPr>
            </a:lvl2pPr>
            <a:lvl3pPr marL="971550" indent="-285750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3pPr>
            <a:lvl4pPr marL="1314450" indent="-285750" algn="l">
              <a:buFont typeface="Arial" charset="0"/>
              <a:buChar char="•"/>
              <a:defRPr sz="1600" b="0" i="0">
                <a:latin typeface="Avenir Book" charset="0"/>
                <a:ea typeface="Avenir Book" charset="0"/>
                <a:cs typeface="Avenir Book" charset="0"/>
              </a:defRPr>
            </a:lvl4pPr>
            <a:lvl5pPr marL="1657350" indent="-285750" algn="l">
              <a:buFont typeface="Arial" charset="0"/>
              <a:buChar char="•"/>
              <a:defRPr sz="14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303119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844550" y="-21110"/>
            <a:ext cx="10502900" cy="760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i="1"/>
            </a:lvl1pPr>
          </a:lstStyle>
          <a:p>
            <a:r>
              <a:rPr lang="en-GB" noProof="0" dirty="0"/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342613" y="767460"/>
            <a:ext cx="11642747" cy="554366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spcBef>
                <a:spcPts val="600"/>
              </a:spcBef>
              <a:defRPr sz="3000"/>
            </a:lvl1pPr>
            <a:lvl2pPr>
              <a:spcBef>
                <a:spcPts val="250"/>
              </a:spcBef>
              <a:buChar char="-"/>
              <a:defRPr sz="3000"/>
            </a:lvl2pPr>
            <a:lvl3pPr>
              <a:spcBef>
                <a:spcPts val="0"/>
              </a:spcBef>
              <a:buClr>
                <a:srgbClr val="000000"/>
              </a:buClr>
              <a:buChar char="‣"/>
              <a:defRPr sz="3000"/>
            </a:lvl3pPr>
            <a:lvl4pPr>
              <a:spcBef>
                <a:spcPts val="0"/>
              </a:spcBef>
              <a:defRPr sz="3000"/>
            </a:lvl4pPr>
            <a:lvl5pPr>
              <a:spcBef>
                <a:spcPts val="0"/>
              </a:spcBef>
              <a:defRPr sz="3000"/>
            </a:lvl5pPr>
          </a:lstStyle>
          <a:p>
            <a:r>
              <a:rPr lang="en-GB" noProof="0"/>
              <a:t>Body Level One</a:t>
            </a:r>
          </a:p>
          <a:p>
            <a:pPr lvl="1"/>
            <a:r>
              <a:rPr lang="en-GB" noProof="0"/>
              <a:t>Body Level Two</a:t>
            </a:r>
          </a:p>
          <a:p>
            <a:pPr lvl="2"/>
            <a:r>
              <a:rPr lang="en-GB" noProof="0"/>
              <a:t>Body Level Three</a:t>
            </a:r>
          </a:p>
          <a:p>
            <a:pPr lvl="3"/>
            <a:r>
              <a:rPr lang="en-GB" noProof="0"/>
              <a:t>Body Level Four</a:t>
            </a:r>
          </a:p>
          <a:p>
            <a:pPr lvl="4"/>
            <a:r>
              <a:rPr lang="en-GB" noProof="0"/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84541" y="6540500"/>
            <a:ext cx="216568" cy="23596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936509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1">
            <a:extLst>
              <a:ext uri="{FF2B5EF4-FFF2-40B4-BE49-F238E27FC236}">
                <a16:creationId xmlns:a16="http://schemas.microsoft.com/office/drawing/2014/main" id="{0A03E3CB-6A69-45E8-9666-98F61D90D4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508317" y="6519864"/>
            <a:ext cx="2844800" cy="365125"/>
          </a:xfrm>
        </p:spPr>
        <p:txBody>
          <a:bodyPr/>
          <a:lstStyle>
            <a:lvl1pPr>
              <a:defRPr sz="11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5E6125F-E9C1-411B-8DD5-7660B66BAC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9230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IDT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08422" y="6551048"/>
            <a:ext cx="2743200" cy="365125"/>
          </a:xfrm>
        </p:spPr>
        <p:txBody>
          <a:bodyPr/>
          <a:lstStyle/>
          <a:p>
            <a:fld id="{C3068167-21C7-DD42-BEFE-70D4C2639CF0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38200" y="1668463"/>
            <a:ext cx="10515600" cy="4311650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Arial" charset="0"/>
              <a:buChar char="•"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628650" indent="-285750" algn="l">
              <a:buFont typeface="Arial" charset="0"/>
              <a:buChar char="•"/>
              <a:defRPr sz="2000" b="0" i="0">
                <a:latin typeface="Avenir Book" charset="0"/>
                <a:ea typeface="Avenir Book" charset="0"/>
                <a:cs typeface="Avenir Book" charset="0"/>
              </a:defRPr>
            </a:lvl2pPr>
            <a:lvl3pPr marL="971550" indent="-285750" algn="l">
              <a:buFont typeface="Arial" charset="0"/>
              <a:buChar char="•"/>
              <a:defRPr sz="1800" b="0" i="0">
                <a:latin typeface="Avenir Book" charset="0"/>
                <a:ea typeface="Avenir Book" charset="0"/>
                <a:cs typeface="Avenir Book" charset="0"/>
              </a:defRPr>
            </a:lvl3pPr>
            <a:lvl4pPr marL="1314450" indent="-285750" algn="l">
              <a:buFont typeface="Arial" charset="0"/>
              <a:buChar char="•"/>
              <a:defRPr sz="1600" b="0" i="0">
                <a:latin typeface="Avenir Book" charset="0"/>
                <a:ea typeface="Avenir Book" charset="0"/>
                <a:cs typeface="Avenir Book" charset="0"/>
              </a:defRPr>
            </a:lvl4pPr>
            <a:lvl5pPr marL="1657350" indent="-285750" algn="l">
              <a:buFont typeface="Arial" charset="0"/>
              <a:buChar char="•"/>
              <a:defRPr sz="14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382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563671" y="1127987"/>
            <a:ext cx="11018729" cy="4967287"/>
          </a:xfrm>
        </p:spPr>
        <p:txBody>
          <a:bodyPr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8779913A-0EA4-4202-B376-7BE0064FAB2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4E843F2-C92B-4677-A501-7A34213FE62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84CA1A48-680E-414C-97A5-2072CA0912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19958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F5071-ED05-4944-80F9-6D12E6F81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191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844550" y="-21110"/>
            <a:ext cx="10502900" cy="7609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i="1"/>
            </a:lvl1pPr>
          </a:lstStyle>
          <a:p>
            <a:r>
              <a:rPr lang="en-GB" noProof="0" dirty="0"/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342613" y="767460"/>
            <a:ext cx="11642747" cy="554366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spcBef>
                <a:spcPts val="600"/>
              </a:spcBef>
              <a:defRPr sz="3000"/>
            </a:lvl1pPr>
            <a:lvl2pPr>
              <a:spcBef>
                <a:spcPts val="250"/>
              </a:spcBef>
              <a:buChar char="-"/>
              <a:defRPr sz="3000"/>
            </a:lvl2pPr>
            <a:lvl3pPr>
              <a:spcBef>
                <a:spcPts val="0"/>
              </a:spcBef>
              <a:buClr>
                <a:srgbClr val="000000"/>
              </a:buClr>
              <a:buChar char="‣"/>
              <a:defRPr sz="3000"/>
            </a:lvl3pPr>
            <a:lvl4pPr>
              <a:spcBef>
                <a:spcPts val="0"/>
              </a:spcBef>
              <a:defRPr sz="3000"/>
            </a:lvl4pPr>
            <a:lvl5pPr>
              <a:spcBef>
                <a:spcPts val="0"/>
              </a:spcBef>
              <a:defRPr sz="3000"/>
            </a:lvl5pPr>
          </a:lstStyle>
          <a:p>
            <a:r>
              <a:rPr lang="en-GB" noProof="0"/>
              <a:t>Body Level One</a:t>
            </a:r>
          </a:p>
          <a:p>
            <a:pPr lvl="1"/>
            <a:r>
              <a:rPr lang="en-GB" noProof="0"/>
              <a:t>Body Level Two</a:t>
            </a:r>
          </a:p>
          <a:p>
            <a:pPr lvl="2"/>
            <a:r>
              <a:rPr lang="en-GB" noProof="0"/>
              <a:t>Body Level Three</a:t>
            </a:r>
          </a:p>
          <a:p>
            <a:pPr lvl="3"/>
            <a:r>
              <a:rPr lang="en-GB" noProof="0"/>
              <a:t>Body Level Four</a:t>
            </a:r>
          </a:p>
          <a:p>
            <a:pPr lvl="4"/>
            <a:r>
              <a:rPr lang="en-GB" noProof="0"/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84541" y="6540500"/>
            <a:ext cx="216568" cy="23596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339770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DD32B3E-8D88-4A8D-9D17-C8834D2DC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0C1B-DC2C-8C42-A1C8-7B5900D49439}" type="datetime3">
              <a:rPr lang="en-US" smtClean="0"/>
              <a:t>22 June 2023</a:t>
            </a:fld>
            <a:endParaRPr 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DB3760D-D1D3-445F-9997-B17F3E279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IDT 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E1CC052-DF32-4A4E-9213-B71BABD1F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789E-7054-435C-86B5-CBB11BB2C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796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27381" y="6597352"/>
            <a:ext cx="9889099" cy="32755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5147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/>
          <a:lstStyle>
            <a:lvl1pPr marL="457189" indent="-457189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1pPr>
            <a:lvl2pPr marL="990575" indent="-380990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2pPr>
            <a:lvl3pPr marL="1523962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3pPr>
            <a:lvl4pPr marL="2133547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4pPr>
            <a:lvl5pPr marL="2743131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9349" y="6597353"/>
            <a:ext cx="10022251" cy="30668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753567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4800" b="0"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19446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Calibri"/>
                <a:cs typeface="Calibri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2853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4978400" cy="43688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i-FI"/>
              <a:t>D. Schulte                         Muon Collider, IMCC Meeting, October 2022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4888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69F207-B51C-244A-A2DB-B1AE1DC05A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C17E20B-775D-EC45-BD24-2B559FFB30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55BA4A-9294-F14A-9C03-81EE808C5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BD9FD-9253-7A4E-ACE8-624EC576FC90}" type="datetime1">
              <a:rPr lang="it-IT" smtClean="0"/>
              <a:t>22/06/23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96C9DE7-DA0E-2A43-9926-72C68CA15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F4B9B46-64BE-6245-B0F8-3D728A338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1808-600B-1948-BFE2-E848F460959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48010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6273925" y="1701800"/>
            <a:ext cx="5717353" cy="4368800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spcAft>
                <a:spcPts val="1200"/>
              </a:spcAft>
              <a:defRPr>
                <a:latin typeface="+mn-lt"/>
              </a:defRPr>
            </a:lvl1pPr>
            <a:lvl2pPr>
              <a:spcAft>
                <a:spcPts val="1200"/>
              </a:spcAft>
              <a:defRPr>
                <a:latin typeface="+mn-lt"/>
              </a:defRPr>
            </a:lvl2pPr>
            <a:lvl3pPr>
              <a:spcAft>
                <a:spcPts val="1200"/>
              </a:spcAft>
              <a:defRPr>
                <a:latin typeface="+mn-lt"/>
              </a:defRPr>
            </a:lvl3pPr>
            <a:lvl4pPr>
              <a:spcAft>
                <a:spcPts val="1200"/>
              </a:spcAft>
              <a:defRPr>
                <a:latin typeface="+mn-lt"/>
              </a:defRPr>
            </a:lvl4pPr>
            <a:lvl5pPr>
              <a:spcAft>
                <a:spcPts val="1200"/>
              </a:spcAft>
              <a:defRPr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2639616" y="275167"/>
            <a:ext cx="8129984" cy="1143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texte 11">
            <a:extLst>
              <a:ext uri="{FF2B5EF4-FFF2-40B4-BE49-F238E27FC236}">
                <a16:creationId xmlns:a16="http://schemas.microsoft.com/office/drawing/2014/main" id="{9FF70856-52BD-E6DE-7908-D9F08E6E320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0721" y="1701800"/>
            <a:ext cx="5717353" cy="4368800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spcAft>
                <a:spcPts val="1200"/>
              </a:spcAft>
              <a:defRPr>
                <a:latin typeface="+mn-lt"/>
              </a:defRPr>
            </a:lvl1pPr>
            <a:lvl2pPr>
              <a:spcAft>
                <a:spcPts val="1200"/>
              </a:spcAft>
              <a:defRPr>
                <a:latin typeface="+mn-lt"/>
              </a:defRPr>
            </a:lvl2pPr>
            <a:lvl3pPr>
              <a:spcAft>
                <a:spcPts val="1200"/>
              </a:spcAft>
              <a:defRPr>
                <a:latin typeface="+mn-lt"/>
              </a:defRPr>
            </a:lvl3pPr>
            <a:lvl4pPr>
              <a:spcAft>
                <a:spcPts val="1200"/>
              </a:spcAft>
              <a:defRPr>
                <a:latin typeface="+mn-lt"/>
              </a:defRPr>
            </a:lvl4pPr>
            <a:lvl5pPr>
              <a:spcAft>
                <a:spcPts val="1200"/>
              </a:spcAft>
              <a:defRPr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5277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CF3B2-1901-9BD8-EEBA-3E51392C9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5561F-7FEA-A5CE-EF38-A16C2817AF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140DD6-34E6-4BD2-C746-200DF9BD3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3612F-5D54-9E46-8755-958C02F7DDA0}" type="datetimeFigureOut">
              <a:rPr lang="en-CH" smtClean="0"/>
              <a:t>6/22/23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E49060-5EFF-7069-DF70-7E4200DC7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AB626-4402-861E-DF6E-C37F1361A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B1AD-35D1-6D4D-87CC-47B2D1B80DF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36918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183" y="0"/>
            <a:ext cx="10483849" cy="771525"/>
          </a:xfrm>
        </p:spPr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551384" y="1152526"/>
            <a:ext cx="11250083" cy="4967287"/>
          </a:xfrm>
        </p:spPr>
        <p:txBody>
          <a:bodyPr>
            <a:normAutofit/>
          </a:bodyPr>
          <a:lstStyle>
            <a:lvl1pPr marL="36576" indent="0">
              <a:buFontTx/>
              <a:buNone/>
              <a:defRPr sz="2000"/>
            </a:lvl1pPr>
            <a:lvl2pPr marL="448056" indent="0">
              <a:buFontTx/>
              <a:buNone/>
              <a:defRPr/>
            </a:lvl2pPr>
            <a:lvl3pPr marL="749808" indent="0">
              <a:buFontTx/>
              <a:buNone/>
              <a:defRPr/>
            </a:lvl3pPr>
            <a:lvl4pPr marL="1042416" indent="0">
              <a:buFontTx/>
              <a:buNone/>
              <a:defRPr/>
            </a:lvl4pPr>
            <a:lvl5pPr marL="1307592" indent="0">
              <a:buFontTx/>
              <a:buNone/>
              <a:defRPr/>
            </a:lvl5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06012DC1-AEA4-4527-AA2C-F3C5F310638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2821C00-7BDA-4FC5-B55F-2287924835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5CB5AED3-26AD-487A-87EB-C04A4C3C22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33928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835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7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  <p:sp>
        <p:nvSpPr>
          <p:cNvPr id="8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9745E43B-DF96-4B2E-B622-A1DF47E92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79D9ACF9-BA53-425A-AEF6-1CAAD1CA94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C01DE9B5-CCB1-4FDB-9459-87D8EC42C9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560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9E7B05DF-4324-4B57-A1D3-433E9EB3DE9D}"/>
              </a:ext>
            </a:extLst>
          </p:cNvPr>
          <p:cNvSpPr txBox="1">
            <a:spLocks/>
          </p:cNvSpPr>
          <p:nvPr userDrawn="1"/>
        </p:nvSpPr>
        <p:spPr>
          <a:xfrm>
            <a:off x="7408333" y="1835151"/>
            <a:ext cx="4072467" cy="1254125"/>
          </a:xfrm>
          <a:prstGeom prst="rect">
            <a:avLst/>
          </a:prstGeom>
        </p:spPr>
        <p:txBody>
          <a:bodyPr lIns="45720" rIns="45720" anchor="b">
            <a:norm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defTabSz="914400" eaLnBrk="1" hangingPunct="1">
              <a:defRPr/>
            </a:pPr>
            <a:r>
              <a:rPr lang="fr-CH" altLang="en-US" sz="2200" b="1">
                <a:solidFill>
                  <a:srgbClr val="0055A0"/>
                </a:solidFill>
              </a:rPr>
              <a:t>Click to edit Master title style</a:t>
            </a:r>
            <a:endParaRPr lang="en-US" altLang="en-US" sz="2200" b="1">
              <a:solidFill>
                <a:srgbClr val="0055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143291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CH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31283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6E0EBA54-3513-4A7C-AE7E-59791746C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49C433D6-E29C-483B-881D-F9D44424AC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457200" eaLnBrk="0" hangingPunct="0">
              <a:defRPr/>
            </a:lvl1pPr>
          </a:lstStyle>
          <a:p>
            <a:pPr>
              <a:defRPr/>
            </a:pPr>
            <a:fld id="{1C07ACDA-D9B6-4CDB-AD38-5DE80E83E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6A6C4AB8-D3EF-4FD6-B2A1-246ED2CB8BA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5185" y="2663825"/>
            <a:ext cx="2061633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689341F4-57DE-4373-A0E0-F4A4789174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637367" y="5230813"/>
            <a:ext cx="6900333" cy="461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altLang="en-US" sz="2400">
                <a:solidFill>
                  <a:srgbClr val="FFFFFF"/>
                </a:solidFill>
              </a:rPr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334925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231904" y="83671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231904" y="3717032"/>
            <a:ext cx="6336704" cy="2808312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231904" y="328498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5231904" y="6165304"/>
            <a:ext cx="2688167" cy="215444"/>
          </a:xfrm>
          <a:solidFill>
            <a:schemeClr val="bg1">
              <a:alpha val="78000"/>
            </a:schemeClr>
          </a:solidFill>
          <a:ln>
            <a:noFill/>
          </a:ln>
        </p:spPr>
        <p:txBody>
          <a:bodyPr anchor="b">
            <a:spAutoFit/>
          </a:bodyPr>
          <a:lstStyle>
            <a:lvl1pPr algn="ctr">
              <a:defRPr sz="800" i="1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623392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2927648" y="83671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23"/>
          </p:nvPr>
        </p:nvSpPr>
        <p:spPr>
          <a:xfrm>
            <a:off x="2927648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623392" y="3717033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25"/>
          </p:nvPr>
        </p:nvSpPr>
        <p:spPr>
          <a:xfrm>
            <a:off x="623392" y="6063680"/>
            <a:ext cx="2208245" cy="461665"/>
          </a:xfr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spcCol="72000" anchor="b">
            <a:spAutoFit/>
          </a:bodyPr>
          <a:lstStyle>
            <a:lvl1pPr>
              <a:tabLst>
                <a:tab pos="1435100" algn="r"/>
              </a:tabLst>
              <a:defRPr sz="1200"/>
            </a:lvl1pPr>
          </a:lstStyle>
          <a:p>
            <a:pPr lvl="0"/>
            <a:r>
              <a:rPr lang="fr-CH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11801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.png"/><Relationship Id="rId5" Type="http://schemas.openxmlformats.org/officeDocument/2006/relationships/image" Target="../media/image3.jpe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3.jpe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4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47.xml"/><Relationship Id="rId10" Type="http://schemas.openxmlformats.org/officeDocument/2006/relationships/image" Target="../media/image6.jpeg"/><Relationship Id="rId4" Type="http://schemas.openxmlformats.org/officeDocument/2006/relationships/slideLayout" Target="../slideLayouts/slideLayout46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10">
            <a:extLst>
              <a:ext uri="{FF2B5EF4-FFF2-40B4-BE49-F238E27FC236}">
                <a16:creationId xmlns:a16="http://schemas.microsoft.com/office/drawing/2014/main" id="{E670347F-8862-4E07-B94B-DA052D0182EF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21920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Espace réservé du texte 29">
            <a:extLst>
              <a:ext uri="{FF2B5EF4-FFF2-40B4-BE49-F238E27FC236}">
                <a16:creationId xmlns:a16="http://schemas.microsoft.com/office/drawing/2014/main" id="{001AD3EE-70A4-4B57-8BF1-E43E1BA5599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1" y="1325563"/>
            <a:ext cx="10968567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pour modifier les styles du texte du masque</a:t>
            </a:r>
          </a:p>
          <a:p>
            <a:pPr lvl="1"/>
            <a:r>
              <a:rPr lang="fr-CH" altLang="en-US" dirty="0"/>
              <a:t>Deuxième niveau</a:t>
            </a:r>
          </a:p>
          <a:p>
            <a:pPr lvl="2"/>
            <a:r>
              <a:rPr lang="fr-CH" altLang="en-US" dirty="0"/>
              <a:t>Troisième niveau</a:t>
            </a:r>
          </a:p>
          <a:p>
            <a:pPr lvl="3"/>
            <a:r>
              <a:rPr lang="fr-CH" altLang="en-US" dirty="0"/>
              <a:t>Quatrième niveau</a:t>
            </a:r>
          </a:p>
          <a:p>
            <a:pPr lvl="4"/>
            <a:r>
              <a:rPr lang="fr-CH" altLang="en-US" dirty="0"/>
              <a:t>Cinquième niveau</a:t>
            </a:r>
            <a:endParaRPr lang="en-US" alt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D6AF68-DCC6-42F3-AE75-78D4E4F891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76833" y="6500814"/>
            <a:ext cx="1416051" cy="358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800">
                <a:solidFill>
                  <a:srgbClr val="0055A0"/>
                </a:solidFill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9F91CE-EF98-436B-B1A1-A64471410A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533" y="6494464"/>
            <a:ext cx="66886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800"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fld id="{08A5172A-EE10-4025-82AD-CE3C8BAD5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Espace réservé du titre 8">
            <a:extLst>
              <a:ext uri="{FF2B5EF4-FFF2-40B4-BE49-F238E27FC236}">
                <a16:creationId xmlns:a16="http://schemas.microsoft.com/office/drawing/2014/main" id="{38955676-60A9-406E-9049-2A44EA337D3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059089" y="-27384"/>
            <a:ext cx="10077471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et modifiez le titre</a:t>
            </a:r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74" r:id="rId1"/>
    <p:sldLayoutId id="2147492075" r:id="rId2"/>
    <p:sldLayoutId id="2147492076" r:id="rId3"/>
    <p:sldLayoutId id="2147492077" r:id="rId4"/>
    <p:sldLayoutId id="2147492078" r:id="rId5"/>
    <p:sldLayoutId id="2147492079" r:id="rId6"/>
    <p:sldLayoutId id="2147492080" r:id="rId7"/>
    <p:sldLayoutId id="2147492081" r:id="rId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493713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8">
            <a:extLst>
              <a:ext uri="{FF2B5EF4-FFF2-40B4-BE49-F238E27FC236}">
                <a16:creationId xmlns:a16="http://schemas.microsoft.com/office/drawing/2014/main" id="{3F6C1190-E1DC-4C22-B9CC-F016DB26E4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260351"/>
            <a:ext cx="1094316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et modifiez le titre</a:t>
            </a:r>
            <a:endParaRPr lang="en-US" altLang="en-US"/>
          </a:p>
        </p:txBody>
      </p:sp>
      <p:sp>
        <p:nvSpPr>
          <p:cNvPr id="2051" name="Espace réservé du texte 29">
            <a:extLst>
              <a:ext uri="{FF2B5EF4-FFF2-40B4-BE49-F238E27FC236}">
                <a16:creationId xmlns:a16="http://schemas.microsoft.com/office/drawing/2014/main" id="{6D39BDE7-2663-4C33-AF24-FFFAE9CABC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325563"/>
            <a:ext cx="10943167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pour modifier les styles du texte du masque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84" r:id="rId1"/>
    <p:sldLayoutId id="2147492085" r:id="rId2"/>
    <p:sldLayoutId id="2147492086" r:id="rId3"/>
    <p:sldLayoutId id="2147492087" r:id="rId4"/>
    <p:sldLayoutId id="2147492088" r:id="rId5"/>
    <p:sldLayoutId id="2147492089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6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8">
            <a:extLst>
              <a:ext uri="{FF2B5EF4-FFF2-40B4-BE49-F238E27FC236}">
                <a16:creationId xmlns:a16="http://schemas.microsoft.com/office/drawing/2014/main" id="{50A1CB23-AA1A-4866-8836-7692F417ED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260351"/>
            <a:ext cx="1094316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et modifiez le titre</a:t>
            </a:r>
            <a:endParaRPr lang="en-US" altLang="en-US"/>
          </a:p>
        </p:txBody>
      </p:sp>
      <p:sp>
        <p:nvSpPr>
          <p:cNvPr id="3075" name="Espace réservé du texte 29">
            <a:extLst>
              <a:ext uri="{FF2B5EF4-FFF2-40B4-BE49-F238E27FC236}">
                <a16:creationId xmlns:a16="http://schemas.microsoft.com/office/drawing/2014/main" id="{3497035D-168B-4374-98E7-B49F2E309C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325563"/>
            <a:ext cx="10943167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Cliquez pour modifier les styles du texte du masque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90" r:id="rId1"/>
    <p:sldLayoutId id="2147492091" r:id="rId2"/>
    <p:sldLayoutId id="2147492092" r:id="rId3"/>
    <p:sldLayoutId id="2147492093" r:id="rId4"/>
    <p:sldLayoutId id="2147492094" r:id="rId5"/>
    <p:sldLayoutId id="2147492095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6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3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50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9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020" y="234946"/>
            <a:ext cx="721947" cy="72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820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098" r:id="rId1"/>
    <p:sldLayoutId id="2147492099" r:id="rId2"/>
  </p:sldLayoutIdLst>
  <p:hf hdr="0" ftr="0" dt="0"/>
  <p:txStyles>
    <p:titleStyle>
      <a:lvl1pPr algn="ctr" defTabSz="514350" rtl="0" eaLnBrk="1" latinLnBrk="0" hangingPunct="1">
        <a:lnSpc>
          <a:spcPct val="90000"/>
        </a:lnSpc>
        <a:spcBef>
          <a:spcPct val="0"/>
        </a:spcBef>
        <a:buNone/>
        <a:defRPr sz="3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514350" rtl="0" eaLnBrk="1" latinLnBrk="0" hangingPunct="1">
        <a:lnSpc>
          <a:spcPct val="90000"/>
        </a:lnSpc>
        <a:spcBef>
          <a:spcPts val="563"/>
        </a:spcBef>
        <a:buFont typeface="Arial"/>
        <a:buNone/>
        <a:defRPr sz="1406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257175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0" algn="ctr" defTabSz="514350" rtl="0" eaLnBrk="1" latinLnBrk="0" hangingPunct="1">
        <a:lnSpc>
          <a:spcPct val="90000"/>
        </a:lnSpc>
        <a:spcBef>
          <a:spcPts val="281"/>
        </a:spcBef>
        <a:buFont typeface="Arial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99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49" r:id="rId1"/>
    <p:sldLayoutId id="2147492150" r:id="rId2"/>
    <p:sldLayoutId id="2147492151" r:id="rId3"/>
    <p:sldLayoutId id="2147492152" r:id="rId4"/>
    <p:sldLayoutId id="2147492153" r:id="rId5"/>
    <p:sldLayoutId id="2147492154" r:id="rId6"/>
    <p:sldLayoutId id="2147492155" r:id="rId7"/>
    <p:sldLayoutId id="2147492156" r:id="rId8"/>
    <p:sldLayoutId id="2147492157" r:id="rId9"/>
    <p:sldLayoutId id="2147492158" r:id="rId10"/>
    <p:sldLayoutId id="21474921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188914"/>
            <a:ext cx="1129241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5"/>
            <a:ext cx="11523133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4434" y="6453188"/>
            <a:ext cx="1289829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2547" y="6453188"/>
            <a:ext cx="9068804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91851" y="6453188"/>
            <a:ext cx="865716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0895F4-1E1F-4DBB-AD3D-655666BD427B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703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62" r:id="rId1"/>
    <p:sldLayoutId id="214749216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176213" indent="-176213" algn="l" rtl="0" eaLnBrk="0" fontAlgn="base" hangingPunct="0">
        <a:spcBef>
          <a:spcPct val="3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79388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2pPr>
      <a:lvl3pPr marL="534988" indent="-1778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720725" indent="-185738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898525" indent="-177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1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4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IDT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F7BE4347-7A6E-3646-9958-E71351AB9577}" type="datetime3">
              <a:rPr lang="en-US" smtClean="0"/>
              <a:t>22 June 2023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020" y="234946"/>
            <a:ext cx="721946" cy="721946"/>
          </a:xfrm>
          <a:prstGeom prst="rect">
            <a:avLst/>
          </a:prstGeom>
        </p:spPr>
      </p:pic>
      <p:pic>
        <p:nvPicPr>
          <p:cNvPr id="1025" name="Picture 1" descr="page4image2766581152">
            <a:extLst>
              <a:ext uri="{FF2B5EF4-FFF2-40B4-BE49-F238E27FC236}">
                <a16:creationId xmlns:a16="http://schemas.microsoft.com/office/drawing/2014/main" id="{EED8DA56-D733-6E4A-86A9-E5D0667970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" y="245739"/>
            <a:ext cx="816864" cy="74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09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79" r:id="rId1"/>
    <p:sldLayoutId id="2147492181" r:id="rId2"/>
    <p:sldLayoutId id="2147492182" r:id="rId3"/>
  </p:sldLayoutIdLst>
  <p:hf hdr="0" ft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1"/>
            <a:ext cx="12192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87488"/>
            <a:ext cx="105156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26072" y="6551048"/>
            <a:ext cx="4339856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IDT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60992" y="65388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21336" y="65392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F7BE4347-7A6E-3646-9958-E71351AB9577}" type="datetime3">
              <a:rPr lang="en-US" smtClean="0"/>
              <a:t>22 June 2023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9020" y="234946"/>
            <a:ext cx="721946" cy="721946"/>
          </a:xfrm>
          <a:prstGeom prst="rect">
            <a:avLst/>
          </a:prstGeom>
        </p:spPr>
      </p:pic>
      <p:pic>
        <p:nvPicPr>
          <p:cNvPr id="1025" name="Picture 1" descr="page4image2766581152">
            <a:extLst>
              <a:ext uri="{FF2B5EF4-FFF2-40B4-BE49-F238E27FC236}">
                <a16:creationId xmlns:a16="http://schemas.microsoft.com/office/drawing/2014/main" id="{EED8DA56-D733-6E4A-86A9-E5D0667970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" y="245739"/>
            <a:ext cx="816864" cy="74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01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84" r:id="rId1"/>
    <p:sldLayoutId id="2147492185" r:id="rId2"/>
    <p:sldLayoutId id="2147492187" r:id="rId3"/>
    <p:sldLayoutId id="2147492188" r:id="rId4"/>
  </p:sldLayoutIdLst>
  <p:hf hdr="0" ft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7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ctr" defTabSz="685800" rtl="0" eaLnBrk="1" latinLnBrk="0" hangingPunct="1">
        <a:lnSpc>
          <a:spcPct val="90000"/>
        </a:lnSpc>
        <a:spcBef>
          <a:spcPts val="375"/>
        </a:spcBef>
        <a:buFont typeface="Arial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6597352"/>
            <a:ext cx="12192000" cy="353781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814401" y="48001"/>
            <a:ext cx="1351732" cy="1351732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63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192" r:id="rId1"/>
    <p:sldLayoutId id="2147492193" r:id="rId2"/>
    <p:sldLayoutId id="2147492194" r:id="rId3"/>
    <p:sldLayoutId id="2147492195" r:id="rId4"/>
    <p:sldLayoutId id="2147492197" r:id="rId5"/>
    <p:sldLayoutId id="2147492198" r:id="rId6"/>
    <p:sldLayoutId id="2147492199" r:id="rId7"/>
    <p:sldLayoutId id="2147492200" r:id="rId8"/>
  </p:sldLayoutIdLst>
  <p:hf sldNum="0"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733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2201.07895" TargetMode="External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4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ucol.web.cern.c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04855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1.07895" TargetMode="External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14.emf"/><Relationship Id="rId5" Type="http://schemas.openxmlformats.org/officeDocument/2006/relationships/hyperlink" Target="10.17181/CERN.XDPL.W2EX" TargetMode="Externa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9.01318" TargetMode="External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9.png"/><Relationship Id="rId5" Type="http://schemas.openxmlformats.org/officeDocument/2006/relationships/hyperlink" Target="https://agenda.infn.it/event/33270/" TargetMode="Externa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reybook.cern.ch/experiment/detail?id=IMCC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usersoffice.web.cern.ch/team-leaders-corner" TargetMode="External"/><Relationship Id="rId1" Type="http://schemas.openxmlformats.org/officeDocument/2006/relationships/slideLayout" Target="../slideLayouts/slideLayout4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2C0B2D2-56A7-DAF0-1210-F7D480A93B22}"/>
              </a:ext>
            </a:extLst>
          </p:cNvPr>
          <p:cNvSpPr txBox="1"/>
          <p:nvPr/>
        </p:nvSpPr>
        <p:spPr>
          <a:xfrm>
            <a:off x="-168696" y="1700808"/>
            <a:ext cx="12192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6000" i="1" dirty="0">
                <a:solidFill>
                  <a:srgbClr val="941100"/>
                </a:solidFill>
              </a:rPr>
              <a:t>International Collaboration Board</a:t>
            </a:r>
          </a:p>
          <a:p>
            <a:pPr algn="ctr"/>
            <a:r>
              <a:rPr lang="it-IT" sz="6000" i="1" dirty="0">
                <a:solidFill>
                  <a:srgbClr val="941100"/>
                </a:solidFill>
              </a:rPr>
              <a:t>Report</a:t>
            </a:r>
            <a:endParaRPr lang="it-IT" sz="2400" i="1" dirty="0">
              <a:solidFill>
                <a:srgbClr val="941100"/>
              </a:solidFill>
            </a:endParaRPr>
          </a:p>
        </p:txBody>
      </p:sp>
      <p:sp>
        <p:nvSpPr>
          <p:cNvPr id="7" name="CasellaDiTesto 2">
            <a:extLst>
              <a:ext uri="{FF2B5EF4-FFF2-40B4-BE49-F238E27FC236}">
                <a16:creationId xmlns:a16="http://schemas.microsoft.com/office/drawing/2014/main" id="{C07817EC-E5A1-1E49-00D3-54EAAFD8803E}"/>
              </a:ext>
            </a:extLst>
          </p:cNvPr>
          <p:cNvSpPr txBox="1"/>
          <p:nvPr/>
        </p:nvSpPr>
        <p:spPr>
          <a:xfrm>
            <a:off x="1082" y="115240"/>
            <a:ext cx="508788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GB" sz="8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it-IT" sz="3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IMCC </a:t>
            </a:r>
            <a:r>
              <a:rPr lang="it-IT" sz="32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Annual</a:t>
            </a:r>
            <a:r>
              <a:rPr lang="it-IT" sz="3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</a:p>
          <a:p>
            <a:pPr algn="ctr"/>
            <a:r>
              <a:rPr lang="it-IT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JICLAB –</a:t>
            </a:r>
            <a:r>
              <a:rPr lang="it-IT" sz="24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June 22, 2023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3BA260-6F69-1457-EA6D-56E0C1761AF4}"/>
              </a:ext>
            </a:extLst>
          </p:cNvPr>
          <p:cNvSpPr txBox="1"/>
          <p:nvPr/>
        </p:nvSpPr>
        <p:spPr>
          <a:xfrm>
            <a:off x="4858395" y="4299485"/>
            <a:ext cx="408761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4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Nadia Pastrone </a:t>
            </a:r>
            <a:endParaRPr lang="en-IT" sz="4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2" descr="I.FAST 2nd Annual Meeting">
            <a:extLst>
              <a:ext uri="{FF2B5EF4-FFF2-40B4-BE49-F238E27FC236}">
                <a16:creationId xmlns:a16="http://schemas.microsoft.com/office/drawing/2014/main" id="{1523DB97-6149-F569-AF9C-18302DAEC2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1803" y="5368622"/>
            <a:ext cx="1629766" cy="100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ome">
            <a:extLst>
              <a:ext uri="{FF2B5EF4-FFF2-40B4-BE49-F238E27FC236}">
                <a16:creationId xmlns:a16="http://schemas.microsoft.com/office/drawing/2014/main" id="{13593C70-C098-65DF-07F8-923A1E6DA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440" y="3889282"/>
            <a:ext cx="1181250" cy="135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Logo">
            <a:extLst>
              <a:ext uri="{FF2B5EF4-FFF2-40B4-BE49-F238E27FC236}">
                <a16:creationId xmlns:a16="http://schemas.microsoft.com/office/drawing/2014/main" id="{3632DD57-6AAF-0529-D0F6-4395FBF36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9517" y="5368622"/>
            <a:ext cx="1629766" cy="857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85" descr="MCC-inernational-finalV01.png">
            <a:extLst>
              <a:ext uri="{FF2B5EF4-FFF2-40B4-BE49-F238E27FC236}">
                <a16:creationId xmlns:a16="http://schemas.microsoft.com/office/drawing/2014/main" id="{BBE1A962-E130-4C86-FD33-A5199AD767B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2264" y="3913690"/>
            <a:ext cx="1297818" cy="1297818"/>
          </a:xfrm>
          <a:prstGeom prst="rect">
            <a:avLst/>
          </a:prstGeom>
        </p:spPr>
      </p:pic>
      <p:sp>
        <p:nvSpPr>
          <p:cNvPr id="14" name="Slide Number Placeholder 16">
            <a:extLst>
              <a:ext uri="{FF2B5EF4-FFF2-40B4-BE49-F238E27FC236}">
                <a16:creationId xmlns:a16="http://schemas.microsoft.com/office/drawing/2014/main" id="{7D97631A-D25A-62AD-875D-D19DFD436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4800" y="6538914"/>
            <a:ext cx="609600" cy="365125"/>
          </a:xfrm>
        </p:spPr>
        <p:txBody>
          <a:bodyPr/>
          <a:lstStyle/>
          <a:p>
            <a:fld id="{53BC1808-600B-1948-BFE2-E848F460959A}" type="slidenum">
              <a:rPr lang="it-IT" smtClean="0"/>
              <a:t>1</a:t>
            </a:fld>
            <a:endParaRPr lang="it-IT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CF8FDD-022A-A23B-E049-7AF3AD12CC23}"/>
              </a:ext>
            </a:extLst>
          </p:cNvPr>
          <p:cNvSpPr txBox="1"/>
          <p:nvPr/>
        </p:nvSpPr>
        <p:spPr>
          <a:xfrm>
            <a:off x="220702" y="5688326"/>
            <a:ext cx="5310462" cy="1015663"/>
          </a:xfrm>
          <a:prstGeom prst="rect">
            <a:avLst/>
          </a:prstGeom>
          <a:ln w="28575">
            <a:solidFill>
              <a:srgbClr val="9411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IT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PARTICIPANTS</a:t>
            </a:r>
          </a:p>
          <a:p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155 + 30-late  				Annual Meeting</a:t>
            </a:r>
          </a:p>
          <a:p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74 ( partially overlapping) 		Synergy Workshop</a:t>
            </a:r>
          </a:p>
        </p:txBody>
      </p:sp>
    </p:spTree>
    <p:extLst>
      <p:ext uri="{BB962C8B-B14F-4D97-AF65-F5344CB8AC3E}">
        <p14:creationId xmlns:p14="http://schemas.microsoft.com/office/powerpoint/2010/main" val="1240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spreadsheet&#10;&#10;Description automatically generated with low confidence">
            <a:extLst>
              <a:ext uri="{FF2B5EF4-FFF2-40B4-BE49-F238E27FC236}">
                <a16:creationId xmlns:a16="http://schemas.microsoft.com/office/drawing/2014/main" id="{18E80E64-49DC-70B5-B653-5691A83B3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38" y="1143688"/>
            <a:ext cx="11956746" cy="448242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BA7BAFC-11ED-BE93-FA95-8C9F07F5B177}"/>
              </a:ext>
            </a:extLst>
          </p:cNvPr>
          <p:cNvSpPr txBox="1"/>
          <p:nvPr/>
        </p:nvSpPr>
        <p:spPr>
          <a:xfrm>
            <a:off x="7778648" y="2898622"/>
            <a:ext cx="4462312" cy="18158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Data in an excel file: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prior to 2023 (cumulative)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2023-2027 (per year)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After 2027 (per year)</a:t>
            </a:r>
            <a:endParaRPr lang="en-CH" sz="2800" dirty="0">
              <a:solidFill>
                <a:srgbClr val="FF0000"/>
              </a:solidFill>
            </a:endParaRPr>
          </a:p>
        </p:txBody>
      </p:sp>
      <p:pic>
        <p:nvPicPr>
          <p:cNvPr id="7" name="Picture 6" descr="A picture containing text, font, screenshot, line&#10;&#10;Description automatically generated">
            <a:extLst>
              <a:ext uri="{FF2B5EF4-FFF2-40B4-BE49-F238E27FC236}">
                <a16:creationId xmlns:a16="http://schemas.microsoft.com/office/drawing/2014/main" id="{B53AFAC2-4226-438D-FB0D-60E2791687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025"/>
          <a:stretch/>
        </p:blipFill>
        <p:spPr>
          <a:xfrm>
            <a:off x="2380339" y="4714504"/>
            <a:ext cx="6863938" cy="21434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081C499-DE10-75C6-A77F-E27E97CA15D1}"/>
              </a:ext>
            </a:extLst>
          </p:cNvPr>
          <p:cNvSpPr txBox="1"/>
          <p:nvPr/>
        </p:nvSpPr>
        <p:spPr>
          <a:xfrm>
            <a:off x="2495215" y="4191284"/>
            <a:ext cx="438062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Notes to guide the collection</a:t>
            </a:r>
            <a:endParaRPr lang="en-CH" sz="28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4FE4081-5B3A-73EF-CD20-42BD0F4606F1}"/>
              </a:ext>
            </a:extLst>
          </p:cNvPr>
          <p:cNvCxnSpPr>
            <a:cxnSpLocks/>
          </p:cNvCxnSpPr>
          <p:nvPr/>
        </p:nvCxnSpPr>
        <p:spPr>
          <a:xfrm>
            <a:off x="1403244" y="2398923"/>
            <a:ext cx="10722840" cy="10556"/>
          </a:xfrm>
          <a:prstGeom prst="straightConnector1">
            <a:avLst/>
          </a:prstGeom>
          <a:ln w="50800">
            <a:solidFill>
              <a:srgbClr val="FF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9F9369E-0730-FADB-EB50-63DD632DD09C}"/>
              </a:ext>
            </a:extLst>
          </p:cNvPr>
          <p:cNvSpPr txBox="1"/>
          <p:nvPr/>
        </p:nvSpPr>
        <p:spPr>
          <a:xfrm>
            <a:off x="6449513" y="2409479"/>
            <a:ext cx="9090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rgbClr val="FF0000"/>
                </a:solidFill>
              </a:rPr>
              <a:t>year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D9D8E4F-D8CB-8697-6842-A204717FCF28}"/>
              </a:ext>
            </a:extLst>
          </p:cNvPr>
          <p:cNvCxnSpPr>
            <a:cxnSpLocks/>
          </p:cNvCxnSpPr>
          <p:nvPr/>
        </p:nvCxnSpPr>
        <p:spPr>
          <a:xfrm>
            <a:off x="1538708" y="2290948"/>
            <a:ext cx="0" cy="3546104"/>
          </a:xfrm>
          <a:prstGeom prst="straightConnector1">
            <a:avLst/>
          </a:prstGeom>
          <a:ln w="50800">
            <a:solidFill>
              <a:srgbClr val="FF0000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D07FF9E-1668-74E5-085A-1CC6A2FC6962}"/>
              </a:ext>
            </a:extLst>
          </p:cNvPr>
          <p:cNvSpPr txBox="1"/>
          <p:nvPr/>
        </p:nvSpPr>
        <p:spPr>
          <a:xfrm rot="16200000">
            <a:off x="996058" y="3541181"/>
            <a:ext cx="1664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rgbClr val="FF0000"/>
                </a:solidFill>
              </a:rPr>
              <a:t>activities</a:t>
            </a:r>
          </a:p>
        </p:txBody>
      </p:sp>
    </p:spTree>
    <p:extLst>
      <p:ext uri="{BB962C8B-B14F-4D97-AF65-F5344CB8AC3E}">
        <p14:creationId xmlns:p14="http://schemas.microsoft.com/office/powerpoint/2010/main" val="1874113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574800" y="293994"/>
            <a:ext cx="9042400" cy="576064"/>
          </a:xfrm>
        </p:spPr>
        <p:txBody>
          <a:bodyPr/>
          <a:lstStyle/>
          <a:p>
            <a:r>
              <a:rPr lang="en-GB" i="1" dirty="0">
                <a:solidFill>
                  <a:srgbClr val="941100"/>
                </a:solidFill>
                <a:latin typeface="Calibri"/>
                <a:cs typeface="Calibri"/>
              </a:rPr>
              <a:t>Accelerator R&amp;D Roadmap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10176768" y="6073743"/>
            <a:ext cx="6096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z="1600"/>
              <a:pPr/>
              <a:t>11</a:t>
            </a:fld>
            <a:endParaRPr lang="en-GB" sz="1600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27381" y="6597352"/>
            <a:ext cx="9889099" cy="32755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SL Report, ICB, June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95794" y="1124744"/>
            <a:ext cx="7724409" cy="35523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67" b="1" dirty="0">
                <a:latin typeface="Calibri"/>
                <a:cs typeface="Calibri"/>
              </a:rPr>
              <a:t>No insurmountable obstacle</a:t>
            </a:r>
            <a:r>
              <a:rPr lang="en-US" sz="1867" dirty="0">
                <a:latin typeface="Calibri"/>
                <a:cs typeface="Calibri"/>
              </a:rPr>
              <a:t> found for the muon collider</a:t>
            </a:r>
          </a:p>
          <a:p>
            <a:r>
              <a:rPr lang="en-US" sz="1867" dirty="0">
                <a:latin typeface="Calibri"/>
                <a:cs typeface="Calibri"/>
              </a:rPr>
              <a:t>but important need for R&amp;D</a:t>
            </a:r>
          </a:p>
          <a:p>
            <a:pPr marL="0" indent="0">
              <a:buNone/>
            </a:pPr>
            <a:endParaRPr lang="en-US" sz="1867" dirty="0">
              <a:latin typeface="Calibri"/>
              <a:cs typeface="Calibri"/>
            </a:endParaRPr>
          </a:p>
          <a:p>
            <a:pPr marL="0" indent="0">
              <a:buClrTx/>
              <a:buNone/>
            </a:pPr>
            <a:r>
              <a:rPr lang="en-US" sz="1867" dirty="0">
                <a:latin typeface="Calibri"/>
                <a:cs typeface="Calibri"/>
              </a:rPr>
              <a:t>Aim at </a:t>
            </a:r>
            <a:r>
              <a:rPr lang="en-US" sz="1867" b="1" dirty="0">
                <a:latin typeface="Calibri"/>
                <a:cs typeface="Calibri"/>
              </a:rPr>
              <a:t>10+ </a:t>
            </a:r>
            <a:r>
              <a:rPr lang="en-US" sz="1867" b="1" dirty="0" err="1">
                <a:latin typeface="Calibri"/>
                <a:cs typeface="Calibri"/>
              </a:rPr>
              <a:t>TeV</a:t>
            </a:r>
            <a:r>
              <a:rPr lang="en-US" sz="1867" b="1" dirty="0">
                <a:latin typeface="Calibri"/>
                <a:cs typeface="Calibri"/>
              </a:rPr>
              <a:t> </a:t>
            </a:r>
            <a:r>
              <a:rPr lang="en-US" sz="1867" dirty="0">
                <a:latin typeface="Calibri"/>
                <a:cs typeface="Calibri"/>
              </a:rPr>
              <a:t>and potential initial stage at </a:t>
            </a:r>
            <a:r>
              <a:rPr lang="en-US" sz="1867" b="1" dirty="0">
                <a:latin typeface="Calibri"/>
                <a:cs typeface="Calibri"/>
              </a:rPr>
              <a:t>3 </a:t>
            </a:r>
            <a:r>
              <a:rPr lang="en-US" sz="1867" b="1" dirty="0" err="1">
                <a:latin typeface="Calibri"/>
                <a:cs typeface="Calibri"/>
              </a:rPr>
              <a:t>TeV</a:t>
            </a:r>
            <a:endParaRPr lang="en-US" sz="1867" b="1" dirty="0">
              <a:latin typeface="Calibri"/>
              <a:cs typeface="Calibri"/>
            </a:endParaRPr>
          </a:p>
          <a:p>
            <a:pPr marL="0" indent="0">
              <a:buNone/>
            </a:pPr>
            <a:endParaRPr lang="en-US" sz="1867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867" dirty="0">
                <a:latin typeface="Calibri"/>
                <a:cs typeface="Calibri"/>
              </a:rPr>
              <a:t>Full scenario deliverables by next ESPPU/other processes</a:t>
            </a:r>
          </a:p>
          <a:p>
            <a:pPr>
              <a:buClrTx/>
              <a:buFont typeface="Arial"/>
              <a:buChar char="•"/>
            </a:pPr>
            <a:r>
              <a:rPr lang="en-US" sz="1867" b="1" dirty="0">
                <a:latin typeface="Calibri"/>
                <a:cs typeface="Calibri"/>
              </a:rPr>
              <a:t>Project Evaluation Report</a:t>
            </a:r>
          </a:p>
          <a:p>
            <a:pPr>
              <a:buClrTx/>
              <a:buFont typeface="Arial"/>
              <a:buChar char="•"/>
            </a:pPr>
            <a:r>
              <a:rPr lang="en-US" sz="1867" b="1" dirty="0">
                <a:latin typeface="Calibri"/>
                <a:cs typeface="Calibri"/>
              </a:rPr>
              <a:t>R&amp;D Plan </a:t>
            </a:r>
            <a:r>
              <a:rPr lang="en-US" sz="1867" dirty="0">
                <a:latin typeface="Calibri"/>
                <a:cs typeface="Calibri"/>
              </a:rPr>
              <a:t>that describes a path towards the collider; </a:t>
            </a:r>
            <a:endParaRPr lang="en-US" sz="1867" b="1" dirty="0">
              <a:latin typeface="Calibri"/>
              <a:cs typeface="Calibri"/>
            </a:endParaRPr>
          </a:p>
          <a:p>
            <a:pPr marL="0" indent="0">
              <a:buClrTx/>
              <a:buNone/>
            </a:pPr>
            <a:r>
              <a:rPr lang="en-US" sz="1867" dirty="0">
                <a:latin typeface="Calibri"/>
                <a:cs typeface="Calibri"/>
              </a:rPr>
              <a:t>Allows to make </a:t>
            </a:r>
            <a:r>
              <a:rPr lang="en-US" sz="1867" b="1" dirty="0">
                <a:latin typeface="Calibri"/>
                <a:cs typeface="Calibri"/>
              </a:rPr>
              <a:t>informed decisions</a:t>
            </a:r>
          </a:p>
          <a:p>
            <a:pPr>
              <a:buClrTx/>
              <a:buFont typeface="Arial"/>
              <a:buChar char="•"/>
            </a:pPr>
            <a:endParaRPr lang="en-US" sz="1867" dirty="0">
              <a:latin typeface="Calibri"/>
              <a:cs typeface="Calibri"/>
            </a:endParaRPr>
          </a:p>
          <a:p>
            <a:pPr marL="0" indent="0">
              <a:buClrTx/>
              <a:buNone/>
            </a:pPr>
            <a:r>
              <a:rPr lang="en-US" sz="1867" b="1" dirty="0">
                <a:solidFill>
                  <a:srgbClr val="FF0000"/>
                </a:solidFill>
                <a:latin typeface="Calibri"/>
                <a:cs typeface="Calibri"/>
              </a:rPr>
              <a:t>Interim report by end of 2023</a:t>
            </a:r>
          </a:p>
          <a:p>
            <a:pPr marL="0" indent="0">
              <a:buClrTx/>
              <a:buNone/>
            </a:pPr>
            <a:endParaRPr lang="en-US" sz="1867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867" b="1" dirty="0">
                <a:latin typeface="Calibri"/>
                <a:cs typeface="Calibri"/>
              </a:rPr>
              <a:t>Do not yet have the resources of the reduced scenario</a:t>
            </a:r>
          </a:p>
          <a:p>
            <a:r>
              <a:rPr lang="en-US" sz="1867" dirty="0">
                <a:latin typeface="Calibri"/>
                <a:cs typeface="Calibri"/>
              </a:rPr>
              <a:t>Following priorities and available expertise and resources</a:t>
            </a:r>
          </a:p>
          <a:p>
            <a:r>
              <a:rPr lang="en-US" sz="1867" dirty="0">
                <a:latin typeface="Calibri"/>
                <a:cs typeface="Calibri"/>
              </a:rPr>
              <a:t>Are approaching O(40 FTE)</a:t>
            </a:r>
          </a:p>
          <a:p>
            <a:r>
              <a:rPr lang="en-US" sz="1867" dirty="0">
                <a:latin typeface="Calibri"/>
                <a:cs typeface="Calibri"/>
              </a:rPr>
              <a:t>Efforts to increase resources</a:t>
            </a:r>
          </a:p>
          <a:p>
            <a:pPr marL="0" indent="0">
              <a:buNone/>
            </a:pPr>
            <a:endParaRPr lang="en-US" sz="2133" b="1" dirty="0">
              <a:latin typeface="Calibri"/>
              <a:cs typeface="Calibri"/>
            </a:endParaRPr>
          </a:p>
        </p:txBody>
      </p:sp>
      <p:pic>
        <p:nvPicPr>
          <p:cNvPr id="7" name="Picture 6" descr="p0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0" t="17551" r="8731" b="16902"/>
          <a:stretch/>
        </p:blipFill>
        <p:spPr>
          <a:xfrm>
            <a:off x="8780861" y="3125667"/>
            <a:ext cx="2883759" cy="3471685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12573" y="1508787"/>
          <a:ext cx="5236088" cy="12344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97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7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06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9239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Scenario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err="1"/>
                        <a:t>FTEy</a:t>
                      </a:r>
                      <a:endParaRPr lang="en-US" sz="19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M MCHF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239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Full</a:t>
                      </a:r>
                      <a:r>
                        <a:rPr lang="en-US" sz="1900" baseline="0" dirty="0"/>
                        <a:t> scenario</a:t>
                      </a:r>
                      <a:endParaRPr lang="en-US" sz="19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445.9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11.9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9239">
                <a:tc>
                  <a:txBody>
                    <a:bodyPr/>
                    <a:lstStyle/>
                    <a:p>
                      <a:pPr marL="0" marR="0" indent="0" algn="ctr" defTabSz="50229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/>
                        <a:t>Reduced</a:t>
                      </a:r>
                      <a:r>
                        <a:rPr lang="en-US" sz="1900" baseline="0" dirty="0"/>
                        <a:t> scenario</a:t>
                      </a:r>
                      <a:endParaRPr lang="en-US" sz="19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193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2.45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8444397" y="2736503"/>
            <a:ext cx="3461076" cy="379656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867" u="sng" dirty="0">
                <a:solidFill>
                  <a:srgbClr val="276FFF"/>
                </a:solidFill>
                <a:hlinkClick r:id="rId3"/>
              </a:rPr>
              <a:t>http://arxiv.org/abs/2201.07895</a:t>
            </a:r>
          </a:p>
        </p:txBody>
      </p:sp>
    </p:spTree>
    <p:extLst>
      <p:ext uri="{BB962C8B-B14F-4D97-AF65-F5344CB8AC3E}">
        <p14:creationId xmlns:p14="http://schemas.microsoft.com/office/powerpoint/2010/main" val="4029116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103445" y="825368"/>
            <a:ext cx="10465163" cy="5387941"/>
          </a:xfrm>
        </p:spPr>
        <p:txBody>
          <a:bodyPr/>
          <a:lstStyle/>
          <a:p>
            <a:r>
              <a:rPr lang="en-US" sz="1867" dirty="0">
                <a:latin typeface="Calibri" panose="020F0502020204030204" pitchFamily="34" charset="0"/>
                <a:cs typeface="Calibri" panose="020F0502020204030204" pitchFamily="34" charset="0"/>
              </a:rPr>
              <a:t>Participation of US experts to CC and ICB</a:t>
            </a:r>
          </a:p>
          <a:p>
            <a:endParaRPr lang="en-US" sz="1867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67" dirty="0">
                <a:latin typeface="Calibri" panose="020F0502020204030204" pitchFamily="34" charset="0"/>
                <a:cs typeface="Calibri" panose="020F0502020204030204" pitchFamily="34" charset="0"/>
              </a:rPr>
              <a:t>Preparing open data and code policy</a:t>
            </a:r>
          </a:p>
          <a:p>
            <a:pPr lvl="1"/>
            <a:r>
              <a:rPr lang="en-US" sz="1867" dirty="0">
                <a:latin typeface="Calibri" panose="020F0502020204030204" pitchFamily="34" charset="0"/>
                <a:cs typeface="Calibri" panose="020F0502020204030204" pitchFamily="34" charset="0"/>
              </a:rPr>
              <a:t>You can use data and codes from the collaboration, as far as we own them</a:t>
            </a:r>
          </a:p>
          <a:p>
            <a:endParaRPr lang="en-US" sz="1867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67" dirty="0">
                <a:latin typeface="Calibri" panose="020F0502020204030204" pitchFamily="34" charset="0"/>
                <a:cs typeface="Calibri" panose="020F0502020204030204" pitchFamily="34" charset="0"/>
              </a:rPr>
              <a:t>Want to allow everyone to publish under the IMCC or to speak for the IMCC</a:t>
            </a:r>
          </a:p>
          <a:p>
            <a:pPr lvl="1"/>
            <a:r>
              <a:rPr lang="en-US" sz="1867" dirty="0">
                <a:latin typeface="Calibri" panose="020F0502020204030204" pitchFamily="34" charset="0"/>
                <a:cs typeface="Calibri" panose="020F0502020204030204" pitchFamily="34" charset="0"/>
              </a:rPr>
              <a:t>Provided our procedures are respected</a:t>
            </a:r>
          </a:p>
          <a:p>
            <a:endParaRPr lang="en-US" sz="1867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67" dirty="0">
                <a:latin typeface="Calibri" panose="020F0502020204030204" pitchFamily="34" charset="0"/>
                <a:cs typeface="Calibri" panose="020F0502020204030204" pitchFamily="34" charset="0"/>
              </a:rPr>
              <a:t>Small task force to understand how a common work </a:t>
            </a:r>
            <a:r>
              <a:rPr lang="en-US" sz="1867" dirty="0" err="1"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sz="1867" dirty="0">
                <a:latin typeface="Calibri" panose="020F0502020204030204" pitchFamily="34" charset="0"/>
                <a:cs typeface="Calibri" panose="020F0502020204030204" pitchFamily="34" charset="0"/>
              </a:rPr>
              <a:t> can be developed</a:t>
            </a:r>
          </a:p>
          <a:p>
            <a:pPr lvl="1"/>
            <a:r>
              <a:rPr lang="en-US" sz="1867" dirty="0">
                <a:latin typeface="Calibri" panose="020F0502020204030204" pitchFamily="34" charset="0"/>
                <a:cs typeface="Calibri" panose="020F0502020204030204" pitchFamily="34" charset="0"/>
              </a:rPr>
              <a:t>Progress will have to </a:t>
            </a:r>
            <a:r>
              <a:rPr lang="en-US" sz="1867" dirty="0" err="1">
                <a:latin typeface="Calibri" panose="020F0502020204030204" pitchFamily="34" charset="0"/>
                <a:cs typeface="Calibri" panose="020F0502020204030204" pitchFamily="34" charset="0"/>
              </a:rPr>
              <a:t>synchronise</a:t>
            </a:r>
            <a:r>
              <a:rPr lang="en-US" sz="1867" dirty="0">
                <a:latin typeface="Calibri" panose="020F0502020204030204" pitchFamily="34" charset="0"/>
                <a:cs typeface="Calibri" panose="020F0502020204030204" pitchFamily="34" charset="0"/>
              </a:rPr>
              <a:t> with US progress</a:t>
            </a:r>
          </a:p>
          <a:p>
            <a:pPr marL="0" indent="0">
              <a:buNone/>
            </a:pPr>
            <a:endParaRPr lang="en-US" sz="1867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67" dirty="0">
                <a:latin typeface="Calibri" panose="020F0502020204030204" pitchFamily="34" charset="0"/>
                <a:cs typeface="Calibri" panose="020F0502020204030204" pitchFamily="34" charset="0"/>
              </a:rPr>
              <a:t>Plan to review organization next year to integrate US</a:t>
            </a:r>
          </a:p>
          <a:p>
            <a:pPr lvl="1"/>
            <a:r>
              <a:rPr lang="en-US" sz="1867" dirty="0">
                <a:latin typeface="Calibri" panose="020F0502020204030204" pitchFamily="34" charset="0"/>
                <a:cs typeface="Calibri" panose="020F0502020204030204" pitchFamily="34" charset="0"/>
              </a:rPr>
              <a:t>But have to wait for US decisions</a:t>
            </a:r>
          </a:p>
          <a:p>
            <a:pPr lvl="1"/>
            <a:endParaRPr lang="en-US" sz="1867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67" dirty="0">
                <a:latin typeface="Calibri" panose="020F0502020204030204" pitchFamily="34" charset="0"/>
                <a:cs typeface="Calibri" panose="020F0502020204030204" pitchFamily="34" charset="0"/>
              </a:rPr>
              <a:t>Will find common timelines/scenarios</a:t>
            </a:r>
          </a:p>
          <a:p>
            <a:endParaRPr lang="en-US" sz="1867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Muon Collider SL Report, ICB, June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27200" y="-27384"/>
            <a:ext cx="9042400" cy="753567"/>
          </a:xfrm>
        </p:spPr>
        <p:txBody>
          <a:bodyPr/>
          <a:lstStyle/>
          <a:p>
            <a:r>
              <a:rPr lang="en-US" i="1" dirty="0">
                <a:solidFill>
                  <a:srgbClr val="941100"/>
                </a:solidFill>
                <a:latin typeface="Calibri"/>
                <a:cs typeface="Calibri"/>
              </a:rPr>
              <a:t>US Integration</a:t>
            </a:r>
          </a:p>
        </p:txBody>
      </p:sp>
    </p:spTree>
    <p:extLst>
      <p:ext uri="{BB962C8B-B14F-4D97-AF65-F5344CB8AC3E}">
        <p14:creationId xmlns:p14="http://schemas.microsoft.com/office/powerpoint/2010/main" val="3144208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2"/>
          <p:cNvSpPr/>
          <p:nvPr/>
        </p:nvSpPr>
        <p:spPr>
          <a:xfrm>
            <a:off x="527382" y="1329957"/>
            <a:ext cx="11137237" cy="527164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8880" tIns="49440" rIns="98880" bIns="4944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67" b="1" spc="-1" dirty="0">
                <a:solidFill>
                  <a:srgbClr val="000000"/>
                </a:solidFill>
                <a:latin typeface="Calibri"/>
                <a:ea typeface="DejaVu Sans"/>
              </a:rPr>
              <a:t>Open policy is preferred scenario</a:t>
            </a:r>
            <a:endParaRPr lang="en-US" sz="1867" spc="-1" dirty="0">
              <a:solidFill>
                <a:srgbClr val="000000"/>
              </a:solidFill>
              <a:latin typeface="Arial"/>
            </a:endParaRPr>
          </a:p>
          <a:p>
            <a:pPr marL="381110" indent="-381110">
              <a:buClr>
                <a:srgbClr val="000000"/>
              </a:buClr>
              <a:buFont typeface="Arial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  <a:ea typeface="DejaVu Sans"/>
              </a:rPr>
              <a:t>To gain the trust of the community at large</a:t>
            </a:r>
          </a:p>
          <a:p>
            <a:pPr marL="381110" indent="-381110">
              <a:buClr>
                <a:srgbClr val="000000"/>
              </a:buClr>
              <a:buFont typeface="Arial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  <a:ea typeface="DejaVu Sans"/>
              </a:rPr>
              <a:t>To help people that are not yet in the collaboration to engage</a:t>
            </a:r>
            <a:endParaRPr lang="en-US" sz="1867" spc="-1" dirty="0">
              <a:solidFill>
                <a:srgbClr val="000000"/>
              </a:solidFill>
              <a:latin typeface="Arial"/>
            </a:endParaRPr>
          </a:p>
          <a:p>
            <a:pPr marL="381110" indent="-381110">
              <a:buClr>
                <a:srgbClr val="000000"/>
              </a:buClr>
              <a:buFont typeface="Arial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  <a:ea typeface="DejaVu Sans"/>
              </a:rPr>
              <a:t>To ease setting up servers in different locations</a:t>
            </a:r>
            <a:endParaRPr lang="en-US" sz="1867" spc="-1" dirty="0">
              <a:solidFill>
                <a:srgbClr val="000000"/>
              </a:solidFill>
              <a:latin typeface="Arial"/>
            </a:endParaRPr>
          </a:p>
          <a:p>
            <a:pPr marL="381110" indent="-381110">
              <a:buClr>
                <a:srgbClr val="000000"/>
              </a:buClr>
              <a:buFont typeface="Arial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  <a:ea typeface="DejaVu Sans"/>
              </a:rPr>
              <a:t>To comply with EC rules</a:t>
            </a:r>
            <a:endParaRPr lang="en-US" sz="1867" spc="-1" dirty="0">
              <a:solidFill>
                <a:srgbClr val="000000"/>
              </a:solidFill>
              <a:latin typeface="Arial"/>
            </a:endParaRPr>
          </a:p>
          <a:p>
            <a:pPr marL="381110" indent="-381110">
              <a:buClr>
                <a:srgbClr val="000000"/>
              </a:buClr>
              <a:buFont typeface="Arial"/>
              <a:buChar char="•"/>
            </a:pPr>
            <a:endParaRPr lang="en-US" sz="1867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67" b="1" spc="-1" dirty="0">
                <a:solidFill>
                  <a:srgbClr val="000000"/>
                </a:solidFill>
                <a:latin typeface="Calibri"/>
                <a:ea typeface="DejaVu Sans"/>
              </a:rPr>
              <a:t>Will publish data and code once produced</a:t>
            </a:r>
            <a:endParaRPr lang="en-US" sz="1867" spc="-1" dirty="0">
              <a:solidFill>
                <a:srgbClr val="000000"/>
              </a:solidFill>
              <a:latin typeface="Arial"/>
            </a:endParaRPr>
          </a:p>
          <a:p>
            <a:pPr marL="381110" indent="-381110">
              <a:buClr>
                <a:srgbClr val="000000"/>
              </a:buClr>
              <a:buFont typeface="Arial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  <a:ea typeface="DejaVu Sans"/>
              </a:rPr>
              <a:t>Already during the study once ready for publication</a:t>
            </a:r>
          </a:p>
          <a:p>
            <a:pPr marL="990695" lvl="1" indent="-381110">
              <a:buClr>
                <a:srgbClr val="000000"/>
              </a:buClr>
              <a:buFont typeface="Arial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  <a:ea typeface="DejaVu Sans"/>
              </a:rPr>
              <a:t>Check for correctness, but no need to wait for studies to have used them</a:t>
            </a:r>
          </a:p>
          <a:p>
            <a:pPr marL="990695" lvl="1" indent="-381110">
              <a:buClr>
                <a:srgbClr val="000000"/>
              </a:buClr>
              <a:buFont typeface="Arial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Helps to get feedback early</a:t>
            </a:r>
          </a:p>
          <a:p>
            <a:pPr marL="381110" indent="-381110">
              <a:buClr>
                <a:srgbClr val="000000"/>
              </a:buClr>
              <a:buFont typeface="Arial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  <a:ea typeface="DejaVu Sans"/>
              </a:rPr>
              <a:t>Provide a reference for each set that must be used if the data/code is used (with version)</a:t>
            </a:r>
          </a:p>
          <a:p>
            <a:pPr marL="990695" lvl="1" indent="-381110">
              <a:buClr>
                <a:srgbClr val="000000"/>
              </a:buClr>
              <a:buFont typeface="Arial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</a:rPr>
              <a:t>Have to find way to implement versioning system</a:t>
            </a:r>
            <a:endParaRPr lang="en-US" sz="1867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buClr>
                <a:srgbClr val="000000"/>
              </a:buClr>
            </a:pPr>
            <a:endParaRPr lang="en-US" sz="1867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67" b="1" spc="-1" dirty="0">
                <a:solidFill>
                  <a:srgbClr val="000000"/>
                </a:solidFill>
                <a:latin typeface="Calibri"/>
                <a:ea typeface="DejaVu Sans"/>
              </a:rPr>
              <a:t>Offer lightweight registration on INDICO</a:t>
            </a:r>
            <a:endParaRPr lang="en-US" sz="1867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 marL="381110" indent="-381110">
              <a:buClr>
                <a:srgbClr val="000000"/>
              </a:buClr>
              <a:buFont typeface="Arial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  <a:ea typeface="DejaVu Sans"/>
              </a:rPr>
              <a:t>Ask people to do what is morally good</a:t>
            </a:r>
          </a:p>
          <a:p>
            <a:pPr marL="990695" lvl="1" indent="-381110">
              <a:buClr>
                <a:srgbClr val="000000"/>
              </a:buClr>
              <a:buFont typeface="Arial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  <a:ea typeface="DejaVu Sans"/>
              </a:rPr>
              <a:t>Provide email to establish mailing list to inform about potential updates and mistakes</a:t>
            </a:r>
            <a:endParaRPr lang="en-US" sz="1867" spc="-1" dirty="0">
              <a:solidFill>
                <a:srgbClr val="000000"/>
              </a:solidFill>
              <a:latin typeface="Arial"/>
            </a:endParaRPr>
          </a:p>
          <a:p>
            <a:pPr marL="990695" lvl="1" indent="-381110">
              <a:buClr>
                <a:srgbClr val="000000"/>
              </a:buClr>
              <a:buFont typeface="Arial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  <a:ea typeface="DejaVu Sans"/>
              </a:rPr>
              <a:t>Provide information about the (planned) use to help us justify our effort</a:t>
            </a:r>
            <a:endParaRPr lang="en-US" sz="1867" spc="-1" dirty="0">
              <a:solidFill>
                <a:srgbClr val="000000"/>
              </a:solidFill>
              <a:latin typeface="Arial"/>
            </a:endParaRPr>
          </a:p>
          <a:p>
            <a:pPr marL="990695" lvl="1" indent="-381110">
              <a:buClr>
                <a:srgbClr val="000000"/>
              </a:buClr>
              <a:buFont typeface="Arial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  <a:ea typeface="DejaVu Sans"/>
              </a:rPr>
              <a:t>Suggest to submit papers and talks to our review process</a:t>
            </a:r>
            <a:endParaRPr lang="en-US" sz="1867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1703512" y="256397"/>
            <a:ext cx="9041280" cy="575040"/>
          </a:xfrm>
          <a:prstGeom prst="rect">
            <a:avLst/>
          </a:prstGeom>
          <a:noFill/>
          <a:ln w="0">
            <a:noFill/>
          </a:ln>
        </p:spPr>
        <p:txBody>
          <a:bodyPr lIns="98880" tIns="49440" rIns="98880" bIns="49440" anchor="t">
            <a:noAutofit/>
          </a:bodyPr>
          <a:lstStyle/>
          <a:p>
            <a:r>
              <a:rPr lang="en-GB" sz="4800" b="0" i="1" spc="-1" dirty="0">
                <a:solidFill>
                  <a:srgbClr val="941100"/>
                </a:solidFill>
                <a:latin typeface="Calibri"/>
              </a:rPr>
              <a:t>Data/Code Access Policy</a:t>
            </a:r>
            <a:endParaRPr lang="en-US" sz="4800" b="0" i="1" spc="-1" dirty="0">
              <a:solidFill>
                <a:srgbClr val="9411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3071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2"/>
          <p:cNvSpPr/>
          <p:nvPr/>
        </p:nvSpPr>
        <p:spPr>
          <a:xfrm>
            <a:off x="143520" y="1135612"/>
            <a:ext cx="11743680" cy="555896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8880" tIns="49440" rIns="98880" bIns="4944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67" b="1" spc="-1" dirty="0">
                <a:solidFill>
                  <a:srgbClr val="000000"/>
                </a:solidFill>
                <a:latin typeface="Calibri"/>
              </a:rPr>
              <a:t>Publication and Speakers Board</a:t>
            </a:r>
            <a:endParaRPr lang="en-US" sz="1867" spc="-1" dirty="0">
              <a:solidFill>
                <a:srgbClr val="000000"/>
              </a:solidFill>
              <a:latin typeface="Calibri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</a:rPr>
              <a:t>Prefer one board at this moment but can have members with a focus more on one or the other</a:t>
            </a:r>
          </a:p>
          <a:p>
            <a:pPr>
              <a:lnSpc>
                <a:spcPct val="100000"/>
              </a:lnSpc>
            </a:pPr>
            <a:endParaRPr lang="en-US" sz="1867" b="1" spc="-1" dirty="0">
              <a:solidFill>
                <a:srgbClr val="000000"/>
              </a:solidFill>
              <a:latin typeface="Calibri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</a:rPr>
              <a:t>Will provide quality control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</a:rPr>
              <a:t>Review and approve </a:t>
            </a:r>
            <a:r>
              <a:rPr lang="en-US" sz="1867" spc="-1" dirty="0" err="1">
                <a:solidFill>
                  <a:srgbClr val="000000"/>
                </a:solidFill>
                <a:latin typeface="Calibri"/>
              </a:rPr>
              <a:t>MuCol</a:t>
            </a:r>
            <a:r>
              <a:rPr lang="en-US" sz="1867" spc="-1" dirty="0">
                <a:solidFill>
                  <a:srgbClr val="000000"/>
                </a:solidFill>
                <a:latin typeface="Calibri"/>
              </a:rPr>
              <a:t> and IMCC publications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</a:rPr>
              <a:t>Including review of author list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</a:rPr>
              <a:t>Review and approve talks and posters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sz="1867" spc="-1" dirty="0">
              <a:solidFill>
                <a:srgbClr val="000000"/>
              </a:solidFill>
              <a:latin typeface="Calibri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</a:rPr>
              <a:t>Will foster muon collider visibility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</a:rPr>
              <a:t>Propose talks and posters for IMCC and </a:t>
            </a:r>
            <a:r>
              <a:rPr lang="en-US" sz="1867" spc="-1" dirty="0" err="1">
                <a:solidFill>
                  <a:srgbClr val="000000"/>
                </a:solidFill>
                <a:latin typeface="Calibri"/>
              </a:rPr>
              <a:t>MuCol</a:t>
            </a:r>
            <a:r>
              <a:rPr lang="en-US" sz="1867" spc="-1" dirty="0">
                <a:solidFill>
                  <a:srgbClr val="000000"/>
                </a:solidFill>
                <a:latin typeface="Calibri"/>
              </a:rPr>
              <a:t> at important conferences and workshops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</a:rPr>
              <a:t>Identify opportunities for publications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sz="1867" spc="-1" dirty="0">
              <a:solidFill>
                <a:srgbClr val="000000"/>
              </a:solidFill>
              <a:latin typeface="Calibri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867" spc="-1" dirty="0" err="1">
                <a:solidFill>
                  <a:srgbClr val="000000"/>
                </a:solidFill>
                <a:latin typeface="Calibri"/>
              </a:rPr>
              <a:t>MuCol</a:t>
            </a:r>
            <a:r>
              <a:rPr lang="en-US" sz="1867" spc="-1" dirty="0">
                <a:solidFill>
                  <a:srgbClr val="000000"/>
                </a:solidFill>
                <a:latin typeface="Calibri"/>
              </a:rPr>
              <a:t> publications and talks will also have an IMCC reference</a:t>
            </a:r>
            <a:endParaRPr lang="en-US" sz="1867" b="1" spc="-1" dirty="0">
              <a:solidFill>
                <a:srgbClr val="000000"/>
              </a:solidFill>
              <a:latin typeface="Calibri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sz="1867" b="1" spc="-1" dirty="0">
              <a:solidFill>
                <a:srgbClr val="000000"/>
              </a:solidFill>
              <a:latin typeface="Calibri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</a:rPr>
              <a:t>Members will be appointed by study leader on proposal of board chair (Elias </a:t>
            </a:r>
            <a:r>
              <a:rPr lang="en-US" sz="1867" spc="-1" dirty="0" err="1">
                <a:solidFill>
                  <a:srgbClr val="000000"/>
                </a:solidFill>
                <a:latin typeface="Calibri"/>
              </a:rPr>
              <a:t>Metral</a:t>
            </a:r>
            <a:r>
              <a:rPr lang="en-US" sz="1867" spc="-1" dirty="0">
                <a:solidFill>
                  <a:srgbClr val="000000"/>
                </a:solidFill>
                <a:latin typeface="Calibri"/>
              </a:rPr>
              <a:t>)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sz="1867" spc="-1" dirty="0">
              <a:solidFill>
                <a:srgbClr val="000000"/>
              </a:solidFill>
              <a:latin typeface="Calibri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</a:rPr>
              <a:t>Board will propose detailed procedures to the CC, </a:t>
            </a:r>
            <a:r>
              <a:rPr lang="en-US" sz="1867" spc="-1" dirty="0" err="1">
                <a:solidFill>
                  <a:srgbClr val="000000"/>
                </a:solidFill>
                <a:latin typeface="Calibri"/>
              </a:rPr>
              <a:t>CLICdp</a:t>
            </a:r>
            <a:r>
              <a:rPr lang="en-US" sz="1867" spc="-1" dirty="0">
                <a:solidFill>
                  <a:srgbClr val="000000"/>
                </a:solidFill>
                <a:latin typeface="Calibri"/>
              </a:rPr>
              <a:t> rules are an excellent starting point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sz="1867" spc="-1" dirty="0">
              <a:solidFill>
                <a:srgbClr val="000000"/>
              </a:solidFill>
              <a:latin typeface="Calibri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867" spc="-1" dirty="0">
                <a:solidFill>
                  <a:srgbClr val="000000"/>
                </a:solidFill>
                <a:latin typeface="Calibri"/>
              </a:rPr>
              <a:t>Board will report to CC/study leader</a:t>
            </a:r>
          </a:p>
        </p:txBody>
      </p:sp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1703512" y="260648"/>
            <a:ext cx="9041280" cy="575040"/>
          </a:xfrm>
          <a:prstGeom prst="rect">
            <a:avLst/>
          </a:prstGeom>
          <a:noFill/>
          <a:ln w="0">
            <a:noFill/>
          </a:ln>
        </p:spPr>
        <p:txBody>
          <a:bodyPr lIns="98880" tIns="49440" rIns="98880" bIns="49440" anchor="t">
            <a:noAutofit/>
          </a:bodyPr>
          <a:lstStyle/>
          <a:p>
            <a:r>
              <a:rPr lang="en-GB" sz="4800" b="0" i="1" spc="-1" dirty="0">
                <a:solidFill>
                  <a:srgbClr val="941100"/>
                </a:solidFill>
                <a:latin typeface="Calibri"/>
              </a:rPr>
              <a:t>Publication Board ==&gt; ICB role</a:t>
            </a:r>
            <a:endParaRPr lang="en-US" sz="4800" b="0" i="1" spc="-1" dirty="0">
              <a:solidFill>
                <a:srgbClr val="941100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807D4A-9128-7880-9F46-D72FDFFB095A}"/>
              </a:ext>
            </a:extLst>
          </p:cNvPr>
          <p:cNvSpPr txBox="1"/>
          <p:nvPr/>
        </p:nvSpPr>
        <p:spPr>
          <a:xfrm rot="20071233">
            <a:off x="6888088" y="2132856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b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COMMENTS DUE IN TWO WEEKS!</a:t>
            </a:r>
          </a:p>
        </p:txBody>
      </p:sp>
    </p:spTree>
    <p:extLst>
      <p:ext uri="{BB962C8B-B14F-4D97-AF65-F5344CB8AC3E}">
        <p14:creationId xmlns:p14="http://schemas.microsoft.com/office/powerpoint/2010/main" val="1581351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1703512" y="260648"/>
            <a:ext cx="9041280" cy="575040"/>
          </a:xfrm>
          <a:prstGeom prst="rect">
            <a:avLst/>
          </a:prstGeom>
          <a:noFill/>
          <a:ln w="0">
            <a:noFill/>
          </a:ln>
        </p:spPr>
        <p:txBody>
          <a:bodyPr lIns="98880" tIns="49440" rIns="98880" bIns="49440" anchor="t">
            <a:noAutofit/>
          </a:bodyPr>
          <a:lstStyle/>
          <a:p>
            <a:r>
              <a:rPr lang="en-GB" sz="4800" b="0" i="1" spc="-1" dirty="0">
                <a:solidFill>
                  <a:srgbClr val="941100"/>
                </a:solidFill>
                <a:latin typeface="Calibri"/>
              </a:rPr>
              <a:t>Publication/Conference talk</a:t>
            </a:r>
            <a:br>
              <a:rPr lang="en-GB" sz="4800" b="0" i="1" spc="-1" dirty="0">
                <a:solidFill>
                  <a:srgbClr val="941100"/>
                </a:solidFill>
                <a:latin typeface="Calibri"/>
              </a:rPr>
            </a:br>
            <a:br>
              <a:rPr lang="en-GB" sz="4800" b="0" i="1" spc="-1" dirty="0">
                <a:solidFill>
                  <a:srgbClr val="941100"/>
                </a:solidFill>
                <a:latin typeface="Calibri"/>
              </a:rPr>
            </a:br>
            <a:endParaRPr lang="en-US" sz="3200" b="0" i="1" spc="-1" dirty="0">
              <a:solidFill>
                <a:srgbClr val="941100"/>
              </a:solidFill>
              <a:latin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2A647F-04A8-1851-EE7B-14D892F7993A}"/>
              </a:ext>
            </a:extLst>
          </p:cNvPr>
          <p:cNvSpPr txBox="1"/>
          <p:nvPr/>
        </p:nvSpPr>
        <p:spPr>
          <a:xfrm>
            <a:off x="335360" y="1700808"/>
            <a:ext cx="11017224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0" spc="-1" dirty="0">
                <a:solidFill>
                  <a:schemeClr val="tx1"/>
                </a:solidFill>
                <a:latin typeface="Calibri"/>
              </a:rPr>
              <a:t>The present working  </a:t>
            </a:r>
            <a:r>
              <a:rPr lang="en-GB" sz="2800" b="1" spc="-1" dirty="0" err="1">
                <a:solidFill>
                  <a:srgbClr val="941100"/>
                </a:solidFill>
                <a:latin typeface="Calibri"/>
              </a:rPr>
              <a:t>MuonCollider-ConferencePreparationTeam</a:t>
            </a:r>
            <a:r>
              <a:rPr lang="en-GB" sz="2800" b="1" spc="-1" dirty="0">
                <a:solidFill>
                  <a:srgbClr val="941100"/>
                </a:solidFill>
                <a:latin typeface="Calibri"/>
              </a:rPr>
              <a:t> </a:t>
            </a:r>
            <a:r>
              <a:rPr lang="en-GB" sz="2400" b="1" spc="-1" dirty="0">
                <a:solidFill>
                  <a:srgbClr val="941100"/>
                </a:solidFill>
                <a:latin typeface="Calibri"/>
              </a:rPr>
              <a:t> </a:t>
            </a:r>
          </a:p>
          <a:p>
            <a:r>
              <a:rPr lang="en-GB" sz="2400" spc="-1" dirty="0">
                <a:solidFill>
                  <a:schemeClr val="tx1"/>
                </a:solidFill>
                <a:latin typeface="Calibri"/>
              </a:rPr>
              <a:t>will keep </a:t>
            </a:r>
            <a:r>
              <a:rPr lang="en-GB" sz="2400" spc="-1">
                <a:solidFill>
                  <a:schemeClr val="tx1"/>
                </a:solidFill>
                <a:latin typeface="Calibri"/>
              </a:rPr>
              <a:t>acting as the </a:t>
            </a:r>
            <a:r>
              <a:rPr lang="en-GB" sz="2400" spc="-1" dirty="0">
                <a:solidFill>
                  <a:schemeClr val="tx1"/>
                </a:solidFill>
                <a:latin typeface="Calibri"/>
              </a:rPr>
              <a:t>Publication Board with</a:t>
            </a:r>
          </a:p>
          <a:p>
            <a:endParaRPr lang="en-GB" sz="2400" spc="-1" dirty="0">
              <a:solidFill>
                <a:schemeClr val="tx1"/>
              </a:solidFill>
              <a:latin typeface="Calibri"/>
            </a:endParaRPr>
          </a:p>
          <a:p>
            <a:pPr algn="ctr"/>
            <a:r>
              <a:rPr lang="en-GB" sz="2800" b="1" spc="-1" dirty="0">
                <a:solidFill>
                  <a:schemeClr val="tx1"/>
                </a:solidFill>
                <a:latin typeface="Calibri"/>
              </a:rPr>
              <a:t>Elias </a:t>
            </a:r>
            <a:r>
              <a:rPr lang="en-GB" sz="2800" b="1" spc="-1" dirty="0" err="1">
                <a:solidFill>
                  <a:schemeClr val="tx1"/>
                </a:solidFill>
                <a:latin typeface="Calibri"/>
              </a:rPr>
              <a:t>Metral</a:t>
            </a:r>
            <a:r>
              <a:rPr lang="en-GB" sz="2800" b="1" spc="-1" dirty="0">
                <a:solidFill>
                  <a:schemeClr val="tx1"/>
                </a:solidFill>
                <a:latin typeface="Calibri"/>
              </a:rPr>
              <a:t> </a:t>
            </a:r>
          </a:p>
          <a:p>
            <a:r>
              <a:rPr lang="en-GB" sz="2400" spc="-1" dirty="0">
                <a:solidFill>
                  <a:schemeClr val="tx1"/>
                </a:solidFill>
                <a:latin typeface="Calibri"/>
              </a:rPr>
              <a:t>elected for the </a:t>
            </a:r>
            <a:r>
              <a:rPr lang="en-GB" sz="2400" spc="-1" dirty="0" err="1">
                <a:solidFill>
                  <a:schemeClr val="tx1"/>
                </a:solidFill>
                <a:latin typeface="Calibri"/>
              </a:rPr>
              <a:t>MuCol</a:t>
            </a:r>
            <a:r>
              <a:rPr lang="en-GB" sz="2400" spc="-1" dirty="0">
                <a:solidFill>
                  <a:schemeClr val="tx1"/>
                </a:solidFill>
                <a:latin typeface="Calibri"/>
              </a:rPr>
              <a:t> project as </a:t>
            </a:r>
            <a:r>
              <a:rPr lang="en-US" sz="2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Dissemination and Communication Officer</a:t>
            </a:r>
          </a:p>
          <a:p>
            <a:endParaRPr lang="en-IT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800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794593-52F2-60E4-3D98-DF46AC4BC4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00368" y="1254697"/>
            <a:ext cx="5717353" cy="436880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WP Coordinators: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WP1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Roberto Losito (CERN)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WP2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Donatella Lucchesi (UNIPD)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WP3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Natalia Milas (ESS)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WP4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Chris Rogers (UKRI)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WP5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Antoine Chance (CEA)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WP6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Claude Marchand (CEA)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WP7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Luca Bottura (CERN)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WP8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Lucio Rossi (UNIMI)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FDF743-8094-7B7D-56B7-5DDB130E65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16</a:t>
            </a:fld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682BA6-6BA1-1AA0-DDD1-13B757CCD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4941" y="90486"/>
            <a:ext cx="8129984" cy="1143000"/>
          </a:xfrm>
        </p:spPr>
        <p:txBody>
          <a:bodyPr/>
          <a:lstStyle/>
          <a:p>
            <a:r>
              <a:rPr lang="en-US" sz="4400" b="0" i="1" dirty="0" err="1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MuCol</a:t>
            </a:r>
            <a:r>
              <a:rPr lang="en-US" sz="4400" b="0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EU project: </a:t>
            </a:r>
            <a:r>
              <a:rPr lang="en-US" sz="4400" b="0" i="1" dirty="0" err="1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Organisation</a:t>
            </a:r>
            <a:endParaRPr lang="en-GB" sz="4400" b="0" i="1" dirty="0">
              <a:solidFill>
                <a:srgbClr val="9411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D5B30B-B4E5-9CB2-5C87-761715244A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8647" y="2352676"/>
            <a:ext cx="5717353" cy="4368800"/>
          </a:xfrm>
        </p:spPr>
        <p:txBody>
          <a:bodyPr>
            <a:normAutofit fontScale="47500" lnSpcReduction="20000"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Study Leader : 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Daniel Schulte (CERN)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Technical Coordinator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(WP1 leader) : 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Roberto Losito (CERN)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Deputy Study Leader: 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Chris Rogers (UKRI)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Transversal Roles : 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Gender Adviser Officer : 				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E.J. Bahng (Iowa State University)</a:t>
            </a:r>
          </a:p>
          <a:p>
            <a:pPr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Communication and dissemination Officer: 	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Elias Metral (CERN)</a:t>
            </a:r>
          </a:p>
          <a:p>
            <a:endParaRPr 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76E506-01EA-8EBE-0F56-7EA4CFC3B068}"/>
              </a:ext>
            </a:extLst>
          </p:cNvPr>
          <p:cNvSpPr txBox="1"/>
          <p:nvPr/>
        </p:nvSpPr>
        <p:spPr>
          <a:xfrm>
            <a:off x="1216225" y="867479"/>
            <a:ext cx="54293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3497" indent="-34289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consortium includes </a:t>
            </a:r>
            <a:r>
              <a:rPr lang="en-US" strike="sngStrike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32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31Institutes:</a:t>
            </a:r>
          </a:p>
          <a:p>
            <a:pPr marL="666883" lvl="1" indent="-34289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as coordinator and beneficiary</a:t>
            </a:r>
          </a:p>
          <a:p>
            <a:pPr marL="666883" lvl="1" indent="-34289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 more Beneficiaries (no UK Institutes)</a:t>
            </a:r>
          </a:p>
          <a:p>
            <a:pPr marL="666883" lvl="1" indent="-34289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 Associated Partners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227185-C6B0-AA49-6BFE-A9F071049B34}"/>
              </a:ext>
            </a:extLst>
          </p:cNvPr>
          <p:cNvSpPr txBox="1"/>
          <p:nvPr/>
        </p:nvSpPr>
        <p:spPr>
          <a:xfrm>
            <a:off x="6926684" y="757889"/>
            <a:ext cx="3565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dirty="0">
                <a:hlinkClick r:id="rId3"/>
              </a:rPr>
              <a:t>https://mucol.web.cern.ch/</a:t>
            </a:r>
            <a:r>
              <a:rPr lang="en-GB" dirty="0"/>
              <a:t> </a:t>
            </a:r>
          </a:p>
        </p:txBody>
      </p:sp>
      <p:pic>
        <p:nvPicPr>
          <p:cNvPr id="10" name="Picture 2" descr="home">
            <a:extLst>
              <a:ext uri="{FF2B5EF4-FFF2-40B4-BE49-F238E27FC236}">
                <a16:creationId xmlns:a16="http://schemas.microsoft.com/office/drawing/2014/main" id="{4ACF4E62-8466-5120-2D48-25AD01BF3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1" y="0"/>
            <a:ext cx="1178134" cy="135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DDF7CEB-5BB0-0ED2-969D-FDC4FF2F4FF6}"/>
              </a:ext>
            </a:extLst>
          </p:cNvPr>
          <p:cNvSpPr txBox="1"/>
          <p:nvPr/>
        </p:nvSpPr>
        <p:spPr>
          <a:xfrm>
            <a:off x="6191633" y="5517232"/>
            <a:ext cx="5621720" cy="1107996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excellent reviewers score  14.5/15!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“The scientific goals of the project are clear and important”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“A muon Collider offers a way (..) that is </a:t>
            </a:r>
            <a:r>
              <a:rPr lang="en-US" sz="16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novel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6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complementary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existing approaches”</a:t>
            </a:r>
          </a:p>
        </p:txBody>
      </p:sp>
    </p:spTree>
    <p:extLst>
      <p:ext uri="{BB962C8B-B14F-4D97-AF65-F5344CB8AC3E}">
        <p14:creationId xmlns:p14="http://schemas.microsoft.com/office/powerpoint/2010/main" val="28986840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557A29-B8DA-CFEA-AFAB-D83942AE5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999656" y="2492896"/>
            <a:ext cx="7920880" cy="420119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20A7C1-2912-D6B9-AB2F-67E265E1639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19336" y="908720"/>
            <a:ext cx="11074400" cy="4714875"/>
          </a:xfrm>
        </p:spPr>
        <p:txBody>
          <a:bodyPr>
            <a:normAutofit/>
          </a:bodyPr>
          <a:lstStyle/>
          <a:p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MuCol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has been shaped to coordinate the effort of the International Muon Collider Collaboration towards the specific goal of providing a comprehensive input for the next European Strategy for Particle Physics Update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main deliverables will be yearly progress reports,  that will be used to edit the report that will be submitted to the ESPPU in 2025/26 as input from the Collaboration. 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same material can be used by the collaboration to provide input to other prioritization processes/funding agencies (e.g. P5 in US). 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B8B1D7-C2A2-A0D8-7282-07E669B63D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7793BB-9CF0-8DDC-D101-CDE1957D0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464" y="64541"/>
            <a:ext cx="9042400" cy="753567"/>
          </a:xfrm>
        </p:spPr>
        <p:txBody>
          <a:bodyPr/>
          <a:lstStyle/>
          <a:p>
            <a:r>
              <a:rPr lang="en-US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Goals of the project</a:t>
            </a:r>
            <a:endParaRPr lang="en-GB" i="1" dirty="0">
              <a:solidFill>
                <a:srgbClr val="9411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1155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B8B1D7-C2A2-A0D8-7282-07E669B63D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7793BB-9CF0-8DDC-D101-CDE1957D0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5520" y="6648"/>
            <a:ext cx="10769600" cy="753567"/>
          </a:xfrm>
        </p:spPr>
        <p:txBody>
          <a:bodyPr/>
          <a:lstStyle/>
          <a:p>
            <a:r>
              <a:rPr lang="en-US" sz="4400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Scientific and technical organization</a:t>
            </a:r>
            <a:endParaRPr lang="en-GB" sz="4400" i="1" dirty="0">
              <a:solidFill>
                <a:srgbClr val="9411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234D91E7-B023-A1DF-C622-1DEEC9893E0F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 bwMode="auto">
          <a:xfrm>
            <a:off x="20092" y="548680"/>
            <a:ext cx="6904079" cy="320264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CA72A2-D4F9-B941-6353-065F412CFF17}"/>
              </a:ext>
            </a:extLst>
          </p:cNvPr>
          <p:cNvSpPr txBox="1">
            <a:spLocks/>
          </p:cNvSpPr>
          <p:nvPr/>
        </p:nvSpPr>
        <p:spPr>
          <a:xfrm>
            <a:off x="1559496" y="3971769"/>
            <a:ext cx="10124480" cy="2591553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667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667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667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667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667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All along the duration of the project we will animate a table of parameters, covering both the accelerator layout and the main technologies (magnets, 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RF, beam diagnostics…)</a:t>
            </a:r>
          </a:p>
          <a:p>
            <a:pPr fontAlgn="auto">
              <a:spcAft>
                <a:spcPts val="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Overleaf document being edited, during the project we will publish</a:t>
            </a:r>
          </a:p>
          <a:p>
            <a:pPr lvl="1" fontAlgn="auto">
              <a:spcAft>
                <a:spcPts val="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M6: Tentative Parameters</a:t>
            </a:r>
          </a:p>
          <a:p>
            <a:pPr lvl="1" fontAlgn="auto">
              <a:spcAft>
                <a:spcPts val="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M18: Preliminary Parameters</a:t>
            </a:r>
          </a:p>
          <a:p>
            <a:pPr lvl="1" fontAlgn="auto">
              <a:spcAft>
                <a:spcPts val="0"/>
              </a:spcAft>
            </a:pP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M30: Consolidated Parameters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4214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07368" y="1196753"/>
            <a:ext cx="11377264" cy="2016224"/>
          </a:xfrm>
        </p:spPr>
        <p:txBody>
          <a:bodyPr>
            <a:norm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Milestones for year 1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/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Website online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M2: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WP1 (CERN)</a:t>
            </a:r>
          </a:p>
          <a:p>
            <a:pPr lvl="1"/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Kick-off meeting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by M3: M2</a:t>
            </a:r>
          </a:p>
          <a:p>
            <a:pPr lvl="1"/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Tentative Parameters available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M6: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WP1 (SL) + all</a:t>
            </a:r>
          </a:p>
          <a:p>
            <a:pPr lvl="1"/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Training on detector design and physics performance tools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 M6,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WP2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sz="20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Milestones &amp; Deliverables</a:t>
            </a:r>
            <a:endParaRPr lang="en-GB" i="1" dirty="0">
              <a:solidFill>
                <a:srgbClr val="9411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09EC39-2000-6594-CF17-969B5CF8C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3196085"/>
            <a:ext cx="6283052" cy="363129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676EBB-1CD5-0DD5-6B78-7431B61E0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2584" y="3190866"/>
            <a:ext cx="4804744" cy="365862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63598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D91CC2F4-4AF3-2185-09F5-7BCC69E62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448" y="188640"/>
            <a:ext cx="8917443" cy="761333"/>
          </a:xfrm>
        </p:spPr>
        <p:txBody>
          <a:bodyPr>
            <a:normAutofit/>
          </a:bodyPr>
          <a:lstStyle/>
          <a:p>
            <a:pPr algn="ctr"/>
            <a:r>
              <a:rPr lang="en-US" sz="4400" b="0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2AF045-FF11-0852-9BBB-6D603CFF59D8}"/>
              </a:ext>
            </a:extLst>
          </p:cNvPr>
          <p:cNvSpPr txBox="1"/>
          <p:nvPr/>
        </p:nvSpPr>
        <p:spPr>
          <a:xfrm>
            <a:off x="310680" y="1412776"/>
            <a:ext cx="1188132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18:00 → 18:20 	ICB chair report                             										Nadia </a:t>
            </a:r>
            <a:r>
              <a:rPr lang="en-GB" sz="20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Pastrone</a:t>
            </a: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18:20 → 18:35 	IMCC Project Leader : key points - including publication policies proposal     Daniel Schulte  </a:t>
            </a:r>
          </a:p>
          <a:p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18:35 → 18:50     Steering Board chair: key points to CB 									Steinar </a:t>
            </a:r>
            <a:r>
              <a:rPr lang="en-GB" sz="20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Stapnes</a:t>
            </a: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18:50 → 19:05     </a:t>
            </a:r>
            <a:r>
              <a:rPr lang="en-GB" sz="20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MuCol</a:t>
            </a: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EU project: plans and key points									Roberto </a:t>
            </a:r>
            <a:r>
              <a:rPr lang="en-GB" sz="20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Losito</a:t>
            </a: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19:05 → 19:20     Resources: status of contributions and future plans						Luca </a:t>
            </a:r>
            <a:r>
              <a:rPr lang="en-GB" sz="20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Bottura</a:t>
            </a: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</a:t>
            </a:r>
          </a:p>
          <a:p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19:25 → 19:45     Publications/authors policies: discussion</a:t>
            </a:r>
          </a:p>
          <a:p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19:50 → 20:00     AOB - any news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6210CB-3B5D-80FE-C922-6E5BA4CF04D0}"/>
              </a:ext>
            </a:extLst>
          </p:cNvPr>
          <p:cNvSpPr txBox="1"/>
          <p:nvPr/>
        </p:nvSpPr>
        <p:spPr>
          <a:xfrm>
            <a:off x="443372" y="4730368"/>
            <a:ext cx="113052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b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Very OPEN ICB: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I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 and deputies  –   SB full committee  –   IMCC and MuCol Coordination Committee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I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Institutes – MoC signed/considering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I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Institutes – EU MuCol beneficiaries/associated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I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 laboratories waiting for P5 final report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327EB9-3BDD-65F7-CE57-928BED9EA9B1}"/>
              </a:ext>
            </a:extLst>
          </p:cNvPr>
          <p:cNvSpPr txBox="1">
            <a:spLocks/>
          </p:cNvSpPr>
          <p:nvPr/>
        </p:nvSpPr>
        <p:spPr>
          <a:xfrm>
            <a:off x="1318792" y="3966195"/>
            <a:ext cx="9865096" cy="761333"/>
          </a:xfrm>
          <a:prstGeom prst="rect">
            <a:avLst/>
          </a:prstGeom>
        </p:spPr>
        <p:txBody>
          <a:bodyPr vert="horz" lIns="0" tIns="0" rIns="0" bIns="0">
            <a:normAutofit fontScale="77500" lnSpcReduction="20000"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4400" b="0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Crucial time to enlarge and strengthen the community! </a:t>
            </a:r>
          </a:p>
        </p:txBody>
      </p:sp>
    </p:spTree>
    <p:extLst>
      <p:ext uri="{BB962C8B-B14F-4D97-AF65-F5344CB8AC3E}">
        <p14:creationId xmlns:p14="http://schemas.microsoft.com/office/powerpoint/2010/main" val="14075470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D91CC2F4-4AF3-2185-09F5-7BCC69E62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8640"/>
            <a:ext cx="10920536" cy="76133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0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 steps to enlarge the international collaboration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3D0362-6573-AD03-6E5C-F206363EF999}"/>
              </a:ext>
            </a:extLst>
          </p:cNvPr>
          <p:cNvSpPr txBox="1"/>
          <p:nvPr/>
        </p:nvSpPr>
        <p:spPr>
          <a:xfrm flipH="1">
            <a:off x="839415" y="982176"/>
            <a:ext cx="1135258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Both  partecipation and resources!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IMCC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 project MuCol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 Muon Collider Coordination Group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INFRA-TECH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Detector R&amp;D: 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r>
              <a:rPr lang="en-GB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DRD – Implementation of Roadmap coordinated by ECFA 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85850" lvl="1" indent="-342900">
              <a:buFont typeface="Courier New" panose="02070309020205020404" pitchFamily="49" charset="0"/>
              <a:buChar char="o"/>
            </a:pPr>
            <a:r>
              <a:rPr lang="en-GB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CPAD initiative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en-GB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new detector research U.S. consortia –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Accelerator R&amp;D: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r>
              <a:rPr lang="en-GB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Roadmap coordinated by LDG</a:t>
            </a:r>
          </a:p>
          <a:p>
            <a:pPr marL="1085850" lvl="1" indent="-342900">
              <a:buFont typeface="Courier New" panose="02070309020205020404" pitchFamily="49" charset="0"/>
              <a:buChar char="o"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 motivation through the U.S. Snowmass/P5 process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IMCC Interim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GB" sz="24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eport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GB" sz="800" b="1" dirty="0"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2400" b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Many important places to show our updated progress as a strong community!</a:t>
            </a:r>
            <a:endParaRPr lang="en-GB" sz="2400" b="1" dirty="0">
              <a:solidFill>
                <a:srgbClr val="9411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022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D91CC2F4-4AF3-2185-09F5-7BCC69E62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188640"/>
            <a:ext cx="10153128" cy="761333"/>
          </a:xfrm>
        </p:spPr>
        <p:txBody>
          <a:bodyPr>
            <a:normAutofit/>
          </a:bodyPr>
          <a:lstStyle/>
          <a:p>
            <a:pPr algn="ctr"/>
            <a:r>
              <a:rPr lang="en-US" sz="4400" b="0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MUST— I.FAST </a:t>
            </a:r>
          </a:p>
        </p:txBody>
      </p:sp>
      <p:pic>
        <p:nvPicPr>
          <p:cNvPr id="1026" name="Picture 2" descr="I.FAST 2nd Annual Meeting">
            <a:extLst>
              <a:ext uri="{FF2B5EF4-FFF2-40B4-BE49-F238E27FC236}">
                <a16:creationId xmlns:a16="http://schemas.microsoft.com/office/drawing/2014/main" id="{94CAAED0-847F-A0D8-4E7E-7786E6AA5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5" y="21729"/>
            <a:ext cx="2882900" cy="17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1BA827-0B99-2AFE-CB1C-556A9D8B03B6}"/>
              </a:ext>
            </a:extLst>
          </p:cNvPr>
          <p:cNvSpPr txBox="1"/>
          <p:nvPr/>
        </p:nvSpPr>
        <p:spPr>
          <a:xfrm>
            <a:off x="6528048" y="3108103"/>
            <a:ext cx="5040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https://indico.cern.ch/event/1204855/</a:t>
            </a:r>
            <a:endParaRPr lang="en-IT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6B46B5-7736-38A1-FDE9-3EB17275AF77}"/>
              </a:ext>
            </a:extLst>
          </p:cNvPr>
          <p:cNvSpPr txBox="1"/>
          <p:nvPr/>
        </p:nvSpPr>
        <p:spPr>
          <a:xfrm>
            <a:off x="1163452" y="1769275"/>
            <a:ext cx="10729192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I.FAST (Innovation Fostering in Accelerator Science and Technology) Innovation Pilot project for the Particle Accelerator community is organising its second Annual Meeting in Trieste, Italy 17–21 Apr 2023</a:t>
            </a:r>
          </a:p>
          <a:p>
            <a:endParaRPr lang="en-GB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3200" b="1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aware of synergies to enlarge for IMCC  </a:t>
            </a:r>
          </a:p>
        </p:txBody>
      </p:sp>
    </p:spTree>
    <p:extLst>
      <p:ext uri="{BB962C8B-B14F-4D97-AF65-F5344CB8AC3E}">
        <p14:creationId xmlns:p14="http://schemas.microsoft.com/office/powerpoint/2010/main" val="8578227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D91CC2F4-4AF3-2185-09F5-7BCC69E62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436" y="2780928"/>
            <a:ext cx="10153128" cy="761333"/>
          </a:xfrm>
        </p:spPr>
        <p:txBody>
          <a:bodyPr>
            <a:normAutofit/>
          </a:bodyPr>
          <a:lstStyle/>
          <a:p>
            <a:pPr algn="ctr"/>
            <a:r>
              <a:rPr lang="en-US" sz="4400" b="0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extras</a:t>
            </a:r>
          </a:p>
        </p:txBody>
      </p:sp>
    </p:spTree>
    <p:extLst>
      <p:ext uri="{BB962C8B-B14F-4D97-AF65-F5344CB8AC3E}">
        <p14:creationId xmlns:p14="http://schemas.microsoft.com/office/powerpoint/2010/main" val="1072216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D91CC2F4-4AF3-2185-09F5-7BCC69E62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77445"/>
            <a:ext cx="10585176" cy="76133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0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Interesting and challenging time …..</a:t>
            </a:r>
            <a:br>
              <a:rPr lang="en-US" sz="4400" b="0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4400" b="0" i="1" dirty="0">
              <a:solidFill>
                <a:srgbClr val="9411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0AFCB21-A482-A985-1974-C8F9E86A23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178" y="1310973"/>
            <a:ext cx="3722579" cy="260227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8815018-A53F-A912-2998-19811584339E}"/>
              </a:ext>
            </a:extLst>
          </p:cNvPr>
          <p:cNvSpPr txBox="1">
            <a:spLocks/>
          </p:cNvSpPr>
          <p:nvPr/>
        </p:nvSpPr>
        <p:spPr>
          <a:xfrm>
            <a:off x="839416" y="3889293"/>
            <a:ext cx="2808312" cy="288032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1800" b="0" i="1" dirty="0">
                <a:solidFill>
                  <a:srgbClr val="0070C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Accelerator R&amp;D Roadmap</a:t>
            </a:r>
            <a:endParaRPr lang="en-IT" sz="18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6B16464-73EA-86C7-0EAC-752122BF8B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43" t="28432" r="3785" b="22002"/>
          <a:stretch/>
        </p:blipFill>
        <p:spPr>
          <a:xfrm>
            <a:off x="4112225" y="1123142"/>
            <a:ext cx="5328592" cy="168757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D9E0C6D-4127-FA0E-A93A-A7803424F9A0}"/>
              </a:ext>
            </a:extLst>
          </p:cNvPr>
          <p:cNvSpPr txBox="1"/>
          <p:nvPr/>
        </p:nvSpPr>
        <p:spPr>
          <a:xfrm>
            <a:off x="6113850" y="960970"/>
            <a:ext cx="2471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18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Detector R&amp;D Roadmap</a:t>
            </a:r>
            <a:endParaRPr lang="en-IT" sz="1800" i="1" dirty="0">
              <a:solidFill>
                <a:srgbClr val="0070C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A3AC3B-80D3-B1DF-4064-601C470C7FB6}"/>
              </a:ext>
            </a:extLst>
          </p:cNvPr>
          <p:cNvSpPr txBox="1">
            <a:spLocks/>
          </p:cNvSpPr>
          <p:nvPr/>
        </p:nvSpPr>
        <p:spPr>
          <a:xfrm>
            <a:off x="197789" y="4785694"/>
            <a:ext cx="6192688" cy="761333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200" b="0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promote collaboration participating to common R&amp;D efforts</a:t>
            </a:r>
            <a:br>
              <a:rPr lang="en-US" sz="3200" b="0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3200" b="0" i="1" dirty="0">
              <a:solidFill>
                <a:srgbClr val="9411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CCD0BB-85AA-ADCB-5690-94906CC137C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935" t="7354" r="6833" b="26430"/>
          <a:stretch/>
        </p:blipFill>
        <p:spPr>
          <a:xfrm>
            <a:off x="10056440" y="1524433"/>
            <a:ext cx="1587727" cy="1080120"/>
          </a:xfrm>
          <a:prstGeom prst="rect">
            <a:avLst/>
          </a:prstGeom>
        </p:spPr>
      </p:pic>
      <p:pic>
        <p:nvPicPr>
          <p:cNvPr id="5" name="Picture 4" descr="A close-up of a document&#10;&#10;Description automatically generated with low confidence">
            <a:extLst>
              <a:ext uri="{FF2B5EF4-FFF2-40B4-BE49-F238E27FC236}">
                <a16:creationId xmlns:a16="http://schemas.microsoft.com/office/drawing/2014/main" id="{50BB5476-7592-9031-056F-A7FD27BEFC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25964" y="2844931"/>
            <a:ext cx="4826620" cy="365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417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D91CC2F4-4AF3-2185-09F5-7BCC69E62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85550"/>
            <a:ext cx="10585176" cy="76133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0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Shared aspiration</a:t>
            </a:r>
            <a:br>
              <a:rPr lang="en-US" sz="4400" b="0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4400" b="0" i="1" dirty="0">
              <a:solidFill>
                <a:srgbClr val="9411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A41A12-B182-DC24-C987-85F9BA5B9104}"/>
              </a:ext>
            </a:extLst>
          </p:cNvPr>
          <p:cNvSpPr txBox="1"/>
          <p:nvPr/>
        </p:nvSpPr>
        <p:spPr>
          <a:xfrm>
            <a:off x="3645590" y="45088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E759A6-CEF0-9914-381A-69E822E43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383" y="2426650"/>
            <a:ext cx="5792883" cy="30561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58B460-2B0C-7183-9C05-ED54851D735F}"/>
              </a:ext>
            </a:extLst>
          </p:cNvPr>
          <p:cNvSpPr txBox="1"/>
          <p:nvPr/>
        </p:nvSpPr>
        <p:spPr>
          <a:xfrm>
            <a:off x="-30460" y="5639523"/>
            <a:ext cx="7066893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algn="ctr"/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Snowmass future collider planning schedule</a:t>
            </a:r>
          </a:p>
          <a:p>
            <a:pPr marL="0" lvl="2" algn="ctr"/>
            <a:r>
              <a:rPr lang="fr-FR" sz="2400" dirty="0" err="1">
                <a:solidFill>
                  <a:srgbClr val="FFC000"/>
                </a:solidFill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preparation</a:t>
            </a:r>
            <a:r>
              <a:rPr lang="fr-FR" sz="2400" dirty="0"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 – </a:t>
            </a:r>
            <a:r>
              <a:rPr lang="fr-FR" sz="2400" dirty="0">
                <a:solidFill>
                  <a:srgbClr val="FF0000"/>
                </a:solidFill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construction - </a:t>
            </a:r>
            <a:r>
              <a:rPr lang="fr-FR" sz="2400" dirty="0" err="1">
                <a:solidFill>
                  <a:srgbClr val="00B050"/>
                </a:solidFill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physics</a:t>
            </a:r>
            <a:r>
              <a:rPr lang="fr-FR" sz="2400" dirty="0">
                <a:solidFill>
                  <a:srgbClr val="FF0000"/>
                </a:solidFill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 </a:t>
            </a:r>
            <a:r>
              <a:rPr lang="fr-FR" sz="2400" dirty="0"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- </a:t>
            </a:r>
            <a:r>
              <a:rPr lang="fr-FR" sz="2400" dirty="0" err="1">
                <a:solidFill>
                  <a:srgbClr val="00B050"/>
                </a:solidFill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ee</a:t>
            </a:r>
            <a:r>
              <a:rPr lang="fr-FR" sz="2400" dirty="0"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,</a:t>
            </a:r>
            <a:r>
              <a:rPr lang="fr-FR" sz="2400" dirty="0">
                <a:solidFill>
                  <a:srgbClr val="00B050"/>
                </a:solidFill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 </a:t>
            </a:r>
            <a:r>
              <a:rPr lang="fr-FR" sz="2400" dirty="0" err="1">
                <a:solidFill>
                  <a:srgbClr val="0070C0"/>
                </a:solidFill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hh</a:t>
            </a:r>
            <a:r>
              <a:rPr lang="fr-FR" sz="2400" dirty="0"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, </a:t>
            </a:r>
            <a:r>
              <a:rPr lang="fr-FR" sz="2400" dirty="0" err="1">
                <a:solidFill>
                  <a:schemeClr val="accent6"/>
                </a:solidFill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μμ</a:t>
            </a:r>
            <a:r>
              <a:rPr lang="fr-FR" sz="2400" dirty="0">
                <a:solidFill>
                  <a:srgbClr val="0070C0"/>
                </a:solidFill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 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ea typeface="Batang" panose="02030600000101010101" pitchFamily="18" charset="-127"/>
              <a:cs typeface="Calibri" panose="020F0502020204030204" pitchFamily="34" charset="0"/>
            </a:endParaRPr>
          </a:p>
          <a:p>
            <a:pPr marL="0" lvl="2" algn="ctr"/>
            <a:r>
              <a:rPr lang="en-GB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Muon Collider Forum Report</a:t>
            </a:r>
            <a:endParaRPr lang="fr-FR" sz="20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2" descr="Muon4Future">
            <a:extLst>
              <a:ext uri="{FF2B5EF4-FFF2-40B4-BE49-F238E27FC236}">
                <a16:creationId xmlns:a16="http://schemas.microsoft.com/office/drawing/2014/main" id="{D4F4D62C-9640-DB84-5777-491658944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92" y="4392071"/>
            <a:ext cx="4367808" cy="2181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152394-CB3B-CA76-1AB0-623E9671FA51}"/>
              </a:ext>
            </a:extLst>
          </p:cNvPr>
          <p:cNvSpPr txBox="1"/>
          <p:nvPr/>
        </p:nvSpPr>
        <p:spPr>
          <a:xfrm>
            <a:off x="10278527" y="4322571"/>
            <a:ext cx="1913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Muon4Future</a:t>
            </a:r>
            <a:endParaRPr lang="en-IT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D50CCE-E2E8-3EC6-3A4C-AFFAADC09F29}"/>
              </a:ext>
            </a:extLst>
          </p:cNvPr>
          <p:cNvSpPr txBox="1"/>
          <p:nvPr/>
        </p:nvSpPr>
        <p:spPr>
          <a:xfrm>
            <a:off x="6398426" y="1935890"/>
            <a:ext cx="579357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spcBef>
                <a:spcPts val="0"/>
              </a:spcBef>
              <a:buFont typeface="Arial" charset="0"/>
              <a:buNone/>
            </a:pPr>
            <a:endParaRPr lang="en-US" sz="1600" b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US" sz="16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Scope: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•  Focus on the high-energy frontier  and two energy ranges: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–   </a:t>
            </a:r>
            <a:r>
              <a:rPr lang="en-US" sz="16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3   </a:t>
            </a:r>
            <a:r>
              <a:rPr lang="en-US" sz="16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TeV</a:t>
            </a: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   </a:t>
            </a:r>
            <a:b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    if possible with technology ready for construction in 10-20 years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– </a:t>
            </a:r>
            <a:r>
              <a:rPr lang="en-US" sz="16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10+ </a:t>
            </a:r>
            <a:r>
              <a:rPr lang="en-US" sz="16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TeV</a:t>
            </a: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  with more advanced technology, </a:t>
            </a:r>
            <a:b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   </a:t>
            </a:r>
            <a:r>
              <a:rPr lang="en-US" sz="16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the reason to choose muon colliders </a:t>
            </a:r>
            <a:endParaRPr lang="en-US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•  Explore synergies with other options (neutrino/</a:t>
            </a:r>
            <a:r>
              <a:rPr lang="en-US" sz="16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higgs</a:t>
            </a: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factory)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•  Define </a:t>
            </a:r>
            <a:r>
              <a:rPr lang="en-US" sz="16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R&amp;D path </a:t>
            </a:r>
            <a:endParaRPr lang="en-US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8BB46E-0E54-DF04-2B0F-9E64E3592AC0}"/>
              </a:ext>
            </a:extLst>
          </p:cNvPr>
          <p:cNvSpPr txBox="1"/>
          <p:nvPr/>
        </p:nvSpPr>
        <p:spPr>
          <a:xfrm>
            <a:off x="315512" y="611087"/>
            <a:ext cx="674594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US" sz="16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Objective</a:t>
            </a: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: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In time for the next ESPPU, the Design Study based at CERN</a:t>
            </a: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aims to </a:t>
            </a:r>
            <a:r>
              <a:rPr lang="en-US" sz="16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establish whether the investment into a full CDR and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US" sz="16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a demonstrator is scientifically justified</a:t>
            </a: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.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It will </a:t>
            </a:r>
            <a:r>
              <a:rPr lang="en-US" sz="16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provide a baseline concept….</a:t>
            </a:r>
            <a:endParaRPr lang="en-US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It will also </a:t>
            </a:r>
            <a:r>
              <a:rPr lang="en-US" sz="16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identify an R&amp;D path to demonstrate the feasibility of the collider</a:t>
            </a:r>
            <a:r>
              <a:rPr lang="en-US" sz="16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. </a:t>
            </a:r>
            <a:endParaRPr lang="en-US" sz="1600" b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endParaRPr lang="en-US" sz="1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0" name="Picture 4" descr="home">
            <a:extLst>
              <a:ext uri="{FF2B5EF4-FFF2-40B4-BE49-F238E27FC236}">
                <a16:creationId xmlns:a16="http://schemas.microsoft.com/office/drawing/2014/main" id="{C1EE9B11-C8A3-30C7-11A9-CD09C6460E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176" y="1206263"/>
            <a:ext cx="1133692" cy="130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ACE8F9A-D1F4-E741-4736-14E75231F363}"/>
              </a:ext>
            </a:extLst>
          </p:cNvPr>
          <p:cNvSpPr txBox="1"/>
          <p:nvPr/>
        </p:nvSpPr>
        <p:spPr>
          <a:xfrm rot="21100015">
            <a:off x="5998438" y="468942"/>
            <a:ext cx="48811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rgbClr val="800000"/>
                </a:solidFill>
                <a:latin typeface="+mn-lt"/>
              </a:rPr>
              <a:t>Advances in detector and accelerator pair </a:t>
            </a:r>
          </a:p>
          <a:p>
            <a:pPr algn="ctr"/>
            <a:r>
              <a:rPr lang="en-GB" sz="1800" b="1" dirty="0">
                <a:solidFill>
                  <a:srgbClr val="800000"/>
                </a:solidFill>
                <a:latin typeface="+mn-lt"/>
              </a:rPr>
              <a:t>with the opportunities of the physics case </a:t>
            </a:r>
            <a:endParaRPr lang="en-GB" sz="1800" b="1" dirty="0">
              <a:solidFill>
                <a:srgbClr val="8000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6824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D91CC2F4-4AF3-2185-09F5-7BCC69E62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430" y="27954"/>
            <a:ext cx="8917443" cy="761333"/>
          </a:xfrm>
        </p:spPr>
        <p:txBody>
          <a:bodyPr>
            <a:normAutofit/>
          </a:bodyPr>
          <a:lstStyle/>
          <a:p>
            <a:pPr algn="ctr"/>
            <a:r>
              <a:rPr lang="en-US" sz="4400" b="0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Institutes/Countries/Funding Agencies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E79329B-8511-A462-A934-4E06996F7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701529"/>
              </p:ext>
            </p:extLst>
          </p:nvPr>
        </p:nvGraphicFramePr>
        <p:xfrm>
          <a:off x="7896200" y="949973"/>
          <a:ext cx="2755900" cy="28829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56149">
                  <a:extLst>
                    <a:ext uri="{9D8B030D-6E8A-4147-A177-3AD203B41FA5}">
                      <a16:colId xmlns:a16="http://schemas.microsoft.com/office/drawing/2014/main" val="1487132819"/>
                    </a:ext>
                  </a:extLst>
                </a:gridCol>
                <a:gridCol w="1472981">
                  <a:extLst>
                    <a:ext uri="{9D8B030D-6E8A-4147-A177-3AD203B41FA5}">
                      <a16:colId xmlns:a16="http://schemas.microsoft.com/office/drawing/2014/main" val="353305343"/>
                    </a:ext>
                  </a:extLst>
                </a:gridCol>
                <a:gridCol w="826770">
                  <a:extLst>
                    <a:ext uri="{9D8B030D-6E8A-4147-A177-3AD203B41FA5}">
                      <a16:colId xmlns:a16="http://schemas.microsoft.com/office/drawing/2014/main" val="3069843303"/>
                    </a:ext>
                  </a:extLst>
                </a:gridCol>
              </a:tblGrid>
              <a:tr h="2032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IMCC Activities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 err="1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MuCol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05131177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r" fontAlgn="b"/>
                      <a:r>
                        <a:rPr lang="en-IT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Physics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075485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IT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Detector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1562788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r" fontAlgn="b"/>
                      <a:r>
                        <a:rPr lang="en-IT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MDI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9419595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IT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Proton Complex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WP3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042956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IT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Muon Prod/cooling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WP4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5213456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IT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Accelerator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649294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IT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Collider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952345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IT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Magnets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6373552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IT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WP6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68644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IT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en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matter/target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4395639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r" fontAlgn="b"/>
                      <a:r>
                        <a:rPr lang="en-IT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Collective effects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707307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IT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endParaRPr lang="en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Demonstrator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5700338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IT" sz="1200" b="1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Cooling Cell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WP8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2372400"/>
                  </a:ext>
                </a:extLst>
              </a:tr>
            </a:tbl>
          </a:graphicData>
        </a:graphic>
      </p:graphicFrame>
      <p:pic>
        <p:nvPicPr>
          <p:cNvPr id="4" name="Picture 3" descr="CoordinationCommittee.pdf">
            <a:extLst>
              <a:ext uri="{FF2B5EF4-FFF2-40B4-BE49-F238E27FC236}">
                <a16:creationId xmlns:a16="http://schemas.microsoft.com/office/drawing/2014/main" id="{E5427133-BF39-644A-AD15-DCD9B1EC30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1" t="12479" r="12835" b="10585"/>
          <a:stretch/>
        </p:blipFill>
        <p:spPr>
          <a:xfrm rot="16200000">
            <a:off x="3816401" y="-21739"/>
            <a:ext cx="2126573" cy="34407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4509EA-8DFD-13B5-25D9-4707FAB72427}"/>
              </a:ext>
            </a:extLst>
          </p:cNvPr>
          <p:cNvSpPr txBox="1"/>
          <p:nvPr/>
        </p:nvSpPr>
        <p:spPr>
          <a:xfrm>
            <a:off x="206990" y="1364965"/>
            <a:ext cx="380077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need:</a:t>
            </a:r>
          </a:p>
          <a:p>
            <a:pPr marL="342900" indent="-342900">
              <a:buAutoNum type="arabicParenR"/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ll our enthusiasm!</a:t>
            </a:r>
          </a:p>
          <a:p>
            <a:pPr marL="342900" indent="-342900">
              <a:buAutoNum type="arabicParenR"/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our diverse great knowledge</a:t>
            </a:r>
          </a:p>
          <a:p>
            <a:pPr marL="342900" indent="-342900">
              <a:buAutoNum type="arabicParenR"/>
            </a:pPr>
            <a:r>
              <a:rPr lang="en-GB" sz="2000" b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IT" sz="2000" b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etter shared rules to</a:t>
            </a:r>
            <a:r>
              <a:rPr lang="en-IT" sz="2000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342900" indent="-342900">
              <a:buAutoNum type="arabicParenR"/>
            </a:pPr>
            <a:r>
              <a:rPr lang="en-GB" sz="2000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IT" sz="2000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dentify </a:t>
            </a:r>
            <a:r>
              <a:rPr lang="en-IT" sz="2000" b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resources</a:t>
            </a:r>
          </a:p>
          <a:p>
            <a:pPr marL="342900" indent="-342900">
              <a:buAutoNum type="arabicParenR"/>
            </a:pPr>
            <a:r>
              <a:rPr lang="en-GB" sz="2000" b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IT" sz="2000" b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ublish our results </a:t>
            </a:r>
            <a:r>
              <a:rPr lang="en-IT" sz="2000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a fair way</a:t>
            </a:r>
          </a:p>
          <a:p>
            <a:pPr marL="342900" indent="-342900">
              <a:buAutoNum type="arabicParenR"/>
            </a:pPr>
            <a:r>
              <a:rPr lang="en-GB" sz="2000" b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IT" sz="2000" b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ecognize authorship</a:t>
            </a:r>
          </a:p>
          <a:p>
            <a:pPr marL="342900" indent="-342900">
              <a:buAutoNum type="arabicParenR"/>
            </a:pPr>
            <a:r>
              <a:rPr lang="en-IT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……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D9BDC6-BDDA-E4F1-1FCE-48C67DF875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473" t="10718" r="16885"/>
          <a:stretch/>
        </p:blipFill>
        <p:spPr>
          <a:xfrm rot="5400000">
            <a:off x="5123312" y="1852280"/>
            <a:ext cx="1765813" cy="34208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DE8A02-FC6D-1227-90A4-CF76A252BD39}"/>
              </a:ext>
            </a:extLst>
          </p:cNvPr>
          <p:cNvSpPr txBox="1"/>
          <p:nvPr/>
        </p:nvSpPr>
        <p:spPr>
          <a:xfrm>
            <a:off x="1559496" y="4489360"/>
            <a:ext cx="8074839" cy="1938992"/>
          </a:xfrm>
          <a:prstGeom prst="rect">
            <a:avLst/>
          </a:prstGeom>
          <a:ln w="28575">
            <a:solidFill>
              <a:srgbClr val="9411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49 + 4  (+ 4 considering) institutes    Memorandum of Cooperation signed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institutes only MuCol beneficiaries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institutes only MuCol associates (including BNL)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few URGENT to investigate (i.e. IFAE….) </a:t>
            </a:r>
            <a:endParaRPr lang="en-IT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+ ? DOE laboratories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Japan ?</a:t>
            </a:r>
          </a:p>
        </p:txBody>
      </p:sp>
    </p:spTree>
    <p:extLst>
      <p:ext uri="{BB962C8B-B14F-4D97-AF65-F5344CB8AC3E}">
        <p14:creationId xmlns:p14="http://schemas.microsoft.com/office/powerpoint/2010/main" val="2086310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D91CC2F4-4AF3-2185-09F5-7BCC69E62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432" y="188640"/>
            <a:ext cx="8917443" cy="761333"/>
          </a:xfrm>
        </p:spPr>
        <p:txBody>
          <a:bodyPr>
            <a:normAutofit/>
          </a:bodyPr>
          <a:lstStyle/>
          <a:p>
            <a:pPr algn="ctr"/>
            <a:r>
              <a:rPr lang="en-US" sz="4400" b="0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Grey Book @ CERN – Future Collider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B1042208-0FF7-C331-875C-2F14891931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62" r="796" b="8070"/>
          <a:stretch/>
        </p:blipFill>
        <p:spPr>
          <a:xfrm>
            <a:off x="90150" y="837774"/>
            <a:ext cx="10704005" cy="539953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9C2A905C-7FA2-EECA-0135-E98176DA9057}"/>
              </a:ext>
            </a:extLst>
          </p:cNvPr>
          <p:cNvSpPr/>
          <p:nvPr/>
        </p:nvSpPr>
        <p:spPr>
          <a:xfrm>
            <a:off x="0" y="4005064"/>
            <a:ext cx="1512168" cy="576064"/>
          </a:xfrm>
          <a:prstGeom prst="ellipse">
            <a:avLst/>
          </a:prstGeom>
          <a:noFill/>
          <a:ln w="28575">
            <a:solidFill>
              <a:srgbClr val="9411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C45E9C-1655-A765-A01C-8A4868A3ACF6}"/>
              </a:ext>
            </a:extLst>
          </p:cNvPr>
          <p:cNvSpPr txBox="1"/>
          <p:nvPr/>
        </p:nvSpPr>
        <p:spPr>
          <a:xfrm>
            <a:off x="2423592" y="5036983"/>
            <a:ext cx="6984776" cy="1200329"/>
          </a:xfrm>
          <a:prstGeom prst="rect">
            <a:avLst/>
          </a:prstGeom>
          <a:ln w="28575">
            <a:solidFill>
              <a:srgbClr val="9411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IMCC finally included as one of the: 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GB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Experiments and Projects under Study”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https://greybook.cern.ch/experiment/detail?id=IMCC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994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D91CC2F4-4AF3-2185-09F5-7BCC69E62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432" y="188640"/>
            <a:ext cx="8917443" cy="761333"/>
          </a:xfrm>
        </p:spPr>
        <p:txBody>
          <a:bodyPr>
            <a:normAutofit/>
          </a:bodyPr>
          <a:lstStyle/>
          <a:p>
            <a:pPr algn="ctr"/>
            <a:r>
              <a:rPr lang="en-US" sz="4400" b="0" i="1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Grey Book @ CERN – get ready to join!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B62015-9544-D7FC-5042-772D3EADF2A4}"/>
              </a:ext>
            </a:extLst>
          </p:cNvPr>
          <p:cNvSpPr txBox="1"/>
          <p:nvPr/>
        </p:nvSpPr>
        <p:spPr>
          <a:xfrm>
            <a:off x="479375" y="1124744"/>
            <a:ext cx="10081121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join and Institute has to be signed the MoC (Memorandum of Cooperation)</a:t>
            </a:r>
          </a:p>
          <a:p>
            <a:pPr marL="342900" indent="-342900">
              <a:buFont typeface="Wingdings" pitchFamily="2" charset="2"/>
              <a:buChar char="ü"/>
            </a:pPr>
            <a:endParaRPr lang="en-IT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are already recognized institutes at CERN – but we can add others</a:t>
            </a:r>
          </a:p>
          <a:p>
            <a:pPr marL="342900" indent="-342900">
              <a:buFont typeface="Wingdings" pitchFamily="2" charset="2"/>
              <a:buChar char="ü"/>
            </a:pPr>
            <a:endParaRPr lang="en-IT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the rules are at: </a:t>
            </a:r>
            <a:r>
              <a:rPr lang="en-GB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Team Leaders' corner | Users Office (cern.ch)</a:t>
            </a:r>
            <a:endParaRPr lang="en-IT" sz="20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IT" sz="20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can start to list the institutes and for each of them (Team) </a:t>
            </a:r>
            <a:b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Team leader and a deputy should be identified and they should get ready to join</a:t>
            </a:r>
            <a:b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following the rules</a:t>
            </a:r>
          </a:p>
          <a:p>
            <a:pPr marL="342900" indent="-342900">
              <a:buFont typeface="Wingdings" pitchFamily="2" charset="2"/>
              <a:buChar char="ü"/>
            </a:pPr>
            <a:endParaRPr lang="en-IT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will send a dedicated email to each eligible institute and try to facilitate the enrollment</a:t>
            </a:r>
            <a:b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aiming to populate the grey book asap</a:t>
            </a:r>
          </a:p>
          <a:p>
            <a:pPr marL="342900" indent="-342900">
              <a:buFont typeface="Wingdings" pitchFamily="2" charset="2"/>
              <a:buChar char="ü"/>
            </a:pPr>
            <a:endParaRPr lang="en-IT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end of July a specific Muon Collider User Unit will be available to collect all </a:t>
            </a:r>
            <a:b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institutes and partecipants to IMCC projects as CERN users.</a:t>
            </a:r>
            <a:br>
              <a:rPr lang="en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IT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65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9F37D7B-0EBF-19CD-BB73-95A4D3E67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40" y="106877"/>
            <a:ext cx="8891900" cy="65195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A005F88-411F-3007-9768-B28A2ADF91F3}"/>
              </a:ext>
            </a:extLst>
          </p:cNvPr>
          <p:cNvSpPr txBox="1"/>
          <p:nvPr/>
        </p:nvSpPr>
        <p:spPr>
          <a:xfrm>
            <a:off x="7473390" y="1623252"/>
            <a:ext cx="4593770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aim is to collect the resources committed to the study, in terms of secured material (M in </a:t>
            </a:r>
            <a:r>
              <a:rPr lang="en-US" sz="2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kEUR</a:t>
            </a:r>
            <a:r>
              <a:rPr lang="en-US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and personnel (P in FTE), as well as prospective funding.</a:t>
            </a:r>
          </a:p>
          <a:p>
            <a:endParaRPr lang="en-US" sz="2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will give a good and quantified image of the on-going efforts.</a:t>
            </a:r>
            <a:endParaRPr lang="en-CH" sz="2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D5BBB6-A5BD-05BB-22C8-C922A64E8BE0}"/>
              </a:ext>
            </a:extLst>
          </p:cNvPr>
          <p:cNvSpPr txBox="1"/>
          <p:nvPr/>
        </p:nvSpPr>
        <p:spPr>
          <a:xfrm>
            <a:off x="124840" y="3925416"/>
            <a:ext cx="656096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CH" sz="2800" dirty="0">
                <a:solidFill>
                  <a:srgbClr val="9411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 parts, institute data (indico registration form) and resource data (MSexcel file)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D28197F5-D4CD-F808-E9DF-E792B6C26790}"/>
              </a:ext>
            </a:extLst>
          </p:cNvPr>
          <p:cNvSpPr/>
          <p:nvPr/>
        </p:nvSpPr>
        <p:spPr>
          <a:xfrm>
            <a:off x="294906" y="3241964"/>
            <a:ext cx="1985156" cy="58189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179777-0862-07FD-A667-CC43318A2FA4}"/>
              </a:ext>
            </a:extLst>
          </p:cNvPr>
          <p:cNvSpPr txBox="1"/>
          <p:nvPr/>
        </p:nvSpPr>
        <p:spPr>
          <a:xfrm>
            <a:off x="8291973" y="6419369"/>
            <a:ext cx="3837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/event/1289904/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44705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shot of a phone&#10;&#10;Description automatically generated with medium confidence">
            <a:extLst>
              <a:ext uri="{FF2B5EF4-FFF2-40B4-BE49-F238E27FC236}">
                <a16:creationId xmlns:a16="http://schemas.microsoft.com/office/drawing/2014/main" id="{89C50AC7-4FB1-88A3-3A85-00258BD9A4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919"/>
          <a:stretch/>
        </p:blipFill>
        <p:spPr>
          <a:xfrm>
            <a:off x="296881" y="166254"/>
            <a:ext cx="2554088" cy="4275117"/>
          </a:xfrm>
          <a:prstGeom prst="rect">
            <a:avLst/>
          </a:prstGeom>
        </p:spPr>
      </p:pic>
      <p:pic>
        <p:nvPicPr>
          <p:cNvPr id="13" name="Picture 12" descr="A screenshot of a chat&#10;&#10;Description automatically generated with low confidence">
            <a:extLst>
              <a:ext uri="{FF2B5EF4-FFF2-40B4-BE49-F238E27FC236}">
                <a16:creationId xmlns:a16="http://schemas.microsoft.com/office/drawing/2014/main" id="{B67E2915-9BA3-0FA1-943A-48C48FB9E4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0969" y="858751"/>
            <a:ext cx="4623367" cy="5526783"/>
          </a:xfrm>
          <a:prstGeom prst="rect">
            <a:avLst/>
          </a:prstGeom>
        </p:spPr>
      </p:pic>
      <p:pic>
        <p:nvPicPr>
          <p:cNvPr id="15" name="Picture 14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D1018E30-DC6B-C845-AE6D-B97E45FCD4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5026" y="1777828"/>
            <a:ext cx="4452010" cy="491391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BA7BAFC-11ED-BE93-FA95-8C9F07F5B177}"/>
              </a:ext>
            </a:extLst>
          </p:cNvPr>
          <p:cNvSpPr txBox="1"/>
          <p:nvPr/>
        </p:nvSpPr>
        <p:spPr>
          <a:xfrm>
            <a:off x="6353299" y="166254"/>
            <a:ext cx="453540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>
                <a:solidFill>
                  <a:srgbClr val="FF0000"/>
                </a:solidFill>
              </a:rPr>
              <a:t>Registration form: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800" dirty="0">
                <a:solidFill>
                  <a:srgbClr val="FF0000"/>
                </a:solidFill>
              </a:rPr>
              <a:t>Institute, contact and status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A</a:t>
            </a:r>
            <a:r>
              <a:rPr lang="en-CH" sz="2800" dirty="0">
                <a:solidFill>
                  <a:srgbClr val="FF0000"/>
                </a:solidFill>
              </a:rPr>
              <a:t>ctivities of interest</a:t>
            </a:r>
          </a:p>
        </p:txBody>
      </p:sp>
    </p:spTree>
    <p:extLst>
      <p:ext uri="{BB962C8B-B14F-4D97-AF65-F5344CB8AC3E}">
        <p14:creationId xmlns:p14="http://schemas.microsoft.com/office/powerpoint/2010/main" val="1287984737"/>
      </p:ext>
    </p:extLst>
  </p:cSld>
  <p:clrMapOvr>
    <a:masterClrMapping/>
  </p:clrMapOvr>
</p:sld>
</file>

<file path=ppt/theme/theme1.xml><?xml version="1.0" encoding="utf-8"?>
<a:theme xmlns:a="http://schemas.openxmlformats.org/drawingml/2006/main" name="1_CERN-logo-badge">
  <a:themeElements>
    <a:clrScheme name="CERN - DG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C642D"/>
      </a:accent1>
      <a:accent2>
        <a:srgbClr val="405B6D"/>
      </a:accent2>
      <a:accent3>
        <a:srgbClr val="45AED4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ong legend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long legend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5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RR004-UUgrabard-ESS">
  <a:themeElements>
    <a:clrScheme name="Custom 3">
      <a:dk1>
        <a:srgbClr val="000000"/>
      </a:dk1>
      <a:lt1>
        <a:srgbClr val="FFFFFF"/>
      </a:lt1>
      <a:dk2>
        <a:srgbClr val="666666"/>
      </a:dk2>
      <a:lt2>
        <a:srgbClr val="B3B3B3"/>
      </a:lt2>
      <a:accent1>
        <a:srgbClr val="C7D6EA"/>
      </a:accent1>
      <a:accent2>
        <a:srgbClr val="F9E7C9"/>
      </a:accent2>
      <a:accent3>
        <a:srgbClr val="FFFFFF"/>
      </a:accent3>
      <a:accent4>
        <a:srgbClr val="000000"/>
      </a:accent4>
      <a:accent5>
        <a:srgbClr val="E0E8F3"/>
      </a:accent5>
      <a:accent6>
        <a:srgbClr val="E2D1B6"/>
      </a:accent6>
      <a:hlink>
        <a:srgbClr val="416CA8"/>
      </a:hlink>
      <a:folHlink>
        <a:srgbClr val="990000"/>
      </a:folHlink>
    </a:clrScheme>
    <a:fontScheme name="Tom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8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9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4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1F3A491-B979-46E1-A8B2-18F499C7B7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EC22D58-738F-4CFB-9F2D-4D8EFC1C23D6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21128</TotalTime>
  <Words>1914</Words>
  <Application>Microsoft Macintosh PowerPoint</Application>
  <PresentationFormat>Widescreen</PresentationFormat>
  <Paragraphs>292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22</vt:i4>
      </vt:variant>
    </vt:vector>
  </HeadingPairs>
  <TitlesOfParts>
    <vt:vector size="38" baseType="lpstr">
      <vt:lpstr>Arial</vt:lpstr>
      <vt:lpstr>Arial Narrow</vt:lpstr>
      <vt:lpstr>Avenir Book</vt:lpstr>
      <vt:lpstr>Calibri</vt:lpstr>
      <vt:lpstr>Courier New</vt:lpstr>
      <vt:lpstr>Times New Roman</vt:lpstr>
      <vt:lpstr>Wingdings</vt:lpstr>
      <vt:lpstr>1_CERN-logo-badge</vt:lpstr>
      <vt:lpstr>long legend</vt:lpstr>
      <vt:lpstr>1_long legend</vt:lpstr>
      <vt:lpstr>2_Office Theme</vt:lpstr>
      <vt:lpstr>Font and logo master</vt:lpstr>
      <vt:lpstr>1_RR004-UUgrabard-ESS</vt:lpstr>
      <vt:lpstr>3_Office Theme</vt:lpstr>
      <vt:lpstr>4_Office Theme</vt:lpstr>
      <vt:lpstr>IMCC - 1</vt:lpstr>
      <vt:lpstr>PowerPoint Presentation</vt:lpstr>
      <vt:lpstr>Agenda</vt:lpstr>
      <vt:lpstr>Interesting and challenging time ….. </vt:lpstr>
      <vt:lpstr>Shared aspiration </vt:lpstr>
      <vt:lpstr>Institutes/Countries/Funding Agencies</vt:lpstr>
      <vt:lpstr>Grey Book @ CERN – Future Collider</vt:lpstr>
      <vt:lpstr>Grey Book @ CERN – get ready to join!</vt:lpstr>
      <vt:lpstr>PowerPoint Presentation</vt:lpstr>
      <vt:lpstr>PowerPoint Presentation</vt:lpstr>
      <vt:lpstr>PowerPoint Presentation</vt:lpstr>
      <vt:lpstr>Accelerator R&amp;D Roadmap</vt:lpstr>
      <vt:lpstr>US Integration</vt:lpstr>
      <vt:lpstr>Data/Code Access Policy</vt:lpstr>
      <vt:lpstr>Publication Board ==&gt; ICB role</vt:lpstr>
      <vt:lpstr>Publication/Conference talk  </vt:lpstr>
      <vt:lpstr>MuCol EU project: Organisation</vt:lpstr>
      <vt:lpstr>Goals of the project</vt:lpstr>
      <vt:lpstr>Scientific and technical organization</vt:lpstr>
      <vt:lpstr>Milestones &amp; Deliverables</vt:lpstr>
      <vt:lpstr>Next steps to enlarge the international collaboration</vt:lpstr>
      <vt:lpstr>MUST— I.FAST </vt:lpstr>
      <vt:lpstr>extras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Fabiola Gianotti</dc:creator>
  <cp:keywords/>
  <dc:description/>
  <cp:lastModifiedBy>Nadia Pastrone</cp:lastModifiedBy>
  <cp:revision>1465</cp:revision>
  <cp:lastPrinted>2020-12-14T09:27:20Z</cp:lastPrinted>
  <dcterms:created xsi:type="dcterms:W3CDTF">2018-09-09T16:37:43Z</dcterms:created>
  <dcterms:modified xsi:type="dcterms:W3CDTF">2023-06-22T10:23:02Z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r8>0</vt:r8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r8>0</vt:r8>
  </property>
  <property fmtid="{D5CDD505-2E9C-101B-9397-08002B2CF9AE}" pid="7" name="Notes">
    <vt:r8>14</vt:r8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r8>37</vt:r8>
  </property>
  <property fmtid="{D5CDD505-2E9C-101B-9397-08002B2CF9AE}" pid="12" name="Version">
    <vt:r8>1</vt:r8>
  </property>
</Properties>
</file>