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</p:sldMasterIdLst>
  <p:notesMasterIdLst>
    <p:notesMasterId r:id="rId36"/>
  </p:notesMasterIdLst>
  <p:handoutMasterIdLst>
    <p:handoutMasterId r:id="rId37"/>
  </p:handoutMasterIdLst>
  <p:sldIdLst>
    <p:sldId id="306" r:id="rId3"/>
    <p:sldId id="305" r:id="rId4"/>
    <p:sldId id="307" r:id="rId5"/>
    <p:sldId id="341" r:id="rId6"/>
    <p:sldId id="348" r:id="rId7"/>
    <p:sldId id="312" r:id="rId8"/>
    <p:sldId id="315" r:id="rId9"/>
    <p:sldId id="310" r:id="rId10"/>
    <p:sldId id="316" r:id="rId11"/>
    <p:sldId id="317" r:id="rId12"/>
    <p:sldId id="318" r:id="rId13"/>
    <p:sldId id="357" r:id="rId14"/>
    <p:sldId id="319" r:id="rId15"/>
    <p:sldId id="320" r:id="rId16"/>
    <p:sldId id="322" r:id="rId17"/>
    <p:sldId id="323" r:id="rId18"/>
    <p:sldId id="326" r:id="rId19"/>
    <p:sldId id="311" r:id="rId20"/>
    <p:sldId id="337" r:id="rId21"/>
    <p:sldId id="352" r:id="rId22"/>
    <p:sldId id="353" r:id="rId23"/>
    <p:sldId id="336" r:id="rId24"/>
    <p:sldId id="360" r:id="rId25"/>
    <p:sldId id="338" r:id="rId26"/>
    <p:sldId id="324" r:id="rId27"/>
    <p:sldId id="325" r:id="rId28"/>
    <p:sldId id="359" r:id="rId29"/>
    <p:sldId id="345" r:id="rId30"/>
    <p:sldId id="354" r:id="rId31"/>
    <p:sldId id="355" r:id="rId32"/>
    <p:sldId id="335" r:id="rId33"/>
    <p:sldId id="333" r:id="rId34"/>
    <p:sldId id="334" r:id="rId3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3545"/>
    <a:srgbClr val="C99137"/>
    <a:srgbClr val="FFFFFF"/>
    <a:srgbClr val="3243B5"/>
    <a:srgbClr val="FD3644"/>
    <a:srgbClr val="FFFF00"/>
    <a:srgbClr val="C83964"/>
    <a:srgbClr val="C43B68"/>
    <a:srgbClr val="CD395F"/>
    <a:srgbClr val="BC3C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647" autoAdjust="0"/>
    <p:restoredTop sz="95897" autoAdjust="0"/>
  </p:normalViewPr>
  <p:slideViewPr>
    <p:cSldViewPr snapToGrid="0">
      <p:cViewPr>
        <p:scale>
          <a:sx n="123" d="100"/>
          <a:sy n="123" d="100"/>
        </p:scale>
        <p:origin x="176" y="-5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7" d="100"/>
          <a:sy n="97" d="100"/>
        </p:scale>
        <p:origin x="3120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BA28D8F-2A4D-48F5-A14F-A6790649BCB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CEA9F6E-0B82-625A-7C36-CA14C395C19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85C784-2536-044C-AE64-89A9071A1A78}" type="datetime1">
              <a:rPr lang="de-CH" smtClean="0"/>
              <a:t>20.06.23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62AD6E-41EF-170C-F5F1-DA39059C3B0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5A6289-A245-6CB2-9375-18DE09B9157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F5F498-7BDF-46CB-8FF2-4DFA26F2B7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2422448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7795D5-6C35-FC47-9562-22592286FEE5}" type="datetime1">
              <a:rPr lang="de-CH" smtClean="0"/>
              <a:t>20.06.23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BCB3EB-0315-48AA-BAC1-33E2B76D039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7867876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E80628D1-A5EC-8846-8339-66187024E687}" type="datetime1">
              <a:rPr lang="de-CH" smtClean="0"/>
              <a:t>20.06.23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BCB3EB-0315-48AA-BAC1-33E2B76D0399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55400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174E735-CB45-514E-819A-829AA85B2951}" type="datetime1">
              <a:rPr lang="de-CH" smtClean="0"/>
              <a:t>20.06.23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BCB3EB-0315-48AA-BAC1-33E2B76D0399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01659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1D345365-F640-D942-8139-A113519BFA89}" type="datetime1">
              <a:rPr lang="de-CH" smtClean="0"/>
              <a:t>20.06.23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BCB3EB-0315-48AA-BAC1-33E2B76D0399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82605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AF5D1AC3-B43B-FA4E-8D19-4D9F5B77FE19}" type="datetime1">
              <a:rPr lang="de-CH" smtClean="0"/>
              <a:t>20.06.23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BCB3EB-0315-48AA-BAC1-33E2B76D0399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8524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CBDB1889-2F2C-CB46-B184-B1C24E33DDA5}" type="datetime1">
              <a:rPr lang="de-CH" smtClean="0"/>
              <a:t>20.06.23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BCB3EB-0315-48AA-BAC1-33E2B76D0399}" type="slidenum">
              <a:rPr lang="fr-FR" smtClean="0"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474595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FAB08A95-A583-B94D-A737-F6A326B4F579}" type="datetime1">
              <a:rPr lang="de-CH" smtClean="0"/>
              <a:t>20.06.23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BCB3EB-0315-48AA-BAC1-33E2B76D0399}" type="slidenum">
              <a:rPr lang="fr-FR" smtClean="0"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416236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19807A71-2018-2B48-9002-17D327AAC715}" type="datetime1">
              <a:rPr lang="de-CH" smtClean="0"/>
              <a:t>20.06.23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BCB3EB-0315-48AA-BAC1-33E2B76D0399}" type="slidenum">
              <a:rPr lang="fr-FR" smtClean="0"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75564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6287EE3A-4A57-2F4A-9C7D-7BC7F2C1EAEE}" type="datetime1">
              <a:rPr lang="de-CH" smtClean="0"/>
              <a:t>20.06.23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BCB3EB-0315-48AA-BAC1-33E2B76D0399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03383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54052ECA-C3B3-2941-9C65-1EE1251D5DB9}" type="datetime1">
              <a:rPr lang="de-CH" smtClean="0"/>
              <a:t>20.06.23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BCB3EB-0315-48AA-BAC1-33E2B76D0399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69781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0D66C95-7AED-B542-9076-C0A0B4912732}" type="datetime1">
              <a:rPr lang="de-CH" smtClean="0"/>
              <a:t>20.06.23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BCB3EB-0315-48AA-BAC1-33E2B76D0399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60610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FFAE1AD2-CF03-3E4C-BD5C-7AC423D00BAB}" type="datetime1">
              <a:rPr lang="de-CH" smtClean="0"/>
              <a:t>20.06.23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BCB3EB-0315-48AA-BAC1-33E2B76D0399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79453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07410266-ACD8-724D-86DB-A8AC00F0CD52}" type="datetime1">
              <a:rPr lang="de-CH" smtClean="0"/>
              <a:t>20.06.23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BCB3EB-0315-48AA-BAC1-33E2B76D0399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66837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14804E0C-A539-6948-8C91-8225870A3D03}" type="datetime1">
              <a:rPr lang="de-CH" smtClean="0"/>
              <a:t>20.06.23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BCB3EB-0315-48AA-BAC1-33E2B76D0399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10092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F2D430F1-32D8-0149-8765-C597B941C318}" type="datetime1">
              <a:rPr lang="de-CH" smtClean="0"/>
              <a:t>20.06.23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BCB3EB-0315-48AA-BAC1-33E2B76D0399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19804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EA5165B-FE64-FB45-9255-9BBFBEF5B96E}" type="datetime1">
              <a:rPr lang="de-CH" smtClean="0"/>
              <a:t>20.06.23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BCB3EB-0315-48AA-BAC1-33E2B76D0399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73021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  <a:solidFill>
            <a:schemeClr val="bg1">
              <a:alpha val="23233"/>
            </a:schemeClr>
          </a:solidFill>
        </p:spPr>
        <p:txBody>
          <a:bodyPr/>
          <a:lstStyle>
            <a:lvl1pPr>
              <a:defRPr b="1">
                <a:solidFill>
                  <a:srgbClr val="C00000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2286" y="3844904"/>
            <a:ext cx="7067427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0070C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Modifier le style des sous-titres du masque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436570"/>
            <a:ext cx="12192000" cy="421430"/>
          </a:xfrm>
          <a:prstGeom prst="rect">
            <a:avLst/>
          </a:prstGeom>
        </p:spPr>
        <p:txBody>
          <a:bodyPr/>
          <a:lstStyle>
            <a:lvl1pPr algn="ctr">
              <a:defRPr sz="2400" i="0">
                <a:solidFill>
                  <a:srgbClr val="0070C0"/>
                </a:solidFill>
              </a:defRPr>
            </a:lvl1pPr>
          </a:lstStyle>
          <a:p>
            <a:r>
              <a:rPr lang="en-GB" b="1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 Final cooling solenoid– B. Bordini</a:t>
            </a:r>
            <a:endParaRPr lang="fr-FR" b="1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38B3D663-41D8-3515-A60A-DEB48E62AAB6}"/>
              </a:ext>
            </a:extLst>
          </p:cNvPr>
          <p:cNvSpPr txBox="1">
            <a:spLocks/>
          </p:cNvSpPr>
          <p:nvPr userDrawn="1"/>
        </p:nvSpPr>
        <p:spPr>
          <a:xfrm>
            <a:off x="0" y="45496"/>
            <a:ext cx="12192000" cy="42143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ctr" defTabSz="457200" rtl="0" eaLnBrk="1" latinLnBrk="0" hangingPunct="1">
              <a:defRPr sz="1800" kern="120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i="0" dirty="0" err="1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IJCLab</a:t>
            </a:r>
            <a:r>
              <a:rPr lang="en-US" sz="2400" i="0" dirty="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Orsay, France 19-22 June 2023</a:t>
            </a:r>
          </a:p>
          <a:p>
            <a:endParaRPr lang="fr-FR" sz="2400" i="0" dirty="0"/>
          </a:p>
        </p:txBody>
      </p:sp>
    </p:spTree>
    <p:extLst>
      <p:ext uri="{BB962C8B-B14F-4D97-AF65-F5344CB8AC3E}">
        <p14:creationId xmlns:p14="http://schemas.microsoft.com/office/powerpoint/2010/main" val="28863761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5623CC84-E0D5-8A58-2CEC-B0952D7C9D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9858" y="314325"/>
            <a:ext cx="9358185" cy="838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C43B68"/>
                </a:solidFill>
                <a:latin typeface="Montserrat" panose="000005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5438970-08AC-6581-B5D3-14B986EF26CE}"/>
              </a:ext>
            </a:extLst>
          </p:cNvPr>
          <p:cNvSpPr/>
          <p:nvPr userDrawn="1"/>
        </p:nvSpPr>
        <p:spPr>
          <a:xfrm>
            <a:off x="0" y="1202724"/>
            <a:ext cx="12192000" cy="457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Espace réservé du numéro de diapositive 5">
            <a:extLst>
              <a:ext uri="{FF2B5EF4-FFF2-40B4-BE49-F238E27FC236}">
                <a16:creationId xmlns:a16="http://schemas.microsoft.com/office/drawing/2014/main" id="{582789D3-E969-2958-1A34-420B97C255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97724" y="6461923"/>
            <a:ext cx="609600" cy="385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0070C0"/>
                </a:solidFill>
                <a:latin typeface="Montserrat" pitchFamily="2" charset="77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Date Placeholder 18">
            <a:extLst>
              <a:ext uri="{FF2B5EF4-FFF2-40B4-BE49-F238E27FC236}">
                <a16:creationId xmlns:a16="http://schemas.microsoft.com/office/drawing/2014/main" id="{354B6D0C-FD45-78B7-86DD-55F12BA8B7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6482557"/>
            <a:ext cx="37501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70C0"/>
                </a:solidFill>
                <a:latin typeface="Montserrat" pitchFamily="2" charset="77"/>
              </a:defRPr>
            </a:lvl1pPr>
          </a:lstStyle>
          <a:p>
            <a:pPr>
              <a:defRPr/>
            </a:pPr>
            <a:r>
              <a:rPr lang="en-GB"/>
              <a:t>2</a:t>
            </a:r>
            <a:r>
              <a:rPr lang="en-GB" baseline="30000"/>
              <a:t>nd</a:t>
            </a:r>
            <a:r>
              <a:rPr lang="en-GB"/>
              <a:t> IMCC Annual Meeting</a:t>
            </a:r>
            <a:r>
              <a:rPr lang="fr-FR">
                <a:ea typeface="+mn-ea"/>
                <a:cs typeface="+mn-cs"/>
              </a:rPr>
              <a:t>, </a:t>
            </a:r>
            <a:r>
              <a:rPr lang="en-US">
                <a:ea typeface="Tahoma" panose="020B0604030504040204" pitchFamily="34" charset="0"/>
                <a:cs typeface="Tahoma" panose="020B0604030504040204" pitchFamily="34" charset="0"/>
              </a:rPr>
              <a:t>IJCLab - </a:t>
            </a:r>
            <a:fld id="{05ED0BB2-1199-AC49-AB59-52EFEF021D53}" type="datetime1">
              <a:rPr lang="de-CH" smtClean="0"/>
              <a:t>20.06.23</a:t>
            </a:fld>
            <a:endParaRPr lang="en-GB" dirty="0"/>
          </a:p>
        </p:txBody>
      </p:sp>
      <p:sp>
        <p:nvSpPr>
          <p:cNvPr id="6" name="Espace réservé du pied de page 4">
            <a:extLst>
              <a:ext uri="{FF2B5EF4-FFF2-40B4-BE49-F238E27FC236}">
                <a16:creationId xmlns:a16="http://schemas.microsoft.com/office/drawing/2014/main" id="{C9591080-CF76-31B6-7021-1A810BB5CE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81450" y="6493610"/>
            <a:ext cx="4229100" cy="365124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200">
                <a:solidFill>
                  <a:srgbClr val="0070C0"/>
                </a:solidFill>
                <a:latin typeface="Montserrat" pitchFamily="2" charset="77"/>
                <a:cs typeface="Arial Narrow"/>
              </a:defRPr>
            </a:lvl1pPr>
          </a:lstStyle>
          <a:p>
            <a:r>
              <a:rPr lang="en-GB" dirty="0"/>
              <a:t> Final cooling solenoid– B. </a:t>
            </a:r>
            <a:r>
              <a:rPr lang="en-GB" dirty="0" err="1"/>
              <a:t>Bordini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6241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yp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609600" y="1701801"/>
            <a:ext cx="11074400" cy="471487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2" name="Title 10">
            <a:extLst>
              <a:ext uri="{FF2B5EF4-FFF2-40B4-BE49-F238E27FC236}">
                <a16:creationId xmlns:a16="http://schemas.microsoft.com/office/drawing/2014/main" id="{71693B2D-13D6-F56E-871E-6AAA613552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9858" y="314325"/>
            <a:ext cx="9358185" cy="838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C43B68"/>
                </a:solidFill>
                <a:latin typeface="Montserrat" panose="000005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A9B6633-B174-C84F-E6FC-4963698014D9}"/>
              </a:ext>
            </a:extLst>
          </p:cNvPr>
          <p:cNvSpPr/>
          <p:nvPr userDrawn="1"/>
        </p:nvSpPr>
        <p:spPr>
          <a:xfrm>
            <a:off x="0" y="1202724"/>
            <a:ext cx="12192000" cy="457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Espace réservé du numéro de diapositive 5">
            <a:extLst>
              <a:ext uri="{FF2B5EF4-FFF2-40B4-BE49-F238E27FC236}">
                <a16:creationId xmlns:a16="http://schemas.microsoft.com/office/drawing/2014/main" id="{35E81E39-5B7D-EA99-D042-9B1BEE2B17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97724" y="6461923"/>
            <a:ext cx="609600" cy="385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0070C0"/>
                </a:solidFill>
                <a:latin typeface="Montserrat" pitchFamily="2" charset="77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Date Placeholder 18">
            <a:extLst>
              <a:ext uri="{FF2B5EF4-FFF2-40B4-BE49-F238E27FC236}">
                <a16:creationId xmlns:a16="http://schemas.microsoft.com/office/drawing/2014/main" id="{31C2E696-9353-64BF-3977-F12BF5DEAB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6482557"/>
            <a:ext cx="37501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70C0"/>
                </a:solidFill>
                <a:latin typeface="Montserrat" pitchFamily="2" charset="77"/>
              </a:defRPr>
            </a:lvl1pPr>
          </a:lstStyle>
          <a:p>
            <a:pPr>
              <a:defRPr/>
            </a:pPr>
            <a:r>
              <a:rPr lang="en-GB"/>
              <a:t>2</a:t>
            </a:r>
            <a:r>
              <a:rPr lang="en-GB" baseline="30000"/>
              <a:t>nd</a:t>
            </a:r>
            <a:r>
              <a:rPr lang="en-GB"/>
              <a:t> IMCC Annual Meeting</a:t>
            </a:r>
            <a:r>
              <a:rPr lang="fr-FR">
                <a:ea typeface="+mn-ea"/>
                <a:cs typeface="+mn-cs"/>
              </a:rPr>
              <a:t>, </a:t>
            </a:r>
            <a:r>
              <a:rPr lang="en-US">
                <a:ea typeface="Tahoma" panose="020B0604030504040204" pitchFamily="34" charset="0"/>
                <a:cs typeface="Tahoma" panose="020B0604030504040204" pitchFamily="34" charset="0"/>
              </a:rPr>
              <a:t>IJCLab - </a:t>
            </a:r>
            <a:fld id="{4CAD14EE-096C-F34F-BCD8-EA6CF413BE22}" type="datetime1">
              <a:rPr lang="de-CH" smtClean="0"/>
              <a:t>20.06.23</a:t>
            </a:fld>
            <a:endParaRPr lang="en-GB" dirty="0"/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A1438E2A-67A1-09C6-2E91-B70F256216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81450" y="6493610"/>
            <a:ext cx="4229100" cy="365124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200">
                <a:solidFill>
                  <a:srgbClr val="0070C0"/>
                </a:solidFill>
                <a:latin typeface="Montserrat" pitchFamily="2" charset="77"/>
                <a:cs typeface="Arial Narrow"/>
              </a:defRPr>
            </a:lvl1pPr>
          </a:lstStyle>
          <a:p>
            <a:r>
              <a:rPr lang="en-GB" dirty="0"/>
              <a:t> Final cooling solenoid– B. </a:t>
            </a:r>
            <a:r>
              <a:rPr lang="en-GB" dirty="0" err="1"/>
              <a:t>Bordini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11785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ype 2 -Montserr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609600" y="1701801"/>
            <a:ext cx="11074400" cy="471487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70C0"/>
                </a:solidFill>
                <a:latin typeface="Montserrat" panose="00000500000000000000" pitchFamily="2" charset="0"/>
                <a:cs typeface="Calibri Light" panose="020F0302020204030204" pitchFamily="34" charset="0"/>
              </a:defRPr>
            </a:lvl1pPr>
            <a:lvl2pPr>
              <a:defRPr>
                <a:solidFill>
                  <a:srgbClr val="0070C0"/>
                </a:solidFill>
                <a:latin typeface="Montserrat" panose="00000500000000000000" pitchFamily="2" charset="0"/>
                <a:cs typeface="Calibri Light" panose="020F0302020204030204" pitchFamily="34" charset="0"/>
              </a:defRPr>
            </a:lvl2pPr>
            <a:lvl3pPr>
              <a:defRPr>
                <a:solidFill>
                  <a:srgbClr val="0070C0"/>
                </a:solidFill>
                <a:latin typeface="Montserrat" panose="00000500000000000000" pitchFamily="2" charset="0"/>
                <a:cs typeface="Calibri Light" panose="020F0302020204030204" pitchFamily="34" charset="0"/>
              </a:defRPr>
            </a:lvl3pPr>
            <a:lvl4pPr>
              <a:defRPr>
                <a:solidFill>
                  <a:srgbClr val="0070C0"/>
                </a:solidFill>
                <a:latin typeface="Montserrat" panose="00000500000000000000" pitchFamily="2" charset="0"/>
                <a:cs typeface="Calibri Light" panose="020F0302020204030204" pitchFamily="34" charset="0"/>
              </a:defRPr>
            </a:lvl4pPr>
            <a:lvl5pPr>
              <a:defRPr>
                <a:solidFill>
                  <a:srgbClr val="0070C0"/>
                </a:solidFill>
                <a:latin typeface="Montserrat" panose="00000500000000000000" pitchFamily="2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2" name="Title 10">
            <a:extLst>
              <a:ext uri="{FF2B5EF4-FFF2-40B4-BE49-F238E27FC236}">
                <a16:creationId xmlns:a16="http://schemas.microsoft.com/office/drawing/2014/main" id="{71693B2D-13D6-F56E-871E-6AAA613552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9858" y="314325"/>
            <a:ext cx="9358185" cy="838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C43B68"/>
                </a:solidFill>
                <a:latin typeface="Montserrat" panose="000005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A9B6633-B174-C84F-E6FC-4963698014D9}"/>
              </a:ext>
            </a:extLst>
          </p:cNvPr>
          <p:cNvSpPr/>
          <p:nvPr userDrawn="1"/>
        </p:nvSpPr>
        <p:spPr>
          <a:xfrm>
            <a:off x="0" y="1202724"/>
            <a:ext cx="12192000" cy="457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Espace réservé du numéro de diapositive 5">
            <a:extLst>
              <a:ext uri="{FF2B5EF4-FFF2-40B4-BE49-F238E27FC236}">
                <a16:creationId xmlns:a16="http://schemas.microsoft.com/office/drawing/2014/main" id="{0F022C0C-2B39-8E47-339D-2389F90A14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97724" y="6461923"/>
            <a:ext cx="609600" cy="385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0070C0"/>
                </a:solidFill>
                <a:latin typeface="Montserrat" pitchFamily="2" charset="77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Date Placeholder 18">
            <a:extLst>
              <a:ext uri="{FF2B5EF4-FFF2-40B4-BE49-F238E27FC236}">
                <a16:creationId xmlns:a16="http://schemas.microsoft.com/office/drawing/2014/main" id="{FF70DB9B-D4F7-0A1E-B343-8D2ECA1B7C2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6482557"/>
            <a:ext cx="37501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70C0"/>
                </a:solidFill>
                <a:latin typeface="Montserrat" pitchFamily="2" charset="77"/>
              </a:defRPr>
            </a:lvl1pPr>
          </a:lstStyle>
          <a:p>
            <a:pPr>
              <a:defRPr/>
            </a:pPr>
            <a:r>
              <a:rPr lang="en-GB"/>
              <a:t>2</a:t>
            </a:r>
            <a:r>
              <a:rPr lang="en-GB" baseline="30000"/>
              <a:t>nd</a:t>
            </a:r>
            <a:r>
              <a:rPr lang="en-GB"/>
              <a:t> IMCC Annual Meeting</a:t>
            </a:r>
            <a:r>
              <a:rPr lang="fr-FR">
                <a:ea typeface="+mn-ea"/>
                <a:cs typeface="+mn-cs"/>
              </a:rPr>
              <a:t>, </a:t>
            </a:r>
            <a:r>
              <a:rPr lang="en-US">
                <a:ea typeface="Tahoma" panose="020B0604030504040204" pitchFamily="34" charset="0"/>
                <a:cs typeface="Tahoma" panose="020B0604030504040204" pitchFamily="34" charset="0"/>
              </a:rPr>
              <a:t>IJCLab - </a:t>
            </a:r>
            <a:fld id="{B86C2D12-CD0F-8842-A77A-764237A8A7FD}" type="datetime1">
              <a:rPr lang="de-CH" smtClean="0"/>
              <a:t>20.06.23</a:t>
            </a:fld>
            <a:endParaRPr lang="en-GB" dirty="0"/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A7B6ADCE-9FA1-C962-5B30-B932C3182D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81450" y="6493610"/>
            <a:ext cx="4229100" cy="365124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200">
                <a:solidFill>
                  <a:srgbClr val="0070C0"/>
                </a:solidFill>
                <a:latin typeface="Montserrat" pitchFamily="2" charset="77"/>
                <a:cs typeface="Arial Narrow"/>
              </a:defRPr>
            </a:lvl1pPr>
          </a:lstStyle>
          <a:p>
            <a:r>
              <a:rPr lang="en-GB" dirty="0"/>
              <a:t> Final cooling solenoid– B. </a:t>
            </a:r>
            <a:r>
              <a:rPr lang="en-GB" dirty="0" err="1"/>
              <a:t>Bordini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87472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yp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609600" y="1701800"/>
            <a:ext cx="10972800" cy="4673600"/>
          </a:xfrm>
          <a:prstGeom prst="rect">
            <a:avLst/>
          </a:prstGeom>
        </p:spPr>
        <p:txBody>
          <a:bodyPr vert="horz"/>
          <a:lstStyle>
            <a:lvl1pPr>
              <a:defRPr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fr-FR" dirty="0"/>
              <a:t>Cliquez sur l'icône pour ajouter une image</a:t>
            </a:r>
            <a:endParaRPr lang="en-GB" dirty="0"/>
          </a:p>
        </p:txBody>
      </p:sp>
      <p:sp>
        <p:nvSpPr>
          <p:cNvPr id="2" name="Title 10">
            <a:extLst>
              <a:ext uri="{FF2B5EF4-FFF2-40B4-BE49-F238E27FC236}">
                <a16:creationId xmlns:a16="http://schemas.microsoft.com/office/drawing/2014/main" id="{42D93B7E-FC36-2A14-6F21-EEADB07E2D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9858" y="314325"/>
            <a:ext cx="9358185" cy="838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C43B68"/>
                </a:solidFill>
                <a:latin typeface="Montserrat" panose="000005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0807BD5-C5D5-BC76-DBAD-9831F0EEAF20}"/>
              </a:ext>
            </a:extLst>
          </p:cNvPr>
          <p:cNvSpPr/>
          <p:nvPr userDrawn="1"/>
        </p:nvSpPr>
        <p:spPr>
          <a:xfrm>
            <a:off x="0" y="1202724"/>
            <a:ext cx="12192000" cy="457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32921AD-E422-3DBA-41C8-A0A6E6AAC1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97724" y="6461923"/>
            <a:ext cx="609600" cy="385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0070C0"/>
                </a:solidFill>
                <a:latin typeface="Montserrat" pitchFamily="2" charset="77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Date Placeholder 18">
            <a:extLst>
              <a:ext uri="{FF2B5EF4-FFF2-40B4-BE49-F238E27FC236}">
                <a16:creationId xmlns:a16="http://schemas.microsoft.com/office/drawing/2014/main" id="{87D868D0-AE69-C4B8-25EF-90CEB3A3FA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6482557"/>
            <a:ext cx="37501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70C0"/>
                </a:solidFill>
                <a:latin typeface="Montserrat" pitchFamily="2" charset="77"/>
              </a:defRPr>
            </a:lvl1pPr>
          </a:lstStyle>
          <a:p>
            <a:pPr>
              <a:defRPr/>
            </a:pPr>
            <a:r>
              <a:rPr lang="en-GB"/>
              <a:t>2</a:t>
            </a:r>
            <a:r>
              <a:rPr lang="en-GB" baseline="30000"/>
              <a:t>nd</a:t>
            </a:r>
            <a:r>
              <a:rPr lang="en-GB"/>
              <a:t> IMCC Annual Meeting</a:t>
            </a:r>
            <a:r>
              <a:rPr lang="fr-FR">
                <a:ea typeface="+mn-ea"/>
                <a:cs typeface="+mn-cs"/>
              </a:rPr>
              <a:t>, </a:t>
            </a:r>
            <a:r>
              <a:rPr lang="en-US">
                <a:ea typeface="Tahoma" panose="020B0604030504040204" pitchFamily="34" charset="0"/>
                <a:cs typeface="Tahoma" panose="020B0604030504040204" pitchFamily="34" charset="0"/>
              </a:rPr>
              <a:t>IJCLab - </a:t>
            </a:r>
            <a:fld id="{D7390D41-46B3-1944-8249-62ACEF97CCA3}" type="datetime1">
              <a:rPr lang="de-CH" smtClean="0"/>
              <a:t>20.06.23</a:t>
            </a:fld>
            <a:endParaRPr lang="en-GB" dirty="0"/>
          </a:p>
        </p:txBody>
      </p:sp>
      <p:sp>
        <p:nvSpPr>
          <p:cNvPr id="7" name="Espace réservé du pied de page 4">
            <a:extLst>
              <a:ext uri="{FF2B5EF4-FFF2-40B4-BE49-F238E27FC236}">
                <a16:creationId xmlns:a16="http://schemas.microsoft.com/office/drawing/2014/main" id="{8251FEB3-E992-EA6B-A12B-CE444875E4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81450" y="6493610"/>
            <a:ext cx="4229100" cy="365124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200">
                <a:solidFill>
                  <a:srgbClr val="0070C0"/>
                </a:solidFill>
                <a:latin typeface="Montserrat" pitchFamily="2" charset="77"/>
                <a:cs typeface="Arial Narrow"/>
              </a:defRPr>
            </a:lvl1pPr>
          </a:lstStyle>
          <a:p>
            <a:r>
              <a:rPr lang="en-GB" dirty="0"/>
              <a:t> Final cooling solenoid– B. </a:t>
            </a:r>
            <a:r>
              <a:rPr lang="en-GB" dirty="0" err="1"/>
              <a:t>Bordini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3814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yp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609600" y="1701801"/>
            <a:ext cx="4978400" cy="4368801"/>
          </a:xfrm>
          <a:prstGeom prst="rect">
            <a:avLst/>
          </a:prstGeom>
        </p:spPr>
        <p:txBody>
          <a:bodyPr vert="horz"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r>
              <a:rPr lang="fr-FR"/>
              <a:t>Cliquez sur l'icône pour ajouter une image</a:t>
            </a:r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5791200" y="1701800"/>
            <a:ext cx="5892800" cy="4368800"/>
          </a:xfrm>
          <a:prstGeom prst="rect">
            <a:avLst/>
          </a:prstGeom>
        </p:spPr>
        <p:txBody>
          <a:bodyPr vert="horz"/>
          <a:lstStyle>
            <a:lvl1pPr>
              <a:defRPr>
                <a:solidFill>
                  <a:srgbClr val="0070C0"/>
                </a:solidFill>
              </a:defRPr>
            </a:lvl1pPr>
            <a:lvl2pPr>
              <a:defRPr>
                <a:solidFill>
                  <a:srgbClr val="0070C0"/>
                </a:solidFill>
              </a:defRPr>
            </a:lvl2pPr>
            <a:lvl3pPr>
              <a:defRPr>
                <a:solidFill>
                  <a:srgbClr val="0070C0"/>
                </a:solidFill>
              </a:defRPr>
            </a:lvl3pPr>
            <a:lvl4pPr>
              <a:defRPr>
                <a:solidFill>
                  <a:srgbClr val="0070C0"/>
                </a:solidFill>
              </a:defRPr>
            </a:lvl4pPr>
            <a:lvl5pPr>
              <a:defRPr>
                <a:solidFill>
                  <a:srgbClr val="0070C0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 dirty="0"/>
          </a:p>
        </p:txBody>
      </p:sp>
      <p:sp>
        <p:nvSpPr>
          <p:cNvPr id="2" name="Title 10">
            <a:extLst>
              <a:ext uri="{FF2B5EF4-FFF2-40B4-BE49-F238E27FC236}">
                <a16:creationId xmlns:a16="http://schemas.microsoft.com/office/drawing/2014/main" id="{81B85079-9BE7-6619-BE18-FF9544DAB83B}"/>
              </a:ext>
            </a:extLst>
          </p:cNvPr>
          <p:cNvSpPr txBox="1">
            <a:spLocks/>
          </p:cNvSpPr>
          <p:nvPr userDrawn="1"/>
        </p:nvSpPr>
        <p:spPr>
          <a:xfrm>
            <a:off x="1449858" y="314325"/>
            <a:ext cx="9358185" cy="8382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C43B68"/>
                </a:solidFill>
                <a:latin typeface="Montserrat" panose="00000500000000000000" pitchFamily="2" charset="0"/>
                <a:ea typeface="+mj-ea"/>
                <a:cs typeface="Arial Narrow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ED8C37C-7E5F-7DBA-DCDF-ED4EABB0E1B0}"/>
              </a:ext>
            </a:extLst>
          </p:cNvPr>
          <p:cNvSpPr/>
          <p:nvPr userDrawn="1"/>
        </p:nvSpPr>
        <p:spPr>
          <a:xfrm>
            <a:off x="0" y="1202724"/>
            <a:ext cx="12192000" cy="457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Espace réservé du numéro de diapositive 5">
            <a:extLst>
              <a:ext uri="{FF2B5EF4-FFF2-40B4-BE49-F238E27FC236}">
                <a16:creationId xmlns:a16="http://schemas.microsoft.com/office/drawing/2014/main" id="{988F2FD9-35C4-0B7E-3C26-5228EBF3A6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97724" y="6461923"/>
            <a:ext cx="609600" cy="385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0070C0"/>
                </a:solidFill>
                <a:latin typeface="Montserrat" pitchFamily="2" charset="77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Date Placeholder 18">
            <a:extLst>
              <a:ext uri="{FF2B5EF4-FFF2-40B4-BE49-F238E27FC236}">
                <a16:creationId xmlns:a16="http://schemas.microsoft.com/office/drawing/2014/main" id="{2EAFD093-9E99-B8BA-6B98-AC30CD6F6CC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6482557"/>
            <a:ext cx="37501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70C0"/>
                </a:solidFill>
                <a:latin typeface="Montserrat" pitchFamily="2" charset="77"/>
              </a:defRPr>
            </a:lvl1pPr>
          </a:lstStyle>
          <a:p>
            <a:pPr>
              <a:defRPr/>
            </a:pPr>
            <a:r>
              <a:rPr lang="en-GB"/>
              <a:t>2</a:t>
            </a:r>
            <a:r>
              <a:rPr lang="en-GB" baseline="30000"/>
              <a:t>nd</a:t>
            </a:r>
            <a:r>
              <a:rPr lang="en-GB"/>
              <a:t> IMCC Annual Meeting</a:t>
            </a:r>
            <a:r>
              <a:rPr lang="fr-FR">
                <a:ea typeface="+mn-ea"/>
                <a:cs typeface="+mn-cs"/>
              </a:rPr>
              <a:t>, </a:t>
            </a:r>
            <a:r>
              <a:rPr lang="en-US">
                <a:ea typeface="Tahoma" panose="020B0604030504040204" pitchFamily="34" charset="0"/>
                <a:cs typeface="Tahoma" panose="020B0604030504040204" pitchFamily="34" charset="0"/>
              </a:rPr>
              <a:t>IJCLab - </a:t>
            </a:r>
            <a:fld id="{12119E56-0237-ED4A-B4E2-9AD31900F8D1}" type="datetime1">
              <a:rPr lang="de-CH" smtClean="0"/>
              <a:t>20.06.23</a:t>
            </a:fld>
            <a:endParaRPr lang="en-GB" dirty="0"/>
          </a:p>
        </p:txBody>
      </p:sp>
      <p:sp>
        <p:nvSpPr>
          <p:cNvPr id="7" name="Espace réservé du pied de page 4">
            <a:extLst>
              <a:ext uri="{FF2B5EF4-FFF2-40B4-BE49-F238E27FC236}">
                <a16:creationId xmlns:a16="http://schemas.microsoft.com/office/drawing/2014/main" id="{D67950B7-FEA8-3C0F-5F67-1525E46C32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81450" y="6493610"/>
            <a:ext cx="4229100" cy="365124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200">
                <a:solidFill>
                  <a:srgbClr val="0070C0"/>
                </a:solidFill>
                <a:latin typeface="Montserrat" pitchFamily="2" charset="77"/>
                <a:cs typeface="Arial Narrow"/>
              </a:defRPr>
            </a:lvl1pPr>
          </a:lstStyle>
          <a:p>
            <a:r>
              <a:rPr lang="en-GB" dirty="0"/>
              <a:t> Final cooling solenoid– B. </a:t>
            </a:r>
            <a:r>
              <a:rPr lang="en-GB" dirty="0" err="1"/>
              <a:t>Bordini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4495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yp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5">
            <a:extLst>
              <a:ext uri="{FF2B5EF4-FFF2-40B4-BE49-F238E27FC236}">
                <a16:creationId xmlns:a16="http://schemas.microsoft.com/office/drawing/2014/main" id="{EB7CBA86-E5E1-1364-77D4-2923D26A45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97724" y="6461923"/>
            <a:ext cx="609600" cy="385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0070C0"/>
                </a:solidFill>
                <a:latin typeface="Montserrat" pitchFamily="2" charset="77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Date Placeholder 18">
            <a:extLst>
              <a:ext uri="{FF2B5EF4-FFF2-40B4-BE49-F238E27FC236}">
                <a16:creationId xmlns:a16="http://schemas.microsoft.com/office/drawing/2014/main" id="{19CC11D7-827F-C5D3-A794-660EBF477D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6482557"/>
            <a:ext cx="37501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70C0"/>
                </a:solidFill>
                <a:latin typeface="Montserrat" pitchFamily="2" charset="77"/>
              </a:defRPr>
            </a:lvl1pPr>
          </a:lstStyle>
          <a:p>
            <a:pPr>
              <a:defRPr/>
            </a:pPr>
            <a:r>
              <a:rPr lang="en-GB"/>
              <a:t>2</a:t>
            </a:r>
            <a:r>
              <a:rPr lang="en-GB" baseline="30000"/>
              <a:t>nd</a:t>
            </a:r>
            <a:r>
              <a:rPr lang="en-GB"/>
              <a:t> IMCC Annual Meeting</a:t>
            </a:r>
            <a:r>
              <a:rPr lang="fr-FR">
                <a:ea typeface="+mn-ea"/>
                <a:cs typeface="+mn-cs"/>
              </a:rPr>
              <a:t>, </a:t>
            </a:r>
            <a:r>
              <a:rPr lang="en-US">
                <a:ea typeface="Tahoma" panose="020B0604030504040204" pitchFamily="34" charset="0"/>
                <a:cs typeface="Tahoma" panose="020B0604030504040204" pitchFamily="34" charset="0"/>
              </a:rPr>
              <a:t>IJCLab - </a:t>
            </a:r>
            <a:fld id="{78C1E10E-B336-474A-A56F-9F40A713440B}" type="datetime1">
              <a:rPr lang="de-CH" smtClean="0"/>
              <a:t>20.06.23</a:t>
            </a:fld>
            <a:endParaRPr lang="en-GB" dirty="0"/>
          </a:p>
        </p:txBody>
      </p:sp>
      <p:sp>
        <p:nvSpPr>
          <p:cNvPr id="6" name="Espace réservé du pied de page 4">
            <a:extLst>
              <a:ext uri="{FF2B5EF4-FFF2-40B4-BE49-F238E27FC236}">
                <a16:creationId xmlns:a16="http://schemas.microsoft.com/office/drawing/2014/main" id="{2A5C4DA3-791E-2C40-8104-10DDBB4305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81450" y="6493610"/>
            <a:ext cx="4229100" cy="365124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200">
                <a:solidFill>
                  <a:srgbClr val="0070C0"/>
                </a:solidFill>
                <a:latin typeface="Montserrat" pitchFamily="2" charset="77"/>
                <a:cs typeface="Arial Narrow"/>
              </a:defRPr>
            </a:lvl1pPr>
          </a:lstStyle>
          <a:p>
            <a:r>
              <a:rPr lang="en-GB" dirty="0"/>
              <a:t> Final cooling solenoid– B. </a:t>
            </a:r>
            <a:r>
              <a:rPr lang="en-GB" dirty="0" err="1"/>
              <a:t>Bordini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37731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yp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0">
            <a:extLst>
              <a:ext uri="{FF2B5EF4-FFF2-40B4-BE49-F238E27FC236}">
                <a16:creationId xmlns:a16="http://schemas.microsoft.com/office/drawing/2014/main" id="{42D93B7E-FC36-2A14-6F21-EEADB07E2D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9858" y="314325"/>
            <a:ext cx="9358185" cy="838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C43B68"/>
                </a:solidFill>
                <a:latin typeface="Montserrat" panose="000005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0807BD5-C5D5-BC76-DBAD-9831F0EEAF20}"/>
              </a:ext>
            </a:extLst>
          </p:cNvPr>
          <p:cNvSpPr/>
          <p:nvPr userDrawn="1"/>
        </p:nvSpPr>
        <p:spPr>
          <a:xfrm>
            <a:off x="0" y="1202724"/>
            <a:ext cx="12192000" cy="457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Espace réservé du numéro de diapositive 5">
            <a:extLst>
              <a:ext uri="{FF2B5EF4-FFF2-40B4-BE49-F238E27FC236}">
                <a16:creationId xmlns:a16="http://schemas.microsoft.com/office/drawing/2014/main" id="{BB70D648-9621-3BDF-3CCB-3AB40CB297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97724" y="6461923"/>
            <a:ext cx="609600" cy="385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0070C0"/>
                </a:solidFill>
                <a:latin typeface="Montserrat" pitchFamily="2" charset="77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Date Placeholder 18">
            <a:extLst>
              <a:ext uri="{FF2B5EF4-FFF2-40B4-BE49-F238E27FC236}">
                <a16:creationId xmlns:a16="http://schemas.microsoft.com/office/drawing/2014/main" id="{5303029A-3D79-67EE-E41C-CC0024A4CF7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6482557"/>
            <a:ext cx="37501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70C0"/>
                </a:solidFill>
                <a:latin typeface="Montserrat" pitchFamily="2" charset="77"/>
              </a:defRPr>
            </a:lvl1pPr>
          </a:lstStyle>
          <a:p>
            <a:pPr>
              <a:defRPr/>
            </a:pPr>
            <a:r>
              <a:rPr lang="en-GB"/>
              <a:t>2</a:t>
            </a:r>
            <a:r>
              <a:rPr lang="en-GB" baseline="30000"/>
              <a:t>nd</a:t>
            </a:r>
            <a:r>
              <a:rPr lang="en-GB"/>
              <a:t> IMCC Annual Meeting</a:t>
            </a:r>
            <a:r>
              <a:rPr lang="fr-FR">
                <a:ea typeface="+mn-ea"/>
                <a:cs typeface="+mn-cs"/>
              </a:rPr>
              <a:t>, </a:t>
            </a:r>
            <a:r>
              <a:rPr lang="en-US">
                <a:ea typeface="Tahoma" panose="020B0604030504040204" pitchFamily="34" charset="0"/>
                <a:cs typeface="Tahoma" panose="020B0604030504040204" pitchFamily="34" charset="0"/>
              </a:rPr>
              <a:t>IJCLab - </a:t>
            </a:r>
            <a:fld id="{245FD6B9-024A-674A-BDEA-2D1AE933A448}" type="datetime1">
              <a:rPr lang="de-CH" smtClean="0"/>
              <a:t>20.06.23</a:t>
            </a:fld>
            <a:endParaRPr lang="en-GB" dirty="0"/>
          </a:p>
        </p:txBody>
      </p:sp>
      <p:sp>
        <p:nvSpPr>
          <p:cNvPr id="6" name="Espace réservé du pied de page 4">
            <a:extLst>
              <a:ext uri="{FF2B5EF4-FFF2-40B4-BE49-F238E27FC236}">
                <a16:creationId xmlns:a16="http://schemas.microsoft.com/office/drawing/2014/main" id="{FADFD7A0-C7C6-F382-BF0F-A7224A856E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81450" y="6493610"/>
            <a:ext cx="4229100" cy="365124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200">
                <a:solidFill>
                  <a:srgbClr val="0070C0"/>
                </a:solidFill>
                <a:latin typeface="Montserrat" pitchFamily="2" charset="77"/>
                <a:cs typeface="Arial Narrow"/>
              </a:defRPr>
            </a:lvl1pPr>
          </a:lstStyle>
          <a:p>
            <a:r>
              <a:rPr lang="en-GB" dirty="0"/>
              <a:t> Final cooling solenoid– B. </a:t>
            </a:r>
            <a:r>
              <a:rPr lang="en-GB" dirty="0" err="1"/>
              <a:t>Bordini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7265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5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2" descr="MUON-SlideGraph-LogoBkgnd2.png">
            <a:extLst>
              <a:ext uri="{FF2B5EF4-FFF2-40B4-BE49-F238E27FC236}">
                <a16:creationId xmlns:a16="http://schemas.microsoft.com/office/drawing/2014/main" id="{2F6A2F97-A29E-1418-D7E1-A2A4AFFCD1A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34000"/>
          </a:blip>
          <a:srcRect t="-977" r="1219" b="916"/>
          <a:stretch/>
        </p:blipFill>
        <p:spPr>
          <a:xfrm>
            <a:off x="-11151" y="-89210"/>
            <a:ext cx="12198539" cy="6947209"/>
          </a:xfrm>
          <a:prstGeom prst="rect">
            <a:avLst/>
          </a:prstGeom>
        </p:spPr>
      </p:pic>
      <p:pic>
        <p:nvPicPr>
          <p:cNvPr id="11" name="Image 85" descr="MCC-inernational-finalV01.png">
            <a:extLst>
              <a:ext uri="{FF2B5EF4-FFF2-40B4-BE49-F238E27FC236}">
                <a16:creationId xmlns:a16="http://schemas.microsoft.com/office/drawing/2014/main" id="{886B7572-63A0-5B0D-5676-74EEB72FB24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t="3981"/>
          <a:stretch/>
        </p:blipFill>
        <p:spPr>
          <a:xfrm>
            <a:off x="10509197" y="66994"/>
            <a:ext cx="1682803" cy="161580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1FD3815-A613-B710-087E-BD26820494B6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1966" y="66994"/>
            <a:ext cx="1371492" cy="1332000"/>
          </a:xfrm>
          <a:prstGeom prst="rect">
            <a:avLst/>
          </a:prstGeom>
        </p:spPr>
      </p:pic>
      <p:pic>
        <p:nvPicPr>
          <p:cNvPr id="13" name="Image 9" descr="MUON-SlideGraph-gradient.png">
            <a:extLst>
              <a:ext uri="{FF2B5EF4-FFF2-40B4-BE49-F238E27FC236}">
                <a16:creationId xmlns:a16="http://schemas.microsoft.com/office/drawing/2014/main" id="{9FA61E11-BC63-8F05-1CFC-E03ED212C9F0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alphaModFix amt="34000"/>
          </a:blip>
          <a:stretch>
            <a:fillRect/>
          </a:stretch>
        </p:blipFill>
        <p:spPr>
          <a:xfrm>
            <a:off x="-7882" y="4047067"/>
            <a:ext cx="12192000" cy="2810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4732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9">
            <a:alphaModFix amt="23000"/>
          </a:blip>
          <a:stretch>
            <a:fillRect/>
          </a:stretch>
        </p:blipFill>
        <p:spPr>
          <a:xfrm>
            <a:off x="0" y="6180667"/>
            <a:ext cx="12192000" cy="677333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989276" y="0"/>
            <a:ext cx="1202724" cy="1202724"/>
          </a:xfrm>
          <a:prstGeom prst="rect">
            <a:avLst/>
          </a:prstGeom>
        </p:spPr>
      </p:pic>
      <p:sp>
        <p:nvSpPr>
          <p:cNvPr id="11" name="Espace réservé du numéro de diapositive 5">
            <a:extLst>
              <a:ext uri="{FF2B5EF4-FFF2-40B4-BE49-F238E27FC236}">
                <a16:creationId xmlns:a16="http://schemas.microsoft.com/office/drawing/2014/main" id="{905BF839-3FEB-CA89-7FE1-8C5D9B4917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97724" y="6461923"/>
            <a:ext cx="609600" cy="385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0070C0"/>
                </a:solidFill>
                <a:latin typeface="Montserrat" pitchFamily="2" charset="77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5" name="Espace réservé du pied de page 4">
            <a:extLst>
              <a:ext uri="{FF2B5EF4-FFF2-40B4-BE49-F238E27FC236}">
                <a16:creationId xmlns:a16="http://schemas.microsoft.com/office/drawing/2014/main" id="{7A044CC3-4BDF-3655-B5B7-D2DCF4C2B1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81450" y="6493610"/>
            <a:ext cx="4229100" cy="365124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200">
                <a:solidFill>
                  <a:srgbClr val="0070C0"/>
                </a:solidFill>
                <a:latin typeface="Montserrat" pitchFamily="2" charset="77"/>
                <a:cs typeface="Arial Narrow"/>
              </a:defRPr>
            </a:lvl1pPr>
          </a:lstStyle>
          <a:p>
            <a:r>
              <a:rPr lang="en-GB" dirty="0"/>
              <a:t> Final cooling solenoid– B. </a:t>
            </a:r>
            <a:r>
              <a:rPr lang="en-GB" dirty="0" err="1"/>
              <a:t>Bordini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621FB63-3E48-2308-4202-15B3A188FA76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71968" y="66995"/>
            <a:ext cx="1188000" cy="1153791"/>
          </a:xfrm>
          <a:prstGeom prst="rect">
            <a:avLst/>
          </a:prstGeom>
        </p:spPr>
      </p:pic>
      <p:sp>
        <p:nvSpPr>
          <p:cNvPr id="19" name="Date Placeholder 18">
            <a:extLst>
              <a:ext uri="{FF2B5EF4-FFF2-40B4-BE49-F238E27FC236}">
                <a16:creationId xmlns:a16="http://schemas.microsoft.com/office/drawing/2014/main" id="{EB531240-BDF7-F2D3-20FC-8ECCD9B95E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6482557"/>
            <a:ext cx="37501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70C0"/>
                </a:solidFill>
                <a:latin typeface="Montserrat" pitchFamily="2" charset="77"/>
              </a:defRPr>
            </a:lvl1pPr>
          </a:lstStyle>
          <a:p>
            <a:pPr>
              <a:defRPr/>
            </a:pPr>
            <a:r>
              <a:rPr lang="en-GB"/>
              <a:t>2</a:t>
            </a:r>
            <a:r>
              <a:rPr lang="en-GB" baseline="30000"/>
              <a:t>nd</a:t>
            </a:r>
            <a:r>
              <a:rPr lang="en-GB"/>
              <a:t> IMCC Annual Meeting</a:t>
            </a:r>
            <a:r>
              <a:rPr lang="fr-FR">
                <a:ea typeface="+mn-ea"/>
                <a:cs typeface="+mn-cs"/>
              </a:rPr>
              <a:t>, </a:t>
            </a:r>
            <a:r>
              <a:rPr lang="en-US">
                <a:ea typeface="Tahoma" panose="020B0604030504040204" pitchFamily="34" charset="0"/>
                <a:cs typeface="Tahoma" panose="020B0604030504040204" pitchFamily="34" charset="0"/>
              </a:rPr>
              <a:t>IJCLab - </a:t>
            </a:r>
            <a:fld id="{6BD6FFA0-B97D-2D40-855D-9ABC677AC1B4}" type="datetime1">
              <a:rPr lang="de-CH" smtClean="0"/>
              <a:t>20.06.23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0729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87" r:id="rId3"/>
    <p:sldLayoutId id="2147483675" r:id="rId4"/>
    <p:sldLayoutId id="2147483676" r:id="rId5"/>
    <p:sldLayoutId id="2147483686" r:id="rId6"/>
    <p:sldLayoutId id="2147483688" r:id="rId7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emf"/><Relationship Id="rId3" Type="http://schemas.openxmlformats.org/officeDocument/2006/relationships/image" Target="../media/image30.emf"/><Relationship Id="rId7" Type="http://schemas.openxmlformats.org/officeDocument/2006/relationships/image" Target="../media/image33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emf"/><Relationship Id="rId5" Type="http://schemas.openxmlformats.org/officeDocument/2006/relationships/image" Target="../media/image33.png"/><Relationship Id="rId4" Type="http://schemas.openxmlformats.org/officeDocument/2006/relationships/image" Target="../media/image31.e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emf"/><Relationship Id="rId3" Type="http://schemas.openxmlformats.org/officeDocument/2006/relationships/image" Target="../media/image39.png"/><Relationship Id="rId7" Type="http://schemas.openxmlformats.org/officeDocument/2006/relationships/image" Target="../media/image17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png"/><Relationship Id="rId4" Type="http://schemas.openxmlformats.org/officeDocument/2006/relationships/image" Target="../media/image14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jpg"/><Relationship Id="rId4" Type="http://schemas.openxmlformats.org/officeDocument/2006/relationships/image" Target="../media/image43.jp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cid:image001.png@01D9A06B.71AF9EE0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10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1.png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B6CAF5-C531-5353-8D0B-99AC3A5F37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308" y="2077275"/>
            <a:ext cx="11539576" cy="1572767"/>
          </a:xfrm>
          <a:noFill/>
        </p:spPr>
        <p:txBody>
          <a:bodyPr tIns="0" bIns="0"/>
          <a:lstStyle/>
          <a:p>
            <a:r>
              <a:rPr lang="en-US" sz="50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Final Cooling Solenoid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F0EAEC-2E80-7DCF-8175-406FE09E4E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74723" y="3832578"/>
            <a:ext cx="8534400" cy="1752600"/>
          </a:xfrm>
        </p:spPr>
        <p:txBody>
          <a:bodyPr/>
          <a:lstStyle/>
          <a:p>
            <a:r>
              <a:rPr lang="en-US" sz="2400" dirty="0"/>
              <a:t>B. </a:t>
            </a:r>
            <a:r>
              <a:rPr lang="en-US" sz="2400" dirty="0" err="1"/>
              <a:t>Bordini</a:t>
            </a:r>
            <a:r>
              <a:rPr lang="en-US" sz="2400" dirty="0"/>
              <a:t>, C. </a:t>
            </a:r>
            <a:r>
              <a:rPr lang="en-US" sz="2400" dirty="0" err="1"/>
              <a:t>Accettura</a:t>
            </a:r>
            <a:r>
              <a:rPr lang="en-US" sz="2400" dirty="0"/>
              <a:t>, A. Bertarelli, L. </a:t>
            </a:r>
            <a:r>
              <a:rPr lang="en-US" sz="2400" dirty="0" err="1"/>
              <a:t>Bottura</a:t>
            </a:r>
            <a:r>
              <a:rPr lang="en-US" sz="2400" dirty="0"/>
              <a:t>, </a:t>
            </a:r>
          </a:p>
          <a:p>
            <a:pPr marL="457200" indent="-457200">
              <a:buAutoNum type="alphaUcPeriod"/>
            </a:pPr>
            <a:r>
              <a:rPr lang="en-US" sz="2400" dirty="0" err="1"/>
              <a:t>Dudarev</a:t>
            </a:r>
            <a:r>
              <a:rPr lang="en-US" sz="2400" dirty="0"/>
              <a:t>, A. </a:t>
            </a:r>
            <a:r>
              <a:rPr lang="en-US" sz="2400" dirty="0" err="1"/>
              <a:t>Kolehmainen</a:t>
            </a:r>
            <a:r>
              <a:rPr lang="en-US" sz="2400" dirty="0"/>
              <a:t>, T. Mulder, </a:t>
            </a:r>
          </a:p>
          <a:p>
            <a:pPr marL="457200" indent="-457200">
              <a:buAutoNum type="alphaUcPeriod"/>
            </a:pPr>
            <a:r>
              <a:rPr lang="en-US" sz="2400" dirty="0"/>
              <a:t>A. Verweij, M. Wozniak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9012981-2883-5616-5376-1E2FA54813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8100" y="-55883"/>
            <a:ext cx="1688330" cy="1710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5471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FA5FBFA-7C58-C9F7-E497-4953627307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FF0608-D9B8-E131-9501-69F8A5329CB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</a:t>
            </a:r>
            <a:r>
              <a:rPr lang="en-GB" baseline="30000"/>
              <a:t>nd</a:t>
            </a:r>
            <a:r>
              <a:rPr lang="en-GB"/>
              <a:t> IMCC Annual Meeting</a:t>
            </a:r>
            <a:r>
              <a:rPr lang="fr-FR">
                <a:ea typeface="+mn-ea"/>
                <a:cs typeface="+mn-cs"/>
              </a:rPr>
              <a:t>, </a:t>
            </a:r>
            <a:r>
              <a:rPr lang="en-US">
                <a:ea typeface="Tahoma" panose="020B0604030504040204" pitchFamily="34" charset="0"/>
                <a:cs typeface="Tahoma" panose="020B0604030504040204" pitchFamily="34" charset="0"/>
              </a:rPr>
              <a:t>IJCLab - </a:t>
            </a:r>
            <a:fld id="{364D82FB-CC83-1F41-84F0-2D59B1269C85}" type="datetime1">
              <a:rPr lang="de-CH" smtClean="0"/>
              <a:t>20.06.23</a:t>
            </a:fld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1">
                <a:extLst>
                  <a:ext uri="{FF2B5EF4-FFF2-40B4-BE49-F238E27FC236}">
                    <a16:creationId xmlns:a16="http://schemas.microsoft.com/office/drawing/2014/main" id="{9990A22C-CDAA-7F11-5E01-02FC6D6222D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46754" y="1340557"/>
                <a:ext cx="12045245" cy="5121366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8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4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2pPr>
                <a:lvl3pPr marL="1143000" indent="-2286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0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3pPr>
                <a:lvl4pPr marL="1600200" indent="-2286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0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4pPr>
                <a:lvl5pPr marL="2057400" indent="-2286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0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457200" lvl="1" indent="0">
                  <a:buNone/>
                </a:pPr>
                <a:endParaRPr lang="en-US" sz="2000" b="0" dirty="0">
                  <a:solidFill>
                    <a:srgbClr val="0070C0"/>
                  </a:solidFill>
                  <a:latin typeface="Montserrat" pitchFamily="2" charset="77"/>
                  <a:ea typeface="Cambria Math" panose="02040503050406030204" pitchFamily="18" charset="0"/>
                </a:endParaRPr>
              </a:p>
              <a:p>
                <a:r>
                  <a:rPr lang="en-US" sz="2200" dirty="0">
                    <a:solidFill>
                      <a:srgbClr val="0070C0"/>
                    </a:solidFill>
                    <a:latin typeface="Montserrat" pitchFamily="2" charset="77"/>
                  </a:rPr>
                  <a:t>The </a:t>
                </a:r>
                <a:r>
                  <a:rPr lang="en-US" sz="2200" b="1" dirty="0">
                    <a:solidFill>
                      <a:srgbClr val="0070C0"/>
                    </a:solidFill>
                    <a:latin typeface="Montserrat" pitchFamily="2" charset="77"/>
                  </a:rPr>
                  <a:t>nested coil design </a:t>
                </a:r>
                <a:r>
                  <a:rPr lang="en-US" sz="2200" dirty="0">
                    <a:solidFill>
                      <a:srgbClr val="0070C0"/>
                    </a:solidFill>
                    <a:latin typeface="Montserrat" pitchFamily="2" charset="77"/>
                  </a:rPr>
                  <a:t>presents </a:t>
                </a:r>
                <a:r>
                  <a:rPr lang="en-US" sz="2200" b="1" dirty="0">
                    <a:solidFill>
                      <a:srgbClr val="0070C0"/>
                    </a:solidFill>
                    <a:latin typeface="Montserrat" pitchFamily="2" charset="77"/>
                  </a:rPr>
                  <a:t>some drawbacks </a:t>
                </a:r>
                <a:r>
                  <a:rPr lang="en-US" sz="2200" dirty="0">
                    <a:solidFill>
                      <a:srgbClr val="0070C0"/>
                    </a:solidFill>
                    <a:latin typeface="Montserrat" pitchFamily="2" charset="77"/>
                  </a:rPr>
                  <a:t>that might be </a:t>
                </a:r>
                <a:r>
                  <a:rPr lang="en-US" sz="2200" b="1" dirty="0">
                    <a:solidFill>
                      <a:srgbClr val="0070C0"/>
                    </a:solidFill>
                    <a:latin typeface="Montserrat" pitchFamily="2" charset="77"/>
                  </a:rPr>
                  <a:t>problematic</a:t>
                </a:r>
                <a:r>
                  <a:rPr lang="en-US" sz="2200" dirty="0">
                    <a:solidFill>
                      <a:srgbClr val="0070C0"/>
                    </a:solidFill>
                    <a:latin typeface="Montserrat" pitchFamily="2" charset="77"/>
                  </a:rPr>
                  <a:t> for the </a:t>
                </a:r>
                <a:r>
                  <a:rPr lang="en-US" sz="2200" b="1" dirty="0">
                    <a:solidFill>
                      <a:srgbClr val="0070C0"/>
                    </a:solidFill>
                    <a:latin typeface="Montserrat" pitchFamily="2" charset="77"/>
                  </a:rPr>
                  <a:t>final cooling solenoids</a:t>
                </a:r>
              </a:p>
              <a:p>
                <a:pPr lvl="1"/>
                <a:r>
                  <a:rPr lang="en-US" sz="2000" b="1" dirty="0">
                    <a:solidFill>
                      <a:srgbClr val="0070C0"/>
                    </a:solidFill>
                    <a:latin typeface="Montserrat" pitchFamily="2" charset="77"/>
                  </a:rPr>
                  <a:t>Diluting the current </a:t>
                </a:r>
                <a:r>
                  <a:rPr lang="en-US" sz="2000" dirty="0">
                    <a:solidFill>
                      <a:srgbClr val="0070C0"/>
                    </a:solidFill>
                    <a:latin typeface="Montserrat" pitchFamily="2" charset="77"/>
                  </a:rPr>
                  <a:t>over large coil cross section (low J) </a:t>
                </a:r>
              </a:p>
              <a:p>
                <a:pPr lvl="2"/>
                <a:r>
                  <a:rPr lang="en-US" sz="1600" dirty="0">
                    <a:solidFill>
                      <a:srgbClr val="0070C0"/>
                    </a:solidFill>
                    <a:latin typeface="Montserrat" pitchFamily="2" charset="77"/>
                  </a:rPr>
                  <a:t>requires a larger </a:t>
                </a:r>
                <a:r>
                  <a:rPr lang="en-US" sz="1600" b="1" dirty="0">
                    <a:solidFill>
                      <a:srgbClr val="0070C0"/>
                    </a:solidFill>
                    <a:latin typeface="Montserrat" pitchFamily="2" charset="77"/>
                  </a:rPr>
                  <a:t>amount of superconductor</a:t>
                </a:r>
                <a:r>
                  <a:rPr lang="en-US" sz="1600" dirty="0">
                    <a:solidFill>
                      <a:srgbClr val="0070C0"/>
                    </a:solidFill>
                    <a:latin typeface="Montserrat" pitchFamily="2" charset="77"/>
                  </a:rPr>
                  <a:t> (</a:t>
                </a:r>
                <a:r>
                  <a:rPr lang="en-US" sz="1600" b="1" dirty="0">
                    <a:solidFill>
                      <a:srgbClr val="0070C0"/>
                    </a:solidFill>
                    <a:latin typeface="Montserrat" pitchFamily="2" charset="77"/>
                  </a:rPr>
                  <a:t>cost</a:t>
                </a:r>
                <a:r>
                  <a:rPr lang="en-US" sz="1600" dirty="0">
                    <a:solidFill>
                      <a:srgbClr val="0070C0"/>
                    </a:solidFill>
                    <a:latin typeface="Montserrat" pitchFamily="2" charset="77"/>
                  </a:rPr>
                  <a:t>): the current lines are not compacted around the magnet aperture</a:t>
                </a:r>
              </a:p>
              <a:p>
                <a:pPr lvl="2"/>
                <a:r>
                  <a:rPr lang="en-US" sz="1600" dirty="0">
                    <a:solidFill>
                      <a:srgbClr val="0070C0"/>
                    </a:solidFill>
                    <a:latin typeface="Montserrat" pitchFamily="2" charset="77"/>
                  </a:rPr>
                  <a:t>Implies a larger </a:t>
                </a:r>
                <a:r>
                  <a:rPr lang="en-US" sz="1600" b="1" dirty="0">
                    <a:solidFill>
                      <a:srgbClr val="0070C0"/>
                    </a:solidFill>
                    <a:latin typeface="Montserrat" pitchFamily="2" charset="77"/>
                  </a:rPr>
                  <a:t>magnetic energy </a:t>
                </a:r>
                <a:r>
                  <a:rPr lang="en-US" sz="1600" dirty="0">
                    <a:solidFill>
                      <a:srgbClr val="0070C0"/>
                    </a:solidFill>
                    <a:latin typeface="Montserrat" pitchFamily="2" charset="77"/>
                  </a:rPr>
                  <a:t>stocked, which makes the magnet protection more complex, and larger sizes</a:t>
                </a:r>
              </a:p>
              <a:p>
                <a:pPr lvl="1"/>
                <a:r>
                  <a:rPr lang="en-US" sz="2000" dirty="0">
                    <a:solidFill>
                      <a:srgbClr val="0070C0"/>
                    </a:solidFill>
                    <a:latin typeface="Montserrat" pitchFamily="2" charset="77"/>
                  </a:rPr>
                  <a:t>The magnet </a:t>
                </a:r>
                <a:r>
                  <a:rPr lang="en-US" sz="2000" b="1" dirty="0">
                    <a:solidFill>
                      <a:srgbClr val="0070C0"/>
                    </a:solidFill>
                    <a:latin typeface="Montserrat" pitchFamily="2" charset="77"/>
                  </a:rPr>
                  <a:t>protection</a:t>
                </a:r>
                <a:r>
                  <a:rPr lang="en-US" sz="2000" dirty="0">
                    <a:solidFill>
                      <a:srgbClr val="0070C0"/>
                    </a:solidFill>
                    <a:latin typeface="Montserrat" pitchFamily="2" charset="77"/>
                  </a:rPr>
                  <a:t>, which is critical in magnets using HTS, is rather complex because of the </a:t>
                </a:r>
                <a:r>
                  <a:rPr lang="en-US" sz="2000" b="1" dirty="0">
                    <a:solidFill>
                      <a:srgbClr val="0070C0"/>
                    </a:solidFill>
                    <a:latin typeface="Montserrat" pitchFamily="2" charset="77"/>
                  </a:rPr>
                  <a:t>interaction</a:t>
                </a:r>
                <a:r>
                  <a:rPr lang="en-US" sz="2000" dirty="0">
                    <a:solidFill>
                      <a:srgbClr val="0070C0"/>
                    </a:solidFill>
                    <a:latin typeface="Montserrat" pitchFamily="2" charset="77"/>
                  </a:rPr>
                  <a:t>s between the different </a:t>
                </a:r>
                <a:r>
                  <a:rPr lang="en-US" sz="2000" b="1" dirty="0">
                    <a:solidFill>
                      <a:srgbClr val="0070C0"/>
                    </a:solidFill>
                    <a:latin typeface="Montserrat" pitchFamily="2" charset="77"/>
                  </a:rPr>
                  <a:t>nested coils </a:t>
                </a:r>
              </a:p>
              <a:p>
                <a:pPr lvl="1"/>
                <a:r>
                  <a:rPr lang="en-US" sz="2000" dirty="0">
                    <a:solidFill>
                      <a:srgbClr val="0070C0"/>
                    </a:solidFill>
                    <a:latin typeface="Montserrat" pitchFamily="2" charset="77"/>
                  </a:rPr>
                  <a:t>The presence of </a:t>
                </a:r>
                <a:r>
                  <a:rPr lang="en-US" sz="2000" b="1" dirty="0">
                    <a:solidFill>
                      <a:srgbClr val="0070C0"/>
                    </a:solidFill>
                    <a:latin typeface="Montserrat" pitchFamily="2" charset="77"/>
                  </a:rPr>
                  <a:t>several coils </a:t>
                </a:r>
                <a:r>
                  <a:rPr lang="en-US" sz="2000" dirty="0">
                    <a:solidFill>
                      <a:srgbClr val="0070C0"/>
                    </a:solidFill>
                    <a:latin typeface="Montserrat" pitchFamily="2" charset="77"/>
                  </a:rPr>
                  <a:t>and </a:t>
                </a:r>
                <a:r>
                  <a:rPr lang="en-US" sz="2000" b="1" dirty="0">
                    <a:solidFill>
                      <a:srgbClr val="0070C0"/>
                    </a:solidFill>
                    <a:latin typeface="Montserrat" pitchFamily="2" charset="77"/>
                  </a:rPr>
                  <a:t>components</a:t>
                </a:r>
                <a:r>
                  <a:rPr lang="en-US" sz="2000" dirty="0">
                    <a:solidFill>
                      <a:srgbClr val="0070C0"/>
                    </a:solidFill>
                    <a:latin typeface="Montserrat" pitchFamily="2" charset="77"/>
                  </a:rPr>
                  <a:t>  could make the </a:t>
                </a:r>
                <a:r>
                  <a:rPr lang="en-US" sz="2000" b="1" dirty="0">
                    <a:solidFill>
                      <a:srgbClr val="0070C0"/>
                    </a:solidFill>
                    <a:latin typeface="Montserrat" pitchFamily="2" charset="77"/>
                  </a:rPr>
                  <a:t>construction</a:t>
                </a:r>
                <a:r>
                  <a:rPr lang="en-US" sz="2000" dirty="0">
                    <a:solidFill>
                      <a:srgbClr val="0070C0"/>
                    </a:solidFill>
                    <a:latin typeface="Montserrat" pitchFamily="2" charset="77"/>
                  </a:rPr>
                  <a:t> more </a:t>
                </a:r>
                <a:r>
                  <a:rPr lang="en-US" sz="2000" b="1" dirty="0">
                    <a:solidFill>
                      <a:srgbClr val="0070C0"/>
                    </a:solidFill>
                    <a:latin typeface="Montserrat" pitchFamily="2" charset="77"/>
                  </a:rPr>
                  <a:t>difficult </a:t>
                </a:r>
                <a:r>
                  <a:rPr lang="en-US" sz="2000" dirty="0">
                    <a:solidFill>
                      <a:srgbClr val="0070C0"/>
                    </a:solidFill>
                    <a:latin typeface="Montserrat" pitchFamily="2" charset="77"/>
                  </a:rPr>
                  <a:t>and the magnet system </a:t>
                </a:r>
                <a:r>
                  <a:rPr lang="en-US" sz="2000" b="1" dirty="0">
                    <a:solidFill>
                      <a:srgbClr val="0070C0"/>
                    </a:solidFill>
                    <a:latin typeface="Montserrat" pitchFamily="2" charset="77"/>
                  </a:rPr>
                  <a:t>less reliable</a:t>
                </a:r>
              </a:p>
              <a:p>
                <a:pPr marL="457200" lvl="1" indent="0">
                  <a:buNone/>
                </a:pPr>
                <a:endParaRPr lang="en-US" sz="2000" b="0" dirty="0">
                  <a:solidFill>
                    <a:srgbClr val="0070C0"/>
                  </a:solidFill>
                  <a:latin typeface="Montserrat" pitchFamily="2" charset="77"/>
                  <a:ea typeface="Cambria Math" panose="02040503050406030204" pitchFamily="18" charset="0"/>
                </a:endParaRPr>
              </a:p>
              <a:p>
                <a:r>
                  <a:rPr lang="en-US" sz="2200" dirty="0">
                    <a:solidFill>
                      <a:srgbClr val="0070C0"/>
                    </a:solidFill>
                    <a:latin typeface="Montserrat" pitchFamily="2" charset="77"/>
                  </a:rPr>
                  <a:t>And if we go to the </a:t>
                </a:r>
                <a:r>
                  <a:rPr lang="en-US" sz="2200" b="1" dirty="0">
                    <a:solidFill>
                      <a:srgbClr val="0070C0"/>
                    </a:solidFill>
                    <a:latin typeface="Montserrat" pitchFamily="2" charset="77"/>
                  </a:rPr>
                  <a:t>opposite direction? High uniform </a:t>
                </a:r>
                <a:r>
                  <a:rPr lang="en-US" sz="2200" b="1" i="1" dirty="0">
                    <a:solidFill>
                      <a:srgbClr val="0070C0"/>
                    </a:solidFill>
                    <a:latin typeface="Montserrat" pitchFamily="2" charset="77"/>
                  </a:rPr>
                  <a:t>J</a:t>
                </a:r>
                <a:r>
                  <a:rPr lang="en-US" sz="2200" b="1" dirty="0">
                    <a:solidFill>
                      <a:srgbClr val="0070C0"/>
                    </a:solidFill>
                    <a:latin typeface="Montserrat" pitchFamily="2" charset="77"/>
                  </a:rPr>
                  <a:t> </a:t>
                </a:r>
                <a:r>
                  <a:rPr lang="en-US" sz="2200" dirty="0">
                    <a:solidFill>
                      <a:srgbClr val="0070C0"/>
                    </a:solidFill>
                    <a:latin typeface="Montserrat" pitchFamily="2" charset="77"/>
                  </a:rPr>
                  <a:t>(&gt;400 A/mmˆ2) in a single coil (</a:t>
                </a:r>
                <a:r>
                  <a:rPr lang="en-US" sz="2200" dirty="0">
                    <a:solidFill>
                      <a:srgbClr val="0070C0"/>
                    </a:solidFill>
                    <a:latin typeface="Montserrat" pitchFamily="2" charset="77"/>
                    <a:sym typeface="Wingdings" pitchFamily="2" charset="2"/>
                  </a:rPr>
                  <a:t></a:t>
                </a:r>
                <a:r>
                  <a:rPr lang="en-US" sz="2200" dirty="0">
                    <a:solidFill>
                      <a:srgbClr val="0070C0"/>
                    </a:solidFill>
                    <a:latin typeface="Montserrat" pitchFamily="2" charset="77"/>
                  </a:rPr>
                  <a:t>low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sz="2200" dirty="0">
                    <a:solidFill>
                      <a:srgbClr val="0070C0"/>
                    </a:solidFill>
                    <a:latin typeface="Montserrat" pitchFamily="2" charset="77"/>
                  </a:rPr>
                  <a:t>) ? So far, we said that low </a:t>
                </a:r>
                <a14:m>
                  <m:oMath xmlns:m="http://schemas.openxmlformats.org/officeDocument/2006/math">
                    <m:r>
                      <a:rPr lang="en-US" sz="200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sz="2000" dirty="0">
                    <a:solidFill>
                      <a:srgbClr val="0070C0"/>
                    </a:solidFill>
                    <a:latin typeface="Montserrat" pitchFamily="2" charset="77"/>
                  </a:rPr>
                  <a:t> makes explode the hoop stress, but… </a:t>
                </a:r>
              </a:p>
              <a:p>
                <a:endParaRPr lang="en-US" sz="2200" dirty="0">
                  <a:solidFill>
                    <a:srgbClr val="0070C0"/>
                  </a:solidFill>
                  <a:latin typeface="Montserrat" pitchFamily="2" charset="77"/>
                </a:endParaRPr>
              </a:p>
              <a:p>
                <a:pPr lvl="2">
                  <a:spcBef>
                    <a:spcPts val="1200"/>
                  </a:spcBef>
                </a:pPr>
                <a:endParaRPr lang="en-CH" sz="1600" dirty="0">
                  <a:solidFill>
                    <a:srgbClr val="0070C0"/>
                  </a:solidFill>
                  <a:latin typeface="Montserrat" pitchFamily="2" charset="77"/>
                </a:endParaRPr>
              </a:p>
              <a:p>
                <a:pPr lvl="1">
                  <a:spcBef>
                    <a:spcPts val="1200"/>
                  </a:spcBef>
                </a:pPr>
                <a:endParaRPr lang="en-US" sz="2000" dirty="0"/>
              </a:p>
              <a:p>
                <a:pPr lvl="1"/>
                <a:endParaRPr lang="en-US" sz="2000" dirty="0"/>
              </a:p>
            </p:txBody>
          </p:sp>
        </mc:Choice>
        <mc:Fallback xmlns="">
          <p:sp>
            <p:nvSpPr>
              <p:cNvPr id="5" name="Content Placeholder 1">
                <a:extLst>
                  <a:ext uri="{FF2B5EF4-FFF2-40B4-BE49-F238E27FC236}">
                    <a16:creationId xmlns:a16="http://schemas.microsoft.com/office/drawing/2014/main" id="{9990A22C-CDAA-7F11-5E01-02FC6D6222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6754" y="1340557"/>
                <a:ext cx="12045245" cy="5121366"/>
              </a:xfrm>
              <a:prstGeom prst="rect">
                <a:avLst/>
              </a:prstGeom>
              <a:blipFill>
                <a:blip r:embed="rId3"/>
                <a:stretch>
                  <a:fillRect l="-526" r="-737" b="-7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le 2">
            <a:extLst>
              <a:ext uri="{FF2B5EF4-FFF2-40B4-BE49-F238E27FC236}">
                <a16:creationId xmlns:a16="http://schemas.microsoft.com/office/drawing/2014/main" id="{D93E68E1-7601-7F98-8A17-BDC014FD3C2E}"/>
              </a:ext>
            </a:extLst>
          </p:cNvPr>
          <p:cNvSpPr txBox="1">
            <a:spLocks/>
          </p:cNvSpPr>
          <p:nvPr/>
        </p:nvSpPr>
        <p:spPr>
          <a:xfrm>
            <a:off x="1248937" y="93711"/>
            <a:ext cx="9526155" cy="1246846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UHF Superconducting  Solenoids</a:t>
            </a:r>
          </a:p>
          <a:p>
            <a:r>
              <a:rPr lang="en-US" sz="3300" dirty="0">
                <a:solidFill>
                  <a:srgbClr val="C00000"/>
                </a:solidFill>
                <a:latin typeface="Montserrat" pitchFamily="2" charset="77"/>
              </a:rPr>
              <a:t>Nested Coils &amp; Final Cooling Solenoid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DD09138-0B10-9DB7-F0A4-6B9A22765A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81450" y="6482557"/>
            <a:ext cx="4694550" cy="365124"/>
          </a:xfrm>
        </p:spPr>
        <p:txBody>
          <a:bodyPr/>
          <a:lstStyle/>
          <a:p>
            <a:r>
              <a:rPr lang="en-GB"/>
              <a:t> Final cooling solenoid– B. Bordini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6115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FA5FBFA-7C58-C9F7-E497-4953627307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FF0608-D9B8-E131-9501-69F8A5329CB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</a:t>
            </a:r>
            <a:r>
              <a:rPr lang="en-GB" baseline="30000"/>
              <a:t>nd</a:t>
            </a:r>
            <a:r>
              <a:rPr lang="en-GB"/>
              <a:t> IMCC Annual Meeting</a:t>
            </a:r>
            <a:r>
              <a:rPr lang="fr-FR">
                <a:ea typeface="+mn-ea"/>
                <a:cs typeface="+mn-cs"/>
              </a:rPr>
              <a:t>, </a:t>
            </a:r>
            <a:r>
              <a:rPr lang="en-US">
                <a:ea typeface="Tahoma" panose="020B0604030504040204" pitchFamily="34" charset="0"/>
                <a:cs typeface="Tahoma" panose="020B0604030504040204" pitchFamily="34" charset="0"/>
              </a:rPr>
              <a:t>IJCLab - </a:t>
            </a:r>
            <a:fld id="{F9AE59D4-6667-894E-8CFE-6F652646BF5B}" type="datetime1">
              <a:rPr lang="de-CH" smtClean="0"/>
              <a:t>20.06.23</a:t>
            </a:fld>
            <a:endParaRPr lang="en-GB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9990A22C-CDAA-7F11-5E01-02FC6D6222DB}"/>
              </a:ext>
            </a:extLst>
          </p:cNvPr>
          <p:cNvSpPr txBox="1">
            <a:spLocks/>
          </p:cNvSpPr>
          <p:nvPr/>
        </p:nvSpPr>
        <p:spPr>
          <a:xfrm>
            <a:off x="146754" y="1743616"/>
            <a:ext cx="8051096" cy="4492387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This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concept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was proved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successful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for a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Not Insulated </a:t>
            </a:r>
            <a:r>
              <a:rPr lang="en-US" sz="2400" b="1" dirty="0" err="1">
                <a:solidFill>
                  <a:srgbClr val="0070C0"/>
                </a:solidFill>
                <a:latin typeface="Montserrat" pitchFamily="2" charset="77"/>
              </a:rPr>
              <a:t>ReBCO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 winding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that reached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26.4 T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with a maximum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hoop stress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of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286 MPa</a:t>
            </a:r>
          </a:p>
          <a:p>
            <a:pPr>
              <a:spcBef>
                <a:spcPts val="2400"/>
              </a:spcBef>
            </a:pP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But we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need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much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larger fields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(&gt;40 T) and the hoop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stress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is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proportional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to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B</a:t>
            </a:r>
            <a:r>
              <a:rPr lang="en-US" sz="2400" b="1" baseline="-25000" dirty="0">
                <a:solidFill>
                  <a:srgbClr val="0070C0"/>
                </a:solidFill>
                <a:latin typeface="Montserrat" pitchFamily="2" charset="77"/>
              </a:rPr>
              <a:t>0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ˆ2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</a:t>
            </a:r>
          </a:p>
          <a:p>
            <a:pPr>
              <a:spcBef>
                <a:spcPts val="2400"/>
              </a:spcBef>
            </a:pP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Plus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, at larger fields,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tensile radial stress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appears, which is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not acceptable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for </a:t>
            </a:r>
            <a:r>
              <a:rPr lang="en-US" sz="2400" dirty="0" err="1">
                <a:solidFill>
                  <a:srgbClr val="0070C0"/>
                </a:solidFill>
                <a:latin typeface="Montserrat" pitchFamily="2" charset="77"/>
              </a:rPr>
              <a:t>ReBCO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tapes,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what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can we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do?</a:t>
            </a:r>
          </a:p>
          <a:p>
            <a:pPr lvl="1">
              <a:spcBef>
                <a:spcPts val="1800"/>
              </a:spcBef>
            </a:pP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Support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externally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the coil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with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stiff rings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that also apply a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precompression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to the coil</a:t>
            </a:r>
            <a:endParaRPr lang="en-US" sz="2000" dirty="0">
              <a:latin typeface="Montserrat" pitchFamily="2" charset="77"/>
            </a:endParaRPr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D93E68E1-7601-7F98-8A17-BDC014FD3C2E}"/>
              </a:ext>
            </a:extLst>
          </p:cNvPr>
          <p:cNvSpPr txBox="1">
            <a:spLocks/>
          </p:cNvSpPr>
          <p:nvPr/>
        </p:nvSpPr>
        <p:spPr>
          <a:xfrm>
            <a:off x="1449858" y="314325"/>
            <a:ext cx="9358185" cy="1213392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UHF Superconducting  Solenoids</a:t>
            </a:r>
          </a:p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 Single coil, High-J</a:t>
            </a:r>
            <a:r>
              <a:rPr lang="en-US" sz="3700" baseline="-25000" dirty="0">
                <a:solidFill>
                  <a:srgbClr val="C00000"/>
                </a:solidFill>
                <a:latin typeface="Montserrat" pitchFamily="2" charset="77"/>
              </a:rPr>
              <a:t>e</a:t>
            </a:r>
            <a:endParaRPr lang="en-US" sz="3700" dirty="0">
              <a:solidFill>
                <a:srgbClr val="C00000"/>
              </a:solidFill>
              <a:latin typeface="Montserrat" pitchFamily="2" charset="77"/>
            </a:endParaRP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AD1CCDA3-27CC-91FB-7A76-8B240CBCEB4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451"/>
          <a:stretch/>
        </p:blipFill>
        <p:spPr bwMode="auto">
          <a:xfrm>
            <a:off x="8197850" y="3204108"/>
            <a:ext cx="3984341" cy="2815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869E6E0-F136-5AFA-F362-5B1D9763E3B5}"/>
              </a:ext>
            </a:extLst>
          </p:cNvPr>
          <p:cNvSpPr txBox="1"/>
          <p:nvPr/>
        </p:nvSpPr>
        <p:spPr>
          <a:xfrm>
            <a:off x="8107257" y="1726780"/>
            <a:ext cx="414613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err="1"/>
              <a:t>Sunam</a:t>
            </a:r>
            <a:r>
              <a:rPr lang="en-US" i="1" dirty="0"/>
              <a:t> NI one-body </a:t>
            </a:r>
            <a:r>
              <a:rPr lang="en-US" i="1" dirty="0" err="1"/>
              <a:t>ReBCO</a:t>
            </a:r>
            <a:r>
              <a:rPr lang="en-US" i="1" dirty="0"/>
              <a:t> magnet </a:t>
            </a:r>
          </a:p>
          <a:p>
            <a:pPr algn="ctr"/>
            <a:r>
              <a:rPr lang="en-US" i="1" dirty="0"/>
              <a:t>26.4 T in 35 mm, J central pancake 404 A mm</a:t>
            </a:r>
            <a:r>
              <a:rPr lang="en-US" i="1" baseline="30000" dirty="0"/>
              <a:t>-2</a:t>
            </a:r>
            <a:r>
              <a:rPr lang="en-US" i="1" dirty="0"/>
              <a:t> (26.4 T HTS multi-width)</a:t>
            </a:r>
          </a:p>
          <a:p>
            <a:pPr algn="ctr"/>
            <a:r>
              <a:rPr lang="en-US" i="1" dirty="0"/>
              <a:t>overall diameter and height: 		172 and 327 mm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D6AF406-6320-DB57-5B8C-24316806EEF7}"/>
              </a:ext>
            </a:extLst>
          </p:cNvPr>
          <p:cNvSpPr txBox="1"/>
          <p:nvPr/>
        </p:nvSpPr>
        <p:spPr>
          <a:xfrm>
            <a:off x="8016664" y="6167762"/>
            <a:ext cx="414613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S. Yoon et al. </a:t>
            </a:r>
            <a:r>
              <a:rPr lang="en-US" sz="1200" dirty="0" err="1"/>
              <a:t>Supercond</a:t>
            </a:r>
            <a:r>
              <a:rPr lang="en-US" sz="1200" dirty="0"/>
              <a:t>. Sci. Technol. 29 (2016) 04LT04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379AE5E-537F-F0C6-E7CD-A820876977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81450" y="6482557"/>
            <a:ext cx="4694550" cy="365124"/>
          </a:xfrm>
        </p:spPr>
        <p:txBody>
          <a:bodyPr/>
          <a:lstStyle/>
          <a:p>
            <a:r>
              <a:rPr lang="en-GB"/>
              <a:t> Final cooling solenoid– B. Bordini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8763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D69BFAC-5357-83BF-6DB2-5E484ECB97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90E34ED-1EA3-7C15-12B3-AFDA6BA57B5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2</a:t>
            </a:r>
            <a:r>
              <a:rPr lang="en-GB" baseline="30000" dirty="0"/>
              <a:t>nd</a:t>
            </a:r>
            <a:r>
              <a:rPr lang="en-GB" dirty="0"/>
              <a:t> IMCC Annual Meeting</a:t>
            </a:r>
            <a:r>
              <a:rPr lang="fr-FR" dirty="0">
                <a:ea typeface="+mn-ea"/>
                <a:cs typeface="+mn-cs"/>
              </a:rPr>
              <a:t>, </a:t>
            </a:r>
            <a:r>
              <a:rPr lang="en-US" dirty="0" err="1">
                <a:ea typeface="Tahoma" panose="020B0604030504040204" pitchFamily="34" charset="0"/>
                <a:cs typeface="Tahoma" panose="020B0604030504040204" pitchFamily="34" charset="0"/>
              </a:rPr>
              <a:t>IJCLab</a:t>
            </a:r>
            <a:r>
              <a:rPr lang="en-US" dirty="0"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>
                <a:ea typeface="Tahoma" panose="020B0604030504040204" pitchFamily="34" charset="0"/>
                <a:cs typeface="Tahoma" panose="020B0604030504040204" pitchFamily="34" charset="0"/>
              </a:rPr>
              <a:t>- </a:t>
            </a:r>
            <a:fld id="{96B0B8AF-261C-F341-BC5B-1B9B395EE2B6}" type="datetime1">
              <a:rPr lang="de-CH" smtClean="0"/>
              <a:t>20.06.23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FEB8F6-24BA-2FA1-37E7-BEBEAB7FDD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81450" y="6482557"/>
            <a:ext cx="4694550" cy="365124"/>
          </a:xfrm>
        </p:spPr>
        <p:txBody>
          <a:bodyPr/>
          <a:lstStyle/>
          <a:p>
            <a:r>
              <a:rPr lang="en-GB"/>
              <a:t> Final cooling solenoid– B. Bordini</a:t>
            </a:r>
            <a:endParaRPr lang="en-GB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88371B54-A85A-A2EC-BE73-C93805E60BBA}"/>
              </a:ext>
            </a:extLst>
          </p:cNvPr>
          <p:cNvSpPr txBox="1">
            <a:spLocks/>
          </p:cNvSpPr>
          <p:nvPr/>
        </p:nvSpPr>
        <p:spPr>
          <a:xfrm>
            <a:off x="-8931" y="1389193"/>
            <a:ext cx="7915640" cy="4910801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3600"/>
              </a:spcBef>
            </a:pP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For a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12 mm wide tape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, we can assume  				critical current </a:t>
            </a:r>
            <a:r>
              <a:rPr lang="en-US" sz="2000" i="1" dirty="0">
                <a:solidFill>
                  <a:srgbClr val="0070C0"/>
                </a:solidFill>
                <a:latin typeface="Montserrat" pitchFamily="2" charset="77"/>
              </a:rPr>
              <a:t>I</a:t>
            </a:r>
            <a:r>
              <a:rPr lang="en-US" sz="2000" i="1" baseline="-25000" dirty="0">
                <a:solidFill>
                  <a:srgbClr val="0070C0"/>
                </a:solidFill>
                <a:latin typeface="Montserrat" pitchFamily="2" charset="77"/>
              </a:rPr>
              <a:t>c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values of this level</a:t>
            </a:r>
          </a:p>
          <a:p>
            <a:pPr lvl="1">
              <a:spcBef>
                <a:spcPts val="600"/>
              </a:spcBef>
            </a:pP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Measured</a:t>
            </a:r>
            <a:r>
              <a:rPr lang="en-US" sz="1800" baseline="30000" dirty="0">
                <a:solidFill>
                  <a:srgbClr val="0070C0"/>
                </a:solidFill>
                <a:latin typeface="Montserrat" pitchFamily="2" charset="77"/>
              </a:rPr>
              <a:t>2</a:t>
            </a: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 at 4.2 K: </a:t>
            </a:r>
            <a:r>
              <a:rPr lang="en-US" sz="1800" i="1" dirty="0">
                <a:solidFill>
                  <a:srgbClr val="0070C0"/>
                </a:solidFill>
                <a:latin typeface="Montserrat" pitchFamily="2" charset="77"/>
              </a:rPr>
              <a:t>I</a:t>
            </a:r>
            <a:r>
              <a:rPr lang="en-US" sz="1800" i="1" baseline="-25000" dirty="0">
                <a:solidFill>
                  <a:srgbClr val="0070C0"/>
                </a:solidFill>
                <a:latin typeface="Montserrat" pitchFamily="2" charset="77"/>
              </a:rPr>
              <a:t>c </a:t>
            </a: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(B</a:t>
            </a:r>
            <a:r>
              <a:rPr lang="en-US" sz="1800" baseline="-25000" dirty="0">
                <a:solidFill>
                  <a:srgbClr val="0070C0"/>
                </a:solidFill>
                <a:latin typeface="Montserrat" pitchFamily="2" charset="77"/>
              </a:rPr>
              <a:t>⟘</a:t>
            </a: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=15 T) ~ 1.8 kA; 											</a:t>
            </a:r>
            <a:r>
              <a:rPr lang="en-US" sz="1800" i="1" dirty="0">
                <a:solidFill>
                  <a:srgbClr val="0070C0"/>
                </a:solidFill>
                <a:latin typeface="Montserrat" pitchFamily="2" charset="77"/>
              </a:rPr>
              <a:t>I</a:t>
            </a:r>
            <a:r>
              <a:rPr lang="en-US" sz="1800" i="1" baseline="-25000" dirty="0">
                <a:solidFill>
                  <a:srgbClr val="0070C0"/>
                </a:solidFill>
                <a:latin typeface="Montserrat" pitchFamily="2" charset="77"/>
              </a:rPr>
              <a:t>c </a:t>
            </a: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(B</a:t>
            </a:r>
            <a:r>
              <a:rPr lang="en-US" sz="1800" baseline="-25000" dirty="0">
                <a:solidFill>
                  <a:srgbClr val="0070C0"/>
                </a:solidFill>
                <a:latin typeface="Montserrat" pitchFamily="2" charset="77"/>
              </a:rPr>
              <a:t>⫽ </a:t>
            </a: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=15 T) ~ 5.4 kA</a:t>
            </a:r>
          </a:p>
          <a:p>
            <a:pPr lvl="1">
              <a:spcBef>
                <a:spcPts val="600"/>
              </a:spcBef>
            </a:pP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Estimated at </a:t>
            </a:r>
            <a:r>
              <a:rPr lang="en-US" sz="1800" b="1" dirty="0">
                <a:solidFill>
                  <a:srgbClr val="0070C0"/>
                </a:solidFill>
                <a:latin typeface="Montserrat" pitchFamily="2" charset="77"/>
              </a:rPr>
              <a:t>4.2 K</a:t>
            </a: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: </a:t>
            </a:r>
            <a:r>
              <a:rPr lang="en-US" sz="1800" i="1" dirty="0">
                <a:solidFill>
                  <a:srgbClr val="0070C0"/>
                </a:solidFill>
                <a:latin typeface="Montserrat" pitchFamily="2" charset="77"/>
              </a:rPr>
              <a:t>I</a:t>
            </a:r>
            <a:r>
              <a:rPr lang="en-US" sz="1800" i="1" baseline="-25000" dirty="0">
                <a:solidFill>
                  <a:srgbClr val="0070C0"/>
                </a:solidFill>
                <a:latin typeface="Montserrat" pitchFamily="2" charset="77"/>
              </a:rPr>
              <a:t>c </a:t>
            </a: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(B</a:t>
            </a:r>
            <a:r>
              <a:rPr lang="en-US" sz="1800" baseline="-25000" dirty="0">
                <a:solidFill>
                  <a:srgbClr val="0070C0"/>
                </a:solidFill>
                <a:latin typeface="Montserrat" pitchFamily="2" charset="77"/>
              </a:rPr>
              <a:t>⟘</a:t>
            </a: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=50 T) ~ 300 A; 											 </a:t>
            </a:r>
            <a:r>
              <a:rPr lang="en-US" sz="1800" b="1" i="1" dirty="0">
                <a:solidFill>
                  <a:srgbClr val="0070C0"/>
                </a:solidFill>
                <a:latin typeface="Montserrat" pitchFamily="2" charset="77"/>
              </a:rPr>
              <a:t>I</a:t>
            </a:r>
            <a:r>
              <a:rPr lang="en-US" sz="1800" b="1" i="1" baseline="-25000" dirty="0">
                <a:solidFill>
                  <a:srgbClr val="0070C0"/>
                </a:solidFill>
                <a:latin typeface="Montserrat" pitchFamily="2" charset="77"/>
              </a:rPr>
              <a:t>c </a:t>
            </a:r>
            <a:r>
              <a:rPr lang="en-US" sz="1800" b="1" dirty="0">
                <a:solidFill>
                  <a:srgbClr val="0070C0"/>
                </a:solidFill>
                <a:latin typeface="Montserrat" pitchFamily="2" charset="77"/>
              </a:rPr>
              <a:t>(B</a:t>
            </a:r>
            <a:r>
              <a:rPr lang="en-US" sz="1800" b="1" baseline="-25000" dirty="0">
                <a:solidFill>
                  <a:srgbClr val="0070C0"/>
                </a:solidFill>
                <a:latin typeface="Montserrat" pitchFamily="2" charset="77"/>
              </a:rPr>
              <a:t>⫽ </a:t>
            </a:r>
            <a:r>
              <a:rPr lang="en-US" sz="1800" b="1" dirty="0">
                <a:solidFill>
                  <a:srgbClr val="0070C0"/>
                </a:solidFill>
                <a:latin typeface="Montserrat" pitchFamily="2" charset="77"/>
              </a:rPr>
              <a:t>=50 T) &gt; 1000 A</a:t>
            </a:r>
          </a:p>
          <a:p>
            <a:pPr>
              <a:spcBef>
                <a:spcPts val="1800"/>
              </a:spcBef>
            </a:pP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Mechanical stresses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producing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irreversible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</a:t>
            </a:r>
            <a:r>
              <a:rPr lang="en-US" sz="2000" b="1" i="1" dirty="0">
                <a:solidFill>
                  <a:srgbClr val="0070C0"/>
                </a:solidFill>
                <a:latin typeface="Montserrat" pitchFamily="2" charset="77"/>
              </a:rPr>
              <a:t>I</a:t>
            </a:r>
            <a:r>
              <a:rPr lang="en-US" sz="2000" b="1" i="1" baseline="-25000" dirty="0">
                <a:solidFill>
                  <a:srgbClr val="0070C0"/>
                </a:solidFill>
                <a:latin typeface="Montserrat" pitchFamily="2" charset="77"/>
              </a:rPr>
              <a:t>c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reduction</a:t>
            </a:r>
          </a:p>
          <a:p>
            <a:pPr lvl="1">
              <a:spcBef>
                <a:spcPts val="600"/>
              </a:spcBef>
            </a:pPr>
            <a:r>
              <a:rPr lang="en-US" sz="1800" b="1" dirty="0">
                <a:solidFill>
                  <a:srgbClr val="0070C0"/>
                </a:solidFill>
                <a:latin typeface="Montserrat" pitchFamily="2" charset="77"/>
              </a:rPr>
              <a:t>Tensile</a:t>
            </a: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 </a:t>
            </a:r>
            <a:r>
              <a:rPr lang="en-US" sz="1800" b="1" dirty="0">
                <a:solidFill>
                  <a:srgbClr val="0070C0"/>
                </a:solidFill>
                <a:latin typeface="Montserrat" pitchFamily="2" charset="77"/>
              </a:rPr>
              <a:t>longitudinal strain &gt; 0.4 %</a:t>
            </a:r>
            <a:r>
              <a:rPr lang="en-US" sz="1800" baseline="30000" dirty="0">
                <a:solidFill>
                  <a:srgbClr val="0070C0"/>
                </a:solidFill>
                <a:latin typeface="Montserrat" pitchFamily="2" charset="77"/>
              </a:rPr>
              <a:t>1</a:t>
            </a: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 (600-800 MPa depending on the Hastelloy fraction) </a:t>
            </a:r>
          </a:p>
          <a:p>
            <a:pPr lvl="1">
              <a:spcBef>
                <a:spcPts val="600"/>
              </a:spcBef>
            </a:pPr>
            <a:r>
              <a:rPr lang="en-US" sz="1800" b="1" dirty="0">
                <a:solidFill>
                  <a:srgbClr val="0070C0"/>
                </a:solidFill>
                <a:latin typeface="Montserrat" pitchFamily="2" charset="77"/>
              </a:rPr>
              <a:t>Compressive </a:t>
            </a: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stress</a:t>
            </a:r>
            <a:r>
              <a:rPr lang="en-US" sz="1800" b="1" dirty="0">
                <a:solidFill>
                  <a:srgbClr val="0070C0"/>
                </a:solidFill>
                <a:latin typeface="Montserrat" pitchFamily="2" charset="77"/>
              </a:rPr>
              <a:t> </a:t>
            </a: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in </a:t>
            </a:r>
            <a:r>
              <a:rPr lang="en-US" sz="1800" b="1" dirty="0">
                <a:solidFill>
                  <a:srgbClr val="0070C0"/>
                </a:solidFill>
                <a:latin typeface="Montserrat" pitchFamily="2" charset="77"/>
              </a:rPr>
              <a:t>thickness</a:t>
            </a: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 direction </a:t>
            </a:r>
            <a:r>
              <a:rPr lang="en-US" sz="1800" b="1" dirty="0">
                <a:solidFill>
                  <a:srgbClr val="0070C0"/>
                </a:solidFill>
                <a:latin typeface="Montserrat" pitchFamily="2" charset="77"/>
              </a:rPr>
              <a:t>&gt; 400 MPa</a:t>
            </a:r>
            <a:r>
              <a:rPr lang="en-US" sz="1800" b="1" baseline="30000" dirty="0">
                <a:solidFill>
                  <a:srgbClr val="0070C0"/>
                </a:solidFill>
                <a:latin typeface="Montserrat" pitchFamily="2" charset="77"/>
              </a:rPr>
              <a:t>1</a:t>
            </a:r>
          </a:p>
          <a:p>
            <a:pPr lvl="1">
              <a:spcBef>
                <a:spcPts val="600"/>
              </a:spcBef>
            </a:pPr>
            <a:r>
              <a:rPr lang="en-US" sz="1800" b="1" dirty="0">
                <a:solidFill>
                  <a:srgbClr val="0070C0"/>
                </a:solidFill>
                <a:latin typeface="Montserrat" pitchFamily="2" charset="77"/>
              </a:rPr>
              <a:t>Compressive</a:t>
            </a: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 stress in </a:t>
            </a:r>
            <a:r>
              <a:rPr lang="en-US" sz="1800" b="1" dirty="0">
                <a:solidFill>
                  <a:srgbClr val="0070C0"/>
                </a:solidFill>
                <a:latin typeface="Montserrat" pitchFamily="2" charset="77"/>
              </a:rPr>
              <a:t>width</a:t>
            </a: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 direction </a:t>
            </a:r>
            <a:r>
              <a:rPr lang="en-US" sz="1800" b="1" dirty="0">
                <a:solidFill>
                  <a:srgbClr val="0070C0"/>
                </a:solidFill>
                <a:latin typeface="Montserrat" pitchFamily="2" charset="77"/>
              </a:rPr>
              <a:t>&gt; 100 MPa</a:t>
            </a:r>
            <a:r>
              <a:rPr lang="en-US" sz="1800" b="1" baseline="30000" dirty="0">
                <a:solidFill>
                  <a:srgbClr val="0070C0"/>
                </a:solidFill>
                <a:latin typeface="Montserrat" pitchFamily="2" charset="77"/>
              </a:rPr>
              <a:t>1</a:t>
            </a:r>
          </a:p>
          <a:p>
            <a:pPr lvl="1">
              <a:spcBef>
                <a:spcPts val="600"/>
              </a:spcBef>
            </a:pPr>
            <a:r>
              <a:rPr lang="en-US" sz="1800" b="1" dirty="0">
                <a:solidFill>
                  <a:srgbClr val="0070C0"/>
                </a:solidFill>
                <a:latin typeface="Montserrat" pitchFamily="2" charset="77"/>
              </a:rPr>
              <a:t>Tensile </a:t>
            </a: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stress in </a:t>
            </a:r>
            <a:r>
              <a:rPr lang="en-US" sz="1800" b="1" dirty="0">
                <a:solidFill>
                  <a:srgbClr val="0070C0"/>
                </a:solidFill>
                <a:latin typeface="Montserrat" pitchFamily="2" charset="77"/>
              </a:rPr>
              <a:t>thickness</a:t>
            </a: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 direction: 10-100 MPa</a:t>
            </a:r>
            <a:r>
              <a:rPr lang="en-US" sz="1800" baseline="30000" dirty="0">
                <a:solidFill>
                  <a:srgbClr val="0070C0"/>
                </a:solidFill>
                <a:latin typeface="Montserrat" pitchFamily="2" charset="77"/>
              </a:rPr>
              <a:t>3</a:t>
            </a:r>
          </a:p>
          <a:p>
            <a:pPr lvl="1">
              <a:spcBef>
                <a:spcPts val="600"/>
              </a:spcBef>
            </a:pPr>
            <a:r>
              <a:rPr lang="en-US" sz="1800" b="1" dirty="0">
                <a:solidFill>
                  <a:srgbClr val="0070C0"/>
                </a:solidFill>
                <a:latin typeface="Montserrat" pitchFamily="2" charset="77"/>
              </a:rPr>
              <a:t>Shear</a:t>
            </a: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 stress </a:t>
            </a:r>
            <a:r>
              <a:rPr lang="en-US" sz="1800" b="1" dirty="0">
                <a:solidFill>
                  <a:srgbClr val="0070C0"/>
                </a:solidFill>
                <a:latin typeface="Montserrat" pitchFamily="2" charset="77"/>
              </a:rPr>
              <a:t>&gt; 19 MPa</a:t>
            </a:r>
            <a:r>
              <a:rPr lang="en-US" sz="1800" b="1" baseline="30000" dirty="0">
                <a:solidFill>
                  <a:srgbClr val="0070C0"/>
                </a:solidFill>
                <a:latin typeface="Montserrat" pitchFamily="2" charset="77"/>
              </a:rPr>
              <a:t>3</a:t>
            </a:r>
          </a:p>
          <a:p>
            <a:pPr lvl="1">
              <a:spcBef>
                <a:spcPts val="600"/>
              </a:spcBef>
            </a:pPr>
            <a:r>
              <a:rPr lang="en-US" sz="1800" b="1" dirty="0">
                <a:solidFill>
                  <a:srgbClr val="0070C0"/>
                </a:solidFill>
                <a:latin typeface="Montserrat" pitchFamily="2" charset="77"/>
              </a:rPr>
              <a:t>Cleavage/Peel </a:t>
            </a: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stress</a:t>
            </a:r>
            <a:r>
              <a:rPr lang="en-US" sz="1800" baseline="30000" dirty="0">
                <a:solidFill>
                  <a:srgbClr val="0070C0"/>
                </a:solidFill>
                <a:latin typeface="Montserrat" pitchFamily="2" charset="77"/>
              </a:rPr>
              <a:t>3</a:t>
            </a: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 (tensile at tape extremities)&lt;</a:t>
            </a:r>
            <a:r>
              <a:rPr lang="en-US" sz="1800" b="1" dirty="0">
                <a:solidFill>
                  <a:srgbClr val="0070C0"/>
                </a:solidFill>
                <a:latin typeface="Montserrat" pitchFamily="2" charset="77"/>
              </a:rPr>
              <a:t>1 MPa</a:t>
            </a:r>
            <a:r>
              <a:rPr lang="en-US" sz="1800" b="1" baseline="30000" dirty="0">
                <a:solidFill>
                  <a:srgbClr val="0070C0"/>
                </a:solidFill>
                <a:latin typeface="Montserrat" pitchFamily="2" charset="77"/>
              </a:rPr>
              <a:t>3</a:t>
            </a:r>
          </a:p>
          <a:p>
            <a:pPr lvl="1">
              <a:spcBef>
                <a:spcPts val="600"/>
              </a:spcBef>
            </a:pP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E0C901F3-9879-2993-4BCD-8EAF84C17CC6}"/>
              </a:ext>
            </a:extLst>
          </p:cNvPr>
          <p:cNvSpPr txBox="1">
            <a:spLocks/>
          </p:cNvSpPr>
          <p:nvPr/>
        </p:nvSpPr>
        <p:spPr>
          <a:xfrm>
            <a:off x="1714009" y="264856"/>
            <a:ext cx="9229431" cy="1124337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Electro-mechanical Properties of the </a:t>
            </a:r>
            <a:r>
              <a:rPr lang="en-US" sz="3700" dirty="0" err="1">
                <a:solidFill>
                  <a:srgbClr val="C00000"/>
                </a:solidFill>
                <a:latin typeface="Montserrat" pitchFamily="2" charset="77"/>
              </a:rPr>
              <a:t>ReBCO</a:t>
            </a:r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 tape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F393B1F-8F8C-81C8-7353-4F027F31391B}"/>
              </a:ext>
            </a:extLst>
          </p:cNvPr>
          <p:cNvSpPr/>
          <p:nvPr/>
        </p:nvSpPr>
        <p:spPr>
          <a:xfrm>
            <a:off x="5808373" y="2800973"/>
            <a:ext cx="65553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i="1" baseline="30000" dirty="0">
                <a:solidFill>
                  <a:srgbClr val="0070C0"/>
                </a:solidFill>
                <a:latin typeface="+mn-lt"/>
              </a:rPr>
              <a:t>1</a:t>
            </a:r>
            <a:r>
              <a:rPr lang="en-GB" sz="1200" dirty="0">
                <a:solidFill>
                  <a:srgbClr val="0070C0"/>
                </a:solidFill>
                <a:latin typeface="+mn-lt"/>
              </a:rPr>
              <a:t>https://</a:t>
            </a:r>
            <a:r>
              <a:rPr lang="en-GB" sz="1200" dirty="0" err="1">
                <a:solidFill>
                  <a:srgbClr val="0070C0"/>
                </a:solidFill>
                <a:latin typeface="+mn-lt"/>
              </a:rPr>
              <a:t>www.fujikura.co.jp</a:t>
            </a:r>
            <a:r>
              <a:rPr lang="en-GB" sz="1200" dirty="0">
                <a:solidFill>
                  <a:srgbClr val="0070C0"/>
                </a:solidFill>
                <a:latin typeface="+mn-lt"/>
              </a:rPr>
              <a:t>/</a:t>
            </a:r>
            <a:r>
              <a:rPr lang="en-GB" sz="1200" dirty="0" err="1">
                <a:solidFill>
                  <a:srgbClr val="0070C0"/>
                </a:solidFill>
                <a:latin typeface="+mn-lt"/>
              </a:rPr>
              <a:t>eng</a:t>
            </a:r>
            <a:r>
              <a:rPr lang="en-GB" sz="1200" dirty="0">
                <a:solidFill>
                  <a:srgbClr val="0070C0"/>
                </a:solidFill>
                <a:latin typeface="+mn-lt"/>
              </a:rPr>
              <a:t>/products/</a:t>
            </a:r>
            <a:r>
              <a:rPr lang="en-GB" sz="1200" dirty="0" err="1">
                <a:solidFill>
                  <a:srgbClr val="0070C0"/>
                </a:solidFill>
                <a:latin typeface="+mn-lt"/>
              </a:rPr>
              <a:t>newbusiness</a:t>
            </a:r>
            <a:r>
              <a:rPr lang="en-GB" sz="1200" dirty="0">
                <a:solidFill>
                  <a:srgbClr val="0070C0"/>
                </a:solidFill>
                <a:latin typeface="+mn-lt"/>
              </a:rPr>
              <a:t>/superconductors/01/</a:t>
            </a:r>
            <a:r>
              <a:rPr lang="en-GB" sz="1200" dirty="0" err="1">
                <a:solidFill>
                  <a:srgbClr val="0070C0"/>
                </a:solidFill>
                <a:latin typeface="+mn-lt"/>
              </a:rPr>
              <a:t>superconductor.pdf</a:t>
            </a:r>
            <a:endParaRPr lang="en-GB" sz="1200" dirty="0">
              <a:solidFill>
                <a:srgbClr val="0070C0"/>
              </a:solidFill>
              <a:latin typeface="+mn-lt"/>
            </a:endParaRPr>
          </a:p>
          <a:p>
            <a:r>
              <a:rPr lang="en-GB" sz="1200" i="1" baseline="30000" dirty="0">
                <a:solidFill>
                  <a:srgbClr val="0070C0"/>
                </a:solidFill>
                <a:latin typeface="+mn-lt"/>
              </a:rPr>
              <a:t>2 </a:t>
            </a:r>
            <a:r>
              <a:rPr lang="en-US" sz="1200" dirty="0">
                <a:solidFill>
                  <a:srgbClr val="0070C0"/>
                </a:solidFill>
                <a:latin typeface="+mn-lt"/>
              </a:rPr>
              <a:t>Shinji Fujita, Satoshi Awaji et al.  IEEE TAS, VOL. 29, NO. 5, AUGUST 2019</a:t>
            </a:r>
          </a:p>
          <a:p>
            <a:r>
              <a:rPr lang="en-GB" sz="1200" i="1" baseline="30000" dirty="0">
                <a:solidFill>
                  <a:srgbClr val="0070C0"/>
                </a:solidFill>
              </a:rPr>
              <a:t>3 </a:t>
            </a:r>
            <a:r>
              <a:rPr lang="en-US" sz="1200" dirty="0">
                <a:solidFill>
                  <a:srgbClr val="0070C0"/>
                </a:solidFill>
              </a:rPr>
              <a:t>Hideaki Maeda and Yoshinori Yanagisawa IEEE TAS, VOL. 24, NO. 3, JUNE 2014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8EED78A9-72C7-9DD6-5D6F-E780B0B2F6CA}"/>
              </a:ext>
            </a:extLst>
          </p:cNvPr>
          <p:cNvGrpSpPr/>
          <p:nvPr/>
        </p:nvGrpSpPr>
        <p:grpSpPr>
          <a:xfrm>
            <a:off x="6623536" y="1452957"/>
            <a:ext cx="5637151" cy="1413542"/>
            <a:chOff x="6378073" y="1074262"/>
            <a:chExt cx="5637151" cy="1413542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9A341AD5-742A-F4A1-FB85-C048C31A07A9}"/>
                </a:ext>
              </a:extLst>
            </p:cNvPr>
            <p:cNvGrpSpPr/>
            <p:nvPr/>
          </p:nvGrpSpPr>
          <p:grpSpPr>
            <a:xfrm>
              <a:off x="6378073" y="1074262"/>
              <a:ext cx="5637151" cy="1413542"/>
              <a:chOff x="6378073" y="1074262"/>
              <a:chExt cx="5637151" cy="1413542"/>
            </a:xfrm>
          </p:grpSpPr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0D1A5419-CE3B-C684-414A-5FFC30D875F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3083" t="68678" r="3973" b="-1402"/>
              <a:stretch/>
            </p:blipFill>
            <p:spPr>
              <a:xfrm>
                <a:off x="6393617" y="1074262"/>
                <a:ext cx="5621607" cy="1413542"/>
              </a:xfrm>
              <a:prstGeom prst="rect">
                <a:avLst/>
              </a:prstGeom>
            </p:spPr>
          </p:pic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878E659-8983-A78C-E739-D0032D712CE0}"/>
                  </a:ext>
                </a:extLst>
              </p:cNvPr>
              <p:cNvSpPr txBox="1"/>
              <p:nvPr/>
            </p:nvSpPr>
            <p:spPr>
              <a:xfrm>
                <a:off x="6378073" y="2051631"/>
                <a:ext cx="253334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CH" sz="1600" dirty="0"/>
                  <a:t>Sketch taken from ref. 1</a:t>
                </a:r>
              </a:p>
            </p:txBody>
          </p:sp>
        </p:grp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C35BD8EC-50CE-B466-3EB1-ABD10ABBADEA}"/>
                </a:ext>
              </a:extLst>
            </p:cNvPr>
            <p:cNvSpPr/>
            <p:nvPr/>
          </p:nvSpPr>
          <p:spPr bwMode="auto">
            <a:xfrm>
              <a:off x="7662672" y="1908048"/>
              <a:ext cx="213360" cy="143583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64" charset="-128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7A6E767-6C67-8997-D771-247C10E019C0}"/>
                </a:ext>
              </a:extLst>
            </p:cNvPr>
            <p:cNvSpPr/>
            <p:nvPr/>
          </p:nvSpPr>
          <p:spPr bwMode="auto">
            <a:xfrm>
              <a:off x="7620000" y="1593735"/>
              <a:ext cx="822960" cy="143583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64" charset="-128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EFCC012-D315-357F-468A-A710A2EA96AF}"/>
              </a:ext>
            </a:extLst>
          </p:cNvPr>
          <p:cNvGrpSpPr/>
          <p:nvPr/>
        </p:nvGrpSpPr>
        <p:grpSpPr>
          <a:xfrm>
            <a:off x="8009742" y="3583900"/>
            <a:ext cx="3718587" cy="2422837"/>
            <a:chOff x="8300325" y="3984577"/>
            <a:chExt cx="3718587" cy="2531461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102BEA84-4E64-23C2-88EC-C2A542D732B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760901" y="4392021"/>
              <a:ext cx="3258011" cy="2069703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0BFE0DD3-C650-C119-2791-EB70B9852712}"/>
                </a:ext>
              </a:extLst>
            </p:cNvPr>
            <p:cNvSpPr txBox="1"/>
            <p:nvPr/>
          </p:nvSpPr>
          <p:spPr>
            <a:xfrm rot="16200000">
              <a:off x="7203871" y="5081031"/>
              <a:ext cx="253146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sz="1600" dirty="0"/>
                <a:t>Picture taken from ref. 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17456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FA5FBFA-7C58-C9F7-E497-4953627307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FF0608-D9B8-E131-9501-69F8A5329CB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2</a:t>
            </a:r>
            <a:r>
              <a:rPr lang="en-GB" baseline="30000" dirty="0"/>
              <a:t>nd</a:t>
            </a:r>
            <a:r>
              <a:rPr lang="en-GB" dirty="0"/>
              <a:t> IMCC Annual Meeting</a:t>
            </a:r>
            <a:r>
              <a:rPr lang="fr-FR" dirty="0">
                <a:ea typeface="+mn-ea"/>
                <a:cs typeface="+mn-cs"/>
              </a:rPr>
              <a:t>, </a:t>
            </a:r>
            <a:r>
              <a:rPr lang="en-US" dirty="0" err="1">
                <a:ea typeface="Tahoma" panose="020B0604030504040204" pitchFamily="34" charset="0"/>
                <a:cs typeface="Tahoma" panose="020B0604030504040204" pitchFamily="34" charset="0"/>
              </a:rPr>
              <a:t>IJCLab</a:t>
            </a:r>
            <a:r>
              <a:rPr lang="en-US" dirty="0"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>
                <a:ea typeface="Tahoma" panose="020B0604030504040204" pitchFamily="34" charset="0"/>
                <a:cs typeface="Tahoma" panose="020B0604030504040204" pitchFamily="34" charset="0"/>
              </a:rPr>
              <a:t>- </a:t>
            </a:r>
            <a:fld id="{2EE11CEB-825F-3042-857B-E545EAFDBE73}" type="datetime1">
              <a:rPr lang="de-CH" smtClean="0"/>
              <a:t>20.06.23</a:t>
            </a:fld>
            <a:endParaRPr lang="en-GB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9990A22C-CDAA-7F11-5E01-02FC6D6222DB}"/>
              </a:ext>
            </a:extLst>
          </p:cNvPr>
          <p:cNvSpPr txBox="1">
            <a:spLocks/>
          </p:cNvSpPr>
          <p:nvPr/>
        </p:nvSpPr>
        <p:spPr>
          <a:xfrm>
            <a:off x="0" y="1234062"/>
            <a:ext cx="12192000" cy="509461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11150" lvl="1" indent="-301625"/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46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identical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‘modular’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and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6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‘correction’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pancakes</a:t>
            </a:r>
            <a:endParaRPr lang="en-US" sz="1600" dirty="0">
              <a:solidFill>
                <a:srgbClr val="0070C0"/>
              </a:solidFill>
              <a:latin typeface="Montserrat" pitchFamily="2" charset="77"/>
            </a:endParaRPr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D93E68E1-7601-7F98-8A17-BDC014FD3C2E}"/>
              </a:ext>
            </a:extLst>
          </p:cNvPr>
          <p:cNvSpPr txBox="1">
            <a:spLocks/>
          </p:cNvSpPr>
          <p:nvPr/>
        </p:nvSpPr>
        <p:spPr>
          <a:xfrm>
            <a:off x="1449858" y="314325"/>
            <a:ext cx="9358185" cy="8382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40+ T Conceptual design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BDE01EE-A9A4-068A-DC47-E8A0FFBED293}"/>
              </a:ext>
            </a:extLst>
          </p:cNvPr>
          <p:cNvGrpSpPr/>
          <p:nvPr/>
        </p:nvGrpSpPr>
        <p:grpSpPr>
          <a:xfrm>
            <a:off x="3478766" y="1997129"/>
            <a:ext cx="4327909" cy="4459505"/>
            <a:chOff x="2546546" y="2032297"/>
            <a:chExt cx="4327909" cy="4459505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31DD98AE-E3B3-667E-DF35-6A384ED9BE70}"/>
                </a:ext>
              </a:extLst>
            </p:cNvPr>
            <p:cNvGrpSpPr/>
            <p:nvPr/>
          </p:nvGrpSpPr>
          <p:grpSpPr>
            <a:xfrm>
              <a:off x="2546546" y="2032297"/>
              <a:ext cx="4327909" cy="4459505"/>
              <a:chOff x="2546546" y="2032297"/>
              <a:chExt cx="4327909" cy="4459505"/>
            </a:xfrm>
          </p:grpSpPr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70FF19B7-85E0-B2DB-7CB0-8897AE5A5F7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r="2992"/>
              <a:stretch/>
            </p:blipFill>
            <p:spPr>
              <a:xfrm>
                <a:off x="2546546" y="2032297"/>
                <a:ext cx="4326048" cy="4459505"/>
              </a:xfrm>
              <a:prstGeom prst="rect">
                <a:avLst/>
              </a:prstGeom>
            </p:spPr>
          </p:pic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2A4BC9C-2CB5-45AE-BDA1-2A1C8DD87CA8}"/>
                  </a:ext>
                </a:extLst>
              </p:cNvPr>
              <p:cNvSpPr/>
              <p:nvPr/>
            </p:nvSpPr>
            <p:spPr bwMode="auto">
              <a:xfrm>
                <a:off x="4632960" y="3186991"/>
                <a:ext cx="729992" cy="1104535"/>
              </a:xfrm>
              <a:prstGeom prst="rect">
                <a:avLst/>
              </a:prstGeom>
              <a:noFill/>
              <a:ln w="25400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ＭＳ Ｐゴシック" pitchFamily="64" charset="-128"/>
                </a:endParaRPr>
              </a:p>
            </p:txBody>
          </p:sp>
          <p:cxnSp>
            <p:nvCxnSpPr>
              <p:cNvPr id="22" name="Straight Arrow Connector 21">
                <a:extLst>
                  <a:ext uri="{FF2B5EF4-FFF2-40B4-BE49-F238E27FC236}">
                    <a16:creationId xmlns:a16="http://schemas.microsoft.com/office/drawing/2014/main" id="{FC4B3EFB-B533-0E28-BA8E-277FF7C0F16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5388389" y="3782803"/>
                <a:ext cx="1486066" cy="344094"/>
              </a:xfrm>
              <a:prstGeom prst="straightConnector1">
                <a:avLst/>
              </a:prstGeom>
              <a:solidFill>
                <a:srgbClr val="FFFF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BC7C838D-4363-AC8C-CB17-236A7181B219}"/>
                </a:ext>
              </a:extLst>
            </p:cNvPr>
            <p:cNvGrpSpPr/>
            <p:nvPr/>
          </p:nvGrpSpPr>
          <p:grpSpPr>
            <a:xfrm>
              <a:off x="2992768" y="2363445"/>
              <a:ext cx="1217092" cy="1428507"/>
              <a:chOff x="2923096" y="2337319"/>
              <a:chExt cx="1217092" cy="1428507"/>
            </a:xfrm>
          </p:grpSpPr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8CB0AA0D-521B-87CE-D2C7-20E8A67852B4}"/>
                  </a:ext>
                </a:extLst>
              </p:cNvPr>
              <p:cNvSpPr txBox="1"/>
              <p:nvPr/>
            </p:nvSpPr>
            <p:spPr>
              <a:xfrm rot="16200000">
                <a:off x="2347342" y="2913073"/>
                <a:ext cx="142850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/>
                  <a:t>Infinite Elements</a:t>
                </a:r>
                <a:endParaRPr lang="en-GB" sz="1200" dirty="0"/>
              </a:p>
            </p:txBody>
          </p:sp>
          <p:cxnSp>
            <p:nvCxnSpPr>
              <p:cNvPr id="17" name="Straight Arrow Connector 16">
                <a:extLst>
                  <a:ext uri="{FF2B5EF4-FFF2-40B4-BE49-F238E27FC236}">
                    <a16:creationId xmlns:a16="http://schemas.microsoft.com/office/drawing/2014/main" id="{D340EE87-808E-47FB-84C7-FB330393EC40}"/>
                  </a:ext>
                </a:extLst>
              </p:cNvPr>
              <p:cNvCxnSpPr>
                <a:cxnSpLocks/>
                <a:stCxn id="16" idx="2"/>
              </p:cNvCxnSpPr>
              <p:nvPr/>
            </p:nvCxnSpPr>
            <p:spPr bwMode="auto">
              <a:xfrm flipV="1">
                <a:off x="3200095" y="2521067"/>
                <a:ext cx="323462" cy="530505"/>
              </a:xfrm>
              <a:prstGeom prst="straightConnector1">
                <a:avLst/>
              </a:prstGeom>
              <a:solidFill>
                <a:srgbClr val="FFFF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oval"/>
              </a:ln>
              <a:effectLst/>
            </p:spPr>
          </p:cxnSp>
          <p:cxnSp>
            <p:nvCxnSpPr>
              <p:cNvPr id="18" name="Straight Arrow Connector 17">
                <a:extLst>
                  <a:ext uri="{FF2B5EF4-FFF2-40B4-BE49-F238E27FC236}">
                    <a16:creationId xmlns:a16="http://schemas.microsoft.com/office/drawing/2014/main" id="{3264196C-34C2-9A62-DBDE-60928B1726AC}"/>
                  </a:ext>
                </a:extLst>
              </p:cNvPr>
              <p:cNvCxnSpPr>
                <a:cxnSpLocks/>
                <a:stCxn id="16" idx="2"/>
              </p:cNvCxnSpPr>
              <p:nvPr/>
            </p:nvCxnSpPr>
            <p:spPr bwMode="auto">
              <a:xfrm flipV="1">
                <a:off x="3200095" y="2521067"/>
                <a:ext cx="940093" cy="530505"/>
              </a:xfrm>
              <a:prstGeom prst="straightConnector1">
                <a:avLst/>
              </a:prstGeom>
              <a:solidFill>
                <a:srgbClr val="FFFF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oval"/>
              </a:ln>
              <a:effectLst/>
            </p:spPr>
          </p:cxnSp>
          <p:cxnSp>
            <p:nvCxnSpPr>
              <p:cNvPr id="19" name="Straight Arrow Connector 18">
                <a:extLst>
                  <a:ext uri="{FF2B5EF4-FFF2-40B4-BE49-F238E27FC236}">
                    <a16:creationId xmlns:a16="http://schemas.microsoft.com/office/drawing/2014/main" id="{C671CA75-8750-3596-3A22-7F703412F887}"/>
                  </a:ext>
                </a:extLst>
              </p:cNvPr>
              <p:cNvCxnSpPr>
                <a:cxnSpLocks/>
                <a:stCxn id="16" idx="2"/>
              </p:cNvCxnSpPr>
              <p:nvPr/>
            </p:nvCxnSpPr>
            <p:spPr bwMode="auto">
              <a:xfrm>
                <a:off x="3200095" y="3051572"/>
                <a:ext cx="304576" cy="351302"/>
              </a:xfrm>
              <a:prstGeom prst="straightConnector1">
                <a:avLst/>
              </a:prstGeom>
              <a:solidFill>
                <a:srgbClr val="FFFF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oval"/>
              </a:ln>
              <a:effectLst/>
            </p:spPr>
          </p:cxn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2185BE92-3C82-B050-B6BA-353AA299CCFD}"/>
                </a:ext>
              </a:extLst>
            </p:cNvPr>
            <p:cNvGrpSpPr/>
            <p:nvPr/>
          </p:nvGrpSpPr>
          <p:grpSpPr>
            <a:xfrm>
              <a:off x="2978684" y="3034460"/>
              <a:ext cx="983923" cy="1625123"/>
              <a:chOff x="2758287" y="1970575"/>
              <a:chExt cx="983923" cy="1625123"/>
            </a:xfrm>
          </p:grpSpPr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986EBA1-3162-6410-60BB-F985D985E835}"/>
                  </a:ext>
                </a:extLst>
              </p:cNvPr>
              <p:cNvSpPr txBox="1"/>
              <p:nvPr/>
            </p:nvSpPr>
            <p:spPr>
              <a:xfrm rot="16200000">
                <a:off x="2524905" y="3085316"/>
                <a:ext cx="74376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/>
                  <a:t>Vacuum</a:t>
                </a:r>
                <a:endParaRPr lang="en-GB" sz="1200" dirty="0"/>
              </a:p>
            </p:txBody>
          </p:sp>
          <p:cxnSp>
            <p:nvCxnSpPr>
              <p:cNvPr id="14" name="Straight Arrow Connector 13">
                <a:extLst>
                  <a:ext uri="{FF2B5EF4-FFF2-40B4-BE49-F238E27FC236}">
                    <a16:creationId xmlns:a16="http://schemas.microsoft.com/office/drawing/2014/main" id="{21FC42EC-D415-C691-5F1F-4750F1C08E80}"/>
                  </a:ext>
                </a:extLst>
              </p:cNvPr>
              <p:cNvCxnSpPr>
                <a:cxnSpLocks/>
                <a:stCxn id="13" idx="2"/>
              </p:cNvCxnSpPr>
              <p:nvPr/>
            </p:nvCxnSpPr>
            <p:spPr bwMode="auto">
              <a:xfrm flipV="1">
                <a:off x="3035287" y="1970575"/>
                <a:ext cx="706923" cy="1253241"/>
              </a:xfrm>
              <a:prstGeom prst="straightConnector1">
                <a:avLst/>
              </a:prstGeom>
              <a:solidFill>
                <a:srgbClr val="FFFF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oval"/>
              </a:ln>
              <a:effectLst/>
            </p:spPr>
          </p:cxnSp>
          <p:cxnSp>
            <p:nvCxnSpPr>
              <p:cNvPr id="15" name="Straight Arrow Connector 14">
                <a:extLst>
                  <a:ext uri="{FF2B5EF4-FFF2-40B4-BE49-F238E27FC236}">
                    <a16:creationId xmlns:a16="http://schemas.microsoft.com/office/drawing/2014/main" id="{299843FC-0248-7E7A-1C8D-1E993DD25F29}"/>
                  </a:ext>
                </a:extLst>
              </p:cNvPr>
              <p:cNvCxnSpPr>
                <a:cxnSpLocks/>
                <a:stCxn id="13" idx="2"/>
              </p:cNvCxnSpPr>
              <p:nvPr/>
            </p:nvCxnSpPr>
            <p:spPr bwMode="auto">
              <a:xfrm flipV="1">
                <a:off x="3035287" y="2802283"/>
                <a:ext cx="670353" cy="421533"/>
              </a:xfrm>
              <a:prstGeom prst="straightConnector1">
                <a:avLst/>
              </a:prstGeom>
              <a:solidFill>
                <a:srgbClr val="FFFF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oval"/>
              </a:ln>
              <a:effectLst/>
            </p:spPr>
          </p:cxnSp>
        </p:grp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6564F791-0F98-13BA-845C-FEF67BC35FC4}"/>
              </a:ext>
            </a:extLst>
          </p:cNvPr>
          <p:cNvGrpSpPr/>
          <p:nvPr/>
        </p:nvGrpSpPr>
        <p:grpSpPr>
          <a:xfrm>
            <a:off x="7806675" y="1979564"/>
            <a:ext cx="4356295" cy="4460400"/>
            <a:chOff x="7806675" y="1838042"/>
            <a:chExt cx="4356295" cy="4460400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74B1F6EA-E1E6-9A6C-4D0B-5D4CBEC79899}"/>
                </a:ext>
              </a:extLst>
            </p:cNvPr>
            <p:cNvGrpSpPr/>
            <p:nvPr/>
          </p:nvGrpSpPr>
          <p:grpSpPr>
            <a:xfrm>
              <a:off x="7806675" y="1838042"/>
              <a:ext cx="4356295" cy="4460400"/>
              <a:chOff x="7806675" y="1838042"/>
              <a:chExt cx="4356295" cy="4460400"/>
            </a:xfrm>
          </p:grpSpPr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54EBF8F5-66E1-CB6C-842B-1CBF39767DAF}"/>
                  </a:ext>
                </a:extLst>
              </p:cNvPr>
              <p:cNvGrpSpPr/>
              <p:nvPr/>
            </p:nvGrpSpPr>
            <p:grpSpPr>
              <a:xfrm>
                <a:off x="7806675" y="1838042"/>
                <a:ext cx="4356295" cy="4460400"/>
                <a:chOff x="7972146" y="2116716"/>
                <a:chExt cx="4356295" cy="4460400"/>
              </a:xfrm>
            </p:grpSpPr>
            <p:pic>
              <p:nvPicPr>
                <p:cNvPr id="36" name="Picture 35">
                  <a:extLst>
                    <a:ext uri="{FF2B5EF4-FFF2-40B4-BE49-F238E27FC236}">
                      <a16:creationId xmlns:a16="http://schemas.microsoft.com/office/drawing/2014/main" id="{B1858060-8C4E-1454-F7B6-067417EC0C2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/>
                <a:srcRect r="2334"/>
                <a:stretch/>
              </p:blipFill>
              <p:spPr>
                <a:xfrm>
                  <a:off x="7972146" y="2116716"/>
                  <a:ext cx="4356295" cy="4460400"/>
                </a:xfrm>
                <a:prstGeom prst="rect">
                  <a:avLst/>
                </a:prstGeom>
                <a:ln>
                  <a:solidFill>
                    <a:schemeClr val="tx1"/>
                  </a:solidFill>
                  <a:prstDash val="sysDash"/>
                </a:ln>
              </p:spPr>
            </p:pic>
            <p:grpSp>
              <p:nvGrpSpPr>
                <p:cNvPr id="37" name="Group 36">
                  <a:extLst>
                    <a:ext uri="{FF2B5EF4-FFF2-40B4-BE49-F238E27FC236}">
                      <a16:creationId xmlns:a16="http://schemas.microsoft.com/office/drawing/2014/main" id="{DE3B65F3-0FA3-D261-4DE8-F262DC4F3FA4}"/>
                    </a:ext>
                  </a:extLst>
                </p:cNvPr>
                <p:cNvGrpSpPr/>
                <p:nvPr/>
              </p:nvGrpSpPr>
              <p:grpSpPr>
                <a:xfrm>
                  <a:off x="8511218" y="2465429"/>
                  <a:ext cx="659259" cy="1037451"/>
                  <a:chOff x="8424805" y="2479380"/>
                  <a:chExt cx="659259" cy="1037451"/>
                </a:xfrm>
              </p:grpSpPr>
              <p:sp>
                <p:nvSpPr>
                  <p:cNvPr id="47" name="TextBox 46">
                    <a:extLst>
                      <a:ext uri="{FF2B5EF4-FFF2-40B4-BE49-F238E27FC236}">
                        <a16:creationId xmlns:a16="http://schemas.microsoft.com/office/drawing/2014/main" id="{5BF6C670-CB60-7D9F-747A-0D88D5E286AE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8044579" y="2859606"/>
                    <a:ext cx="1037451" cy="276999"/>
                  </a:xfrm>
                  <a:prstGeom prst="rect">
                    <a:avLst/>
                  </a:prstGeom>
                  <a:noFill/>
                  <a:ln>
                    <a:noFill/>
                    <a:prstDash val="solid"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200" dirty="0"/>
                      <a:t>Inner Ring</a:t>
                    </a:r>
                    <a:endParaRPr lang="en-GB" sz="1200" dirty="0"/>
                  </a:p>
                </p:txBody>
              </p:sp>
              <p:cxnSp>
                <p:nvCxnSpPr>
                  <p:cNvPr id="48" name="Straight Arrow Connector 47">
                    <a:extLst>
                      <a:ext uri="{FF2B5EF4-FFF2-40B4-BE49-F238E27FC236}">
                        <a16:creationId xmlns:a16="http://schemas.microsoft.com/office/drawing/2014/main" id="{F59AC825-FE3E-80EF-7438-580269E318C1}"/>
                      </a:ext>
                    </a:extLst>
                  </p:cNvPr>
                  <p:cNvCxnSpPr>
                    <a:cxnSpLocks/>
                    <a:stCxn id="47" idx="2"/>
                  </p:cNvCxnSpPr>
                  <p:nvPr/>
                </p:nvCxnSpPr>
                <p:spPr bwMode="auto">
                  <a:xfrm>
                    <a:off x="8701804" y="2998105"/>
                    <a:ext cx="382260" cy="29950"/>
                  </a:xfrm>
                  <a:prstGeom prst="straightConnector1">
                    <a:avLst/>
                  </a:prstGeom>
                  <a:solidFill>
                    <a:srgbClr val="FFFFFF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oval" w="sm" len="sm"/>
                  </a:ln>
                  <a:effectLst/>
                </p:spPr>
              </p:cxnSp>
            </p:grpSp>
            <p:grpSp>
              <p:nvGrpSpPr>
                <p:cNvPr id="38" name="Group 37">
                  <a:extLst>
                    <a:ext uri="{FF2B5EF4-FFF2-40B4-BE49-F238E27FC236}">
                      <a16:creationId xmlns:a16="http://schemas.microsoft.com/office/drawing/2014/main" id="{B156D233-3B46-1377-A715-1D9CC3628C8C}"/>
                    </a:ext>
                  </a:extLst>
                </p:cNvPr>
                <p:cNvGrpSpPr/>
                <p:nvPr/>
              </p:nvGrpSpPr>
              <p:grpSpPr>
                <a:xfrm rot="10800000">
                  <a:off x="10124321" y="2972559"/>
                  <a:ext cx="1013480" cy="964990"/>
                  <a:chOff x="8632979" y="2541281"/>
                  <a:chExt cx="1013480" cy="964990"/>
                </a:xfrm>
              </p:grpSpPr>
              <p:sp>
                <p:nvSpPr>
                  <p:cNvPr id="45" name="TextBox 44">
                    <a:extLst>
                      <a:ext uri="{FF2B5EF4-FFF2-40B4-BE49-F238E27FC236}">
                        <a16:creationId xmlns:a16="http://schemas.microsoft.com/office/drawing/2014/main" id="{84563796-85EC-A7C2-5CC4-528074FFE76C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8288984" y="2885276"/>
                    <a:ext cx="964990" cy="276999"/>
                  </a:xfrm>
                  <a:prstGeom prst="rect">
                    <a:avLst/>
                  </a:prstGeom>
                  <a:noFill/>
                  <a:ln>
                    <a:noFill/>
                    <a:prstDash val="sysDash"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200" dirty="0"/>
                      <a:t>Outer Ring</a:t>
                    </a:r>
                    <a:endParaRPr lang="en-GB" sz="1200" dirty="0"/>
                  </a:p>
                </p:txBody>
              </p:sp>
              <p:cxnSp>
                <p:nvCxnSpPr>
                  <p:cNvPr id="46" name="Straight Arrow Connector 45">
                    <a:extLst>
                      <a:ext uri="{FF2B5EF4-FFF2-40B4-BE49-F238E27FC236}">
                        <a16:creationId xmlns:a16="http://schemas.microsoft.com/office/drawing/2014/main" id="{C26A1525-D626-25E0-ED9B-117374202276}"/>
                      </a:ext>
                    </a:extLst>
                  </p:cNvPr>
                  <p:cNvCxnSpPr>
                    <a:cxnSpLocks/>
                    <a:stCxn id="45" idx="2"/>
                  </p:cNvCxnSpPr>
                  <p:nvPr/>
                </p:nvCxnSpPr>
                <p:spPr bwMode="auto">
                  <a:xfrm rot="10800000" flipH="1" flipV="1">
                    <a:off x="8909978" y="3023775"/>
                    <a:ext cx="736481" cy="128138"/>
                  </a:xfrm>
                  <a:prstGeom prst="straightConnector1">
                    <a:avLst/>
                  </a:prstGeom>
                  <a:solidFill>
                    <a:srgbClr val="FFFFFF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oval" w="sm" len="sm"/>
                  </a:ln>
                  <a:effectLst/>
                </p:spPr>
              </p:cxnSp>
            </p:grpSp>
            <p:grpSp>
              <p:nvGrpSpPr>
                <p:cNvPr id="39" name="Group 38">
                  <a:extLst>
                    <a:ext uri="{FF2B5EF4-FFF2-40B4-BE49-F238E27FC236}">
                      <a16:creationId xmlns:a16="http://schemas.microsoft.com/office/drawing/2014/main" id="{E43DF60F-D1BE-6910-985E-42DD6FEE31A6}"/>
                    </a:ext>
                  </a:extLst>
                </p:cNvPr>
                <p:cNvGrpSpPr/>
                <p:nvPr/>
              </p:nvGrpSpPr>
              <p:grpSpPr>
                <a:xfrm rot="10800000">
                  <a:off x="9717645" y="4053628"/>
                  <a:ext cx="1436443" cy="1183430"/>
                  <a:chOff x="8533355" y="2317195"/>
                  <a:chExt cx="1436443" cy="1183430"/>
                </a:xfrm>
              </p:grpSpPr>
              <p:sp>
                <p:nvSpPr>
                  <p:cNvPr id="43" name="TextBox 42">
                    <a:extLst>
                      <a:ext uri="{FF2B5EF4-FFF2-40B4-BE49-F238E27FC236}">
                        <a16:creationId xmlns:a16="http://schemas.microsoft.com/office/drawing/2014/main" id="{AEE64CAE-B412-891E-9DF8-3A4F20066BE7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8080140" y="2770410"/>
                    <a:ext cx="1183430" cy="276999"/>
                  </a:xfrm>
                  <a:prstGeom prst="rect">
                    <a:avLst/>
                  </a:prstGeom>
                  <a:noFill/>
                  <a:ln>
                    <a:noFill/>
                    <a:prstDash val="sysDash"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200" dirty="0"/>
                      <a:t>‘Modular’ Coil</a:t>
                    </a:r>
                    <a:endParaRPr lang="en-GB" sz="1200" dirty="0"/>
                  </a:p>
                </p:txBody>
              </p:sp>
              <p:cxnSp>
                <p:nvCxnSpPr>
                  <p:cNvPr id="44" name="Straight Arrow Connector 43">
                    <a:extLst>
                      <a:ext uri="{FF2B5EF4-FFF2-40B4-BE49-F238E27FC236}">
                        <a16:creationId xmlns:a16="http://schemas.microsoft.com/office/drawing/2014/main" id="{E565F6BF-69B5-BB99-5C3E-E7FCDA5797CC}"/>
                      </a:ext>
                    </a:extLst>
                  </p:cNvPr>
                  <p:cNvCxnSpPr>
                    <a:cxnSpLocks/>
                    <a:stCxn id="43" idx="2"/>
                  </p:cNvCxnSpPr>
                  <p:nvPr/>
                </p:nvCxnSpPr>
                <p:spPr bwMode="auto">
                  <a:xfrm rot="10800000" flipH="1" flipV="1">
                    <a:off x="8810354" y="2908909"/>
                    <a:ext cx="1159444" cy="313637"/>
                  </a:xfrm>
                  <a:prstGeom prst="straightConnector1">
                    <a:avLst/>
                  </a:prstGeom>
                  <a:solidFill>
                    <a:srgbClr val="FFFFFF"/>
                  </a:solidFill>
                  <a:ln w="9525" cap="flat" cmpd="sng" algn="ctr">
                    <a:solidFill>
                      <a:srgbClr val="FFC000"/>
                    </a:solidFill>
                    <a:prstDash val="solid"/>
                    <a:round/>
                    <a:headEnd type="none" w="med" len="med"/>
                    <a:tailEnd type="oval" w="sm" len="sm"/>
                  </a:ln>
                  <a:effectLst/>
                </p:spPr>
              </p:cxnSp>
            </p:grpSp>
            <p:grpSp>
              <p:nvGrpSpPr>
                <p:cNvPr id="40" name="Group 39">
                  <a:extLst>
                    <a:ext uri="{FF2B5EF4-FFF2-40B4-BE49-F238E27FC236}">
                      <a16:creationId xmlns:a16="http://schemas.microsoft.com/office/drawing/2014/main" id="{44E3F704-96B4-87B9-083C-20BFA13FD1B7}"/>
                    </a:ext>
                  </a:extLst>
                </p:cNvPr>
                <p:cNvGrpSpPr/>
                <p:nvPr/>
              </p:nvGrpSpPr>
              <p:grpSpPr>
                <a:xfrm>
                  <a:off x="8511218" y="4276634"/>
                  <a:ext cx="441190" cy="1961205"/>
                  <a:chOff x="8415419" y="4276634"/>
                  <a:chExt cx="441190" cy="1961205"/>
                </a:xfrm>
              </p:grpSpPr>
              <p:sp>
                <p:nvSpPr>
                  <p:cNvPr id="41" name="TextBox 40">
                    <a:extLst>
                      <a:ext uri="{FF2B5EF4-FFF2-40B4-BE49-F238E27FC236}">
                        <a16:creationId xmlns:a16="http://schemas.microsoft.com/office/drawing/2014/main" id="{F673DD86-B5BC-EFAB-73D6-282565266A06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7573316" y="5118737"/>
                    <a:ext cx="1961205" cy="276999"/>
                  </a:xfrm>
                  <a:prstGeom prst="rect">
                    <a:avLst/>
                  </a:prstGeom>
                  <a:noFill/>
                  <a:ln>
                    <a:noFill/>
                    <a:prstDash val="solid"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200" dirty="0"/>
                      <a:t>1 %  Field Homogeneity</a:t>
                    </a:r>
                    <a:endParaRPr lang="en-GB" sz="1200" dirty="0"/>
                  </a:p>
                </p:txBody>
              </p:sp>
              <p:cxnSp>
                <p:nvCxnSpPr>
                  <p:cNvPr id="42" name="Straight Arrow Connector 41">
                    <a:extLst>
                      <a:ext uri="{FF2B5EF4-FFF2-40B4-BE49-F238E27FC236}">
                        <a16:creationId xmlns:a16="http://schemas.microsoft.com/office/drawing/2014/main" id="{4EF321A9-CA95-AD70-6CDD-4D0771DAF0D1}"/>
                      </a:ext>
                    </a:extLst>
                  </p:cNvPr>
                  <p:cNvCxnSpPr>
                    <a:cxnSpLocks/>
                    <a:stCxn id="41" idx="2"/>
                  </p:cNvCxnSpPr>
                  <p:nvPr/>
                </p:nvCxnSpPr>
                <p:spPr bwMode="auto">
                  <a:xfrm flipV="1">
                    <a:off x="8692418" y="5042261"/>
                    <a:ext cx="164191" cy="214975"/>
                  </a:xfrm>
                  <a:prstGeom prst="straightConnector1">
                    <a:avLst/>
                  </a:prstGeom>
                  <a:solidFill>
                    <a:srgbClr val="FFFFFF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oval" w="sm" len="sm"/>
                  </a:ln>
                  <a:effectLst/>
                </p:spPr>
              </p:cxnSp>
            </p:grpSp>
          </p:grpSp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4EB12E67-9FD3-C0FB-5B54-DF7000F49397}"/>
                  </a:ext>
                </a:extLst>
              </p:cNvPr>
              <p:cNvGrpSpPr/>
              <p:nvPr/>
            </p:nvGrpSpPr>
            <p:grpSpPr>
              <a:xfrm>
                <a:off x="8338734" y="3077791"/>
                <a:ext cx="491137" cy="872416"/>
                <a:chOff x="8443241" y="3365184"/>
                <a:chExt cx="491137" cy="872416"/>
              </a:xfrm>
            </p:grpSpPr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EA997EA9-07D9-48EE-AF9C-E9A27FB23DD5}"/>
                    </a:ext>
                  </a:extLst>
                </p:cNvPr>
                <p:cNvSpPr txBox="1"/>
                <p:nvPr/>
              </p:nvSpPr>
              <p:spPr>
                <a:xfrm rot="16200000">
                  <a:off x="8290410" y="3807770"/>
                  <a:ext cx="582661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200" dirty="0"/>
                    <a:t>Bore</a:t>
                  </a:r>
                </a:p>
              </p:txBody>
            </p:sp>
            <p:cxnSp>
              <p:nvCxnSpPr>
                <p:cNvPr id="34" name="Straight Arrow Connector 33">
                  <a:extLst>
                    <a:ext uri="{FF2B5EF4-FFF2-40B4-BE49-F238E27FC236}">
                      <a16:creationId xmlns:a16="http://schemas.microsoft.com/office/drawing/2014/main" id="{4B15EC3D-F32F-0C82-92D1-E3030DFED052}"/>
                    </a:ext>
                  </a:extLst>
                </p:cNvPr>
                <p:cNvCxnSpPr>
                  <a:cxnSpLocks/>
                  <a:stCxn id="33" idx="2"/>
                </p:cNvCxnSpPr>
                <p:nvPr/>
              </p:nvCxnSpPr>
              <p:spPr bwMode="auto">
                <a:xfrm flipV="1">
                  <a:off x="8720240" y="3365184"/>
                  <a:ext cx="214138" cy="581085"/>
                </a:xfrm>
                <a:prstGeom prst="straightConnector1">
                  <a:avLst/>
                </a:prstGeom>
                <a:solidFill>
                  <a:srgbClr val="FFFFFF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oval" w="sm" len="sm"/>
                </a:ln>
                <a:effectLst/>
              </p:spPr>
            </p:cxnSp>
            <p:cxnSp>
              <p:nvCxnSpPr>
                <p:cNvPr id="35" name="Straight Arrow Connector 34">
                  <a:extLst>
                    <a:ext uri="{FF2B5EF4-FFF2-40B4-BE49-F238E27FC236}">
                      <a16:creationId xmlns:a16="http://schemas.microsoft.com/office/drawing/2014/main" id="{E6EA9D5F-799A-74F9-BFC9-05A66E0B1CB5}"/>
                    </a:ext>
                  </a:extLst>
                </p:cNvPr>
                <p:cNvCxnSpPr>
                  <a:cxnSpLocks/>
                  <a:stCxn id="33" idx="2"/>
                </p:cNvCxnSpPr>
                <p:nvPr/>
              </p:nvCxnSpPr>
              <p:spPr bwMode="auto">
                <a:xfrm>
                  <a:off x="8720240" y="3946269"/>
                  <a:ext cx="214138" cy="40654"/>
                </a:xfrm>
                <a:prstGeom prst="straightConnector1">
                  <a:avLst/>
                </a:prstGeom>
                <a:solidFill>
                  <a:srgbClr val="FFFFFF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oval" w="sm" len="sm"/>
                </a:ln>
                <a:effectLst/>
              </p:spPr>
            </p:cxnSp>
          </p:grp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C2F12BE3-7FBB-57AB-02EF-4F2B19258BAF}"/>
                  </a:ext>
                </a:extLst>
              </p:cNvPr>
              <p:cNvSpPr txBox="1"/>
              <p:nvPr/>
            </p:nvSpPr>
            <p:spPr>
              <a:xfrm rot="5400000">
                <a:off x="10242114" y="5310922"/>
                <a:ext cx="1183429" cy="276999"/>
              </a:xfrm>
              <a:prstGeom prst="rect">
                <a:avLst/>
              </a:prstGeom>
              <a:noFill/>
              <a:ln>
                <a:noFill/>
                <a:prstDash val="sysDash"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/>
                  <a:t>Support Plate</a:t>
                </a:r>
                <a:endParaRPr lang="en-GB" sz="1200" dirty="0"/>
              </a:p>
            </p:txBody>
          </p:sp>
          <p:cxnSp>
            <p:nvCxnSpPr>
              <p:cNvPr id="32" name="Straight Arrow Connector 31">
                <a:extLst>
                  <a:ext uri="{FF2B5EF4-FFF2-40B4-BE49-F238E27FC236}">
                    <a16:creationId xmlns:a16="http://schemas.microsoft.com/office/drawing/2014/main" id="{764A5196-89D5-7DDF-92A2-FB028DD842F7}"/>
                  </a:ext>
                </a:extLst>
              </p:cNvPr>
              <p:cNvCxnSpPr>
                <a:cxnSpLocks/>
                <a:stCxn id="31" idx="2"/>
              </p:cNvCxnSpPr>
              <p:nvPr/>
            </p:nvCxnSpPr>
            <p:spPr bwMode="auto">
              <a:xfrm flipH="1" flipV="1">
                <a:off x="10026140" y="5111713"/>
                <a:ext cx="669189" cy="337709"/>
              </a:xfrm>
              <a:prstGeom prst="straightConnector1">
                <a:avLst/>
              </a:prstGeom>
              <a:solidFill>
                <a:srgbClr val="FFFF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oval" w="sm" len="sm"/>
              </a:ln>
              <a:effectLst/>
            </p:spPr>
          </p:cxnSp>
        </p:grp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506177E4-A0AD-463C-922C-E162E236E826}"/>
                </a:ext>
              </a:extLst>
            </p:cNvPr>
            <p:cNvSpPr txBox="1"/>
            <p:nvPr/>
          </p:nvSpPr>
          <p:spPr>
            <a:xfrm rot="5400000">
              <a:off x="10809924" y="2471498"/>
              <a:ext cx="1269645" cy="276999"/>
            </a:xfrm>
            <a:prstGeom prst="rect">
              <a:avLst/>
            </a:prstGeom>
            <a:noFill/>
            <a:ln>
              <a:noFill/>
              <a:prstDash val="sys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‘Correction’ Coil</a:t>
              </a:r>
              <a:endParaRPr lang="en-GB" sz="1200" dirty="0"/>
            </a:p>
          </p:txBody>
        </p: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EA964F7A-FED6-8072-406D-6BB3F1BA8D58}"/>
                </a:ext>
              </a:extLst>
            </p:cNvPr>
            <p:cNvCxnSpPr>
              <a:cxnSpLocks/>
              <a:stCxn id="25" idx="2"/>
            </p:cNvCxnSpPr>
            <p:nvPr/>
          </p:nvCxnSpPr>
          <p:spPr bwMode="auto">
            <a:xfrm flipH="1" flipV="1">
              <a:off x="9535886" y="2472085"/>
              <a:ext cx="1770361" cy="137913"/>
            </a:xfrm>
            <a:prstGeom prst="straightConnector1">
              <a:avLst/>
            </a:prstGeom>
            <a:solidFill>
              <a:srgbClr val="FFFFFF"/>
            </a:solidFill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oval" w="sm" len="sm"/>
            </a:ln>
            <a:effectLst/>
          </p:spPr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3FD37DCA-2BAB-EB5C-675B-1CDBE9B0F468}"/>
                </a:ext>
              </a:extLst>
            </p:cNvPr>
            <p:cNvCxnSpPr>
              <a:cxnSpLocks/>
              <a:stCxn id="25" idx="2"/>
            </p:cNvCxnSpPr>
            <p:nvPr/>
          </p:nvCxnSpPr>
          <p:spPr bwMode="auto">
            <a:xfrm flipH="1" flipV="1">
              <a:off x="9535886" y="2337140"/>
              <a:ext cx="1770361" cy="272858"/>
            </a:xfrm>
            <a:prstGeom prst="straightConnector1">
              <a:avLst/>
            </a:prstGeom>
            <a:solidFill>
              <a:srgbClr val="FFFFFF"/>
            </a:solidFill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oval" w="sm" len="sm"/>
            </a:ln>
            <a:effectLst/>
          </p:spPr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B5EC8F65-D786-C341-A275-B98458FCADFE}"/>
                </a:ext>
              </a:extLst>
            </p:cNvPr>
            <p:cNvCxnSpPr>
              <a:cxnSpLocks/>
              <a:stCxn id="25" idx="2"/>
            </p:cNvCxnSpPr>
            <p:nvPr/>
          </p:nvCxnSpPr>
          <p:spPr bwMode="auto">
            <a:xfrm flipH="1">
              <a:off x="9493830" y="2609998"/>
              <a:ext cx="1812417" cy="10305"/>
            </a:xfrm>
            <a:prstGeom prst="straightConnector1">
              <a:avLst/>
            </a:prstGeom>
            <a:solidFill>
              <a:srgbClr val="FFFFFF"/>
            </a:solidFill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oval" w="sm" len="sm"/>
            </a:ln>
            <a:effectLst/>
          </p:spPr>
        </p:cxnSp>
      </p:grpSp>
      <p:sp>
        <p:nvSpPr>
          <p:cNvPr id="57" name="Content Placeholder 1">
            <a:extLst>
              <a:ext uri="{FF2B5EF4-FFF2-40B4-BE49-F238E27FC236}">
                <a16:creationId xmlns:a16="http://schemas.microsoft.com/office/drawing/2014/main" id="{2F2E2665-8904-E15A-B0D5-303F5DCBCA47}"/>
              </a:ext>
            </a:extLst>
          </p:cNvPr>
          <p:cNvSpPr txBox="1">
            <a:spLocks/>
          </p:cNvSpPr>
          <p:nvPr/>
        </p:nvSpPr>
        <p:spPr>
          <a:xfrm>
            <a:off x="-15037" y="1771080"/>
            <a:ext cx="3889893" cy="4711477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11150" lvl="1" indent="-301625"/>
            <a:r>
              <a:rPr lang="en-US" b="1" dirty="0">
                <a:solidFill>
                  <a:srgbClr val="0070C0"/>
                </a:solidFill>
                <a:latin typeface="Montserrat" pitchFamily="2" charset="77"/>
              </a:rPr>
              <a:t>‘modular’ </a:t>
            </a:r>
            <a:r>
              <a:rPr lang="en-US" dirty="0">
                <a:solidFill>
                  <a:srgbClr val="0070C0"/>
                </a:solidFill>
                <a:latin typeface="Montserrat" pitchFamily="2" charset="77"/>
              </a:rPr>
              <a:t>pancake:</a:t>
            </a:r>
          </a:p>
          <a:p>
            <a:pPr marL="536575" lvl="2" indent="-268288">
              <a:spcBef>
                <a:spcPts val="1200"/>
              </a:spcBef>
            </a:pPr>
            <a:r>
              <a:rPr lang="en-US" b="1" dirty="0">
                <a:solidFill>
                  <a:srgbClr val="0070C0"/>
                </a:solidFill>
                <a:latin typeface="Montserrat" pitchFamily="2" charset="77"/>
              </a:rPr>
              <a:t>6 cm </a:t>
            </a:r>
            <a:r>
              <a:rPr lang="en-US" dirty="0">
                <a:solidFill>
                  <a:srgbClr val="0070C0"/>
                </a:solidFill>
                <a:latin typeface="Montserrat" pitchFamily="2" charset="77"/>
              </a:rPr>
              <a:t>(6-8) </a:t>
            </a:r>
            <a:r>
              <a:rPr lang="en-US" b="1" dirty="0">
                <a:solidFill>
                  <a:srgbClr val="0070C0"/>
                </a:solidFill>
                <a:latin typeface="Montserrat" pitchFamily="2" charset="77"/>
              </a:rPr>
              <a:t>thick</a:t>
            </a:r>
            <a:r>
              <a:rPr lang="en-US" dirty="0">
                <a:solidFill>
                  <a:srgbClr val="0070C0"/>
                </a:solidFill>
                <a:latin typeface="Montserrat" pitchFamily="2" charset="77"/>
              </a:rPr>
              <a:t> coil </a:t>
            </a:r>
          </a:p>
          <a:p>
            <a:pPr marL="536575" lvl="2" indent="-268288">
              <a:spcBef>
                <a:spcPts val="1200"/>
              </a:spcBef>
            </a:pPr>
            <a:r>
              <a:rPr lang="en-US" b="1" dirty="0">
                <a:solidFill>
                  <a:srgbClr val="0070C0"/>
                </a:solidFill>
                <a:latin typeface="Montserrat" pitchFamily="2" charset="77"/>
              </a:rPr>
              <a:t>J</a:t>
            </a:r>
            <a:r>
              <a:rPr lang="en-US" b="1" baseline="-25000" dirty="0">
                <a:solidFill>
                  <a:srgbClr val="0070C0"/>
                </a:solidFill>
                <a:latin typeface="Montserrat" pitchFamily="2" charset="77"/>
              </a:rPr>
              <a:t>e </a:t>
            </a:r>
            <a:r>
              <a:rPr lang="en-US" b="1" dirty="0">
                <a:solidFill>
                  <a:srgbClr val="0070C0"/>
                </a:solidFill>
                <a:latin typeface="Montserrat" pitchFamily="2" charset="77"/>
              </a:rPr>
              <a:t>632 A mm</a:t>
            </a:r>
            <a:r>
              <a:rPr lang="en-US" b="1" baseline="30000" dirty="0">
                <a:solidFill>
                  <a:srgbClr val="0070C0"/>
                </a:solidFill>
                <a:latin typeface="Montserrat" pitchFamily="2" charset="77"/>
              </a:rPr>
              <a:t>-2 </a:t>
            </a:r>
            <a:r>
              <a:rPr lang="en-US" dirty="0">
                <a:solidFill>
                  <a:srgbClr val="0070C0"/>
                </a:solidFill>
                <a:latin typeface="Montserrat" pitchFamily="2" charset="77"/>
              </a:rPr>
              <a:t>(&gt;500)</a:t>
            </a:r>
            <a:r>
              <a:rPr lang="en-US" baseline="-25000" dirty="0">
                <a:solidFill>
                  <a:srgbClr val="0070C0"/>
                </a:solidFill>
                <a:latin typeface="Montserrat" pitchFamily="2" charset="77"/>
              </a:rPr>
              <a:t> </a:t>
            </a:r>
            <a:endParaRPr lang="en-US" baseline="30000" dirty="0">
              <a:solidFill>
                <a:srgbClr val="0070C0"/>
              </a:solidFill>
              <a:latin typeface="Montserrat" pitchFamily="2" charset="77"/>
            </a:endParaRPr>
          </a:p>
          <a:p>
            <a:pPr marL="536575" lvl="2" indent="-268288">
              <a:spcBef>
                <a:spcPts val="1200"/>
              </a:spcBef>
            </a:pPr>
            <a:r>
              <a:rPr lang="en-US" b="1" dirty="0">
                <a:solidFill>
                  <a:srgbClr val="0070C0"/>
                </a:solidFill>
                <a:latin typeface="Montserrat" pitchFamily="2" charset="77"/>
              </a:rPr>
              <a:t>12 mm </a:t>
            </a:r>
            <a:r>
              <a:rPr lang="en-US" dirty="0">
                <a:solidFill>
                  <a:srgbClr val="0070C0"/>
                </a:solidFill>
                <a:latin typeface="Montserrat" pitchFamily="2" charset="77"/>
              </a:rPr>
              <a:t>wide  </a:t>
            </a:r>
            <a:r>
              <a:rPr lang="en-US" b="1" dirty="0">
                <a:solidFill>
                  <a:srgbClr val="0070C0"/>
                </a:solidFill>
                <a:latin typeface="Montserrat" pitchFamily="2" charset="77"/>
              </a:rPr>
              <a:t>tape</a:t>
            </a:r>
            <a:r>
              <a:rPr lang="en-US" dirty="0">
                <a:solidFill>
                  <a:srgbClr val="0070C0"/>
                </a:solidFill>
                <a:latin typeface="Montserrat" pitchFamily="2" charset="77"/>
              </a:rPr>
              <a:t> </a:t>
            </a:r>
          </a:p>
          <a:p>
            <a:pPr marL="536575" lvl="2" indent="-268288">
              <a:spcBef>
                <a:spcPts val="1200"/>
              </a:spcBef>
            </a:pPr>
            <a:r>
              <a:rPr lang="en-US" b="1" dirty="0">
                <a:solidFill>
                  <a:srgbClr val="0070C0"/>
                </a:solidFill>
                <a:latin typeface="Montserrat" pitchFamily="2" charset="77"/>
              </a:rPr>
              <a:t>Outer ring </a:t>
            </a:r>
            <a:r>
              <a:rPr lang="en-US" dirty="0">
                <a:solidFill>
                  <a:srgbClr val="0070C0"/>
                </a:solidFill>
                <a:latin typeface="Montserrat" pitchFamily="2" charset="77"/>
              </a:rPr>
              <a:t>thickness x times (&gt;1) coil thickness</a:t>
            </a:r>
          </a:p>
          <a:p>
            <a:pPr marL="536575" lvl="2" indent="-268288">
              <a:spcBef>
                <a:spcPts val="1200"/>
              </a:spcBef>
            </a:pPr>
            <a:r>
              <a:rPr lang="en-US" dirty="0">
                <a:solidFill>
                  <a:srgbClr val="0070C0"/>
                </a:solidFill>
                <a:latin typeface="Montserrat" pitchFamily="2" charset="77"/>
              </a:rPr>
              <a:t>Inner ring 5 mm thick</a:t>
            </a:r>
          </a:p>
          <a:p>
            <a:pPr marL="536575" lvl="2" indent="-268288">
              <a:spcBef>
                <a:spcPts val="1200"/>
              </a:spcBef>
            </a:pPr>
            <a:r>
              <a:rPr lang="en-US" dirty="0">
                <a:solidFill>
                  <a:srgbClr val="0070C0"/>
                </a:solidFill>
                <a:latin typeface="Montserrat" pitchFamily="2" charset="77"/>
              </a:rPr>
              <a:t>Support Plate 2 mm (less?) thick</a:t>
            </a:r>
          </a:p>
          <a:p>
            <a:pPr marL="536575" lvl="2" indent="-268288">
              <a:spcBef>
                <a:spcPts val="1200"/>
              </a:spcBef>
            </a:pPr>
            <a:r>
              <a:rPr lang="en-US" dirty="0">
                <a:solidFill>
                  <a:srgbClr val="0070C0"/>
                </a:solidFill>
                <a:latin typeface="Montserrat" pitchFamily="2" charset="77"/>
              </a:rPr>
              <a:t>Bore </a:t>
            </a:r>
            <a:r>
              <a:rPr lang="en-US" b="1" dirty="0">
                <a:solidFill>
                  <a:srgbClr val="0070C0"/>
                </a:solidFill>
                <a:latin typeface="Montserrat" pitchFamily="2" charset="77"/>
              </a:rPr>
              <a:t>aperture 50 mm</a:t>
            </a:r>
          </a:p>
          <a:p>
            <a:pPr marL="536575" lvl="2" indent="-268288">
              <a:spcBef>
                <a:spcPts val="1200"/>
              </a:spcBef>
            </a:pPr>
            <a:r>
              <a:rPr lang="en-US" dirty="0">
                <a:solidFill>
                  <a:srgbClr val="0070C0"/>
                </a:solidFill>
                <a:latin typeface="Montserrat" pitchFamily="2" charset="77"/>
              </a:rPr>
              <a:t>Bore Field = </a:t>
            </a:r>
            <a:r>
              <a:rPr lang="en-US" b="1" dirty="0">
                <a:solidFill>
                  <a:srgbClr val="0070C0"/>
                </a:solidFill>
                <a:latin typeface="Montserrat" pitchFamily="2" charset="77"/>
              </a:rPr>
              <a:t>40 T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2F174DA-EB5C-6012-791B-02B209495A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81450" y="6482557"/>
            <a:ext cx="4694550" cy="365124"/>
          </a:xfrm>
        </p:spPr>
        <p:txBody>
          <a:bodyPr/>
          <a:lstStyle/>
          <a:p>
            <a:r>
              <a:rPr lang="en-GB"/>
              <a:t> Final cooling solenoid– B. Bordini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5723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FA5FBFA-7C58-C9F7-E497-4953627307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FF0608-D9B8-E131-9501-69F8A5329CB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</a:t>
            </a:r>
            <a:r>
              <a:rPr lang="en-GB" baseline="30000"/>
              <a:t>nd</a:t>
            </a:r>
            <a:r>
              <a:rPr lang="en-GB"/>
              <a:t> IMCC Annual Meeting</a:t>
            </a:r>
            <a:r>
              <a:rPr lang="fr-FR">
                <a:ea typeface="+mn-ea"/>
                <a:cs typeface="+mn-cs"/>
              </a:rPr>
              <a:t>, </a:t>
            </a:r>
            <a:r>
              <a:rPr lang="en-US">
                <a:ea typeface="Tahoma" panose="020B0604030504040204" pitchFamily="34" charset="0"/>
                <a:cs typeface="Tahoma" panose="020B0604030504040204" pitchFamily="34" charset="0"/>
              </a:rPr>
              <a:t>IJCLab - </a:t>
            </a:r>
            <a:fld id="{EE12F8B7-5FBB-F44B-8F74-C8A7295C3FAE}" type="datetime1">
              <a:rPr lang="de-CH" smtClean="0"/>
              <a:t>20.06.23</a:t>
            </a:fld>
            <a:endParaRPr lang="en-GB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9990A22C-CDAA-7F11-5E01-02FC6D6222DB}"/>
              </a:ext>
            </a:extLst>
          </p:cNvPr>
          <p:cNvSpPr txBox="1">
            <a:spLocks/>
          </p:cNvSpPr>
          <p:nvPr/>
        </p:nvSpPr>
        <p:spPr>
          <a:xfrm>
            <a:off x="127478" y="1228554"/>
            <a:ext cx="7822722" cy="5369968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11150" indent="-301625">
              <a:spcBef>
                <a:spcPts val="1200"/>
              </a:spcBef>
            </a:pPr>
            <a:r>
              <a:rPr lang="en-US" sz="2400" b="1" i="1" dirty="0">
                <a:solidFill>
                  <a:srgbClr val="0070C0"/>
                </a:solidFill>
                <a:latin typeface="Montserrat" pitchFamily="2" charset="77"/>
              </a:rPr>
              <a:t>J</a:t>
            </a:r>
            <a:r>
              <a:rPr lang="en-US" sz="2400" b="1" i="1" baseline="-25000" dirty="0">
                <a:solidFill>
                  <a:srgbClr val="0070C0"/>
                </a:solidFill>
                <a:latin typeface="Montserrat" pitchFamily="2" charset="77"/>
              </a:rPr>
              <a:t>e</a:t>
            </a:r>
            <a:r>
              <a:rPr lang="en-US" sz="2400" i="1" baseline="-25000" dirty="0">
                <a:solidFill>
                  <a:srgbClr val="0070C0"/>
                </a:solidFill>
                <a:latin typeface="Montserrat" pitchFamily="2" charset="77"/>
              </a:rPr>
              <a:t>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&gt; 500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A mm</a:t>
            </a:r>
            <a:r>
              <a:rPr lang="en-US" sz="2400" baseline="30000" dirty="0">
                <a:solidFill>
                  <a:srgbClr val="0070C0"/>
                </a:solidFill>
                <a:latin typeface="Montserrat" pitchFamily="2" charset="77"/>
              </a:rPr>
              <a:t>-2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</a:t>
            </a:r>
          </a:p>
          <a:p>
            <a:pPr marL="711200" lvl="1" indent="-301625">
              <a:spcBef>
                <a:spcPts val="600"/>
              </a:spcBef>
            </a:pP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limit </a:t>
            </a:r>
            <a:r>
              <a:rPr lang="en-US" sz="2000" b="1" dirty="0">
                <a:solidFill>
                  <a:srgbClr val="FF0000"/>
                </a:solidFill>
                <a:latin typeface="Montserrat" pitchFamily="2" charset="77"/>
              </a:rPr>
              <a:t>costs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and </a:t>
            </a:r>
            <a:r>
              <a:rPr lang="en-US" sz="2000" b="1" dirty="0">
                <a:solidFill>
                  <a:srgbClr val="FF0000"/>
                </a:solidFill>
                <a:latin typeface="Montserrat" pitchFamily="2" charset="77"/>
              </a:rPr>
              <a:t>dimensions</a:t>
            </a:r>
          </a:p>
          <a:p>
            <a:pPr marL="311150" indent="-301625">
              <a:spcBef>
                <a:spcPts val="1200"/>
              </a:spcBef>
            </a:pP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Modular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Single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coil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pancakes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(not nested coils)</a:t>
            </a:r>
          </a:p>
          <a:p>
            <a:pPr marL="711200" lvl="1" indent="-301625">
              <a:spcBef>
                <a:spcPts val="600"/>
              </a:spcBef>
            </a:pPr>
            <a:r>
              <a:rPr lang="en-US" sz="2000" b="1" dirty="0">
                <a:solidFill>
                  <a:srgbClr val="FF0000"/>
                </a:solidFill>
                <a:latin typeface="Montserrat" pitchFamily="2" charset="77"/>
              </a:rPr>
              <a:t>simplify</a:t>
            </a:r>
            <a:r>
              <a:rPr lang="en-US" sz="2000" dirty="0">
                <a:solidFill>
                  <a:srgbClr val="FF0000"/>
                </a:solidFill>
                <a:latin typeface="Montserrat" pitchFamily="2" charset="77"/>
              </a:rPr>
              <a:t>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the </a:t>
            </a:r>
            <a:r>
              <a:rPr lang="en-US" sz="2000" b="1" dirty="0">
                <a:solidFill>
                  <a:srgbClr val="FF0000"/>
                </a:solidFill>
                <a:latin typeface="Montserrat" pitchFamily="2" charset="77"/>
              </a:rPr>
              <a:t>design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, the magnet </a:t>
            </a:r>
            <a:r>
              <a:rPr lang="en-US" sz="2000" b="1" dirty="0">
                <a:solidFill>
                  <a:srgbClr val="FF0000"/>
                </a:solidFill>
                <a:latin typeface="Montserrat" pitchFamily="2" charset="77"/>
              </a:rPr>
              <a:t>system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and the </a:t>
            </a:r>
            <a:r>
              <a:rPr lang="en-US" sz="2000" b="1" dirty="0">
                <a:solidFill>
                  <a:srgbClr val="FF0000"/>
                </a:solidFill>
                <a:latin typeface="Montserrat" pitchFamily="2" charset="77"/>
              </a:rPr>
              <a:t>protection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</a:t>
            </a:r>
          </a:p>
          <a:p>
            <a:pPr marL="311150" indent="-301625">
              <a:spcBef>
                <a:spcPts val="1200"/>
              </a:spcBef>
            </a:pP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Non/metal insulated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coils </a:t>
            </a:r>
          </a:p>
          <a:p>
            <a:pPr marL="711200" lvl="1" indent="-301625">
              <a:spcBef>
                <a:spcPts val="600"/>
              </a:spcBef>
            </a:pPr>
            <a:r>
              <a:rPr lang="en-US" sz="2000" b="1" dirty="0">
                <a:solidFill>
                  <a:srgbClr val="FF0000"/>
                </a:solidFill>
                <a:latin typeface="Montserrat" pitchFamily="2" charset="77"/>
              </a:rPr>
              <a:t>protection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, mechanical </a:t>
            </a:r>
            <a:r>
              <a:rPr lang="en-US" sz="2000" b="1" dirty="0">
                <a:solidFill>
                  <a:srgbClr val="FF0000"/>
                </a:solidFill>
                <a:latin typeface="Montserrat" pitchFamily="2" charset="77"/>
              </a:rPr>
              <a:t>robustness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, high </a:t>
            </a:r>
            <a:r>
              <a:rPr lang="en-US" sz="2000" i="1" dirty="0">
                <a:solidFill>
                  <a:srgbClr val="0070C0"/>
                </a:solidFill>
                <a:latin typeface="Montserrat" pitchFamily="2" charset="77"/>
              </a:rPr>
              <a:t>J</a:t>
            </a:r>
            <a:r>
              <a:rPr lang="en-US" sz="2000" i="1" baseline="-25000" dirty="0">
                <a:solidFill>
                  <a:srgbClr val="0070C0"/>
                </a:solidFill>
                <a:latin typeface="Montserrat" pitchFamily="2" charset="77"/>
              </a:rPr>
              <a:t>e</a:t>
            </a:r>
            <a:endParaRPr lang="en-US" sz="2000" dirty="0">
              <a:solidFill>
                <a:srgbClr val="0070C0"/>
              </a:solidFill>
              <a:latin typeface="Montserrat" pitchFamily="2" charset="77"/>
            </a:endParaRPr>
          </a:p>
          <a:p>
            <a:pPr marL="311150" indent="-301625">
              <a:spcBef>
                <a:spcPts val="1200"/>
              </a:spcBef>
            </a:pP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Avoid tensile radial stresses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and limit the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hoop strain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to values 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lower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than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0.4 %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</a:t>
            </a:r>
          </a:p>
          <a:p>
            <a:pPr marL="711200" lvl="1" indent="-301625">
              <a:spcBef>
                <a:spcPts val="600"/>
              </a:spcBef>
            </a:pPr>
            <a:r>
              <a:rPr lang="en-US" sz="2000" b="1" dirty="0">
                <a:solidFill>
                  <a:srgbClr val="FF0000"/>
                </a:solidFill>
                <a:latin typeface="Montserrat" pitchFamily="2" charset="77"/>
              </a:rPr>
              <a:t>minimize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the </a:t>
            </a:r>
            <a:r>
              <a:rPr lang="en-US" sz="2000" b="1" dirty="0">
                <a:solidFill>
                  <a:srgbClr val="FF0000"/>
                </a:solidFill>
                <a:latin typeface="Montserrat" pitchFamily="2" charset="77"/>
              </a:rPr>
              <a:t>risk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of </a:t>
            </a:r>
            <a:r>
              <a:rPr lang="en-US" sz="2000" i="1" dirty="0">
                <a:solidFill>
                  <a:srgbClr val="0070C0"/>
                </a:solidFill>
                <a:latin typeface="Montserrat" pitchFamily="2" charset="77"/>
              </a:rPr>
              <a:t>I</a:t>
            </a:r>
            <a:r>
              <a:rPr lang="en-US" sz="2000" i="1" baseline="-25000" dirty="0">
                <a:solidFill>
                  <a:srgbClr val="0070C0"/>
                </a:solidFill>
                <a:latin typeface="Montserrat" pitchFamily="2" charset="77"/>
              </a:rPr>
              <a:t>c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</a:t>
            </a:r>
            <a:r>
              <a:rPr lang="en-US" sz="2000" b="1" dirty="0">
                <a:solidFill>
                  <a:srgbClr val="FF0000"/>
                </a:solidFill>
                <a:latin typeface="Montserrat" pitchFamily="2" charset="77"/>
              </a:rPr>
              <a:t>degradation</a:t>
            </a:r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D93E68E1-7601-7F98-8A17-BDC014FD3C2E}"/>
              </a:ext>
            </a:extLst>
          </p:cNvPr>
          <p:cNvSpPr txBox="1">
            <a:spLocks/>
          </p:cNvSpPr>
          <p:nvPr/>
        </p:nvSpPr>
        <p:spPr>
          <a:xfrm>
            <a:off x="1416907" y="74462"/>
            <a:ext cx="9358185" cy="1154092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300" dirty="0">
                <a:solidFill>
                  <a:srgbClr val="C00000"/>
                </a:solidFill>
                <a:latin typeface="Montserrat" pitchFamily="2" charset="77"/>
              </a:rPr>
              <a:t>Principles Guiding the study 1/2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3707AE1F-D4FD-247F-3584-890348832AD9}"/>
              </a:ext>
            </a:extLst>
          </p:cNvPr>
          <p:cNvGrpSpPr/>
          <p:nvPr/>
        </p:nvGrpSpPr>
        <p:grpSpPr>
          <a:xfrm>
            <a:off x="7835448" y="885302"/>
            <a:ext cx="4267510" cy="4517507"/>
            <a:chOff x="8647611" y="911531"/>
            <a:chExt cx="3632182" cy="4038359"/>
          </a:xfrm>
        </p:grpSpPr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A965A4B7-20EF-3F46-0224-B308BA05A39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4529" r="10684"/>
            <a:stretch/>
          </p:blipFill>
          <p:spPr>
            <a:xfrm>
              <a:off x="8958674" y="1134631"/>
              <a:ext cx="3321119" cy="3815259"/>
            </a:xfrm>
            <a:prstGeom prst="rect">
              <a:avLst/>
            </a:prstGeom>
          </p:spPr>
        </p:pic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836BE403-37AA-2767-9732-97574580F31F}"/>
                </a:ext>
              </a:extLst>
            </p:cNvPr>
            <p:cNvSpPr txBox="1"/>
            <p:nvPr/>
          </p:nvSpPr>
          <p:spPr>
            <a:xfrm rot="16200000">
              <a:off x="6815157" y="2743985"/>
              <a:ext cx="3979256" cy="3143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dirty="0"/>
                <a:t>Figure rapresenting ¼ of the solenoid</a:t>
              </a:r>
            </a:p>
          </p:txBody>
        </p:sp>
      </p:grp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0C2F270-6BBA-72D7-2EA3-EB69449890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81450" y="6482557"/>
            <a:ext cx="4694550" cy="365124"/>
          </a:xfrm>
        </p:spPr>
        <p:txBody>
          <a:bodyPr/>
          <a:lstStyle/>
          <a:p>
            <a:r>
              <a:rPr lang="en-GB"/>
              <a:t> Final cooling solenoid– B. Bordini</a:t>
            </a:r>
            <a:endParaRPr lang="en-GB" dirty="0"/>
          </a:p>
        </p:txBody>
      </p:sp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FF8F0335-31EC-DF6B-A686-62031B5965F5}"/>
              </a:ext>
            </a:extLst>
          </p:cNvPr>
          <p:cNvSpPr txBox="1">
            <a:spLocks/>
          </p:cNvSpPr>
          <p:nvPr/>
        </p:nvSpPr>
        <p:spPr>
          <a:xfrm>
            <a:off x="127478" y="5444430"/>
            <a:ext cx="12064522" cy="1154092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11150" indent="-301625">
              <a:spcBef>
                <a:spcPts val="1200"/>
              </a:spcBef>
            </a:pP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Radially support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each pancake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via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a stiff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outer ring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that also   applies a radial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precompression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on the coils </a:t>
            </a:r>
          </a:p>
          <a:p>
            <a:pPr marL="711200" lvl="1" indent="-301625">
              <a:spcBef>
                <a:spcPts val="600"/>
              </a:spcBef>
            </a:pPr>
            <a:r>
              <a:rPr lang="en-US" sz="2000" b="1" dirty="0">
                <a:solidFill>
                  <a:srgbClr val="FF0000"/>
                </a:solidFill>
                <a:latin typeface="Montserrat" pitchFamily="2" charset="77"/>
              </a:rPr>
              <a:t>limit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the </a:t>
            </a:r>
            <a:r>
              <a:rPr lang="en-US" sz="2000" b="1" dirty="0">
                <a:solidFill>
                  <a:srgbClr val="FF0000"/>
                </a:solidFill>
                <a:latin typeface="Montserrat" pitchFamily="2" charset="77"/>
              </a:rPr>
              <a:t>hoop strain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and  </a:t>
            </a:r>
            <a:r>
              <a:rPr lang="en-US" sz="2000" b="1" dirty="0">
                <a:solidFill>
                  <a:srgbClr val="FF0000"/>
                </a:solidFill>
                <a:latin typeface="Montserrat" pitchFamily="2" charset="77"/>
              </a:rPr>
              <a:t>avoid tensile radial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stresses</a:t>
            </a:r>
          </a:p>
        </p:txBody>
      </p:sp>
    </p:spTree>
    <p:extLst>
      <p:ext uri="{BB962C8B-B14F-4D97-AF65-F5344CB8AC3E}">
        <p14:creationId xmlns:p14="http://schemas.microsoft.com/office/powerpoint/2010/main" val="1247257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FA5FBFA-7C58-C9F7-E497-4953627307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FF0608-D9B8-E131-9501-69F8A5329CB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</a:t>
            </a:r>
            <a:r>
              <a:rPr lang="en-GB" baseline="30000"/>
              <a:t>nd</a:t>
            </a:r>
            <a:r>
              <a:rPr lang="en-GB"/>
              <a:t> IMCC Annual Meeting</a:t>
            </a:r>
            <a:r>
              <a:rPr lang="fr-FR">
                <a:ea typeface="+mn-ea"/>
                <a:cs typeface="+mn-cs"/>
              </a:rPr>
              <a:t>, </a:t>
            </a:r>
            <a:r>
              <a:rPr lang="en-US">
                <a:ea typeface="Tahoma" panose="020B0604030504040204" pitchFamily="34" charset="0"/>
                <a:cs typeface="Tahoma" panose="020B0604030504040204" pitchFamily="34" charset="0"/>
              </a:rPr>
              <a:t>IJCLab - </a:t>
            </a:r>
            <a:fld id="{DC7FA726-C0C7-B246-BBF5-EDC914AA93FC}" type="datetime1">
              <a:rPr lang="de-CH" smtClean="0"/>
              <a:t>20.06.23</a:t>
            </a:fld>
            <a:endParaRPr lang="en-GB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9990A22C-CDAA-7F11-5E01-02FC6D6222DB}"/>
              </a:ext>
            </a:extLst>
          </p:cNvPr>
          <p:cNvSpPr txBox="1">
            <a:spLocks/>
          </p:cNvSpPr>
          <p:nvPr/>
        </p:nvSpPr>
        <p:spPr>
          <a:xfrm>
            <a:off x="142484" y="1214952"/>
            <a:ext cx="7787117" cy="3706206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11150" indent="-306388">
              <a:spcBef>
                <a:spcPts val="1200"/>
              </a:spcBef>
            </a:pP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Maintain the magnetic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field lines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practically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parallel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to the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tapes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in the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‘modular’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coils</a:t>
            </a:r>
          </a:p>
          <a:p>
            <a:pPr marL="711200" lvl="1" indent="-306388">
              <a:spcBef>
                <a:spcPts val="600"/>
              </a:spcBef>
            </a:pPr>
            <a:r>
              <a:rPr lang="en-US" sz="2000" b="1" dirty="0">
                <a:solidFill>
                  <a:srgbClr val="FF0000"/>
                </a:solidFill>
                <a:latin typeface="Montserrat" pitchFamily="2" charset="77"/>
              </a:rPr>
              <a:t>minimize axial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Lorentz  </a:t>
            </a:r>
            <a:r>
              <a:rPr lang="en-US" sz="2000" b="1" dirty="0">
                <a:solidFill>
                  <a:srgbClr val="FF0000"/>
                </a:solidFill>
                <a:latin typeface="Montserrat" pitchFamily="2" charset="77"/>
              </a:rPr>
              <a:t>forces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and </a:t>
            </a:r>
            <a:r>
              <a:rPr lang="en-US" sz="2000" b="1" dirty="0">
                <a:solidFill>
                  <a:srgbClr val="FF0000"/>
                </a:solidFill>
                <a:latin typeface="Montserrat" pitchFamily="2" charset="77"/>
              </a:rPr>
              <a:t>maximize </a:t>
            </a:r>
            <a:r>
              <a:rPr lang="en-US" sz="2000" b="1" i="1" dirty="0">
                <a:solidFill>
                  <a:srgbClr val="FF0000"/>
                </a:solidFill>
                <a:latin typeface="Montserrat" pitchFamily="2" charset="77"/>
              </a:rPr>
              <a:t>I</a:t>
            </a:r>
            <a:r>
              <a:rPr lang="en-US" sz="2000" b="1" i="1" baseline="-25000" dirty="0">
                <a:solidFill>
                  <a:srgbClr val="FF0000"/>
                </a:solidFill>
                <a:latin typeface="Montserrat" pitchFamily="2" charset="77"/>
              </a:rPr>
              <a:t>c</a:t>
            </a:r>
            <a:endParaRPr lang="en-US" sz="2000" b="1" dirty="0">
              <a:solidFill>
                <a:srgbClr val="FF0000"/>
              </a:solidFill>
              <a:latin typeface="Montserrat" pitchFamily="2" charset="77"/>
            </a:endParaRPr>
          </a:p>
          <a:p>
            <a:pPr marL="311150" indent="-306388">
              <a:spcBef>
                <a:spcPts val="1200"/>
              </a:spcBef>
            </a:pP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Intercept axial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Lorentz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forces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between pancakes via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support plates </a:t>
            </a:r>
          </a:p>
          <a:p>
            <a:pPr marL="711200" lvl="1" indent="-306388">
              <a:spcBef>
                <a:spcPts val="600"/>
              </a:spcBef>
            </a:pPr>
            <a:r>
              <a:rPr lang="en-US" sz="2000" b="1" dirty="0">
                <a:solidFill>
                  <a:srgbClr val="FF0000"/>
                </a:solidFill>
                <a:latin typeface="Montserrat" pitchFamily="2" charset="77"/>
              </a:rPr>
              <a:t>minimize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the pancakes </a:t>
            </a:r>
            <a:r>
              <a:rPr lang="en-US" sz="2000" b="1" dirty="0">
                <a:solidFill>
                  <a:srgbClr val="FF0000"/>
                </a:solidFill>
                <a:latin typeface="Montserrat" pitchFamily="2" charset="77"/>
              </a:rPr>
              <a:t>mechanical interactions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, </a:t>
            </a:r>
            <a:r>
              <a:rPr lang="en-US" sz="2000" b="1" dirty="0">
                <a:solidFill>
                  <a:srgbClr val="FF0000"/>
                </a:solidFill>
                <a:latin typeface="Montserrat" pitchFamily="2" charset="77"/>
              </a:rPr>
              <a:t>avoid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the </a:t>
            </a:r>
            <a:r>
              <a:rPr lang="en-US" sz="2000" b="1" dirty="0">
                <a:solidFill>
                  <a:srgbClr val="FF0000"/>
                </a:solidFill>
                <a:latin typeface="Montserrat" pitchFamily="2" charset="77"/>
              </a:rPr>
              <a:t>accumulation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of axial forces</a:t>
            </a:r>
          </a:p>
          <a:p>
            <a:pPr marL="311150" indent="-306388">
              <a:spcBef>
                <a:spcPts val="1200"/>
              </a:spcBef>
            </a:pP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Use as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wide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as possible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tapes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, 12 mm</a:t>
            </a:r>
          </a:p>
          <a:p>
            <a:pPr marL="711200" lvl="1" indent="-306388">
              <a:spcBef>
                <a:spcPts val="600"/>
              </a:spcBef>
            </a:pP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to </a:t>
            </a:r>
            <a:r>
              <a:rPr lang="en-US" sz="2000" b="1" dirty="0">
                <a:solidFill>
                  <a:srgbClr val="FF0000"/>
                </a:solidFill>
                <a:latin typeface="Montserrat" pitchFamily="2" charset="77"/>
              </a:rPr>
              <a:t>limit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the number of </a:t>
            </a:r>
            <a:r>
              <a:rPr lang="en-US" sz="2000" b="1" dirty="0">
                <a:solidFill>
                  <a:srgbClr val="FF0000"/>
                </a:solidFill>
                <a:latin typeface="Montserrat" pitchFamily="2" charset="77"/>
              </a:rPr>
              <a:t>pancakes</a:t>
            </a:r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D93E68E1-7601-7F98-8A17-BDC014FD3C2E}"/>
              </a:ext>
            </a:extLst>
          </p:cNvPr>
          <p:cNvSpPr txBox="1">
            <a:spLocks/>
          </p:cNvSpPr>
          <p:nvPr/>
        </p:nvSpPr>
        <p:spPr>
          <a:xfrm>
            <a:off x="1416907" y="74462"/>
            <a:ext cx="9358185" cy="1109428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300" dirty="0">
                <a:solidFill>
                  <a:srgbClr val="C00000"/>
                </a:solidFill>
                <a:latin typeface="Montserrat" pitchFamily="2" charset="77"/>
              </a:rPr>
              <a:t>Principles Guiding the study 2/2</a:t>
            </a:r>
          </a:p>
        </p:txBody>
      </p:sp>
      <p:sp>
        <p:nvSpPr>
          <p:cNvPr id="16" name="Content Placeholder 1">
            <a:extLst>
              <a:ext uri="{FF2B5EF4-FFF2-40B4-BE49-F238E27FC236}">
                <a16:creationId xmlns:a16="http://schemas.microsoft.com/office/drawing/2014/main" id="{9BE1725F-851F-C605-8674-3F0F295EBF3B}"/>
              </a:ext>
            </a:extLst>
          </p:cNvPr>
          <p:cNvSpPr txBox="1">
            <a:spLocks/>
          </p:cNvSpPr>
          <p:nvPr/>
        </p:nvSpPr>
        <p:spPr>
          <a:xfrm>
            <a:off x="-8970" y="5058197"/>
            <a:ext cx="12209938" cy="152766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563" lvl="1" indent="-173038"/>
            <a:endParaRPr lang="en-US" sz="2000" dirty="0">
              <a:solidFill>
                <a:srgbClr val="0070C0"/>
              </a:solidFill>
              <a:latin typeface="Montserrat" pitchFamily="2" charset="77"/>
            </a:endParaRP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68DD1DB-5842-112D-8CFF-F57797B2D9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81450" y="6482557"/>
            <a:ext cx="4694550" cy="365124"/>
          </a:xfrm>
        </p:spPr>
        <p:txBody>
          <a:bodyPr/>
          <a:lstStyle/>
          <a:p>
            <a:r>
              <a:rPr lang="en-GB"/>
              <a:t> Final cooling solenoid– B. Bordini</a:t>
            </a:r>
            <a:endParaRPr lang="en-GB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A9607FD0-DEB1-BB9D-2713-F579A2376747}"/>
              </a:ext>
            </a:extLst>
          </p:cNvPr>
          <p:cNvGrpSpPr/>
          <p:nvPr/>
        </p:nvGrpSpPr>
        <p:grpSpPr>
          <a:xfrm>
            <a:off x="7929600" y="596146"/>
            <a:ext cx="4154307" cy="4555897"/>
            <a:chOff x="8644327" y="762756"/>
            <a:chExt cx="3535832" cy="4072678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4EEFE7CF-709C-1D4F-6CA2-F4FFFE0D6A1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4529" r="10684"/>
            <a:stretch/>
          </p:blipFill>
          <p:spPr>
            <a:xfrm>
              <a:off x="8958674" y="1134633"/>
              <a:ext cx="3221485" cy="3700801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37E76521-17A6-5411-862A-035BD54921FA}"/>
                </a:ext>
              </a:extLst>
            </p:cNvPr>
            <p:cNvSpPr txBox="1"/>
            <p:nvPr/>
          </p:nvSpPr>
          <p:spPr>
            <a:xfrm rot="16200000">
              <a:off x="6811873" y="2595210"/>
              <a:ext cx="3979256" cy="3143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dirty="0"/>
                <a:t>Figure rapresenting ¼ of the solenoid</a:t>
              </a:r>
            </a:p>
          </p:txBody>
        </p:sp>
      </p:grpSp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3C342593-3CD3-A093-528D-E277E307C1B2}"/>
              </a:ext>
            </a:extLst>
          </p:cNvPr>
          <p:cNvSpPr txBox="1">
            <a:spLocks/>
          </p:cNvSpPr>
          <p:nvPr/>
        </p:nvSpPr>
        <p:spPr>
          <a:xfrm>
            <a:off x="142484" y="5079518"/>
            <a:ext cx="12080567" cy="1390077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11150" indent="-306388">
              <a:spcBef>
                <a:spcPts val="1200"/>
              </a:spcBef>
            </a:pP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Robust design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for the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‘correction’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coils, to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account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for the not negligible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axial forces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experience (significant radial fields) and the conductor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magnetization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(tape striations ?)</a:t>
            </a:r>
          </a:p>
          <a:p>
            <a:pPr marL="711200" lvl="1" indent="-306388">
              <a:spcBef>
                <a:spcPts val="600"/>
              </a:spcBef>
            </a:pP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 </a:t>
            </a:r>
            <a:r>
              <a:rPr lang="en-US" sz="2000" b="1" dirty="0">
                <a:solidFill>
                  <a:srgbClr val="FF0000"/>
                </a:solidFill>
                <a:latin typeface="Montserrat" pitchFamily="2" charset="77"/>
              </a:rPr>
              <a:t>protection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, mechanical </a:t>
            </a:r>
            <a:r>
              <a:rPr lang="en-US" sz="2000" b="1" dirty="0">
                <a:solidFill>
                  <a:srgbClr val="FF0000"/>
                </a:solidFill>
                <a:latin typeface="Montserrat" pitchFamily="2" charset="77"/>
              </a:rPr>
              <a:t>robustness</a:t>
            </a:r>
          </a:p>
        </p:txBody>
      </p:sp>
    </p:spTree>
    <p:extLst>
      <p:ext uri="{BB962C8B-B14F-4D97-AF65-F5344CB8AC3E}">
        <p14:creationId xmlns:p14="http://schemas.microsoft.com/office/powerpoint/2010/main" val="1113346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FA5FBFA-7C58-C9F7-E497-4953627307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FF0608-D9B8-E131-9501-69F8A5329CB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</a:t>
            </a:r>
            <a:r>
              <a:rPr lang="en-GB" baseline="30000"/>
              <a:t>nd</a:t>
            </a:r>
            <a:r>
              <a:rPr lang="en-GB"/>
              <a:t> IMCC Annual Meeting</a:t>
            </a:r>
            <a:r>
              <a:rPr lang="fr-FR">
                <a:ea typeface="+mn-ea"/>
                <a:cs typeface="+mn-cs"/>
              </a:rPr>
              <a:t>, </a:t>
            </a:r>
            <a:r>
              <a:rPr lang="en-US">
                <a:ea typeface="Tahoma" panose="020B0604030504040204" pitchFamily="34" charset="0"/>
                <a:cs typeface="Tahoma" panose="020B0604030504040204" pitchFamily="34" charset="0"/>
              </a:rPr>
              <a:t>IJCLab - </a:t>
            </a:r>
            <a:fld id="{726CB0D9-6FE0-4149-AE51-F5A2DFCBAACC}" type="datetime1">
              <a:rPr lang="de-CH" smtClean="0"/>
              <a:t>20.06.23</a:t>
            </a:fld>
            <a:endParaRPr lang="en-GB" dirty="0"/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D93E68E1-7601-7F98-8A17-BDC014FD3C2E}"/>
              </a:ext>
            </a:extLst>
          </p:cNvPr>
          <p:cNvSpPr txBox="1">
            <a:spLocks/>
          </p:cNvSpPr>
          <p:nvPr/>
        </p:nvSpPr>
        <p:spPr>
          <a:xfrm>
            <a:off x="1416907" y="74462"/>
            <a:ext cx="9358185" cy="1109428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Mechanical Analysis I * </a:t>
            </a:r>
          </a:p>
          <a:p>
            <a:r>
              <a:rPr lang="en-US" sz="3300" dirty="0">
                <a:solidFill>
                  <a:srgbClr val="C00000"/>
                </a:solidFill>
                <a:latin typeface="Montserrat" pitchFamily="2" charset="77"/>
              </a:rPr>
              <a:t>main findings</a:t>
            </a:r>
          </a:p>
        </p:txBody>
      </p:sp>
      <p:sp>
        <p:nvSpPr>
          <p:cNvPr id="16" name="Content Placeholder 1">
            <a:extLst>
              <a:ext uri="{FF2B5EF4-FFF2-40B4-BE49-F238E27FC236}">
                <a16:creationId xmlns:a16="http://schemas.microsoft.com/office/drawing/2014/main" id="{9BE1725F-851F-C605-8674-3F0F295EBF3B}"/>
              </a:ext>
            </a:extLst>
          </p:cNvPr>
          <p:cNvSpPr txBox="1">
            <a:spLocks/>
          </p:cNvSpPr>
          <p:nvPr/>
        </p:nvSpPr>
        <p:spPr>
          <a:xfrm>
            <a:off x="-8970" y="5058197"/>
            <a:ext cx="12209938" cy="152766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563" lvl="1" indent="-173038"/>
            <a:endParaRPr lang="en-US" sz="2000" dirty="0">
              <a:solidFill>
                <a:srgbClr val="0070C0"/>
              </a:solidFill>
              <a:latin typeface="Montserrat" pitchFamily="2" charset="77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D3AC0E64-EEA8-A3AC-FA3A-25B6F70B18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555"/>
          <a:stretch/>
        </p:blipFill>
        <p:spPr>
          <a:xfrm>
            <a:off x="5887720" y="1794227"/>
            <a:ext cx="6304280" cy="4465558"/>
          </a:xfrm>
          <a:prstGeom prst="rect">
            <a:avLst/>
          </a:prstGeom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11D2B809-922C-160E-8834-95AAAFEA8FC1}"/>
              </a:ext>
            </a:extLst>
          </p:cNvPr>
          <p:cNvGrpSpPr/>
          <p:nvPr/>
        </p:nvGrpSpPr>
        <p:grpSpPr>
          <a:xfrm>
            <a:off x="6643855" y="2529904"/>
            <a:ext cx="4750424" cy="1976059"/>
            <a:chOff x="6532594" y="1516290"/>
            <a:chExt cx="4750424" cy="1976059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C3812038-5F41-0C20-D179-43791FFFA47B}"/>
                </a:ext>
              </a:extLst>
            </p:cNvPr>
            <p:cNvGrpSpPr/>
            <p:nvPr/>
          </p:nvGrpSpPr>
          <p:grpSpPr>
            <a:xfrm>
              <a:off x="6535975" y="1516290"/>
              <a:ext cx="4747043" cy="1976059"/>
              <a:chOff x="1214561" y="2327662"/>
              <a:chExt cx="4315493" cy="1796417"/>
            </a:xfrm>
          </p:grpSpPr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4F85CD29-002C-6722-47DD-FC46B6AC66C4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2780262" y="2327662"/>
                <a:ext cx="2749792" cy="1796417"/>
                <a:chOff x="2509983" y="3757681"/>
                <a:chExt cx="2041169" cy="1333500"/>
              </a:xfrm>
            </p:grpSpPr>
            <p:cxnSp>
              <p:nvCxnSpPr>
                <p:cNvPr id="32" name="Straight Connector 31">
                  <a:extLst>
                    <a:ext uri="{FF2B5EF4-FFF2-40B4-BE49-F238E27FC236}">
                      <a16:creationId xmlns:a16="http://schemas.microsoft.com/office/drawing/2014/main" id="{6102AFC3-02AB-37B5-DF2E-B1A7CFFDD35A}"/>
                    </a:ext>
                  </a:extLst>
                </p:cNvPr>
                <p:cNvCxnSpPr/>
                <p:nvPr/>
              </p:nvCxnSpPr>
              <p:spPr>
                <a:xfrm flipH="1">
                  <a:off x="2509983" y="4531765"/>
                  <a:ext cx="2041169" cy="725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Connector 32">
                  <a:extLst>
                    <a:ext uri="{FF2B5EF4-FFF2-40B4-BE49-F238E27FC236}">
                      <a16:creationId xmlns:a16="http://schemas.microsoft.com/office/drawing/2014/main" id="{ECE1B0CD-21D7-BBA9-DED7-D853431A613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3696481" y="3757681"/>
                  <a:ext cx="19050" cy="1333500"/>
                </a:xfrm>
                <a:prstGeom prst="line">
                  <a:avLst/>
                </a:prstGeom>
                <a:ln>
                  <a:solidFill>
                    <a:schemeClr val="accent5"/>
                  </a:solidFill>
                  <a:prstDash val="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>
                  <a:extLst>
                    <a:ext uri="{FF2B5EF4-FFF2-40B4-BE49-F238E27FC236}">
                      <a16:creationId xmlns:a16="http://schemas.microsoft.com/office/drawing/2014/main" id="{981926B3-013E-7FEA-ED61-81F27F915E4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3024712" y="3814831"/>
                  <a:ext cx="12700" cy="1049506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  <a:prstDash val="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BC4D75F2-A94D-C1E6-CD03-A6FF4777F01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1214561" y="2469608"/>
                <a:ext cx="2315868" cy="1"/>
              </a:xfrm>
              <a:prstGeom prst="line">
                <a:avLst/>
              </a:prstGeom>
              <a:ln>
                <a:solidFill>
                  <a:srgbClr val="00B050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265131E6-E894-F152-F2BC-BBBCE5321CB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231900" y="2378575"/>
                <a:ext cx="3239740" cy="21243"/>
              </a:xfrm>
              <a:prstGeom prst="line">
                <a:avLst/>
              </a:prstGeom>
              <a:ln>
                <a:solidFill>
                  <a:schemeClr val="accent5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9AF457DD-ACB2-6601-EACB-60E7030C2A7C}"/>
                </a:ext>
              </a:extLst>
            </p:cNvPr>
            <p:cNvGrpSpPr/>
            <p:nvPr/>
          </p:nvGrpSpPr>
          <p:grpSpPr>
            <a:xfrm>
              <a:off x="6532594" y="1718720"/>
              <a:ext cx="1916998" cy="1076351"/>
              <a:chOff x="1211487" y="2511689"/>
              <a:chExt cx="1742725" cy="978501"/>
            </a:xfrm>
          </p:grpSpPr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8383C502-1457-BB8F-CDAD-EA2F0CD1EF6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211487" y="2541294"/>
                <a:ext cx="1742725" cy="8014"/>
              </a:xfrm>
              <a:prstGeom prst="line">
                <a:avLst/>
              </a:prstGeom>
              <a:ln>
                <a:solidFill>
                  <a:srgbClr val="C00000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F7F98750-936B-C8B7-2AB7-66FDF34334B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941370" y="2511689"/>
                <a:ext cx="0" cy="978501"/>
              </a:xfrm>
              <a:prstGeom prst="line">
                <a:avLst/>
              </a:prstGeom>
              <a:ln>
                <a:solidFill>
                  <a:srgbClr val="C00000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612E4BC3-9666-BEB1-5F9C-95C46E44D00E}"/>
              </a:ext>
            </a:extLst>
          </p:cNvPr>
          <p:cNvSpPr txBox="1">
            <a:spLocks/>
          </p:cNvSpPr>
          <p:nvPr/>
        </p:nvSpPr>
        <p:spPr>
          <a:xfrm>
            <a:off x="-17938" y="1370862"/>
            <a:ext cx="8260237" cy="746701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11150" indent="-306388">
              <a:spcBef>
                <a:spcPts val="1200"/>
              </a:spcBef>
            </a:pP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A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precompression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of about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200 MPa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is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essential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to limit the conductor hoop stress to acceptable values </a:t>
            </a:r>
          </a:p>
        </p:txBody>
      </p:sp>
      <p:sp>
        <p:nvSpPr>
          <p:cNvPr id="54" name="Content Placeholder 1">
            <a:extLst>
              <a:ext uri="{FF2B5EF4-FFF2-40B4-BE49-F238E27FC236}">
                <a16:creationId xmlns:a16="http://schemas.microsoft.com/office/drawing/2014/main" id="{728DD859-1E43-A9FD-AB44-2FA9149CC46A}"/>
              </a:ext>
            </a:extLst>
          </p:cNvPr>
          <p:cNvSpPr txBox="1">
            <a:spLocks/>
          </p:cNvSpPr>
          <p:nvPr/>
        </p:nvSpPr>
        <p:spPr>
          <a:xfrm>
            <a:off x="-13446" y="2134256"/>
            <a:ext cx="6071751" cy="4172976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11150" indent="-306388">
              <a:spcBef>
                <a:spcPts val="1200"/>
              </a:spcBef>
            </a:pP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Even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with a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200 MPa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precompression, the coil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thickness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must be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smaller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than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~8 cm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to avoid radial tensile stress</a:t>
            </a:r>
          </a:p>
          <a:p>
            <a:pPr marL="311150" indent="-306388">
              <a:spcBef>
                <a:spcPts val="1200"/>
              </a:spcBef>
            </a:pP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The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maximum field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achievable with this design (based on pancakes made of a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single coil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) is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about 40 T</a:t>
            </a:r>
          </a:p>
          <a:p>
            <a:pPr marL="311150" indent="-306388">
              <a:spcBef>
                <a:spcPts val="1200"/>
              </a:spcBef>
            </a:pP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Most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of the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axial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Lorentz 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forces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act on the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last 2 pancakes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of each extremity </a:t>
            </a:r>
          </a:p>
          <a:p>
            <a:pPr marL="536575" lvl="1" indent="-225425">
              <a:spcBef>
                <a:spcPts val="1200"/>
              </a:spcBef>
            </a:pP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about 3 and 1.5 MN </a:t>
            </a:r>
            <a:r>
              <a:rPr lang="en-US" sz="1800" dirty="0">
                <a:solidFill>
                  <a:srgbClr val="0070C0"/>
                </a:solidFill>
                <a:latin typeface="Montserrat" pitchFamily="2" charset="77"/>
                <a:sym typeface="Wingdings" pitchFamily="2" charset="2"/>
              </a:rPr>
              <a:t></a:t>
            </a: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 on average ~30 and 15 MPa applied on the respective support plates </a:t>
            </a:r>
          </a:p>
          <a:p>
            <a:pPr marL="536575" lvl="1" indent="-225425">
              <a:spcBef>
                <a:spcPts val="600"/>
              </a:spcBef>
            </a:pP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the axial force acting on the 4</a:t>
            </a:r>
            <a:r>
              <a:rPr lang="en-US" sz="1800" baseline="30000" dirty="0">
                <a:solidFill>
                  <a:srgbClr val="0070C0"/>
                </a:solidFill>
                <a:latin typeface="Montserrat" pitchFamily="2" charset="77"/>
              </a:rPr>
              <a:t>th</a:t>
            </a: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 coil is more than one order of magnitude lower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09A86A-8086-963E-D6DA-68A7C93D9A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81450" y="6482557"/>
            <a:ext cx="4694550" cy="365124"/>
          </a:xfrm>
        </p:spPr>
        <p:txBody>
          <a:bodyPr/>
          <a:lstStyle/>
          <a:p>
            <a:r>
              <a:rPr lang="en-GB"/>
              <a:t> Final cooling solenoid– B. Bordini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B7D4F92-604F-8D2B-D4CF-122E20360C30}"/>
              </a:ext>
            </a:extLst>
          </p:cNvPr>
          <p:cNvSpPr txBox="1">
            <a:spLocks/>
          </p:cNvSpPr>
          <p:nvPr/>
        </p:nvSpPr>
        <p:spPr>
          <a:xfrm>
            <a:off x="3981450" y="6200376"/>
            <a:ext cx="6682108" cy="364871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1600" dirty="0">
                <a:solidFill>
                  <a:srgbClr val="FF0000"/>
                </a:solidFill>
                <a:latin typeface="Montserrat" pitchFamily="2" charset="77"/>
              </a:rPr>
              <a:t>*Assumption in appendix</a:t>
            </a:r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E15E8A8F-ABAD-12E8-E11B-0640BF526A70}"/>
              </a:ext>
            </a:extLst>
          </p:cNvPr>
          <p:cNvSpPr txBox="1">
            <a:spLocks/>
          </p:cNvSpPr>
          <p:nvPr/>
        </p:nvSpPr>
        <p:spPr>
          <a:xfrm>
            <a:off x="8084635" y="1157276"/>
            <a:ext cx="3479025" cy="70435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1400" b="0" dirty="0">
                <a:latin typeface="Arial" panose="020B0604020202020204" pitchFamily="34" charset="0"/>
                <a:cs typeface="Arial" panose="020B0604020202020204" pitchFamily="34" charset="0"/>
              </a:rPr>
              <a:t>Max Hoop stress and load line for different thickness of the modular coil winding (pre-compressed at 200 MPa)  </a:t>
            </a:r>
          </a:p>
        </p:txBody>
      </p:sp>
    </p:spTree>
    <p:extLst>
      <p:ext uri="{BB962C8B-B14F-4D97-AF65-F5344CB8AC3E}">
        <p14:creationId xmlns:p14="http://schemas.microsoft.com/office/powerpoint/2010/main" val="1138035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FA5FBFA-7C58-C9F7-E497-4953627307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FF0608-D9B8-E131-9501-69F8A5329CB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</a:t>
            </a:r>
            <a:r>
              <a:rPr lang="en-GB" baseline="30000"/>
              <a:t>nd</a:t>
            </a:r>
            <a:r>
              <a:rPr lang="en-GB"/>
              <a:t> IMCC Annual Meeting</a:t>
            </a:r>
            <a:r>
              <a:rPr lang="fr-FR">
                <a:ea typeface="+mn-ea"/>
                <a:cs typeface="+mn-cs"/>
              </a:rPr>
              <a:t>, </a:t>
            </a:r>
            <a:r>
              <a:rPr lang="en-US">
                <a:ea typeface="Tahoma" panose="020B0604030504040204" pitchFamily="34" charset="0"/>
                <a:cs typeface="Tahoma" panose="020B0604030504040204" pitchFamily="34" charset="0"/>
              </a:rPr>
              <a:t>IJCLab - </a:t>
            </a:r>
            <a:fld id="{22229246-E6C7-274A-A8F6-B7CC866A9425}" type="datetime1">
              <a:rPr lang="de-CH" smtClean="0"/>
              <a:t>20.06.23</a:t>
            </a:fld>
            <a:endParaRPr lang="en-GB" dirty="0"/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D93E68E1-7601-7F98-8A17-BDC014FD3C2E}"/>
              </a:ext>
            </a:extLst>
          </p:cNvPr>
          <p:cNvSpPr txBox="1">
            <a:spLocks/>
          </p:cNvSpPr>
          <p:nvPr/>
        </p:nvSpPr>
        <p:spPr>
          <a:xfrm>
            <a:off x="1416907" y="74462"/>
            <a:ext cx="9358185" cy="1109428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Mechanical Analysis II * </a:t>
            </a:r>
          </a:p>
          <a:p>
            <a:r>
              <a:rPr lang="en-US" sz="3300" dirty="0">
                <a:solidFill>
                  <a:srgbClr val="C00000"/>
                </a:solidFill>
                <a:latin typeface="Montserrat" pitchFamily="2" charset="77"/>
              </a:rPr>
              <a:t>Case studies and main findings</a:t>
            </a:r>
          </a:p>
        </p:txBody>
      </p:sp>
      <p:sp>
        <p:nvSpPr>
          <p:cNvPr id="16" name="Content Placeholder 1">
            <a:extLst>
              <a:ext uri="{FF2B5EF4-FFF2-40B4-BE49-F238E27FC236}">
                <a16:creationId xmlns:a16="http://schemas.microsoft.com/office/drawing/2014/main" id="{9BE1725F-851F-C605-8674-3F0F295EBF3B}"/>
              </a:ext>
            </a:extLst>
          </p:cNvPr>
          <p:cNvSpPr txBox="1">
            <a:spLocks/>
          </p:cNvSpPr>
          <p:nvPr/>
        </p:nvSpPr>
        <p:spPr>
          <a:xfrm>
            <a:off x="-8970" y="5058197"/>
            <a:ext cx="12209938" cy="152766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563" lvl="1" indent="-173038"/>
            <a:endParaRPr lang="en-US" sz="2000" dirty="0">
              <a:solidFill>
                <a:srgbClr val="0070C0"/>
              </a:solidFill>
              <a:latin typeface="Montserrat" pitchFamily="2" charset="77"/>
            </a:endParaRP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612E4BC3-9666-BEB1-5F9C-95C46E44D00E}"/>
              </a:ext>
            </a:extLst>
          </p:cNvPr>
          <p:cNvSpPr txBox="1">
            <a:spLocks/>
          </p:cNvSpPr>
          <p:nvPr/>
        </p:nvSpPr>
        <p:spPr>
          <a:xfrm>
            <a:off x="26558" y="1202529"/>
            <a:ext cx="7491842" cy="1950678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11150" indent="-306388">
              <a:spcBef>
                <a:spcPts val="1200"/>
              </a:spcBef>
            </a:pP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200 MPa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precompression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feasible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via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shrink fitting**</a:t>
            </a:r>
          </a:p>
          <a:p>
            <a:pPr marL="311150" indent="-306388">
              <a:spcBef>
                <a:spcPts val="1200"/>
              </a:spcBef>
            </a:pP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Calculated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stresses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and strains are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well below           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the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limits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of the superconductor</a:t>
            </a:r>
          </a:p>
          <a:p>
            <a:pPr marL="311150" indent="-306388">
              <a:spcBef>
                <a:spcPts val="1200"/>
              </a:spcBef>
            </a:pP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The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max hoop strain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strongly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depends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on the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thickness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of the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plates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between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modular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coils</a:t>
            </a:r>
          </a:p>
          <a:p>
            <a:pPr marL="311150" indent="-306388">
              <a:spcBef>
                <a:spcPts val="1200"/>
              </a:spcBef>
            </a:pPr>
            <a:endParaRPr lang="en-US" sz="2000" dirty="0">
              <a:solidFill>
                <a:srgbClr val="0070C0"/>
              </a:solidFill>
              <a:latin typeface="Montserrat" pitchFamily="2" charset="77"/>
            </a:endParaRPr>
          </a:p>
          <a:p>
            <a:pPr marL="4762" indent="0">
              <a:spcBef>
                <a:spcPts val="1200"/>
              </a:spcBef>
              <a:buNone/>
            </a:pPr>
            <a:endParaRPr lang="en-US" sz="2000" dirty="0">
              <a:solidFill>
                <a:srgbClr val="0070C0"/>
              </a:solidFill>
              <a:latin typeface="Montserrat" pitchFamily="2" charset="77"/>
            </a:endParaRPr>
          </a:p>
          <a:p>
            <a:pPr marL="311150" indent="-306388">
              <a:spcBef>
                <a:spcPts val="1200"/>
              </a:spcBef>
            </a:pPr>
            <a:endParaRPr lang="en-US" sz="2000" dirty="0">
              <a:solidFill>
                <a:srgbClr val="0070C0"/>
              </a:solidFill>
              <a:latin typeface="Montserrat" pitchFamily="2" charset="77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2E2253E-4018-77ED-FE24-6FDE1C3327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1441" y="1615497"/>
            <a:ext cx="5835699" cy="1820080"/>
          </a:xfrm>
          <a:prstGeom prst="rect">
            <a:avLst/>
          </a:prstGeom>
        </p:spPr>
      </p:pic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B83014B-6F00-5551-6548-9152197811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333517"/>
              </p:ext>
            </p:extLst>
          </p:nvPr>
        </p:nvGraphicFramePr>
        <p:xfrm>
          <a:off x="530451" y="4641640"/>
          <a:ext cx="10829025" cy="18192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96963">
                  <a:extLst>
                    <a:ext uri="{9D8B030D-6E8A-4147-A177-3AD203B41FA5}">
                      <a16:colId xmlns:a16="http://schemas.microsoft.com/office/drawing/2014/main" val="869650083"/>
                    </a:ext>
                  </a:extLst>
                </a:gridCol>
                <a:gridCol w="989752">
                  <a:extLst>
                    <a:ext uri="{9D8B030D-6E8A-4147-A177-3AD203B41FA5}">
                      <a16:colId xmlns:a16="http://schemas.microsoft.com/office/drawing/2014/main" val="1127659468"/>
                    </a:ext>
                  </a:extLst>
                </a:gridCol>
                <a:gridCol w="1546129">
                  <a:extLst>
                    <a:ext uri="{9D8B030D-6E8A-4147-A177-3AD203B41FA5}">
                      <a16:colId xmlns:a16="http://schemas.microsoft.com/office/drawing/2014/main" val="2246754053"/>
                    </a:ext>
                  </a:extLst>
                </a:gridCol>
                <a:gridCol w="783912">
                  <a:extLst>
                    <a:ext uri="{9D8B030D-6E8A-4147-A177-3AD203B41FA5}">
                      <a16:colId xmlns:a16="http://schemas.microsoft.com/office/drawing/2014/main" val="4079487948"/>
                    </a:ext>
                  </a:extLst>
                </a:gridCol>
                <a:gridCol w="896963">
                  <a:extLst>
                    <a:ext uri="{9D8B030D-6E8A-4147-A177-3AD203B41FA5}">
                      <a16:colId xmlns:a16="http://schemas.microsoft.com/office/drawing/2014/main" val="1264997469"/>
                    </a:ext>
                  </a:extLst>
                </a:gridCol>
                <a:gridCol w="896963">
                  <a:extLst>
                    <a:ext uri="{9D8B030D-6E8A-4147-A177-3AD203B41FA5}">
                      <a16:colId xmlns:a16="http://schemas.microsoft.com/office/drawing/2014/main" val="4005056302"/>
                    </a:ext>
                  </a:extLst>
                </a:gridCol>
                <a:gridCol w="1072232">
                  <a:extLst>
                    <a:ext uri="{9D8B030D-6E8A-4147-A177-3AD203B41FA5}">
                      <a16:colId xmlns:a16="http://schemas.microsoft.com/office/drawing/2014/main" val="3077624275"/>
                    </a:ext>
                  </a:extLst>
                </a:gridCol>
                <a:gridCol w="896963">
                  <a:extLst>
                    <a:ext uri="{9D8B030D-6E8A-4147-A177-3AD203B41FA5}">
                      <a16:colId xmlns:a16="http://schemas.microsoft.com/office/drawing/2014/main" val="216017353"/>
                    </a:ext>
                  </a:extLst>
                </a:gridCol>
                <a:gridCol w="896963">
                  <a:extLst>
                    <a:ext uri="{9D8B030D-6E8A-4147-A177-3AD203B41FA5}">
                      <a16:colId xmlns:a16="http://schemas.microsoft.com/office/drawing/2014/main" val="2740806051"/>
                    </a:ext>
                  </a:extLst>
                </a:gridCol>
                <a:gridCol w="896963">
                  <a:extLst>
                    <a:ext uri="{9D8B030D-6E8A-4147-A177-3AD203B41FA5}">
                      <a16:colId xmlns:a16="http://schemas.microsoft.com/office/drawing/2014/main" val="304616503"/>
                    </a:ext>
                  </a:extLst>
                </a:gridCol>
                <a:gridCol w="1055222">
                  <a:extLst>
                    <a:ext uri="{9D8B030D-6E8A-4147-A177-3AD203B41FA5}">
                      <a16:colId xmlns:a16="http://schemas.microsoft.com/office/drawing/2014/main" val="2229937895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algn="l" fontAlgn="b"/>
                      <a:endParaRPr lang="en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Stress (MPa) at RT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Stress (MPa) at 4.2 K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Stress (MPa) and Strain (%) at 40 T 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1105952"/>
                  </a:ext>
                </a:extLst>
              </a:tr>
              <a:tr h="3937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Case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Copper in the tape, (%)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Distance between 'modular' coils (mm)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J</a:t>
                      </a:r>
                      <a:r>
                        <a:rPr lang="en-US" sz="1400" u="none" strike="noStrike" baseline="-25000" dirty="0">
                          <a:effectLst/>
                        </a:rPr>
                        <a:t>e </a:t>
                      </a:r>
                      <a:r>
                        <a:rPr lang="en-US" sz="1400" u="none" strike="noStrike" dirty="0">
                          <a:effectLst/>
                        </a:rPr>
                        <a:t>(A/mm</a:t>
                      </a:r>
                      <a:r>
                        <a:rPr lang="en-US" sz="1400" u="none" strike="noStrike" baseline="30000" dirty="0">
                          <a:effectLst/>
                        </a:rPr>
                        <a:t>2</a:t>
                      </a:r>
                      <a:r>
                        <a:rPr lang="en-US" sz="1400" u="none" strike="noStrike" dirty="0">
                          <a:effectLst/>
                        </a:rPr>
                        <a:t>)</a:t>
                      </a:r>
                      <a:endParaRPr lang="en-US" sz="14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Min Hoop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Min Radial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Min Hoop 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Min Radial 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Max Hoop Stress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Min Radial Stress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Max Hoop   Strain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83297"/>
                  </a:ext>
                </a:extLst>
              </a:tr>
              <a:tr h="241300"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>
                          <a:effectLst/>
                        </a:rPr>
                        <a:t>1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>
                          <a:effectLst/>
                        </a:rPr>
                        <a:t>40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>
                          <a:effectLst/>
                        </a:rPr>
                        <a:t>2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 dirty="0">
                          <a:effectLst/>
                        </a:rPr>
                        <a:t>632</a:t>
                      </a:r>
                      <a:endParaRPr lang="en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 dirty="0">
                          <a:effectLst/>
                        </a:rPr>
                        <a:t>-473</a:t>
                      </a:r>
                      <a:endParaRPr lang="en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>
                          <a:effectLst/>
                        </a:rPr>
                        <a:t>-207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>
                          <a:effectLst/>
                        </a:rPr>
                        <a:t>-385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>
                          <a:effectLst/>
                        </a:rPr>
                        <a:t>-190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>
                          <a:effectLst/>
                        </a:rPr>
                        <a:t>547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>
                          <a:effectLst/>
                        </a:rPr>
                        <a:t>-343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>
                          <a:effectLst/>
                        </a:rPr>
                        <a:t>0.33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139088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>
                          <a:effectLst/>
                        </a:rPr>
                        <a:t>2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>
                          <a:effectLst/>
                        </a:rPr>
                        <a:t>20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 dirty="0">
                          <a:effectLst/>
                        </a:rPr>
                        <a:t>-484</a:t>
                      </a:r>
                      <a:endParaRPr lang="en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 dirty="0">
                          <a:effectLst/>
                        </a:rPr>
                        <a:t>-211</a:t>
                      </a:r>
                      <a:endParaRPr lang="en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>
                          <a:effectLst/>
                        </a:rPr>
                        <a:t>-413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>
                          <a:effectLst/>
                        </a:rPr>
                        <a:t>-193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>
                          <a:effectLst/>
                        </a:rPr>
                        <a:t>529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>
                          <a:effectLst/>
                        </a:rPr>
                        <a:t>-352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>
                          <a:effectLst/>
                        </a:rPr>
                        <a:t>0.3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5865764"/>
                  </a:ext>
                </a:extLst>
              </a:tr>
              <a:tr h="241300"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>
                          <a:effectLst/>
                        </a:rPr>
                        <a:t>3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>
                          <a:effectLst/>
                        </a:rPr>
                        <a:t>40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>
                          <a:effectLst/>
                        </a:rPr>
                        <a:t>0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>
                          <a:effectLst/>
                        </a:rPr>
                        <a:t>542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>
                          <a:effectLst/>
                        </a:rPr>
                        <a:t>-473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>
                          <a:effectLst/>
                        </a:rPr>
                        <a:t>-207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 dirty="0">
                          <a:effectLst/>
                        </a:rPr>
                        <a:t>-385</a:t>
                      </a:r>
                      <a:endParaRPr lang="en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 dirty="0">
                          <a:effectLst/>
                        </a:rPr>
                        <a:t>-190</a:t>
                      </a:r>
                      <a:endParaRPr lang="en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>
                          <a:effectLst/>
                        </a:rPr>
                        <a:t>412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>
                          <a:effectLst/>
                        </a:rPr>
                        <a:t>-320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>
                          <a:effectLst/>
                        </a:rPr>
                        <a:t>0.25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3702978"/>
                  </a:ext>
                </a:extLst>
              </a:tr>
              <a:tr h="241300"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>
                          <a:effectLst/>
                        </a:rPr>
                        <a:t>4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>
                          <a:effectLst/>
                        </a:rPr>
                        <a:t>20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 dirty="0">
                          <a:effectLst/>
                        </a:rPr>
                        <a:t>-484</a:t>
                      </a:r>
                      <a:endParaRPr lang="en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>
                          <a:effectLst/>
                        </a:rPr>
                        <a:t>-211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 dirty="0">
                          <a:effectLst/>
                        </a:rPr>
                        <a:t>-413</a:t>
                      </a:r>
                      <a:endParaRPr lang="en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 dirty="0">
                          <a:effectLst/>
                        </a:rPr>
                        <a:t>-193</a:t>
                      </a:r>
                      <a:endParaRPr lang="en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 dirty="0">
                          <a:effectLst/>
                        </a:rPr>
                        <a:t>393</a:t>
                      </a:r>
                      <a:endParaRPr lang="en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 dirty="0">
                          <a:effectLst/>
                        </a:rPr>
                        <a:t>-330</a:t>
                      </a:r>
                      <a:endParaRPr lang="en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 dirty="0">
                          <a:effectLst/>
                        </a:rPr>
                        <a:t>0.22</a:t>
                      </a:r>
                      <a:endParaRPr lang="en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8949361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00C8BDA2-D65B-21F7-822C-80D33915DEF7}"/>
              </a:ext>
            </a:extLst>
          </p:cNvPr>
          <p:cNvSpPr txBox="1"/>
          <p:nvPr/>
        </p:nvSpPr>
        <p:spPr>
          <a:xfrm>
            <a:off x="270254" y="4351823"/>
            <a:ext cx="1153227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/>
              <a:t>Stress and strain in the ‘modular coils’ after shrink fitting at Room Temperature, after cooldown at 4.2 K and; at full energization (40 T)  </a:t>
            </a: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988CDC92-A341-858D-73B5-B5929DBDE4AA}"/>
              </a:ext>
            </a:extLst>
          </p:cNvPr>
          <p:cNvSpPr txBox="1">
            <a:spLocks/>
          </p:cNvSpPr>
          <p:nvPr/>
        </p:nvSpPr>
        <p:spPr>
          <a:xfrm>
            <a:off x="26558" y="3166961"/>
            <a:ext cx="6965257" cy="1023395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11150" indent="-306388">
              <a:spcBef>
                <a:spcPts val="1200"/>
              </a:spcBef>
            </a:pP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The tape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Copper fraction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does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not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significantly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impact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the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results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of the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linear analysis</a:t>
            </a:r>
          </a:p>
          <a:p>
            <a:pPr marL="711200" lvl="1" indent="-306388">
              <a:spcBef>
                <a:spcPts val="600"/>
              </a:spcBef>
            </a:pPr>
            <a:r>
              <a:rPr lang="en-US" sz="1800" b="1" dirty="0">
                <a:solidFill>
                  <a:srgbClr val="0070C0"/>
                </a:solidFill>
                <a:latin typeface="Montserrat" pitchFamily="2" charset="77"/>
              </a:rPr>
              <a:t>Cu yielding </a:t>
            </a: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needs </a:t>
            </a:r>
            <a:r>
              <a:rPr lang="en-US" sz="1800" b="1" dirty="0">
                <a:solidFill>
                  <a:srgbClr val="0070C0"/>
                </a:solidFill>
                <a:latin typeface="Montserrat" pitchFamily="2" charset="77"/>
              </a:rPr>
              <a:t>to be assessed </a:t>
            </a: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(work in progress)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86B32F73-F51A-D937-353A-5C22F422A3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81450" y="6482557"/>
            <a:ext cx="4694550" cy="365124"/>
          </a:xfrm>
        </p:spPr>
        <p:txBody>
          <a:bodyPr/>
          <a:lstStyle/>
          <a:p>
            <a:r>
              <a:rPr lang="en-GB"/>
              <a:t> Final cooling solenoid– B. Bordini</a:t>
            </a:r>
            <a:endParaRPr lang="en-GB" dirty="0"/>
          </a:p>
        </p:txBody>
      </p:sp>
      <p:sp>
        <p:nvSpPr>
          <p:cNvPr id="12" name="Title 2">
            <a:extLst>
              <a:ext uri="{FF2B5EF4-FFF2-40B4-BE49-F238E27FC236}">
                <a16:creationId xmlns:a16="http://schemas.microsoft.com/office/drawing/2014/main" id="{C43A5D5E-0322-441B-7306-DB4BE12DFDD8}"/>
              </a:ext>
            </a:extLst>
          </p:cNvPr>
          <p:cNvSpPr txBox="1">
            <a:spLocks/>
          </p:cNvSpPr>
          <p:nvPr/>
        </p:nvSpPr>
        <p:spPr>
          <a:xfrm>
            <a:off x="6974680" y="3834174"/>
            <a:ext cx="5132644" cy="622715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1600" dirty="0">
                <a:solidFill>
                  <a:srgbClr val="FF0000"/>
                </a:solidFill>
                <a:latin typeface="Montserrat" pitchFamily="2" charset="77"/>
              </a:rPr>
              <a:t>* Analysis Assumptions and **Alternative design to shrink fitting in Appendix </a:t>
            </a:r>
          </a:p>
          <a:p>
            <a:endParaRPr lang="en-US" sz="2000" b="0" dirty="0">
              <a:solidFill>
                <a:srgbClr val="FF0000"/>
              </a:solidFill>
              <a:latin typeface="Montserrat" pitchFamily="2" charset="77"/>
            </a:endParaRPr>
          </a:p>
        </p:txBody>
      </p:sp>
      <p:sp>
        <p:nvSpPr>
          <p:cNvPr id="13" name="Title 2">
            <a:extLst>
              <a:ext uri="{FF2B5EF4-FFF2-40B4-BE49-F238E27FC236}">
                <a16:creationId xmlns:a16="http://schemas.microsoft.com/office/drawing/2014/main" id="{B371DA7A-C567-6E53-9EB1-6CFCEE478CE5}"/>
              </a:ext>
            </a:extLst>
          </p:cNvPr>
          <p:cNvSpPr txBox="1">
            <a:spLocks/>
          </p:cNvSpPr>
          <p:nvPr/>
        </p:nvSpPr>
        <p:spPr>
          <a:xfrm>
            <a:off x="7718150" y="1260443"/>
            <a:ext cx="2564781" cy="365125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1600" b="0" dirty="0">
                <a:latin typeface="+mj-lt"/>
              </a:rPr>
              <a:t>Plots refer to Case 1</a:t>
            </a:r>
          </a:p>
          <a:p>
            <a:endParaRPr lang="en-US" sz="2000" b="0" dirty="0"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DD813EF-9344-BD60-40D1-8F5C2888AFC2}"/>
              </a:ext>
            </a:extLst>
          </p:cNvPr>
          <p:cNvSpPr txBox="1"/>
          <p:nvPr/>
        </p:nvSpPr>
        <p:spPr>
          <a:xfrm>
            <a:off x="6554058" y="3429000"/>
            <a:ext cx="5449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Courtesy of </a:t>
            </a:r>
            <a:r>
              <a:rPr lang="en-US" dirty="0"/>
              <a:t>C. </a:t>
            </a:r>
            <a:r>
              <a:rPr lang="en-US" dirty="0" err="1"/>
              <a:t>Accettura</a:t>
            </a:r>
            <a:r>
              <a:rPr lang="en-US" dirty="0"/>
              <a:t> see her talk on Thursday!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962467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FA5FBFA-7C58-C9F7-E497-4953627307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FF0608-D9B8-E131-9501-69F8A5329CB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</a:t>
            </a:r>
            <a:r>
              <a:rPr lang="en-GB" baseline="30000"/>
              <a:t>nd</a:t>
            </a:r>
            <a:r>
              <a:rPr lang="en-GB"/>
              <a:t> IMCC Annual Meeting</a:t>
            </a:r>
            <a:r>
              <a:rPr lang="fr-FR">
                <a:ea typeface="+mn-ea"/>
                <a:cs typeface="+mn-cs"/>
              </a:rPr>
              <a:t>, </a:t>
            </a:r>
            <a:r>
              <a:rPr lang="en-US">
                <a:ea typeface="Tahoma" panose="020B0604030504040204" pitchFamily="34" charset="0"/>
                <a:cs typeface="Tahoma" panose="020B0604030504040204" pitchFamily="34" charset="0"/>
              </a:rPr>
              <a:t>IJCLab - </a:t>
            </a:r>
            <a:fld id="{9FF5B178-1DC6-5D4D-8C27-25732539BCA4}" type="datetime1">
              <a:rPr lang="de-CH" smtClean="0"/>
              <a:t>20.06.23</a:t>
            </a:fld>
            <a:endParaRPr lang="en-GB" dirty="0"/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D93E68E1-7601-7F98-8A17-BDC014FD3C2E}"/>
              </a:ext>
            </a:extLst>
          </p:cNvPr>
          <p:cNvSpPr txBox="1">
            <a:spLocks/>
          </p:cNvSpPr>
          <p:nvPr/>
        </p:nvSpPr>
        <p:spPr>
          <a:xfrm>
            <a:off x="1449858" y="89210"/>
            <a:ext cx="9358185" cy="1063315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Protection Studies</a:t>
            </a:r>
          </a:p>
          <a:p>
            <a:r>
              <a:rPr lang="en-US" sz="3300" dirty="0">
                <a:solidFill>
                  <a:srgbClr val="C00000"/>
                </a:solidFill>
                <a:latin typeface="Montserrat" pitchFamily="2" charset="77"/>
              </a:rPr>
              <a:t>Magnetic Energy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0BE307D-0F56-383A-261F-1FEE27D30A2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587"/>
          <a:stretch/>
        </p:blipFill>
        <p:spPr>
          <a:xfrm>
            <a:off x="9184017" y="1152525"/>
            <a:ext cx="3045962" cy="251917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CB7BB85-73F9-EACA-A7EA-AFA7A405738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930"/>
          <a:stretch/>
        </p:blipFill>
        <p:spPr>
          <a:xfrm>
            <a:off x="9184017" y="3848594"/>
            <a:ext cx="3045962" cy="2508123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B558AAC-F83B-E8E3-EFF7-0B6D90B53C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81450" y="6482557"/>
            <a:ext cx="4694550" cy="365124"/>
          </a:xfrm>
        </p:spPr>
        <p:txBody>
          <a:bodyPr/>
          <a:lstStyle/>
          <a:p>
            <a:r>
              <a:rPr lang="en-GB"/>
              <a:t> Final cooling solenoid– B. Bordini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1">
                <a:extLst>
                  <a:ext uri="{FF2B5EF4-FFF2-40B4-BE49-F238E27FC236}">
                    <a16:creationId xmlns:a16="http://schemas.microsoft.com/office/drawing/2014/main" id="{9990A22C-CDAA-7F11-5E01-02FC6D6222D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0" y="1189411"/>
                <a:ext cx="9590049" cy="3545601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8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4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2pPr>
                <a:lvl3pPr marL="1143000" indent="-2286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0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3pPr>
                <a:lvl4pPr marL="1600200" indent="-2286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0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4pPr>
                <a:lvl5pPr marL="2057400" indent="-2286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0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400" dirty="0">
                    <a:solidFill>
                      <a:srgbClr val="0070C0"/>
                    </a:solidFill>
                    <a:latin typeface="Montserrat" pitchFamily="2" charset="77"/>
                  </a:rPr>
                  <a:t>The magnetic energy per meter length of an infinitely long solenoid with a uniform current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solidFill>
                              <a:srgbClr val="FD3545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f>
                          <m:fPr>
                            <m:type m:val="lin"/>
                            <m:ctrlPr>
                              <a:rPr lang="en-US" sz="2400" b="0" i="1" smtClean="0">
                                <a:solidFill>
                                  <a:srgbClr val="FD3545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2400" i="1">
                                    <a:solidFill>
                                      <a:srgbClr val="FD3545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solidFill>
                                      <a:srgbClr val="FD3545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2400" i="1">
                                    <a:solidFill>
                                      <a:srgbClr val="FD3545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𝑑𝐸</m:t>
                                </m:r>
                              </m:e>
                              <m:sub>
                                <m:r>
                                  <a:rPr lang="en-US" sz="2400" i="1">
                                    <a:solidFill>
                                      <a:srgbClr val="FD3545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𝑀</m:t>
                                </m:r>
                              </m:sub>
                            </m:sSub>
                          </m:num>
                          <m:den>
                            <m:r>
                              <a:rPr lang="en-US" sz="2400" b="0" i="1" smtClean="0">
                                <a:solidFill>
                                  <a:srgbClr val="FD3545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𝑑𝑧</m:t>
                            </m:r>
                          </m:den>
                        </m:f>
                        <m:r>
                          <a:rPr lang="en-US" sz="2400" b="0" i="1" smtClean="0">
                            <a:solidFill>
                              <a:srgbClr val="FD3545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a:rPr lang="en-US" sz="2400" b="0" i="1" smtClean="0">
                            <a:solidFill>
                              <a:srgbClr val="FD3545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sSub>
                          <m:sSubPr>
                            <m:ctrlPr>
                              <a:rPr lang="en-US" sz="2400" b="0" i="1" smtClean="0">
                                <a:solidFill>
                                  <a:srgbClr val="FD3545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solidFill>
                                  <a:srgbClr val="FD3545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2400" b="0" i="1" smtClean="0">
                                <a:solidFill>
                                  <a:srgbClr val="FD3545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sz="2400" b="0" i="1" smtClean="0">
                            <a:solidFill>
                              <a:srgbClr val="FD3545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FD3545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</m:t>
                        </m:r>
                      </m:sub>
                    </m:sSub>
                    <m:r>
                      <a:rPr lang="en-US" sz="2400" b="0" i="1" smtClean="0">
                        <a:solidFill>
                          <a:srgbClr val="FD3545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</m:t>
                    </m:r>
                    <m:d>
                      <m:dPr>
                        <m:ctrlPr>
                          <a:rPr lang="en-US" sz="2400" b="0" i="1" smtClean="0">
                            <a:solidFill>
                              <a:srgbClr val="FD3545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solidFill>
                              <a:srgbClr val="FD3545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</m:d>
                  </m:oMath>
                </a14:m>
                <a:r>
                  <a:rPr lang="en-US" sz="2400" dirty="0">
                    <a:solidFill>
                      <a:srgbClr val="0070C0"/>
                    </a:solidFill>
                    <a:latin typeface="Montserrat" pitchFamily="2" charset="77"/>
                  </a:rPr>
                  <a:t> </a:t>
                </a:r>
              </a:p>
              <a:p>
                <a:pPr lvl="1">
                  <a:spcBef>
                    <a:spcPts val="1200"/>
                  </a:spcBef>
                </a:pPr>
                <a:r>
                  <a:rPr lang="en-US" sz="2000" dirty="0">
                    <a:solidFill>
                      <a:srgbClr val="0070C0"/>
                    </a:solidFill>
                    <a:latin typeface="Montserrat" pitchFamily="2" charset="77"/>
                  </a:rPr>
                  <a:t>W</a:t>
                </a:r>
                <a:r>
                  <a:rPr lang="en-CH" sz="2000" dirty="0">
                    <a:solidFill>
                      <a:srgbClr val="0070C0"/>
                    </a:solidFill>
                    <a:latin typeface="Montserrat" pitchFamily="2" charset="77"/>
                  </a:rPr>
                  <a:t>here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</m:t>
                    </m:r>
                    <m:d>
                      <m:dPr>
                        <m:ctrlPr>
                          <a:rPr lang="en-US" sz="20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e>
                    </m:d>
                    <m:r>
                      <a:rPr lang="en-US" sz="2000" b="0" i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CH" sz="2000" dirty="0">
                    <a:solidFill>
                      <a:srgbClr val="0070C0"/>
                    </a:solidFill>
                    <a:latin typeface="Montserrat" pitchFamily="2" charset="77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</m:t>
                    </m:r>
                    <m:d>
                      <m:dPr>
                        <m:ctrlPr>
                          <a:rPr lang="en-US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  <m:r>
                          <a:rPr lang="en-US" sz="20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≫1</m:t>
                        </m:r>
                      </m:e>
                    </m:d>
                    <m:r>
                      <a:rPr lang="en-US" sz="200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f>
                      <m:fPr>
                        <m:type m:val="lin"/>
                        <m:ctrlPr>
                          <a:rPr lang="en-US" sz="20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0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𝛼</m:t>
                            </m:r>
                          </m:e>
                          <m:sup>
                            <m:r>
                              <a:rPr lang="en-US" sz="20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20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endParaRPr lang="en-US" sz="2000" dirty="0"/>
              </a:p>
              <a:p>
                <a:pPr lvl="1">
                  <a:spcBef>
                    <a:spcPts val="1200"/>
                  </a:spcBef>
                </a:pPr>
                <a:r>
                  <a:rPr lang="en-US" sz="2000" dirty="0">
                    <a:solidFill>
                      <a:srgbClr val="0070C0"/>
                    </a:solidFill>
                    <a:latin typeface="Montserrat" pitchFamily="2" charset="77"/>
                  </a:rPr>
                  <a:t>For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a:rPr lang="en-US" sz="20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≫1</m:t>
                    </m:r>
                  </m:oMath>
                </a14:m>
                <a:r>
                  <a:rPr lang="en-CH" sz="2000" dirty="0">
                    <a:solidFill>
                      <a:srgbClr val="0070C0"/>
                    </a:solidFill>
                    <a:latin typeface="Montserrat" pitchFamily="2" charset="77"/>
                    <a:sym typeface="Wingdings" pitchFamily="2" charset="2"/>
                  </a:rPr>
                  <a:t>,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0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20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𝑑𝐸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𝑀</m:t>
                            </m:r>
                          </m:sub>
                        </m:sSub>
                      </m:num>
                      <m:den>
                        <m:r>
                          <a:rPr lang="en-US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𝑑𝑧</m:t>
                        </m:r>
                      </m:den>
                    </m:f>
                    <m:r>
                      <a:rPr lang="en-US" sz="20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∝</m:t>
                    </m:r>
                    <m:sSub>
                      <m:sSubPr>
                        <m:ctrlPr>
                          <a:rPr lang="en-US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sz="20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bSup>
                      <m:sSubSupPr>
                        <m:ctrlPr>
                          <a:rPr lang="en-US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0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20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CH" sz="2000" dirty="0">
                  <a:solidFill>
                    <a:srgbClr val="0070C0"/>
                  </a:solidFill>
                  <a:latin typeface="Montserrat" pitchFamily="2" charset="77"/>
                </a:endParaRPr>
              </a:p>
              <a:p>
                <a:pPr lvl="1">
                  <a:spcBef>
                    <a:spcPts val="1200"/>
                  </a:spcBef>
                </a:pPr>
                <a:r>
                  <a:rPr lang="en-CH" sz="2000" dirty="0">
                    <a:solidFill>
                      <a:srgbClr val="0070C0"/>
                    </a:solidFill>
                    <a:latin typeface="Montserrat" pitchFamily="2" charset="77"/>
                  </a:rPr>
                  <a:t>Assuming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a:rPr lang="en-US" sz="20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𝒊</m:t>
                        </m:r>
                      </m:sub>
                    </m:sSub>
                    <m:r>
                      <a:rPr lang="en-US" sz="20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20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𝟑</m:t>
                    </m:r>
                    <m:r>
                      <a:rPr lang="en-US" sz="20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20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𝒄𝒎</m:t>
                    </m:r>
                  </m:oMath>
                </a14:m>
                <a:r>
                  <a:rPr lang="en-CH" sz="2000" b="1" dirty="0">
                    <a:solidFill>
                      <a:srgbClr val="0070C0"/>
                    </a:solidFill>
                    <a:latin typeface="Montserrat" pitchFamily="2" charset="77"/>
                  </a:rPr>
                  <a:t> </a:t>
                </a:r>
                <a:r>
                  <a:rPr lang="en-CH" sz="2000" dirty="0">
                    <a:solidFill>
                      <a:srgbClr val="0070C0"/>
                    </a:solidFill>
                    <a:latin typeface="Montserrat" pitchFamily="2" charset="77"/>
                  </a:rPr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20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20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𝟒𝟎</m:t>
                    </m:r>
                    <m:r>
                      <a:rPr lang="en-US" sz="20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20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𝑻</m:t>
                    </m:r>
                  </m:oMath>
                </a14:m>
                <a:endParaRPr lang="en-CH" sz="2000" b="1" dirty="0">
                  <a:solidFill>
                    <a:srgbClr val="0070C0"/>
                  </a:solidFill>
                  <a:latin typeface="Montserrat" pitchFamily="2" charset="77"/>
                </a:endParaRPr>
              </a:p>
              <a:p>
                <a:pPr lvl="2">
                  <a:spcBef>
                    <a:spcPts val="600"/>
                  </a:spcBef>
                </a:pPr>
                <a14:m>
                  <m:oMath xmlns:m="http://schemas.openxmlformats.org/officeDocument/2006/math">
                    <m:r>
                      <a:rPr lang="en-US" sz="18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a:rPr lang="en-US" sz="18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CH" sz="1800" dirty="0">
                    <a:solidFill>
                      <a:srgbClr val="0070C0"/>
                    </a:solidFill>
                    <a:latin typeface="Montserrat" pitchFamily="2" charset="77"/>
                    <a:sym typeface="Wingdings" pitchFamily="2" charset="2"/>
                  </a:rPr>
                  <a:t>(all the current in an </a:t>
                </a:r>
                <a:r>
                  <a:rPr lang="en-CH" sz="1800" b="1" dirty="0">
                    <a:solidFill>
                      <a:srgbClr val="0070C0"/>
                    </a:solidFill>
                    <a:latin typeface="Montserrat" pitchFamily="2" charset="77"/>
                    <a:sym typeface="Wingdings" pitchFamily="2" charset="2"/>
                  </a:rPr>
                  <a:t>infinitesimal layer</a:t>
                </a:r>
                <a:r>
                  <a:rPr lang="en-CH" sz="1800" dirty="0">
                    <a:solidFill>
                      <a:srgbClr val="0070C0"/>
                    </a:solidFill>
                    <a:latin typeface="Montserrat" pitchFamily="2" charset="77"/>
                    <a:sym typeface="Wingdings" pitchFamily="2" charset="2"/>
                  </a:rPr>
                  <a:t>),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sz="18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8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18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𝑑𝐸</m:t>
                            </m:r>
                          </m:e>
                          <m:sub>
                            <m:r>
                              <a:rPr lang="en-US" sz="18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𝑀</m:t>
                            </m:r>
                          </m:sub>
                        </m:sSub>
                      </m:num>
                      <m:den>
                        <m:r>
                          <a:rPr lang="en-US" sz="18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𝑑𝑧</m:t>
                        </m:r>
                      </m:den>
                    </m:f>
                    <m:r>
                      <a:rPr lang="en-US" sz="18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18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</m:t>
                    </m:r>
                    <m:r>
                      <a:rPr lang="en-US" sz="18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sz="18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𝟖</m:t>
                    </m:r>
                    <m:r>
                      <a:rPr lang="en-US" sz="18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18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𝑴</m:t>
                    </m:r>
                    <m:r>
                      <a:rPr lang="en-US" sz="18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𝑱</m:t>
                    </m:r>
                    <m:sSup>
                      <m:sSupPr>
                        <m:ctrlPr>
                          <a:rPr lang="en-US" sz="18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𝒎</m:t>
                        </m:r>
                      </m:e>
                      <m:sup>
                        <m:r>
                          <a:rPr lang="en-US" sz="18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18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</m:sup>
                    </m:sSup>
                  </m:oMath>
                </a14:m>
                <a:endParaRPr lang="en-US" sz="1800" b="1" dirty="0">
                  <a:solidFill>
                    <a:srgbClr val="0070C0"/>
                  </a:solidFill>
                  <a:latin typeface="Montserrat" pitchFamily="2" charset="77"/>
                  <a:ea typeface="Cambria Math" panose="02040503050406030204" pitchFamily="18" charset="0"/>
                </a:endParaRPr>
              </a:p>
              <a:p>
                <a:pPr lvl="2">
                  <a:spcBef>
                    <a:spcPts val="600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a:rPr lang="en-US" sz="18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𝒐</m:t>
                        </m:r>
                      </m:sub>
                    </m:sSub>
                    <m:r>
                      <a:rPr lang="en-US" sz="18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18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𝟗</m:t>
                    </m:r>
                    <m:r>
                      <a:rPr lang="en-US" sz="18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18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𝒄𝒎</m:t>
                    </m:r>
                  </m:oMath>
                </a14:m>
                <a:r>
                  <a:rPr lang="en-CH" sz="1800" b="1" dirty="0">
                    <a:solidFill>
                      <a:srgbClr val="0070C0"/>
                    </a:solidFill>
                    <a:latin typeface="Montserrat" pitchFamily="2" charset="77"/>
                    <a:sym typeface="Wingdings" pitchFamily="2" charset="2"/>
                  </a:rPr>
                  <a:t> </a:t>
                </a:r>
                <a:r>
                  <a:rPr lang="en-CH" sz="1800" dirty="0">
                    <a:solidFill>
                      <a:srgbClr val="0070C0"/>
                    </a:solidFill>
                    <a:latin typeface="Montserrat" pitchFamily="2" charset="77"/>
                    <a:sym typeface="Wingdings" pitchFamily="2" charset="2"/>
                  </a:rPr>
                  <a:t>(proposed design) </a:t>
                </a:r>
                <a14:m>
                  <m:oMath xmlns:m="http://schemas.openxmlformats.org/officeDocument/2006/math">
                    <m:r>
                      <a:rPr lang="en-US" sz="18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a:rPr lang="en-US" sz="18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=3</m:t>
                    </m:r>
                  </m:oMath>
                </a14:m>
                <a:r>
                  <a:rPr lang="en-CH" sz="1800" dirty="0">
                    <a:solidFill>
                      <a:srgbClr val="0070C0"/>
                    </a:solidFill>
                    <a:latin typeface="Montserrat" pitchFamily="2" charset="77"/>
                    <a:sym typeface="Wingdings" pitchFamily="2" charset="2"/>
                  </a:rPr>
                  <a:t> ,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sz="18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8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18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𝑑𝐸</m:t>
                            </m:r>
                          </m:e>
                          <m:sub>
                            <m:r>
                              <a:rPr lang="en-US" sz="18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𝑀</m:t>
                            </m:r>
                          </m:sub>
                        </m:sSub>
                      </m:num>
                      <m:den>
                        <m:r>
                          <a:rPr lang="en-US" sz="18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𝑑𝑧</m:t>
                        </m:r>
                      </m:den>
                    </m:f>
                    <m:r>
                      <a:rPr lang="en-US" sz="18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18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𝟓</m:t>
                    </m:r>
                    <m:r>
                      <a:rPr lang="en-US" sz="18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sz="18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𝟒</m:t>
                    </m:r>
                    <m:r>
                      <a:rPr lang="en-US" sz="18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18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𝑴</m:t>
                    </m:r>
                    <m:r>
                      <a:rPr lang="en-US" sz="18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𝑱</m:t>
                    </m:r>
                    <m:sSup>
                      <m:sSupPr>
                        <m:ctrlPr>
                          <a:rPr lang="en-US" sz="18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𝒎</m:t>
                        </m:r>
                      </m:e>
                      <m:sup>
                        <m:r>
                          <a:rPr lang="en-US" sz="18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18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</m:sup>
                    </m:sSup>
                  </m:oMath>
                </a14:m>
                <a:endParaRPr lang="en-US" sz="1800" b="1" dirty="0">
                  <a:solidFill>
                    <a:srgbClr val="0070C0"/>
                  </a:solidFill>
                  <a:latin typeface="Montserrat" pitchFamily="2" charset="77"/>
                  <a:ea typeface="Cambria Math" panose="02040503050406030204" pitchFamily="18" charset="0"/>
                </a:endParaRPr>
              </a:p>
              <a:p>
                <a:pPr lvl="2">
                  <a:spcBef>
                    <a:spcPts val="600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a:rPr lang="en-US" sz="18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𝒐</m:t>
                        </m:r>
                      </m:sub>
                    </m:sSub>
                    <m:r>
                      <a:rPr lang="en-US" sz="18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18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𝟐𝟕</m:t>
                    </m:r>
                    <m:r>
                      <a:rPr lang="en-US" sz="18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18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𝒄𝒎</m:t>
                    </m:r>
                  </m:oMath>
                </a14:m>
                <a:r>
                  <a:rPr lang="en-US" sz="1800" b="1" dirty="0">
                    <a:solidFill>
                      <a:srgbClr val="0070C0"/>
                    </a:solidFill>
                    <a:latin typeface="Montserrat" pitchFamily="2" charset="77"/>
                    <a:ea typeface="Cambria Math" panose="02040503050406030204" pitchFamily="18" charset="0"/>
                  </a:rPr>
                  <a:t> </a:t>
                </a:r>
                <a:r>
                  <a:rPr lang="en-CH" sz="1800" dirty="0">
                    <a:solidFill>
                      <a:srgbClr val="0070C0"/>
                    </a:solidFill>
                    <a:latin typeface="Montserrat" pitchFamily="2" charset="77"/>
                    <a:sym typeface="Wingdings" pitchFamily="2" charset="2"/>
                  </a:rPr>
                  <a:t> </a:t>
                </a:r>
                <a14:m>
                  <m:oMath xmlns:m="http://schemas.openxmlformats.org/officeDocument/2006/math">
                    <m:r>
                      <a:rPr lang="en-US" sz="18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a:rPr lang="en-US" sz="18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=9</m:t>
                    </m:r>
                  </m:oMath>
                </a14:m>
                <a:r>
                  <a:rPr lang="en-CH" sz="1800" dirty="0">
                    <a:solidFill>
                      <a:srgbClr val="0070C0"/>
                    </a:solidFill>
                    <a:latin typeface="Montserrat" pitchFamily="2" charset="77"/>
                    <a:sym typeface="Wingdings" pitchFamily="2" charset="2"/>
                  </a:rPr>
                  <a:t> ,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sz="18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8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18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𝑑𝐸</m:t>
                            </m:r>
                          </m:e>
                          <m:sub>
                            <m:r>
                              <a:rPr lang="en-US" sz="18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𝑀</m:t>
                            </m:r>
                          </m:sub>
                        </m:sSub>
                      </m:num>
                      <m:den>
                        <m:r>
                          <a:rPr lang="en-US" sz="18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𝑑𝑧</m:t>
                        </m:r>
                      </m:den>
                    </m:f>
                    <m:r>
                      <a:rPr lang="en-US" sz="18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18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𝟑𝟏</m:t>
                    </m:r>
                    <m:r>
                      <a:rPr lang="en-US" sz="18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18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𝑴𝑱</m:t>
                    </m:r>
                    <m:sSup>
                      <m:sSupPr>
                        <m:ctrlPr>
                          <a:rPr lang="en-US" sz="18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𝒎</m:t>
                        </m:r>
                      </m:e>
                      <m:sup>
                        <m:r>
                          <a:rPr lang="en-US" sz="18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18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</m:sup>
                    </m:sSup>
                  </m:oMath>
                </a14:m>
                <a:endParaRPr lang="en-US" sz="1800" b="1" dirty="0">
                  <a:solidFill>
                    <a:srgbClr val="0070C0"/>
                  </a:solidFill>
                  <a:latin typeface="Montserrat" pitchFamily="2" charset="77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Content Placeholder 1">
                <a:extLst>
                  <a:ext uri="{FF2B5EF4-FFF2-40B4-BE49-F238E27FC236}">
                    <a16:creationId xmlns:a16="http://schemas.microsoft.com/office/drawing/2014/main" id="{9990A22C-CDAA-7F11-5E01-02FC6D6222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189411"/>
                <a:ext cx="9590049" cy="3545601"/>
              </a:xfrm>
              <a:prstGeom prst="rect">
                <a:avLst/>
              </a:prstGeom>
              <a:blipFill>
                <a:blip r:embed="rId5"/>
                <a:stretch>
                  <a:fillRect l="-926" t="-6429" r="-926" b="-103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3B30B656-2FF3-FDA1-05B4-3CFF3CD1399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59726" y="4680196"/>
            <a:ext cx="3213300" cy="185717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3F5A496-861E-8FD8-21B3-DA3E68A3EBF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43488" y="5725842"/>
            <a:ext cx="5108829" cy="62598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8E17664-936F-A886-ADFD-935AC97BAB5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74978" y="6175840"/>
            <a:ext cx="4993887" cy="39602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55D5F096-6F00-D020-CDF5-F4DC1B48058E}"/>
              </a:ext>
            </a:extLst>
          </p:cNvPr>
          <p:cNvSpPr txBox="1"/>
          <p:nvPr/>
        </p:nvSpPr>
        <p:spPr>
          <a:xfrm>
            <a:off x="4391846" y="4673120"/>
            <a:ext cx="5745375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just">
              <a:buFont typeface="Wingdings" pitchFamily="2" charset="2"/>
              <a:buChar char=""/>
            </a:pPr>
            <a:r>
              <a:rPr lang="en-US" sz="1400" kern="1200" dirty="0">
                <a:solidFill>
                  <a:srgbClr val="0070C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6 cm thick ‘modular’ pancakes (600 turns)</a:t>
            </a:r>
            <a:endParaRPr lang="en-CH" sz="1400" kern="1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itchFamily="2" charset="2"/>
              <a:buChar char=""/>
            </a:pPr>
            <a:r>
              <a:rPr lang="en-US" sz="1400" kern="1200" dirty="0">
                <a:solidFill>
                  <a:srgbClr val="0070C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12 mm wide tape </a:t>
            </a:r>
            <a:endParaRPr lang="en-CH" sz="1400" kern="1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itchFamily="2" charset="2"/>
              <a:buChar char=""/>
            </a:pPr>
            <a:r>
              <a:rPr lang="en-US" sz="1400" kern="1200" dirty="0">
                <a:solidFill>
                  <a:srgbClr val="0070C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60 mm winding inner diameter</a:t>
            </a:r>
            <a:r>
              <a:rPr lang="en-US" sz="1400" dirty="0">
                <a:solidFill>
                  <a:srgbClr val="0070C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kern="1200" dirty="0">
                <a:solidFill>
                  <a:srgbClr val="0070C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(50 mm bore aperture)</a:t>
            </a:r>
            <a:endParaRPr lang="en-CH" sz="1400" kern="1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itchFamily="2" charset="2"/>
              <a:buChar char=""/>
            </a:pPr>
            <a:r>
              <a:rPr lang="en-US" sz="1400" kern="1200" dirty="0">
                <a:solidFill>
                  <a:srgbClr val="0070C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2 mm distance between modular pancakes</a:t>
            </a:r>
            <a:endParaRPr lang="en-CH" sz="1400" kern="1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E9F4421-20BA-B835-C8E3-70A6B37224DC}"/>
              </a:ext>
            </a:extLst>
          </p:cNvPr>
          <p:cNvSpPr txBox="1"/>
          <p:nvPr/>
        </p:nvSpPr>
        <p:spPr>
          <a:xfrm rot="16200000">
            <a:off x="-61251" y="5343806"/>
            <a:ext cx="185718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US" sz="1600" kern="1200" dirty="0">
                <a:solidFill>
                  <a:srgbClr val="0070C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Parameters in modular pancakes</a:t>
            </a:r>
            <a:endParaRPr lang="en-CH" sz="1600" kern="1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8982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68F20C0-EA1E-ED87-BE85-E9DC849DA8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11FEEF-FA69-5EC2-ABE1-6914A16101B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</a:t>
            </a:r>
            <a:r>
              <a:rPr lang="en-GB" baseline="30000"/>
              <a:t>nd</a:t>
            </a:r>
            <a:r>
              <a:rPr lang="en-GB"/>
              <a:t> IMCC Annual Meeting</a:t>
            </a:r>
            <a:r>
              <a:rPr lang="fr-FR">
                <a:ea typeface="+mn-ea"/>
                <a:cs typeface="+mn-cs"/>
              </a:rPr>
              <a:t>, </a:t>
            </a:r>
            <a:r>
              <a:rPr lang="en-US">
                <a:ea typeface="Tahoma" panose="020B0604030504040204" pitchFamily="34" charset="0"/>
                <a:cs typeface="Tahoma" panose="020B0604030504040204" pitchFamily="34" charset="0"/>
              </a:rPr>
              <a:t>IJCLab - </a:t>
            </a:r>
            <a:fld id="{CFAB6412-C9CB-F245-A587-41B3799985B4}" type="datetime1">
              <a:rPr lang="de-CH" smtClean="0"/>
              <a:t>20.06.23</a:t>
            </a:fld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62A99D7-0FE7-E5CE-9467-695CFB011865}"/>
              </a:ext>
            </a:extLst>
          </p:cNvPr>
          <p:cNvSpPr txBox="1"/>
          <p:nvPr/>
        </p:nvSpPr>
        <p:spPr>
          <a:xfrm>
            <a:off x="80458" y="1593479"/>
            <a:ext cx="1202686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Detailed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analysis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of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fast transients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in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Not/Metal  Insulated coils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are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essential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for their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protection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( and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operation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)</a:t>
            </a:r>
            <a:endParaRPr lang="en-US" sz="2400" b="1" dirty="0">
              <a:solidFill>
                <a:srgbClr val="0070C0"/>
              </a:solidFill>
              <a:latin typeface="Montserrat" pitchFamily="2" charset="77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E6F4732-9A41-A8CF-8E89-F07C0A9F419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42" r="16370"/>
          <a:stretch/>
        </p:blipFill>
        <p:spPr>
          <a:xfrm>
            <a:off x="9050206" y="2008977"/>
            <a:ext cx="3057118" cy="375269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1E7CF78-2415-796F-5B62-D144CF0C6F01}"/>
              </a:ext>
            </a:extLst>
          </p:cNvPr>
          <p:cNvSpPr txBox="1"/>
          <p:nvPr/>
        </p:nvSpPr>
        <p:spPr>
          <a:xfrm>
            <a:off x="9404431" y="5761673"/>
            <a:ext cx="27875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Simulation and Animation courtesy of Tim Mulder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1D0905B-489F-0EF6-0E81-2F1960C5CEDA}"/>
              </a:ext>
            </a:extLst>
          </p:cNvPr>
          <p:cNvSpPr txBox="1"/>
          <p:nvPr/>
        </p:nvSpPr>
        <p:spPr>
          <a:xfrm>
            <a:off x="84675" y="2566503"/>
            <a:ext cx="9059325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CERN started to work on it</a:t>
            </a:r>
          </a:p>
          <a:p>
            <a:pPr marL="561975" lvl="1" indent="-285750">
              <a:spcBef>
                <a:spcPts val="1200"/>
              </a:spcBef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Several experts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on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quench dynamics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and SC magnets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protection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 </a:t>
            </a:r>
          </a:p>
          <a:p>
            <a:pPr marL="561975" lvl="1" indent="-285750">
              <a:spcBef>
                <a:spcPts val="1200"/>
              </a:spcBef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In house software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(STEAM)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validated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on numerous LTS magnet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tests/experiments</a:t>
            </a:r>
          </a:p>
          <a:p>
            <a:pPr marL="561975" lvl="1" indent="-285750">
              <a:spcBef>
                <a:spcPts val="1200"/>
              </a:spcBef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Development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of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new tools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dedicated to the transient analysis on </a:t>
            </a:r>
            <a:r>
              <a:rPr lang="en-US" sz="2000" dirty="0" err="1">
                <a:solidFill>
                  <a:srgbClr val="0070C0"/>
                </a:solidFill>
                <a:latin typeface="Montserrat" pitchFamily="2" charset="77"/>
              </a:rPr>
              <a:t>ReBCO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not/metal insulated coils</a:t>
            </a:r>
          </a:p>
          <a:p>
            <a:pPr marL="561975" lvl="1" indent="-285750">
              <a:spcBef>
                <a:spcPts val="1200"/>
              </a:spcBef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Availability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of and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competences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on 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FEM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software (</a:t>
            </a:r>
            <a:r>
              <a:rPr lang="en-US" sz="2000" b="1" dirty="0" err="1">
                <a:solidFill>
                  <a:srgbClr val="0070C0"/>
                </a:solidFill>
                <a:latin typeface="Montserrat" pitchFamily="2" charset="77"/>
              </a:rPr>
              <a:t>Comsol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 Multiphysics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and </a:t>
            </a:r>
            <a:r>
              <a:rPr lang="en-US" sz="2000" b="1" dirty="0" err="1">
                <a:solidFill>
                  <a:srgbClr val="0070C0"/>
                </a:solidFill>
                <a:latin typeface="Montserrat" pitchFamily="2" charset="77"/>
              </a:rPr>
              <a:t>GetDP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) running on CERN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clusters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ADF6F0-C9F2-1224-B99B-61B64E6045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81450" y="6482557"/>
            <a:ext cx="4694550" cy="365124"/>
          </a:xfrm>
        </p:spPr>
        <p:txBody>
          <a:bodyPr/>
          <a:lstStyle/>
          <a:p>
            <a:r>
              <a:rPr lang="en-GB"/>
              <a:t> Final cooling solenoid– B. Bordini</a:t>
            </a:r>
            <a:endParaRPr lang="en-GB" dirty="0"/>
          </a:p>
        </p:txBody>
      </p:sp>
      <p:sp>
        <p:nvSpPr>
          <p:cNvPr id="12" name="Title 2">
            <a:extLst>
              <a:ext uri="{FF2B5EF4-FFF2-40B4-BE49-F238E27FC236}">
                <a16:creationId xmlns:a16="http://schemas.microsoft.com/office/drawing/2014/main" id="{B4357B16-E6FE-B34C-AB65-2ED4C3617325}"/>
              </a:ext>
            </a:extLst>
          </p:cNvPr>
          <p:cNvSpPr txBox="1">
            <a:spLocks/>
          </p:cNvSpPr>
          <p:nvPr/>
        </p:nvSpPr>
        <p:spPr>
          <a:xfrm>
            <a:off x="1449858" y="89210"/>
            <a:ext cx="9358185" cy="1063315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Protection Studies</a:t>
            </a:r>
          </a:p>
          <a:p>
            <a:r>
              <a:rPr lang="en-US" sz="3300" dirty="0">
                <a:solidFill>
                  <a:srgbClr val="C00000"/>
                </a:solidFill>
                <a:latin typeface="Montserrat" pitchFamily="2" charset="77"/>
              </a:rPr>
              <a:t>Fast Transients</a:t>
            </a:r>
          </a:p>
        </p:txBody>
      </p:sp>
    </p:spTree>
    <p:extLst>
      <p:ext uri="{BB962C8B-B14F-4D97-AF65-F5344CB8AC3E}">
        <p14:creationId xmlns:p14="http://schemas.microsoft.com/office/powerpoint/2010/main" val="584273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48E6947-1217-D3B1-8836-F59D35FCD7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D1EA93-FCCD-691C-EA48-058639EFA04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</a:t>
            </a:r>
            <a:r>
              <a:rPr lang="en-GB" baseline="30000"/>
              <a:t>nd</a:t>
            </a:r>
            <a:r>
              <a:rPr lang="en-GB"/>
              <a:t> IMCC Annual Meeting</a:t>
            </a:r>
            <a:r>
              <a:rPr lang="fr-FR">
                <a:ea typeface="+mn-ea"/>
                <a:cs typeface="+mn-cs"/>
              </a:rPr>
              <a:t>, </a:t>
            </a:r>
            <a:r>
              <a:rPr lang="en-US">
                <a:ea typeface="Tahoma" panose="020B0604030504040204" pitchFamily="34" charset="0"/>
                <a:cs typeface="Tahoma" panose="020B0604030504040204" pitchFamily="34" charset="0"/>
              </a:rPr>
              <a:t>IJCLab - </a:t>
            </a:r>
            <a:fld id="{9200A604-6C5B-9A46-BB29-0CE1A594167D}" type="datetime1">
              <a:rPr lang="de-CH" smtClean="0"/>
              <a:t>20.06.23</a:t>
            </a:fld>
            <a:endParaRPr lang="en-GB" dirty="0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5EB61645-F868-6927-2126-507243F44C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722" y="1183588"/>
            <a:ext cx="6443688" cy="1892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4CAAEB4-5DD4-CCC8-CCFE-0E877122012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80" t="10233" r="39904" b="10139"/>
          <a:stretch/>
        </p:blipFill>
        <p:spPr bwMode="auto">
          <a:xfrm>
            <a:off x="9115080" y="2974093"/>
            <a:ext cx="2992244" cy="2926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C049B313-93CE-C81C-9321-556FF2DCA4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0058" y="2904412"/>
            <a:ext cx="4478902" cy="344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72E5CD0-8770-5148-3F42-6848C9CFBAD4}"/>
              </a:ext>
            </a:extLst>
          </p:cNvPr>
          <p:cNvSpPr txBox="1"/>
          <p:nvPr/>
        </p:nvSpPr>
        <p:spPr>
          <a:xfrm>
            <a:off x="7743011" y="6084286"/>
            <a:ext cx="42291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0000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</a:rPr>
              <a:t>D.</a:t>
            </a:r>
            <a:r>
              <a:rPr lang="en-GB" dirty="0">
                <a:solidFill>
                  <a:srgbClr val="000000"/>
                </a:solidFill>
                <a:effectLst/>
                <a:latin typeface="Helvetica" pitchFamily="2" charset="0"/>
                <a:ea typeface="Arial Unicode MS" panose="020B0604020202020204" pitchFamily="34" charset="-128"/>
              </a:rPr>
              <a:t> </a:t>
            </a:r>
            <a:r>
              <a:rPr lang="en-GB" dirty="0" err="1">
                <a:solidFill>
                  <a:srgbClr val="000000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</a:rPr>
              <a:t>Neuffer</a:t>
            </a:r>
            <a:r>
              <a:rPr lang="en-GB" dirty="0">
                <a:solidFill>
                  <a:srgbClr val="000000"/>
                </a:solidFill>
                <a:effectLst/>
                <a:latin typeface="Helvetica" pitchFamily="2" charset="0"/>
                <a:ea typeface="Arial Unicode MS" panose="020B0604020202020204" pitchFamily="34" charset="-128"/>
              </a:rPr>
              <a:t> </a:t>
            </a:r>
            <a:r>
              <a:rPr lang="en-GB" dirty="0">
                <a:solidFill>
                  <a:srgbClr val="000000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</a:rPr>
              <a:t>et</a:t>
            </a:r>
            <a:r>
              <a:rPr lang="en-GB" dirty="0">
                <a:solidFill>
                  <a:srgbClr val="000000"/>
                </a:solidFill>
                <a:effectLst/>
                <a:latin typeface="Helvetica" pitchFamily="2" charset="0"/>
                <a:ea typeface="Arial Unicode MS" panose="020B0604020202020204" pitchFamily="34" charset="-128"/>
              </a:rPr>
              <a:t> </a:t>
            </a:r>
            <a:r>
              <a:rPr lang="en-GB" dirty="0">
                <a:solidFill>
                  <a:srgbClr val="000000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</a:rPr>
              <a:t>al</a:t>
            </a:r>
            <a:r>
              <a:rPr lang="en-GB" dirty="0">
                <a:solidFill>
                  <a:srgbClr val="000000"/>
                </a:solidFill>
                <a:effectLst/>
                <a:latin typeface="Helvetica" pitchFamily="2" charset="0"/>
                <a:ea typeface="Arial Unicode MS" panose="020B0604020202020204" pitchFamily="34" charset="-128"/>
              </a:rPr>
              <a:t> </a:t>
            </a:r>
            <a:r>
              <a:rPr lang="en-GB" dirty="0">
                <a:solidFill>
                  <a:srgbClr val="000000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</a:rPr>
              <a:t>2017</a:t>
            </a:r>
            <a:r>
              <a:rPr lang="en-GB" dirty="0">
                <a:solidFill>
                  <a:srgbClr val="000000"/>
                </a:solidFill>
                <a:effectLst/>
                <a:latin typeface="Helvetica" pitchFamily="2" charset="0"/>
                <a:ea typeface="Arial Unicode MS" panose="020B0604020202020204" pitchFamily="34" charset="-128"/>
              </a:rPr>
              <a:t> </a:t>
            </a:r>
            <a:r>
              <a:rPr lang="en-GB" dirty="0">
                <a:solidFill>
                  <a:srgbClr val="000000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</a:rPr>
              <a:t>JINST</a:t>
            </a:r>
            <a:r>
              <a:rPr lang="en-GB" dirty="0">
                <a:solidFill>
                  <a:srgbClr val="000000"/>
                </a:solidFill>
                <a:effectLst/>
                <a:latin typeface="Helvetica" pitchFamily="2" charset="0"/>
                <a:ea typeface="Arial Unicode MS" panose="020B0604020202020204" pitchFamily="34" charset="-128"/>
              </a:rPr>
              <a:t> </a:t>
            </a:r>
            <a:r>
              <a:rPr lang="en-GB" dirty="0">
                <a:solidFill>
                  <a:srgbClr val="000000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</a:rPr>
              <a:t>12</a:t>
            </a:r>
            <a:r>
              <a:rPr lang="en-GB" dirty="0">
                <a:solidFill>
                  <a:srgbClr val="000000"/>
                </a:solidFill>
                <a:effectLst/>
                <a:latin typeface="Helvetica" pitchFamily="2" charset="0"/>
                <a:ea typeface="Arial Unicode MS" panose="020B0604020202020204" pitchFamily="34" charset="-128"/>
              </a:rPr>
              <a:t> </a:t>
            </a:r>
            <a:r>
              <a:rPr lang="en-GB" dirty="0">
                <a:solidFill>
                  <a:srgbClr val="000000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</a:rPr>
              <a:t>T07003</a:t>
            </a:r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2738C85C-B8B3-26C3-DD77-E5FDA5A56CA6}"/>
              </a:ext>
            </a:extLst>
          </p:cNvPr>
          <p:cNvSpPr txBox="1">
            <a:spLocks/>
          </p:cNvSpPr>
          <p:nvPr/>
        </p:nvSpPr>
        <p:spPr>
          <a:xfrm>
            <a:off x="1449858" y="314325"/>
            <a:ext cx="9358185" cy="8382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The Cooling System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4E9C65DF-0792-30C1-467B-84191D84C1DE}"/>
              </a:ext>
            </a:extLst>
          </p:cNvPr>
          <p:cNvSpPr txBox="1">
            <a:spLocks/>
          </p:cNvSpPr>
          <p:nvPr/>
        </p:nvSpPr>
        <p:spPr>
          <a:xfrm>
            <a:off x="6644410" y="1421242"/>
            <a:ext cx="5327701" cy="931044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The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final cooling solenoid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is part of the </a:t>
            </a:r>
            <a:r>
              <a:rPr lang="en-US" sz="2400" b="1" dirty="0">
                <a:solidFill>
                  <a:srgbClr val="FF0000"/>
                </a:solidFill>
                <a:latin typeface="Montserrat" pitchFamily="2" charset="77"/>
              </a:rPr>
              <a:t>cooling system  </a:t>
            </a:r>
            <a:endParaRPr lang="en-US" sz="2000" b="1" dirty="0">
              <a:solidFill>
                <a:srgbClr val="FF0000"/>
              </a:solidFill>
            </a:endParaRPr>
          </a:p>
          <a:p>
            <a:pPr lvl="1"/>
            <a:endParaRPr lang="en-US" sz="2000" dirty="0"/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271F5BD2-12B3-3AD4-1F77-FDECC7B36D62}"/>
              </a:ext>
            </a:extLst>
          </p:cNvPr>
          <p:cNvSpPr txBox="1">
            <a:spLocks/>
          </p:cNvSpPr>
          <p:nvPr/>
        </p:nvSpPr>
        <p:spPr>
          <a:xfrm>
            <a:off x="14023" y="3880446"/>
            <a:ext cx="4325936" cy="1970295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The cooling system is  designed to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reduce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the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transversal emittance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while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preserving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the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longitudinal emittance    </a:t>
            </a:r>
            <a:endParaRPr lang="en-US" sz="2000" b="1" dirty="0">
              <a:solidFill>
                <a:srgbClr val="FF0000"/>
              </a:solidFill>
            </a:endParaRPr>
          </a:p>
          <a:p>
            <a:pPr lvl="1"/>
            <a:endParaRPr lang="en-US" sz="2000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33AC0C9-3A27-BB72-8D3C-BF3150701D78}"/>
              </a:ext>
            </a:extLst>
          </p:cNvPr>
          <p:cNvCxnSpPr>
            <a:cxnSpLocks/>
          </p:cNvCxnSpPr>
          <p:nvPr/>
        </p:nvCxnSpPr>
        <p:spPr>
          <a:xfrm>
            <a:off x="9914817" y="2244436"/>
            <a:ext cx="219153" cy="71791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164C8FCB-7914-9400-AD4E-351A9B615E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81450" y="6482557"/>
            <a:ext cx="4694550" cy="365124"/>
          </a:xfrm>
        </p:spPr>
        <p:txBody>
          <a:bodyPr/>
          <a:lstStyle/>
          <a:p>
            <a:r>
              <a:rPr lang="en-GB"/>
              <a:t> Final cooling solenoid– B. Bordini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51990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674B043-B418-4C4E-3D9C-31713AF35D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6F9826-5387-5534-0304-ADD490F3A20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</a:t>
            </a:r>
            <a:r>
              <a:rPr lang="en-GB" baseline="30000"/>
              <a:t>nd</a:t>
            </a:r>
            <a:r>
              <a:rPr lang="en-GB"/>
              <a:t> IMCC Annual Meeting</a:t>
            </a:r>
            <a:r>
              <a:rPr lang="fr-FR">
                <a:ea typeface="+mn-ea"/>
                <a:cs typeface="+mn-cs"/>
              </a:rPr>
              <a:t>, </a:t>
            </a:r>
            <a:r>
              <a:rPr lang="en-US">
                <a:ea typeface="Tahoma" panose="020B0604030504040204" pitchFamily="34" charset="0"/>
                <a:cs typeface="Tahoma" panose="020B0604030504040204" pitchFamily="34" charset="0"/>
              </a:rPr>
              <a:t>IJCLab - </a:t>
            </a:r>
            <a:fld id="{469236C9-8588-AA46-9F1A-0F793E430C57}" type="datetime1">
              <a:rPr lang="de-CH" smtClean="0"/>
              <a:t>20.06.23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87D8B9-C90D-FA71-894C-4E8D25EEAB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81450" y="6482557"/>
            <a:ext cx="4694550" cy="365124"/>
          </a:xfrm>
        </p:spPr>
        <p:txBody>
          <a:bodyPr/>
          <a:lstStyle/>
          <a:p>
            <a:r>
              <a:rPr lang="en-GB"/>
              <a:t> Final cooling solenoid– B. Bordini</a:t>
            </a:r>
            <a:endParaRPr lang="en-GB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D8FC0CBE-50FE-98C7-098F-E4F46F768230}"/>
              </a:ext>
            </a:extLst>
          </p:cNvPr>
          <p:cNvSpPr txBox="1">
            <a:spLocks/>
          </p:cNvSpPr>
          <p:nvPr/>
        </p:nvSpPr>
        <p:spPr>
          <a:xfrm>
            <a:off x="0" y="1673187"/>
            <a:ext cx="12181408" cy="9285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</a:pPr>
            <a:r>
              <a:rPr lang="en-US" dirty="0">
                <a:solidFill>
                  <a:srgbClr val="0070C0"/>
                </a:solidFill>
                <a:latin typeface="Montserrat" pitchFamily="2" charset="77"/>
              </a:rPr>
              <a:t>The </a:t>
            </a:r>
            <a:r>
              <a:rPr lang="en-US" b="1" dirty="0">
                <a:solidFill>
                  <a:srgbClr val="0070C0"/>
                </a:solidFill>
                <a:latin typeface="Montserrat" pitchFamily="2" charset="77"/>
              </a:rPr>
              <a:t>potential</a:t>
            </a:r>
            <a:r>
              <a:rPr lang="en-US" dirty="0">
                <a:solidFill>
                  <a:srgbClr val="0070C0"/>
                </a:solidFill>
                <a:latin typeface="Montserrat" pitchFamily="2" charset="77"/>
              </a:rPr>
              <a:t> of a </a:t>
            </a:r>
            <a:r>
              <a:rPr lang="en-US" b="1" dirty="0">
                <a:solidFill>
                  <a:srgbClr val="0070C0"/>
                </a:solidFill>
                <a:latin typeface="Montserrat" pitchFamily="2" charset="77"/>
              </a:rPr>
              <a:t>large coils’ cost/mass/volume reduction </a:t>
            </a:r>
            <a:r>
              <a:rPr lang="en-US" dirty="0">
                <a:solidFill>
                  <a:srgbClr val="0070C0"/>
                </a:solidFill>
                <a:latin typeface="Montserrat" pitchFamily="2" charset="77"/>
              </a:rPr>
              <a:t>and  of operating </a:t>
            </a:r>
            <a:r>
              <a:rPr lang="en-US" b="1" dirty="0">
                <a:solidFill>
                  <a:srgbClr val="0070C0"/>
                </a:solidFill>
                <a:latin typeface="Montserrat" pitchFamily="2" charset="77"/>
              </a:rPr>
              <a:t>at 20 K</a:t>
            </a:r>
            <a:r>
              <a:rPr lang="en-US" dirty="0">
                <a:solidFill>
                  <a:srgbClr val="0070C0"/>
                </a:solidFill>
                <a:latin typeface="Montserrat" pitchFamily="2" charset="77"/>
              </a:rPr>
              <a:t>, makes this technology extremely attractable for: </a:t>
            </a:r>
          </a:p>
        </p:txBody>
      </p:sp>
      <p:pic>
        <p:nvPicPr>
          <p:cNvPr id="7" name="Picture 2" descr="MIT-designed project achieves major advance toward fusion energy | MIT News  | Massachusetts Institute of Technology">
            <a:extLst>
              <a:ext uri="{FF2B5EF4-FFF2-40B4-BE49-F238E27FC236}">
                <a16:creationId xmlns:a16="http://schemas.microsoft.com/office/drawing/2014/main" id="{C00EC5FB-C76A-E80C-080B-C4A50D94F25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5" r="6996"/>
          <a:stretch/>
        </p:blipFill>
        <p:spPr bwMode="auto">
          <a:xfrm>
            <a:off x="7782037" y="2691488"/>
            <a:ext cx="4399371" cy="3271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3AE079E-F8BA-6AFE-B099-98CCF39D5A4C}"/>
              </a:ext>
            </a:extLst>
          </p:cNvPr>
          <p:cNvSpPr txBox="1"/>
          <p:nvPr/>
        </p:nvSpPr>
        <p:spPr>
          <a:xfrm>
            <a:off x="7940799" y="2691488"/>
            <a:ext cx="4251201" cy="63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760" dirty="0">
                <a:solidFill>
                  <a:schemeClr val="bg1"/>
                </a:solidFill>
              </a:rPr>
              <a:t>MIT/CFS SPARC TF Coil prototype</a:t>
            </a:r>
          </a:p>
          <a:p>
            <a:pPr algn="r"/>
            <a:r>
              <a:rPr lang="en-US" sz="1760" dirty="0">
                <a:solidFill>
                  <a:schemeClr val="bg1"/>
                </a:solidFill>
              </a:rPr>
              <a:t>20 T at 20 K </a:t>
            </a:r>
            <a:r>
              <a:rPr lang="en-US" sz="1400" dirty="0">
                <a:solidFill>
                  <a:schemeClr val="bg1"/>
                </a:solidFill>
              </a:rPr>
              <a:t>(HTS)</a:t>
            </a:r>
            <a:endParaRPr lang="en-US" sz="1760" dirty="0">
              <a:solidFill>
                <a:schemeClr val="bg1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1DF2CDD8-63DA-10F8-F306-9FC009162F1F}"/>
              </a:ext>
            </a:extLst>
          </p:cNvPr>
          <p:cNvSpPr txBox="1">
            <a:spLocks/>
          </p:cNvSpPr>
          <p:nvPr/>
        </p:nvSpPr>
        <p:spPr>
          <a:xfrm>
            <a:off x="-119743" y="3391366"/>
            <a:ext cx="7901780" cy="257205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spcBef>
                <a:spcPts val="1200"/>
              </a:spcBef>
            </a:pPr>
            <a:r>
              <a:rPr lang="en-US" sz="2600" dirty="0">
                <a:solidFill>
                  <a:srgbClr val="0070C0"/>
                </a:solidFill>
                <a:latin typeface="Montserrat" pitchFamily="2" charset="77"/>
              </a:rPr>
              <a:t>The </a:t>
            </a:r>
            <a:r>
              <a:rPr lang="en-US" sz="2600" b="1" dirty="0">
                <a:solidFill>
                  <a:srgbClr val="0070C0"/>
                </a:solidFill>
                <a:latin typeface="Montserrat" pitchFamily="2" charset="77"/>
              </a:rPr>
              <a:t>Sustainability</a:t>
            </a:r>
            <a:r>
              <a:rPr lang="en-US" sz="2600" dirty="0">
                <a:solidFill>
                  <a:srgbClr val="0070C0"/>
                </a:solidFill>
                <a:latin typeface="Montserrat" pitchFamily="2" charset="77"/>
              </a:rPr>
              <a:t> of medium/large particle </a:t>
            </a:r>
            <a:r>
              <a:rPr lang="en-US" sz="2600" b="1" dirty="0">
                <a:solidFill>
                  <a:srgbClr val="0070C0"/>
                </a:solidFill>
                <a:latin typeface="Montserrat" pitchFamily="2" charset="77"/>
              </a:rPr>
              <a:t>accelerators</a:t>
            </a:r>
            <a:r>
              <a:rPr lang="en-US" sz="2600" dirty="0">
                <a:solidFill>
                  <a:srgbClr val="0070C0"/>
                </a:solidFill>
                <a:latin typeface="Montserrat" pitchFamily="2" charset="77"/>
              </a:rPr>
              <a:t> </a:t>
            </a:r>
          </a:p>
          <a:p>
            <a:pPr lvl="1">
              <a:spcBef>
                <a:spcPts val="1200"/>
              </a:spcBef>
            </a:pPr>
            <a:r>
              <a:rPr lang="en-US" sz="2600" b="1" dirty="0">
                <a:solidFill>
                  <a:srgbClr val="0070C0"/>
                </a:solidFill>
                <a:latin typeface="Montserrat" pitchFamily="2" charset="77"/>
              </a:rPr>
              <a:t>Compact/Modular Fusion Reactor</a:t>
            </a:r>
            <a:r>
              <a:rPr lang="en-US" sz="2600" dirty="0">
                <a:solidFill>
                  <a:srgbClr val="0070C0"/>
                </a:solidFill>
                <a:latin typeface="Montserrat" pitchFamily="2" charset="77"/>
              </a:rPr>
              <a:t> based on magnetic confinement</a:t>
            </a:r>
          </a:p>
          <a:p>
            <a:pPr lvl="1">
              <a:spcBef>
                <a:spcPts val="1200"/>
              </a:spcBef>
            </a:pPr>
            <a:r>
              <a:rPr lang="en-US" sz="2600" b="1" dirty="0">
                <a:solidFill>
                  <a:srgbClr val="0070C0"/>
                </a:solidFill>
                <a:latin typeface="Montserrat" pitchFamily="2" charset="77"/>
              </a:rPr>
              <a:t>High Field Science </a:t>
            </a:r>
            <a:r>
              <a:rPr lang="en-US" sz="2600" dirty="0">
                <a:solidFill>
                  <a:srgbClr val="0070C0"/>
                </a:solidFill>
                <a:latin typeface="Montserrat" pitchFamily="2" charset="77"/>
              </a:rPr>
              <a:t>(see previous slides)</a:t>
            </a:r>
          </a:p>
        </p:txBody>
      </p:sp>
      <p:sp>
        <p:nvSpPr>
          <p:cNvPr id="11" name="Title 2">
            <a:extLst>
              <a:ext uri="{FF2B5EF4-FFF2-40B4-BE49-F238E27FC236}">
                <a16:creationId xmlns:a16="http://schemas.microsoft.com/office/drawing/2014/main" id="{A1E21E67-A055-D15B-C0D4-546EB8E4C3B9}"/>
              </a:ext>
            </a:extLst>
          </p:cNvPr>
          <p:cNvSpPr txBox="1">
            <a:spLocks/>
          </p:cNvSpPr>
          <p:nvPr/>
        </p:nvSpPr>
        <p:spPr>
          <a:xfrm>
            <a:off x="1501827" y="114084"/>
            <a:ext cx="9358185" cy="1063315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Relevance to Science and Society of not/metal insulated </a:t>
            </a:r>
            <a:r>
              <a:rPr lang="en-US" sz="3700" dirty="0" err="1">
                <a:solidFill>
                  <a:srgbClr val="C00000"/>
                </a:solidFill>
                <a:latin typeface="Montserrat" pitchFamily="2" charset="77"/>
              </a:rPr>
              <a:t>ReBCO</a:t>
            </a:r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 coils 1/2</a:t>
            </a:r>
          </a:p>
          <a:p>
            <a:endParaRPr lang="en-US" sz="3300" dirty="0">
              <a:solidFill>
                <a:srgbClr val="C00000"/>
              </a:solidFill>
              <a:latin typeface="Montserrat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402986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674B043-B418-4C4E-3D9C-31713AF35D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21</a:t>
            </a:fld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6F9826-5387-5534-0304-ADD490F3A20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</a:t>
            </a:r>
            <a:r>
              <a:rPr lang="en-GB" baseline="30000"/>
              <a:t>nd</a:t>
            </a:r>
            <a:r>
              <a:rPr lang="en-GB"/>
              <a:t> IMCC Annual Meeting</a:t>
            </a:r>
            <a:r>
              <a:rPr lang="fr-FR">
                <a:ea typeface="+mn-ea"/>
                <a:cs typeface="+mn-cs"/>
              </a:rPr>
              <a:t>, </a:t>
            </a:r>
            <a:r>
              <a:rPr lang="en-US">
                <a:ea typeface="Tahoma" panose="020B0604030504040204" pitchFamily="34" charset="0"/>
                <a:cs typeface="Tahoma" panose="020B0604030504040204" pitchFamily="34" charset="0"/>
              </a:rPr>
              <a:t>IJCLab - </a:t>
            </a:r>
            <a:fld id="{9A461806-5F40-714F-836E-975E7741DDE4}" type="datetime1">
              <a:rPr lang="de-CH" smtClean="0"/>
              <a:t>20.06.23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87D8B9-C90D-FA71-894C-4E8D25EEAB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81450" y="6482557"/>
            <a:ext cx="4694550" cy="365124"/>
          </a:xfrm>
        </p:spPr>
        <p:txBody>
          <a:bodyPr/>
          <a:lstStyle/>
          <a:p>
            <a:r>
              <a:rPr lang="en-GB"/>
              <a:t> Final cooling solenoid– B. Bordini</a:t>
            </a:r>
            <a:endParaRPr lang="en-GB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D8FC0CBE-50FE-98C7-098F-E4F46F768230}"/>
              </a:ext>
            </a:extLst>
          </p:cNvPr>
          <p:cNvSpPr txBox="1">
            <a:spLocks/>
          </p:cNvSpPr>
          <p:nvPr/>
        </p:nvSpPr>
        <p:spPr>
          <a:xfrm>
            <a:off x="0" y="1338280"/>
            <a:ext cx="12181408" cy="9285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</a:pPr>
            <a:r>
              <a:rPr lang="en-US" dirty="0">
                <a:solidFill>
                  <a:srgbClr val="0070C0"/>
                </a:solidFill>
                <a:latin typeface="Montserrat" pitchFamily="2" charset="77"/>
              </a:rPr>
              <a:t>The development of this </a:t>
            </a:r>
            <a:r>
              <a:rPr lang="en-US" b="1" dirty="0">
                <a:solidFill>
                  <a:srgbClr val="0070C0"/>
                </a:solidFill>
                <a:latin typeface="Montserrat" pitchFamily="2" charset="77"/>
              </a:rPr>
              <a:t>technology</a:t>
            </a:r>
            <a:r>
              <a:rPr lang="en-US" dirty="0">
                <a:solidFill>
                  <a:srgbClr val="0070C0"/>
                </a:solidFill>
                <a:latin typeface="Montserrat" pitchFamily="2" charset="77"/>
              </a:rPr>
              <a:t> could also strongly </a:t>
            </a:r>
            <a:r>
              <a:rPr lang="en-US" b="1" dirty="0">
                <a:solidFill>
                  <a:srgbClr val="0070C0"/>
                </a:solidFill>
                <a:latin typeface="Montserrat" pitchFamily="2" charset="77"/>
              </a:rPr>
              <a:t>impact</a:t>
            </a:r>
            <a:r>
              <a:rPr lang="en-US" dirty="0">
                <a:solidFill>
                  <a:srgbClr val="0070C0"/>
                </a:solidFill>
                <a:latin typeface="Montserrat" pitchFamily="2" charset="77"/>
              </a:rPr>
              <a:t> </a:t>
            </a: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1DF2CDD8-63DA-10F8-F306-9FC009162F1F}"/>
              </a:ext>
            </a:extLst>
          </p:cNvPr>
          <p:cNvSpPr txBox="1">
            <a:spLocks/>
          </p:cNvSpPr>
          <p:nvPr/>
        </p:nvSpPr>
        <p:spPr>
          <a:xfrm>
            <a:off x="-130051" y="1950357"/>
            <a:ext cx="7556891" cy="4704445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spcBef>
                <a:spcPts val="1200"/>
              </a:spcBef>
            </a:pPr>
            <a:r>
              <a:rPr lang="en-US" sz="2600" b="1" dirty="0">
                <a:solidFill>
                  <a:srgbClr val="0070C0"/>
                </a:solidFill>
                <a:latin typeface="Montserrat" pitchFamily="2" charset="77"/>
              </a:rPr>
              <a:t>Nuclear Magnetic Resonance </a:t>
            </a:r>
            <a:r>
              <a:rPr lang="en-US" sz="2600" dirty="0">
                <a:solidFill>
                  <a:srgbClr val="0070C0"/>
                </a:solidFill>
                <a:latin typeface="Montserrat" pitchFamily="2" charset="77"/>
              </a:rPr>
              <a:t>(see previous slides) </a:t>
            </a:r>
          </a:p>
          <a:p>
            <a:pPr lvl="2">
              <a:spcBef>
                <a:spcPts val="1200"/>
              </a:spcBef>
            </a:pPr>
            <a:r>
              <a:rPr lang="en-US" sz="2200" b="1" dirty="0">
                <a:solidFill>
                  <a:srgbClr val="0070C0"/>
                </a:solidFill>
                <a:latin typeface="Montserrat" pitchFamily="2" charset="77"/>
              </a:rPr>
              <a:t>higher fields </a:t>
            </a:r>
            <a:r>
              <a:rPr lang="en-US" sz="2200" dirty="0">
                <a:solidFill>
                  <a:srgbClr val="0070C0"/>
                </a:solidFill>
                <a:latin typeface="Montserrat" pitchFamily="2" charset="77"/>
              </a:rPr>
              <a:t>to improve </a:t>
            </a:r>
            <a:r>
              <a:rPr lang="en-US" sz="2200" b="1" dirty="0">
                <a:solidFill>
                  <a:srgbClr val="0070C0"/>
                </a:solidFill>
                <a:latin typeface="Montserrat" pitchFamily="2" charset="77"/>
              </a:rPr>
              <a:t>resolution</a:t>
            </a:r>
            <a:r>
              <a:rPr lang="en-US" sz="2200" dirty="0">
                <a:solidFill>
                  <a:srgbClr val="0070C0"/>
                </a:solidFill>
                <a:latin typeface="Montserrat" pitchFamily="2" charset="77"/>
              </a:rPr>
              <a:t> of the resonance spectra and the acquisition </a:t>
            </a:r>
            <a:r>
              <a:rPr lang="en-US" sz="2200" b="1" dirty="0">
                <a:solidFill>
                  <a:srgbClr val="0070C0"/>
                </a:solidFill>
                <a:latin typeface="Montserrat" pitchFamily="2" charset="77"/>
              </a:rPr>
              <a:t>speed</a:t>
            </a:r>
          </a:p>
          <a:p>
            <a:pPr lvl="1">
              <a:spcBef>
                <a:spcPts val="1200"/>
              </a:spcBef>
            </a:pPr>
            <a:r>
              <a:rPr lang="en-US" sz="2600" b="1" dirty="0">
                <a:solidFill>
                  <a:srgbClr val="0070C0"/>
                </a:solidFill>
                <a:latin typeface="Montserrat" pitchFamily="2" charset="77"/>
              </a:rPr>
              <a:t>Magnetic Resonance Imaging</a:t>
            </a:r>
          </a:p>
          <a:p>
            <a:pPr lvl="2">
              <a:spcBef>
                <a:spcPts val="1200"/>
              </a:spcBef>
            </a:pPr>
            <a:r>
              <a:rPr lang="en-US" sz="2200" dirty="0">
                <a:solidFill>
                  <a:srgbClr val="0070C0"/>
                </a:solidFill>
                <a:latin typeface="Montserrat" pitchFamily="2" charset="77"/>
              </a:rPr>
              <a:t>Large bore (800 mm), high-field (11.7 T) and high-homogeneity solenoids, in persistent- or quasi-persistent mode. Nb-</a:t>
            </a:r>
            <a:r>
              <a:rPr lang="en-US" sz="2200" dirty="0" err="1">
                <a:solidFill>
                  <a:srgbClr val="0070C0"/>
                </a:solidFill>
                <a:latin typeface="Montserrat" pitchFamily="2" charset="77"/>
              </a:rPr>
              <a:t>Ti</a:t>
            </a:r>
            <a:r>
              <a:rPr lang="en-US" sz="2200" dirty="0">
                <a:solidFill>
                  <a:srgbClr val="0070C0"/>
                </a:solidFill>
                <a:latin typeface="Montserrat" pitchFamily="2" charset="77"/>
              </a:rPr>
              <a:t> technology is dominant but there is </a:t>
            </a:r>
            <a:r>
              <a:rPr lang="en-US" sz="2200" b="1" dirty="0">
                <a:solidFill>
                  <a:srgbClr val="0070C0"/>
                </a:solidFill>
                <a:latin typeface="Montserrat" pitchFamily="2" charset="77"/>
              </a:rPr>
              <a:t>strong interest for HTS</a:t>
            </a:r>
            <a:r>
              <a:rPr lang="en-US" sz="2200" dirty="0">
                <a:solidFill>
                  <a:srgbClr val="0070C0"/>
                </a:solidFill>
                <a:latin typeface="Montserrat" pitchFamily="2" charset="77"/>
              </a:rPr>
              <a:t>, especially for </a:t>
            </a:r>
            <a:r>
              <a:rPr lang="en-US" sz="2200" b="1" dirty="0">
                <a:solidFill>
                  <a:srgbClr val="0070C0"/>
                </a:solidFill>
                <a:latin typeface="Montserrat" pitchFamily="2" charset="77"/>
              </a:rPr>
              <a:t>cryo-free operation</a:t>
            </a:r>
            <a:r>
              <a:rPr lang="en-US" sz="2200" dirty="0">
                <a:solidFill>
                  <a:srgbClr val="0070C0"/>
                </a:solidFill>
                <a:latin typeface="Montserrat" pitchFamily="2" charset="77"/>
              </a:rPr>
              <a:t>.</a:t>
            </a:r>
          </a:p>
          <a:p>
            <a:pPr lvl="1">
              <a:spcBef>
                <a:spcPts val="1200"/>
              </a:spcBef>
            </a:pPr>
            <a:r>
              <a:rPr lang="en-US" sz="2600" b="1" dirty="0">
                <a:solidFill>
                  <a:srgbClr val="0070C0"/>
                </a:solidFill>
                <a:latin typeface="Montserrat" pitchFamily="2" charset="77"/>
              </a:rPr>
              <a:t>Wind turbine generators</a:t>
            </a:r>
          </a:p>
          <a:p>
            <a:pPr lvl="2">
              <a:spcBef>
                <a:spcPts val="1200"/>
              </a:spcBef>
            </a:pPr>
            <a:r>
              <a:rPr lang="en-US" sz="2200" dirty="0">
                <a:solidFill>
                  <a:srgbClr val="0070C0"/>
                </a:solidFill>
                <a:latin typeface="Montserrat" pitchFamily="2" charset="77"/>
              </a:rPr>
              <a:t>Compact generator essential ingredient for large turbines, the trend is now for &gt;&gt; 1 MW turbines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3D5A5B9-9CA3-1F2E-CE78-3A0A4A9E0D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4014" y="4033293"/>
            <a:ext cx="4690812" cy="1337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89B19DD-9E4B-60D9-4887-DD395AF5107D}"/>
              </a:ext>
            </a:extLst>
          </p:cNvPr>
          <p:cNvSpPr txBox="1"/>
          <p:nvPr/>
        </p:nvSpPr>
        <p:spPr>
          <a:xfrm>
            <a:off x="7426840" y="5359359"/>
            <a:ext cx="4977161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0" u="none" strike="noStrike" dirty="0">
                <a:solidFill>
                  <a:srgbClr val="1E2328"/>
                </a:solidFill>
                <a:effectLst/>
              </a:rPr>
              <a:t>(left) The 3.6 MW </a:t>
            </a:r>
            <a:r>
              <a:rPr lang="en-GB" sz="1400" b="0" u="none" strike="noStrike" dirty="0" err="1">
                <a:solidFill>
                  <a:srgbClr val="1E2328"/>
                </a:solidFill>
                <a:effectLst/>
              </a:rPr>
              <a:t>EcoSwing</a:t>
            </a:r>
            <a:r>
              <a:rPr lang="en-GB" sz="1400" b="0" u="none" strike="noStrike" dirty="0">
                <a:solidFill>
                  <a:srgbClr val="1E2328"/>
                </a:solidFill>
                <a:effectLst/>
              </a:rPr>
              <a:t> HTS generator (blue, 4 m diameter) next to its conventional counterpart with the same power rating (red, 5.4 m diameter), prior to (right) its lift onto the turbine </a:t>
            </a:r>
            <a:r>
              <a:rPr lang="en-US" sz="1200" dirty="0"/>
              <a:t>https://</a:t>
            </a:r>
            <a:r>
              <a:rPr lang="en-US" sz="1200" dirty="0" err="1"/>
              <a:t>www.utwente.nl</a:t>
            </a:r>
            <a:r>
              <a:rPr lang="en-US" sz="1200" dirty="0"/>
              <a:t>/</a:t>
            </a:r>
            <a:r>
              <a:rPr lang="en-US" sz="1200" dirty="0" err="1"/>
              <a:t>en</a:t>
            </a:r>
            <a:r>
              <a:rPr lang="en-US" sz="1200" dirty="0"/>
              <a:t>/</a:t>
            </a:r>
            <a:r>
              <a:rPr lang="en-US" sz="1200" dirty="0" err="1"/>
              <a:t>tnw</a:t>
            </a:r>
            <a:r>
              <a:rPr lang="en-US" sz="1200" dirty="0"/>
              <a:t>/</a:t>
            </a:r>
            <a:r>
              <a:rPr lang="en-US" sz="1200" dirty="0" err="1"/>
              <a:t>ems</a:t>
            </a:r>
            <a:r>
              <a:rPr lang="en-US" sz="1200" dirty="0"/>
              <a:t>/research/</a:t>
            </a:r>
            <a:r>
              <a:rPr lang="en-US" sz="1200" dirty="0" err="1"/>
              <a:t>sust</a:t>
            </a:r>
            <a:r>
              <a:rPr lang="en-US" sz="1200" dirty="0"/>
              <a:t>/</a:t>
            </a:r>
            <a:r>
              <a:rPr lang="en-US" sz="1200" dirty="0" err="1"/>
              <a:t>EcoSwing</a:t>
            </a:r>
            <a:r>
              <a:rPr lang="en-US" sz="1200" dirty="0"/>
              <a:t>/</a:t>
            </a:r>
          </a:p>
        </p:txBody>
      </p:sp>
      <p:pic>
        <p:nvPicPr>
          <p:cNvPr id="1028" name="Picture 4" descr="The magnet sits on a trolley">
            <a:extLst>
              <a:ext uri="{FF2B5EF4-FFF2-40B4-BE49-F238E27FC236}">
                <a16:creationId xmlns:a16="http://schemas.microsoft.com/office/drawing/2014/main" id="{05C90A19-4D7A-FEDC-1301-8D4ACDC6391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58" t="25627" r="27886" b="24065"/>
          <a:stretch/>
        </p:blipFill>
        <p:spPr bwMode="auto">
          <a:xfrm>
            <a:off x="7464014" y="1975555"/>
            <a:ext cx="2638991" cy="2001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7B77120-4101-ED79-3B79-BC4706D99A72}"/>
              </a:ext>
            </a:extLst>
          </p:cNvPr>
          <p:cNvSpPr txBox="1"/>
          <p:nvPr/>
        </p:nvSpPr>
        <p:spPr>
          <a:xfrm>
            <a:off x="10140179" y="2266780"/>
            <a:ext cx="2088995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UHF MRI (11.7 T) developed by CEA and manufactured by ASG Superconductors  </a:t>
            </a:r>
          </a:p>
        </p:txBody>
      </p:sp>
      <p:sp>
        <p:nvSpPr>
          <p:cNvPr id="14" name="Title 2">
            <a:extLst>
              <a:ext uri="{FF2B5EF4-FFF2-40B4-BE49-F238E27FC236}">
                <a16:creationId xmlns:a16="http://schemas.microsoft.com/office/drawing/2014/main" id="{8A1B25E1-D732-4A99-4368-FB811EB604F9}"/>
              </a:ext>
            </a:extLst>
          </p:cNvPr>
          <p:cNvSpPr txBox="1">
            <a:spLocks/>
          </p:cNvSpPr>
          <p:nvPr/>
        </p:nvSpPr>
        <p:spPr>
          <a:xfrm>
            <a:off x="1501827" y="114084"/>
            <a:ext cx="9358185" cy="1063315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Relevance to Science and Society of not/metal insulated </a:t>
            </a:r>
            <a:r>
              <a:rPr lang="en-US" sz="3700" dirty="0" err="1">
                <a:solidFill>
                  <a:srgbClr val="C00000"/>
                </a:solidFill>
                <a:latin typeface="Montserrat" pitchFamily="2" charset="77"/>
              </a:rPr>
              <a:t>ReBCO</a:t>
            </a:r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 coils 2/2</a:t>
            </a:r>
          </a:p>
        </p:txBody>
      </p:sp>
    </p:spTree>
    <p:extLst>
      <p:ext uri="{BB962C8B-B14F-4D97-AF65-F5344CB8AC3E}">
        <p14:creationId xmlns:p14="http://schemas.microsoft.com/office/powerpoint/2010/main" val="2527796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21A30F8-6D3F-19A4-DB3B-D6885F6A0F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22</a:t>
            </a:fld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EF65B6-8258-653A-A83E-53D85C0B5BA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</a:t>
            </a:r>
            <a:r>
              <a:rPr lang="en-GB" baseline="30000"/>
              <a:t>nd</a:t>
            </a:r>
            <a:r>
              <a:rPr lang="en-GB"/>
              <a:t> IMCC Annual Meeting</a:t>
            </a:r>
            <a:r>
              <a:rPr lang="fr-FR">
                <a:ea typeface="+mn-ea"/>
                <a:cs typeface="+mn-cs"/>
              </a:rPr>
              <a:t>, </a:t>
            </a:r>
            <a:r>
              <a:rPr lang="en-US">
                <a:ea typeface="Tahoma" panose="020B0604030504040204" pitchFamily="34" charset="0"/>
                <a:cs typeface="Tahoma" panose="020B0604030504040204" pitchFamily="34" charset="0"/>
              </a:rPr>
              <a:t>IJCLab - </a:t>
            </a:r>
            <a:fld id="{0AAE2CCA-E7FF-E04A-AE38-2BB115F8E4CC}" type="datetime1">
              <a:rPr lang="de-CH" smtClean="0"/>
              <a:t>20.06.23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C7E3E0-EEA3-8B7F-E323-3EED4A1070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81450" y="6482557"/>
            <a:ext cx="4694550" cy="365124"/>
          </a:xfrm>
        </p:spPr>
        <p:txBody>
          <a:bodyPr/>
          <a:lstStyle/>
          <a:p>
            <a:r>
              <a:rPr lang="en-GB"/>
              <a:t> Final cooling solenoid– B. Bordini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C1F1A1E-EF9B-1DCD-94E4-DDBB1D3096C0}"/>
              </a:ext>
            </a:extLst>
          </p:cNvPr>
          <p:cNvSpPr txBox="1">
            <a:spLocks/>
          </p:cNvSpPr>
          <p:nvPr/>
        </p:nvSpPr>
        <p:spPr>
          <a:xfrm>
            <a:off x="1449858" y="89210"/>
            <a:ext cx="9358185" cy="1063315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Main Conclusions</a:t>
            </a:r>
            <a:endParaRPr lang="en-US" sz="3300" dirty="0">
              <a:solidFill>
                <a:srgbClr val="C00000"/>
              </a:solidFill>
              <a:latin typeface="Montserrat" pitchFamily="2" charset="77"/>
            </a:endParaRP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0DD469FA-6C8B-2D9E-1976-93950898291F}"/>
              </a:ext>
            </a:extLst>
          </p:cNvPr>
          <p:cNvSpPr txBox="1">
            <a:spLocks/>
          </p:cNvSpPr>
          <p:nvPr/>
        </p:nvSpPr>
        <p:spPr>
          <a:xfrm>
            <a:off x="126919" y="1173159"/>
            <a:ext cx="12065081" cy="5393896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11150" indent="-306388">
              <a:spcBef>
                <a:spcPts val="2400"/>
              </a:spcBef>
            </a:pP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The conductor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critical  current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seems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not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to be a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limiting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factor for a all </a:t>
            </a:r>
            <a:r>
              <a:rPr lang="en-US" sz="2000" dirty="0" err="1">
                <a:solidFill>
                  <a:srgbClr val="0070C0"/>
                </a:solidFill>
                <a:latin typeface="Montserrat" pitchFamily="2" charset="77"/>
              </a:rPr>
              <a:t>ReBCO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 40-50 T solenoid with a 50 mm bore</a:t>
            </a:r>
          </a:p>
          <a:p>
            <a:pPr marL="311150" indent="-306388">
              <a:spcBef>
                <a:spcPts val="2400"/>
              </a:spcBef>
            </a:pP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The proposed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conceptual design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shows the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potential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for developing a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compact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40 T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final cooling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solenoid</a:t>
            </a:r>
          </a:p>
          <a:p>
            <a:pPr marL="311150" indent="-306388">
              <a:spcBef>
                <a:spcPts val="2400"/>
              </a:spcBef>
            </a:pP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Two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main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criticalities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have been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identified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:</a:t>
            </a:r>
          </a:p>
          <a:p>
            <a:pPr marL="711200" lvl="1" indent="-306388">
              <a:spcBef>
                <a:spcPts val="600"/>
              </a:spcBef>
            </a:pP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The </a:t>
            </a:r>
            <a:r>
              <a:rPr lang="en-US" sz="1800" b="1" dirty="0">
                <a:solidFill>
                  <a:srgbClr val="0070C0"/>
                </a:solidFill>
                <a:latin typeface="Montserrat" pitchFamily="2" charset="77"/>
              </a:rPr>
              <a:t>electro-mechanical</a:t>
            </a: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 design </a:t>
            </a:r>
            <a:r>
              <a:rPr lang="en-US" sz="1800" dirty="0">
                <a:solidFill>
                  <a:srgbClr val="0070C0"/>
                </a:solidFill>
                <a:latin typeface="Montserrat" pitchFamily="2" charset="77"/>
                <a:sym typeface="Wingdings" pitchFamily="2" charset="2"/>
              </a:rPr>
              <a:t></a:t>
            </a: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 </a:t>
            </a:r>
            <a:r>
              <a:rPr lang="en-US" sz="1800" b="1" dirty="0">
                <a:solidFill>
                  <a:srgbClr val="0070C0"/>
                </a:solidFill>
                <a:latin typeface="Montserrat" pitchFamily="2" charset="77"/>
              </a:rPr>
              <a:t>stresses</a:t>
            </a: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 on the </a:t>
            </a:r>
            <a:r>
              <a:rPr lang="en-US" sz="1800" b="1" dirty="0">
                <a:solidFill>
                  <a:srgbClr val="0070C0"/>
                </a:solidFill>
                <a:latin typeface="Montserrat" pitchFamily="2" charset="77"/>
              </a:rPr>
              <a:t>conductor</a:t>
            </a: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 are very large</a:t>
            </a:r>
          </a:p>
          <a:p>
            <a:pPr marL="711200" lvl="1" indent="-306388">
              <a:spcBef>
                <a:spcPts val="600"/>
              </a:spcBef>
            </a:pP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The </a:t>
            </a:r>
            <a:r>
              <a:rPr lang="en-US" sz="1800" b="1" dirty="0">
                <a:solidFill>
                  <a:srgbClr val="0070C0"/>
                </a:solidFill>
                <a:latin typeface="Montserrat" pitchFamily="2" charset="77"/>
              </a:rPr>
              <a:t>electrodynamics</a:t>
            </a: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 and </a:t>
            </a:r>
            <a:r>
              <a:rPr lang="en-US" sz="1800" b="1" dirty="0">
                <a:solidFill>
                  <a:srgbClr val="0070C0"/>
                </a:solidFill>
                <a:latin typeface="Montserrat" pitchFamily="2" charset="77"/>
              </a:rPr>
              <a:t>protection</a:t>
            </a: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 of the magnet </a:t>
            </a:r>
            <a:r>
              <a:rPr lang="en-US" sz="1800" dirty="0">
                <a:solidFill>
                  <a:srgbClr val="0070C0"/>
                </a:solidFill>
                <a:latin typeface="Montserrat" pitchFamily="2" charset="77"/>
                <a:sym typeface="Wingdings" pitchFamily="2" charset="2"/>
              </a:rPr>
              <a:t></a:t>
            </a: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 </a:t>
            </a:r>
            <a:r>
              <a:rPr lang="en-US" sz="1800" b="1" dirty="0">
                <a:solidFill>
                  <a:srgbClr val="0070C0"/>
                </a:solidFill>
                <a:latin typeface="Montserrat" pitchFamily="2" charset="77"/>
              </a:rPr>
              <a:t>complex transients </a:t>
            </a: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to control</a:t>
            </a:r>
          </a:p>
          <a:p>
            <a:pPr marL="311150" indent="-306388">
              <a:spcBef>
                <a:spcPts val="2400"/>
              </a:spcBef>
            </a:pP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CERN, INFN, CEA, CNRS, PSI, </a:t>
            </a:r>
            <a:r>
              <a:rPr lang="en-US" sz="2000" dirty="0" err="1">
                <a:solidFill>
                  <a:srgbClr val="0070C0"/>
                </a:solidFill>
                <a:latin typeface="Montserrat" pitchFamily="2" charset="77"/>
              </a:rPr>
              <a:t>UniGE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, SOTON, </a:t>
            </a:r>
            <a:r>
              <a:rPr lang="en-US" sz="2000" dirty="0" err="1">
                <a:solidFill>
                  <a:srgbClr val="0070C0"/>
                </a:solidFill>
                <a:latin typeface="Montserrat" pitchFamily="2" charset="77"/>
              </a:rPr>
              <a:t>UniTwente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started to tackle these criticalities via modeling and experimental activities* </a:t>
            </a:r>
          </a:p>
          <a:p>
            <a:pPr marL="311150" indent="-306388">
              <a:spcBef>
                <a:spcPts val="2400"/>
              </a:spcBef>
            </a:pP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Enthusiastic young researcher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strongly push the fast progresses of the project</a:t>
            </a:r>
          </a:p>
          <a:p>
            <a:pPr marL="311150" indent="-306388">
              <a:spcBef>
                <a:spcPts val="2400"/>
              </a:spcBef>
            </a:pP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If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proven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successful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, this technology will have a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huge relevance to Science and Society </a:t>
            </a:r>
          </a:p>
          <a:p>
            <a:pPr marL="311150" indent="-306388">
              <a:spcBef>
                <a:spcPts val="2400"/>
              </a:spcBef>
            </a:pPr>
            <a:endParaRPr lang="en-US" sz="2000" dirty="0">
              <a:solidFill>
                <a:srgbClr val="0070C0"/>
              </a:solidFill>
              <a:latin typeface="Montserrat" pitchFamily="2" charset="77"/>
            </a:endParaRPr>
          </a:p>
          <a:p>
            <a:pPr marL="311150" indent="-306388">
              <a:spcBef>
                <a:spcPts val="2400"/>
              </a:spcBef>
            </a:pPr>
            <a:endParaRPr lang="en-US" sz="2400" dirty="0">
              <a:solidFill>
                <a:srgbClr val="0070C0"/>
              </a:solidFill>
              <a:latin typeface="Montserrat" pitchFamily="2" charset="77"/>
            </a:endParaRPr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F8482C68-1E8E-6431-8D7D-BF96BDF83EBF}"/>
              </a:ext>
            </a:extLst>
          </p:cNvPr>
          <p:cNvSpPr txBox="1">
            <a:spLocks/>
          </p:cNvSpPr>
          <p:nvPr/>
        </p:nvSpPr>
        <p:spPr>
          <a:xfrm>
            <a:off x="6096000" y="6279487"/>
            <a:ext cx="6682108" cy="364871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1600" dirty="0">
                <a:solidFill>
                  <a:srgbClr val="FF0000"/>
                </a:solidFill>
                <a:latin typeface="Montserrat" pitchFamily="2" charset="77"/>
              </a:rPr>
              <a:t>*More on experimental activities in appendix</a:t>
            </a:r>
          </a:p>
        </p:txBody>
      </p:sp>
    </p:spTree>
    <p:extLst>
      <p:ext uri="{BB962C8B-B14F-4D97-AF65-F5344CB8AC3E}">
        <p14:creationId xmlns:p14="http://schemas.microsoft.com/office/powerpoint/2010/main" val="3791691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B6CAF5-C531-5353-8D0B-99AC3A5F37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308" y="2458275"/>
            <a:ext cx="11539576" cy="2202625"/>
          </a:xfrm>
          <a:noFill/>
        </p:spPr>
        <p:txBody>
          <a:bodyPr tIns="0" bIns="0"/>
          <a:lstStyle/>
          <a:p>
            <a:r>
              <a:rPr lang="en-US" sz="73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Thank You For the Attention</a:t>
            </a:r>
          </a:p>
        </p:txBody>
      </p:sp>
    </p:spTree>
    <p:extLst>
      <p:ext uri="{BB962C8B-B14F-4D97-AF65-F5344CB8AC3E}">
        <p14:creationId xmlns:p14="http://schemas.microsoft.com/office/powerpoint/2010/main" val="241572456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B620316-3DC8-297D-A18F-E791F88E0F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24</a:t>
            </a:fld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37ECB8-6FAA-ADB3-C1EF-00B3E7B2587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</a:t>
            </a:r>
            <a:r>
              <a:rPr lang="en-GB" baseline="30000"/>
              <a:t>nd</a:t>
            </a:r>
            <a:r>
              <a:rPr lang="en-GB"/>
              <a:t> IMCC Annual Meeting</a:t>
            </a:r>
            <a:r>
              <a:rPr lang="fr-FR">
                <a:ea typeface="+mn-ea"/>
                <a:cs typeface="+mn-cs"/>
              </a:rPr>
              <a:t>, </a:t>
            </a:r>
            <a:r>
              <a:rPr lang="en-US">
                <a:ea typeface="Tahoma" panose="020B0604030504040204" pitchFamily="34" charset="0"/>
                <a:cs typeface="Tahoma" panose="020B0604030504040204" pitchFamily="34" charset="0"/>
              </a:rPr>
              <a:t>IJCLab - </a:t>
            </a:r>
            <a:fld id="{223A6E90-7DC7-2645-A40C-C446C261E36A}" type="datetime1">
              <a:rPr lang="de-CH" smtClean="0"/>
              <a:t>20.06.23</a:t>
            </a:fld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1FE7C76-4638-F800-C152-3A750A9EA415}"/>
              </a:ext>
            </a:extLst>
          </p:cNvPr>
          <p:cNvSpPr txBox="1"/>
          <p:nvPr/>
        </p:nvSpPr>
        <p:spPr>
          <a:xfrm>
            <a:off x="3048000" y="2821141"/>
            <a:ext cx="6096000" cy="12157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7300" b="1" dirty="0">
                <a:solidFill>
                  <a:srgbClr val="FF000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Montserrat" pitchFamily="2" charset="77"/>
              </a:rPr>
              <a:t>APPENDIX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3891061-5C1F-0458-D115-BFAA827047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81450" y="6482557"/>
            <a:ext cx="4694550" cy="365124"/>
          </a:xfrm>
        </p:spPr>
        <p:txBody>
          <a:bodyPr/>
          <a:lstStyle/>
          <a:p>
            <a:r>
              <a:rPr lang="en-GB"/>
              <a:t> Final cooling solenoid– B. Bordini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684640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FA5FBFA-7C58-C9F7-E497-4953627307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25</a:t>
            </a:fld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FF0608-D9B8-E131-9501-69F8A5329CB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</a:t>
            </a:r>
            <a:r>
              <a:rPr lang="en-GB" baseline="30000"/>
              <a:t>nd</a:t>
            </a:r>
            <a:r>
              <a:rPr lang="en-GB"/>
              <a:t> IMCC Annual Meeting</a:t>
            </a:r>
            <a:r>
              <a:rPr lang="fr-FR">
                <a:ea typeface="+mn-ea"/>
                <a:cs typeface="+mn-cs"/>
              </a:rPr>
              <a:t>, </a:t>
            </a:r>
            <a:r>
              <a:rPr lang="en-US">
                <a:ea typeface="Tahoma" panose="020B0604030504040204" pitchFamily="34" charset="0"/>
                <a:cs typeface="Tahoma" panose="020B0604030504040204" pitchFamily="34" charset="0"/>
              </a:rPr>
              <a:t>IJCLab - </a:t>
            </a:r>
            <a:fld id="{F412FEB5-0437-B94C-B793-9C5E3FAA52F4}" type="datetime1">
              <a:rPr lang="de-CH" smtClean="0"/>
              <a:t>20.06.23</a:t>
            </a:fld>
            <a:endParaRPr lang="en-GB" dirty="0"/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D93E68E1-7601-7F98-8A17-BDC014FD3C2E}"/>
              </a:ext>
            </a:extLst>
          </p:cNvPr>
          <p:cNvSpPr txBox="1">
            <a:spLocks/>
          </p:cNvSpPr>
          <p:nvPr/>
        </p:nvSpPr>
        <p:spPr>
          <a:xfrm>
            <a:off x="1416907" y="74462"/>
            <a:ext cx="9849807" cy="1109428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Mechanical Analysis I </a:t>
            </a:r>
          </a:p>
          <a:p>
            <a:r>
              <a:rPr lang="en-US" sz="3300" dirty="0">
                <a:solidFill>
                  <a:srgbClr val="C00000"/>
                </a:solidFill>
                <a:latin typeface="Montserrat" pitchFamily="2" charset="77"/>
              </a:rPr>
              <a:t>assumptions and analysis</a:t>
            </a:r>
          </a:p>
        </p:txBody>
      </p:sp>
      <p:sp>
        <p:nvSpPr>
          <p:cNvPr id="16" name="Content Placeholder 1">
            <a:extLst>
              <a:ext uri="{FF2B5EF4-FFF2-40B4-BE49-F238E27FC236}">
                <a16:creationId xmlns:a16="http://schemas.microsoft.com/office/drawing/2014/main" id="{9BE1725F-851F-C605-8674-3F0F295EBF3B}"/>
              </a:ext>
            </a:extLst>
          </p:cNvPr>
          <p:cNvSpPr txBox="1">
            <a:spLocks/>
          </p:cNvSpPr>
          <p:nvPr/>
        </p:nvSpPr>
        <p:spPr>
          <a:xfrm>
            <a:off x="-8970" y="5058197"/>
            <a:ext cx="12209938" cy="152766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563" lvl="1" indent="-173038"/>
            <a:endParaRPr lang="en-US" sz="2000" dirty="0">
              <a:solidFill>
                <a:srgbClr val="0070C0"/>
              </a:solidFill>
              <a:latin typeface="Montserrat" pitchFamily="2" charset="77"/>
            </a:endParaRP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612E4BC3-9666-BEB1-5F9C-95C46E44D00E}"/>
              </a:ext>
            </a:extLst>
          </p:cNvPr>
          <p:cNvSpPr txBox="1">
            <a:spLocks/>
          </p:cNvSpPr>
          <p:nvPr/>
        </p:nvSpPr>
        <p:spPr>
          <a:xfrm>
            <a:off x="0" y="1289550"/>
            <a:ext cx="12209938" cy="1084181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11150" indent="-306388">
              <a:spcBef>
                <a:spcPts val="1200"/>
              </a:spcBef>
            </a:pPr>
            <a:r>
              <a:rPr lang="en-US" sz="2200" dirty="0">
                <a:solidFill>
                  <a:srgbClr val="0070C0"/>
                </a:solidFill>
                <a:latin typeface="Montserrat" pitchFamily="2" charset="77"/>
              </a:rPr>
              <a:t>Main assumptions: fully elastic, Isotropic approximated Young Modulus (150 MPa); no thermal contraction; 200 MPa coil precompression; 100 𝜇m thick </a:t>
            </a:r>
            <a:r>
              <a:rPr lang="en-US" sz="2200" dirty="0" err="1">
                <a:solidFill>
                  <a:srgbClr val="0070C0"/>
                </a:solidFill>
                <a:latin typeface="Montserrat" pitchFamily="2" charset="77"/>
              </a:rPr>
              <a:t>ReBCO</a:t>
            </a:r>
            <a:r>
              <a:rPr lang="en-US" sz="2200" dirty="0">
                <a:solidFill>
                  <a:srgbClr val="0070C0"/>
                </a:solidFill>
                <a:latin typeface="Montserrat" pitchFamily="2" charset="77"/>
              </a:rPr>
              <a:t> tape with 50 𝜇m of Hastelloy and 40 𝜇m Cu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118FB37-8B0D-24F3-8495-C4D00F2DD615}"/>
              </a:ext>
            </a:extLst>
          </p:cNvPr>
          <p:cNvGrpSpPr/>
          <p:nvPr/>
        </p:nvGrpSpPr>
        <p:grpSpPr>
          <a:xfrm>
            <a:off x="9231885" y="2721761"/>
            <a:ext cx="2877756" cy="3525017"/>
            <a:chOff x="9247632" y="2913411"/>
            <a:chExt cx="2877756" cy="3525017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42ACFD61-3251-AF61-74CC-04E8A6EF68A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0247" t="4520" r="1805"/>
            <a:stretch/>
          </p:blipFill>
          <p:spPr>
            <a:xfrm>
              <a:off x="9247632" y="2913411"/>
              <a:ext cx="2877756" cy="3525017"/>
            </a:xfrm>
            <a:prstGeom prst="rect">
              <a:avLst/>
            </a:prstGeom>
            <a:ln>
              <a:noFill/>
              <a:prstDash val="sysDash"/>
            </a:ln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5CDA7AC0-2F8A-DD6E-9F18-56F1E225A8C0}"/>
                    </a:ext>
                  </a:extLst>
                </p:cNvPr>
                <p:cNvSpPr txBox="1"/>
                <p:nvPr/>
              </p:nvSpPr>
              <p:spPr>
                <a:xfrm rot="5400000">
                  <a:off x="9848115" y="4420971"/>
                  <a:ext cx="3257326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>
                      <a:solidFill>
                        <a:schemeClr val="accent5"/>
                      </a:solidFill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rPr>
                    <a:t>Radial Stress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𝑟𝑟</m:t>
                          </m:r>
                        </m:sub>
                      </m:sSub>
                      <m:r>
                        <a:rPr lang="en-US" b="0" i="0" smtClean="0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a14:m>
                  <a:r>
                    <a:rPr lang="en-US" dirty="0">
                      <a:solidFill>
                        <a:schemeClr val="accent5"/>
                      </a:solidFill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rPr>
                    <a:t>, MPa</a:t>
                  </a:r>
                </a:p>
              </p:txBody>
            </p:sp>
          </mc:Choice>
          <mc:Fallback xmlns="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E60EFDC7-71B1-09C5-1AE5-AE43FCC739B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5400000">
                  <a:off x="9848115" y="4420971"/>
                  <a:ext cx="3257326" cy="461665"/>
                </a:xfrm>
                <a:prstGeom prst="rect">
                  <a:avLst/>
                </a:prstGeom>
                <a:blipFill>
                  <a:blip r:embed="rId4"/>
                  <a:stretch>
                    <a:fillRect l="-29730" t="-2335" r="-10811" b="-2724"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FDEA8867-FE81-6F27-B70A-4046B8F7D98E}"/>
              </a:ext>
            </a:extLst>
          </p:cNvPr>
          <p:cNvGrpSpPr/>
          <p:nvPr/>
        </p:nvGrpSpPr>
        <p:grpSpPr>
          <a:xfrm>
            <a:off x="5497816" y="2719057"/>
            <a:ext cx="3606990" cy="3557868"/>
            <a:chOff x="5610162" y="2923232"/>
            <a:chExt cx="3606990" cy="3557868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0EC1BD51-A221-60E9-E4B7-6EB44359F0D3}"/>
                </a:ext>
              </a:extLst>
            </p:cNvPr>
            <p:cNvGrpSpPr/>
            <p:nvPr/>
          </p:nvGrpSpPr>
          <p:grpSpPr>
            <a:xfrm>
              <a:off x="5610162" y="2923232"/>
              <a:ext cx="3606990" cy="3557868"/>
              <a:chOff x="5951538" y="2880560"/>
              <a:chExt cx="3606990" cy="3557868"/>
            </a:xfrm>
          </p:grpSpPr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0A8E7CF2-47FB-2ABB-1D9B-B899580D165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t="4520" r="2300"/>
              <a:stretch/>
            </p:blipFill>
            <p:spPr>
              <a:xfrm>
                <a:off x="5951538" y="2913411"/>
                <a:ext cx="3606990" cy="3525017"/>
              </a:xfrm>
              <a:prstGeom prst="rect">
                <a:avLst/>
              </a:prstGeom>
              <a:ln>
                <a:noFill/>
                <a:prstDash val="sysDash"/>
              </a:ln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4" name="TextBox 13">
                    <a:extLst>
                      <a:ext uri="{FF2B5EF4-FFF2-40B4-BE49-F238E27FC236}">
                        <a16:creationId xmlns:a16="http://schemas.microsoft.com/office/drawing/2014/main" id="{36739D01-3350-B6E5-C5C7-B561A77BF244}"/>
                      </a:ext>
                    </a:extLst>
                  </p:cNvPr>
                  <p:cNvSpPr txBox="1"/>
                  <p:nvPr/>
                </p:nvSpPr>
                <p:spPr>
                  <a:xfrm rot="5400000">
                    <a:off x="7323134" y="4419384"/>
                    <a:ext cx="3159790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dirty="0">
                        <a:solidFill>
                          <a:schemeClr val="accent5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rPr>
                      <a:t>Hoop Stress </a:t>
                    </a: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i="1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  <m:r>
                              <a:rPr lang="en-US" i="1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  <m:r>
                              <a:rPr lang="en-US" b="0" i="1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</m:sub>
                        </m:sSub>
                      </m:oMath>
                    </a14:m>
                    <a:r>
                      <a:rPr lang="en-US" dirty="0">
                        <a:solidFill>
                          <a:schemeClr val="accent5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rPr>
                      <a:t>, MPa</a:t>
                    </a:r>
                  </a:p>
                </p:txBody>
              </p:sp>
            </mc:Choice>
            <mc:Fallback xmlns="">
              <p:sp>
                <p:nvSpPr>
                  <p:cNvPr id="7" name="TextBox 6">
                    <a:extLst>
                      <a:ext uri="{FF2B5EF4-FFF2-40B4-BE49-F238E27FC236}">
                        <a16:creationId xmlns:a16="http://schemas.microsoft.com/office/drawing/2014/main" id="{DC832E82-C3C1-B328-E222-C5EF885BED48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5400000">
                    <a:off x="7323134" y="4419384"/>
                    <a:ext cx="3159790" cy="461665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l="-29730" t="-2811" r="-8108" b="-2811"/>
                    </a:stretch>
                  </a:blipFill>
                </p:spPr>
                <p:txBody>
                  <a:bodyPr/>
                  <a:lstStyle/>
                  <a:p>
                    <a:r>
                      <a:rPr lang="en-CH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AF4AADE-5186-AE15-1E5D-F1214008F192}"/>
                  </a:ext>
                </a:extLst>
              </p:cNvPr>
              <p:cNvSpPr txBox="1"/>
              <p:nvPr/>
            </p:nvSpPr>
            <p:spPr>
              <a:xfrm rot="16200000">
                <a:off x="5813089" y="3376883"/>
                <a:ext cx="1269645" cy="276999"/>
              </a:xfrm>
              <a:prstGeom prst="rect">
                <a:avLst/>
              </a:prstGeom>
              <a:noFill/>
              <a:ln>
                <a:noFill/>
                <a:prstDash val="sysDash"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/>
                  <a:t>‘Correction’ Coil</a:t>
                </a:r>
                <a:endParaRPr lang="en-GB" sz="1200" dirty="0"/>
              </a:p>
            </p:txBody>
          </p:sp>
          <p:cxnSp>
            <p:nvCxnSpPr>
              <p:cNvPr id="17" name="Straight Arrow Connector 16">
                <a:extLst>
                  <a:ext uri="{FF2B5EF4-FFF2-40B4-BE49-F238E27FC236}">
                    <a16:creationId xmlns:a16="http://schemas.microsoft.com/office/drawing/2014/main" id="{16DD884D-C925-54DA-44EF-058D0A5B758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6586411" y="3161218"/>
                <a:ext cx="509333" cy="354163"/>
              </a:xfrm>
              <a:prstGeom prst="straightConnector1">
                <a:avLst/>
              </a:prstGeom>
              <a:solidFill>
                <a:srgbClr val="FFFF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oval" w="sm" len="sm"/>
                <a:tailEnd type="none" w="sm" len="sm"/>
              </a:ln>
              <a:effectLst/>
            </p:spPr>
          </p:cxnSp>
          <p:cxnSp>
            <p:nvCxnSpPr>
              <p:cNvPr id="18" name="Straight Arrow Connector 17">
                <a:extLst>
                  <a:ext uri="{FF2B5EF4-FFF2-40B4-BE49-F238E27FC236}">
                    <a16:creationId xmlns:a16="http://schemas.microsoft.com/office/drawing/2014/main" id="{8FF8FD35-5EC4-F6C5-AB8D-21D919F6F5B3}"/>
                  </a:ext>
                </a:extLst>
              </p:cNvPr>
              <p:cNvCxnSpPr>
                <a:cxnSpLocks/>
                <a:endCxn id="15" idx="2"/>
              </p:cNvCxnSpPr>
              <p:nvPr/>
            </p:nvCxnSpPr>
            <p:spPr bwMode="auto">
              <a:xfrm flipH="1">
                <a:off x="6586411" y="3261360"/>
                <a:ext cx="588581" cy="254022"/>
              </a:xfrm>
              <a:prstGeom prst="straightConnector1">
                <a:avLst/>
              </a:prstGeom>
              <a:solidFill>
                <a:srgbClr val="FFFF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oval" w="sm" len="sm"/>
                <a:tailEnd type="none" w="sm" len="sm"/>
              </a:ln>
              <a:effectLst/>
            </p:spPr>
          </p:cxnSp>
          <p:cxnSp>
            <p:nvCxnSpPr>
              <p:cNvPr id="19" name="Straight Arrow Connector 18">
                <a:extLst>
                  <a:ext uri="{FF2B5EF4-FFF2-40B4-BE49-F238E27FC236}">
                    <a16:creationId xmlns:a16="http://schemas.microsoft.com/office/drawing/2014/main" id="{B9D7C4A5-EFF8-92D4-E35C-BEB353C265AE}"/>
                  </a:ext>
                </a:extLst>
              </p:cNvPr>
              <p:cNvCxnSpPr>
                <a:cxnSpLocks/>
                <a:endCxn id="15" idx="2"/>
              </p:cNvCxnSpPr>
              <p:nvPr/>
            </p:nvCxnSpPr>
            <p:spPr bwMode="auto">
              <a:xfrm flipH="1">
                <a:off x="6586411" y="3383531"/>
                <a:ext cx="588581" cy="131851"/>
              </a:xfrm>
              <a:prstGeom prst="straightConnector1">
                <a:avLst/>
              </a:prstGeom>
              <a:solidFill>
                <a:srgbClr val="FFFF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oval" w="sm" len="sm"/>
                <a:tailEnd type="none" w="sm" len="sm"/>
              </a:ln>
              <a:effectLst/>
            </p:spPr>
          </p:cxn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F2ABAF63-5866-7C5A-3030-4F96FD9DD417}"/>
                  </a:ext>
                </a:extLst>
              </p:cNvPr>
              <p:cNvSpPr txBox="1"/>
              <p:nvPr/>
            </p:nvSpPr>
            <p:spPr>
              <a:xfrm rot="16200000">
                <a:off x="5813089" y="4768699"/>
                <a:ext cx="1269645" cy="276999"/>
              </a:xfrm>
              <a:prstGeom prst="rect">
                <a:avLst/>
              </a:prstGeom>
              <a:noFill/>
              <a:ln>
                <a:noFill/>
                <a:prstDash val="sysDash"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/>
                  <a:t>‘Modular’ Coil</a:t>
                </a:r>
                <a:endParaRPr lang="en-GB" sz="1200" dirty="0"/>
              </a:p>
            </p:txBody>
          </p:sp>
          <p:cxnSp>
            <p:nvCxnSpPr>
              <p:cNvPr id="21" name="Straight Arrow Connector 20">
                <a:extLst>
                  <a:ext uri="{FF2B5EF4-FFF2-40B4-BE49-F238E27FC236}">
                    <a16:creationId xmlns:a16="http://schemas.microsoft.com/office/drawing/2014/main" id="{711C429C-BC46-A8F4-74B3-1520D7910FDD}"/>
                  </a:ext>
                </a:extLst>
              </p:cNvPr>
              <p:cNvCxnSpPr>
                <a:cxnSpLocks/>
                <a:endCxn id="20" idx="2"/>
              </p:cNvCxnSpPr>
              <p:nvPr/>
            </p:nvCxnSpPr>
            <p:spPr bwMode="auto">
              <a:xfrm flipH="1">
                <a:off x="6586411" y="3515381"/>
                <a:ext cx="588581" cy="1391817"/>
              </a:xfrm>
              <a:prstGeom prst="straightConnector1">
                <a:avLst/>
              </a:prstGeom>
              <a:solidFill>
                <a:srgbClr val="FFFF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oval" w="sm" len="sm"/>
                <a:tailEnd type="none" w="sm" len="sm"/>
              </a:ln>
              <a:effectLst/>
            </p:spPr>
          </p:cxnSp>
          <p:cxnSp>
            <p:nvCxnSpPr>
              <p:cNvPr id="22" name="Straight Arrow Connector 21">
                <a:extLst>
                  <a:ext uri="{FF2B5EF4-FFF2-40B4-BE49-F238E27FC236}">
                    <a16:creationId xmlns:a16="http://schemas.microsoft.com/office/drawing/2014/main" id="{169CE1BB-90C1-DC19-8232-B11ED9AC2F1F}"/>
                  </a:ext>
                </a:extLst>
              </p:cNvPr>
              <p:cNvCxnSpPr>
                <a:cxnSpLocks/>
                <a:endCxn id="20" idx="2"/>
              </p:cNvCxnSpPr>
              <p:nvPr/>
            </p:nvCxnSpPr>
            <p:spPr bwMode="auto">
              <a:xfrm flipH="1" flipV="1">
                <a:off x="6586411" y="4907198"/>
                <a:ext cx="545370" cy="1225378"/>
              </a:xfrm>
              <a:prstGeom prst="straightConnector1">
                <a:avLst/>
              </a:prstGeom>
              <a:solidFill>
                <a:srgbClr val="FFFF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oval" w="sm" len="sm"/>
                <a:tailEnd type="none" w="sm" len="sm"/>
              </a:ln>
              <a:effectLst/>
            </p:spPr>
          </p:cxnSp>
        </p:grp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811291F1-93F0-0FA4-6061-9071FC35F64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565053" y="4207490"/>
              <a:ext cx="783439" cy="1048115"/>
            </a:xfrm>
            <a:prstGeom prst="rect">
              <a:avLst/>
            </a:prstGeom>
          </p:spPr>
        </p:pic>
      </p:grpSp>
      <p:sp>
        <p:nvSpPr>
          <p:cNvPr id="23" name="Footer Placeholder 22">
            <a:extLst>
              <a:ext uri="{FF2B5EF4-FFF2-40B4-BE49-F238E27FC236}">
                <a16:creationId xmlns:a16="http://schemas.microsoft.com/office/drawing/2014/main" id="{9E727087-B3B3-1B58-22B8-BC3F6E34E0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81450" y="6482557"/>
            <a:ext cx="4694550" cy="365124"/>
          </a:xfrm>
        </p:spPr>
        <p:txBody>
          <a:bodyPr/>
          <a:lstStyle/>
          <a:p>
            <a:r>
              <a:rPr lang="en-GB"/>
              <a:t> Final cooling solenoid– B. Bordini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346514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Picture 72">
            <a:extLst>
              <a:ext uri="{FF2B5EF4-FFF2-40B4-BE49-F238E27FC236}">
                <a16:creationId xmlns:a16="http://schemas.microsoft.com/office/drawing/2014/main" id="{BAE9FA02-A2E4-24D5-26F1-63D13FAE64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9993" y="3263171"/>
            <a:ext cx="5607331" cy="1567641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FA5FBFA-7C58-C9F7-E497-4953627307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26</a:t>
            </a:fld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FF0608-D9B8-E131-9501-69F8A5329CB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</a:t>
            </a:r>
            <a:r>
              <a:rPr lang="en-GB" baseline="30000"/>
              <a:t>nd</a:t>
            </a:r>
            <a:r>
              <a:rPr lang="en-GB"/>
              <a:t> IMCC Annual Meeting</a:t>
            </a:r>
            <a:r>
              <a:rPr lang="fr-FR">
                <a:ea typeface="+mn-ea"/>
                <a:cs typeface="+mn-cs"/>
              </a:rPr>
              <a:t>, </a:t>
            </a:r>
            <a:r>
              <a:rPr lang="en-US">
                <a:ea typeface="Tahoma" panose="020B0604030504040204" pitchFamily="34" charset="0"/>
                <a:cs typeface="Tahoma" panose="020B0604030504040204" pitchFamily="34" charset="0"/>
              </a:rPr>
              <a:t>IJCLab - </a:t>
            </a:r>
            <a:fld id="{7612C0A4-B896-AF4B-8484-AFE3DD116707}" type="datetime1">
              <a:rPr lang="de-CH" smtClean="0"/>
              <a:t>20.06.23</a:t>
            </a:fld>
            <a:endParaRPr lang="en-GB" dirty="0"/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D93E68E1-7601-7F98-8A17-BDC014FD3C2E}"/>
              </a:ext>
            </a:extLst>
          </p:cNvPr>
          <p:cNvSpPr txBox="1">
            <a:spLocks/>
          </p:cNvSpPr>
          <p:nvPr/>
        </p:nvSpPr>
        <p:spPr>
          <a:xfrm>
            <a:off x="1416907" y="74462"/>
            <a:ext cx="9358185" cy="1109428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Mechanical Analysis II </a:t>
            </a:r>
          </a:p>
          <a:p>
            <a:r>
              <a:rPr lang="en-US" sz="3300" dirty="0">
                <a:solidFill>
                  <a:srgbClr val="C00000"/>
                </a:solidFill>
                <a:latin typeface="Montserrat" pitchFamily="2" charset="77"/>
              </a:rPr>
              <a:t>assumptions and type of simulations </a:t>
            </a:r>
          </a:p>
        </p:txBody>
      </p:sp>
      <p:sp>
        <p:nvSpPr>
          <p:cNvPr id="16" name="Content Placeholder 1">
            <a:extLst>
              <a:ext uri="{FF2B5EF4-FFF2-40B4-BE49-F238E27FC236}">
                <a16:creationId xmlns:a16="http://schemas.microsoft.com/office/drawing/2014/main" id="{9BE1725F-851F-C605-8674-3F0F295EBF3B}"/>
              </a:ext>
            </a:extLst>
          </p:cNvPr>
          <p:cNvSpPr txBox="1">
            <a:spLocks/>
          </p:cNvSpPr>
          <p:nvPr/>
        </p:nvSpPr>
        <p:spPr>
          <a:xfrm>
            <a:off x="-8970" y="5058197"/>
            <a:ext cx="12209938" cy="152766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563" lvl="1" indent="-173038"/>
            <a:endParaRPr lang="en-US" sz="2000" dirty="0">
              <a:solidFill>
                <a:srgbClr val="0070C0"/>
              </a:solidFill>
              <a:latin typeface="Montserrat" pitchFamily="2" charset="77"/>
            </a:endParaRP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612E4BC3-9666-BEB1-5F9C-95C46E44D00E}"/>
              </a:ext>
            </a:extLst>
          </p:cNvPr>
          <p:cNvSpPr txBox="1">
            <a:spLocks/>
          </p:cNvSpPr>
          <p:nvPr/>
        </p:nvSpPr>
        <p:spPr>
          <a:xfrm>
            <a:off x="-21772" y="1281870"/>
            <a:ext cx="6804312" cy="297262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11150" indent="-306388">
              <a:spcBef>
                <a:spcPts val="1200"/>
              </a:spcBef>
            </a:pP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Main electromagnetic assumptions: uniform current density, infinite solenoid field distribution</a:t>
            </a:r>
          </a:p>
          <a:p>
            <a:pPr marL="711200" lvl="1" indent="-306388">
              <a:spcBef>
                <a:spcPts val="1200"/>
              </a:spcBef>
            </a:pPr>
            <a:r>
              <a:rPr lang="en-US" sz="1600" dirty="0">
                <a:solidFill>
                  <a:srgbClr val="0070C0"/>
                </a:solidFill>
                <a:latin typeface="Montserrat" pitchFamily="2" charset="77"/>
              </a:rPr>
              <a:t>representative of a ‘modular’ coil sufficiently  far from the solenoid extremities in stationary conditions </a:t>
            </a:r>
          </a:p>
          <a:p>
            <a:pPr marL="311150" indent="-306388">
              <a:spcBef>
                <a:spcPts val="1200"/>
              </a:spcBef>
            </a:pP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Main mechanical assumptions: fully elastic, orthotropic mechanical material properties </a:t>
            </a:r>
          </a:p>
          <a:p>
            <a:pPr marL="711200" lvl="1" indent="-306388">
              <a:spcBef>
                <a:spcPts val="1200"/>
              </a:spcBef>
            </a:pPr>
            <a:r>
              <a:rPr lang="en-US" sz="1600" dirty="0">
                <a:solidFill>
                  <a:srgbClr val="0070C0"/>
                </a:solidFill>
                <a:latin typeface="Montserrat" pitchFamily="2" charset="77"/>
              </a:rPr>
              <a:t>homogenized with different rule of mixtures depending on the considered property and direction  </a:t>
            </a:r>
          </a:p>
          <a:p>
            <a:pPr marL="311150" indent="-306388">
              <a:spcBef>
                <a:spcPts val="1200"/>
              </a:spcBef>
            </a:pPr>
            <a:endParaRPr lang="en-US" sz="2200" dirty="0">
              <a:solidFill>
                <a:srgbClr val="0070C0"/>
              </a:solidFill>
              <a:latin typeface="Montserrat" pitchFamily="2" charset="77"/>
            </a:endParaRPr>
          </a:p>
        </p:txBody>
      </p:sp>
      <p:pic>
        <p:nvPicPr>
          <p:cNvPr id="25" name="Picture 24" descr="Chart, scatter chart&#10;&#10;Description automatically generated">
            <a:extLst>
              <a:ext uri="{FF2B5EF4-FFF2-40B4-BE49-F238E27FC236}">
                <a16:creationId xmlns:a16="http://schemas.microsoft.com/office/drawing/2014/main" id="{06EA6B21-384E-5976-1C50-DBBA1B9AFE3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45"/>
          <a:stretch/>
        </p:blipFill>
        <p:spPr>
          <a:xfrm>
            <a:off x="9679219" y="1162868"/>
            <a:ext cx="2521749" cy="2002323"/>
          </a:xfrm>
          <a:prstGeom prst="rect">
            <a:avLst/>
          </a:prstGeom>
        </p:spPr>
      </p:pic>
      <p:pic>
        <p:nvPicPr>
          <p:cNvPr id="26" name="Picture 25" descr="Chart, line chart&#10;&#10;Description automatically generated">
            <a:extLst>
              <a:ext uri="{FF2B5EF4-FFF2-40B4-BE49-F238E27FC236}">
                <a16:creationId xmlns:a16="http://schemas.microsoft.com/office/drawing/2014/main" id="{D358EF33-1485-1363-B45F-1B839197D76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1901" y="1186619"/>
            <a:ext cx="2606425" cy="1954819"/>
          </a:xfrm>
          <a:prstGeom prst="rect">
            <a:avLst/>
          </a:prstGeom>
        </p:spPr>
      </p:pic>
      <p:sp>
        <p:nvSpPr>
          <p:cNvPr id="74" name="Content Placeholder 1">
            <a:extLst>
              <a:ext uri="{FF2B5EF4-FFF2-40B4-BE49-F238E27FC236}">
                <a16:creationId xmlns:a16="http://schemas.microsoft.com/office/drawing/2014/main" id="{ACCD7EF0-7CD6-89CE-8689-7193C87E1A9B}"/>
              </a:ext>
            </a:extLst>
          </p:cNvPr>
          <p:cNvSpPr txBox="1">
            <a:spLocks/>
          </p:cNvSpPr>
          <p:nvPr/>
        </p:nvSpPr>
        <p:spPr>
          <a:xfrm>
            <a:off x="-1" y="4379900"/>
            <a:ext cx="12348839" cy="1954819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11150" indent="-306388">
              <a:spcBef>
                <a:spcPts val="1200"/>
              </a:spcBef>
            </a:pP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Performed analysis</a:t>
            </a:r>
          </a:p>
          <a:p>
            <a:pPr marL="711200" lvl="1" indent="-306388">
              <a:spcBef>
                <a:spcPts val="1200"/>
              </a:spcBef>
            </a:pP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Mechanical ANSYS simulation to calculate the stress in a modular coil during </a:t>
            </a:r>
          </a:p>
          <a:p>
            <a:pPr marL="1111250" lvl="2" indent="-306388">
              <a:spcBef>
                <a:spcPts val="1200"/>
              </a:spcBef>
            </a:pPr>
            <a:r>
              <a:rPr lang="en-US" sz="1400" dirty="0">
                <a:solidFill>
                  <a:srgbClr val="0070C0"/>
                </a:solidFill>
                <a:latin typeface="Montserrat" pitchFamily="2" charset="77"/>
              </a:rPr>
              <a:t>The 200 MPa precompression applied on the coil at room temperature via shrink fitting by two preheated concentrical rings</a:t>
            </a:r>
          </a:p>
          <a:p>
            <a:pPr marL="1111250" lvl="2" indent="-306388">
              <a:spcBef>
                <a:spcPts val="1200"/>
              </a:spcBef>
            </a:pPr>
            <a:r>
              <a:rPr lang="en-US" sz="1400" dirty="0">
                <a:solidFill>
                  <a:srgbClr val="0070C0"/>
                </a:solidFill>
                <a:latin typeface="Montserrat" pitchFamily="2" charset="77"/>
              </a:rPr>
              <a:t>The cool down of the assemble from RT to 4.2 K</a:t>
            </a:r>
          </a:p>
          <a:p>
            <a:pPr marL="1111250" lvl="2" indent="-306388">
              <a:spcBef>
                <a:spcPts val="1200"/>
              </a:spcBef>
            </a:pPr>
            <a:r>
              <a:rPr lang="en-US" sz="1400" dirty="0">
                <a:solidFill>
                  <a:srgbClr val="0070C0"/>
                </a:solidFill>
                <a:latin typeface="Montserrat" pitchFamily="2" charset="77"/>
              </a:rPr>
              <a:t>The energization at 4.2 K of the pre-compressed coil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663754-A6FB-2E05-D3CC-BE08D3C442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81450" y="6482557"/>
            <a:ext cx="4694550" cy="365124"/>
          </a:xfrm>
        </p:spPr>
        <p:txBody>
          <a:bodyPr/>
          <a:lstStyle/>
          <a:p>
            <a:r>
              <a:rPr lang="en-GB"/>
              <a:t> Final cooling solenoid– B. Bordini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9D52C00-C5DA-BE10-D295-D19295527E4F}"/>
              </a:ext>
            </a:extLst>
          </p:cNvPr>
          <p:cNvSpPr txBox="1"/>
          <p:nvPr/>
        </p:nvSpPr>
        <p:spPr>
          <a:xfrm>
            <a:off x="9226681" y="3235382"/>
            <a:ext cx="30968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Plots and Sketches</a:t>
            </a:r>
          </a:p>
          <a:p>
            <a:r>
              <a:rPr lang="en-CH" dirty="0"/>
              <a:t>Courtesy of C. Accettura</a:t>
            </a:r>
          </a:p>
        </p:txBody>
      </p:sp>
    </p:spTree>
    <p:extLst>
      <p:ext uri="{BB962C8B-B14F-4D97-AF65-F5344CB8AC3E}">
        <p14:creationId xmlns:p14="http://schemas.microsoft.com/office/powerpoint/2010/main" val="904272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68F20C0-EA1E-ED87-BE85-E9DC849DA8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27</a:t>
            </a:fld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11FEEF-FA69-5EC2-ABE1-6914A16101B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</a:t>
            </a:r>
            <a:r>
              <a:rPr lang="en-GB" baseline="30000"/>
              <a:t>nd</a:t>
            </a:r>
            <a:r>
              <a:rPr lang="en-GB"/>
              <a:t> IMCC Annual Meeting</a:t>
            </a:r>
            <a:r>
              <a:rPr lang="fr-FR">
                <a:ea typeface="+mn-ea"/>
                <a:cs typeface="+mn-cs"/>
              </a:rPr>
              <a:t>, </a:t>
            </a:r>
            <a:r>
              <a:rPr lang="en-US">
                <a:ea typeface="Tahoma" panose="020B0604030504040204" pitchFamily="34" charset="0"/>
                <a:cs typeface="Tahoma" panose="020B0604030504040204" pitchFamily="34" charset="0"/>
              </a:rPr>
              <a:t>IJCLab - </a:t>
            </a:r>
            <a:fld id="{C0AD59CD-6986-FE44-8743-D1F916128CEE}" type="datetime1">
              <a:rPr lang="de-CH" smtClean="0"/>
              <a:t>20.06.23</a:t>
            </a:fld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62A99D7-0FE7-E5CE-9467-695CFB011865}"/>
              </a:ext>
            </a:extLst>
          </p:cNvPr>
          <p:cNvSpPr txBox="1"/>
          <p:nvPr/>
        </p:nvSpPr>
        <p:spPr>
          <a:xfrm>
            <a:off x="45487" y="1197645"/>
            <a:ext cx="8863382" cy="21544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The required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energization time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,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6 </a:t>
            </a:r>
            <a:r>
              <a:rPr lang="en-US" sz="2400" b="1" dirty="0" err="1">
                <a:solidFill>
                  <a:srgbClr val="0070C0"/>
                </a:solidFill>
                <a:latin typeface="Montserrat" pitchFamily="2" charset="77"/>
              </a:rPr>
              <a:t>hrs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, seems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achievable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for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Not/Metal  Insulated coils</a:t>
            </a:r>
          </a:p>
          <a:p>
            <a:pPr marL="800100" lvl="1" indent="-342900">
              <a:spcBef>
                <a:spcPts val="600"/>
              </a:spcBef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the</a:t>
            </a:r>
            <a:r>
              <a:rPr lang="en-US" sz="2000" dirty="0">
                <a:solidFill>
                  <a:srgbClr val="FF0000"/>
                </a:solidFill>
                <a:latin typeface="Montserrat" pitchFamily="2" charset="77"/>
              </a:rPr>
              <a:t>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26.4 T </a:t>
            </a:r>
            <a:r>
              <a:rPr lang="en-US" sz="2000" dirty="0" err="1">
                <a:solidFill>
                  <a:srgbClr val="0070C0"/>
                </a:solidFill>
                <a:latin typeface="Montserrat" pitchFamily="2" charset="77"/>
              </a:rPr>
              <a:t>Sunam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NI coil was energized in about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14 hrs</a:t>
            </a:r>
            <a:r>
              <a:rPr lang="en-US" sz="2000" baseline="30000" dirty="0">
                <a:solidFill>
                  <a:srgbClr val="0070C0"/>
                </a:solidFill>
                <a:latin typeface="Montserrat" pitchFamily="2" charset="77"/>
              </a:rPr>
              <a:t>1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, despite the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very low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surface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contact resistance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, </a:t>
            </a:r>
            <a:r>
              <a:rPr lang="el-GR" sz="2000" b="1" dirty="0">
                <a:solidFill>
                  <a:srgbClr val="0070C0"/>
                </a:solidFill>
                <a:latin typeface="Montserrat" pitchFamily="2" charset="77"/>
              </a:rPr>
              <a:t>9.6 </a:t>
            </a:r>
            <a:r>
              <a:rPr lang="el-GR" sz="2000" b="1" dirty="0" err="1">
                <a:solidFill>
                  <a:srgbClr val="0070C0"/>
                </a:solidFill>
                <a:latin typeface="Montserrat" pitchFamily="2" charset="77"/>
              </a:rPr>
              <a:t>μΩ</a:t>
            </a:r>
            <a:r>
              <a:rPr lang="el-GR" sz="2000" b="1" dirty="0">
                <a:solidFill>
                  <a:srgbClr val="0070C0"/>
                </a:solidFill>
                <a:latin typeface="Montserrat" pitchFamily="2" charset="77"/>
              </a:rPr>
              <a:t>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cm</a:t>
            </a:r>
            <a:r>
              <a:rPr lang="en-US" sz="2000" b="1" baseline="30000" dirty="0">
                <a:solidFill>
                  <a:srgbClr val="0070C0"/>
                </a:solidFill>
                <a:latin typeface="Montserrat" pitchFamily="2" charset="77"/>
              </a:rPr>
              <a:t>2</a:t>
            </a:r>
            <a:endParaRPr lang="en-US" sz="2000" dirty="0">
              <a:solidFill>
                <a:srgbClr val="0070C0"/>
              </a:solidFill>
              <a:latin typeface="Montserrat" pitchFamily="2" charset="77"/>
            </a:endParaRPr>
          </a:p>
          <a:p>
            <a:pPr marL="800100" lvl="1" indent="-342900">
              <a:spcBef>
                <a:spcPts val="600"/>
              </a:spcBef>
              <a:buClr>
                <a:srgbClr val="FF0000"/>
              </a:buClr>
              <a:buFont typeface="Wingdings" pitchFamily="2" charset="2"/>
              <a:buChar char="§"/>
            </a:pPr>
            <a:r>
              <a:rPr lang="en-US" dirty="0">
                <a:solidFill>
                  <a:srgbClr val="0070C0"/>
                </a:solidFill>
                <a:latin typeface="Montserrat" pitchFamily="2" charset="77"/>
              </a:rPr>
              <a:t>In  </a:t>
            </a:r>
            <a:r>
              <a:rPr lang="en-US" b="1" dirty="0">
                <a:solidFill>
                  <a:srgbClr val="0070C0"/>
                </a:solidFill>
                <a:latin typeface="Montserrat" pitchFamily="2" charset="77"/>
              </a:rPr>
              <a:t>previous</a:t>
            </a:r>
            <a:r>
              <a:rPr lang="en-US" dirty="0">
                <a:solidFill>
                  <a:srgbClr val="0070C0"/>
                </a:solidFill>
                <a:latin typeface="Montserrat" pitchFamily="2" charset="77"/>
              </a:rPr>
              <a:t>  smaller small-scale </a:t>
            </a:r>
            <a:r>
              <a:rPr lang="en-US" b="1" dirty="0">
                <a:solidFill>
                  <a:srgbClr val="0070C0"/>
                </a:solidFill>
                <a:latin typeface="Montserrat" pitchFamily="2" charset="77"/>
              </a:rPr>
              <a:t>REBCO NI test coils</a:t>
            </a:r>
            <a:r>
              <a:rPr lang="en-US" dirty="0">
                <a:solidFill>
                  <a:srgbClr val="0070C0"/>
                </a:solidFill>
                <a:latin typeface="Montserrat" pitchFamily="2" charset="77"/>
              </a:rPr>
              <a:t>, the same group found a surface </a:t>
            </a:r>
            <a:r>
              <a:rPr lang="en-US" b="1" dirty="0">
                <a:solidFill>
                  <a:srgbClr val="0070C0"/>
                </a:solidFill>
                <a:latin typeface="Montserrat" pitchFamily="2" charset="77"/>
              </a:rPr>
              <a:t>contact resistance </a:t>
            </a:r>
            <a:r>
              <a:rPr lang="en-US" dirty="0">
                <a:solidFill>
                  <a:srgbClr val="0070C0"/>
                </a:solidFill>
                <a:latin typeface="Montserrat" pitchFamily="2" charset="77"/>
              </a:rPr>
              <a:t>about </a:t>
            </a:r>
            <a:r>
              <a:rPr lang="en-US" b="1" dirty="0">
                <a:solidFill>
                  <a:srgbClr val="0070C0"/>
                </a:solidFill>
                <a:latin typeface="Montserrat" pitchFamily="2" charset="77"/>
              </a:rPr>
              <a:t>7 times larger</a:t>
            </a:r>
            <a:r>
              <a:rPr lang="en-US" b="1" baseline="30000" dirty="0">
                <a:solidFill>
                  <a:srgbClr val="0070C0"/>
                </a:solidFill>
                <a:latin typeface="Montserrat" pitchFamily="2" charset="77"/>
              </a:rPr>
              <a:t>1</a:t>
            </a:r>
            <a:endParaRPr lang="en-US" b="1" dirty="0">
              <a:solidFill>
                <a:srgbClr val="0070C0"/>
              </a:solidFill>
              <a:latin typeface="Montserrat" pitchFamily="2" charset="77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ADF6F0-C9F2-1224-B99B-61B64E6045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81450" y="6482557"/>
            <a:ext cx="4694550" cy="365124"/>
          </a:xfrm>
        </p:spPr>
        <p:txBody>
          <a:bodyPr/>
          <a:lstStyle/>
          <a:p>
            <a:r>
              <a:rPr lang="en-GB"/>
              <a:t> Final cooling solenoid– B. Bordini</a:t>
            </a:r>
            <a:endParaRPr lang="en-GB" dirty="0"/>
          </a:p>
        </p:txBody>
      </p:sp>
      <p:sp>
        <p:nvSpPr>
          <p:cNvPr id="12" name="Title 2">
            <a:extLst>
              <a:ext uri="{FF2B5EF4-FFF2-40B4-BE49-F238E27FC236}">
                <a16:creationId xmlns:a16="http://schemas.microsoft.com/office/drawing/2014/main" id="{B4357B16-E6FE-B34C-AB65-2ED4C3617325}"/>
              </a:ext>
            </a:extLst>
          </p:cNvPr>
          <p:cNvSpPr txBox="1">
            <a:spLocks/>
          </p:cNvSpPr>
          <p:nvPr/>
        </p:nvSpPr>
        <p:spPr>
          <a:xfrm>
            <a:off x="1449858" y="180652"/>
            <a:ext cx="9358185" cy="64231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Operation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5F39B14-FFEF-52F2-F677-FBC9A490844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5261"/>
          <a:stretch/>
        </p:blipFill>
        <p:spPr>
          <a:xfrm>
            <a:off x="8767441" y="1331506"/>
            <a:ext cx="3431324" cy="210402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A9FA376-DE2C-2E40-00F3-48B36F0E970C}"/>
              </a:ext>
            </a:extLst>
          </p:cNvPr>
          <p:cNvSpPr txBox="1"/>
          <p:nvPr/>
        </p:nvSpPr>
        <p:spPr>
          <a:xfrm>
            <a:off x="8806630" y="878445"/>
            <a:ext cx="251016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aseline="30000" dirty="0"/>
              <a:t>1</a:t>
            </a:r>
            <a:r>
              <a:rPr lang="en-US" sz="1200" dirty="0"/>
              <a:t> S. Yoon et al. </a:t>
            </a:r>
            <a:r>
              <a:rPr lang="en-US" sz="1200" dirty="0" err="1"/>
              <a:t>Supercond</a:t>
            </a:r>
            <a:r>
              <a:rPr lang="en-US" sz="1200" dirty="0"/>
              <a:t>. Sci. Technol. 29 (2016) 04LT04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8801DF7-3885-20E3-C855-820534BCCA76}"/>
              </a:ext>
            </a:extLst>
          </p:cNvPr>
          <p:cNvSpPr txBox="1"/>
          <p:nvPr/>
        </p:nvSpPr>
        <p:spPr>
          <a:xfrm>
            <a:off x="84676" y="3438260"/>
            <a:ext cx="12107324" cy="32316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Bef>
                <a:spcPts val="1200"/>
              </a:spcBef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The surface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contact resistance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can be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increased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by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reducing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the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Cu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content in the conductor,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especially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on the tape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edges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, and/or interposing a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resistive metal tape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in between the turns, or …</a:t>
            </a:r>
          </a:p>
          <a:p>
            <a:pPr marL="342900" indent="-342900">
              <a:spcBef>
                <a:spcPts val="1200"/>
              </a:spcBef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Studies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for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defining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the proper surface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contact resistance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and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how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to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achieve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it consistently, also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considering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the magnet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protection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and the required field persistency, are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on going</a:t>
            </a:r>
          </a:p>
          <a:p>
            <a:pPr marL="800100" lvl="1" indent="-342900">
              <a:spcBef>
                <a:spcPts val="600"/>
              </a:spcBef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To meet operation requirements,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other solutions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, as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correction coils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or a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power supply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with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active feed-back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, are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also considered</a:t>
            </a:r>
          </a:p>
        </p:txBody>
      </p:sp>
    </p:spTree>
    <p:extLst>
      <p:ext uri="{BB962C8B-B14F-4D97-AF65-F5344CB8AC3E}">
        <p14:creationId xmlns:p14="http://schemas.microsoft.com/office/powerpoint/2010/main" val="3378535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7EC05E5-0CAD-9DBC-FB95-15820C75F5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28</a:t>
            </a:fld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B3079F-F89B-8757-AEAD-98C99F2FCB9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</a:t>
            </a:r>
            <a:r>
              <a:rPr lang="en-GB" baseline="30000"/>
              <a:t>nd</a:t>
            </a:r>
            <a:r>
              <a:rPr lang="en-GB"/>
              <a:t> IMCC Annual Meeting</a:t>
            </a:r>
            <a:r>
              <a:rPr lang="fr-FR">
                <a:ea typeface="+mn-ea"/>
                <a:cs typeface="+mn-cs"/>
              </a:rPr>
              <a:t>, </a:t>
            </a:r>
            <a:r>
              <a:rPr lang="en-US">
                <a:ea typeface="Tahoma" panose="020B0604030504040204" pitchFamily="34" charset="0"/>
                <a:cs typeface="Tahoma" panose="020B0604030504040204" pitchFamily="34" charset="0"/>
              </a:rPr>
              <a:t>IJCLab - </a:t>
            </a:r>
            <a:fld id="{2B2FF458-BB0F-EF4F-BC6B-28B0D605A847}" type="datetime1">
              <a:rPr lang="de-CH" smtClean="0"/>
              <a:t>20.06.23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D36CE9-4E7C-A097-CE2A-1D80B10DC5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81450" y="6482557"/>
            <a:ext cx="4694550" cy="365124"/>
          </a:xfrm>
        </p:spPr>
        <p:txBody>
          <a:bodyPr/>
          <a:lstStyle/>
          <a:p>
            <a:r>
              <a:rPr lang="en-GB"/>
              <a:t> Final cooling solenoid– B. Bordini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CD09E7B-22BE-0D3D-85DA-0B14861E8034}"/>
              </a:ext>
            </a:extLst>
          </p:cNvPr>
          <p:cNvSpPr txBox="1">
            <a:spLocks/>
          </p:cNvSpPr>
          <p:nvPr/>
        </p:nvSpPr>
        <p:spPr>
          <a:xfrm>
            <a:off x="1501827" y="114084"/>
            <a:ext cx="9358185" cy="1063315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Some info on the experimental work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24E5C73E-ACCB-EEB2-FB91-87F2F58FD2C4}"/>
              </a:ext>
            </a:extLst>
          </p:cNvPr>
          <p:cNvSpPr txBox="1">
            <a:spLocks/>
          </p:cNvSpPr>
          <p:nvPr/>
        </p:nvSpPr>
        <p:spPr>
          <a:xfrm>
            <a:off x="324436" y="1932380"/>
            <a:ext cx="11543127" cy="3713082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11150" indent="-306388">
              <a:spcBef>
                <a:spcPts val="1200"/>
              </a:spcBef>
            </a:pP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The design work is complemented by a focused testing activity on short samples and coils, devoted to measuring directly performance and technology limits</a:t>
            </a:r>
          </a:p>
          <a:p>
            <a:pPr marL="311150" indent="-306388">
              <a:spcBef>
                <a:spcPts val="1200"/>
              </a:spcBef>
            </a:pP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Electro-mechanical characterization relevant to UHF conditions, at University of Geneva (new experiment on single tape) and university of Twente</a:t>
            </a:r>
          </a:p>
          <a:p>
            <a:pPr marL="311150" indent="-306388">
              <a:spcBef>
                <a:spcPts val="1200"/>
              </a:spcBef>
            </a:pP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Small pancakes manufactured and tested by CERN EP-ADO, possibly INFN-LASA and other beneficiaries. This activity profits from ongoing developments, and extends it</a:t>
            </a:r>
          </a:p>
          <a:p>
            <a:pPr marL="311150" indent="-306388">
              <a:spcBef>
                <a:spcPts val="1200"/>
              </a:spcBef>
            </a:pPr>
            <a:endParaRPr lang="en-US" sz="2400" dirty="0">
              <a:solidFill>
                <a:srgbClr val="0070C0"/>
              </a:solidFill>
              <a:latin typeface="Montserrat" pitchFamily="2" charset="7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890DCE2-667E-54B7-7678-DEB3965D04AE}"/>
              </a:ext>
            </a:extLst>
          </p:cNvPr>
          <p:cNvSpPr txBox="1"/>
          <p:nvPr/>
        </p:nvSpPr>
        <p:spPr>
          <a:xfrm>
            <a:off x="9147463" y="5694677"/>
            <a:ext cx="25630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Courtesy of L. Bottura</a:t>
            </a:r>
          </a:p>
        </p:txBody>
      </p:sp>
    </p:spTree>
    <p:extLst>
      <p:ext uri="{BB962C8B-B14F-4D97-AF65-F5344CB8AC3E}">
        <p14:creationId xmlns:p14="http://schemas.microsoft.com/office/powerpoint/2010/main" val="1033715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7EC05E5-0CAD-9DBC-FB95-15820C75F5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29</a:t>
            </a:fld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B3079F-F89B-8757-AEAD-98C99F2FCB9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</a:t>
            </a:r>
            <a:r>
              <a:rPr lang="en-GB" baseline="30000"/>
              <a:t>nd</a:t>
            </a:r>
            <a:r>
              <a:rPr lang="en-GB"/>
              <a:t> IMCC Annual Meeting</a:t>
            </a:r>
            <a:r>
              <a:rPr lang="fr-FR">
                <a:ea typeface="+mn-ea"/>
                <a:cs typeface="+mn-cs"/>
              </a:rPr>
              <a:t>, </a:t>
            </a:r>
            <a:r>
              <a:rPr lang="en-US">
                <a:ea typeface="Tahoma" panose="020B0604030504040204" pitchFamily="34" charset="0"/>
                <a:cs typeface="Tahoma" panose="020B0604030504040204" pitchFamily="34" charset="0"/>
              </a:rPr>
              <a:t>IJCLab - </a:t>
            </a:r>
            <a:fld id="{2EED1BE0-1A30-234D-B333-E952D40BF350}" type="datetime1">
              <a:rPr lang="de-CH" smtClean="0"/>
              <a:t>20.06.23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D36CE9-4E7C-A097-CE2A-1D80B10DC5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81450" y="6482557"/>
            <a:ext cx="4694550" cy="365124"/>
          </a:xfrm>
        </p:spPr>
        <p:txBody>
          <a:bodyPr/>
          <a:lstStyle/>
          <a:p>
            <a:r>
              <a:rPr lang="en-GB"/>
              <a:t> Final cooling solenoid– B. Bordini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CD09E7B-22BE-0D3D-85DA-0B14861E8034}"/>
              </a:ext>
            </a:extLst>
          </p:cNvPr>
          <p:cNvSpPr txBox="1">
            <a:spLocks/>
          </p:cNvSpPr>
          <p:nvPr/>
        </p:nvSpPr>
        <p:spPr>
          <a:xfrm>
            <a:off x="1501827" y="114084"/>
            <a:ext cx="9358185" cy="1063315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Some info on the experimental work</a:t>
            </a:r>
          </a:p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Precompression studies</a:t>
            </a:r>
          </a:p>
          <a:p>
            <a:endParaRPr lang="en-US" sz="3300" dirty="0">
              <a:solidFill>
                <a:srgbClr val="C00000"/>
              </a:solidFill>
              <a:latin typeface="Montserrat" pitchFamily="2" charset="77"/>
            </a:endParaRP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24E5C73E-ACCB-EEB2-FB91-87F2F58FD2C4}"/>
              </a:ext>
            </a:extLst>
          </p:cNvPr>
          <p:cNvSpPr txBox="1">
            <a:spLocks/>
          </p:cNvSpPr>
          <p:nvPr/>
        </p:nvSpPr>
        <p:spPr>
          <a:xfrm>
            <a:off x="0" y="1177399"/>
            <a:ext cx="12192000" cy="1600947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11150" indent="-306388">
              <a:spcBef>
                <a:spcPts val="1200"/>
              </a:spcBef>
            </a:pP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Necessary to characterize mechanical properties of representative coil samples to validate this concept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  <a:sym typeface="Wingdings" pitchFamily="2" charset="2"/>
              </a:rPr>
              <a:t>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a compressive jig with controlled compressive force is proposed to test pancake coil (customized design based on Shrink Disc concept) at CERN Mechanical Measurement Lab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2643DB4-6F49-394F-CCBF-055EFE49416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079"/>
          <a:stretch/>
        </p:blipFill>
        <p:spPr>
          <a:xfrm>
            <a:off x="158083" y="2531176"/>
            <a:ext cx="7380000" cy="336526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FD69ED6-E922-C20F-5E6D-ED38FD8A6A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6166" y="2531176"/>
            <a:ext cx="4060084" cy="3960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DF8C089-ED19-F406-0DBC-F78CEFF42CF6}"/>
              </a:ext>
            </a:extLst>
          </p:cNvPr>
          <p:cNvSpPr txBox="1"/>
          <p:nvPr/>
        </p:nvSpPr>
        <p:spPr>
          <a:xfrm>
            <a:off x="1905000" y="6004831"/>
            <a:ext cx="5355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Courtesy of A. Bertarelli, </a:t>
            </a:r>
            <a:r>
              <a:rPr lang="en-GB" dirty="0"/>
              <a:t>F. </a:t>
            </a:r>
            <a:r>
              <a:rPr lang="en-GB" dirty="0" err="1"/>
              <a:t>Sanda</a:t>
            </a:r>
            <a:r>
              <a:rPr lang="en-GB" dirty="0"/>
              <a:t> </a:t>
            </a:r>
            <a:r>
              <a:rPr lang="en-US" dirty="0"/>
              <a:t>A. </a:t>
            </a:r>
            <a:r>
              <a:rPr lang="en-US" dirty="0" err="1"/>
              <a:t>Kolehmainen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14944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48E6947-1217-D3B1-8836-F59D35FCD7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D1EA93-FCCD-691C-EA48-058639EFA04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</a:t>
            </a:r>
            <a:r>
              <a:rPr lang="en-GB" baseline="30000"/>
              <a:t>nd</a:t>
            </a:r>
            <a:r>
              <a:rPr lang="en-GB"/>
              <a:t> IMCC Annual Meeting</a:t>
            </a:r>
            <a:r>
              <a:rPr lang="fr-FR">
                <a:ea typeface="+mn-ea"/>
                <a:cs typeface="+mn-cs"/>
              </a:rPr>
              <a:t>, </a:t>
            </a:r>
            <a:r>
              <a:rPr lang="en-US">
                <a:ea typeface="Tahoma" panose="020B0604030504040204" pitchFamily="34" charset="0"/>
                <a:cs typeface="Tahoma" panose="020B0604030504040204" pitchFamily="34" charset="0"/>
              </a:rPr>
              <a:t>IJCLab - </a:t>
            </a:r>
            <a:fld id="{F7AE136B-C3BC-5E47-8012-6AC5EC2DEABC}" type="datetime1">
              <a:rPr lang="de-CH" smtClean="0"/>
              <a:t>20.06.23</a:t>
            </a:fld>
            <a:endParaRPr lang="en-GB" dirty="0"/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2052D5FE-D051-6686-4F6D-2A992FBD606B}"/>
              </a:ext>
            </a:extLst>
          </p:cNvPr>
          <p:cNvSpPr txBox="1">
            <a:spLocks/>
          </p:cNvSpPr>
          <p:nvPr/>
        </p:nvSpPr>
        <p:spPr>
          <a:xfrm>
            <a:off x="1449858" y="314325"/>
            <a:ext cx="9358185" cy="8382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The Final Cooling Channel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AA6EE93B-A1BA-8E71-1452-2F95C04A4414}"/>
              </a:ext>
            </a:extLst>
          </p:cNvPr>
          <p:cNvSpPr txBox="1">
            <a:spLocks/>
          </p:cNvSpPr>
          <p:nvPr/>
        </p:nvSpPr>
        <p:spPr>
          <a:xfrm>
            <a:off x="4966854" y="1176094"/>
            <a:ext cx="7140469" cy="1903796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In particular, the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final cooling solenoids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are part of the the </a:t>
            </a:r>
            <a:r>
              <a:rPr lang="en-US" sz="2400" b="1" dirty="0">
                <a:solidFill>
                  <a:srgbClr val="FF0000"/>
                </a:solidFill>
                <a:latin typeface="Montserrat" pitchFamily="2" charset="77"/>
              </a:rPr>
              <a:t>final cooling channel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, which is constituted by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several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cells</a:t>
            </a:r>
            <a:endParaRPr lang="en-US" sz="2400" dirty="0">
              <a:solidFill>
                <a:srgbClr val="0070C0"/>
              </a:solidFill>
              <a:latin typeface="Montserrat" pitchFamily="2" charset="77"/>
            </a:endParaRPr>
          </a:p>
          <a:p>
            <a:pPr lvl="1"/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16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were proposed by the MAP study </a:t>
            </a:r>
          </a:p>
          <a:p>
            <a:pPr lvl="1"/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14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are presently considered by IMCC</a:t>
            </a:r>
            <a:endParaRPr lang="en-US" sz="2000" dirty="0">
              <a:solidFill>
                <a:srgbClr val="0070C0"/>
              </a:solidFill>
            </a:endParaRPr>
          </a:p>
        </p:txBody>
      </p:sp>
      <p:sp>
        <p:nvSpPr>
          <p:cNvPr id="11" name="Rectangle 2">
            <a:extLst>
              <a:ext uri="{FF2B5EF4-FFF2-40B4-BE49-F238E27FC236}">
                <a16:creationId xmlns:a16="http://schemas.microsoft.com/office/drawing/2014/main" id="{F82DB856-8FD4-2C0F-0DD7-15FD6BC5D4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830" y="36995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H"/>
          </a:p>
        </p:txBody>
      </p:sp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65CB66EE-CB56-9504-1EEA-4999D40563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81450" y="6482557"/>
            <a:ext cx="4694550" cy="365124"/>
          </a:xfrm>
        </p:spPr>
        <p:txBody>
          <a:bodyPr/>
          <a:lstStyle/>
          <a:p>
            <a:r>
              <a:rPr lang="en-GB"/>
              <a:t> Final cooling solenoid– B. Bordini</a:t>
            </a:r>
            <a:endParaRPr lang="en-GB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F9CB589-66AA-504A-F6C8-CDE6A97C692C}"/>
              </a:ext>
            </a:extLst>
          </p:cNvPr>
          <p:cNvGrpSpPr/>
          <p:nvPr/>
        </p:nvGrpSpPr>
        <p:grpSpPr>
          <a:xfrm>
            <a:off x="6096000" y="3079890"/>
            <a:ext cx="5260902" cy="3178737"/>
            <a:chOff x="6096000" y="3079890"/>
            <a:chExt cx="5260902" cy="3178737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0339D72A-D516-A702-0673-71C8223EC7C7}"/>
                </a:ext>
              </a:extLst>
            </p:cNvPr>
            <p:cNvGrpSpPr/>
            <p:nvPr/>
          </p:nvGrpSpPr>
          <p:grpSpPr>
            <a:xfrm>
              <a:off x="7375452" y="3592652"/>
              <a:ext cx="3981450" cy="2665975"/>
              <a:chOff x="7741741" y="846324"/>
              <a:chExt cx="3981450" cy="2665975"/>
            </a:xfrm>
          </p:grpSpPr>
          <p:pic>
            <p:nvPicPr>
              <p:cNvPr id="1025" name="36151776-732F-47BB-92DE-B35C3B408F44">
                <a:extLst>
                  <a:ext uri="{FF2B5EF4-FFF2-40B4-BE49-F238E27FC236}">
                    <a16:creationId xmlns:a16="http://schemas.microsoft.com/office/drawing/2014/main" id="{226135F0-F4D7-9DD6-5C03-528793AD77D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r:link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741741" y="1272733"/>
                <a:ext cx="3981450" cy="223956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C0565496-BF6C-5CAB-4DFE-B44FC56F67B3}"/>
                  </a:ext>
                </a:extLst>
              </p:cNvPr>
              <p:cNvSpPr txBox="1"/>
              <p:nvPr/>
            </p:nvSpPr>
            <p:spPr>
              <a:xfrm>
                <a:off x="7845980" y="846324"/>
                <a:ext cx="3079645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l"/>
                <a:r>
                  <a:rPr lang="en-GB" sz="1200" b="0" i="0" u="none" strike="noStrike" dirty="0">
                    <a:effectLst/>
                    <a:latin typeface="Proxima Nova"/>
                  </a:rPr>
                  <a:t>4 𝞼 beam dimensions and kinetic energies Courtesy of Elena </a:t>
                </a:r>
                <a:r>
                  <a:rPr lang="en-GB" sz="1200" b="0" i="0" u="none" strike="noStrike" dirty="0" err="1">
                    <a:effectLst/>
                    <a:latin typeface="Proxima Nova"/>
                  </a:rPr>
                  <a:t>Fol</a:t>
                </a:r>
                <a:endParaRPr lang="en-GB" sz="1200" b="0" i="0" u="none" strike="noStrike" dirty="0">
                  <a:effectLst/>
                  <a:latin typeface="Proxima Nova"/>
                </a:endParaRPr>
              </a:p>
            </p:txBody>
          </p:sp>
        </p:grp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F8298B95-77DF-2AEC-765F-FD93043EF8CB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0" y="3079890"/>
              <a:ext cx="1887004" cy="551666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EE053D10-E433-CE1C-29CA-A15FE6222984}"/>
              </a:ext>
            </a:extLst>
          </p:cNvPr>
          <p:cNvGrpSpPr/>
          <p:nvPr/>
        </p:nvGrpSpPr>
        <p:grpSpPr>
          <a:xfrm>
            <a:off x="392335" y="2628900"/>
            <a:ext cx="6443774" cy="3855993"/>
            <a:chOff x="5103" y="2645097"/>
            <a:chExt cx="6443774" cy="3855993"/>
          </a:xfrm>
        </p:grpSpPr>
        <p:pic>
          <p:nvPicPr>
            <p:cNvPr id="2052" name="Picture 4">
              <a:extLst>
                <a:ext uri="{FF2B5EF4-FFF2-40B4-BE49-F238E27FC236}">
                  <a16:creationId xmlns:a16="http://schemas.microsoft.com/office/drawing/2014/main" id="{360B166C-25A6-4209-3EFE-B4DE1005CA6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509" y="3719871"/>
              <a:ext cx="6402368" cy="19490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01A4A5C-4EB7-EC59-5AD0-FD89A26D9A15}"/>
                </a:ext>
              </a:extLst>
            </p:cNvPr>
            <p:cNvSpPr txBox="1"/>
            <p:nvPr/>
          </p:nvSpPr>
          <p:spPr>
            <a:xfrm>
              <a:off x="5103" y="5670093"/>
              <a:ext cx="6397265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200" dirty="0">
                  <a:solidFill>
                    <a:srgbClr val="1A1718"/>
                  </a:solidFill>
                  <a:effectLst/>
                  <a:latin typeface="Helvetica" pitchFamily="2" charset="0"/>
                </a:rPr>
                <a:t>A layout schematic of 16 </a:t>
              </a:r>
              <a:r>
                <a:rPr lang="en-GB" sz="1200" dirty="0">
                  <a:solidFill>
                    <a:srgbClr val="1A1718"/>
                  </a:solidFill>
                  <a:latin typeface="Helvetica" pitchFamily="2" charset="0"/>
                </a:rPr>
                <a:t>cells</a:t>
              </a:r>
              <a:r>
                <a:rPr lang="en-GB" sz="1200" dirty="0">
                  <a:solidFill>
                    <a:srgbClr val="1A1718"/>
                  </a:solidFill>
                  <a:effectLst/>
                  <a:latin typeface="Helvetica" pitchFamily="2" charset="0"/>
                </a:rPr>
                <a:t> of the final cooling channel defined by the MAP study (</a:t>
              </a:r>
              <a:r>
                <a:rPr lang="en-GB" sz="1200" dirty="0">
                  <a:effectLst/>
                  <a:latin typeface="Helvetica" pitchFamily="2" charset="0"/>
                </a:rPr>
                <a:t>Sayed et al. </a:t>
              </a:r>
              <a:r>
                <a:rPr lang="en-GB" sz="1200" dirty="0">
                  <a:latin typeface="Proxima Nova"/>
                </a:rPr>
                <a:t> </a:t>
              </a:r>
              <a:r>
                <a:rPr lang="en-GB" sz="1200" b="0" i="0" u="none" strike="noStrike" dirty="0">
                  <a:effectLst/>
                  <a:latin typeface="Proxima Nova"/>
                </a:rPr>
                <a:t>Phys. Rev. ST Accel. Beams </a:t>
              </a:r>
              <a:r>
                <a:rPr lang="en-GB" sz="1200" b="1" i="0" u="none" strike="noStrike" dirty="0">
                  <a:effectLst/>
                  <a:latin typeface="Proxima Nova"/>
                </a:rPr>
                <a:t>18</a:t>
              </a:r>
              <a:r>
                <a:rPr lang="en-GB" sz="1200" b="0" i="0" u="none" strike="noStrike" dirty="0">
                  <a:effectLst/>
                  <a:latin typeface="Proxima Nova"/>
                </a:rPr>
                <a:t>, 091001)</a:t>
              </a:r>
              <a:r>
                <a:rPr lang="en-GB" sz="1200" dirty="0">
                  <a:solidFill>
                    <a:srgbClr val="1A1718"/>
                  </a:solidFill>
                  <a:effectLst/>
                  <a:latin typeface="Helvetica" pitchFamily="2" charset="0"/>
                </a:rPr>
                <a:t>. The coloured boxes in the top represent the cooling </a:t>
              </a:r>
              <a:r>
                <a:rPr lang="en-GB" sz="1200" dirty="0">
                  <a:solidFill>
                    <a:srgbClr val="1A1718"/>
                  </a:solidFill>
                  <a:latin typeface="Helvetica" pitchFamily="2" charset="0"/>
                </a:rPr>
                <a:t>cell</a:t>
              </a:r>
              <a:r>
                <a:rPr lang="en-GB" sz="1200" dirty="0">
                  <a:solidFill>
                    <a:srgbClr val="1A1718"/>
                  </a:solidFill>
                  <a:effectLst/>
                  <a:latin typeface="Helvetica" pitchFamily="2" charset="0"/>
                </a:rPr>
                <a:t>s. The bottom figures show a sample of the on-axis field of the strong focusing solenoid; the shaded areas show the corresponding absorbers lengths.</a:t>
              </a: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DBE6A0D5-6D91-AA35-5B6F-14A44435AB2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075472" y="2645097"/>
              <a:ext cx="1262687" cy="963752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C29F776-2613-10CE-1176-6E0C8322A887}"/>
              </a:ext>
            </a:extLst>
          </p:cNvPr>
          <p:cNvGrpSpPr>
            <a:grpSpLocks noChangeAspect="1"/>
          </p:cNvGrpSpPr>
          <p:nvPr/>
        </p:nvGrpSpPr>
        <p:grpSpPr>
          <a:xfrm>
            <a:off x="1449858" y="971004"/>
            <a:ext cx="2553352" cy="2497234"/>
            <a:chOff x="51837" y="3302572"/>
            <a:chExt cx="3039705" cy="2972898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AE405027-6FE5-8984-AD28-A8D218CD00C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180" t="10233" r="39904" b="10139"/>
            <a:stretch/>
          </p:blipFill>
          <p:spPr bwMode="auto">
            <a:xfrm>
              <a:off x="51837" y="3302572"/>
              <a:ext cx="3039705" cy="29728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F34CFDAC-BEAC-84F2-0807-B748E4DA7BAE}"/>
                </a:ext>
              </a:extLst>
            </p:cNvPr>
            <p:cNvSpPr/>
            <p:nvPr/>
          </p:nvSpPr>
          <p:spPr>
            <a:xfrm>
              <a:off x="51838" y="3302572"/>
              <a:ext cx="2283283" cy="2949151"/>
            </a:xfrm>
            <a:prstGeom prst="rect">
              <a:avLst/>
            </a:prstGeom>
            <a:solidFill>
              <a:schemeClr val="bg1">
                <a:lumMod val="50000"/>
                <a:alpha val="62578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</p:spTree>
    <p:extLst>
      <p:ext uri="{BB962C8B-B14F-4D97-AF65-F5344CB8AC3E}">
        <p14:creationId xmlns:p14="http://schemas.microsoft.com/office/powerpoint/2010/main" val="1320263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7EC05E5-0CAD-9DBC-FB95-15820C75F5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30</a:t>
            </a:fld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B3079F-F89B-8757-AEAD-98C99F2FCB9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</a:t>
            </a:r>
            <a:r>
              <a:rPr lang="en-GB" baseline="30000"/>
              <a:t>nd</a:t>
            </a:r>
            <a:r>
              <a:rPr lang="en-GB"/>
              <a:t> IMCC Annual Meeting</a:t>
            </a:r>
            <a:r>
              <a:rPr lang="fr-FR">
                <a:ea typeface="+mn-ea"/>
                <a:cs typeface="+mn-cs"/>
              </a:rPr>
              <a:t>, </a:t>
            </a:r>
            <a:r>
              <a:rPr lang="en-US">
                <a:ea typeface="Tahoma" panose="020B0604030504040204" pitchFamily="34" charset="0"/>
                <a:cs typeface="Tahoma" panose="020B0604030504040204" pitchFamily="34" charset="0"/>
              </a:rPr>
              <a:t>IJCLab - </a:t>
            </a:r>
            <a:fld id="{0AC3076D-92A8-8D4D-AFD5-207704628110}" type="datetime1">
              <a:rPr lang="de-CH" smtClean="0"/>
              <a:t>20.06.23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D36CE9-4E7C-A097-CE2A-1D80B10DC5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81450" y="6482557"/>
            <a:ext cx="4694550" cy="365124"/>
          </a:xfrm>
        </p:spPr>
        <p:txBody>
          <a:bodyPr/>
          <a:lstStyle/>
          <a:p>
            <a:r>
              <a:rPr lang="en-GB"/>
              <a:t> Final cooling solenoid– B. Bordini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CD09E7B-22BE-0D3D-85DA-0B14861E8034}"/>
              </a:ext>
            </a:extLst>
          </p:cNvPr>
          <p:cNvSpPr txBox="1">
            <a:spLocks/>
          </p:cNvSpPr>
          <p:nvPr/>
        </p:nvSpPr>
        <p:spPr>
          <a:xfrm>
            <a:off x="1501827" y="114084"/>
            <a:ext cx="9358185" cy="1063315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Some info on the experimental work</a:t>
            </a:r>
          </a:p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Winding &amp; Plating Studies</a:t>
            </a:r>
          </a:p>
          <a:p>
            <a:endParaRPr lang="en-US" sz="3300" dirty="0">
              <a:solidFill>
                <a:srgbClr val="C00000"/>
              </a:solidFill>
              <a:latin typeface="Montserrat" pitchFamily="2" charset="77"/>
            </a:endParaRP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24E5C73E-ACCB-EEB2-FB91-87F2F58FD2C4}"/>
              </a:ext>
            </a:extLst>
          </p:cNvPr>
          <p:cNvSpPr txBox="1">
            <a:spLocks/>
          </p:cNvSpPr>
          <p:nvPr/>
        </p:nvSpPr>
        <p:spPr>
          <a:xfrm>
            <a:off x="0" y="1453297"/>
            <a:ext cx="12192000" cy="38576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11150" indent="-306388">
              <a:spcBef>
                <a:spcPts val="1200"/>
              </a:spcBef>
            </a:pP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A small winding machine, also allowing tin coating has been built at CERN to start winding and plating studies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DF8C089-ED19-F406-0DBC-F78CEFF42CF6}"/>
              </a:ext>
            </a:extLst>
          </p:cNvPr>
          <p:cNvSpPr txBox="1"/>
          <p:nvPr/>
        </p:nvSpPr>
        <p:spPr>
          <a:xfrm>
            <a:off x="6934117" y="6010811"/>
            <a:ext cx="442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Courtesy of A. </a:t>
            </a:r>
            <a:r>
              <a:rPr lang="en-US" dirty="0" err="1"/>
              <a:t>Dudarev</a:t>
            </a:r>
            <a:endParaRPr lang="en-CH" dirty="0"/>
          </a:p>
        </p:txBody>
      </p:sp>
      <p:pic>
        <p:nvPicPr>
          <p:cNvPr id="11266" name="Picture 2">
            <a:extLst>
              <a:ext uri="{FF2B5EF4-FFF2-40B4-BE49-F238E27FC236}">
                <a16:creationId xmlns:a16="http://schemas.microsoft.com/office/drawing/2014/main" id="{7B60131B-3103-2020-AC94-FE65CA1837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265" y="2362057"/>
            <a:ext cx="5157089" cy="3867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98D69C6-CD9F-BFDE-45A5-BFE5020784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1927" y="2850908"/>
            <a:ext cx="5771939" cy="3108696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81431C3E-EB6B-C1DE-8BFA-3893E455F162}"/>
              </a:ext>
            </a:extLst>
          </p:cNvPr>
          <p:cNvSpPr txBox="1"/>
          <p:nvPr/>
        </p:nvSpPr>
        <p:spPr>
          <a:xfrm>
            <a:off x="5741831" y="2078235"/>
            <a:ext cx="612390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A Pancake is wound on Hastelloy solder coated 1-2 mm ring at 190&lt;T&lt;200 degree at certain tension</a:t>
            </a:r>
          </a:p>
        </p:txBody>
      </p:sp>
    </p:spTree>
    <p:extLst>
      <p:ext uri="{BB962C8B-B14F-4D97-AF65-F5344CB8AC3E}">
        <p14:creationId xmlns:p14="http://schemas.microsoft.com/office/powerpoint/2010/main" val="538873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8309EE2-CE57-DC96-8EAC-5C9443154E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31</a:t>
            </a:fld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77D673-1913-23AC-BD08-270E2287EC3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</a:t>
            </a:r>
            <a:r>
              <a:rPr lang="en-GB" baseline="30000"/>
              <a:t>nd</a:t>
            </a:r>
            <a:r>
              <a:rPr lang="en-GB"/>
              <a:t> IMCC Annual Meeting</a:t>
            </a:r>
            <a:r>
              <a:rPr lang="fr-FR">
                <a:ea typeface="+mn-ea"/>
                <a:cs typeface="+mn-cs"/>
              </a:rPr>
              <a:t>, </a:t>
            </a:r>
            <a:r>
              <a:rPr lang="en-US">
                <a:ea typeface="Tahoma" panose="020B0604030504040204" pitchFamily="34" charset="0"/>
                <a:cs typeface="Tahoma" panose="020B0604030504040204" pitchFamily="34" charset="0"/>
              </a:rPr>
              <a:t>IJCLab - </a:t>
            </a:r>
            <a:fld id="{5C30CDBE-1B37-884C-9891-D6EFE61D2044}" type="datetime1">
              <a:rPr lang="de-CH" smtClean="0"/>
              <a:t>20.06.23</a:t>
            </a:fld>
            <a:endParaRPr lang="en-GB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29195AB7-530D-4DDE-DBC0-B0D223B5E4FA}"/>
              </a:ext>
            </a:extLst>
          </p:cNvPr>
          <p:cNvSpPr txBox="1">
            <a:spLocks/>
          </p:cNvSpPr>
          <p:nvPr/>
        </p:nvSpPr>
        <p:spPr>
          <a:xfrm>
            <a:off x="2178776" y="1041575"/>
            <a:ext cx="7886700" cy="1325563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endParaRPr lang="en-CH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0007C63-534B-2382-45D3-6F7D00C816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81450" y="6482557"/>
            <a:ext cx="4694550" cy="365124"/>
          </a:xfrm>
        </p:spPr>
        <p:txBody>
          <a:bodyPr/>
          <a:lstStyle/>
          <a:p>
            <a:r>
              <a:rPr lang="en-GB"/>
              <a:t> Final cooling solenoid– B. Bordini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BE77C93-CD5E-F708-CBA2-A5A99E8BEE71}"/>
              </a:ext>
            </a:extLst>
          </p:cNvPr>
          <p:cNvSpPr txBox="1">
            <a:spLocks/>
          </p:cNvSpPr>
          <p:nvPr/>
        </p:nvSpPr>
        <p:spPr>
          <a:xfrm>
            <a:off x="1501827" y="114084"/>
            <a:ext cx="9358185" cy="1063315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Some info on the experimental work</a:t>
            </a:r>
          </a:p>
          <a:p>
            <a:r>
              <a:rPr lang="en-US" sz="3300" dirty="0">
                <a:solidFill>
                  <a:srgbClr val="C00000"/>
                </a:solidFill>
                <a:latin typeface="Montserrat" pitchFamily="2" charset="77"/>
              </a:rPr>
              <a:t>Why a small-size single pancake or a stack of pancakes ?</a:t>
            </a:r>
          </a:p>
          <a:p>
            <a:endParaRPr lang="en-US" sz="3700" dirty="0">
              <a:solidFill>
                <a:srgbClr val="C00000"/>
              </a:solidFill>
              <a:latin typeface="Montserrat" pitchFamily="2" charset="77"/>
            </a:endParaRPr>
          </a:p>
          <a:p>
            <a:endParaRPr lang="en-US" sz="3300" dirty="0">
              <a:solidFill>
                <a:srgbClr val="C00000"/>
              </a:solidFill>
              <a:latin typeface="Montserrat" pitchFamily="2" charset="77"/>
            </a:endParaRP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C9512F15-CBC3-11B3-100F-85CA6095833F}"/>
              </a:ext>
            </a:extLst>
          </p:cNvPr>
          <p:cNvSpPr txBox="1">
            <a:spLocks/>
          </p:cNvSpPr>
          <p:nvPr/>
        </p:nvSpPr>
        <p:spPr>
          <a:xfrm>
            <a:off x="26126" y="1906315"/>
            <a:ext cx="12192000" cy="38576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11150" indent="-306388">
              <a:spcBef>
                <a:spcPts val="1200"/>
              </a:spcBef>
            </a:pP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It is the natural intermediate step between the tape critical current, and other tests, and the final solenoid configuration</a:t>
            </a:r>
          </a:p>
          <a:p>
            <a:pPr marL="311150" indent="-306388">
              <a:spcBef>
                <a:spcPts val="1200"/>
              </a:spcBef>
            </a:pP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It is easy to wind and test </a:t>
            </a:r>
          </a:p>
          <a:p>
            <a:pPr marL="311150" indent="-306388">
              <a:spcBef>
                <a:spcPts val="1200"/>
              </a:spcBef>
            </a:pP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It reproduces relevant conditions of field, force and energy density (can be tested in a background field)</a:t>
            </a:r>
          </a:p>
          <a:p>
            <a:pPr marL="311150" indent="-306388">
              <a:spcBef>
                <a:spcPts val="1200"/>
              </a:spcBef>
            </a:pP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It is small and does not waste material</a:t>
            </a:r>
          </a:p>
          <a:p>
            <a:pPr marL="311150" indent="-306388">
              <a:spcBef>
                <a:spcPts val="1200"/>
              </a:spcBef>
            </a:pP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Parametrical studies can be performed to test fabrication parameters and manufacturing technique (winding tension, insulation method…)</a:t>
            </a:r>
          </a:p>
          <a:p>
            <a:pPr marL="311150" indent="-306388">
              <a:spcBef>
                <a:spcPts val="1200"/>
              </a:spcBef>
            </a:pP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With properly chosen geometry it can be used to test some of the technology of a final solenoid (joints, resistance control, reinforcements)</a:t>
            </a:r>
          </a:p>
          <a:p>
            <a:pPr marL="311150" indent="-306388">
              <a:spcBef>
                <a:spcPts val="1200"/>
              </a:spcBef>
            </a:pPr>
            <a:endParaRPr lang="en-US" sz="2400" dirty="0">
              <a:solidFill>
                <a:srgbClr val="0070C0"/>
              </a:solidFill>
              <a:latin typeface="Montserrat" pitchFamily="2" charset="7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C23E3F8-DCC3-613D-8750-EA61828C4630}"/>
              </a:ext>
            </a:extLst>
          </p:cNvPr>
          <p:cNvSpPr txBox="1"/>
          <p:nvPr/>
        </p:nvSpPr>
        <p:spPr>
          <a:xfrm>
            <a:off x="284018" y="1493340"/>
            <a:ext cx="25630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Courtesy of L. Bottura</a:t>
            </a:r>
          </a:p>
        </p:txBody>
      </p:sp>
    </p:spTree>
    <p:extLst>
      <p:ext uri="{BB962C8B-B14F-4D97-AF65-F5344CB8AC3E}">
        <p14:creationId xmlns:p14="http://schemas.microsoft.com/office/powerpoint/2010/main" val="1249370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8309EE2-CE57-DC96-8EAC-5C9443154E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32</a:t>
            </a:fld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77D673-1913-23AC-BD08-270E2287EC3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</a:t>
            </a:r>
            <a:r>
              <a:rPr lang="en-GB" baseline="30000"/>
              <a:t>nd</a:t>
            </a:r>
            <a:r>
              <a:rPr lang="en-GB"/>
              <a:t> IMCC Annual Meeting</a:t>
            </a:r>
            <a:r>
              <a:rPr lang="fr-FR">
                <a:ea typeface="+mn-ea"/>
                <a:cs typeface="+mn-cs"/>
              </a:rPr>
              <a:t>, </a:t>
            </a:r>
            <a:r>
              <a:rPr lang="en-US">
                <a:ea typeface="Tahoma" panose="020B0604030504040204" pitchFamily="34" charset="0"/>
                <a:cs typeface="Tahoma" panose="020B0604030504040204" pitchFamily="34" charset="0"/>
              </a:rPr>
              <a:t>IJCLab - </a:t>
            </a:r>
            <a:fld id="{45F2E913-492B-4B43-A791-C1605318015D}" type="datetime1">
              <a:rPr lang="de-CH" smtClean="0"/>
              <a:t>20.06.23</a:t>
            </a:fld>
            <a:endParaRPr lang="en-GB" dirty="0"/>
          </a:p>
        </p:txBody>
      </p:sp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4F57AA7D-8625-B5EA-78EE-7EAD56D67A13}"/>
              </a:ext>
            </a:extLst>
          </p:cNvPr>
          <p:cNvSpPr txBox="1">
            <a:spLocks/>
          </p:cNvSpPr>
          <p:nvPr/>
        </p:nvSpPr>
        <p:spPr>
          <a:xfrm>
            <a:off x="10860012" y="1984057"/>
            <a:ext cx="7886700" cy="23129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CH" sz="2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1" name="Title 1">
            <a:extLst>
              <a:ext uri="{FF2B5EF4-FFF2-40B4-BE49-F238E27FC236}">
                <a16:creationId xmlns:a16="http://schemas.microsoft.com/office/drawing/2014/main" id="{64728B0C-35AD-77A3-EAE0-8F2FB8EB0889}"/>
              </a:ext>
            </a:extLst>
          </p:cNvPr>
          <p:cNvSpPr txBox="1">
            <a:spLocks/>
          </p:cNvSpPr>
          <p:nvPr/>
        </p:nvSpPr>
        <p:spPr>
          <a:xfrm>
            <a:off x="7092873" y="1738892"/>
            <a:ext cx="78867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endParaRPr lang="en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2656C5-33A0-D5EB-26BC-E9DE2B067B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81450" y="6482557"/>
            <a:ext cx="4694550" cy="365124"/>
          </a:xfrm>
        </p:spPr>
        <p:txBody>
          <a:bodyPr/>
          <a:lstStyle/>
          <a:p>
            <a:r>
              <a:rPr lang="en-GB"/>
              <a:t> Final cooling solenoid– B. Bordini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BD234A6-1582-0A13-E601-5813AE51BB16}"/>
              </a:ext>
            </a:extLst>
          </p:cNvPr>
          <p:cNvSpPr txBox="1">
            <a:spLocks/>
          </p:cNvSpPr>
          <p:nvPr/>
        </p:nvSpPr>
        <p:spPr>
          <a:xfrm>
            <a:off x="1501827" y="114084"/>
            <a:ext cx="9358185" cy="1272588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Some info on the experimental work</a:t>
            </a:r>
          </a:p>
          <a:p>
            <a:r>
              <a:rPr lang="en-US" sz="3300" dirty="0">
                <a:solidFill>
                  <a:srgbClr val="C00000"/>
                </a:solidFill>
                <a:latin typeface="Montserrat" pitchFamily="2" charset="77"/>
              </a:rPr>
              <a:t>Reference pancake configurations</a:t>
            </a:r>
            <a:endParaRPr lang="en-US" sz="3700" dirty="0">
              <a:solidFill>
                <a:srgbClr val="C00000"/>
              </a:solidFill>
              <a:latin typeface="Montserrat" pitchFamily="2" charset="77"/>
            </a:endParaRPr>
          </a:p>
        </p:txBody>
      </p:sp>
      <p:sp>
        <p:nvSpPr>
          <p:cNvPr id="52" name="Content Placeholder 1">
            <a:extLst>
              <a:ext uri="{FF2B5EF4-FFF2-40B4-BE49-F238E27FC236}">
                <a16:creationId xmlns:a16="http://schemas.microsoft.com/office/drawing/2014/main" id="{D69D5F49-81BE-BB0D-FF33-41CEE315EA51}"/>
              </a:ext>
            </a:extLst>
          </p:cNvPr>
          <p:cNvSpPr txBox="1">
            <a:spLocks/>
          </p:cNvSpPr>
          <p:nvPr/>
        </p:nvSpPr>
        <p:spPr>
          <a:xfrm>
            <a:off x="105959" y="2035108"/>
            <a:ext cx="12086041" cy="3757424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11150" indent="-306388">
              <a:spcBef>
                <a:spcPts val="1200"/>
              </a:spcBef>
            </a:pP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Geometrical Parameters</a:t>
            </a:r>
          </a:p>
          <a:p>
            <a:pPr marL="711200" lvl="1" indent="-306388">
              <a:spcBef>
                <a:spcPts val="1200"/>
              </a:spcBef>
            </a:pP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60 mm inner diameter</a:t>
            </a:r>
          </a:p>
          <a:p>
            <a:pPr marL="711200" lvl="1" indent="-306388">
              <a:spcBef>
                <a:spcPts val="1200"/>
              </a:spcBef>
            </a:pP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20 mm and 60 mm thickness</a:t>
            </a:r>
          </a:p>
          <a:p>
            <a:pPr marL="711200" lvl="1" indent="-306388">
              <a:spcBef>
                <a:spcPts val="1200"/>
              </a:spcBef>
            </a:pP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4 mm and 12 mm tape width</a:t>
            </a:r>
          </a:p>
          <a:p>
            <a:pPr marL="711200" lvl="1" indent="-306388">
              <a:spcBef>
                <a:spcPts val="1200"/>
              </a:spcBef>
            </a:pP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Single and double pancakes winding</a:t>
            </a:r>
          </a:p>
          <a:p>
            <a:pPr marL="711200" lvl="1" indent="-306388">
              <a:spcBef>
                <a:spcPts val="1200"/>
              </a:spcBef>
            </a:pP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One- and two-in-hand winding</a:t>
            </a:r>
          </a:p>
          <a:p>
            <a:pPr marL="711200" lvl="1" indent="-306388">
              <a:spcBef>
                <a:spcPts val="1200"/>
              </a:spcBef>
            </a:pP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Pancakes can be stacked in mini-coils</a:t>
            </a:r>
            <a:endParaRPr lang="en-US" sz="2400" dirty="0">
              <a:solidFill>
                <a:srgbClr val="0070C0"/>
              </a:solidFill>
              <a:latin typeface="Montserrat" pitchFamily="2" charset="77"/>
            </a:endParaRPr>
          </a:p>
          <a:p>
            <a:pPr marL="311150" indent="-306388">
              <a:spcBef>
                <a:spcPts val="2400"/>
              </a:spcBef>
            </a:pP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Identical/similar configurations used at CERN, INFN, PSI</a:t>
            </a:r>
          </a:p>
          <a:p>
            <a:pPr marL="711200" lvl="1" indent="-306388">
              <a:spcBef>
                <a:spcPts val="1200"/>
              </a:spcBef>
            </a:pPr>
            <a:endParaRPr lang="en-US" sz="2000" dirty="0">
              <a:solidFill>
                <a:srgbClr val="0070C0"/>
              </a:solidFill>
              <a:latin typeface="Montserrat" pitchFamily="2" charset="77"/>
            </a:endParaRPr>
          </a:p>
          <a:p>
            <a:pPr marL="4762" indent="0">
              <a:spcBef>
                <a:spcPts val="1200"/>
              </a:spcBef>
              <a:buNone/>
            </a:pPr>
            <a:endParaRPr lang="en-US" sz="2400" dirty="0">
              <a:solidFill>
                <a:srgbClr val="0070C0"/>
              </a:solidFill>
              <a:latin typeface="Montserrat" pitchFamily="2" charset="77"/>
            </a:endParaRPr>
          </a:p>
        </p:txBody>
      </p:sp>
      <p:pic>
        <p:nvPicPr>
          <p:cNvPr id="53" name="Picture 52">
            <a:extLst>
              <a:ext uri="{FF2B5EF4-FFF2-40B4-BE49-F238E27FC236}">
                <a16:creationId xmlns:a16="http://schemas.microsoft.com/office/drawing/2014/main" id="{4322E88E-0765-FD3C-E8EE-352E116729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5401" y="1738892"/>
            <a:ext cx="7307914" cy="201558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D0E3812-CB86-D04D-AF95-2C2ECCCF5FDC}"/>
              </a:ext>
            </a:extLst>
          </p:cNvPr>
          <p:cNvSpPr txBox="1"/>
          <p:nvPr/>
        </p:nvSpPr>
        <p:spPr>
          <a:xfrm>
            <a:off x="9428018" y="4860081"/>
            <a:ext cx="25630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Courtesy of L. Bottura</a:t>
            </a:r>
          </a:p>
        </p:txBody>
      </p:sp>
    </p:spTree>
    <p:extLst>
      <p:ext uri="{BB962C8B-B14F-4D97-AF65-F5344CB8AC3E}">
        <p14:creationId xmlns:p14="http://schemas.microsoft.com/office/powerpoint/2010/main" val="2269534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CC49B5B-BFCD-79F3-E35F-E1C1888A29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33</a:t>
            </a:fld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CEA837-16ED-C2CF-A661-6EC9E25E28E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</a:t>
            </a:r>
            <a:r>
              <a:rPr lang="en-GB" baseline="30000"/>
              <a:t>nd</a:t>
            </a:r>
            <a:r>
              <a:rPr lang="en-GB"/>
              <a:t> IMCC Annual Meeting</a:t>
            </a:r>
            <a:r>
              <a:rPr lang="fr-FR">
                <a:ea typeface="+mn-ea"/>
                <a:cs typeface="+mn-cs"/>
              </a:rPr>
              <a:t>, </a:t>
            </a:r>
            <a:r>
              <a:rPr lang="en-US">
                <a:ea typeface="Tahoma" panose="020B0604030504040204" pitchFamily="34" charset="0"/>
                <a:cs typeface="Tahoma" panose="020B0604030504040204" pitchFamily="34" charset="0"/>
              </a:rPr>
              <a:t>IJCLab - </a:t>
            </a:r>
            <a:fld id="{22822465-905C-1E4B-AF7E-E078E2531BA5}" type="datetime1">
              <a:rPr lang="de-CH" smtClean="0"/>
              <a:t>20.06.23</a:t>
            </a:fld>
            <a:endParaRPr lang="en-GB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14FCACC9-5AE7-7B56-9A33-414699B39875}"/>
              </a:ext>
            </a:extLst>
          </p:cNvPr>
          <p:cNvSpPr txBox="1">
            <a:spLocks/>
          </p:cNvSpPr>
          <p:nvPr/>
        </p:nvSpPr>
        <p:spPr>
          <a:xfrm>
            <a:off x="5977675" y="1651786"/>
            <a:ext cx="7886700" cy="1325563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endParaRPr lang="en-CH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D286CF1-9F4F-F8CA-DA9C-A1CA68FB64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81450" y="6482557"/>
            <a:ext cx="4694550" cy="365124"/>
          </a:xfrm>
        </p:spPr>
        <p:txBody>
          <a:bodyPr/>
          <a:lstStyle/>
          <a:p>
            <a:r>
              <a:rPr lang="en-GB"/>
              <a:t> Final cooling solenoid– B. Bordini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01712D4-0505-F482-57A4-9EDFDB56C45E}"/>
              </a:ext>
            </a:extLst>
          </p:cNvPr>
          <p:cNvSpPr txBox="1">
            <a:spLocks/>
          </p:cNvSpPr>
          <p:nvPr/>
        </p:nvSpPr>
        <p:spPr>
          <a:xfrm>
            <a:off x="1501827" y="114084"/>
            <a:ext cx="9358185" cy="1272588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Some info on the experimental work</a:t>
            </a:r>
          </a:p>
          <a:p>
            <a:r>
              <a:rPr lang="en-US" sz="3300" dirty="0">
                <a:solidFill>
                  <a:srgbClr val="C00000"/>
                </a:solidFill>
                <a:latin typeface="Montserrat" pitchFamily="2" charset="77"/>
              </a:rPr>
              <a:t>Test of pancakes as inserts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10BEE87C-1481-731C-65F9-6FCE01FDCAF4}"/>
              </a:ext>
            </a:extLst>
          </p:cNvPr>
          <p:cNvSpPr txBox="1">
            <a:spLocks/>
          </p:cNvSpPr>
          <p:nvPr/>
        </p:nvSpPr>
        <p:spPr>
          <a:xfrm>
            <a:off x="137898" y="1995971"/>
            <a:ext cx="12086041" cy="3877287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11150" indent="-306388">
              <a:spcBef>
                <a:spcPts val="1200"/>
              </a:spcBef>
            </a:pP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Testing at LNCMI of a selected number of coils/stacks is foreseen as part of </a:t>
            </a:r>
            <a:r>
              <a:rPr lang="en-US" sz="2400" dirty="0" err="1">
                <a:solidFill>
                  <a:srgbClr val="0070C0"/>
                </a:solidFill>
                <a:latin typeface="Montserrat" pitchFamily="2" charset="77"/>
              </a:rPr>
              <a:t>MuCol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Task 7.2</a:t>
            </a:r>
          </a:p>
          <a:p>
            <a:pPr marL="311150" indent="-306388">
              <a:spcBef>
                <a:spcPts val="1200"/>
              </a:spcBef>
            </a:pP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20 T, 170 mm warm bore, 120 mm cold bore</a:t>
            </a:r>
          </a:p>
          <a:p>
            <a:pPr marL="311150" indent="-306388">
              <a:spcBef>
                <a:spcPts val="1200"/>
              </a:spcBef>
            </a:pP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Could host the 20 mm thick stacks, total field reach approximately 40 T</a:t>
            </a:r>
          </a:p>
          <a:p>
            <a:pPr marL="311150" indent="-306388">
              <a:spcBef>
                <a:spcPts val="1200"/>
              </a:spcBef>
            </a:pP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Two sessions per year are planned, each testing session is one week long</a:t>
            </a:r>
          </a:p>
          <a:p>
            <a:pPr marL="311150" indent="-306388">
              <a:spcBef>
                <a:spcPts val="1200"/>
              </a:spcBef>
            </a:pP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Testing time in 2024 should be declared at the next call (November 2023)</a:t>
            </a:r>
          </a:p>
          <a:p>
            <a:pPr marL="311150" indent="-306388">
              <a:spcBef>
                <a:spcPts val="1200"/>
              </a:spcBef>
            </a:pP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LNCMI is eager to collaborate, to advance their R&amp;D, and prepare the upcoming INFRA-TECH-24-01 proposal (due Spring 2024)</a:t>
            </a:r>
          </a:p>
          <a:p>
            <a:pPr marL="311150" indent="-306388">
              <a:spcBef>
                <a:spcPts val="1200"/>
              </a:spcBef>
            </a:pPr>
            <a:endParaRPr lang="en-US" sz="2400" dirty="0">
              <a:solidFill>
                <a:srgbClr val="0070C0"/>
              </a:solidFill>
              <a:latin typeface="Montserrat" pitchFamily="2" charset="7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C017D2A-CF2C-8349-9F63-FEFC1FCB56E3}"/>
              </a:ext>
            </a:extLst>
          </p:cNvPr>
          <p:cNvSpPr txBox="1"/>
          <p:nvPr/>
        </p:nvSpPr>
        <p:spPr>
          <a:xfrm>
            <a:off x="9660848" y="5688592"/>
            <a:ext cx="25630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Courtesy of L. Bottura</a:t>
            </a:r>
          </a:p>
        </p:txBody>
      </p:sp>
    </p:spTree>
    <p:extLst>
      <p:ext uri="{BB962C8B-B14F-4D97-AF65-F5344CB8AC3E}">
        <p14:creationId xmlns:p14="http://schemas.microsoft.com/office/powerpoint/2010/main" val="3483367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48E6947-1217-D3B1-8836-F59D35FCD7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D1EA93-FCCD-691C-EA48-058639EFA04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</a:t>
            </a:r>
            <a:r>
              <a:rPr lang="en-GB" baseline="30000"/>
              <a:t>nd</a:t>
            </a:r>
            <a:r>
              <a:rPr lang="en-GB"/>
              <a:t> IMCC Annual Meeting</a:t>
            </a:r>
            <a:r>
              <a:rPr lang="fr-FR">
                <a:ea typeface="+mn-ea"/>
                <a:cs typeface="+mn-cs"/>
              </a:rPr>
              <a:t>, </a:t>
            </a:r>
            <a:r>
              <a:rPr lang="en-US">
                <a:ea typeface="Tahoma" panose="020B0604030504040204" pitchFamily="34" charset="0"/>
                <a:cs typeface="Tahoma" panose="020B0604030504040204" pitchFamily="34" charset="0"/>
              </a:rPr>
              <a:t>IJCLab - </a:t>
            </a:r>
            <a:fld id="{BF66043F-7E71-B54B-91CC-6B3E156598C3}" type="datetime1">
              <a:rPr lang="de-CH" smtClean="0"/>
              <a:t>20.06.23</a:t>
            </a:fld>
            <a:endParaRPr lang="en-GB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452D552D-419E-381D-325A-107644B728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712904"/>
            <a:ext cx="6042873" cy="3583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2">
            <a:extLst>
              <a:ext uri="{FF2B5EF4-FFF2-40B4-BE49-F238E27FC236}">
                <a16:creationId xmlns:a16="http://schemas.microsoft.com/office/drawing/2014/main" id="{38DA0F96-D28A-F86F-BCA4-17884FF2A957}"/>
              </a:ext>
            </a:extLst>
          </p:cNvPr>
          <p:cNvSpPr txBox="1">
            <a:spLocks/>
          </p:cNvSpPr>
          <p:nvPr/>
        </p:nvSpPr>
        <p:spPr>
          <a:xfrm>
            <a:off x="1425671" y="95555"/>
            <a:ext cx="9358185" cy="1174841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The Ionizing Cooling Cell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E2599CED-C288-DD10-B336-C876A219E9F2}"/>
              </a:ext>
            </a:extLst>
          </p:cNvPr>
          <p:cNvSpPr txBox="1">
            <a:spLocks/>
          </p:cNvSpPr>
          <p:nvPr/>
        </p:nvSpPr>
        <p:spPr>
          <a:xfrm>
            <a:off x="103627" y="1564630"/>
            <a:ext cx="5916173" cy="2926807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Each cell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starts with a strong focusing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final cooling solenoid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enclosing the LH2 absorber</a:t>
            </a:r>
          </a:p>
          <a:p>
            <a:pPr>
              <a:spcBef>
                <a:spcPts val="1800"/>
              </a:spcBef>
            </a:pP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The final cooling solenoid is followed by matching coils, energy-phase rotation rf cavities, and acceleration rf cavities</a:t>
            </a:r>
            <a:endParaRPr lang="en-US" sz="2000" dirty="0">
              <a:solidFill>
                <a:srgbClr val="FF0000"/>
              </a:solidFill>
            </a:endParaRPr>
          </a:p>
          <a:p>
            <a:pPr marL="457200" lvl="1" indent="0">
              <a:buNone/>
            </a:pPr>
            <a:endParaRPr lang="en-US" sz="2000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8EE8267C-F89A-7771-4A9B-194536EBDA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81450" y="6482557"/>
            <a:ext cx="4694550" cy="365124"/>
          </a:xfrm>
        </p:spPr>
        <p:txBody>
          <a:bodyPr/>
          <a:lstStyle/>
          <a:p>
            <a:r>
              <a:rPr lang="en-GB"/>
              <a:t> Final cooling solenoid– B. Bordini</a:t>
            </a:r>
            <a:endParaRPr lang="en-GB" dirty="0"/>
          </a:p>
        </p:txBody>
      </p:sp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84042249-CFCC-2F6A-0CEE-2F4075B14BD2}"/>
              </a:ext>
            </a:extLst>
          </p:cNvPr>
          <p:cNvSpPr txBox="1">
            <a:spLocks/>
          </p:cNvSpPr>
          <p:nvPr/>
        </p:nvSpPr>
        <p:spPr>
          <a:xfrm>
            <a:off x="103627" y="4789309"/>
            <a:ext cx="6289999" cy="1325715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The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final cooling solenoids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have been identified as the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critical components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the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final cooling section</a:t>
            </a:r>
            <a:endParaRPr lang="en-US" sz="2400" b="1" dirty="0"/>
          </a:p>
          <a:p>
            <a:pPr lvl="1"/>
            <a:endParaRPr lang="en-US" sz="20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EAEA60C-89A2-314B-E5C6-0029631A459E}"/>
              </a:ext>
            </a:extLst>
          </p:cNvPr>
          <p:cNvSpPr txBox="1"/>
          <p:nvPr/>
        </p:nvSpPr>
        <p:spPr>
          <a:xfrm>
            <a:off x="6871770" y="5603548"/>
            <a:ext cx="532023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1A1718"/>
                </a:solidFill>
                <a:effectLst/>
                <a:latin typeface="Helvetica" pitchFamily="2" charset="0"/>
              </a:rPr>
              <a:t>Schematic of the elements of one ionization cooling cell, </a:t>
            </a:r>
            <a:r>
              <a:rPr lang="en-GB" sz="1600" dirty="0">
                <a:effectLst/>
                <a:latin typeface="Helvetica" pitchFamily="2" charset="0"/>
              </a:rPr>
              <a:t>Sayed et al. </a:t>
            </a:r>
            <a:r>
              <a:rPr lang="en-GB" sz="1600" dirty="0">
                <a:latin typeface="Proxima Nova"/>
              </a:rPr>
              <a:t> </a:t>
            </a:r>
            <a:r>
              <a:rPr lang="en-GB" sz="1600" b="0" i="0" u="none" strike="noStrike" dirty="0">
                <a:effectLst/>
                <a:latin typeface="Proxima Nova"/>
              </a:rPr>
              <a:t>Phys. Rev. ST Accel. Beams </a:t>
            </a:r>
            <a:r>
              <a:rPr lang="en-GB" sz="1600" b="1" i="0" u="none" strike="noStrike" dirty="0">
                <a:effectLst/>
                <a:latin typeface="Proxima Nova"/>
              </a:rPr>
              <a:t>18</a:t>
            </a:r>
            <a:r>
              <a:rPr lang="en-GB" sz="1600" b="0" i="0" u="none" strike="noStrike" dirty="0">
                <a:effectLst/>
                <a:latin typeface="Proxima Nova"/>
              </a:rPr>
              <a:t>, 091001</a:t>
            </a:r>
            <a:r>
              <a:rPr lang="en-GB" sz="1600" dirty="0">
                <a:solidFill>
                  <a:srgbClr val="1A1718"/>
                </a:solidFill>
                <a:effectLst/>
                <a:latin typeface="Helvetica" pitchFamily="2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04215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48E6947-1217-D3B1-8836-F59D35FCD7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D1EA93-FCCD-691C-EA48-058639EFA04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</a:t>
            </a:r>
            <a:r>
              <a:rPr lang="en-GB" baseline="30000"/>
              <a:t>nd</a:t>
            </a:r>
            <a:r>
              <a:rPr lang="en-GB"/>
              <a:t> IMCC Annual Meeting</a:t>
            </a:r>
            <a:r>
              <a:rPr lang="fr-FR">
                <a:ea typeface="+mn-ea"/>
                <a:cs typeface="+mn-cs"/>
              </a:rPr>
              <a:t>, </a:t>
            </a:r>
            <a:r>
              <a:rPr lang="en-US">
                <a:ea typeface="Tahoma" panose="020B0604030504040204" pitchFamily="34" charset="0"/>
                <a:cs typeface="Tahoma" panose="020B0604030504040204" pitchFamily="34" charset="0"/>
              </a:rPr>
              <a:t>IJCLab - </a:t>
            </a:r>
            <a:fld id="{40E478DE-7E9A-8F44-B452-DC9A1BEBB70C}" type="datetime1">
              <a:rPr lang="de-CH" smtClean="0"/>
              <a:t>20.06.23</a:t>
            </a:fld>
            <a:endParaRPr lang="en-GB" dirty="0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38DA0F96-D28A-F86F-BCA4-17884FF2A957}"/>
              </a:ext>
            </a:extLst>
          </p:cNvPr>
          <p:cNvSpPr txBox="1">
            <a:spLocks/>
          </p:cNvSpPr>
          <p:nvPr/>
        </p:nvSpPr>
        <p:spPr>
          <a:xfrm>
            <a:off x="1425671" y="95555"/>
            <a:ext cx="9358185" cy="1174841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The Final Cooling Solenoid  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8EE8267C-F89A-7771-4A9B-194536EBDA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81450" y="6482557"/>
            <a:ext cx="4694550" cy="365124"/>
          </a:xfrm>
        </p:spPr>
        <p:txBody>
          <a:bodyPr/>
          <a:lstStyle/>
          <a:p>
            <a:r>
              <a:rPr lang="en-GB"/>
              <a:t> Final cooling solenoid– B. Bordini</a:t>
            </a:r>
            <a:endParaRPr lang="en-GB" dirty="0"/>
          </a:p>
        </p:txBody>
      </p:sp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84042249-CFCC-2F6A-0CEE-2F4075B14BD2}"/>
              </a:ext>
            </a:extLst>
          </p:cNvPr>
          <p:cNvSpPr txBox="1">
            <a:spLocks/>
          </p:cNvSpPr>
          <p:nvPr/>
        </p:nvSpPr>
        <p:spPr>
          <a:xfrm>
            <a:off x="210361" y="5038537"/>
            <a:ext cx="11807467" cy="1370947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800"/>
              </a:spcBef>
            </a:pP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Main specs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used for the CERN conceptual design</a:t>
            </a:r>
          </a:p>
          <a:p>
            <a:pPr lvl="1"/>
            <a:r>
              <a:rPr lang="en-US" b="1" dirty="0">
                <a:solidFill>
                  <a:srgbClr val="0070C0"/>
                </a:solidFill>
                <a:latin typeface="Montserrat" pitchFamily="2" charset="77"/>
              </a:rPr>
              <a:t>B</a:t>
            </a:r>
            <a:r>
              <a:rPr lang="en-US" dirty="0">
                <a:solidFill>
                  <a:srgbClr val="0070C0"/>
                </a:solidFill>
                <a:latin typeface="Montserrat" pitchFamily="2" charset="77"/>
              </a:rPr>
              <a:t> </a:t>
            </a:r>
            <a:r>
              <a:rPr lang="en-US" b="1" i="1" dirty="0">
                <a:solidFill>
                  <a:srgbClr val="0070C0"/>
                </a:solidFill>
                <a:latin typeface="Montserrat" pitchFamily="2" charset="77"/>
              </a:rPr>
              <a:t>≥</a:t>
            </a:r>
            <a:r>
              <a:rPr lang="en-US" b="1" dirty="0">
                <a:solidFill>
                  <a:srgbClr val="0070C0"/>
                </a:solidFill>
                <a:latin typeface="Montserrat" pitchFamily="2" charset="77"/>
              </a:rPr>
              <a:t> 40 T</a:t>
            </a:r>
            <a:r>
              <a:rPr lang="en-US" dirty="0">
                <a:solidFill>
                  <a:srgbClr val="0070C0"/>
                </a:solidFill>
                <a:latin typeface="Montserrat" pitchFamily="2" charset="77"/>
              </a:rPr>
              <a:t>, aperture 𝝓 </a:t>
            </a:r>
            <a:r>
              <a:rPr lang="en-US" b="1" i="1" dirty="0">
                <a:solidFill>
                  <a:srgbClr val="0070C0"/>
                </a:solidFill>
                <a:latin typeface="Montserrat" pitchFamily="2" charset="77"/>
              </a:rPr>
              <a:t>≥</a:t>
            </a:r>
            <a:r>
              <a:rPr lang="en-US" b="1" dirty="0">
                <a:solidFill>
                  <a:srgbClr val="0070C0"/>
                </a:solidFill>
                <a:latin typeface="Montserrat" pitchFamily="2" charset="77"/>
              </a:rPr>
              <a:t>  50 mm</a:t>
            </a:r>
            <a:r>
              <a:rPr lang="en-US" dirty="0">
                <a:solidFill>
                  <a:srgbClr val="0070C0"/>
                </a:solidFill>
                <a:latin typeface="Montserrat" pitchFamily="2" charset="77"/>
              </a:rPr>
              <a:t>,  field </a:t>
            </a:r>
            <a:r>
              <a:rPr lang="en-US" b="1" dirty="0">
                <a:solidFill>
                  <a:srgbClr val="0070C0"/>
                </a:solidFill>
                <a:latin typeface="Montserrat" pitchFamily="2" charset="77"/>
              </a:rPr>
              <a:t>homogeneity</a:t>
            </a:r>
            <a:r>
              <a:rPr lang="en-US" dirty="0">
                <a:solidFill>
                  <a:srgbClr val="0070C0"/>
                </a:solidFill>
                <a:latin typeface="Montserrat" pitchFamily="2" charset="77"/>
              </a:rPr>
              <a:t> </a:t>
            </a:r>
            <a:r>
              <a:rPr lang="en-US" b="1" dirty="0">
                <a:solidFill>
                  <a:srgbClr val="0070C0"/>
                </a:solidFill>
                <a:latin typeface="Montserrat" pitchFamily="2" charset="77"/>
              </a:rPr>
              <a:t>1 %</a:t>
            </a:r>
            <a:r>
              <a:rPr lang="en-US" dirty="0">
                <a:solidFill>
                  <a:srgbClr val="0070C0"/>
                </a:solidFill>
                <a:latin typeface="Montserrat" pitchFamily="2" charset="77"/>
              </a:rPr>
              <a:t> over ˜ </a:t>
            </a:r>
            <a:r>
              <a:rPr lang="en-US" b="1" dirty="0">
                <a:solidFill>
                  <a:srgbClr val="0070C0"/>
                </a:solidFill>
                <a:latin typeface="Montserrat" pitchFamily="2" charset="77"/>
              </a:rPr>
              <a:t>0.5 m</a:t>
            </a:r>
          </a:p>
          <a:p>
            <a:pPr lvl="1"/>
            <a:r>
              <a:rPr lang="en-US" b="1" dirty="0">
                <a:solidFill>
                  <a:srgbClr val="0070C0"/>
                </a:solidFill>
                <a:latin typeface="Montserrat" pitchFamily="2" charset="77"/>
              </a:rPr>
              <a:t>Energizing</a:t>
            </a:r>
            <a:r>
              <a:rPr lang="en-US" dirty="0">
                <a:solidFill>
                  <a:srgbClr val="0070C0"/>
                </a:solidFill>
                <a:latin typeface="Montserrat" pitchFamily="2" charset="77"/>
              </a:rPr>
              <a:t> time</a:t>
            </a:r>
            <a:r>
              <a:rPr lang="en-US" b="1" dirty="0">
                <a:solidFill>
                  <a:srgbClr val="0070C0"/>
                </a:solidFill>
                <a:latin typeface="Montserrat" pitchFamily="2" charset="77"/>
              </a:rPr>
              <a:t> 6 </a:t>
            </a:r>
            <a:r>
              <a:rPr lang="en-US" b="1" dirty="0" err="1">
                <a:solidFill>
                  <a:srgbClr val="0070C0"/>
                </a:solidFill>
                <a:latin typeface="Montserrat" pitchFamily="2" charset="77"/>
              </a:rPr>
              <a:t>hrs</a:t>
            </a:r>
            <a:r>
              <a:rPr lang="en-US" b="1" dirty="0">
                <a:solidFill>
                  <a:srgbClr val="0070C0"/>
                </a:solidFill>
                <a:latin typeface="Montserrat" pitchFamily="2" charset="77"/>
              </a:rPr>
              <a:t> </a:t>
            </a:r>
            <a:r>
              <a:rPr lang="en-US" dirty="0">
                <a:solidFill>
                  <a:srgbClr val="0070C0"/>
                </a:solidFill>
                <a:latin typeface="Montserrat" pitchFamily="2" charset="77"/>
              </a:rPr>
              <a:t>and </a:t>
            </a:r>
            <a:r>
              <a:rPr lang="en-US" b="1" dirty="0">
                <a:solidFill>
                  <a:srgbClr val="0070C0"/>
                </a:solidFill>
                <a:latin typeface="Montserrat" pitchFamily="2" charset="77"/>
              </a:rPr>
              <a:t>persistency 0.1 Units/s</a:t>
            </a:r>
            <a:endParaRPr lang="en-US" b="1" dirty="0">
              <a:latin typeface="Montserrat" pitchFamily="2" charset="77"/>
            </a:endParaRPr>
          </a:p>
          <a:p>
            <a:pPr lvl="1"/>
            <a:endParaRPr lang="en-US" sz="20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DED34A3-9221-7E8F-5B70-89BAAE2895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6716" y="1281282"/>
            <a:ext cx="4933593" cy="253473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37C21C0-32DF-446B-2A7E-1BF302DAAF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705" y="1222378"/>
            <a:ext cx="3623226" cy="3256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330587C-949B-C5C5-56E3-A97571748AA6}"/>
              </a:ext>
            </a:extLst>
          </p:cNvPr>
          <p:cNvSpPr txBox="1"/>
          <p:nvPr/>
        </p:nvSpPr>
        <p:spPr>
          <a:xfrm>
            <a:off x="9901647" y="2135804"/>
            <a:ext cx="229035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rgbClr val="1A1718"/>
                </a:solidFill>
                <a:latin typeface="Helvetica" pitchFamily="2" charset="0"/>
              </a:rPr>
              <a:t>Outermost  radius </a:t>
            </a:r>
            <a:r>
              <a:rPr lang="en-GB" sz="2000" dirty="0" err="1">
                <a:solidFill>
                  <a:srgbClr val="1A1718"/>
                </a:solidFill>
                <a:latin typeface="Helvetica" pitchFamily="2" charset="0"/>
              </a:rPr>
              <a:t>R</a:t>
            </a:r>
            <a:r>
              <a:rPr lang="en-GB" sz="2000" baseline="-25000" dirty="0" err="1">
                <a:solidFill>
                  <a:srgbClr val="1A1718"/>
                </a:solidFill>
                <a:latin typeface="Helvetica" pitchFamily="2" charset="0"/>
              </a:rPr>
              <a:t>Out</a:t>
            </a:r>
            <a:r>
              <a:rPr lang="en-GB" sz="2000" dirty="0">
                <a:solidFill>
                  <a:srgbClr val="1A1718"/>
                </a:solidFill>
                <a:latin typeface="Helvetica" pitchFamily="2" charset="0"/>
              </a:rPr>
              <a:t>= 83 cm</a:t>
            </a:r>
            <a:endParaRPr lang="en-GB" sz="2000" dirty="0">
              <a:solidFill>
                <a:srgbClr val="1A1718"/>
              </a:solidFill>
              <a:effectLst/>
              <a:latin typeface="Helvetica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AF02F31-84D1-C3FD-EF29-D030D96CB29D}"/>
              </a:ext>
            </a:extLst>
          </p:cNvPr>
          <p:cNvSpPr txBox="1"/>
          <p:nvPr/>
        </p:nvSpPr>
        <p:spPr>
          <a:xfrm>
            <a:off x="210362" y="3863860"/>
            <a:ext cx="775798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1A1718"/>
                </a:solidFill>
                <a:effectLst/>
                <a:latin typeface="Helvetica" pitchFamily="2" charset="0"/>
              </a:rPr>
              <a:t>A set of eight superconducting coaxial coils providing a peak field of 50 T. The inner radius of the smallest coils is 0.025 m. </a:t>
            </a:r>
            <a:r>
              <a:rPr lang="en-GB" sz="1800" dirty="0">
                <a:effectLst/>
                <a:latin typeface="Helvetica" pitchFamily="2" charset="0"/>
              </a:rPr>
              <a:t>Sayed et al. </a:t>
            </a:r>
            <a:r>
              <a:rPr lang="en-GB" sz="1800" dirty="0">
                <a:latin typeface="Proxima Nova"/>
              </a:rPr>
              <a:t> </a:t>
            </a:r>
            <a:r>
              <a:rPr lang="en-GB" sz="1800" b="0" i="0" u="none" strike="noStrike" dirty="0">
                <a:effectLst/>
                <a:latin typeface="Proxima Nova"/>
              </a:rPr>
              <a:t>Phys. Rev. ST Accel. Beams </a:t>
            </a:r>
            <a:r>
              <a:rPr lang="en-GB" sz="1800" b="1" i="0" u="none" strike="noStrike" dirty="0">
                <a:effectLst/>
                <a:latin typeface="Proxima Nova"/>
              </a:rPr>
              <a:t>18</a:t>
            </a:r>
            <a:r>
              <a:rPr lang="en-GB" sz="1800" b="0" i="0" u="none" strike="noStrike" dirty="0">
                <a:effectLst/>
                <a:latin typeface="Proxima Nova"/>
              </a:rPr>
              <a:t>, 091001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B899B3B-9415-EEEA-16A5-A6ABF8D60F0E}"/>
              </a:ext>
            </a:extLst>
          </p:cNvPr>
          <p:cNvSpPr txBox="1"/>
          <p:nvPr/>
        </p:nvSpPr>
        <p:spPr>
          <a:xfrm>
            <a:off x="1680347" y="832651"/>
            <a:ext cx="43351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0" i="0" u="none" strike="noStrike" dirty="0">
                <a:solidFill>
                  <a:srgbClr val="1A1718"/>
                </a:solidFill>
                <a:latin typeface="Helvetica" pitchFamily="2" charset="0"/>
              </a:rPr>
              <a:t>Design proposed by MAP</a:t>
            </a:r>
            <a:endParaRPr lang="en-GB" sz="2400" b="0" i="0" u="none" strike="noStrike" dirty="0">
              <a:effectLst/>
              <a:latin typeface="Proxima Nova"/>
            </a:endParaRPr>
          </a:p>
        </p:txBody>
      </p:sp>
    </p:spTree>
    <p:extLst>
      <p:ext uri="{BB962C8B-B14F-4D97-AF65-F5344CB8AC3E}">
        <p14:creationId xmlns:p14="http://schemas.microsoft.com/office/powerpoint/2010/main" val="1398817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FA5FBFA-7C58-C9F7-E497-4953627307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FF0608-D9B8-E131-9501-69F8A5329CB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</a:t>
            </a:r>
            <a:r>
              <a:rPr lang="en-GB" baseline="30000"/>
              <a:t>nd</a:t>
            </a:r>
            <a:r>
              <a:rPr lang="en-GB"/>
              <a:t> IMCC Annual Meeting</a:t>
            </a:r>
            <a:r>
              <a:rPr lang="fr-FR">
                <a:ea typeface="+mn-ea"/>
                <a:cs typeface="+mn-cs"/>
              </a:rPr>
              <a:t>, </a:t>
            </a:r>
            <a:r>
              <a:rPr lang="en-US">
                <a:ea typeface="Tahoma" panose="020B0604030504040204" pitchFamily="34" charset="0"/>
                <a:cs typeface="Tahoma" panose="020B0604030504040204" pitchFamily="34" charset="0"/>
              </a:rPr>
              <a:t>IJCLab - </a:t>
            </a:r>
            <a:fld id="{0C7C0B31-75A5-3B43-8936-8B43244D18B5}" type="datetime1">
              <a:rPr lang="de-CH" smtClean="0"/>
              <a:t>20.06.23</a:t>
            </a:fld>
            <a:endParaRPr lang="en-GB" dirty="0"/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D93E68E1-7601-7F98-8A17-BDC014FD3C2E}"/>
              </a:ext>
            </a:extLst>
          </p:cNvPr>
          <p:cNvSpPr txBox="1">
            <a:spLocks/>
          </p:cNvSpPr>
          <p:nvPr/>
        </p:nvSpPr>
        <p:spPr>
          <a:xfrm>
            <a:off x="1231900" y="68738"/>
            <a:ext cx="9829800" cy="1455948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State of the Art Ultra High Field Hybrid Solenoid </a:t>
            </a:r>
            <a:r>
              <a:rPr lang="en-US" sz="3300" dirty="0">
                <a:solidFill>
                  <a:srgbClr val="C00000"/>
                </a:solidFill>
                <a:latin typeface="Montserrat" pitchFamily="2" charset="77"/>
              </a:rPr>
              <a:t>Superconducting + Resistive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E1EE462-A2F5-D984-4090-13A199909757}"/>
              </a:ext>
            </a:extLst>
          </p:cNvPr>
          <p:cNvGrpSpPr/>
          <p:nvPr/>
        </p:nvGrpSpPr>
        <p:grpSpPr>
          <a:xfrm>
            <a:off x="0" y="1226398"/>
            <a:ext cx="7353301" cy="5308412"/>
            <a:chOff x="0" y="1226398"/>
            <a:chExt cx="7353301" cy="5308412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329404E0-DBA6-4108-6368-B72121C434F5}"/>
                </a:ext>
              </a:extLst>
            </p:cNvPr>
            <p:cNvGrpSpPr/>
            <p:nvPr/>
          </p:nvGrpSpPr>
          <p:grpSpPr>
            <a:xfrm>
              <a:off x="184391" y="1477680"/>
              <a:ext cx="3187459" cy="5057130"/>
              <a:chOff x="184391" y="1477680"/>
              <a:chExt cx="3187459" cy="5057130"/>
            </a:xfrm>
          </p:grpSpPr>
          <p:pic>
            <p:nvPicPr>
              <p:cNvPr id="1030" name="Picture 6" descr="page8image55523344">
                <a:extLst>
                  <a:ext uri="{FF2B5EF4-FFF2-40B4-BE49-F238E27FC236}">
                    <a16:creationId xmlns:a16="http://schemas.microsoft.com/office/drawing/2014/main" id="{4F170863-C12D-7C4E-7F01-496265A5245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4391" y="1477680"/>
                <a:ext cx="2819400" cy="33401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D8C1054-16F7-7C67-E25F-5CC1CE349B47}"/>
                  </a:ext>
                </a:extLst>
              </p:cNvPr>
              <p:cNvSpPr txBox="1"/>
              <p:nvPr/>
            </p:nvSpPr>
            <p:spPr>
              <a:xfrm>
                <a:off x="184391" y="4780484"/>
                <a:ext cx="3187459" cy="1754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Cross section </a:t>
                </a:r>
                <a:r>
                  <a:rPr lang="en-CH" dirty="0"/>
                  <a:t>of </a:t>
                </a:r>
                <a:r>
                  <a:rPr lang="en-CH" dirty="0">
                    <a:solidFill>
                      <a:srgbClr val="FF0000"/>
                    </a:solidFill>
                  </a:rPr>
                  <a:t>45 T</a:t>
                </a:r>
                <a:r>
                  <a:rPr lang="en-CH" dirty="0"/>
                  <a:t>, </a:t>
                </a:r>
                <a:r>
                  <a:rPr lang="en-CH" b="1" dirty="0">
                    <a:solidFill>
                      <a:srgbClr val="FF0000"/>
                    </a:solidFill>
                  </a:rPr>
                  <a:t>32 mm </a:t>
                </a:r>
                <a:r>
                  <a:rPr lang="en-CH" b="1" dirty="0"/>
                  <a:t>NHFML</a:t>
                </a:r>
                <a:r>
                  <a:rPr lang="en-CH" b="1" dirty="0">
                    <a:solidFill>
                      <a:srgbClr val="FF0000"/>
                    </a:solidFill>
                  </a:rPr>
                  <a:t> </a:t>
                </a:r>
                <a:r>
                  <a:rPr lang="en-CH" dirty="0"/>
                  <a:t>user facility solenoid</a:t>
                </a:r>
              </a:p>
              <a:p>
                <a:pPr algn="ctr"/>
                <a:r>
                  <a:rPr lang="en-CH" dirty="0"/>
                  <a:t>Hybrid Magnet 33.5 T from resistive insert, 11.5 T by superconducting outsert</a:t>
                </a:r>
              </a:p>
              <a:p>
                <a:pPr algn="ctr"/>
                <a:r>
                  <a:rPr lang="en-CH" b="1" dirty="0">
                    <a:solidFill>
                      <a:srgbClr val="FF0000"/>
                    </a:solidFill>
                  </a:rPr>
                  <a:t>30 MW </a:t>
                </a:r>
                <a:r>
                  <a:rPr lang="en-CH" dirty="0"/>
                  <a:t>power comsumption</a:t>
                </a:r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06A45FC-12F7-9E97-9CAF-4986167DD0E6}"/>
                </a:ext>
              </a:extLst>
            </p:cNvPr>
            <p:cNvSpPr txBox="1"/>
            <p:nvPr/>
          </p:nvSpPr>
          <p:spPr>
            <a:xfrm>
              <a:off x="0" y="1226398"/>
              <a:ext cx="7353301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dirty="0"/>
                <a:t>https://</a:t>
              </a:r>
              <a:r>
                <a:rPr lang="en-US" sz="1400" dirty="0" err="1"/>
                <a:t>nationalmaglab.org</a:t>
              </a:r>
              <a:r>
                <a:rPr lang="en-US" sz="1400" dirty="0"/>
                <a:t>/user-facilities/dc-field/magnets-instruments/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611484A1-9685-EB9F-2969-2F18D1D31609}"/>
              </a:ext>
            </a:extLst>
          </p:cNvPr>
          <p:cNvGrpSpPr/>
          <p:nvPr/>
        </p:nvGrpSpPr>
        <p:grpSpPr>
          <a:xfrm>
            <a:off x="3676650" y="1499846"/>
            <a:ext cx="3868851" cy="5014780"/>
            <a:chOff x="3676650" y="1499846"/>
            <a:chExt cx="3868851" cy="5014780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71AD0FD-647B-95A3-06FA-7A0D60F0D852}"/>
                </a:ext>
              </a:extLst>
            </p:cNvPr>
            <p:cNvSpPr txBox="1"/>
            <p:nvPr/>
          </p:nvSpPr>
          <p:spPr>
            <a:xfrm>
              <a:off x="3676650" y="4760300"/>
              <a:ext cx="3868851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Cross section </a:t>
              </a:r>
              <a:r>
                <a:rPr lang="en-CH" dirty="0"/>
                <a:t>of </a:t>
              </a:r>
              <a:r>
                <a:rPr lang="en-CH" b="1" dirty="0">
                  <a:solidFill>
                    <a:srgbClr val="FF0000"/>
                  </a:solidFill>
                </a:rPr>
                <a:t>36 T</a:t>
              </a:r>
              <a:r>
                <a:rPr lang="en-CH" dirty="0"/>
                <a:t>, </a:t>
              </a:r>
              <a:r>
                <a:rPr lang="en-CH" b="1" dirty="0">
                  <a:solidFill>
                    <a:srgbClr val="FF0000"/>
                  </a:solidFill>
                </a:rPr>
                <a:t>48 mm </a:t>
              </a:r>
              <a:r>
                <a:rPr lang="en-CH" b="1" dirty="0"/>
                <a:t>NHFML </a:t>
              </a:r>
              <a:r>
                <a:rPr lang="en-CH" dirty="0"/>
                <a:t>user facility (NMR) solenoid</a:t>
              </a:r>
            </a:p>
            <a:p>
              <a:pPr algn="ctr"/>
              <a:r>
                <a:rPr lang="en-CH" dirty="0"/>
                <a:t>Hybrid Magnet 23 T from resistive insert, 13 T by superconducting Nb3Sn CICC outsert</a:t>
              </a:r>
            </a:p>
            <a:p>
              <a:pPr algn="ctr"/>
              <a:r>
                <a:rPr lang="en-CH" b="1" dirty="0">
                  <a:solidFill>
                    <a:srgbClr val="FF0000"/>
                  </a:solidFill>
                </a:rPr>
                <a:t>14 MW </a:t>
              </a:r>
              <a:r>
                <a:rPr lang="en-CH" dirty="0"/>
                <a:t>power comsumption</a:t>
              </a:r>
            </a:p>
          </p:txBody>
        </p:sp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B9CFF94D-6E59-8664-0854-CDAF757B0C7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3645" y="1499846"/>
              <a:ext cx="2769114" cy="33229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A9375BB5-58CC-E781-FDCA-FA07440F86C0}"/>
              </a:ext>
            </a:extLst>
          </p:cNvPr>
          <p:cNvGrpSpPr/>
          <p:nvPr/>
        </p:nvGrpSpPr>
        <p:grpSpPr>
          <a:xfrm>
            <a:off x="6933535" y="1226398"/>
            <a:ext cx="5258465" cy="5272194"/>
            <a:chOff x="6933535" y="1226398"/>
            <a:chExt cx="5258465" cy="5272194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06CEE8FC-68F3-3E70-223A-75C66881D544}"/>
                </a:ext>
              </a:extLst>
            </p:cNvPr>
            <p:cNvGrpSpPr/>
            <p:nvPr/>
          </p:nvGrpSpPr>
          <p:grpSpPr>
            <a:xfrm>
              <a:off x="8125874" y="2025019"/>
              <a:ext cx="3981450" cy="4473573"/>
              <a:chOff x="8125874" y="2025019"/>
              <a:chExt cx="3981450" cy="4473573"/>
            </a:xfrm>
          </p:grpSpPr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523083A3-A34A-28BD-971B-B180E6E5661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815227" y="2025019"/>
                <a:ext cx="2602743" cy="2429925"/>
              </a:xfrm>
              <a:prstGeom prst="rect">
                <a:avLst/>
              </a:prstGeom>
            </p:spPr>
          </p:pic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21D52817-5F72-09E4-5A03-9BED60FDEB58}"/>
                  </a:ext>
                </a:extLst>
              </p:cNvPr>
              <p:cNvSpPr txBox="1"/>
              <p:nvPr/>
            </p:nvSpPr>
            <p:spPr>
              <a:xfrm>
                <a:off x="8125874" y="4744266"/>
                <a:ext cx="3981450" cy="1754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Cross section </a:t>
                </a:r>
                <a:r>
                  <a:rPr lang="en-CH" dirty="0"/>
                  <a:t>of </a:t>
                </a:r>
                <a:r>
                  <a:rPr lang="en-CH" b="1" dirty="0">
                    <a:solidFill>
                      <a:srgbClr val="FF0000"/>
                    </a:solidFill>
                  </a:rPr>
                  <a:t>40</a:t>
                </a:r>
                <a:r>
                  <a:rPr lang="en-CH" b="1" baseline="30000" dirty="0">
                    <a:solidFill>
                      <a:srgbClr val="FF0000"/>
                    </a:solidFill>
                  </a:rPr>
                  <a:t>*</a:t>
                </a:r>
                <a:r>
                  <a:rPr lang="en-CH" b="1" dirty="0">
                    <a:solidFill>
                      <a:srgbClr val="FF0000"/>
                    </a:solidFill>
                  </a:rPr>
                  <a:t>/37 T</a:t>
                </a:r>
                <a:r>
                  <a:rPr lang="en-CH" dirty="0"/>
                  <a:t>, </a:t>
                </a:r>
                <a:r>
                  <a:rPr lang="en-CH" b="1" dirty="0">
                    <a:solidFill>
                      <a:srgbClr val="FF0000"/>
                    </a:solidFill>
                  </a:rPr>
                  <a:t>32/50 mm </a:t>
                </a:r>
                <a:r>
                  <a:rPr lang="en-CH" b="1" dirty="0"/>
                  <a:t>CHMFL </a:t>
                </a:r>
                <a:r>
                  <a:rPr lang="en-CH" dirty="0"/>
                  <a:t>user facility solenoid</a:t>
                </a:r>
              </a:p>
              <a:p>
                <a:pPr algn="ctr"/>
                <a:r>
                  <a:rPr lang="en-CH" dirty="0"/>
                  <a:t>Hybrid Magnet 29/26 T from resistive insert, 11 T by superconducting Nb3Sn CICC outsert</a:t>
                </a:r>
              </a:p>
              <a:p>
                <a:pPr algn="ctr"/>
                <a:r>
                  <a:rPr lang="en-CH" b="1" dirty="0">
                    <a:solidFill>
                      <a:srgbClr val="FF0000"/>
                    </a:solidFill>
                  </a:rPr>
                  <a:t>20 MW </a:t>
                </a:r>
                <a:r>
                  <a:rPr lang="en-CH" dirty="0"/>
                  <a:t>power comsumption</a:t>
                </a:r>
              </a:p>
            </p:txBody>
          </p: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1459EFC6-EA10-2596-DB60-B43922ACA679}"/>
                </a:ext>
              </a:extLst>
            </p:cNvPr>
            <p:cNvSpPr txBox="1"/>
            <p:nvPr/>
          </p:nvSpPr>
          <p:spPr>
            <a:xfrm>
              <a:off x="6933535" y="1226398"/>
              <a:ext cx="5258465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dirty="0"/>
                <a:t>http://</a:t>
              </a:r>
              <a:r>
                <a:rPr lang="en-US" sz="1400" dirty="0" err="1"/>
                <a:t>english.hmfl.cas.cn</a:t>
              </a:r>
              <a:r>
                <a:rPr lang="en-US" sz="1400" dirty="0"/>
                <a:t>/</a:t>
              </a:r>
              <a:r>
                <a:rPr lang="en-US" sz="1400" dirty="0" err="1"/>
                <a:t>uf</a:t>
              </a:r>
              <a:r>
                <a:rPr lang="en-US" sz="1400" dirty="0"/>
                <a:t>/</a:t>
              </a:r>
              <a:r>
                <a:rPr lang="en-US" sz="1400" dirty="0" err="1"/>
                <a:t>ms</a:t>
              </a:r>
              <a:r>
                <a:rPr lang="en-US" sz="1400" dirty="0"/>
                <a:t>/202202/t20220224_301451.html</a:t>
              </a:r>
            </a:p>
          </p:txBody>
        </p:sp>
      </p:grp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F587AF6-4438-B417-1F8C-11A783B70F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81450" y="6482557"/>
            <a:ext cx="4694550" cy="365124"/>
          </a:xfrm>
        </p:spPr>
        <p:txBody>
          <a:bodyPr/>
          <a:lstStyle/>
          <a:p>
            <a:r>
              <a:rPr lang="en-GB"/>
              <a:t> Final cooling solenoid– B. Bordini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0814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FA5FBFA-7C58-C9F7-E497-4953627307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FF0608-D9B8-E131-9501-69F8A5329CB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</a:t>
            </a:r>
            <a:r>
              <a:rPr lang="en-GB" baseline="30000"/>
              <a:t>nd</a:t>
            </a:r>
            <a:r>
              <a:rPr lang="en-GB"/>
              <a:t> IMCC Annual Meeting</a:t>
            </a:r>
            <a:r>
              <a:rPr lang="fr-FR">
                <a:ea typeface="+mn-ea"/>
                <a:cs typeface="+mn-cs"/>
              </a:rPr>
              <a:t>, </a:t>
            </a:r>
            <a:r>
              <a:rPr lang="en-US">
                <a:ea typeface="Tahoma" panose="020B0604030504040204" pitchFamily="34" charset="0"/>
                <a:cs typeface="Tahoma" panose="020B0604030504040204" pitchFamily="34" charset="0"/>
              </a:rPr>
              <a:t>IJCLab - </a:t>
            </a:r>
            <a:fld id="{20D8D3EC-6B8A-5947-8167-41D90408924E}" type="datetime1">
              <a:rPr lang="de-CH" smtClean="0"/>
              <a:t>20.06.23</a:t>
            </a:fld>
            <a:endParaRPr lang="en-GB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BF7A09F0-9FAA-4BA3-BB0D-CA43CD71637B}"/>
              </a:ext>
            </a:extLst>
          </p:cNvPr>
          <p:cNvSpPr txBox="1">
            <a:spLocks/>
          </p:cNvSpPr>
          <p:nvPr/>
        </p:nvSpPr>
        <p:spPr>
          <a:xfrm>
            <a:off x="1481284" y="-27058"/>
            <a:ext cx="9229431" cy="1124337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State of the Art Ultra High Field Hybrid Superconducting  Solenoids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295D8B-603C-D62D-14E5-971EE4C1BC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81450" y="6482557"/>
            <a:ext cx="4694550" cy="365124"/>
          </a:xfrm>
        </p:spPr>
        <p:txBody>
          <a:bodyPr/>
          <a:lstStyle/>
          <a:p>
            <a:r>
              <a:rPr lang="en-GB"/>
              <a:t> Final cooling solenoid– B. Bordini</a:t>
            </a:r>
            <a:endParaRPr lang="en-GB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14254D7-7EBA-AAB5-7ADB-8CA8E34927E9}"/>
              </a:ext>
            </a:extLst>
          </p:cNvPr>
          <p:cNvGrpSpPr/>
          <p:nvPr/>
        </p:nvGrpSpPr>
        <p:grpSpPr>
          <a:xfrm>
            <a:off x="6646310" y="1243947"/>
            <a:ext cx="5545690" cy="5091864"/>
            <a:chOff x="6646310" y="1243947"/>
            <a:chExt cx="5545690" cy="5091864"/>
          </a:xfrm>
        </p:grpSpPr>
        <p:pic>
          <p:nvPicPr>
            <p:cNvPr id="1029" name="Picture 5" descr="page23image55123888">
              <a:extLst>
                <a:ext uri="{FF2B5EF4-FFF2-40B4-BE49-F238E27FC236}">
                  <a16:creationId xmlns:a16="http://schemas.microsoft.com/office/drawing/2014/main" id="{BEFD67B2-142F-B89F-2768-0D8ECED47A6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32801" y="1243947"/>
              <a:ext cx="4955831" cy="23801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A9CCC1F7-7172-AD45-7118-68DAAB43DA2A}"/>
                </a:ext>
              </a:extLst>
            </p:cNvPr>
            <p:cNvSpPr txBox="1"/>
            <p:nvPr/>
          </p:nvSpPr>
          <p:spPr>
            <a:xfrm>
              <a:off x="6646310" y="3979488"/>
              <a:ext cx="3090097" cy="175432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b="0" i="0" u="none" strike="noStrike" dirty="0">
                  <a:solidFill>
                    <a:srgbClr val="333333"/>
                  </a:solidFill>
                  <a:effectLst/>
                  <a:latin typeface="+mj-lt"/>
                </a:rPr>
                <a:t>Artist</a:t>
              </a:r>
              <a:r>
                <a:rPr lang="en-GB" dirty="0">
                  <a:solidFill>
                    <a:srgbClr val="333333"/>
                  </a:solidFill>
                  <a:latin typeface="+mj-lt"/>
                </a:rPr>
                <a:t>ic</a:t>
              </a:r>
              <a:r>
                <a:rPr lang="en-GB" b="0" i="0" u="none" strike="noStrike" dirty="0">
                  <a:solidFill>
                    <a:srgbClr val="333333"/>
                  </a:solidFill>
                  <a:effectLst/>
                  <a:latin typeface="+mj-lt"/>
                </a:rPr>
                <a:t> impression of a UHF NMR magnet by Bruker:    </a:t>
              </a:r>
            </a:p>
            <a:p>
              <a:r>
                <a:rPr lang="en-GB" b="0" i="0" u="none" strike="noStrike" dirty="0">
                  <a:solidFill>
                    <a:srgbClr val="333333"/>
                  </a:solidFill>
                  <a:effectLst/>
                  <a:latin typeface="+mj-lt"/>
                </a:rPr>
                <a:t>1.2 GHz-NMR (Bruker) </a:t>
              </a:r>
              <a:r>
                <a:rPr lang="en-GB" b="1" i="0" u="none" strike="noStrike" dirty="0">
                  <a:solidFill>
                    <a:srgbClr val="FF0000"/>
                  </a:solidFill>
                  <a:effectLst/>
                  <a:latin typeface="+mj-lt"/>
                </a:rPr>
                <a:t>28.19 T – 54 mm RT </a:t>
              </a:r>
              <a:r>
                <a:rPr lang="en-GB" sz="1200" i="0" u="none" strike="noStrike" dirty="0">
                  <a:effectLst/>
                  <a:latin typeface="+mj-lt"/>
                </a:rPr>
                <a:t>https://</a:t>
              </a:r>
              <a:r>
                <a:rPr lang="en-GB" sz="1200" i="0" u="none" strike="noStrike" dirty="0" err="1">
                  <a:effectLst/>
                  <a:latin typeface="+mj-lt"/>
                </a:rPr>
                <a:t>snf.ieeecsc.org</a:t>
              </a:r>
              <a:r>
                <a:rPr lang="en-GB" sz="1200" i="0" u="none" strike="noStrike" dirty="0">
                  <a:effectLst/>
                  <a:latin typeface="+mj-lt"/>
                </a:rPr>
                <a:t>/sites/</a:t>
              </a:r>
              <a:r>
                <a:rPr lang="en-GB" sz="1200" i="0" u="none" strike="noStrike" dirty="0" err="1">
                  <a:effectLst/>
                  <a:latin typeface="+mj-lt"/>
                </a:rPr>
                <a:t>ieeecsc.org</a:t>
              </a:r>
              <a:r>
                <a:rPr lang="en-GB" sz="1200" i="0" u="none" strike="noStrike" dirty="0">
                  <a:effectLst/>
                  <a:latin typeface="+mj-lt"/>
                </a:rPr>
                <a:t>/files/documents/</a:t>
              </a:r>
              <a:r>
                <a:rPr lang="en-GB" sz="1200" i="0" u="none" strike="noStrike" dirty="0" err="1">
                  <a:effectLst/>
                  <a:latin typeface="+mj-lt"/>
                </a:rPr>
                <a:t>snf</a:t>
              </a:r>
              <a:r>
                <a:rPr lang="en-GB" sz="1200" i="0" u="none" strike="noStrike" dirty="0">
                  <a:effectLst/>
                  <a:latin typeface="+mj-lt"/>
                </a:rPr>
                <a:t>/abstracts/MT27%20PL1%20Bruker%20High%20Field%20NMR.pdf</a:t>
              </a:r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051A9D79-F9CE-5E63-A4CD-15A73811E50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020413" y="3199075"/>
              <a:ext cx="2171587" cy="3136736"/>
            </a:xfrm>
            <a:prstGeom prst="rect">
              <a:avLst/>
            </a:prstGeom>
          </p:spPr>
        </p:pic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0F011346-0F27-FDCF-0428-0D5ECF8EE78E}"/>
              </a:ext>
            </a:extLst>
          </p:cNvPr>
          <p:cNvGrpSpPr/>
          <p:nvPr/>
        </p:nvGrpSpPr>
        <p:grpSpPr>
          <a:xfrm>
            <a:off x="124538" y="1352802"/>
            <a:ext cx="5731739" cy="5129755"/>
            <a:chOff x="124538" y="1352802"/>
            <a:chExt cx="5731739" cy="5129755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2DF6811B-C658-985F-7883-EEF0697B88B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r="50000"/>
            <a:stretch/>
          </p:blipFill>
          <p:spPr>
            <a:xfrm>
              <a:off x="124538" y="2713251"/>
              <a:ext cx="3441844" cy="3769306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AC2C9B6-EDC8-1E75-C71D-F63F02F6E9F1}"/>
                </a:ext>
              </a:extLst>
            </p:cNvPr>
            <p:cNvSpPr txBox="1"/>
            <p:nvPr/>
          </p:nvSpPr>
          <p:spPr>
            <a:xfrm>
              <a:off x="134987" y="1352802"/>
              <a:ext cx="3750198" cy="1292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Cross section </a:t>
              </a:r>
              <a:r>
                <a:rPr lang="en-CH" dirty="0"/>
                <a:t>of </a:t>
              </a:r>
              <a:r>
                <a:rPr lang="en-CH" b="1" dirty="0">
                  <a:solidFill>
                    <a:srgbClr val="FF0000"/>
                  </a:solidFill>
                </a:rPr>
                <a:t>32 T </a:t>
              </a:r>
              <a:r>
                <a:rPr lang="en-CH" dirty="0"/>
                <a:t>(15 T LTS, 17 T two ReBCO double pancake coils), </a:t>
              </a:r>
              <a:r>
                <a:rPr lang="en-CH" b="1" dirty="0">
                  <a:solidFill>
                    <a:srgbClr val="FF0000"/>
                  </a:solidFill>
                </a:rPr>
                <a:t>32 mm</a:t>
              </a:r>
              <a:r>
                <a:rPr lang="en-CH" dirty="0"/>
                <a:t> user facility solenoid </a:t>
              </a:r>
              <a:r>
                <a:rPr lang="en-US" sz="1200" dirty="0"/>
                <a:t>https://</a:t>
              </a:r>
              <a:r>
                <a:rPr lang="en-US" sz="1200" dirty="0" err="1"/>
                <a:t>nationalmaglab.org</a:t>
              </a:r>
              <a:r>
                <a:rPr lang="en-US" sz="1200" dirty="0"/>
                <a:t>/user-facilities/dc-field/magnets-instruments/</a:t>
              </a:r>
            </a:p>
          </p:txBody>
        </p:sp>
        <p:pic>
          <p:nvPicPr>
            <p:cNvPr id="12" name="Picture 11" descr="32T.png">
              <a:extLst>
                <a:ext uri="{FF2B5EF4-FFF2-40B4-BE49-F238E27FC236}">
                  <a16:creationId xmlns:a16="http://schemas.microsoft.com/office/drawing/2014/main" id="{E8F839C0-6B7E-8836-22B2-2222DEE364E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1385"/>
            <a:stretch/>
          </p:blipFill>
          <p:spPr>
            <a:xfrm>
              <a:off x="4224738" y="2099492"/>
              <a:ext cx="1631539" cy="427540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10558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FA5FBFA-7C58-C9F7-E497-4953627307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FF0608-D9B8-E131-9501-69F8A5329CB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</a:t>
            </a:r>
            <a:r>
              <a:rPr lang="en-GB" baseline="30000"/>
              <a:t>nd</a:t>
            </a:r>
            <a:r>
              <a:rPr lang="en-GB"/>
              <a:t> IMCC Annual Meeting</a:t>
            </a:r>
            <a:r>
              <a:rPr lang="fr-FR">
                <a:ea typeface="+mn-ea"/>
                <a:cs typeface="+mn-cs"/>
              </a:rPr>
              <a:t>, </a:t>
            </a:r>
            <a:r>
              <a:rPr lang="en-US">
                <a:ea typeface="Tahoma" panose="020B0604030504040204" pitchFamily="34" charset="0"/>
                <a:cs typeface="Tahoma" panose="020B0604030504040204" pitchFamily="34" charset="0"/>
              </a:rPr>
              <a:t>IJCLab - </a:t>
            </a:r>
            <a:fld id="{8B2F32F2-128C-EE4E-9618-E1448F455DF7}" type="datetime1">
              <a:rPr lang="de-CH" smtClean="0"/>
              <a:t>20.06.23</a:t>
            </a:fld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1">
                <a:extLst>
                  <a:ext uri="{FF2B5EF4-FFF2-40B4-BE49-F238E27FC236}">
                    <a16:creationId xmlns:a16="http://schemas.microsoft.com/office/drawing/2014/main" id="{9990A22C-CDAA-7F11-5E01-02FC6D6222D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0" y="1701801"/>
                <a:ext cx="8877300" cy="4714875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8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4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2pPr>
                <a:lvl3pPr marL="1143000" indent="-2286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0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3pPr>
                <a:lvl4pPr marL="1600200" indent="-2286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0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4pPr>
                <a:lvl5pPr marL="2057400" indent="-2286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0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400" dirty="0">
                    <a:solidFill>
                      <a:srgbClr val="0070C0"/>
                    </a:solidFill>
                    <a:latin typeface="Montserrat" pitchFamily="2" charset="77"/>
                  </a:rPr>
                  <a:t>In a solenoid, the </a:t>
                </a:r>
                <a:r>
                  <a:rPr lang="en-US" sz="2400" b="1" dirty="0">
                    <a:solidFill>
                      <a:srgbClr val="0070C0"/>
                    </a:solidFill>
                    <a:latin typeface="Montserrat" pitchFamily="2" charset="77"/>
                  </a:rPr>
                  <a:t>hoop stresses </a:t>
                </a:r>
                <a:r>
                  <a:rPr lang="en-US" sz="2400" dirty="0">
                    <a:solidFill>
                      <a:srgbClr val="0070C0"/>
                    </a:solidFill>
                    <a:latin typeface="Montserrat" pitchFamily="2" charset="77"/>
                  </a:rPr>
                  <a:t>are </a:t>
                </a:r>
                <a:r>
                  <a:rPr lang="en-US" sz="2400" b="1" dirty="0">
                    <a:solidFill>
                      <a:srgbClr val="0070C0"/>
                    </a:solidFill>
                    <a:latin typeface="Montserrat" pitchFamily="2" charset="77"/>
                  </a:rPr>
                  <a:t>proportional</a:t>
                </a:r>
                <a:r>
                  <a:rPr lang="en-US" sz="2400" dirty="0">
                    <a:solidFill>
                      <a:srgbClr val="0070C0"/>
                    </a:solidFill>
                    <a:latin typeface="Montserrat" pitchFamily="2" charset="77"/>
                  </a:rPr>
                  <a:t> to the </a:t>
                </a:r>
                <a:r>
                  <a:rPr lang="en-US" sz="2400" b="1" dirty="0">
                    <a:solidFill>
                      <a:srgbClr val="0070C0"/>
                    </a:solidFill>
                    <a:latin typeface="Montserrat" pitchFamily="2" charset="77"/>
                  </a:rPr>
                  <a:t>Magnetic Pressure </a:t>
                </a:r>
                <a:r>
                  <a:rPr lang="en-US" sz="2400" dirty="0">
                    <a:solidFill>
                      <a:srgbClr val="0070C0"/>
                    </a:solidFill>
                    <a:latin typeface="Montserrat" pitchFamily="2" charset="77"/>
                  </a:rPr>
                  <a:t>(</a:t>
                </a:r>
                <a14:m>
                  <m:oMath xmlns:m="http://schemas.openxmlformats.org/officeDocument/2006/math">
                    <m:r>
                      <a:rPr lang="en-US" sz="2400" b="0" i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2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</m:t>
                        </m:r>
                      </m:sub>
                    </m:sSub>
                    <m:r>
                      <a:rPr lang="en-US" sz="240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f>
                      <m:fPr>
                        <m:ctrlPr>
                          <a:rPr lang="en-US" sz="24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sz="240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4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4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  <m:sup>
                            <m:r>
                              <a:rPr lang="en-US" sz="24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en-US" sz="2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en-US" sz="240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US" sz="24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sz="2400" b="0" i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>
                    <a:solidFill>
                      <a:srgbClr val="0070C0"/>
                    </a:solidFill>
                    <a:latin typeface="Montserrat" pitchFamily="2" charset="77"/>
                  </a:rPr>
                  <a:t>)</a:t>
                </a:r>
              </a:p>
              <a:p>
                <a:pPr lvl="1"/>
                <a:r>
                  <a:rPr lang="en-US" sz="2000" dirty="0">
                    <a:solidFill>
                      <a:srgbClr val="0070C0"/>
                    </a:solidFill>
                    <a:latin typeface="Montserrat" pitchFamily="2" charset="77"/>
                  </a:rPr>
                  <a:t>For</a:t>
                </a:r>
                <a:r>
                  <a:rPr lang="en-US" sz="2000" b="1" dirty="0">
                    <a:solidFill>
                      <a:srgbClr val="0070C0"/>
                    </a:solidFill>
                    <a:latin typeface="Montserrat" pitchFamily="2" charset="77"/>
                  </a:rPr>
                  <a:t> not supported </a:t>
                </a:r>
                <a:r>
                  <a:rPr lang="en-US" sz="2000" dirty="0">
                    <a:solidFill>
                      <a:srgbClr val="0070C0"/>
                    </a:solidFill>
                    <a:latin typeface="Montserrat" pitchFamily="2" charset="77"/>
                  </a:rPr>
                  <a:t>infinitely long </a:t>
                </a:r>
                <a:r>
                  <a:rPr lang="en-US" sz="2000" b="1" dirty="0">
                    <a:solidFill>
                      <a:srgbClr val="0070C0"/>
                    </a:solidFill>
                    <a:latin typeface="Montserrat" pitchFamily="2" charset="77"/>
                  </a:rPr>
                  <a:t>solid coil </a:t>
                </a:r>
                <a:r>
                  <a:rPr lang="en-US" sz="2000" dirty="0">
                    <a:solidFill>
                      <a:srgbClr val="0070C0"/>
                    </a:solidFill>
                    <a:latin typeface="Montserrat" pitchFamily="2" charset="77"/>
                  </a:rPr>
                  <a:t>with a </a:t>
                </a:r>
                <a:r>
                  <a:rPr lang="en-US" sz="2000" b="1" dirty="0">
                    <a:solidFill>
                      <a:srgbClr val="0070C0"/>
                    </a:solidFill>
                    <a:latin typeface="Montserrat" pitchFamily="2" charset="77"/>
                  </a:rPr>
                  <a:t>uniform current density</a:t>
                </a:r>
                <a:r>
                  <a:rPr lang="en-US" sz="2000" dirty="0">
                    <a:solidFill>
                      <a:srgbClr val="0070C0"/>
                    </a:solidFill>
                    <a:latin typeface="Montserrat" pitchFamily="2" charset="77"/>
                  </a:rPr>
                  <a:t>, the </a:t>
                </a:r>
                <a:r>
                  <a:rPr lang="en-US" sz="2000" b="1" dirty="0">
                    <a:solidFill>
                      <a:srgbClr val="0070C0"/>
                    </a:solidFill>
                    <a:latin typeface="Montserrat" pitchFamily="2" charset="77"/>
                  </a:rPr>
                  <a:t>maximum hoop stress </a:t>
                </a:r>
                <a:r>
                  <a:rPr lang="en-US" sz="2000" dirty="0">
                    <a:solidFill>
                      <a:srgbClr val="0070C0"/>
                    </a:solidFill>
                    <a:latin typeface="Montserrat" pitchFamily="2" charset="77"/>
                  </a:rPr>
                  <a:t>is</a:t>
                </a:r>
              </a:p>
              <a:p>
                <a:pPr lvl="2"/>
                <a:r>
                  <a:rPr lang="en-US" sz="1800" dirty="0">
                    <a:solidFill>
                      <a:srgbClr val="0070C0"/>
                    </a:solidFill>
                    <a:latin typeface="Montserrat" pitchFamily="2" charset="77"/>
                  </a:rPr>
                  <a:t>~</a:t>
                </a:r>
                <a:r>
                  <a:rPr lang="en-US" sz="1800" b="1" dirty="0">
                    <a:solidFill>
                      <a:srgbClr val="0070C0"/>
                    </a:solidFill>
                    <a:latin typeface="Montserrat" pitchFamily="2" charset="77"/>
                  </a:rPr>
                  <a:t>2.2 P</a:t>
                </a:r>
                <a:r>
                  <a:rPr lang="en-US" sz="1800" b="1" baseline="-25000" dirty="0">
                    <a:solidFill>
                      <a:srgbClr val="0070C0"/>
                    </a:solidFill>
                    <a:latin typeface="Montserrat" pitchFamily="2" charset="77"/>
                  </a:rPr>
                  <a:t>M </a:t>
                </a:r>
                <a:r>
                  <a:rPr lang="en-US" sz="1800" dirty="0">
                    <a:solidFill>
                      <a:srgbClr val="0070C0"/>
                    </a:solidFill>
                    <a:latin typeface="Montserrat" pitchFamily="2" charset="77"/>
                  </a:rPr>
                  <a:t>when </a:t>
                </a:r>
                <a14:m>
                  <m:oMath xmlns:m="http://schemas.openxmlformats.org/officeDocument/2006/math">
                    <m:r>
                      <a:rPr lang="en-US" sz="180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a:rPr lang="en-US" sz="180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f>
                      <m:fPr>
                        <m:type m:val="lin"/>
                        <m:ctrlPr>
                          <a:rPr lang="en-US" sz="18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80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𝑒𝑥𝑡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180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𝑖𝑛𝑡</m:t>
                            </m:r>
                          </m:sub>
                        </m:sSub>
                        <m:r>
                          <a:rPr lang="en-US" sz="18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=1.85</m:t>
                        </m:r>
                      </m:den>
                    </m:f>
                  </m:oMath>
                </a14:m>
                <a:endParaRPr lang="en-US" sz="1800" baseline="-25000" dirty="0">
                  <a:solidFill>
                    <a:srgbClr val="0070C0"/>
                  </a:solidFill>
                  <a:latin typeface="Montserrat" pitchFamily="2" charset="77"/>
                </a:endParaRPr>
              </a:p>
              <a:p>
                <a:pPr lvl="2"/>
                <a:r>
                  <a:rPr lang="en-US" sz="1800" dirty="0">
                    <a:solidFill>
                      <a:srgbClr val="0070C0"/>
                    </a:solidFill>
                    <a:latin typeface="Montserrat" pitchFamily="2" charset="77"/>
                  </a:rPr>
                  <a:t>~</a:t>
                </a:r>
                <a:r>
                  <a:rPr lang="en-US" sz="1800" b="1" dirty="0">
                    <a:solidFill>
                      <a:srgbClr val="0070C0"/>
                    </a:solidFill>
                    <a:latin typeface="Montserrat" pitchFamily="2" charset="77"/>
                  </a:rPr>
                  <a:t>1.4 P</a:t>
                </a:r>
                <a:r>
                  <a:rPr lang="en-US" sz="1800" b="1" baseline="-25000" dirty="0">
                    <a:solidFill>
                      <a:srgbClr val="0070C0"/>
                    </a:solidFill>
                    <a:latin typeface="Montserrat" pitchFamily="2" charset="77"/>
                  </a:rPr>
                  <a:t>M </a:t>
                </a:r>
                <a:r>
                  <a:rPr lang="en-US" sz="1800" dirty="0">
                    <a:solidFill>
                      <a:srgbClr val="0070C0"/>
                    </a:solidFill>
                    <a:latin typeface="Montserrat" pitchFamily="2" charset="77"/>
                  </a:rPr>
                  <a:t>when </a:t>
                </a:r>
                <a14:m>
                  <m:oMath xmlns:m="http://schemas.openxmlformats.org/officeDocument/2006/math">
                    <m:r>
                      <a:rPr lang="en-US" sz="180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a:rPr lang="en-US" sz="18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≫1</m:t>
                    </m:r>
                  </m:oMath>
                </a14:m>
                <a:endParaRPr lang="en-US" sz="2200" baseline="-25000" dirty="0">
                  <a:solidFill>
                    <a:srgbClr val="0070C0"/>
                  </a:solidFill>
                  <a:latin typeface="Montserrat" pitchFamily="2" charset="77"/>
                </a:endParaRPr>
              </a:p>
              <a:p>
                <a:pPr lvl="1"/>
                <a:r>
                  <a:rPr lang="en-US" sz="2000" dirty="0">
                    <a:solidFill>
                      <a:srgbClr val="0070C0"/>
                    </a:solidFill>
                    <a:latin typeface="Montserrat" pitchFamily="2" charset="77"/>
                  </a:rPr>
                  <a:t>For</a:t>
                </a:r>
                <a:r>
                  <a:rPr lang="en-US" sz="2000" b="1" dirty="0">
                    <a:solidFill>
                      <a:srgbClr val="0070C0"/>
                    </a:solidFill>
                    <a:latin typeface="Montserrat" pitchFamily="2" charset="77"/>
                  </a:rPr>
                  <a:t> not supported </a:t>
                </a:r>
                <a:r>
                  <a:rPr lang="en-US" sz="2000" dirty="0">
                    <a:solidFill>
                      <a:srgbClr val="0070C0"/>
                    </a:solidFill>
                    <a:latin typeface="Montserrat" pitchFamily="2" charset="77"/>
                  </a:rPr>
                  <a:t>infinitely long </a:t>
                </a:r>
                <a:r>
                  <a:rPr lang="en-US" sz="2000" b="1" dirty="0">
                    <a:solidFill>
                      <a:srgbClr val="0070C0"/>
                    </a:solidFill>
                    <a:latin typeface="Montserrat" pitchFamily="2" charset="77"/>
                  </a:rPr>
                  <a:t>coil </a:t>
                </a:r>
                <a:r>
                  <a:rPr lang="en-US" sz="2000" dirty="0">
                    <a:solidFill>
                      <a:srgbClr val="0070C0"/>
                    </a:solidFill>
                    <a:latin typeface="Montserrat" pitchFamily="2" charset="77"/>
                  </a:rPr>
                  <a:t>with a </a:t>
                </a:r>
                <a:r>
                  <a:rPr lang="en-US" sz="2000" b="1" dirty="0">
                    <a:solidFill>
                      <a:srgbClr val="0070C0"/>
                    </a:solidFill>
                    <a:latin typeface="Montserrat" pitchFamily="2" charset="77"/>
                  </a:rPr>
                  <a:t>uniform current density </a:t>
                </a:r>
                <a:r>
                  <a:rPr lang="en-US" sz="2000" dirty="0">
                    <a:solidFill>
                      <a:srgbClr val="0070C0"/>
                    </a:solidFill>
                    <a:latin typeface="Montserrat" pitchFamily="2" charset="77"/>
                  </a:rPr>
                  <a:t>and </a:t>
                </a:r>
                <a:r>
                  <a:rPr lang="en-US" sz="2000" b="1" dirty="0">
                    <a:solidFill>
                      <a:srgbClr val="0070C0"/>
                    </a:solidFill>
                    <a:latin typeface="Montserrat" pitchFamily="2" charset="77"/>
                  </a:rPr>
                  <a:t>windings</a:t>
                </a:r>
                <a:r>
                  <a:rPr lang="en-US" sz="2000" dirty="0">
                    <a:solidFill>
                      <a:srgbClr val="0070C0"/>
                    </a:solidFill>
                    <a:latin typeface="Montserrat" pitchFamily="2" charset="77"/>
                  </a:rPr>
                  <a:t> </a:t>
                </a:r>
                <a:r>
                  <a:rPr lang="en-US" sz="2000" b="1" dirty="0">
                    <a:solidFill>
                      <a:srgbClr val="0070C0"/>
                    </a:solidFill>
                    <a:latin typeface="Montserrat" pitchFamily="2" charset="77"/>
                  </a:rPr>
                  <a:t>not</a:t>
                </a:r>
                <a:r>
                  <a:rPr lang="en-US" sz="2000" dirty="0">
                    <a:solidFill>
                      <a:srgbClr val="0070C0"/>
                    </a:solidFill>
                    <a:latin typeface="Montserrat" pitchFamily="2" charset="77"/>
                  </a:rPr>
                  <a:t> mechanically </a:t>
                </a:r>
                <a:r>
                  <a:rPr lang="en-US" sz="2000" b="1" dirty="0">
                    <a:solidFill>
                      <a:srgbClr val="0070C0"/>
                    </a:solidFill>
                    <a:latin typeface="Montserrat" pitchFamily="2" charset="77"/>
                  </a:rPr>
                  <a:t>interacting radially</a:t>
                </a:r>
                <a:r>
                  <a:rPr lang="en-US" sz="2000" dirty="0">
                    <a:solidFill>
                      <a:srgbClr val="0070C0"/>
                    </a:solidFill>
                    <a:latin typeface="Montserrat" pitchFamily="2" charset="77"/>
                  </a:rPr>
                  <a:t>, the </a:t>
                </a:r>
                <a:r>
                  <a:rPr lang="en-US" sz="2000" b="1" dirty="0">
                    <a:solidFill>
                      <a:srgbClr val="0070C0"/>
                    </a:solidFill>
                    <a:latin typeface="Montserrat" pitchFamily="2" charset="77"/>
                  </a:rPr>
                  <a:t>maximum hoop stress </a:t>
                </a:r>
                <a:r>
                  <a:rPr lang="en-US" sz="2000" dirty="0">
                    <a:solidFill>
                      <a:srgbClr val="0070C0"/>
                    </a:solidFill>
                    <a:latin typeface="Montserrat" pitchFamily="2" charset="77"/>
                  </a:rPr>
                  <a:t>is</a:t>
                </a:r>
              </a:p>
              <a:p>
                <a:pPr lvl="2"/>
                <a:r>
                  <a:rPr lang="en-US" sz="1800" dirty="0">
                    <a:solidFill>
                      <a:srgbClr val="0070C0"/>
                    </a:solidFill>
                    <a:latin typeface="Montserrat" pitchFamily="2" charset="77"/>
                  </a:rPr>
                  <a:t>~</a:t>
                </a:r>
                <a:r>
                  <a:rPr lang="en-US" sz="1800" b="1" dirty="0">
                    <a:solidFill>
                      <a:srgbClr val="0070C0"/>
                    </a:solidFill>
                    <a:latin typeface="Montserrat" pitchFamily="2" charset="77"/>
                  </a:rPr>
                  <a:t>2.2 P</a:t>
                </a:r>
                <a:r>
                  <a:rPr lang="en-US" sz="1800" b="1" baseline="-25000" dirty="0">
                    <a:solidFill>
                      <a:srgbClr val="0070C0"/>
                    </a:solidFill>
                    <a:latin typeface="Montserrat" pitchFamily="2" charset="77"/>
                  </a:rPr>
                  <a:t>M </a:t>
                </a:r>
                <a:r>
                  <a:rPr lang="en-US" sz="1800" dirty="0">
                    <a:solidFill>
                      <a:srgbClr val="0070C0"/>
                    </a:solidFill>
                    <a:latin typeface="Montserrat" pitchFamily="2" charset="77"/>
                  </a:rPr>
                  <a:t>when </a:t>
                </a:r>
                <a14:m>
                  <m:oMath xmlns:m="http://schemas.openxmlformats.org/officeDocument/2006/math">
                    <m:r>
                      <a:rPr lang="en-US" sz="180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a:rPr lang="en-US" sz="18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=1.85</m:t>
                    </m:r>
                  </m:oMath>
                </a14:m>
                <a:endParaRPr lang="en-US" sz="1800" baseline="-25000" dirty="0">
                  <a:solidFill>
                    <a:srgbClr val="0070C0"/>
                  </a:solidFill>
                  <a:latin typeface="Montserrat" pitchFamily="2" charset="77"/>
                </a:endParaRPr>
              </a:p>
              <a:p>
                <a:pPr lvl="2"/>
                <a:r>
                  <a:rPr lang="en-US" sz="1800" dirty="0">
                    <a:solidFill>
                      <a:srgbClr val="0070C0"/>
                    </a:solidFill>
                    <a:latin typeface="Montserrat" pitchFamily="2" charset="77"/>
                  </a:rPr>
                  <a:t>~</a:t>
                </a:r>
                <a:r>
                  <a:rPr lang="en-US" sz="1800" b="1" dirty="0">
                    <a:solidFill>
                      <a:srgbClr val="0070C0"/>
                    </a:solidFill>
                    <a:latin typeface="Montserrat" pitchFamily="2" charset="77"/>
                  </a:rPr>
                  <a:t>0.9 P</a:t>
                </a:r>
                <a:r>
                  <a:rPr lang="en-US" sz="1800" b="1" baseline="-25000" dirty="0">
                    <a:solidFill>
                      <a:srgbClr val="0070C0"/>
                    </a:solidFill>
                    <a:latin typeface="Montserrat" pitchFamily="2" charset="77"/>
                  </a:rPr>
                  <a:t>M </a:t>
                </a:r>
                <a:r>
                  <a:rPr lang="en-US" sz="1800" dirty="0">
                    <a:solidFill>
                      <a:srgbClr val="0070C0"/>
                    </a:solidFill>
                    <a:latin typeface="Montserrat" pitchFamily="2" charset="77"/>
                  </a:rPr>
                  <a:t>when </a:t>
                </a:r>
                <a14:m>
                  <m:oMath xmlns:m="http://schemas.openxmlformats.org/officeDocument/2006/math">
                    <m:r>
                      <a:rPr lang="en-US" sz="180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a:rPr lang="en-US" sz="18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=4</m:t>
                    </m:r>
                  </m:oMath>
                </a14:m>
                <a:endParaRPr lang="en-US" sz="1800" b="0" dirty="0">
                  <a:solidFill>
                    <a:srgbClr val="0070C0"/>
                  </a:solidFill>
                  <a:latin typeface="Montserrat" pitchFamily="2" charset="77"/>
                  <a:ea typeface="Cambria Math" panose="02040503050406030204" pitchFamily="18" charset="0"/>
                </a:endParaRPr>
              </a:p>
              <a:p>
                <a:pPr lvl="2"/>
                <a:r>
                  <a:rPr lang="en-US" sz="1800" dirty="0">
                    <a:solidFill>
                      <a:srgbClr val="0070C0"/>
                    </a:solidFill>
                    <a:latin typeface="Montserrat" pitchFamily="2" charset="77"/>
                  </a:rPr>
                  <a:t>~</a:t>
                </a:r>
                <a:r>
                  <a:rPr lang="en-US" sz="1800" b="1" dirty="0">
                    <a:solidFill>
                      <a:srgbClr val="0070C0"/>
                    </a:solidFill>
                    <a:latin typeface="Montserrat" pitchFamily="2" charset="77"/>
                  </a:rPr>
                  <a:t>0.5 P</a:t>
                </a:r>
                <a:r>
                  <a:rPr lang="en-US" sz="1800" b="1" baseline="-25000" dirty="0">
                    <a:solidFill>
                      <a:srgbClr val="0070C0"/>
                    </a:solidFill>
                    <a:latin typeface="Montserrat" pitchFamily="2" charset="77"/>
                  </a:rPr>
                  <a:t>M </a:t>
                </a:r>
                <a:r>
                  <a:rPr lang="en-US" sz="1800" dirty="0">
                    <a:solidFill>
                      <a:srgbClr val="0070C0"/>
                    </a:solidFill>
                    <a:latin typeface="Montserrat" pitchFamily="2" charset="77"/>
                  </a:rPr>
                  <a:t>when </a:t>
                </a:r>
                <a14:m>
                  <m:oMath xmlns:m="http://schemas.openxmlformats.org/officeDocument/2006/math">
                    <m:r>
                      <a:rPr lang="en-US" sz="180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a:rPr lang="en-US" sz="18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≫1</m:t>
                    </m:r>
                  </m:oMath>
                </a14:m>
                <a:endParaRPr lang="en-US" sz="1800" baseline="-25000" dirty="0">
                  <a:solidFill>
                    <a:srgbClr val="0070C0"/>
                  </a:solidFill>
                  <a:latin typeface="Montserrat" pitchFamily="2" charset="77"/>
                </a:endParaRPr>
              </a:p>
              <a:p>
                <a:pPr lvl="2"/>
                <a:endParaRPr lang="en-US" sz="1800" baseline="-25000" dirty="0">
                  <a:solidFill>
                    <a:srgbClr val="0070C0"/>
                  </a:solidFill>
                  <a:latin typeface="Montserrat" pitchFamily="2" charset="77"/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5" name="Content Placeholder 1">
                <a:extLst>
                  <a:ext uri="{FF2B5EF4-FFF2-40B4-BE49-F238E27FC236}">
                    <a16:creationId xmlns:a16="http://schemas.microsoft.com/office/drawing/2014/main" id="{9990A22C-CDAA-7F11-5E01-02FC6D6222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701801"/>
                <a:ext cx="8877300" cy="4714875"/>
              </a:xfrm>
              <a:prstGeom prst="rect">
                <a:avLst/>
              </a:prstGeom>
              <a:blipFill>
                <a:blip r:embed="rId3"/>
                <a:stretch>
                  <a:fillRect l="-1001" t="-8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le 2">
            <a:extLst>
              <a:ext uri="{FF2B5EF4-FFF2-40B4-BE49-F238E27FC236}">
                <a16:creationId xmlns:a16="http://schemas.microsoft.com/office/drawing/2014/main" id="{D93E68E1-7601-7F98-8A17-BDC014FD3C2E}"/>
              </a:ext>
            </a:extLst>
          </p:cNvPr>
          <p:cNvSpPr txBox="1">
            <a:spLocks/>
          </p:cNvSpPr>
          <p:nvPr/>
        </p:nvSpPr>
        <p:spPr>
          <a:xfrm>
            <a:off x="1416907" y="140152"/>
            <a:ext cx="9358185" cy="1174841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Why state of the art Ultra High Field UHF Hybrid solenoids are so big?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456678D-859F-9060-DFE6-30D3028E41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77300" y="1554046"/>
            <a:ext cx="3314700" cy="27686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0901954-42D9-3828-DE37-AF2111FFDD47}"/>
              </a:ext>
            </a:extLst>
          </p:cNvPr>
          <p:cNvSpPr txBox="1"/>
          <p:nvPr/>
        </p:nvSpPr>
        <p:spPr>
          <a:xfrm>
            <a:off x="8877300" y="4470401"/>
            <a:ext cx="331470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1113" lvl="1"/>
            <a:r>
              <a:rPr lang="en-US" sz="1400" b="1" dirty="0">
                <a:solidFill>
                  <a:srgbClr val="0070C0"/>
                </a:solidFill>
                <a:latin typeface="Montserrat" pitchFamily="2" charset="77"/>
              </a:rPr>
              <a:t>Yield strength of</a:t>
            </a:r>
          </a:p>
          <a:p>
            <a:pPr marL="177800" lvl="1" indent="-168275">
              <a:spcBef>
                <a:spcPts val="1200"/>
              </a:spcBef>
              <a:buFont typeface="+mj-lt"/>
              <a:buAutoNum type="arabicPeriod"/>
            </a:pPr>
            <a:r>
              <a:rPr lang="en-US" sz="1400" dirty="0">
                <a:solidFill>
                  <a:srgbClr val="0070C0"/>
                </a:solidFill>
                <a:latin typeface="Montserrat" pitchFamily="2" charset="77"/>
              </a:rPr>
              <a:t>annealed oxygen free copper:  30-80 MPa (grain size 50-3 </a:t>
            </a:r>
            <a:r>
              <a:rPr lang="en-US" sz="1400" dirty="0" err="1">
                <a:solidFill>
                  <a:srgbClr val="0070C0"/>
                </a:solidFill>
                <a:latin typeface="Montserrat" pitchFamily="2" charset="77"/>
              </a:rPr>
              <a:t>μm</a:t>
            </a:r>
            <a:r>
              <a:rPr lang="en-US" sz="1400" dirty="0">
                <a:solidFill>
                  <a:srgbClr val="0070C0"/>
                </a:solidFill>
                <a:latin typeface="Montserrat" pitchFamily="2" charset="77"/>
              </a:rPr>
              <a:t>)</a:t>
            </a:r>
          </a:p>
          <a:p>
            <a:pPr marL="177800" lvl="1" indent="-168275">
              <a:spcBef>
                <a:spcPts val="1200"/>
              </a:spcBef>
              <a:buFont typeface="+mj-lt"/>
              <a:buAutoNum type="arabicPeriod"/>
            </a:pPr>
            <a:r>
              <a:rPr lang="en-US" sz="1400" dirty="0">
                <a:solidFill>
                  <a:srgbClr val="0070C0"/>
                </a:solidFill>
                <a:latin typeface="Montserrat" pitchFamily="2" charset="77"/>
              </a:rPr>
              <a:t>austenitic steel 316LN SS:           270 MPa at RT  (830 MPa at 4 K)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itle 2">
                <a:extLst>
                  <a:ext uri="{FF2B5EF4-FFF2-40B4-BE49-F238E27FC236}">
                    <a16:creationId xmlns:a16="http://schemas.microsoft.com/office/drawing/2014/main" id="{22A092BE-22F8-2BA5-0AC4-E377EFE357B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884091" y="5125947"/>
                <a:ext cx="4993209" cy="1477328"/>
              </a:xfrm>
              <a:prstGeom prst="rect">
                <a:avLst/>
              </a:prstGeom>
            </p:spPr>
            <p:txBody>
              <a:bodyPr/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800" b="1" kern="1200">
                    <a:solidFill>
                      <a:schemeClr val="tx1"/>
                    </a:solidFill>
                    <a:latin typeface="Arial Narrow"/>
                    <a:ea typeface="+mj-ea"/>
                    <a:cs typeface="Arial Narrow"/>
                  </a:defRPr>
                </a:lvl1pPr>
              </a:lstStyle>
              <a:p>
                <a:r>
                  <a:rPr lang="en-US" sz="2000" b="0" dirty="0">
                    <a:solidFill>
                      <a:srgbClr val="0070C0"/>
                    </a:solidFill>
                    <a:latin typeface="Montserrat" pitchFamily="2" charset="77"/>
                  </a:rPr>
                  <a:t>Because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</m:t>
                        </m:r>
                      </m:sub>
                    </m:sSub>
                    <m:r>
                      <a:rPr lang="en-US" sz="20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b="0" dirty="0">
                    <a:solidFill>
                      <a:srgbClr val="0070C0"/>
                    </a:solidFill>
                    <a:latin typeface="Montserrat" pitchFamily="2" charset="77"/>
                  </a:rPr>
                  <a:t>is enormous and to limit the stresses one natural solution is to dilute the current and decouple as much as possible the windings   </a:t>
                </a:r>
              </a:p>
            </p:txBody>
          </p:sp>
        </mc:Choice>
        <mc:Fallback xmlns="">
          <p:sp>
            <p:nvSpPr>
              <p:cNvPr id="8" name="Title 2">
                <a:extLst>
                  <a:ext uri="{FF2B5EF4-FFF2-40B4-BE49-F238E27FC236}">
                    <a16:creationId xmlns:a16="http://schemas.microsoft.com/office/drawing/2014/main" id="{22A092BE-22F8-2BA5-0AC4-E377EFE357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4091" y="5125947"/>
                <a:ext cx="4993209" cy="1477328"/>
              </a:xfrm>
              <a:prstGeom prst="rect">
                <a:avLst/>
              </a:prstGeom>
              <a:blipFill>
                <a:blip r:embed="rId5"/>
                <a:stretch>
                  <a:fillRect l="-254" t="-2564" r="-1777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83D08EB-BF7D-6725-EAFF-821D6F7532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81450" y="6482557"/>
            <a:ext cx="4694550" cy="365124"/>
          </a:xfrm>
        </p:spPr>
        <p:txBody>
          <a:bodyPr/>
          <a:lstStyle/>
          <a:p>
            <a:r>
              <a:rPr lang="en-GB"/>
              <a:t> Final cooling solenoid– B. Bordini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2422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FA5FBFA-7C58-C9F7-E497-4953627307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FF0608-D9B8-E131-9501-69F8A5329CB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</a:t>
            </a:r>
            <a:r>
              <a:rPr lang="en-GB" baseline="30000"/>
              <a:t>nd</a:t>
            </a:r>
            <a:r>
              <a:rPr lang="en-GB"/>
              <a:t> IMCC Annual Meeting</a:t>
            </a:r>
            <a:r>
              <a:rPr lang="fr-FR">
                <a:ea typeface="+mn-ea"/>
                <a:cs typeface="+mn-cs"/>
              </a:rPr>
              <a:t>, </a:t>
            </a:r>
            <a:r>
              <a:rPr lang="en-US">
                <a:ea typeface="Tahoma" panose="020B0604030504040204" pitchFamily="34" charset="0"/>
                <a:cs typeface="Tahoma" panose="020B0604030504040204" pitchFamily="34" charset="0"/>
              </a:rPr>
              <a:t>IJCLab - </a:t>
            </a:r>
            <a:fld id="{CEB46B95-9B28-CE4D-A4E4-88DDFA002174}" type="datetime1">
              <a:rPr lang="de-CH" smtClean="0"/>
              <a:t>20.06.23</a:t>
            </a:fld>
            <a:endParaRPr lang="en-GB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9990A22C-CDAA-7F11-5E01-02FC6D6222DB}"/>
              </a:ext>
            </a:extLst>
          </p:cNvPr>
          <p:cNvSpPr txBox="1">
            <a:spLocks/>
          </p:cNvSpPr>
          <p:nvPr/>
        </p:nvSpPr>
        <p:spPr>
          <a:xfrm>
            <a:off x="0" y="2010401"/>
            <a:ext cx="8887522" cy="4220581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The design of superconducting solenoid by using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nested insulated coils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proved to be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successful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in  producing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~30 T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magnets with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apertures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up to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5 cm </a:t>
            </a:r>
          </a:p>
          <a:p>
            <a:pPr lvl="1">
              <a:spcBef>
                <a:spcPts val="1200"/>
              </a:spcBef>
            </a:pPr>
            <a:r>
              <a:rPr lang="en-US" sz="2000" b="0" dirty="0">
                <a:solidFill>
                  <a:srgbClr val="0070C0"/>
                </a:solidFill>
                <a:latin typeface="Montserrat" pitchFamily="2" charset="77"/>
                <a:ea typeface="Cambria Math" panose="02040503050406030204" pitchFamily="18" charset="0"/>
              </a:rPr>
              <a:t>This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  <a:ea typeface="Cambria Math" panose="02040503050406030204" pitchFamily="18" charset="0"/>
              </a:rPr>
              <a:t>concept </a:t>
            </a:r>
            <a:r>
              <a:rPr lang="en-US" sz="2000" b="0" dirty="0">
                <a:solidFill>
                  <a:srgbClr val="0070C0"/>
                </a:solidFill>
                <a:latin typeface="Montserrat" pitchFamily="2" charset="77"/>
                <a:ea typeface="Cambria Math" panose="02040503050406030204" pitchFamily="18" charset="0"/>
              </a:rPr>
              <a:t> will be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  <a:ea typeface="Cambria Math" panose="02040503050406030204" pitchFamily="18" charset="0"/>
              </a:rPr>
              <a:t>further investigated </a:t>
            </a:r>
            <a:r>
              <a:rPr lang="en-US" sz="2000" b="0" dirty="0">
                <a:solidFill>
                  <a:srgbClr val="0070C0"/>
                </a:solidFill>
                <a:latin typeface="Montserrat" pitchFamily="2" charset="77"/>
                <a:ea typeface="Cambria Math" panose="02040503050406030204" pitchFamily="18" charset="0"/>
              </a:rPr>
              <a:t>and perfected by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  <a:ea typeface="Cambria Math" panose="02040503050406030204" pitchFamily="18" charset="0"/>
              </a:rPr>
              <a:t>ongoing projects </a:t>
            </a:r>
            <a:r>
              <a:rPr lang="en-US" sz="2000" b="0" dirty="0">
                <a:solidFill>
                  <a:srgbClr val="0070C0"/>
                </a:solidFill>
                <a:latin typeface="Montserrat" pitchFamily="2" charset="77"/>
                <a:ea typeface="Cambria Math" panose="02040503050406030204" pitchFamily="18" charset="0"/>
              </a:rPr>
              <a:t>that try to optimize it and to reach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  <a:ea typeface="Cambria Math" panose="02040503050406030204" pitchFamily="18" charset="0"/>
              </a:rPr>
              <a:t>larger field </a:t>
            </a:r>
            <a:r>
              <a:rPr lang="en-US" sz="2000" b="0" dirty="0">
                <a:solidFill>
                  <a:srgbClr val="0070C0"/>
                </a:solidFill>
                <a:latin typeface="Montserrat" pitchFamily="2" charset="77"/>
                <a:ea typeface="Cambria Math" panose="02040503050406030204" pitchFamily="18" charset="0"/>
              </a:rPr>
              <a:t>values </a:t>
            </a:r>
          </a:p>
          <a:p>
            <a:pPr marL="457200" lvl="1" indent="0">
              <a:buNone/>
            </a:pPr>
            <a:endParaRPr lang="en-US" sz="2000" b="0" dirty="0">
              <a:solidFill>
                <a:srgbClr val="0070C0"/>
              </a:solidFill>
              <a:latin typeface="Montserrat" pitchFamily="2" charset="77"/>
              <a:ea typeface="Cambria Math" panose="02040503050406030204" pitchFamily="18" charset="0"/>
            </a:endParaRPr>
          </a:p>
          <a:p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While this design is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suitable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for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user facilities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, it is 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not clear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it could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satisfy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the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needs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of the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final cooling solenoids</a:t>
            </a:r>
          </a:p>
          <a:p>
            <a:pPr lvl="2">
              <a:spcBef>
                <a:spcPts val="1200"/>
              </a:spcBef>
            </a:pPr>
            <a:endParaRPr lang="en-CH" sz="1600" dirty="0">
              <a:solidFill>
                <a:srgbClr val="0070C0"/>
              </a:solidFill>
              <a:latin typeface="Montserrat" pitchFamily="2" charset="77"/>
            </a:endParaRPr>
          </a:p>
          <a:p>
            <a:pPr lvl="1">
              <a:spcBef>
                <a:spcPts val="1200"/>
              </a:spcBef>
            </a:pPr>
            <a:endParaRPr lang="en-US" sz="2000" dirty="0"/>
          </a:p>
          <a:p>
            <a:pPr lvl="1"/>
            <a:endParaRPr lang="en-US" sz="2000" dirty="0"/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D93E68E1-7601-7F98-8A17-BDC014FD3C2E}"/>
              </a:ext>
            </a:extLst>
          </p:cNvPr>
          <p:cNvSpPr txBox="1">
            <a:spLocks/>
          </p:cNvSpPr>
          <p:nvPr/>
        </p:nvSpPr>
        <p:spPr>
          <a:xfrm>
            <a:off x="1416907" y="116164"/>
            <a:ext cx="9358185" cy="127022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UHF Superconducting  Solenoids</a:t>
            </a:r>
          </a:p>
          <a:p>
            <a:r>
              <a:rPr lang="en-US" sz="3300" dirty="0">
                <a:solidFill>
                  <a:srgbClr val="C00000"/>
                </a:solidFill>
                <a:latin typeface="Montserrat" pitchFamily="2" charset="77"/>
              </a:rPr>
              <a:t>Next step for nested coils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A3B70F5-99F5-9CDE-82E0-91FF1C2B034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2545"/>
          <a:stretch/>
        </p:blipFill>
        <p:spPr>
          <a:xfrm>
            <a:off x="8762140" y="2464543"/>
            <a:ext cx="3343719" cy="385819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62AC019-5A3B-087D-75ED-DA013F402E47}"/>
              </a:ext>
            </a:extLst>
          </p:cNvPr>
          <p:cNvSpPr txBox="1"/>
          <p:nvPr/>
        </p:nvSpPr>
        <p:spPr>
          <a:xfrm>
            <a:off x="8676000" y="1552369"/>
            <a:ext cx="3516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C</a:t>
            </a:r>
            <a:r>
              <a:rPr lang="en-CH" i="1" dirty="0"/>
              <a:t>artoon design </a:t>
            </a:r>
            <a:r>
              <a:rPr lang="en-CH" dirty="0"/>
              <a:t>of </a:t>
            </a:r>
            <a:r>
              <a:rPr lang="en-CH" b="1" dirty="0">
                <a:solidFill>
                  <a:srgbClr val="C00000"/>
                </a:solidFill>
              </a:rPr>
              <a:t>40 T</a:t>
            </a:r>
            <a:r>
              <a:rPr lang="en-CH" dirty="0"/>
              <a:t>, </a:t>
            </a:r>
            <a:r>
              <a:rPr lang="en-CH" b="1" dirty="0">
                <a:solidFill>
                  <a:srgbClr val="C00000"/>
                </a:solidFill>
              </a:rPr>
              <a:t>32 mm </a:t>
            </a:r>
            <a:r>
              <a:rPr lang="en-CH" dirty="0"/>
              <a:t>user facility solenoid (planned) – Courtesy of Ian Dixon NHMFL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CFE41CD5-9CE8-23F8-ADB8-F2ABD011E4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81450" y="6482557"/>
            <a:ext cx="4694550" cy="365124"/>
          </a:xfrm>
        </p:spPr>
        <p:txBody>
          <a:bodyPr/>
          <a:lstStyle/>
          <a:p>
            <a:r>
              <a:rPr lang="en-GB"/>
              <a:t> Final cooling solenoid– B. Bordini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3084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WP_HE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ontserrat">
      <a:majorFont>
        <a:latin typeface="Montserrat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dirty="0" smtClean="0">
            <a:solidFill>
              <a:srgbClr val="C83964"/>
            </a:solidFill>
            <a:latin typeface="Montserrat" panose="00000500000000000000" pitchFamily="2" charset="0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WP_HEP</Template>
  <TotalTime>93093</TotalTime>
  <Words>4137</Words>
  <Application>Microsoft Macintosh PowerPoint</Application>
  <PresentationFormat>Widescreen</PresentationFormat>
  <Paragraphs>466</Paragraphs>
  <Slides>33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33</vt:i4>
      </vt:variant>
    </vt:vector>
  </HeadingPairs>
  <TitlesOfParts>
    <vt:vector size="47" baseType="lpstr">
      <vt:lpstr>Arial Unicode MS</vt:lpstr>
      <vt:lpstr>Arial</vt:lpstr>
      <vt:lpstr>Arial Narrow</vt:lpstr>
      <vt:lpstr>Calibri</vt:lpstr>
      <vt:lpstr>Calibri Light</vt:lpstr>
      <vt:lpstr>Cambria Math</vt:lpstr>
      <vt:lpstr>Helvetica</vt:lpstr>
      <vt:lpstr>Montserrat</vt:lpstr>
      <vt:lpstr>Proxima Nova</vt:lpstr>
      <vt:lpstr>Tahoma</vt:lpstr>
      <vt:lpstr>Times New Roman</vt:lpstr>
      <vt:lpstr>Wingdings</vt:lpstr>
      <vt:lpstr>WP_HEP</vt:lpstr>
      <vt:lpstr>IMCC - 1</vt:lpstr>
      <vt:lpstr>Final Cooling Solenoid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 For the Attention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CEA Saclay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HORIZON-INFRA-2022-TECH-01-01</dc:title>
  <dc:creator>CHANCE Antoine</dc:creator>
  <cp:lastModifiedBy>Bernardo Bordini</cp:lastModifiedBy>
  <cp:revision>934</cp:revision>
  <dcterms:created xsi:type="dcterms:W3CDTF">2021-12-07T14:11:58Z</dcterms:created>
  <dcterms:modified xsi:type="dcterms:W3CDTF">2023-06-20T07:55:23Z</dcterms:modified>
</cp:coreProperties>
</file>