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6"/>
  </p:notesMasterIdLst>
  <p:handoutMasterIdLst>
    <p:handoutMasterId r:id="rId37"/>
  </p:handoutMasterIdLst>
  <p:sldIdLst>
    <p:sldId id="306" r:id="rId3"/>
    <p:sldId id="305" r:id="rId4"/>
    <p:sldId id="307" r:id="rId5"/>
    <p:sldId id="341" r:id="rId6"/>
    <p:sldId id="348" r:id="rId7"/>
    <p:sldId id="312" r:id="rId8"/>
    <p:sldId id="315" r:id="rId9"/>
    <p:sldId id="310" r:id="rId10"/>
    <p:sldId id="316" r:id="rId11"/>
    <p:sldId id="317" r:id="rId12"/>
    <p:sldId id="318" r:id="rId13"/>
    <p:sldId id="357" r:id="rId14"/>
    <p:sldId id="319" r:id="rId15"/>
    <p:sldId id="320" r:id="rId16"/>
    <p:sldId id="322" r:id="rId17"/>
    <p:sldId id="323" r:id="rId18"/>
    <p:sldId id="326" r:id="rId19"/>
    <p:sldId id="311" r:id="rId20"/>
    <p:sldId id="337" r:id="rId21"/>
    <p:sldId id="352" r:id="rId22"/>
    <p:sldId id="353" r:id="rId23"/>
    <p:sldId id="336" r:id="rId24"/>
    <p:sldId id="360" r:id="rId25"/>
    <p:sldId id="338" r:id="rId26"/>
    <p:sldId id="324" r:id="rId27"/>
    <p:sldId id="325" r:id="rId28"/>
    <p:sldId id="359" r:id="rId29"/>
    <p:sldId id="345" r:id="rId30"/>
    <p:sldId id="354" r:id="rId31"/>
    <p:sldId id="355" r:id="rId32"/>
    <p:sldId id="335" r:id="rId33"/>
    <p:sldId id="333" r:id="rId34"/>
    <p:sldId id="334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3545"/>
    <a:srgbClr val="C99137"/>
    <a:srgbClr val="FFFFFF"/>
    <a:srgbClr val="3243B5"/>
    <a:srgbClr val="FD3644"/>
    <a:srgbClr val="FFFF00"/>
    <a:srgbClr val="C83964"/>
    <a:srgbClr val="C43B68"/>
    <a:srgbClr val="CD395F"/>
    <a:srgbClr val="BC3C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7" autoAdjust="0"/>
    <p:restoredTop sz="95918" autoAdjust="0"/>
  </p:normalViewPr>
  <p:slideViewPr>
    <p:cSldViewPr snapToGrid="0">
      <p:cViewPr varScale="1">
        <p:scale>
          <a:sx n="118" d="100"/>
          <a:sy n="118" d="100"/>
        </p:scale>
        <p:origin x="1288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39722-BEFF-284E-B519-23884029958B}" type="datetime1">
              <a:rPr lang="de-CH" smtClean="0"/>
              <a:t>28.06.23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AF650-DC18-6246-ADE5-4D89DE241334}" type="datetime1">
              <a:rPr lang="de-CH" smtClean="0"/>
              <a:t>28.06.23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334A34B-6057-8542-8FD2-711D9AD0A5B7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540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41032E4-0620-7840-975F-4E009FF22EF7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0165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1358026-D9CA-4644-9927-51210C85F97D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260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CA61E3A-FC1D-8547-A5A2-3E48906FAC1E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52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608D8E4-F7E0-3942-B37F-4C7041F3C546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745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9F10BEE-B7F5-0A49-BF97-252BDD292A56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162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C5229D5-4648-0548-9F20-B3FE7BBCA20F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755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8CE07C1-4E50-0143-806C-17893760FCC1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338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54F5A02-884A-224A-88C5-C67467CA6C26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978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694A4C-80E2-C94D-AACF-3CCDBFD4BE08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061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8910948-A2CA-2C43-863C-138DB57E810F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45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A3C1783-7A68-FC40-B9BA-BCF05F5A58B4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683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582C56E-E703-A747-8FDC-99CF7F2560CD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009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52A27AB-9F89-554D-A331-E9AE9659EBE5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980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6CA5C2B-0156-6448-8A02-1AAEC4156B2D}" type="datetime1">
              <a:rPr lang="de-CH" smtClean="0"/>
              <a:t>28.06.23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30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solidFill>
            <a:schemeClr val="bg1">
              <a:alpha val="23233"/>
            </a:schemeClr>
          </a:solidFill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286" y="3844904"/>
            <a:ext cx="70674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B3D663-41D8-3515-A60A-DEB48E62AAB6}"/>
              </a:ext>
            </a:extLst>
          </p:cNvPr>
          <p:cNvSpPr txBox="1">
            <a:spLocks/>
          </p:cNvSpPr>
          <p:nvPr userDrawn="1"/>
        </p:nvSpPr>
        <p:spPr>
          <a:xfrm>
            <a:off x="0" y="45496"/>
            <a:ext cx="12192000" cy="4214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0" dirty="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sz="2400" i="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Orsay, France 19-22 June 2023</a:t>
            </a:r>
          </a:p>
          <a:p>
            <a:endParaRPr lang="fr-FR" sz="2400" i="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596D650-1EF5-5BF4-009A-875F0868F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36570"/>
            <a:ext cx="12192000" cy="421430"/>
          </a:xfrm>
          <a:prstGeom prst="rect">
            <a:avLst/>
          </a:prstGeom>
        </p:spPr>
        <p:txBody>
          <a:bodyPr/>
          <a:lstStyle>
            <a:lvl1pPr algn="ctr">
              <a:defRPr sz="2400" i="0">
                <a:solidFill>
                  <a:srgbClr val="0070C0"/>
                </a:solidFill>
              </a:defRPr>
            </a:lvl1pPr>
          </a:lstStyle>
          <a:p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r>
              <a:rPr lang="en-GB" b="1" baseline="3000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nd</a:t>
            </a:r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IMCC Annual Meetin</a:t>
            </a:r>
            <a:r>
              <a:rPr lang="en-GB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g</a:t>
            </a:r>
            <a:r>
              <a:rPr lang="en-GB" b="1"/>
              <a:t>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582789D3-E969-2958-1A34-420B97C25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C9591080-CF76-31B6-7021-1A810BB5C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sp>
        <p:nvSpPr>
          <p:cNvPr id="4" name="Date Placeholder 18">
            <a:extLst>
              <a:ext uri="{FF2B5EF4-FFF2-40B4-BE49-F238E27FC236}">
                <a16:creationId xmlns:a16="http://schemas.microsoft.com/office/drawing/2014/main" id="{1F01C884-23F1-0A90-020C-FDDDCB800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35E81E39-5B7D-EA99-D042-9B1BEE2B1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A1438E2A-67A1-09C6-2E91-B70F256216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sp>
        <p:nvSpPr>
          <p:cNvPr id="3" name="Date Placeholder 18">
            <a:extLst>
              <a:ext uri="{FF2B5EF4-FFF2-40B4-BE49-F238E27FC236}">
                <a16:creationId xmlns:a16="http://schemas.microsoft.com/office/drawing/2014/main" id="{CFAA75E0-2967-9E41-67C0-3A23E969FF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 -Montser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defRPr>
                <a:solidFill>
                  <a:srgbClr val="0070C0"/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0F022C0C-2B39-8E47-339D-2389F90A1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A7B6ADCE-9FA1-C962-5B30-B932C3182D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sp>
        <p:nvSpPr>
          <p:cNvPr id="3" name="Date Placeholder 18">
            <a:extLst>
              <a:ext uri="{FF2B5EF4-FFF2-40B4-BE49-F238E27FC236}">
                <a16:creationId xmlns:a16="http://schemas.microsoft.com/office/drawing/2014/main" id="{02BD3D2F-C584-2A29-53B1-62EC0355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74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2921AD-E422-3DBA-41C8-A0A6E6AAC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8251FEB3-E992-EA6B-A12B-CE444875E4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sp>
        <p:nvSpPr>
          <p:cNvPr id="3" name="Date Placeholder 18">
            <a:extLst>
              <a:ext uri="{FF2B5EF4-FFF2-40B4-BE49-F238E27FC236}">
                <a16:creationId xmlns:a16="http://schemas.microsoft.com/office/drawing/2014/main" id="{04EF2F08-78A5-AB4F-AD32-E601A6BC40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81B85079-9BE7-6619-BE18-FF9544DAB83B}"/>
              </a:ext>
            </a:extLst>
          </p:cNvPr>
          <p:cNvSpPr txBox="1">
            <a:spLocks/>
          </p:cNvSpPr>
          <p:nvPr userDrawn="1"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D8C37C-7E5F-7DBA-DCDF-ED4EABB0E1B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988F2FD9-35C4-0B7E-3C26-5228EBF3A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67950B7-FEA8-3C0F-5F67-1525E46C32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sp>
        <p:nvSpPr>
          <p:cNvPr id="8" name="Date Placeholder 18">
            <a:extLst>
              <a:ext uri="{FF2B5EF4-FFF2-40B4-BE49-F238E27FC236}">
                <a16:creationId xmlns:a16="http://schemas.microsoft.com/office/drawing/2014/main" id="{694E5DC8-D41D-AB17-4CAA-097CFAFDDD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EB7CBA86-E5E1-1364-77D4-2923D26A4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2A5C4DA3-791E-2C40-8104-10DDBB4305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sp>
        <p:nvSpPr>
          <p:cNvPr id="3" name="Date Placeholder 18">
            <a:extLst>
              <a:ext uri="{FF2B5EF4-FFF2-40B4-BE49-F238E27FC236}">
                <a16:creationId xmlns:a16="http://schemas.microsoft.com/office/drawing/2014/main" id="{8A8D03B2-3082-6525-180E-5C95B3251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BB70D648-9621-3BDF-3CCB-3AB40CB297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FADFD7A0-C7C6-F382-BF0F-A7224A856E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sp>
        <p:nvSpPr>
          <p:cNvPr id="3" name="Date Placeholder 18">
            <a:extLst>
              <a:ext uri="{FF2B5EF4-FFF2-40B4-BE49-F238E27FC236}">
                <a16:creationId xmlns:a16="http://schemas.microsoft.com/office/drawing/2014/main" id="{2DFDDF32-DDD4-EA66-C60B-624D22B4D4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26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2" descr="MUON-SlideGraph-LogoBkgnd2.png">
            <a:extLst>
              <a:ext uri="{FF2B5EF4-FFF2-40B4-BE49-F238E27FC236}">
                <a16:creationId xmlns:a16="http://schemas.microsoft.com/office/drawing/2014/main" id="{2F6A2F97-A29E-1418-D7E1-A2A4AFFCD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4000"/>
          </a:blip>
          <a:srcRect t="-977" r="1219" b="916"/>
          <a:stretch/>
        </p:blipFill>
        <p:spPr>
          <a:xfrm>
            <a:off x="-11151" y="-89210"/>
            <a:ext cx="12198539" cy="6947209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981"/>
          <a:stretch/>
        </p:blipFill>
        <p:spPr>
          <a:xfrm>
            <a:off x="10509197" y="66994"/>
            <a:ext cx="1682803" cy="1615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D3815-A613-B710-087E-BD26820494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966" y="66994"/>
            <a:ext cx="1371492" cy="1332000"/>
          </a:xfrm>
          <a:prstGeom prst="rect">
            <a:avLst/>
          </a:prstGeom>
        </p:spPr>
      </p:pic>
      <p:pic>
        <p:nvPicPr>
          <p:cNvPr id="13" name="Image 9" descr="MUON-SlideGraph-gradient.png">
            <a:extLst>
              <a:ext uri="{FF2B5EF4-FFF2-40B4-BE49-F238E27FC236}">
                <a16:creationId xmlns:a16="http://schemas.microsoft.com/office/drawing/2014/main" id="{9FA61E11-BC63-8F05-1CFC-E03ED212C9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34000"/>
          </a:blip>
          <a:stretch>
            <a:fillRect/>
          </a:stretch>
        </p:blipFill>
        <p:spPr>
          <a:xfrm>
            <a:off x="-7882" y="4047067"/>
            <a:ext cx="121920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>
            <a:alphaModFix amt="23000"/>
          </a:blip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89276" y="0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3610"/>
            <a:ext cx="422910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 Final cooling solenoid – B. Bordini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21FB63-3E48-2308-4202-15B3A188FA76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1968" y="66995"/>
            <a:ext cx="1188000" cy="1153791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IMCC Annual Meeting</a:t>
            </a:r>
            <a:r>
              <a:rPr lang="fr-FR" dirty="0"/>
              <a:t>, </a:t>
            </a:r>
            <a:r>
              <a:rPr lang="en-US" dirty="0" err="1">
                <a:ea typeface="Tahoma" panose="020B0604030504040204" pitchFamily="34" charset="0"/>
                <a:cs typeface="Tahoma" panose="020B0604030504040204" pitchFamily="34" charset="0"/>
              </a:rPr>
              <a:t>IJCLab</a:t>
            </a:r>
            <a:r>
              <a:rPr lang="en-US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de-CH" dirty="0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7" r:id="rId3"/>
    <p:sldLayoutId id="2147483675" r:id="rId4"/>
    <p:sldLayoutId id="2147483676" r:id="rId5"/>
    <p:sldLayoutId id="2147483686" r:id="rId6"/>
    <p:sldLayoutId id="214748368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0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5" Type="http://schemas.openxmlformats.org/officeDocument/2006/relationships/image" Target="../media/image33.png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9.png"/><Relationship Id="rId7" Type="http://schemas.openxmlformats.org/officeDocument/2006/relationships/image" Target="../media/image1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1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9A06B.71AF9EE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1.png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077275"/>
            <a:ext cx="11539576" cy="1572767"/>
          </a:xfrm>
          <a:noFill/>
        </p:spPr>
        <p:txBody>
          <a:bodyPr tIns="0" bIns="0"/>
          <a:lstStyle/>
          <a:p>
            <a:r>
              <a:rPr lang="en-US" sz="5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Final Cooling Solenoid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0EAEC-2E80-7DCF-8175-406FE09E4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4723" y="3832578"/>
            <a:ext cx="8534400" cy="1752600"/>
          </a:xfrm>
        </p:spPr>
        <p:txBody>
          <a:bodyPr/>
          <a:lstStyle/>
          <a:p>
            <a:r>
              <a:rPr lang="en-US" sz="2400" dirty="0"/>
              <a:t>B. </a:t>
            </a:r>
            <a:r>
              <a:rPr lang="en-US" sz="2400" dirty="0" err="1"/>
              <a:t>Bordini</a:t>
            </a:r>
            <a:r>
              <a:rPr lang="en-US" sz="2400" dirty="0"/>
              <a:t>, C. </a:t>
            </a:r>
            <a:r>
              <a:rPr lang="en-US" sz="2400" dirty="0" err="1"/>
              <a:t>Accettura</a:t>
            </a:r>
            <a:r>
              <a:rPr lang="en-US" sz="2400" dirty="0"/>
              <a:t>, A. Bertarelli, L. </a:t>
            </a:r>
            <a:r>
              <a:rPr lang="en-US" sz="2400" dirty="0" err="1"/>
              <a:t>Bottura</a:t>
            </a:r>
            <a:r>
              <a:rPr lang="en-US" sz="2400" dirty="0"/>
              <a:t>, </a:t>
            </a:r>
          </a:p>
          <a:p>
            <a:pPr marL="457200" indent="-457200">
              <a:buAutoNum type="alphaUcPeriod"/>
            </a:pPr>
            <a:r>
              <a:rPr lang="en-US" sz="2400" dirty="0" err="1"/>
              <a:t>Dudarev</a:t>
            </a:r>
            <a:r>
              <a:rPr lang="en-US" sz="2400" dirty="0"/>
              <a:t>, A. </a:t>
            </a:r>
            <a:r>
              <a:rPr lang="en-US" sz="2400" dirty="0" err="1"/>
              <a:t>Kolehmainen</a:t>
            </a:r>
            <a:r>
              <a:rPr lang="en-US" sz="2400" dirty="0"/>
              <a:t>, T. Mulder, </a:t>
            </a:r>
          </a:p>
          <a:p>
            <a:pPr marL="457200" indent="-457200">
              <a:buAutoNum type="alphaUcPeriod"/>
            </a:pPr>
            <a:r>
              <a:rPr lang="en-US" sz="2400" dirty="0"/>
              <a:t>A. Verweij, M. Wozniak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012981-2883-5616-5376-1E2FA5481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100" y="-12339"/>
            <a:ext cx="1688330" cy="171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BD6E72-20CC-F8BB-2BFF-8A040089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r>
              <a:rPr lang="en-GB" b="1" baseline="3000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nd</a:t>
            </a:r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IMCC Annual Meetin</a:t>
            </a:r>
            <a:r>
              <a:rPr lang="en-GB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g</a:t>
            </a:r>
            <a:r>
              <a:rPr lang="en-GB" b="1"/>
              <a:t>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45547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6754" y="1340557"/>
                <a:ext cx="12045245" cy="512136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buNone/>
                </a:pPr>
                <a:endParaRPr lang="en-US" sz="20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nested coil design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presents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some drawbacks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that might be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problematic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 for 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final cooling solenoids</a:t>
                </a:r>
              </a:p>
              <a:p>
                <a:pPr lvl="1"/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Diluting the current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over large coil cross section (low J) </a:t>
                </a:r>
              </a:p>
              <a:p>
                <a:pPr lvl="2"/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requires a larger 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amount of superconductor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 (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cost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): the current lines are not compacted around the magnet aperture</a:t>
                </a:r>
              </a:p>
              <a:p>
                <a:pPr lvl="2"/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Implies a larger </a:t>
                </a:r>
                <a:r>
                  <a:rPr lang="en-US" sz="1600" b="1" dirty="0">
                    <a:solidFill>
                      <a:srgbClr val="0070C0"/>
                    </a:solidFill>
                    <a:latin typeface="Montserrat" pitchFamily="2" charset="77"/>
                  </a:rPr>
                  <a:t>magnetic energy </a:t>
                </a:r>
                <a:r>
                  <a:rPr lang="en-US" sz="1600" dirty="0">
                    <a:solidFill>
                      <a:srgbClr val="0070C0"/>
                    </a:solidFill>
                    <a:latin typeface="Montserrat" pitchFamily="2" charset="77"/>
                  </a:rPr>
                  <a:t>stocked, which makes the magnet protection more complex, and larger sizes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The magnet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protection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which is critical in magnets using HTS, is rather complex because of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interaction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s between the different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nested coils 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The presence of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several coils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components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 could make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construction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more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difficult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the magnet system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less reliable</a:t>
                </a:r>
              </a:p>
              <a:p>
                <a:pPr marL="457200" lvl="1" indent="0">
                  <a:buNone/>
                </a:pPr>
                <a:endParaRPr lang="en-US" sz="20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And if we go to the 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opposite direction? High uniform </a:t>
                </a:r>
                <a:r>
                  <a:rPr lang="en-US" sz="2200" b="1" i="1" dirty="0">
                    <a:solidFill>
                      <a:srgbClr val="0070C0"/>
                    </a:solidFill>
                    <a:latin typeface="Montserrat" pitchFamily="2" charset="77"/>
                  </a:rPr>
                  <a:t>J</a:t>
                </a:r>
                <a:r>
                  <a:rPr lang="en-US" sz="2200" b="1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(&gt;400 A/mmˆ2) in a single coil (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</a:t>
                </a:r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low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200" dirty="0">
                    <a:solidFill>
                      <a:srgbClr val="0070C0"/>
                    </a:solidFill>
                    <a:latin typeface="Montserrat" pitchFamily="2" charset="77"/>
                  </a:rPr>
                  <a:t>) ? So far, we said that low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makes explode the hoop stress, but… </a:t>
                </a:r>
              </a:p>
              <a:p>
                <a:endParaRPr lang="en-US" sz="22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>
                  <a:spcBef>
                    <a:spcPts val="1200"/>
                  </a:spcBef>
                </a:pPr>
                <a:endParaRPr lang="en-CH" sz="16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>
                  <a:spcBef>
                    <a:spcPts val="1200"/>
                  </a:spcBef>
                </a:pPr>
                <a:endParaRPr lang="en-US" sz="2000" dirty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54" y="1340557"/>
                <a:ext cx="12045245" cy="5121366"/>
              </a:xfrm>
              <a:prstGeom prst="rect">
                <a:avLst/>
              </a:prstGeom>
              <a:blipFill>
                <a:blip r:embed="rId3"/>
                <a:stretch>
                  <a:fillRect l="-526" r="-737" b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248937" y="93711"/>
            <a:ext cx="9526155" cy="124684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Nested Coils &amp; Final Cooling Solenoid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D09138-0B10-9DB7-F0A4-6B9A22765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57127CD-0482-5568-5130-5C78360F42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11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46754" y="1743616"/>
            <a:ext cx="8051096" cy="44923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concept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was proved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Insulated </a:t>
            </a:r>
            <a:r>
              <a:rPr lang="en-US" sz="2400" b="1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 winding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that reached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26.4 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with a maximum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hoop stress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of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286 MPa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But we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need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much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larger fields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(&gt;40 T) and the hoop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proportional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B</a:t>
            </a:r>
            <a:r>
              <a:rPr lang="en-US" sz="2400" b="1" baseline="-25000" dirty="0">
                <a:solidFill>
                  <a:srgbClr val="0070C0"/>
                </a:solidFill>
                <a:latin typeface="Montserrat" pitchFamily="2" charset="77"/>
              </a:rPr>
              <a:t>0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ˆ2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>
              <a:spcBef>
                <a:spcPts val="24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Plus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at larger fields,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tensile radial stress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appears, which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acceptable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for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tapes,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what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can we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do?</a:t>
            </a:r>
          </a:p>
          <a:p>
            <a:pPr lvl="1"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Support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externally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the coil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stiff rings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that also apply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the coil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12133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Single coil, High-J</a:t>
            </a:r>
            <a:r>
              <a:rPr lang="en-US" sz="3700" baseline="-25000" dirty="0">
                <a:solidFill>
                  <a:srgbClr val="C00000"/>
                </a:solidFill>
                <a:latin typeface="Montserrat" pitchFamily="2" charset="77"/>
              </a:rPr>
              <a:t>e</a:t>
            </a:r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D1CCDA3-27CC-91FB-7A76-8B240CBCE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"/>
          <a:stretch/>
        </p:blipFill>
        <p:spPr bwMode="auto">
          <a:xfrm>
            <a:off x="8197850" y="3204108"/>
            <a:ext cx="3984341" cy="281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69E6E0-F136-5AFA-F362-5B1D9763E3B5}"/>
              </a:ext>
            </a:extLst>
          </p:cNvPr>
          <p:cNvSpPr txBox="1"/>
          <p:nvPr/>
        </p:nvSpPr>
        <p:spPr>
          <a:xfrm>
            <a:off x="8107257" y="1726780"/>
            <a:ext cx="4146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Sunam</a:t>
            </a:r>
            <a:r>
              <a:rPr lang="en-US" i="1" dirty="0"/>
              <a:t> NI one-body </a:t>
            </a:r>
            <a:r>
              <a:rPr lang="en-US" i="1" dirty="0" err="1"/>
              <a:t>ReBCO</a:t>
            </a:r>
            <a:r>
              <a:rPr lang="en-US" i="1" dirty="0"/>
              <a:t> magnet </a:t>
            </a:r>
          </a:p>
          <a:p>
            <a:pPr algn="ctr"/>
            <a:r>
              <a:rPr lang="en-US" i="1" dirty="0"/>
              <a:t>26.4 T in 35 mm, J central pancake 404 A mm</a:t>
            </a:r>
            <a:r>
              <a:rPr lang="en-US" i="1" baseline="30000" dirty="0"/>
              <a:t>-2</a:t>
            </a:r>
            <a:r>
              <a:rPr lang="en-US" i="1" dirty="0"/>
              <a:t> (26.4 T HTS multi-width)</a:t>
            </a:r>
          </a:p>
          <a:p>
            <a:pPr algn="ctr"/>
            <a:r>
              <a:rPr lang="en-US" i="1" dirty="0"/>
              <a:t>overall diameter and height: 		172 and 327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6AF406-6320-DB57-5B8C-24316806EEF7}"/>
              </a:ext>
            </a:extLst>
          </p:cNvPr>
          <p:cNvSpPr txBox="1"/>
          <p:nvPr/>
        </p:nvSpPr>
        <p:spPr>
          <a:xfrm>
            <a:off x="8016664" y="6167762"/>
            <a:ext cx="41461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S. Yoon et al. </a:t>
            </a:r>
            <a:r>
              <a:rPr lang="en-US" sz="1200" dirty="0" err="1"/>
              <a:t>Supercond</a:t>
            </a:r>
            <a:r>
              <a:rPr lang="en-US" sz="1200" dirty="0"/>
              <a:t>. Sci. Technol. 29 (2016) 04LT04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379AE5E-537F-F0C6-E7CD-A82087697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F10C920-C1AD-FAB1-E2B2-B6AB02786A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76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9BFAC-5357-83BF-6DB2-5E484ECB9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FEB8F6-24BA-2FA1-37E7-BEBEAB7FD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8371B54-A85A-A2EC-BE73-C93805E60BBA}"/>
              </a:ext>
            </a:extLst>
          </p:cNvPr>
          <p:cNvSpPr txBox="1">
            <a:spLocks/>
          </p:cNvSpPr>
          <p:nvPr/>
        </p:nvSpPr>
        <p:spPr>
          <a:xfrm>
            <a:off x="-8931" y="1389193"/>
            <a:ext cx="7915640" cy="491080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For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12 mm wide tape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we can assume  				critical current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values of this level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Measured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at 4.2 K: 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⟘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=15 T) ~ 1.8 kA; 											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⫽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=15 T) ~ 5.4 kA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Estimated at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4.2 K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: </a:t>
            </a:r>
            <a:r>
              <a:rPr lang="en-US" sz="18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aseline="-25000" dirty="0">
                <a:solidFill>
                  <a:srgbClr val="0070C0"/>
                </a:solidFill>
                <a:latin typeface="Montserrat" pitchFamily="2" charset="77"/>
              </a:rPr>
              <a:t>⟘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=50 T) ~ 300 A; 											 </a:t>
            </a:r>
            <a:r>
              <a:rPr lang="en-US" sz="1800" b="1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1800" b="1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(B</a:t>
            </a:r>
            <a:r>
              <a:rPr lang="en-US" sz="1800" b="1" baseline="-25000" dirty="0">
                <a:solidFill>
                  <a:srgbClr val="0070C0"/>
                </a:solidFill>
                <a:latin typeface="Montserrat" pitchFamily="2" charset="77"/>
              </a:rPr>
              <a:t>⫽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=50 T) &gt; 1000 A</a:t>
            </a:r>
          </a:p>
          <a:p>
            <a:pPr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Mechanical stresses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producing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irreversible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b="1" i="1" baseline="-25000" dirty="0">
                <a:solidFill>
                  <a:srgbClr val="0070C0"/>
                </a:solidFill>
                <a:latin typeface="Montserrat" pitchFamily="2" charset="77"/>
              </a:rPr>
              <a:t>c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reduction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Tensile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longitudinal strain &gt; 0.4 %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(600-800 MPa depending on the Hastelloy fraction) 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Compressive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400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Compressive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stress 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width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100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Tensile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 in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direction: 10-100 MPa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Shear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stress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&gt; 19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Cleavage/Peel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stress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(tensile at tape extremities)&lt;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1 MPa</a:t>
            </a:r>
            <a:r>
              <a:rPr lang="en-US" sz="1800" b="1" baseline="30000" dirty="0">
                <a:solidFill>
                  <a:srgbClr val="0070C0"/>
                </a:solidFill>
                <a:latin typeface="Montserrat" pitchFamily="2" charset="77"/>
              </a:rPr>
              <a:t>3</a:t>
            </a:r>
          </a:p>
          <a:p>
            <a:pPr lvl="1">
              <a:spcBef>
                <a:spcPts val="600"/>
              </a:spcBef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0C901F3-9879-2993-4BCD-8EAF84C17CC6}"/>
              </a:ext>
            </a:extLst>
          </p:cNvPr>
          <p:cNvSpPr txBox="1">
            <a:spLocks/>
          </p:cNvSpPr>
          <p:nvPr/>
        </p:nvSpPr>
        <p:spPr>
          <a:xfrm>
            <a:off x="1714009" y="264856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Electro-mechanical Properties of the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tape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393B1F-8F8C-81C8-7353-4F027F31391B}"/>
              </a:ext>
            </a:extLst>
          </p:cNvPr>
          <p:cNvSpPr/>
          <p:nvPr/>
        </p:nvSpPr>
        <p:spPr>
          <a:xfrm>
            <a:off x="5808373" y="2800973"/>
            <a:ext cx="6555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baseline="30000" dirty="0">
                <a:solidFill>
                  <a:srgbClr val="0070C0"/>
                </a:solidFill>
                <a:latin typeface="+mn-lt"/>
              </a:rPr>
              <a:t>1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https://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www.fujikura.co.jp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eng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/products/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newbusiness</a:t>
            </a:r>
            <a:r>
              <a:rPr lang="en-GB" sz="1200" dirty="0">
                <a:solidFill>
                  <a:srgbClr val="0070C0"/>
                </a:solidFill>
                <a:latin typeface="+mn-lt"/>
              </a:rPr>
              <a:t>/superconductors/01/</a:t>
            </a:r>
            <a:r>
              <a:rPr lang="en-GB" sz="1200" dirty="0" err="1">
                <a:solidFill>
                  <a:srgbClr val="0070C0"/>
                </a:solidFill>
                <a:latin typeface="+mn-lt"/>
              </a:rPr>
              <a:t>superconductor.pdf</a:t>
            </a:r>
            <a:endParaRPr lang="en-GB" sz="1200" dirty="0">
              <a:solidFill>
                <a:srgbClr val="0070C0"/>
              </a:solidFill>
              <a:latin typeface="+mn-lt"/>
            </a:endParaRPr>
          </a:p>
          <a:p>
            <a:r>
              <a:rPr lang="en-GB" sz="1200" i="1" baseline="30000" dirty="0">
                <a:solidFill>
                  <a:srgbClr val="0070C0"/>
                </a:solidFill>
                <a:latin typeface="+mn-lt"/>
              </a:rPr>
              <a:t>2 </a:t>
            </a:r>
            <a:r>
              <a:rPr lang="en-US" sz="1200" dirty="0">
                <a:solidFill>
                  <a:srgbClr val="0070C0"/>
                </a:solidFill>
                <a:latin typeface="+mn-lt"/>
              </a:rPr>
              <a:t>Shinji Fujita, Satoshi Awaji et al.  IEEE TAS, VOL. 29, NO. 5, AUGUST 2019</a:t>
            </a:r>
          </a:p>
          <a:p>
            <a:r>
              <a:rPr lang="en-GB" sz="1200" i="1" baseline="30000" dirty="0">
                <a:solidFill>
                  <a:srgbClr val="0070C0"/>
                </a:solidFill>
              </a:rPr>
              <a:t>3 </a:t>
            </a:r>
            <a:r>
              <a:rPr lang="en-US" sz="1200" dirty="0">
                <a:solidFill>
                  <a:srgbClr val="0070C0"/>
                </a:solidFill>
              </a:rPr>
              <a:t>Hideaki Maeda and Yoshinori Yanagisawa IEEE TAS, VOL. 24, NO. 3, JUNE 2014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EED78A9-72C7-9DD6-5D6F-E780B0B2F6CA}"/>
              </a:ext>
            </a:extLst>
          </p:cNvPr>
          <p:cNvGrpSpPr/>
          <p:nvPr/>
        </p:nvGrpSpPr>
        <p:grpSpPr>
          <a:xfrm>
            <a:off x="6623536" y="1452957"/>
            <a:ext cx="5637151" cy="1413542"/>
            <a:chOff x="6378073" y="1074262"/>
            <a:chExt cx="5637151" cy="141354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A341AD5-742A-F4A1-FB85-C048C31A07A9}"/>
                </a:ext>
              </a:extLst>
            </p:cNvPr>
            <p:cNvGrpSpPr/>
            <p:nvPr/>
          </p:nvGrpSpPr>
          <p:grpSpPr>
            <a:xfrm>
              <a:off x="6378073" y="1074262"/>
              <a:ext cx="5637151" cy="1413542"/>
              <a:chOff x="6378073" y="1074262"/>
              <a:chExt cx="5637151" cy="141354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D1A5419-CE3B-C684-414A-5FFC30D875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083" t="68678" r="3973" b="-1402"/>
              <a:stretch/>
            </p:blipFill>
            <p:spPr>
              <a:xfrm>
                <a:off x="6393617" y="1074262"/>
                <a:ext cx="5621607" cy="1413542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78E659-8983-A78C-E739-D0032D712CE0}"/>
                  </a:ext>
                </a:extLst>
              </p:cNvPr>
              <p:cNvSpPr txBox="1"/>
              <p:nvPr/>
            </p:nvSpPr>
            <p:spPr>
              <a:xfrm>
                <a:off x="6378073" y="2051631"/>
                <a:ext cx="25333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dirty="0"/>
                  <a:t>Sketch taken from ref. 1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5BD8EC-50CE-B466-3EB1-ABD10ABBADEA}"/>
                </a:ext>
              </a:extLst>
            </p:cNvPr>
            <p:cNvSpPr/>
            <p:nvPr/>
          </p:nvSpPr>
          <p:spPr bwMode="auto">
            <a:xfrm>
              <a:off x="7662672" y="1908048"/>
              <a:ext cx="213360" cy="14358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64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A6E767-6C67-8997-D771-247C10E019C0}"/>
                </a:ext>
              </a:extLst>
            </p:cNvPr>
            <p:cNvSpPr/>
            <p:nvPr/>
          </p:nvSpPr>
          <p:spPr bwMode="auto">
            <a:xfrm>
              <a:off x="7620000" y="1593735"/>
              <a:ext cx="822960" cy="14358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64" charset="-128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EFCC012-D315-357F-468A-A710A2EA96AF}"/>
              </a:ext>
            </a:extLst>
          </p:cNvPr>
          <p:cNvGrpSpPr/>
          <p:nvPr/>
        </p:nvGrpSpPr>
        <p:grpSpPr>
          <a:xfrm>
            <a:off x="8009742" y="3583900"/>
            <a:ext cx="3718587" cy="2422837"/>
            <a:chOff x="8300325" y="3984577"/>
            <a:chExt cx="3718587" cy="253146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2BEA84-4E64-23C2-88EC-C2A542D73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60901" y="4392021"/>
              <a:ext cx="3258011" cy="206970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BFE0DD3-C650-C119-2791-EB70B9852712}"/>
                </a:ext>
              </a:extLst>
            </p:cNvPr>
            <p:cNvSpPr txBox="1"/>
            <p:nvPr/>
          </p:nvSpPr>
          <p:spPr>
            <a:xfrm rot="16200000">
              <a:off x="7203871" y="5081031"/>
              <a:ext cx="25314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dirty="0"/>
                <a:t>Picture taken from ref. 3</a:t>
              </a:r>
            </a:p>
          </p:txBody>
        </p:sp>
      </p:grp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C5AE1A12-1984-CBA8-287E-4004C1A977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45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0" y="1234062"/>
            <a:ext cx="12192000" cy="5094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lvl="1" indent="-301625"/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46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identical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6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‘correction’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pancakes</a:t>
            </a:r>
            <a:endParaRPr lang="en-US" sz="16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40+ T Conceptual design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DE01EE-A9A4-068A-DC47-E8A0FFBED293}"/>
              </a:ext>
            </a:extLst>
          </p:cNvPr>
          <p:cNvGrpSpPr/>
          <p:nvPr/>
        </p:nvGrpSpPr>
        <p:grpSpPr>
          <a:xfrm>
            <a:off x="3478766" y="1997129"/>
            <a:ext cx="4327909" cy="4459505"/>
            <a:chOff x="2546546" y="2032297"/>
            <a:chExt cx="4327909" cy="44595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1DD98AE-E3B3-667E-DF35-6A384ED9BE70}"/>
                </a:ext>
              </a:extLst>
            </p:cNvPr>
            <p:cNvGrpSpPr/>
            <p:nvPr/>
          </p:nvGrpSpPr>
          <p:grpSpPr>
            <a:xfrm>
              <a:off x="2546546" y="2032297"/>
              <a:ext cx="4327909" cy="4459505"/>
              <a:chOff x="2546546" y="2032297"/>
              <a:chExt cx="4327909" cy="445950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0FF19B7-85E0-B2DB-7CB0-8897AE5A5F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2992"/>
              <a:stretch/>
            </p:blipFill>
            <p:spPr>
              <a:xfrm>
                <a:off x="2546546" y="2032297"/>
                <a:ext cx="4326048" cy="4459505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2A4BC9C-2CB5-45AE-BDA1-2A1C8DD87CA8}"/>
                  </a:ext>
                </a:extLst>
              </p:cNvPr>
              <p:cNvSpPr/>
              <p:nvPr/>
            </p:nvSpPr>
            <p:spPr bwMode="auto">
              <a:xfrm>
                <a:off x="4632960" y="3186991"/>
                <a:ext cx="729992" cy="1104535"/>
              </a:xfrm>
              <a:prstGeom prst="rect">
                <a:avLst/>
              </a:prstGeom>
              <a:noFill/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64" charset="-128"/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C4B3EFB-B533-0E28-BA8E-277FF7C0F16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88389" y="3782803"/>
                <a:ext cx="1486066" cy="344094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C7C838D-4363-AC8C-CB17-236A7181B219}"/>
                </a:ext>
              </a:extLst>
            </p:cNvPr>
            <p:cNvGrpSpPr/>
            <p:nvPr/>
          </p:nvGrpSpPr>
          <p:grpSpPr>
            <a:xfrm>
              <a:off x="2992768" y="2363445"/>
              <a:ext cx="1217092" cy="1428507"/>
              <a:chOff x="2923096" y="2337319"/>
              <a:chExt cx="1217092" cy="1428507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B0AA0D-521B-87CE-D2C7-20E8A67852B4}"/>
                  </a:ext>
                </a:extLst>
              </p:cNvPr>
              <p:cNvSpPr txBox="1"/>
              <p:nvPr/>
            </p:nvSpPr>
            <p:spPr>
              <a:xfrm rot="16200000">
                <a:off x="2347342" y="2913073"/>
                <a:ext cx="14285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Infinite Elements</a:t>
                </a:r>
                <a:endParaRPr lang="en-GB" sz="1200" dirty="0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D340EE87-808E-47FB-84C7-FB330393EC40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 flipV="1">
                <a:off x="3200095" y="2521067"/>
                <a:ext cx="323462" cy="53050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264196C-34C2-9A62-DBDE-60928B1726AC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 flipV="1">
                <a:off x="3200095" y="2521067"/>
                <a:ext cx="940093" cy="53050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671CA75-8750-3596-3A22-7F703412F887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 bwMode="auto">
              <a:xfrm>
                <a:off x="3200095" y="3051572"/>
                <a:ext cx="304576" cy="351302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185BE92-3C82-B050-B6BA-353AA299CCFD}"/>
                </a:ext>
              </a:extLst>
            </p:cNvPr>
            <p:cNvGrpSpPr/>
            <p:nvPr/>
          </p:nvGrpSpPr>
          <p:grpSpPr>
            <a:xfrm>
              <a:off x="2978684" y="3034460"/>
              <a:ext cx="983923" cy="1625123"/>
              <a:chOff x="2758287" y="1970575"/>
              <a:chExt cx="983923" cy="1625123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86EBA1-3162-6410-60BB-F985D985E835}"/>
                  </a:ext>
                </a:extLst>
              </p:cNvPr>
              <p:cNvSpPr txBox="1"/>
              <p:nvPr/>
            </p:nvSpPr>
            <p:spPr>
              <a:xfrm rot="16200000">
                <a:off x="2524905" y="3085316"/>
                <a:ext cx="7437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Vacuum</a:t>
                </a:r>
                <a:endParaRPr lang="en-GB" sz="1200" dirty="0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1FC42EC-D415-C691-5F1F-4750F1C08E80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 bwMode="auto">
              <a:xfrm flipV="1">
                <a:off x="3035287" y="1970575"/>
                <a:ext cx="706923" cy="1253241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99843FC-0248-7E7A-1C8D-1E993DD25F29}"/>
                  </a:ext>
                </a:extLst>
              </p:cNvPr>
              <p:cNvCxnSpPr>
                <a:cxnSpLocks/>
                <a:stCxn id="13" idx="2"/>
              </p:cNvCxnSpPr>
              <p:nvPr/>
            </p:nvCxnSpPr>
            <p:spPr bwMode="auto">
              <a:xfrm flipV="1">
                <a:off x="3035287" y="2802283"/>
                <a:ext cx="670353" cy="421533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/>
              </a:ln>
              <a:effectLst/>
            </p:spPr>
          </p:cxn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564F791-0F98-13BA-845C-FEF67BC35FC4}"/>
              </a:ext>
            </a:extLst>
          </p:cNvPr>
          <p:cNvGrpSpPr/>
          <p:nvPr/>
        </p:nvGrpSpPr>
        <p:grpSpPr>
          <a:xfrm>
            <a:off x="7806675" y="1979564"/>
            <a:ext cx="4356295" cy="4460400"/>
            <a:chOff x="7806675" y="1838042"/>
            <a:chExt cx="4356295" cy="446040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4B1F6EA-E1E6-9A6C-4D0B-5D4CBEC79899}"/>
                </a:ext>
              </a:extLst>
            </p:cNvPr>
            <p:cNvGrpSpPr/>
            <p:nvPr/>
          </p:nvGrpSpPr>
          <p:grpSpPr>
            <a:xfrm>
              <a:off x="7806675" y="1838042"/>
              <a:ext cx="4356295" cy="4460400"/>
              <a:chOff x="7806675" y="1838042"/>
              <a:chExt cx="4356295" cy="4460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54EBF8F5-66E1-CB6C-842B-1CBF39767DAF}"/>
                  </a:ext>
                </a:extLst>
              </p:cNvPr>
              <p:cNvGrpSpPr/>
              <p:nvPr/>
            </p:nvGrpSpPr>
            <p:grpSpPr>
              <a:xfrm>
                <a:off x="7806675" y="1838042"/>
                <a:ext cx="4356295" cy="4460400"/>
                <a:chOff x="7972146" y="2116716"/>
                <a:chExt cx="4356295" cy="4460400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B1858060-8C4E-1454-F7B6-067417EC0C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2334"/>
                <a:stretch/>
              </p:blipFill>
              <p:spPr>
                <a:xfrm>
                  <a:off x="7972146" y="2116716"/>
                  <a:ext cx="4356295" cy="4460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</p:pic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DE3B65F3-0FA3-D261-4DE8-F262DC4F3FA4}"/>
                    </a:ext>
                  </a:extLst>
                </p:cNvPr>
                <p:cNvGrpSpPr/>
                <p:nvPr/>
              </p:nvGrpSpPr>
              <p:grpSpPr>
                <a:xfrm>
                  <a:off x="8511218" y="2465429"/>
                  <a:ext cx="659259" cy="1037451"/>
                  <a:chOff x="8424805" y="2479380"/>
                  <a:chExt cx="659259" cy="1037451"/>
                </a:xfrm>
              </p:grpSpPr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5BF6C670-CB60-7D9F-747A-0D88D5E286A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44579" y="2859606"/>
                    <a:ext cx="1037451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Inner Ring</a:t>
                    </a:r>
                    <a:endParaRPr lang="en-GB" sz="1200" dirty="0"/>
                  </a:p>
                </p:txBody>
              </p: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F59AC825-FE3E-80EF-7438-580269E318C1}"/>
                      </a:ext>
                    </a:extLst>
                  </p:cNvPr>
                  <p:cNvCxnSpPr>
                    <a:cxnSpLocks/>
                    <a:stCxn id="47" idx="2"/>
                  </p:cNvCxnSpPr>
                  <p:nvPr/>
                </p:nvCxnSpPr>
                <p:spPr bwMode="auto">
                  <a:xfrm>
                    <a:off x="8701804" y="2998105"/>
                    <a:ext cx="382260" cy="29950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156D233-3B46-1377-A715-1D9CC3628C8C}"/>
                    </a:ext>
                  </a:extLst>
                </p:cNvPr>
                <p:cNvGrpSpPr/>
                <p:nvPr/>
              </p:nvGrpSpPr>
              <p:grpSpPr>
                <a:xfrm rot="10800000">
                  <a:off x="10124321" y="2972559"/>
                  <a:ext cx="1013480" cy="964990"/>
                  <a:chOff x="8632979" y="2541281"/>
                  <a:chExt cx="1013480" cy="964990"/>
                </a:xfrm>
              </p:grpSpPr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84563796-85EC-A7C2-5CC4-528074FFE76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288984" y="2885276"/>
                    <a:ext cx="96499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Outer Ring</a:t>
                    </a:r>
                    <a:endParaRPr lang="en-GB" sz="1200" dirty="0"/>
                  </a:p>
                </p:txBody>
              </p:sp>
              <p:cxnSp>
                <p:nvCxnSpPr>
                  <p:cNvPr id="46" name="Straight Arrow Connector 45">
                    <a:extLst>
                      <a:ext uri="{FF2B5EF4-FFF2-40B4-BE49-F238E27FC236}">
                        <a16:creationId xmlns:a16="http://schemas.microsoft.com/office/drawing/2014/main" id="{C26A1525-D626-25E0-ED9B-117374202276}"/>
                      </a:ext>
                    </a:extLst>
                  </p:cNvPr>
                  <p:cNvCxnSpPr>
                    <a:cxnSpLocks/>
                    <a:stCxn id="45" idx="2"/>
                  </p:cNvCxnSpPr>
                  <p:nvPr/>
                </p:nvCxnSpPr>
                <p:spPr bwMode="auto">
                  <a:xfrm rot="10800000" flipH="1" flipV="1">
                    <a:off x="8909978" y="3023775"/>
                    <a:ext cx="736481" cy="128138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E43DF60F-D1BE-6910-985E-42DD6FEE31A6}"/>
                    </a:ext>
                  </a:extLst>
                </p:cNvPr>
                <p:cNvGrpSpPr/>
                <p:nvPr/>
              </p:nvGrpSpPr>
              <p:grpSpPr>
                <a:xfrm rot="10800000">
                  <a:off x="9717645" y="4053628"/>
                  <a:ext cx="1436443" cy="1183430"/>
                  <a:chOff x="8533355" y="2317195"/>
                  <a:chExt cx="1436443" cy="1183430"/>
                </a:xfrm>
              </p:grpSpPr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EE64CAE-B412-891E-9DF8-3A4F20066BE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80140" y="2770410"/>
                    <a:ext cx="118343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‘Modular’ Coil</a:t>
                    </a:r>
                    <a:endParaRPr lang="en-GB" sz="1200" dirty="0"/>
                  </a:p>
                </p:txBody>
              </p: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E565F6BF-69B5-BB99-5C3E-E7FCDA5797CC}"/>
                      </a:ext>
                    </a:extLst>
                  </p:cNvPr>
                  <p:cNvCxnSpPr>
                    <a:cxnSpLocks/>
                    <a:stCxn id="43" idx="2"/>
                  </p:cNvCxnSpPr>
                  <p:nvPr/>
                </p:nvCxnSpPr>
                <p:spPr bwMode="auto">
                  <a:xfrm rot="10800000" flipH="1" flipV="1">
                    <a:off x="8810354" y="2908909"/>
                    <a:ext cx="1159444" cy="313637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rgbClr val="FFC000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4E3F704-96B4-87B9-083C-20BFA13FD1B7}"/>
                    </a:ext>
                  </a:extLst>
                </p:cNvPr>
                <p:cNvGrpSpPr/>
                <p:nvPr/>
              </p:nvGrpSpPr>
              <p:grpSpPr>
                <a:xfrm>
                  <a:off x="8511218" y="4276634"/>
                  <a:ext cx="441190" cy="1961205"/>
                  <a:chOff x="8415419" y="4276634"/>
                  <a:chExt cx="441190" cy="1961205"/>
                </a:xfrm>
              </p:grpSpPr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F673DD86-B5BC-EFAB-73D6-282565266A0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573316" y="5118737"/>
                    <a:ext cx="1961205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1 %  Field Homogeneity</a:t>
                    </a:r>
                    <a:endParaRPr lang="en-GB" sz="1200" dirty="0"/>
                  </a:p>
                </p:txBody>
              </p:sp>
              <p:cxnSp>
                <p:nvCxnSpPr>
                  <p:cNvPr id="42" name="Straight Arrow Connector 41">
                    <a:extLst>
                      <a:ext uri="{FF2B5EF4-FFF2-40B4-BE49-F238E27FC236}">
                        <a16:creationId xmlns:a16="http://schemas.microsoft.com/office/drawing/2014/main" id="{4EF321A9-CA95-AD70-6CDD-4D0771DAF0D1}"/>
                      </a:ext>
                    </a:extLst>
                  </p:cNvPr>
                  <p:cNvCxnSpPr>
                    <a:cxnSpLocks/>
                    <a:stCxn id="41" idx="2"/>
                  </p:cNvCxnSpPr>
                  <p:nvPr/>
                </p:nvCxnSpPr>
                <p:spPr bwMode="auto">
                  <a:xfrm flipV="1">
                    <a:off x="8692418" y="5042261"/>
                    <a:ext cx="164191" cy="214975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EB12E67-9FD3-C0FB-5B54-DF7000F49397}"/>
                  </a:ext>
                </a:extLst>
              </p:cNvPr>
              <p:cNvGrpSpPr/>
              <p:nvPr/>
            </p:nvGrpSpPr>
            <p:grpSpPr>
              <a:xfrm>
                <a:off x="8338734" y="3077791"/>
                <a:ext cx="491137" cy="872416"/>
                <a:chOff x="8443241" y="3365184"/>
                <a:chExt cx="491137" cy="872416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A997EA9-07D9-48EE-AF9C-E9A27FB23DD5}"/>
                    </a:ext>
                  </a:extLst>
                </p:cNvPr>
                <p:cNvSpPr txBox="1"/>
                <p:nvPr/>
              </p:nvSpPr>
              <p:spPr>
                <a:xfrm rot="16200000">
                  <a:off x="8290410" y="3807770"/>
                  <a:ext cx="5826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Bore</a:t>
                  </a:r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4B15EC3D-F32F-0C82-92D1-E3030DFED052}"/>
                    </a:ext>
                  </a:extLst>
                </p:cNvPr>
                <p:cNvCxnSpPr>
                  <a:cxnSpLocks/>
                  <a:stCxn id="33" idx="2"/>
                </p:cNvCxnSpPr>
                <p:nvPr/>
              </p:nvCxnSpPr>
              <p:spPr bwMode="auto">
                <a:xfrm flipV="1">
                  <a:off x="8720240" y="3365184"/>
                  <a:ext cx="214138" cy="581085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E6EA9D5F-799A-74F9-BFC9-05A66E0B1CB5}"/>
                    </a:ext>
                  </a:extLst>
                </p:cNvPr>
                <p:cNvCxnSpPr>
                  <a:cxnSpLocks/>
                  <a:stCxn id="33" idx="2"/>
                </p:cNvCxnSpPr>
                <p:nvPr/>
              </p:nvCxnSpPr>
              <p:spPr bwMode="auto">
                <a:xfrm>
                  <a:off x="8720240" y="3946269"/>
                  <a:ext cx="214138" cy="40654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2F12BE3-7FBB-57AB-02EF-4F2B19258BAF}"/>
                  </a:ext>
                </a:extLst>
              </p:cNvPr>
              <p:cNvSpPr txBox="1"/>
              <p:nvPr/>
            </p:nvSpPr>
            <p:spPr>
              <a:xfrm rot="5400000">
                <a:off x="10242114" y="5310922"/>
                <a:ext cx="1183429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Support Plate</a:t>
                </a:r>
                <a:endParaRPr lang="en-GB" sz="1200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764A5196-89D5-7DDF-92A2-FB028DD842F7}"/>
                  </a:ext>
                </a:extLst>
              </p:cNvPr>
              <p:cNvCxnSpPr>
                <a:cxnSpLocks/>
                <a:stCxn id="31" idx="2"/>
              </p:cNvCxnSpPr>
              <p:nvPr/>
            </p:nvCxnSpPr>
            <p:spPr bwMode="auto">
              <a:xfrm flipH="1" flipV="1">
                <a:off x="10026140" y="5111713"/>
                <a:ext cx="669189" cy="337709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06177E4-A0AD-463C-922C-E162E236E826}"/>
                </a:ext>
              </a:extLst>
            </p:cNvPr>
            <p:cNvSpPr txBox="1"/>
            <p:nvPr/>
          </p:nvSpPr>
          <p:spPr>
            <a:xfrm rot="5400000">
              <a:off x="10809924" y="2471498"/>
              <a:ext cx="1269645" cy="276999"/>
            </a:xfrm>
            <a:prstGeom prst="rect">
              <a:avLst/>
            </a:prstGeom>
            <a:no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‘Correction’ Coil</a:t>
              </a:r>
              <a:endParaRPr lang="en-GB" sz="1200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A964F7A-FED6-8072-406D-6BB3F1BA8D58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 flipV="1">
              <a:off x="9535886" y="2472085"/>
              <a:ext cx="1770361" cy="137913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FD37DCA-2BAB-EB5C-675B-1CDBE9B0F468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 flipV="1">
              <a:off x="9535886" y="2337140"/>
              <a:ext cx="1770361" cy="272858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5EC8F65-D786-C341-A275-B98458FCADFE}"/>
                </a:ext>
              </a:extLst>
            </p:cNvPr>
            <p:cNvCxnSpPr>
              <a:cxnSpLocks/>
              <a:stCxn id="25" idx="2"/>
            </p:cNvCxnSpPr>
            <p:nvPr/>
          </p:nvCxnSpPr>
          <p:spPr bwMode="auto">
            <a:xfrm flipH="1">
              <a:off x="9493830" y="2609998"/>
              <a:ext cx="1812417" cy="10305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</p:grpSp>
      <p:sp>
        <p:nvSpPr>
          <p:cNvPr id="57" name="Content Placeholder 1">
            <a:extLst>
              <a:ext uri="{FF2B5EF4-FFF2-40B4-BE49-F238E27FC236}">
                <a16:creationId xmlns:a16="http://schemas.microsoft.com/office/drawing/2014/main" id="{2F2E2665-8904-E15A-B0D5-303F5DCBCA47}"/>
              </a:ext>
            </a:extLst>
          </p:cNvPr>
          <p:cNvSpPr txBox="1">
            <a:spLocks/>
          </p:cNvSpPr>
          <p:nvPr/>
        </p:nvSpPr>
        <p:spPr>
          <a:xfrm>
            <a:off x="-15037" y="1771080"/>
            <a:ext cx="3889893" cy="47114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lvl="1" indent="-301625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pancake: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6 cm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(6-8)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thick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coil 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b="1" baseline="-25000" dirty="0">
                <a:solidFill>
                  <a:srgbClr val="0070C0"/>
                </a:solidFill>
                <a:latin typeface="Montserrat" pitchFamily="2" charset="77"/>
              </a:rPr>
              <a:t>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632 A mm</a:t>
            </a:r>
            <a:r>
              <a:rPr lang="en-US" b="1" baseline="30000" dirty="0">
                <a:solidFill>
                  <a:srgbClr val="0070C0"/>
                </a:solidFill>
                <a:latin typeface="Montserrat" pitchFamily="2" charset="77"/>
              </a:rPr>
              <a:t>-2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(&gt;500)</a:t>
            </a:r>
            <a:r>
              <a:rPr lang="en-US" baseline="-25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endParaRPr lang="en-US" baseline="30000" dirty="0">
              <a:solidFill>
                <a:srgbClr val="0070C0"/>
              </a:solidFill>
              <a:latin typeface="Montserrat" pitchFamily="2" charset="77"/>
            </a:endParaRP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12 mm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wide 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tape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Outer ring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thickness x times (&gt;1) coil thickness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Inner ring 5 mm thick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Support Plate 2 mm (less?) thick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Bore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aperture 50 mm</a:t>
            </a:r>
          </a:p>
          <a:p>
            <a:pPr marL="536575" lvl="2" indent="-268288"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Bore Field =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40 T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F174DA-EB5C-6012-791B-02B209495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7622E0E-19E3-8B87-8735-DE6C4A90B7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72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27478" y="1228554"/>
            <a:ext cx="7822722" cy="536996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1625">
              <a:spcBef>
                <a:spcPts val="1200"/>
              </a:spcBef>
            </a:pPr>
            <a:r>
              <a:rPr lang="en-US" sz="2400" b="1" i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sz="2400" b="1" i="1" baseline="-25000" dirty="0">
                <a:solidFill>
                  <a:srgbClr val="0070C0"/>
                </a:solidFill>
                <a:latin typeface="Montserrat" pitchFamily="2" charset="77"/>
              </a:rPr>
              <a:t>e</a:t>
            </a:r>
            <a:r>
              <a:rPr lang="en-US" sz="2400" i="1" baseline="-25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&gt; 500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mm</a:t>
            </a:r>
            <a:r>
              <a:rPr lang="en-US" sz="2400" baseline="30000" dirty="0">
                <a:solidFill>
                  <a:srgbClr val="0070C0"/>
                </a:solidFill>
                <a:latin typeface="Montserrat" pitchFamily="2" charset="77"/>
              </a:rPr>
              <a:t>-2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limit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costs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dimensions</a:t>
            </a: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Modular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Single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coil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pancakes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(not nested coils)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simplify</a:t>
            </a:r>
            <a:r>
              <a:rPr lang="en-US" sz="2000" dirty="0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design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the magnet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system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Non/metal insulated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mechanical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robustness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high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J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e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Avoid tensile radial stresses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limit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hoop strain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to values 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lower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than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0.4 %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risk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000" i="1" dirty="0">
                <a:solidFill>
                  <a:srgbClr val="0070C0"/>
                </a:solidFill>
                <a:latin typeface="Montserrat" pitchFamily="2" charset="77"/>
              </a:rPr>
              <a:t>I</a:t>
            </a:r>
            <a:r>
              <a:rPr lang="en-US" sz="2000" i="1" baseline="-25000" dirty="0">
                <a:solidFill>
                  <a:srgbClr val="0070C0"/>
                </a:solidFill>
                <a:latin typeface="Montserrat" pitchFamily="2" charset="77"/>
              </a:rPr>
              <a:t>c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degradation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540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Principles Guiding the study 1/2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07AE1F-D4FD-247F-3584-890348832AD9}"/>
              </a:ext>
            </a:extLst>
          </p:cNvPr>
          <p:cNvGrpSpPr/>
          <p:nvPr/>
        </p:nvGrpSpPr>
        <p:grpSpPr>
          <a:xfrm>
            <a:off x="7835448" y="885302"/>
            <a:ext cx="4267510" cy="4517507"/>
            <a:chOff x="8647611" y="911531"/>
            <a:chExt cx="3632182" cy="4038359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965A4B7-20EF-3F46-0224-B308BA05A3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29" r="10684"/>
            <a:stretch/>
          </p:blipFill>
          <p:spPr>
            <a:xfrm>
              <a:off x="8958674" y="1134631"/>
              <a:ext cx="3321119" cy="3815259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36BE403-37AA-2767-9732-97574580F31F}"/>
                </a:ext>
              </a:extLst>
            </p:cNvPr>
            <p:cNvSpPr txBox="1"/>
            <p:nvPr/>
          </p:nvSpPr>
          <p:spPr>
            <a:xfrm rot="16200000">
              <a:off x="6815157" y="2743985"/>
              <a:ext cx="3979256" cy="31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Figure rapresenting ¼ of the solenoid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C2F270-6BBA-72D7-2EA3-EB6944989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FF8F0335-31EC-DF6B-A686-62031B5965F5}"/>
              </a:ext>
            </a:extLst>
          </p:cNvPr>
          <p:cNvSpPr txBox="1">
            <a:spLocks/>
          </p:cNvSpPr>
          <p:nvPr/>
        </p:nvSpPr>
        <p:spPr>
          <a:xfrm>
            <a:off x="127478" y="5444430"/>
            <a:ext cx="12064522" cy="115409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1625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Radially support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each pancake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via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a stiff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outer ring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that also   applies a radial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on the coils </a:t>
            </a:r>
          </a:p>
          <a:p>
            <a:pPr marL="711200" lvl="1" indent="-301625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limit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hoop strain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avoid tensile radial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F3FB07C-1600-336F-AB89-6AABCC8A6D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25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142484" y="1214952"/>
            <a:ext cx="7787117" cy="37062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Maintain the magnetic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field lines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practically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parallel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tapes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in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‘modular’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 axial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Lorentz 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forces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maximize </a:t>
            </a:r>
            <a:r>
              <a:rPr lang="en-US" sz="2000" b="1" i="1" dirty="0">
                <a:solidFill>
                  <a:srgbClr val="FF0000"/>
                </a:solidFill>
                <a:latin typeface="Montserrat" pitchFamily="2" charset="77"/>
              </a:rPr>
              <a:t>I</a:t>
            </a:r>
            <a:r>
              <a:rPr lang="en-US" sz="2000" b="1" i="1" baseline="-25000" dirty="0">
                <a:solidFill>
                  <a:srgbClr val="FF0000"/>
                </a:solidFill>
                <a:latin typeface="Montserrat" pitchFamily="2" charset="77"/>
              </a:rPr>
              <a:t>c</a:t>
            </a:r>
            <a:endParaRPr lang="en-US" sz="2000" b="1" dirty="0">
              <a:solidFill>
                <a:srgbClr val="FF0000"/>
              </a:solidFill>
              <a:latin typeface="Montserrat" pitchFamily="2" charset="77"/>
            </a:endParaRPr>
          </a:p>
          <a:p>
            <a:pPr marL="311150" indent="-306388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Intercept axial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Lorentz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forces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between pancakes via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support plates 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minimize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pancakes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mechanical interactions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avoid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accumulation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axial forces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Use as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wide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as possible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tapes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12 mm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limit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number of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pancakes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Principles Guiding the study 2/2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68DD1DB-5842-112D-8CFF-F57797B2D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607FD0-DEB1-BB9D-2713-F579A2376747}"/>
              </a:ext>
            </a:extLst>
          </p:cNvPr>
          <p:cNvGrpSpPr/>
          <p:nvPr/>
        </p:nvGrpSpPr>
        <p:grpSpPr>
          <a:xfrm>
            <a:off x="7929600" y="596146"/>
            <a:ext cx="4154307" cy="4555897"/>
            <a:chOff x="8644327" y="762756"/>
            <a:chExt cx="3535832" cy="40726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EFE7CF-709C-1D4F-6CA2-F4FFFE0D6A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29" r="10684"/>
            <a:stretch/>
          </p:blipFill>
          <p:spPr>
            <a:xfrm>
              <a:off x="8958674" y="1134633"/>
              <a:ext cx="3221485" cy="370080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E76521-17A6-5411-862A-035BD54921FA}"/>
                </a:ext>
              </a:extLst>
            </p:cNvPr>
            <p:cNvSpPr txBox="1"/>
            <p:nvPr/>
          </p:nvSpPr>
          <p:spPr>
            <a:xfrm rot="16200000">
              <a:off x="6811873" y="2595210"/>
              <a:ext cx="3979256" cy="31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Figure rapresenting ¼ of the solenoid</a:t>
              </a:r>
            </a:p>
          </p:txBody>
        </p:sp>
      </p:grp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C342593-3CD3-A093-528D-E277E307C1B2}"/>
              </a:ext>
            </a:extLst>
          </p:cNvPr>
          <p:cNvSpPr txBox="1">
            <a:spLocks/>
          </p:cNvSpPr>
          <p:nvPr/>
        </p:nvSpPr>
        <p:spPr>
          <a:xfrm>
            <a:off x="142484" y="5079518"/>
            <a:ext cx="12080567" cy="13900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Robust design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for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‘correction’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coils,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account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the not negligible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axial forces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experience (significant radial fields) and the conductor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magnetization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(tape striations ?)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mechanical </a:t>
            </a:r>
            <a:r>
              <a:rPr lang="en-US" sz="2000" b="1" dirty="0">
                <a:solidFill>
                  <a:srgbClr val="FF0000"/>
                </a:solidFill>
                <a:latin typeface="Montserrat" pitchFamily="2" charset="77"/>
              </a:rPr>
              <a:t>robustness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8DF6FFF-A94A-6CBC-C23B-1A36AB363F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3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 *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main findings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3AC0E64-EEA8-A3AC-FA3A-25B6F70B18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55"/>
          <a:stretch/>
        </p:blipFill>
        <p:spPr>
          <a:xfrm>
            <a:off x="5887720" y="2055491"/>
            <a:ext cx="6304280" cy="446555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11D2B809-922C-160E-8834-95AAAFEA8FC1}"/>
              </a:ext>
            </a:extLst>
          </p:cNvPr>
          <p:cNvGrpSpPr/>
          <p:nvPr/>
        </p:nvGrpSpPr>
        <p:grpSpPr>
          <a:xfrm>
            <a:off x="6643855" y="2529904"/>
            <a:ext cx="4750424" cy="1976059"/>
            <a:chOff x="6532594" y="1516290"/>
            <a:chExt cx="4750424" cy="197605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812038-5F41-0C20-D179-43791FFFA47B}"/>
                </a:ext>
              </a:extLst>
            </p:cNvPr>
            <p:cNvGrpSpPr/>
            <p:nvPr/>
          </p:nvGrpSpPr>
          <p:grpSpPr>
            <a:xfrm>
              <a:off x="6535975" y="1516290"/>
              <a:ext cx="4747043" cy="1976059"/>
              <a:chOff x="1214561" y="2327662"/>
              <a:chExt cx="4315493" cy="1796417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F85CD29-002C-6722-47DD-FC46B6AC66C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80262" y="2327662"/>
                <a:ext cx="2749792" cy="1796417"/>
                <a:chOff x="2509983" y="3757681"/>
                <a:chExt cx="2041169" cy="1333500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6102AFC3-02AB-37B5-DF2E-B1A7CFFDD35A}"/>
                    </a:ext>
                  </a:extLst>
                </p:cNvPr>
                <p:cNvCxnSpPr/>
                <p:nvPr/>
              </p:nvCxnSpPr>
              <p:spPr>
                <a:xfrm flipH="1">
                  <a:off x="2509983" y="4531765"/>
                  <a:ext cx="2041169" cy="72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ECE1B0CD-21D7-BBA9-DED7-D853431A61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96481" y="3757681"/>
                  <a:ext cx="19050" cy="133350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981926B3-013E-7FEA-ED61-81F27F915E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24712" y="3814831"/>
                  <a:ext cx="12700" cy="104950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C4D75F2-A94D-C1E6-CD03-A6FF4777F0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14561" y="2469608"/>
                <a:ext cx="2315868" cy="1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65131E6-E894-F152-F2BC-BBBCE5321C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31900" y="2378575"/>
                <a:ext cx="3239740" cy="21243"/>
              </a:xfrm>
              <a:prstGeom prst="line">
                <a:avLst/>
              </a:prstGeom>
              <a:ln>
                <a:solidFill>
                  <a:schemeClr val="accent5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AF457DD-ACB2-6601-EACB-60E7030C2A7C}"/>
                </a:ext>
              </a:extLst>
            </p:cNvPr>
            <p:cNvGrpSpPr/>
            <p:nvPr/>
          </p:nvGrpSpPr>
          <p:grpSpPr>
            <a:xfrm>
              <a:off x="6532594" y="1718720"/>
              <a:ext cx="1916998" cy="1076351"/>
              <a:chOff x="1211487" y="2511689"/>
              <a:chExt cx="1742725" cy="978501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383C502-1457-BB8F-CDAD-EA2F0CD1EF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1487" y="2541294"/>
                <a:ext cx="1742725" cy="8014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7F98750-936B-C8B7-2AB7-66FDF34334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1370" y="2511689"/>
                <a:ext cx="0" cy="978501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-17938" y="1370862"/>
            <a:ext cx="8260237" cy="74670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precompression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about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essential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limit the conductor hoop stress to acceptable values </a:t>
            </a:r>
          </a:p>
        </p:txBody>
      </p:sp>
      <p:sp>
        <p:nvSpPr>
          <p:cNvPr id="54" name="Content Placeholder 1">
            <a:extLst>
              <a:ext uri="{FF2B5EF4-FFF2-40B4-BE49-F238E27FC236}">
                <a16:creationId xmlns:a16="http://schemas.microsoft.com/office/drawing/2014/main" id="{728DD859-1E43-A9FD-AB44-2FA9149CC46A}"/>
              </a:ext>
            </a:extLst>
          </p:cNvPr>
          <p:cNvSpPr txBox="1">
            <a:spLocks/>
          </p:cNvSpPr>
          <p:nvPr/>
        </p:nvSpPr>
        <p:spPr>
          <a:xfrm>
            <a:off x="-13446" y="2134256"/>
            <a:ext cx="6071751" cy="417297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Even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with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precompression, the coil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must be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smaller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than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~8 cm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avoid radial tensile stress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maximum field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achievable with this design (based on pancakes made of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single coil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) is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about 40 T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Most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axial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Lorentz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forces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act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last 2 pancakes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of each extremity </a:t>
            </a:r>
          </a:p>
          <a:p>
            <a:pPr marL="536575" lvl="1" indent="-225425">
              <a:spcBef>
                <a:spcPts val="12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about 3 and 1.5 MN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on average ~30 and 15 MPa applied on the respective support plates </a:t>
            </a:r>
          </a:p>
          <a:p>
            <a:pPr marL="536575" lvl="1" indent="-225425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the axial force acting on the 4</a:t>
            </a:r>
            <a:r>
              <a:rPr lang="en-US" sz="1800" baseline="30000" dirty="0">
                <a:solidFill>
                  <a:srgbClr val="0070C0"/>
                </a:solidFill>
                <a:latin typeface="Montserrat" pitchFamily="2" charset="77"/>
              </a:rPr>
              <a:t>th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coil is more than one order of magnitude lower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9A86A-8086-963E-D6DA-68A7C93D9A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7D4F92-604F-8D2B-D4CF-122E20360C30}"/>
              </a:ext>
            </a:extLst>
          </p:cNvPr>
          <p:cNvSpPr txBox="1">
            <a:spLocks/>
          </p:cNvSpPr>
          <p:nvPr/>
        </p:nvSpPr>
        <p:spPr>
          <a:xfrm>
            <a:off x="1820006" y="6279487"/>
            <a:ext cx="6682108" cy="36487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*Assumption in appendix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5E8A8F-ABAD-12E8-E11B-0640BF526A70}"/>
              </a:ext>
            </a:extLst>
          </p:cNvPr>
          <p:cNvSpPr txBox="1">
            <a:spLocks/>
          </p:cNvSpPr>
          <p:nvPr/>
        </p:nvSpPr>
        <p:spPr>
          <a:xfrm>
            <a:off x="8369123" y="1244125"/>
            <a:ext cx="3479025" cy="7043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Max Hoop stress and load line for different thickness of the modular coil winding (pre-compressed at 200 MPa) 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14CF71-BBD4-5165-602D-9CF505DF14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03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II *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Case studies and main findings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26558" y="1202529"/>
            <a:ext cx="7491842" cy="195067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200 MPa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precompression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feasible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via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shrink fitting**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Calculated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and strains are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well below           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limits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superconductor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max hoop strain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strongly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depends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thickness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plates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between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modular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coils</a:t>
            </a:r>
          </a:p>
          <a:p>
            <a:pPr marL="311150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4762" indent="0">
              <a:spcBef>
                <a:spcPts val="1200"/>
              </a:spcBef>
              <a:buNone/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E2253E-4018-77ED-FE24-6FDE1C332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441" y="1615497"/>
            <a:ext cx="5835699" cy="182008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83014B-6F00-5551-6548-915219781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33517"/>
              </p:ext>
            </p:extLst>
          </p:nvPr>
        </p:nvGraphicFramePr>
        <p:xfrm>
          <a:off x="530451" y="4641640"/>
          <a:ext cx="10829025" cy="1819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6963">
                  <a:extLst>
                    <a:ext uri="{9D8B030D-6E8A-4147-A177-3AD203B41FA5}">
                      <a16:colId xmlns:a16="http://schemas.microsoft.com/office/drawing/2014/main" val="869650083"/>
                    </a:ext>
                  </a:extLst>
                </a:gridCol>
                <a:gridCol w="989752">
                  <a:extLst>
                    <a:ext uri="{9D8B030D-6E8A-4147-A177-3AD203B41FA5}">
                      <a16:colId xmlns:a16="http://schemas.microsoft.com/office/drawing/2014/main" val="1127659468"/>
                    </a:ext>
                  </a:extLst>
                </a:gridCol>
                <a:gridCol w="1546129">
                  <a:extLst>
                    <a:ext uri="{9D8B030D-6E8A-4147-A177-3AD203B41FA5}">
                      <a16:colId xmlns:a16="http://schemas.microsoft.com/office/drawing/2014/main" val="2246754053"/>
                    </a:ext>
                  </a:extLst>
                </a:gridCol>
                <a:gridCol w="783912">
                  <a:extLst>
                    <a:ext uri="{9D8B030D-6E8A-4147-A177-3AD203B41FA5}">
                      <a16:colId xmlns:a16="http://schemas.microsoft.com/office/drawing/2014/main" val="4079487948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1264997469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4005056302"/>
                    </a:ext>
                  </a:extLst>
                </a:gridCol>
                <a:gridCol w="1072232">
                  <a:extLst>
                    <a:ext uri="{9D8B030D-6E8A-4147-A177-3AD203B41FA5}">
                      <a16:colId xmlns:a16="http://schemas.microsoft.com/office/drawing/2014/main" val="3077624275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216017353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2740806051"/>
                    </a:ext>
                  </a:extLst>
                </a:gridCol>
                <a:gridCol w="896963">
                  <a:extLst>
                    <a:ext uri="{9D8B030D-6E8A-4147-A177-3AD203B41FA5}">
                      <a16:colId xmlns:a16="http://schemas.microsoft.com/office/drawing/2014/main" val="304616503"/>
                    </a:ext>
                  </a:extLst>
                </a:gridCol>
                <a:gridCol w="1055222">
                  <a:extLst>
                    <a:ext uri="{9D8B030D-6E8A-4147-A177-3AD203B41FA5}">
                      <a16:colId xmlns:a16="http://schemas.microsoft.com/office/drawing/2014/main" val="222993789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Stress (MPa) at RT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Stress (MPa) at 4.2 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Stress (MPa) and Strain (%) at 40 T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105952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Case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Copper in the tape, 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Distance between 'modular' coils (mm)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J</a:t>
                      </a:r>
                      <a:r>
                        <a:rPr lang="en-US" sz="1400" u="none" strike="noStrike" baseline="-25000" dirty="0">
                          <a:effectLst/>
                        </a:rPr>
                        <a:t>e </a:t>
                      </a:r>
                      <a:r>
                        <a:rPr lang="en-US" sz="1400" u="none" strike="noStrike" dirty="0">
                          <a:effectLst/>
                        </a:rPr>
                        <a:t>(A/mm</a:t>
                      </a:r>
                      <a:r>
                        <a:rPr lang="en-US" sz="1400" u="none" strike="noStrike" baseline="30000" dirty="0">
                          <a:effectLst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Min Hoop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Hoop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Max Hoop Stress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Min Radial Stress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Max Hoop   Strain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3297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1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632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-473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-207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-385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-190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547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-343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0.33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390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-484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-211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-413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-193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529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-352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865764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542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-473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-207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-385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-190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412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-320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0.25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702978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4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-484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>
                          <a:effectLst/>
                        </a:rPr>
                        <a:t>-211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-413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-193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393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-330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400" u="none" strike="noStrike" dirty="0">
                          <a:effectLst/>
                        </a:rPr>
                        <a:t>0.22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89493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0C8BDA2-D65B-21F7-822C-80D33915DEF7}"/>
              </a:ext>
            </a:extLst>
          </p:cNvPr>
          <p:cNvSpPr txBox="1"/>
          <p:nvPr/>
        </p:nvSpPr>
        <p:spPr>
          <a:xfrm>
            <a:off x="270254" y="4351823"/>
            <a:ext cx="115322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Stress and strain in the ‘modular coils’ after shrink fitting at Room Temperature, after cooldown at 4.2 K and; at full energization (40 T)  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88CDC92-A341-858D-73B5-B5929DBDE4AA}"/>
              </a:ext>
            </a:extLst>
          </p:cNvPr>
          <p:cNvSpPr txBox="1">
            <a:spLocks/>
          </p:cNvSpPr>
          <p:nvPr/>
        </p:nvSpPr>
        <p:spPr>
          <a:xfrm>
            <a:off x="26558" y="3166961"/>
            <a:ext cx="6965257" cy="10233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tape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Copper fraction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does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significantly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impact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results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linear analysis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Cu yielding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needs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to be assessed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(work in progress)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6B32F73-F51A-D937-353A-5C22F422A3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C43A5D5E-0322-441B-7306-DB4BE12DFDD8}"/>
              </a:ext>
            </a:extLst>
          </p:cNvPr>
          <p:cNvSpPr txBox="1">
            <a:spLocks/>
          </p:cNvSpPr>
          <p:nvPr/>
        </p:nvSpPr>
        <p:spPr>
          <a:xfrm>
            <a:off x="6974680" y="3834174"/>
            <a:ext cx="5132644" cy="6227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 Analysis Assumptions and **Alternative design to shrink fitting in Appendix </a:t>
            </a:r>
          </a:p>
          <a:p>
            <a:endParaRPr lang="en-US" sz="2000" b="0" dirty="0">
              <a:solidFill>
                <a:srgbClr val="FF0000"/>
              </a:solidFill>
              <a:latin typeface="Montserrat" pitchFamily="2" charset="77"/>
            </a:endParaRP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B371DA7A-C567-6E53-9EB1-6CFCEE478CE5}"/>
              </a:ext>
            </a:extLst>
          </p:cNvPr>
          <p:cNvSpPr txBox="1">
            <a:spLocks/>
          </p:cNvSpPr>
          <p:nvPr/>
        </p:nvSpPr>
        <p:spPr>
          <a:xfrm>
            <a:off x="7718150" y="1260443"/>
            <a:ext cx="2564781" cy="36512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b="0" dirty="0">
                <a:latin typeface="+mj-lt"/>
              </a:rPr>
              <a:t>Plots refer to Case 1</a:t>
            </a:r>
          </a:p>
          <a:p>
            <a:endParaRPr lang="en-US" sz="2000" b="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D813EF-9344-BD60-40D1-8F5C2888AFC2}"/>
              </a:ext>
            </a:extLst>
          </p:cNvPr>
          <p:cNvSpPr txBox="1"/>
          <p:nvPr/>
        </p:nvSpPr>
        <p:spPr>
          <a:xfrm>
            <a:off x="6554058" y="3429000"/>
            <a:ext cx="5449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</a:t>
            </a:r>
            <a:r>
              <a:rPr lang="en-US" dirty="0"/>
              <a:t>C. </a:t>
            </a:r>
            <a:r>
              <a:rPr lang="en-US" dirty="0" err="1"/>
              <a:t>Accettura</a:t>
            </a:r>
            <a:r>
              <a:rPr lang="en-US" dirty="0"/>
              <a:t> see her talk on Thursday!</a:t>
            </a:r>
            <a:endParaRPr lang="en-CH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BE271F7F-9CDA-DBA1-9FC2-3EC68DECF3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46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Protection Studies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Magnetic Energy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BE307D-0F56-383A-261F-1FEE27D30A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87"/>
          <a:stretch/>
        </p:blipFill>
        <p:spPr>
          <a:xfrm>
            <a:off x="9184017" y="1152525"/>
            <a:ext cx="3045962" cy="25191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B7BB85-73F9-EACA-A7EA-AFA7A40573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30"/>
          <a:stretch/>
        </p:blipFill>
        <p:spPr>
          <a:xfrm>
            <a:off x="9184017" y="3848594"/>
            <a:ext cx="3045962" cy="250812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B558AAC-F83B-E8E3-EFF7-0B6D90B53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189411"/>
                <a:ext cx="9590049" cy="354560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The magnetic energy per meter length of an infinitely long solenoid with a uniform current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type m:val="lin"/>
                            <m:ctrlP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D354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𝑑𝑧</m:t>
                            </m:r>
                          </m:den>
                        </m:f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D354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D354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D354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</a:t>
                </a: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≫1</m:t>
                        </m:r>
                      </m:e>
                    </m:d>
                    <m:r>
                      <a:rPr lang="en-US" sz="2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sz="2000" dirty="0"/>
              </a:p>
              <a:p>
                <a:pPr lvl="1">
                  <a:spcBef>
                    <a:spcPts val="1200"/>
                  </a:spcBef>
                </a:pP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∝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CH" sz="2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>
                  <a:spcBef>
                    <a:spcPts val="1200"/>
                  </a:spcBef>
                </a:pP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CH" sz="2000" b="1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CH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𝟒𝟎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</m:oMath>
                </a14:m>
                <a:endParaRPr lang="en-CH" sz="2000" b="1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(all the current in an </a:t>
                </a:r>
                <a:r>
                  <a:rPr lang="en-CH" sz="1800" b="1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infinitesimal layer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),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CH" sz="1800" b="1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(proposed design)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𝟐𝟕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𝒄𝒎</m:t>
                    </m:r>
                  </m:oMath>
                </a14:m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  <a:ea typeface="Cambria Math" panose="02040503050406030204" pitchFamily="18" charset="0"/>
                  </a:rPr>
                  <a:t> </a:t>
                </a:r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CH" sz="1800" dirty="0">
                    <a:solidFill>
                      <a:srgbClr val="0070C0"/>
                    </a:solidFill>
                    <a:latin typeface="Montserrat" pitchFamily="2" charset="77"/>
                    <a:sym typeface="Wingdings" pitchFamily="2" charset="2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𝟑𝟏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𝑴𝑱</m:t>
                    </m:r>
                    <m:sSup>
                      <m:sSupPr>
                        <m:ctrlP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sz="1800" b="1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9411"/>
                <a:ext cx="9590049" cy="3545601"/>
              </a:xfrm>
              <a:prstGeom prst="rect">
                <a:avLst/>
              </a:prstGeom>
              <a:blipFill>
                <a:blip r:embed="rId5"/>
                <a:stretch>
                  <a:fillRect l="-926" t="-6429" r="-926" b="-10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B30B656-2FF3-FDA1-05B4-3CFF3CD13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726" y="4680196"/>
            <a:ext cx="3213300" cy="18571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F5A496-861E-8FD8-21B3-DA3E68A3EB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3488" y="5725842"/>
            <a:ext cx="5108829" cy="6259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E17664-936F-A886-ADFD-935AC97BAB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4978" y="6175840"/>
            <a:ext cx="4993887" cy="3960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D5F096-6F00-D020-CDF5-F4DC1B48058E}"/>
              </a:ext>
            </a:extLst>
          </p:cNvPr>
          <p:cNvSpPr txBox="1"/>
          <p:nvPr/>
        </p:nvSpPr>
        <p:spPr>
          <a:xfrm>
            <a:off x="4391846" y="4673120"/>
            <a:ext cx="57453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 cm thick ‘modular’ pancakes (600 turns)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12 mm wide tape 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60 mm winding inner diameter</a:t>
            </a:r>
            <a:r>
              <a:rPr lang="en-US" sz="1400" dirty="0">
                <a:solidFill>
                  <a:srgbClr val="0070C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(50 mm bore aperture)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itchFamily="2" charset="2"/>
              <a:buChar char=""/>
            </a:pPr>
            <a:r>
              <a:rPr lang="en-US" sz="14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 mm distance between modular pancakes</a:t>
            </a:r>
            <a:endParaRPr lang="en-CH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9F4421-20BA-B835-C8E3-70A6B37224DC}"/>
              </a:ext>
            </a:extLst>
          </p:cNvPr>
          <p:cNvSpPr txBox="1"/>
          <p:nvPr/>
        </p:nvSpPr>
        <p:spPr>
          <a:xfrm rot="16200000">
            <a:off x="-61251" y="5343806"/>
            <a:ext cx="18571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600" kern="12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Parameters in modular pancakes</a:t>
            </a:r>
            <a:endParaRPr lang="en-CH" sz="16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0C91BA1-CC2C-BEF2-BAD6-FA28A2ED4A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98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F20C0-EA1E-ED87-BE85-E9DC849DA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A99D7-0FE7-E5CE-9467-695CFB011865}"/>
              </a:ext>
            </a:extLst>
          </p:cNvPr>
          <p:cNvSpPr txBox="1"/>
          <p:nvPr/>
        </p:nvSpPr>
        <p:spPr>
          <a:xfrm>
            <a:off x="80458" y="1593479"/>
            <a:ext cx="120268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Detailed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analysis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fast transients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Not/Metal  Insulated coils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are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essential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their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( 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operation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)</a:t>
            </a:r>
            <a:endParaRPr lang="en-US" sz="24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6F4732-9A41-A8CF-8E89-F07C0A9F41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2" r="16370"/>
          <a:stretch/>
        </p:blipFill>
        <p:spPr>
          <a:xfrm>
            <a:off x="9050206" y="2008977"/>
            <a:ext cx="3057118" cy="3752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E7CF78-2415-796F-5B62-D144CF0C6F01}"/>
              </a:ext>
            </a:extLst>
          </p:cNvPr>
          <p:cNvSpPr txBox="1"/>
          <p:nvPr/>
        </p:nvSpPr>
        <p:spPr>
          <a:xfrm>
            <a:off x="9404431" y="5761673"/>
            <a:ext cx="278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Simulation and Animation courtesy of Tim Mulder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D0905B-489F-0EF6-0E81-2F1960C5CEDA}"/>
              </a:ext>
            </a:extLst>
          </p:cNvPr>
          <p:cNvSpPr txBox="1"/>
          <p:nvPr/>
        </p:nvSpPr>
        <p:spPr>
          <a:xfrm>
            <a:off x="84675" y="2566503"/>
            <a:ext cx="905932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CERN started to work on it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Several experts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quench dynamics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SC magnets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 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In house software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(STEAM)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validated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numerous LTS magnet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tests/experiments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Development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new tools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dedicated to the transient analysis on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not/metal insulated coils</a:t>
            </a:r>
          </a:p>
          <a:p>
            <a:pPr marL="561975" lvl="1" indent="-28575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Availability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of and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competences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on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FEM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software (</a:t>
            </a:r>
            <a:r>
              <a:rPr lang="en-US" sz="2000" b="1" dirty="0" err="1">
                <a:solidFill>
                  <a:srgbClr val="0070C0"/>
                </a:solidFill>
                <a:latin typeface="Montserrat" pitchFamily="2" charset="77"/>
              </a:rPr>
              <a:t>Comsol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 Multiphysics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000" b="1" dirty="0" err="1">
                <a:solidFill>
                  <a:srgbClr val="0070C0"/>
                </a:solidFill>
                <a:latin typeface="Montserrat" pitchFamily="2" charset="77"/>
              </a:rPr>
              <a:t>GetDP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) running on CERN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clusters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DF6F0-C9F2-1224-B99B-61B64E6045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B4357B16-E6FE-B34C-AB65-2ED4C3617325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Protection Studies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Fast Transients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4486CA-439B-09C5-E5E0-AEDE6568D7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27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EB61645-F868-6927-2126-507243F44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22" y="1183588"/>
            <a:ext cx="6443688" cy="189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CAAEB4-5DD4-CCC8-CCFE-0E8771220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0" t="10233" r="39904" b="10139"/>
          <a:stretch/>
        </p:blipFill>
        <p:spPr bwMode="auto">
          <a:xfrm>
            <a:off x="9115080" y="2974093"/>
            <a:ext cx="2992244" cy="292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049B313-93CE-C81C-9321-556FF2DCA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058" y="2904412"/>
            <a:ext cx="4478902" cy="344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2E5CD0-8770-5148-3F42-6848C9CFBAD4}"/>
              </a:ext>
            </a:extLst>
          </p:cNvPr>
          <p:cNvSpPr txBox="1"/>
          <p:nvPr/>
        </p:nvSpPr>
        <p:spPr>
          <a:xfrm>
            <a:off x="7743011" y="6084286"/>
            <a:ext cx="4229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D.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Neuffer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et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al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2017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JINST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12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</a:rPr>
              <a:t>T07003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738C85C-B8B3-26C3-DD77-E5FDA5A56CA6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Cooling System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E9C65DF-0792-30C1-467B-84191D84C1DE}"/>
              </a:ext>
            </a:extLst>
          </p:cNvPr>
          <p:cNvSpPr txBox="1">
            <a:spLocks/>
          </p:cNvSpPr>
          <p:nvPr/>
        </p:nvSpPr>
        <p:spPr>
          <a:xfrm>
            <a:off x="6644410" y="1421242"/>
            <a:ext cx="5327701" cy="93104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is part of the </a:t>
            </a:r>
            <a:r>
              <a:rPr lang="en-US" sz="2400" b="1" dirty="0">
                <a:solidFill>
                  <a:srgbClr val="FF0000"/>
                </a:solidFill>
                <a:latin typeface="Montserrat" pitchFamily="2" charset="77"/>
              </a:rPr>
              <a:t>cooling system  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71F5BD2-12B3-3AD4-1F77-FDECC7B36D62}"/>
              </a:ext>
            </a:extLst>
          </p:cNvPr>
          <p:cNvSpPr txBox="1">
            <a:spLocks/>
          </p:cNvSpPr>
          <p:nvPr/>
        </p:nvSpPr>
        <p:spPr>
          <a:xfrm>
            <a:off x="14023" y="3880446"/>
            <a:ext cx="4325936" cy="19702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cooling system is  designed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reduce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transversal emittance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while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preserving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longitudinal emittance    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endParaRPr lang="en-US" sz="2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3AC0C9-3A27-BB72-8D3C-BF3150701D78}"/>
              </a:ext>
            </a:extLst>
          </p:cNvPr>
          <p:cNvCxnSpPr>
            <a:cxnSpLocks/>
          </p:cNvCxnSpPr>
          <p:nvPr/>
        </p:nvCxnSpPr>
        <p:spPr>
          <a:xfrm>
            <a:off x="9914817" y="2244436"/>
            <a:ext cx="219153" cy="717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64C8FCB-7914-9400-AD4E-351A9B615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545BB123-18C2-EF9E-6105-E9A4E78C7F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199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74B043-B418-4C4E-3D9C-31713AF35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7D8B9-C90D-FA71-894C-4E8D25EEA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8FC0CBE-50FE-98C7-098F-E4F46F768230}"/>
              </a:ext>
            </a:extLst>
          </p:cNvPr>
          <p:cNvSpPr txBox="1">
            <a:spLocks/>
          </p:cNvSpPr>
          <p:nvPr/>
        </p:nvSpPr>
        <p:spPr>
          <a:xfrm>
            <a:off x="0" y="1673187"/>
            <a:ext cx="12181408" cy="9285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potential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of a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large coils’ cost/mass/volume reduction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and  of operating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at 20 K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makes this technology extremely attractable for: </a:t>
            </a:r>
          </a:p>
        </p:txBody>
      </p:sp>
      <p:pic>
        <p:nvPicPr>
          <p:cNvPr id="7" name="Picture 2" descr="MIT-designed project achieves major advance toward fusion energy | MIT News  | Massachusetts Institute of Technology">
            <a:extLst>
              <a:ext uri="{FF2B5EF4-FFF2-40B4-BE49-F238E27FC236}">
                <a16:creationId xmlns:a16="http://schemas.microsoft.com/office/drawing/2014/main" id="{C00EC5FB-C76A-E80C-080B-C4A50D94F2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6996"/>
          <a:stretch/>
        </p:blipFill>
        <p:spPr bwMode="auto">
          <a:xfrm>
            <a:off x="7782037" y="2691488"/>
            <a:ext cx="4399371" cy="32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AE079E-F8BA-6AFE-B099-98CCF39D5A4C}"/>
              </a:ext>
            </a:extLst>
          </p:cNvPr>
          <p:cNvSpPr txBox="1"/>
          <p:nvPr/>
        </p:nvSpPr>
        <p:spPr>
          <a:xfrm>
            <a:off x="7940799" y="2691488"/>
            <a:ext cx="4251201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60" dirty="0">
                <a:solidFill>
                  <a:schemeClr val="bg1"/>
                </a:solidFill>
              </a:rPr>
              <a:t>MIT/CFS SPARC TF Coil prototype</a:t>
            </a:r>
          </a:p>
          <a:p>
            <a:pPr algn="r"/>
            <a:r>
              <a:rPr lang="en-US" sz="1760" dirty="0">
                <a:solidFill>
                  <a:schemeClr val="bg1"/>
                </a:solidFill>
              </a:rPr>
              <a:t>20 T at 20 K </a:t>
            </a:r>
            <a:r>
              <a:rPr lang="en-US" sz="1400" dirty="0">
                <a:solidFill>
                  <a:schemeClr val="bg1"/>
                </a:solidFill>
              </a:rPr>
              <a:t>(HTS)</a:t>
            </a:r>
            <a:endParaRPr lang="en-US" sz="1760" dirty="0">
              <a:solidFill>
                <a:schemeClr val="bg1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DF2CDD8-63DA-10F8-F306-9FC009162F1F}"/>
              </a:ext>
            </a:extLst>
          </p:cNvPr>
          <p:cNvSpPr txBox="1">
            <a:spLocks/>
          </p:cNvSpPr>
          <p:nvPr/>
        </p:nvSpPr>
        <p:spPr>
          <a:xfrm>
            <a:off x="-119743" y="3391366"/>
            <a:ext cx="7901780" cy="257205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Sustainability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of medium/large particle </a:t>
            </a: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accelerators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Compact/Modular Fusion Reactor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 based on magnetic confinement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High Field Science 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(see previous slides)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A1E21E67-A055-D15B-C0D4-546EB8E4C3B9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Relevance to Science and Society of not/metal insulated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coils 1/2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21E3B79-1A4C-0034-19B4-29FD51D5E7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8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74B043-B418-4C4E-3D9C-31713AF35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7D8B9-C90D-FA71-894C-4E8D25EEA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8FC0CBE-50FE-98C7-098F-E4F46F768230}"/>
              </a:ext>
            </a:extLst>
          </p:cNvPr>
          <p:cNvSpPr txBox="1">
            <a:spLocks/>
          </p:cNvSpPr>
          <p:nvPr/>
        </p:nvSpPr>
        <p:spPr>
          <a:xfrm>
            <a:off x="0" y="1338280"/>
            <a:ext cx="12181408" cy="9285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The development of this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technology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could also strongly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impact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DF2CDD8-63DA-10F8-F306-9FC009162F1F}"/>
              </a:ext>
            </a:extLst>
          </p:cNvPr>
          <p:cNvSpPr txBox="1">
            <a:spLocks/>
          </p:cNvSpPr>
          <p:nvPr/>
        </p:nvSpPr>
        <p:spPr>
          <a:xfrm>
            <a:off x="-130051" y="1950357"/>
            <a:ext cx="7556891" cy="47044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Nuclear Magnetic Resonance </a:t>
            </a:r>
            <a:r>
              <a:rPr lang="en-US" sz="2600" dirty="0">
                <a:solidFill>
                  <a:srgbClr val="0070C0"/>
                </a:solidFill>
                <a:latin typeface="Montserrat" pitchFamily="2" charset="77"/>
              </a:rPr>
              <a:t>(see previous slides) </a:t>
            </a:r>
          </a:p>
          <a:p>
            <a:pPr lvl="2">
              <a:spcBef>
                <a:spcPts val="1200"/>
              </a:spcBef>
            </a:pP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higher fields 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to improve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resolution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of the resonance spectra and the acquisition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speed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Magnetic Resonance Imaging</a:t>
            </a:r>
          </a:p>
          <a:p>
            <a:pPr lvl="2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Large bore (900 mm), high-field (11.7 T) and high-homogeneity solenoids, in persistent- or quasi-persistent mode. Nb-</a:t>
            </a:r>
            <a:r>
              <a:rPr lang="en-US" sz="2200" dirty="0" err="1">
                <a:solidFill>
                  <a:srgbClr val="0070C0"/>
                </a:solidFill>
                <a:latin typeface="Montserrat" pitchFamily="2" charset="77"/>
              </a:rPr>
              <a:t>Ti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technology is dominant but there is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strong interest for HTS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, especially for </a:t>
            </a:r>
            <a:r>
              <a:rPr lang="en-US" sz="2200" b="1" dirty="0">
                <a:solidFill>
                  <a:srgbClr val="0070C0"/>
                </a:solidFill>
                <a:latin typeface="Montserrat" pitchFamily="2" charset="77"/>
              </a:rPr>
              <a:t>cryo-free operation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en-US" sz="2600" b="1" dirty="0">
                <a:solidFill>
                  <a:srgbClr val="0070C0"/>
                </a:solidFill>
                <a:latin typeface="Montserrat" pitchFamily="2" charset="77"/>
              </a:rPr>
              <a:t>Wind turbine generators</a:t>
            </a:r>
          </a:p>
          <a:p>
            <a:pPr lvl="2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Compact generator essential ingredient for large turbines, the trend is now for &gt;&gt; 1 MW turbines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3D5A5B9-9CA3-1F2E-CE78-3A0A4A9E0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014" y="4033293"/>
            <a:ext cx="4690812" cy="133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9B19DD-9E4B-60D9-4887-DD395AF5107D}"/>
              </a:ext>
            </a:extLst>
          </p:cNvPr>
          <p:cNvSpPr txBox="1"/>
          <p:nvPr/>
        </p:nvSpPr>
        <p:spPr>
          <a:xfrm>
            <a:off x="7426840" y="5359359"/>
            <a:ext cx="497716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u="none" strike="noStrike" dirty="0">
                <a:solidFill>
                  <a:srgbClr val="1E2328"/>
                </a:solidFill>
                <a:effectLst/>
              </a:rPr>
              <a:t>(left) The 3.6 MW </a:t>
            </a:r>
            <a:r>
              <a:rPr lang="en-GB" sz="1400" b="0" u="none" strike="noStrike" dirty="0" err="1">
                <a:solidFill>
                  <a:srgbClr val="1E2328"/>
                </a:solidFill>
                <a:effectLst/>
              </a:rPr>
              <a:t>EcoSwing</a:t>
            </a:r>
            <a:r>
              <a:rPr lang="en-GB" sz="1400" b="0" u="none" strike="noStrike" dirty="0">
                <a:solidFill>
                  <a:srgbClr val="1E2328"/>
                </a:solidFill>
                <a:effectLst/>
              </a:rPr>
              <a:t> HTS generator (blue, 4 m diameter) next to its conventional counterpart with the same power rating (red, 5.4 m diameter), prior to (right) its lift onto the turbine </a:t>
            </a:r>
            <a:r>
              <a:rPr lang="en-US" sz="1200" dirty="0"/>
              <a:t>https://</a:t>
            </a:r>
            <a:r>
              <a:rPr lang="en-US" sz="1200" dirty="0" err="1"/>
              <a:t>www.utwente.nl</a:t>
            </a:r>
            <a:r>
              <a:rPr lang="en-US" sz="1200" dirty="0"/>
              <a:t>/</a:t>
            </a:r>
            <a:r>
              <a:rPr lang="en-US" sz="1200" dirty="0" err="1"/>
              <a:t>en</a:t>
            </a:r>
            <a:r>
              <a:rPr lang="en-US" sz="1200" dirty="0"/>
              <a:t>/</a:t>
            </a:r>
            <a:r>
              <a:rPr lang="en-US" sz="1200" dirty="0" err="1"/>
              <a:t>tnw</a:t>
            </a:r>
            <a:r>
              <a:rPr lang="en-US" sz="1200" dirty="0"/>
              <a:t>/</a:t>
            </a:r>
            <a:r>
              <a:rPr lang="en-US" sz="1200" dirty="0" err="1"/>
              <a:t>ems</a:t>
            </a:r>
            <a:r>
              <a:rPr lang="en-US" sz="1200" dirty="0"/>
              <a:t>/research/</a:t>
            </a:r>
            <a:r>
              <a:rPr lang="en-US" sz="1200" dirty="0" err="1"/>
              <a:t>sust</a:t>
            </a:r>
            <a:r>
              <a:rPr lang="en-US" sz="1200" dirty="0"/>
              <a:t>/</a:t>
            </a:r>
            <a:r>
              <a:rPr lang="en-US" sz="1200" dirty="0" err="1"/>
              <a:t>EcoSwing</a:t>
            </a:r>
            <a:r>
              <a:rPr lang="en-US" sz="1200" dirty="0"/>
              <a:t>/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B77120-4101-ED79-3B79-BC4706D99A72}"/>
              </a:ext>
            </a:extLst>
          </p:cNvPr>
          <p:cNvSpPr txBox="1"/>
          <p:nvPr/>
        </p:nvSpPr>
        <p:spPr>
          <a:xfrm>
            <a:off x="10343690" y="1891278"/>
            <a:ext cx="184831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UHF MRI magnet (11.7 T, 900 mm bore, full body) developed by CEA/Alstom</a:t>
            </a:r>
          </a:p>
          <a:p>
            <a:endParaRPr lang="en-US" sz="1400" dirty="0"/>
          </a:p>
          <a:p>
            <a:r>
              <a:rPr lang="en-US" sz="1200" dirty="0"/>
              <a:t>Courtesy of L. </a:t>
            </a:r>
            <a:r>
              <a:rPr lang="en-US" sz="1200" dirty="0" err="1"/>
              <a:t>Quettier</a:t>
            </a:r>
            <a:endParaRPr lang="en-US" sz="1200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A1B25E1-D732-4A99-4368-FB811EB604F9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Relevance to Science and Society of not/metal insulated </a:t>
            </a:r>
            <a:r>
              <a:rPr lang="en-US" sz="3700" dirty="0" err="1">
                <a:solidFill>
                  <a:srgbClr val="C00000"/>
                </a:solidFill>
                <a:latin typeface="Montserrat" pitchFamily="2" charset="77"/>
              </a:rPr>
              <a:t>ReBCO</a:t>
            </a:r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coils 2/2</a:t>
            </a:r>
          </a:p>
        </p:txBody>
      </p:sp>
      <p:pic>
        <p:nvPicPr>
          <p:cNvPr id="8" name="Picture 7" descr="A large metal container in a factory&#10;&#10;Description automatically generated with low confidence">
            <a:extLst>
              <a:ext uri="{FF2B5EF4-FFF2-40B4-BE49-F238E27FC236}">
                <a16:creationId xmlns:a16="http://schemas.microsoft.com/office/drawing/2014/main" id="{EEA600E0-6D5F-F13B-E681-3769AA24B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14" y="1894533"/>
            <a:ext cx="2842502" cy="196034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87C249-E00F-E402-7DCB-C88C3DA27B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79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1A30F8-6D3F-19A4-DB3B-D6885F6A0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7E3E0-EEA3-8B7F-E323-3EED4A1070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1F1A1E-EF9B-1DCD-94E4-DDBB1D3096C0}"/>
              </a:ext>
            </a:extLst>
          </p:cNvPr>
          <p:cNvSpPr txBox="1">
            <a:spLocks/>
          </p:cNvSpPr>
          <p:nvPr/>
        </p:nvSpPr>
        <p:spPr>
          <a:xfrm>
            <a:off x="1449858" y="89210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Main Conclusions</a:t>
            </a:r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DD469FA-6C8B-2D9E-1976-93950898291F}"/>
              </a:ext>
            </a:extLst>
          </p:cNvPr>
          <p:cNvSpPr txBox="1">
            <a:spLocks/>
          </p:cNvSpPr>
          <p:nvPr/>
        </p:nvSpPr>
        <p:spPr>
          <a:xfrm>
            <a:off x="126919" y="1173159"/>
            <a:ext cx="12065081" cy="53938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24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conductor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critical  current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seems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not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to be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limiting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factor for a all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 40-50 T solenoid with a 50 mm bore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 proposed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conceptual design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shows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potential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for developing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compact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40 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final cooling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solenoid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Two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criticalities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have been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identified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: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electro-mechanical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design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stresses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on the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conductor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are very large</a:t>
            </a:r>
          </a:p>
          <a:p>
            <a:pPr marL="711200" lvl="1" indent="-306388">
              <a:spcBef>
                <a:spcPts val="6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electrodynamics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and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protection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of the magnet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complex transients </a:t>
            </a: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to control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CERN, INFN, CEA, CNRS, PSI,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UniGE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SOTON,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UniTwente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started to tackle these criticalities via modeling and experimental activities* 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Enthusiastic young researcher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strongly push the fast progresses of the project</a:t>
            </a:r>
          </a:p>
          <a:p>
            <a:pPr marL="311150" indent="-306388">
              <a:spcBef>
                <a:spcPts val="2400"/>
              </a:spcBef>
            </a:pP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If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proven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this technology will have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huge relevance to Science and Society </a:t>
            </a:r>
          </a:p>
          <a:p>
            <a:pPr marL="311150" indent="-306388">
              <a:spcBef>
                <a:spcPts val="24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24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8482C68-1E8E-6431-8D7D-BF96BDF83EBF}"/>
              </a:ext>
            </a:extLst>
          </p:cNvPr>
          <p:cNvSpPr txBox="1">
            <a:spLocks/>
          </p:cNvSpPr>
          <p:nvPr/>
        </p:nvSpPr>
        <p:spPr>
          <a:xfrm>
            <a:off x="6096000" y="6279487"/>
            <a:ext cx="6682108" cy="36487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  <a:latin typeface="Montserrat" pitchFamily="2" charset="77"/>
              </a:rPr>
              <a:t>*More on experimental activities in appendix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3C71AD4-FBD9-45C8-D329-423B7167BB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69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458275"/>
            <a:ext cx="11539576" cy="2202625"/>
          </a:xfrm>
          <a:noFill/>
        </p:spPr>
        <p:txBody>
          <a:bodyPr tIns="0" bIns="0"/>
          <a:lstStyle/>
          <a:p>
            <a:r>
              <a:rPr lang="en-US" sz="73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Thank You For the Attention</a:t>
            </a:r>
          </a:p>
        </p:txBody>
      </p:sp>
    </p:spTree>
    <p:extLst>
      <p:ext uri="{BB962C8B-B14F-4D97-AF65-F5344CB8AC3E}">
        <p14:creationId xmlns:p14="http://schemas.microsoft.com/office/powerpoint/2010/main" val="2415724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620316-3DC8-297D-A18F-E791F88E0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E7C76-4638-F800-C152-3A750A9EA415}"/>
              </a:ext>
            </a:extLst>
          </p:cNvPr>
          <p:cNvSpPr txBox="1"/>
          <p:nvPr/>
        </p:nvSpPr>
        <p:spPr>
          <a:xfrm>
            <a:off x="3048000" y="2821141"/>
            <a:ext cx="6096000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300" b="1" dirty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tserrat" pitchFamily="2" charset="77"/>
              </a:rPr>
              <a:t>APPENDIX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891061-5C1F-0458-D115-BFAA82704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58DF9D-EC21-52A0-6626-C6CC18FD41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846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849807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assumptions and analysis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0" y="1289550"/>
            <a:ext cx="12209938" cy="108418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Main assumptions: fully elastic, Isotropic approximated Young Modulus (150 MPa); no thermal contraction; 200 MPa coil precompression; 100 𝜇m thick </a:t>
            </a:r>
            <a:r>
              <a:rPr lang="en-US" sz="2200" dirty="0" err="1">
                <a:solidFill>
                  <a:srgbClr val="0070C0"/>
                </a:solidFill>
                <a:latin typeface="Montserrat" pitchFamily="2" charset="77"/>
              </a:rPr>
              <a:t>ReBCO</a:t>
            </a:r>
            <a:r>
              <a:rPr lang="en-US" sz="2200" dirty="0">
                <a:solidFill>
                  <a:srgbClr val="0070C0"/>
                </a:solidFill>
                <a:latin typeface="Montserrat" pitchFamily="2" charset="77"/>
              </a:rPr>
              <a:t> tape with 50 𝜇m of Hastelloy and 40 𝜇m Cu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18FB37-8B0D-24F3-8495-C4D00F2DD615}"/>
              </a:ext>
            </a:extLst>
          </p:cNvPr>
          <p:cNvGrpSpPr/>
          <p:nvPr/>
        </p:nvGrpSpPr>
        <p:grpSpPr>
          <a:xfrm>
            <a:off x="9231885" y="2721761"/>
            <a:ext cx="2877756" cy="3525017"/>
            <a:chOff x="9247632" y="2913411"/>
            <a:chExt cx="2877756" cy="352501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ACFD61-3251-AF61-74CC-04E8A6EF68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247" t="4520" r="1805"/>
            <a:stretch/>
          </p:blipFill>
          <p:spPr>
            <a:xfrm>
              <a:off x="9247632" y="2913411"/>
              <a:ext cx="2877756" cy="3525017"/>
            </a:xfrm>
            <a:prstGeom prst="rect">
              <a:avLst/>
            </a:prstGeom>
            <a:ln>
              <a:noFill/>
              <a:prstDash val="sysDash"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CDA7AC0-2F8A-DD6E-9F18-56F1E225A8C0}"/>
                    </a:ext>
                  </a:extLst>
                </p:cNvPr>
                <p:cNvSpPr txBox="1"/>
                <p:nvPr/>
              </p:nvSpPr>
              <p:spPr>
                <a:xfrm rot="5400000">
                  <a:off x="9848115" y="4420971"/>
                  <a:ext cx="325732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5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Radial Stress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𝑟𝑟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chemeClr val="accent5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, MPa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60EFDC7-71B1-09C5-1AE5-AE43FCC739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9848115" y="4420971"/>
                  <a:ext cx="3257326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9730" t="-2335" r="-10811" b="-2724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EA8867-FE81-6F27-B70A-4046B8F7D98E}"/>
              </a:ext>
            </a:extLst>
          </p:cNvPr>
          <p:cNvGrpSpPr/>
          <p:nvPr/>
        </p:nvGrpSpPr>
        <p:grpSpPr>
          <a:xfrm>
            <a:off x="5497816" y="2719057"/>
            <a:ext cx="3606990" cy="3557868"/>
            <a:chOff x="5610162" y="2923232"/>
            <a:chExt cx="3606990" cy="355786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C1BD51-A221-60E9-E4B7-6EB44359F0D3}"/>
                </a:ext>
              </a:extLst>
            </p:cNvPr>
            <p:cNvGrpSpPr/>
            <p:nvPr/>
          </p:nvGrpSpPr>
          <p:grpSpPr>
            <a:xfrm>
              <a:off x="5610162" y="2923232"/>
              <a:ext cx="3606990" cy="3557868"/>
              <a:chOff x="5951538" y="2880560"/>
              <a:chExt cx="3606990" cy="355786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A8E7CF2-47FB-2ABB-1D9B-B899580D16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4520" r="2300"/>
              <a:stretch/>
            </p:blipFill>
            <p:spPr>
              <a:xfrm>
                <a:off x="5951538" y="2913411"/>
                <a:ext cx="3606990" cy="3525017"/>
              </a:xfrm>
              <a:prstGeom prst="rect">
                <a:avLst/>
              </a:prstGeom>
              <a:ln>
                <a:noFill/>
                <a:prstDash val="sysDash"/>
              </a:ln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36739D01-3350-B6E5-C5C7-B561A77BF244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7323134" y="4419384"/>
                    <a:ext cx="315979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chemeClr val="accent5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Hoop Stress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a14:m>
                    <a:r>
                      <a:rPr lang="en-US" dirty="0">
                        <a:solidFill>
                          <a:schemeClr val="accent5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, MPa</a:t>
                    </a:r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DC832E82-C3C1-B328-E222-C5EF885BED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5400000">
                    <a:off x="7323134" y="4419384"/>
                    <a:ext cx="3159790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9730" t="-2811" r="-8108" b="-2811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F4AADE-5186-AE15-1E5D-F1214008F192}"/>
                  </a:ext>
                </a:extLst>
              </p:cNvPr>
              <p:cNvSpPr txBox="1"/>
              <p:nvPr/>
            </p:nvSpPr>
            <p:spPr>
              <a:xfrm rot="16200000">
                <a:off x="5813089" y="3376883"/>
                <a:ext cx="1269645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‘Correction’ Coil</a:t>
                </a:r>
                <a:endParaRPr lang="en-GB" sz="1200" dirty="0"/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6DD884D-C925-54DA-44EF-058D0A5B75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586411" y="3161218"/>
                <a:ext cx="509333" cy="354163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8FF8FD35-5EC4-F6C5-AB8D-21D919F6F5B3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 bwMode="auto">
              <a:xfrm flipH="1">
                <a:off x="6586411" y="3261360"/>
                <a:ext cx="588581" cy="254022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B9D7C4A5-EFF8-92D4-E35C-BEB353C265AE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 bwMode="auto">
              <a:xfrm flipH="1">
                <a:off x="6586411" y="3383531"/>
                <a:ext cx="588581" cy="131851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2ABAF63-5866-7C5A-3030-4F96FD9DD417}"/>
                  </a:ext>
                </a:extLst>
              </p:cNvPr>
              <p:cNvSpPr txBox="1"/>
              <p:nvPr/>
            </p:nvSpPr>
            <p:spPr>
              <a:xfrm rot="16200000">
                <a:off x="5813089" y="4768699"/>
                <a:ext cx="1269645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‘Modular’ Coil</a:t>
                </a:r>
                <a:endParaRPr lang="en-GB" sz="1200" dirty="0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11C429C-BC46-A8F4-74B3-1520D7910FDD}"/>
                  </a:ext>
                </a:extLst>
              </p:cNvPr>
              <p:cNvCxnSpPr>
                <a:cxnSpLocks/>
                <a:endCxn id="20" idx="2"/>
              </p:cNvCxnSpPr>
              <p:nvPr/>
            </p:nvCxnSpPr>
            <p:spPr bwMode="auto">
              <a:xfrm flipH="1">
                <a:off x="6586411" y="3515381"/>
                <a:ext cx="588581" cy="1391817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69CE1BB-90C1-DC19-8232-B11ED9AC2F1F}"/>
                  </a:ext>
                </a:extLst>
              </p:cNvPr>
              <p:cNvCxnSpPr>
                <a:cxnSpLocks/>
                <a:endCxn id="20" idx="2"/>
              </p:cNvCxnSpPr>
              <p:nvPr/>
            </p:nvCxnSpPr>
            <p:spPr bwMode="auto">
              <a:xfrm flipH="1" flipV="1">
                <a:off x="6586411" y="4907198"/>
                <a:ext cx="545370" cy="122537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oval" w="sm" len="sm"/>
                <a:tailEnd type="none" w="sm" len="sm"/>
              </a:ln>
              <a:effectLst/>
            </p:spPr>
          </p:cxn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11291F1-93F0-0FA4-6061-9071FC35F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65053" y="4207490"/>
              <a:ext cx="783439" cy="1048115"/>
            </a:xfrm>
            <a:prstGeom prst="rect">
              <a:avLst/>
            </a:prstGeom>
          </p:spPr>
        </p:pic>
      </p:grp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9E727087-B3B3-1B58-22B8-BC3F6E34E0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4196F73F-6547-EFFF-EDA7-E797F9FABB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465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BAE9FA02-A2E4-24D5-26F1-63D13FAE6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993" y="3263171"/>
            <a:ext cx="5607331" cy="1567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74462"/>
            <a:ext cx="9358185" cy="11094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Mechanical Analysis II 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assumptions and type of simulations 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8970" y="5058197"/>
            <a:ext cx="12209938" cy="15276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1" indent="-173038"/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2E4BC3-9666-BEB1-5F9C-95C46E44D00E}"/>
              </a:ext>
            </a:extLst>
          </p:cNvPr>
          <p:cNvSpPr txBox="1">
            <a:spLocks/>
          </p:cNvSpPr>
          <p:nvPr/>
        </p:nvSpPr>
        <p:spPr>
          <a:xfrm>
            <a:off x="-21772" y="1281870"/>
            <a:ext cx="6804312" cy="29726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electromagnetic assumptions: uniform current density, infinite solenoid field distribution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representative of a ‘modular’ coil sufficiently  far from the solenoid extremities in stationary conditions </a:t>
            </a:r>
          </a:p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Main mechanical assumptions: fully elastic, orthotropic mechanical material properties 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600" dirty="0">
                <a:solidFill>
                  <a:srgbClr val="0070C0"/>
                </a:solidFill>
                <a:latin typeface="Montserrat" pitchFamily="2" charset="77"/>
              </a:rPr>
              <a:t>homogenized with different rule of mixtures depending on the considered property and direction  </a:t>
            </a:r>
          </a:p>
          <a:p>
            <a:pPr marL="311150" indent="-306388">
              <a:spcBef>
                <a:spcPts val="1200"/>
              </a:spcBef>
            </a:pPr>
            <a:endParaRPr lang="en-US" sz="22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25" name="Picture 24" descr="Chart, scatter chart&#10;&#10;Description automatically generated">
            <a:extLst>
              <a:ext uri="{FF2B5EF4-FFF2-40B4-BE49-F238E27FC236}">
                <a16:creationId xmlns:a16="http://schemas.microsoft.com/office/drawing/2014/main" id="{06EA6B21-384E-5976-1C50-DBBA1B9AFE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5"/>
          <a:stretch/>
        </p:blipFill>
        <p:spPr>
          <a:xfrm>
            <a:off x="9679219" y="1162868"/>
            <a:ext cx="2521749" cy="2002323"/>
          </a:xfrm>
          <a:prstGeom prst="rect">
            <a:avLst/>
          </a:prstGeom>
        </p:spPr>
      </p:pic>
      <p:pic>
        <p:nvPicPr>
          <p:cNvPr id="26" name="Picture 25" descr="Chart, line chart&#10;&#10;Description automatically generated">
            <a:extLst>
              <a:ext uri="{FF2B5EF4-FFF2-40B4-BE49-F238E27FC236}">
                <a16:creationId xmlns:a16="http://schemas.microsoft.com/office/drawing/2014/main" id="{D358EF33-1485-1363-B45F-1B839197D7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01" y="1186619"/>
            <a:ext cx="2606425" cy="1954819"/>
          </a:xfrm>
          <a:prstGeom prst="rect">
            <a:avLst/>
          </a:prstGeom>
        </p:spPr>
      </p:pic>
      <p:sp>
        <p:nvSpPr>
          <p:cNvPr id="74" name="Content Placeholder 1">
            <a:extLst>
              <a:ext uri="{FF2B5EF4-FFF2-40B4-BE49-F238E27FC236}">
                <a16:creationId xmlns:a16="http://schemas.microsoft.com/office/drawing/2014/main" id="{ACCD7EF0-7CD6-89CE-8689-7193C87E1A9B}"/>
              </a:ext>
            </a:extLst>
          </p:cNvPr>
          <p:cNvSpPr txBox="1">
            <a:spLocks/>
          </p:cNvSpPr>
          <p:nvPr/>
        </p:nvSpPr>
        <p:spPr>
          <a:xfrm>
            <a:off x="-1" y="4379900"/>
            <a:ext cx="12348839" cy="19548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Performed analysis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1800" dirty="0">
                <a:solidFill>
                  <a:srgbClr val="0070C0"/>
                </a:solidFill>
                <a:latin typeface="Montserrat" pitchFamily="2" charset="77"/>
              </a:rPr>
              <a:t>Mechanical ANSYS simulation to calculate the stress in a modular coil during 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200 MPa precompression applied on the coil at room temperature via shrink fitting by two preheated concentrical rings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cool down of the assemble from RT to 4.2 K</a:t>
            </a:r>
          </a:p>
          <a:p>
            <a:pPr marL="1111250" lvl="2" indent="-306388">
              <a:spcBef>
                <a:spcPts val="1200"/>
              </a:spcBef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The energization at 4.2 K of the pre-compressed coil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63754-A6FB-2E05-D3CC-BE08D3C442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D52C00-C5DA-BE10-D295-D19295527E4F}"/>
              </a:ext>
            </a:extLst>
          </p:cNvPr>
          <p:cNvSpPr txBox="1"/>
          <p:nvPr/>
        </p:nvSpPr>
        <p:spPr>
          <a:xfrm>
            <a:off x="9226681" y="3235382"/>
            <a:ext cx="309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Plots and Sketches</a:t>
            </a:r>
          </a:p>
          <a:p>
            <a:r>
              <a:rPr lang="en-CH" dirty="0"/>
              <a:t>Courtesy of C. Accettura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4AA9145-659A-7EAF-72DA-0D3E8FFC13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27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F20C0-EA1E-ED87-BE85-E9DC849DA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2A99D7-0FE7-E5CE-9467-695CFB011865}"/>
              </a:ext>
            </a:extLst>
          </p:cNvPr>
          <p:cNvSpPr txBox="1"/>
          <p:nvPr/>
        </p:nvSpPr>
        <p:spPr>
          <a:xfrm>
            <a:off x="45487" y="1197645"/>
            <a:ext cx="8863382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required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energization time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6 </a:t>
            </a:r>
            <a:r>
              <a:rPr lang="en-US" sz="2400" b="1" dirty="0" err="1">
                <a:solidFill>
                  <a:srgbClr val="0070C0"/>
                </a:solidFill>
                <a:latin typeface="Montserrat" pitchFamily="2" charset="77"/>
              </a:rPr>
              <a:t>hrs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seems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achievable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Not/Metal  Insulated coils</a:t>
            </a: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the</a:t>
            </a:r>
            <a:r>
              <a:rPr lang="en-US" sz="2000" dirty="0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26.4 T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Sunam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NI coil was energized in about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14 hrs</a:t>
            </a:r>
            <a:r>
              <a:rPr lang="en-US" sz="2000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despite the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very low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surface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contact resistance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</a:t>
            </a:r>
            <a:r>
              <a:rPr lang="el-GR" sz="2000" b="1" dirty="0">
                <a:solidFill>
                  <a:srgbClr val="0070C0"/>
                </a:solidFill>
                <a:latin typeface="Montserrat" pitchFamily="2" charset="77"/>
              </a:rPr>
              <a:t>9.6 </a:t>
            </a:r>
            <a:r>
              <a:rPr lang="el-GR" sz="2000" b="1" dirty="0" err="1">
                <a:solidFill>
                  <a:srgbClr val="0070C0"/>
                </a:solidFill>
                <a:latin typeface="Montserrat" pitchFamily="2" charset="77"/>
              </a:rPr>
              <a:t>μΩ</a:t>
            </a:r>
            <a:r>
              <a:rPr lang="el-GR" sz="2000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cm</a:t>
            </a:r>
            <a:r>
              <a:rPr lang="en-US" sz="2000" b="1" baseline="30000" dirty="0">
                <a:solidFill>
                  <a:srgbClr val="0070C0"/>
                </a:solidFill>
                <a:latin typeface="Montserrat" pitchFamily="2" charset="77"/>
              </a:rPr>
              <a:t>2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In 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previous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 smaller small-scale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REBCO NI test coils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the same group found a surface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about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7 times larger</a:t>
            </a:r>
            <a:r>
              <a:rPr lang="en-US" b="1" baseline="30000" dirty="0">
                <a:solidFill>
                  <a:srgbClr val="0070C0"/>
                </a:solidFill>
                <a:latin typeface="Montserrat" pitchFamily="2" charset="77"/>
              </a:rPr>
              <a:t>1</a:t>
            </a:r>
            <a:endParaRPr lang="en-US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DF6F0-C9F2-1224-B99B-61B64E6045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B4357B16-E6FE-B34C-AB65-2ED4C3617325}"/>
              </a:ext>
            </a:extLst>
          </p:cNvPr>
          <p:cNvSpPr txBox="1">
            <a:spLocks/>
          </p:cNvSpPr>
          <p:nvPr/>
        </p:nvSpPr>
        <p:spPr>
          <a:xfrm>
            <a:off x="1449858" y="180652"/>
            <a:ext cx="9358185" cy="6423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Operation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F39B14-FFEF-52F2-F677-FBC9A49084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261"/>
          <a:stretch/>
        </p:blipFill>
        <p:spPr>
          <a:xfrm>
            <a:off x="8767441" y="1331506"/>
            <a:ext cx="3431324" cy="21040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9FA376-DE2C-2E40-00F3-48B36F0E970C}"/>
              </a:ext>
            </a:extLst>
          </p:cNvPr>
          <p:cNvSpPr txBox="1"/>
          <p:nvPr/>
        </p:nvSpPr>
        <p:spPr>
          <a:xfrm>
            <a:off x="8806630" y="878445"/>
            <a:ext cx="25101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 S. Yoon et al. </a:t>
            </a:r>
            <a:r>
              <a:rPr lang="en-US" sz="1200" dirty="0" err="1"/>
              <a:t>Supercond</a:t>
            </a:r>
            <a:r>
              <a:rPr lang="en-US" sz="1200" dirty="0"/>
              <a:t>. Sci. Technol. 29 (2016) 04LT04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801DF7-3885-20E3-C855-820534BCCA76}"/>
              </a:ext>
            </a:extLst>
          </p:cNvPr>
          <p:cNvSpPr txBox="1"/>
          <p:nvPr/>
        </p:nvSpPr>
        <p:spPr>
          <a:xfrm>
            <a:off x="84676" y="3438260"/>
            <a:ext cx="1210732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surface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can be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increased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by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reducing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content in the conductor,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especially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on the tape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edges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and/or interposing a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resistive metal tape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between the turns, or …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Studies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defining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proper surface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contact resistance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how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achieve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it consistently, also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considering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magnet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protection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and the required field persistency, are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on going</a:t>
            </a:r>
          </a:p>
          <a:p>
            <a:pPr marL="800100" lvl="1" indent="-342900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To meet operation requirements,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other solutions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as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correction coils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or a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power supply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with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active feed-back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, are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also considered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FCED9E8-359C-2D7D-D90A-46FB9D501A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53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324436" y="1932380"/>
            <a:ext cx="11543127" cy="37130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design work is complemented by a focused testing activity on short samples and coils, devoted to measuring directly performance and technology limits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Electro-mechanical characterization relevant to UHF conditions, at University of Geneva (new experiment on single tape) and university of Twente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Small pancakes manufactured and tested by CERN EP-ADO, possibly INFN-LASA and other beneficiaries. This activity profits from ongoing developments, and extends it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90DCE2-667E-54B7-7678-DEB3965D04AE}"/>
              </a:ext>
            </a:extLst>
          </p:cNvPr>
          <p:cNvSpPr txBox="1"/>
          <p:nvPr/>
        </p:nvSpPr>
        <p:spPr>
          <a:xfrm>
            <a:off x="9147463" y="5694677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7EF7117-275A-78BC-93D7-790A7E0C52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71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Precompression studies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0" y="1177399"/>
            <a:ext cx="12192000" cy="1600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Necessary to characterize mechanical properties of representative coil samples to validate this concept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itchFamily="2" charset="2"/>
              </a:rPr>
              <a:t>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a compressive jig with controlled compressive force is proposed to test pancake coil (customized design based on Shrink Disc concept) at CERN Mechanical Measurement Lab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643DB4-6F49-394F-CCBF-055EFE4941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79"/>
          <a:stretch/>
        </p:blipFill>
        <p:spPr>
          <a:xfrm>
            <a:off x="158083" y="2531176"/>
            <a:ext cx="7380000" cy="33652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D69ED6-E922-C20F-5E6D-ED38FD8A6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166" y="2531176"/>
            <a:ext cx="4060084" cy="39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F8C089-ED19-F406-0DBC-F78CEFF42CF6}"/>
              </a:ext>
            </a:extLst>
          </p:cNvPr>
          <p:cNvSpPr txBox="1"/>
          <p:nvPr/>
        </p:nvSpPr>
        <p:spPr>
          <a:xfrm>
            <a:off x="1905000" y="6004831"/>
            <a:ext cx="535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A. Bertarelli, </a:t>
            </a:r>
            <a:r>
              <a:rPr lang="en-GB" dirty="0"/>
              <a:t>F. </a:t>
            </a:r>
            <a:r>
              <a:rPr lang="en-GB" dirty="0" err="1"/>
              <a:t>Sanda</a:t>
            </a:r>
            <a:r>
              <a:rPr lang="en-GB" dirty="0"/>
              <a:t> </a:t>
            </a:r>
            <a:r>
              <a:rPr lang="en-US" dirty="0"/>
              <a:t>A. </a:t>
            </a:r>
            <a:r>
              <a:rPr lang="en-US" dirty="0" err="1"/>
              <a:t>Kolehmainen</a:t>
            </a:r>
            <a:endParaRPr lang="en-CH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9267E33-D728-4076-60FD-C6F5B61877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4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052D5FE-D051-6686-4F6D-2A992FBD606B}"/>
              </a:ext>
            </a:extLst>
          </p:cNvPr>
          <p:cNvSpPr txBox="1">
            <a:spLocks/>
          </p:cNvSpPr>
          <p:nvPr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Final Cooling Channel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A6EE93B-A1BA-8E71-1452-2F95C04A4414}"/>
              </a:ext>
            </a:extLst>
          </p:cNvPr>
          <p:cNvSpPr txBox="1">
            <a:spLocks/>
          </p:cNvSpPr>
          <p:nvPr/>
        </p:nvSpPr>
        <p:spPr>
          <a:xfrm>
            <a:off x="4966854" y="1176094"/>
            <a:ext cx="7140469" cy="19037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In particular,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are part of the the </a:t>
            </a:r>
            <a:r>
              <a:rPr lang="en-US" sz="2400" b="1" dirty="0">
                <a:solidFill>
                  <a:srgbClr val="FF0000"/>
                </a:solidFill>
                <a:latin typeface="Montserrat" pitchFamily="2" charset="77"/>
              </a:rPr>
              <a:t>final cooling channel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which is constituted by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several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cells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  <a:p>
            <a:pPr lvl="1"/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16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were proposed by the MAP study 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latin typeface="Montserrat" pitchFamily="2" charset="77"/>
              </a:rPr>
              <a:t>14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are presently considered by IMCC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82DB856-8FD4-2C0F-0DD7-15FD6BC5D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0" y="36995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5CB66EE-CB56-9504-1EEA-4999D4056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9CB589-66AA-504A-F6C8-CDE6A97C692C}"/>
              </a:ext>
            </a:extLst>
          </p:cNvPr>
          <p:cNvGrpSpPr/>
          <p:nvPr/>
        </p:nvGrpSpPr>
        <p:grpSpPr>
          <a:xfrm>
            <a:off x="6096000" y="3079890"/>
            <a:ext cx="5260902" cy="3178737"/>
            <a:chOff x="6096000" y="3079890"/>
            <a:chExt cx="5260902" cy="317873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339D72A-D516-A702-0673-71C8223EC7C7}"/>
                </a:ext>
              </a:extLst>
            </p:cNvPr>
            <p:cNvGrpSpPr/>
            <p:nvPr/>
          </p:nvGrpSpPr>
          <p:grpSpPr>
            <a:xfrm>
              <a:off x="7375452" y="3592652"/>
              <a:ext cx="3981450" cy="2665975"/>
              <a:chOff x="7741741" y="846324"/>
              <a:chExt cx="3981450" cy="2665975"/>
            </a:xfrm>
          </p:grpSpPr>
          <p:pic>
            <p:nvPicPr>
              <p:cNvPr id="1025" name="36151776-732F-47BB-92DE-B35C3B408F44">
                <a:extLst>
                  <a:ext uri="{FF2B5EF4-FFF2-40B4-BE49-F238E27FC236}">
                    <a16:creationId xmlns:a16="http://schemas.microsoft.com/office/drawing/2014/main" id="{226135F0-F4D7-9DD6-5C03-528793AD77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r:link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1741" y="1272733"/>
                <a:ext cx="3981450" cy="22395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565496-BF6C-5CAB-4DFE-B44FC56F67B3}"/>
                  </a:ext>
                </a:extLst>
              </p:cNvPr>
              <p:cNvSpPr txBox="1"/>
              <p:nvPr/>
            </p:nvSpPr>
            <p:spPr>
              <a:xfrm>
                <a:off x="7845980" y="846324"/>
                <a:ext cx="307964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GB" sz="1200" b="0" i="0" u="none" strike="noStrike" dirty="0">
                    <a:effectLst/>
                    <a:latin typeface="Proxima Nova"/>
                  </a:rPr>
                  <a:t>4 𝞼 beam dimensions and kinetic energies Courtesy of Elena </a:t>
                </a:r>
                <a:r>
                  <a:rPr lang="en-GB" sz="1200" b="0" i="0" u="none" strike="noStrike" dirty="0" err="1">
                    <a:effectLst/>
                    <a:latin typeface="Proxima Nova"/>
                  </a:rPr>
                  <a:t>Fol</a:t>
                </a:r>
                <a:endParaRPr lang="en-GB" sz="1200" b="0" i="0" u="none" strike="noStrike" dirty="0">
                  <a:effectLst/>
                  <a:latin typeface="Proxima Nova"/>
                </a:endParaRPr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8298B95-77DF-2AEC-765F-FD93043EF8CB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079890"/>
              <a:ext cx="1887004" cy="5516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053D10-E433-CE1C-29CA-A15FE6222984}"/>
              </a:ext>
            </a:extLst>
          </p:cNvPr>
          <p:cNvGrpSpPr/>
          <p:nvPr/>
        </p:nvGrpSpPr>
        <p:grpSpPr>
          <a:xfrm>
            <a:off x="392335" y="2628900"/>
            <a:ext cx="6443774" cy="3855993"/>
            <a:chOff x="5103" y="2645097"/>
            <a:chExt cx="6443774" cy="3855993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360B166C-25A6-4209-3EFE-B4DE1005C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9" y="3719871"/>
              <a:ext cx="6402368" cy="1949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01A4A5C-4EB7-EC59-5AD0-FD89A26D9A15}"/>
                </a:ext>
              </a:extLst>
            </p:cNvPr>
            <p:cNvSpPr txBox="1"/>
            <p:nvPr/>
          </p:nvSpPr>
          <p:spPr>
            <a:xfrm>
              <a:off x="5103" y="5670093"/>
              <a:ext cx="63972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A layout schematic of 16 </a:t>
              </a:r>
              <a:r>
                <a:rPr lang="en-GB" sz="1200" dirty="0">
                  <a:solidFill>
                    <a:srgbClr val="1A1718"/>
                  </a:solidFill>
                  <a:latin typeface="Helvetica" pitchFamily="2" charset="0"/>
                </a:rPr>
                <a:t>cells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 of the final cooling channel defined by the MAP study (</a:t>
              </a:r>
              <a:r>
                <a:rPr lang="en-GB" sz="1200" dirty="0">
                  <a:effectLst/>
                  <a:latin typeface="Helvetica" pitchFamily="2" charset="0"/>
                </a:rPr>
                <a:t>Sayed et al. </a:t>
              </a:r>
              <a:r>
                <a:rPr lang="en-GB" sz="1200" dirty="0">
                  <a:latin typeface="Proxima Nova"/>
                </a:rPr>
                <a:t> </a:t>
              </a:r>
              <a:r>
                <a:rPr lang="en-GB" sz="1200" b="0" i="0" u="none" strike="noStrike" dirty="0">
                  <a:effectLst/>
                  <a:latin typeface="Proxima Nova"/>
                </a:rPr>
                <a:t>Phys. Rev. ST Accel. Beams </a:t>
              </a:r>
              <a:r>
                <a:rPr lang="en-GB" sz="1200" b="1" i="0" u="none" strike="noStrike" dirty="0">
                  <a:effectLst/>
                  <a:latin typeface="Proxima Nova"/>
                </a:rPr>
                <a:t>18</a:t>
              </a:r>
              <a:r>
                <a:rPr lang="en-GB" sz="1200" b="0" i="0" u="none" strike="noStrike" dirty="0">
                  <a:effectLst/>
                  <a:latin typeface="Proxima Nova"/>
                </a:rPr>
                <a:t>, 091001)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. The coloured boxes in the top represent the cooling </a:t>
              </a:r>
              <a:r>
                <a:rPr lang="en-GB" sz="1200" dirty="0">
                  <a:solidFill>
                    <a:srgbClr val="1A1718"/>
                  </a:solidFill>
                  <a:latin typeface="Helvetica" pitchFamily="2" charset="0"/>
                </a:rPr>
                <a:t>cell</a:t>
              </a:r>
              <a:r>
                <a:rPr lang="en-GB" sz="1200" dirty="0">
                  <a:solidFill>
                    <a:srgbClr val="1A1718"/>
                  </a:solidFill>
                  <a:effectLst/>
                  <a:latin typeface="Helvetica" pitchFamily="2" charset="0"/>
                </a:rPr>
                <a:t>s. The bottom figures show a sample of the on-axis field of the strong focusing solenoid; the shaded areas show the corresponding absorbers lengths.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BE6A0D5-6D91-AA35-5B6F-14A44435AB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5472" y="2645097"/>
              <a:ext cx="1262687" cy="96375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C29F776-2613-10CE-1176-6E0C8322A887}"/>
              </a:ext>
            </a:extLst>
          </p:cNvPr>
          <p:cNvGrpSpPr>
            <a:grpSpLocks noChangeAspect="1"/>
          </p:cNvGrpSpPr>
          <p:nvPr/>
        </p:nvGrpSpPr>
        <p:grpSpPr>
          <a:xfrm>
            <a:off x="1449858" y="971004"/>
            <a:ext cx="2553352" cy="2497234"/>
            <a:chOff x="51837" y="3302572"/>
            <a:chExt cx="3039705" cy="297289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E405027-6FE5-8984-AD28-A8D218CD00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80" t="10233" r="39904" b="10139"/>
            <a:stretch/>
          </p:blipFill>
          <p:spPr bwMode="auto">
            <a:xfrm>
              <a:off x="51837" y="3302572"/>
              <a:ext cx="3039705" cy="2972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34CFDAC-BEAC-84F2-0807-B748E4DA7BAE}"/>
                </a:ext>
              </a:extLst>
            </p:cNvPr>
            <p:cNvSpPr/>
            <p:nvPr/>
          </p:nvSpPr>
          <p:spPr>
            <a:xfrm>
              <a:off x="51838" y="3302572"/>
              <a:ext cx="2283283" cy="2949151"/>
            </a:xfrm>
            <a:prstGeom prst="rect">
              <a:avLst/>
            </a:prstGeom>
            <a:solidFill>
              <a:schemeClr val="bg1">
                <a:lumMod val="50000"/>
                <a:alpha val="6257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D2CFF35-D2B5-5607-D85F-276570DE93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26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C05E5-0CAD-9DBC-FB95-15820C75F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36CE9-4E7C-A097-CE2A-1D80B10DC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D09E7B-22BE-0D3D-85DA-0B14861E8034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Winding &amp; Plating Studies</a:t>
            </a: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4E5C73E-ACCB-EEB2-FB91-87F2F58FD2C4}"/>
              </a:ext>
            </a:extLst>
          </p:cNvPr>
          <p:cNvSpPr txBox="1">
            <a:spLocks/>
          </p:cNvSpPr>
          <p:nvPr/>
        </p:nvSpPr>
        <p:spPr>
          <a:xfrm>
            <a:off x="0" y="1453297"/>
            <a:ext cx="12192000" cy="3857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A small winding machine, also allowing tin coating has been built at CERN to start winding and plating studies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8C089-ED19-F406-0DBC-F78CEFF42CF6}"/>
              </a:ext>
            </a:extLst>
          </p:cNvPr>
          <p:cNvSpPr txBox="1"/>
          <p:nvPr/>
        </p:nvSpPr>
        <p:spPr>
          <a:xfrm>
            <a:off x="6934117" y="6010811"/>
            <a:ext cx="442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A. </a:t>
            </a:r>
            <a:r>
              <a:rPr lang="en-US" dirty="0" err="1"/>
              <a:t>Dudarev</a:t>
            </a:r>
            <a:endParaRPr lang="en-CH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7B60131B-3103-2020-AC94-FE65CA183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65" y="2362057"/>
            <a:ext cx="5157089" cy="386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8D69C6-CD9F-BFDE-45A5-BFE502078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927" y="2850908"/>
            <a:ext cx="5771939" cy="31086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1431C3E-EB6B-C1DE-8BFA-3893E455F162}"/>
              </a:ext>
            </a:extLst>
          </p:cNvPr>
          <p:cNvSpPr txBox="1"/>
          <p:nvPr/>
        </p:nvSpPr>
        <p:spPr>
          <a:xfrm>
            <a:off x="5741831" y="2078235"/>
            <a:ext cx="6123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Pancake is wound on Hastelloy solder coated 1-2 mm ring at 190&lt;T&lt;200 degree at certain tension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05F7E2-BFD5-7C9D-57D9-E701E8144D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87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09EE2-CE57-DC96-8EAC-5C944315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9195AB7-530D-4DDE-DBC0-B0D223B5E4FA}"/>
              </a:ext>
            </a:extLst>
          </p:cNvPr>
          <p:cNvSpPr txBox="1">
            <a:spLocks/>
          </p:cNvSpPr>
          <p:nvPr/>
        </p:nvSpPr>
        <p:spPr>
          <a:xfrm>
            <a:off x="2178776" y="1041575"/>
            <a:ext cx="78867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007C63-534B-2382-45D3-6F7D00C816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E77C93-CD5E-F708-CBA2-A5A99E8BEE71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06331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Why a small-size single pancake or a stack of pancakes ?</a:t>
            </a:r>
          </a:p>
          <a:p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  <a:p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9512F15-CBC3-11B3-100F-85CA6095833F}"/>
              </a:ext>
            </a:extLst>
          </p:cNvPr>
          <p:cNvSpPr txBox="1">
            <a:spLocks/>
          </p:cNvSpPr>
          <p:nvPr/>
        </p:nvSpPr>
        <p:spPr>
          <a:xfrm>
            <a:off x="26126" y="1906315"/>
            <a:ext cx="12192000" cy="3857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the natural intermediate step between the tape critical current, and other tests, and the final solenoid configuration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easy to wind and test 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reproduces relevant conditions of field, force and energy density (can be tested in a background field)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is small and does not waste material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Parametrical studies can be performed to test fabrication parameters and manufacturing technique (winding tension, insulation method…)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With properly chosen geometry it can be used to test some of the technology of a final solenoid (joints, resistance control, reinforcements)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23E3F8-DCC3-613D-8750-EA61828C4630}"/>
              </a:ext>
            </a:extLst>
          </p:cNvPr>
          <p:cNvSpPr txBox="1"/>
          <p:nvPr/>
        </p:nvSpPr>
        <p:spPr>
          <a:xfrm>
            <a:off x="284018" y="1493340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331A6B9-13CB-9D7D-EB9C-88396E0736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37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09EE2-CE57-DC96-8EAC-5C9443154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4F57AA7D-8625-B5EA-78EE-7EAD56D67A13}"/>
              </a:ext>
            </a:extLst>
          </p:cNvPr>
          <p:cNvSpPr txBox="1">
            <a:spLocks/>
          </p:cNvSpPr>
          <p:nvPr/>
        </p:nvSpPr>
        <p:spPr>
          <a:xfrm>
            <a:off x="10860012" y="1984057"/>
            <a:ext cx="7886700" cy="2312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64728B0C-35AD-77A3-EAE0-8F2FB8EB0889}"/>
              </a:ext>
            </a:extLst>
          </p:cNvPr>
          <p:cNvSpPr txBox="1">
            <a:spLocks/>
          </p:cNvSpPr>
          <p:nvPr/>
        </p:nvSpPr>
        <p:spPr>
          <a:xfrm>
            <a:off x="7092873" y="1738892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656C5-33A0-D5EB-26BC-E9DE2B067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D234A6-1582-0A13-E601-5813AE51BB16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2725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Reference pancake configurations</a:t>
            </a:r>
            <a:endParaRPr lang="en-US" sz="37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52" name="Content Placeholder 1">
            <a:extLst>
              <a:ext uri="{FF2B5EF4-FFF2-40B4-BE49-F238E27FC236}">
                <a16:creationId xmlns:a16="http://schemas.microsoft.com/office/drawing/2014/main" id="{D69D5F49-81BE-BB0D-FF33-41CEE315EA51}"/>
              </a:ext>
            </a:extLst>
          </p:cNvPr>
          <p:cNvSpPr txBox="1">
            <a:spLocks/>
          </p:cNvSpPr>
          <p:nvPr/>
        </p:nvSpPr>
        <p:spPr>
          <a:xfrm>
            <a:off x="105959" y="2035108"/>
            <a:ext cx="12086041" cy="37574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Geometrical Parameters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60 mm inner diameter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20 mm and 60 mm thickness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4 mm and 12 mm tape width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Single and double pancakes winding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One- and two-in-hand winding</a:t>
            </a:r>
          </a:p>
          <a:p>
            <a:pPr marL="711200" lvl="1" indent="-306388">
              <a:spcBef>
                <a:spcPts val="1200"/>
              </a:spcBef>
            </a:pP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Pancakes can be stacked in mini-coils</a:t>
            </a: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  <a:p>
            <a:pPr marL="311150" indent="-306388">
              <a:spcBef>
                <a:spcPts val="24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Identical/similar configurations used at CERN, INFN, PSI</a:t>
            </a:r>
          </a:p>
          <a:p>
            <a:pPr marL="711200" lvl="1" indent="-306388">
              <a:spcBef>
                <a:spcPts val="1200"/>
              </a:spcBef>
            </a:pP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  <a:p>
            <a:pPr marL="4762" indent="0">
              <a:spcBef>
                <a:spcPts val="1200"/>
              </a:spcBef>
              <a:buNone/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4322E88E-0765-FD3C-E8EE-352E11672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401" y="1738892"/>
            <a:ext cx="7307914" cy="20155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0E3812-CB86-D04D-AF95-2C2ECCCF5FDC}"/>
              </a:ext>
            </a:extLst>
          </p:cNvPr>
          <p:cNvSpPr txBox="1"/>
          <p:nvPr/>
        </p:nvSpPr>
        <p:spPr>
          <a:xfrm>
            <a:off x="9428018" y="4860081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62E2440-66CB-E70E-69C4-928E6BDBF8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53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C49B5B-BFCD-79F3-E35F-E1C1888A2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4FCACC9-5AE7-7B56-9A33-414699B39875}"/>
              </a:ext>
            </a:extLst>
          </p:cNvPr>
          <p:cNvSpPr txBox="1">
            <a:spLocks/>
          </p:cNvSpPr>
          <p:nvPr/>
        </p:nvSpPr>
        <p:spPr>
          <a:xfrm>
            <a:off x="5977675" y="1651786"/>
            <a:ext cx="7886700" cy="13255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286CF1-9F4F-F8CA-DA9C-A1CA68FB6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1712D4-0505-F482-57A4-9EDFDB56C45E}"/>
              </a:ext>
            </a:extLst>
          </p:cNvPr>
          <p:cNvSpPr txBox="1">
            <a:spLocks/>
          </p:cNvSpPr>
          <p:nvPr/>
        </p:nvSpPr>
        <p:spPr>
          <a:xfrm>
            <a:off x="1501827" y="114084"/>
            <a:ext cx="9358185" cy="12725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Some info on the experimental work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Test of pancakes as inserts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0BEE87C-1481-731C-65F9-6FCE01FDCAF4}"/>
              </a:ext>
            </a:extLst>
          </p:cNvPr>
          <p:cNvSpPr txBox="1">
            <a:spLocks/>
          </p:cNvSpPr>
          <p:nvPr/>
        </p:nvSpPr>
        <p:spPr>
          <a:xfrm>
            <a:off x="137898" y="1995971"/>
            <a:ext cx="12086041" cy="387728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Testing at LNCMI of a selected number of coils/stacks is foreseen as part of </a:t>
            </a:r>
            <a:r>
              <a:rPr lang="en-US" sz="2400" dirty="0" err="1">
                <a:solidFill>
                  <a:srgbClr val="0070C0"/>
                </a:solidFill>
                <a:latin typeface="Montserrat" pitchFamily="2" charset="77"/>
              </a:rPr>
              <a:t>MuCol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Task 7.2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20 T, 170 mm warm bore, 120 mm cold bore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Could host the 20 mm thick stacks, total field reach approximately 40 T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Two sessions per year are planned, each testing session is one week long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Testing time in 2024 should be declared at the next call (November 2023)</a:t>
            </a:r>
          </a:p>
          <a:p>
            <a:pPr marL="311150" indent="-306388">
              <a:spcBef>
                <a:spcPts val="12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LNCMI is eager to collaborate, to advance their R&amp;D, and prepare the upcoming INFRA-TECH-24-01 proposal (due Spring 2024)</a:t>
            </a:r>
          </a:p>
          <a:p>
            <a:pPr marL="311150" indent="-306388">
              <a:spcBef>
                <a:spcPts val="1200"/>
              </a:spcBef>
            </a:pPr>
            <a:endParaRPr lang="en-US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017D2A-CF2C-8349-9F63-FEFC1FCB56E3}"/>
              </a:ext>
            </a:extLst>
          </p:cNvPr>
          <p:cNvSpPr txBox="1"/>
          <p:nvPr/>
        </p:nvSpPr>
        <p:spPr>
          <a:xfrm>
            <a:off x="9660848" y="5688592"/>
            <a:ext cx="2563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L. Bottura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EAFD14D-3802-967C-1212-1F91DF0E1D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36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52D552D-419E-381D-325A-107644B72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12904"/>
            <a:ext cx="6042873" cy="358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8DA0F96-D28A-F86F-BCA4-17884FF2A957}"/>
              </a:ext>
            </a:extLst>
          </p:cNvPr>
          <p:cNvSpPr txBox="1">
            <a:spLocks/>
          </p:cNvSpPr>
          <p:nvPr/>
        </p:nvSpPr>
        <p:spPr>
          <a:xfrm>
            <a:off x="1425671" y="95555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Ionizing Cooling Cell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2599CED-C288-DD10-B336-C876A219E9F2}"/>
              </a:ext>
            </a:extLst>
          </p:cNvPr>
          <p:cNvSpPr txBox="1">
            <a:spLocks/>
          </p:cNvSpPr>
          <p:nvPr/>
        </p:nvSpPr>
        <p:spPr>
          <a:xfrm>
            <a:off x="103627" y="1564630"/>
            <a:ext cx="5916173" cy="292680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Each cell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starts with a strong focusing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enclosing the LH2 absorber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final cooling solenoid is followed by matching coils, energy-phase rotation rf cavities, and acceleration rf cavities</a:t>
            </a:r>
            <a:endParaRPr lang="en-US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8267C-F89A-7771-4A9B-194536EBD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4042249-CFCC-2F6A-0CEE-2F4075B14BD2}"/>
              </a:ext>
            </a:extLst>
          </p:cNvPr>
          <p:cNvSpPr txBox="1">
            <a:spLocks/>
          </p:cNvSpPr>
          <p:nvPr/>
        </p:nvSpPr>
        <p:spPr>
          <a:xfrm>
            <a:off x="103627" y="4789309"/>
            <a:ext cx="6289999" cy="13257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have been identified as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critical components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section</a:t>
            </a:r>
            <a:endParaRPr lang="en-US" sz="2400" b="1" dirty="0"/>
          </a:p>
          <a:p>
            <a:pPr lvl="1"/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AEA60C-89A2-314B-E5C6-0029631A459E}"/>
              </a:ext>
            </a:extLst>
          </p:cNvPr>
          <p:cNvSpPr txBox="1"/>
          <p:nvPr/>
        </p:nvSpPr>
        <p:spPr>
          <a:xfrm>
            <a:off x="6871770" y="5603548"/>
            <a:ext cx="53202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A1718"/>
                </a:solidFill>
                <a:effectLst/>
                <a:latin typeface="Helvetica" pitchFamily="2" charset="0"/>
              </a:rPr>
              <a:t>Schematic of the elements of one ionization cooling cell, </a:t>
            </a:r>
            <a:r>
              <a:rPr lang="en-GB" sz="1600" dirty="0">
                <a:effectLst/>
                <a:latin typeface="Helvetica" pitchFamily="2" charset="0"/>
              </a:rPr>
              <a:t>Sayed et al. </a:t>
            </a:r>
            <a:r>
              <a:rPr lang="en-GB" sz="1600" dirty="0">
                <a:latin typeface="Proxima Nova"/>
              </a:rPr>
              <a:t> </a:t>
            </a:r>
            <a:r>
              <a:rPr lang="en-GB" sz="1600" b="0" i="0" u="none" strike="noStrike" dirty="0">
                <a:effectLst/>
                <a:latin typeface="Proxima Nova"/>
              </a:rPr>
              <a:t>Phys. Rev. ST Accel. Beams </a:t>
            </a:r>
            <a:r>
              <a:rPr lang="en-GB" sz="1600" b="1" i="0" u="none" strike="noStrike" dirty="0">
                <a:effectLst/>
                <a:latin typeface="Proxima Nova"/>
              </a:rPr>
              <a:t>18</a:t>
            </a:r>
            <a:r>
              <a:rPr lang="en-GB" sz="1600" b="0" i="0" u="none" strike="noStrike" dirty="0">
                <a:effectLst/>
                <a:latin typeface="Proxima Nova"/>
              </a:rPr>
              <a:t>, 091001</a:t>
            </a:r>
            <a:r>
              <a:rPr lang="en-GB" sz="1600" dirty="0">
                <a:solidFill>
                  <a:srgbClr val="1A1718"/>
                </a:solidFill>
                <a:effectLst/>
                <a:latin typeface="Helvetica" pitchFamily="2" charset="0"/>
              </a:rPr>
              <a:t>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C52D621-CBCA-7EB5-D103-60D763C3F0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21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E6947-1217-D3B1-8836-F59D35FCD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8DA0F96-D28A-F86F-BCA4-17884FF2A957}"/>
              </a:ext>
            </a:extLst>
          </p:cNvPr>
          <p:cNvSpPr txBox="1">
            <a:spLocks/>
          </p:cNvSpPr>
          <p:nvPr/>
        </p:nvSpPr>
        <p:spPr>
          <a:xfrm>
            <a:off x="1425671" y="95555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The Final Cooling Solenoid 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8267C-F89A-7771-4A9B-194536EBD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4042249-CFCC-2F6A-0CEE-2F4075B14BD2}"/>
              </a:ext>
            </a:extLst>
          </p:cNvPr>
          <p:cNvSpPr txBox="1">
            <a:spLocks/>
          </p:cNvSpPr>
          <p:nvPr/>
        </p:nvSpPr>
        <p:spPr>
          <a:xfrm>
            <a:off x="210361" y="5038537"/>
            <a:ext cx="11807467" cy="1370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Main specs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used for the CERN conceptual design</a:t>
            </a:r>
          </a:p>
          <a:p>
            <a:pPr lvl="1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B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b="1" i="1" dirty="0">
                <a:solidFill>
                  <a:srgbClr val="0070C0"/>
                </a:solidFill>
                <a:latin typeface="Montserrat" pitchFamily="2" charset="77"/>
              </a:rPr>
              <a:t>≥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40 T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aperture 𝝓 </a:t>
            </a:r>
            <a:r>
              <a:rPr lang="en-US" b="1" i="1" dirty="0">
                <a:solidFill>
                  <a:srgbClr val="0070C0"/>
                </a:solidFill>
                <a:latin typeface="Montserrat" pitchFamily="2" charset="77"/>
              </a:rPr>
              <a:t>≥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 50 mm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,  field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homogeneity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1 %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over ˜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0.5 m</a:t>
            </a:r>
          </a:p>
          <a:p>
            <a:pPr lvl="1"/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Energizing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 time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6 </a:t>
            </a:r>
            <a:r>
              <a:rPr lang="en-US" b="1" dirty="0" err="1">
                <a:solidFill>
                  <a:srgbClr val="0070C0"/>
                </a:solidFill>
                <a:latin typeface="Montserrat" pitchFamily="2" charset="77"/>
              </a:rPr>
              <a:t>hrs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US" dirty="0">
                <a:solidFill>
                  <a:srgbClr val="0070C0"/>
                </a:solidFill>
                <a:latin typeface="Montserrat" pitchFamily="2" charset="77"/>
              </a:rPr>
              <a:t>and </a:t>
            </a:r>
            <a:r>
              <a:rPr lang="en-US" b="1" dirty="0">
                <a:solidFill>
                  <a:srgbClr val="0070C0"/>
                </a:solidFill>
                <a:latin typeface="Montserrat" pitchFamily="2" charset="77"/>
              </a:rPr>
              <a:t>persistency 0.1 Units/s</a:t>
            </a:r>
            <a:endParaRPr lang="en-US" b="1" dirty="0">
              <a:latin typeface="Montserrat" pitchFamily="2" charset="77"/>
            </a:endParaRPr>
          </a:p>
          <a:p>
            <a:pPr lvl="1"/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ED34A3-9221-7E8F-5B70-89BAAE289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716" y="1281282"/>
            <a:ext cx="4933593" cy="25347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7C21C0-32DF-446B-2A7E-1BF302DAA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705" y="1222378"/>
            <a:ext cx="3623226" cy="32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330587C-949B-C5C5-56E3-A97571748AA6}"/>
              </a:ext>
            </a:extLst>
          </p:cNvPr>
          <p:cNvSpPr txBox="1"/>
          <p:nvPr/>
        </p:nvSpPr>
        <p:spPr>
          <a:xfrm>
            <a:off x="9901647" y="2135804"/>
            <a:ext cx="22903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A1718"/>
                </a:solidFill>
                <a:latin typeface="Helvetica" pitchFamily="2" charset="0"/>
              </a:rPr>
              <a:t>Outermost  radius </a:t>
            </a:r>
            <a:r>
              <a:rPr lang="en-GB" sz="2000" dirty="0" err="1">
                <a:solidFill>
                  <a:srgbClr val="1A1718"/>
                </a:solidFill>
                <a:latin typeface="Helvetica" pitchFamily="2" charset="0"/>
              </a:rPr>
              <a:t>R</a:t>
            </a:r>
            <a:r>
              <a:rPr lang="en-GB" sz="2000" baseline="-25000" dirty="0" err="1">
                <a:solidFill>
                  <a:srgbClr val="1A1718"/>
                </a:solidFill>
                <a:latin typeface="Helvetica" pitchFamily="2" charset="0"/>
              </a:rPr>
              <a:t>Out</a:t>
            </a:r>
            <a:r>
              <a:rPr lang="en-GB" sz="2000" dirty="0">
                <a:solidFill>
                  <a:srgbClr val="1A1718"/>
                </a:solidFill>
                <a:latin typeface="Helvetica" pitchFamily="2" charset="0"/>
              </a:rPr>
              <a:t>= 83 cm</a:t>
            </a:r>
            <a:endParaRPr lang="en-GB" sz="2000" dirty="0">
              <a:solidFill>
                <a:srgbClr val="1A1718"/>
              </a:solidFill>
              <a:effectLst/>
              <a:latin typeface="Helvetic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F02F31-84D1-C3FD-EF29-D030D96CB29D}"/>
              </a:ext>
            </a:extLst>
          </p:cNvPr>
          <p:cNvSpPr txBox="1"/>
          <p:nvPr/>
        </p:nvSpPr>
        <p:spPr>
          <a:xfrm>
            <a:off x="210362" y="3863860"/>
            <a:ext cx="77579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A1718"/>
                </a:solidFill>
                <a:effectLst/>
                <a:latin typeface="Helvetica" pitchFamily="2" charset="0"/>
              </a:rPr>
              <a:t>A set of eight superconducting coaxial coils providing a peak field of 50 T. The inner radius of the smallest coils is 0.025 m. </a:t>
            </a:r>
            <a:r>
              <a:rPr lang="en-GB" sz="1800" dirty="0">
                <a:effectLst/>
                <a:latin typeface="Helvetica" pitchFamily="2" charset="0"/>
              </a:rPr>
              <a:t>Sayed et al. </a:t>
            </a:r>
            <a:r>
              <a:rPr lang="en-GB" sz="1800" dirty="0">
                <a:latin typeface="Proxima Nova"/>
              </a:rPr>
              <a:t> </a:t>
            </a:r>
            <a:r>
              <a:rPr lang="en-GB" sz="1800" b="0" i="0" u="none" strike="noStrike" dirty="0">
                <a:effectLst/>
                <a:latin typeface="Proxima Nova"/>
              </a:rPr>
              <a:t>Phys. Rev. ST Accel. Beams </a:t>
            </a:r>
            <a:r>
              <a:rPr lang="en-GB" sz="1800" b="1" i="0" u="none" strike="noStrike" dirty="0">
                <a:effectLst/>
                <a:latin typeface="Proxima Nova"/>
              </a:rPr>
              <a:t>18</a:t>
            </a:r>
            <a:r>
              <a:rPr lang="en-GB" sz="1800" b="0" i="0" u="none" strike="noStrike" dirty="0">
                <a:effectLst/>
                <a:latin typeface="Proxima Nova"/>
              </a:rPr>
              <a:t>, 091001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899B3B-9415-EEEA-16A5-A6ABF8D60F0E}"/>
              </a:ext>
            </a:extLst>
          </p:cNvPr>
          <p:cNvSpPr txBox="1"/>
          <p:nvPr/>
        </p:nvSpPr>
        <p:spPr>
          <a:xfrm>
            <a:off x="1680347" y="832651"/>
            <a:ext cx="4335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 u="none" strike="noStrike" dirty="0">
                <a:solidFill>
                  <a:srgbClr val="1A1718"/>
                </a:solidFill>
                <a:latin typeface="Helvetica" pitchFamily="2" charset="0"/>
              </a:rPr>
              <a:t>Design proposed by MAP</a:t>
            </a:r>
            <a:endParaRPr lang="en-GB" sz="2400" b="0" i="0" u="none" strike="noStrike" dirty="0">
              <a:effectLst/>
              <a:latin typeface="Proxima Nova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FFE75C1-BD0E-D1ED-22CA-AB67BB8AA4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81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231900" y="68738"/>
            <a:ext cx="9829800" cy="145594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State of the Art Ultra High Field Hybrid Solenoid </a:t>
            </a:r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Superconducting + Resistive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1EE462-A2F5-D984-4090-13A199909757}"/>
              </a:ext>
            </a:extLst>
          </p:cNvPr>
          <p:cNvGrpSpPr/>
          <p:nvPr/>
        </p:nvGrpSpPr>
        <p:grpSpPr>
          <a:xfrm>
            <a:off x="0" y="1226398"/>
            <a:ext cx="7353301" cy="5308412"/>
            <a:chOff x="0" y="1226398"/>
            <a:chExt cx="7353301" cy="530841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9404E0-DBA6-4108-6368-B72121C434F5}"/>
                </a:ext>
              </a:extLst>
            </p:cNvPr>
            <p:cNvGrpSpPr/>
            <p:nvPr/>
          </p:nvGrpSpPr>
          <p:grpSpPr>
            <a:xfrm>
              <a:off x="184391" y="1477680"/>
              <a:ext cx="3187459" cy="5057130"/>
              <a:chOff x="184391" y="1477680"/>
              <a:chExt cx="3187459" cy="5057130"/>
            </a:xfrm>
          </p:grpSpPr>
          <p:pic>
            <p:nvPicPr>
              <p:cNvPr id="1030" name="Picture 6" descr="page8image55523344">
                <a:extLst>
                  <a:ext uri="{FF2B5EF4-FFF2-40B4-BE49-F238E27FC236}">
                    <a16:creationId xmlns:a16="http://schemas.microsoft.com/office/drawing/2014/main" id="{4F170863-C12D-7C4E-7F01-496265A524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391" y="1477680"/>
                <a:ext cx="2819400" cy="3340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D8C1054-16F7-7C67-E25F-5CC1CE349B47}"/>
                  </a:ext>
                </a:extLst>
              </p:cNvPr>
              <p:cNvSpPr txBox="1"/>
              <p:nvPr/>
            </p:nvSpPr>
            <p:spPr>
              <a:xfrm>
                <a:off x="184391" y="4780484"/>
                <a:ext cx="318745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Cross section </a:t>
                </a:r>
                <a:r>
                  <a:rPr lang="en-CH" dirty="0"/>
                  <a:t>of </a:t>
                </a:r>
                <a:r>
                  <a:rPr lang="en-CH" dirty="0">
                    <a:solidFill>
                      <a:srgbClr val="FF0000"/>
                    </a:solidFill>
                  </a:rPr>
                  <a:t>45 T</a:t>
                </a:r>
                <a:r>
                  <a:rPr lang="en-CH" dirty="0"/>
                  <a:t>, </a:t>
                </a:r>
                <a:r>
                  <a:rPr lang="en-CH" b="1" dirty="0">
                    <a:solidFill>
                      <a:srgbClr val="FF0000"/>
                    </a:solidFill>
                  </a:rPr>
                  <a:t>32 mm </a:t>
                </a:r>
                <a:r>
                  <a:rPr lang="en-CH" b="1" dirty="0"/>
                  <a:t>NHFML</a:t>
                </a:r>
                <a:r>
                  <a:rPr lang="en-CH" b="1" dirty="0">
                    <a:solidFill>
                      <a:srgbClr val="FF0000"/>
                    </a:solidFill>
                  </a:rPr>
                  <a:t> </a:t>
                </a:r>
                <a:r>
                  <a:rPr lang="en-CH" dirty="0"/>
                  <a:t>user facility solenoid</a:t>
                </a:r>
              </a:p>
              <a:p>
                <a:pPr algn="ctr"/>
                <a:r>
                  <a:rPr lang="en-CH" dirty="0"/>
                  <a:t>Hybrid Magnet 33.5 T from resistive insert, 11.5 T by superconducting outsert</a:t>
                </a:r>
              </a:p>
              <a:p>
                <a:pPr algn="ctr"/>
                <a:r>
                  <a:rPr lang="en-CH" b="1" dirty="0">
                    <a:solidFill>
                      <a:srgbClr val="FF0000"/>
                    </a:solidFill>
                  </a:rPr>
                  <a:t>30 MW </a:t>
                </a:r>
                <a:r>
                  <a:rPr lang="en-CH" dirty="0"/>
                  <a:t>power comsumption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6A45FC-12F7-9E97-9CAF-4986167DD0E6}"/>
                </a:ext>
              </a:extLst>
            </p:cNvPr>
            <p:cNvSpPr txBox="1"/>
            <p:nvPr/>
          </p:nvSpPr>
          <p:spPr>
            <a:xfrm>
              <a:off x="0" y="1226398"/>
              <a:ext cx="735330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https://</a:t>
              </a:r>
              <a:r>
                <a:rPr lang="en-US" sz="1400" dirty="0" err="1"/>
                <a:t>nationalmaglab.org</a:t>
              </a:r>
              <a:r>
                <a:rPr lang="en-US" sz="1400" dirty="0"/>
                <a:t>/user-facilities/dc-field/magnets-instruments/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1484A1-9685-EB9F-2969-2F18D1D31609}"/>
              </a:ext>
            </a:extLst>
          </p:cNvPr>
          <p:cNvGrpSpPr/>
          <p:nvPr/>
        </p:nvGrpSpPr>
        <p:grpSpPr>
          <a:xfrm>
            <a:off x="3676650" y="1499846"/>
            <a:ext cx="3868851" cy="5014780"/>
            <a:chOff x="3676650" y="1499846"/>
            <a:chExt cx="3868851" cy="501478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1AD0FD-647B-95A3-06FA-7A0D60F0D852}"/>
                </a:ext>
              </a:extLst>
            </p:cNvPr>
            <p:cNvSpPr txBox="1"/>
            <p:nvPr/>
          </p:nvSpPr>
          <p:spPr>
            <a:xfrm>
              <a:off x="3676650" y="4760300"/>
              <a:ext cx="386885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Cross section </a:t>
              </a:r>
              <a:r>
                <a:rPr lang="en-CH" dirty="0"/>
                <a:t>of </a:t>
              </a:r>
              <a:r>
                <a:rPr lang="en-CH" b="1" dirty="0">
                  <a:solidFill>
                    <a:srgbClr val="FF0000"/>
                  </a:solidFill>
                </a:rPr>
                <a:t>36 T</a:t>
              </a:r>
              <a:r>
                <a:rPr lang="en-CH" dirty="0"/>
                <a:t>, </a:t>
              </a:r>
              <a:r>
                <a:rPr lang="en-CH" b="1" dirty="0">
                  <a:solidFill>
                    <a:srgbClr val="FF0000"/>
                  </a:solidFill>
                </a:rPr>
                <a:t>48 mm </a:t>
              </a:r>
              <a:r>
                <a:rPr lang="en-CH" b="1" dirty="0"/>
                <a:t>NHFML </a:t>
              </a:r>
              <a:r>
                <a:rPr lang="en-CH" dirty="0"/>
                <a:t>user facility (NMR) solenoid</a:t>
              </a:r>
            </a:p>
            <a:p>
              <a:pPr algn="ctr"/>
              <a:r>
                <a:rPr lang="en-CH" dirty="0"/>
                <a:t>Hybrid Magnet 23 T from resistive insert, 13 T by superconducting Nb3Sn CICC outsert</a:t>
              </a:r>
            </a:p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14 MW </a:t>
              </a:r>
              <a:r>
                <a:rPr lang="en-CH" dirty="0"/>
                <a:t>power comsumption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9CFF94D-6E59-8664-0854-CDAF757B0C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645" y="1499846"/>
              <a:ext cx="2769114" cy="3322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375BB5-58CC-E781-FDCA-FA07440F86C0}"/>
              </a:ext>
            </a:extLst>
          </p:cNvPr>
          <p:cNvGrpSpPr/>
          <p:nvPr/>
        </p:nvGrpSpPr>
        <p:grpSpPr>
          <a:xfrm>
            <a:off x="6933535" y="1226398"/>
            <a:ext cx="5258465" cy="5272194"/>
            <a:chOff x="6933535" y="1226398"/>
            <a:chExt cx="5258465" cy="527219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6CEE8FC-68F3-3E70-223A-75C66881D544}"/>
                </a:ext>
              </a:extLst>
            </p:cNvPr>
            <p:cNvGrpSpPr/>
            <p:nvPr/>
          </p:nvGrpSpPr>
          <p:grpSpPr>
            <a:xfrm>
              <a:off x="8125874" y="2025019"/>
              <a:ext cx="3981450" cy="4473573"/>
              <a:chOff x="8125874" y="2025019"/>
              <a:chExt cx="3981450" cy="4473573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23083A3-A34A-28BD-971B-B180E6E566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15227" y="2025019"/>
                <a:ext cx="2602743" cy="2429925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D52817-5F72-09E4-5A03-9BED60FDEB58}"/>
                  </a:ext>
                </a:extLst>
              </p:cNvPr>
              <p:cNvSpPr txBox="1"/>
              <p:nvPr/>
            </p:nvSpPr>
            <p:spPr>
              <a:xfrm>
                <a:off x="8125874" y="4744266"/>
                <a:ext cx="398145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Cross section </a:t>
                </a:r>
                <a:r>
                  <a:rPr lang="en-CH" dirty="0"/>
                  <a:t>of </a:t>
                </a:r>
                <a:r>
                  <a:rPr lang="en-CH" b="1" dirty="0">
                    <a:solidFill>
                      <a:srgbClr val="FF0000"/>
                    </a:solidFill>
                  </a:rPr>
                  <a:t>40</a:t>
                </a:r>
                <a:r>
                  <a:rPr lang="en-CH" b="1" baseline="30000" dirty="0">
                    <a:solidFill>
                      <a:srgbClr val="FF0000"/>
                    </a:solidFill>
                  </a:rPr>
                  <a:t>*</a:t>
                </a:r>
                <a:r>
                  <a:rPr lang="en-CH" b="1" dirty="0">
                    <a:solidFill>
                      <a:srgbClr val="FF0000"/>
                    </a:solidFill>
                  </a:rPr>
                  <a:t>/37 T</a:t>
                </a:r>
                <a:r>
                  <a:rPr lang="en-CH" dirty="0"/>
                  <a:t>, </a:t>
                </a:r>
                <a:r>
                  <a:rPr lang="en-CH" b="1" dirty="0">
                    <a:solidFill>
                      <a:srgbClr val="FF0000"/>
                    </a:solidFill>
                  </a:rPr>
                  <a:t>32/50 mm </a:t>
                </a:r>
                <a:r>
                  <a:rPr lang="en-CH" b="1" dirty="0"/>
                  <a:t>CHMFL </a:t>
                </a:r>
                <a:r>
                  <a:rPr lang="en-CH" dirty="0"/>
                  <a:t>user facility solenoid</a:t>
                </a:r>
              </a:p>
              <a:p>
                <a:pPr algn="ctr"/>
                <a:r>
                  <a:rPr lang="en-CH" dirty="0"/>
                  <a:t>Hybrid Magnet 29/26 T from resistive insert, 11 T by superconducting Nb3Sn CICC outsert</a:t>
                </a:r>
              </a:p>
              <a:p>
                <a:pPr algn="ctr"/>
                <a:r>
                  <a:rPr lang="en-CH" b="1" dirty="0">
                    <a:solidFill>
                      <a:srgbClr val="FF0000"/>
                    </a:solidFill>
                  </a:rPr>
                  <a:t>20 MW </a:t>
                </a:r>
                <a:r>
                  <a:rPr lang="en-CH" dirty="0"/>
                  <a:t>power comsumption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59EFC6-EA10-2596-DB60-B43922ACA679}"/>
                </a:ext>
              </a:extLst>
            </p:cNvPr>
            <p:cNvSpPr txBox="1"/>
            <p:nvPr/>
          </p:nvSpPr>
          <p:spPr>
            <a:xfrm>
              <a:off x="6933535" y="1226398"/>
              <a:ext cx="52584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http://</a:t>
              </a:r>
              <a:r>
                <a:rPr lang="en-US" sz="1400" dirty="0" err="1"/>
                <a:t>english.hmfl.cas.cn</a:t>
              </a:r>
              <a:r>
                <a:rPr lang="en-US" sz="1400" dirty="0"/>
                <a:t>/</a:t>
              </a:r>
              <a:r>
                <a:rPr lang="en-US" sz="1400" dirty="0" err="1"/>
                <a:t>uf</a:t>
              </a:r>
              <a:r>
                <a:rPr lang="en-US" sz="1400" dirty="0"/>
                <a:t>/</a:t>
              </a:r>
              <a:r>
                <a:rPr lang="en-US" sz="1400" dirty="0" err="1"/>
                <a:t>ms</a:t>
              </a:r>
              <a:r>
                <a:rPr lang="en-US" sz="1400" dirty="0"/>
                <a:t>/202202/t20220224_301451.html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587AF6-4438-B417-1F8C-11A783B70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CB14B42-86C2-D4BC-87EC-6C9652CE13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81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F7A09F0-9FAA-4BA3-BB0D-CA43CD71637B}"/>
              </a:ext>
            </a:extLst>
          </p:cNvPr>
          <p:cNvSpPr txBox="1">
            <a:spLocks/>
          </p:cNvSpPr>
          <p:nvPr/>
        </p:nvSpPr>
        <p:spPr>
          <a:xfrm>
            <a:off x="1481284" y="-27058"/>
            <a:ext cx="9229431" cy="11243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State of the Art Ultra High Field Hybrid Superconducting  Solenoids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95D8B-603C-D62D-14E5-971EE4C1BC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4254D7-7EBA-AAB5-7ADB-8CA8E34927E9}"/>
              </a:ext>
            </a:extLst>
          </p:cNvPr>
          <p:cNvGrpSpPr/>
          <p:nvPr/>
        </p:nvGrpSpPr>
        <p:grpSpPr>
          <a:xfrm>
            <a:off x="6646310" y="1243947"/>
            <a:ext cx="5545690" cy="5091864"/>
            <a:chOff x="6646310" y="1243947"/>
            <a:chExt cx="5545690" cy="5091864"/>
          </a:xfrm>
        </p:grpSpPr>
        <p:pic>
          <p:nvPicPr>
            <p:cNvPr id="1029" name="Picture 5" descr="page23image55123888">
              <a:extLst>
                <a:ext uri="{FF2B5EF4-FFF2-40B4-BE49-F238E27FC236}">
                  <a16:creationId xmlns:a16="http://schemas.microsoft.com/office/drawing/2014/main" id="{BEFD67B2-142F-B89F-2768-0D8ECED47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801" y="1243947"/>
              <a:ext cx="4955831" cy="2380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9CCC1F7-7172-AD45-7118-68DAAB43DA2A}"/>
                </a:ext>
              </a:extLst>
            </p:cNvPr>
            <p:cNvSpPr txBox="1"/>
            <p:nvPr/>
          </p:nvSpPr>
          <p:spPr>
            <a:xfrm>
              <a:off x="6646310" y="3979488"/>
              <a:ext cx="3090097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Artist</a:t>
              </a:r>
              <a:r>
                <a:rPr lang="en-GB" dirty="0">
                  <a:solidFill>
                    <a:srgbClr val="333333"/>
                  </a:solidFill>
                  <a:latin typeface="+mj-lt"/>
                </a:rPr>
                <a:t>ic</a:t>
              </a:r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 impression of a UHF NMR magnet by Bruker:    </a:t>
              </a:r>
            </a:p>
            <a:p>
              <a:r>
                <a:rPr lang="en-GB" b="0" i="0" u="none" strike="noStrike" dirty="0">
                  <a:solidFill>
                    <a:srgbClr val="333333"/>
                  </a:solidFill>
                  <a:effectLst/>
                  <a:latin typeface="+mj-lt"/>
                </a:rPr>
                <a:t>1.2 GHz-NMR (Bruker) </a:t>
              </a:r>
              <a:r>
                <a:rPr lang="en-GB" b="1" i="0" u="none" strike="noStrike" dirty="0">
                  <a:solidFill>
                    <a:srgbClr val="FF0000"/>
                  </a:solidFill>
                  <a:effectLst/>
                  <a:latin typeface="+mj-lt"/>
                </a:rPr>
                <a:t>28.19 T – 54 mm RT </a:t>
              </a:r>
              <a:r>
                <a:rPr lang="en-GB" sz="1200" i="0" u="none" strike="noStrike" dirty="0">
                  <a:effectLst/>
                  <a:latin typeface="+mj-lt"/>
                </a:rPr>
                <a:t>https://</a:t>
              </a:r>
              <a:r>
                <a:rPr lang="en-GB" sz="1200" i="0" u="none" strike="noStrike" dirty="0" err="1">
                  <a:effectLst/>
                  <a:latin typeface="+mj-lt"/>
                </a:rPr>
                <a:t>snf.ieeecsc.org</a:t>
              </a:r>
              <a:r>
                <a:rPr lang="en-GB" sz="1200" i="0" u="none" strike="noStrike" dirty="0">
                  <a:effectLst/>
                  <a:latin typeface="+mj-lt"/>
                </a:rPr>
                <a:t>/sites/</a:t>
              </a:r>
              <a:r>
                <a:rPr lang="en-GB" sz="1200" i="0" u="none" strike="noStrike" dirty="0" err="1">
                  <a:effectLst/>
                  <a:latin typeface="+mj-lt"/>
                </a:rPr>
                <a:t>ieeecsc.org</a:t>
              </a:r>
              <a:r>
                <a:rPr lang="en-GB" sz="1200" i="0" u="none" strike="noStrike" dirty="0">
                  <a:effectLst/>
                  <a:latin typeface="+mj-lt"/>
                </a:rPr>
                <a:t>/files/documents/</a:t>
              </a:r>
              <a:r>
                <a:rPr lang="en-GB" sz="1200" i="0" u="none" strike="noStrike" dirty="0" err="1">
                  <a:effectLst/>
                  <a:latin typeface="+mj-lt"/>
                </a:rPr>
                <a:t>snf</a:t>
              </a:r>
              <a:r>
                <a:rPr lang="en-GB" sz="1200" i="0" u="none" strike="noStrike" dirty="0">
                  <a:effectLst/>
                  <a:latin typeface="+mj-lt"/>
                </a:rPr>
                <a:t>/abstracts/MT27%20PL1%20Bruker%20High%20Field%20NMR.pdf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1A9D79-F9CE-5E63-A4CD-15A73811E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20413" y="3199075"/>
              <a:ext cx="2171587" cy="3136736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F011346-0F27-FDCF-0428-0D5ECF8EE78E}"/>
              </a:ext>
            </a:extLst>
          </p:cNvPr>
          <p:cNvGrpSpPr/>
          <p:nvPr/>
        </p:nvGrpSpPr>
        <p:grpSpPr>
          <a:xfrm>
            <a:off x="124538" y="1352802"/>
            <a:ext cx="5731739" cy="5129755"/>
            <a:chOff x="124538" y="1352802"/>
            <a:chExt cx="5731739" cy="51297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DF6811B-C658-985F-7883-EEF0697B88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0000"/>
            <a:stretch/>
          </p:blipFill>
          <p:spPr>
            <a:xfrm>
              <a:off x="124538" y="2713251"/>
              <a:ext cx="3441844" cy="376930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C2C9B6-EDC8-1E75-C71D-F63F02F6E9F1}"/>
                </a:ext>
              </a:extLst>
            </p:cNvPr>
            <p:cNvSpPr txBox="1"/>
            <p:nvPr/>
          </p:nvSpPr>
          <p:spPr>
            <a:xfrm>
              <a:off x="134987" y="1352802"/>
              <a:ext cx="375019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Cross section </a:t>
              </a:r>
              <a:r>
                <a:rPr lang="en-CH" dirty="0"/>
                <a:t>of </a:t>
              </a:r>
              <a:r>
                <a:rPr lang="en-CH" b="1" dirty="0">
                  <a:solidFill>
                    <a:srgbClr val="FF0000"/>
                  </a:solidFill>
                </a:rPr>
                <a:t>32 T </a:t>
              </a:r>
              <a:r>
                <a:rPr lang="en-CH" dirty="0"/>
                <a:t>(15 T LTS, 17 T two ReBCO double pancake coils), </a:t>
              </a:r>
              <a:r>
                <a:rPr lang="en-CH" b="1" dirty="0">
                  <a:solidFill>
                    <a:srgbClr val="FF0000"/>
                  </a:solidFill>
                </a:rPr>
                <a:t>32 mm</a:t>
              </a:r>
              <a:r>
                <a:rPr lang="en-CH" dirty="0"/>
                <a:t> user facility solenoid </a:t>
              </a:r>
              <a:r>
                <a:rPr lang="en-US" sz="1200" dirty="0"/>
                <a:t>https://</a:t>
              </a:r>
              <a:r>
                <a:rPr lang="en-US" sz="1200" dirty="0" err="1"/>
                <a:t>nationalmaglab.org</a:t>
              </a:r>
              <a:r>
                <a:rPr lang="en-US" sz="1200" dirty="0"/>
                <a:t>/user-facilities/dc-field/magnets-instruments/</a:t>
              </a:r>
            </a:p>
          </p:txBody>
        </p:sp>
        <p:pic>
          <p:nvPicPr>
            <p:cNvPr id="12" name="Picture 11" descr="32T.png">
              <a:extLst>
                <a:ext uri="{FF2B5EF4-FFF2-40B4-BE49-F238E27FC236}">
                  <a16:creationId xmlns:a16="http://schemas.microsoft.com/office/drawing/2014/main" id="{E8F839C0-6B7E-8836-22B2-2222DEE36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385"/>
            <a:stretch/>
          </p:blipFill>
          <p:spPr>
            <a:xfrm>
              <a:off x="4224738" y="2099492"/>
              <a:ext cx="1631539" cy="4275408"/>
            </a:xfrm>
            <a:prstGeom prst="rect">
              <a:avLst/>
            </a:prstGeom>
          </p:spPr>
        </p:pic>
      </p:grp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0441039C-3621-19D9-B14D-0952CFBBE0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55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701801"/>
                <a:ext cx="8877300" cy="4714875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In a solenoid, the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hoop stresses 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are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proportional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 to the </a:t>
                </a:r>
                <a:r>
                  <a:rPr lang="en-US" sz="2400" b="1" dirty="0">
                    <a:solidFill>
                      <a:srgbClr val="0070C0"/>
                    </a:solidFill>
                    <a:latin typeface="Montserrat" pitchFamily="2" charset="77"/>
                  </a:rPr>
                  <a:t>Magnetic Pressure </a:t>
                </a:r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24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Montserrat" pitchFamily="2" charset="77"/>
                  </a:rPr>
                  <a:t>)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 not supported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infinitely long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solid coil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with a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uniform current density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maximum hoop stress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is</a:t>
                </a: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2.2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type m:val="lin"/>
                        <m:ctrlPr>
                          <a:rPr lang="en-US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𝑖𝑛𝑡</m:t>
                            </m:r>
                          </m:sub>
                        </m:sSub>
                        <m: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=1.85</m:t>
                        </m:r>
                      </m:den>
                    </m:f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1.4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22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For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 not supported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infinitely long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coil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with a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uniform current density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and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windings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not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 mechanically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interacting radially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, the </a:t>
                </a:r>
                <a:r>
                  <a:rPr lang="en-US" sz="2000" b="1" dirty="0">
                    <a:solidFill>
                      <a:srgbClr val="0070C0"/>
                    </a:solidFill>
                    <a:latin typeface="Montserrat" pitchFamily="2" charset="77"/>
                  </a:rPr>
                  <a:t>maximum hoop stress </a:t>
                </a:r>
                <a:r>
                  <a:rPr lang="en-US" sz="2000" dirty="0">
                    <a:solidFill>
                      <a:srgbClr val="0070C0"/>
                    </a:solidFill>
                    <a:latin typeface="Montserrat" pitchFamily="2" charset="77"/>
                  </a:rPr>
                  <a:t>is</a:t>
                </a: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2.2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=1.85</m:t>
                    </m:r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0.9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en-US" sz="1800" b="0" dirty="0">
                  <a:solidFill>
                    <a:srgbClr val="0070C0"/>
                  </a:solidFill>
                  <a:latin typeface="Montserrat" pitchFamily="2" charset="77"/>
                  <a:ea typeface="Cambria Math" panose="02040503050406030204" pitchFamily="18" charset="0"/>
                </a:endParaRPr>
              </a:p>
              <a:p>
                <a:pPr lvl="2"/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~</a:t>
                </a:r>
                <a:r>
                  <a:rPr lang="en-US" sz="1800" b="1" dirty="0">
                    <a:solidFill>
                      <a:srgbClr val="0070C0"/>
                    </a:solidFill>
                    <a:latin typeface="Montserrat" pitchFamily="2" charset="77"/>
                  </a:rPr>
                  <a:t>0.5 P</a:t>
                </a:r>
                <a:r>
                  <a:rPr lang="en-US" sz="1800" b="1" baseline="-25000" dirty="0">
                    <a:solidFill>
                      <a:srgbClr val="0070C0"/>
                    </a:solidFill>
                    <a:latin typeface="Montserrat" pitchFamily="2" charset="77"/>
                  </a:rPr>
                  <a:t>M </a:t>
                </a:r>
                <a:r>
                  <a:rPr lang="en-US" sz="1800" dirty="0">
                    <a:solidFill>
                      <a:srgbClr val="0070C0"/>
                    </a:solidFill>
                    <a:latin typeface="Montserrat" pitchFamily="2" charset="77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pPr lvl="2"/>
                <a:endParaRPr lang="en-US" sz="1800" baseline="-25000" dirty="0">
                  <a:solidFill>
                    <a:srgbClr val="0070C0"/>
                  </a:solidFill>
                  <a:latin typeface="Montserrat" pitchFamily="2" charset="77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9990A22C-CDAA-7F11-5E01-02FC6D622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01801"/>
                <a:ext cx="8877300" cy="4714875"/>
              </a:xfrm>
              <a:prstGeom prst="rect">
                <a:avLst/>
              </a:prstGeom>
              <a:blipFill>
                <a:blip r:embed="rId3"/>
                <a:stretch>
                  <a:fillRect l="-1001" t="-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140152"/>
            <a:ext cx="9358185" cy="117484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Why state of the art Ultra High Field UHF Hybrid solenoids are so big?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56678D-859F-9060-DFE6-30D3028E4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7300" y="1554046"/>
            <a:ext cx="3314700" cy="2768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901954-42D9-3828-DE37-AF2111FFDD47}"/>
              </a:ext>
            </a:extLst>
          </p:cNvPr>
          <p:cNvSpPr txBox="1"/>
          <p:nvPr/>
        </p:nvSpPr>
        <p:spPr>
          <a:xfrm>
            <a:off x="8877300" y="4470401"/>
            <a:ext cx="33147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lvl="1"/>
            <a:r>
              <a:rPr lang="en-US" sz="1400" b="1" dirty="0">
                <a:solidFill>
                  <a:srgbClr val="0070C0"/>
                </a:solidFill>
                <a:latin typeface="Montserrat" pitchFamily="2" charset="77"/>
              </a:rPr>
              <a:t>Yield strength of</a:t>
            </a:r>
          </a:p>
          <a:p>
            <a:pPr marL="177800" lvl="1" indent="-168275">
              <a:spcBef>
                <a:spcPts val="1200"/>
              </a:spcBef>
              <a:buFont typeface="+mj-lt"/>
              <a:buAutoNum type="arabicPeriod"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annealed oxygen free copper:  30-80 MPa (grain size 50-3 </a:t>
            </a:r>
            <a:r>
              <a:rPr lang="en-US" sz="1400" dirty="0" err="1">
                <a:solidFill>
                  <a:srgbClr val="0070C0"/>
                </a:solidFill>
                <a:latin typeface="Montserrat" pitchFamily="2" charset="77"/>
              </a:rPr>
              <a:t>μm</a:t>
            </a: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)</a:t>
            </a:r>
          </a:p>
          <a:p>
            <a:pPr marL="177800" lvl="1" indent="-168275">
              <a:spcBef>
                <a:spcPts val="1200"/>
              </a:spcBef>
              <a:buFont typeface="+mj-lt"/>
              <a:buAutoNum type="arabicPeriod"/>
            </a:pPr>
            <a:r>
              <a:rPr lang="en-US" sz="1400" dirty="0">
                <a:solidFill>
                  <a:srgbClr val="0070C0"/>
                </a:solidFill>
                <a:latin typeface="Montserrat" pitchFamily="2" charset="77"/>
              </a:rPr>
              <a:t>austenitic steel 316LN SS:           270 MPa at RT  (830 MPa at 4 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2">
                <a:extLst>
                  <a:ext uri="{FF2B5EF4-FFF2-40B4-BE49-F238E27FC236}">
                    <a16:creationId xmlns:a16="http://schemas.microsoft.com/office/drawing/2014/main" id="{22A092BE-22F8-2BA5-0AC4-E377EFE357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84091" y="5125947"/>
                <a:ext cx="4993209" cy="1477328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r>
                  <a:rPr lang="en-US" sz="2000" b="0" dirty="0">
                    <a:solidFill>
                      <a:srgbClr val="0070C0"/>
                    </a:solidFill>
                    <a:latin typeface="Montserrat" pitchFamily="2" charset="77"/>
                  </a:rPr>
                  <a:t>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>
                    <a:solidFill>
                      <a:srgbClr val="0070C0"/>
                    </a:solidFill>
                    <a:latin typeface="Montserrat" pitchFamily="2" charset="77"/>
                  </a:rPr>
                  <a:t>is enormous and to limit the stresses one natural solution is to dilute the current and decouple as much as possible the windings   </a:t>
                </a:r>
              </a:p>
            </p:txBody>
          </p:sp>
        </mc:Choice>
        <mc:Fallback xmlns="">
          <p:sp>
            <p:nvSpPr>
              <p:cNvPr id="8" name="Title 2">
                <a:extLst>
                  <a:ext uri="{FF2B5EF4-FFF2-40B4-BE49-F238E27FC236}">
                    <a16:creationId xmlns:a16="http://schemas.microsoft.com/office/drawing/2014/main" id="{22A092BE-22F8-2BA5-0AC4-E377EFE35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091" y="5125947"/>
                <a:ext cx="4993209" cy="1477328"/>
              </a:xfrm>
              <a:prstGeom prst="rect">
                <a:avLst/>
              </a:prstGeom>
              <a:blipFill>
                <a:blip r:embed="rId5"/>
                <a:stretch>
                  <a:fillRect l="-254" t="-2564" r="-177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83D08EB-BF7D-6725-EAFF-821D6F753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E618883-EDB9-82B5-1E2F-A7B0B1D842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42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0" y="2010401"/>
            <a:ext cx="8887522" cy="422058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The design of superconducting solenoid by using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nested insulated coils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proved to be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successful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in  producing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~30 T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magnets with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apertures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up to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5 cm </a:t>
            </a:r>
          </a:p>
          <a:p>
            <a:pPr lvl="1">
              <a:spcBef>
                <a:spcPts val="1200"/>
              </a:spcBef>
            </a:pP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This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concept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 will be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further investigated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and perfected by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ongoing projects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that try to optimize it and to reach </a:t>
            </a:r>
            <a:r>
              <a:rPr lang="en-US" sz="2000" b="1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larger field </a:t>
            </a:r>
            <a:r>
              <a:rPr lang="en-US" sz="2000" b="0" dirty="0">
                <a:solidFill>
                  <a:srgbClr val="0070C0"/>
                </a:solidFill>
                <a:latin typeface="Montserrat" pitchFamily="2" charset="77"/>
                <a:ea typeface="Cambria Math" panose="02040503050406030204" pitchFamily="18" charset="0"/>
              </a:rPr>
              <a:t>values </a:t>
            </a:r>
          </a:p>
          <a:p>
            <a:pPr marL="457200" lvl="1" indent="0">
              <a:buNone/>
            </a:pPr>
            <a:endParaRPr lang="en-US" sz="2000" b="0" dirty="0">
              <a:solidFill>
                <a:srgbClr val="0070C0"/>
              </a:solidFill>
              <a:latin typeface="Montserrat" pitchFamily="2" charset="77"/>
              <a:ea typeface="Cambria Math" panose="02040503050406030204" pitchFamily="18" charset="0"/>
            </a:endParaRPr>
          </a:p>
          <a:p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While this design is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suitable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for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user facilities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, it is 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not clear 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it could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satisfy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needs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 of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final cooling solenoids</a:t>
            </a:r>
          </a:p>
          <a:p>
            <a:pPr lvl="2">
              <a:spcBef>
                <a:spcPts val="1200"/>
              </a:spcBef>
            </a:pPr>
            <a:endParaRPr lang="en-CH" sz="1600" dirty="0">
              <a:solidFill>
                <a:srgbClr val="0070C0"/>
              </a:solidFill>
              <a:latin typeface="Montserrat" pitchFamily="2" charset="77"/>
            </a:endParaRPr>
          </a:p>
          <a:p>
            <a:pPr lvl="1">
              <a:spcBef>
                <a:spcPts val="1200"/>
              </a:spcBef>
            </a:pP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93E68E1-7601-7F98-8A17-BDC014FD3C2E}"/>
              </a:ext>
            </a:extLst>
          </p:cNvPr>
          <p:cNvSpPr txBox="1">
            <a:spLocks/>
          </p:cNvSpPr>
          <p:nvPr/>
        </p:nvSpPr>
        <p:spPr>
          <a:xfrm>
            <a:off x="1416907" y="116164"/>
            <a:ext cx="9358185" cy="12702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UHF Superconducting  Solenoids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Next step for nested coils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3B70F5-99F5-9CDE-82E0-91FF1C2B03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45"/>
          <a:stretch/>
        </p:blipFill>
        <p:spPr>
          <a:xfrm>
            <a:off x="8762140" y="2464543"/>
            <a:ext cx="3343719" cy="38581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2AC019-5A3B-087D-75ED-DA013F402E47}"/>
              </a:ext>
            </a:extLst>
          </p:cNvPr>
          <p:cNvSpPr txBox="1"/>
          <p:nvPr/>
        </p:nvSpPr>
        <p:spPr>
          <a:xfrm>
            <a:off x="8676000" y="1552369"/>
            <a:ext cx="351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CH" i="1" dirty="0"/>
              <a:t>artoon design </a:t>
            </a:r>
            <a:r>
              <a:rPr lang="en-CH" dirty="0"/>
              <a:t>of </a:t>
            </a:r>
            <a:r>
              <a:rPr lang="en-CH" b="1" dirty="0">
                <a:solidFill>
                  <a:srgbClr val="C00000"/>
                </a:solidFill>
              </a:rPr>
              <a:t>40 T</a:t>
            </a:r>
            <a:r>
              <a:rPr lang="en-CH" dirty="0"/>
              <a:t>, </a:t>
            </a:r>
            <a:r>
              <a:rPr lang="en-CH" b="1" dirty="0">
                <a:solidFill>
                  <a:srgbClr val="C00000"/>
                </a:solidFill>
              </a:rPr>
              <a:t>32 mm </a:t>
            </a:r>
            <a:r>
              <a:rPr lang="en-CH" dirty="0"/>
              <a:t>user facility solenoid (planned) – Courtesy of Ian Dixon NHMFL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FE41CD5-9CE8-23F8-ADB8-F2ABD011E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</p:spPr>
        <p:txBody>
          <a:bodyPr/>
          <a:lstStyle/>
          <a:p>
            <a:r>
              <a:rPr lang="en-GB"/>
              <a:t>Final cooling solenoid – B. Bordini</a:t>
            </a:r>
            <a:endParaRPr lang="en-GB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81ED5B5-234A-CFF1-8EAF-A5E69CACD2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IMCC Annual Meeting</a:t>
            </a:r>
            <a:r>
              <a:rPr lang="fr-FR"/>
              <a:t>, </a:t>
            </a:r>
            <a:r>
              <a:rPr lang="en-US">
                <a:ea typeface="Tahoma" panose="020B0604030504040204" pitchFamily="34" charset="0"/>
                <a:cs typeface="Tahoma" panose="020B0604030504040204" pitchFamily="34" charset="0"/>
              </a:rPr>
              <a:t>IJCLab – </a:t>
            </a:r>
            <a:r>
              <a:rPr lang="de-CH"/>
              <a:t>20.06.23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08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94318</TotalTime>
  <Words>4120</Words>
  <Application>Microsoft Macintosh PowerPoint</Application>
  <PresentationFormat>Widescreen</PresentationFormat>
  <Paragraphs>469</Paragraphs>
  <Slides>33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7" baseType="lpstr">
      <vt:lpstr>Arial Unicode MS</vt:lpstr>
      <vt:lpstr>Arial</vt:lpstr>
      <vt:lpstr>Arial Narrow</vt:lpstr>
      <vt:lpstr>Calibri</vt:lpstr>
      <vt:lpstr>Calibri Light</vt:lpstr>
      <vt:lpstr>Cambria Math</vt:lpstr>
      <vt:lpstr>Helvetica</vt:lpstr>
      <vt:lpstr>Montserrat</vt:lpstr>
      <vt:lpstr>Proxima Nova</vt:lpstr>
      <vt:lpstr>Tahoma</vt:lpstr>
      <vt:lpstr>Times New Roman</vt:lpstr>
      <vt:lpstr>Wingdings</vt:lpstr>
      <vt:lpstr>WP_HEP</vt:lpstr>
      <vt:lpstr>IMCC - 1</vt:lpstr>
      <vt:lpstr>Final Cooling Solenoid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the Attention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Bernardo Bordini</cp:lastModifiedBy>
  <cp:revision>939</cp:revision>
  <dcterms:created xsi:type="dcterms:W3CDTF">2021-12-07T14:11:58Z</dcterms:created>
  <dcterms:modified xsi:type="dcterms:W3CDTF">2023-06-28T10:02:00Z</dcterms:modified>
</cp:coreProperties>
</file>