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8"/>
  </p:handoutMasterIdLst>
  <p:sldIdLst>
    <p:sldId id="281" r:id="rId2"/>
    <p:sldId id="285" r:id="rId3"/>
    <p:sldId id="259" r:id="rId4"/>
    <p:sldId id="269" r:id="rId5"/>
    <p:sldId id="267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A56"/>
    <a:srgbClr val="FF0011"/>
    <a:srgbClr val="FF7F00"/>
    <a:srgbClr val="BABA07"/>
    <a:srgbClr val="FD9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37"/>
    <p:restoredTop sz="96197" autoAdjust="0"/>
  </p:normalViewPr>
  <p:slideViewPr>
    <p:cSldViewPr snapToGrid="0" snapToObjects="1">
      <p:cViewPr varScale="1">
        <p:scale>
          <a:sx n="111" d="100"/>
          <a:sy n="111" d="100"/>
        </p:scale>
        <p:origin x="144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1885B-BCD7-3D4B-B2FD-7A3E72AD7DD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1F107-DC5A-C64B-810A-F035823D7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1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 hasCustomPrompt="1"/>
          </p:nvPr>
        </p:nvSpPr>
        <p:spPr>
          <a:xfrm>
            <a:off x="1222977" y="46567"/>
            <a:ext cx="67818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/>
          <a:lstStyle>
            <a:lvl1pPr>
              <a:defRPr sz="4000">
                <a:latin typeface="+mj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pic>
        <p:nvPicPr>
          <p:cNvPr id="6" name="Image 9" descr="MUON-SlideGraph-gradient.png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854781"/>
            <a:ext cx="9144000" cy="2108200"/>
          </a:xfrm>
          <a:prstGeom prst="rect">
            <a:avLst/>
          </a:prstGeom>
        </p:spPr>
      </p:pic>
      <p:pic>
        <p:nvPicPr>
          <p:cNvPr id="7" name="Image 82" descr="MUON-SlideGraph-LogoBkgnd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937510"/>
            <a:ext cx="9144000" cy="401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7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>
            <a:lvl1pPr marL="198000" indent="-198000">
              <a:defRPr sz="2000">
                <a:latin typeface="+mn-lt"/>
              </a:defRPr>
            </a:lvl1pPr>
            <a:lvl2pPr marL="432000" indent="-198000">
              <a:buSzPct val="60000"/>
              <a:buFont typeface="Wingdings" charset="2"/>
              <a:buChar char="u"/>
              <a:defRPr sz="1800">
                <a:latin typeface="+mn-lt"/>
              </a:defRPr>
            </a:lvl2pPr>
            <a:lvl3pPr marL="648000" indent="-180000">
              <a:buSzPct val="60000"/>
              <a:buFont typeface="Wingdings" charset="2"/>
              <a:buChar char=""/>
              <a:defRPr sz="1600">
                <a:latin typeface="+mn-lt"/>
              </a:defRPr>
            </a:lvl3pPr>
            <a:lvl4pPr marL="901700" indent="-177800">
              <a:defRPr sz="1600">
                <a:latin typeface="+mn-lt"/>
              </a:defRPr>
            </a:lvl4pPr>
            <a:lvl5pPr marL="1180800" indent="-198000">
              <a:buSzPct val="60000"/>
              <a:buFont typeface="Wingdings" charset="2"/>
              <a:buChar char="u"/>
              <a:defRPr sz="1600"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01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91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888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70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31B45D-365F-C045-96D4-506802A503F1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D8236E-F8D6-9240-9B60-A6BAB461C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4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4901" y="12700"/>
            <a:ext cx="1065600" cy="1065600"/>
          </a:xfrm>
          <a:prstGeom prst="rect">
            <a:avLst/>
          </a:prstGeom>
        </p:spPr>
      </p:pic>
      <p:pic>
        <p:nvPicPr>
          <p:cNvPr id="4" name="Image 8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077200" y="0"/>
            <a:ext cx="106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84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3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252548-60D5-8997-6EED-4CD6970D2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F61C3-66FB-18F7-056F-E9BBA978A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947" y="69717"/>
            <a:ext cx="6514653" cy="1567884"/>
          </a:xfrm>
        </p:spPr>
        <p:txBody>
          <a:bodyPr/>
          <a:lstStyle/>
          <a:p>
            <a:r>
              <a:rPr lang="en-CH" sz="3200" dirty="0"/>
              <a:t>Interface between Collider Ring Design and Magnets</a:t>
            </a:r>
            <a:br>
              <a:rPr lang="en-CH" dirty="0"/>
            </a:br>
            <a:r>
              <a:rPr lang="en-CH" sz="2800" dirty="0"/>
              <a:t>(Field quality and other parameters)</a:t>
            </a:r>
            <a:endParaRPr lang="en-CH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DA9FD7-234D-67E1-9294-AD06E7DB5472}"/>
              </a:ext>
            </a:extLst>
          </p:cNvPr>
          <p:cNvSpPr txBox="1"/>
          <p:nvPr/>
        </p:nvSpPr>
        <p:spPr>
          <a:xfrm>
            <a:off x="289817" y="1631040"/>
            <a:ext cx="8726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C. Carli                                                                                   Muon Collider annual meeting, 20th June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338B1C-0F69-3BDF-C319-FF546D9DFD01}"/>
              </a:ext>
            </a:extLst>
          </p:cNvPr>
          <p:cNvSpPr txBox="1"/>
          <p:nvPr/>
        </p:nvSpPr>
        <p:spPr>
          <a:xfrm>
            <a:off x="1835906" y="2277044"/>
            <a:ext cx="5780236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260350" algn="l"/>
              </a:tabLst>
            </a:pPr>
            <a:r>
              <a:rPr lang="en-CH" dirty="0"/>
              <a:t>Consequences on Collider Lattice Design</a:t>
            </a:r>
          </a:p>
          <a:p>
            <a:pPr marL="285750" indent="-285750">
              <a:spcBef>
                <a:spcPts val="1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260350" algn="l"/>
              </a:tabLst>
            </a:pPr>
            <a:r>
              <a:rPr lang="en-CH" dirty="0"/>
              <a:t>Neutrino Radiation Issue</a:t>
            </a:r>
          </a:p>
          <a:p>
            <a:pPr marL="285750" indent="-285750">
              <a:spcBef>
                <a:spcPts val="1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260350" algn="l"/>
              </a:tabLst>
            </a:pPr>
            <a:r>
              <a:rPr lang="en-CH" dirty="0"/>
              <a:t>Open questions between WPs Magnets and Collider Design</a:t>
            </a:r>
          </a:p>
        </p:txBody>
      </p:sp>
    </p:spTree>
    <p:extLst>
      <p:ext uri="{BB962C8B-B14F-4D97-AF65-F5344CB8AC3E}">
        <p14:creationId xmlns:p14="http://schemas.microsoft.com/office/powerpoint/2010/main" val="50357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A0230E-B828-5676-FC99-C17EBB06906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4748602"/>
            <a:ext cx="8305800" cy="2007200"/>
          </a:xfrm>
        </p:spPr>
        <p:txBody>
          <a:bodyPr/>
          <a:lstStyle/>
          <a:p>
            <a:r>
              <a:rPr lang="en-CH" sz="1600" dirty="0"/>
              <a:t>Strong quadrupoles at locations with large Twiss betas and large momentum spread</a:t>
            </a:r>
          </a:p>
          <a:p>
            <a:pPr lvl="1"/>
            <a:r>
              <a:rPr lang="en-CH" sz="1600" dirty="0"/>
              <a:t>Strong chromatic aberrations from IP to be corrected by local compensation</a:t>
            </a:r>
          </a:p>
          <a:p>
            <a:pPr lvl="1"/>
            <a:r>
              <a:rPr lang="en-CH" sz="1600" dirty="0"/>
              <a:t>Sensitivity to unwanted mutipolar components and</a:t>
            </a:r>
          </a:p>
          <a:p>
            <a:pPr lvl="2"/>
            <a:r>
              <a:rPr lang="en-CH" dirty="0"/>
              <a:t>Short beam life-time helps for slow diffusion driven by high orders</a:t>
            </a:r>
          </a:p>
          <a:p>
            <a:pPr lvl="1"/>
            <a:r>
              <a:rPr lang="en-CH" sz="1600" dirty="0"/>
              <a:t>Sections with large beam sizes and, thus, apertures</a:t>
            </a:r>
          </a:p>
          <a:p>
            <a:r>
              <a:rPr lang="en-CH" sz="1600" dirty="0"/>
              <a:t>Note: lattice design still done with (too) optimistic assumptions (maximum fields, apertures ..)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DF1F3E-52EB-605B-0EBF-1A05747B2C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E2B203-CF41-8DE4-8EE0-4B6B92220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Collider Lattice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A34818-E0CE-B42A-0DF9-B7FF72F24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766" y="1162316"/>
            <a:ext cx="7662364" cy="3558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C98721-86B5-3A81-6529-905FFB75C421}"/>
              </a:ext>
            </a:extLst>
          </p:cNvPr>
          <p:cNvSpPr txBox="1"/>
          <p:nvPr/>
        </p:nvSpPr>
        <p:spPr>
          <a:xfrm rot="416859">
            <a:off x="269066" y="1691521"/>
            <a:ext cx="1760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dirty="0"/>
              <a:t>Slide and work</a:t>
            </a:r>
          </a:p>
          <a:p>
            <a:pPr algn="ctr"/>
            <a:r>
              <a:rPr lang="en-US" sz="1600" dirty="0"/>
              <a:t>from</a:t>
            </a:r>
            <a:r>
              <a:rPr lang="en-CH" sz="1600" dirty="0"/>
              <a:t> K. Skoufaris</a:t>
            </a:r>
          </a:p>
        </p:txBody>
      </p:sp>
    </p:spTree>
    <p:extLst>
      <p:ext uri="{BB962C8B-B14F-4D97-AF65-F5344CB8AC3E}">
        <p14:creationId xmlns:p14="http://schemas.microsoft.com/office/powerpoint/2010/main" val="3489369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52400" y="1638301"/>
            <a:ext cx="4838700" cy="4714875"/>
          </a:xfrm>
        </p:spPr>
        <p:txBody>
          <a:bodyPr/>
          <a:lstStyle/>
          <a:p>
            <a:pPr marL="177800" indent="-177800"/>
            <a:r>
              <a:rPr lang="en-GB" sz="1800" dirty="0"/>
              <a:t>Radiation due to neutrino beam reaching the earth surface</a:t>
            </a:r>
          </a:p>
          <a:p>
            <a:pPr lvl="1" indent="-216000"/>
            <a:r>
              <a:rPr lang="en-GB" sz="1600" dirty="0"/>
              <a:t>Narrow radiation “cone” for a short piece </a:t>
            </a:r>
            <a:br>
              <a:rPr lang="en-GB" sz="1600" dirty="0"/>
            </a:br>
            <a:r>
              <a:rPr lang="en-GB" sz="1600" dirty="0"/>
              <a:t>of the machine</a:t>
            </a:r>
          </a:p>
          <a:p>
            <a:pPr lvl="1" indent="-216000"/>
            <a:r>
              <a:rPr lang="en-GB" sz="1600" dirty="0"/>
              <a:t>Very small interaction cross sections</a:t>
            </a:r>
          </a:p>
          <a:p>
            <a:pPr lvl="2" indent="-216000"/>
            <a:r>
              <a:rPr lang="en-GB" dirty="0"/>
              <a:t>Earth does not act as shielding (very small cross sections)</a:t>
            </a:r>
          </a:p>
          <a:p>
            <a:pPr lvl="2" indent="-216000"/>
            <a:r>
              <a:rPr lang="en-GB" sz="1600" dirty="0"/>
              <a:t>Showers from neutrinos interacting close to earth surface generate dose seen at surface</a:t>
            </a:r>
            <a:br>
              <a:rPr lang="en-GB" sz="1600" dirty="0"/>
            </a:br>
            <a:endParaRPr lang="en-GB" sz="1600" dirty="0"/>
          </a:p>
          <a:p>
            <a:pPr marL="177800" indent="-177800"/>
            <a:r>
              <a:rPr lang="en-GB" sz="1800" dirty="0"/>
              <a:t>Strong increase of maximum dose with muon energy</a:t>
            </a:r>
          </a:p>
          <a:p>
            <a:pPr lvl="1" indent="-216000"/>
            <a:r>
              <a:rPr lang="en-GB" sz="1600" dirty="0"/>
              <a:t>Cross sections about proportional to energy</a:t>
            </a:r>
          </a:p>
          <a:p>
            <a:pPr lvl="1" indent="-216000"/>
            <a:r>
              <a:rPr lang="en-GB" sz="1600" dirty="0"/>
              <a:t>Typical energy per interaction of neutrino</a:t>
            </a:r>
            <a:br>
              <a:rPr lang="en-GB" sz="1600" dirty="0"/>
            </a:br>
            <a:r>
              <a:rPr lang="en-GB" sz="1600" dirty="0"/>
              <a:t>with matter proportional to muon energy</a:t>
            </a:r>
          </a:p>
          <a:p>
            <a:pPr lvl="1" indent="-216000"/>
            <a:r>
              <a:rPr lang="en-GB" sz="1600" dirty="0"/>
              <a:t>Opening of radiation cone inversely proportional to muon energy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81100" y="379277"/>
            <a:ext cx="6781800" cy="911890"/>
          </a:xfrm>
        </p:spPr>
        <p:txBody>
          <a:bodyPr/>
          <a:lstStyle/>
          <a:p>
            <a:r>
              <a:rPr lang="en-US" dirty="0"/>
              <a:t>Neutrino Radiation Issue</a:t>
            </a:r>
            <a:endParaRPr lang="en-US" sz="3200" dirty="0"/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848600" y="60217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>
          <a:xfrm>
            <a:off x="7632576" y="56729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4644008" y="1949741"/>
            <a:ext cx="2689412" cy="1048871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8966794">
            <a:off x="7573714" y="2080130"/>
            <a:ext cx="444407" cy="1542157"/>
          </a:xfrm>
          <a:prstGeom prst="triangle">
            <a:avLst>
              <a:gd name="adj" fmla="val 47607"/>
            </a:avLst>
          </a:prstGeom>
          <a:gradFill>
            <a:gsLst>
              <a:gs pos="5000">
                <a:srgbClr val="203F63">
                  <a:alpha val="48000"/>
                </a:srgbClr>
              </a:gs>
              <a:gs pos="52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8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216878" y="2259620"/>
            <a:ext cx="1138518" cy="11833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08318" y="2351060"/>
            <a:ext cx="899284" cy="103318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147714" y="3186124"/>
            <a:ext cx="408940" cy="48259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11" idx="7"/>
          </p:cNvCxnSpPr>
          <p:nvPr/>
        </p:nvCxnSpPr>
        <p:spPr>
          <a:xfrm>
            <a:off x="7216878" y="2259620"/>
            <a:ext cx="1279888" cy="99717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11" idx="3"/>
          </p:cNvCxnSpPr>
          <p:nvPr/>
        </p:nvCxnSpPr>
        <p:spPr>
          <a:xfrm>
            <a:off x="7216878" y="2259620"/>
            <a:ext cx="990724" cy="133842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195970" y="3277560"/>
            <a:ext cx="159426" cy="1679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2813600">
            <a:off x="7704860" y="2436861"/>
            <a:ext cx="277200" cy="9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6855336" y="4651428"/>
            <a:ext cx="0" cy="13411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6868036" y="5362628"/>
            <a:ext cx="11734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6550025" y="4837113"/>
          <a:ext cx="152400" cy="21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7000" imgH="177800" progId="Equation.3">
                  <p:embed/>
                </p:oleObj>
              </mc:Choice>
              <mc:Fallback>
                <p:oleObj name="Equation" r:id="rId2" imgW="127000" imgH="17780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550025" y="4837113"/>
                        <a:ext cx="152400" cy="214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Straight Arrow Connector 36"/>
          <p:cNvCxnSpPr/>
          <p:nvPr/>
        </p:nvCxnSpPr>
        <p:spPr bwMode="auto">
          <a:xfrm flipH="1">
            <a:off x="6992496" y="4849548"/>
            <a:ext cx="396240" cy="11887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7070602" y="5746804"/>
          <a:ext cx="21336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7800" imgH="241300" progId="Equation.3">
                  <p:embed/>
                </p:oleObj>
              </mc:Choice>
              <mc:Fallback>
                <p:oleObj name="Equation" r:id="rId4" imgW="177800" imgH="241300" progId="Equation.3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70602" y="5746804"/>
                        <a:ext cx="213360" cy="289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Connector 38"/>
          <p:cNvCxnSpPr/>
          <p:nvPr/>
        </p:nvCxnSpPr>
        <p:spPr bwMode="auto">
          <a:xfrm>
            <a:off x="6616576" y="5150222"/>
            <a:ext cx="469900" cy="0"/>
          </a:xfrm>
          <a:prstGeom prst="line">
            <a:avLst/>
          </a:prstGeom>
          <a:solidFill>
            <a:schemeClr val="accent1"/>
          </a:solidFill>
          <a:ln w="60325" cap="flat" cmpd="sng" algn="ctr">
            <a:solidFill>
              <a:srgbClr val="000090"/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40" name="Trapezoid 39"/>
          <p:cNvSpPr/>
          <p:nvPr/>
        </p:nvSpPr>
        <p:spPr bwMode="auto">
          <a:xfrm rot="5400000">
            <a:off x="5964112" y="4589834"/>
            <a:ext cx="180975" cy="1123949"/>
          </a:xfrm>
          <a:prstGeom prst="trapezoid">
            <a:avLst>
              <a:gd name="adj" fmla="val 34615"/>
            </a:avLst>
          </a:prstGeom>
          <a:solidFill>
            <a:srgbClr val="FFFF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1" name="Trapezoid 40"/>
          <p:cNvSpPr/>
          <p:nvPr/>
        </p:nvSpPr>
        <p:spPr bwMode="auto">
          <a:xfrm rot="16200000">
            <a:off x="7561137" y="4589834"/>
            <a:ext cx="180975" cy="1123949"/>
          </a:xfrm>
          <a:prstGeom prst="trapezoid">
            <a:avLst>
              <a:gd name="adj" fmla="val 34615"/>
            </a:avLst>
          </a:prstGeom>
          <a:solidFill>
            <a:srgbClr val="FFFF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8044056" y="5017188"/>
            <a:ext cx="0" cy="432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652120" y="5489550"/>
            <a:ext cx="13132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>
                <a:solidFill>
                  <a:srgbClr val="000090"/>
                </a:solidFill>
              </a:rPr>
              <a:t>Collider </a:t>
            </a:r>
            <a:br>
              <a:rPr lang="en-US" sz="1600" dirty="0">
                <a:solidFill>
                  <a:srgbClr val="000090"/>
                </a:solidFill>
              </a:rPr>
            </a:br>
            <a:r>
              <a:rPr lang="en-US" sz="1600" dirty="0">
                <a:solidFill>
                  <a:srgbClr val="000090"/>
                </a:solidFill>
              </a:rPr>
              <a:t>ring</a:t>
            </a: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6330826" y="5194672"/>
            <a:ext cx="374650" cy="3238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90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841750" y="4344996"/>
            <a:ext cx="1377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CCCC08"/>
                </a:solidFill>
              </a:rPr>
              <a:t>Radiation cone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7061076" y="4629522"/>
            <a:ext cx="450850" cy="463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CCC08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cxnSp>
        <p:nvCxnSpPr>
          <p:cNvPr id="47" name="Straight Arrow Connector 46"/>
          <p:cNvCxnSpPr>
            <a:endCxn id="40" idx="1"/>
          </p:cNvCxnSpPr>
          <p:nvPr/>
        </p:nvCxnSpPr>
        <p:spPr bwMode="auto">
          <a:xfrm flipH="1">
            <a:off x="6054599" y="4625454"/>
            <a:ext cx="535411" cy="467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CCC08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7227888" y="5399088"/>
          <a:ext cx="912812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2000" imgH="292100" progId="Equation.3">
                  <p:embed/>
                </p:oleObj>
              </mc:Choice>
              <mc:Fallback>
                <p:oleObj name="Equation" r:id="rId6" imgW="762000" imgH="292100" progId="Equation.3">
                  <p:embed/>
                  <p:pic>
                    <p:nvPicPr>
                      <p:cNvPr id="48" name="Object 4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27888" y="5399088"/>
                        <a:ext cx="912812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Arc 48"/>
          <p:cNvSpPr>
            <a:spLocks noChangeAspect="1"/>
          </p:cNvSpPr>
          <p:nvPr/>
        </p:nvSpPr>
        <p:spPr bwMode="auto">
          <a:xfrm>
            <a:off x="4888552" y="4742800"/>
            <a:ext cx="3931920" cy="3931920"/>
          </a:xfrm>
          <a:prstGeom prst="arc">
            <a:avLst>
              <a:gd name="adj1" fmla="val 13330147"/>
              <a:gd name="adj2" fmla="val 19212406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6804536" y="4742868"/>
            <a:ext cx="0" cy="4114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673630" y="1265192"/>
            <a:ext cx="22145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Muons decay (say in </a:t>
            </a:r>
            <a:br>
              <a:rPr lang="en-US" sz="1600" dirty="0"/>
            </a:br>
            <a:r>
              <a:rPr lang="en-US" sz="1600" dirty="0"/>
              <a:t>some straight section)</a:t>
            </a:r>
          </a:p>
        </p:txBody>
      </p:sp>
      <p:cxnSp>
        <p:nvCxnSpPr>
          <p:cNvPr id="53" name="Straight Arrow Connector 52"/>
          <p:cNvCxnSpPr>
            <a:cxnSpLocks/>
          </p:cNvCxnSpPr>
          <p:nvPr/>
        </p:nvCxnSpPr>
        <p:spPr>
          <a:xfrm flipH="1">
            <a:off x="7248622" y="1854200"/>
            <a:ext cx="263304" cy="431880"/>
          </a:xfrm>
          <a:prstGeom prst="straightConnector1">
            <a:avLst/>
          </a:prstGeom>
          <a:ln>
            <a:solidFill>
              <a:schemeClr val="accent2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285989" y="3305659"/>
            <a:ext cx="25681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Neutrino radiation cone</a:t>
            </a:r>
            <a:br>
              <a:rPr lang="en-US" sz="1600" dirty="0"/>
            </a:br>
            <a:r>
              <a:rPr lang="en-US" sz="1600" dirty="0"/>
              <a:t>(rotating with muon beam)</a:t>
            </a:r>
          </a:p>
        </p:txBody>
      </p:sp>
      <p:cxnSp>
        <p:nvCxnSpPr>
          <p:cNvPr id="58" name="Straight Arrow Connector 57"/>
          <p:cNvCxnSpPr>
            <a:cxnSpLocks/>
          </p:cNvCxnSpPr>
          <p:nvPr/>
        </p:nvCxnSpPr>
        <p:spPr>
          <a:xfrm flipV="1">
            <a:off x="6868036" y="3124200"/>
            <a:ext cx="980564" cy="260044"/>
          </a:xfrm>
          <a:prstGeom prst="straightConnector1">
            <a:avLst/>
          </a:prstGeom>
          <a:ln>
            <a:solidFill>
              <a:schemeClr val="accent2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24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330200" y="1117600"/>
            <a:ext cx="8813800" cy="5299077"/>
          </a:xfrm>
        </p:spPr>
        <p:txBody>
          <a:bodyPr/>
          <a:lstStyle/>
          <a:p>
            <a:r>
              <a:rPr lang="en-US" sz="1600"/>
              <a:t>Integrals evaluated for present (work in progress by K. </a:t>
            </a:r>
            <a:r>
              <a:rPr lang="en-US" sz="1600" err="1"/>
              <a:t>Skoufaris</a:t>
            </a:r>
            <a:r>
              <a:rPr lang="en-US" sz="1600"/>
              <a:t>) 10 </a:t>
            </a:r>
            <a:r>
              <a:rPr lang="en-US" sz="1600" err="1"/>
              <a:t>TeV</a:t>
            </a:r>
            <a:r>
              <a:rPr lang="en-US" sz="1600"/>
              <a:t> collider arc half cell </a:t>
            </a:r>
          </a:p>
          <a:p>
            <a:pPr lvl="1"/>
            <a:r>
              <a:rPr lang="en-US" sz="1600"/>
              <a:t>In collider mid-plane as function of       (i.e.,         ) for one year (5000 h operation)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37067"/>
            <a:ext cx="6781800" cy="702733"/>
          </a:xfrm>
        </p:spPr>
        <p:txBody>
          <a:bodyPr/>
          <a:lstStyle/>
          <a:p>
            <a:r>
              <a:rPr lang="en-US"/>
              <a:t>Neutrino Radiation Issue</a:t>
            </a:r>
            <a:endParaRPr lang="en-US" sz="24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3995738" y="1457325"/>
          <a:ext cx="25082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8600" imgH="241300" progId="Equation.3">
                  <p:embed/>
                </p:oleObj>
              </mc:Choice>
              <mc:Fallback>
                <p:oleObj name="Equation" r:id="rId2" imgW="228600" imgH="241300" progId="Equation.3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95738" y="1457325"/>
                        <a:ext cx="250825" cy="265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4748213" y="1470025"/>
          <a:ext cx="4730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1800" imgH="254000" progId="Equation.3">
                  <p:embed/>
                </p:oleObj>
              </mc:Choice>
              <mc:Fallback>
                <p:oleObj name="Equation" r:id="rId4" imgW="431800" imgH="254000" progId="Equation.3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48213" y="1470025"/>
                        <a:ext cx="473075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325773" y="2512461"/>
            <a:ext cx="324087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C1F34"/>
                </a:solidFill>
              </a:rPr>
              <a:t>Peaks from 30 cm straight sections</a:t>
            </a:r>
          </a:p>
          <a:p>
            <a:r>
              <a:rPr lang="en-US" sz="1400" dirty="0">
                <a:solidFill>
                  <a:srgbClr val="5C1F34"/>
                </a:solidFill>
              </a:rPr>
              <a:t>=&gt; Some lower due to beam </a:t>
            </a:r>
            <a:br>
              <a:rPr lang="en-US" sz="1400" dirty="0">
                <a:solidFill>
                  <a:srgbClr val="5C1F34"/>
                </a:solidFill>
              </a:rPr>
            </a:br>
            <a:r>
              <a:rPr lang="en-US" sz="1400" dirty="0">
                <a:solidFill>
                  <a:srgbClr val="5C1F34"/>
                </a:solidFill>
              </a:rPr>
              <a:t>     divergence (D’ or </a:t>
            </a:r>
            <a:r>
              <a:rPr lang="en-US" sz="1400" dirty="0" err="1">
                <a:solidFill>
                  <a:srgbClr val="5C1F34"/>
                </a:solidFill>
              </a:rPr>
              <a:t>betatron</a:t>
            </a:r>
            <a:r>
              <a:rPr lang="en-US" sz="1400" dirty="0">
                <a:solidFill>
                  <a:srgbClr val="5C1F34"/>
                </a:solidFill>
              </a:rPr>
              <a:t> motion)</a:t>
            </a:r>
          </a:p>
          <a:p>
            <a:r>
              <a:rPr lang="en-US" sz="1400" dirty="0">
                <a:solidFill>
                  <a:srgbClr val="5C1F34"/>
                </a:solidFill>
              </a:rPr>
              <a:t>Longer regions with higher radiation</a:t>
            </a:r>
            <a:br>
              <a:rPr lang="en-US" sz="1400" dirty="0">
                <a:solidFill>
                  <a:srgbClr val="5C1F34"/>
                </a:solidFill>
              </a:rPr>
            </a:br>
            <a:r>
              <a:rPr lang="en-US" sz="1400" dirty="0">
                <a:solidFill>
                  <a:srgbClr val="5C1F34"/>
                </a:solidFill>
              </a:rPr>
              <a:t>from quadrupoles and X-poles</a:t>
            </a:r>
            <a:br>
              <a:rPr lang="en-US" sz="1400" dirty="0">
                <a:solidFill>
                  <a:srgbClr val="5C1F34"/>
                </a:solidFill>
              </a:rPr>
            </a:br>
            <a:r>
              <a:rPr lang="en-US" sz="1400" dirty="0">
                <a:solidFill>
                  <a:srgbClr val="5C1F34"/>
                </a:solidFill>
              </a:rPr>
              <a:t>=&gt; Lower dipolar magnetic field</a:t>
            </a:r>
          </a:p>
          <a:p>
            <a:endParaRPr lang="en-US" sz="1400" dirty="0">
              <a:solidFill>
                <a:srgbClr val="5C1F34"/>
              </a:solidFill>
            </a:endParaRPr>
          </a:p>
          <a:p>
            <a:endParaRPr lang="en-US" sz="1400" dirty="0">
              <a:solidFill>
                <a:srgbClr val="5C1F34"/>
              </a:solidFill>
            </a:endParaRPr>
          </a:p>
          <a:p>
            <a:r>
              <a:rPr lang="en-US" sz="1400" dirty="0">
                <a:solidFill>
                  <a:srgbClr val="5C1F34"/>
                </a:solidFill>
              </a:rPr>
              <a:t>30 cm short straights with hard edge transitions probably unrealistic?</a:t>
            </a:r>
          </a:p>
          <a:p>
            <a:r>
              <a:rPr lang="en-US" sz="1400" dirty="0">
                <a:solidFill>
                  <a:srgbClr val="5C1F34"/>
                </a:solidFill>
              </a:rPr>
              <a:t>=&gt; Get realistic bending field versus</a:t>
            </a:r>
            <a:br>
              <a:rPr lang="en-US" sz="1400" dirty="0">
                <a:solidFill>
                  <a:srgbClr val="5C1F34"/>
                </a:solidFill>
              </a:rPr>
            </a:br>
            <a:r>
              <a:rPr lang="en-US" sz="1400" dirty="0">
                <a:solidFill>
                  <a:srgbClr val="5C1F34"/>
                </a:solidFill>
              </a:rPr>
              <a:t>     position profile and reevaluate</a:t>
            </a:r>
          </a:p>
          <a:p>
            <a:endParaRPr lang="en-US" sz="1400" dirty="0">
              <a:solidFill>
                <a:srgbClr val="5C1F34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409CE5-6DD0-8DE9-F28D-7DF285278C0E}"/>
              </a:ext>
            </a:extLst>
          </p:cNvPr>
          <p:cNvGrpSpPr>
            <a:grpSpLocks noChangeAspect="1"/>
          </p:cNvGrpSpPr>
          <p:nvPr/>
        </p:nvGrpSpPr>
        <p:grpSpPr>
          <a:xfrm>
            <a:off x="3804267" y="1947576"/>
            <a:ext cx="5036605" cy="4609370"/>
            <a:chOff x="2595903" y="-1608427"/>
            <a:chExt cx="8394341" cy="76822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FCEC7F2-DD59-37C5-3FA5-5383ECA8C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95903" y="-1608427"/>
              <a:ext cx="8358289" cy="36191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29D01A0-A463-4C46-8CFA-2C8CDC842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41347" y="2267590"/>
              <a:ext cx="8348897" cy="3806266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E8E20A1-B9E4-8C5F-C360-69436D4838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6830" y="412566"/>
              <a:ext cx="648120" cy="4276265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3726461-0886-4DB4-8C50-4C2FB903D1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9195" y="93876"/>
              <a:ext cx="577970" cy="4797096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0AA838B-E02C-1CD8-E31C-C982C06D536C}"/>
                </a:ext>
              </a:extLst>
            </p:cNvPr>
            <p:cNvCxnSpPr>
              <a:cxnSpLocks/>
            </p:cNvCxnSpPr>
            <p:nvPr/>
          </p:nvCxnSpPr>
          <p:spPr>
            <a:xfrm>
              <a:off x="8469778" y="-136063"/>
              <a:ext cx="216040" cy="5112947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CD5208B-4185-666D-1806-0EA78B02FB14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3" y="-955421"/>
              <a:ext cx="283312" cy="5932306"/>
            </a:xfrm>
            <a:prstGeom prst="straightConnector1">
              <a:avLst/>
            </a:prstGeom>
            <a:ln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1397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092201"/>
                <a:ext cx="8305800" cy="5146676"/>
              </a:xfrm>
            </p:spPr>
            <p:txBody>
              <a:bodyPr/>
              <a:lstStyle/>
              <a:p>
                <a:r>
                  <a:rPr lang="en-US" sz="1800" dirty="0"/>
                  <a:t>Wobbling of machine in vertical direction </a:t>
                </a:r>
                <a:r>
                  <a:rPr lang="mr-IN" sz="1800" dirty="0"/>
                  <a:t>–</a:t>
                </a:r>
                <a:r>
                  <a:rPr lang="en-US" sz="1800" dirty="0"/>
                  <a:t> part of MAP proposal</a:t>
                </a:r>
              </a:p>
              <a:p>
                <a:pPr lvl="1"/>
                <a:r>
                  <a:rPr lang="en-US" sz="1600" dirty="0"/>
                  <a:t>High precision movement system for time-dependent mechanical deformation of ring around arc (including chromatic compensation, matching section and FMC arc cells</a:t>
                </a:r>
              </a:p>
              <a:p>
                <a:pPr lvl="1"/>
                <a:r>
                  <a:rPr lang="en-US" sz="1600" dirty="0"/>
                  <a:t>Vertical slope modulation within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mrad</m:t>
                    </m:r>
                  </m:oMath>
                </a14:m>
                <a:r>
                  <a:rPr lang="en-US" sz="1600" dirty="0"/>
                  <a:t> reduce peak dose by factor ~100</a:t>
                </a:r>
              </a:p>
              <a:p>
                <a:r>
                  <a:rPr lang="en-US" sz="1800" dirty="0"/>
                  <a:t>For 10 </a:t>
                </a:r>
                <a:r>
                  <a:rPr lang="en-US" sz="1800" dirty="0" err="1"/>
                  <a:t>TeV</a:t>
                </a:r>
                <a:r>
                  <a:rPr lang="en-US" sz="1800" dirty="0"/>
                  <a:t> com collider with 10 km circumference and say 3.6 km arcs</a:t>
                </a:r>
                <a:br>
                  <a:rPr lang="en-US" sz="1800" dirty="0"/>
                </a:br>
                <a:br>
                  <a:rPr lang="en-US" sz="1800" dirty="0"/>
                </a:br>
                <a:br>
                  <a:rPr lang="en-US" sz="1800" dirty="0"/>
                </a:br>
                <a:br>
                  <a:rPr lang="en-US" sz="1800" dirty="0"/>
                </a:br>
                <a:br>
                  <a:rPr lang="en-US" sz="1800" dirty="0"/>
                </a:br>
                <a:br>
                  <a:rPr lang="en-US" sz="1800" dirty="0"/>
                </a:br>
                <a:endParaRPr lang="en-US" sz="1800" dirty="0"/>
              </a:p>
              <a:p>
                <a:pPr lvl="1"/>
                <a:r>
                  <a:rPr lang="en-US" sz="1600" dirty="0"/>
                  <a:t>Combination of pieces of parabola </a:t>
                </a:r>
                <a:r>
                  <a:rPr lang="mr-IN" sz="1600" dirty="0"/>
                  <a:t>–</a:t>
                </a:r>
                <a:r>
                  <a:rPr lang="en-US" sz="1600" dirty="0"/>
                  <a:t> two pieces with opposite curvature one period</a:t>
                </a:r>
              </a:p>
              <a:p>
                <a:r>
                  <a:rPr lang="en-US" sz="1800" dirty="0"/>
                  <a:t>Initial proposal</a:t>
                </a:r>
              </a:p>
              <a:p>
                <a:pPr lvl="1"/>
                <a:r>
                  <a:rPr lang="en-US" sz="1600" dirty="0"/>
                  <a:t>Say 8 periods ~600 m long periods leading to vertical position excursions ±150 mm</a:t>
                </a:r>
              </a:p>
              <a:p>
                <a:pPr lvl="1"/>
                <a:r>
                  <a:rPr lang="en-US" sz="1600" dirty="0"/>
                  <a:t>Horizontal magnetic field (average) of ±0.11 T needed for vertical deflections</a:t>
                </a:r>
                <a:br>
                  <a:rPr lang="en-US" sz="1600" dirty="0"/>
                </a:br>
                <a:r>
                  <a:rPr lang="en-US" sz="1600" dirty="0"/>
                  <a:t>(in addition and independent from main bending and multipolar fields!!)</a:t>
                </a:r>
              </a:p>
              <a:p>
                <a:r>
                  <a:rPr lang="en-US" sz="1800" dirty="0"/>
                  <a:t>Proposal for reduced vertical position excursions</a:t>
                </a:r>
              </a:p>
              <a:p>
                <a:pPr lvl="1"/>
                <a:r>
                  <a:rPr lang="en-US" sz="1600" dirty="0"/>
                  <a:t>More periods about 100 m long leading to vertical position excursions ±25 mm</a:t>
                </a:r>
              </a:p>
              <a:p>
                <a:pPr lvl="1"/>
                <a:r>
                  <a:rPr lang="en-US" sz="1600" dirty="0"/>
                  <a:t>Horizontal magnetic field (average) of ±0.67 T needed for vertical deflections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092201"/>
                <a:ext cx="8305800" cy="5146676"/>
              </a:xfrm>
              <a:blipFill>
                <a:blip r:embed="rId2"/>
                <a:stretch>
                  <a:fillRect l="-458" t="-246" b="-909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Radiation Issue</a:t>
            </a:r>
            <a:br>
              <a:rPr lang="en-US" dirty="0"/>
            </a:br>
            <a:r>
              <a:rPr lang="en-US" sz="2000" dirty="0"/>
              <a:t>Mitigation by “Wobbling”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" y="2981513"/>
            <a:ext cx="8140700" cy="9225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572" y="3902092"/>
            <a:ext cx="2069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5C1F34"/>
                </a:solidFill>
              </a:rPr>
              <a:t>Vertical bend ±16.7 Tm </a:t>
            </a:r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V="1">
            <a:off x="1106311" y="3492977"/>
            <a:ext cx="131538" cy="409115"/>
          </a:xfrm>
          <a:prstGeom prst="straightConnector1">
            <a:avLst/>
          </a:prstGeom>
          <a:ln>
            <a:solidFill>
              <a:srgbClr val="5C1F3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68400" y="2843027"/>
            <a:ext cx="0" cy="889000"/>
          </a:xfrm>
          <a:prstGeom prst="line">
            <a:avLst/>
          </a:prstGeom>
          <a:ln w="12700">
            <a:solidFill>
              <a:srgbClr val="5C1F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166100" y="2892613"/>
            <a:ext cx="0" cy="889000"/>
          </a:xfrm>
          <a:prstGeom prst="line">
            <a:avLst/>
          </a:prstGeom>
          <a:ln w="12700">
            <a:solidFill>
              <a:srgbClr val="5C1F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68400" y="3032313"/>
            <a:ext cx="6997700" cy="0"/>
          </a:xfrm>
          <a:prstGeom prst="straightConnector1">
            <a:avLst/>
          </a:prstGeom>
          <a:ln w="15875">
            <a:solidFill>
              <a:srgbClr val="5C1F34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54622" y="2661036"/>
            <a:ext cx="5689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5C1F34"/>
                </a:solidFill>
              </a:rPr>
              <a:t>Arc with an integer </a:t>
            </a:r>
            <a:r>
              <a:rPr lang="mr-IN" sz="1400" dirty="0">
                <a:solidFill>
                  <a:srgbClr val="5C1F34"/>
                </a:solidFill>
              </a:rPr>
              <a:t>–</a:t>
            </a:r>
            <a:r>
              <a:rPr lang="en-US" sz="1400" dirty="0">
                <a:solidFill>
                  <a:srgbClr val="5C1F34"/>
                </a:solidFill>
              </a:rPr>
              <a:t> say eight </a:t>
            </a:r>
            <a:r>
              <a:rPr lang="mr-IN" sz="1400" dirty="0">
                <a:solidFill>
                  <a:srgbClr val="5C1F34"/>
                </a:solidFill>
              </a:rPr>
              <a:t>–</a:t>
            </a:r>
            <a:r>
              <a:rPr lang="en-US" sz="1400" dirty="0">
                <a:solidFill>
                  <a:srgbClr val="5C1F34"/>
                </a:solidFill>
              </a:rPr>
              <a:t> vertical machine deformation periods</a:t>
            </a:r>
          </a:p>
        </p:txBody>
      </p:sp>
    </p:spTree>
    <p:extLst>
      <p:ext uri="{BB962C8B-B14F-4D97-AF65-F5344CB8AC3E}">
        <p14:creationId xmlns:p14="http://schemas.microsoft.com/office/powerpoint/2010/main" val="709076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15154" y="1105950"/>
                <a:ext cx="8756724" cy="5476883"/>
              </a:xfrm>
            </p:spPr>
            <p:txBody>
              <a:bodyPr/>
              <a:lstStyle/>
              <a:p>
                <a:r>
                  <a:rPr lang="en-US" sz="1800" dirty="0"/>
                  <a:t>Field quality (main topic of session)</a:t>
                </a:r>
              </a:p>
              <a:p>
                <a:pPr lvl="1"/>
                <a:r>
                  <a:rPr lang="en-US" sz="1600" dirty="0"/>
                  <a:t>Round apertures and harmonics of unwanted fields (standard for other synchrotron </a:t>
                </a:r>
                <a:br>
                  <a:rPr lang="en-US" sz="1600" dirty="0"/>
                </a:br>
                <a:r>
                  <a:rPr lang="en-US" sz="1600" dirty="0"/>
                  <a:t>projects) are fine</a:t>
                </a:r>
              </a:p>
              <a:p>
                <a:pPr lvl="1"/>
                <a:r>
                  <a:rPr lang="en-US" sz="1600" dirty="0"/>
                  <a:t>Conflicting requirements(?)</a:t>
                </a:r>
              </a:p>
              <a:p>
                <a:pPr lvl="2"/>
                <a:r>
                  <a:rPr lang="en-US" sz="1400" dirty="0"/>
                  <a:t>Message from magnet working group that field quality with HTS expected to lower than with Nb</a:t>
                </a:r>
                <a:r>
                  <a:rPr lang="en-US" sz="1400" baseline="-25000" dirty="0"/>
                  <a:t>3</a:t>
                </a:r>
                <a:r>
                  <a:rPr lang="en-US" sz="1400" dirty="0"/>
                  <a:t>Sn</a:t>
                </a:r>
              </a:p>
              <a:p>
                <a:pPr lvl="3"/>
                <a:r>
                  <a:rPr lang="en-US" sz="1400" dirty="0"/>
                  <a:t>Large ratio, due to W absorbers, between cold bore and reference radius to define multipolar components – should help, i.e., reduce multipolar components related to reference radius</a:t>
                </a:r>
              </a:p>
              <a:p>
                <a:pPr lvl="2"/>
                <a:r>
                  <a:rPr lang="en-US" sz="1400" dirty="0"/>
                  <a:t>Strong focusing (and bending) with large </a:t>
                </a:r>
                <a:r>
                  <a:rPr lang="en-US" sz="1400" dirty="0" err="1"/>
                  <a:t>betatron</a:t>
                </a:r>
                <a:r>
                  <a:rPr lang="en-US" sz="1400" dirty="0"/>
                  <a:t> functions unavoidable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=1.5 </m:t>
                    </m:r>
                    <m:r>
                      <m:rPr>
                        <m:nor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/>
                  <a:t> and beam energy of 5 </a:t>
                </a:r>
                <a:r>
                  <a:rPr lang="en-US" sz="1400" dirty="0" err="1"/>
                  <a:t>TeV</a:t>
                </a:r>
                <a:r>
                  <a:rPr lang="en-US" sz="1400" dirty="0"/>
                  <a:t>. In turn, stringent requirements on tolerances (power converters and magnets)</a:t>
                </a:r>
              </a:p>
              <a:p>
                <a:pPr lvl="3"/>
                <a:r>
                  <a:rPr lang="en-US" sz="1400" dirty="0"/>
                  <a:t>Quantitative evaluations not yet available with the collider design work in progress</a:t>
                </a:r>
              </a:p>
              <a:p>
                <a:r>
                  <a:rPr lang="en-US" sz="1800" dirty="0"/>
                  <a:t>Maximum dipolar fields and (wanted) higher order multipoles (quad, X-poles …) </a:t>
                </a:r>
                <a:br>
                  <a:rPr lang="en-US" sz="1800" dirty="0"/>
                </a:br>
                <a:r>
                  <a:rPr lang="en-US" sz="1800" dirty="0"/>
                  <a:t>as function of aperture</a:t>
                </a:r>
              </a:p>
              <a:p>
                <a:pPr lvl="1"/>
                <a:r>
                  <a:rPr lang="en-US" sz="1600" dirty="0"/>
                  <a:t>Needed as input for the final lattice design</a:t>
                </a:r>
              </a:p>
              <a:p>
                <a:pPr lvl="1"/>
                <a:r>
                  <a:rPr lang="en-US" sz="1600" dirty="0"/>
                  <a:t>Profit from modern stress management schemes to allow higher fields, gradients … ?</a:t>
                </a:r>
                <a:endParaRPr lang="en-US" sz="1400" dirty="0"/>
              </a:p>
              <a:p>
                <a:r>
                  <a:rPr lang="en-US" sz="1800" dirty="0"/>
                  <a:t>Magnetic field profile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800" dirty="0"/>
                  <a:t> versus longitudinal position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800" dirty="0"/>
                  <a:t>)</a:t>
                </a:r>
              </a:p>
              <a:p>
                <a:pPr lvl="1"/>
                <a:r>
                  <a:rPr lang="en-US" sz="1600" dirty="0"/>
                  <a:t>Required as input for the “neutrino induced radiation to public” study</a:t>
                </a:r>
                <a:endParaRPr lang="en-US" sz="1800" dirty="0"/>
              </a:p>
              <a:p>
                <a:r>
                  <a:rPr lang="en-US" sz="1800" dirty="0"/>
                  <a:t>Involving other Working Groups</a:t>
                </a:r>
              </a:p>
              <a:p>
                <a:pPr lvl="1"/>
                <a:r>
                  <a:rPr lang="en-US" sz="1600" dirty="0"/>
                  <a:t>Exact composition of “W” absorber, cooling fluids, choice of superconductors and temperatures, apertures .. </a:t>
                </a:r>
                <a:r>
                  <a:rPr lang="en-US" sz="1600"/>
                  <a:t>.</a:t>
                </a:r>
                <a:endParaRPr lang="en-US" sz="16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15154" y="1105950"/>
                <a:ext cx="8756724" cy="5476883"/>
              </a:xfrm>
              <a:blipFill>
                <a:blip r:embed="rId2"/>
                <a:stretch>
                  <a:fillRect l="-434" t="-462" r="-1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63126" y="189103"/>
            <a:ext cx="6781800" cy="864101"/>
          </a:xfrm>
        </p:spPr>
        <p:txBody>
          <a:bodyPr/>
          <a:lstStyle/>
          <a:p>
            <a:r>
              <a:rPr lang="en-US" sz="2400" dirty="0"/>
              <a:t>Some open questions between </a:t>
            </a:r>
            <a:br>
              <a:rPr lang="en-US" sz="2400" dirty="0"/>
            </a:br>
            <a:r>
              <a:rPr lang="en-US" sz="2400" dirty="0"/>
              <a:t>WPs Magnets and Muon Collider Design</a:t>
            </a:r>
          </a:p>
        </p:txBody>
      </p:sp>
    </p:spTree>
    <p:extLst>
      <p:ext uri="{BB962C8B-B14F-4D97-AF65-F5344CB8AC3E}">
        <p14:creationId xmlns:p14="http://schemas.microsoft.com/office/powerpoint/2010/main" val="390652089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23411</TotalTime>
  <Words>759</Words>
  <Application>Microsoft Macintosh PowerPoint</Application>
  <PresentationFormat>On-screen Show (4:3)</PresentationFormat>
  <Paragraphs>75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Cambria Math</vt:lpstr>
      <vt:lpstr>Garamond</vt:lpstr>
      <vt:lpstr>Wingdings</vt:lpstr>
      <vt:lpstr>IMCC - 1</vt:lpstr>
      <vt:lpstr>Equation</vt:lpstr>
      <vt:lpstr>Interface between Collider Ring Design and Magnets (Field quality and other parameters)</vt:lpstr>
      <vt:lpstr>Collider Lattice Design</vt:lpstr>
      <vt:lpstr>Neutrino Radiation Issue</vt:lpstr>
      <vt:lpstr>Neutrino Radiation Issue</vt:lpstr>
      <vt:lpstr>Neutrino Radiation Issue Mitigation by “Wobbling” </vt:lpstr>
      <vt:lpstr>Some open questions between  WPs Magnets and Muon Collider Design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Carli</dc:creator>
  <cp:lastModifiedBy>Christian Carli</cp:lastModifiedBy>
  <cp:revision>158</cp:revision>
  <dcterms:created xsi:type="dcterms:W3CDTF">2022-08-24T13:05:56Z</dcterms:created>
  <dcterms:modified xsi:type="dcterms:W3CDTF">2023-06-19T20:35:10Z</dcterms:modified>
</cp:coreProperties>
</file>