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39"/>
  </p:notesMasterIdLst>
  <p:handoutMasterIdLst>
    <p:handoutMasterId r:id="rId40"/>
  </p:handoutMasterIdLst>
  <p:sldIdLst>
    <p:sldId id="257" r:id="rId3"/>
    <p:sldId id="351" r:id="rId4"/>
    <p:sldId id="342" r:id="rId5"/>
    <p:sldId id="303" r:id="rId6"/>
    <p:sldId id="309" r:id="rId7"/>
    <p:sldId id="311" r:id="rId8"/>
    <p:sldId id="327" r:id="rId9"/>
    <p:sldId id="344" r:id="rId10"/>
    <p:sldId id="332" r:id="rId11"/>
    <p:sldId id="334" r:id="rId12"/>
    <p:sldId id="346" r:id="rId13"/>
    <p:sldId id="363" r:id="rId14"/>
    <p:sldId id="328" r:id="rId15"/>
    <p:sldId id="365" r:id="rId16"/>
    <p:sldId id="355" r:id="rId17"/>
    <p:sldId id="374" r:id="rId18"/>
    <p:sldId id="387" r:id="rId19"/>
    <p:sldId id="389" r:id="rId20"/>
    <p:sldId id="350" r:id="rId21"/>
    <p:sldId id="349" r:id="rId22"/>
    <p:sldId id="345" r:id="rId23"/>
    <p:sldId id="264" r:id="rId24"/>
    <p:sldId id="362" r:id="rId25"/>
    <p:sldId id="364" r:id="rId26"/>
    <p:sldId id="320" r:id="rId27"/>
    <p:sldId id="317" r:id="rId28"/>
    <p:sldId id="370" r:id="rId29"/>
    <p:sldId id="277" r:id="rId30"/>
    <p:sldId id="319" r:id="rId31"/>
    <p:sldId id="372" r:id="rId32"/>
    <p:sldId id="321" r:id="rId33"/>
    <p:sldId id="287" r:id="rId34"/>
    <p:sldId id="368" r:id="rId35"/>
    <p:sldId id="323" r:id="rId36"/>
    <p:sldId id="325" r:id="rId37"/>
    <p:sldId id="324" r:id="rId38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0E"/>
    <a:srgbClr val="249C24"/>
    <a:srgbClr val="2CA02C"/>
    <a:srgbClr val="D62728"/>
    <a:srgbClr val="1F77B4"/>
    <a:srgbClr val="FFA500"/>
    <a:srgbClr val="FFFFFF"/>
    <a:srgbClr val="FF3645"/>
    <a:srgbClr val="1C75B3"/>
    <a:srgbClr val="FF79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098" autoAdjust="0"/>
  </p:normalViewPr>
  <p:slideViewPr>
    <p:cSldViewPr snapToObjects="1" showGuides="1">
      <p:cViewPr varScale="1">
        <p:scale>
          <a:sx n="97" d="100"/>
          <a:sy n="97" d="100"/>
        </p:scale>
        <p:origin x="200" y="7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9" d="100"/>
          <a:sy n="99" d="100"/>
        </p:scale>
        <p:origin x="271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20/06/2023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20/06/2023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4900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383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122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8805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4728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409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723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229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586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912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526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566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592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740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520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arxiv.org/abs/2208.0603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60648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2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50.png"/><Relationship Id="rId7" Type="http://schemas.openxmlformats.org/officeDocument/2006/relationships/image" Target="../media/image34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0.png"/><Relationship Id="rId5" Type="http://schemas.openxmlformats.org/officeDocument/2006/relationships/image" Target="../media/image270.png"/><Relationship Id="rId4" Type="http://schemas.openxmlformats.org/officeDocument/2006/relationships/image" Target="../media/image260.png"/><Relationship Id="rId9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7" Type="http://schemas.openxmlformats.org/officeDocument/2006/relationships/image" Target="../media/image28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0.png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9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hyperlink" Target="https://edms.cern.ch/document/2443998/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042522/1" TargetMode="Externa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5126/contributions/5024337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16/0011-2275(69)90251-3" TargetMode="External"/><Relationship Id="rId4" Type="http://schemas.openxmlformats.org/officeDocument/2006/relationships/image" Target="NUL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indico.cern.ch/event/1243588/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443998/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9" descr="MUON-SlideGraph-gradient.png">
            <a:extLst>
              <a:ext uri="{FF2B5EF4-FFF2-40B4-BE49-F238E27FC236}">
                <a16:creationId xmlns:a16="http://schemas.microsoft.com/office/drawing/2014/main" id="{DCF30147-8F88-8EB0-C87D-7CE8C9B315C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2123728" y="2355726"/>
            <a:ext cx="4608512" cy="857250"/>
          </a:xfrm>
        </p:spPr>
        <p:txBody>
          <a:bodyPr/>
          <a:lstStyle/>
          <a:p>
            <a:r>
              <a:rPr lang="en-GB" dirty="0"/>
              <a:t>Cryogenic options and concepts for the Muon </a:t>
            </a:r>
            <a:r>
              <a:rPr lang="en-GB" u="sng" dirty="0"/>
              <a:t>Collider</a:t>
            </a:r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3491880" y="4144126"/>
            <a:ext cx="5546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P. Borges de Sousa, M. Rhandi, T. Koettig, R. van Weelderen</a:t>
            </a:r>
          </a:p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IMCC Annual Meeting 2023</a:t>
            </a:r>
            <a:endParaRPr lang="fr-FR" sz="1600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</a:rPr>
              <a:t>19</a:t>
            </a:r>
            <a:r>
              <a:rPr lang="en-GB" sz="1600" baseline="30000" dirty="0">
                <a:solidFill>
                  <a:schemeClr val="bg1"/>
                </a:solidFill>
                <a:latin typeface="Arial Narrow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 Narrow"/>
              </a:rPr>
              <a:t> to 22</a:t>
            </a:r>
            <a:r>
              <a:rPr lang="en-GB" sz="1600" baseline="30000" dirty="0">
                <a:solidFill>
                  <a:schemeClr val="bg1"/>
                </a:solidFill>
                <a:latin typeface="Arial Narrow"/>
              </a:rPr>
              <a:t>nd</a:t>
            </a:r>
            <a:r>
              <a:rPr lang="en-GB" sz="1600" dirty="0">
                <a:solidFill>
                  <a:schemeClr val="bg1"/>
                </a:solidFill>
                <a:latin typeface="Arial Narrow"/>
              </a:rPr>
              <a:t> June 2023, Orsay, France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CE5505A-C541-6649-8286-4D5520491DBC}"/>
                  </a:ext>
                </a:extLst>
              </p:cNvPr>
              <p:cNvSpPr txBox="1"/>
              <p:nvPr/>
            </p:nvSpPr>
            <p:spPr>
              <a:xfrm>
                <a:off x="1295899" y="995846"/>
                <a:ext cx="753764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GB" sz="1200" dirty="0"/>
                  <a:t>Heat load at cold mass level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𝑎𝑏𝑠𝑜𝑟𝑏𝑒𝑟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𝑐𝑜𝑖𝑙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𝑡h𝑒𝑟𝑚𝑎𝑙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𝑠h𝑖𝑒𝑙𝑑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200" dirty="0"/>
                  <a:t> shown for </a:t>
                </a:r>
                <a:br>
                  <a:rPr lang="en-GB" sz="1200" dirty="0"/>
                </a:br>
                <a:r>
                  <a:rPr lang="en-GB" sz="1200" dirty="0"/>
                  <a:t>absorber thickness of 4 cm, and considering outer thermal shield at 80 K</a:t>
                </a:r>
              </a:p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GB" sz="1200" b="1" dirty="0"/>
                  <a:t>With added heat intercept (shield) between the coil and the absorber</a:t>
                </a:r>
              </a:p>
              <a:p>
                <a:pPr>
                  <a:buClr>
                    <a:schemeClr val="accent1"/>
                  </a:buClr>
                </a:pPr>
                <a:endParaRPr lang="en-GB" sz="1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CE5505A-C541-6649-8286-4D5520491D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899" y="995846"/>
                <a:ext cx="7537648" cy="830997"/>
              </a:xfrm>
              <a:prstGeom prst="rect">
                <a:avLst/>
              </a:prstGeom>
              <a:blipFill>
                <a:blip r:embed="rId3"/>
                <a:stretch>
                  <a:fillRect t="-7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9DCFF49C-2852-DF61-F334-F9B37D948C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069" r="20000"/>
          <a:stretch/>
        </p:blipFill>
        <p:spPr>
          <a:xfrm>
            <a:off x="7587676" y="24383"/>
            <a:ext cx="1548273" cy="1476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C9DDE6-E608-6842-4CA3-BA1157AD4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49CAFC-D6AD-B41F-0819-2C6F3CC04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load deposited at cold mass level</a:t>
            </a:r>
            <a:br>
              <a:rPr lang="en-GB" dirty="0"/>
            </a:br>
            <a:r>
              <a:rPr lang="en-GB" sz="1800" dirty="0">
                <a:solidFill>
                  <a:schemeClr val="accent5"/>
                </a:solidFill>
              </a:rPr>
              <a:t>w/ heat intercept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99E3225-D064-B145-A868-052E3EB73E53}"/>
              </a:ext>
            </a:extLst>
          </p:cNvPr>
          <p:cNvSpPr txBox="1"/>
          <p:nvPr/>
        </p:nvSpPr>
        <p:spPr>
          <a:xfrm>
            <a:off x="796066" y="4435886"/>
            <a:ext cx="766436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100" b="1" dirty="0">
                <a:solidFill>
                  <a:srgbClr val="FF7F0E"/>
                </a:solidFill>
              </a:rPr>
              <a:t>Supports not thermalized </a:t>
            </a:r>
            <a:r>
              <a:rPr lang="en-US" sz="1100" dirty="0">
                <a:solidFill>
                  <a:srgbClr val="FF7F0E"/>
                </a:solidFill>
              </a:rPr>
              <a:t>to this heat intercept, would possibly add too much complexity / integration issues, leading to a larger aperture</a:t>
            </a:r>
            <a:endParaRPr lang="en-GB" sz="1100" dirty="0">
              <a:solidFill>
                <a:srgbClr val="FF7F0E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751893C-FB9E-201E-CF9E-A5E987CC87A7}"/>
              </a:ext>
            </a:extLst>
          </p:cNvPr>
          <p:cNvCxnSpPr>
            <a:cxnSpLocks/>
          </p:cNvCxnSpPr>
          <p:nvPr/>
        </p:nvCxnSpPr>
        <p:spPr>
          <a:xfrm flipV="1">
            <a:off x="6732240" y="1055674"/>
            <a:ext cx="788744" cy="44470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7125604-CC41-B21D-A9D6-4067806EAA3B}"/>
              </a:ext>
            </a:extLst>
          </p:cNvPr>
          <p:cNvSpPr txBox="1"/>
          <p:nvPr/>
        </p:nvSpPr>
        <p:spPr>
          <a:xfrm>
            <a:off x="435902" y="1773478"/>
            <a:ext cx="86085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100" b="1" dirty="0">
                <a:solidFill>
                  <a:srgbClr val="2CA02C"/>
                </a:solidFill>
              </a:rPr>
              <a:t>Heat intercept at 80 K between coil and absorber reduces heat load to coil </a:t>
            </a:r>
            <a:r>
              <a:rPr lang="en-US" sz="1100" dirty="0">
                <a:solidFill>
                  <a:srgbClr val="2CA02C"/>
                </a:solidFill>
              </a:rPr>
              <a:t>by ~ half for absorber </a:t>
            </a:r>
            <a:r>
              <a:rPr lang="en-US" sz="1100" i="1" dirty="0">
                <a:solidFill>
                  <a:srgbClr val="2CA02C"/>
                </a:solidFill>
              </a:rPr>
              <a:t>T</a:t>
            </a:r>
            <a:r>
              <a:rPr lang="en-US" sz="1100" dirty="0">
                <a:solidFill>
                  <a:srgbClr val="2CA02C"/>
                </a:solidFill>
              </a:rPr>
              <a:t> &gt; 230 K</a:t>
            </a:r>
            <a:endParaRPr lang="en-GB" sz="1100" dirty="0">
              <a:solidFill>
                <a:srgbClr val="2CA02C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615FDD4-A139-7C0A-C77F-6540261890F5}"/>
              </a:ext>
            </a:extLst>
          </p:cNvPr>
          <p:cNvCxnSpPr>
            <a:cxnSpLocks/>
          </p:cNvCxnSpPr>
          <p:nvPr/>
        </p:nvCxnSpPr>
        <p:spPr>
          <a:xfrm>
            <a:off x="228975" y="4651329"/>
            <a:ext cx="576064" cy="0"/>
          </a:xfrm>
          <a:prstGeom prst="straightConnector1">
            <a:avLst/>
          </a:prstGeom>
          <a:ln w="12700">
            <a:solidFill>
              <a:srgbClr val="FF7F0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998A4E5-BFBF-EC15-1DBE-3871B839C76C}"/>
              </a:ext>
            </a:extLst>
          </p:cNvPr>
          <p:cNvSpPr txBox="1"/>
          <p:nvPr/>
        </p:nvSpPr>
        <p:spPr>
          <a:xfrm rot="18958881">
            <a:off x="47633" y="2716099"/>
            <a:ext cx="114559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100" b="1" dirty="0">
                <a:solidFill>
                  <a:schemeClr val="accent1"/>
                </a:solidFill>
              </a:rPr>
              <a:t>Heat intercept between coil and absorber!</a:t>
            </a:r>
            <a:endParaRPr lang="en-GB" sz="1100" b="1" dirty="0">
              <a:solidFill>
                <a:schemeClr val="accent1"/>
              </a:solidFill>
            </a:endParaRPr>
          </a:p>
        </p:txBody>
      </p:sp>
      <p:pic>
        <p:nvPicPr>
          <p:cNvPr id="17" name="Picture 16" descr="A picture containing text, diagram, screenshot, plot&#10;&#10;Description automatically generated">
            <a:extLst>
              <a:ext uri="{FF2B5EF4-FFF2-40B4-BE49-F238E27FC236}">
                <a16:creationId xmlns:a16="http://schemas.microsoft.com/office/drawing/2014/main" id="{01FA51E6-218D-9F73-DE02-8E860C5AD7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751" r="16138"/>
          <a:stretch/>
        </p:blipFill>
        <p:spPr>
          <a:xfrm>
            <a:off x="1376090" y="2147561"/>
            <a:ext cx="7668344" cy="2154539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59F9C75-1FE5-2D68-9CA9-46D8629C36A3}"/>
              </a:ext>
            </a:extLst>
          </p:cNvPr>
          <p:cNvCxnSpPr>
            <a:cxnSpLocks/>
          </p:cNvCxnSpPr>
          <p:nvPr/>
        </p:nvCxnSpPr>
        <p:spPr>
          <a:xfrm>
            <a:off x="1907704" y="2091478"/>
            <a:ext cx="288032" cy="696296"/>
          </a:xfrm>
          <a:prstGeom prst="straightConnector1">
            <a:avLst/>
          </a:prstGeom>
          <a:ln w="12700">
            <a:solidFill>
              <a:srgbClr val="2CA02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A39FD7D9-665D-2889-90D8-A33A8E9E8B97}"/>
              </a:ext>
            </a:extLst>
          </p:cNvPr>
          <p:cNvSpPr/>
          <p:nvPr/>
        </p:nvSpPr>
        <p:spPr>
          <a:xfrm>
            <a:off x="1356388" y="2045212"/>
            <a:ext cx="7748534" cy="22568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Heat loads to the coil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with 4 cm absorber and heat intercept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Target ~ 5 – 10 W/m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38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F29551-2E76-AC55-720D-DB266C7D7AA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800" b="1" dirty="0"/>
              <a:t>Tentative objective: </a:t>
            </a:r>
            <a:r>
              <a:rPr lang="en-GB" sz="1800" dirty="0"/>
              <a:t>take the operating electrical power estimated in the Snowmass report</a:t>
            </a:r>
            <a:r>
              <a:rPr lang="en-GB" sz="1800" baseline="30000" dirty="0"/>
              <a:t>1 </a:t>
            </a:r>
            <a:r>
              <a:rPr lang="en-GB" sz="1800" dirty="0"/>
              <a:t>for the Muon Collider:</a:t>
            </a:r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Assume </a:t>
            </a:r>
            <a:r>
              <a:rPr lang="en-GB" sz="1800" b="1" dirty="0"/>
              <a:t>10%</a:t>
            </a:r>
            <a:r>
              <a:rPr lang="en-GB" sz="1800" dirty="0"/>
              <a:t> of that electrical power is used for cryogenic infrastructure </a:t>
            </a:r>
            <a:r>
              <a:rPr lang="en-GB" sz="1800" b="1" dirty="0"/>
              <a:t>→ 30 MW</a:t>
            </a:r>
          </a:p>
          <a:p>
            <a:r>
              <a:rPr lang="en-GB" sz="1800" dirty="0"/>
              <a:t>Of those 30 MW allocate </a:t>
            </a:r>
            <a:r>
              <a:rPr lang="en-GB" sz="1800" b="1" dirty="0"/>
              <a:t>25 MW for the collider ring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05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E22806-E4E7-9747-D917-DF99DCFBB2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E8CEF4-D576-6F28-0428-B2F238605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consumption budget for Cryogenics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5D1161-AAE8-FFFB-233E-85FB7AAB0EAA}"/>
              </a:ext>
            </a:extLst>
          </p:cNvPr>
          <p:cNvSpPr txBox="1"/>
          <p:nvPr/>
        </p:nvSpPr>
        <p:spPr>
          <a:xfrm>
            <a:off x="107504" y="4719846"/>
            <a:ext cx="85324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none" strike="noStrike" baseline="30000" dirty="0">
                <a:effectLst/>
                <a:latin typeface="Arial Narrow" panose="020B0606020202030204" pitchFamily="34" charset="0"/>
              </a:rPr>
              <a:t>1</a:t>
            </a:r>
            <a:r>
              <a:rPr lang="en-GB" sz="1200" b="0" i="0" u="none" strike="noStrike" dirty="0">
                <a:effectLst/>
                <a:latin typeface="Arial Narrow" panose="020B0606020202030204" pitchFamily="34" charset="0"/>
              </a:rPr>
              <a:t> Report of the Snowmass 2021 Collider Implementation Task Force, </a:t>
            </a:r>
            <a:r>
              <a:rPr lang="en-GB" sz="1200" dirty="0">
                <a:latin typeface="Arial Narrow" panose="020B0606020202030204" pitchFamily="34" charset="0"/>
                <a:hlinkClick r:id="rId2"/>
              </a:rPr>
              <a:t>https://arxiv.org/abs/2208.06030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80CA7F-A5A9-F69D-8D9B-527036A8D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5065" y="1642182"/>
            <a:ext cx="4998959" cy="856109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E1AAE99-3641-C096-6237-D0D51B3A4B27}"/>
              </a:ext>
            </a:extLst>
          </p:cNvPr>
          <p:cNvSpPr/>
          <p:nvPr/>
        </p:nvSpPr>
        <p:spPr>
          <a:xfrm>
            <a:off x="7031175" y="1699652"/>
            <a:ext cx="722066" cy="798639"/>
          </a:xfrm>
          <a:prstGeom prst="roundRect">
            <a:avLst>
              <a:gd name="adj" fmla="val 13368"/>
            </a:avLst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DF1B72-E97B-1AF7-2092-79D5643C65F5}"/>
              </a:ext>
            </a:extLst>
          </p:cNvPr>
          <p:cNvSpPr txBox="1"/>
          <p:nvPr/>
        </p:nvSpPr>
        <p:spPr>
          <a:xfrm>
            <a:off x="909082" y="3436420"/>
            <a:ext cx="3096345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25 MW for the 10 TeV machine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FC36B4A-05E1-17BD-9A2F-B8F0F8D9249C}"/>
              </a:ext>
            </a:extLst>
          </p:cNvPr>
          <p:cNvSpPr/>
          <p:nvPr/>
        </p:nvSpPr>
        <p:spPr>
          <a:xfrm>
            <a:off x="4120284" y="3506146"/>
            <a:ext cx="360040" cy="218066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01ADA9-16BB-AD69-C498-4B98E7642C73}"/>
              </a:ext>
            </a:extLst>
          </p:cNvPr>
          <p:cNvSpPr txBox="1"/>
          <p:nvPr/>
        </p:nvSpPr>
        <p:spPr>
          <a:xfrm>
            <a:off x="4644008" y="3436420"/>
            <a:ext cx="1237025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2.5 MW/km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C9560665-34A4-6894-1A63-7A34D1F3FB39}"/>
              </a:ext>
            </a:extLst>
          </p:cNvPr>
          <p:cNvSpPr/>
          <p:nvPr/>
        </p:nvSpPr>
        <p:spPr>
          <a:xfrm>
            <a:off x="5943025" y="3506146"/>
            <a:ext cx="360040" cy="218066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40D4C5-518E-D0FD-AD17-992167CB3213}"/>
              </a:ext>
            </a:extLst>
          </p:cNvPr>
          <p:cNvSpPr txBox="1"/>
          <p:nvPr/>
        </p:nvSpPr>
        <p:spPr>
          <a:xfrm>
            <a:off x="6420091" y="3424039"/>
            <a:ext cx="1237025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2.5 kW/m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91F860-1CC9-BD2D-729B-B969D9A9E0B3}"/>
              </a:ext>
            </a:extLst>
          </p:cNvPr>
          <p:cNvSpPr txBox="1"/>
          <p:nvPr/>
        </p:nvSpPr>
        <p:spPr>
          <a:xfrm>
            <a:off x="1195975" y="4022580"/>
            <a:ext cx="6174509" cy="369332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1800" dirty="0">
                <a:latin typeface="Arial Narrow" panose="020B0606020202030204" pitchFamily="34" charset="0"/>
              </a:rPr>
              <a:t>We aim to stay at around </a:t>
            </a:r>
            <a:r>
              <a:rPr lang="en-GB" sz="1800" b="1" dirty="0">
                <a:latin typeface="Arial Narrow" panose="020B0606020202030204" pitchFamily="34" charset="0"/>
              </a:rPr>
              <a:t>2.5 kW/m </a:t>
            </a:r>
            <a:r>
              <a:rPr lang="en-GB" sz="1800" dirty="0">
                <a:latin typeface="Arial Narrow" panose="020B0606020202030204" pitchFamily="34" charset="0"/>
              </a:rPr>
              <a:t>of collider (lower is better! </a:t>
            </a:r>
            <a:r>
              <a:rPr lang="en-GB" sz="1800" dirty="0">
                <a:latin typeface="Arial Narrow" panose="020B0606020202030204" pitchFamily="34" charset="0"/>
                <a:sym typeface="Wingdings" panose="05000000000000000000" pitchFamily="2" charset="2"/>
              </a:rPr>
              <a:t></a:t>
            </a:r>
            <a:r>
              <a:rPr lang="en-GB" sz="1800" dirty="0">
                <a:latin typeface="Arial Narrow" panose="020B060602020203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467664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1E4C625A-9B27-A01A-402C-9D9F416A7A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51" r="16782"/>
          <a:stretch/>
        </p:blipFill>
        <p:spPr>
          <a:xfrm>
            <a:off x="1207102" y="1830862"/>
            <a:ext cx="7609534" cy="214537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A9ACDF-9F91-9C96-8A70-4DCE616FA2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85E2F0-63A2-57DE-A05D-36BEC0042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consumption at refrigerator I/F</a:t>
            </a:r>
            <a:br>
              <a:rPr lang="en-GB" dirty="0"/>
            </a:br>
            <a:r>
              <a:rPr lang="en-GB" sz="1800" dirty="0"/>
              <a:t>4 cm absorber, w/ heat intercept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B1D730-46D4-37B9-2403-52FF78643D99}"/>
              </a:ext>
            </a:extLst>
          </p:cNvPr>
          <p:cNvSpPr txBox="1"/>
          <p:nvPr/>
        </p:nvSpPr>
        <p:spPr>
          <a:xfrm>
            <a:off x="1206170" y="987574"/>
            <a:ext cx="622760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100" dirty="0">
                <a:solidFill>
                  <a:srgbClr val="1F77B4"/>
                </a:solidFill>
              </a:rPr>
              <a:t>Blue: </a:t>
            </a:r>
            <a:r>
              <a:rPr lang="en-US" sz="1100" dirty="0"/>
              <a:t>electrical power required to provide cooling power at </a:t>
            </a:r>
            <a:r>
              <a:rPr lang="en-US" sz="1100" dirty="0">
                <a:solidFill>
                  <a:srgbClr val="1F77B4"/>
                </a:solidFill>
              </a:rPr>
              <a:t>cold mass temp. level</a:t>
            </a:r>
          </a:p>
          <a:p>
            <a:pPr>
              <a:buClr>
                <a:schemeClr val="accent1"/>
              </a:buClr>
            </a:pPr>
            <a:r>
              <a:rPr lang="en-US" sz="1100" dirty="0">
                <a:solidFill>
                  <a:srgbClr val="FF7F0E"/>
                </a:solidFill>
              </a:rPr>
              <a:t>Orange: </a:t>
            </a:r>
            <a:r>
              <a:rPr lang="en-US" sz="1100" dirty="0"/>
              <a:t>electrical power required to provide cooling power at </a:t>
            </a:r>
            <a:r>
              <a:rPr lang="en-US" sz="1100" dirty="0">
                <a:solidFill>
                  <a:srgbClr val="FF7F0E"/>
                </a:solidFill>
              </a:rPr>
              <a:t>absorber temp. level</a:t>
            </a:r>
          </a:p>
          <a:p>
            <a:pPr>
              <a:buClr>
                <a:schemeClr val="accent1"/>
              </a:buClr>
            </a:pPr>
            <a:r>
              <a:rPr lang="en-US" sz="1100" dirty="0">
                <a:solidFill>
                  <a:srgbClr val="C00000"/>
                </a:solidFill>
              </a:rPr>
              <a:t>Red: </a:t>
            </a:r>
            <a:r>
              <a:rPr lang="en-US" sz="1100" dirty="0"/>
              <a:t>electrical power required to provide cooling power at </a:t>
            </a:r>
            <a:r>
              <a:rPr lang="en-US" sz="1100" dirty="0">
                <a:solidFill>
                  <a:srgbClr val="D62728"/>
                </a:solidFill>
              </a:rPr>
              <a:t>thermal shield temp. level</a:t>
            </a:r>
            <a:endParaRPr lang="en-GB" sz="1100" dirty="0">
              <a:solidFill>
                <a:srgbClr val="D62728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0F61C8-99A8-ED12-16C2-DA59B43A1040}"/>
              </a:ext>
            </a:extLst>
          </p:cNvPr>
          <p:cNvSpPr txBox="1"/>
          <p:nvPr/>
        </p:nvSpPr>
        <p:spPr>
          <a:xfrm>
            <a:off x="2339752" y="4110340"/>
            <a:ext cx="5508848" cy="261610"/>
          </a:xfrm>
          <a:prstGeom prst="rect">
            <a:avLst/>
          </a:prstGeom>
          <a:noFill/>
          <a:ln>
            <a:solidFill>
              <a:srgbClr val="1F77B4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100" dirty="0"/>
              <a:t>The larger the </a:t>
            </a:r>
            <a:r>
              <a:rPr lang="en-US" sz="1100" b="1" dirty="0">
                <a:solidFill>
                  <a:srgbClr val="1F77B4"/>
                </a:solidFill>
              </a:rPr>
              <a:t>blue</a:t>
            </a:r>
            <a:r>
              <a:rPr lang="en-US" sz="1100" dirty="0"/>
              <a:t> component → the more difficult the coil design (target ≤ 10 W/m)</a:t>
            </a:r>
            <a:endParaRPr lang="en-GB" sz="11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2F1F8C-7FE5-7663-6EE7-15C83BFAA262}"/>
              </a:ext>
            </a:extLst>
          </p:cNvPr>
          <p:cNvSpPr/>
          <p:nvPr/>
        </p:nvSpPr>
        <p:spPr>
          <a:xfrm>
            <a:off x="1534466" y="3507856"/>
            <a:ext cx="7243200" cy="226023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609049-E6FD-923C-E0B7-04F7AE3E31DE}"/>
              </a:ext>
            </a:extLst>
          </p:cNvPr>
          <p:cNvCxnSpPr/>
          <p:nvPr/>
        </p:nvCxnSpPr>
        <p:spPr>
          <a:xfrm flipH="1">
            <a:off x="886394" y="3639783"/>
            <a:ext cx="64807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49498B1-68CF-CD12-6DBF-9D92426BF11D}"/>
              </a:ext>
            </a:extLst>
          </p:cNvPr>
          <p:cNvSpPr txBox="1"/>
          <p:nvPr/>
        </p:nvSpPr>
        <p:spPr>
          <a:xfrm>
            <a:off x="-108520" y="3252285"/>
            <a:ext cx="114559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100" b="1" dirty="0">
                <a:solidFill>
                  <a:srgbClr val="00B050"/>
                </a:solidFill>
              </a:rPr>
              <a:t>Target: </a:t>
            </a:r>
            <a:br>
              <a:rPr lang="en-US" sz="1100" b="1" dirty="0">
                <a:solidFill>
                  <a:srgbClr val="00B050"/>
                </a:solidFill>
              </a:rPr>
            </a:br>
            <a:r>
              <a:rPr lang="en-US" sz="1100" b="1" dirty="0">
                <a:solidFill>
                  <a:srgbClr val="00B050"/>
                </a:solidFill>
              </a:rPr>
              <a:t>25 MW for Cryo in collider</a:t>
            </a:r>
            <a:endParaRPr lang="en-GB" sz="1100" b="1" dirty="0">
              <a:solidFill>
                <a:srgbClr val="00B050"/>
              </a:solidFill>
            </a:endParaRPr>
          </a:p>
        </p:txBody>
      </p:sp>
      <p:pic>
        <p:nvPicPr>
          <p:cNvPr id="2" name="Picture 1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BD87FDE5-76A8-F53C-1AF3-E7D7BB973F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069" r="20000"/>
          <a:stretch/>
        </p:blipFill>
        <p:spPr>
          <a:xfrm>
            <a:off x="7587676" y="24383"/>
            <a:ext cx="1548273" cy="14760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A5F82BC-9FF9-FC9E-1E6B-A23B5C807B44}"/>
              </a:ext>
            </a:extLst>
          </p:cNvPr>
          <p:cNvCxnSpPr>
            <a:cxnSpLocks/>
          </p:cNvCxnSpPr>
          <p:nvPr/>
        </p:nvCxnSpPr>
        <p:spPr>
          <a:xfrm>
            <a:off x="6156176" y="771550"/>
            <a:ext cx="1364808" cy="28412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5DC4C99-7304-996E-710F-825727A7C142}"/>
              </a:ext>
            </a:extLst>
          </p:cNvPr>
          <p:cNvSpPr txBox="1"/>
          <p:nvPr/>
        </p:nvSpPr>
        <p:spPr>
          <a:xfrm>
            <a:off x="-41343" y="4533564"/>
            <a:ext cx="85689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800" b="1" dirty="0"/>
              <a:t>N.B. I: </a:t>
            </a:r>
            <a:r>
              <a:rPr lang="en-US" sz="800" dirty="0"/>
              <a:t>For assumptions on calculation of cooling effort from heat loads, see spare slides</a:t>
            </a:r>
            <a:endParaRPr lang="en-US" sz="800" b="1" dirty="0"/>
          </a:p>
          <a:p>
            <a:pPr>
              <a:buClr>
                <a:schemeClr val="accent1"/>
              </a:buClr>
            </a:pPr>
            <a:r>
              <a:rPr lang="en-US" sz="800" b="1" dirty="0"/>
              <a:t>N.B. II: </a:t>
            </a:r>
            <a:r>
              <a:rPr lang="en-US" sz="800" dirty="0"/>
              <a:t>the cost to extract heat at 300 K is nearly zero, reflecting the fact that the distribution effort (circulation) is </a:t>
            </a:r>
            <a:r>
              <a:rPr lang="en-US" sz="800" b="1" dirty="0"/>
              <a:t>not yet included</a:t>
            </a:r>
          </a:p>
          <a:p>
            <a:pPr>
              <a:buClr>
                <a:schemeClr val="accent1"/>
              </a:buClr>
            </a:pPr>
            <a:r>
              <a:rPr lang="en-US" sz="800" b="1" dirty="0"/>
              <a:t>N.B. III: </a:t>
            </a:r>
            <a:r>
              <a:rPr lang="en-US" sz="800" dirty="0"/>
              <a:t>although COP</a:t>
            </a:r>
            <a:r>
              <a:rPr lang="en-US" sz="800" baseline="30000" dirty="0"/>
              <a:t>-1</a:t>
            </a:r>
            <a:r>
              <a:rPr lang="en-US" sz="800" dirty="0"/>
              <a:t> based on cryoplants using certain fluids, so far, we’re talking only about temp. level, </a:t>
            </a:r>
            <a:r>
              <a:rPr lang="en-US" sz="800" i="1" dirty="0"/>
              <a:t>i.e.</a:t>
            </a:r>
            <a:r>
              <a:rPr lang="en-US" sz="800" dirty="0"/>
              <a:t>, no fluid-dependent costs considered </a:t>
            </a:r>
            <a:br>
              <a:rPr lang="en-US" sz="800" dirty="0"/>
            </a:br>
            <a:r>
              <a:rPr lang="en-US" sz="800" dirty="0"/>
              <a:t>(as distribution, special handling, </a:t>
            </a:r>
            <a:r>
              <a:rPr lang="en-US" sz="800" dirty="0" err="1"/>
              <a:t>etc</a:t>
            </a:r>
            <a:r>
              <a:rPr lang="en-US" sz="800" dirty="0"/>
              <a:t>…)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498743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2684A6-8757-4216-0090-08C9E7BBE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238494-BC77-C336-84B2-4239BB49B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modes (I) 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8F8416FB-A630-BDB8-F0B7-ACDEDAE1FCB2}"/>
              </a:ext>
            </a:extLst>
          </p:cNvPr>
          <p:cNvSpPr txBox="1">
            <a:spLocks/>
          </p:cNvSpPr>
          <p:nvPr/>
        </p:nvSpPr>
        <p:spPr>
          <a:xfrm>
            <a:off x="457200" y="1131590"/>
            <a:ext cx="8219256" cy="14991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Cooling </a:t>
            </a:r>
            <a:r>
              <a:rPr lang="en-GB" sz="1600" b="1" dirty="0"/>
              <a:t>mode </a:t>
            </a:r>
            <a:r>
              <a:rPr lang="en-GB" sz="1600" dirty="0"/>
              <a:t>(and </a:t>
            </a:r>
            <a:r>
              <a:rPr lang="en-GB" sz="1600" b="1" dirty="0"/>
              <a:t>temperature</a:t>
            </a:r>
            <a:r>
              <a:rPr lang="en-GB" sz="1600" dirty="0"/>
              <a:t>) will depend on the </a:t>
            </a:r>
            <a:r>
              <a:rPr lang="en-GB" sz="1600" b="1" dirty="0">
                <a:solidFill>
                  <a:schemeClr val="accent5"/>
                </a:solidFill>
              </a:rPr>
              <a:t>choice of conductor</a:t>
            </a:r>
            <a:r>
              <a:rPr lang="en-GB" sz="1600" dirty="0"/>
              <a:t>, which depends on the </a:t>
            </a:r>
            <a:r>
              <a:rPr lang="en-GB" sz="1600" b="1" dirty="0"/>
              <a:t>maturity level </a:t>
            </a:r>
            <a:r>
              <a:rPr lang="en-GB" sz="1600" dirty="0"/>
              <a:t>of the technology and on the </a:t>
            </a:r>
            <a:r>
              <a:rPr lang="en-GB" sz="1600" b="1" dirty="0"/>
              <a:t>timescale of construction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814D531-FCE6-E4B7-FA96-DC356F1DBB28}"/>
              </a:ext>
            </a:extLst>
          </p:cNvPr>
          <p:cNvSpPr txBox="1">
            <a:spLocks/>
          </p:cNvSpPr>
          <p:nvPr/>
        </p:nvSpPr>
        <p:spPr>
          <a:xfrm>
            <a:off x="611560" y="1903109"/>
            <a:ext cx="2985879" cy="1667401"/>
          </a:xfrm>
          <a:prstGeom prst="rect">
            <a:avLst/>
          </a:prstGeom>
          <a:ln>
            <a:solidFill>
              <a:schemeClr val="accent5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accent5"/>
                </a:solidFill>
              </a:rPr>
              <a:t>3 TeV machine</a:t>
            </a:r>
          </a:p>
          <a:p>
            <a:pPr marL="72000" indent="-72000"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400" dirty="0"/>
              <a:t>Construction in ~15 years</a:t>
            </a:r>
          </a:p>
          <a:p>
            <a:pPr marL="72000" indent="-72000"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400" dirty="0"/>
              <a:t>Magnetic fields within Nb</a:t>
            </a:r>
            <a:r>
              <a:rPr lang="en-US" sz="1400" baseline="-25000" dirty="0"/>
              <a:t>3</a:t>
            </a:r>
            <a:r>
              <a:rPr lang="en-US" sz="1400" dirty="0"/>
              <a:t>Sn capabilities</a:t>
            </a:r>
          </a:p>
          <a:p>
            <a:pPr marL="72000" indent="-72000"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400" dirty="0"/>
              <a:t>Nb</a:t>
            </a:r>
            <a:r>
              <a:rPr lang="en-US" sz="1400" baseline="-25000" dirty="0"/>
              <a:t>3</a:t>
            </a:r>
            <a:r>
              <a:rPr lang="en-US" sz="1400" dirty="0"/>
              <a:t>Sn matured, usable</a:t>
            </a:r>
          </a:p>
          <a:p>
            <a:pPr marL="72000" indent="-72000"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400" u="sng" dirty="0"/>
              <a:t>Cooling at 4.5 K – 5.5 K using SC He</a:t>
            </a:r>
          </a:p>
          <a:p>
            <a:pPr marL="72000" indent="-72000"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400" u="sng" dirty="0"/>
              <a:t>Cooling at 4.5 K using He two-phase flow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6F2073A-660B-7866-F114-6AEF30FA01FA}"/>
              </a:ext>
            </a:extLst>
          </p:cNvPr>
          <p:cNvGrpSpPr/>
          <p:nvPr/>
        </p:nvGrpSpPr>
        <p:grpSpPr>
          <a:xfrm>
            <a:off x="1828769" y="3541038"/>
            <a:ext cx="5054414" cy="1363147"/>
            <a:chOff x="4017578" y="3435846"/>
            <a:chExt cx="5054414" cy="136314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D800EE7-4E03-E1B2-C12F-ED09CAF23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55976" y="3773930"/>
              <a:ext cx="4716016" cy="1025063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02BDB1E-7E57-F262-3EE1-B047453A0421}"/>
                </a:ext>
              </a:extLst>
            </p:cNvPr>
            <p:cNvSpPr/>
            <p:nvPr/>
          </p:nvSpPr>
          <p:spPr>
            <a:xfrm>
              <a:off x="4017578" y="3749258"/>
              <a:ext cx="576064" cy="6946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E266CC-466C-BAE8-B431-ABA435C3EE00}"/>
                </a:ext>
              </a:extLst>
            </p:cNvPr>
            <p:cNvSpPr txBox="1"/>
            <p:nvPr/>
          </p:nvSpPr>
          <p:spPr>
            <a:xfrm rot="18724758">
              <a:off x="3928089" y="3750300"/>
              <a:ext cx="115212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US proposal</a:t>
              </a:r>
              <a:endParaRPr lang="en-GB" sz="1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30A8FDF-5A2E-0BFF-AF87-BD76B687344A}"/>
              </a:ext>
            </a:extLst>
          </p:cNvPr>
          <p:cNvSpPr txBox="1"/>
          <p:nvPr/>
        </p:nvSpPr>
        <p:spPr>
          <a:xfrm>
            <a:off x="-6629" y="4898318"/>
            <a:ext cx="243001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900" i="1" dirty="0"/>
              <a:t>Source: </a:t>
            </a:r>
            <a:r>
              <a:rPr lang="en-US" sz="900" dirty="0"/>
              <a:t>D. Schulte, Muon Collider (</a:t>
            </a:r>
            <a:r>
              <a:rPr lang="en-GB" sz="900" dirty="0">
                <a:hlinkClick r:id="rId3"/>
              </a:rPr>
              <a:t>link</a:t>
            </a:r>
            <a:r>
              <a:rPr lang="en-US" sz="900" dirty="0"/>
              <a:t>)</a:t>
            </a:r>
            <a:endParaRPr lang="en-GB" sz="900" dirty="0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D5E505B2-9696-A022-0C36-9811D946C111}"/>
              </a:ext>
            </a:extLst>
          </p:cNvPr>
          <p:cNvSpPr txBox="1">
            <a:spLocks/>
          </p:cNvSpPr>
          <p:nvPr/>
        </p:nvSpPr>
        <p:spPr>
          <a:xfrm>
            <a:off x="3818368" y="1903109"/>
            <a:ext cx="2985879" cy="1667401"/>
          </a:xfrm>
          <a:prstGeom prst="rect">
            <a:avLst/>
          </a:prstGeom>
          <a:ln>
            <a:solidFill>
              <a:schemeClr val="accent5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accent5"/>
                </a:solidFill>
              </a:rPr>
              <a:t>10 TeV machine</a:t>
            </a:r>
          </a:p>
          <a:p>
            <a:pPr marL="72000" indent="-72000"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400" dirty="0"/>
              <a:t>Construction in ~25-30 years</a:t>
            </a:r>
          </a:p>
          <a:p>
            <a:pPr marL="72000" indent="-72000"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400" dirty="0"/>
              <a:t>HTS preferred for sustainable collider</a:t>
            </a:r>
          </a:p>
          <a:p>
            <a:pPr marL="72000" indent="-72000"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400" dirty="0"/>
              <a:t>Needs development</a:t>
            </a:r>
          </a:p>
          <a:p>
            <a:pPr marL="72000" indent="-72000"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400" u="sng" dirty="0"/>
              <a:t>Cooling at 10 K – 15 K or above</a:t>
            </a:r>
          </a:p>
          <a:p>
            <a:pPr marL="72000" indent="-72000"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400" dirty="0"/>
              <a:t>He or H</a:t>
            </a:r>
            <a:r>
              <a:rPr lang="en-US" sz="1400" baseline="-25000" dirty="0"/>
              <a:t>2</a:t>
            </a:r>
            <a:r>
              <a:rPr lang="en-US" sz="1400" dirty="0"/>
              <a:t> possible; in-depth study needed</a:t>
            </a:r>
            <a:r>
              <a:rPr lang="en-US" sz="1400" u="sng" dirty="0"/>
              <a:t> </a:t>
            </a:r>
          </a:p>
        </p:txBody>
      </p: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3AF93FEC-A163-8A03-8EB8-039EEF1039F5}"/>
              </a:ext>
            </a:extLst>
          </p:cNvPr>
          <p:cNvSpPr txBox="1">
            <a:spLocks/>
          </p:cNvSpPr>
          <p:nvPr/>
        </p:nvSpPr>
        <p:spPr>
          <a:xfrm>
            <a:off x="7102623" y="1906528"/>
            <a:ext cx="1892903" cy="1292458"/>
          </a:xfrm>
          <a:prstGeom prst="rect">
            <a:avLst/>
          </a:prstGeom>
          <a:ln>
            <a:solidFill>
              <a:schemeClr val="accent5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>
                <a:solidFill>
                  <a:schemeClr val="accent5"/>
                </a:solidFill>
              </a:rPr>
              <a:t>Hybrid solutions </a:t>
            </a:r>
            <a:r>
              <a:rPr lang="en-US" sz="1200" dirty="0"/>
              <a:t>do not seem advantageous considering limited field-free region space – esp. if considering separate temperature levels</a:t>
            </a:r>
            <a:endParaRPr lang="en-US" sz="1200" u="sng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8FEEF08-46BF-C34B-1EB9-C2B629327B07}"/>
              </a:ext>
            </a:extLst>
          </p:cNvPr>
          <p:cNvCxnSpPr>
            <a:cxnSpLocks/>
            <a:stCxn id="35" idx="5"/>
          </p:cNvCxnSpPr>
          <p:nvPr/>
        </p:nvCxnSpPr>
        <p:spPr>
          <a:xfrm>
            <a:off x="4540364" y="3462227"/>
            <a:ext cx="2479908" cy="392223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315BA013-60FB-E745-E761-6603393CBA81}"/>
              </a:ext>
            </a:extLst>
          </p:cNvPr>
          <p:cNvSpPr/>
          <p:nvPr/>
        </p:nvSpPr>
        <p:spPr>
          <a:xfrm>
            <a:off x="4355976" y="3223259"/>
            <a:ext cx="216024" cy="279969"/>
          </a:xfrm>
          <a:prstGeom prst="ellipse">
            <a:avLst/>
          </a:prstGeom>
          <a:noFill/>
          <a:ln w="127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F8FCB8A9-3B7D-8971-2D23-3EA82E448F78}"/>
              </a:ext>
            </a:extLst>
          </p:cNvPr>
          <p:cNvSpPr txBox="1">
            <a:spLocks/>
          </p:cNvSpPr>
          <p:nvPr/>
        </p:nvSpPr>
        <p:spPr>
          <a:xfrm>
            <a:off x="7102624" y="3230917"/>
            <a:ext cx="1892901" cy="1667401"/>
          </a:xfrm>
          <a:prstGeom prst="rect">
            <a:avLst/>
          </a:prstGeom>
          <a:ln>
            <a:solidFill>
              <a:schemeClr val="accent5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indent="-1080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2PF H</a:t>
            </a:r>
            <a:r>
              <a:rPr lang="en-US" sz="1200" baseline="-25000" dirty="0"/>
              <a:t>2</a:t>
            </a:r>
            <a:r>
              <a:rPr lang="en-US" sz="1200" dirty="0"/>
              <a:t> can provide stable </a:t>
            </a:r>
            <a:r>
              <a:rPr lang="en-US" sz="1200" i="1" dirty="0"/>
              <a:t>T</a:t>
            </a:r>
            <a:r>
              <a:rPr lang="en-US" sz="1200" dirty="0"/>
              <a:t> along magnet string with low mass flow rates, small pipes</a:t>
            </a:r>
          </a:p>
          <a:p>
            <a:pPr marL="108000" indent="-1080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Safety assessment → will be considered only if critically necessary</a:t>
            </a:r>
          </a:p>
          <a:p>
            <a:pPr marL="108000" indent="-1080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“Hindenburg syndrome” to overcome</a:t>
            </a:r>
          </a:p>
        </p:txBody>
      </p:sp>
    </p:spTree>
    <p:extLst>
      <p:ext uri="{BB962C8B-B14F-4D97-AF65-F5344CB8AC3E}">
        <p14:creationId xmlns:p14="http://schemas.microsoft.com/office/powerpoint/2010/main" val="173936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2684A6-8757-4216-0090-08C9E7BBE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238494-BC77-C336-84B2-4239BB49B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modes (II) 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8F8416FB-A630-BDB8-F0B7-ACDEDAE1FCB2}"/>
              </a:ext>
            </a:extLst>
          </p:cNvPr>
          <p:cNvSpPr txBox="1">
            <a:spLocks/>
          </p:cNvSpPr>
          <p:nvPr/>
        </p:nvSpPr>
        <p:spPr>
          <a:xfrm>
            <a:off x="457200" y="1131590"/>
            <a:ext cx="8219256" cy="14991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Cooling </a:t>
            </a:r>
            <a:r>
              <a:rPr lang="en-GB" sz="1600" b="1" dirty="0"/>
              <a:t>mode </a:t>
            </a:r>
            <a:r>
              <a:rPr lang="en-GB" sz="1600" dirty="0"/>
              <a:t>(and </a:t>
            </a:r>
            <a:r>
              <a:rPr lang="en-GB" sz="1600" b="1" dirty="0"/>
              <a:t>temperature</a:t>
            </a:r>
            <a:r>
              <a:rPr lang="en-GB" sz="1600" dirty="0"/>
              <a:t>) will depend on the </a:t>
            </a:r>
            <a:r>
              <a:rPr lang="en-GB" sz="1600" b="1" dirty="0">
                <a:solidFill>
                  <a:schemeClr val="accent5"/>
                </a:solidFill>
              </a:rPr>
              <a:t>choice of conductor</a:t>
            </a:r>
            <a:r>
              <a:rPr lang="en-GB" sz="1600" dirty="0"/>
              <a:t>, which depends on the </a:t>
            </a:r>
            <a:r>
              <a:rPr lang="en-GB" sz="1600" b="1" dirty="0"/>
              <a:t>maturity level </a:t>
            </a:r>
            <a:r>
              <a:rPr lang="en-GB" sz="1600" dirty="0"/>
              <a:t>of the technology and on the </a:t>
            </a:r>
            <a:r>
              <a:rPr lang="en-GB" sz="1600" b="1" dirty="0"/>
              <a:t>timescale of construction</a:t>
            </a:r>
          </a:p>
          <a:p>
            <a:r>
              <a:rPr lang="en-GB" sz="1600" b="1" dirty="0"/>
              <a:t>Limitations</a:t>
            </a:r>
            <a:r>
              <a:rPr lang="en-GB" sz="1600" dirty="0"/>
              <a:t> will be the </a:t>
            </a:r>
            <a:r>
              <a:rPr lang="en-GB" sz="1600" b="1" dirty="0"/>
              <a:t>arc cell </a:t>
            </a:r>
            <a:r>
              <a:rPr lang="en-GB" sz="1600" dirty="0"/>
              <a:t>and </a:t>
            </a:r>
            <a:r>
              <a:rPr lang="en-GB" sz="1600" b="1" dirty="0"/>
              <a:t>sector length</a:t>
            </a:r>
            <a:r>
              <a:rPr lang="en-GB" sz="1600" dirty="0"/>
              <a:t>, driven by deliverable </a:t>
            </a:r>
            <a:r>
              <a:rPr lang="en-GB" sz="1600" b="1" dirty="0"/>
              <a:t>mass flow rate </a:t>
            </a:r>
            <a:r>
              <a:rPr lang="en-GB" sz="1600" dirty="0"/>
              <a:t>and </a:t>
            </a:r>
            <a:r>
              <a:rPr lang="en-GB" sz="1600" b="1" dirty="0"/>
              <a:t>pressure drop </a:t>
            </a:r>
            <a:r>
              <a:rPr lang="en-GB" sz="1600" dirty="0"/>
              <a:t>on the magnets and distribution line</a:t>
            </a:r>
            <a:endParaRPr lang="en-GB" sz="1600" b="1" dirty="0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D5E505B2-9696-A022-0C36-9811D946C111}"/>
              </a:ext>
            </a:extLst>
          </p:cNvPr>
          <p:cNvSpPr txBox="1">
            <a:spLocks/>
          </p:cNvSpPr>
          <p:nvPr/>
        </p:nvSpPr>
        <p:spPr>
          <a:xfrm>
            <a:off x="476211" y="2325159"/>
            <a:ext cx="5916724" cy="493182"/>
          </a:xfrm>
          <a:prstGeom prst="rect">
            <a:avLst/>
          </a:prstGeom>
          <a:ln>
            <a:solidFill>
              <a:schemeClr val="accent5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/>
              <a:t>We consider </a:t>
            </a:r>
            <a:r>
              <a:rPr lang="en-US" sz="1400" b="1" dirty="0">
                <a:solidFill>
                  <a:schemeClr val="accent5"/>
                </a:solidFill>
              </a:rPr>
              <a:t>4 cm absorber</a:t>
            </a:r>
            <a:r>
              <a:rPr lang="en-US" sz="1400" dirty="0">
                <a:solidFill>
                  <a:schemeClr val="accent5"/>
                </a:solidFill>
              </a:rPr>
              <a:t>, </a:t>
            </a:r>
            <a:r>
              <a:rPr lang="en-US" sz="1400" b="1" dirty="0">
                <a:solidFill>
                  <a:schemeClr val="accent5"/>
                </a:solidFill>
              </a:rPr>
              <a:t>with heat intercept </a:t>
            </a:r>
            <a:r>
              <a:rPr lang="en-US" sz="1400" dirty="0"/>
              <a:t>at 80 K between absorber and coil, and outer thermal shield at 80 K </a:t>
            </a:r>
            <a:r>
              <a:rPr lang="en-US" sz="1400" b="1" dirty="0">
                <a:solidFill>
                  <a:schemeClr val="accent5"/>
                </a:solidFill>
              </a:rPr>
              <a:t>as the new baseline</a:t>
            </a:r>
          </a:p>
        </p:txBody>
      </p:sp>
      <p:pic>
        <p:nvPicPr>
          <p:cNvPr id="2" name="Picture 1" descr="A picture containing text, diagram, screenshot, plot&#10;&#10;Description automatically generated">
            <a:extLst>
              <a:ext uri="{FF2B5EF4-FFF2-40B4-BE49-F238E27FC236}">
                <a16:creationId xmlns:a16="http://schemas.microsoft.com/office/drawing/2014/main" id="{DF5180A8-C076-7513-660E-4AE0A0EC4A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51" r="16138"/>
          <a:stretch/>
        </p:blipFill>
        <p:spPr>
          <a:xfrm>
            <a:off x="278191" y="3098377"/>
            <a:ext cx="6326863" cy="1777629"/>
          </a:xfrm>
          <a:prstGeom prst="rect">
            <a:avLst/>
          </a:prstGeom>
        </p:spPr>
      </p:pic>
      <p:pic>
        <p:nvPicPr>
          <p:cNvPr id="5" name="Picture 4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059B7306-7149-DDF1-DC70-A9CCE7CE5B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69" r="20000"/>
          <a:stretch/>
        </p:blipFill>
        <p:spPr>
          <a:xfrm>
            <a:off x="6536400" y="2086059"/>
            <a:ext cx="2548888" cy="242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645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C00419-C506-B5A5-0CF4-A3412879C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A675EF-ECDB-3089-3018-AE90FFDE1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Overall cooling scheme definition (cell and sector length) is an iterative process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D12EE9-85D9-6FAC-66E9-1049C1B23CB9}"/>
              </a:ext>
            </a:extLst>
          </p:cNvPr>
          <p:cNvSpPr txBox="1"/>
          <p:nvPr/>
        </p:nvSpPr>
        <p:spPr>
          <a:xfrm>
            <a:off x="123083" y="1597605"/>
            <a:ext cx="2093441" cy="369332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Cost and availability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B0308E2F-8E15-EC74-9B86-3D5B833808C9}"/>
              </a:ext>
            </a:extLst>
          </p:cNvPr>
          <p:cNvSpPr/>
          <p:nvPr/>
        </p:nvSpPr>
        <p:spPr>
          <a:xfrm>
            <a:off x="2212319" y="1677453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31ADBB-81D9-E32B-7ADA-F9B7D308624F}"/>
              </a:ext>
            </a:extLst>
          </p:cNvPr>
          <p:cNvSpPr txBox="1"/>
          <p:nvPr/>
        </p:nvSpPr>
        <p:spPr>
          <a:xfrm>
            <a:off x="2571030" y="1434853"/>
            <a:ext cx="3685075" cy="73866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08000" indent="-108000"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Availability decreases with # of cryoplants</a:t>
            </a: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Inversely, fewer cryoplants → longer sector length </a:t>
            </a: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Max. 10 cryoplants in a 10 km 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267E986-BB09-AC72-9757-71B5B38634CC}"/>
                  </a:ext>
                </a:extLst>
              </p:cNvPr>
              <p:cNvSpPr txBox="1"/>
              <p:nvPr/>
            </p:nvSpPr>
            <p:spPr>
              <a:xfrm>
                <a:off x="102295" y="2387084"/>
                <a:ext cx="2120931" cy="369332"/>
              </a:xfrm>
              <a:prstGeom prst="rect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36000" rIns="36000">
                <a:spAutoFit/>
              </a:bodyPr>
              <a:lstStyle/>
              <a:p>
                <a:pPr algn="ctr"/>
                <a:r>
                  <a:rPr lang="en-GB" b="1" dirty="0">
                    <a:latin typeface="Arial Narrow" panose="020B0606020202030204" pitchFamily="34" charset="0"/>
                  </a:rPr>
                  <a:t>Limited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acc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>
                    <a:latin typeface="Arial Narrow" panose="020B0606020202030204" pitchFamily="34" charset="0"/>
                  </a:rPr>
                  <a:t>/ cryoplant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267E986-BB09-AC72-9757-71B5B38634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95" y="2387084"/>
                <a:ext cx="2120931" cy="369332"/>
              </a:xfrm>
              <a:prstGeom prst="rect">
                <a:avLst/>
              </a:prstGeom>
              <a:blipFill>
                <a:blip r:embed="rId2"/>
                <a:stretch>
                  <a:fillRect l="-1989" t="-4688" r="-1420" b="-23438"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0CC0E450-E42E-1417-7C8E-9872BE66944F}"/>
              </a:ext>
            </a:extLst>
          </p:cNvPr>
          <p:cNvSpPr txBox="1"/>
          <p:nvPr/>
        </p:nvSpPr>
        <p:spPr>
          <a:xfrm>
            <a:off x="129785" y="4034779"/>
            <a:ext cx="2093441" cy="369332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Arial Narrow" panose="020B0606020202030204" pitchFamily="34" charset="0"/>
              </a:rPr>
              <a:t>Max. </a:t>
            </a:r>
            <a:r>
              <a:rPr lang="el-GR" b="1" dirty="0">
                <a:latin typeface="Arial Narrow" panose="020B0606020202030204" pitchFamily="34" charset="0"/>
              </a:rPr>
              <a:t>Δ</a:t>
            </a:r>
            <a:r>
              <a:rPr lang="en-GB" b="1" dirty="0">
                <a:latin typeface="Arial Narrow" panose="020B0606020202030204" pitchFamily="34" charset="0"/>
              </a:rPr>
              <a:t>p / arc cell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C7CC5B82-538F-5C56-594B-F91BE2846A93}"/>
              </a:ext>
            </a:extLst>
          </p:cNvPr>
          <p:cNvSpPr/>
          <p:nvPr/>
        </p:nvSpPr>
        <p:spPr>
          <a:xfrm>
            <a:off x="2212319" y="2465588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40510595-5C48-EA38-02D9-DF0F4BA5FF2E}"/>
              </a:ext>
            </a:extLst>
          </p:cNvPr>
          <p:cNvSpPr/>
          <p:nvPr/>
        </p:nvSpPr>
        <p:spPr>
          <a:xfrm>
            <a:off x="2223226" y="4117221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66984F4-7720-FBC8-596F-D396CF3743A1}"/>
                  </a:ext>
                </a:extLst>
              </p:cNvPr>
              <p:cNvSpPr txBox="1"/>
              <p:nvPr/>
            </p:nvSpPr>
            <p:spPr>
              <a:xfrm>
                <a:off x="2544868" y="3957835"/>
                <a:ext cx="4548728" cy="52322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108000" indent="-108000">
                  <a:buFont typeface="Arial" panose="020B0604020202020204" pitchFamily="34" charset="0"/>
                  <a:buChar char="•"/>
                </a:pPr>
                <a:r>
                  <a:rPr lang="el-GR" sz="1400" dirty="0">
                    <a:latin typeface="Arial Narrow" panose="020B0606020202030204" pitchFamily="34" charset="0"/>
                  </a:rPr>
                  <a:t>Δ</a:t>
                </a:r>
                <a:r>
                  <a:rPr lang="en-US" sz="1400" dirty="0">
                    <a:latin typeface="Arial Narrow" panose="020B0606020202030204" pitchFamily="34" charset="0"/>
                  </a:rPr>
                  <a:t>p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̇"/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latin typeface="Arial Narrow" panose="020B0606020202030204" pitchFamily="34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 cell length dictated by max. </a:t>
                </a:r>
                <a:r>
                  <a:rPr lang="el-GR" sz="1400" dirty="0">
                    <a:latin typeface="Arial Narrow" panose="020B0606020202030204" pitchFamily="34" charset="0"/>
                  </a:rPr>
                  <a:t>Δ</a:t>
                </a:r>
                <a:r>
                  <a:rPr lang="en-US" sz="1400" dirty="0">
                    <a:latin typeface="Arial Narrow" panose="020B0606020202030204" pitchFamily="34" charset="0"/>
                  </a:rPr>
                  <a:t>p in coil</a:t>
                </a:r>
              </a:p>
              <a:p>
                <a:pPr marL="108000" indent="-10800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Arial Narrow" panose="020B0606020202030204" pitchFamily="34" charset="0"/>
                  </a:rPr>
                  <a:t>2PF: cannot go into sub-atm pressure (~50 mbar available)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66984F4-7720-FBC8-596F-D396CF3743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4868" y="3957835"/>
                <a:ext cx="4548728" cy="523220"/>
              </a:xfrm>
              <a:prstGeom prst="rect">
                <a:avLst/>
              </a:prstGeom>
              <a:blipFill>
                <a:blip r:embed="rId3"/>
                <a:stretch>
                  <a:fillRect l="-134" t="-1163" b="-1162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Picture 38">
            <a:extLst>
              <a:ext uri="{FF2B5EF4-FFF2-40B4-BE49-F238E27FC236}">
                <a16:creationId xmlns:a16="http://schemas.microsoft.com/office/drawing/2014/main" id="{551157CB-A970-1E8F-4DF4-392EE26DF2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106" y="1108051"/>
            <a:ext cx="2286612" cy="107258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D8E8BF94-9907-B76F-E875-9E0E3415F1DB}"/>
              </a:ext>
            </a:extLst>
          </p:cNvPr>
          <p:cNvSpPr txBox="1"/>
          <p:nvPr/>
        </p:nvSpPr>
        <p:spPr>
          <a:xfrm>
            <a:off x="138534" y="3221473"/>
            <a:ext cx="2093441" cy="369332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 Narrow" panose="020B0606020202030204" pitchFamily="34" charset="0"/>
              </a:rPr>
              <a:t>Local heat extraction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A4B1ABBA-0554-200A-3876-38E47B082141}"/>
              </a:ext>
            </a:extLst>
          </p:cNvPr>
          <p:cNvSpPr/>
          <p:nvPr/>
        </p:nvSpPr>
        <p:spPr>
          <a:xfrm>
            <a:off x="2231975" y="3297650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9CAEDBD-2974-6611-78F0-8C1C9B4F5990}"/>
                  </a:ext>
                </a:extLst>
              </p:cNvPr>
              <p:cNvSpPr txBox="1"/>
              <p:nvPr/>
            </p:nvSpPr>
            <p:spPr>
              <a:xfrm>
                <a:off x="2544868" y="2417861"/>
                <a:ext cx="5997850" cy="30777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108000" indent="-10800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 Narrow" panose="020B0606020202030204" pitchFamily="34" charset="0"/>
                  </a:rPr>
                  <a:t>Higher heat load 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𝑠𝑒𝑐𝑡𝑜𝑟</m:t>
                        </m:r>
                      </m:sub>
                    </m:sSub>
                  </m:oMath>
                </a14:m>
                <a:r>
                  <a:rPr lang="en-GB" sz="1400" dirty="0">
                    <a:latin typeface="Arial Narrow" panose="020B0606020202030204" pitchFamily="34" charset="0"/>
                  </a:rPr>
                  <a:t> increases → shorter sector length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9CAEDBD-2974-6611-78F0-8C1C9B4F59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4868" y="2417861"/>
                <a:ext cx="5997850" cy="307777"/>
              </a:xfrm>
              <a:prstGeom prst="rect">
                <a:avLst/>
              </a:prstGeom>
              <a:blipFill>
                <a:blip r:embed="rId5"/>
                <a:stretch>
                  <a:fillRect l="-102" t="-4000" b="-2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C431F04-0F5B-4910-3584-34F67AB5A894}"/>
                  </a:ext>
                </a:extLst>
              </p:cNvPr>
              <p:cNvSpPr txBox="1"/>
              <p:nvPr/>
            </p:nvSpPr>
            <p:spPr>
              <a:xfrm>
                <a:off x="2562980" y="3125558"/>
                <a:ext cx="5267492" cy="52322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108000" indent="-10800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Arial Narrow" panose="020B0606020202030204" pitchFamily="34" charset="0"/>
                  </a:rPr>
                  <a:t>Coil design complexity increases with heat load; difficult above 10 W/m</a:t>
                </a:r>
              </a:p>
              <a:p>
                <a:pPr marL="108000" indent="-1080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sz="1400" dirty="0">
                    <a:latin typeface="Arial Narrow" panose="020B0606020202030204" pitchFamily="34" charset="0"/>
                  </a:rPr>
                  <a:t> is directly proportional to heat load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C431F04-0F5B-4910-3584-34F67AB5A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2980" y="3125558"/>
                <a:ext cx="5267492" cy="523220"/>
              </a:xfrm>
              <a:prstGeom prst="rect">
                <a:avLst/>
              </a:prstGeom>
              <a:blipFill>
                <a:blip r:embed="rId6"/>
                <a:stretch>
                  <a:fillRect l="-116" t="-2326" b="-1046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ontent Placeholder 1">
                <a:extLst>
                  <a:ext uri="{FF2B5EF4-FFF2-40B4-BE49-F238E27FC236}">
                    <a16:creationId xmlns:a16="http://schemas.microsoft.com/office/drawing/2014/main" id="{4F21C72F-6C1D-1B74-07CD-70119FDC593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26672" y="3527066"/>
                <a:ext cx="2093441" cy="780086"/>
              </a:xfrm>
              <a:prstGeom prst="rect">
                <a:avLst/>
              </a:prstGeom>
              <a:ln w="19050">
                <a:solidFill>
                  <a:schemeClr val="accent5"/>
                </a:solidFill>
              </a:ln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Clr>
                    <a:schemeClr val="accent5"/>
                  </a:buClr>
                  <a:buNone/>
                </a:pPr>
                <a:r>
                  <a:rPr lang="en-US" sz="1200" dirty="0"/>
                  <a:t>These </a:t>
                </a:r>
                <a:r>
                  <a:rPr lang="en-US" sz="1200" b="1" dirty="0">
                    <a:solidFill>
                      <a:schemeClr val="accent5"/>
                    </a:solidFill>
                  </a:rPr>
                  <a:t>constraints</a:t>
                </a:r>
                <a:r>
                  <a:rPr lang="en-US" sz="1200" dirty="0"/>
                  <a:t> (max. </a:t>
                </a:r>
                <a:r>
                  <a:rPr lang="el-GR" sz="1200" dirty="0">
                    <a:latin typeface="Arial Narrow" panose="020B0606020202030204" pitchFamily="34" charset="0"/>
                  </a:rPr>
                  <a:t>Δ</a:t>
                </a:r>
                <a:r>
                  <a:rPr lang="en-US" sz="1200" dirty="0">
                    <a:latin typeface="Arial Narrow" panose="020B0606020202030204" pitchFamily="34" charset="0"/>
                  </a:rPr>
                  <a:t>p, max.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sz="1200" dirty="0">
                    <a:latin typeface="Arial Narrow" panose="020B0606020202030204" pitchFamily="34" charset="0"/>
                  </a:rPr>
                  <a:t>) that limit the cell and sector length are also </a:t>
                </a:r>
                <a:r>
                  <a:rPr lang="en-US" sz="1200" b="1" dirty="0">
                    <a:solidFill>
                      <a:schemeClr val="accent5"/>
                    </a:solidFill>
                    <a:latin typeface="Arial Narrow" panose="020B0606020202030204" pitchFamily="34" charset="0"/>
                  </a:rPr>
                  <a:t>valid for the absorber cooling circuit !</a:t>
                </a:r>
                <a:endParaRPr lang="en-US" sz="1200" b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53" name="Content Placeholder 1">
                <a:extLst>
                  <a:ext uri="{FF2B5EF4-FFF2-40B4-BE49-F238E27FC236}">
                    <a16:creationId xmlns:a16="http://schemas.microsoft.com/office/drawing/2014/main" id="{4F21C72F-6C1D-1B74-07CD-70119FDC59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6672" y="3527066"/>
                <a:ext cx="2093441" cy="780086"/>
              </a:xfrm>
              <a:prstGeom prst="rect">
                <a:avLst/>
              </a:prstGeom>
              <a:blipFill>
                <a:blip r:embed="rId7"/>
                <a:stretch>
                  <a:fillRect t="-763" b="-9160"/>
                </a:stretch>
              </a:blipFill>
              <a:ln w="19050"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8681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2684A6-8757-4216-0090-08C9E7BBE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2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9A87B8B2-75DA-7717-00E4-0846B71BD5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85" t="8125" r="50616" b="49102"/>
          <a:stretch/>
        </p:blipFill>
        <p:spPr>
          <a:xfrm>
            <a:off x="5742046" y="443260"/>
            <a:ext cx="3401954" cy="19844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34B502-3483-165D-1D63-CE503892A564}"/>
              </a:ext>
            </a:extLst>
          </p:cNvPr>
          <p:cNvSpPr txBox="1"/>
          <p:nvPr/>
        </p:nvSpPr>
        <p:spPr>
          <a:xfrm>
            <a:off x="6156176" y="635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C75B3"/>
                </a:solidFill>
              </a:rPr>
              <a:t>N</a:t>
            </a:r>
            <a:r>
              <a:rPr lang="en-GB" baseline="-25000" dirty="0">
                <a:solidFill>
                  <a:srgbClr val="1C75B3"/>
                </a:solidFill>
              </a:rPr>
              <a:t>2</a:t>
            </a:r>
            <a:endParaRPr lang="en-GB" dirty="0">
              <a:solidFill>
                <a:srgbClr val="1C75B3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133382-7E25-4197-DDF7-DA7A2FAC6A77}"/>
              </a:ext>
            </a:extLst>
          </p:cNvPr>
          <p:cNvSpPr txBox="1"/>
          <p:nvPr/>
        </p:nvSpPr>
        <p:spPr>
          <a:xfrm>
            <a:off x="8077200" y="9319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7903"/>
                </a:solidFill>
              </a:rPr>
              <a:t>CO</a:t>
            </a:r>
            <a:r>
              <a:rPr lang="en-GB" baseline="-25000" dirty="0">
                <a:solidFill>
                  <a:srgbClr val="FF7903"/>
                </a:solidFill>
              </a:rPr>
              <a:t>2</a:t>
            </a:r>
            <a:endParaRPr lang="en-GB" dirty="0">
              <a:solidFill>
                <a:srgbClr val="FF7903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5772A3-57DA-8954-F8FA-3B1C53814432}"/>
              </a:ext>
            </a:extLst>
          </p:cNvPr>
          <p:cNvSpPr txBox="1"/>
          <p:nvPr/>
        </p:nvSpPr>
        <p:spPr>
          <a:xfrm>
            <a:off x="7986092" y="1789952"/>
            <a:ext cx="87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49C24"/>
                </a:solidFill>
              </a:rPr>
              <a:t>Water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238494-BC77-C336-84B2-4239BB49B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Considerations for absorber cooling options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E862935-2DA6-2F25-9FBF-847F9A472EFA}"/>
              </a:ext>
            </a:extLst>
          </p:cNvPr>
          <p:cNvSpPr txBox="1">
            <a:spLocks/>
          </p:cNvSpPr>
          <p:nvPr/>
        </p:nvSpPr>
        <p:spPr>
          <a:xfrm>
            <a:off x="419100" y="1246109"/>
            <a:ext cx="8003232" cy="118162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From initial assumptions: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		</a:t>
            </a:r>
            <a:r>
              <a:rPr lang="en-GB" sz="1400" b="1" dirty="0"/>
              <a:t>Absorber temperature: </a:t>
            </a:r>
            <a:r>
              <a:rPr lang="en-GB" sz="1400" dirty="0"/>
              <a:t>80 K, 100 K, 230 K, 250 K, 300 K</a:t>
            </a:r>
          </a:p>
          <a:p>
            <a:endParaRPr lang="en-GB" sz="1400" b="1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3F01DE0-2E53-FBCF-0A93-3ED706070A00}"/>
              </a:ext>
            </a:extLst>
          </p:cNvPr>
          <p:cNvGrpSpPr/>
          <p:nvPr/>
        </p:nvGrpSpPr>
        <p:grpSpPr>
          <a:xfrm>
            <a:off x="460527" y="1685164"/>
            <a:ext cx="3432332" cy="2587079"/>
            <a:chOff x="460527" y="1685164"/>
            <a:chExt cx="3432332" cy="258707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317271A-85AE-F145-D348-C1BDB5F457CD}"/>
                </a:ext>
              </a:extLst>
            </p:cNvPr>
            <p:cNvGrpSpPr/>
            <p:nvPr/>
          </p:nvGrpSpPr>
          <p:grpSpPr>
            <a:xfrm>
              <a:off x="486947" y="2427734"/>
              <a:ext cx="1737846" cy="1844509"/>
              <a:chOff x="2647794" y="2931788"/>
              <a:chExt cx="1737846" cy="1844509"/>
            </a:xfrm>
          </p:grpSpPr>
          <p:pic>
            <p:nvPicPr>
              <p:cNvPr id="11" name="Picture 10" descr="A picture containing text, screenshot, diagram, font&#10;&#10;Description automatically generated">
                <a:extLst>
                  <a:ext uri="{FF2B5EF4-FFF2-40B4-BE49-F238E27FC236}">
                    <a16:creationId xmlns:a16="http://schemas.microsoft.com/office/drawing/2014/main" id="{99EC6544-D4E5-5E10-CBE3-BD9F264B5E2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0362" t="6151" r="58376"/>
              <a:stretch/>
            </p:blipFill>
            <p:spPr>
              <a:xfrm>
                <a:off x="2714078" y="2931788"/>
                <a:ext cx="1671562" cy="1844509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477FBF-F2D3-DE9E-E567-B2890A464143}"/>
                  </a:ext>
                </a:extLst>
              </p:cNvPr>
              <p:cNvSpPr/>
              <p:nvPr/>
            </p:nvSpPr>
            <p:spPr>
              <a:xfrm>
                <a:off x="3055071" y="4436815"/>
                <a:ext cx="1116000" cy="151200"/>
              </a:xfrm>
              <a:prstGeom prst="rect">
                <a:avLst/>
              </a:prstGeom>
              <a:solidFill>
                <a:srgbClr val="00B050">
                  <a:alpha val="25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64E5295-865E-720E-C2CC-67804A157A25}"/>
                  </a:ext>
                </a:extLst>
              </p:cNvPr>
              <p:cNvSpPr/>
              <p:nvPr/>
            </p:nvSpPr>
            <p:spPr>
              <a:xfrm>
                <a:off x="2647794" y="2987238"/>
                <a:ext cx="94084" cy="16873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7" name="Content Placeholder 1">
              <a:extLst>
                <a:ext uri="{FF2B5EF4-FFF2-40B4-BE49-F238E27FC236}">
                  <a16:creationId xmlns:a16="http://schemas.microsoft.com/office/drawing/2014/main" id="{25537766-DBA1-96B2-47F6-6BC753A9CBEE}"/>
                </a:ext>
              </a:extLst>
            </p:cNvPr>
            <p:cNvSpPr txBox="1">
              <a:spLocks/>
            </p:cNvSpPr>
            <p:nvPr/>
          </p:nvSpPr>
          <p:spPr>
            <a:xfrm>
              <a:off x="460527" y="2161975"/>
              <a:ext cx="1883501" cy="30294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400" b="1" dirty="0">
                  <a:solidFill>
                    <a:schemeClr val="accent1"/>
                  </a:solidFill>
                </a:rPr>
                <a:t>Cooling effort too high</a:t>
              </a:r>
            </a:p>
            <a:p>
              <a:endParaRPr lang="en-GB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18" name="Multiplication Sign 17">
              <a:extLst>
                <a:ext uri="{FF2B5EF4-FFF2-40B4-BE49-F238E27FC236}">
                  <a16:creationId xmlns:a16="http://schemas.microsoft.com/office/drawing/2014/main" id="{6F480782-8ABE-7F8E-B943-EE6A5C8CCDC5}"/>
                </a:ext>
              </a:extLst>
            </p:cNvPr>
            <p:cNvSpPr/>
            <p:nvPr/>
          </p:nvSpPr>
          <p:spPr>
            <a:xfrm>
              <a:off x="2822612" y="1685164"/>
              <a:ext cx="1070247" cy="304996"/>
            </a:xfrm>
            <a:prstGeom prst="mathMultiply">
              <a:avLst>
                <a:gd name="adj1" fmla="val 8946"/>
              </a:avLst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5D1D902-D0FE-7EFB-92CD-6E046B0E79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7481" y="1946990"/>
              <a:ext cx="1070254" cy="333856"/>
            </a:xfrm>
            <a:prstGeom prst="straightConnector1">
              <a:avLst/>
            </a:prstGeom>
            <a:ln w="1270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757B236-7D59-F931-9486-1CAA2170F0C1}"/>
              </a:ext>
            </a:extLst>
          </p:cNvPr>
          <p:cNvGrpSpPr/>
          <p:nvPr/>
        </p:nvGrpSpPr>
        <p:grpSpPr>
          <a:xfrm>
            <a:off x="2574777" y="1677610"/>
            <a:ext cx="1830530" cy="2581458"/>
            <a:chOff x="2537714" y="1684423"/>
            <a:chExt cx="1830530" cy="258145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0D5135BD-CEF9-CD67-182F-7EDA567EE798}"/>
                </a:ext>
              </a:extLst>
            </p:cNvPr>
            <p:cNvGrpSpPr/>
            <p:nvPr/>
          </p:nvGrpSpPr>
          <p:grpSpPr>
            <a:xfrm>
              <a:off x="2842886" y="1684423"/>
              <a:ext cx="1479870" cy="918020"/>
              <a:chOff x="509972" y="1750767"/>
              <a:chExt cx="1479870" cy="918020"/>
            </a:xfrm>
          </p:grpSpPr>
          <p:sp>
            <p:nvSpPr>
              <p:cNvPr id="36" name="Content Placeholder 1">
                <a:extLst>
                  <a:ext uri="{FF2B5EF4-FFF2-40B4-BE49-F238E27FC236}">
                    <a16:creationId xmlns:a16="http://schemas.microsoft.com/office/drawing/2014/main" id="{A63C63A5-F484-7BFD-8ECD-FDA082ADAF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9972" y="2365846"/>
                <a:ext cx="1479870" cy="302941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GB" sz="1400" b="1" dirty="0" err="1">
                    <a:solidFill>
                      <a:schemeClr val="accent1"/>
                    </a:solidFill>
                  </a:rPr>
                  <a:t>Δp</a:t>
                </a:r>
                <a:r>
                  <a:rPr lang="en-GB" sz="1400" b="1" dirty="0">
                    <a:solidFill>
                      <a:schemeClr val="accent1"/>
                    </a:solidFill>
                  </a:rPr>
                  <a:t> too high even for short cells, CO</a:t>
                </a:r>
                <a:r>
                  <a:rPr lang="en-GB" sz="1400" b="1" baseline="-25000" dirty="0">
                    <a:solidFill>
                      <a:schemeClr val="accent1"/>
                    </a:solidFill>
                  </a:rPr>
                  <a:t>2</a:t>
                </a:r>
                <a:r>
                  <a:rPr lang="en-GB" sz="1400" b="1" dirty="0">
                    <a:solidFill>
                      <a:schemeClr val="accent1"/>
                    </a:solidFill>
                  </a:rPr>
                  <a:t> solidifies </a:t>
                </a:r>
                <a:br>
                  <a:rPr lang="en-GB" sz="1400" b="1" dirty="0">
                    <a:solidFill>
                      <a:schemeClr val="accent1"/>
                    </a:solidFill>
                  </a:rPr>
                </a:br>
                <a:r>
                  <a:rPr lang="en-GB" sz="1400" dirty="0"/>
                  <a:t>(see spare slides)</a:t>
                </a:r>
              </a:p>
              <a:p>
                <a:pPr algn="ctr"/>
                <a:endParaRPr lang="en-GB" sz="1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7" name="Multiplication Sign 36">
                <a:extLst>
                  <a:ext uri="{FF2B5EF4-FFF2-40B4-BE49-F238E27FC236}">
                    <a16:creationId xmlns:a16="http://schemas.microsoft.com/office/drawing/2014/main" id="{F49A2401-A0AA-933C-E631-3C68C7DAF899}"/>
                  </a:ext>
                </a:extLst>
              </p:cNvPr>
              <p:cNvSpPr/>
              <p:nvPr/>
            </p:nvSpPr>
            <p:spPr>
              <a:xfrm>
                <a:off x="1440710" y="1750767"/>
                <a:ext cx="523899" cy="304996"/>
              </a:xfrm>
              <a:prstGeom prst="mathMultiply">
                <a:avLst>
                  <a:gd name="adj1" fmla="val 8946"/>
                </a:avLst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1245FF43-9A23-46AE-99F7-7EEE4AE66AE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59945" y="2022485"/>
                <a:ext cx="124365" cy="347447"/>
              </a:xfrm>
              <a:prstGeom prst="straightConnector1">
                <a:avLst/>
              </a:prstGeom>
              <a:ln w="12700"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E1CF08F3-85FF-9215-84F8-B517DC058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37714" y="3221906"/>
              <a:ext cx="1830530" cy="1043975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EADE564-4269-DD42-CFB5-9A9530A023F5}"/>
              </a:ext>
            </a:extLst>
          </p:cNvPr>
          <p:cNvGrpSpPr/>
          <p:nvPr/>
        </p:nvGrpSpPr>
        <p:grpSpPr>
          <a:xfrm>
            <a:off x="4322756" y="1712624"/>
            <a:ext cx="925779" cy="770560"/>
            <a:chOff x="4322756" y="1712624"/>
            <a:chExt cx="925779" cy="770560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8379CFBB-88B1-BA58-912A-57E7908E7F8D}"/>
                </a:ext>
              </a:extLst>
            </p:cNvPr>
            <p:cNvSpPr/>
            <p:nvPr/>
          </p:nvSpPr>
          <p:spPr>
            <a:xfrm>
              <a:off x="4322756" y="1712624"/>
              <a:ext cx="925779" cy="243517"/>
            </a:xfrm>
            <a:prstGeom prst="roundRect">
              <a:avLst/>
            </a:prstGeom>
            <a:noFill/>
            <a:ln w="19050">
              <a:solidFill>
                <a:srgbClr val="2CA02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2D91985-508A-A64C-E32D-693EBE4D5A86}"/>
                </a:ext>
              </a:extLst>
            </p:cNvPr>
            <p:cNvCxnSpPr>
              <a:cxnSpLocks/>
              <a:stCxn id="45" idx="2"/>
            </p:cNvCxnSpPr>
            <p:nvPr/>
          </p:nvCxnSpPr>
          <p:spPr>
            <a:xfrm>
              <a:off x="4785646" y="1956141"/>
              <a:ext cx="347031" cy="527043"/>
            </a:xfrm>
            <a:prstGeom prst="straightConnector1">
              <a:avLst/>
            </a:prstGeom>
            <a:ln w="12700">
              <a:solidFill>
                <a:srgbClr val="2CA02C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8" name="Table 48">
            <a:extLst>
              <a:ext uri="{FF2B5EF4-FFF2-40B4-BE49-F238E27FC236}">
                <a16:creationId xmlns:a16="http://schemas.microsoft.com/office/drawing/2014/main" id="{806CFDF9-1743-2E8F-361A-B19421E8FA81}"/>
              </a:ext>
            </a:extLst>
          </p:cNvPr>
          <p:cNvGraphicFramePr>
            <a:graphicFrameLocks noGrp="1"/>
          </p:cNvGraphicFramePr>
          <p:nvPr/>
        </p:nvGraphicFramePr>
        <p:xfrm>
          <a:off x="4498270" y="2483184"/>
          <a:ext cx="4645730" cy="23684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48577">
                  <a:extLst>
                    <a:ext uri="{9D8B030D-6E8A-4147-A177-3AD203B41FA5}">
                      <a16:colId xmlns:a16="http://schemas.microsoft.com/office/drawing/2014/main" val="2802816603"/>
                    </a:ext>
                  </a:extLst>
                </a:gridCol>
                <a:gridCol w="1157621">
                  <a:extLst>
                    <a:ext uri="{9D8B030D-6E8A-4147-A177-3AD203B41FA5}">
                      <a16:colId xmlns:a16="http://schemas.microsoft.com/office/drawing/2014/main" val="3038288285"/>
                    </a:ext>
                  </a:extLst>
                </a:gridCol>
                <a:gridCol w="1939532">
                  <a:extLst>
                    <a:ext uri="{9D8B030D-6E8A-4147-A177-3AD203B41FA5}">
                      <a16:colId xmlns:a16="http://schemas.microsoft.com/office/drawing/2014/main" val="1235001150"/>
                    </a:ext>
                  </a:extLst>
                </a:gridCol>
              </a:tblGrid>
              <a:tr h="23349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T level</a:t>
                      </a:r>
                      <a:endParaRPr lang="en-GB" sz="105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250 K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300 K</a:t>
                      </a:r>
                      <a:endParaRPr lang="en-GB" sz="10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337498"/>
                  </a:ext>
                </a:extLst>
              </a:tr>
              <a:tr h="26462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Fluid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</a:t>
                      </a:r>
                      <a:r>
                        <a:rPr lang="en-US" sz="1050" baseline="-25000" dirty="0"/>
                        <a:t>2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Water</a:t>
                      </a:r>
                      <a:endParaRPr lang="en-GB" sz="10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111649"/>
                  </a:ext>
                </a:extLst>
              </a:tr>
              <a:tr h="26462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Mass flow rate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00B050"/>
                          </a:solidFill>
                        </a:rPr>
                        <a:t>+</a:t>
                      </a:r>
                      <a:endParaRPr lang="en-GB" sz="105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 +/-       </a:t>
                      </a:r>
                      <a:r>
                        <a:rPr lang="en-US" sz="1050" dirty="0"/>
                        <a:t>(10x higher)</a:t>
                      </a:r>
                      <a:endParaRPr lang="en-GB" sz="10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314981"/>
                  </a:ext>
                </a:extLst>
              </a:tr>
              <a:tr h="26462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Operating pressure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/>
                        <a:t>+/-   </a:t>
                      </a:r>
                      <a:r>
                        <a:rPr lang="en-US" sz="1050" b="0" dirty="0"/>
                        <a:t>(</a:t>
                      </a:r>
                      <a:r>
                        <a:rPr lang="en-US" sz="1050" dirty="0"/>
                        <a:t>60+ bara)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 </a:t>
                      </a:r>
                      <a:r>
                        <a:rPr lang="en-US" sz="1050" b="1" dirty="0">
                          <a:solidFill>
                            <a:srgbClr val="00B050"/>
                          </a:solidFill>
                        </a:rPr>
                        <a:t>+</a:t>
                      </a:r>
                      <a:r>
                        <a:rPr lang="en-US" sz="1050" b="1" dirty="0"/>
                        <a:t>         </a:t>
                      </a:r>
                      <a:r>
                        <a:rPr lang="en-US" sz="1050" dirty="0"/>
                        <a:t>(3-10 bara)</a:t>
                      </a:r>
                      <a:endParaRPr lang="en-GB" sz="10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1152407"/>
                  </a:ext>
                </a:extLst>
              </a:tr>
              <a:tr h="264624">
                <a:tc>
                  <a:txBody>
                    <a:bodyPr/>
                    <a:lstStyle/>
                    <a:p>
                      <a:pPr algn="ctr"/>
                      <a:r>
                        <a:rPr lang="el-GR" sz="1050" dirty="0"/>
                        <a:t>Δ</a:t>
                      </a:r>
                      <a:r>
                        <a:rPr lang="en-US" sz="1050" dirty="0"/>
                        <a:t>p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/>
                        <a:t>+/-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>
                          <a:solidFill>
                            <a:srgbClr val="00B050"/>
                          </a:solidFill>
                        </a:rPr>
                        <a:t> +         </a:t>
                      </a:r>
                      <a:r>
                        <a:rPr lang="en-US" sz="1050" b="0" dirty="0"/>
                        <a:t>(smaller pipes)</a:t>
                      </a:r>
                      <a:endParaRPr lang="en-GB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9617523"/>
                  </a:ext>
                </a:extLst>
              </a:tr>
              <a:tr h="264624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Heat transferred to coil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00B050"/>
                          </a:solidFill>
                        </a:rPr>
                        <a:t>+</a:t>
                      </a:r>
                      <a:endParaRPr lang="en-GB" sz="105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>
                          <a:solidFill>
                            <a:srgbClr val="C00000"/>
                          </a:solidFill>
                        </a:rPr>
                        <a:t>▬ </a:t>
                      </a:r>
                      <a:r>
                        <a:rPr lang="en-US" sz="1050" b="1" dirty="0"/>
                        <a:t>       </a:t>
                      </a:r>
                      <a:r>
                        <a:rPr lang="en-US" sz="1050" b="0" dirty="0"/>
                        <a:t>(20% higher)</a:t>
                      </a:r>
                      <a:endParaRPr lang="en-GB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3944443"/>
                  </a:ext>
                </a:extLst>
              </a:tr>
              <a:tr h="26462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COP</a:t>
                      </a:r>
                      <a:r>
                        <a:rPr lang="en-US" sz="1050" baseline="30000" dirty="0"/>
                        <a:t>-1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+/-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/>
                        <a:t> </a:t>
                      </a:r>
                      <a:r>
                        <a:rPr lang="en-US" sz="1050" b="1" dirty="0">
                          <a:solidFill>
                            <a:srgbClr val="00B050"/>
                          </a:solidFill>
                        </a:rPr>
                        <a:t>+ </a:t>
                      </a:r>
                      <a:r>
                        <a:rPr lang="en-US" sz="1050" b="1" dirty="0"/>
                        <a:t>        </a:t>
                      </a:r>
                      <a:r>
                        <a:rPr lang="en-US" sz="1050" b="0" dirty="0"/>
                        <a:t>(only </a:t>
                      </a:r>
                      <a:r>
                        <a:rPr lang="en-US" sz="1050" b="0" dirty="0" err="1"/>
                        <a:t>distrib</a:t>
                      </a:r>
                      <a:r>
                        <a:rPr lang="en-US" sz="1050" b="0" dirty="0"/>
                        <a:t>.)</a:t>
                      </a:r>
                      <a:endParaRPr lang="en-GB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1470334"/>
                  </a:ext>
                </a:extLst>
              </a:tr>
              <a:tr h="26462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Rad. hardness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rgbClr val="00B050"/>
                          </a:solidFill>
                        </a:rPr>
                        <a:t>+</a:t>
                      </a:r>
                      <a:endParaRPr lang="en-GB" sz="105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rgbClr val="C00000"/>
                          </a:solidFill>
                        </a:rPr>
                        <a:t>▬</a:t>
                      </a:r>
                      <a:r>
                        <a:rPr lang="en-US" sz="1050" b="1" dirty="0"/>
                        <a:t>         </a:t>
                      </a:r>
                      <a:r>
                        <a:rPr lang="en-US" sz="1050" b="0" dirty="0"/>
                        <a:t>(mitigation needed)</a:t>
                      </a:r>
                      <a:endParaRPr lang="en-GB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2277620"/>
                  </a:ext>
                </a:extLst>
              </a:tr>
              <a:tr h="26462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Risks to machine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rgbClr val="00B050"/>
                          </a:solidFill>
                        </a:rPr>
                        <a:t>+</a:t>
                      </a:r>
                      <a:r>
                        <a:rPr lang="en-GB" sz="105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rgbClr val="C00000"/>
                          </a:solidFill>
                        </a:rPr>
                        <a:t>▬</a:t>
                      </a:r>
                      <a:r>
                        <a:rPr lang="en-US" sz="1050" b="1" dirty="0"/>
                        <a:t>         </a:t>
                      </a:r>
                      <a:r>
                        <a:rPr lang="en-US" sz="1050" b="0" dirty="0"/>
                        <a:t>(freezing; expansion)</a:t>
                      </a:r>
                      <a:endParaRPr lang="en-GB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22243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A3FB31FF-7130-5E3F-5EC4-DAF3E1EE3208}"/>
                  </a:ext>
                </a:extLst>
              </p:cNvPr>
              <p:cNvSpPr/>
              <p:nvPr/>
            </p:nvSpPr>
            <p:spPr>
              <a:xfrm>
                <a:off x="1182985" y="4390384"/>
                <a:ext cx="2391112" cy="562936"/>
              </a:xfrm>
              <a:prstGeom prst="roundRect">
                <a:avLst/>
              </a:prstGeom>
              <a:noFill/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600" b="1" dirty="0">
                    <a:solidFill>
                      <a:schemeClr val="accent5"/>
                    </a:solidFill>
                  </a:rPr>
                  <a:t>Message: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𝒂𝒃𝒔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 ≥ 250 K</a:t>
                </a: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A3FB31FF-7130-5E3F-5EC4-DAF3E1EE32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2985" y="4390384"/>
                <a:ext cx="2391112" cy="562936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accent5"/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787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2684A6-8757-4216-0090-08C9E7BBE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238494-BC77-C336-84B2-4239BB49B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Considerations for coil cooling options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8CCA43-83E7-3CA7-4885-36A4FF153BC0}"/>
              </a:ext>
            </a:extLst>
          </p:cNvPr>
          <p:cNvSpPr txBox="1">
            <a:spLocks/>
          </p:cNvSpPr>
          <p:nvPr/>
        </p:nvSpPr>
        <p:spPr>
          <a:xfrm>
            <a:off x="2610922" y="823714"/>
            <a:ext cx="3922156" cy="364082"/>
          </a:xfrm>
          <a:prstGeom prst="flowChartAlternateProcess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>
                <a:solidFill>
                  <a:schemeClr val="accent5"/>
                </a:solidFill>
              </a:rPr>
              <a:t>Options at </a:t>
            </a:r>
            <a:r>
              <a:rPr lang="en-US" sz="1600" b="1" i="1" dirty="0">
                <a:solidFill>
                  <a:schemeClr val="accent5"/>
                </a:solidFill>
              </a:rPr>
              <a:t>T ≤ </a:t>
            </a:r>
            <a:r>
              <a:rPr lang="en-US" sz="1600" b="1" dirty="0">
                <a:solidFill>
                  <a:schemeClr val="accent5"/>
                </a:solidFill>
              </a:rPr>
              <a:t>5.5 K (Nb</a:t>
            </a:r>
            <a:r>
              <a:rPr lang="en-US" sz="1600" b="1" baseline="-25000" dirty="0">
                <a:solidFill>
                  <a:schemeClr val="accent5"/>
                </a:solidFill>
              </a:rPr>
              <a:t>3</a:t>
            </a:r>
            <a:r>
              <a:rPr lang="en-US" sz="1600" b="1" dirty="0">
                <a:solidFill>
                  <a:schemeClr val="accent5"/>
                </a:solidFill>
              </a:rPr>
              <a:t>Sn, 3 TeV machine)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217A17-2C2A-6EA8-683A-6B87F73FA0D9}"/>
              </a:ext>
            </a:extLst>
          </p:cNvPr>
          <p:cNvSpPr txBox="1"/>
          <p:nvPr/>
        </p:nvSpPr>
        <p:spPr>
          <a:xfrm>
            <a:off x="1495170" y="1766015"/>
            <a:ext cx="28484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accent5"/>
                </a:solidFill>
              </a:rPr>
              <a:t>Coil </a:t>
            </a:r>
            <a:r>
              <a:rPr lang="en-GB" sz="1200" b="1" i="1" dirty="0">
                <a:solidFill>
                  <a:schemeClr val="accent5"/>
                </a:solidFill>
              </a:rPr>
              <a:t>T</a:t>
            </a:r>
            <a:r>
              <a:rPr lang="en-GB" sz="1200" b="1" dirty="0">
                <a:solidFill>
                  <a:schemeClr val="accent5"/>
                </a:solidFill>
              </a:rPr>
              <a:t>:   </a:t>
            </a:r>
            <a:r>
              <a:rPr lang="en-GB" sz="1200" dirty="0"/>
              <a:t>2 K,   4.5 K 2PF,    4.5 K </a:t>
            </a:r>
            <a:r>
              <a:rPr lang="en-GB" sz="1200" dirty="0" err="1"/>
              <a:t>sc</a:t>
            </a:r>
            <a:endParaRPr lang="en-GB" sz="12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B978A1F-207E-E744-3121-EE1213A5A94F}"/>
              </a:ext>
            </a:extLst>
          </p:cNvPr>
          <p:cNvGrpSpPr/>
          <p:nvPr/>
        </p:nvGrpSpPr>
        <p:grpSpPr>
          <a:xfrm>
            <a:off x="500444" y="1752016"/>
            <a:ext cx="1975210" cy="2591314"/>
            <a:chOff x="-7216" y="1757165"/>
            <a:chExt cx="1975210" cy="2591314"/>
          </a:xfrm>
        </p:grpSpPr>
        <p:pic>
          <p:nvPicPr>
            <p:cNvPr id="13" name="Picture 12" descr="A picture containing text, screenshot, diagram, font&#10;&#10;Description automatically generated">
              <a:extLst>
                <a:ext uri="{FF2B5EF4-FFF2-40B4-BE49-F238E27FC236}">
                  <a16:creationId xmlns:a16="http://schemas.microsoft.com/office/drawing/2014/main" id="{AF015E0E-EEC1-4235-E9CF-DE1F5CCA79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623" t="4977" r="79361" b="1174"/>
            <a:stretch/>
          </p:blipFill>
          <p:spPr>
            <a:xfrm>
              <a:off x="13331" y="2536659"/>
              <a:ext cx="1641938" cy="1811820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7C03C78-FBD6-AD7F-550C-F6EF98F54FA2}"/>
                </a:ext>
              </a:extLst>
            </p:cNvPr>
            <p:cNvSpPr/>
            <p:nvPr/>
          </p:nvSpPr>
          <p:spPr>
            <a:xfrm>
              <a:off x="333992" y="4010130"/>
              <a:ext cx="1309829" cy="145853"/>
            </a:xfrm>
            <a:prstGeom prst="rect">
              <a:avLst/>
            </a:prstGeom>
            <a:solidFill>
              <a:srgbClr val="00B050">
                <a:alpha val="2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ontent Placeholder 1">
              <a:extLst>
                <a:ext uri="{FF2B5EF4-FFF2-40B4-BE49-F238E27FC236}">
                  <a16:creationId xmlns:a16="http://schemas.microsoft.com/office/drawing/2014/main" id="{B9183854-A930-EE6B-DFC9-A213DBEF3183}"/>
                </a:ext>
              </a:extLst>
            </p:cNvPr>
            <p:cNvSpPr txBox="1">
              <a:spLocks/>
            </p:cNvSpPr>
            <p:nvPr/>
          </p:nvSpPr>
          <p:spPr>
            <a:xfrm>
              <a:off x="-7216" y="2258495"/>
              <a:ext cx="1883501" cy="30294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400" b="1" dirty="0">
                  <a:solidFill>
                    <a:schemeClr val="accent1"/>
                  </a:solidFill>
                </a:rPr>
                <a:t>Cooling effort too high</a:t>
              </a:r>
            </a:p>
            <a:p>
              <a:endParaRPr lang="en-GB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17" name="Multiplication Sign 16">
              <a:extLst>
                <a:ext uri="{FF2B5EF4-FFF2-40B4-BE49-F238E27FC236}">
                  <a16:creationId xmlns:a16="http://schemas.microsoft.com/office/drawing/2014/main" id="{DC40EFA8-8D4F-D12C-3787-70C556F5D5D3}"/>
                </a:ext>
              </a:extLst>
            </p:cNvPr>
            <p:cNvSpPr/>
            <p:nvPr/>
          </p:nvSpPr>
          <p:spPr>
            <a:xfrm>
              <a:off x="1599821" y="1757165"/>
              <a:ext cx="368173" cy="304996"/>
            </a:xfrm>
            <a:prstGeom prst="mathMultiply">
              <a:avLst>
                <a:gd name="adj1" fmla="val 8946"/>
              </a:avLst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237D56F-6471-69FE-61CC-74A394ACA6B5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 flipH="1">
              <a:off x="1069364" y="1988909"/>
              <a:ext cx="618883" cy="269586"/>
            </a:xfrm>
            <a:prstGeom prst="straightConnector1">
              <a:avLst/>
            </a:prstGeom>
            <a:ln w="1270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C832C99-4E7F-0672-9427-7E3B440649C7}"/>
              </a:ext>
            </a:extLst>
          </p:cNvPr>
          <p:cNvGrpSpPr/>
          <p:nvPr/>
        </p:nvGrpSpPr>
        <p:grpSpPr>
          <a:xfrm>
            <a:off x="2286460" y="1761876"/>
            <a:ext cx="2190670" cy="3307247"/>
            <a:chOff x="2286460" y="1761876"/>
            <a:chExt cx="2190670" cy="3307247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1320BEE-F763-2CC7-8D53-C55F221C27D4}"/>
                </a:ext>
              </a:extLst>
            </p:cNvPr>
            <p:cNvGrpSpPr/>
            <p:nvPr/>
          </p:nvGrpSpPr>
          <p:grpSpPr>
            <a:xfrm>
              <a:off x="2551970" y="1761876"/>
              <a:ext cx="939133" cy="522593"/>
              <a:chOff x="4322756" y="1712624"/>
              <a:chExt cx="1617383" cy="522593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FE6B8A6E-FCF4-512B-3431-4CB9721AD0A4}"/>
                  </a:ext>
                </a:extLst>
              </p:cNvPr>
              <p:cNvSpPr/>
              <p:nvPr/>
            </p:nvSpPr>
            <p:spPr>
              <a:xfrm>
                <a:off x="4322756" y="1712624"/>
                <a:ext cx="1248373" cy="243517"/>
              </a:xfrm>
              <a:prstGeom prst="roundRect">
                <a:avLst/>
              </a:prstGeom>
              <a:noFill/>
              <a:ln w="19050">
                <a:solidFill>
                  <a:srgbClr val="FF7F0E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70618425-ED35-6634-C7B3-3BF054359E6C}"/>
                  </a:ext>
                </a:extLst>
              </p:cNvPr>
              <p:cNvCxnSpPr>
                <a:cxnSpLocks/>
                <a:stCxn id="22" idx="2"/>
                <a:endCxn id="29" idx="0"/>
              </p:cNvCxnSpPr>
              <p:nvPr/>
            </p:nvCxnSpPr>
            <p:spPr>
              <a:xfrm>
                <a:off x="4946943" y="1956141"/>
                <a:ext cx="993196" cy="279076"/>
              </a:xfrm>
              <a:prstGeom prst="straightConnector1">
                <a:avLst/>
              </a:prstGeom>
              <a:ln w="12700">
                <a:solidFill>
                  <a:srgbClr val="FF7F0E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E900853-5263-5B61-E678-BC4A0F5076A6}"/>
                </a:ext>
              </a:extLst>
            </p:cNvPr>
            <p:cNvGrpSpPr/>
            <p:nvPr/>
          </p:nvGrpSpPr>
          <p:grpSpPr>
            <a:xfrm>
              <a:off x="2286460" y="2965400"/>
              <a:ext cx="1972054" cy="2103723"/>
              <a:chOff x="1921611" y="2522669"/>
              <a:chExt cx="1817909" cy="193928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D8CA1FD8-FFF4-93B1-913B-F5E5DAC514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21611" y="2528199"/>
                <a:ext cx="1817909" cy="1933756"/>
              </a:xfrm>
              <a:prstGeom prst="rect">
                <a:avLst/>
              </a:prstGeom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BFEAC324-5158-B385-4445-011D11903C56}"/>
                  </a:ext>
                </a:extLst>
              </p:cNvPr>
              <p:cNvSpPr/>
              <p:nvPr/>
            </p:nvSpPr>
            <p:spPr>
              <a:xfrm>
                <a:off x="2308638" y="2545420"/>
                <a:ext cx="1279136" cy="1747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F5FD4FC-B038-AA17-DDDD-068B1BBBC58E}"/>
                  </a:ext>
                </a:extLst>
              </p:cNvPr>
              <p:cNvSpPr/>
              <p:nvPr/>
            </p:nvSpPr>
            <p:spPr>
              <a:xfrm>
                <a:off x="2255383" y="2522669"/>
                <a:ext cx="134376" cy="1747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ontent Placeholder 1">
                  <a:extLst>
                    <a:ext uri="{FF2B5EF4-FFF2-40B4-BE49-F238E27FC236}">
                      <a16:creationId xmlns:a16="http://schemas.microsoft.com/office/drawing/2014/main" id="{ECD142A6-FCA4-7272-AD19-D0803EB906E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505076" y="2284469"/>
                  <a:ext cx="1972054" cy="914617"/>
                </a:xfrm>
                <a:prstGeom prst="rect">
                  <a:avLst/>
                </a:prstGeom>
              </p:spPr>
              <p:txBody>
                <a:bodyPr/>
                <a:lstStyle>
                  <a:lvl1pPr marL="342900" indent="-342900" algn="l" defTabSz="457200" rtl="0" eaLnBrk="1" latinLnBrk="0" hangingPunct="1">
                    <a:spcBef>
                      <a:spcPct val="20000"/>
                    </a:spcBef>
                    <a:buClr>
                      <a:schemeClr val="accent1"/>
                    </a:buClr>
                    <a:buFont typeface="Wingdings" charset="2"/>
                    <a:buChar char="§"/>
                    <a:defRPr sz="2800" kern="1200">
                      <a:solidFill>
                        <a:schemeClr val="tx1"/>
                      </a:solidFill>
                      <a:latin typeface="Arial Narrow"/>
                      <a:ea typeface="+mn-ea"/>
                      <a:cs typeface="Arial Narrow"/>
                    </a:defRPr>
                  </a:lvl1pPr>
                  <a:lvl2pPr marL="742950" indent="-285750" algn="l" defTabSz="457200" rtl="0" eaLnBrk="1" latinLnBrk="0" hangingPunct="1">
                    <a:spcBef>
                      <a:spcPct val="20000"/>
                    </a:spcBef>
                    <a:buClr>
                      <a:schemeClr val="accent1"/>
                    </a:buClr>
                    <a:buFont typeface="Wingdings" charset="2"/>
                    <a:buChar char="§"/>
                    <a:defRPr sz="2400" kern="1200">
                      <a:solidFill>
                        <a:schemeClr val="tx1"/>
                      </a:solidFill>
                      <a:latin typeface="Arial Narrow"/>
                      <a:ea typeface="+mn-ea"/>
                      <a:cs typeface="Arial Narrow"/>
                    </a:defRPr>
                  </a:lvl2pPr>
                  <a:lvl3pPr marL="1143000" indent="-228600" algn="l" defTabSz="457200" rtl="0" eaLnBrk="1" latinLnBrk="0" hangingPunct="1">
                    <a:spcBef>
                      <a:spcPct val="20000"/>
                    </a:spcBef>
                    <a:buClr>
                      <a:schemeClr val="accent1"/>
                    </a:buClr>
                    <a:buFont typeface="Wingdings" charset="2"/>
                    <a:buChar char="§"/>
                    <a:defRPr sz="2000" kern="1200">
                      <a:solidFill>
                        <a:schemeClr val="tx1"/>
                      </a:solidFill>
                      <a:latin typeface="Arial Narrow"/>
                      <a:ea typeface="+mn-ea"/>
                      <a:cs typeface="Arial Narrow"/>
                    </a:defRPr>
                  </a:lvl3pPr>
                  <a:lvl4pPr marL="1600200" indent="-228600" algn="l" defTabSz="457200" rtl="0" eaLnBrk="1" latinLnBrk="0" hangingPunct="1">
                    <a:spcBef>
                      <a:spcPct val="20000"/>
                    </a:spcBef>
                    <a:buClr>
                      <a:schemeClr val="accent1"/>
                    </a:buClr>
                    <a:buFont typeface="Wingdings" charset="2"/>
                    <a:buChar char="§"/>
                    <a:defRPr sz="2000" kern="1200">
                      <a:solidFill>
                        <a:schemeClr val="tx1"/>
                      </a:solidFill>
                      <a:latin typeface="Arial Narrow"/>
                      <a:ea typeface="+mn-ea"/>
                      <a:cs typeface="Arial Narrow"/>
                    </a:defRPr>
                  </a:lvl4pPr>
                  <a:lvl5pPr marL="2057400" indent="-228600" algn="l" defTabSz="457200" rtl="0" eaLnBrk="1" latinLnBrk="0" hangingPunct="1">
                    <a:spcBef>
                      <a:spcPct val="20000"/>
                    </a:spcBef>
                    <a:buClr>
                      <a:schemeClr val="accent1"/>
                    </a:buClr>
                    <a:buFont typeface="Wingdings" charset="2"/>
                    <a:buChar char="§"/>
                    <a:defRPr sz="2000" kern="1200">
                      <a:solidFill>
                        <a:schemeClr val="tx1"/>
                      </a:solidFill>
                      <a:latin typeface="Arial Narrow"/>
                      <a:ea typeface="+mn-ea"/>
                      <a:cs typeface="Arial Narrow"/>
                    </a:defRPr>
                  </a:lvl5pPr>
                  <a:lvl6pPr marL="25146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GB" sz="1200" dirty="0"/>
                    <a:t>10 W/m, arc cell L=10 m, </a:t>
                  </a:r>
                  <a:br>
                    <a:rPr lang="en-GB" sz="1200" dirty="0"/>
                  </a:br>
                  <a:r>
                    <a:rPr lang="en-GB" sz="1200" dirty="0"/>
                    <a:t>8 mm, 2 parallel pipes</a:t>
                  </a:r>
                  <a:br>
                    <a:rPr lang="en-GB" sz="1200" dirty="0"/>
                  </a:b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𝑠𝑒𝑐𝑡𝑜𝑟</m:t>
                          </m:r>
                        </m:sub>
                      </m:sSub>
                    </m:oMath>
                  </a14:m>
                  <a:r>
                    <a:rPr lang="en-GB" sz="1200" dirty="0">
                      <a:solidFill>
                        <a:schemeClr val="tx1"/>
                      </a:solidFill>
                    </a:rPr>
                    <a:t>=1000 g/s, </a:t>
                  </a:r>
                  <a:r>
                    <a:rPr lang="en-GB" sz="1200" dirty="0" err="1"/>
                    <a:t>dp</a:t>
                  </a:r>
                  <a:r>
                    <a:rPr lang="en-GB" sz="1200" dirty="0"/>
                    <a:t>=20 mbar</a:t>
                  </a:r>
                </a:p>
                <a:p>
                  <a:pPr marL="0" indent="0">
                    <a:buNone/>
                  </a:pPr>
                  <a:r>
                    <a:rPr lang="en-GB" sz="1200" b="1" dirty="0">
                      <a:solidFill>
                        <a:srgbClr val="FF7F0E"/>
                      </a:solidFill>
                    </a:rPr>
                    <a:t>Flow stability and control </a:t>
                  </a:r>
                </a:p>
                <a:p>
                  <a:endParaRPr lang="en-GB" sz="1200" b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Content Placeholder 1">
                  <a:extLst>
                    <a:ext uri="{FF2B5EF4-FFF2-40B4-BE49-F238E27FC236}">
                      <a16:creationId xmlns:a16="http://schemas.microsoft.com/office/drawing/2014/main" id="{ECD142A6-FCA4-7272-AD19-D0803EB906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5076" y="2284469"/>
                  <a:ext cx="1972054" cy="914617"/>
                </a:xfrm>
                <a:prstGeom prst="rect">
                  <a:avLst/>
                </a:prstGeom>
                <a:blipFill>
                  <a:blip r:embed="rId4"/>
                  <a:stretch>
                    <a:fillRect l="-310" t="-1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8010C6E-4B17-EDE7-6172-32EB676B45FE}"/>
              </a:ext>
            </a:extLst>
          </p:cNvPr>
          <p:cNvGrpSpPr/>
          <p:nvPr/>
        </p:nvGrpSpPr>
        <p:grpSpPr>
          <a:xfrm>
            <a:off x="3426757" y="1761876"/>
            <a:ext cx="3536101" cy="2944051"/>
            <a:chOff x="3426757" y="1761876"/>
            <a:chExt cx="3536101" cy="294405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0DEA31F-A1DE-863E-4345-185A20364072}"/>
                </a:ext>
              </a:extLst>
            </p:cNvPr>
            <p:cNvGrpSpPr/>
            <p:nvPr/>
          </p:nvGrpSpPr>
          <p:grpSpPr>
            <a:xfrm>
              <a:off x="3426757" y="1761876"/>
              <a:ext cx="916912" cy="597098"/>
              <a:chOff x="4322756" y="1712624"/>
              <a:chExt cx="1967477" cy="597098"/>
            </a:xfrm>
          </p:grpSpPr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1767D6E8-3590-7F3D-06C9-46A86E5C3D11}"/>
                  </a:ext>
                </a:extLst>
              </p:cNvPr>
              <p:cNvSpPr/>
              <p:nvPr/>
            </p:nvSpPr>
            <p:spPr>
              <a:xfrm>
                <a:off x="4322756" y="1712624"/>
                <a:ext cx="1398880" cy="243517"/>
              </a:xfrm>
              <a:prstGeom prst="roundRect">
                <a:avLst/>
              </a:prstGeom>
              <a:noFill/>
              <a:ln w="1905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92D050"/>
                  </a:solidFill>
                </a:endParaRPr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378FAE24-1D46-05BF-2B71-61FACE80E27A}"/>
                  </a:ext>
                </a:extLst>
              </p:cNvPr>
              <p:cNvCxnSpPr>
                <a:cxnSpLocks/>
                <a:stCxn id="36" idx="2"/>
              </p:cNvCxnSpPr>
              <p:nvPr/>
            </p:nvCxnSpPr>
            <p:spPr>
              <a:xfrm>
                <a:off x="5022196" y="1956141"/>
                <a:ext cx="1268037" cy="353581"/>
              </a:xfrm>
              <a:prstGeom prst="straightConnector1">
                <a:avLst/>
              </a:prstGeom>
              <a:ln w="12700">
                <a:solidFill>
                  <a:srgbClr val="00B05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Content Placeholder 1">
                  <a:extLst>
                    <a:ext uri="{FF2B5EF4-FFF2-40B4-BE49-F238E27FC236}">
                      <a16:creationId xmlns:a16="http://schemas.microsoft.com/office/drawing/2014/main" id="{A5D9753D-A5C8-5AA8-1197-C76D88989EC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427984" y="2245476"/>
                  <a:ext cx="2534874" cy="914617"/>
                </a:xfrm>
                <a:prstGeom prst="rect">
                  <a:avLst/>
                </a:prstGeom>
              </p:spPr>
              <p:txBody>
                <a:bodyPr/>
                <a:lstStyle>
                  <a:lvl1pPr marL="342900" indent="-342900" algn="l" defTabSz="457200" rtl="0" eaLnBrk="1" latinLnBrk="0" hangingPunct="1">
                    <a:spcBef>
                      <a:spcPct val="20000"/>
                    </a:spcBef>
                    <a:buClr>
                      <a:schemeClr val="accent1"/>
                    </a:buClr>
                    <a:buFont typeface="Wingdings" charset="2"/>
                    <a:buChar char="§"/>
                    <a:defRPr sz="2800" kern="1200">
                      <a:solidFill>
                        <a:schemeClr val="tx1"/>
                      </a:solidFill>
                      <a:latin typeface="Arial Narrow"/>
                      <a:ea typeface="+mn-ea"/>
                      <a:cs typeface="Arial Narrow"/>
                    </a:defRPr>
                  </a:lvl1pPr>
                  <a:lvl2pPr marL="742950" indent="-285750" algn="l" defTabSz="457200" rtl="0" eaLnBrk="1" latinLnBrk="0" hangingPunct="1">
                    <a:spcBef>
                      <a:spcPct val="20000"/>
                    </a:spcBef>
                    <a:buClr>
                      <a:schemeClr val="accent1"/>
                    </a:buClr>
                    <a:buFont typeface="Wingdings" charset="2"/>
                    <a:buChar char="§"/>
                    <a:defRPr sz="2400" kern="1200">
                      <a:solidFill>
                        <a:schemeClr val="tx1"/>
                      </a:solidFill>
                      <a:latin typeface="Arial Narrow"/>
                      <a:ea typeface="+mn-ea"/>
                      <a:cs typeface="Arial Narrow"/>
                    </a:defRPr>
                  </a:lvl2pPr>
                  <a:lvl3pPr marL="1143000" indent="-228600" algn="l" defTabSz="457200" rtl="0" eaLnBrk="1" latinLnBrk="0" hangingPunct="1">
                    <a:spcBef>
                      <a:spcPct val="20000"/>
                    </a:spcBef>
                    <a:buClr>
                      <a:schemeClr val="accent1"/>
                    </a:buClr>
                    <a:buFont typeface="Wingdings" charset="2"/>
                    <a:buChar char="§"/>
                    <a:defRPr sz="2000" kern="1200">
                      <a:solidFill>
                        <a:schemeClr val="tx1"/>
                      </a:solidFill>
                      <a:latin typeface="Arial Narrow"/>
                      <a:ea typeface="+mn-ea"/>
                      <a:cs typeface="Arial Narrow"/>
                    </a:defRPr>
                  </a:lvl3pPr>
                  <a:lvl4pPr marL="1600200" indent="-228600" algn="l" defTabSz="457200" rtl="0" eaLnBrk="1" latinLnBrk="0" hangingPunct="1">
                    <a:spcBef>
                      <a:spcPct val="20000"/>
                    </a:spcBef>
                    <a:buClr>
                      <a:schemeClr val="accent1"/>
                    </a:buClr>
                    <a:buFont typeface="Wingdings" charset="2"/>
                    <a:buChar char="§"/>
                    <a:defRPr sz="2000" kern="1200">
                      <a:solidFill>
                        <a:schemeClr val="tx1"/>
                      </a:solidFill>
                      <a:latin typeface="Arial Narrow"/>
                      <a:ea typeface="+mn-ea"/>
                      <a:cs typeface="Arial Narrow"/>
                    </a:defRPr>
                  </a:lvl4pPr>
                  <a:lvl5pPr marL="2057400" indent="-228600" algn="l" defTabSz="457200" rtl="0" eaLnBrk="1" latinLnBrk="0" hangingPunct="1">
                    <a:spcBef>
                      <a:spcPct val="20000"/>
                    </a:spcBef>
                    <a:buClr>
                      <a:schemeClr val="accent1"/>
                    </a:buClr>
                    <a:buFont typeface="Wingdings" charset="2"/>
                    <a:buChar char="§"/>
                    <a:defRPr sz="2000" kern="1200">
                      <a:solidFill>
                        <a:schemeClr val="tx1"/>
                      </a:solidFill>
                      <a:latin typeface="Arial Narrow"/>
                      <a:ea typeface="+mn-ea"/>
                      <a:cs typeface="Arial Narrow"/>
                    </a:defRPr>
                  </a:lvl5pPr>
                  <a:lvl6pPr marL="25146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GB" sz="1200" dirty="0"/>
                    <a:t>10 W/m, arc cell L=100 m, </a:t>
                  </a:r>
                  <a:br>
                    <a:rPr lang="en-GB" sz="1200" dirty="0"/>
                  </a:br>
                  <a:r>
                    <a:rPr lang="en-GB" sz="1200" dirty="0"/>
                    <a:t>13 mm, 2 parallel pipes</a:t>
                  </a:r>
                  <a:br>
                    <a:rPr lang="en-GB" sz="1200" dirty="0"/>
                  </a:b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1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𝑠𝑒𝑐𝑡𝑜𝑟</m:t>
                          </m:r>
                        </m:sub>
                      </m:sSub>
                    </m:oMath>
                  </a14:m>
                  <a:r>
                    <a:rPr lang="en-GB" sz="1200" dirty="0">
                      <a:solidFill>
                        <a:schemeClr val="tx1"/>
                      </a:solidFill>
                    </a:rPr>
                    <a:t>=500 g/s, </a:t>
                  </a:r>
                  <a:r>
                    <a:rPr lang="en-GB" sz="1200" dirty="0" err="1"/>
                    <a:t>dp</a:t>
                  </a:r>
                  <a:r>
                    <a:rPr lang="en-GB" sz="1200" dirty="0"/>
                    <a:t>=500 mbar</a:t>
                  </a:r>
                </a:p>
                <a:p>
                  <a:pPr marL="0" indent="0">
                    <a:buNone/>
                  </a:pPr>
                  <a:r>
                    <a:rPr lang="en-GB" sz="1200" b="1" dirty="0">
                      <a:solidFill>
                        <a:srgbClr val="00B050"/>
                      </a:solidFill>
                    </a:rPr>
                    <a:t>Promising; no major showstopper identified so far</a:t>
                  </a:r>
                </a:p>
                <a:p>
                  <a:endParaRPr lang="en-GB" sz="1200" b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Content Placeholder 1">
                  <a:extLst>
                    <a:ext uri="{FF2B5EF4-FFF2-40B4-BE49-F238E27FC236}">
                      <a16:creationId xmlns:a16="http://schemas.microsoft.com/office/drawing/2014/main" id="{A5D9753D-A5C8-5AA8-1197-C76D88989E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7984" y="2245476"/>
                  <a:ext cx="2534874" cy="914617"/>
                </a:xfrm>
                <a:prstGeom prst="rect">
                  <a:avLst/>
                </a:prstGeom>
                <a:blipFill>
                  <a:blip r:embed="rId5"/>
                  <a:stretch>
                    <a:fillRect t="-667" b="-18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FC978E2-B654-2B42-51BC-A7F1DDBDD1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36208" r="11371" b="32993"/>
            <a:stretch/>
          </p:blipFill>
          <p:spPr>
            <a:xfrm>
              <a:off x="4232805" y="3334594"/>
              <a:ext cx="2672626" cy="137133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E61C58AB-D731-E272-70B5-4AD99BCD0F91}"/>
                  </a:ext>
                </a:extLst>
              </p:cNvPr>
              <p:cNvSpPr/>
              <p:nvPr/>
            </p:nvSpPr>
            <p:spPr>
              <a:xfrm>
                <a:off x="6610022" y="1539074"/>
                <a:ext cx="2275744" cy="103267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400" b="1" dirty="0">
                    <a:solidFill>
                      <a:schemeClr val="accent5"/>
                    </a:solidFill>
                  </a:rPr>
                  <a:t>Message: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𝒄𝒐𝒊𝒍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tx1"/>
                    </a:solidFill>
                  </a:rPr>
                  <a:t> ≥ 4.5 K, </a:t>
                </a:r>
                <a:r>
                  <a:rPr lang="en-US" sz="1400" dirty="0">
                    <a:solidFill>
                      <a:schemeClr val="tx1"/>
                    </a:solidFill>
                  </a:rPr>
                  <a:t>supercritical cooling looks promising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E61C58AB-D731-E272-70B5-4AD99BCD0F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0022" y="1539074"/>
                <a:ext cx="2275744" cy="1032676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accent5"/>
                </a:solidFill>
              </a:ln>
              <a:effectLst/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815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145167D-489F-C38B-EDE2-B88D60B29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694" y="2571750"/>
            <a:ext cx="1031608" cy="220137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2684A6-8757-4216-0090-08C9E7BBE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238494-BC77-C336-84B2-4239BB49B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Considerations for coil cooling options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8CCA43-83E7-3CA7-4885-36A4FF153BC0}"/>
              </a:ext>
            </a:extLst>
          </p:cNvPr>
          <p:cNvSpPr txBox="1">
            <a:spLocks/>
          </p:cNvSpPr>
          <p:nvPr/>
        </p:nvSpPr>
        <p:spPr>
          <a:xfrm>
            <a:off x="2610922" y="823714"/>
            <a:ext cx="3922156" cy="364082"/>
          </a:xfrm>
          <a:prstGeom prst="flowChartAlternateProcess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>
                <a:solidFill>
                  <a:schemeClr val="accent5"/>
                </a:solidFill>
              </a:rPr>
              <a:t>Options at </a:t>
            </a:r>
            <a:r>
              <a:rPr lang="en-US" sz="1600" b="1" i="1" dirty="0">
                <a:solidFill>
                  <a:schemeClr val="accent5"/>
                </a:solidFill>
              </a:rPr>
              <a:t>T ≥ </a:t>
            </a:r>
            <a:r>
              <a:rPr lang="en-US" sz="1600" b="1" dirty="0">
                <a:solidFill>
                  <a:schemeClr val="accent5"/>
                </a:solidFill>
              </a:rPr>
              <a:t>10 K (HTS, 10 TeV machine)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217A17-2C2A-6EA8-683A-6B87F73FA0D9}"/>
              </a:ext>
            </a:extLst>
          </p:cNvPr>
          <p:cNvSpPr txBox="1"/>
          <p:nvPr/>
        </p:nvSpPr>
        <p:spPr>
          <a:xfrm>
            <a:off x="1495170" y="1766015"/>
            <a:ext cx="38689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accent5"/>
                </a:solidFill>
              </a:rPr>
              <a:t>Coil </a:t>
            </a:r>
            <a:r>
              <a:rPr lang="en-GB" sz="1200" b="1" i="1" dirty="0">
                <a:solidFill>
                  <a:schemeClr val="accent5"/>
                </a:solidFill>
              </a:rPr>
              <a:t>T</a:t>
            </a:r>
            <a:r>
              <a:rPr lang="en-GB" sz="1200" b="1" dirty="0">
                <a:solidFill>
                  <a:schemeClr val="accent5"/>
                </a:solidFill>
              </a:rPr>
              <a:t>:   </a:t>
            </a:r>
            <a:r>
              <a:rPr lang="el-GR" sz="1200" dirty="0"/>
              <a:t>Δ</a:t>
            </a:r>
            <a:r>
              <a:rPr lang="en-US" sz="1200" i="1" dirty="0"/>
              <a:t>T</a:t>
            </a:r>
            <a:r>
              <a:rPr lang="en-GB" sz="1200" dirty="0"/>
              <a:t> around 10 K, </a:t>
            </a:r>
            <a:r>
              <a:rPr lang="el-GR" sz="1200" dirty="0"/>
              <a:t>Δ</a:t>
            </a:r>
            <a:r>
              <a:rPr lang="en-US" sz="1200" i="1" dirty="0"/>
              <a:t>T</a:t>
            </a:r>
            <a:r>
              <a:rPr lang="en-GB" sz="1200" dirty="0"/>
              <a:t> around 20 K,  20 K 2PF 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61C58AB-D731-E272-70B5-4AD99BCD0F91}"/>
              </a:ext>
            </a:extLst>
          </p:cNvPr>
          <p:cNvSpPr/>
          <p:nvPr/>
        </p:nvSpPr>
        <p:spPr>
          <a:xfrm>
            <a:off x="6508053" y="1434891"/>
            <a:ext cx="2210450" cy="1032676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accent5"/>
                </a:solidFill>
              </a:rPr>
              <a:t>Message: </a:t>
            </a:r>
            <a:r>
              <a:rPr lang="en-GB" sz="1400" dirty="0">
                <a:solidFill>
                  <a:schemeClr val="tx1"/>
                </a:solidFill>
              </a:rPr>
              <a:t>above 4.5 K any He-based cooling involves a sizeable </a:t>
            </a:r>
            <a:r>
              <a:rPr lang="el-GR" sz="1400" dirty="0">
                <a:solidFill>
                  <a:schemeClr val="tx1"/>
                </a:solidFill>
              </a:rPr>
              <a:t>Δ</a:t>
            </a:r>
            <a:r>
              <a:rPr lang="en-US" sz="1400" i="1" dirty="0">
                <a:solidFill>
                  <a:schemeClr val="tx1"/>
                </a:solidFill>
              </a:rPr>
              <a:t>T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AAFE59B-827F-0803-27BD-105105787C3A}"/>
              </a:ext>
            </a:extLst>
          </p:cNvPr>
          <p:cNvGrpSpPr/>
          <p:nvPr/>
        </p:nvGrpSpPr>
        <p:grpSpPr>
          <a:xfrm>
            <a:off x="396717" y="1782755"/>
            <a:ext cx="4031267" cy="1477243"/>
            <a:chOff x="396717" y="1782755"/>
            <a:chExt cx="4031267" cy="147724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61EE40D-8E68-D330-C4E6-F8D8B835F776}"/>
                </a:ext>
              </a:extLst>
            </p:cNvPr>
            <p:cNvGrpSpPr/>
            <p:nvPr/>
          </p:nvGrpSpPr>
          <p:grpSpPr>
            <a:xfrm>
              <a:off x="2031272" y="1782755"/>
              <a:ext cx="2396712" cy="558089"/>
              <a:chOff x="4833847" y="149856"/>
              <a:chExt cx="5142776" cy="558089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E3AD7991-5CCD-623A-3201-DC1791BD06DB}"/>
                  </a:ext>
                </a:extLst>
              </p:cNvPr>
              <p:cNvSpPr/>
              <p:nvPr/>
            </p:nvSpPr>
            <p:spPr>
              <a:xfrm>
                <a:off x="5142871" y="149856"/>
                <a:ext cx="4833752" cy="243517"/>
              </a:xfrm>
              <a:prstGeom prst="roundRect">
                <a:avLst/>
              </a:prstGeom>
              <a:noFill/>
              <a:ln w="1905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B8E1C593-9D11-9BEB-A8BD-AA5673FB5F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33847" y="396156"/>
                <a:ext cx="1300199" cy="311789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Content Placeholder 1">
              <a:extLst>
                <a:ext uri="{FF2B5EF4-FFF2-40B4-BE49-F238E27FC236}">
                  <a16:creationId xmlns:a16="http://schemas.microsoft.com/office/drawing/2014/main" id="{9C187528-4CDC-BA31-BC29-98F96E511C68}"/>
                </a:ext>
              </a:extLst>
            </p:cNvPr>
            <p:cNvSpPr txBox="1">
              <a:spLocks/>
            </p:cNvSpPr>
            <p:nvPr/>
          </p:nvSpPr>
          <p:spPr>
            <a:xfrm>
              <a:off x="396717" y="2184949"/>
              <a:ext cx="1988428" cy="107504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400" dirty="0"/>
                <a:t>He gas cooling:</a:t>
              </a:r>
            </a:p>
            <a:p>
              <a:pPr marL="108000" indent="-108000">
                <a:buClr>
                  <a:schemeClr val="accent5"/>
                </a:buClr>
                <a:buFont typeface="Arial" panose="020B0604020202020204" pitchFamily="34" charset="0"/>
                <a:buChar char="•"/>
              </a:pPr>
              <a:r>
                <a:rPr lang="en-GB" sz="1400" dirty="0"/>
                <a:t>Large </a:t>
              </a:r>
              <a:r>
                <a:rPr lang="el-GR" sz="1400" dirty="0"/>
                <a:t>Δ</a:t>
              </a:r>
              <a:r>
                <a:rPr lang="en-US" sz="1400" i="1" dirty="0"/>
                <a:t>T</a:t>
              </a:r>
              <a:r>
                <a:rPr lang="en-US" sz="1400" dirty="0"/>
                <a:t>, 5 K -10 K </a:t>
              </a:r>
            </a:p>
            <a:p>
              <a:pPr marL="108000" indent="-108000">
                <a:buClr>
                  <a:schemeClr val="accent5"/>
                </a:buClr>
                <a:buFont typeface="Arial" panose="020B0604020202020204" pitchFamily="34" charset="0"/>
                <a:buChar char="•"/>
              </a:pPr>
              <a:r>
                <a:rPr lang="en-US" sz="1400" dirty="0"/>
                <a:t>Heat transfer starts to break down</a:t>
              </a:r>
            </a:p>
            <a:p>
              <a:pPr marL="0" indent="0">
                <a:buClr>
                  <a:schemeClr val="accent5"/>
                </a:buClr>
                <a:buNone/>
              </a:pPr>
              <a:endParaRPr lang="en-US" sz="1400" dirty="0"/>
            </a:p>
            <a:p>
              <a:pPr marL="0" indent="0">
                <a:buNone/>
              </a:pPr>
              <a:br>
                <a:rPr lang="en-US" sz="1400" dirty="0"/>
              </a:br>
              <a:endParaRPr lang="en-GB" sz="14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B88C02E-5542-485B-FC24-54389AF979A0}"/>
              </a:ext>
            </a:extLst>
          </p:cNvPr>
          <p:cNvGrpSpPr/>
          <p:nvPr/>
        </p:nvGrpSpPr>
        <p:grpSpPr>
          <a:xfrm>
            <a:off x="4111456" y="1785171"/>
            <a:ext cx="1988428" cy="1782545"/>
            <a:chOff x="4111456" y="1785171"/>
            <a:chExt cx="1988428" cy="1782545"/>
          </a:xfrm>
        </p:grpSpPr>
        <p:sp>
          <p:nvSpPr>
            <p:cNvPr id="40" name="Content Placeholder 1">
              <a:extLst>
                <a:ext uri="{FF2B5EF4-FFF2-40B4-BE49-F238E27FC236}">
                  <a16:creationId xmlns:a16="http://schemas.microsoft.com/office/drawing/2014/main" id="{C004C368-F27E-DAB7-3526-D51CE8ED3F4A}"/>
                </a:ext>
              </a:extLst>
            </p:cNvPr>
            <p:cNvSpPr txBox="1">
              <a:spLocks/>
            </p:cNvSpPr>
            <p:nvPr/>
          </p:nvSpPr>
          <p:spPr>
            <a:xfrm>
              <a:off x="4111456" y="2492667"/>
              <a:ext cx="1988428" cy="107504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400" dirty="0"/>
                <a:t>H</a:t>
              </a:r>
              <a:r>
                <a:rPr lang="en-GB" sz="1400" baseline="-25000" dirty="0"/>
                <a:t>2</a:t>
              </a:r>
              <a:r>
                <a:rPr lang="en-GB" sz="1400" dirty="0"/>
                <a:t> two-phase flow:</a:t>
              </a:r>
            </a:p>
            <a:p>
              <a:pPr marL="108000" indent="-108000">
                <a:buClr>
                  <a:schemeClr val="accent5"/>
                </a:buClr>
                <a:buFont typeface="Arial" panose="020B0604020202020204" pitchFamily="34" charset="0"/>
                <a:buChar char="•"/>
              </a:pPr>
              <a:r>
                <a:rPr lang="en-US" sz="1400" dirty="0"/>
                <a:t>Possible for </a:t>
              </a:r>
              <a:r>
                <a:rPr lang="en-US" sz="1400" i="1" dirty="0"/>
                <a:t>T &gt; </a:t>
              </a:r>
              <a:r>
                <a:rPr lang="en-US" sz="1400" dirty="0"/>
                <a:t>21 K</a:t>
              </a:r>
            </a:p>
            <a:p>
              <a:pPr marL="108000" indent="-108000">
                <a:buClr>
                  <a:schemeClr val="accent5"/>
                </a:buClr>
                <a:buFont typeface="Arial" panose="020B0604020202020204" pitchFamily="34" charset="0"/>
                <a:buChar char="•"/>
              </a:pPr>
              <a:r>
                <a:rPr lang="en-US" sz="1400" dirty="0"/>
                <a:t>High available enthalpy</a:t>
              </a:r>
            </a:p>
            <a:p>
              <a:pPr marL="108000" indent="-108000">
                <a:buClr>
                  <a:schemeClr val="accent5"/>
                </a:buClr>
                <a:buFont typeface="Arial" panose="020B0604020202020204" pitchFamily="34" charset="0"/>
                <a:buChar char="•"/>
              </a:pPr>
              <a:r>
                <a:rPr lang="en-US" sz="1400" dirty="0"/>
                <a:t>Needs in-depth study</a:t>
              </a:r>
            </a:p>
            <a:p>
              <a:pPr marL="0" indent="0">
                <a:buClr>
                  <a:schemeClr val="accent5"/>
                </a:buClr>
                <a:buNone/>
              </a:pPr>
              <a:endParaRPr lang="en-US" sz="1400" dirty="0"/>
            </a:p>
            <a:p>
              <a:pPr marL="0" indent="0">
                <a:buNone/>
              </a:pPr>
              <a:br>
                <a:rPr lang="en-US" sz="1400" dirty="0"/>
              </a:br>
              <a:endParaRPr lang="en-GB" sz="1400" b="1" dirty="0">
                <a:solidFill>
                  <a:schemeClr val="accent1"/>
                </a:solidFill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B273855-19C1-A05C-4695-A8C21D219870}"/>
                </a:ext>
              </a:extLst>
            </p:cNvPr>
            <p:cNvGrpSpPr/>
            <p:nvPr/>
          </p:nvGrpSpPr>
          <p:grpSpPr>
            <a:xfrm>
              <a:off x="4499992" y="1785171"/>
              <a:ext cx="720080" cy="786579"/>
              <a:chOff x="6591215" y="149856"/>
              <a:chExt cx="3385408" cy="786579"/>
            </a:xfrm>
          </p:grpSpPr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A77E8C12-1169-1E6D-8010-CBEB66E5D27D}"/>
                  </a:ext>
                </a:extLst>
              </p:cNvPr>
              <p:cNvSpPr/>
              <p:nvPr/>
            </p:nvSpPr>
            <p:spPr>
              <a:xfrm>
                <a:off x="6591215" y="149856"/>
                <a:ext cx="3385408" cy="243517"/>
              </a:xfrm>
              <a:prstGeom prst="roundRect">
                <a:avLst/>
              </a:prstGeom>
              <a:noFill/>
              <a:ln w="1905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0322E24F-40CE-6617-E54D-37E0B7D23A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938839" y="389080"/>
                <a:ext cx="430806" cy="547355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DB75EA2-6791-CB4B-E757-BB7EDB2C507A}"/>
              </a:ext>
            </a:extLst>
          </p:cNvPr>
          <p:cNvGrpSpPr/>
          <p:nvPr/>
        </p:nvGrpSpPr>
        <p:grpSpPr>
          <a:xfrm>
            <a:off x="1495170" y="2982413"/>
            <a:ext cx="2453905" cy="2082804"/>
            <a:chOff x="1495170" y="2982413"/>
            <a:chExt cx="2453905" cy="2082804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445BEAF-0D90-B388-3270-76EA6D8CF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95170" y="2982413"/>
              <a:ext cx="2453905" cy="2082804"/>
            </a:xfrm>
            <a:prstGeom prst="rect">
              <a:avLst/>
            </a:prstGeom>
          </p:spPr>
        </p:pic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8AA4E829-8AB9-29C4-4996-510493716A51}"/>
                </a:ext>
              </a:extLst>
            </p:cNvPr>
            <p:cNvCxnSpPr>
              <a:cxnSpLocks/>
            </p:cNvCxnSpPr>
            <p:nvPr/>
          </p:nvCxnSpPr>
          <p:spPr>
            <a:xfrm>
              <a:off x="3203848" y="3795886"/>
              <a:ext cx="391134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C6C5768-7A1C-A9E4-B17D-E4F5C07E326F}"/>
                </a:ext>
              </a:extLst>
            </p:cNvPr>
            <p:cNvSpPr txBox="1"/>
            <p:nvPr/>
          </p:nvSpPr>
          <p:spPr>
            <a:xfrm>
              <a:off x="3061226" y="3825591"/>
              <a:ext cx="71868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>
                  <a:solidFill>
                    <a:schemeClr val="accent5"/>
                  </a:solidFill>
                </a:rPr>
                <a:t>large </a:t>
              </a:r>
              <a:r>
                <a:rPr lang="el-GR" sz="1050" dirty="0">
                  <a:solidFill>
                    <a:schemeClr val="accent5"/>
                  </a:solidFill>
                </a:rPr>
                <a:t>Δ</a:t>
              </a:r>
              <a:r>
                <a:rPr lang="en-US" sz="1050" i="1" dirty="0">
                  <a:solidFill>
                    <a:schemeClr val="accent5"/>
                  </a:solidFill>
                </a:rPr>
                <a:t>T</a:t>
              </a:r>
              <a:endParaRPr lang="en-GB" sz="1050" dirty="0">
                <a:solidFill>
                  <a:schemeClr val="accent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569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C00419-C506-B5A5-0CF4-A3412879C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A675EF-ECDB-3089-3018-AE90FFDE1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D12EE9-85D9-6FAC-66E9-1049C1B23CB9}"/>
              </a:ext>
            </a:extLst>
          </p:cNvPr>
          <p:cNvSpPr txBox="1"/>
          <p:nvPr/>
        </p:nvSpPr>
        <p:spPr>
          <a:xfrm>
            <a:off x="102295" y="1362610"/>
            <a:ext cx="141297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Energy consumption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C7D4CCD-627D-9251-8487-A6282226AB2D}"/>
              </a:ext>
            </a:extLst>
          </p:cNvPr>
          <p:cNvSpPr/>
          <p:nvPr/>
        </p:nvSpPr>
        <p:spPr>
          <a:xfrm>
            <a:off x="1515266" y="1590058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10095E-6F83-3EBA-4EBB-DC0C9D86DE3A}"/>
              </a:ext>
            </a:extLst>
          </p:cNvPr>
          <p:cNvSpPr txBox="1"/>
          <p:nvPr/>
        </p:nvSpPr>
        <p:spPr>
          <a:xfrm>
            <a:off x="1790410" y="1514425"/>
            <a:ext cx="11883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 Narrow" panose="020B0606020202030204" pitchFamily="34" charset="0"/>
              </a:rPr>
              <a:t>≤ </a:t>
            </a:r>
            <a:r>
              <a:rPr lang="en-GB" sz="1800" dirty="0">
                <a:latin typeface="Arial Narrow" panose="020B0606020202030204" pitchFamily="34" charset="0"/>
              </a:rPr>
              <a:t>2.5 kW/m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818D589-2CCA-9654-1E3E-5725185D4714}"/>
              </a:ext>
            </a:extLst>
          </p:cNvPr>
          <p:cNvSpPr/>
          <p:nvPr/>
        </p:nvSpPr>
        <p:spPr>
          <a:xfrm>
            <a:off x="2989334" y="1596080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65D5CC-BBA5-49D7-4A44-C95E5A17709E}"/>
                  </a:ext>
                </a:extLst>
              </p:cNvPr>
              <p:cNvSpPr txBox="1"/>
              <p:nvPr/>
            </p:nvSpPr>
            <p:spPr>
              <a:xfrm>
                <a:off x="3302577" y="1375925"/>
                <a:ext cx="1237025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𝑎𝑏𝑠𝑜𝑟𝑏𝑒𝑟</m:t>
                        </m:r>
                      </m:sub>
                    </m:sSub>
                  </m:oMath>
                </a14:m>
                <a:r>
                  <a:rPr lang="en-GB" dirty="0">
                    <a:latin typeface="Arial Narrow" panose="020B0606020202030204" pitchFamily="34" charset="0"/>
                  </a:rPr>
                  <a:t> ≥ 230 K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65D5CC-BBA5-49D7-4A44-C95E5A177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577" y="1375925"/>
                <a:ext cx="1237025" cy="646331"/>
              </a:xfrm>
              <a:prstGeom prst="rect">
                <a:avLst/>
              </a:prstGeom>
              <a:blipFill>
                <a:blip r:embed="rId2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6AC0C0B8-8B6A-D65D-59B8-4B3D62785329}"/>
              </a:ext>
            </a:extLst>
          </p:cNvPr>
          <p:cNvSpPr txBox="1"/>
          <p:nvPr/>
        </p:nvSpPr>
        <p:spPr>
          <a:xfrm>
            <a:off x="102294" y="2309374"/>
            <a:ext cx="141297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Absorber circuit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20CA458-5ECB-B066-3F1C-6879BCEB3E07}"/>
              </a:ext>
            </a:extLst>
          </p:cNvPr>
          <p:cNvSpPr/>
          <p:nvPr/>
        </p:nvSpPr>
        <p:spPr>
          <a:xfrm>
            <a:off x="1515265" y="2531226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9EB3A8-52DB-DCA4-4108-91B5335AE301}"/>
              </a:ext>
            </a:extLst>
          </p:cNvPr>
          <p:cNvSpPr txBox="1"/>
          <p:nvPr/>
        </p:nvSpPr>
        <p:spPr>
          <a:xfrm>
            <a:off x="1790409" y="2296814"/>
            <a:ext cx="174108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Arial Narrow" panose="020B0606020202030204" pitchFamily="34" charset="0"/>
              </a:rPr>
              <a:t>Operating </a:t>
            </a:r>
            <a:r>
              <a:rPr lang="en-GB" sz="1800" i="1" dirty="0">
                <a:latin typeface="Arial Narrow" panose="020B0606020202030204" pitchFamily="34" charset="0"/>
              </a:rPr>
              <a:t>T + </a:t>
            </a:r>
            <a:r>
              <a:rPr lang="en-GB" sz="1800" dirty="0">
                <a:latin typeface="Arial Narrow" panose="020B0606020202030204" pitchFamily="34" charset="0"/>
              </a:rPr>
              <a:t>distribution losses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F847321-A6D7-6B73-61E1-0662F20CE641}"/>
              </a:ext>
            </a:extLst>
          </p:cNvPr>
          <p:cNvSpPr/>
          <p:nvPr/>
        </p:nvSpPr>
        <p:spPr>
          <a:xfrm>
            <a:off x="3531490" y="2516969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54BFCB0-AD32-8272-5B5B-86554A4CA192}"/>
                  </a:ext>
                </a:extLst>
              </p:cNvPr>
              <p:cNvSpPr txBox="1"/>
              <p:nvPr/>
            </p:nvSpPr>
            <p:spPr>
              <a:xfrm>
                <a:off x="3806633" y="2285405"/>
                <a:ext cx="1514595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𝑎𝑏𝑠𝑜𝑟𝑏𝑒𝑟</m:t>
                        </m:r>
                      </m:sub>
                    </m:sSub>
                  </m:oMath>
                </a14:m>
                <a:r>
                  <a:rPr lang="en-GB" dirty="0">
                    <a:latin typeface="Arial Narrow" panose="020B0606020202030204" pitchFamily="34" charset="0"/>
                  </a:rPr>
                  <a:t>:</a:t>
                </a:r>
                <a:br>
                  <a:rPr lang="en-GB" dirty="0">
                    <a:latin typeface="Arial Narrow" panose="020B0606020202030204" pitchFamily="34" charset="0"/>
                  </a:rPr>
                </a:br>
                <a:r>
                  <a:rPr lang="en-GB" dirty="0">
                    <a:latin typeface="Arial Narrow" panose="020B0606020202030204" pitchFamily="34" charset="0"/>
                  </a:rPr>
                  <a:t>100 K or 250 K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54BFCB0-AD32-8272-5B5B-86554A4CA1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633" y="2285405"/>
                <a:ext cx="1514595" cy="646331"/>
              </a:xfrm>
              <a:prstGeom prst="rect">
                <a:avLst/>
              </a:prstGeom>
              <a:blipFill>
                <a:blip r:embed="rId3"/>
                <a:stretch>
                  <a:fillRect t="-2727"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6BA935F9-5D8B-4771-017D-634FDF8D6B17}"/>
              </a:ext>
            </a:extLst>
          </p:cNvPr>
          <p:cNvSpPr txBox="1"/>
          <p:nvPr/>
        </p:nvSpPr>
        <p:spPr>
          <a:xfrm>
            <a:off x="102293" y="3365266"/>
            <a:ext cx="141297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Coil circuit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C1A9E9D4-57AC-4C5D-C113-B7ECB08EC189}"/>
              </a:ext>
            </a:extLst>
          </p:cNvPr>
          <p:cNvSpPr/>
          <p:nvPr/>
        </p:nvSpPr>
        <p:spPr>
          <a:xfrm>
            <a:off x="1515266" y="3440899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F2D5D5F-369C-B23C-B056-E9764C1A92E4}"/>
                  </a:ext>
                </a:extLst>
              </p:cNvPr>
              <p:cNvSpPr txBox="1"/>
              <p:nvPr/>
            </p:nvSpPr>
            <p:spPr>
              <a:xfrm>
                <a:off x="1791409" y="3221509"/>
                <a:ext cx="1740082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GB" sz="1800" dirty="0">
                    <a:latin typeface="Arial Narrow" panose="020B0606020202030204" pitchFamily="34" charset="0"/>
                  </a:rPr>
                  <a:t>Total heat load +</a:t>
                </a:r>
              </a:p>
              <a:p>
                <a:pPr algn="ctr"/>
                <a:r>
                  <a:rPr lang="en-GB" dirty="0">
                    <a:latin typeface="Arial Narrow" panose="020B0606020202030204" pitchFamily="34" charset="0"/>
                  </a:rPr>
                  <a:t>Required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dirty="0">
                    <a:latin typeface="Arial Narrow" panose="020B0606020202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F2D5D5F-369C-B23C-B056-E9764C1A9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409" y="3221509"/>
                <a:ext cx="1740082" cy="646331"/>
              </a:xfrm>
              <a:prstGeom prst="rect">
                <a:avLst/>
              </a:prstGeom>
              <a:blipFill>
                <a:blip r:embed="rId4"/>
                <a:stretch>
                  <a:fillRect t="-1818"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rrow: Right 26">
            <a:extLst>
              <a:ext uri="{FF2B5EF4-FFF2-40B4-BE49-F238E27FC236}">
                <a16:creationId xmlns:a16="http://schemas.microsoft.com/office/drawing/2014/main" id="{320011E6-8BC0-8CB1-6558-21733026867F}"/>
              </a:ext>
            </a:extLst>
          </p:cNvPr>
          <p:cNvSpPr/>
          <p:nvPr/>
        </p:nvSpPr>
        <p:spPr>
          <a:xfrm>
            <a:off x="3531490" y="3440899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1FB688B-4677-1330-B927-A8DC5A5A61BE}"/>
                  </a:ext>
                </a:extLst>
              </p:cNvPr>
              <p:cNvSpPr txBox="1"/>
              <p:nvPr/>
            </p:nvSpPr>
            <p:spPr>
              <a:xfrm>
                <a:off x="3806633" y="3227571"/>
                <a:ext cx="1514595" cy="65684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𝑐𝑜𝑖𝑙</m:t>
                        </m:r>
                      </m:sub>
                    </m:sSub>
                  </m:oMath>
                </a14:m>
                <a:r>
                  <a:rPr lang="en-GB" dirty="0">
                    <a:latin typeface="Arial Narrow" panose="020B0606020202030204" pitchFamily="34" charset="0"/>
                  </a:rPr>
                  <a:t>:</a:t>
                </a:r>
                <a:br>
                  <a:rPr lang="en-GB" dirty="0">
                    <a:latin typeface="Arial Narrow" panose="020B0606020202030204" pitchFamily="34" charset="0"/>
                  </a:rPr>
                </a:br>
                <a:r>
                  <a:rPr lang="en-GB" dirty="0">
                    <a:latin typeface="Arial Narrow" panose="020B0606020202030204" pitchFamily="34" charset="0"/>
                  </a:rPr>
                  <a:t>4.5 K to 20 K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1FB688B-4677-1330-B927-A8DC5A5A61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633" y="3227571"/>
                <a:ext cx="1514595" cy="656846"/>
              </a:xfrm>
              <a:prstGeom prst="rect">
                <a:avLst/>
              </a:prstGeom>
              <a:blipFill>
                <a:blip r:embed="rId5"/>
                <a:stretch>
                  <a:fillRect t="-1786"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FF027D88-D509-4009-986A-4938D779B7C6}"/>
              </a:ext>
            </a:extLst>
          </p:cNvPr>
          <p:cNvSpPr txBox="1"/>
          <p:nvPr/>
        </p:nvSpPr>
        <p:spPr>
          <a:xfrm>
            <a:off x="102295" y="4219148"/>
            <a:ext cx="141297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Coil design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FA88BBF7-F6D2-F8B2-F66D-221FDD39FC6A}"/>
              </a:ext>
            </a:extLst>
          </p:cNvPr>
          <p:cNvSpPr/>
          <p:nvPr/>
        </p:nvSpPr>
        <p:spPr>
          <a:xfrm>
            <a:off x="1529448" y="4312906"/>
            <a:ext cx="226488" cy="18181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289E8D0-D2D8-3ED3-5C19-689B8F5AF941}"/>
                  </a:ext>
                </a:extLst>
              </p:cNvPr>
              <p:cNvSpPr txBox="1"/>
              <p:nvPr/>
            </p:nvSpPr>
            <p:spPr>
              <a:xfrm>
                <a:off x="1874346" y="4075391"/>
                <a:ext cx="1573206" cy="65684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Arial Narrow" panose="020B0606020202030204" pitchFamily="34" charset="0"/>
                  </a:rPr>
                  <a:t>to coil </a:t>
                </a:r>
                <a:br>
                  <a:rPr lang="en-US" sz="1800" dirty="0">
                    <a:latin typeface="Arial Narrow" panose="020B0606020202030204" pitchFamily="34" charset="0"/>
                  </a:rPr>
                </a:br>
                <a:r>
                  <a:rPr lang="en-US" sz="1800" dirty="0">
                    <a:latin typeface="Arial Narrow" panose="020B0606020202030204" pitchFamily="34" charset="0"/>
                  </a:rPr>
                  <a:t>≤ 10 W/m</a:t>
                </a:r>
                <a:endParaRPr lang="en-GB" dirty="0"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289E8D0-D2D8-3ED3-5C19-689B8F5AF9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346" y="4075391"/>
                <a:ext cx="1573206" cy="656846"/>
              </a:xfrm>
              <a:prstGeom prst="rect">
                <a:avLst/>
              </a:prstGeom>
              <a:blipFill>
                <a:blip r:embed="rId6"/>
                <a:stretch>
                  <a:fillRect t="-1802" b="-12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Right 28">
            <a:extLst>
              <a:ext uri="{FF2B5EF4-FFF2-40B4-BE49-F238E27FC236}">
                <a16:creationId xmlns:a16="http://schemas.microsoft.com/office/drawing/2014/main" id="{46EBB922-A275-5251-854D-4C3C0174403D}"/>
              </a:ext>
            </a:extLst>
          </p:cNvPr>
          <p:cNvSpPr/>
          <p:nvPr/>
        </p:nvSpPr>
        <p:spPr>
          <a:xfrm>
            <a:off x="3462890" y="4287940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073BF1-7952-AF40-7801-27FC98B13C23}"/>
              </a:ext>
            </a:extLst>
          </p:cNvPr>
          <p:cNvSpPr txBox="1"/>
          <p:nvPr/>
        </p:nvSpPr>
        <p:spPr>
          <a:xfrm>
            <a:off x="3721776" y="3989066"/>
            <a:ext cx="186517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 Narrow" panose="020B0606020202030204" pitchFamily="34" charset="0"/>
              </a:rPr>
              <a:t>Heat intercept </a:t>
            </a:r>
            <a:br>
              <a:rPr lang="en-GB" dirty="0">
                <a:latin typeface="Arial Narrow" panose="020B0606020202030204" pitchFamily="34" charset="0"/>
              </a:rPr>
            </a:br>
            <a:r>
              <a:rPr lang="en-GB" dirty="0">
                <a:latin typeface="Arial Narrow" panose="020B0606020202030204" pitchFamily="34" charset="0"/>
              </a:rPr>
              <a:t>between coil and </a:t>
            </a:r>
            <a:br>
              <a:rPr lang="en-GB" dirty="0">
                <a:latin typeface="Arial Narrow" panose="020B0606020202030204" pitchFamily="34" charset="0"/>
              </a:rPr>
            </a:br>
            <a:r>
              <a:rPr lang="en-GB" dirty="0">
                <a:latin typeface="Arial Narrow" panose="020B0606020202030204" pitchFamily="34" charset="0"/>
              </a:rPr>
              <a:t>absorber needed</a:t>
            </a:r>
          </a:p>
        </p:txBody>
      </p:sp>
      <p:pic>
        <p:nvPicPr>
          <p:cNvPr id="10" name="Picture 9" descr="Chart, bar chart&#10;&#10;Description automatically generated">
            <a:extLst>
              <a:ext uri="{FF2B5EF4-FFF2-40B4-BE49-F238E27FC236}">
                <a16:creationId xmlns:a16="http://schemas.microsoft.com/office/drawing/2014/main" id="{EB291ADC-1A10-0359-F230-5DD41E44D62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323" r="8911"/>
          <a:stretch/>
        </p:blipFill>
        <p:spPr>
          <a:xfrm>
            <a:off x="4846591" y="892195"/>
            <a:ext cx="4182995" cy="13300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C0993BB-55DA-8211-56A7-551EB7AFF122}"/>
              </a:ext>
            </a:extLst>
          </p:cNvPr>
          <p:cNvSpPr txBox="1"/>
          <p:nvPr/>
        </p:nvSpPr>
        <p:spPr>
          <a:xfrm>
            <a:off x="4990607" y="715426"/>
            <a:ext cx="3947378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100" b="1" dirty="0">
                <a:solidFill>
                  <a:schemeClr val="accent1"/>
                </a:solidFill>
              </a:rPr>
              <a:t>W/ heat intercept between coil and absorber!</a:t>
            </a:r>
            <a:endParaRPr lang="en-GB" sz="1100" b="1" dirty="0">
              <a:solidFill>
                <a:schemeClr val="accent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194370-DB71-D860-2CF2-1348AA004353}"/>
              </a:ext>
            </a:extLst>
          </p:cNvPr>
          <p:cNvSpPr/>
          <p:nvPr/>
        </p:nvSpPr>
        <p:spPr>
          <a:xfrm>
            <a:off x="5058815" y="1926173"/>
            <a:ext cx="3912090" cy="131854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4C1AB81-974D-B433-E351-41E4027959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85140" y="2487438"/>
            <a:ext cx="2507218" cy="115376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FFED796-69D7-6079-9C53-10921830B6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1397" y="3728895"/>
            <a:ext cx="2641306" cy="108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194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17C143-F188-1E7E-6113-8FE0863F42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E1B17D1-BD50-10E7-AB64-5E26D03DE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Foreword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530F194-AA7F-993A-BFD0-0EA2BF20D47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38143"/>
            <a:ext cx="8305800" cy="3536156"/>
          </a:xfrm>
        </p:spPr>
        <p:txBody>
          <a:bodyPr/>
          <a:lstStyle/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The study presented here is an </a:t>
            </a:r>
            <a:r>
              <a:rPr lang="en-GB" sz="1800" b="1" dirty="0"/>
              <a:t>overview of cooling options </a:t>
            </a:r>
            <a:r>
              <a:rPr lang="en-GB" sz="1800" dirty="0"/>
              <a:t>for collider-type magnets using a combined approach </a:t>
            </a:r>
            <a:r>
              <a:rPr lang="en-US" sz="1800" dirty="0"/>
              <a:t>to the overall optimization of cryogenic infrastructures considering:</a:t>
            </a:r>
          </a:p>
          <a:p>
            <a:pPr lvl="1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Sustainable magnet design;</a:t>
            </a:r>
          </a:p>
          <a:p>
            <a:pPr lvl="1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Optimization of cryogenic infrastructures accounting for all temperature levels (</a:t>
            </a:r>
            <a:r>
              <a:rPr lang="en-GB" sz="1400" i="1" dirty="0"/>
              <a:t>i.e.</a:t>
            </a:r>
            <a:r>
              <a:rPr lang="en-GB" sz="1400" dirty="0"/>
              <a:t> not only coil)</a:t>
            </a:r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GB" sz="1200" b="1" dirty="0"/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GB" sz="300" b="1" dirty="0"/>
          </a:p>
          <a:p>
            <a:pPr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Here we focus on discussing the cooling options for the </a:t>
            </a:r>
            <a:r>
              <a:rPr lang="en-GB" sz="1800" b="1" u="sng" dirty="0"/>
              <a:t>collider ring</a:t>
            </a:r>
            <a:r>
              <a:rPr lang="en-GB" sz="1800" dirty="0"/>
              <a:t>.</a:t>
            </a:r>
          </a:p>
          <a:p>
            <a:pPr marL="0" indent="0">
              <a:buNone/>
            </a:pPr>
            <a:endParaRPr lang="en-GB" sz="1800" b="1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2" name="Content Placeholder 7">
            <a:extLst>
              <a:ext uri="{FF2B5EF4-FFF2-40B4-BE49-F238E27FC236}">
                <a16:creationId xmlns:a16="http://schemas.microsoft.com/office/drawing/2014/main" id="{7A32E133-E4CA-6400-8658-019DF40313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29"/>
          <a:stretch/>
        </p:blipFill>
        <p:spPr>
          <a:xfrm>
            <a:off x="1835696" y="3291678"/>
            <a:ext cx="5839500" cy="14280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0497DF-A749-EE90-5EFC-D9E1DEB0D27D}"/>
              </a:ext>
            </a:extLst>
          </p:cNvPr>
          <p:cNvSpPr txBox="1"/>
          <p:nvPr/>
        </p:nvSpPr>
        <p:spPr>
          <a:xfrm>
            <a:off x="4530715" y="3147662"/>
            <a:ext cx="312692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i="1" dirty="0"/>
              <a:t>Source: </a:t>
            </a:r>
            <a:r>
              <a:rPr lang="en-US" sz="1000" dirty="0"/>
              <a:t>MAP collaboration</a:t>
            </a:r>
            <a:endParaRPr lang="en-GB" sz="1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B5EDAF-3700-4C7E-BD3B-9AB390433930}"/>
              </a:ext>
            </a:extLst>
          </p:cNvPr>
          <p:cNvSpPr/>
          <p:nvPr/>
        </p:nvSpPr>
        <p:spPr>
          <a:xfrm>
            <a:off x="1858971" y="3321683"/>
            <a:ext cx="4950000" cy="1368000"/>
          </a:xfrm>
          <a:prstGeom prst="rect">
            <a:avLst/>
          </a:prstGeom>
          <a:solidFill>
            <a:schemeClr val="bg2">
              <a:lumMod val="50000"/>
              <a:alpha val="7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607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C00419-C506-B5A5-0CF4-A3412879C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A675EF-ECDB-3089-3018-AE90FFDE1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D12EE9-85D9-6FAC-66E9-1049C1B23CB9}"/>
              </a:ext>
            </a:extLst>
          </p:cNvPr>
          <p:cNvSpPr txBox="1"/>
          <p:nvPr/>
        </p:nvSpPr>
        <p:spPr>
          <a:xfrm>
            <a:off x="102295" y="1362610"/>
            <a:ext cx="141297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Energy consumption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C7D4CCD-627D-9251-8487-A6282226AB2D}"/>
              </a:ext>
            </a:extLst>
          </p:cNvPr>
          <p:cNvSpPr/>
          <p:nvPr/>
        </p:nvSpPr>
        <p:spPr>
          <a:xfrm>
            <a:off x="1515266" y="1590058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10095E-6F83-3EBA-4EBB-DC0C9D86DE3A}"/>
              </a:ext>
            </a:extLst>
          </p:cNvPr>
          <p:cNvSpPr txBox="1"/>
          <p:nvPr/>
        </p:nvSpPr>
        <p:spPr>
          <a:xfrm>
            <a:off x="1790410" y="1514425"/>
            <a:ext cx="11883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 Narrow" panose="020B0606020202030204" pitchFamily="34" charset="0"/>
              </a:rPr>
              <a:t>≤ </a:t>
            </a:r>
            <a:r>
              <a:rPr lang="en-GB" sz="1800" dirty="0">
                <a:latin typeface="Arial Narrow" panose="020B0606020202030204" pitchFamily="34" charset="0"/>
              </a:rPr>
              <a:t>2.5 kW/m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818D589-2CCA-9654-1E3E-5725185D4714}"/>
              </a:ext>
            </a:extLst>
          </p:cNvPr>
          <p:cNvSpPr/>
          <p:nvPr/>
        </p:nvSpPr>
        <p:spPr>
          <a:xfrm>
            <a:off x="2989334" y="1596080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65D5CC-BBA5-49D7-4A44-C95E5A17709E}"/>
                  </a:ext>
                </a:extLst>
              </p:cNvPr>
              <p:cNvSpPr txBox="1"/>
              <p:nvPr/>
            </p:nvSpPr>
            <p:spPr>
              <a:xfrm>
                <a:off x="3302577" y="1375925"/>
                <a:ext cx="1237025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𝑎𝑏𝑠𝑜𝑟𝑏𝑒𝑟</m:t>
                        </m:r>
                      </m:sub>
                    </m:sSub>
                  </m:oMath>
                </a14:m>
                <a:r>
                  <a:rPr lang="en-GB" dirty="0">
                    <a:latin typeface="Arial Narrow" panose="020B0606020202030204" pitchFamily="34" charset="0"/>
                  </a:rPr>
                  <a:t> ≥ 230 K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65D5CC-BBA5-49D7-4A44-C95E5A177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577" y="1375925"/>
                <a:ext cx="1237025" cy="646331"/>
              </a:xfrm>
              <a:prstGeom prst="rect">
                <a:avLst/>
              </a:prstGeom>
              <a:blipFill>
                <a:blip r:embed="rId2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6AC0C0B8-8B6A-D65D-59B8-4B3D62785329}"/>
              </a:ext>
            </a:extLst>
          </p:cNvPr>
          <p:cNvSpPr txBox="1"/>
          <p:nvPr/>
        </p:nvSpPr>
        <p:spPr>
          <a:xfrm>
            <a:off x="102294" y="2309374"/>
            <a:ext cx="141297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Absorber circuit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20CA458-5ECB-B066-3F1C-6879BCEB3E07}"/>
              </a:ext>
            </a:extLst>
          </p:cNvPr>
          <p:cNvSpPr/>
          <p:nvPr/>
        </p:nvSpPr>
        <p:spPr>
          <a:xfrm>
            <a:off x="1515265" y="2531226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9EB3A8-52DB-DCA4-4108-91B5335AE301}"/>
              </a:ext>
            </a:extLst>
          </p:cNvPr>
          <p:cNvSpPr txBox="1"/>
          <p:nvPr/>
        </p:nvSpPr>
        <p:spPr>
          <a:xfrm>
            <a:off x="1790409" y="2296814"/>
            <a:ext cx="174108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Arial Narrow" panose="020B0606020202030204" pitchFamily="34" charset="0"/>
              </a:rPr>
              <a:t>Operating </a:t>
            </a:r>
            <a:r>
              <a:rPr lang="en-GB" sz="1800" i="1" dirty="0">
                <a:latin typeface="Arial Narrow" panose="020B0606020202030204" pitchFamily="34" charset="0"/>
              </a:rPr>
              <a:t>T + </a:t>
            </a:r>
            <a:r>
              <a:rPr lang="en-GB" sz="1800" dirty="0">
                <a:latin typeface="Arial Narrow" panose="020B0606020202030204" pitchFamily="34" charset="0"/>
              </a:rPr>
              <a:t>distribution losses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F847321-A6D7-6B73-61E1-0662F20CE641}"/>
              </a:ext>
            </a:extLst>
          </p:cNvPr>
          <p:cNvSpPr/>
          <p:nvPr/>
        </p:nvSpPr>
        <p:spPr>
          <a:xfrm>
            <a:off x="3531490" y="2516969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54BFCB0-AD32-8272-5B5B-86554A4CA192}"/>
                  </a:ext>
                </a:extLst>
              </p:cNvPr>
              <p:cNvSpPr txBox="1"/>
              <p:nvPr/>
            </p:nvSpPr>
            <p:spPr>
              <a:xfrm>
                <a:off x="3806633" y="2285405"/>
                <a:ext cx="1514595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𝑎𝑏𝑠𝑜𝑟𝑏𝑒𝑟</m:t>
                        </m:r>
                      </m:sub>
                    </m:sSub>
                  </m:oMath>
                </a14:m>
                <a:r>
                  <a:rPr lang="en-GB" dirty="0">
                    <a:latin typeface="Arial Narrow" panose="020B0606020202030204" pitchFamily="34" charset="0"/>
                  </a:rPr>
                  <a:t>:</a:t>
                </a:r>
                <a:br>
                  <a:rPr lang="en-GB" dirty="0">
                    <a:latin typeface="Arial Narrow" panose="020B0606020202030204" pitchFamily="34" charset="0"/>
                  </a:rPr>
                </a:br>
                <a:r>
                  <a:rPr lang="en-GB" dirty="0">
                    <a:latin typeface="Arial Narrow" panose="020B0606020202030204" pitchFamily="34" charset="0"/>
                  </a:rPr>
                  <a:t>100 K or 250 K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54BFCB0-AD32-8272-5B5B-86554A4CA1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633" y="2285405"/>
                <a:ext cx="1514595" cy="646331"/>
              </a:xfrm>
              <a:prstGeom prst="rect">
                <a:avLst/>
              </a:prstGeom>
              <a:blipFill>
                <a:blip r:embed="rId3"/>
                <a:stretch>
                  <a:fillRect t="-2727"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6BA935F9-5D8B-4771-017D-634FDF8D6B17}"/>
              </a:ext>
            </a:extLst>
          </p:cNvPr>
          <p:cNvSpPr txBox="1"/>
          <p:nvPr/>
        </p:nvSpPr>
        <p:spPr>
          <a:xfrm>
            <a:off x="102293" y="3365266"/>
            <a:ext cx="141297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Coil circuit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C1A9E9D4-57AC-4C5D-C113-B7ECB08EC189}"/>
              </a:ext>
            </a:extLst>
          </p:cNvPr>
          <p:cNvSpPr/>
          <p:nvPr/>
        </p:nvSpPr>
        <p:spPr>
          <a:xfrm>
            <a:off x="1515266" y="3440899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F2D5D5F-369C-B23C-B056-E9764C1A92E4}"/>
                  </a:ext>
                </a:extLst>
              </p:cNvPr>
              <p:cNvSpPr txBox="1"/>
              <p:nvPr/>
            </p:nvSpPr>
            <p:spPr>
              <a:xfrm>
                <a:off x="1791409" y="3221509"/>
                <a:ext cx="1740082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GB" sz="1800" dirty="0">
                    <a:latin typeface="Arial Narrow" panose="020B0606020202030204" pitchFamily="34" charset="0"/>
                  </a:rPr>
                  <a:t>Total heat load +</a:t>
                </a:r>
              </a:p>
              <a:p>
                <a:pPr algn="ctr"/>
                <a:r>
                  <a:rPr lang="en-GB" dirty="0">
                    <a:latin typeface="Arial Narrow" panose="020B0606020202030204" pitchFamily="34" charset="0"/>
                  </a:rPr>
                  <a:t>Required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dirty="0">
                    <a:latin typeface="Arial Narrow" panose="020B0606020202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F2D5D5F-369C-B23C-B056-E9764C1A9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409" y="3221509"/>
                <a:ext cx="1740082" cy="646331"/>
              </a:xfrm>
              <a:prstGeom prst="rect">
                <a:avLst/>
              </a:prstGeom>
              <a:blipFill>
                <a:blip r:embed="rId4"/>
                <a:stretch>
                  <a:fillRect t="-1818"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rrow: Right 26">
            <a:extLst>
              <a:ext uri="{FF2B5EF4-FFF2-40B4-BE49-F238E27FC236}">
                <a16:creationId xmlns:a16="http://schemas.microsoft.com/office/drawing/2014/main" id="{320011E6-8BC0-8CB1-6558-21733026867F}"/>
              </a:ext>
            </a:extLst>
          </p:cNvPr>
          <p:cNvSpPr/>
          <p:nvPr/>
        </p:nvSpPr>
        <p:spPr>
          <a:xfrm>
            <a:off x="3531490" y="3440899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1FB688B-4677-1330-B927-A8DC5A5A61BE}"/>
                  </a:ext>
                </a:extLst>
              </p:cNvPr>
              <p:cNvSpPr txBox="1"/>
              <p:nvPr/>
            </p:nvSpPr>
            <p:spPr>
              <a:xfrm>
                <a:off x="3806633" y="3227571"/>
                <a:ext cx="1514595" cy="65684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𝑐𝑜𝑖𝑙</m:t>
                        </m:r>
                      </m:sub>
                    </m:sSub>
                  </m:oMath>
                </a14:m>
                <a:r>
                  <a:rPr lang="en-GB" dirty="0">
                    <a:latin typeface="Arial Narrow" panose="020B0606020202030204" pitchFamily="34" charset="0"/>
                  </a:rPr>
                  <a:t>:</a:t>
                </a:r>
                <a:br>
                  <a:rPr lang="en-GB" dirty="0">
                    <a:latin typeface="Arial Narrow" panose="020B0606020202030204" pitchFamily="34" charset="0"/>
                  </a:rPr>
                </a:br>
                <a:r>
                  <a:rPr lang="en-GB" dirty="0">
                    <a:latin typeface="Arial Narrow" panose="020B0606020202030204" pitchFamily="34" charset="0"/>
                  </a:rPr>
                  <a:t>4.5 K to 20 K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1FB688B-4677-1330-B927-A8DC5A5A61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633" y="3227571"/>
                <a:ext cx="1514595" cy="656846"/>
              </a:xfrm>
              <a:prstGeom prst="rect">
                <a:avLst/>
              </a:prstGeom>
              <a:blipFill>
                <a:blip r:embed="rId5"/>
                <a:stretch>
                  <a:fillRect t="-1786"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0500D4C-8147-EA3B-FF6D-7ED53AF10BD5}"/>
                  </a:ext>
                </a:extLst>
              </p:cNvPr>
              <p:cNvSpPr txBox="1"/>
              <p:nvPr/>
            </p:nvSpPr>
            <p:spPr>
              <a:xfrm>
                <a:off x="5625833" y="933867"/>
                <a:ext cx="3150096" cy="42473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00" dirty="0"/>
                  <a:t>Combining requirements from both energy consumption and what is feasible at absorber and coil levels: </a:t>
                </a:r>
              </a:p>
              <a:p>
                <a:pPr algn="ctr"/>
                <a:endParaRPr lang="en-GB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𝑎𝑏𝑠𝑜𝑟𝑏𝑒𝑟</m:t>
                        </m:r>
                      </m:sub>
                    </m:sSub>
                  </m:oMath>
                </a14:m>
                <a:r>
                  <a:rPr lang="en-GB" sz="1800" dirty="0"/>
                  <a:t> ≥ 250 K</a:t>
                </a:r>
              </a:p>
              <a:p>
                <a:pPr algn="ctr"/>
                <a:endParaRPr lang="en-GB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𝑐𝑜𝑖𝑙</m:t>
                        </m:r>
                      </m:sub>
                    </m:sSub>
                  </m:oMath>
                </a14:m>
                <a:r>
                  <a:rPr lang="en-GB" dirty="0"/>
                  <a:t> ≥ 4.5 K</a:t>
                </a:r>
              </a:p>
              <a:p>
                <a:pPr algn="ctr"/>
                <a:endParaRPr lang="en-GB" sz="1800" dirty="0"/>
              </a:p>
              <a:p>
                <a:pPr algn="ctr"/>
                <a:r>
                  <a:rPr lang="en-GB" dirty="0"/>
                  <a:t> </a:t>
                </a:r>
                <a:r>
                  <a:rPr lang="en-GB" dirty="0" err="1"/>
                  <a:t>W</a:t>
                </a:r>
                <a:r>
                  <a:rPr lang="en-GB" baseline="-25000" dirty="0" err="1"/>
                  <a:t>elect</a:t>
                </a:r>
                <a:r>
                  <a:rPr lang="en-GB" dirty="0"/>
                  <a:t> ≤ 2.5 kW/m</a:t>
                </a:r>
              </a:p>
              <a:p>
                <a:pPr algn="ctr"/>
                <a:endParaRPr lang="en-GB" dirty="0"/>
              </a:p>
              <a:p>
                <a:pPr algn="ctr"/>
                <a:r>
                  <a:rPr lang="en-GB" dirty="0"/>
                  <a:t>+ heat intercept</a:t>
                </a:r>
              </a:p>
              <a:p>
                <a:pPr algn="ctr"/>
                <a:br>
                  <a:rPr lang="en-GB" dirty="0"/>
                </a:br>
                <a:endParaRPr lang="en-GB" sz="1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0500D4C-8147-EA3B-FF6D-7ED53AF10B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5833" y="933867"/>
                <a:ext cx="3150096" cy="4247317"/>
              </a:xfrm>
              <a:prstGeom prst="rect">
                <a:avLst/>
              </a:prstGeom>
              <a:blipFill>
                <a:blip r:embed="rId6"/>
                <a:stretch>
                  <a:fillRect l="-193" t="-717" r="-1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423E2BF8-F382-B4F2-2495-8CA02ECDC109}"/>
              </a:ext>
            </a:extLst>
          </p:cNvPr>
          <p:cNvSpPr/>
          <p:nvPr/>
        </p:nvSpPr>
        <p:spPr>
          <a:xfrm>
            <a:off x="6057076" y="2450665"/>
            <a:ext cx="2376264" cy="2281572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027D88-D509-4009-986A-4938D779B7C6}"/>
              </a:ext>
            </a:extLst>
          </p:cNvPr>
          <p:cNvSpPr txBox="1"/>
          <p:nvPr/>
        </p:nvSpPr>
        <p:spPr>
          <a:xfrm>
            <a:off x="102295" y="4219148"/>
            <a:ext cx="141297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rial Narrow" panose="020B0606020202030204" pitchFamily="34" charset="0"/>
              </a:rPr>
              <a:t>Coil design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FA88BBF7-F6D2-F8B2-F66D-221FDD39FC6A}"/>
              </a:ext>
            </a:extLst>
          </p:cNvPr>
          <p:cNvSpPr/>
          <p:nvPr/>
        </p:nvSpPr>
        <p:spPr>
          <a:xfrm>
            <a:off x="1529448" y="4312906"/>
            <a:ext cx="226488" cy="18181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289E8D0-D2D8-3ED3-5C19-689B8F5AF941}"/>
                  </a:ext>
                </a:extLst>
              </p:cNvPr>
              <p:cNvSpPr txBox="1"/>
              <p:nvPr/>
            </p:nvSpPr>
            <p:spPr>
              <a:xfrm>
                <a:off x="1874346" y="4075391"/>
                <a:ext cx="1573206" cy="65684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Arial Narrow" panose="020B0606020202030204" pitchFamily="34" charset="0"/>
                  </a:rPr>
                  <a:t>to coil </a:t>
                </a:r>
                <a:br>
                  <a:rPr lang="en-US" sz="1800" dirty="0">
                    <a:latin typeface="Arial Narrow" panose="020B0606020202030204" pitchFamily="34" charset="0"/>
                  </a:rPr>
                </a:br>
                <a:r>
                  <a:rPr lang="en-US" sz="1800" dirty="0">
                    <a:latin typeface="Arial Narrow" panose="020B0606020202030204" pitchFamily="34" charset="0"/>
                  </a:rPr>
                  <a:t>≤ 10 W/m</a:t>
                </a:r>
                <a:endParaRPr lang="en-GB" dirty="0"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289E8D0-D2D8-3ED3-5C19-689B8F5AF9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346" y="4075391"/>
                <a:ext cx="1573206" cy="656846"/>
              </a:xfrm>
              <a:prstGeom prst="rect">
                <a:avLst/>
              </a:prstGeom>
              <a:blipFill>
                <a:blip r:embed="rId7"/>
                <a:stretch>
                  <a:fillRect t="-1802" b="-12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Right 28">
            <a:extLst>
              <a:ext uri="{FF2B5EF4-FFF2-40B4-BE49-F238E27FC236}">
                <a16:creationId xmlns:a16="http://schemas.microsoft.com/office/drawing/2014/main" id="{46EBB922-A275-5251-854D-4C3C0174403D}"/>
              </a:ext>
            </a:extLst>
          </p:cNvPr>
          <p:cNvSpPr/>
          <p:nvPr/>
        </p:nvSpPr>
        <p:spPr>
          <a:xfrm>
            <a:off x="3462890" y="4287940"/>
            <a:ext cx="226488" cy="218066"/>
          </a:xfrm>
          <a:prstGeom prst="rightArrow">
            <a:avLst>
              <a:gd name="adj1" fmla="val 30940"/>
              <a:gd name="adj2" fmla="val 50000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073BF1-7952-AF40-7801-27FC98B13C23}"/>
              </a:ext>
            </a:extLst>
          </p:cNvPr>
          <p:cNvSpPr txBox="1"/>
          <p:nvPr/>
        </p:nvSpPr>
        <p:spPr>
          <a:xfrm>
            <a:off x="3721776" y="3989066"/>
            <a:ext cx="186517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 Narrow" panose="020B0606020202030204" pitchFamily="34" charset="0"/>
              </a:rPr>
              <a:t>Heat intercept </a:t>
            </a:r>
            <a:br>
              <a:rPr lang="en-GB" dirty="0">
                <a:latin typeface="Arial Narrow" panose="020B0606020202030204" pitchFamily="34" charset="0"/>
              </a:rPr>
            </a:br>
            <a:r>
              <a:rPr lang="en-GB" dirty="0">
                <a:latin typeface="Arial Narrow" panose="020B0606020202030204" pitchFamily="34" charset="0"/>
              </a:rPr>
              <a:t>between coil and </a:t>
            </a:r>
            <a:br>
              <a:rPr lang="en-GB" dirty="0">
                <a:latin typeface="Arial Narrow" panose="020B0606020202030204" pitchFamily="34" charset="0"/>
              </a:rPr>
            </a:br>
            <a:r>
              <a:rPr lang="en-GB" dirty="0">
                <a:latin typeface="Arial Narrow" panose="020B0606020202030204" pitchFamily="34" charset="0"/>
              </a:rPr>
              <a:t>absorber needed</a:t>
            </a:r>
          </a:p>
        </p:txBody>
      </p:sp>
    </p:spTree>
    <p:extLst>
      <p:ext uri="{BB962C8B-B14F-4D97-AF65-F5344CB8AC3E}">
        <p14:creationId xmlns:p14="http://schemas.microsoft.com/office/powerpoint/2010/main" val="2843260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817307" y="2279362"/>
            <a:ext cx="5509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>
                <a:latin typeface="Arial Narrow"/>
                <a:cs typeface="Arial Narrow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9438310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>
                <a:latin typeface="Arial Narrow"/>
                <a:cs typeface="Arial Narrow"/>
              </a:rPr>
              <a:t>Spare slides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EF528875-C180-DA26-9E23-B8F957C0C0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87" r="16138"/>
          <a:stretch/>
        </p:blipFill>
        <p:spPr>
          <a:xfrm>
            <a:off x="1374552" y="2141211"/>
            <a:ext cx="7668344" cy="21582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CE5505A-C541-6649-8286-4D5520491DBC}"/>
                  </a:ext>
                </a:extLst>
              </p:cNvPr>
              <p:cNvSpPr txBox="1"/>
              <p:nvPr/>
            </p:nvSpPr>
            <p:spPr>
              <a:xfrm>
                <a:off x="1295899" y="995846"/>
                <a:ext cx="753764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GB" sz="1200" dirty="0"/>
                  <a:t>Heat load at cold mass level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𝑎𝑏𝑠𝑜𝑟𝑏𝑒𝑟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𝑐𝑜𝑖𝑙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𝑡h𝑒𝑟𝑚𝑎𝑙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𝑠h𝑖𝑒𝑙𝑑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200" dirty="0"/>
                  <a:t> shown for </a:t>
                </a:r>
                <a:br>
                  <a:rPr lang="en-GB" sz="1200" dirty="0"/>
                </a:br>
                <a:r>
                  <a:rPr lang="en-GB" sz="1200" dirty="0"/>
                  <a:t>absorber thickness of </a:t>
                </a:r>
                <a:r>
                  <a:rPr lang="en-GB" sz="1200" b="1" dirty="0">
                    <a:solidFill>
                      <a:schemeClr val="accent1"/>
                    </a:solidFill>
                  </a:rPr>
                  <a:t>3 cm</a:t>
                </a:r>
                <a:r>
                  <a:rPr lang="en-GB" sz="1200" dirty="0"/>
                  <a:t>, and considering outer thermal shield at 80 K</a:t>
                </a:r>
              </a:p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GB" sz="1200" b="1" dirty="0"/>
                  <a:t>With added heat intercept (shield) between the coil and the absorber</a:t>
                </a:r>
              </a:p>
              <a:p>
                <a:pPr>
                  <a:buClr>
                    <a:schemeClr val="accent1"/>
                  </a:buClr>
                </a:pPr>
                <a:endParaRPr lang="en-GB" sz="1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CE5505A-C541-6649-8286-4D5520491D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899" y="995846"/>
                <a:ext cx="7537648" cy="830997"/>
              </a:xfrm>
              <a:prstGeom prst="rect">
                <a:avLst/>
              </a:prstGeom>
              <a:blipFill>
                <a:blip r:embed="rId4"/>
                <a:stretch>
                  <a:fillRect t="-7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9DCFF49C-2852-DF61-F334-F9B37D948C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069" r="20000"/>
          <a:stretch/>
        </p:blipFill>
        <p:spPr>
          <a:xfrm>
            <a:off x="7587676" y="24383"/>
            <a:ext cx="1548273" cy="1476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C9DDE6-E608-6842-4CA3-BA1157AD4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49CAFC-D6AD-B41F-0819-2C6F3CC04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load deposited at cold mass level</a:t>
            </a:r>
            <a:br>
              <a:rPr lang="en-GB" dirty="0"/>
            </a:br>
            <a:r>
              <a:rPr lang="en-GB" sz="1800" dirty="0"/>
              <a:t>w/ heat intercept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751893C-FB9E-201E-CF9E-A5E987CC87A7}"/>
              </a:ext>
            </a:extLst>
          </p:cNvPr>
          <p:cNvCxnSpPr>
            <a:cxnSpLocks/>
          </p:cNvCxnSpPr>
          <p:nvPr/>
        </p:nvCxnSpPr>
        <p:spPr>
          <a:xfrm flipV="1">
            <a:off x="6732240" y="1055674"/>
            <a:ext cx="788744" cy="44470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998A4E5-BFBF-EC15-1DBE-3871B839C76C}"/>
              </a:ext>
            </a:extLst>
          </p:cNvPr>
          <p:cNvSpPr txBox="1"/>
          <p:nvPr/>
        </p:nvSpPr>
        <p:spPr>
          <a:xfrm rot="18958881">
            <a:off x="47633" y="2716099"/>
            <a:ext cx="114559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100" b="1" dirty="0">
                <a:solidFill>
                  <a:schemeClr val="accent1"/>
                </a:solidFill>
              </a:rPr>
              <a:t>Heat intercept between coil and absorber!</a:t>
            </a:r>
            <a:endParaRPr lang="en-GB" sz="1100" b="1" dirty="0">
              <a:solidFill>
                <a:schemeClr val="accent1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A33461-BFA1-23FB-A953-7E028BE001A3}"/>
              </a:ext>
            </a:extLst>
          </p:cNvPr>
          <p:cNvSpPr txBox="1">
            <a:spLocks/>
          </p:cNvSpPr>
          <p:nvPr/>
        </p:nvSpPr>
        <p:spPr>
          <a:xfrm>
            <a:off x="183647" y="4358182"/>
            <a:ext cx="8784976" cy="49201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Reducing the absorber thickness from 4 cm to 3 cm </a:t>
            </a:r>
            <a:r>
              <a:rPr lang="en-GB" sz="1400" b="1" dirty="0">
                <a:solidFill>
                  <a:schemeClr val="accent1"/>
                </a:solidFill>
              </a:rPr>
              <a:t>doubles</a:t>
            </a:r>
            <a:r>
              <a:rPr lang="en-GB" sz="1400" b="1" dirty="0"/>
              <a:t> </a:t>
            </a:r>
            <a:r>
              <a:rPr lang="en-GB" sz="1400" dirty="0"/>
              <a:t>the beam-induced load that penetrates shielding (</a:t>
            </a:r>
            <a:r>
              <a:rPr lang="en-GB" sz="1400" b="1" dirty="0">
                <a:solidFill>
                  <a:srgbClr val="1F77B4"/>
                </a:solidFill>
              </a:rPr>
              <a:t>blue part</a:t>
            </a:r>
            <a:r>
              <a:rPr lang="en-GB" sz="1400" dirty="0"/>
              <a:t>)</a:t>
            </a:r>
            <a:r>
              <a:rPr lang="en-GB" sz="1400" b="1" dirty="0">
                <a:solidFill>
                  <a:srgbClr val="1F77B4"/>
                </a:solidFill>
              </a:rPr>
              <a:t> </a:t>
            </a:r>
            <a:r>
              <a:rPr lang="en-GB" sz="1400" dirty="0"/>
              <a:t>while only reducing the heat load via the supports (</a:t>
            </a:r>
            <a:r>
              <a:rPr lang="en-GB" sz="1400" b="1" dirty="0">
                <a:solidFill>
                  <a:srgbClr val="FF7F0E"/>
                </a:solidFill>
              </a:rPr>
              <a:t>orange part</a:t>
            </a:r>
            <a:r>
              <a:rPr lang="en-GB" sz="1400" dirty="0"/>
              <a:t>, which is weight-dependent) by 30%</a:t>
            </a:r>
            <a:r>
              <a:rPr lang="en-US" sz="1400" dirty="0"/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999236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9BF25831-6975-966B-8F0D-64A939000D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51" r="16782"/>
          <a:stretch/>
        </p:blipFill>
        <p:spPr>
          <a:xfrm>
            <a:off x="1206170" y="1825548"/>
            <a:ext cx="7609534" cy="214537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A9ACDF-9F91-9C96-8A70-4DCE616FA2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85E2F0-63A2-57DE-A05D-36BEC0042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consumption at refrigerator I/F</a:t>
            </a:r>
            <a:br>
              <a:rPr lang="en-GB" dirty="0"/>
            </a:br>
            <a:r>
              <a:rPr lang="en-GB" sz="1800" dirty="0">
                <a:solidFill>
                  <a:srgbClr val="D62728"/>
                </a:solidFill>
              </a:rPr>
              <a:t>3 cm </a:t>
            </a:r>
            <a:r>
              <a:rPr lang="en-GB" sz="1800" dirty="0"/>
              <a:t>absorber, w/ heat intercept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B1D730-46D4-37B9-2403-52FF78643D99}"/>
              </a:ext>
            </a:extLst>
          </p:cNvPr>
          <p:cNvSpPr txBox="1"/>
          <p:nvPr/>
        </p:nvSpPr>
        <p:spPr>
          <a:xfrm>
            <a:off x="1206170" y="987574"/>
            <a:ext cx="622760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100" dirty="0">
                <a:solidFill>
                  <a:srgbClr val="1F77B4"/>
                </a:solidFill>
              </a:rPr>
              <a:t>Blue: </a:t>
            </a:r>
            <a:r>
              <a:rPr lang="en-US" sz="1100" dirty="0"/>
              <a:t>electrical power required to provide cooling power at </a:t>
            </a:r>
            <a:r>
              <a:rPr lang="en-US" sz="1100" dirty="0">
                <a:solidFill>
                  <a:srgbClr val="1F77B4"/>
                </a:solidFill>
              </a:rPr>
              <a:t>cold mass temp. level</a:t>
            </a:r>
          </a:p>
          <a:p>
            <a:pPr>
              <a:buClr>
                <a:schemeClr val="accent1"/>
              </a:buClr>
            </a:pPr>
            <a:r>
              <a:rPr lang="en-US" sz="1100" dirty="0">
                <a:solidFill>
                  <a:srgbClr val="FF7F0E"/>
                </a:solidFill>
              </a:rPr>
              <a:t>Orange: </a:t>
            </a:r>
            <a:r>
              <a:rPr lang="en-US" sz="1100" dirty="0"/>
              <a:t>electrical power required to provide cooling power at </a:t>
            </a:r>
            <a:r>
              <a:rPr lang="en-US" sz="1100" dirty="0">
                <a:solidFill>
                  <a:srgbClr val="FF7F0E"/>
                </a:solidFill>
              </a:rPr>
              <a:t>absorber temp. level</a:t>
            </a:r>
          </a:p>
          <a:p>
            <a:pPr>
              <a:buClr>
                <a:schemeClr val="accent1"/>
              </a:buClr>
            </a:pPr>
            <a:r>
              <a:rPr lang="en-US" sz="1100" dirty="0">
                <a:solidFill>
                  <a:srgbClr val="C00000"/>
                </a:solidFill>
              </a:rPr>
              <a:t>Red: </a:t>
            </a:r>
            <a:r>
              <a:rPr lang="en-US" sz="1100" dirty="0"/>
              <a:t>electrical power required to provide cooling power at </a:t>
            </a:r>
            <a:r>
              <a:rPr lang="en-US" sz="1100" dirty="0">
                <a:solidFill>
                  <a:srgbClr val="D62728"/>
                </a:solidFill>
              </a:rPr>
              <a:t>thermal shield temp. level</a:t>
            </a:r>
            <a:endParaRPr lang="en-GB" sz="1100" dirty="0">
              <a:solidFill>
                <a:srgbClr val="D62728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CB8957-B354-82F0-C61B-A03850A01692}"/>
              </a:ext>
            </a:extLst>
          </p:cNvPr>
          <p:cNvSpPr txBox="1"/>
          <p:nvPr/>
        </p:nvSpPr>
        <p:spPr>
          <a:xfrm>
            <a:off x="35496" y="4440943"/>
            <a:ext cx="856895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100" b="1" dirty="0"/>
              <a:t>N.B. I: </a:t>
            </a:r>
            <a:r>
              <a:rPr lang="en-US" sz="1100" dirty="0"/>
              <a:t>the cost to extract heat at 300 K is nearly zero, reflecting the fact that the distribution effort (circulation) is </a:t>
            </a:r>
            <a:r>
              <a:rPr lang="en-US" sz="1100" b="1" dirty="0"/>
              <a:t>not yet included</a:t>
            </a:r>
          </a:p>
          <a:p>
            <a:pPr>
              <a:buClr>
                <a:schemeClr val="accent1"/>
              </a:buClr>
            </a:pPr>
            <a:r>
              <a:rPr lang="en-US" sz="1100" b="1" dirty="0"/>
              <a:t>N.B. II: </a:t>
            </a:r>
            <a:r>
              <a:rPr lang="en-US" sz="1100" dirty="0"/>
              <a:t>although COP</a:t>
            </a:r>
            <a:r>
              <a:rPr lang="en-US" sz="1100" baseline="30000" dirty="0"/>
              <a:t>-1</a:t>
            </a:r>
            <a:r>
              <a:rPr lang="en-US" sz="1100" dirty="0"/>
              <a:t> based on </a:t>
            </a:r>
            <a:r>
              <a:rPr lang="en-US" sz="1100" dirty="0" err="1"/>
              <a:t>cryoplants</a:t>
            </a:r>
            <a:r>
              <a:rPr lang="en-US" sz="1100" dirty="0"/>
              <a:t> using certain fluids, so far, we’re talking only about temp. level, </a:t>
            </a:r>
            <a:r>
              <a:rPr lang="en-US" sz="1100" i="1" dirty="0"/>
              <a:t>i.e.</a:t>
            </a:r>
            <a:r>
              <a:rPr lang="en-US" sz="1100" dirty="0"/>
              <a:t>, no fluid-dependent costs considered (as distribution, special handling, </a:t>
            </a:r>
            <a:r>
              <a:rPr lang="en-US" sz="1100" dirty="0" err="1"/>
              <a:t>etc</a:t>
            </a:r>
            <a:r>
              <a:rPr lang="en-US" sz="1100" dirty="0"/>
              <a:t>…)</a:t>
            </a:r>
            <a:endParaRPr lang="en-GB" sz="11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0F61C8-99A8-ED12-16C2-DA59B43A1040}"/>
              </a:ext>
            </a:extLst>
          </p:cNvPr>
          <p:cNvSpPr txBox="1"/>
          <p:nvPr/>
        </p:nvSpPr>
        <p:spPr>
          <a:xfrm>
            <a:off x="2339752" y="4110340"/>
            <a:ext cx="5184576" cy="261610"/>
          </a:xfrm>
          <a:prstGeom prst="rect">
            <a:avLst/>
          </a:prstGeom>
          <a:noFill/>
          <a:ln>
            <a:solidFill>
              <a:srgbClr val="1F77B4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100" dirty="0"/>
              <a:t>The larger the </a:t>
            </a:r>
            <a:r>
              <a:rPr lang="en-US" sz="1100" b="1" dirty="0">
                <a:solidFill>
                  <a:srgbClr val="1F77B4"/>
                </a:solidFill>
              </a:rPr>
              <a:t>blue</a:t>
            </a:r>
            <a:r>
              <a:rPr lang="en-US" sz="1100" dirty="0"/>
              <a:t> component → the more difficult the coil design </a:t>
            </a:r>
            <a:endParaRPr lang="en-GB" sz="11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2F1F8C-7FE5-7663-6EE7-15C83BFAA262}"/>
              </a:ext>
            </a:extLst>
          </p:cNvPr>
          <p:cNvSpPr/>
          <p:nvPr/>
        </p:nvSpPr>
        <p:spPr>
          <a:xfrm>
            <a:off x="1534466" y="3507856"/>
            <a:ext cx="7243200" cy="226023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609049-E6FD-923C-E0B7-04F7AE3E31DE}"/>
              </a:ext>
            </a:extLst>
          </p:cNvPr>
          <p:cNvCxnSpPr/>
          <p:nvPr/>
        </p:nvCxnSpPr>
        <p:spPr>
          <a:xfrm flipH="1">
            <a:off x="886394" y="3639783"/>
            <a:ext cx="64807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49498B1-68CF-CD12-6DBF-9D92426BF11D}"/>
              </a:ext>
            </a:extLst>
          </p:cNvPr>
          <p:cNvSpPr txBox="1"/>
          <p:nvPr/>
        </p:nvSpPr>
        <p:spPr>
          <a:xfrm>
            <a:off x="-108520" y="3252285"/>
            <a:ext cx="114559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100" b="1" dirty="0">
                <a:solidFill>
                  <a:srgbClr val="00B050"/>
                </a:solidFill>
              </a:rPr>
              <a:t>Target: </a:t>
            </a:r>
            <a:br>
              <a:rPr lang="en-US" sz="1100" b="1" dirty="0">
                <a:solidFill>
                  <a:srgbClr val="00B050"/>
                </a:solidFill>
              </a:rPr>
            </a:br>
            <a:r>
              <a:rPr lang="en-US" sz="1100" b="1" dirty="0">
                <a:solidFill>
                  <a:srgbClr val="00B050"/>
                </a:solidFill>
              </a:rPr>
              <a:t>25 MW for Cryo in collider</a:t>
            </a:r>
            <a:endParaRPr lang="en-GB" sz="1100" b="1" dirty="0">
              <a:solidFill>
                <a:srgbClr val="00B050"/>
              </a:solidFill>
            </a:endParaRPr>
          </a:p>
        </p:txBody>
      </p:sp>
      <p:pic>
        <p:nvPicPr>
          <p:cNvPr id="2" name="Picture 1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BD87FDE5-76A8-F53C-1AF3-E7D7BB973F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069" r="20000"/>
          <a:stretch/>
        </p:blipFill>
        <p:spPr>
          <a:xfrm>
            <a:off x="7587676" y="24383"/>
            <a:ext cx="1548273" cy="14760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A5F82BC-9FF9-FC9E-1E6B-A23B5C807B44}"/>
              </a:ext>
            </a:extLst>
          </p:cNvPr>
          <p:cNvCxnSpPr>
            <a:cxnSpLocks/>
          </p:cNvCxnSpPr>
          <p:nvPr/>
        </p:nvCxnSpPr>
        <p:spPr>
          <a:xfrm>
            <a:off x="6156176" y="771550"/>
            <a:ext cx="1364808" cy="28412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6971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text, screenshot, font, diagram&#10;&#10;Description automatically generated">
            <a:extLst>
              <a:ext uri="{FF2B5EF4-FFF2-40B4-BE49-F238E27FC236}">
                <a16:creationId xmlns:a16="http://schemas.microsoft.com/office/drawing/2014/main" id="{C079D258-0D56-4143-C9CA-434C61DC35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72" r="16899"/>
          <a:stretch/>
        </p:blipFill>
        <p:spPr>
          <a:xfrm>
            <a:off x="1206170" y="1833369"/>
            <a:ext cx="7598698" cy="214490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A9ACDF-9F91-9C96-8A70-4DCE616FA2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85E2F0-63A2-57DE-A05D-36BEC0042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consumption at refrigerator I/F</a:t>
            </a:r>
            <a:br>
              <a:rPr lang="en-GB" dirty="0"/>
            </a:br>
            <a:r>
              <a:rPr lang="en-GB" sz="1800" dirty="0"/>
              <a:t>4 cm absorber, baseline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B1D730-46D4-37B9-2403-52FF78643D99}"/>
              </a:ext>
            </a:extLst>
          </p:cNvPr>
          <p:cNvSpPr txBox="1"/>
          <p:nvPr/>
        </p:nvSpPr>
        <p:spPr>
          <a:xfrm>
            <a:off x="1206170" y="987574"/>
            <a:ext cx="622760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100" dirty="0">
                <a:solidFill>
                  <a:srgbClr val="1F77B4"/>
                </a:solidFill>
              </a:rPr>
              <a:t>Blue: </a:t>
            </a:r>
            <a:r>
              <a:rPr lang="en-US" sz="1100" dirty="0"/>
              <a:t>electrical power required to provide cooling power at </a:t>
            </a:r>
            <a:r>
              <a:rPr lang="en-US" sz="1100" dirty="0">
                <a:solidFill>
                  <a:srgbClr val="1F77B4"/>
                </a:solidFill>
              </a:rPr>
              <a:t>cold mass temp. level</a:t>
            </a:r>
          </a:p>
          <a:p>
            <a:pPr>
              <a:buClr>
                <a:schemeClr val="accent1"/>
              </a:buClr>
            </a:pPr>
            <a:r>
              <a:rPr lang="en-US" sz="1100" dirty="0">
                <a:solidFill>
                  <a:srgbClr val="FF7F0E"/>
                </a:solidFill>
              </a:rPr>
              <a:t>Orange: </a:t>
            </a:r>
            <a:r>
              <a:rPr lang="en-US" sz="1100" dirty="0"/>
              <a:t>electrical power required to provide cooling power at </a:t>
            </a:r>
            <a:r>
              <a:rPr lang="en-US" sz="1100" dirty="0">
                <a:solidFill>
                  <a:srgbClr val="FF7F0E"/>
                </a:solidFill>
              </a:rPr>
              <a:t>absorber temp. level</a:t>
            </a:r>
          </a:p>
          <a:p>
            <a:pPr>
              <a:buClr>
                <a:schemeClr val="accent1"/>
              </a:buClr>
            </a:pPr>
            <a:r>
              <a:rPr lang="en-US" sz="1100" dirty="0">
                <a:solidFill>
                  <a:srgbClr val="C00000"/>
                </a:solidFill>
              </a:rPr>
              <a:t>Red: </a:t>
            </a:r>
            <a:r>
              <a:rPr lang="en-US" sz="1100" dirty="0"/>
              <a:t>electrical power required to provide cooling power at </a:t>
            </a:r>
            <a:r>
              <a:rPr lang="en-US" sz="1100" dirty="0">
                <a:solidFill>
                  <a:srgbClr val="D62728"/>
                </a:solidFill>
              </a:rPr>
              <a:t>thermal shield temp. level</a:t>
            </a:r>
            <a:endParaRPr lang="en-GB" sz="1100" dirty="0">
              <a:solidFill>
                <a:srgbClr val="D62728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CB8957-B354-82F0-C61B-A03850A01692}"/>
              </a:ext>
            </a:extLst>
          </p:cNvPr>
          <p:cNvSpPr txBox="1"/>
          <p:nvPr/>
        </p:nvSpPr>
        <p:spPr>
          <a:xfrm>
            <a:off x="-41343" y="4533564"/>
            <a:ext cx="85689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800" b="1" dirty="0"/>
              <a:t>N.B. I: </a:t>
            </a:r>
            <a:r>
              <a:rPr lang="en-US" sz="800" dirty="0"/>
              <a:t>For assumptions on calculation of cooling effort from heat loads, see spare slides</a:t>
            </a:r>
            <a:endParaRPr lang="en-US" sz="800" b="1" dirty="0"/>
          </a:p>
          <a:p>
            <a:pPr>
              <a:buClr>
                <a:schemeClr val="accent1"/>
              </a:buClr>
            </a:pPr>
            <a:r>
              <a:rPr lang="en-US" sz="800" b="1" dirty="0"/>
              <a:t>N.B. II: </a:t>
            </a:r>
            <a:r>
              <a:rPr lang="en-US" sz="800" dirty="0"/>
              <a:t>the cost to extract heat at 300 K is nearly zero, reflecting the fact that the distribution effort (circulation) is </a:t>
            </a:r>
            <a:r>
              <a:rPr lang="en-US" sz="800" b="1" dirty="0"/>
              <a:t>not yet included</a:t>
            </a:r>
          </a:p>
          <a:p>
            <a:pPr>
              <a:buClr>
                <a:schemeClr val="accent1"/>
              </a:buClr>
            </a:pPr>
            <a:r>
              <a:rPr lang="en-US" sz="800" b="1" dirty="0"/>
              <a:t>N.B. III: </a:t>
            </a:r>
            <a:r>
              <a:rPr lang="en-US" sz="800" dirty="0"/>
              <a:t>although COP</a:t>
            </a:r>
            <a:r>
              <a:rPr lang="en-US" sz="800" baseline="30000" dirty="0"/>
              <a:t>-1</a:t>
            </a:r>
            <a:r>
              <a:rPr lang="en-US" sz="800" dirty="0"/>
              <a:t> based on cryoplants using certain fluids, so far, we’re talking only about temp. level, </a:t>
            </a:r>
            <a:r>
              <a:rPr lang="en-US" sz="800" i="1" dirty="0"/>
              <a:t>i.e.</a:t>
            </a:r>
            <a:r>
              <a:rPr lang="en-US" sz="800" dirty="0"/>
              <a:t>, no fluid-dependent costs considered </a:t>
            </a:r>
            <a:br>
              <a:rPr lang="en-US" sz="800" dirty="0"/>
            </a:br>
            <a:r>
              <a:rPr lang="en-US" sz="800" dirty="0"/>
              <a:t>(as distribution, special handling, </a:t>
            </a:r>
            <a:r>
              <a:rPr lang="en-US" sz="800" dirty="0" err="1"/>
              <a:t>etc</a:t>
            </a:r>
            <a:r>
              <a:rPr lang="en-US" sz="800" dirty="0"/>
              <a:t>…)</a:t>
            </a:r>
            <a:endParaRPr lang="en-GB" sz="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0F61C8-99A8-ED12-16C2-DA59B43A1040}"/>
              </a:ext>
            </a:extLst>
          </p:cNvPr>
          <p:cNvSpPr txBox="1"/>
          <p:nvPr/>
        </p:nvSpPr>
        <p:spPr>
          <a:xfrm>
            <a:off x="2339752" y="4110340"/>
            <a:ext cx="5184576" cy="261610"/>
          </a:xfrm>
          <a:prstGeom prst="rect">
            <a:avLst/>
          </a:prstGeom>
          <a:noFill/>
          <a:ln>
            <a:solidFill>
              <a:srgbClr val="1F77B4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100" dirty="0"/>
              <a:t>The larger the </a:t>
            </a:r>
            <a:r>
              <a:rPr lang="en-US" sz="1100" b="1" dirty="0">
                <a:solidFill>
                  <a:srgbClr val="1F77B4"/>
                </a:solidFill>
              </a:rPr>
              <a:t>blue</a:t>
            </a:r>
            <a:r>
              <a:rPr lang="en-US" sz="1100" dirty="0"/>
              <a:t> component → the more difficult the coil design </a:t>
            </a:r>
            <a:endParaRPr lang="en-GB" sz="11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2F1F8C-7FE5-7663-6EE7-15C83BFAA262}"/>
              </a:ext>
            </a:extLst>
          </p:cNvPr>
          <p:cNvSpPr/>
          <p:nvPr/>
        </p:nvSpPr>
        <p:spPr>
          <a:xfrm>
            <a:off x="1534466" y="3507856"/>
            <a:ext cx="7243200" cy="226023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609049-E6FD-923C-E0B7-04F7AE3E31DE}"/>
              </a:ext>
            </a:extLst>
          </p:cNvPr>
          <p:cNvCxnSpPr/>
          <p:nvPr/>
        </p:nvCxnSpPr>
        <p:spPr>
          <a:xfrm flipH="1">
            <a:off x="886394" y="3639783"/>
            <a:ext cx="64807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49498B1-68CF-CD12-6DBF-9D92426BF11D}"/>
              </a:ext>
            </a:extLst>
          </p:cNvPr>
          <p:cNvSpPr txBox="1"/>
          <p:nvPr/>
        </p:nvSpPr>
        <p:spPr>
          <a:xfrm>
            <a:off x="-108520" y="3252285"/>
            <a:ext cx="114559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100" b="1" dirty="0">
                <a:solidFill>
                  <a:srgbClr val="00B050"/>
                </a:solidFill>
              </a:rPr>
              <a:t>Target: </a:t>
            </a:r>
            <a:br>
              <a:rPr lang="en-US" sz="1100" b="1" dirty="0">
                <a:solidFill>
                  <a:srgbClr val="00B050"/>
                </a:solidFill>
              </a:rPr>
            </a:br>
            <a:r>
              <a:rPr lang="en-US" sz="1100" b="1" dirty="0">
                <a:solidFill>
                  <a:srgbClr val="00B050"/>
                </a:solidFill>
              </a:rPr>
              <a:t>25 MW for Cryo in collider</a:t>
            </a:r>
            <a:endParaRPr lang="en-GB" sz="1100" b="1" dirty="0">
              <a:solidFill>
                <a:srgbClr val="00B050"/>
              </a:solidFill>
            </a:endParaRPr>
          </a:p>
        </p:txBody>
      </p:sp>
      <p:pic>
        <p:nvPicPr>
          <p:cNvPr id="6" name="Picture 5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0CE55F24-8CE8-3DD1-8176-5DBBE55A6B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764" r="20034"/>
          <a:stretch/>
        </p:blipFill>
        <p:spPr>
          <a:xfrm>
            <a:off x="7598698" y="24856"/>
            <a:ext cx="1532119" cy="14760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18C954A4-DE4A-97F1-843B-957E892841E0}"/>
              </a:ext>
            </a:extLst>
          </p:cNvPr>
          <p:cNvGrpSpPr/>
          <p:nvPr/>
        </p:nvGrpSpPr>
        <p:grpSpPr>
          <a:xfrm>
            <a:off x="7796198" y="2821398"/>
            <a:ext cx="1334619" cy="662867"/>
            <a:chOff x="7831695" y="2821398"/>
            <a:chExt cx="1299469" cy="662867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7AF102D-B313-2882-6728-412164031FB1}"/>
                </a:ext>
              </a:extLst>
            </p:cNvPr>
            <p:cNvCxnSpPr>
              <a:cxnSpLocks/>
            </p:cNvCxnSpPr>
            <p:nvPr/>
          </p:nvCxnSpPr>
          <p:spPr>
            <a:xfrm>
              <a:off x="8399310" y="3268239"/>
              <a:ext cx="0" cy="216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7145451-79D7-D077-8784-9A83547B9A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42654" y="3299586"/>
              <a:ext cx="146248" cy="15240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F332F62-0E49-06BF-E8FA-49A6047DADE6}"/>
                </a:ext>
              </a:extLst>
            </p:cNvPr>
            <p:cNvCxnSpPr>
              <a:cxnSpLocks/>
            </p:cNvCxnSpPr>
            <p:nvPr/>
          </p:nvCxnSpPr>
          <p:spPr>
            <a:xfrm>
              <a:off x="8515035" y="3299586"/>
              <a:ext cx="146248" cy="15240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15F4C79-FD0C-A54C-D33B-1DA879BD346F}"/>
                </a:ext>
              </a:extLst>
            </p:cNvPr>
            <p:cNvSpPr txBox="1"/>
            <p:nvPr/>
          </p:nvSpPr>
          <p:spPr>
            <a:xfrm>
              <a:off x="7831695" y="2821398"/>
              <a:ext cx="129946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1100" b="1" dirty="0">
                  <a:solidFill>
                    <a:srgbClr val="00B050"/>
                  </a:solidFill>
                </a:rPr>
                <a:t>Coil 20 K, Absorber ≥ 230 K</a:t>
              </a:r>
              <a:endParaRPr lang="en-GB" sz="1100" b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22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A75471-2D84-3557-9419-FB3CFDB783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665463A-1955-C2F0-9603-B23A6EAD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(Possible) solution for absorber supports</a:t>
            </a:r>
            <a:br>
              <a:rPr lang="en-GB" dirty="0"/>
            </a:br>
            <a:r>
              <a:rPr lang="en-GB" dirty="0"/>
              <a:t>from existing implementations</a:t>
            </a:r>
            <a:br>
              <a:rPr lang="en-GB" dirty="0"/>
            </a:b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21AFFD-6077-BCBF-D0C4-B88E13F692E8}"/>
              </a:ext>
            </a:extLst>
          </p:cNvPr>
          <p:cNvSpPr txBox="1"/>
          <p:nvPr/>
        </p:nvSpPr>
        <p:spPr>
          <a:xfrm>
            <a:off x="72008" y="1236578"/>
            <a:ext cx="4499992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PUMA rolls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Heat transfer measurements by J. Liberadzka-Porret at the Cryolab, EMDS # 2443998 (</a:t>
            </a:r>
            <a:r>
              <a:rPr lang="en-GB" sz="1400" dirty="0">
                <a:hlinkClick r:id="rId2"/>
              </a:rPr>
              <a:t>link</a:t>
            </a:r>
            <a:r>
              <a:rPr lang="en-GB" sz="1400" dirty="0"/>
              <a:t>)</a:t>
            </a:r>
            <a:br>
              <a:rPr lang="en-GB" sz="1400" dirty="0"/>
            </a:br>
            <a:r>
              <a:rPr lang="en-GB" sz="1400" dirty="0"/>
              <a:t>≈ 1 W/roll under 500 N from RT to LN</a:t>
            </a:r>
            <a:r>
              <a:rPr lang="en-GB" sz="1400" baseline="-25000" dirty="0"/>
              <a:t>2</a:t>
            </a:r>
            <a:br>
              <a:rPr lang="en-GB" sz="1400" baseline="-25000" dirty="0"/>
            </a:br>
            <a:r>
              <a:rPr lang="en-GB" sz="1400" dirty="0"/>
              <a:t>≈ 0.1 W/roll under 500 N from LN</a:t>
            </a:r>
            <a:r>
              <a:rPr lang="en-GB" sz="1400" baseline="-25000" dirty="0"/>
              <a:t>2</a:t>
            </a:r>
            <a:r>
              <a:rPr lang="en-GB" sz="1400" dirty="0"/>
              <a:t> to LHe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EE2D839-BCD6-112B-20B7-8E7A1B9FC0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4" t="2416" r="3201" b="825"/>
          <a:stretch/>
        </p:blipFill>
        <p:spPr>
          <a:xfrm>
            <a:off x="115699" y="2700846"/>
            <a:ext cx="2206305" cy="1319515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09EA59-35DB-7D9E-CCC0-74B0F9D3E1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56" t="20340" r="20946" b="4366"/>
          <a:stretch/>
        </p:blipFill>
        <p:spPr>
          <a:xfrm>
            <a:off x="2123728" y="3689610"/>
            <a:ext cx="1800200" cy="12475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25545C65-2792-8FD9-4E8C-B7FBBAA1FA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47" b="26213"/>
          <a:stretch/>
        </p:blipFill>
        <p:spPr bwMode="auto">
          <a:xfrm>
            <a:off x="3693650" y="2563521"/>
            <a:ext cx="3236690" cy="134340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3A7F25A-B240-E4A0-6F60-DEE2F3C6C5C3}"/>
              </a:ext>
            </a:extLst>
          </p:cNvPr>
          <p:cNvSpPr txBox="1"/>
          <p:nvPr/>
        </p:nvSpPr>
        <p:spPr>
          <a:xfrm>
            <a:off x="4576584" y="1236577"/>
            <a:ext cx="5125165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HL-LHC beam screen springs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Heat transfer measurements at the Cryolab, </a:t>
            </a:r>
            <a:br>
              <a:rPr lang="en-GB" sz="1400" dirty="0"/>
            </a:br>
            <a:r>
              <a:rPr lang="en-GB" sz="1400" dirty="0"/>
              <a:t>EMDS # 2042522 (</a:t>
            </a:r>
            <a:r>
              <a:rPr lang="en-GB" sz="1400" dirty="0">
                <a:hlinkClick r:id="rId6"/>
              </a:rPr>
              <a:t>link</a:t>
            </a:r>
            <a:r>
              <a:rPr lang="en-GB" sz="1400" dirty="0"/>
              <a:t>) </a:t>
            </a:r>
            <a:br>
              <a:rPr lang="en-GB" sz="1400" dirty="0"/>
            </a:br>
            <a:r>
              <a:rPr lang="en-GB" sz="1400" dirty="0"/>
              <a:t>≈ 0.05 W/roll under 15 N from RT to LHe</a:t>
            </a:r>
            <a:br>
              <a:rPr lang="en-GB" sz="1400" baseline="-25000" dirty="0"/>
            </a:br>
            <a:endParaRPr lang="en-GB" sz="1400" dirty="0"/>
          </a:p>
          <a:p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D3B5867-77EA-E264-57E5-78CB96534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8264" y="3291830"/>
            <a:ext cx="2146335" cy="131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529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358E82-BD55-B629-ADEE-6EF389F7F9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ED19F9-A3A7-AA49-8579-8472BC25D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from last annual meeting</a:t>
            </a:r>
            <a:br>
              <a:rPr lang="en-US" dirty="0"/>
            </a:br>
            <a:r>
              <a:rPr lang="en-US" dirty="0"/>
              <a:t>(</a:t>
            </a:r>
            <a:r>
              <a:rPr lang="en-GB" dirty="0">
                <a:hlinkClick r:id="rId3"/>
              </a:rPr>
              <a:t>link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307903-40A2-30C1-C882-D91428306B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40"/>
          <a:stretch/>
        </p:blipFill>
        <p:spPr>
          <a:xfrm>
            <a:off x="294614" y="1085329"/>
            <a:ext cx="4458444" cy="25670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B5EE2B-944A-51C7-5C60-F53F900467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283718"/>
            <a:ext cx="4132006" cy="235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4615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9ECD4A69-EE84-E24B-41B0-44773F41E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81" y="1299768"/>
            <a:ext cx="5302800" cy="35352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D9E24E-43E9-FCBB-9E53-FD35E17FF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2763E1-D756-219C-DE0D-61D19DFE3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Thermodynamics of cryogenic refrigeration</a:t>
            </a:r>
            <a:br>
              <a:rPr lang="en-GB" dirty="0"/>
            </a:br>
            <a:r>
              <a:rPr lang="en-GB" dirty="0"/>
              <a:t>Ideal Carnot ≠ Reality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E3687ED-3FC5-062A-A5A8-6CBCFEE06E23}"/>
              </a:ext>
            </a:extLst>
          </p:cNvPr>
          <p:cNvGrpSpPr/>
          <p:nvPr/>
        </p:nvGrpSpPr>
        <p:grpSpPr>
          <a:xfrm>
            <a:off x="1420603" y="2959789"/>
            <a:ext cx="2242738" cy="957074"/>
            <a:chOff x="1420603" y="2959789"/>
            <a:chExt cx="2242738" cy="95707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C9B1101-2201-2ACB-3FDA-85E9B9CA618A}"/>
                </a:ext>
              </a:extLst>
            </p:cNvPr>
            <p:cNvSpPr txBox="1"/>
            <p:nvPr/>
          </p:nvSpPr>
          <p:spPr>
            <a:xfrm>
              <a:off x="1420603" y="2959789"/>
              <a:ext cx="1090610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en-GB" sz="1100" dirty="0">
                  <a:solidFill>
                    <a:schemeClr val="tx2">
                      <a:lumMod val="75000"/>
                    </a:schemeClr>
                  </a:solidFill>
                </a:rPr>
                <a:t>He → COP 960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54D515B-6718-E776-BB96-EB007F6A56DA}"/>
                </a:ext>
              </a:extLst>
            </p:cNvPr>
            <p:cNvSpPr txBox="1"/>
            <p:nvPr/>
          </p:nvSpPr>
          <p:spPr>
            <a:xfrm>
              <a:off x="1708635" y="3415898"/>
              <a:ext cx="1090610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en-GB" sz="1100" dirty="0">
                  <a:solidFill>
                    <a:schemeClr val="tx2">
                      <a:lumMod val="75000"/>
                    </a:schemeClr>
                  </a:solidFill>
                </a:rPr>
                <a:t>He → COP 240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AF8E120-1B97-6E09-3E47-1F5BDF69A010}"/>
                </a:ext>
              </a:extLst>
            </p:cNvPr>
            <p:cNvSpPr txBox="1"/>
            <p:nvPr/>
          </p:nvSpPr>
          <p:spPr>
            <a:xfrm>
              <a:off x="2572731" y="3747586"/>
              <a:ext cx="1090610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en-GB" sz="1100" dirty="0">
                  <a:solidFill>
                    <a:schemeClr val="tx2">
                      <a:lumMod val="75000"/>
                    </a:schemeClr>
                  </a:solidFill>
                </a:rPr>
                <a:t>He → COP 150 </a:t>
              </a:r>
            </a:p>
          </p:txBody>
        </p:sp>
      </p:grp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FB1CA189-8801-8E6A-91A0-45E6E56F9128}"/>
              </a:ext>
            </a:extLst>
          </p:cNvPr>
          <p:cNvSpPr txBox="1">
            <a:spLocks/>
          </p:cNvSpPr>
          <p:nvPr/>
        </p:nvSpPr>
        <p:spPr>
          <a:xfrm>
            <a:off x="5148064" y="1276350"/>
            <a:ext cx="3614935" cy="35361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Carnot efficiency gives a </a:t>
            </a:r>
            <a:r>
              <a:rPr lang="en-GB" sz="1800" b="1" dirty="0"/>
              <a:t>potential</a:t>
            </a:r>
            <a:r>
              <a:rPr lang="en-GB" sz="1800" dirty="0"/>
              <a:t> reduction in operational costs</a:t>
            </a:r>
          </a:p>
          <a:p>
            <a:pPr lvl="1"/>
            <a:r>
              <a:rPr lang="en-GB" sz="1400" dirty="0"/>
              <a:t>e.g. from 4.5 K to 10 K there is a </a:t>
            </a:r>
            <a:r>
              <a:rPr lang="en-GB" sz="1400" b="1" dirty="0"/>
              <a:t>potential</a:t>
            </a:r>
            <a:r>
              <a:rPr lang="en-GB" sz="1400" dirty="0"/>
              <a:t> factor 2.3 improvement in efficiency </a:t>
            </a:r>
          </a:p>
          <a:p>
            <a:r>
              <a:rPr lang="en-GB" sz="1800" dirty="0"/>
              <a:t>But </a:t>
            </a:r>
            <a:r>
              <a:rPr lang="en-GB" sz="1800" b="1" dirty="0"/>
              <a:t>reality</a:t>
            </a:r>
            <a:r>
              <a:rPr lang="en-GB" sz="1800" dirty="0"/>
              <a:t> (process inefficiencies) needs to be considered</a:t>
            </a:r>
          </a:p>
          <a:p>
            <a:pPr lvl="1"/>
            <a:r>
              <a:rPr lang="en-GB" sz="1400" dirty="0"/>
              <a:t>Actual COP at refrigerator interface for 10 K is 150 </a:t>
            </a:r>
            <a:r>
              <a:rPr lang="en-GB" sz="1400" i="1" dirty="0"/>
              <a:t>vs.</a:t>
            </a:r>
            <a:r>
              <a:rPr lang="en-GB" sz="1400" dirty="0"/>
              <a:t> 240 at 4.5 K → factor 1.6 improvement in efficiency (W/W) </a:t>
            </a:r>
          </a:p>
          <a:p>
            <a:r>
              <a:rPr lang="en-GB" sz="1800" dirty="0"/>
              <a:t>Losses on distribution and heat extraction systems </a:t>
            </a:r>
            <a:r>
              <a:rPr lang="en-GB" sz="1800" b="1" dirty="0"/>
              <a:t>still need to be added (up to 30%-50%!)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887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9048DB-8256-1844-3507-F94C7A043BB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131590"/>
            <a:ext cx="8305800" cy="3680916"/>
          </a:xfrm>
        </p:spPr>
        <p:txBody>
          <a:bodyPr/>
          <a:lstStyle/>
          <a:p>
            <a:r>
              <a:rPr lang="en-GB" sz="1600" dirty="0"/>
              <a:t>For each temperature level of absorber, cold mass, and external thermal shield, the inverse coefficient of performance (COP</a:t>
            </a:r>
            <a:r>
              <a:rPr lang="en-GB" sz="1600" baseline="30000" dirty="0"/>
              <a:t>-1</a:t>
            </a:r>
            <a:r>
              <a:rPr lang="en-GB" sz="1600" dirty="0"/>
              <a:t>) at refrigerator interface was estimated to give a </a:t>
            </a:r>
            <a:r>
              <a:rPr lang="en-GB" sz="1600" u="sng" dirty="0"/>
              <a:t>semi-realistic</a:t>
            </a:r>
            <a:r>
              <a:rPr lang="en-GB" sz="1600" dirty="0"/>
              <a:t> power consumption per meter of collider magnet. </a:t>
            </a:r>
          </a:p>
          <a:p>
            <a:r>
              <a:rPr lang="en-GB" sz="1600" dirty="0"/>
              <a:t>The heat load from each temp. level (slides 9/10) is multiplied by the COP</a:t>
            </a:r>
            <a:r>
              <a:rPr lang="en-GB" sz="1600" baseline="30000" dirty="0"/>
              <a:t>-1</a:t>
            </a:r>
            <a:r>
              <a:rPr lang="en-GB" sz="1600" dirty="0"/>
              <a:t> to give a total electrical cost</a:t>
            </a:r>
          </a:p>
          <a:p>
            <a:r>
              <a:rPr lang="en-GB" sz="1600" dirty="0"/>
              <a:t>Distribution (</a:t>
            </a:r>
            <a:r>
              <a:rPr lang="en-GB" sz="1600" i="1" dirty="0"/>
              <a:t>e.g</a:t>
            </a:r>
            <a:r>
              <a:rPr lang="en-GB" sz="1600" dirty="0"/>
              <a:t>. pumps to circulate fluids) is not yet included in the “bill”</a:t>
            </a:r>
          </a:p>
          <a:p>
            <a:r>
              <a:rPr lang="en-GB" sz="1600" dirty="0"/>
              <a:t>Considerations: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D4E471-1D32-321B-F417-F75DCDE6AD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3CF679-5C63-7303-9E39-8FD378232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consumption at refrigerator I/F</a:t>
            </a:r>
            <a:br>
              <a:rPr lang="en-GB" dirty="0"/>
            </a:br>
            <a:r>
              <a:rPr lang="en-GB" sz="1800" dirty="0"/>
              <a:t>From heat loads to power consumption</a:t>
            </a:r>
            <a:endParaRPr lang="en-GB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C5B6E74B-BF9F-EDF6-DDAE-0452DD348A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276241"/>
              </p:ext>
            </p:extLst>
          </p:nvPr>
        </p:nvGraphicFramePr>
        <p:xfrm>
          <a:off x="2267744" y="2635726"/>
          <a:ext cx="4464496" cy="224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79647127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6866236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2091534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Temperature level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COP</a:t>
                      </a:r>
                      <a:r>
                        <a:rPr lang="en-GB" sz="1100" baseline="30000" dirty="0"/>
                        <a:t>-1</a:t>
                      </a:r>
                      <a:r>
                        <a:rPr lang="en-GB" sz="1100" baseline="0" dirty="0"/>
                        <a:t> in </a:t>
                      </a:r>
                      <a:r>
                        <a:rPr lang="en-GB" sz="1100" baseline="0" dirty="0" err="1"/>
                        <a:t>W</a:t>
                      </a:r>
                      <a:r>
                        <a:rPr lang="en-GB" sz="1100" baseline="-25000" dirty="0" err="1"/>
                        <a:t>elect</a:t>
                      </a:r>
                      <a:r>
                        <a:rPr lang="en-GB" sz="1100" baseline="0" dirty="0"/>
                        <a:t>/</a:t>
                      </a:r>
                      <a:r>
                        <a:rPr lang="en-GB" sz="1100" baseline="0" dirty="0" err="1"/>
                        <a:t>W</a:t>
                      </a:r>
                      <a:r>
                        <a:rPr lang="en-GB" sz="1100" baseline="-25000" dirty="0" err="1"/>
                        <a:t>cool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Source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373739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250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CO</a:t>
                      </a:r>
                      <a:r>
                        <a:rPr lang="en-GB" sz="900" baseline="-25000" dirty="0"/>
                        <a:t>2</a:t>
                      </a:r>
                      <a:r>
                        <a:rPr lang="en-GB" sz="900" dirty="0"/>
                        <a:t> plant ATLAS </a:t>
                      </a:r>
                      <a:r>
                        <a:rPr lang="en-GB" sz="900" dirty="0" err="1"/>
                        <a:t>ITk</a:t>
                      </a:r>
                      <a:endParaRPr lang="en-GB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589155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LN</a:t>
                      </a:r>
                      <a:r>
                        <a:rPr lang="en-GB" sz="900" baseline="-25000" dirty="0"/>
                        <a:t>2</a:t>
                      </a:r>
                      <a:r>
                        <a:rPr lang="en-GB" sz="900" baseline="0" dirty="0"/>
                        <a:t> plant ATLAS</a:t>
                      </a:r>
                      <a:endParaRPr lang="en-GB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038616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80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LN</a:t>
                      </a:r>
                      <a:r>
                        <a:rPr lang="en-GB" sz="900" baseline="-25000" dirty="0"/>
                        <a:t>2</a:t>
                      </a:r>
                      <a:r>
                        <a:rPr lang="en-GB" sz="900" baseline="0" dirty="0"/>
                        <a:t> plant ATLAS</a:t>
                      </a:r>
                      <a:endParaRPr lang="en-GB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093262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20 K/50 kW plot Frey (see spares)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227724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LHC cryoplant data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41002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4.5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LHC cryoplant data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642378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2.0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960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LHC cryoplant data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5729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233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CF0794-AFE3-DB9A-18E1-438D20D705E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The dipole (and quadrupole) </a:t>
            </a:r>
            <a:r>
              <a:rPr lang="en-US" sz="1800" b="1" dirty="0"/>
              <a:t>arc magnets </a:t>
            </a:r>
            <a:r>
              <a:rPr lang="en-US" sz="1800" dirty="0"/>
              <a:t>are starting to take shape, there is a </a:t>
            </a:r>
            <a:r>
              <a:rPr lang="en-US" sz="1800" b="1" dirty="0"/>
              <a:t>preliminary</a:t>
            </a:r>
            <a:r>
              <a:rPr lang="en-US" sz="1800" dirty="0"/>
              <a:t> </a:t>
            </a:r>
            <a:r>
              <a:rPr lang="en-US" sz="1800" b="1" dirty="0"/>
              <a:t>radial build </a:t>
            </a:r>
            <a:r>
              <a:rPr lang="en-US" sz="1800" dirty="0"/>
              <a:t>and </a:t>
            </a:r>
            <a:r>
              <a:rPr lang="en-US" sz="1800" b="1" dirty="0"/>
              <a:t>aperture</a:t>
            </a:r>
            <a:r>
              <a:rPr lang="en-US" sz="1800" dirty="0"/>
              <a:t>, the </a:t>
            </a:r>
            <a:r>
              <a:rPr lang="en-US" sz="1800" b="1" dirty="0"/>
              <a:t>beam-induced loads to the magnets are known</a:t>
            </a:r>
          </a:p>
          <a:p>
            <a:pPr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The rest of the </a:t>
            </a:r>
            <a:r>
              <a:rPr lang="en-US" sz="1800" b="1" dirty="0"/>
              <a:t>static heat loads need to be calculated </a:t>
            </a:r>
            <a:r>
              <a:rPr lang="en-US" sz="1800" dirty="0"/>
              <a:t>to have an idea of total heat load budget to the cold mass and the warmer “absorber” that intercepts incoming radiation</a:t>
            </a:r>
          </a:p>
          <a:p>
            <a:pPr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The </a:t>
            </a:r>
            <a:r>
              <a:rPr lang="en-US" sz="1800" b="1" dirty="0"/>
              <a:t>operating temperature needs to be defined </a:t>
            </a:r>
            <a:r>
              <a:rPr lang="en-US" sz="1800" dirty="0"/>
              <a:t>→ this depends not only on </a:t>
            </a:r>
            <a:r>
              <a:rPr lang="en-US" sz="1800" b="1" dirty="0"/>
              <a:t>conductor choice</a:t>
            </a:r>
            <a:r>
              <a:rPr lang="en-US" sz="1800" dirty="0"/>
              <a:t> and </a:t>
            </a:r>
            <a:r>
              <a:rPr lang="en-US" sz="1800" b="1" dirty="0"/>
              <a:t>magnet design</a:t>
            </a:r>
            <a:r>
              <a:rPr lang="en-US" sz="1800" dirty="0"/>
              <a:t>, but also on the </a:t>
            </a:r>
            <a:r>
              <a:rPr lang="en-US" sz="1800" b="1" dirty="0"/>
              <a:t>overall cost of cooling</a:t>
            </a:r>
          </a:p>
          <a:p>
            <a:pPr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This talk aims to define the range of </a:t>
            </a:r>
            <a:r>
              <a:rPr lang="en-US" sz="1800" b="1" dirty="0"/>
              <a:t>expected heat loads on the collider magnets </a:t>
            </a:r>
            <a:r>
              <a:rPr lang="en-US" sz="1800" dirty="0"/>
              <a:t>(cold mass and absorber), and to provide an </a:t>
            </a:r>
            <a:r>
              <a:rPr lang="en-US" sz="1800" b="1" dirty="0"/>
              <a:t>estimate of the resulting cooling effort</a:t>
            </a:r>
            <a:r>
              <a:rPr lang="en-US" sz="1800" dirty="0"/>
              <a:t> for each option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71C37D-24BC-AB1F-50F6-22082927A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2C1619-EA43-BF37-6598-EF02AD592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6040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9C7B5B1A-8DE1-FF40-9C46-4769E7639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320" y="733223"/>
            <a:ext cx="1495032" cy="18501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03B91C68-0A59-6A03-3D87-B04A6B1F956A}"/>
                  </a:ext>
                </a:extLst>
              </p:cNvPr>
              <p:cNvGraphicFramePr>
                <a:graphicFrameLocks noGrp="1"/>
              </p:cNvGraphicFramePr>
              <p:nvPr>
                <p:ph sz="quarter" idx="12"/>
              </p:nvPr>
            </p:nvGraphicFramePr>
            <p:xfrm>
              <a:off x="134526" y="2444758"/>
              <a:ext cx="5870610" cy="24257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41130">
                      <a:extLst>
                        <a:ext uri="{9D8B030D-6E8A-4147-A177-3AD203B41FA5}">
                          <a16:colId xmlns:a16="http://schemas.microsoft.com/office/drawing/2014/main" val="4141260367"/>
                        </a:ext>
                      </a:extLst>
                    </a:gridCol>
                    <a:gridCol w="1007114">
                      <a:extLst>
                        <a:ext uri="{9D8B030D-6E8A-4147-A177-3AD203B41FA5}">
                          <a16:colId xmlns:a16="http://schemas.microsoft.com/office/drawing/2014/main" val="1372610692"/>
                        </a:ext>
                      </a:extLst>
                    </a:gridCol>
                    <a:gridCol w="1174122">
                      <a:extLst>
                        <a:ext uri="{9D8B030D-6E8A-4147-A177-3AD203B41FA5}">
                          <a16:colId xmlns:a16="http://schemas.microsoft.com/office/drawing/2014/main" val="3054357060"/>
                        </a:ext>
                      </a:extLst>
                    </a:gridCol>
                    <a:gridCol w="1174122">
                      <a:extLst>
                        <a:ext uri="{9D8B030D-6E8A-4147-A177-3AD203B41FA5}">
                          <a16:colId xmlns:a16="http://schemas.microsoft.com/office/drawing/2014/main" val="3797824734"/>
                        </a:ext>
                      </a:extLst>
                    </a:gridCol>
                    <a:gridCol w="1174122">
                      <a:extLst>
                        <a:ext uri="{9D8B030D-6E8A-4147-A177-3AD203B41FA5}">
                          <a16:colId xmlns:a16="http://schemas.microsoft.com/office/drawing/2014/main" val="204942437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105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50" b="1" i="1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050" dirty="0"/>
                            <a:t> per sector in kg/s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System pressure in bara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05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05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oMath>
                          </a14:m>
                          <a:r>
                            <a:rPr lang="en-GB" sz="1050" dirty="0"/>
                            <a:t> per cell in bar</a:t>
                          </a:r>
                        </a:p>
                        <a:p>
                          <a:pPr algn="ctr"/>
                          <a:r>
                            <a:rPr lang="en-GB" sz="1050" dirty="0"/>
                            <a:t>(2 pipes)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05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05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oMath>
                          </a14:m>
                          <a:r>
                            <a:rPr lang="en-GB" sz="1050" dirty="0"/>
                            <a:t> per cell in bar</a:t>
                          </a:r>
                        </a:p>
                        <a:p>
                          <a:pPr algn="ctr"/>
                          <a:r>
                            <a:rPr lang="en-GB" sz="1050" dirty="0"/>
                            <a:t>(4 pipes)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823401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N</a:t>
                          </a:r>
                          <a:r>
                            <a:rPr lang="en-GB" sz="1050" baseline="-25000" dirty="0"/>
                            <a:t>2</a:t>
                          </a:r>
                          <a:r>
                            <a:rPr lang="en-GB" sz="1050" baseline="0" dirty="0"/>
                            <a:t> at 80 K (2P)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3.4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1.3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0.9</a:t>
                          </a:r>
                        </a:p>
                      </a:txBody>
                      <a:tcPr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0.5</a:t>
                          </a:r>
                        </a:p>
                      </a:txBody>
                      <a:tcPr anchor="ctr"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411722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N</a:t>
                          </a:r>
                          <a:r>
                            <a:rPr lang="en-GB" sz="1050" baseline="-25000" dirty="0"/>
                            <a:t>2</a:t>
                          </a:r>
                          <a:r>
                            <a:rPr lang="en-GB" sz="1050" baseline="0" dirty="0"/>
                            <a:t> at 100 K (2P)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4.2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2.8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119247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CO</a:t>
                          </a:r>
                          <a:r>
                            <a:rPr lang="en-GB" sz="1050" baseline="-25000" dirty="0"/>
                            <a:t>2</a:t>
                          </a:r>
                          <a:r>
                            <a:rPr lang="en-GB" sz="1050" baseline="0" dirty="0"/>
                            <a:t> at 230 K (2P)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2.0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8.9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4.4</a:t>
                          </a:r>
                        </a:p>
                      </a:txBody>
                      <a:tcPr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2.2</a:t>
                          </a:r>
                        </a:p>
                      </a:txBody>
                      <a:tcPr anchor="ctr"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84328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CO</a:t>
                          </a:r>
                          <a:r>
                            <a:rPr lang="en-GB" sz="1050" baseline="-25000" dirty="0"/>
                            <a:t>2</a:t>
                          </a:r>
                          <a:r>
                            <a:rPr lang="en-GB" sz="1050" baseline="0" dirty="0"/>
                            <a:t> at 250 K (2P)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2.3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17.9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38471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H</a:t>
                          </a:r>
                          <a:r>
                            <a:rPr lang="en-GB" sz="1050" baseline="-25000" dirty="0"/>
                            <a:t>2</a:t>
                          </a:r>
                          <a:r>
                            <a:rPr lang="en-GB" sz="1050" baseline="0" dirty="0"/>
                            <a:t>O at 300 K (SP)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24.0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0.05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032844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03B91C68-0A59-6A03-3D87-B04A6B1F956A}"/>
                  </a:ext>
                </a:extLst>
              </p:cNvPr>
              <p:cNvGraphicFramePr>
                <a:graphicFrameLocks noGrp="1"/>
              </p:cNvGraphicFramePr>
              <p:nvPr>
                <p:ph sz="quarter" idx="12"/>
                <p:extLst>
                  <p:ext uri="{D42A27DB-BD31-4B8C-83A1-F6EECF244321}">
                    <p14:modId xmlns:p14="http://schemas.microsoft.com/office/powerpoint/2010/main" val="2662735404"/>
                  </p:ext>
                </p:extLst>
              </p:nvPr>
            </p:nvGraphicFramePr>
            <p:xfrm>
              <a:off x="134526" y="2444758"/>
              <a:ext cx="5870610" cy="24257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41130">
                      <a:extLst>
                        <a:ext uri="{9D8B030D-6E8A-4147-A177-3AD203B41FA5}">
                          <a16:colId xmlns:a16="http://schemas.microsoft.com/office/drawing/2014/main" val="4141260367"/>
                        </a:ext>
                      </a:extLst>
                    </a:gridCol>
                    <a:gridCol w="1007114">
                      <a:extLst>
                        <a:ext uri="{9D8B030D-6E8A-4147-A177-3AD203B41FA5}">
                          <a16:colId xmlns:a16="http://schemas.microsoft.com/office/drawing/2014/main" val="1372610692"/>
                        </a:ext>
                      </a:extLst>
                    </a:gridCol>
                    <a:gridCol w="1174122">
                      <a:extLst>
                        <a:ext uri="{9D8B030D-6E8A-4147-A177-3AD203B41FA5}">
                          <a16:colId xmlns:a16="http://schemas.microsoft.com/office/drawing/2014/main" val="3054357060"/>
                        </a:ext>
                      </a:extLst>
                    </a:gridCol>
                    <a:gridCol w="1174122">
                      <a:extLst>
                        <a:ext uri="{9D8B030D-6E8A-4147-A177-3AD203B41FA5}">
                          <a16:colId xmlns:a16="http://schemas.microsoft.com/office/drawing/2014/main" val="3797824734"/>
                        </a:ext>
                      </a:extLst>
                    </a:gridCol>
                    <a:gridCol w="1174122">
                      <a:extLst>
                        <a:ext uri="{9D8B030D-6E8A-4147-A177-3AD203B41FA5}">
                          <a16:colId xmlns:a16="http://schemas.microsoft.com/office/drawing/2014/main" val="2049424374"/>
                        </a:ext>
                      </a:extLst>
                    </a:gridCol>
                  </a:tblGrid>
                  <a:tr h="571500">
                    <a:tc>
                      <a:txBody>
                        <a:bodyPr/>
                        <a:lstStyle/>
                        <a:p>
                          <a:pPr algn="ctr"/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33133" t="-1064" r="-350602" b="-326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System pressure in bara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00000" t="-1064" r="-102073" b="-326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00000" t="-1064" r="-2073" b="-3265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823401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N</a:t>
                          </a:r>
                          <a:r>
                            <a:rPr lang="en-GB" sz="1050" baseline="-25000" dirty="0"/>
                            <a:t>2</a:t>
                          </a:r>
                          <a:r>
                            <a:rPr lang="en-GB" sz="1050" baseline="0" dirty="0"/>
                            <a:t> at 80 K (2P)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3.4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1.3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0.9</a:t>
                          </a:r>
                        </a:p>
                      </a:txBody>
                      <a:tcPr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0.5</a:t>
                          </a:r>
                        </a:p>
                      </a:txBody>
                      <a:tcPr anchor="ctr"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411722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N</a:t>
                          </a:r>
                          <a:r>
                            <a:rPr lang="en-GB" sz="1050" baseline="-25000" dirty="0"/>
                            <a:t>2</a:t>
                          </a:r>
                          <a:r>
                            <a:rPr lang="en-GB" sz="1050" baseline="0" dirty="0"/>
                            <a:t> at 100 K (2P)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4.2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2.8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119247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CO</a:t>
                          </a:r>
                          <a:r>
                            <a:rPr lang="en-GB" sz="1050" baseline="-25000" dirty="0"/>
                            <a:t>2</a:t>
                          </a:r>
                          <a:r>
                            <a:rPr lang="en-GB" sz="1050" baseline="0" dirty="0"/>
                            <a:t> at 230 K (2P)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2.0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8.9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4.4</a:t>
                          </a:r>
                        </a:p>
                      </a:txBody>
                      <a:tcPr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2.2</a:t>
                          </a:r>
                        </a:p>
                      </a:txBody>
                      <a:tcPr anchor="ctr"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84328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CO</a:t>
                          </a:r>
                          <a:r>
                            <a:rPr lang="en-GB" sz="1050" baseline="-25000" dirty="0"/>
                            <a:t>2</a:t>
                          </a:r>
                          <a:r>
                            <a:rPr lang="en-GB" sz="1050" baseline="0" dirty="0"/>
                            <a:t> at 250 K (2P)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2.3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17.9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38471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H</a:t>
                          </a:r>
                          <a:r>
                            <a:rPr lang="en-GB" sz="1050" baseline="-25000" dirty="0"/>
                            <a:t>2</a:t>
                          </a:r>
                          <a:r>
                            <a:rPr lang="en-GB" sz="1050" baseline="0" dirty="0"/>
                            <a:t>O at 300 K (SP)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24.0</a:t>
                          </a:r>
                          <a:endParaRPr lang="en-GB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/>
                            <a:t>0.05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032844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181851-6DF5-98DC-8FF8-1DD7F8254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FC1315-3E42-393D-7922-C5BFA54BA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7237040" cy="857250"/>
          </a:xfrm>
        </p:spPr>
        <p:txBody>
          <a:bodyPr/>
          <a:lstStyle/>
          <a:p>
            <a:r>
              <a:rPr lang="en-GB" dirty="0"/>
              <a:t>(rough) estimation of distribution losses  </a:t>
            </a:r>
            <a:br>
              <a:rPr lang="en-GB" dirty="0"/>
            </a:br>
            <a:r>
              <a:rPr lang="en-GB" dirty="0"/>
              <a:t>Absorber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56CCBCD-BA92-631B-DD0C-BB3107A1ED72}"/>
              </a:ext>
            </a:extLst>
          </p:cNvPr>
          <p:cNvSpPr txBox="1">
            <a:spLocks/>
          </p:cNvSpPr>
          <p:nvPr/>
        </p:nvSpPr>
        <p:spPr>
          <a:xfrm>
            <a:off x="419100" y="1246109"/>
            <a:ext cx="8003232" cy="118162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Calculations for the absorber circuit, 500 W/m</a:t>
            </a:r>
          </a:p>
          <a:p>
            <a:r>
              <a:rPr lang="en-GB" sz="1400" dirty="0"/>
              <a:t>Considered 2 and 4 pipes in absorber, each of </a:t>
            </a:r>
            <a:r>
              <a:rPr lang="en-GB" sz="1400" dirty="0" err="1"/>
              <a:t>i.d.</a:t>
            </a:r>
            <a:r>
              <a:rPr lang="en-GB" sz="1400" dirty="0"/>
              <a:t> = 20 mm (half of absorber thickness)</a:t>
            </a:r>
          </a:p>
          <a:p>
            <a:r>
              <a:rPr lang="en-GB" sz="1400" b="1" dirty="0"/>
              <a:t>Cell length </a:t>
            </a:r>
            <a:r>
              <a:rPr lang="en-GB" sz="1400" dirty="0"/>
              <a:t>(distance between jumpers to QRL) </a:t>
            </a:r>
            <a:r>
              <a:rPr lang="en-GB" sz="1400" b="1" dirty="0"/>
              <a:t>fixed at 25 m</a:t>
            </a:r>
            <a:r>
              <a:rPr lang="en-GB" sz="1400" dirty="0"/>
              <a:t>, sector </a:t>
            </a:r>
            <a:r>
              <a:rPr lang="en-GB" sz="1400" b="1" dirty="0"/>
              <a:t>fixed at 1000 m </a:t>
            </a:r>
            <a:r>
              <a:rPr lang="en-GB" sz="1400" dirty="0"/>
              <a:t>= 40 cells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6F6A6A-B8E4-15EE-3292-DEBAC6A4C082}"/>
              </a:ext>
            </a:extLst>
          </p:cNvPr>
          <p:cNvSpPr txBox="1"/>
          <p:nvPr/>
        </p:nvSpPr>
        <p:spPr>
          <a:xfrm>
            <a:off x="6015612" y="3047665"/>
            <a:ext cx="30928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→ pressure drop too high (p</a:t>
            </a:r>
            <a:r>
              <a:rPr lang="en-GB" sz="1200" baseline="-25000" dirty="0"/>
              <a:t>out</a:t>
            </a:r>
            <a:r>
              <a:rPr lang="en-GB" sz="1200" dirty="0"/>
              <a:t> &lt; </a:t>
            </a:r>
            <a:r>
              <a:rPr lang="en-GB" sz="1200" dirty="0" err="1"/>
              <a:t>p</a:t>
            </a:r>
            <a:r>
              <a:rPr lang="en-GB" sz="1200" baseline="-25000" dirty="0" err="1"/>
              <a:t>atm</a:t>
            </a:r>
            <a:r>
              <a:rPr lang="en-GB" sz="1200" dirty="0"/>
              <a:t>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B37804-C5F3-CEBF-0BFC-B0CA0350EF66}"/>
              </a:ext>
            </a:extLst>
          </p:cNvPr>
          <p:cNvSpPr txBox="1"/>
          <p:nvPr/>
        </p:nvSpPr>
        <p:spPr>
          <a:xfrm>
            <a:off x="6015612" y="3745162"/>
            <a:ext cx="30482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→ pressure drop too high, CO</a:t>
            </a:r>
            <a:r>
              <a:rPr lang="en-GB" sz="1200" baseline="-25000" dirty="0"/>
              <a:t>2</a:t>
            </a:r>
            <a:r>
              <a:rPr lang="en-GB" sz="1200" dirty="0"/>
              <a:t> solidifies</a:t>
            </a:r>
            <a:br>
              <a:rPr lang="en-GB" sz="1200" dirty="0"/>
            </a:br>
            <a:r>
              <a:rPr lang="en-GB" sz="1200" dirty="0"/>
              <a:t>     issue for return of QRL (high </a:t>
            </a:r>
            <a:r>
              <a:rPr lang="en-GB" sz="1200" dirty="0" err="1"/>
              <a:t>dp</a:t>
            </a:r>
            <a:r>
              <a:rPr lang="en-GB" sz="1200" dirty="0"/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BB0023F-3DDE-A0CA-F6FD-CA7BF995D080}"/>
              </a:ext>
            </a:extLst>
          </p:cNvPr>
          <p:cNvSpPr txBox="1"/>
          <p:nvPr/>
        </p:nvSpPr>
        <p:spPr>
          <a:xfrm>
            <a:off x="6019507" y="4193917"/>
            <a:ext cx="30482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/>
              <a:t>→ return of QRL dp within limits</a:t>
            </a:r>
            <a:endParaRPr lang="en-GB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2DB6512-410F-F027-387D-09B498BE5379}"/>
              </a:ext>
            </a:extLst>
          </p:cNvPr>
          <p:cNvSpPr txBox="1"/>
          <p:nvPr/>
        </p:nvSpPr>
        <p:spPr>
          <a:xfrm>
            <a:off x="6015611" y="3413521"/>
            <a:ext cx="30482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→ return of QRL </a:t>
            </a:r>
            <a:r>
              <a:rPr lang="en-GB" sz="1200" dirty="0" err="1"/>
              <a:t>dp</a:t>
            </a:r>
            <a:r>
              <a:rPr lang="en-GB" sz="1200" dirty="0"/>
              <a:t> (barely</a:t>
            </a:r>
            <a:r>
              <a:rPr lang="en-US" sz="1200" dirty="0"/>
              <a:t>) </a:t>
            </a:r>
            <a:r>
              <a:rPr lang="en-GB" sz="1200" dirty="0"/>
              <a:t>within limits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C96C5-CEAD-CD4A-82F7-19340146877C}"/>
              </a:ext>
            </a:extLst>
          </p:cNvPr>
          <p:cNvSpPr txBox="1"/>
          <p:nvPr/>
        </p:nvSpPr>
        <p:spPr>
          <a:xfrm>
            <a:off x="1475656" y="2187084"/>
            <a:ext cx="10691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/>
              <a:t>Through QRL</a:t>
            </a:r>
            <a:endParaRPr lang="en-GB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4A906ED-C7E0-16BF-6B0D-FE6B0A1CB06D}"/>
              </a:ext>
            </a:extLst>
          </p:cNvPr>
          <p:cNvSpPr txBox="1"/>
          <p:nvPr/>
        </p:nvSpPr>
        <p:spPr>
          <a:xfrm>
            <a:off x="3774709" y="2178412"/>
            <a:ext cx="22304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Through absorber cooling pipes</a:t>
            </a:r>
            <a:endParaRPr lang="en-GB" sz="1100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20EEAC5-D547-3364-FA2E-EF3D3E445089}"/>
              </a:ext>
            </a:extLst>
          </p:cNvPr>
          <p:cNvSpPr/>
          <p:nvPr/>
        </p:nvSpPr>
        <p:spPr>
          <a:xfrm>
            <a:off x="134526" y="3413521"/>
            <a:ext cx="1341130" cy="331641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D863FAD-2B7E-04DC-C809-D9C7549278AD}"/>
              </a:ext>
            </a:extLst>
          </p:cNvPr>
          <p:cNvSpPr/>
          <p:nvPr/>
        </p:nvSpPr>
        <p:spPr>
          <a:xfrm>
            <a:off x="134526" y="4141989"/>
            <a:ext cx="1341130" cy="331641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E2E9993-C524-9626-82CE-58F10AABA509}"/>
              </a:ext>
            </a:extLst>
          </p:cNvPr>
          <p:cNvSpPr/>
          <p:nvPr/>
        </p:nvSpPr>
        <p:spPr>
          <a:xfrm>
            <a:off x="134526" y="4538816"/>
            <a:ext cx="1341130" cy="331641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8019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E49581-E3A5-8645-98BA-400C0CF2F2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43FA84-3DC3-1354-E673-95C986B13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 power requirement of refrigerators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DFA4E0-6BEA-BD2C-D021-EF149BFEA95D}"/>
              </a:ext>
            </a:extLst>
          </p:cNvPr>
          <p:cNvSpPr txBox="1"/>
          <p:nvPr/>
        </p:nvSpPr>
        <p:spPr>
          <a:xfrm>
            <a:off x="5216851" y="4166618"/>
            <a:ext cx="38290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chemeClr val="accent1"/>
                </a:solidFill>
              </a:rPr>
              <a:t>Source: </a:t>
            </a:r>
            <a:r>
              <a:rPr lang="de-DE" sz="1200" dirty="0"/>
              <a:t>Tieftemperatur–Technologie, von H. Frey und R. A. </a:t>
            </a:r>
            <a:r>
              <a:rPr lang="de-DE" sz="1200" dirty="0" err="1"/>
              <a:t>Haefer</a:t>
            </a:r>
            <a:r>
              <a:rPr lang="de-DE" sz="1200" dirty="0"/>
              <a:t>. Herausgegeben von F. X. Eder. VIII-Verlag, Düsseldorf 1981</a:t>
            </a:r>
            <a:endParaRPr lang="en-GB" sz="1200" dirty="0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1EA89A6B-E1C4-78D7-112F-8F110C28CA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29" b="11753"/>
          <a:stretch/>
        </p:blipFill>
        <p:spPr bwMode="auto">
          <a:xfrm>
            <a:off x="107504" y="1428502"/>
            <a:ext cx="4752528" cy="33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904AA3-1988-1165-A173-747F473947AF}"/>
              </a:ext>
            </a:extLst>
          </p:cNvPr>
          <p:cNvSpPr txBox="1"/>
          <p:nvPr/>
        </p:nvSpPr>
        <p:spPr>
          <a:xfrm>
            <a:off x="5314979" y="2455383"/>
            <a:ext cx="38290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chemeClr val="accent1"/>
                </a:solidFill>
              </a:rPr>
              <a:t>Figure 7-35. </a:t>
            </a:r>
            <a:r>
              <a:rPr lang="de-DE" sz="1200" dirty="0"/>
              <a:t>S</a:t>
            </a:r>
            <a:r>
              <a:rPr lang="en-GB" sz="1200" dirty="0" err="1"/>
              <a:t>pecific</a:t>
            </a:r>
            <a:r>
              <a:rPr lang="en-GB" sz="1200" dirty="0"/>
              <a:t> power requirement of refrigerators and thermodynamic efficiency it of the cold power at different operating temperatures.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5E2196-3549-7BE8-1F4E-AC710FFD79C8}"/>
              </a:ext>
            </a:extLst>
          </p:cNvPr>
          <p:cNvSpPr txBox="1"/>
          <p:nvPr/>
        </p:nvSpPr>
        <p:spPr>
          <a:xfrm rot="16200000">
            <a:off x="-1799491" y="2839636"/>
            <a:ext cx="38290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/>
              <a:t>Specific power requirement in </a:t>
            </a:r>
            <a:r>
              <a:rPr lang="de-DE" sz="1200" dirty="0" err="1"/>
              <a:t>W</a:t>
            </a:r>
            <a:r>
              <a:rPr lang="de-DE" sz="1200" baseline="-25000" dirty="0" err="1"/>
              <a:t>elect</a:t>
            </a:r>
            <a:r>
              <a:rPr lang="de-DE" sz="1200" dirty="0"/>
              <a:t>/</a:t>
            </a:r>
            <a:r>
              <a:rPr lang="de-DE" sz="1200" dirty="0" err="1"/>
              <a:t>W</a:t>
            </a:r>
            <a:r>
              <a:rPr lang="de-DE" sz="1200" baseline="-25000" dirty="0" err="1"/>
              <a:t>cool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C092BA-2B71-ED64-C732-9B22B33CDD13}"/>
              </a:ext>
            </a:extLst>
          </p:cNvPr>
          <p:cNvSpPr txBox="1"/>
          <p:nvPr/>
        </p:nvSpPr>
        <p:spPr>
          <a:xfrm rot="16200000">
            <a:off x="3693523" y="2839635"/>
            <a:ext cx="24128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/>
              <a:t>Thermodynamic efficiency</a:t>
            </a:r>
            <a:endParaRPr lang="en-GB" sz="1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7AF0FE-17CA-6C11-C74F-B1A6687544BF}"/>
              </a:ext>
            </a:extLst>
          </p:cNvPr>
          <p:cNvCxnSpPr>
            <a:cxnSpLocks/>
          </p:cNvCxnSpPr>
          <p:nvPr/>
        </p:nvCxnSpPr>
        <p:spPr>
          <a:xfrm>
            <a:off x="3400822" y="3101714"/>
            <a:ext cx="0" cy="1266193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43CC34D-6EC8-1C42-F0C2-D5B06673F187}"/>
              </a:ext>
            </a:extLst>
          </p:cNvPr>
          <p:cNvCxnSpPr>
            <a:cxnSpLocks/>
          </p:cNvCxnSpPr>
          <p:nvPr/>
        </p:nvCxnSpPr>
        <p:spPr>
          <a:xfrm>
            <a:off x="749226" y="3101714"/>
            <a:ext cx="2651596" cy="0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05701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426E134-B615-E244-26ED-2141771E093D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 rotWithShape="1">
          <a:blip r:embed="rId3"/>
          <a:srcRect l="6056" r="7151"/>
          <a:stretch/>
        </p:blipFill>
        <p:spPr>
          <a:xfrm>
            <a:off x="304787" y="1419622"/>
            <a:ext cx="3691150" cy="312799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5C0CA3-8024-F6D8-AB2B-1F2CC07630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8698F9-D4F2-F5E1-4825-8C14D7C8B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7237040" cy="857250"/>
          </a:xfrm>
        </p:spPr>
        <p:txBody>
          <a:bodyPr/>
          <a:lstStyle/>
          <a:p>
            <a:r>
              <a:rPr lang="en-GB" dirty="0"/>
              <a:t>Two- </a:t>
            </a:r>
            <a:r>
              <a:rPr lang="en-GB" i="1" dirty="0"/>
              <a:t>vs.</a:t>
            </a:r>
            <a:r>
              <a:rPr lang="en-GB" dirty="0"/>
              <a:t> single-phase flow local heat extraction</a:t>
            </a:r>
            <a:br>
              <a:rPr lang="en-GB" dirty="0"/>
            </a:br>
            <a:r>
              <a:rPr lang="en-GB" dirty="0"/>
              <a:t>Implications for magnet design</a:t>
            </a:r>
            <a:endParaRPr lang="en-GB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63228CC9-0D20-736C-6EC2-FBDDD33C34D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06328" y="1215541"/>
                <a:ext cx="4498120" cy="3536156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800" dirty="0"/>
                  <a:t>Heat transfer coefficient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800" dirty="0"/>
                  <a:t> in </a:t>
                </a:r>
                <a:r>
                  <a:rPr lang="en-GB" sz="1800" b="1" dirty="0">
                    <a:solidFill>
                      <a:srgbClr val="228B22"/>
                    </a:solidFill>
                  </a:rPr>
                  <a:t>liquid He</a:t>
                </a:r>
                <a:r>
                  <a:rPr lang="en-GB" sz="1800" dirty="0"/>
                  <a:t> is </a:t>
                </a:r>
                <a:br>
                  <a:rPr lang="en-GB" sz="1800" dirty="0"/>
                </a:br>
                <a:r>
                  <a:rPr lang="en-GB" sz="1800" dirty="0"/>
                  <a:t>O(1) – O(2) higher than options using high-speed, high-pressure gas/</a:t>
                </a:r>
                <a:r>
                  <a:rPr lang="en-GB" sz="1800" b="1" dirty="0">
                    <a:solidFill>
                      <a:srgbClr val="FF4300"/>
                    </a:solidFill>
                  </a:rPr>
                  <a:t>supercritical fluid</a:t>
                </a:r>
              </a:p>
              <a:p>
                <a:pPr marL="0" indent="0">
                  <a:buNone/>
                </a:pPr>
                <a:endParaRPr lang="en-GB" sz="1800" dirty="0"/>
              </a:p>
              <a:p>
                <a:r>
                  <a:rPr lang="en-GB" sz="1800" dirty="0"/>
                  <a:t>If </a:t>
                </a:r>
                <a:r>
                  <a:rPr lang="en-GB" sz="1800" b="1" dirty="0"/>
                  <a:t>heat exchange area is limited</a:t>
                </a:r>
                <a:r>
                  <a:rPr lang="en-GB" sz="1800" dirty="0"/>
                  <a:t>, choice of </a:t>
                </a:r>
                <a:r>
                  <a:rPr lang="en-GB" sz="1800" b="1" dirty="0"/>
                  <a:t>cooling strategy needs to be adapted</a:t>
                </a:r>
                <a:r>
                  <a:rPr lang="en-GB" sz="1800" dirty="0"/>
                  <a:t> to provide the best possible heat transfer coefficient </a:t>
                </a:r>
              </a:p>
              <a:p>
                <a:endParaRPr lang="en-GB" sz="1800" dirty="0"/>
              </a:p>
              <a:p>
                <a:r>
                  <a:rPr lang="en-GB" sz="1800" b="1" dirty="0"/>
                  <a:t>Magnet design </a:t>
                </a:r>
                <a:r>
                  <a:rPr lang="en-GB" sz="1800" dirty="0"/>
                  <a:t>should strive to incorporate</a:t>
                </a:r>
                <a:r>
                  <a:rPr lang="en-GB" sz="1800" b="1" dirty="0"/>
                  <a:t>, from the start</a:t>
                </a:r>
                <a:r>
                  <a:rPr lang="en-GB" sz="1800" dirty="0"/>
                  <a:t>,</a:t>
                </a:r>
                <a:r>
                  <a:rPr lang="en-GB" sz="1800" b="1" dirty="0"/>
                  <a:t> heat extraction pathways</a:t>
                </a:r>
                <a:r>
                  <a:rPr lang="en-GB" sz="1800" dirty="0"/>
                  <a:t> as close as possible to the coil and</a:t>
                </a:r>
                <a:r>
                  <a:rPr lang="en-GB" sz="1800" b="1" dirty="0"/>
                  <a:t> maximise heat transfer exchange area</a:t>
                </a:r>
              </a:p>
              <a:p>
                <a:endParaRPr lang="en-GB" sz="1800" dirty="0"/>
              </a:p>
              <a:p>
                <a:endParaRPr lang="en-GB" sz="1800" dirty="0"/>
              </a:p>
              <a:p>
                <a:endParaRPr lang="en-GB" sz="1800" b="1" dirty="0"/>
              </a:p>
            </p:txBody>
          </p:sp>
        </mc:Choice>
        <mc:Fallback xmlns="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63228CC9-0D20-736C-6EC2-FBDDD33C34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6328" y="1215541"/>
                <a:ext cx="4498120" cy="3536156"/>
              </a:xfrm>
              <a:prstGeom prst="rect">
                <a:avLst/>
              </a:prstGeom>
              <a:blipFill>
                <a:blip r:embed="rId4"/>
                <a:stretch>
                  <a:fillRect l="-950" t="-1552" b="-24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9A72A05D-CFE1-D30F-8892-1C6E0F3C21CF}"/>
              </a:ext>
            </a:extLst>
          </p:cNvPr>
          <p:cNvSpPr txBox="1"/>
          <p:nvPr/>
        </p:nvSpPr>
        <p:spPr>
          <a:xfrm>
            <a:off x="34397" y="4809227"/>
            <a:ext cx="3960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Smith, </a:t>
            </a:r>
            <a:r>
              <a:rPr lang="en-GB" sz="1050" i="1" dirty="0"/>
              <a:t>Review of heat transfer to helium I (</a:t>
            </a:r>
            <a:r>
              <a:rPr lang="en-GB" sz="1050" i="1" dirty="0">
                <a:hlinkClick r:id="rId5"/>
              </a:rPr>
              <a:t>link</a:t>
            </a:r>
            <a:r>
              <a:rPr lang="en-GB" sz="1050" i="1" dirty="0"/>
              <a:t>)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7B759B7-5F33-1A51-8285-B370D33F51BF}"/>
              </a:ext>
            </a:extLst>
          </p:cNvPr>
          <p:cNvSpPr/>
          <p:nvPr/>
        </p:nvSpPr>
        <p:spPr>
          <a:xfrm>
            <a:off x="979055" y="2373745"/>
            <a:ext cx="1080654" cy="1708728"/>
          </a:xfrm>
          <a:custGeom>
            <a:avLst/>
            <a:gdLst>
              <a:gd name="connsiteX0" fmla="*/ 0 w 1080654"/>
              <a:gd name="connsiteY0" fmla="*/ 1708728 h 1708728"/>
              <a:gd name="connsiteX1" fmla="*/ 138545 w 1080654"/>
              <a:gd name="connsiteY1" fmla="*/ 1579419 h 1708728"/>
              <a:gd name="connsiteX2" fmla="*/ 295563 w 1080654"/>
              <a:gd name="connsiteY2" fmla="*/ 1440873 h 1708728"/>
              <a:gd name="connsiteX3" fmla="*/ 461818 w 1080654"/>
              <a:gd name="connsiteY3" fmla="*/ 1246910 h 1708728"/>
              <a:gd name="connsiteX4" fmla="*/ 554181 w 1080654"/>
              <a:gd name="connsiteY4" fmla="*/ 1108364 h 1708728"/>
              <a:gd name="connsiteX5" fmla="*/ 674254 w 1080654"/>
              <a:gd name="connsiteY5" fmla="*/ 831273 h 1708728"/>
              <a:gd name="connsiteX6" fmla="*/ 738909 w 1080654"/>
              <a:gd name="connsiteY6" fmla="*/ 600364 h 1708728"/>
              <a:gd name="connsiteX7" fmla="*/ 849745 w 1080654"/>
              <a:gd name="connsiteY7" fmla="*/ 350982 h 1708728"/>
              <a:gd name="connsiteX8" fmla="*/ 979054 w 1080654"/>
              <a:gd name="connsiteY8" fmla="*/ 120073 h 1708728"/>
              <a:gd name="connsiteX9" fmla="*/ 1080654 w 1080654"/>
              <a:gd name="connsiteY9" fmla="*/ 0 h 170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0654" h="1708728">
                <a:moveTo>
                  <a:pt x="0" y="1708728"/>
                </a:moveTo>
                <a:cubicBezTo>
                  <a:pt x="44642" y="1666394"/>
                  <a:pt x="89285" y="1624061"/>
                  <a:pt x="138545" y="1579419"/>
                </a:cubicBezTo>
                <a:cubicBezTo>
                  <a:pt x="187806" y="1534776"/>
                  <a:pt x="241684" y="1496291"/>
                  <a:pt x="295563" y="1440873"/>
                </a:cubicBezTo>
                <a:cubicBezTo>
                  <a:pt x="349442" y="1385455"/>
                  <a:pt x="418715" y="1302328"/>
                  <a:pt x="461818" y="1246910"/>
                </a:cubicBezTo>
                <a:cubicBezTo>
                  <a:pt x="504921" y="1191492"/>
                  <a:pt x="518775" y="1177637"/>
                  <a:pt x="554181" y="1108364"/>
                </a:cubicBezTo>
                <a:cubicBezTo>
                  <a:pt x="589587" y="1039091"/>
                  <a:pt x="643466" y="915940"/>
                  <a:pt x="674254" y="831273"/>
                </a:cubicBezTo>
                <a:cubicBezTo>
                  <a:pt x="705042" y="746606"/>
                  <a:pt x="709661" y="680412"/>
                  <a:pt x="738909" y="600364"/>
                </a:cubicBezTo>
                <a:cubicBezTo>
                  <a:pt x="768157" y="520316"/>
                  <a:pt x="809721" y="431030"/>
                  <a:pt x="849745" y="350982"/>
                </a:cubicBezTo>
                <a:cubicBezTo>
                  <a:pt x="889769" y="270934"/>
                  <a:pt x="940569" y="178570"/>
                  <a:pt x="979054" y="120073"/>
                </a:cubicBezTo>
                <a:cubicBezTo>
                  <a:pt x="1017539" y="61576"/>
                  <a:pt x="1049096" y="30788"/>
                  <a:pt x="1080654" y="0"/>
                </a:cubicBezTo>
              </a:path>
            </a:pathLst>
          </a:custGeom>
          <a:noFill/>
          <a:ln w="57150">
            <a:solidFill>
              <a:srgbClr val="228B22">
                <a:alpha val="8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13FB90D-8C17-D3B0-A5BC-68C49EC605DA}"/>
              </a:ext>
            </a:extLst>
          </p:cNvPr>
          <p:cNvSpPr/>
          <p:nvPr/>
        </p:nvSpPr>
        <p:spPr>
          <a:xfrm>
            <a:off x="818147" y="2803358"/>
            <a:ext cx="1588169" cy="794084"/>
          </a:xfrm>
          <a:custGeom>
            <a:avLst/>
            <a:gdLst>
              <a:gd name="connsiteX0" fmla="*/ 0 w 1588169"/>
              <a:gd name="connsiteY0" fmla="*/ 794084 h 794084"/>
              <a:gd name="connsiteX1" fmla="*/ 240632 w 1588169"/>
              <a:gd name="connsiteY1" fmla="*/ 745958 h 794084"/>
              <a:gd name="connsiteX2" fmla="*/ 445169 w 1588169"/>
              <a:gd name="connsiteY2" fmla="*/ 685800 h 794084"/>
              <a:gd name="connsiteX3" fmla="*/ 637674 w 1588169"/>
              <a:gd name="connsiteY3" fmla="*/ 613610 h 794084"/>
              <a:gd name="connsiteX4" fmla="*/ 938464 w 1588169"/>
              <a:gd name="connsiteY4" fmla="*/ 469231 h 794084"/>
              <a:gd name="connsiteX5" fmla="*/ 1299411 w 1588169"/>
              <a:gd name="connsiteY5" fmla="*/ 240631 h 794084"/>
              <a:gd name="connsiteX6" fmla="*/ 1588169 w 1588169"/>
              <a:gd name="connsiteY6" fmla="*/ 0 h 79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8169" h="794084">
                <a:moveTo>
                  <a:pt x="0" y="794084"/>
                </a:moveTo>
                <a:cubicBezTo>
                  <a:pt x="83218" y="779044"/>
                  <a:pt x="166437" y="764005"/>
                  <a:pt x="240632" y="745958"/>
                </a:cubicBezTo>
                <a:cubicBezTo>
                  <a:pt x="314827" y="727911"/>
                  <a:pt x="378995" y="707858"/>
                  <a:pt x="445169" y="685800"/>
                </a:cubicBezTo>
                <a:cubicBezTo>
                  <a:pt x="511343" y="663742"/>
                  <a:pt x="555458" y="649705"/>
                  <a:pt x="637674" y="613610"/>
                </a:cubicBezTo>
                <a:cubicBezTo>
                  <a:pt x="719890" y="577515"/>
                  <a:pt x="828175" y="531394"/>
                  <a:pt x="938464" y="469231"/>
                </a:cubicBezTo>
                <a:cubicBezTo>
                  <a:pt x="1048753" y="407068"/>
                  <a:pt x="1191127" y="318836"/>
                  <a:pt x="1299411" y="240631"/>
                </a:cubicBezTo>
                <a:cubicBezTo>
                  <a:pt x="1407695" y="162426"/>
                  <a:pt x="1497932" y="81213"/>
                  <a:pt x="1588169" y="0"/>
                </a:cubicBezTo>
              </a:path>
            </a:pathLst>
          </a:custGeom>
          <a:noFill/>
          <a:ln w="57150">
            <a:solidFill>
              <a:srgbClr val="FF4300">
                <a:alpha val="8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C12B980-BB84-118D-DAA8-2E313A1A5F9C}"/>
              </a:ext>
            </a:extLst>
          </p:cNvPr>
          <p:cNvSpPr/>
          <p:nvPr/>
        </p:nvSpPr>
        <p:spPr>
          <a:xfrm>
            <a:off x="1597401" y="3008189"/>
            <a:ext cx="589695" cy="518782"/>
          </a:xfrm>
          <a:custGeom>
            <a:avLst/>
            <a:gdLst>
              <a:gd name="connsiteX0" fmla="*/ 0 w 589695"/>
              <a:gd name="connsiteY0" fmla="*/ 518782 h 518782"/>
              <a:gd name="connsiteX1" fmla="*/ 209006 w 589695"/>
              <a:gd name="connsiteY1" fmla="*/ 339635 h 518782"/>
              <a:gd name="connsiteX2" fmla="*/ 373224 w 589695"/>
              <a:gd name="connsiteY2" fmla="*/ 194077 h 518782"/>
              <a:gd name="connsiteX3" fmla="*/ 589695 w 589695"/>
              <a:gd name="connsiteY3" fmla="*/ 0 h 51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695" h="518782">
                <a:moveTo>
                  <a:pt x="0" y="518782"/>
                </a:moveTo>
                <a:lnTo>
                  <a:pt x="209006" y="339635"/>
                </a:lnTo>
                <a:cubicBezTo>
                  <a:pt x="271210" y="285517"/>
                  <a:pt x="373224" y="194077"/>
                  <a:pt x="373224" y="194077"/>
                </a:cubicBezTo>
                <a:lnTo>
                  <a:pt x="589695" y="0"/>
                </a:lnTo>
              </a:path>
            </a:pathLst>
          </a:custGeom>
          <a:noFill/>
          <a:ln w="57150">
            <a:solidFill>
              <a:srgbClr val="8B0000">
                <a:alpha val="8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012D4E4-E014-4AF0-DE5A-81281BAA0FDB}"/>
              </a:ext>
            </a:extLst>
          </p:cNvPr>
          <p:cNvSpPr/>
          <p:nvPr/>
        </p:nvSpPr>
        <p:spPr>
          <a:xfrm>
            <a:off x="2004216" y="3146282"/>
            <a:ext cx="559836" cy="500121"/>
          </a:xfrm>
          <a:custGeom>
            <a:avLst/>
            <a:gdLst>
              <a:gd name="connsiteX0" fmla="*/ 0 w 559836"/>
              <a:gd name="connsiteY0" fmla="*/ 500121 h 500121"/>
              <a:gd name="connsiteX1" fmla="*/ 257524 w 559836"/>
              <a:gd name="connsiteY1" fmla="*/ 276187 h 500121"/>
              <a:gd name="connsiteX2" fmla="*/ 559836 w 559836"/>
              <a:gd name="connsiteY2" fmla="*/ 0 h 500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9836" h="500121">
                <a:moveTo>
                  <a:pt x="0" y="500121"/>
                </a:moveTo>
                <a:cubicBezTo>
                  <a:pt x="82109" y="429831"/>
                  <a:pt x="164218" y="359541"/>
                  <a:pt x="257524" y="276187"/>
                </a:cubicBezTo>
                <a:cubicBezTo>
                  <a:pt x="350830" y="192833"/>
                  <a:pt x="455333" y="96416"/>
                  <a:pt x="559836" y="0"/>
                </a:cubicBezTo>
              </a:path>
            </a:pathLst>
          </a:custGeom>
          <a:noFill/>
          <a:ln w="57150">
            <a:solidFill>
              <a:srgbClr val="FFC000">
                <a:alpha val="8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AD7183F-3CBC-6380-8B31-919591D826B2}"/>
              </a:ext>
            </a:extLst>
          </p:cNvPr>
          <p:cNvCxnSpPr>
            <a:cxnSpLocks/>
          </p:cNvCxnSpPr>
          <p:nvPr/>
        </p:nvCxnSpPr>
        <p:spPr>
          <a:xfrm>
            <a:off x="2843808" y="2935256"/>
            <a:ext cx="982764" cy="0"/>
          </a:xfrm>
          <a:prstGeom prst="line">
            <a:avLst/>
          </a:prstGeom>
          <a:ln>
            <a:solidFill>
              <a:srgbClr val="228B2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89D3046-43D6-45A5-181A-501EE5136EAE}"/>
              </a:ext>
            </a:extLst>
          </p:cNvPr>
          <p:cNvCxnSpPr>
            <a:cxnSpLocks/>
          </p:cNvCxnSpPr>
          <p:nvPr/>
        </p:nvCxnSpPr>
        <p:spPr>
          <a:xfrm>
            <a:off x="2843808" y="3291830"/>
            <a:ext cx="982764" cy="0"/>
          </a:xfrm>
          <a:prstGeom prst="line">
            <a:avLst/>
          </a:prstGeom>
          <a:ln>
            <a:solidFill>
              <a:srgbClr val="FF43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99DA341-5BB8-4826-0BA0-F17A00F6FB25}"/>
              </a:ext>
            </a:extLst>
          </p:cNvPr>
          <p:cNvCxnSpPr>
            <a:cxnSpLocks/>
          </p:cNvCxnSpPr>
          <p:nvPr/>
        </p:nvCxnSpPr>
        <p:spPr>
          <a:xfrm>
            <a:off x="2843808" y="3537024"/>
            <a:ext cx="982764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69EDCA3-9079-925B-2C15-666B7599D00B}"/>
              </a:ext>
            </a:extLst>
          </p:cNvPr>
          <p:cNvCxnSpPr>
            <a:cxnSpLocks/>
          </p:cNvCxnSpPr>
          <p:nvPr/>
        </p:nvCxnSpPr>
        <p:spPr>
          <a:xfrm>
            <a:off x="2843808" y="3400316"/>
            <a:ext cx="982764" cy="0"/>
          </a:xfrm>
          <a:prstGeom prst="line">
            <a:avLst/>
          </a:prstGeom>
          <a:ln>
            <a:solidFill>
              <a:srgbClr val="8B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4403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694671-2A4B-C46B-EF26-54A3E14D6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45" t="2055" b="6304"/>
          <a:stretch/>
        </p:blipFill>
        <p:spPr>
          <a:xfrm>
            <a:off x="2771800" y="627534"/>
            <a:ext cx="6271592" cy="415419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A42D1AE-CEED-98BD-05C7-FD38AF3CDBBF}"/>
              </a:ext>
            </a:extLst>
          </p:cNvPr>
          <p:cNvCxnSpPr>
            <a:cxnSpLocks/>
          </p:cNvCxnSpPr>
          <p:nvPr/>
        </p:nvCxnSpPr>
        <p:spPr>
          <a:xfrm>
            <a:off x="4067944" y="1605005"/>
            <a:ext cx="0" cy="1157116"/>
          </a:xfrm>
          <a:prstGeom prst="line">
            <a:avLst/>
          </a:prstGeom>
          <a:ln w="19050"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B9185D-9F14-4163-68F2-F49CBF06F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33</a:t>
            </a:fld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C0D1ED-ED98-1D4C-4810-AAF01CE3BF95}"/>
              </a:ext>
            </a:extLst>
          </p:cNvPr>
          <p:cNvCxnSpPr>
            <a:cxnSpLocks/>
          </p:cNvCxnSpPr>
          <p:nvPr/>
        </p:nvCxnSpPr>
        <p:spPr>
          <a:xfrm flipH="1">
            <a:off x="4067944" y="2762121"/>
            <a:ext cx="864097" cy="0"/>
          </a:xfrm>
          <a:prstGeom prst="line">
            <a:avLst/>
          </a:prstGeom>
          <a:ln w="19050"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14E9D0-3F27-4A0D-1F46-D4348EEDF462}"/>
              </a:ext>
            </a:extLst>
          </p:cNvPr>
          <p:cNvCxnSpPr>
            <a:cxnSpLocks/>
          </p:cNvCxnSpPr>
          <p:nvPr/>
        </p:nvCxnSpPr>
        <p:spPr>
          <a:xfrm flipH="1" flipV="1">
            <a:off x="4932041" y="2762121"/>
            <a:ext cx="1047564" cy="47121"/>
          </a:xfrm>
          <a:prstGeom prst="line">
            <a:avLst/>
          </a:prstGeom>
          <a:ln w="19050">
            <a:prstDash val="sysDash"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80CA14D-0260-A0EA-8845-D191BA11EF48}"/>
              </a:ext>
            </a:extLst>
          </p:cNvPr>
          <p:cNvSpPr txBox="1"/>
          <p:nvPr/>
        </p:nvSpPr>
        <p:spPr>
          <a:xfrm>
            <a:off x="6051615" y="2701042"/>
            <a:ext cx="440886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1"/>
                </a:solidFill>
              </a:rPr>
              <a:t>return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CB1C38-72B7-6479-FEFB-7E6770B78905}"/>
              </a:ext>
            </a:extLst>
          </p:cNvPr>
          <p:cNvSpPr txBox="1"/>
          <p:nvPr/>
        </p:nvSpPr>
        <p:spPr>
          <a:xfrm>
            <a:off x="8049878" y="474806"/>
            <a:ext cx="86458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Helium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EEE1A6-4E19-B92E-D1B1-08330070254B}"/>
              </a:ext>
            </a:extLst>
          </p:cNvPr>
          <p:cNvSpPr txBox="1"/>
          <p:nvPr/>
        </p:nvSpPr>
        <p:spPr>
          <a:xfrm>
            <a:off x="219067" y="1161058"/>
            <a:ext cx="2309648" cy="389337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accent1"/>
                </a:solidFill>
              </a:rPr>
              <a:t>Two-phase option:</a:t>
            </a:r>
            <a:br>
              <a:rPr lang="en-GB" sz="1100" dirty="0"/>
            </a:br>
            <a:r>
              <a:rPr lang="en-GB" sz="1100" dirty="0"/>
              <a:t>Expand from 3 to 1.3 bara into the two-phase region, two-phase cooling at 4.5 K</a:t>
            </a:r>
            <a:br>
              <a:rPr lang="en-GB" sz="1100" dirty="0"/>
            </a:br>
            <a:br>
              <a:rPr lang="en-GB" sz="1100" dirty="0"/>
            </a:br>
            <a:r>
              <a:rPr lang="en-GB" sz="1100" dirty="0">
                <a:solidFill>
                  <a:schemeClr val="accent1"/>
                </a:solidFill>
              </a:rPr>
              <a:t>Pros: </a:t>
            </a:r>
            <a:r>
              <a:rPr lang="en-GB" sz="1100" dirty="0"/>
              <a:t>high </a:t>
            </a:r>
            <a:r>
              <a:rPr lang="el-GR" sz="1100" dirty="0"/>
              <a:t>α</a:t>
            </a:r>
            <a:r>
              <a:rPr lang="en-US" sz="1100" dirty="0"/>
              <a:t>, negligible </a:t>
            </a:r>
            <a:r>
              <a:rPr lang="el-GR" sz="1100" dirty="0"/>
              <a:t>Δ</a:t>
            </a:r>
            <a:r>
              <a:rPr lang="en-US" sz="1100" i="1" dirty="0"/>
              <a:t>T </a:t>
            </a:r>
            <a:r>
              <a:rPr lang="en-US" sz="1100" dirty="0"/>
              <a:t>along arc cell</a:t>
            </a:r>
            <a:br>
              <a:rPr lang="en-US" sz="1100" dirty="0"/>
            </a:br>
            <a:r>
              <a:rPr lang="en-US" sz="1100" dirty="0">
                <a:solidFill>
                  <a:schemeClr val="accent1"/>
                </a:solidFill>
              </a:rPr>
              <a:t>Cons: </a:t>
            </a:r>
            <a:r>
              <a:rPr lang="en-US" sz="1100" dirty="0"/>
              <a:t>limited </a:t>
            </a:r>
            <a:r>
              <a:rPr lang="el-GR" sz="1100" dirty="0"/>
              <a:t>Δ</a:t>
            </a:r>
            <a:r>
              <a:rPr lang="en-US" sz="1100" dirty="0"/>
              <a:t>h due to onset of dry-out (see flow pattern map), complex control loop esp. if 2 parallel pipes </a:t>
            </a:r>
            <a:br>
              <a:rPr lang="en-GB" sz="1100" dirty="0"/>
            </a:br>
            <a:r>
              <a:rPr lang="en-GB" sz="1100" dirty="0">
                <a:solidFill>
                  <a:schemeClr val="accent1"/>
                </a:solidFill>
              </a:rPr>
              <a:t> </a:t>
            </a:r>
          </a:p>
          <a:p>
            <a:pPr marL="171450" indent="-1714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accent6"/>
                </a:solidFill>
              </a:rPr>
              <a:t>Supercritical option:</a:t>
            </a:r>
            <a:br>
              <a:rPr lang="en-GB" sz="1100" dirty="0">
                <a:solidFill>
                  <a:schemeClr val="accent6"/>
                </a:solidFill>
              </a:rPr>
            </a:br>
            <a:r>
              <a:rPr lang="en-GB" sz="1100" dirty="0"/>
              <a:t>Use </a:t>
            </a:r>
            <a:r>
              <a:rPr lang="en-GB" sz="1100" dirty="0" err="1"/>
              <a:t>sc</a:t>
            </a:r>
            <a:r>
              <a:rPr lang="en-GB" sz="1100" dirty="0"/>
              <a:t> region from 3 to 2.5 bara allowing a certain </a:t>
            </a:r>
            <a:r>
              <a:rPr lang="el-GR" sz="1100" dirty="0"/>
              <a:t>Δ</a:t>
            </a:r>
            <a:r>
              <a:rPr lang="en-US" sz="1100" i="1" dirty="0"/>
              <a:t>T</a:t>
            </a:r>
            <a:br>
              <a:rPr lang="en-GB" sz="1100" dirty="0"/>
            </a:br>
            <a:r>
              <a:rPr lang="en-GB" sz="1100" dirty="0"/>
              <a:t>(shown 4.5 K to 5.5 K)</a:t>
            </a:r>
            <a:br>
              <a:rPr lang="en-GB" sz="1100" dirty="0"/>
            </a:br>
            <a:br>
              <a:rPr lang="en-GB" sz="1100" dirty="0"/>
            </a:br>
            <a:r>
              <a:rPr lang="en-GB" sz="1100" dirty="0">
                <a:solidFill>
                  <a:schemeClr val="accent6"/>
                </a:solidFill>
              </a:rPr>
              <a:t>Pros: </a:t>
            </a:r>
            <a:r>
              <a:rPr lang="en-GB" sz="1100" dirty="0"/>
              <a:t>large </a:t>
            </a:r>
            <a:r>
              <a:rPr lang="el-GR" sz="1100" dirty="0"/>
              <a:t>Δ</a:t>
            </a:r>
            <a:r>
              <a:rPr lang="en-US" sz="1100" dirty="0"/>
              <a:t>h available, can use return for cooling with &gt; 1 bar </a:t>
            </a:r>
            <a:r>
              <a:rPr lang="el-GR" sz="1100" dirty="0"/>
              <a:t>Δ</a:t>
            </a:r>
            <a:r>
              <a:rPr lang="en-US" sz="1100" dirty="0"/>
              <a:t>p available</a:t>
            </a:r>
            <a:br>
              <a:rPr lang="en-GB" sz="1100" dirty="0"/>
            </a:br>
            <a:r>
              <a:rPr lang="en-GB" sz="1100" dirty="0">
                <a:solidFill>
                  <a:schemeClr val="accent6"/>
                </a:solidFill>
              </a:rPr>
              <a:t>Cons: </a:t>
            </a:r>
            <a:r>
              <a:rPr lang="el-GR" sz="1100" dirty="0"/>
              <a:t>Δ</a:t>
            </a:r>
            <a:r>
              <a:rPr lang="en-US" sz="1100" dirty="0"/>
              <a:t>p needs to be ensured, </a:t>
            </a:r>
            <a:r>
              <a:rPr lang="el-GR" sz="1100" dirty="0"/>
              <a:t>α</a:t>
            </a:r>
            <a:r>
              <a:rPr lang="en-US" sz="1100" dirty="0"/>
              <a:t> lower, some </a:t>
            </a:r>
            <a:r>
              <a:rPr lang="el-GR" sz="1100" dirty="0"/>
              <a:t>Δ</a:t>
            </a:r>
            <a:r>
              <a:rPr lang="en-US" sz="1100" i="1" dirty="0"/>
              <a:t>T </a:t>
            </a:r>
            <a:r>
              <a:rPr lang="en-US" sz="1100" dirty="0"/>
              <a:t>along cell to be accepted </a:t>
            </a:r>
            <a:endParaRPr lang="en-GB" sz="1100" dirty="0">
              <a:solidFill>
                <a:schemeClr val="accent6"/>
              </a:solidFill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AD9BDA9-7199-B9C1-E9A2-AD5CD6959E3E}"/>
              </a:ext>
            </a:extLst>
          </p:cNvPr>
          <p:cNvCxnSpPr>
            <a:cxnSpLocks/>
          </p:cNvCxnSpPr>
          <p:nvPr/>
        </p:nvCxnSpPr>
        <p:spPr>
          <a:xfrm flipH="1" flipV="1">
            <a:off x="4067944" y="1944459"/>
            <a:ext cx="1728192" cy="152174"/>
          </a:xfrm>
          <a:prstGeom prst="line">
            <a:avLst/>
          </a:prstGeom>
          <a:ln w="19050">
            <a:prstDash val="solid"/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C36848D-FC65-EFFE-3FF4-83AC28593C3E}"/>
              </a:ext>
            </a:extLst>
          </p:cNvPr>
          <p:cNvCxnSpPr>
            <a:cxnSpLocks/>
          </p:cNvCxnSpPr>
          <p:nvPr/>
        </p:nvCxnSpPr>
        <p:spPr>
          <a:xfrm>
            <a:off x="4067945" y="1605005"/>
            <a:ext cx="0" cy="339454"/>
          </a:xfrm>
          <a:prstGeom prst="line">
            <a:avLst/>
          </a:prstGeom>
          <a:ln w="19050">
            <a:solidFill>
              <a:schemeClr val="accent6"/>
            </a:solidFill>
            <a:prstDash val="sysDash"/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3ECCEB4-CF28-8DA3-D969-8934C0CC6A60}"/>
              </a:ext>
            </a:extLst>
          </p:cNvPr>
          <p:cNvGrpSpPr/>
          <p:nvPr/>
        </p:nvGrpSpPr>
        <p:grpSpPr>
          <a:xfrm>
            <a:off x="4026180" y="1703175"/>
            <a:ext cx="83530" cy="144016"/>
            <a:chOff x="755575" y="2643758"/>
            <a:chExt cx="83530" cy="144016"/>
          </a:xfrm>
          <a:solidFill>
            <a:schemeClr val="accent6"/>
          </a:solidFill>
        </p:grpSpPr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44FFA546-5865-4CD1-5B56-044CE113A557}"/>
                </a:ext>
              </a:extLst>
            </p:cNvPr>
            <p:cNvSpPr/>
            <p:nvPr/>
          </p:nvSpPr>
          <p:spPr>
            <a:xfrm>
              <a:off x="755576" y="2715766"/>
              <a:ext cx="83529" cy="72008"/>
            </a:xfrm>
            <a:prstGeom prst="triangle">
              <a:avLst/>
            </a:prstGeom>
            <a:grpFill/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E3D96FD6-AED2-B3B5-D42A-DB2BCAB8314C}"/>
                </a:ext>
              </a:extLst>
            </p:cNvPr>
            <p:cNvSpPr/>
            <p:nvPr/>
          </p:nvSpPr>
          <p:spPr>
            <a:xfrm rot="10800000">
              <a:off x="755575" y="2643758"/>
              <a:ext cx="83529" cy="72008"/>
            </a:xfrm>
            <a:prstGeom prst="triangle">
              <a:avLst/>
            </a:prstGeom>
            <a:grpFill/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4B012B7A-68E2-3264-C3F8-9884237D8177}"/>
              </a:ext>
            </a:extLst>
          </p:cNvPr>
          <p:cNvSpPr txBox="1"/>
          <p:nvPr/>
        </p:nvSpPr>
        <p:spPr>
          <a:xfrm>
            <a:off x="5935092" y="1971149"/>
            <a:ext cx="1413964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6"/>
                </a:solidFill>
              </a:rPr>
              <a:t>supercritical option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99284F6-7D57-C189-4FF8-CECFA444DC8F}"/>
              </a:ext>
            </a:extLst>
          </p:cNvPr>
          <p:cNvGrpSpPr/>
          <p:nvPr/>
        </p:nvGrpSpPr>
        <p:grpSpPr>
          <a:xfrm>
            <a:off x="4026181" y="2204472"/>
            <a:ext cx="83530" cy="144016"/>
            <a:chOff x="755575" y="2643758"/>
            <a:chExt cx="83530" cy="144016"/>
          </a:xfrm>
        </p:grpSpPr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2F1940EB-2840-8E4D-23AD-9CD0A94B623E}"/>
                </a:ext>
              </a:extLst>
            </p:cNvPr>
            <p:cNvSpPr/>
            <p:nvPr/>
          </p:nvSpPr>
          <p:spPr>
            <a:xfrm>
              <a:off x="755576" y="2715766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CEF429C7-386E-C4F9-B55F-F392C180C32C}"/>
                </a:ext>
              </a:extLst>
            </p:cNvPr>
            <p:cNvSpPr/>
            <p:nvPr/>
          </p:nvSpPr>
          <p:spPr>
            <a:xfrm rot="10800000">
              <a:off x="755575" y="2643758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D6B54C1-DE88-75C3-B252-BA212289131D}"/>
              </a:ext>
            </a:extLst>
          </p:cNvPr>
          <p:cNvSpPr txBox="1"/>
          <p:nvPr/>
        </p:nvSpPr>
        <p:spPr>
          <a:xfrm>
            <a:off x="3570038" y="1435728"/>
            <a:ext cx="440886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6"/>
                </a:solidFill>
              </a:rPr>
              <a:t>supply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C546E81-B54E-1FCC-8A6B-338F894C6C9B}"/>
              </a:ext>
            </a:extLst>
          </p:cNvPr>
          <p:cNvCxnSpPr>
            <a:cxnSpLocks/>
          </p:cNvCxnSpPr>
          <p:nvPr/>
        </p:nvCxnSpPr>
        <p:spPr>
          <a:xfrm flipH="1" flipV="1">
            <a:off x="5838704" y="2108948"/>
            <a:ext cx="2045664" cy="687056"/>
          </a:xfrm>
          <a:prstGeom prst="line">
            <a:avLst/>
          </a:prstGeom>
          <a:ln w="19050">
            <a:solidFill>
              <a:schemeClr val="accent6"/>
            </a:solidFill>
            <a:prstDash val="sysDash"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EE0B0A4-7E8C-076F-E51C-BF54F0D078C1}"/>
              </a:ext>
            </a:extLst>
          </p:cNvPr>
          <p:cNvSpPr txBox="1"/>
          <p:nvPr/>
        </p:nvSpPr>
        <p:spPr>
          <a:xfrm>
            <a:off x="7377067" y="2276480"/>
            <a:ext cx="1011357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6"/>
                </a:solidFill>
              </a:rPr>
              <a:t>shield, feet, </a:t>
            </a:r>
            <a:br>
              <a:rPr lang="en-GB" sz="1100" dirty="0">
                <a:solidFill>
                  <a:schemeClr val="accent6"/>
                </a:solidFill>
              </a:rPr>
            </a:br>
            <a:r>
              <a:rPr lang="en-GB" sz="1100" dirty="0">
                <a:solidFill>
                  <a:schemeClr val="accent6"/>
                </a:solidFill>
              </a:rPr>
              <a:t>dist. line cooling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3F35C473-60C5-E91A-9B93-3BF5E4DEB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/>
          <a:lstStyle/>
          <a:p>
            <a:r>
              <a:rPr lang="en-GB" dirty="0"/>
              <a:t>Cooling modes – options for 3 TeV (Nb</a:t>
            </a:r>
            <a:r>
              <a:rPr lang="en-GB" baseline="-25000" dirty="0"/>
              <a:t>3</a:t>
            </a:r>
            <a:r>
              <a:rPr lang="en-GB" dirty="0"/>
              <a:t>Sn)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16F611-BF94-3547-0A08-B90D8018C3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39" t="95927" r="37034" b="572"/>
          <a:stretch/>
        </p:blipFill>
        <p:spPr>
          <a:xfrm>
            <a:off x="5651258" y="4750516"/>
            <a:ext cx="1047564" cy="1587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004994-AB6E-D86C-0C0B-4519C104D2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2" t="34586" r="95309" b="6303"/>
          <a:stretch/>
        </p:blipFill>
        <p:spPr>
          <a:xfrm>
            <a:off x="2672714" y="2096632"/>
            <a:ext cx="219146" cy="2679553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1D08CDF-B2AA-867E-E891-D11021C9B1BC}"/>
              </a:ext>
            </a:extLst>
          </p:cNvPr>
          <p:cNvCxnSpPr>
            <a:cxnSpLocks/>
          </p:cNvCxnSpPr>
          <p:nvPr/>
        </p:nvCxnSpPr>
        <p:spPr>
          <a:xfrm flipV="1">
            <a:off x="3824428" y="4508406"/>
            <a:ext cx="884581" cy="7560"/>
          </a:xfrm>
          <a:prstGeom prst="straightConnector1">
            <a:avLst/>
          </a:prstGeom>
          <a:ln w="19050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EDAEAF8-EC81-6463-3CE7-0DC118518E93}"/>
              </a:ext>
            </a:extLst>
          </p:cNvPr>
          <p:cNvCxnSpPr>
            <a:cxnSpLocks/>
          </p:cNvCxnSpPr>
          <p:nvPr/>
        </p:nvCxnSpPr>
        <p:spPr>
          <a:xfrm>
            <a:off x="3838735" y="4443958"/>
            <a:ext cx="1740547" cy="0"/>
          </a:xfrm>
          <a:prstGeom prst="straightConnector1">
            <a:avLst/>
          </a:prstGeom>
          <a:ln w="19050"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5770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764895-404D-2549-CC14-B4D9B82455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AF34E5-1B8C-74C6-34AF-1638D68E3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544304"/>
            <a:ext cx="6671748" cy="435988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C4C4B81-4141-E172-71CD-F3DC4114AB9B}"/>
              </a:ext>
            </a:extLst>
          </p:cNvPr>
          <p:cNvCxnSpPr>
            <a:cxnSpLocks/>
          </p:cNvCxnSpPr>
          <p:nvPr/>
        </p:nvCxnSpPr>
        <p:spPr>
          <a:xfrm>
            <a:off x="4084536" y="1621863"/>
            <a:ext cx="0" cy="1495744"/>
          </a:xfrm>
          <a:prstGeom prst="line">
            <a:avLst/>
          </a:prstGeom>
          <a:ln w="19050"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88C3017-30CA-8DFA-B3E6-5870FF9555B2}"/>
              </a:ext>
            </a:extLst>
          </p:cNvPr>
          <p:cNvCxnSpPr>
            <a:cxnSpLocks/>
          </p:cNvCxnSpPr>
          <p:nvPr/>
        </p:nvCxnSpPr>
        <p:spPr>
          <a:xfrm flipH="1">
            <a:off x="4084536" y="3129042"/>
            <a:ext cx="2150009" cy="0"/>
          </a:xfrm>
          <a:prstGeom prst="line">
            <a:avLst/>
          </a:prstGeom>
          <a:ln w="19050"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F7A21A5-6863-DBDA-164F-CDB7E2652347}"/>
              </a:ext>
            </a:extLst>
          </p:cNvPr>
          <p:cNvGrpSpPr/>
          <p:nvPr/>
        </p:nvGrpSpPr>
        <p:grpSpPr>
          <a:xfrm>
            <a:off x="4051105" y="2334552"/>
            <a:ext cx="83530" cy="144016"/>
            <a:chOff x="755575" y="2643758"/>
            <a:chExt cx="83530" cy="144016"/>
          </a:xfrm>
        </p:grpSpPr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F17C9B09-F20D-F36F-36A3-E1D14C4C2B3D}"/>
                </a:ext>
              </a:extLst>
            </p:cNvPr>
            <p:cNvSpPr/>
            <p:nvPr/>
          </p:nvSpPr>
          <p:spPr>
            <a:xfrm>
              <a:off x="755576" y="2715766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5EA6AD33-CF3F-0770-9458-0A518139BAD2}"/>
                </a:ext>
              </a:extLst>
            </p:cNvPr>
            <p:cNvSpPr/>
            <p:nvPr/>
          </p:nvSpPr>
          <p:spPr>
            <a:xfrm rot="10800000">
              <a:off x="755575" y="2643758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F4EB0E2-8C28-CA07-A38B-29F78DAC1CA1}"/>
              </a:ext>
            </a:extLst>
          </p:cNvPr>
          <p:cNvSpPr txBox="1"/>
          <p:nvPr/>
        </p:nvSpPr>
        <p:spPr>
          <a:xfrm>
            <a:off x="3600946" y="1613075"/>
            <a:ext cx="440886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1"/>
                </a:solidFill>
              </a:rPr>
              <a:t>supply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65427F-CA97-9842-D2C7-D50951A941D1}"/>
              </a:ext>
            </a:extLst>
          </p:cNvPr>
          <p:cNvSpPr txBox="1"/>
          <p:nvPr/>
        </p:nvSpPr>
        <p:spPr>
          <a:xfrm>
            <a:off x="6451565" y="2923769"/>
            <a:ext cx="440886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1"/>
                </a:solidFill>
              </a:rPr>
              <a:t>return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560980-16D7-0579-5BBA-CCFAD0864B6C}"/>
              </a:ext>
            </a:extLst>
          </p:cNvPr>
          <p:cNvSpPr txBox="1"/>
          <p:nvPr/>
        </p:nvSpPr>
        <p:spPr>
          <a:xfrm>
            <a:off x="4338676" y="13775"/>
            <a:ext cx="285896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/>
                </a:solidFill>
              </a:rPr>
              <a:t>Carbon Dioxide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A01336-1644-A1F0-5953-16CD271F0426}"/>
              </a:ext>
            </a:extLst>
          </p:cNvPr>
          <p:cNvSpPr txBox="1"/>
          <p:nvPr/>
        </p:nvSpPr>
        <p:spPr>
          <a:xfrm>
            <a:off x="132500" y="1782352"/>
            <a:ext cx="2351267" cy="186204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100" dirty="0"/>
              <a:t>Two-phase flow </a:t>
            </a:r>
            <a:br>
              <a:rPr lang="en-GB" sz="1100" dirty="0"/>
            </a:br>
            <a:r>
              <a:rPr lang="en-GB" sz="1100" dirty="0"/>
              <a:t>at 250 K, 20 bara,</a:t>
            </a:r>
            <a:br>
              <a:rPr lang="en-GB" sz="1100" dirty="0"/>
            </a:br>
            <a:r>
              <a:rPr lang="en-GB" sz="1100" dirty="0"/>
              <a:t>expanded from 70 bara, 260 K </a:t>
            </a:r>
          </a:p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100" dirty="0"/>
              <a:t>Depending how we enter the </a:t>
            </a:r>
            <a:br>
              <a:rPr lang="en-GB" sz="1100" dirty="0"/>
            </a:br>
            <a:r>
              <a:rPr lang="en-GB" sz="1100" dirty="0"/>
              <a:t>two-phase region, cooling at “tunnel” or room temperature would be sufficient</a:t>
            </a:r>
          </a:p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100" dirty="0"/>
              <a:t>Other cooling schemes possible, to be investigated</a:t>
            </a:r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1DA61221-0C9E-EA0C-3831-B5495C014101}"/>
              </a:ext>
            </a:extLst>
          </p:cNvPr>
          <p:cNvSpPr/>
          <p:nvPr/>
        </p:nvSpPr>
        <p:spPr>
          <a:xfrm flipH="1">
            <a:off x="7081585" y="1275609"/>
            <a:ext cx="1516463" cy="3398779"/>
          </a:xfrm>
          <a:prstGeom prst="arc">
            <a:avLst>
              <a:gd name="adj1" fmla="val 17320458"/>
              <a:gd name="adj2" fmla="val 607777"/>
            </a:avLst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75062D3-794D-48FD-C2C2-1B022E925932}"/>
              </a:ext>
            </a:extLst>
          </p:cNvPr>
          <p:cNvCxnSpPr>
            <a:cxnSpLocks/>
            <a:stCxn id="42" idx="0"/>
          </p:cNvCxnSpPr>
          <p:nvPr/>
        </p:nvCxnSpPr>
        <p:spPr>
          <a:xfrm flipH="1">
            <a:off x="4084536" y="1620381"/>
            <a:ext cx="3297445" cy="8170"/>
          </a:xfrm>
          <a:prstGeom prst="line">
            <a:avLst/>
          </a:prstGeom>
          <a:ln w="1905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6FA85DAA-EC2B-019E-826B-44D7CA8C7573}"/>
              </a:ext>
            </a:extLst>
          </p:cNvPr>
          <p:cNvSpPr/>
          <p:nvPr/>
        </p:nvSpPr>
        <p:spPr>
          <a:xfrm>
            <a:off x="5156360" y="1591913"/>
            <a:ext cx="72008" cy="7200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3E58FC8-A6C7-977F-8962-6438ABE4287D}"/>
              </a:ext>
            </a:extLst>
          </p:cNvPr>
          <p:cNvSpPr txBox="1"/>
          <p:nvPr/>
        </p:nvSpPr>
        <p:spPr>
          <a:xfrm>
            <a:off x="5721831" y="1416582"/>
            <a:ext cx="774944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1"/>
                </a:solidFill>
              </a:rPr>
              <a:t>Air cooling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A872DEA-01A0-134F-1BDB-2FAA4BB8BCBC}"/>
              </a:ext>
            </a:extLst>
          </p:cNvPr>
          <p:cNvSpPr txBox="1"/>
          <p:nvPr/>
        </p:nvSpPr>
        <p:spPr>
          <a:xfrm>
            <a:off x="4703256" y="1423905"/>
            <a:ext cx="468663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1"/>
                </a:solidFill>
              </a:rPr>
              <a:t>tunnel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29C5B4B-732C-4EB8-2E0D-83502890BE16}"/>
              </a:ext>
            </a:extLst>
          </p:cNvPr>
          <p:cNvSpPr/>
          <p:nvPr/>
        </p:nvSpPr>
        <p:spPr>
          <a:xfrm>
            <a:off x="4683534" y="1585859"/>
            <a:ext cx="72008" cy="7200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09F8505-BB81-9A9F-0806-E63A32FE37E4}"/>
              </a:ext>
            </a:extLst>
          </p:cNvPr>
          <p:cNvCxnSpPr>
            <a:cxnSpLocks/>
          </p:cNvCxnSpPr>
          <p:nvPr/>
        </p:nvCxnSpPr>
        <p:spPr>
          <a:xfrm>
            <a:off x="4714556" y="1621863"/>
            <a:ext cx="0" cy="1507179"/>
          </a:xfrm>
          <a:prstGeom prst="line">
            <a:avLst/>
          </a:prstGeom>
          <a:ln w="19050">
            <a:prstDash val="sysDash"/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78013FF-7751-FC1A-1EE6-5F328DF6FBB1}"/>
              </a:ext>
            </a:extLst>
          </p:cNvPr>
          <p:cNvGrpSpPr/>
          <p:nvPr/>
        </p:nvGrpSpPr>
        <p:grpSpPr>
          <a:xfrm>
            <a:off x="4677184" y="2336737"/>
            <a:ext cx="83530" cy="144016"/>
            <a:chOff x="755575" y="2643758"/>
            <a:chExt cx="83530" cy="144016"/>
          </a:xfrm>
        </p:grpSpPr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504A27C8-31DE-6A8C-065D-8A52FFBC9CF4}"/>
                </a:ext>
              </a:extLst>
            </p:cNvPr>
            <p:cNvSpPr/>
            <p:nvPr/>
          </p:nvSpPr>
          <p:spPr>
            <a:xfrm>
              <a:off x="755576" y="2715766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3D4C4C27-56CD-F228-E0B5-EB9F58F85CAD}"/>
                </a:ext>
              </a:extLst>
            </p:cNvPr>
            <p:cNvSpPr/>
            <p:nvPr/>
          </p:nvSpPr>
          <p:spPr>
            <a:xfrm rot="10800000">
              <a:off x="755575" y="2643758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B805E9F8-33D6-371D-1AD2-36D617501ED4}"/>
              </a:ext>
            </a:extLst>
          </p:cNvPr>
          <p:cNvSpPr txBox="1"/>
          <p:nvPr/>
        </p:nvSpPr>
        <p:spPr>
          <a:xfrm>
            <a:off x="4129413" y="1409960"/>
            <a:ext cx="468663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1"/>
                </a:solidFill>
              </a:rPr>
              <a:t>cooling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6F90469-0B8A-503E-27AE-84CE25129D01}"/>
              </a:ext>
            </a:extLst>
          </p:cNvPr>
          <p:cNvCxnSpPr>
            <a:cxnSpLocks/>
          </p:cNvCxnSpPr>
          <p:nvPr/>
        </p:nvCxnSpPr>
        <p:spPr>
          <a:xfrm flipH="1">
            <a:off x="6237430" y="3117607"/>
            <a:ext cx="854850" cy="0"/>
          </a:xfrm>
          <a:prstGeom prst="line">
            <a:avLst/>
          </a:prstGeom>
          <a:ln w="19050">
            <a:prstDash val="sysDash"/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CB8C6B18-EF46-BA63-03AC-E6E481BC1B73}"/>
              </a:ext>
            </a:extLst>
          </p:cNvPr>
          <p:cNvSpPr/>
          <p:nvPr/>
        </p:nvSpPr>
        <p:spPr>
          <a:xfrm>
            <a:off x="7330466" y="1577071"/>
            <a:ext cx="72008" cy="7200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0278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B9185D-9F14-4163-68F2-F49CBF06F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35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0F7D37-FD47-95B1-F6F6-A27E42FAB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943" y="298450"/>
            <a:ext cx="6594433" cy="453650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CF8D1DD-686E-4706-6B6A-EFA4C22C466D}"/>
              </a:ext>
            </a:extLst>
          </p:cNvPr>
          <p:cNvCxnSpPr>
            <a:cxnSpLocks/>
          </p:cNvCxnSpPr>
          <p:nvPr/>
        </p:nvCxnSpPr>
        <p:spPr>
          <a:xfrm>
            <a:off x="3707904" y="2566702"/>
            <a:ext cx="0" cy="1193180"/>
          </a:xfrm>
          <a:prstGeom prst="line">
            <a:avLst/>
          </a:prstGeom>
          <a:ln w="19050"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8F00939-4C1F-F010-2C0B-48B3C5F4A74D}"/>
              </a:ext>
            </a:extLst>
          </p:cNvPr>
          <p:cNvCxnSpPr>
            <a:cxnSpLocks/>
          </p:cNvCxnSpPr>
          <p:nvPr/>
        </p:nvCxnSpPr>
        <p:spPr>
          <a:xfrm flipH="1">
            <a:off x="3707904" y="3759882"/>
            <a:ext cx="2363439" cy="0"/>
          </a:xfrm>
          <a:prstGeom prst="line">
            <a:avLst/>
          </a:prstGeom>
          <a:ln w="19050"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D06EA1-740D-7136-7FB4-08B9B28C1073}"/>
              </a:ext>
            </a:extLst>
          </p:cNvPr>
          <p:cNvCxnSpPr>
            <a:cxnSpLocks/>
          </p:cNvCxnSpPr>
          <p:nvPr/>
        </p:nvCxnSpPr>
        <p:spPr>
          <a:xfrm flipH="1" flipV="1">
            <a:off x="6071343" y="3759882"/>
            <a:ext cx="936104" cy="144016"/>
          </a:xfrm>
          <a:prstGeom prst="line">
            <a:avLst/>
          </a:prstGeom>
          <a:ln w="19050"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B3CB1CA-78A6-5FC8-C90B-452C2B25CD5B}"/>
              </a:ext>
            </a:extLst>
          </p:cNvPr>
          <p:cNvGrpSpPr/>
          <p:nvPr/>
        </p:nvGrpSpPr>
        <p:grpSpPr>
          <a:xfrm>
            <a:off x="3666139" y="3004566"/>
            <a:ext cx="83530" cy="144016"/>
            <a:chOff x="755575" y="2643758"/>
            <a:chExt cx="83530" cy="144016"/>
          </a:xfrm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AC11C782-B230-35CE-CFD1-77C3DAD9FDF6}"/>
                </a:ext>
              </a:extLst>
            </p:cNvPr>
            <p:cNvSpPr/>
            <p:nvPr/>
          </p:nvSpPr>
          <p:spPr>
            <a:xfrm>
              <a:off x="755576" y="2715766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C6D59A87-9F20-9899-7997-FC1B1D287E8A}"/>
                </a:ext>
              </a:extLst>
            </p:cNvPr>
            <p:cNvSpPr/>
            <p:nvPr/>
          </p:nvSpPr>
          <p:spPr>
            <a:xfrm rot="10800000">
              <a:off x="755575" y="2643758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FB7B818-DD79-B6FA-0CB8-C81D792E993D}"/>
              </a:ext>
            </a:extLst>
          </p:cNvPr>
          <p:cNvSpPr txBox="1"/>
          <p:nvPr/>
        </p:nvSpPr>
        <p:spPr>
          <a:xfrm>
            <a:off x="3349595" y="2356195"/>
            <a:ext cx="440886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1"/>
                </a:solidFill>
              </a:rPr>
              <a:t>supply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CE4324-FA3C-0C9C-56B7-4C9F1F5B343A}"/>
              </a:ext>
            </a:extLst>
          </p:cNvPr>
          <p:cNvSpPr txBox="1"/>
          <p:nvPr/>
        </p:nvSpPr>
        <p:spPr>
          <a:xfrm>
            <a:off x="7011435" y="3903997"/>
            <a:ext cx="440886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1"/>
                </a:solidFill>
              </a:rPr>
              <a:t>return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5948F3-319B-4FB9-9904-9682DC0116CE}"/>
              </a:ext>
            </a:extLst>
          </p:cNvPr>
          <p:cNvSpPr txBox="1"/>
          <p:nvPr/>
        </p:nvSpPr>
        <p:spPr>
          <a:xfrm>
            <a:off x="4593355" y="0"/>
            <a:ext cx="194604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/>
                </a:solidFill>
              </a:rPr>
              <a:t>Hydrogen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8B6F05A-7A5D-D30F-C558-EEFF92ADB4AC}"/>
              </a:ext>
            </a:extLst>
          </p:cNvPr>
          <p:cNvSpPr/>
          <p:nvPr/>
        </p:nvSpPr>
        <p:spPr>
          <a:xfrm>
            <a:off x="807880" y="3784041"/>
            <a:ext cx="1080120" cy="560586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96D6BE4-D4CB-E898-F395-E8C65E39B748}"/>
              </a:ext>
            </a:extLst>
          </p:cNvPr>
          <p:cNvCxnSpPr>
            <a:cxnSpLocks/>
          </p:cNvCxnSpPr>
          <p:nvPr/>
        </p:nvCxnSpPr>
        <p:spPr>
          <a:xfrm>
            <a:off x="1754138" y="3712033"/>
            <a:ext cx="0" cy="42430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2C018D9-3CCB-0466-8208-D54DF168918E}"/>
              </a:ext>
            </a:extLst>
          </p:cNvPr>
          <p:cNvSpPr/>
          <p:nvPr/>
        </p:nvSpPr>
        <p:spPr>
          <a:xfrm>
            <a:off x="1045914" y="4014354"/>
            <a:ext cx="711994" cy="233363"/>
          </a:xfrm>
          <a:custGeom>
            <a:avLst/>
            <a:gdLst>
              <a:gd name="connsiteX0" fmla="*/ 766762 w 766762"/>
              <a:gd name="connsiteY0" fmla="*/ 109537 h 233362"/>
              <a:gd name="connsiteX1" fmla="*/ 661987 w 766762"/>
              <a:gd name="connsiteY1" fmla="*/ 109537 h 233362"/>
              <a:gd name="connsiteX2" fmla="*/ 616743 w 766762"/>
              <a:gd name="connsiteY2" fmla="*/ 0 h 233362"/>
              <a:gd name="connsiteX3" fmla="*/ 538162 w 766762"/>
              <a:gd name="connsiteY3" fmla="*/ 226219 h 233362"/>
              <a:gd name="connsiteX4" fmla="*/ 469106 w 766762"/>
              <a:gd name="connsiteY4" fmla="*/ 14287 h 233362"/>
              <a:gd name="connsiteX5" fmla="*/ 414337 w 766762"/>
              <a:gd name="connsiteY5" fmla="*/ 223837 h 233362"/>
              <a:gd name="connsiteX6" fmla="*/ 352425 w 766762"/>
              <a:gd name="connsiteY6" fmla="*/ 26194 h 233362"/>
              <a:gd name="connsiteX7" fmla="*/ 307181 w 766762"/>
              <a:gd name="connsiteY7" fmla="*/ 226219 h 233362"/>
              <a:gd name="connsiteX8" fmla="*/ 242887 w 766762"/>
              <a:gd name="connsiteY8" fmla="*/ 38100 h 233362"/>
              <a:gd name="connsiteX9" fmla="*/ 200025 w 766762"/>
              <a:gd name="connsiteY9" fmla="*/ 233362 h 233362"/>
              <a:gd name="connsiteX10" fmla="*/ 164306 w 766762"/>
              <a:gd name="connsiteY10" fmla="*/ 102394 h 233362"/>
              <a:gd name="connsiteX11" fmla="*/ 0 w 766762"/>
              <a:gd name="connsiteY11" fmla="*/ 100012 h 233362"/>
              <a:gd name="connsiteX0" fmla="*/ 766762 w 766762"/>
              <a:gd name="connsiteY0" fmla="*/ 109537 h 233362"/>
              <a:gd name="connsiteX1" fmla="*/ 661987 w 766762"/>
              <a:gd name="connsiteY1" fmla="*/ 109537 h 233362"/>
              <a:gd name="connsiteX2" fmla="*/ 616743 w 766762"/>
              <a:gd name="connsiteY2" fmla="*/ 0 h 233362"/>
              <a:gd name="connsiteX3" fmla="*/ 538162 w 766762"/>
              <a:gd name="connsiteY3" fmla="*/ 226219 h 233362"/>
              <a:gd name="connsiteX4" fmla="*/ 469106 w 766762"/>
              <a:gd name="connsiteY4" fmla="*/ 14287 h 233362"/>
              <a:gd name="connsiteX5" fmla="*/ 414337 w 766762"/>
              <a:gd name="connsiteY5" fmla="*/ 223837 h 233362"/>
              <a:gd name="connsiteX6" fmla="*/ 352425 w 766762"/>
              <a:gd name="connsiteY6" fmla="*/ 26194 h 233362"/>
              <a:gd name="connsiteX7" fmla="*/ 307181 w 766762"/>
              <a:gd name="connsiteY7" fmla="*/ 226219 h 233362"/>
              <a:gd name="connsiteX8" fmla="*/ 242887 w 766762"/>
              <a:gd name="connsiteY8" fmla="*/ 4762 h 233362"/>
              <a:gd name="connsiteX9" fmla="*/ 200025 w 766762"/>
              <a:gd name="connsiteY9" fmla="*/ 233362 h 233362"/>
              <a:gd name="connsiteX10" fmla="*/ 164306 w 766762"/>
              <a:gd name="connsiteY10" fmla="*/ 102394 h 233362"/>
              <a:gd name="connsiteX11" fmla="*/ 0 w 766762"/>
              <a:gd name="connsiteY11" fmla="*/ 100012 h 233362"/>
              <a:gd name="connsiteX0" fmla="*/ 766762 w 766762"/>
              <a:gd name="connsiteY0" fmla="*/ 109537 h 233362"/>
              <a:gd name="connsiteX1" fmla="*/ 661987 w 766762"/>
              <a:gd name="connsiteY1" fmla="*/ 109537 h 233362"/>
              <a:gd name="connsiteX2" fmla="*/ 616743 w 766762"/>
              <a:gd name="connsiteY2" fmla="*/ 0 h 233362"/>
              <a:gd name="connsiteX3" fmla="*/ 538162 w 766762"/>
              <a:gd name="connsiteY3" fmla="*/ 226219 h 233362"/>
              <a:gd name="connsiteX4" fmla="*/ 469106 w 766762"/>
              <a:gd name="connsiteY4" fmla="*/ 14287 h 233362"/>
              <a:gd name="connsiteX5" fmla="*/ 414337 w 766762"/>
              <a:gd name="connsiteY5" fmla="*/ 223837 h 233362"/>
              <a:gd name="connsiteX6" fmla="*/ 352425 w 766762"/>
              <a:gd name="connsiteY6" fmla="*/ 26194 h 233362"/>
              <a:gd name="connsiteX7" fmla="*/ 307181 w 766762"/>
              <a:gd name="connsiteY7" fmla="*/ 226219 h 233362"/>
              <a:gd name="connsiteX8" fmla="*/ 252412 w 766762"/>
              <a:gd name="connsiteY8" fmla="*/ 4762 h 233362"/>
              <a:gd name="connsiteX9" fmla="*/ 200025 w 766762"/>
              <a:gd name="connsiteY9" fmla="*/ 233362 h 233362"/>
              <a:gd name="connsiteX10" fmla="*/ 164306 w 766762"/>
              <a:gd name="connsiteY10" fmla="*/ 102394 h 233362"/>
              <a:gd name="connsiteX11" fmla="*/ 0 w 766762"/>
              <a:gd name="connsiteY11" fmla="*/ 100012 h 233362"/>
              <a:gd name="connsiteX0" fmla="*/ 766762 w 766762"/>
              <a:gd name="connsiteY0" fmla="*/ 109537 h 233362"/>
              <a:gd name="connsiteX1" fmla="*/ 661987 w 766762"/>
              <a:gd name="connsiteY1" fmla="*/ 109537 h 233362"/>
              <a:gd name="connsiteX2" fmla="*/ 616743 w 766762"/>
              <a:gd name="connsiteY2" fmla="*/ 0 h 233362"/>
              <a:gd name="connsiteX3" fmla="*/ 538162 w 766762"/>
              <a:gd name="connsiteY3" fmla="*/ 226219 h 233362"/>
              <a:gd name="connsiteX4" fmla="*/ 469106 w 766762"/>
              <a:gd name="connsiteY4" fmla="*/ 14287 h 233362"/>
              <a:gd name="connsiteX5" fmla="*/ 414337 w 766762"/>
              <a:gd name="connsiteY5" fmla="*/ 223837 h 233362"/>
              <a:gd name="connsiteX6" fmla="*/ 357188 w 766762"/>
              <a:gd name="connsiteY6" fmla="*/ 7144 h 233362"/>
              <a:gd name="connsiteX7" fmla="*/ 307181 w 766762"/>
              <a:gd name="connsiteY7" fmla="*/ 226219 h 233362"/>
              <a:gd name="connsiteX8" fmla="*/ 252412 w 766762"/>
              <a:gd name="connsiteY8" fmla="*/ 4762 h 233362"/>
              <a:gd name="connsiteX9" fmla="*/ 200025 w 766762"/>
              <a:gd name="connsiteY9" fmla="*/ 233362 h 233362"/>
              <a:gd name="connsiteX10" fmla="*/ 164306 w 766762"/>
              <a:gd name="connsiteY10" fmla="*/ 102394 h 233362"/>
              <a:gd name="connsiteX11" fmla="*/ 0 w 766762"/>
              <a:gd name="connsiteY11" fmla="*/ 100012 h 233362"/>
              <a:gd name="connsiteX0" fmla="*/ 766762 w 766762"/>
              <a:gd name="connsiteY0" fmla="*/ 109537 h 233362"/>
              <a:gd name="connsiteX1" fmla="*/ 661987 w 766762"/>
              <a:gd name="connsiteY1" fmla="*/ 109537 h 233362"/>
              <a:gd name="connsiteX2" fmla="*/ 616743 w 766762"/>
              <a:gd name="connsiteY2" fmla="*/ 0 h 233362"/>
              <a:gd name="connsiteX3" fmla="*/ 538162 w 766762"/>
              <a:gd name="connsiteY3" fmla="*/ 226219 h 233362"/>
              <a:gd name="connsiteX4" fmla="*/ 469106 w 766762"/>
              <a:gd name="connsiteY4" fmla="*/ 14287 h 233362"/>
              <a:gd name="connsiteX5" fmla="*/ 414337 w 766762"/>
              <a:gd name="connsiteY5" fmla="*/ 223837 h 233362"/>
              <a:gd name="connsiteX6" fmla="*/ 357188 w 766762"/>
              <a:gd name="connsiteY6" fmla="*/ 2381 h 233362"/>
              <a:gd name="connsiteX7" fmla="*/ 307181 w 766762"/>
              <a:gd name="connsiteY7" fmla="*/ 226219 h 233362"/>
              <a:gd name="connsiteX8" fmla="*/ 252412 w 766762"/>
              <a:gd name="connsiteY8" fmla="*/ 4762 h 233362"/>
              <a:gd name="connsiteX9" fmla="*/ 200025 w 766762"/>
              <a:gd name="connsiteY9" fmla="*/ 233362 h 233362"/>
              <a:gd name="connsiteX10" fmla="*/ 164306 w 766762"/>
              <a:gd name="connsiteY10" fmla="*/ 102394 h 233362"/>
              <a:gd name="connsiteX11" fmla="*/ 0 w 766762"/>
              <a:gd name="connsiteY11" fmla="*/ 100012 h 233362"/>
              <a:gd name="connsiteX0" fmla="*/ 766762 w 766762"/>
              <a:gd name="connsiteY0" fmla="*/ 111919 h 235744"/>
              <a:gd name="connsiteX1" fmla="*/ 661987 w 766762"/>
              <a:gd name="connsiteY1" fmla="*/ 111919 h 235744"/>
              <a:gd name="connsiteX2" fmla="*/ 616743 w 766762"/>
              <a:gd name="connsiteY2" fmla="*/ 2382 h 235744"/>
              <a:gd name="connsiteX3" fmla="*/ 538162 w 766762"/>
              <a:gd name="connsiteY3" fmla="*/ 228601 h 235744"/>
              <a:gd name="connsiteX4" fmla="*/ 476250 w 766762"/>
              <a:gd name="connsiteY4" fmla="*/ 0 h 235744"/>
              <a:gd name="connsiteX5" fmla="*/ 414337 w 766762"/>
              <a:gd name="connsiteY5" fmla="*/ 226219 h 235744"/>
              <a:gd name="connsiteX6" fmla="*/ 357188 w 766762"/>
              <a:gd name="connsiteY6" fmla="*/ 4763 h 235744"/>
              <a:gd name="connsiteX7" fmla="*/ 307181 w 766762"/>
              <a:gd name="connsiteY7" fmla="*/ 228601 h 235744"/>
              <a:gd name="connsiteX8" fmla="*/ 252412 w 766762"/>
              <a:gd name="connsiteY8" fmla="*/ 7144 h 235744"/>
              <a:gd name="connsiteX9" fmla="*/ 200025 w 766762"/>
              <a:gd name="connsiteY9" fmla="*/ 235744 h 235744"/>
              <a:gd name="connsiteX10" fmla="*/ 164306 w 766762"/>
              <a:gd name="connsiteY10" fmla="*/ 104776 h 235744"/>
              <a:gd name="connsiteX11" fmla="*/ 0 w 766762"/>
              <a:gd name="connsiteY11" fmla="*/ 102394 h 235744"/>
              <a:gd name="connsiteX0" fmla="*/ 766762 w 766762"/>
              <a:gd name="connsiteY0" fmla="*/ 114300 h 238125"/>
              <a:gd name="connsiteX1" fmla="*/ 661987 w 766762"/>
              <a:gd name="connsiteY1" fmla="*/ 114300 h 238125"/>
              <a:gd name="connsiteX2" fmla="*/ 590550 w 766762"/>
              <a:gd name="connsiteY2" fmla="*/ 0 h 238125"/>
              <a:gd name="connsiteX3" fmla="*/ 538162 w 766762"/>
              <a:gd name="connsiteY3" fmla="*/ 230982 h 238125"/>
              <a:gd name="connsiteX4" fmla="*/ 476250 w 766762"/>
              <a:gd name="connsiteY4" fmla="*/ 2381 h 238125"/>
              <a:gd name="connsiteX5" fmla="*/ 414337 w 766762"/>
              <a:gd name="connsiteY5" fmla="*/ 228600 h 238125"/>
              <a:gd name="connsiteX6" fmla="*/ 357188 w 766762"/>
              <a:gd name="connsiteY6" fmla="*/ 7144 h 238125"/>
              <a:gd name="connsiteX7" fmla="*/ 307181 w 766762"/>
              <a:gd name="connsiteY7" fmla="*/ 230982 h 238125"/>
              <a:gd name="connsiteX8" fmla="*/ 252412 w 766762"/>
              <a:gd name="connsiteY8" fmla="*/ 9525 h 238125"/>
              <a:gd name="connsiteX9" fmla="*/ 200025 w 766762"/>
              <a:gd name="connsiteY9" fmla="*/ 238125 h 238125"/>
              <a:gd name="connsiteX10" fmla="*/ 164306 w 766762"/>
              <a:gd name="connsiteY10" fmla="*/ 107157 h 238125"/>
              <a:gd name="connsiteX11" fmla="*/ 0 w 766762"/>
              <a:gd name="connsiteY11" fmla="*/ 104775 h 238125"/>
              <a:gd name="connsiteX0" fmla="*/ 766762 w 766762"/>
              <a:gd name="connsiteY0" fmla="*/ 111919 h 235744"/>
              <a:gd name="connsiteX1" fmla="*/ 661987 w 766762"/>
              <a:gd name="connsiteY1" fmla="*/ 111919 h 235744"/>
              <a:gd name="connsiteX2" fmla="*/ 590550 w 766762"/>
              <a:gd name="connsiteY2" fmla="*/ 9525 h 235744"/>
              <a:gd name="connsiteX3" fmla="*/ 538162 w 766762"/>
              <a:gd name="connsiteY3" fmla="*/ 228601 h 235744"/>
              <a:gd name="connsiteX4" fmla="*/ 476250 w 766762"/>
              <a:gd name="connsiteY4" fmla="*/ 0 h 235744"/>
              <a:gd name="connsiteX5" fmla="*/ 414337 w 766762"/>
              <a:gd name="connsiteY5" fmla="*/ 226219 h 235744"/>
              <a:gd name="connsiteX6" fmla="*/ 357188 w 766762"/>
              <a:gd name="connsiteY6" fmla="*/ 4763 h 235744"/>
              <a:gd name="connsiteX7" fmla="*/ 307181 w 766762"/>
              <a:gd name="connsiteY7" fmla="*/ 228601 h 235744"/>
              <a:gd name="connsiteX8" fmla="*/ 252412 w 766762"/>
              <a:gd name="connsiteY8" fmla="*/ 7144 h 235744"/>
              <a:gd name="connsiteX9" fmla="*/ 200025 w 766762"/>
              <a:gd name="connsiteY9" fmla="*/ 235744 h 235744"/>
              <a:gd name="connsiteX10" fmla="*/ 164306 w 766762"/>
              <a:gd name="connsiteY10" fmla="*/ 104776 h 235744"/>
              <a:gd name="connsiteX11" fmla="*/ 0 w 766762"/>
              <a:gd name="connsiteY11" fmla="*/ 102394 h 235744"/>
              <a:gd name="connsiteX0" fmla="*/ 766762 w 766762"/>
              <a:gd name="connsiteY0" fmla="*/ 111919 h 235744"/>
              <a:gd name="connsiteX1" fmla="*/ 661987 w 766762"/>
              <a:gd name="connsiteY1" fmla="*/ 111919 h 235744"/>
              <a:gd name="connsiteX2" fmla="*/ 588168 w 766762"/>
              <a:gd name="connsiteY2" fmla="*/ 2381 h 235744"/>
              <a:gd name="connsiteX3" fmla="*/ 538162 w 766762"/>
              <a:gd name="connsiteY3" fmla="*/ 228601 h 235744"/>
              <a:gd name="connsiteX4" fmla="*/ 476250 w 766762"/>
              <a:gd name="connsiteY4" fmla="*/ 0 h 235744"/>
              <a:gd name="connsiteX5" fmla="*/ 414337 w 766762"/>
              <a:gd name="connsiteY5" fmla="*/ 226219 h 235744"/>
              <a:gd name="connsiteX6" fmla="*/ 357188 w 766762"/>
              <a:gd name="connsiteY6" fmla="*/ 4763 h 235744"/>
              <a:gd name="connsiteX7" fmla="*/ 307181 w 766762"/>
              <a:gd name="connsiteY7" fmla="*/ 228601 h 235744"/>
              <a:gd name="connsiteX8" fmla="*/ 252412 w 766762"/>
              <a:gd name="connsiteY8" fmla="*/ 7144 h 235744"/>
              <a:gd name="connsiteX9" fmla="*/ 200025 w 766762"/>
              <a:gd name="connsiteY9" fmla="*/ 235744 h 235744"/>
              <a:gd name="connsiteX10" fmla="*/ 164306 w 766762"/>
              <a:gd name="connsiteY10" fmla="*/ 104776 h 235744"/>
              <a:gd name="connsiteX11" fmla="*/ 0 w 766762"/>
              <a:gd name="connsiteY11" fmla="*/ 102394 h 235744"/>
              <a:gd name="connsiteX0" fmla="*/ 766762 w 766762"/>
              <a:gd name="connsiteY0" fmla="*/ 109538 h 233363"/>
              <a:gd name="connsiteX1" fmla="*/ 661987 w 766762"/>
              <a:gd name="connsiteY1" fmla="*/ 109538 h 233363"/>
              <a:gd name="connsiteX2" fmla="*/ 588168 w 766762"/>
              <a:gd name="connsiteY2" fmla="*/ 0 h 233363"/>
              <a:gd name="connsiteX3" fmla="*/ 538162 w 766762"/>
              <a:gd name="connsiteY3" fmla="*/ 226220 h 233363"/>
              <a:gd name="connsiteX4" fmla="*/ 478631 w 766762"/>
              <a:gd name="connsiteY4" fmla="*/ 4762 h 233363"/>
              <a:gd name="connsiteX5" fmla="*/ 414337 w 766762"/>
              <a:gd name="connsiteY5" fmla="*/ 223838 h 233363"/>
              <a:gd name="connsiteX6" fmla="*/ 357188 w 766762"/>
              <a:gd name="connsiteY6" fmla="*/ 2382 h 233363"/>
              <a:gd name="connsiteX7" fmla="*/ 307181 w 766762"/>
              <a:gd name="connsiteY7" fmla="*/ 226220 h 233363"/>
              <a:gd name="connsiteX8" fmla="*/ 252412 w 766762"/>
              <a:gd name="connsiteY8" fmla="*/ 4763 h 233363"/>
              <a:gd name="connsiteX9" fmla="*/ 200025 w 766762"/>
              <a:gd name="connsiteY9" fmla="*/ 233363 h 233363"/>
              <a:gd name="connsiteX10" fmla="*/ 164306 w 766762"/>
              <a:gd name="connsiteY10" fmla="*/ 102395 h 233363"/>
              <a:gd name="connsiteX11" fmla="*/ 0 w 766762"/>
              <a:gd name="connsiteY11" fmla="*/ 100013 h 233363"/>
              <a:gd name="connsiteX0" fmla="*/ 766762 w 766762"/>
              <a:gd name="connsiteY0" fmla="*/ 109538 h 233363"/>
              <a:gd name="connsiteX1" fmla="*/ 661987 w 766762"/>
              <a:gd name="connsiteY1" fmla="*/ 109538 h 233363"/>
              <a:gd name="connsiteX2" fmla="*/ 588168 w 766762"/>
              <a:gd name="connsiteY2" fmla="*/ 0 h 233363"/>
              <a:gd name="connsiteX3" fmla="*/ 540543 w 766762"/>
              <a:gd name="connsiteY3" fmla="*/ 226220 h 233363"/>
              <a:gd name="connsiteX4" fmla="*/ 478631 w 766762"/>
              <a:gd name="connsiteY4" fmla="*/ 4762 h 233363"/>
              <a:gd name="connsiteX5" fmla="*/ 414337 w 766762"/>
              <a:gd name="connsiteY5" fmla="*/ 223838 h 233363"/>
              <a:gd name="connsiteX6" fmla="*/ 357188 w 766762"/>
              <a:gd name="connsiteY6" fmla="*/ 2382 h 233363"/>
              <a:gd name="connsiteX7" fmla="*/ 307181 w 766762"/>
              <a:gd name="connsiteY7" fmla="*/ 226220 h 233363"/>
              <a:gd name="connsiteX8" fmla="*/ 252412 w 766762"/>
              <a:gd name="connsiteY8" fmla="*/ 4763 h 233363"/>
              <a:gd name="connsiteX9" fmla="*/ 200025 w 766762"/>
              <a:gd name="connsiteY9" fmla="*/ 233363 h 233363"/>
              <a:gd name="connsiteX10" fmla="*/ 164306 w 766762"/>
              <a:gd name="connsiteY10" fmla="*/ 102395 h 233363"/>
              <a:gd name="connsiteX11" fmla="*/ 0 w 766762"/>
              <a:gd name="connsiteY11" fmla="*/ 100013 h 233363"/>
              <a:gd name="connsiteX0" fmla="*/ 766762 w 766762"/>
              <a:gd name="connsiteY0" fmla="*/ 109538 h 233363"/>
              <a:gd name="connsiteX1" fmla="*/ 661987 w 766762"/>
              <a:gd name="connsiteY1" fmla="*/ 109538 h 233363"/>
              <a:gd name="connsiteX2" fmla="*/ 588168 w 766762"/>
              <a:gd name="connsiteY2" fmla="*/ 0 h 233363"/>
              <a:gd name="connsiteX3" fmla="*/ 540543 w 766762"/>
              <a:gd name="connsiteY3" fmla="*/ 226220 h 233363"/>
              <a:gd name="connsiteX4" fmla="*/ 478631 w 766762"/>
              <a:gd name="connsiteY4" fmla="*/ 4762 h 233363"/>
              <a:gd name="connsiteX5" fmla="*/ 414337 w 766762"/>
              <a:gd name="connsiteY5" fmla="*/ 223838 h 233363"/>
              <a:gd name="connsiteX6" fmla="*/ 357188 w 766762"/>
              <a:gd name="connsiteY6" fmla="*/ 2382 h 233363"/>
              <a:gd name="connsiteX7" fmla="*/ 307181 w 766762"/>
              <a:gd name="connsiteY7" fmla="*/ 226220 h 233363"/>
              <a:gd name="connsiteX8" fmla="*/ 252412 w 766762"/>
              <a:gd name="connsiteY8" fmla="*/ 4763 h 233363"/>
              <a:gd name="connsiteX9" fmla="*/ 200025 w 766762"/>
              <a:gd name="connsiteY9" fmla="*/ 233363 h 233363"/>
              <a:gd name="connsiteX10" fmla="*/ 164306 w 766762"/>
              <a:gd name="connsiteY10" fmla="*/ 102395 h 233363"/>
              <a:gd name="connsiteX11" fmla="*/ 0 w 766762"/>
              <a:gd name="connsiteY11" fmla="*/ 100013 h 233363"/>
              <a:gd name="connsiteX0" fmla="*/ 766762 w 766762"/>
              <a:gd name="connsiteY0" fmla="*/ 109538 h 233363"/>
              <a:gd name="connsiteX1" fmla="*/ 661987 w 766762"/>
              <a:gd name="connsiteY1" fmla="*/ 109538 h 233363"/>
              <a:gd name="connsiteX2" fmla="*/ 588168 w 766762"/>
              <a:gd name="connsiteY2" fmla="*/ 0 h 233363"/>
              <a:gd name="connsiteX3" fmla="*/ 540543 w 766762"/>
              <a:gd name="connsiteY3" fmla="*/ 226220 h 233363"/>
              <a:gd name="connsiteX4" fmla="*/ 478631 w 766762"/>
              <a:gd name="connsiteY4" fmla="*/ 4762 h 233363"/>
              <a:gd name="connsiteX5" fmla="*/ 416718 w 766762"/>
              <a:gd name="connsiteY5" fmla="*/ 223838 h 233363"/>
              <a:gd name="connsiteX6" fmla="*/ 357188 w 766762"/>
              <a:gd name="connsiteY6" fmla="*/ 2382 h 233363"/>
              <a:gd name="connsiteX7" fmla="*/ 307181 w 766762"/>
              <a:gd name="connsiteY7" fmla="*/ 226220 h 233363"/>
              <a:gd name="connsiteX8" fmla="*/ 252412 w 766762"/>
              <a:gd name="connsiteY8" fmla="*/ 4763 h 233363"/>
              <a:gd name="connsiteX9" fmla="*/ 200025 w 766762"/>
              <a:gd name="connsiteY9" fmla="*/ 233363 h 233363"/>
              <a:gd name="connsiteX10" fmla="*/ 164306 w 766762"/>
              <a:gd name="connsiteY10" fmla="*/ 102395 h 233363"/>
              <a:gd name="connsiteX11" fmla="*/ 0 w 766762"/>
              <a:gd name="connsiteY11" fmla="*/ 100013 h 233363"/>
              <a:gd name="connsiteX0" fmla="*/ 766762 w 766762"/>
              <a:gd name="connsiteY0" fmla="*/ 109538 h 233363"/>
              <a:gd name="connsiteX1" fmla="*/ 661987 w 766762"/>
              <a:gd name="connsiteY1" fmla="*/ 109538 h 233363"/>
              <a:gd name="connsiteX2" fmla="*/ 588168 w 766762"/>
              <a:gd name="connsiteY2" fmla="*/ 0 h 233363"/>
              <a:gd name="connsiteX3" fmla="*/ 540543 w 766762"/>
              <a:gd name="connsiteY3" fmla="*/ 226220 h 233363"/>
              <a:gd name="connsiteX4" fmla="*/ 478631 w 766762"/>
              <a:gd name="connsiteY4" fmla="*/ 4762 h 233363"/>
              <a:gd name="connsiteX5" fmla="*/ 416718 w 766762"/>
              <a:gd name="connsiteY5" fmla="*/ 223838 h 233363"/>
              <a:gd name="connsiteX6" fmla="*/ 357188 w 766762"/>
              <a:gd name="connsiteY6" fmla="*/ 2382 h 233363"/>
              <a:gd name="connsiteX7" fmla="*/ 307181 w 766762"/>
              <a:gd name="connsiteY7" fmla="*/ 226220 h 233363"/>
              <a:gd name="connsiteX8" fmla="*/ 252412 w 766762"/>
              <a:gd name="connsiteY8" fmla="*/ 4763 h 233363"/>
              <a:gd name="connsiteX9" fmla="*/ 192882 w 766762"/>
              <a:gd name="connsiteY9" fmla="*/ 233363 h 233363"/>
              <a:gd name="connsiteX10" fmla="*/ 164306 w 766762"/>
              <a:gd name="connsiteY10" fmla="*/ 102395 h 233363"/>
              <a:gd name="connsiteX11" fmla="*/ 0 w 766762"/>
              <a:gd name="connsiteY11" fmla="*/ 100013 h 233363"/>
              <a:gd name="connsiteX0" fmla="*/ 766762 w 766762"/>
              <a:gd name="connsiteY0" fmla="*/ 109538 h 233363"/>
              <a:gd name="connsiteX1" fmla="*/ 626268 w 766762"/>
              <a:gd name="connsiteY1" fmla="*/ 111919 h 233363"/>
              <a:gd name="connsiteX2" fmla="*/ 588168 w 766762"/>
              <a:gd name="connsiteY2" fmla="*/ 0 h 233363"/>
              <a:gd name="connsiteX3" fmla="*/ 540543 w 766762"/>
              <a:gd name="connsiteY3" fmla="*/ 226220 h 233363"/>
              <a:gd name="connsiteX4" fmla="*/ 478631 w 766762"/>
              <a:gd name="connsiteY4" fmla="*/ 4762 h 233363"/>
              <a:gd name="connsiteX5" fmla="*/ 416718 w 766762"/>
              <a:gd name="connsiteY5" fmla="*/ 223838 h 233363"/>
              <a:gd name="connsiteX6" fmla="*/ 357188 w 766762"/>
              <a:gd name="connsiteY6" fmla="*/ 2382 h 233363"/>
              <a:gd name="connsiteX7" fmla="*/ 307181 w 766762"/>
              <a:gd name="connsiteY7" fmla="*/ 226220 h 233363"/>
              <a:gd name="connsiteX8" fmla="*/ 252412 w 766762"/>
              <a:gd name="connsiteY8" fmla="*/ 4763 h 233363"/>
              <a:gd name="connsiteX9" fmla="*/ 192882 w 766762"/>
              <a:gd name="connsiteY9" fmla="*/ 233363 h 233363"/>
              <a:gd name="connsiteX10" fmla="*/ 164306 w 766762"/>
              <a:gd name="connsiteY10" fmla="*/ 102395 h 233363"/>
              <a:gd name="connsiteX11" fmla="*/ 0 w 766762"/>
              <a:gd name="connsiteY11" fmla="*/ 100013 h 233363"/>
              <a:gd name="connsiteX0" fmla="*/ 711994 w 711994"/>
              <a:gd name="connsiteY0" fmla="*/ 109538 h 233363"/>
              <a:gd name="connsiteX1" fmla="*/ 571500 w 711994"/>
              <a:gd name="connsiteY1" fmla="*/ 111919 h 233363"/>
              <a:gd name="connsiteX2" fmla="*/ 533400 w 711994"/>
              <a:gd name="connsiteY2" fmla="*/ 0 h 233363"/>
              <a:gd name="connsiteX3" fmla="*/ 485775 w 711994"/>
              <a:gd name="connsiteY3" fmla="*/ 226220 h 233363"/>
              <a:gd name="connsiteX4" fmla="*/ 423863 w 711994"/>
              <a:gd name="connsiteY4" fmla="*/ 4762 h 233363"/>
              <a:gd name="connsiteX5" fmla="*/ 361950 w 711994"/>
              <a:gd name="connsiteY5" fmla="*/ 223838 h 233363"/>
              <a:gd name="connsiteX6" fmla="*/ 302420 w 711994"/>
              <a:gd name="connsiteY6" fmla="*/ 2382 h 233363"/>
              <a:gd name="connsiteX7" fmla="*/ 252413 w 711994"/>
              <a:gd name="connsiteY7" fmla="*/ 226220 h 233363"/>
              <a:gd name="connsiteX8" fmla="*/ 197644 w 711994"/>
              <a:gd name="connsiteY8" fmla="*/ 4763 h 233363"/>
              <a:gd name="connsiteX9" fmla="*/ 138114 w 711994"/>
              <a:gd name="connsiteY9" fmla="*/ 233363 h 233363"/>
              <a:gd name="connsiteX10" fmla="*/ 109538 w 711994"/>
              <a:gd name="connsiteY10" fmla="*/ 102395 h 233363"/>
              <a:gd name="connsiteX11" fmla="*/ 0 w 711994"/>
              <a:gd name="connsiteY11" fmla="*/ 102395 h 23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11994" h="233363">
                <a:moveTo>
                  <a:pt x="711994" y="109538"/>
                </a:moveTo>
                <a:lnTo>
                  <a:pt x="571500" y="111919"/>
                </a:lnTo>
                <a:lnTo>
                  <a:pt x="533400" y="0"/>
                </a:lnTo>
                <a:lnTo>
                  <a:pt x="485775" y="226220"/>
                </a:lnTo>
                <a:lnTo>
                  <a:pt x="423863" y="4762"/>
                </a:lnTo>
                <a:lnTo>
                  <a:pt x="361950" y="223838"/>
                </a:lnTo>
                <a:lnTo>
                  <a:pt x="302420" y="2382"/>
                </a:lnTo>
                <a:lnTo>
                  <a:pt x="252413" y="226220"/>
                </a:lnTo>
                <a:lnTo>
                  <a:pt x="197644" y="4763"/>
                </a:lnTo>
                <a:lnTo>
                  <a:pt x="138114" y="233363"/>
                </a:lnTo>
                <a:lnTo>
                  <a:pt x="109538" y="102395"/>
                </a:lnTo>
                <a:lnTo>
                  <a:pt x="0" y="102395"/>
                </a:lnTo>
              </a:path>
            </a:pathLst>
          </a:custGeom>
          <a:noFill/>
          <a:ln w="285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6800F9E-81FD-47CD-F3EA-3F7271D7C49E}"/>
              </a:ext>
            </a:extLst>
          </p:cNvPr>
          <p:cNvCxnSpPr/>
          <p:nvPr/>
        </p:nvCxnSpPr>
        <p:spPr>
          <a:xfrm>
            <a:off x="1048344" y="3020127"/>
            <a:ext cx="0" cy="1108923"/>
          </a:xfrm>
          <a:prstGeom prst="line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E6B3A8E-C640-C0BB-5F81-50C50CF1EF4A}"/>
              </a:ext>
            </a:extLst>
          </p:cNvPr>
          <p:cNvCxnSpPr>
            <a:cxnSpLocks/>
          </p:cNvCxnSpPr>
          <p:nvPr/>
        </p:nvCxnSpPr>
        <p:spPr>
          <a:xfrm>
            <a:off x="1748408" y="3722128"/>
            <a:ext cx="509786" cy="0"/>
          </a:xfrm>
          <a:prstGeom prst="line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3DF87FA-0D11-9FA3-0445-2B01814BA40D}"/>
              </a:ext>
            </a:extLst>
          </p:cNvPr>
          <p:cNvCxnSpPr/>
          <p:nvPr/>
        </p:nvCxnSpPr>
        <p:spPr>
          <a:xfrm>
            <a:off x="807880" y="3903998"/>
            <a:ext cx="1080120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ED62A79-3955-866E-E22E-A1C2D4D8A1D5}"/>
              </a:ext>
            </a:extLst>
          </p:cNvPr>
          <p:cNvCxnSpPr>
            <a:cxnSpLocks/>
          </p:cNvCxnSpPr>
          <p:nvPr/>
        </p:nvCxnSpPr>
        <p:spPr>
          <a:xfrm>
            <a:off x="1034058" y="3943386"/>
            <a:ext cx="432048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7AC9EFCE-0ADB-9164-8194-76378F2E884A}"/>
              </a:ext>
            </a:extLst>
          </p:cNvPr>
          <p:cNvSpPr/>
          <p:nvPr/>
        </p:nvSpPr>
        <p:spPr>
          <a:xfrm>
            <a:off x="807880" y="3266751"/>
            <a:ext cx="1080120" cy="233363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8EC120-02F6-C86E-A9F8-E33A95DCFC85}"/>
              </a:ext>
            </a:extLst>
          </p:cNvPr>
          <p:cNvCxnSpPr>
            <a:cxnSpLocks/>
          </p:cNvCxnSpPr>
          <p:nvPr/>
        </p:nvCxnSpPr>
        <p:spPr>
          <a:xfrm>
            <a:off x="662815" y="3135969"/>
            <a:ext cx="385529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4402A6C-E966-2DBE-7C55-85C59BF5616D}"/>
              </a:ext>
            </a:extLst>
          </p:cNvPr>
          <p:cNvCxnSpPr>
            <a:cxnSpLocks/>
          </p:cNvCxnSpPr>
          <p:nvPr/>
        </p:nvCxnSpPr>
        <p:spPr>
          <a:xfrm>
            <a:off x="674018" y="3135969"/>
            <a:ext cx="0" cy="504056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3E287C7-B8E5-B93E-85E6-18E565E168A3}"/>
              </a:ext>
            </a:extLst>
          </p:cNvPr>
          <p:cNvCxnSpPr>
            <a:cxnSpLocks/>
          </p:cNvCxnSpPr>
          <p:nvPr/>
        </p:nvCxnSpPr>
        <p:spPr>
          <a:xfrm>
            <a:off x="667854" y="3629350"/>
            <a:ext cx="222188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5D084F3-C5C1-69D3-EC40-887B3B6E178E}"/>
              </a:ext>
            </a:extLst>
          </p:cNvPr>
          <p:cNvCxnSpPr>
            <a:cxnSpLocks/>
          </p:cNvCxnSpPr>
          <p:nvPr/>
        </p:nvCxnSpPr>
        <p:spPr>
          <a:xfrm>
            <a:off x="892219" y="3611669"/>
            <a:ext cx="0" cy="270300"/>
          </a:xfrm>
          <a:prstGeom prst="line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5F04772-CEA4-2DC5-5024-9986067EF15C}"/>
              </a:ext>
            </a:extLst>
          </p:cNvPr>
          <p:cNvGrpSpPr/>
          <p:nvPr/>
        </p:nvGrpSpPr>
        <p:grpSpPr>
          <a:xfrm rot="16200000">
            <a:off x="751968" y="3560724"/>
            <a:ext cx="74553" cy="128538"/>
            <a:chOff x="755575" y="2643758"/>
            <a:chExt cx="83530" cy="144016"/>
          </a:xfrm>
        </p:grpSpPr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6B5BB448-5606-2300-732B-D2B6212BD294}"/>
                </a:ext>
              </a:extLst>
            </p:cNvPr>
            <p:cNvSpPr/>
            <p:nvPr/>
          </p:nvSpPr>
          <p:spPr>
            <a:xfrm>
              <a:off x="755576" y="2715766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22624A73-2F2C-4BAF-1158-657F6EE77447}"/>
                </a:ext>
              </a:extLst>
            </p:cNvPr>
            <p:cNvSpPr/>
            <p:nvPr/>
          </p:nvSpPr>
          <p:spPr>
            <a:xfrm rot="10800000">
              <a:off x="755575" y="2643758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9B4FA45-86D3-17AC-932F-AEF375CCDD6F}"/>
              </a:ext>
            </a:extLst>
          </p:cNvPr>
          <p:cNvCxnSpPr>
            <a:cxnSpLocks/>
          </p:cNvCxnSpPr>
          <p:nvPr/>
        </p:nvCxnSpPr>
        <p:spPr>
          <a:xfrm>
            <a:off x="1048393" y="2646766"/>
            <a:ext cx="0" cy="392554"/>
          </a:xfrm>
          <a:prstGeom prst="line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E143B1B-3509-C8BE-C48A-BFE0B9A297CE}"/>
              </a:ext>
            </a:extLst>
          </p:cNvPr>
          <p:cNvCxnSpPr>
            <a:cxnSpLocks/>
          </p:cNvCxnSpPr>
          <p:nvPr/>
        </p:nvCxnSpPr>
        <p:spPr>
          <a:xfrm flipV="1">
            <a:off x="1538114" y="2675118"/>
            <a:ext cx="0" cy="1108923"/>
          </a:xfrm>
          <a:prstGeom prst="line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E80E01A8-17DD-15A1-C9C0-48A3794A2367}"/>
              </a:ext>
            </a:extLst>
          </p:cNvPr>
          <p:cNvSpPr txBox="1"/>
          <p:nvPr/>
        </p:nvSpPr>
        <p:spPr>
          <a:xfrm>
            <a:off x="849076" y="4407918"/>
            <a:ext cx="1066621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6"/>
                </a:solidFill>
              </a:rPr>
              <a:t>21.2 K, 1.3 bara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DF369AA-52D8-3238-E901-E4EE6DDF1520}"/>
              </a:ext>
            </a:extLst>
          </p:cNvPr>
          <p:cNvSpPr/>
          <p:nvPr/>
        </p:nvSpPr>
        <p:spPr>
          <a:xfrm>
            <a:off x="821379" y="3903997"/>
            <a:ext cx="1066621" cy="444263"/>
          </a:xfrm>
          <a:prstGeom prst="rect">
            <a:avLst/>
          </a:prstGeom>
          <a:solidFill>
            <a:schemeClr val="accent6">
              <a:alpha val="40000"/>
            </a:scheme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A245B9C-6037-5CBC-4AE2-9CDD428F8E8D}"/>
              </a:ext>
            </a:extLst>
          </p:cNvPr>
          <p:cNvSpPr txBox="1"/>
          <p:nvPr/>
        </p:nvSpPr>
        <p:spPr>
          <a:xfrm>
            <a:off x="176193" y="1602859"/>
            <a:ext cx="2294741" cy="67710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100" dirty="0"/>
              <a:t>Supply subcooled liquid at 4 bara, 22.5 K, expand to 1.3 bara into the two-phase region, two-phase cooling at 21.2 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30AD40-1F04-CFA0-D541-2E51A6787F5C}"/>
              </a:ext>
            </a:extLst>
          </p:cNvPr>
          <p:cNvSpPr txBox="1"/>
          <p:nvPr/>
        </p:nvSpPr>
        <p:spPr>
          <a:xfrm>
            <a:off x="1981173" y="3824826"/>
            <a:ext cx="822541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1"/>
                </a:solidFill>
              </a:rPr>
              <a:t>22.5 K, 4 bara</a:t>
            </a:r>
          </a:p>
        </p:txBody>
      </p:sp>
    </p:spTree>
    <p:extLst>
      <p:ext uri="{BB962C8B-B14F-4D97-AF65-F5344CB8AC3E}">
        <p14:creationId xmlns:p14="http://schemas.microsoft.com/office/powerpoint/2010/main" val="15322406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694671-2A4B-C46B-EF26-54A3E14D6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12576"/>
            <a:ext cx="6703640" cy="453312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A42D1AE-CEED-98BD-05C7-FD38AF3CDBBF}"/>
              </a:ext>
            </a:extLst>
          </p:cNvPr>
          <p:cNvCxnSpPr>
            <a:cxnSpLocks/>
          </p:cNvCxnSpPr>
          <p:nvPr/>
        </p:nvCxnSpPr>
        <p:spPr>
          <a:xfrm>
            <a:off x="4067944" y="1460989"/>
            <a:ext cx="0" cy="1157116"/>
          </a:xfrm>
          <a:prstGeom prst="line">
            <a:avLst/>
          </a:prstGeom>
          <a:ln w="19050"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B9185D-9F14-4163-68F2-F49CBF06F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36</a:t>
            </a:fld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C0D1ED-ED98-1D4C-4810-AAF01CE3BF95}"/>
              </a:ext>
            </a:extLst>
          </p:cNvPr>
          <p:cNvCxnSpPr>
            <a:cxnSpLocks/>
          </p:cNvCxnSpPr>
          <p:nvPr/>
        </p:nvCxnSpPr>
        <p:spPr>
          <a:xfrm flipH="1">
            <a:off x="4067944" y="2618105"/>
            <a:ext cx="864097" cy="0"/>
          </a:xfrm>
          <a:prstGeom prst="line">
            <a:avLst/>
          </a:prstGeom>
          <a:ln w="19050"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14E9D0-3F27-4A0D-1F46-D4348EEDF462}"/>
              </a:ext>
            </a:extLst>
          </p:cNvPr>
          <p:cNvCxnSpPr>
            <a:cxnSpLocks/>
          </p:cNvCxnSpPr>
          <p:nvPr/>
        </p:nvCxnSpPr>
        <p:spPr>
          <a:xfrm flipH="1" flipV="1">
            <a:off x="4932041" y="2618105"/>
            <a:ext cx="1047564" cy="47121"/>
          </a:xfrm>
          <a:prstGeom prst="line">
            <a:avLst/>
          </a:prstGeom>
          <a:ln w="19050"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80CA14D-0260-A0EA-8845-D191BA11EF48}"/>
              </a:ext>
            </a:extLst>
          </p:cNvPr>
          <p:cNvSpPr txBox="1"/>
          <p:nvPr/>
        </p:nvSpPr>
        <p:spPr>
          <a:xfrm>
            <a:off x="6051615" y="2557026"/>
            <a:ext cx="440886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1"/>
                </a:solidFill>
              </a:rPr>
              <a:t>return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CB1C38-72B7-6479-FEFB-7E6770B78905}"/>
              </a:ext>
            </a:extLst>
          </p:cNvPr>
          <p:cNvSpPr txBox="1"/>
          <p:nvPr/>
        </p:nvSpPr>
        <p:spPr>
          <a:xfrm>
            <a:off x="4593355" y="0"/>
            <a:ext cx="194604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/>
                </a:solidFill>
              </a:rPr>
              <a:t>Helium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EEE1A6-4E19-B92E-D1B1-08330070254B}"/>
              </a:ext>
            </a:extLst>
          </p:cNvPr>
          <p:cNvSpPr txBox="1"/>
          <p:nvPr/>
        </p:nvSpPr>
        <p:spPr>
          <a:xfrm>
            <a:off x="291056" y="1911772"/>
            <a:ext cx="1976686" cy="169277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100" dirty="0"/>
              <a:t>Expand from 3 to 1.3 bara into the two-phase region, two-phase cooling at 4.5 K</a:t>
            </a:r>
            <a:br>
              <a:rPr lang="en-GB" sz="1100" dirty="0"/>
            </a:br>
            <a:r>
              <a:rPr lang="en-GB" sz="1100" dirty="0">
                <a:solidFill>
                  <a:schemeClr val="accent1"/>
                </a:solidFill>
              </a:rPr>
              <a:t>(red) </a:t>
            </a:r>
          </a:p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100" dirty="0"/>
              <a:t>Use supercritical region allowing a certain temperature gradient</a:t>
            </a:r>
            <a:br>
              <a:rPr lang="en-GB" sz="1100" dirty="0"/>
            </a:br>
            <a:r>
              <a:rPr lang="en-GB" sz="1100" dirty="0"/>
              <a:t>(shown 4.5 K to 5.5 K)</a:t>
            </a:r>
            <a:br>
              <a:rPr lang="en-GB" sz="1100" dirty="0"/>
            </a:br>
            <a:r>
              <a:rPr lang="en-GB" sz="1100" dirty="0">
                <a:solidFill>
                  <a:schemeClr val="accent6"/>
                </a:solidFill>
              </a:rPr>
              <a:t>(blue)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AD9BDA9-7199-B9C1-E9A2-AD5CD6959E3E}"/>
              </a:ext>
            </a:extLst>
          </p:cNvPr>
          <p:cNvCxnSpPr>
            <a:cxnSpLocks/>
          </p:cNvCxnSpPr>
          <p:nvPr/>
        </p:nvCxnSpPr>
        <p:spPr>
          <a:xfrm flipH="1" flipV="1">
            <a:off x="4067944" y="1800443"/>
            <a:ext cx="1728195" cy="162084"/>
          </a:xfrm>
          <a:prstGeom prst="line">
            <a:avLst/>
          </a:prstGeom>
          <a:ln w="19050">
            <a:prstDash val="sysDash"/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C36848D-FC65-EFFE-3FF4-83AC28593C3E}"/>
              </a:ext>
            </a:extLst>
          </p:cNvPr>
          <p:cNvCxnSpPr>
            <a:cxnSpLocks/>
          </p:cNvCxnSpPr>
          <p:nvPr/>
        </p:nvCxnSpPr>
        <p:spPr>
          <a:xfrm>
            <a:off x="4067945" y="1460989"/>
            <a:ext cx="0" cy="358026"/>
          </a:xfrm>
          <a:prstGeom prst="line">
            <a:avLst/>
          </a:prstGeom>
          <a:ln w="19050">
            <a:solidFill>
              <a:schemeClr val="accent6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3ECCEB4-CF28-8DA3-D969-8934C0CC6A60}"/>
              </a:ext>
            </a:extLst>
          </p:cNvPr>
          <p:cNvGrpSpPr/>
          <p:nvPr/>
        </p:nvGrpSpPr>
        <p:grpSpPr>
          <a:xfrm>
            <a:off x="4026180" y="1559159"/>
            <a:ext cx="83530" cy="144016"/>
            <a:chOff x="755575" y="2643758"/>
            <a:chExt cx="83530" cy="144016"/>
          </a:xfrm>
          <a:solidFill>
            <a:schemeClr val="accent6"/>
          </a:solidFill>
        </p:grpSpPr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44FFA546-5865-4CD1-5B56-044CE113A557}"/>
                </a:ext>
              </a:extLst>
            </p:cNvPr>
            <p:cNvSpPr/>
            <p:nvPr/>
          </p:nvSpPr>
          <p:spPr>
            <a:xfrm>
              <a:off x="755576" y="2715766"/>
              <a:ext cx="83529" cy="72008"/>
            </a:xfrm>
            <a:prstGeom prst="triangle">
              <a:avLst/>
            </a:prstGeom>
            <a:grpFill/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E3D96FD6-AED2-B3B5-D42A-DB2BCAB8314C}"/>
                </a:ext>
              </a:extLst>
            </p:cNvPr>
            <p:cNvSpPr/>
            <p:nvPr/>
          </p:nvSpPr>
          <p:spPr>
            <a:xfrm rot="10800000">
              <a:off x="755575" y="2643758"/>
              <a:ext cx="83529" cy="72008"/>
            </a:xfrm>
            <a:prstGeom prst="triangle">
              <a:avLst/>
            </a:prstGeom>
            <a:grpFill/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4B012B7A-68E2-3264-C3F8-9884237D8177}"/>
              </a:ext>
            </a:extLst>
          </p:cNvPr>
          <p:cNvSpPr txBox="1"/>
          <p:nvPr/>
        </p:nvSpPr>
        <p:spPr>
          <a:xfrm>
            <a:off x="5935092" y="1827133"/>
            <a:ext cx="1413964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6"/>
                </a:solidFill>
              </a:rPr>
              <a:t>supercritical option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99284F6-7D57-C189-4FF8-CECFA444DC8F}"/>
              </a:ext>
            </a:extLst>
          </p:cNvPr>
          <p:cNvGrpSpPr/>
          <p:nvPr/>
        </p:nvGrpSpPr>
        <p:grpSpPr>
          <a:xfrm>
            <a:off x="4026181" y="2060456"/>
            <a:ext cx="83530" cy="144016"/>
            <a:chOff x="755575" y="2643758"/>
            <a:chExt cx="83530" cy="144016"/>
          </a:xfrm>
        </p:grpSpPr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2F1940EB-2840-8E4D-23AD-9CD0A94B623E}"/>
                </a:ext>
              </a:extLst>
            </p:cNvPr>
            <p:cNvSpPr/>
            <p:nvPr/>
          </p:nvSpPr>
          <p:spPr>
            <a:xfrm>
              <a:off x="755576" y="2715766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CEF429C7-386E-C4F9-B55F-F392C180C32C}"/>
                </a:ext>
              </a:extLst>
            </p:cNvPr>
            <p:cNvSpPr/>
            <p:nvPr/>
          </p:nvSpPr>
          <p:spPr>
            <a:xfrm rot="10800000">
              <a:off x="755575" y="2643758"/>
              <a:ext cx="83529" cy="72008"/>
            </a:xfrm>
            <a:prstGeom prst="triangle">
              <a:avLst/>
            </a:prstGeom>
            <a:solidFill>
              <a:srgbClr val="FF3645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D6B54C1-DE88-75C3-B252-BA212289131D}"/>
              </a:ext>
            </a:extLst>
          </p:cNvPr>
          <p:cNvSpPr txBox="1"/>
          <p:nvPr/>
        </p:nvSpPr>
        <p:spPr>
          <a:xfrm>
            <a:off x="3570038" y="1291712"/>
            <a:ext cx="440886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1"/>
                </a:solidFill>
              </a:rPr>
              <a:t>supply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C546E81-B54E-1FCC-8A6B-338F894C6C9B}"/>
              </a:ext>
            </a:extLst>
          </p:cNvPr>
          <p:cNvCxnSpPr>
            <a:cxnSpLocks/>
          </p:cNvCxnSpPr>
          <p:nvPr/>
        </p:nvCxnSpPr>
        <p:spPr>
          <a:xfrm flipH="1" flipV="1">
            <a:off x="5838704" y="1964932"/>
            <a:ext cx="2045664" cy="687056"/>
          </a:xfrm>
          <a:prstGeom prst="line">
            <a:avLst/>
          </a:prstGeom>
          <a:ln w="19050">
            <a:solidFill>
              <a:schemeClr val="accent6"/>
            </a:solidFill>
            <a:prstDash val="sysDash"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EE0B0A4-7E8C-076F-E51C-BF54F0D078C1}"/>
              </a:ext>
            </a:extLst>
          </p:cNvPr>
          <p:cNvSpPr txBox="1"/>
          <p:nvPr/>
        </p:nvSpPr>
        <p:spPr>
          <a:xfrm>
            <a:off x="7377067" y="2132464"/>
            <a:ext cx="1011357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chemeClr val="accent6"/>
                </a:solidFill>
              </a:rPr>
              <a:t>shield, feet, </a:t>
            </a:r>
            <a:br>
              <a:rPr lang="en-GB" sz="1100" dirty="0">
                <a:solidFill>
                  <a:schemeClr val="accent6"/>
                </a:solidFill>
              </a:rPr>
            </a:br>
            <a:r>
              <a:rPr lang="en-GB" sz="1100" dirty="0">
                <a:solidFill>
                  <a:schemeClr val="accent6"/>
                </a:solidFill>
              </a:rPr>
              <a:t>dist. line cooling</a:t>
            </a:r>
          </a:p>
        </p:txBody>
      </p:sp>
    </p:spTree>
    <p:extLst>
      <p:ext uri="{BB962C8B-B14F-4D97-AF65-F5344CB8AC3E}">
        <p14:creationId xmlns:p14="http://schemas.microsoft.com/office/powerpoint/2010/main" val="908420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358E82-BD55-B629-ADEE-6EF389F7F9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ED19F9-A3A7-AA49-8579-8472BC25D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Input: radial build and beam-induced heat loads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314567-20CC-68DE-5797-EB264E615A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11" y="1131590"/>
            <a:ext cx="3016229" cy="24403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CE92C2F-7D76-43CD-162D-A47FE26DF5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410" y="3562329"/>
            <a:ext cx="3715164" cy="107516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431EE5-7912-A0E0-1E41-9C4A82757245}"/>
              </a:ext>
            </a:extLst>
          </p:cNvPr>
          <p:cNvSpPr txBox="1"/>
          <p:nvPr/>
        </p:nvSpPr>
        <p:spPr>
          <a:xfrm>
            <a:off x="2637" y="4735060"/>
            <a:ext cx="44999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Source: </a:t>
            </a:r>
            <a:r>
              <a:rPr lang="en-GB" sz="1050" dirty="0">
                <a:hlinkClick r:id="rId5"/>
              </a:rPr>
              <a:t>Informal meeting on muon collider absorber, vacuum and cryogenics integration (18 January 2023) · Indico (cern.ch) </a:t>
            </a:r>
            <a:endParaRPr lang="en-GB" sz="105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CA11BA-4E87-5C8F-4B5F-AE95BBDBEC90}"/>
              </a:ext>
            </a:extLst>
          </p:cNvPr>
          <p:cNvSpPr txBox="1"/>
          <p:nvPr/>
        </p:nvSpPr>
        <p:spPr>
          <a:xfrm>
            <a:off x="3203847" y="1180215"/>
            <a:ext cx="3384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Dimensions from </a:t>
            </a:r>
            <a:r>
              <a:rPr lang="en-GB" sz="1100" b="1" dirty="0"/>
              <a:t>12/06/23 </a:t>
            </a:r>
            <a:r>
              <a:rPr lang="en-GB" sz="1100" dirty="0"/>
              <a:t>radial build: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D3BB189-0019-9653-91AF-C740C8F6E402}"/>
              </a:ext>
            </a:extLst>
          </p:cNvPr>
          <p:cNvSpPr/>
          <p:nvPr/>
        </p:nvSpPr>
        <p:spPr>
          <a:xfrm>
            <a:off x="72008" y="4303891"/>
            <a:ext cx="3761566" cy="348025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990F1E0-A1FF-0EDA-94A5-57137237F362}"/>
              </a:ext>
            </a:extLst>
          </p:cNvPr>
          <p:cNvCxnSpPr>
            <a:stCxn id="26" idx="3"/>
          </p:cNvCxnSpPr>
          <p:nvPr/>
        </p:nvCxnSpPr>
        <p:spPr>
          <a:xfrm flipV="1">
            <a:off x="3833574" y="4477903"/>
            <a:ext cx="234370" cy="1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140924B-2810-49DF-95BE-AA6827832E62}"/>
              </a:ext>
            </a:extLst>
          </p:cNvPr>
          <p:cNvSpPr txBox="1"/>
          <p:nvPr/>
        </p:nvSpPr>
        <p:spPr>
          <a:xfrm>
            <a:off x="4011452" y="4228652"/>
            <a:ext cx="1684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Calculations based on the 10 TeV machine!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0C169FC-63DB-4B17-41F6-DFDD2D429631}"/>
              </a:ext>
            </a:extLst>
          </p:cNvPr>
          <p:cNvCxnSpPr/>
          <p:nvPr/>
        </p:nvCxnSpPr>
        <p:spPr>
          <a:xfrm flipV="1">
            <a:off x="5597862" y="4477904"/>
            <a:ext cx="234370" cy="1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F4A44AD-D319-090E-CBB5-8F2C1E44EBA4}"/>
              </a:ext>
            </a:extLst>
          </p:cNvPr>
          <p:cNvSpPr txBox="1"/>
          <p:nvPr/>
        </p:nvSpPr>
        <p:spPr>
          <a:xfrm>
            <a:off x="5874303" y="4175826"/>
            <a:ext cx="1684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Only beam-induced heat loads included; other contributions? 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0E9B2B2-D113-FAC7-696F-3EC948992B34}"/>
              </a:ext>
            </a:extLst>
          </p:cNvPr>
          <p:cNvCxnSpPr>
            <a:cxnSpLocks/>
          </p:cNvCxnSpPr>
          <p:nvPr/>
        </p:nvCxnSpPr>
        <p:spPr>
          <a:xfrm flipV="1">
            <a:off x="5597862" y="4016240"/>
            <a:ext cx="138221" cy="16767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24537BB-1BF6-8BA8-BC2D-21B0D7A038AB}"/>
              </a:ext>
            </a:extLst>
          </p:cNvPr>
          <p:cNvSpPr txBox="1"/>
          <p:nvPr/>
        </p:nvSpPr>
        <p:spPr>
          <a:xfrm>
            <a:off x="4688134" y="3527719"/>
            <a:ext cx="2380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Even for 2 cm shielding, power density on coil is &lt;10 mW/cm</a:t>
            </a:r>
            <a:r>
              <a:rPr lang="en-GB" sz="1200" baseline="30000" dirty="0"/>
              <a:t>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992FC4-7932-9339-6AAA-B686E3465DE0}"/>
              </a:ext>
            </a:extLst>
          </p:cNvPr>
          <p:cNvSpPr txBox="1"/>
          <p:nvPr/>
        </p:nvSpPr>
        <p:spPr>
          <a:xfrm>
            <a:off x="3199923" y="1471633"/>
            <a:ext cx="3195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FFA500"/>
                </a:solidFill>
              </a:rPr>
              <a:t>Beam aperture (5σ) </a:t>
            </a:r>
            <a:r>
              <a:rPr lang="en-GB" sz="1000" dirty="0"/>
              <a:t>		23.5 mm radius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chemeClr val="accent3">
                    <a:lumMod val="75000"/>
                  </a:schemeClr>
                </a:solidFill>
              </a:rPr>
              <a:t>Cu layer beam screen</a:t>
            </a:r>
            <a:r>
              <a:rPr lang="en-GB" sz="1000" dirty="0"/>
              <a:t>		0.01 mm thick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3E84C0"/>
                </a:solidFill>
              </a:rPr>
              <a:t>Tungsten absorber</a:t>
            </a:r>
            <a:r>
              <a:rPr lang="en-GB" sz="1000" dirty="0"/>
              <a:t>		40 mm thick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Insulation space </a:t>
            </a:r>
            <a:r>
              <a:rPr lang="en-GB" sz="1000" dirty="0"/>
              <a:t>		5 mm thick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FF4500"/>
                </a:solidFill>
              </a:rPr>
              <a:t>Heat intercept</a:t>
            </a:r>
            <a:r>
              <a:rPr lang="en-GB" sz="1000" dirty="0"/>
              <a:t>			1 mm thick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Insulation space </a:t>
            </a:r>
            <a:r>
              <a:rPr lang="en-GB" sz="1000" dirty="0"/>
              <a:t>		5 mm thick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008000"/>
                </a:solidFill>
              </a:rPr>
              <a:t>Beam pipe 	</a:t>
            </a:r>
            <a:r>
              <a:rPr lang="en-GB" sz="1000" dirty="0"/>
              <a:t>		3 mm thick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FFA500"/>
                </a:solidFill>
              </a:rPr>
              <a:t>Kapton insulation</a:t>
            </a:r>
            <a:r>
              <a:rPr lang="en-GB" sz="1000" dirty="0"/>
              <a:t>		0.5 mm thick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GB" sz="1000" dirty="0"/>
              <a:t>Clearance 			1 mm thick	</a:t>
            </a:r>
          </a:p>
          <a:p>
            <a:pPr indent="-10800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254F73"/>
                </a:solidFill>
              </a:rPr>
              <a:t>Coil pack* </a:t>
            </a:r>
            <a:r>
              <a:rPr lang="en-GB" sz="1000" dirty="0"/>
              <a:t>			(60 mm thick)</a:t>
            </a:r>
            <a:br>
              <a:rPr lang="en-GB" sz="1000" dirty="0"/>
            </a:br>
            <a:r>
              <a:rPr lang="en-GB" sz="1000" dirty="0">
                <a:solidFill>
                  <a:srgbClr val="254F73"/>
                </a:solidFill>
              </a:rPr>
              <a:t>*thickness TBD, placeholder</a:t>
            </a:r>
            <a:endParaRPr lang="en-GB" sz="1000" dirty="0"/>
          </a:p>
          <a:p>
            <a:endParaRPr lang="en-GB" sz="1000" dirty="0"/>
          </a:p>
        </p:txBody>
      </p:sp>
      <p:pic>
        <p:nvPicPr>
          <p:cNvPr id="17" name="Picture 16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0BCDFC96-C731-9657-68D2-462383DC65E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069" r="20000"/>
          <a:stretch/>
        </p:blipFill>
        <p:spPr>
          <a:xfrm>
            <a:off x="6235251" y="1026539"/>
            <a:ext cx="2638611" cy="251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620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BCA11E-1D5D-D83F-B36E-AA35393CE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C2C7F60-6DD5-B59F-4C2A-E3131C3B7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(steady-state) Heat loads in the collider magnets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ACADD3-5CAF-AAA5-9CC4-6F0AF474ADB1}"/>
              </a:ext>
            </a:extLst>
          </p:cNvPr>
          <p:cNvSpPr txBox="1"/>
          <p:nvPr/>
        </p:nvSpPr>
        <p:spPr>
          <a:xfrm>
            <a:off x="935534" y="1347614"/>
            <a:ext cx="702084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Static heat inleaks: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Thermal radiation from thermal shield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Thermal radiation from absorber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Conduction via support posts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Conduction via absorber supports</a:t>
            </a:r>
          </a:p>
          <a:p>
            <a:pPr>
              <a:buClr>
                <a:schemeClr val="accent1"/>
              </a:buClr>
            </a:pPr>
            <a:endParaRPr lang="en-GB" sz="1400" dirty="0"/>
          </a:p>
          <a:p>
            <a:r>
              <a:rPr lang="en-GB" sz="1400" dirty="0">
                <a:solidFill>
                  <a:schemeClr val="accent5"/>
                </a:solidFill>
              </a:rPr>
              <a:t>Beam-induced losses: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Muon decay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Image currents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Synchrotron radiation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E-cloud </a:t>
            </a:r>
          </a:p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1400" b="1" dirty="0"/>
          </a:p>
          <a:p>
            <a:r>
              <a:rPr lang="en-GB" sz="1400" dirty="0">
                <a:solidFill>
                  <a:schemeClr val="accent5"/>
                </a:solidFill>
              </a:rPr>
              <a:t>Resistive heating: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Magnet splices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Current leads intercepts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Additional heaters/instrumentation?</a:t>
            </a:r>
          </a:p>
          <a:p>
            <a: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1400" b="1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6DFC974D-79A5-3446-C5AD-9E3E8DCE5B8B}"/>
              </a:ext>
            </a:extLst>
          </p:cNvPr>
          <p:cNvSpPr/>
          <p:nvPr/>
        </p:nvSpPr>
        <p:spPr>
          <a:xfrm rot="16200000">
            <a:off x="4638701" y="2859782"/>
            <a:ext cx="792088" cy="360040"/>
          </a:xfrm>
          <a:prstGeom prst="down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119DFA-81FB-36FF-A80D-10FE94F54D63}"/>
              </a:ext>
            </a:extLst>
          </p:cNvPr>
          <p:cNvSpPr txBox="1"/>
          <p:nvPr/>
        </p:nvSpPr>
        <p:spPr>
          <a:xfrm>
            <a:off x="5283399" y="2357254"/>
            <a:ext cx="37444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5"/>
                </a:solidFill>
              </a:rPr>
              <a:t>Deposited in: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External (cryostat) thermal shield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Coil pack/cold mass</a:t>
            </a:r>
          </a:p>
          <a:p>
            <a:pPr marL="171450" indent="-1714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Absorber</a:t>
            </a:r>
          </a:p>
        </p:txBody>
      </p:sp>
      <p:sp>
        <p:nvSpPr>
          <p:cNvPr id="10" name="Right Bracket 9">
            <a:extLst>
              <a:ext uri="{FF2B5EF4-FFF2-40B4-BE49-F238E27FC236}">
                <a16:creationId xmlns:a16="http://schemas.microsoft.com/office/drawing/2014/main" id="{D404FE07-2DC6-E4E2-4123-8F21DC073095}"/>
              </a:ext>
            </a:extLst>
          </p:cNvPr>
          <p:cNvSpPr/>
          <p:nvPr/>
        </p:nvSpPr>
        <p:spPr>
          <a:xfrm>
            <a:off x="4355976" y="1311610"/>
            <a:ext cx="504056" cy="3456384"/>
          </a:xfrm>
          <a:prstGeom prst="rightBracket">
            <a:avLst/>
          </a:pr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469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1DB365-0794-0754-566F-28074037BF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FDC06B-9722-63C8-1D9B-B4A90F64A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(steady-state) Heat loads in the collider magnets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36A684C7-6AE9-4D25-F108-8B9F89A90E3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6823192"/>
                  </p:ext>
                </p:extLst>
              </p:nvPr>
            </p:nvGraphicFramePr>
            <p:xfrm>
              <a:off x="755576" y="1419622"/>
              <a:ext cx="7563572" cy="301752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008112">
                      <a:extLst>
                        <a:ext uri="{9D8B030D-6E8A-4147-A177-3AD203B41FA5}">
                          <a16:colId xmlns:a16="http://schemas.microsoft.com/office/drawing/2014/main" val="62238809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2914870751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3884527705"/>
                        </a:ext>
                      </a:extLst>
                    </a:gridCol>
                    <a:gridCol w="2555717">
                      <a:extLst>
                        <a:ext uri="{9D8B030D-6E8A-4147-A177-3AD203B41FA5}">
                          <a16:colId xmlns:a16="http://schemas.microsoft.com/office/drawing/2014/main" val="1269521544"/>
                        </a:ext>
                      </a:extLst>
                    </a:gridCol>
                    <a:gridCol w="1479463">
                      <a:extLst>
                        <a:ext uri="{9D8B030D-6E8A-4147-A177-3AD203B41FA5}">
                          <a16:colId xmlns:a16="http://schemas.microsoft.com/office/drawing/2014/main" val="10494205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Absorber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Cold mass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Thermal shield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5246332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Static heat </a:t>
                          </a:r>
                          <a:br>
                            <a:rPr lang="en-GB" sz="1000" dirty="0"/>
                          </a:br>
                          <a:r>
                            <a:rPr lang="en-GB" sz="1000" dirty="0"/>
                            <a:t>in-leaks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Conduction via support posts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000" b="0" dirty="0"/>
                            <a:t>from absorber: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𝑎𝑏𝑠𝑜𝑟𝑏𝑒𝑟</m:t>
                                  </m:r>
                                </m:sub>
                              </m:sSub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𝑡h𝑖𝑐𝑘</m:t>
                                  </m:r>
                                </m:e>
                                <m:sub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𝑎𝑏𝑠𝑜𝑟𝑏𝑒𝑟</m:t>
                                  </m:r>
                                </m:sub>
                              </m:sSub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1000" dirty="0"/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0" dirty="0"/>
                            <a:t>from thermal shield: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𝑠h𝑖𝑒𝑙𝑑</m:t>
                                  </m:r>
                                </m:sub>
                              </m:sSub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0" dirty="0"/>
                            <a:t>from RT: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𝑠h𝑖𝑒𝑙𝑑</m:t>
                                  </m:r>
                                </m:sub>
                              </m:sSub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71343248"/>
                      </a:ext>
                    </a:extLst>
                  </a:tr>
                  <a:tr h="360442">
                    <a:tc vMerge="1"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000" b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</a:rPr>
                            <a:t>Thermal radiation</a:t>
                          </a:r>
                          <a:endParaRPr kumimoji="0" lang="en-GB" sz="1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000" b="0" dirty="0"/>
                            <a:t>from absorber: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𝑎𝑏𝑠𝑜𝑟𝑏𝑒𝑟</m:t>
                                  </m:r>
                                </m:sub>
                              </m:sSub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1000" dirty="0"/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0" dirty="0"/>
                            <a:t>from thermal shield: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𝑠h𝑖𝑒𝑙𝑑</m:t>
                                  </m:r>
                                </m:sub>
                              </m:sSub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0" dirty="0"/>
                            <a:t>from RT: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𝑠h𝑖𝑒𝑙𝑑</m:t>
                                  </m:r>
                                </m:sub>
                              </m:sSub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08010193"/>
                      </a:ext>
                    </a:extLst>
                  </a:tr>
                  <a:tr h="370840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Beam-induced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Muon decay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500 W/m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000" b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𝑡h𝑖𝑐</m:t>
                                  </m:r>
                                  <m:sSub>
                                    <m:sSubPr>
                                      <m:ctrlP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00" b="0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000" b="0" smtClean="0">
                                          <a:latin typeface="Cambria Math" panose="02040503050406030204" pitchFamily="18" charset="0"/>
                                        </a:rPr>
                                        <m:t>𝑎𝑏𝑠𝑜𝑟𝑏𝑒𝑟</m:t>
                                      </m:r>
                                    </m:sub>
                                  </m:sSub>
                                </m:e>
                              </m:d>
                            </m:oMath>
                          </a14:m>
                          <a:r>
                            <a:rPr lang="en-GB" sz="1000" dirty="0"/>
                            <a:t>: between 4 – 8 W/m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–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9067850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Beam-gas scattering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negligible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negligible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97080725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Synchrotron radiation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negligible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negligible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24089774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Others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negligible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negligible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271835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Resistive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Resistive splices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tbd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tbd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955373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36A684C7-6AE9-4D25-F108-8B9F89A90E3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6823192"/>
                  </p:ext>
                </p:extLst>
              </p:nvPr>
            </p:nvGraphicFramePr>
            <p:xfrm>
              <a:off x="755576" y="1419622"/>
              <a:ext cx="7563572" cy="301752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008112">
                      <a:extLst>
                        <a:ext uri="{9D8B030D-6E8A-4147-A177-3AD203B41FA5}">
                          <a16:colId xmlns:a16="http://schemas.microsoft.com/office/drawing/2014/main" val="62238809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2914870751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3884527705"/>
                        </a:ext>
                      </a:extLst>
                    </a:gridCol>
                    <a:gridCol w="2555717">
                      <a:extLst>
                        <a:ext uri="{9D8B030D-6E8A-4147-A177-3AD203B41FA5}">
                          <a16:colId xmlns:a16="http://schemas.microsoft.com/office/drawing/2014/main" val="1269521544"/>
                        </a:ext>
                      </a:extLst>
                    </a:gridCol>
                    <a:gridCol w="1479463">
                      <a:extLst>
                        <a:ext uri="{9D8B030D-6E8A-4147-A177-3AD203B41FA5}">
                          <a16:colId xmlns:a16="http://schemas.microsoft.com/office/drawing/2014/main" val="10494205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Absorber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Cold mass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Thermal shield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5246332"/>
                      </a:ext>
                    </a:extLst>
                  </a:tr>
                  <a:tr h="3962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Static heat </a:t>
                          </a:r>
                          <a:br>
                            <a:rPr lang="en-GB" sz="1000" dirty="0"/>
                          </a:br>
                          <a:r>
                            <a:rPr lang="en-GB" sz="1000" dirty="0"/>
                            <a:t>in-leaks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Conduction via support posts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38095" t="-95385" r="-58810" b="-57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11523" t="-95385" r="-1646" b="-572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1343248"/>
                      </a:ext>
                    </a:extLst>
                  </a:tr>
                  <a:tr h="396240">
                    <a:tc vMerge="1"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000" b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</a:rPr>
                            <a:t>Thermal radiation</a:t>
                          </a:r>
                          <a:endParaRPr kumimoji="0" lang="en-GB" sz="1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38095" t="-195385" r="-58810" b="-47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11523" t="-195385" r="-1646" b="-472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08010193"/>
                      </a:ext>
                    </a:extLst>
                  </a:tr>
                  <a:tr h="370840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Beam-induced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Muon decay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500 W/m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38095" t="-314754" r="-58810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–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9067850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Beam-gas scattering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negligible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negligible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97080725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Synchrotron radiation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negligible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negligible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24089774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Others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negligible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negligible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271835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Resistive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Resistive splices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dirty="0"/>
                            <a:t>–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tbd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tbd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9553738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173AFA23-0416-9D72-4661-449173A9DB5E}"/>
              </a:ext>
            </a:extLst>
          </p:cNvPr>
          <p:cNvSpPr txBox="1"/>
          <p:nvPr/>
        </p:nvSpPr>
        <p:spPr>
          <a:xfrm>
            <a:off x="1300106" y="1059582"/>
            <a:ext cx="5562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Calculations based on the 10 TeV machine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B9B0E53-C1C6-81E5-CDA0-C9DC7344C2DD}"/>
              </a:ext>
            </a:extLst>
          </p:cNvPr>
          <p:cNvGrpSpPr/>
          <p:nvPr/>
        </p:nvGrpSpPr>
        <p:grpSpPr>
          <a:xfrm>
            <a:off x="2267744" y="1801628"/>
            <a:ext cx="3040682" cy="3189438"/>
            <a:chOff x="2771800" y="1851669"/>
            <a:chExt cx="3040682" cy="3189438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C272DE24-A217-0BAB-0164-AB4F2B5A045A}"/>
                </a:ext>
              </a:extLst>
            </p:cNvPr>
            <p:cNvSpPr/>
            <p:nvPr/>
          </p:nvSpPr>
          <p:spPr>
            <a:xfrm>
              <a:off x="3707903" y="1851669"/>
              <a:ext cx="1086489" cy="2635513"/>
            </a:xfrm>
            <a:prstGeom prst="roundRect">
              <a:avLst/>
            </a:prstGeom>
            <a:noFill/>
            <a:ln w="19050"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5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91EA28A-9889-2D60-DD62-3D3C35AD4F67}"/>
                </a:ext>
              </a:extLst>
            </p:cNvPr>
            <p:cNvSpPr txBox="1"/>
            <p:nvPr/>
          </p:nvSpPr>
          <p:spPr>
            <a:xfrm>
              <a:off x="2771800" y="4440943"/>
              <a:ext cx="3040682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GB" sz="1100" dirty="0">
                  <a:solidFill>
                    <a:schemeClr val="accent5"/>
                  </a:solidFill>
                </a:rPr>
                <a:t>Heat loads at absorber level are independent of absorber, cold mass, and thermal shield </a:t>
              </a:r>
              <a:r>
                <a:rPr lang="en-GB" sz="1100" i="1" dirty="0">
                  <a:solidFill>
                    <a:schemeClr val="accent5"/>
                  </a:solidFill>
                </a:rPr>
                <a:t>T</a:t>
              </a:r>
              <a:r>
                <a:rPr lang="en-GB" sz="1100" dirty="0">
                  <a:solidFill>
                    <a:schemeClr val="accent5"/>
                  </a:solidFill>
                </a:rPr>
                <a:t>, and of absorber thickness</a:t>
              </a:r>
              <a:endParaRPr lang="en-GB" sz="1100" i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3699EF3-C252-7E8A-7AA1-BE9EE142A501}"/>
              </a:ext>
            </a:extLst>
          </p:cNvPr>
          <p:cNvSpPr txBox="1"/>
          <p:nvPr/>
        </p:nvSpPr>
        <p:spPr>
          <a:xfrm>
            <a:off x="6249092" y="785297"/>
            <a:ext cx="20567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endParaRPr lang="en-GB" sz="1100" i="1" dirty="0">
              <a:solidFill>
                <a:srgbClr val="FF36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5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0A11C8-2F11-329A-361A-9A97474B2C0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600" b="1" dirty="0"/>
              <a:t>Cold mass temperature: </a:t>
            </a:r>
            <a:r>
              <a:rPr lang="en-GB" sz="1600" dirty="0"/>
              <a:t>2 K, 4.5 K, 10 K, 20 K (certain </a:t>
            </a:r>
            <a:r>
              <a:rPr lang="el-GR" sz="1600" dirty="0"/>
              <a:t>Δ</a:t>
            </a:r>
            <a:r>
              <a:rPr lang="en-US" sz="1600" i="1" dirty="0"/>
              <a:t>T</a:t>
            </a:r>
            <a:r>
              <a:rPr lang="en-US" sz="1600" dirty="0"/>
              <a:t> implied, see next slide)</a:t>
            </a:r>
            <a:endParaRPr lang="en-GB" sz="1600" dirty="0"/>
          </a:p>
          <a:p>
            <a:r>
              <a:rPr lang="en-GB" sz="1600" b="1" dirty="0"/>
              <a:t>Heat loads to cold mass </a:t>
            </a:r>
            <a:r>
              <a:rPr lang="en-GB" sz="1600" b="1" i="1" dirty="0"/>
              <a:t>T</a:t>
            </a:r>
            <a:r>
              <a:rPr lang="en-GB" sz="1600" b="1" dirty="0"/>
              <a:t>-dependent and absorber thickness-dependent:</a:t>
            </a:r>
            <a:endParaRPr lang="en-GB" sz="1600" dirty="0"/>
          </a:p>
          <a:p>
            <a:pPr lvl="1"/>
            <a:r>
              <a:rPr lang="en-GB" sz="1200" dirty="0"/>
              <a:t>Beam-induced radiation penetrating the absorber, function of its thickness</a:t>
            </a:r>
          </a:p>
          <a:p>
            <a:pPr lvl="1"/>
            <a:r>
              <a:rPr lang="en-GB" sz="1200" dirty="0"/>
              <a:t>Thermal radiation from external shield (w/ 30 layers MLI on shield, 10 layers on cold mass)</a:t>
            </a:r>
          </a:p>
          <a:p>
            <a:pPr lvl="1"/>
            <a:r>
              <a:rPr lang="en-GB" sz="1200" dirty="0"/>
              <a:t>Conduction via external supports (cold mass “feet”) (taken from LHC supports, 7.1 W/foot at 75 K, 0.42 W/foot at 5 K)</a:t>
            </a:r>
          </a:p>
          <a:p>
            <a:pPr lvl="1"/>
            <a:r>
              <a:rPr lang="en-GB" sz="1200" dirty="0"/>
              <a:t>Thermal radiation from absorber (</a:t>
            </a:r>
            <a:r>
              <a:rPr lang="el-GR" sz="1200" dirty="0"/>
              <a:t>ε</a:t>
            </a:r>
            <a:r>
              <a:rPr lang="en-US" sz="1200" baseline="-25000" dirty="0"/>
              <a:t>absorber</a:t>
            </a:r>
            <a:r>
              <a:rPr lang="en-US" sz="1200" dirty="0"/>
              <a:t> = 0.09, </a:t>
            </a:r>
            <a:r>
              <a:rPr lang="el-GR" sz="1200" dirty="0"/>
              <a:t>ε</a:t>
            </a:r>
            <a:r>
              <a:rPr lang="en-US" sz="1200" baseline="-25000" dirty="0"/>
              <a:t>beampipe</a:t>
            </a:r>
            <a:r>
              <a:rPr lang="en-US" sz="1200" dirty="0"/>
              <a:t> = 0.1)</a:t>
            </a:r>
            <a:endParaRPr lang="en-GB" sz="1200" dirty="0"/>
          </a:p>
          <a:p>
            <a:pPr lvl="1"/>
            <a:r>
              <a:rPr lang="en-GB" sz="1200" dirty="0"/>
              <a:t>Conduction via absorber supports (function of absorber weight, used PUMA rolls as guideline, EDMS </a:t>
            </a:r>
            <a:r>
              <a:rPr lang="en-GB" sz="1200" dirty="0">
                <a:hlinkClick r:id="rId2"/>
              </a:rPr>
              <a:t>2443998</a:t>
            </a:r>
            <a:r>
              <a:rPr lang="en-GB" sz="1200" dirty="0"/>
              <a:t>)</a:t>
            </a:r>
          </a:p>
          <a:p>
            <a:pPr lvl="1"/>
            <a:r>
              <a:rPr lang="en-GB" sz="1200" dirty="0"/>
              <a:t>Resistive heating (splices etc) – not considered</a:t>
            </a:r>
          </a:p>
          <a:p>
            <a:pPr lvl="1"/>
            <a:endParaRPr lang="en-GB" sz="1200" dirty="0"/>
          </a:p>
          <a:p>
            <a:r>
              <a:rPr lang="en-GB" sz="1600" b="1" dirty="0"/>
              <a:t>Absorber temperature: </a:t>
            </a:r>
            <a:r>
              <a:rPr lang="en-GB" sz="1600" dirty="0"/>
              <a:t>80 K, 100 K, 230 K, 250 K, 300 K</a:t>
            </a:r>
          </a:p>
          <a:p>
            <a:r>
              <a:rPr lang="en-GB" sz="1600" b="1" dirty="0"/>
              <a:t>Heat load to absorber independent of temperature or thickness:</a:t>
            </a:r>
            <a:r>
              <a:rPr lang="en-GB" sz="1600" dirty="0"/>
              <a:t> 500 W/m</a:t>
            </a:r>
          </a:p>
          <a:p>
            <a:endParaRPr lang="en-GB" sz="1600" dirty="0"/>
          </a:p>
          <a:p>
            <a:r>
              <a:rPr lang="en-GB" sz="1600" b="1" dirty="0"/>
              <a:t>External thermal shield (around cold mass) temperature: </a:t>
            </a:r>
            <a:r>
              <a:rPr lang="en-GB" sz="1600" dirty="0"/>
              <a:t>80 K </a:t>
            </a:r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904D94-F5F0-D4F1-28EC-C715A967F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EDC5D16-CAA0-2912-EF43-E8E859A8E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Considerations for heat load estimation</a:t>
            </a:r>
          </a:p>
        </p:txBody>
      </p:sp>
    </p:spTree>
    <p:extLst>
      <p:ext uri="{BB962C8B-B14F-4D97-AF65-F5344CB8AC3E}">
        <p14:creationId xmlns:p14="http://schemas.microsoft.com/office/powerpoint/2010/main" val="2060073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E0FB7620-2EC4-CFA4-3B25-8867B11F8C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89" r="20447"/>
          <a:stretch/>
        </p:blipFill>
        <p:spPr>
          <a:xfrm>
            <a:off x="5470909" y="1311966"/>
            <a:ext cx="3319206" cy="3204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4E4B8C-9BA6-B3E8-81D1-921C0621E3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CB7AEF-1986-4124-BD4C-0E398D17A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comment on “coil/cold mass temperature” </a:t>
            </a:r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10A0ED7-7C0C-7418-625E-F9FDD3A69210}"/>
              </a:ext>
            </a:extLst>
          </p:cNvPr>
          <p:cNvSpPr/>
          <p:nvPr/>
        </p:nvSpPr>
        <p:spPr>
          <a:xfrm>
            <a:off x="6006669" y="2249757"/>
            <a:ext cx="144016" cy="288032"/>
          </a:xfrm>
          <a:custGeom>
            <a:avLst/>
            <a:gdLst>
              <a:gd name="connsiteX0" fmla="*/ 0 w 144016"/>
              <a:gd name="connsiteY0" fmla="*/ 0 h 288032"/>
              <a:gd name="connsiteX1" fmla="*/ 144016 w 144016"/>
              <a:gd name="connsiteY1" fmla="*/ 144016 h 288032"/>
              <a:gd name="connsiteX2" fmla="*/ 0 w 144016"/>
              <a:gd name="connsiteY2" fmla="*/ 288032 h 28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016" h="288032">
                <a:moveTo>
                  <a:pt x="0" y="0"/>
                </a:moveTo>
                <a:cubicBezTo>
                  <a:pt x="79538" y="0"/>
                  <a:pt x="144016" y="64478"/>
                  <a:pt x="144016" y="144016"/>
                </a:cubicBezTo>
                <a:cubicBezTo>
                  <a:pt x="144016" y="223554"/>
                  <a:pt x="79538" y="288032"/>
                  <a:pt x="0" y="288032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74FEEC-3CC9-A3F6-F9AE-207DBD1289A9}"/>
              </a:ext>
            </a:extLst>
          </p:cNvPr>
          <p:cNvSpPr/>
          <p:nvPr/>
        </p:nvSpPr>
        <p:spPr>
          <a:xfrm>
            <a:off x="5076056" y="1190898"/>
            <a:ext cx="930613" cy="2952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17D6070-29C3-078A-FE70-F651BA2C1547}"/>
              </a:ext>
            </a:extLst>
          </p:cNvPr>
          <p:cNvCxnSpPr>
            <a:cxnSpLocks/>
          </p:cNvCxnSpPr>
          <p:nvPr/>
        </p:nvCxnSpPr>
        <p:spPr>
          <a:xfrm>
            <a:off x="4997669" y="2169668"/>
            <a:ext cx="956042" cy="224105"/>
          </a:xfrm>
          <a:prstGeom prst="straightConnector1">
            <a:avLst/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Arc 20">
            <a:extLst>
              <a:ext uri="{FF2B5EF4-FFF2-40B4-BE49-F238E27FC236}">
                <a16:creationId xmlns:a16="http://schemas.microsoft.com/office/drawing/2014/main" id="{22C98533-0623-A531-2A98-0EF06D3E8A71}"/>
              </a:ext>
            </a:extLst>
          </p:cNvPr>
          <p:cNvSpPr/>
          <p:nvPr/>
        </p:nvSpPr>
        <p:spPr>
          <a:xfrm>
            <a:off x="4458497" y="2337572"/>
            <a:ext cx="3240359" cy="3204660"/>
          </a:xfrm>
          <a:prstGeom prst="arc">
            <a:avLst>
              <a:gd name="adj1" fmla="val 16757352"/>
              <a:gd name="adj2" fmla="val 0"/>
            </a:avLst>
          </a:prstGeom>
          <a:ln>
            <a:solidFill>
              <a:srgbClr val="FF7F0E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D5A2F7A2-4183-44E3-6971-6D726B70F1C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199" y="1276350"/>
            <a:ext cx="5013710" cy="3536156"/>
          </a:xfrm>
        </p:spPr>
        <p:txBody>
          <a:bodyPr/>
          <a:lstStyle/>
          <a:p>
            <a:r>
              <a:rPr lang="en-GB" sz="1600" dirty="0"/>
              <a:t>“Coil” or “cold mass” temperature, in this exercise, refers to the </a:t>
            </a:r>
            <a:r>
              <a:rPr lang="en-GB" sz="1600" b="1" dirty="0"/>
              <a:t>temperature at the cooling interface</a:t>
            </a:r>
            <a:br>
              <a:rPr lang="en-GB" sz="1600" b="1" dirty="0"/>
            </a:br>
            <a:r>
              <a:rPr lang="en-GB" sz="1600" dirty="0"/>
              <a:t>(</a:t>
            </a:r>
            <a:r>
              <a:rPr lang="en-GB" sz="1600" i="1" dirty="0"/>
              <a:t>i.e.</a:t>
            </a:r>
            <a:r>
              <a:rPr lang="en-GB" sz="1600" b="1" dirty="0"/>
              <a:t> </a:t>
            </a:r>
            <a:r>
              <a:rPr lang="en-GB" sz="1600" dirty="0"/>
              <a:t>the temperature of the fluid </a:t>
            </a:r>
            <a:r>
              <a:rPr lang="en-GB" sz="1600" b="1" dirty="0"/>
              <a:t>inside a </a:t>
            </a:r>
            <a:r>
              <a:rPr lang="en-GB" sz="1600" b="1" dirty="0">
                <a:solidFill>
                  <a:schemeClr val="accent1"/>
                </a:solidFill>
              </a:rPr>
              <a:t>cooling pipe</a:t>
            </a:r>
            <a:r>
              <a:rPr lang="en-GB" sz="1600" dirty="0"/>
              <a:t>)</a:t>
            </a:r>
          </a:p>
          <a:p>
            <a:endParaRPr lang="en-GB" sz="1600" dirty="0"/>
          </a:p>
          <a:p>
            <a:r>
              <a:rPr lang="en-GB" sz="1600" dirty="0"/>
              <a:t>When a range is given (</a:t>
            </a:r>
            <a:r>
              <a:rPr lang="en-GB" sz="1600" i="1" dirty="0"/>
              <a:t>i.e. </a:t>
            </a:r>
            <a:r>
              <a:rPr lang="en-GB" sz="1600" dirty="0"/>
              <a:t>He SC between 4.5 K and 5.5 K), it refers to the </a:t>
            </a:r>
            <a:r>
              <a:rPr lang="en-GB" sz="1600" b="1" dirty="0"/>
              <a:t>temperature gradient accepted over a certain longitudinal distance</a:t>
            </a:r>
            <a:r>
              <a:rPr lang="en-GB" sz="1600" b="1" i="1" dirty="0"/>
              <a:t>, </a:t>
            </a:r>
            <a:r>
              <a:rPr lang="en-GB" sz="1600" i="1" dirty="0"/>
              <a:t>e.g. </a:t>
            </a:r>
            <a:r>
              <a:rPr lang="en-GB" sz="1600" dirty="0"/>
              <a:t>an arc cell </a:t>
            </a:r>
          </a:p>
          <a:p>
            <a:endParaRPr lang="en-GB" sz="1600" dirty="0"/>
          </a:p>
          <a:p>
            <a:r>
              <a:rPr lang="en-GB" sz="1600" dirty="0"/>
              <a:t>Regardless of the method of cooling, there will be an </a:t>
            </a:r>
            <a:r>
              <a:rPr lang="en-GB" sz="1600" b="1" dirty="0"/>
              <a:t>additional temperature gradient in the coil pack</a:t>
            </a:r>
            <a:r>
              <a:rPr lang="en-GB" sz="1600" dirty="0"/>
              <a:t>, </a:t>
            </a:r>
            <a:r>
              <a:rPr lang="en-GB" sz="1600" i="1" dirty="0"/>
              <a:t>e.g. </a:t>
            </a:r>
            <a:r>
              <a:rPr lang="en-GB" sz="1600" dirty="0"/>
              <a:t>radial or azimuthal </a:t>
            </a:r>
            <a:r>
              <a:rPr lang="en-GB" sz="1600" b="1" dirty="0"/>
              <a:t>gradient as one moves away from the cooling source </a:t>
            </a:r>
            <a:r>
              <a:rPr lang="en-GB" sz="1600" b="1" dirty="0">
                <a:solidFill>
                  <a:srgbClr val="FF7F0E"/>
                </a:solidFill>
              </a:rPr>
              <a:t>(orange arrow)</a:t>
            </a:r>
            <a:br>
              <a:rPr lang="en-GB" sz="1600" b="1" dirty="0">
                <a:solidFill>
                  <a:srgbClr val="FF7F0E"/>
                </a:solidFill>
              </a:rPr>
            </a:br>
            <a:r>
              <a:rPr lang="en-GB" sz="1600" dirty="0"/>
              <a:t>For the moment, we limit this gradient to ≈ 0.5 K</a:t>
            </a:r>
          </a:p>
        </p:txBody>
      </p:sp>
    </p:spTree>
    <p:extLst>
      <p:ext uri="{BB962C8B-B14F-4D97-AF65-F5344CB8AC3E}">
        <p14:creationId xmlns:p14="http://schemas.microsoft.com/office/powerpoint/2010/main" val="130041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36B7C8FF-D5C1-23E6-785F-C384EC65FA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31" r="16997"/>
          <a:stretch/>
        </p:blipFill>
        <p:spPr>
          <a:xfrm>
            <a:off x="1374717" y="2153178"/>
            <a:ext cx="7589771" cy="2159562"/>
          </a:xfrm>
          <a:prstGeom prst="rect">
            <a:avLst/>
          </a:prstGeom>
        </p:spPr>
      </p:pic>
      <p:pic>
        <p:nvPicPr>
          <p:cNvPr id="5" name="Picture 4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7631ECDD-AEF7-26E1-822B-95E752504A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764" r="20034"/>
          <a:stretch/>
        </p:blipFill>
        <p:spPr>
          <a:xfrm>
            <a:off x="7598698" y="24856"/>
            <a:ext cx="1532119" cy="1476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C9DDE6-E608-6842-4CA3-BA1157AD4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49CAFC-D6AD-B41F-0819-2C6F3CC04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load deposited at cold mass level</a:t>
            </a:r>
            <a:br>
              <a:rPr lang="en-GB" dirty="0"/>
            </a:br>
            <a:r>
              <a:rPr lang="en-GB" sz="1800" dirty="0"/>
              <a:t>Baseline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F811C86-4948-A583-4EF9-0E2A5D5025FC}"/>
                  </a:ext>
                </a:extLst>
              </p:cNvPr>
              <p:cNvSpPr txBox="1"/>
              <p:nvPr/>
            </p:nvSpPr>
            <p:spPr>
              <a:xfrm>
                <a:off x="1295899" y="995846"/>
                <a:ext cx="753764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GB" sz="1200" dirty="0"/>
                  <a:t>Heat load at cold mass level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𝑎𝑏𝑠𝑜𝑟𝑏𝑒𝑟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𝑐𝑜𝑖𝑙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𝑡h𝑒𝑟𝑚𝑎𝑙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𝑠h𝑖𝑒𝑙𝑑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200" dirty="0"/>
                  <a:t> shown for </a:t>
                </a:r>
                <a:br>
                  <a:rPr lang="en-GB" sz="1200" dirty="0"/>
                </a:br>
                <a:r>
                  <a:rPr lang="en-GB" sz="1200" dirty="0"/>
                  <a:t>absorber thickness of 4 cm, and considering outer thermal shield at 80 K</a:t>
                </a:r>
              </a:p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GB" sz="1200" b="1" dirty="0"/>
                  <a:t>No thermal shield or heat intercept between absorber and coil</a:t>
                </a:r>
              </a:p>
              <a:p>
                <a:pPr>
                  <a:buClr>
                    <a:schemeClr val="accent1"/>
                  </a:buClr>
                </a:pPr>
                <a:endParaRPr lang="en-GB" sz="1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F811C86-4948-A583-4EF9-0E2A5D5025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899" y="995846"/>
                <a:ext cx="7537648" cy="830997"/>
              </a:xfrm>
              <a:prstGeom prst="rect">
                <a:avLst/>
              </a:prstGeom>
              <a:blipFill>
                <a:blip r:embed="rId5"/>
                <a:stretch>
                  <a:fillRect t="-7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C0BD2572-86AA-5015-D5DC-2F4437C98B2D}"/>
              </a:ext>
            </a:extLst>
          </p:cNvPr>
          <p:cNvGrpSpPr/>
          <p:nvPr/>
        </p:nvGrpSpPr>
        <p:grpSpPr>
          <a:xfrm>
            <a:off x="1715387" y="3715972"/>
            <a:ext cx="7249101" cy="1153131"/>
            <a:chOff x="1791051" y="3176730"/>
            <a:chExt cx="7249101" cy="1153131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C2B0263-A495-A53F-A069-0A4CE2D41376}"/>
                </a:ext>
              </a:extLst>
            </p:cNvPr>
            <p:cNvSpPr/>
            <p:nvPr/>
          </p:nvSpPr>
          <p:spPr>
            <a:xfrm>
              <a:off x="1791051" y="3176730"/>
              <a:ext cx="7249101" cy="361122"/>
            </a:xfrm>
            <a:prstGeom prst="roundRect">
              <a:avLst>
                <a:gd name="adj" fmla="val 18039"/>
              </a:avLst>
            </a:prstGeom>
            <a:noFill/>
            <a:ln w="28575">
              <a:solidFill>
                <a:srgbClr val="1F77B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9ABC9AA-6263-8D4B-0419-D33B7872F4B1}"/>
                </a:ext>
              </a:extLst>
            </p:cNvPr>
            <p:cNvCxnSpPr>
              <a:cxnSpLocks/>
            </p:cNvCxnSpPr>
            <p:nvPr/>
          </p:nvCxnSpPr>
          <p:spPr>
            <a:xfrm>
              <a:off x="3436219" y="3537852"/>
              <a:ext cx="0" cy="438872"/>
            </a:xfrm>
            <a:prstGeom prst="straightConnector1">
              <a:avLst/>
            </a:prstGeom>
            <a:ln w="12700">
              <a:solidFill>
                <a:srgbClr val="1F77B4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EF73378-2753-806F-6E65-AC0B65FF274D}"/>
                </a:ext>
              </a:extLst>
            </p:cNvPr>
            <p:cNvSpPr txBox="1"/>
            <p:nvPr/>
          </p:nvSpPr>
          <p:spPr>
            <a:xfrm>
              <a:off x="2885904" y="3898974"/>
              <a:ext cx="172819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1100" dirty="0">
                  <a:solidFill>
                    <a:srgbClr val="1F77B4"/>
                  </a:solidFill>
                </a:rPr>
                <a:t>constant 4 W/m </a:t>
              </a:r>
              <a:br>
                <a:rPr lang="en-US" sz="1100" dirty="0">
                  <a:solidFill>
                    <a:srgbClr val="1F77B4"/>
                  </a:solidFill>
                </a:rPr>
              </a:br>
              <a:r>
                <a:rPr lang="en-US" sz="1100" dirty="0">
                  <a:solidFill>
                    <a:srgbClr val="1F77B4"/>
                  </a:solidFill>
                </a:rPr>
                <a:t>for 4 cm-thick absorber</a:t>
              </a:r>
              <a:endParaRPr lang="en-GB" sz="1100" dirty="0">
                <a:solidFill>
                  <a:srgbClr val="1F77B4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BBF6D73-ECD3-6F6A-6AAC-8354CC87FF09}"/>
              </a:ext>
            </a:extLst>
          </p:cNvPr>
          <p:cNvGrpSpPr/>
          <p:nvPr/>
        </p:nvGrpSpPr>
        <p:grpSpPr>
          <a:xfrm>
            <a:off x="-45461" y="1974516"/>
            <a:ext cx="3105293" cy="938719"/>
            <a:chOff x="-37095" y="2267970"/>
            <a:chExt cx="3105293" cy="93871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56DD305-6C4D-3EDF-1FE8-0B9CA6C8B173}"/>
                </a:ext>
              </a:extLst>
            </p:cNvPr>
            <p:cNvSpPr txBox="1"/>
            <p:nvPr/>
          </p:nvSpPr>
          <p:spPr>
            <a:xfrm>
              <a:off x="-37095" y="2267970"/>
              <a:ext cx="1760847" cy="938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100" dirty="0">
                  <a:solidFill>
                    <a:srgbClr val="2CA02C"/>
                  </a:solidFill>
                </a:rPr>
                <a:t>No heat intercept</a:t>
              </a:r>
            </a:p>
            <a:p>
              <a:pPr>
                <a:buClr>
                  <a:schemeClr val="accent1"/>
                </a:buClr>
              </a:pPr>
              <a:r>
                <a:rPr lang="en-US" sz="1100" dirty="0">
                  <a:solidFill>
                    <a:srgbClr val="2CA02C"/>
                  </a:solidFill>
                </a:rPr>
                <a:t>between absorber </a:t>
              </a:r>
              <a:br>
                <a:rPr lang="en-US" sz="1100" dirty="0">
                  <a:solidFill>
                    <a:srgbClr val="2CA02C"/>
                  </a:solidFill>
                </a:rPr>
              </a:br>
              <a:r>
                <a:rPr lang="en-US" sz="1100" dirty="0">
                  <a:solidFill>
                    <a:srgbClr val="2CA02C"/>
                  </a:solidFill>
                </a:rPr>
                <a:t>and coil</a:t>
              </a:r>
              <a:br>
                <a:rPr lang="en-US" sz="1100" dirty="0">
                  <a:solidFill>
                    <a:srgbClr val="2CA02C"/>
                  </a:solidFill>
                </a:rPr>
              </a:br>
              <a:r>
                <a:rPr lang="en-US" sz="1100" dirty="0">
                  <a:solidFill>
                    <a:srgbClr val="2CA02C"/>
                  </a:solidFill>
                </a:rPr>
                <a:t>Excessive contribution</a:t>
              </a:r>
            </a:p>
            <a:p>
              <a:pPr>
                <a:buClr>
                  <a:schemeClr val="accent1"/>
                </a:buClr>
              </a:pPr>
              <a:r>
                <a:rPr lang="en-US" sz="1100" dirty="0" err="1">
                  <a:solidFill>
                    <a:srgbClr val="2CA02C"/>
                  </a:solidFill>
                </a:rPr>
                <a:t>w.r.t.</a:t>
              </a:r>
              <a:r>
                <a:rPr lang="en-US" sz="1100" dirty="0">
                  <a:solidFill>
                    <a:srgbClr val="2CA02C"/>
                  </a:solidFill>
                </a:rPr>
                <a:t> BIL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859F9C75-1FE5-2D68-9CA9-46D8629C36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9632" y="2765641"/>
              <a:ext cx="1808566" cy="0"/>
            </a:xfrm>
            <a:prstGeom prst="straightConnector1">
              <a:avLst/>
            </a:prstGeom>
            <a:ln w="12700">
              <a:solidFill>
                <a:srgbClr val="2CA02C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9714ABF-3EAD-1D96-0C7B-2BB29CAF7115}"/>
              </a:ext>
            </a:extLst>
          </p:cNvPr>
          <p:cNvGrpSpPr/>
          <p:nvPr/>
        </p:nvGrpSpPr>
        <p:grpSpPr>
          <a:xfrm>
            <a:off x="-37095" y="3515342"/>
            <a:ext cx="2570075" cy="1544560"/>
            <a:chOff x="-50569" y="3062342"/>
            <a:chExt cx="2570075" cy="1544560"/>
          </a:xfrm>
        </p:grpSpPr>
        <p:sp>
          <p:nvSpPr>
            <p:cNvPr id="35" name="Arrow: Bent 34">
              <a:extLst>
                <a:ext uri="{FF2B5EF4-FFF2-40B4-BE49-F238E27FC236}">
                  <a16:creationId xmlns:a16="http://schemas.microsoft.com/office/drawing/2014/main" id="{4905E9CA-6DE5-1210-E603-A65D8FC7D94D}"/>
                </a:ext>
              </a:extLst>
            </p:cNvPr>
            <p:cNvSpPr/>
            <p:nvPr/>
          </p:nvSpPr>
          <p:spPr>
            <a:xfrm rot="16200000" flipH="1">
              <a:off x="1532541" y="2559937"/>
              <a:ext cx="484559" cy="1489370"/>
            </a:xfrm>
            <a:prstGeom prst="bentArrow">
              <a:avLst>
                <a:gd name="adj1" fmla="val 1816"/>
                <a:gd name="adj2" fmla="val 4262"/>
                <a:gd name="adj3" fmla="val 10362"/>
                <a:gd name="adj4" fmla="val 40090"/>
              </a:avLst>
            </a:prstGeom>
            <a:solidFill>
              <a:srgbClr val="FF7F0E"/>
            </a:solidFill>
            <a:ln w="9525">
              <a:solidFill>
                <a:srgbClr val="FF7F0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99E3225-D064-B145-A868-052E3EB73E53}"/>
                </a:ext>
              </a:extLst>
            </p:cNvPr>
            <p:cNvSpPr txBox="1"/>
            <p:nvPr/>
          </p:nvSpPr>
          <p:spPr>
            <a:xfrm>
              <a:off x="-50569" y="3498906"/>
              <a:ext cx="2520862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100" dirty="0">
                  <a:solidFill>
                    <a:srgbClr val="FF7F0E"/>
                  </a:solidFill>
                </a:rPr>
                <a:t>Heat load via supports</a:t>
              </a:r>
              <a:br>
                <a:rPr lang="en-US" sz="1100" dirty="0">
                  <a:solidFill>
                    <a:srgbClr val="FF7F0E"/>
                  </a:solidFill>
                </a:rPr>
              </a:br>
              <a:r>
                <a:rPr lang="en-US" sz="1100" dirty="0">
                  <a:solidFill>
                    <a:srgbClr val="FF7F0E"/>
                  </a:solidFill>
                </a:rPr>
                <a:t>Excessive contribution</a:t>
              </a:r>
            </a:p>
            <a:p>
              <a:pPr>
                <a:buClr>
                  <a:schemeClr val="accent1"/>
                </a:buClr>
              </a:pPr>
              <a:r>
                <a:rPr lang="en-US" sz="1100" dirty="0" err="1">
                  <a:solidFill>
                    <a:srgbClr val="FF7F0E"/>
                  </a:solidFill>
                </a:rPr>
                <a:t>w.r.t.</a:t>
              </a:r>
              <a:r>
                <a:rPr lang="en-US" sz="1100" dirty="0">
                  <a:solidFill>
                    <a:srgbClr val="FF7F0E"/>
                  </a:solidFill>
                </a:rPr>
                <a:t> BIL</a:t>
              </a:r>
            </a:p>
            <a:p>
              <a:pPr>
                <a:buClr>
                  <a:schemeClr val="accent1"/>
                </a:buClr>
              </a:pPr>
              <a:endParaRPr lang="en-US" sz="1100" dirty="0">
                <a:solidFill>
                  <a:srgbClr val="FF7F0E"/>
                </a:solidFill>
              </a:endParaRPr>
            </a:p>
            <a:p>
              <a:pPr>
                <a:buClr>
                  <a:schemeClr val="accent1"/>
                </a:buClr>
              </a:pPr>
              <a:r>
                <a:rPr lang="en-US" sz="1100" dirty="0">
                  <a:solidFill>
                    <a:srgbClr val="FF7F0E"/>
                  </a:solidFill>
                </a:rPr>
                <a:t>Optimization can have a significant impact on design (aperture)</a:t>
              </a:r>
              <a:endParaRPr lang="en-GB" sz="1100" dirty="0">
                <a:solidFill>
                  <a:srgbClr val="FF7F0E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03DB2C5-CE13-2C00-585E-3B121E88F6CC}"/>
              </a:ext>
            </a:extLst>
          </p:cNvPr>
          <p:cNvGrpSpPr/>
          <p:nvPr/>
        </p:nvGrpSpPr>
        <p:grpSpPr>
          <a:xfrm>
            <a:off x="2855661" y="1616417"/>
            <a:ext cx="7476979" cy="573511"/>
            <a:chOff x="2855661" y="1616417"/>
            <a:chExt cx="7476979" cy="57351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B7E9CA8-517A-6C5C-8AF4-498E93996E40}"/>
                </a:ext>
              </a:extLst>
            </p:cNvPr>
            <p:cNvSpPr txBox="1"/>
            <p:nvPr/>
          </p:nvSpPr>
          <p:spPr>
            <a:xfrm>
              <a:off x="3923928" y="1616417"/>
              <a:ext cx="6408712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GB" sz="1100" dirty="0">
                  <a:solidFill>
                    <a:srgbClr val="FF3645"/>
                  </a:solidFill>
                </a:rPr>
                <a:t>Heat load to the coils ~ independent of coil </a:t>
              </a:r>
              <a:r>
                <a:rPr lang="en-GB" sz="1100" i="1" dirty="0">
                  <a:solidFill>
                    <a:srgbClr val="FF3645"/>
                  </a:solidFill>
                </a:rPr>
                <a:t>T</a:t>
              </a:r>
              <a:r>
                <a:rPr lang="en-GB" sz="1100" dirty="0">
                  <a:solidFill>
                    <a:srgbClr val="FF3645"/>
                  </a:solidFill>
                </a:rPr>
                <a:t>, </a:t>
              </a:r>
              <a:br>
                <a:rPr lang="en-GB" sz="1100" dirty="0">
                  <a:solidFill>
                    <a:srgbClr val="FF3645"/>
                  </a:solidFill>
                </a:rPr>
              </a:br>
              <a:r>
                <a:rPr lang="en-GB" sz="1100" dirty="0">
                  <a:solidFill>
                    <a:srgbClr val="FF3645"/>
                  </a:solidFill>
                </a:rPr>
                <a:t>effort to extract the heat will depend heavily on it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F33057C-7083-291E-FC29-63C8A305CE7B}"/>
                </a:ext>
              </a:extLst>
            </p:cNvPr>
            <p:cNvCxnSpPr/>
            <p:nvPr/>
          </p:nvCxnSpPr>
          <p:spPr>
            <a:xfrm flipH="1">
              <a:off x="4788024" y="1923678"/>
              <a:ext cx="792088" cy="229500"/>
            </a:xfrm>
            <a:prstGeom prst="straightConnector1">
              <a:avLst/>
            </a:prstGeom>
            <a:ln w="1270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42B247B-4A7F-02B6-EE68-07C4C59C75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00192" y="2011972"/>
              <a:ext cx="56964" cy="177956"/>
            </a:xfrm>
            <a:prstGeom prst="straightConnector1">
              <a:avLst/>
            </a:prstGeom>
            <a:ln w="1270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C5F6D2F-E718-2D06-1B34-ACA81FCD05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55661" y="1823363"/>
              <a:ext cx="2724451" cy="339502"/>
            </a:xfrm>
            <a:prstGeom prst="straightConnector1">
              <a:avLst/>
            </a:prstGeom>
            <a:ln w="1270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6043524-D5CE-4475-0193-777F31EEB2A2}"/>
                </a:ext>
              </a:extLst>
            </p:cNvPr>
            <p:cNvCxnSpPr>
              <a:cxnSpLocks/>
            </p:cNvCxnSpPr>
            <p:nvPr/>
          </p:nvCxnSpPr>
          <p:spPr>
            <a:xfrm>
              <a:off x="8198518" y="1999783"/>
              <a:ext cx="107282" cy="163082"/>
            </a:xfrm>
            <a:prstGeom prst="straightConnector1">
              <a:avLst/>
            </a:prstGeom>
            <a:ln w="1270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84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MCC-presentation model V01" id="{39C02919-41F8-4B9B-9968-F0C0B25AABA2}" vid="{B769D8FE-D24C-42D2-B7A0-24E628D67E81}"/>
    </a:ext>
  </a:extLst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MCC-presentation model V01" id="{39C02919-41F8-4B9B-9968-F0C0B25AABA2}" vid="{C7ACAE95-63C5-4D07-92F2-AF60228837E3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61598</TotalTime>
  <Words>3892</Words>
  <Application>Microsoft Macintosh PowerPoint</Application>
  <PresentationFormat>On-screen Show (16:9)</PresentationFormat>
  <Paragraphs>496</Paragraphs>
  <Slides>36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Arial Narrow</vt:lpstr>
      <vt:lpstr>Calibri</vt:lpstr>
      <vt:lpstr>Cambria Math</vt:lpstr>
      <vt:lpstr>Wingdings</vt:lpstr>
      <vt:lpstr>IMCC - 1</vt:lpstr>
      <vt:lpstr>1_IMCC - 1</vt:lpstr>
      <vt:lpstr>Cryogenic options and concepts for the Muon Collider</vt:lpstr>
      <vt:lpstr>Foreword</vt:lpstr>
      <vt:lpstr>Introduction</vt:lpstr>
      <vt:lpstr>Input: radial build and beam-induced heat loads</vt:lpstr>
      <vt:lpstr>(steady-state) Heat loads in the collider magnets</vt:lpstr>
      <vt:lpstr>(steady-state) Heat loads in the collider magnets</vt:lpstr>
      <vt:lpstr>Considerations for heat load estimation</vt:lpstr>
      <vt:lpstr>A comment on “coil/cold mass temperature” </vt:lpstr>
      <vt:lpstr>Heat load deposited at cold mass level Baseline</vt:lpstr>
      <vt:lpstr>Heat load deposited at cold mass level w/ heat intercept</vt:lpstr>
      <vt:lpstr>Power consumption budget for Cryogenics</vt:lpstr>
      <vt:lpstr>Power consumption at refrigerator I/F 4 cm absorber, w/ heat intercept</vt:lpstr>
      <vt:lpstr>Cooling modes (I) </vt:lpstr>
      <vt:lpstr>Cooling modes (II) </vt:lpstr>
      <vt:lpstr>Overall cooling scheme definition (cell and sector length) is an iterative process</vt:lpstr>
      <vt:lpstr>Considerations for absorber cooling options</vt:lpstr>
      <vt:lpstr>Considerations for coil cooling options</vt:lpstr>
      <vt:lpstr>Considerations for coil cooling options</vt:lpstr>
      <vt:lpstr>Summary</vt:lpstr>
      <vt:lpstr>Summary</vt:lpstr>
      <vt:lpstr>PowerPoint Presentation</vt:lpstr>
      <vt:lpstr>PowerPoint Presentation</vt:lpstr>
      <vt:lpstr>Heat load deposited at cold mass level w/ heat intercept</vt:lpstr>
      <vt:lpstr>Power consumption at refrigerator I/F 3 cm absorber, w/ heat intercept</vt:lpstr>
      <vt:lpstr>Power consumption at refrigerator I/F 4 cm absorber, baseline</vt:lpstr>
      <vt:lpstr>(Possible) solution for absorber supports from existing implementations </vt:lpstr>
      <vt:lpstr>Reminder from last annual meeting (link)</vt:lpstr>
      <vt:lpstr>Thermodynamics of cryogenic refrigeration Ideal Carnot ≠ Reality</vt:lpstr>
      <vt:lpstr>Power consumption at refrigerator I/F From heat loads to power consumption</vt:lpstr>
      <vt:lpstr>(rough) estimation of distribution losses   Absorber</vt:lpstr>
      <vt:lpstr>Specific power requirement of refrigerators</vt:lpstr>
      <vt:lpstr>Two- vs. single-phase flow local heat extraction Implications for magnet design</vt:lpstr>
      <vt:lpstr>Cooling modes – options for 3 TeV (Nb3Sn)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Cryogenic options for the Muon Collider</dc:title>
  <dc:creator>Patricia Tavares Coutinho Borges De Sousa</dc:creator>
  <cp:lastModifiedBy>Microsoft Office User</cp:lastModifiedBy>
  <cp:revision>360</cp:revision>
  <cp:lastPrinted>2023-03-07T07:35:06Z</cp:lastPrinted>
  <dcterms:created xsi:type="dcterms:W3CDTF">2022-09-30T13:59:22Z</dcterms:created>
  <dcterms:modified xsi:type="dcterms:W3CDTF">2023-06-20T09:52:22Z</dcterms:modified>
</cp:coreProperties>
</file>