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31"/>
  </p:notesMasterIdLst>
  <p:handoutMasterIdLst>
    <p:handoutMasterId r:id="rId32"/>
  </p:handoutMasterIdLst>
  <p:sldIdLst>
    <p:sldId id="331" r:id="rId2"/>
    <p:sldId id="314" r:id="rId3"/>
    <p:sldId id="334" r:id="rId4"/>
    <p:sldId id="335" r:id="rId5"/>
    <p:sldId id="316" r:id="rId6"/>
    <p:sldId id="336" r:id="rId7"/>
    <p:sldId id="317" r:id="rId8"/>
    <p:sldId id="318" r:id="rId9"/>
    <p:sldId id="337" r:id="rId10"/>
    <p:sldId id="338" r:id="rId11"/>
    <p:sldId id="339" r:id="rId12"/>
    <p:sldId id="319" r:id="rId13"/>
    <p:sldId id="340" r:id="rId14"/>
    <p:sldId id="341" r:id="rId15"/>
    <p:sldId id="321" r:id="rId16"/>
    <p:sldId id="347" r:id="rId17"/>
    <p:sldId id="348" r:id="rId18"/>
    <p:sldId id="320" r:id="rId19"/>
    <p:sldId id="322" r:id="rId20"/>
    <p:sldId id="343" r:id="rId21"/>
    <p:sldId id="323" r:id="rId22"/>
    <p:sldId id="326" r:id="rId23"/>
    <p:sldId id="325" r:id="rId24"/>
    <p:sldId id="327" r:id="rId25"/>
    <p:sldId id="328" r:id="rId26"/>
    <p:sldId id="344" r:id="rId27"/>
    <p:sldId id="346" r:id="rId28"/>
    <p:sldId id="329" r:id="rId29"/>
    <p:sldId id="279" r:id="rId30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CCA" lastIdx="1" clrIdx="0">
    <p:extLst>
      <p:ext uri="{19B8F6BF-5375-455C-9EA6-DF929625EA0E}">
        <p15:presenceInfo xmlns:p15="http://schemas.microsoft.com/office/powerpoint/2012/main" userId="S-1-5-21-1526224874-1540688658-1361462980-63615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FF41"/>
    <a:srgbClr val="008000"/>
    <a:srgbClr val="FFD900"/>
    <a:srgbClr val="0080FF"/>
    <a:srgbClr val="0000FF"/>
    <a:srgbClr val="00008B"/>
    <a:srgbClr val="FF0603"/>
    <a:srgbClr val="002B51"/>
    <a:srgbClr val="A68E46"/>
    <a:srgbClr val="0032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5" autoAdjust="0"/>
    <p:restoredTop sz="85082" autoAdjust="0"/>
  </p:normalViewPr>
  <p:slideViewPr>
    <p:cSldViewPr snapToObjects="1" showGuides="1">
      <p:cViewPr varScale="1">
        <p:scale>
          <a:sx n="88" d="100"/>
          <a:sy n="88" d="100"/>
        </p:scale>
        <p:origin x="1190" y="53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19/06/2023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19/06/2023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03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6041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176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249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699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51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461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9629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156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1636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935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49" r:id="rId5"/>
    <p:sldLayoutId id="2147483671" r:id="rId6"/>
    <p:sldLayoutId id="2147483651" r:id="rId7"/>
    <p:sldLayoutId id="2147483670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1250075/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50075/contributions/5343083/" TargetMode="External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030726/" TargetMode="External"/><Relationship Id="rId4" Type="http://schemas.openxmlformats.org/officeDocument/2006/relationships/image" Target="../media/image26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Image 82" descr="MUON-SlideGraph-LogoBkgnd2.png"/>
          <p:cNvPicPr>
            <a:picLocks noChangeAspect="1"/>
          </p:cNvPicPr>
          <p:nvPr/>
        </p:nvPicPr>
        <p:blipFill rotWithShape="1">
          <a:blip r:embed="rId3">
            <a:alphaModFix amt="85000"/>
          </a:blip>
          <a:srcRect t="17760"/>
          <a:stretch/>
        </p:blipFill>
        <p:spPr>
          <a:xfrm>
            <a:off x="1" y="915566"/>
            <a:ext cx="9143999" cy="4227934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370162" y="2056722"/>
            <a:ext cx="6372944" cy="857250"/>
          </a:xfrm>
        </p:spPr>
        <p:txBody>
          <a:bodyPr/>
          <a:lstStyle/>
          <a:p>
            <a:r>
              <a:rPr lang="en-GB" dirty="0"/>
              <a:t>Overall integration of target solenoid shielding and cryostats</a:t>
            </a:r>
          </a:p>
        </p:txBody>
      </p:sp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758398" y="3006680"/>
            <a:ext cx="7596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/>
                <a:cs typeface="Arial Narrow"/>
              </a:rPr>
              <a:t>C. Accettura, L. Bottura, </a:t>
            </a:r>
            <a:r>
              <a:rPr lang="en-GB" sz="1600" dirty="0" err="1">
                <a:latin typeface="Arial Narrow"/>
                <a:cs typeface="Arial Narrow"/>
              </a:rPr>
              <a:t>A.Kolehmainen</a:t>
            </a:r>
            <a:r>
              <a:rPr lang="en-GB" sz="1600" dirty="0">
                <a:latin typeface="Arial Narrow"/>
                <a:cs typeface="Arial Narrow"/>
              </a:rPr>
              <a:t>, J. Lorenzo, A. </a:t>
            </a:r>
            <a:r>
              <a:rPr lang="en-GB" sz="1600" dirty="0" err="1">
                <a:latin typeface="Arial Narrow"/>
                <a:cs typeface="Arial Narrow"/>
              </a:rPr>
              <a:t>Portone</a:t>
            </a:r>
            <a:r>
              <a:rPr lang="en-GB" sz="1600" dirty="0">
                <a:latin typeface="Arial Narrow"/>
                <a:cs typeface="Arial Narrow"/>
              </a:rPr>
              <a:t>, P. Testoni</a:t>
            </a:r>
          </a:p>
          <a:p>
            <a:pPr algn="ctr"/>
            <a:endParaRPr lang="en-GB" sz="1600" dirty="0">
              <a:latin typeface="Arial Narrow"/>
              <a:cs typeface="Arial Narrow"/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r>
              <a:rPr lang="en-GB" sz="1600" dirty="0">
                <a:latin typeface="Arial Narrow"/>
                <a:cs typeface="Arial Narrow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IMCC Annual Meeting</a:t>
            </a:r>
            <a:br>
              <a:rPr lang="en-GB" sz="1600" dirty="0">
                <a:latin typeface="Arial Narrow"/>
                <a:cs typeface="Arial Narrow"/>
              </a:rPr>
            </a:br>
            <a:r>
              <a:rPr lang="en-GB" sz="1600" dirty="0">
                <a:latin typeface="Arial Narrow"/>
                <a:cs typeface="Arial Narrow"/>
              </a:rPr>
              <a:t>20/06/2023, </a:t>
            </a:r>
            <a:r>
              <a:rPr lang="en-GB" sz="1600" dirty="0" err="1">
                <a:latin typeface="Arial Narrow"/>
                <a:cs typeface="Arial Narrow"/>
              </a:rPr>
              <a:t>IJCLab</a:t>
            </a:r>
            <a:r>
              <a:rPr lang="en-GB" sz="1600" dirty="0">
                <a:latin typeface="Arial Narrow"/>
                <a:cs typeface="Arial Narrow"/>
              </a:rPr>
              <a:t> (Orsay, France)</a:t>
            </a:r>
          </a:p>
        </p:txBody>
      </p:sp>
    </p:spTree>
    <p:extLst>
      <p:ext uri="{BB962C8B-B14F-4D97-AF65-F5344CB8AC3E}">
        <p14:creationId xmlns:p14="http://schemas.microsoft.com/office/powerpoint/2010/main" val="2265443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66FDC22-3928-BA51-5FB4-8A4DE7E449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677562" y="2828156"/>
            <a:ext cx="2783205" cy="1754505"/>
          </a:xfrm>
          <a:prstGeom prst="rect">
            <a:avLst/>
          </a:prstGeom>
        </p:spPr>
      </p:pic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5CE9B5D2-4D54-9794-4259-1485226713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51520" y="1192008"/>
            <a:ext cx="3413543" cy="2967157"/>
          </a:xfrm>
          <a:prstGeom prst="rect">
            <a:avLst/>
          </a:prstGeom>
          <a:noFill/>
        </p:spPr>
      </p:pic>
      <p:pic>
        <p:nvPicPr>
          <p:cNvPr id="6" name="Content Placeholder 9">
            <a:extLst>
              <a:ext uri="{FF2B5EF4-FFF2-40B4-BE49-F238E27FC236}">
                <a16:creationId xmlns:a16="http://schemas.microsoft.com/office/drawing/2014/main" id="{E7D09F98-A611-768E-C12E-1F1162E12EA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240961" y="953639"/>
            <a:ext cx="3283268" cy="172194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A1582E-F485-045E-4491-08BAB0A58D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A3D35FE-B17E-9FBE-E4A9-49C78E287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assembly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0D9190-2E5F-2B1D-118A-EF26412D9B47}"/>
              </a:ext>
            </a:extLst>
          </p:cNvPr>
          <p:cNvSpPr txBox="1"/>
          <p:nvPr/>
        </p:nvSpPr>
        <p:spPr>
          <a:xfrm>
            <a:off x="539552" y="4198461"/>
            <a:ext cx="3744416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2x/9x Ø60 rods/flat bars for clamp load to keep coils together until electromagnetic forces are created</a:t>
            </a:r>
          </a:p>
          <a:p>
            <a:pPr algn="l"/>
            <a:r>
              <a:rPr lang="en-GB" sz="1200" dirty="0"/>
              <a:t>Supports might need active cooling or another solution to guarantee the clamp load during cool down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76B08D-184F-54F0-F137-5309A8CF0B33}"/>
              </a:ext>
            </a:extLst>
          </p:cNvPr>
          <p:cNvSpPr txBox="1"/>
          <p:nvPr/>
        </p:nvSpPr>
        <p:spPr>
          <a:xfrm>
            <a:off x="3210687" y="3347816"/>
            <a:ext cx="2268252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Coil shims and end plates with shoulders on external diameter for coil-to-coil centring</a:t>
            </a:r>
            <a:endParaRPr lang="en-GB" sz="1200" u="sng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FC5F72-604E-CE1D-C88E-36BAC4D3A161}"/>
              </a:ext>
            </a:extLst>
          </p:cNvPr>
          <p:cNvSpPr txBox="1"/>
          <p:nvPr/>
        </p:nvSpPr>
        <p:spPr>
          <a:xfrm>
            <a:off x="3932975" y="2021054"/>
            <a:ext cx="1296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Beam for support interface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A19C61-D83E-75D2-C5E5-C31222DD33BD}"/>
              </a:ext>
            </a:extLst>
          </p:cNvPr>
          <p:cNvSpPr txBox="1"/>
          <p:nvPr/>
        </p:nvSpPr>
        <p:spPr>
          <a:xfrm>
            <a:off x="4628600" y="4558757"/>
            <a:ext cx="3975848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i-FI" sz="1200" dirty="0"/>
              <a:t>End plates and rod tensioning probably needs more space</a:t>
            </a:r>
            <a:endParaRPr lang="en-GB" sz="12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85A2313-34C8-4D59-5AF5-1348C7329CB4}"/>
              </a:ext>
            </a:extLst>
          </p:cNvPr>
          <p:cNvCxnSpPr>
            <a:stCxn id="10" idx="3"/>
          </p:cNvCxnSpPr>
          <p:nvPr/>
        </p:nvCxnSpPr>
        <p:spPr>
          <a:xfrm flipV="1">
            <a:off x="5229119" y="2021054"/>
            <a:ext cx="639025" cy="184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E9DE429-BE9B-AC5C-7B2E-35BEE15E836D}"/>
              </a:ext>
            </a:extLst>
          </p:cNvPr>
          <p:cNvCxnSpPr>
            <a:stCxn id="9" idx="3"/>
          </p:cNvCxnSpPr>
          <p:nvPr/>
        </p:nvCxnSpPr>
        <p:spPr>
          <a:xfrm>
            <a:off x="5478939" y="3624815"/>
            <a:ext cx="461213" cy="3133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0F1BB9F-7AAD-6FD9-1F4B-5B4E2868F395}"/>
              </a:ext>
            </a:extLst>
          </p:cNvPr>
          <p:cNvCxnSpPr>
            <a:stCxn id="9" idx="3"/>
          </p:cNvCxnSpPr>
          <p:nvPr/>
        </p:nvCxnSpPr>
        <p:spPr>
          <a:xfrm>
            <a:off x="5478939" y="3624815"/>
            <a:ext cx="2549445" cy="3024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69CCA5E-D590-F81B-760F-FD3291521ED5}"/>
              </a:ext>
            </a:extLst>
          </p:cNvPr>
          <p:cNvCxnSpPr>
            <a:stCxn id="11" idx="3"/>
          </p:cNvCxnSpPr>
          <p:nvPr/>
        </p:nvCxnSpPr>
        <p:spPr>
          <a:xfrm flipH="1" flipV="1">
            <a:off x="8305800" y="4011910"/>
            <a:ext cx="298648" cy="6391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86D78A2-0A62-EC82-B130-99EA81281A72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2411760" y="3291830"/>
            <a:ext cx="194950" cy="9066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EC64F9A-E495-5D57-DF67-AB6378D5A283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1292591" y="3219822"/>
            <a:ext cx="1119169" cy="9786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7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66FDC22-3928-BA51-5FB4-8A4DE7E449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677562" y="2828156"/>
            <a:ext cx="2783205" cy="1754505"/>
          </a:xfrm>
          <a:prstGeom prst="rect">
            <a:avLst/>
          </a:prstGeom>
        </p:spPr>
      </p:pic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5CE9B5D2-4D54-9794-4259-1485226713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51520" y="1192008"/>
            <a:ext cx="3413543" cy="2967157"/>
          </a:xfrm>
          <a:prstGeom prst="rect">
            <a:avLst/>
          </a:prstGeom>
          <a:noFill/>
        </p:spPr>
      </p:pic>
      <p:pic>
        <p:nvPicPr>
          <p:cNvPr id="6" name="Content Placeholder 9">
            <a:extLst>
              <a:ext uri="{FF2B5EF4-FFF2-40B4-BE49-F238E27FC236}">
                <a16:creationId xmlns:a16="http://schemas.microsoft.com/office/drawing/2014/main" id="{E7D09F98-A611-768E-C12E-1F1162E12EA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240961" y="953639"/>
            <a:ext cx="3283268" cy="172194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A1582E-F485-045E-4491-08BAB0A58D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A3D35FE-B17E-9FBE-E4A9-49C78E287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assembly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0D9190-2E5F-2B1D-118A-EF26412D9B47}"/>
              </a:ext>
            </a:extLst>
          </p:cNvPr>
          <p:cNvSpPr txBox="1"/>
          <p:nvPr/>
        </p:nvSpPr>
        <p:spPr>
          <a:xfrm>
            <a:off x="539552" y="4198461"/>
            <a:ext cx="3744416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2x/9x Ø60 rods/flat bars for clamp load to keep coils together until electromagnetic forces are created</a:t>
            </a:r>
          </a:p>
          <a:p>
            <a:pPr algn="l"/>
            <a:r>
              <a:rPr lang="en-GB" sz="1200" dirty="0"/>
              <a:t>Supports might need active cooling or another solution to guarantee the clamp load during cool down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76B08D-184F-54F0-F137-5309A8CF0B33}"/>
              </a:ext>
            </a:extLst>
          </p:cNvPr>
          <p:cNvSpPr txBox="1"/>
          <p:nvPr/>
        </p:nvSpPr>
        <p:spPr>
          <a:xfrm>
            <a:off x="3210687" y="3347816"/>
            <a:ext cx="2268252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Coil shims and end plates with shoulders on external diameter for coil-to-coil centring</a:t>
            </a:r>
            <a:endParaRPr lang="en-GB" sz="1200" u="sng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FC5F72-604E-CE1D-C88E-36BAC4D3A161}"/>
              </a:ext>
            </a:extLst>
          </p:cNvPr>
          <p:cNvSpPr txBox="1"/>
          <p:nvPr/>
        </p:nvSpPr>
        <p:spPr>
          <a:xfrm>
            <a:off x="3932975" y="2021054"/>
            <a:ext cx="1296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Beam for support interface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A19C61-D83E-75D2-C5E5-C31222DD33BD}"/>
              </a:ext>
            </a:extLst>
          </p:cNvPr>
          <p:cNvSpPr txBox="1"/>
          <p:nvPr/>
        </p:nvSpPr>
        <p:spPr>
          <a:xfrm>
            <a:off x="4628600" y="4558757"/>
            <a:ext cx="3975848" cy="184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i-FI" sz="1200" dirty="0"/>
              <a:t>End plates and rod tensioning probably needs more space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3C0462-F9EB-C1E7-12EF-EB9C1D1C56EA}"/>
              </a:ext>
            </a:extLst>
          </p:cNvPr>
          <p:cNvSpPr txBox="1"/>
          <p:nvPr/>
        </p:nvSpPr>
        <p:spPr>
          <a:xfrm>
            <a:off x="990288" y="2514004"/>
            <a:ext cx="6293791" cy="32316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2100" dirty="0">
                <a:solidFill>
                  <a:srgbClr val="FF0000"/>
                </a:solidFill>
              </a:rPr>
              <a:t>MANY MECHANICAL CALCULATIONS REQUIRED!</a:t>
            </a:r>
            <a:endParaRPr lang="en-GB" sz="2100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85A2313-34C8-4D59-5AF5-1348C7329CB4}"/>
              </a:ext>
            </a:extLst>
          </p:cNvPr>
          <p:cNvCxnSpPr>
            <a:stCxn id="10" idx="3"/>
          </p:cNvCxnSpPr>
          <p:nvPr/>
        </p:nvCxnSpPr>
        <p:spPr>
          <a:xfrm flipV="1">
            <a:off x="5229119" y="2021054"/>
            <a:ext cx="639025" cy="184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E9DE429-BE9B-AC5C-7B2E-35BEE15E836D}"/>
              </a:ext>
            </a:extLst>
          </p:cNvPr>
          <p:cNvCxnSpPr>
            <a:stCxn id="9" idx="3"/>
          </p:cNvCxnSpPr>
          <p:nvPr/>
        </p:nvCxnSpPr>
        <p:spPr>
          <a:xfrm>
            <a:off x="5478939" y="3624815"/>
            <a:ext cx="461213" cy="3133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0F1BB9F-7AAD-6FD9-1F4B-5B4E2868F395}"/>
              </a:ext>
            </a:extLst>
          </p:cNvPr>
          <p:cNvCxnSpPr>
            <a:stCxn id="9" idx="3"/>
          </p:cNvCxnSpPr>
          <p:nvPr/>
        </p:nvCxnSpPr>
        <p:spPr>
          <a:xfrm>
            <a:off x="5478939" y="3624815"/>
            <a:ext cx="2549445" cy="3024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69CCA5E-D590-F81B-760F-FD3291521ED5}"/>
              </a:ext>
            </a:extLst>
          </p:cNvPr>
          <p:cNvCxnSpPr>
            <a:stCxn id="11" idx="3"/>
          </p:cNvCxnSpPr>
          <p:nvPr/>
        </p:nvCxnSpPr>
        <p:spPr>
          <a:xfrm flipH="1" flipV="1">
            <a:off x="8305800" y="4011910"/>
            <a:ext cx="298648" cy="6391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86D78A2-0A62-EC82-B130-99EA81281A72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2411760" y="3291830"/>
            <a:ext cx="194950" cy="9066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EC64F9A-E495-5D57-DF67-AB6378D5A283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1292591" y="3219822"/>
            <a:ext cx="1119169" cy="9786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3745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id="{52A0F5D4-75B5-5FE8-FF8A-2A8254F30E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5008" y="1063625"/>
            <a:ext cx="2637473" cy="172593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FC5E7E-1116-AAFF-88EA-8E6D84E13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1BDB12E-1E38-BDB8-8870-6C517A05C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assembly supporting</a:t>
            </a:r>
          </a:p>
        </p:txBody>
      </p:sp>
      <p:pic>
        <p:nvPicPr>
          <p:cNvPr id="6" name="Picture 5" descr="A drawing of a machine&#10;&#10;Description automatically generated with low confidence">
            <a:extLst>
              <a:ext uri="{FF2B5EF4-FFF2-40B4-BE49-F238E27FC236}">
                <a16:creationId xmlns:a16="http://schemas.microsoft.com/office/drawing/2014/main" id="{60A4A13D-2F99-595E-49FB-74B6079EE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075724"/>
            <a:ext cx="6031897" cy="17753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DC44E63-B177-0EC9-C031-483E61420CB7}"/>
              </a:ext>
            </a:extLst>
          </p:cNvPr>
          <p:cNvSpPr txBox="1"/>
          <p:nvPr/>
        </p:nvSpPr>
        <p:spPr>
          <a:xfrm>
            <a:off x="2627118" y="1040698"/>
            <a:ext cx="2789802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Support structure to transfer cold mass (and tungsten shield) load to cryostat supporting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864EE0C-0FD3-AAA2-D9DD-BF416BD115E4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5416920" y="1317697"/>
            <a:ext cx="1099296" cy="8490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22ABEEA-8B08-3BF1-04BB-A6F3097936F1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4022019" y="1594696"/>
            <a:ext cx="770786" cy="18771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4448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DF2ED1AB-2896-2C97-5BBA-6D2690E6E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9312" y="2789555"/>
            <a:ext cx="1255776" cy="1789176"/>
          </a:xfrm>
          <a:prstGeom prst="rect">
            <a:avLst/>
          </a:prstGeom>
        </p:spPr>
      </p:pic>
      <p:pic>
        <p:nvPicPr>
          <p:cNvPr id="7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id="{52A0F5D4-75B5-5FE8-FF8A-2A8254F30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008" y="1063625"/>
            <a:ext cx="2637473" cy="172593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FC5E7E-1116-AAFF-88EA-8E6D84E13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1BDB12E-1E38-BDB8-8870-6C517A05C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assembly supporting</a:t>
            </a:r>
          </a:p>
        </p:txBody>
      </p:sp>
      <p:pic>
        <p:nvPicPr>
          <p:cNvPr id="6" name="Picture 5" descr="A drawing of a machine&#10;&#10;Description automatically generated with low confidence">
            <a:extLst>
              <a:ext uri="{FF2B5EF4-FFF2-40B4-BE49-F238E27FC236}">
                <a16:creationId xmlns:a16="http://schemas.microsoft.com/office/drawing/2014/main" id="{60A4A13D-2F99-595E-49FB-74B6079EE7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2075724"/>
            <a:ext cx="6031897" cy="17753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5F21E4-8681-6C53-DC76-890AA59D815D}"/>
              </a:ext>
            </a:extLst>
          </p:cNvPr>
          <p:cNvSpPr txBox="1"/>
          <p:nvPr/>
        </p:nvSpPr>
        <p:spPr>
          <a:xfrm>
            <a:off x="7192771" y="4489707"/>
            <a:ext cx="1311658" cy="13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900" i="1" dirty="0"/>
              <a:t>Courtesy of Jose Lorenzo</a:t>
            </a:r>
            <a:endParaRPr lang="en-GB" sz="900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C44E63-B177-0EC9-C031-483E61420CB7}"/>
              </a:ext>
            </a:extLst>
          </p:cNvPr>
          <p:cNvSpPr txBox="1"/>
          <p:nvPr/>
        </p:nvSpPr>
        <p:spPr>
          <a:xfrm>
            <a:off x="2627118" y="1040698"/>
            <a:ext cx="2789802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Support structure to transfer cold mass (and tungsten shield) load to cryostat supporting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F1D51F-C183-2E86-B06F-5A375BCFB284}"/>
              </a:ext>
            </a:extLst>
          </p:cNvPr>
          <p:cNvSpPr txBox="1"/>
          <p:nvPr/>
        </p:nvSpPr>
        <p:spPr>
          <a:xfrm>
            <a:off x="447636" y="3827762"/>
            <a:ext cx="1048364" cy="1558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13" dirty="0"/>
              <a:t>Fixed support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E4DCF0-B4E3-52E7-1306-D43BD8C448CA}"/>
              </a:ext>
            </a:extLst>
          </p:cNvPr>
          <p:cNvSpPr txBox="1"/>
          <p:nvPr/>
        </p:nvSpPr>
        <p:spPr>
          <a:xfrm>
            <a:off x="650526" y="4031388"/>
            <a:ext cx="637531" cy="13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900" dirty="0"/>
              <a:t>Charge 50 T</a:t>
            </a:r>
            <a:endParaRPr lang="en-GB" sz="9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EBD5A3-CA7E-9B05-BB2F-7AE1A3A802D1}"/>
              </a:ext>
            </a:extLst>
          </p:cNvPr>
          <p:cNvSpPr txBox="1"/>
          <p:nvPr/>
        </p:nvSpPr>
        <p:spPr>
          <a:xfrm>
            <a:off x="1801016" y="3827762"/>
            <a:ext cx="1221488" cy="1558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13" dirty="0"/>
              <a:t>Flexible support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65C867-0631-CB1B-A004-E5181B941505}"/>
              </a:ext>
            </a:extLst>
          </p:cNvPr>
          <p:cNvSpPr txBox="1"/>
          <p:nvPr/>
        </p:nvSpPr>
        <p:spPr>
          <a:xfrm>
            <a:off x="1926576" y="4006966"/>
            <a:ext cx="637531" cy="13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900" dirty="0"/>
              <a:t>Charge 50 T</a:t>
            </a:r>
            <a:endParaRPr lang="en-GB" sz="900" dirty="0"/>
          </a:p>
        </p:txBody>
      </p:sp>
      <p:sp>
        <p:nvSpPr>
          <p:cNvPr id="17" name="Arrow: Left-Right 16">
            <a:extLst>
              <a:ext uri="{FF2B5EF4-FFF2-40B4-BE49-F238E27FC236}">
                <a16:creationId xmlns:a16="http://schemas.microsoft.com/office/drawing/2014/main" id="{5CFE9426-7617-76B7-6510-D7E16878E519}"/>
              </a:ext>
            </a:extLst>
          </p:cNvPr>
          <p:cNvSpPr/>
          <p:nvPr/>
        </p:nvSpPr>
        <p:spPr>
          <a:xfrm>
            <a:off x="879556" y="4208891"/>
            <a:ext cx="1532204" cy="207749"/>
          </a:xfrm>
          <a:prstGeom prst="leftRight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013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E6C1BE-13DC-7B3B-BA17-06D9A09DC565}"/>
              </a:ext>
            </a:extLst>
          </p:cNvPr>
          <p:cNvSpPr txBox="1"/>
          <p:nvPr/>
        </p:nvSpPr>
        <p:spPr>
          <a:xfrm>
            <a:off x="1138307" y="4418130"/>
            <a:ext cx="101470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dirty="0"/>
              <a:t>May be swopped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DD9F5E3-C1F9-6374-BC99-1E212D7AA105}"/>
              </a:ext>
            </a:extLst>
          </p:cNvPr>
          <p:cNvSpPr txBox="1"/>
          <p:nvPr/>
        </p:nvSpPr>
        <p:spPr>
          <a:xfrm>
            <a:off x="6209799" y="3399939"/>
            <a:ext cx="1661402" cy="467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1013" dirty="0"/>
              <a:t>ITER inspired flexible support = several plates together</a:t>
            </a:r>
            <a:endParaRPr lang="en-GB" sz="1013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864EE0C-0FD3-AAA2-D9DD-BF416BD115E4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5416920" y="1317697"/>
            <a:ext cx="1099296" cy="8490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22ABEEA-8B08-3BF1-04BB-A6F3097936F1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4022019" y="1594696"/>
            <a:ext cx="770786" cy="18771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16D575A-4C65-5B24-E3FF-AA73D7EE31FC}"/>
              </a:ext>
            </a:extLst>
          </p:cNvPr>
          <p:cNvCxnSpPr>
            <a:stCxn id="11" idx="0"/>
          </p:cNvCxnSpPr>
          <p:nvPr/>
        </p:nvCxnSpPr>
        <p:spPr>
          <a:xfrm flipV="1">
            <a:off x="971818" y="3454094"/>
            <a:ext cx="166489" cy="3736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BAC085E-8554-8A3D-3F7A-7BE2CAE36141}"/>
              </a:ext>
            </a:extLst>
          </p:cNvPr>
          <p:cNvCxnSpPr>
            <a:stCxn id="13" idx="0"/>
          </p:cNvCxnSpPr>
          <p:nvPr/>
        </p:nvCxnSpPr>
        <p:spPr>
          <a:xfrm flipH="1" flipV="1">
            <a:off x="1926576" y="3454094"/>
            <a:ext cx="485184" cy="3736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5115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DF2ED1AB-2896-2C97-5BBA-6D2690E6E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9312" y="2789555"/>
            <a:ext cx="1255776" cy="1789176"/>
          </a:xfrm>
          <a:prstGeom prst="rect">
            <a:avLst/>
          </a:prstGeom>
        </p:spPr>
      </p:pic>
      <p:pic>
        <p:nvPicPr>
          <p:cNvPr id="7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id="{52A0F5D4-75B5-5FE8-FF8A-2A8254F30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008" y="1063625"/>
            <a:ext cx="2637473" cy="172593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FC5E7E-1116-AAFF-88EA-8E6D84E13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1BDB12E-1E38-BDB8-8870-6C517A05C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assembly supporting</a:t>
            </a:r>
          </a:p>
        </p:txBody>
      </p:sp>
      <p:pic>
        <p:nvPicPr>
          <p:cNvPr id="6" name="Picture 5" descr="A drawing of a machine&#10;&#10;Description automatically generated with low confidence">
            <a:extLst>
              <a:ext uri="{FF2B5EF4-FFF2-40B4-BE49-F238E27FC236}">
                <a16:creationId xmlns:a16="http://schemas.microsoft.com/office/drawing/2014/main" id="{60A4A13D-2F99-595E-49FB-74B6079EE7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2075724"/>
            <a:ext cx="6031897" cy="17753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5F21E4-8681-6C53-DC76-890AA59D815D}"/>
              </a:ext>
            </a:extLst>
          </p:cNvPr>
          <p:cNvSpPr txBox="1"/>
          <p:nvPr/>
        </p:nvSpPr>
        <p:spPr>
          <a:xfrm>
            <a:off x="7192771" y="4489707"/>
            <a:ext cx="1311658" cy="13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900" i="1" dirty="0"/>
              <a:t>Courtesy of Jose Lorenzo</a:t>
            </a:r>
            <a:endParaRPr lang="en-GB" sz="900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C44E63-B177-0EC9-C031-483E61420CB7}"/>
              </a:ext>
            </a:extLst>
          </p:cNvPr>
          <p:cNvSpPr txBox="1"/>
          <p:nvPr/>
        </p:nvSpPr>
        <p:spPr>
          <a:xfrm>
            <a:off x="2627118" y="1040698"/>
            <a:ext cx="2789802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Support structure to transfer cold mass (and tungsten shield) load to cryostat supporting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F1D51F-C183-2E86-B06F-5A375BCFB284}"/>
              </a:ext>
            </a:extLst>
          </p:cNvPr>
          <p:cNvSpPr txBox="1"/>
          <p:nvPr/>
        </p:nvSpPr>
        <p:spPr>
          <a:xfrm>
            <a:off x="447636" y="3827762"/>
            <a:ext cx="1048364" cy="1558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13" dirty="0"/>
              <a:t>Fixed support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E4DCF0-B4E3-52E7-1306-D43BD8C448CA}"/>
              </a:ext>
            </a:extLst>
          </p:cNvPr>
          <p:cNvSpPr txBox="1"/>
          <p:nvPr/>
        </p:nvSpPr>
        <p:spPr>
          <a:xfrm>
            <a:off x="650526" y="4031388"/>
            <a:ext cx="637531" cy="13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900" dirty="0"/>
              <a:t>Charge 50 T</a:t>
            </a:r>
            <a:endParaRPr lang="en-GB" sz="9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EBD5A3-CA7E-9B05-BB2F-7AE1A3A802D1}"/>
              </a:ext>
            </a:extLst>
          </p:cNvPr>
          <p:cNvSpPr txBox="1"/>
          <p:nvPr/>
        </p:nvSpPr>
        <p:spPr>
          <a:xfrm>
            <a:off x="1801016" y="3827762"/>
            <a:ext cx="1221488" cy="1558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13" dirty="0"/>
              <a:t>Flexible support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65C867-0631-CB1B-A004-E5181B941505}"/>
              </a:ext>
            </a:extLst>
          </p:cNvPr>
          <p:cNvSpPr txBox="1"/>
          <p:nvPr/>
        </p:nvSpPr>
        <p:spPr>
          <a:xfrm>
            <a:off x="1926576" y="4006966"/>
            <a:ext cx="637531" cy="13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900" dirty="0"/>
              <a:t>Charge 50 T</a:t>
            </a:r>
            <a:endParaRPr lang="en-GB" sz="9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606CB6-BACF-CE8E-395A-C168AC4871E2}"/>
              </a:ext>
            </a:extLst>
          </p:cNvPr>
          <p:cNvSpPr txBox="1"/>
          <p:nvPr/>
        </p:nvSpPr>
        <p:spPr>
          <a:xfrm>
            <a:off x="3691037" y="3827761"/>
            <a:ext cx="1231106" cy="1558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1013" dirty="0"/>
              <a:t>Sliding supports</a:t>
            </a:r>
            <a:endParaRPr lang="en-GB" sz="1013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44EECA-6DB6-9E74-9B1F-7CF871E64F06}"/>
              </a:ext>
            </a:extLst>
          </p:cNvPr>
          <p:cNvSpPr txBox="1"/>
          <p:nvPr/>
        </p:nvSpPr>
        <p:spPr>
          <a:xfrm>
            <a:off x="3752312" y="4031388"/>
            <a:ext cx="862352" cy="13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900" dirty="0"/>
              <a:t>Charge 15 – 6 T</a:t>
            </a:r>
            <a:endParaRPr lang="en-GB" sz="900" dirty="0"/>
          </a:p>
        </p:txBody>
      </p:sp>
      <p:sp>
        <p:nvSpPr>
          <p:cNvPr id="17" name="Arrow: Left-Right 16">
            <a:extLst>
              <a:ext uri="{FF2B5EF4-FFF2-40B4-BE49-F238E27FC236}">
                <a16:creationId xmlns:a16="http://schemas.microsoft.com/office/drawing/2014/main" id="{5CFE9426-7617-76B7-6510-D7E16878E519}"/>
              </a:ext>
            </a:extLst>
          </p:cNvPr>
          <p:cNvSpPr/>
          <p:nvPr/>
        </p:nvSpPr>
        <p:spPr>
          <a:xfrm>
            <a:off x="879556" y="4208891"/>
            <a:ext cx="1532204" cy="207749"/>
          </a:xfrm>
          <a:prstGeom prst="leftRight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013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7D4866D-23D1-5EC4-2479-88B6CFB5FC2E}"/>
              </a:ext>
            </a:extLst>
          </p:cNvPr>
          <p:cNvSpPr txBox="1"/>
          <p:nvPr/>
        </p:nvSpPr>
        <p:spPr>
          <a:xfrm>
            <a:off x="3215551" y="4551436"/>
            <a:ext cx="3920549" cy="3117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1013" dirty="0"/>
              <a:t>Sliding supports = GFRE supports on spherical bearing, shim the height = LHC dipole concept(similar mass)</a:t>
            </a:r>
            <a:endParaRPr lang="en-GB" sz="1013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4E6C1BE-13DC-7B3B-BA17-06D9A09DC565}"/>
              </a:ext>
            </a:extLst>
          </p:cNvPr>
          <p:cNvSpPr txBox="1"/>
          <p:nvPr/>
        </p:nvSpPr>
        <p:spPr>
          <a:xfrm>
            <a:off x="1138307" y="4418130"/>
            <a:ext cx="101470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50" dirty="0"/>
              <a:t>May be swopped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DD9F5E3-C1F9-6374-BC99-1E212D7AA105}"/>
              </a:ext>
            </a:extLst>
          </p:cNvPr>
          <p:cNvSpPr txBox="1"/>
          <p:nvPr/>
        </p:nvSpPr>
        <p:spPr>
          <a:xfrm>
            <a:off x="6209799" y="3399939"/>
            <a:ext cx="1661402" cy="4676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CH" sz="1013" dirty="0"/>
              <a:t>ITER inspired flexible support = several plates together</a:t>
            </a:r>
            <a:endParaRPr lang="en-GB" sz="1013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864EE0C-0FD3-AAA2-D9DD-BF416BD115E4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5416920" y="1317697"/>
            <a:ext cx="1099296" cy="8490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22ABEEA-8B08-3BF1-04BB-A6F3097936F1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4022019" y="1594696"/>
            <a:ext cx="770786" cy="18771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16D575A-4C65-5B24-E3FF-AA73D7EE31FC}"/>
              </a:ext>
            </a:extLst>
          </p:cNvPr>
          <p:cNvCxnSpPr>
            <a:stCxn id="11" idx="0"/>
          </p:cNvCxnSpPr>
          <p:nvPr/>
        </p:nvCxnSpPr>
        <p:spPr>
          <a:xfrm flipV="1">
            <a:off x="971818" y="3454094"/>
            <a:ext cx="166489" cy="3736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BAC085E-8554-8A3D-3F7A-7BE2CAE36141}"/>
              </a:ext>
            </a:extLst>
          </p:cNvPr>
          <p:cNvCxnSpPr>
            <a:stCxn id="13" idx="0"/>
          </p:cNvCxnSpPr>
          <p:nvPr/>
        </p:nvCxnSpPr>
        <p:spPr>
          <a:xfrm flipH="1" flipV="1">
            <a:off x="1926576" y="3454094"/>
            <a:ext cx="485184" cy="3736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5FABEC4-ECFA-89DC-E25F-C66712CB30DE}"/>
              </a:ext>
            </a:extLst>
          </p:cNvPr>
          <p:cNvCxnSpPr>
            <a:stCxn id="15" idx="1"/>
          </p:cNvCxnSpPr>
          <p:nvPr/>
        </p:nvCxnSpPr>
        <p:spPr>
          <a:xfrm flipH="1" flipV="1">
            <a:off x="2771800" y="3399939"/>
            <a:ext cx="919237" cy="5057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885C1A0-A36A-7A36-345C-9528F39281DD}"/>
              </a:ext>
            </a:extLst>
          </p:cNvPr>
          <p:cNvCxnSpPr>
            <a:stCxn id="15" idx="0"/>
          </p:cNvCxnSpPr>
          <p:nvPr/>
        </p:nvCxnSpPr>
        <p:spPr>
          <a:xfrm flipH="1" flipV="1">
            <a:off x="3691037" y="3399939"/>
            <a:ext cx="615553" cy="4278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BFD7279-2A32-F3E6-2B0A-5BB5F5978C3E}"/>
              </a:ext>
            </a:extLst>
          </p:cNvPr>
          <p:cNvCxnSpPr/>
          <p:nvPr/>
        </p:nvCxnSpPr>
        <p:spPr>
          <a:xfrm flipV="1">
            <a:off x="4306590" y="3399939"/>
            <a:ext cx="121394" cy="4278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AB029A6-44F3-F813-DE1C-CBE13667B2E9}"/>
              </a:ext>
            </a:extLst>
          </p:cNvPr>
          <p:cNvCxnSpPr>
            <a:stCxn id="15" idx="3"/>
          </p:cNvCxnSpPr>
          <p:nvPr/>
        </p:nvCxnSpPr>
        <p:spPr>
          <a:xfrm flipV="1">
            <a:off x="4922143" y="3363838"/>
            <a:ext cx="513953" cy="54186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313364D-E067-DDE0-F2BF-DC18E68C2BB7}"/>
              </a:ext>
            </a:extLst>
          </p:cNvPr>
          <p:cNvCxnSpPr/>
          <p:nvPr/>
        </p:nvCxnSpPr>
        <p:spPr>
          <a:xfrm flipV="1">
            <a:off x="5868144" y="2355726"/>
            <a:ext cx="0" cy="57606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2D6889DF-751A-9A2E-4B20-8A86D7863491}"/>
              </a:ext>
            </a:extLst>
          </p:cNvPr>
          <p:cNvCxnSpPr/>
          <p:nvPr/>
        </p:nvCxnSpPr>
        <p:spPr>
          <a:xfrm flipH="1">
            <a:off x="5436096" y="2571750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2017E88-A006-B611-0B28-1E5F439B5F77}"/>
              </a:ext>
            </a:extLst>
          </p:cNvPr>
          <p:cNvSpPr txBox="1"/>
          <p:nvPr/>
        </p:nvSpPr>
        <p:spPr>
          <a:xfrm>
            <a:off x="4565800" y="1836673"/>
            <a:ext cx="129032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Thermal contraction(0.3%): 37 – 45 mm depending on the fix point</a:t>
            </a:r>
            <a:endParaRPr lang="en-GB" sz="900" b="1" dirty="0"/>
          </a:p>
        </p:txBody>
      </p:sp>
    </p:spTree>
    <p:extLst>
      <p:ext uri="{BB962C8B-B14F-4D97-AF65-F5344CB8AC3E}">
        <p14:creationId xmlns:p14="http://schemas.microsoft.com/office/powerpoint/2010/main" val="3026482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EGO&#10;&#10;Description automatically generated">
            <a:extLst>
              <a:ext uri="{FF2B5EF4-FFF2-40B4-BE49-F238E27FC236}">
                <a16:creationId xmlns:a16="http://schemas.microsoft.com/office/drawing/2014/main" id="{00D04060-D5B5-2483-4426-0C1731EEB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41485"/>
            <a:ext cx="6357557" cy="233534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FC5E7E-1116-AAFF-88EA-8E6D84E13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1BDB12E-1E38-BDB8-8870-6C517A05C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Cryostat supports</a:t>
            </a:r>
          </a:p>
        </p:txBody>
      </p:sp>
      <p:pic>
        <p:nvPicPr>
          <p:cNvPr id="8" name="Picture 7" descr="A picture containing screenshot, parallel, design&#10;&#10;Description automatically generated">
            <a:extLst>
              <a:ext uri="{FF2B5EF4-FFF2-40B4-BE49-F238E27FC236}">
                <a16:creationId xmlns:a16="http://schemas.microsoft.com/office/drawing/2014/main" id="{1D387692-4097-159F-36A3-7FFB6356C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8481" y="1095603"/>
            <a:ext cx="1900238" cy="270433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4A4E327-A49C-9AC7-48C5-2E52532BBEA0}"/>
              </a:ext>
            </a:extLst>
          </p:cNvPr>
          <p:cNvSpPr txBox="1"/>
          <p:nvPr/>
        </p:nvSpPr>
        <p:spPr>
          <a:xfrm>
            <a:off x="2627784" y="3076660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Cryostat vacuum vessel enforcements as support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Coils and shields carried through vacuum vessel backbone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187C0AC-7C00-5E16-38E0-764E6E3D5B1E}"/>
              </a:ext>
            </a:extLst>
          </p:cNvPr>
          <p:cNvSpPr/>
          <p:nvPr/>
        </p:nvSpPr>
        <p:spPr>
          <a:xfrm>
            <a:off x="2217489" y="1736206"/>
            <a:ext cx="720080" cy="1044540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F2CD3E0-4777-154B-EDAC-3832F71AE674}"/>
              </a:ext>
            </a:extLst>
          </p:cNvPr>
          <p:cNvCxnSpPr>
            <a:cxnSpLocks/>
          </p:cNvCxnSpPr>
          <p:nvPr/>
        </p:nvCxnSpPr>
        <p:spPr>
          <a:xfrm>
            <a:off x="2937569" y="2714950"/>
            <a:ext cx="3960912" cy="3436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F3C6189-02C6-7649-3A64-C9E040BA458D}"/>
              </a:ext>
            </a:extLst>
          </p:cNvPr>
          <p:cNvSpPr txBox="1"/>
          <p:nvPr/>
        </p:nvSpPr>
        <p:spPr>
          <a:xfrm>
            <a:off x="6804248" y="3805520"/>
            <a:ext cx="22100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Tungsten shield carried through vacuum vessel backbone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All at 300K!</a:t>
            </a:r>
            <a:endParaRPr lang="en-GB" sz="10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9CED5DE-5058-802C-AA71-09C1B2FA6173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1619672" y="2798800"/>
            <a:ext cx="1008112" cy="4779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3F171A8-FAB2-E9DE-9129-1CE3B115EBBD}"/>
              </a:ext>
            </a:extLst>
          </p:cNvPr>
          <p:cNvCxnSpPr>
            <a:stCxn id="21" idx="0"/>
          </p:cNvCxnSpPr>
          <p:nvPr/>
        </p:nvCxnSpPr>
        <p:spPr>
          <a:xfrm flipH="1" flipV="1">
            <a:off x="7740352" y="3276715"/>
            <a:ext cx="168908" cy="5288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F8F79C66-915D-B1C5-EB3D-05F7BCE04229}"/>
              </a:ext>
            </a:extLst>
          </p:cNvPr>
          <p:cNvSpPr/>
          <p:nvPr/>
        </p:nvSpPr>
        <p:spPr>
          <a:xfrm>
            <a:off x="611560" y="2798800"/>
            <a:ext cx="425771" cy="349014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995657E-F1AA-EBB5-542D-02B34B27D170}"/>
              </a:ext>
            </a:extLst>
          </p:cNvPr>
          <p:cNvSpPr/>
          <p:nvPr/>
        </p:nvSpPr>
        <p:spPr>
          <a:xfrm>
            <a:off x="2045444" y="2743478"/>
            <a:ext cx="432048" cy="38829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591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EGO&#10;&#10;Description automatically generated">
            <a:extLst>
              <a:ext uri="{FF2B5EF4-FFF2-40B4-BE49-F238E27FC236}">
                <a16:creationId xmlns:a16="http://schemas.microsoft.com/office/drawing/2014/main" id="{00D04060-D5B5-2483-4426-0C1731EEB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41485"/>
            <a:ext cx="6357557" cy="233534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FC5E7E-1116-AAFF-88EA-8E6D84E13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1BDB12E-1E38-BDB8-8870-6C517A05C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Cryostat supports</a:t>
            </a:r>
          </a:p>
        </p:txBody>
      </p:sp>
      <p:pic>
        <p:nvPicPr>
          <p:cNvPr id="8" name="Picture 7" descr="A picture containing screenshot, parallel, design&#10;&#10;Description automatically generated">
            <a:extLst>
              <a:ext uri="{FF2B5EF4-FFF2-40B4-BE49-F238E27FC236}">
                <a16:creationId xmlns:a16="http://schemas.microsoft.com/office/drawing/2014/main" id="{1D387692-4097-159F-36A3-7FFB6356C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8481" y="1095603"/>
            <a:ext cx="1900238" cy="27043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9B41A8-CA0D-899F-9E91-4FF16AA9FA38}"/>
              </a:ext>
            </a:extLst>
          </p:cNvPr>
          <p:cNvSpPr txBox="1"/>
          <p:nvPr/>
        </p:nvSpPr>
        <p:spPr>
          <a:xfrm>
            <a:off x="372541" y="3988570"/>
            <a:ext cx="32143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Rail mounted carriage for the three sections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May be scaled according to section weight</a:t>
            </a:r>
          </a:p>
        </p:txBody>
      </p:sp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6866885E-CAB0-BB7C-FF79-B4750066F1DE}"/>
              </a:ext>
            </a:extLst>
          </p:cNvPr>
          <p:cNvSpPr/>
          <p:nvPr/>
        </p:nvSpPr>
        <p:spPr>
          <a:xfrm>
            <a:off x="960724" y="1819738"/>
            <a:ext cx="1152128" cy="628034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160 T!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A4E327-A49C-9AC7-48C5-2E52532BBEA0}"/>
              </a:ext>
            </a:extLst>
          </p:cNvPr>
          <p:cNvSpPr txBox="1"/>
          <p:nvPr/>
        </p:nvSpPr>
        <p:spPr>
          <a:xfrm>
            <a:off x="2627784" y="3076660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Cryostat vacuum vessel enforcements as support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Coils and shields carried through vacuum vessel backbone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187C0AC-7C00-5E16-38E0-764E6E3D5B1E}"/>
              </a:ext>
            </a:extLst>
          </p:cNvPr>
          <p:cNvSpPr/>
          <p:nvPr/>
        </p:nvSpPr>
        <p:spPr>
          <a:xfrm>
            <a:off x="2217489" y="1736206"/>
            <a:ext cx="720080" cy="1044540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F2CD3E0-4777-154B-EDAC-3832F71AE674}"/>
              </a:ext>
            </a:extLst>
          </p:cNvPr>
          <p:cNvCxnSpPr>
            <a:cxnSpLocks/>
          </p:cNvCxnSpPr>
          <p:nvPr/>
        </p:nvCxnSpPr>
        <p:spPr>
          <a:xfrm>
            <a:off x="2937569" y="2714950"/>
            <a:ext cx="3960912" cy="3436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F3C6189-02C6-7649-3A64-C9E040BA458D}"/>
              </a:ext>
            </a:extLst>
          </p:cNvPr>
          <p:cNvSpPr txBox="1"/>
          <p:nvPr/>
        </p:nvSpPr>
        <p:spPr>
          <a:xfrm>
            <a:off x="6804248" y="3805520"/>
            <a:ext cx="22100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Tungsten shield carried through vacuum vessel backbone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All at 300K!</a:t>
            </a:r>
            <a:endParaRPr lang="en-GB" sz="10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9CED5DE-5058-802C-AA71-09C1B2FA6173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1619672" y="2798800"/>
            <a:ext cx="1008112" cy="4779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3F171A8-FAB2-E9DE-9129-1CE3B115EBBD}"/>
              </a:ext>
            </a:extLst>
          </p:cNvPr>
          <p:cNvCxnSpPr>
            <a:stCxn id="21" idx="0"/>
          </p:cNvCxnSpPr>
          <p:nvPr/>
        </p:nvCxnSpPr>
        <p:spPr>
          <a:xfrm flipH="1" flipV="1">
            <a:off x="7740352" y="3276715"/>
            <a:ext cx="168908" cy="5288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F8F79C66-915D-B1C5-EB3D-05F7BCE04229}"/>
              </a:ext>
            </a:extLst>
          </p:cNvPr>
          <p:cNvSpPr/>
          <p:nvPr/>
        </p:nvSpPr>
        <p:spPr>
          <a:xfrm>
            <a:off x="611560" y="2798800"/>
            <a:ext cx="425771" cy="349014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995657E-F1AA-EBB5-542D-02B34B27D170}"/>
              </a:ext>
            </a:extLst>
          </p:cNvPr>
          <p:cNvSpPr/>
          <p:nvPr/>
        </p:nvSpPr>
        <p:spPr>
          <a:xfrm>
            <a:off x="2045444" y="2743478"/>
            <a:ext cx="432048" cy="38829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3825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EGO&#10;&#10;Description automatically generated">
            <a:extLst>
              <a:ext uri="{FF2B5EF4-FFF2-40B4-BE49-F238E27FC236}">
                <a16:creationId xmlns:a16="http://schemas.microsoft.com/office/drawing/2014/main" id="{00D04060-D5B5-2483-4426-0C1731EEB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41485"/>
            <a:ext cx="6357557" cy="233534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FC5E7E-1116-AAFF-88EA-8E6D84E13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1BDB12E-1E38-BDB8-8870-6C517A05C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Cryostat supports</a:t>
            </a:r>
          </a:p>
        </p:txBody>
      </p:sp>
      <p:pic>
        <p:nvPicPr>
          <p:cNvPr id="8" name="Picture 7" descr="A picture containing screenshot, parallel, design&#10;&#10;Description automatically generated">
            <a:extLst>
              <a:ext uri="{FF2B5EF4-FFF2-40B4-BE49-F238E27FC236}">
                <a16:creationId xmlns:a16="http://schemas.microsoft.com/office/drawing/2014/main" id="{1D387692-4097-159F-36A3-7FFB6356C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8481" y="1095603"/>
            <a:ext cx="1900238" cy="27043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9B41A8-CA0D-899F-9E91-4FF16AA9FA38}"/>
              </a:ext>
            </a:extLst>
          </p:cNvPr>
          <p:cNvSpPr txBox="1"/>
          <p:nvPr/>
        </p:nvSpPr>
        <p:spPr>
          <a:xfrm>
            <a:off x="372541" y="3988570"/>
            <a:ext cx="32143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Rail mounted carriage for the three sections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May be scaled according to section weight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Jacks for height and angles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Lateral alignment system to be defined</a:t>
            </a:r>
            <a:endParaRPr lang="en-GB" sz="1000" dirty="0"/>
          </a:p>
        </p:txBody>
      </p:sp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6866885E-CAB0-BB7C-FF79-B4750066F1DE}"/>
              </a:ext>
            </a:extLst>
          </p:cNvPr>
          <p:cNvSpPr/>
          <p:nvPr/>
        </p:nvSpPr>
        <p:spPr>
          <a:xfrm>
            <a:off x="960724" y="1819738"/>
            <a:ext cx="1152128" cy="628034"/>
          </a:xfrm>
          <a:prstGeom prst="irregularSeal1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160 T!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A4E327-A49C-9AC7-48C5-2E52532BBEA0}"/>
              </a:ext>
            </a:extLst>
          </p:cNvPr>
          <p:cNvSpPr txBox="1"/>
          <p:nvPr/>
        </p:nvSpPr>
        <p:spPr>
          <a:xfrm>
            <a:off x="2627784" y="3076660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Cryostat vacuum vessel enforcements as support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Coils and shields carried through vacuum vessel backbone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187C0AC-7C00-5E16-38E0-764E6E3D5B1E}"/>
              </a:ext>
            </a:extLst>
          </p:cNvPr>
          <p:cNvSpPr/>
          <p:nvPr/>
        </p:nvSpPr>
        <p:spPr>
          <a:xfrm>
            <a:off x="2217489" y="1736206"/>
            <a:ext cx="720080" cy="1044540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F2CD3E0-4777-154B-EDAC-3832F71AE674}"/>
              </a:ext>
            </a:extLst>
          </p:cNvPr>
          <p:cNvCxnSpPr>
            <a:cxnSpLocks/>
          </p:cNvCxnSpPr>
          <p:nvPr/>
        </p:nvCxnSpPr>
        <p:spPr>
          <a:xfrm>
            <a:off x="2937569" y="2714950"/>
            <a:ext cx="3960912" cy="3436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F3C6189-02C6-7649-3A64-C9E040BA458D}"/>
              </a:ext>
            </a:extLst>
          </p:cNvPr>
          <p:cNvSpPr txBox="1"/>
          <p:nvPr/>
        </p:nvSpPr>
        <p:spPr>
          <a:xfrm>
            <a:off x="6804248" y="3805520"/>
            <a:ext cx="22100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/>
              <a:t>Tungsten shield carried through vacuum vessel backbone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000" dirty="0"/>
              <a:t>All at 300K!</a:t>
            </a:r>
            <a:endParaRPr lang="en-GB" sz="1000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9CED5DE-5058-802C-AA71-09C1B2FA6173}"/>
              </a:ext>
            </a:extLst>
          </p:cNvPr>
          <p:cNvCxnSpPr>
            <a:cxnSpLocks/>
            <a:stCxn id="17" idx="1"/>
          </p:cNvCxnSpPr>
          <p:nvPr/>
        </p:nvCxnSpPr>
        <p:spPr>
          <a:xfrm flipH="1" flipV="1">
            <a:off x="1619672" y="2798800"/>
            <a:ext cx="1008112" cy="4779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3F171A8-FAB2-E9DE-9129-1CE3B115EBBD}"/>
              </a:ext>
            </a:extLst>
          </p:cNvPr>
          <p:cNvCxnSpPr>
            <a:stCxn id="21" idx="0"/>
          </p:cNvCxnSpPr>
          <p:nvPr/>
        </p:nvCxnSpPr>
        <p:spPr>
          <a:xfrm flipH="1" flipV="1">
            <a:off x="7740352" y="3276715"/>
            <a:ext cx="168908" cy="52880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F8F79C66-915D-B1C5-EB3D-05F7BCE04229}"/>
              </a:ext>
            </a:extLst>
          </p:cNvPr>
          <p:cNvSpPr/>
          <p:nvPr/>
        </p:nvSpPr>
        <p:spPr>
          <a:xfrm>
            <a:off x="611560" y="2798800"/>
            <a:ext cx="425771" cy="349014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995657E-F1AA-EBB5-542D-02B34B27D170}"/>
              </a:ext>
            </a:extLst>
          </p:cNvPr>
          <p:cNvSpPr/>
          <p:nvPr/>
        </p:nvSpPr>
        <p:spPr>
          <a:xfrm>
            <a:off x="2045444" y="2743478"/>
            <a:ext cx="432048" cy="38829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905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337F8E-741F-F7AD-D328-CB8169F04B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995936" y="915566"/>
            <a:ext cx="2433638" cy="302418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24D28A-7579-C9B4-5116-D9FFC0311A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0C3368B-7296-901C-00E5-CE4F3D4F0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gap</a:t>
            </a:r>
          </a:p>
        </p:txBody>
      </p:sp>
      <p:pic>
        <p:nvPicPr>
          <p:cNvPr id="7" name="Picture 6" descr="A picture containing screenshot, parallel, design&#10;&#10;Description automatically generated">
            <a:extLst>
              <a:ext uri="{FF2B5EF4-FFF2-40B4-BE49-F238E27FC236}">
                <a16:creationId xmlns:a16="http://schemas.microsoft.com/office/drawing/2014/main" id="{E6AB43F9-EE4E-0201-9A3D-B958D06D9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415" y="2189520"/>
            <a:ext cx="2035969" cy="2897505"/>
          </a:xfrm>
          <a:prstGeom prst="rect">
            <a:avLst/>
          </a:prstGeom>
        </p:spPr>
      </p:pic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FC27E612-BBFB-34C9-378B-D8B7180C327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660232" y="2931790"/>
            <a:ext cx="1953768" cy="161544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8AB6F4B-BE38-0277-09EC-21A566D02EC0}"/>
              </a:ext>
            </a:extLst>
          </p:cNvPr>
          <p:cNvCxnSpPr/>
          <p:nvPr/>
        </p:nvCxnSpPr>
        <p:spPr>
          <a:xfrm>
            <a:off x="5508104" y="2139702"/>
            <a:ext cx="1512168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C3C26A3-4B3D-8F8A-98EB-D366B098B5B4}"/>
              </a:ext>
            </a:extLst>
          </p:cNvPr>
          <p:cNvSpPr txBox="1"/>
          <p:nvPr/>
        </p:nvSpPr>
        <p:spPr>
          <a:xfrm>
            <a:off x="969447" y="1134492"/>
            <a:ext cx="2687874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en-GB" sz="1000" dirty="0"/>
              <a:t>9x Ø168 bars for coil attraction force 40 MN(w/ zero gap) max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en-GB" sz="1000" dirty="0"/>
              <a:t>Thermal shielding required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en-GB" sz="1000" dirty="0"/>
              <a:t>Must be attached to the coil assemblies for thermal contraction w/o electromagnetic force – </a:t>
            </a:r>
            <a:r>
              <a:rPr lang="en-GB" sz="1000" u="sng" dirty="0"/>
              <a:t>may lead into hyperstatic supporting!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57C5CE-6307-ED98-173C-361807A8D632}"/>
              </a:ext>
            </a:extLst>
          </p:cNvPr>
          <p:cNvSpPr txBox="1"/>
          <p:nvPr/>
        </p:nvSpPr>
        <p:spPr>
          <a:xfrm>
            <a:off x="3749430" y="4316397"/>
            <a:ext cx="282088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i-FI" sz="1000" dirty="0"/>
              <a:t>Gap = 480 mm, cannot be extended as the coldmass and tungsten shield are supported at vacuum vessel extremities</a:t>
            </a:r>
            <a:endParaRPr lang="en-GB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731382-EE13-0E07-5CA6-44490BF78C38}"/>
              </a:ext>
            </a:extLst>
          </p:cNvPr>
          <p:cNvSpPr txBox="1"/>
          <p:nvPr/>
        </p:nvSpPr>
        <p:spPr>
          <a:xfrm>
            <a:off x="6710631" y="1980877"/>
            <a:ext cx="209778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00" dirty="0"/>
              <a:t>The tungsten shielding and anything within it will be difficult to reach in the first opening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56702B2-AD98-56EA-F6E1-94386AA9C14A}"/>
              </a:ext>
            </a:extLst>
          </p:cNvPr>
          <p:cNvCxnSpPr>
            <a:stCxn id="14" idx="2"/>
          </p:cNvCxnSpPr>
          <p:nvPr/>
        </p:nvCxnSpPr>
        <p:spPr>
          <a:xfrm flipH="1">
            <a:off x="1295400" y="2211710"/>
            <a:ext cx="1017984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8FED9EC-F9AE-768C-DABE-5C82F7D42285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5159874" y="2859782"/>
            <a:ext cx="348230" cy="14566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461497E-0355-38D6-19D1-BF30649DDF3F}"/>
              </a:ext>
            </a:extLst>
          </p:cNvPr>
          <p:cNvCxnSpPr>
            <a:stCxn id="16" idx="2"/>
          </p:cNvCxnSpPr>
          <p:nvPr/>
        </p:nvCxnSpPr>
        <p:spPr>
          <a:xfrm flipH="1">
            <a:off x="7668344" y="2442542"/>
            <a:ext cx="91179" cy="7772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3125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drawing of a machine&#10;&#10;Description automatically generated with low confidence">
            <a:extLst>
              <a:ext uri="{FF2B5EF4-FFF2-40B4-BE49-F238E27FC236}">
                <a16:creationId xmlns:a16="http://schemas.microsoft.com/office/drawing/2014/main" id="{EE7719E0-8D0C-2C75-8825-8A0C7EF24CA2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3"/>
          <a:stretch>
            <a:fillRect/>
          </a:stretch>
        </p:blipFill>
        <p:spPr>
          <a:xfrm>
            <a:off x="107504" y="1203598"/>
            <a:ext cx="5714429" cy="1681925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1F9670-C4E2-D5EF-2385-0B6C40A80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038681F-7F4C-039E-1EE0-424D287D0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Tungsten shield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230F9D-E259-7106-E7DD-C251C6B634FF}"/>
              </a:ext>
            </a:extLst>
          </p:cNvPr>
          <p:cNvSpPr txBox="1"/>
          <p:nvPr/>
        </p:nvSpPr>
        <p:spPr>
          <a:xfrm>
            <a:off x="235436" y="3167409"/>
            <a:ext cx="3456384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00" dirty="0"/>
              <a:t>Inner radius defined by formula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en-GB" sz="1000" dirty="0"/>
              <a:t>Sufficient clearance between the shield and the beam pipe is required</a:t>
            </a:r>
          </a:p>
          <a:p>
            <a:pPr algn="l"/>
            <a:r>
              <a:rPr lang="en-GB" sz="1000" dirty="0"/>
              <a:t>Outer radius estimated from the surrounding coils assembly with thermal shielding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00" dirty="0"/>
              <a:t>Resulting shield thickness to be assessed by radiation studies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00" dirty="0"/>
              <a:t>Simplified model weights 160 T 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en-GB" sz="1000" dirty="0"/>
              <a:t>Tungsten price &gt; 100 CHF/kg</a:t>
            </a:r>
          </a:p>
          <a:p>
            <a:pPr algn="l"/>
            <a:r>
              <a:rPr lang="en-GB" sz="1000" dirty="0"/>
              <a:t>Cooling – see next slide</a:t>
            </a:r>
          </a:p>
        </p:txBody>
      </p:sp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26379884-F627-2FD1-7395-381AB4550B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8745" y="843558"/>
            <a:ext cx="2643188" cy="9144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45E4B3A-B2EB-FB1B-C5AD-8620B28EDFD4}"/>
              </a:ext>
            </a:extLst>
          </p:cNvPr>
          <p:cNvCxnSpPr>
            <a:stCxn id="9" idx="0"/>
          </p:cNvCxnSpPr>
          <p:nvPr/>
        </p:nvCxnSpPr>
        <p:spPr>
          <a:xfrm flipV="1">
            <a:off x="1963628" y="1419622"/>
            <a:ext cx="1728192" cy="17477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020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OUTLINE</a:t>
            </a:r>
            <a:br>
              <a:rPr lang="en-GB" dirty="0">
                <a:latin typeface="Arial Narrow" panose="020B0606020202030204" pitchFamily="34" charset="0"/>
              </a:rPr>
            </a:b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D80EFB9A-E342-A27E-734B-7E8387EF4D5F}"/>
              </a:ext>
            </a:extLst>
          </p:cNvPr>
          <p:cNvSpPr txBox="1">
            <a:spLocks/>
          </p:cNvSpPr>
          <p:nvPr/>
        </p:nvSpPr>
        <p:spPr>
          <a:xfrm>
            <a:off x="329609" y="1347614"/>
            <a:ext cx="8532018" cy="388843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-3429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-2857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000" dirty="0"/>
              <a:t>Introduction and challenges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CH" sz="2000" dirty="0"/>
              <a:t>Lay-out overview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dirty="0"/>
              <a:t>Magnets’ support concept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dirty="0"/>
              <a:t>Cryostat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dirty="0"/>
              <a:t>Tungsten shield &amp; target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dirty="0"/>
              <a:t>Integration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2000" dirty="0"/>
              <a:t>Conclusions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GB" sz="20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2491824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drawing of a machine&#10;&#10;Description automatically generated with low confidence">
            <a:extLst>
              <a:ext uri="{FF2B5EF4-FFF2-40B4-BE49-F238E27FC236}">
                <a16:creationId xmlns:a16="http://schemas.microsoft.com/office/drawing/2014/main" id="{EE7719E0-8D0C-2C75-8825-8A0C7EF24CA2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3"/>
          <a:stretch>
            <a:fillRect/>
          </a:stretch>
        </p:blipFill>
        <p:spPr>
          <a:xfrm>
            <a:off x="107504" y="1203598"/>
            <a:ext cx="5714429" cy="1681925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1F9670-C4E2-D5EF-2385-0B6C40A80D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038681F-7F4C-039E-1EE0-424D287D0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Tungsten shield</a:t>
            </a:r>
          </a:p>
        </p:txBody>
      </p:sp>
      <p:pic>
        <p:nvPicPr>
          <p:cNvPr id="8" name="Picture 7" descr="A picture containing screenshot, parallel, design&#10;&#10;Description automatically generated">
            <a:extLst>
              <a:ext uri="{FF2B5EF4-FFF2-40B4-BE49-F238E27FC236}">
                <a16:creationId xmlns:a16="http://schemas.microsoft.com/office/drawing/2014/main" id="{90F05F0F-B6F8-0DE0-77BF-CEA54F8F72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710" y="843558"/>
            <a:ext cx="1764506" cy="25111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3230F9D-E259-7106-E7DD-C251C6B634FF}"/>
              </a:ext>
            </a:extLst>
          </p:cNvPr>
          <p:cNvSpPr txBox="1"/>
          <p:nvPr/>
        </p:nvSpPr>
        <p:spPr>
          <a:xfrm>
            <a:off x="235436" y="3167409"/>
            <a:ext cx="3456384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000" dirty="0"/>
              <a:t>Inner radius defined by formula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en-GB" sz="1000" dirty="0"/>
              <a:t>Sufficient clearance between the shield and the beam pipe is required</a:t>
            </a:r>
          </a:p>
          <a:p>
            <a:pPr algn="l"/>
            <a:r>
              <a:rPr lang="en-GB" sz="1000" dirty="0"/>
              <a:t>Outer radius estimated from the surrounding coils assembly with thermal shielding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en-GB" sz="1000" dirty="0"/>
              <a:t>Resulting shield thickness to be assessed by radiation studies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en-GB" sz="1000" dirty="0"/>
              <a:t>Simplified model weights 160 T 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en-GB" sz="1000" dirty="0"/>
              <a:t>Tungsten price &gt; 100 CHF/kg</a:t>
            </a:r>
          </a:p>
          <a:p>
            <a:pPr algn="l"/>
            <a:r>
              <a:rPr lang="en-GB" sz="1000" dirty="0"/>
              <a:t>Cooling – see next slide</a:t>
            </a:r>
          </a:p>
        </p:txBody>
      </p:sp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26379884-F627-2FD1-7395-381AB4550B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8745" y="843558"/>
            <a:ext cx="2643188" cy="914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817DE41-FA1E-E203-08DE-936548052366}"/>
              </a:ext>
            </a:extLst>
          </p:cNvPr>
          <p:cNvSpPr txBox="1"/>
          <p:nvPr/>
        </p:nvSpPr>
        <p:spPr>
          <a:xfrm>
            <a:off x="3972434" y="3336620"/>
            <a:ext cx="496855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en-GB" sz="1000" dirty="0"/>
              <a:t>Split into three sections of 50 T supported through the warm structure at the bottom of the vacuum vessel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en-GB" sz="1000" dirty="0"/>
              <a:t>Conical interface to avoid gaps for radiation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000" dirty="0"/>
              <a:t>Align </a:t>
            </a:r>
            <a:r>
              <a:rPr lang="en-GB" sz="1000" dirty="0" err="1"/>
              <a:t>w.r.t.</a:t>
            </a:r>
            <a:r>
              <a:rPr lang="en-GB" sz="1000" dirty="0"/>
              <a:t> the magnets to guarantee fit during the final assembly of the target magnets, no assembly actions on the shield at this point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00" dirty="0"/>
              <a:t>The temperature variation during operation?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000" dirty="0"/>
              <a:t>the supports system must cope with it -&gt; may lead to complication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00" dirty="0"/>
              <a:t>Mechanical behaviour, i.e. deformation to be studied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00" dirty="0"/>
              <a:t>Should target for service free life – can this be achieved?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45E4B3A-B2EB-FB1B-C5AD-8620B28EDFD4}"/>
              </a:ext>
            </a:extLst>
          </p:cNvPr>
          <p:cNvCxnSpPr>
            <a:stCxn id="9" idx="0"/>
          </p:cNvCxnSpPr>
          <p:nvPr/>
        </p:nvCxnSpPr>
        <p:spPr>
          <a:xfrm flipV="1">
            <a:off x="1963628" y="1419622"/>
            <a:ext cx="1728192" cy="17477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0342F47-2CA3-8C08-76EF-CC94CC5471A4}"/>
              </a:ext>
            </a:extLst>
          </p:cNvPr>
          <p:cNvCxnSpPr/>
          <p:nvPr/>
        </p:nvCxnSpPr>
        <p:spPr>
          <a:xfrm flipH="1" flipV="1">
            <a:off x="7236296" y="2787774"/>
            <a:ext cx="504056" cy="5669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66171AF-1594-BB50-9D07-0B7F6F4705A1}"/>
              </a:ext>
            </a:extLst>
          </p:cNvPr>
          <p:cNvCxnSpPr/>
          <p:nvPr/>
        </p:nvCxnSpPr>
        <p:spPr>
          <a:xfrm flipH="1" flipV="1">
            <a:off x="7452320" y="1995686"/>
            <a:ext cx="1008112" cy="1800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31864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design, cube&#10;&#10;Description automatically generated with low confidence">
            <a:extLst>
              <a:ext uri="{FF2B5EF4-FFF2-40B4-BE49-F238E27FC236}">
                <a16:creationId xmlns:a16="http://schemas.microsoft.com/office/drawing/2014/main" id="{EAEFE4F6-80DC-738D-4403-912AB195965D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246613" y="1102386"/>
            <a:ext cx="3605308" cy="2536603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45CEAE-54E9-13AA-24BC-D7D4D7B9A4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B20F19-34EE-3433-B24F-50DCF60E7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Tungsten shield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245E29-BE03-B8E0-97C4-5C6EC915EBA5}"/>
              </a:ext>
            </a:extLst>
          </p:cNvPr>
          <p:cNvSpPr txBox="1"/>
          <p:nvPr/>
        </p:nvSpPr>
        <p:spPr>
          <a:xfrm>
            <a:off x="539552" y="4661890"/>
            <a:ext cx="7697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For further details on the target – please see the talk of R. Ximenes,</a:t>
            </a:r>
            <a:r>
              <a:rPr lang="en-GB" sz="1200" i="1" dirty="0"/>
              <a:t> </a:t>
            </a:r>
            <a:r>
              <a:rPr lang="en-GB" sz="1200" i="1" dirty="0">
                <a:hlinkClick r:id="rId3"/>
              </a:rPr>
              <a:t>Design of the target system and shielding</a:t>
            </a:r>
            <a:r>
              <a:rPr lang="en-US" sz="1200" i="1" dirty="0">
                <a:hlinkClick r:id="rId3"/>
              </a:rPr>
              <a:t> </a:t>
            </a:r>
            <a:endParaRPr lang="en-GB" sz="1200" i="1" dirty="0"/>
          </a:p>
        </p:txBody>
      </p:sp>
      <p:pic>
        <p:nvPicPr>
          <p:cNvPr id="9" name="Picture 8" descr="A picture containing container, box, bin&#10;&#10;Description automatically generated">
            <a:extLst>
              <a:ext uri="{FF2B5EF4-FFF2-40B4-BE49-F238E27FC236}">
                <a16:creationId xmlns:a16="http://schemas.microsoft.com/office/drawing/2014/main" id="{EE6192F7-1C09-57C8-D55B-02074A7A15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3191" y="614479"/>
            <a:ext cx="2331244" cy="146208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502393B-CF2A-736A-8794-0FEC658777D0}"/>
              </a:ext>
            </a:extLst>
          </p:cNvPr>
          <p:cNvCxnSpPr/>
          <p:nvPr/>
        </p:nvCxnSpPr>
        <p:spPr>
          <a:xfrm flipH="1">
            <a:off x="3102621" y="1195068"/>
            <a:ext cx="2664296" cy="5760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28F371-BA41-4178-E3D7-3D0D96FA7767}"/>
              </a:ext>
            </a:extLst>
          </p:cNvPr>
          <p:cNvSpPr txBox="1"/>
          <p:nvPr/>
        </p:nvSpPr>
        <p:spPr>
          <a:xfrm>
            <a:off x="4067944" y="1902575"/>
            <a:ext cx="45365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Shield made of He cooled blocks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Shield will be surrounded with vessel containing water and boron carbide layer for neutron absorption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200" dirty="0"/>
              <a:t>Services need to be routed inside, and out from, the cryostat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US" sz="1200" dirty="0"/>
              <a:t>To be studied, if the full length of the shield requires cooling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Current target and shielding outer radius is 590 mm + vessel wall for the water volume. The internal supports of the coil assembly have a radius of 565 mm. Thermal shield and gaps around it is required. A need for a cooling circuit on the thermal shield inside remains TBC. If we preserve 15 mm for the two gaps and 5 mm for the shield, we get 530 mm for the radiation shield outer diameter. Thus we have around 65 mm clash to solve.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40476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LEGO&#10;&#10;Description automatically generated">
            <a:extLst>
              <a:ext uri="{FF2B5EF4-FFF2-40B4-BE49-F238E27FC236}">
                <a16:creationId xmlns:a16="http://schemas.microsoft.com/office/drawing/2014/main" id="{1E485B2F-5AFD-046D-F9DC-C0F07F25F70D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3"/>
          <a:stretch>
            <a:fillRect/>
          </a:stretch>
        </p:blipFill>
        <p:spPr>
          <a:xfrm>
            <a:off x="3636374" y="1083485"/>
            <a:ext cx="5200650" cy="2857500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07A939-BA35-9378-5CE4-9851DCF1ED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4AA51FB-6244-1D7E-DA39-017ED5825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and beam vacuum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D92E0D-AE42-355D-0B18-52B3DE19D0D6}"/>
              </a:ext>
            </a:extLst>
          </p:cNvPr>
          <p:cNvSpPr txBox="1"/>
          <p:nvPr/>
        </p:nvSpPr>
        <p:spPr>
          <a:xfrm>
            <a:off x="154848" y="1283264"/>
            <a:ext cx="3388153" cy="33239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fi-FI" sz="1200" dirty="0"/>
              <a:t>One conical beam vacuum chamber downstream from the target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fi-FI" sz="1200" dirty="0"/>
              <a:t>Insert from downstream side, 15 m clearance required downstream from the cryostat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i-FI" sz="1200" dirty="0"/>
              <a:t>Installation order &amp; minimized service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i-FI" sz="1200" dirty="0"/>
              <a:t>Move assembly upstream to allow target service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i-FI" sz="1200" dirty="0"/>
              <a:t>Must be with robot due to radiation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i-FI" sz="1200" dirty="0"/>
              <a:t>Upstream equipment might have to be removed for service.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i-FI" sz="1200" dirty="0"/>
              <a:t> Enough clearance between vacuum chamber and tungsten shield required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i-FI" sz="1200" dirty="0"/>
              <a:t>Support system must allow this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i-FI" sz="1200" dirty="0"/>
              <a:t>Beam instrumentation inside the cooling channel?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i-FI" sz="1200" dirty="0"/>
              <a:t>Beam vacuum level and the required technology to achieve it?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i-FI" sz="1200" dirty="0"/>
              <a:t>E.g. Bake-out system required?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A428419-F682-1E22-02B3-3EE552084D94}"/>
              </a:ext>
            </a:extLst>
          </p:cNvPr>
          <p:cNvSpPr txBox="1"/>
          <p:nvPr/>
        </p:nvSpPr>
        <p:spPr>
          <a:xfrm>
            <a:off x="4932040" y="4237919"/>
            <a:ext cx="19486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i-FI" sz="1200" dirty="0"/>
              <a:t>Conical chamber downstream from the target</a:t>
            </a:r>
            <a:endParaRPr lang="en-GB" sz="12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B695528-2746-3F0D-C0C7-BD0B23F2592D}"/>
              </a:ext>
            </a:extLst>
          </p:cNvPr>
          <p:cNvCxnSpPr>
            <a:stCxn id="8" idx="0"/>
          </p:cNvCxnSpPr>
          <p:nvPr/>
        </p:nvCxnSpPr>
        <p:spPr>
          <a:xfrm flipV="1">
            <a:off x="5906362" y="2283718"/>
            <a:ext cx="1329934" cy="19542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24851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cylinder, pipe, telescope&#10;&#10;Description automatically generated">
            <a:extLst>
              <a:ext uri="{FF2B5EF4-FFF2-40B4-BE49-F238E27FC236}">
                <a16:creationId xmlns:a16="http://schemas.microsoft.com/office/drawing/2014/main" id="{C9994DE5-739E-3ED9-98D8-6B2D124320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783" y="2269572"/>
            <a:ext cx="3423285" cy="2477453"/>
          </a:xfrm>
          <a:prstGeom prst="rect">
            <a:avLst/>
          </a:prstGeom>
        </p:spPr>
      </p:pic>
      <p:pic>
        <p:nvPicPr>
          <p:cNvPr id="6" name="Content Placeholder 5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DC9F1551-6891-8E71-DC9C-EBD090C4D595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3"/>
          <a:stretch>
            <a:fillRect/>
          </a:stretch>
        </p:blipFill>
        <p:spPr>
          <a:xfrm>
            <a:off x="1353280" y="1690341"/>
            <a:ext cx="1671638" cy="3080766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45CEAE-54E9-13AA-24BC-D7D4D7B9A4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EB20F19-34EE-3433-B24F-50DCF60E7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Magnetic shielding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37E7B5-279C-4B0D-3723-E1C1FED9F112}"/>
              </a:ext>
            </a:extLst>
          </p:cNvPr>
          <p:cNvSpPr txBox="1"/>
          <p:nvPr/>
        </p:nvSpPr>
        <p:spPr>
          <a:xfrm>
            <a:off x="179512" y="1419622"/>
            <a:ext cx="26869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Magnetic field around the target solenoid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>
                <a:solidFill>
                  <a:srgbClr val="FF0000"/>
                </a:solidFill>
              </a:rPr>
              <a:t>Red</a:t>
            </a:r>
            <a:r>
              <a:rPr lang="en-GB" sz="1000" dirty="0"/>
              <a:t> = 1 </a:t>
            </a:r>
            <a:r>
              <a:rPr lang="en-GB" sz="1000" dirty="0" err="1"/>
              <a:t>mT</a:t>
            </a:r>
            <a:endParaRPr lang="en-GB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dirty="0">
                <a:solidFill>
                  <a:schemeClr val="accent5"/>
                </a:solidFill>
              </a:rPr>
              <a:t>Blue</a:t>
            </a:r>
            <a:r>
              <a:rPr lang="en-GB" sz="1000" dirty="0"/>
              <a:t> = 0.1 </a:t>
            </a:r>
            <a:r>
              <a:rPr lang="en-GB" sz="1000" dirty="0" err="1"/>
              <a:t>mT</a:t>
            </a:r>
            <a:endParaRPr lang="en-GB" sz="1000" dirty="0"/>
          </a:p>
          <a:p>
            <a:endParaRPr lang="en-GB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946AFD-B79F-34D9-2A28-519722A70011}"/>
              </a:ext>
            </a:extLst>
          </p:cNvPr>
          <p:cNvSpPr txBox="1"/>
          <p:nvPr/>
        </p:nvSpPr>
        <p:spPr>
          <a:xfrm>
            <a:off x="247135" y="4731071"/>
            <a:ext cx="14590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/>
              <a:t>Courtesy of Alfredo </a:t>
            </a:r>
            <a:r>
              <a:rPr lang="en-GB" sz="800" i="1" dirty="0" err="1"/>
              <a:t>Portone</a:t>
            </a:r>
            <a:endParaRPr lang="en-GB" sz="8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1DDB33-D481-2D22-DC9B-A1B578CD99F3}"/>
              </a:ext>
            </a:extLst>
          </p:cNvPr>
          <p:cNvSpPr txBox="1"/>
          <p:nvPr/>
        </p:nvSpPr>
        <p:spPr>
          <a:xfrm>
            <a:off x="3635896" y="997844"/>
            <a:ext cx="351039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fi-FI" sz="1000" dirty="0"/>
              <a:t>We assume a magnetic shield is required</a:t>
            </a:r>
          </a:p>
          <a:p>
            <a:pPr marL="214313" indent="-214313" algn="l">
              <a:buFont typeface="Arial" panose="020B0604020202020204" pitchFamily="34" charset="0"/>
              <a:buChar char="•"/>
            </a:pPr>
            <a:r>
              <a:rPr lang="fi-FI" sz="1000" dirty="0"/>
              <a:t>To be studied in detail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i-FI" sz="1000" dirty="0"/>
              <a:t>Could be massive if made of iron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000" dirty="0"/>
              <a:t>Coils for magnetic shielding – no details for now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00" dirty="0"/>
              <a:t>Instrumentation inside the cryostat?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000" dirty="0"/>
              <a:t>Vacuum pumps and other equipment, if any, in the magnetic field – some pumps tolerate 5.5 </a:t>
            </a:r>
            <a:r>
              <a:rPr lang="en-GB" sz="1000" dirty="0" err="1"/>
              <a:t>mT</a:t>
            </a:r>
            <a:endParaRPr lang="en-GB" sz="1000" dirty="0"/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sz="1000" dirty="0"/>
              <a:t>All possible equipment to be assembled on a satellite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2895A78-B8D2-FE09-02CB-332ED8E66E0D}"/>
              </a:ext>
            </a:extLst>
          </p:cNvPr>
          <p:cNvCxnSpPr>
            <a:stCxn id="9" idx="2"/>
          </p:cNvCxnSpPr>
          <p:nvPr/>
        </p:nvCxnSpPr>
        <p:spPr>
          <a:xfrm>
            <a:off x="5391091" y="2382839"/>
            <a:ext cx="1341149" cy="16290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58760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C7A4A3-C034-9DBE-A725-61E87884A1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DA8586-53E4-BA19-67B9-7CB6CF2E0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Tunnel – first look</a:t>
            </a:r>
            <a:endParaRPr lang="en-GB" dirty="0"/>
          </a:p>
        </p:txBody>
      </p:sp>
      <p:pic>
        <p:nvPicPr>
          <p:cNvPr id="14" name="Content Placeholder 13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02CA6B9D-A8A2-8A13-0547-60BE91338314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1835696" y="1037902"/>
            <a:ext cx="6733141" cy="3794125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C5EF857-EB62-602A-7027-26B558F84D8D}"/>
              </a:ext>
            </a:extLst>
          </p:cNvPr>
          <p:cNvSpPr txBox="1"/>
          <p:nvPr/>
        </p:nvSpPr>
        <p:spPr>
          <a:xfrm>
            <a:off x="107504" y="1347614"/>
            <a:ext cx="27484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Tunnel diameter 15 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Tunnel height 10 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Installation shaft diameter 16 m, can be less if defined by the first section(L ≈ 7 m) of the target and capture installation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Shaft cavern diameter 26 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Shaft cavern height 15 m</a:t>
            </a:r>
          </a:p>
        </p:txBody>
      </p:sp>
    </p:spTree>
    <p:extLst>
      <p:ext uri="{BB962C8B-B14F-4D97-AF65-F5344CB8AC3E}">
        <p14:creationId xmlns:p14="http://schemas.microsoft.com/office/powerpoint/2010/main" val="32431898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LEGO, castle&#10;&#10;Description automatically generated">
            <a:extLst>
              <a:ext uri="{FF2B5EF4-FFF2-40B4-BE49-F238E27FC236}">
                <a16:creationId xmlns:a16="http://schemas.microsoft.com/office/drawing/2014/main" id="{0B23C142-EAAF-3D5C-625B-4BFDE155AB14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3"/>
          <a:stretch>
            <a:fillRect/>
          </a:stretch>
        </p:blipFill>
        <p:spPr>
          <a:xfrm>
            <a:off x="0" y="1635646"/>
            <a:ext cx="5024176" cy="2831123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D5E791-A5C1-86B2-7E5C-7E2F026596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9734F08-6646-5EA4-8562-5C823EF68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33BC6C-A8A4-0AE7-C048-9490030D6145}"/>
              </a:ext>
            </a:extLst>
          </p:cNvPr>
          <p:cNvSpPr txBox="1"/>
          <p:nvPr/>
        </p:nvSpPr>
        <p:spPr>
          <a:xfrm>
            <a:off x="251520" y="1179366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200 T crane required to lower the sections to the tunnel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67087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LEGO, castle&#10;&#10;Description automatically generated">
            <a:extLst>
              <a:ext uri="{FF2B5EF4-FFF2-40B4-BE49-F238E27FC236}">
                <a16:creationId xmlns:a16="http://schemas.microsoft.com/office/drawing/2014/main" id="{0B23C142-EAAF-3D5C-625B-4BFDE155AB14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3"/>
          <a:stretch>
            <a:fillRect/>
          </a:stretch>
        </p:blipFill>
        <p:spPr>
          <a:xfrm>
            <a:off x="0" y="1635646"/>
            <a:ext cx="5024176" cy="2831123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D5E791-A5C1-86B2-7E5C-7E2F026596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9734F08-6646-5EA4-8562-5C823EF68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33BC6C-A8A4-0AE7-C048-9490030D6145}"/>
              </a:ext>
            </a:extLst>
          </p:cNvPr>
          <p:cNvSpPr txBox="1"/>
          <p:nvPr/>
        </p:nvSpPr>
        <p:spPr>
          <a:xfrm>
            <a:off x="251520" y="1179366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200 T crane required to lower the sections to the tunnel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A8F641-C430-69B4-4B92-7A09D1B86322}"/>
              </a:ext>
            </a:extLst>
          </p:cNvPr>
          <p:cNvSpPr txBox="1"/>
          <p:nvPr/>
        </p:nvSpPr>
        <p:spPr>
          <a:xfrm>
            <a:off x="303170" y="4449474"/>
            <a:ext cx="25474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Rail carriages to transport sections</a:t>
            </a:r>
            <a:endParaRPr lang="en-GB" sz="12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E0BAC7C-90B7-8753-43C4-6AFF8F102905}"/>
              </a:ext>
            </a:extLst>
          </p:cNvPr>
          <p:cNvCxnSpPr>
            <a:stCxn id="10" idx="0"/>
          </p:cNvCxnSpPr>
          <p:nvPr/>
        </p:nvCxnSpPr>
        <p:spPr>
          <a:xfrm flipV="1">
            <a:off x="1576916" y="3867894"/>
            <a:ext cx="330788" cy="5815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6392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LEGO, castle&#10;&#10;Description automatically generated">
            <a:extLst>
              <a:ext uri="{FF2B5EF4-FFF2-40B4-BE49-F238E27FC236}">
                <a16:creationId xmlns:a16="http://schemas.microsoft.com/office/drawing/2014/main" id="{0B23C142-EAAF-3D5C-625B-4BFDE155AB14}"/>
              </a:ext>
            </a:extLst>
          </p:cNvPr>
          <p:cNvPicPr>
            <a:picLocks noGrp="1" noChangeAspect="1"/>
          </p:cNvPicPr>
          <p:nvPr>
            <p:ph sz="quarter" idx="12"/>
          </p:nvPr>
        </p:nvPicPr>
        <p:blipFill>
          <a:blip r:embed="rId3"/>
          <a:stretch>
            <a:fillRect/>
          </a:stretch>
        </p:blipFill>
        <p:spPr>
          <a:xfrm>
            <a:off x="0" y="1635646"/>
            <a:ext cx="5024176" cy="2831123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D5E791-A5C1-86B2-7E5C-7E2F026596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9734F08-6646-5EA4-8562-5C823EF68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</a:t>
            </a:r>
            <a:endParaRPr lang="en-GB" dirty="0"/>
          </a:p>
        </p:txBody>
      </p:sp>
      <p:pic>
        <p:nvPicPr>
          <p:cNvPr id="8" name="Picture 7" descr="A picture containing LEGO&#10;&#10;Description automatically generated">
            <a:extLst>
              <a:ext uri="{FF2B5EF4-FFF2-40B4-BE49-F238E27FC236}">
                <a16:creationId xmlns:a16="http://schemas.microsoft.com/office/drawing/2014/main" id="{B58F1E70-3747-80A0-67E4-27EE8E3C6E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1635646"/>
            <a:ext cx="4019341" cy="22648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733BC6C-A8A4-0AE7-C048-9490030D6145}"/>
              </a:ext>
            </a:extLst>
          </p:cNvPr>
          <p:cNvSpPr txBox="1"/>
          <p:nvPr/>
        </p:nvSpPr>
        <p:spPr>
          <a:xfrm>
            <a:off x="251520" y="1179366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200 T crane required to lower the sections to the tunnel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A8F641-C430-69B4-4B92-7A09D1B86322}"/>
              </a:ext>
            </a:extLst>
          </p:cNvPr>
          <p:cNvSpPr txBox="1"/>
          <p:nvPr/>
        </p:nvSpPr>
        <p:spPr>
          <a:xfrm>
            <a:off x="303170" y="4449474"/>
            <a:ext cx="25474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Rail carriages to transport sections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81CA83-CD2F-E9C8-5F69-7C7D76C19918}"/>
              </a:ext>
            </a:extLst>
          </p:cNvPr>
          <p:cNvSpPr txBox="1"/>
          <p:nvPr/>
        </p:nvSpPr>
        <p:spPr>
          <a:xfrm>
            <a:off x="4839285" y="3805993"/>
            <a:ext cx="3384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Carriage drive system to be defined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Transport sections one by one to rough position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Alignment system for final positioning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Connection of the three sections and all services</a:t>
            </a:r>
            <a:endParaRPr lang="en-GB" sz="12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E0BAC7C-90B7-8753-43C4-6AFF8F102905}"/>
              </a:ext>
            </a:extLst>
          </p:cNvPr>
          <p:cNvCxnSpPr>
            <a:stCxn id="10" idx="0"/>
          </p:cNvCxnSpPr>
          <p:nvPr/>
        </p:nvCxnSpPr>
        <p:spPr>
          <a:xfrm flipV="1">
            <a:off x="1576916" y="3867894"/>
            <a:ext cx="330788" cy="5815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" name="TextBox 10">
            <a:extLst>
              <a:ext uri="{FF2B5EF4-FFF2-40B4-BE49-F238E27FC236}">
                <a16:creationId xmlns:a16="http://schemas.microsoft.com/office/drawing/2014/main" id="{83CE7D8A-1827-AF15-5C10-19E7963302B9}"/>
              </a:ext>
            </a:extLst>
          </p:cNvPr>
          <p:cNvSpPr txBox="1"/>
          <p:nvPr/>
        </p:nvSpPr>
        <p:spPr>
          <a:xfrm>
            <a:off x="161325" y="4810167"/>
            <a:ext cx="44714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i="1" dirty="0"/>
              <a:t>Past layout studies R. F. Ximenes et. Al, </a:t>
            </a:r>
            <a:r>
              <a:rPr lang="en-US" sz="1050" i="1" dirty="0">
                <a:hlinkClick r:id="rId5"/>
              </a:rPr>
              <a:t>1</a:t>
            </a:r>
            <a:r>
              <a:rPr lang="en-US" sz="1050" i="1" baseline="30000" dirty="0">
                <a:hlinkClick r:id="rId5"/>
              </a:rPr>
              <a:t>st</a:t>
            </a:r>
            <a:r>
              <a:rPr lang="en-US" sz="1050" i="1" dirty="0">
                <a:hlinkClick r:id="rId5"/>
              </a:rPr>
              <a:t> Muon Community Meeting 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33576986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FF935A-D29A-22B7-025F-A79037BF97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211DD2A-6B45-2F0F-4D60-F3B9C2856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Conclusions</a:t>
            </a:r>
            <a:endParaRPr lang="en-GB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9088A4B-1EE0-3EBF-6C94-93052E75856D}"/>
              </a:ext>
            </a:extLst>
          </p:cNvPr>
          <p:cNvSpPr txBox="1">
            <a:spLocks/>
          </p:cNvSpPr>
          <p:nvPr/>
        </p:nvSpPr>
        <p:spPr>
          <a:xfrm>
            <a:off x="251520" y="1550328"/>
            <a:ext cx="8532018" cy="38297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-3429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-2857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>
              <a:buFont typeface="Arial" panose="020B0604020202020204" pitchFamily="34" charset="0"/>
              <a:buChar char="•"/>
            </a:pPr>
            <a:r>
              <a:rPr lang="fi-FI" dirty="0"/>
              <a:t>A preliminary integration study of the target solenoid assembly has been performed: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fi-FI" dirty="0"/>
              <a:t>Muon collider target and capture assembly is </a:t>
            </a:r>
            <a:r>
              <a:rPr lang="fi-FI" b="1" dirty="0"/>
              <a:t>19 m long and 320 - 350 T </a:t>
            </a:r>
            <a:r>
              <a:rPr lang="fi-FI" dirty="0"/>
              <a:t>cryostat which could be divided into three sections, </a:t>
            </a:r>
            <a:r>
              <a:rPr lang="fi-FI" b="1" dirty="0"/>
              <a:t>max 160 T</a:t>
            </a:r>
            <a:r>
              <a:rPr lang="fi-FI" dirty="0"/>
              <a:t>, for handling and installation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fi-FI" dirty="0"/>
              <a:t>A preliminary supporting system for coil and cryostat is proposed: cold masses of </a:t>
            </a:r>
            <a:r>
              <a:rPr lang="fi-FI" b="1" dirty="0"/>
              <a:t>85 T, 22 T </a:t>
            </a:r>
            <a:r>
              <a:rPr lang="fi-FI" dirty="0"/>
              <a:t>and </a:t>
            </a:r>
            <a:r>
              <a:rPr lang="fi-FI" b="1" dirty="0"/>
              <a:t>12 T</a:t>
            </a:r>
            <a:r>
              <a:rPr lang="fi-FI" dirty="0"/>
              <a:t> requiring robust cold supports allowing also thermal contraction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fi-FI" dirty="0"/>
              <a:t>Coils are protected by a &gt; </a:t>
            </a:r>
            <a:r>
              <a:rPr lang="fi-FI" b="1" dirty="0"/>
              <a:t>100 T </a:t>
            </a:r>
            <a:r>
              <a:rPr lang="fi-FI" dirty="0"/>
              <a:t>tungsten shield requiring active cooling and room temperature supports inside the cryostat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fi-FI" dirty="0"/>
              <a:t>Beam vacuum system may include a 15 m chamber requiring large space for assembly, target service would also need a significant space 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fi-FI" dirty="0"/>
              <a:t>Very high magnetic field may lead into issues with cryostat instrumentation and equipment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fi-FI" dirty="0"/>
              <a:t>High radiation levels are expected. How to service sub-systems during the lifetime? Disposal at the end of the life?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fi-FI" b="1" dirty="0"/>
              <a:t>Updated design after defyning final parameters: maximum dose on the coil</a:t>
            </a:r>
            <a:r>
              <a:rPr lang="fi-FI" b="1" dirty="0">
                <a:sym typeface="Wingdings" panose="05000000000000000000" pitchFamily="2" charset="2"/>
              </a:rPr>
              <a:t>minimum shield volumecoil aperture thermal shield and cryostat </a:t>
            </a:r>
            <a:endParaRPr lang="fi-FI" b="1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092865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038350"/>
            <a:ext cx="43772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latin typeface="Arial Narrow"/>
                <a:cs typeface="Arial Narrow"/>
              </a:rPr>
              <a:t>Thank</a:t>
            </a:r>
            <a:r>
              <a:rPr lang="fr-FR" sz="3200" b="1" i="1" dirty="0"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latin typeface="Arial Narrow"/>
                <a:cs typeface="Arial Narrow"/>
              </a:rPr>
              <a:t>you</a:t>
            </a:r>
            <a:endParaRPr lang="fr-FR" sz="3200" b="1" i="1" dirty="0">
              <a:latin typeface="Arial Narrow"/>
              <a:cs typeface="Arial Narrow"/>
            </a:endParaRPr>
          </a:p>
          <a:p>
            <a:pPr algn="ctr"/>
            <a:r>
              <a:rPr lang="fr-FR" sz="3200" b="1" i="1" dirty="0">
                <a:latin typeface="Arial Narrow"/>
                <a:cs typeface="Arial Narrow"/>
              </a:rPr>
              <a:t>for </a:t>
            </a:r>
            <a:r>
              <a:rPr lang="fr-FR" sz="3200" b="1" i="1" dirty="0" err="1">
                <a:latin typeface="Arial Narrow"/>
                <a:cs typeface="Arial Narrow"/>
              </a:rPr>
              <a:t>your</a:t>
            </a:r>
            <a:r>
              <a:rPr lang="fr-FR" sz="3200" b="1" i="1" dirty="0">
                <a:latin typeface="Arial Narrow"/>
                <a:cs typeface="Arial Narrow"/>
              </a:rPr>
              <a:t> attention!</a:t>
            </a:r>
          </a:p>
          <a:p>
            <a:pPr algn="ctr"/>
            <a:r>
              <a:rPr lang="fr-FR" sz="3200" b="1" i="1" dirty="0" err="1">
                <a:latin typeface="Arial Narrow"/>
              </a:rPr>
              <a:t>Your</a:t>
            </a:r>
            <a:r>
              <a:rPr lang="fr-FR" sz="3200" b="1" i="1" dirty="0">
                <a:latin typeface="Arial Narrow"/>
              </a:rPr>
              <a:t> questions </a:t>
            </a:r>
            <a:r>
              <a:rPr lang="fr-FR" sz="3200" b="1" i="1" dirty="0" err="1">
                <a:latin typeface="Arial Narrow"/>
              </a:rPr>
              <a:t>please</a:t>
            </a:r>
            <a:r>
              <a:rPr lang="fr-FR" sz="3200" b="1" i="1" dirty="0">
                <a:latin typeface="Arial Narrow"/>
              </a:rPr>
              <a:t>?</a:t>
            </a:r>
            <a:endParaRPr lang="en-GB" sz="3200" b="1" i="1" dirty="0"/>
          </a:p>
        </p:txBody>
      </p:sp>
    </p:spTree>
    <p:extLst>
      <p:ext uri="{BB962C8B-B14F-4D97-AF65-F5344CB8AC3E}">
        <p14:creationId xmlns:p14="http://schemas.microsoft.com/office/powerpoint/2010/main" val="1248584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Introduction</a:t>
            </a:r>
            <a:br>
              <a:rPr lang="en-GB" dirty="0">
                <a:latin typeface="Arial Narrow" panose="020B0606020202030204" pitchFamily="34" charset="0"/>
              </a:rPr>
            </a:b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3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D80EFB9A-E342-A27E-734B-7E8387EF4D5F}"/>
              </a:ext>
            </a:extLst>
          </p:cNvPr>
          <p:cNvSpPr txBox="1">
            <a:spLocks/>
          </p:cNvSpPr>
          <p:nvPr/>
        </p:nvSpPr>
        <p:spPr>
          <a:xfrm>
            <a:off x="329609" y="1347614"/>
            <a:ext cx="8532018" cy="388843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-3429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-2857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de-CH" dirty="0"/>
          </a:p>
        </p:txBody>
      </p:sp>
      <p:pic>
        <p:nvPicPr>
          <p:cNvPr id="20" name="Picture 19" descr="p4.tiff">
            <a:extLst>
              <a:ext uri="{FF2B5EF4-FFF2-40B4-BE49-F238E27FC236}">
                <a16:creationId xmlns:a16="http://schemas.microsoft.com/office/drawing/2014/main" id="{463C2A09-6213-3503-1AF2-9AFBC641A8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1309017" y="727557"/>
            <a:ext cx="6660232" cy="1427352"/>
          </a:xfrm>
          <a:prstGeom prst="rect">
            <a:avLst/>
          </a:prstGeom>
        </p:spPr>
      </p:pic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A3CEF601-AA93-1E80-3EEA-873A3B50F3A5}"/>
              </a:ext>
            </a:extLst>
          </p:cNvPr>
          <p:cNvSpPr txBox="1">
            <a:spLocks/>
          </p:cNvSpPr>
          <p:nvPr/>
        </p:nvSpPr>
        <p:spPr>
          <a:xfrm>
            <a:off x="481177" y="2344048"/>
            <a:ext cx="3049868" cy="142735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-3429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-2857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en-GB" dirty="0"/>
              <a:t>“Few” challenges: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~MW target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Large solenoid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High magnetic field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High radiation load</a:t>
            </a:r>
            <a:r>
              <a:rPr lang="en-GB" dirty="0">
                <a:sym typeface="Wingdings" panose="05000000000000000000" pitchFamily="2" charset="2"/>
              </a:rPr>
              <a:t> shield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High heat load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FD140E2-6E67-4B28-706E-B5BC4CA25E08}"/>
              </a:ext>
            </a:extLst>
          </p:cNvPr>
          <p:cNvSpPr/>
          <p:nvPr/>
        </p:nvSpPr>
        <p:spPr>
          <a:xfrm>
            <a:off x="2771799" y="1063626"/>
            <a:ext cx="445665" cy="1091284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410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Introduction</a:t>
            </a:r>
            <a:br>
              <a:rPr lang="en-GB" dirty="0">
                <a:latin typeface="Arial Narrow" panose="020B0606020202030204" pitchFamily="34" charset="0"/>
              </a:rPr>
            </a:b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4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D80EFB9A-E342-A27E-734B-7E8387EF4D5F}"/>
              </a:ext>
            </a:extLst>
          </p:cNvPr>
          <p:cNvSpPr txBox="1">
            <a:spLocks/>
          </p:cNvSpPr>
          <p:nvPr/>
        </p:nvSpPr>
        <p:spPr>
          <a:xfrm>
            <a:off x="329609" y="1347614"/>
            <a:ext cx="8532018" cy="388843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-3429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-2857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de-CH" dirty="0"/>
          </a:p>
        </p:txBody>
      </p:sp>
      <p:pic>
        <p:nvPicPr>
          <p:cNvPr id="20" name="Picture 19" descr="p4.tiff">
            <a:extLst>
              <a:ext uri="{FF2B5EF4-FFF2-40B4-BE49-F238E27FC236}">
                <a16:creationId xmlns:a16="http://schemas.microsoft.com/office/drawing/2014/main" id="{463C2A09-6213-3503-1AF2-9AFBC641A8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1309017" y="727557"/>
            <a:ext cx="6660232" cy="1427352"/>
          </a:xfrm>
          <a:prstGeom prst="rect">
            <a:avLst/>
          </a:prstGeom>
        </p:spPr>
      </p:pic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A3CEF601-AA93-1E80-3EEA-873A3B50F3A5}"/>
              </a:ext>
            </a:extLst>
          </p:cNvPr>
          <p:cNvSpPr txBox="1">
            <a:spLocks/>
          </p:cNvSpPr>
          <p:nvPr/>
        </p:nvSpPr>
        <p:spPr>
          <a:xfrm>
            <a:off x="481177" y="2344048"/>
            <a:ext cx="3049868" cy="142735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-3429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-2857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en-GB" dirty="0"/>
              <a:t>“Few” challenges: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~MW target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Large solenoid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High magnetic field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High radiation load</a:t>
            </a:r>
            <a:r>
              <a:rPr lang="en-GB" dirty="0">
                <a:sym typeface="Wingdings" panose="05000000000000000000" pitchFamily="2" charset="2"/>
              </a:rPr>
              <a:t> shield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High heat load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FD140E2-6E67-4B28-706E-B5BC4CA25E08}"/>
              </a:ext>
            </a:extLst>
          </p:cNvPr>
          <p:cNvSpPr/>
          <p:nvPr/>
        </p:nvSpPr>
        <p:spPr>
          <a:xfrm>
            <a:off x="2771799" y="1063626"/>
            <a:ext cx="445665" cy="1091284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B4E1EEC3-2BB2-8F8F-AE3E-C43F5EECB749}"/>
              </a:ext>
            </a:extLst>
          </p:cNvPr>
          <p:cNvSpPr txBox="1">
            <a:spLocks/>
          </p:cNvSpPr>
          <p:nvPr/>
        </p:nvSpPr>
        <p:spPr>
          <a:xfrm>
            <a:off x="3531045" y="2310906"/>
            <a:ext cx="1505171" cy="29683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-3429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-2857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en-US" dirty="0"/>
              <a:t>I</a:t>
            </a:r>
            <a:r>
              <a:rPr lang="en-GB" dirty="0" err="1"/>
              <a:t>nitial</a:t>
            </a:r>
            <a:r>
              <a:rPr lang="en-GB" dirty="0"/>
              <a:t> inspirations</a:t>
            </a:r>
            <a:endParaRPr lang="de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D8916A-7F65-EEB2-3CF8-07E1B503996F}"/>
              </a:ext>
            </a:extLst>
          </p:cNvPr>
          <p:cNvSpPr txBox="1"/>
          <p:nvPr/>
        </p:nvSpPr>
        <p:spPr>
          <a:xfrm>
            <a:off x="3635896" y="2676091"/>
            <a:ext cx="2664295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/>
                <a:cs typeface="Calibri"/>
              </a:rPr>
              <a:t>MAP target design, K. McDonald, et al</a:t>
            </a:r>
            <a:r>
              <a:rPr lang="en-US" sz="1200" dirty="0"/>
              <a:t>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BE40D59-6091-9290-558E-6B7FB90321BA}"/>
              </a:ext>
            </a:extLst>
          </p:cNvPr>
          <p:cNvGrpSpPr/>
          <p:nvPr/>
        </p:nvGrpSpPr>
        <p:grpSpPr>
          <a:xfrm>
            <a:off x="3443108" y="3021441"/>
            <a:ext cx="3049869" cy="1836980"/>
            <a:chOff x="216115" y="1631442"/>
            <a:chExt cx="4927228" cy="3047797"/>
          </a:xfrm>
        </p:grpSpPr>
        <p:pic>
          <p:nvPicPr>
            <p:cNvPr id="8" name="Picture 7" descr="Screen Shot 2013-06-23 at 12.56.39 PM.png">
              <a:extLst>
                <a:ext uri="{FF2B5EF4-FFF2-40B4-BE49-F238E27FC236}">
                  <a16:creationId xmlns:a16="http://schemas.microsoft.com/office/drawing/2014/main" id="{8389C95B-B050-A793-312B-7983BECB5F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55"/>
            <a:stretch/>
          </p:blipFill>
          <p:spPr>
            <a:xfrm>
              <a:off x="216115" y="1631442"/>
              <a:ext cx="4927228" cy="304779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57D98B8-0CAF-583D-7FFD-E728AF8CF475}"/>
                </a:ext>
              </a:extLst>
            </p:cNvPr>
            <p:cNvSpPr txBox="1"/>
            <p:nvPr/>
          </p:nvSpPr>
          <p:spPr>
            <a:xfrm>
              <a:off x="1495248" y="2243348"/>
              <a:ext cx="6270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20 T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EC1063A-98DD-7BB8-328E-3C90F72D125D}"/>
                </a:ext>
              </a:extLst>
            </p:cNvPr>
            <p:cNvSpPr txBox="1"/>
            <p:nvPr/>
          </p:nvSpPr>
          <p:spPr>
            <a:xfrm>
              <a:off x="1190153" y="1791962"/>
              <a:ext cx="10631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12…15 T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21518D7-2D42-9C99-F878-C1B50E99CF0F}"/>
              </a:ext>
            </a:extLst>
          </p:cNvPr>
          <p:cNvGrpSpPr/>
          <p:nvPr/>
        </p:nvGrpSpPr>
        <p:grpSpPr>
          <a:xfrm>
            <a:off x="6624068" y="2315072"/>
            <a:ext cx="2066332" cy="2436085"/>
            <a:chOff x="5148064" y="2420209"/>
            <a:chExt cx="2066332" cy="2436085"/>
          </a:xfrm>
        </p:grpSpPr>
        <p:pic>
          <p:nvPicPr>
            <p:cNvPr id="12" name="Picture 11" descr="A picture containing bicycle, ground, parked&#10;&#10;Description automatically generated">
              <a:extLst>
                <a:ext uri="{FF2B5EF4-FFF2-40B4-BE49-F238E27FC236}">
                  <a16:creationId xmlns:a16="http://schemas.microsoft.com/office/drawing/2014/main" id="{C4EC441A-C0CC-4F89-2504-C2A794611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48064" y="2797462"/>
              <a:ext cx="2066332" cy="205883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F646380-488C-4202-A51C-2166DDB2C6D5}"/>
                </a:ext>
              </a:extLst>
            </p:cNvPr>
            <p:cNvSpPr txBox="1"/>
            <p:nvPr/>
          </p:nvSpPr>
          <p:spPr>
            <a:xfrm>
              <a:off x="5148064" y="2420209"/>
              <a:ext cx="2038755" cy="2769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alibri"/>
                  <a:cs typeface="Calibri"/>
                </a:rPr>
                <a:t>ITER central solenoid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57049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39018A-D567-D7C5-2238-52EAAE3034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79DDC75-7D76-B802-F1E2-1A0D98AFF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Lay-out overview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41300D-2D06-B7FD-2F01-8F2645D55426}"/>
              </a:ext>
            </a:extLst>
          </p:cNvPr>
          <p:cNvSpPr txBox="1">
            <a:spLocks/>
          </p:cNvSpPr>
          <p:nvPr/>
        </p:nvSpPr>
        <p:spPr>
          <a:xfrm>
            <a:off x="971600" y="903989"/>
            <a:ext cx="7477656" cy="49243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-3429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-2857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dirty="0"/>
              <a:t>B</a:t>
            </a:r>
            <a:r>
              <a:rPr lang="en-GB" dirty="0" err="1"/>
              <a:t>ased</a:t>
            </a:r>
            <a:r>
              <a:rPr lang="en-GB" dirty="0"/>
              <a:t> on magnetic design inputs</a:t>
            </a:r>
          </a:p>
          <a:p>
            <a:pPr marL="285750" indent="-285750"/>
            <a:r>
              <a:rPr lang="en-GB" dirty="0"/>
              <a:t>19m length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D2EAE-7CDB-C47A-8857-01F32BD06FFB}"/>
              </a:ext>
            </a:extLst>
          </p:cNvPr>
          <p:cNvGrpSpPr/>
          <p:nvPr/>
        </p:nvGrpSpPr>
        <p:grpSpPr>
          <a:xfrm>
            <a:off x="-48363" y="2097868"/>
            <a:ext cx="8873285" cy="2667559"/>
            <a:chOff x="-20214" y="1787638"/>
            <a:chExt cx="8873285" cy="266755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25DA839-7740-892C-F515-40E7FACA134E}"/>
                </a:ext>
              </a:extLst>
            </p:cNvPr>
            <p:cNvSpPr txBox="1"/>
            <p:nvPr/>
          </p:nvSpPr>
          <p:spPr>
            <a:xfrm>
              <a:off x="4080279" y="4270531"/>
              <a:ext cx="98344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200" dirty="0"/>
                <a:t>Length ≈ 19 m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10411B-E394-9DA4-F7A0-1C3465D21D87}"/>
                </a:ext>
              </a:extLst>
            </p:cNvPr>
            <p:cNvCxnSpPr/>
            <p:nvPr/>
          </p:nvCxnSpPr>
          <p:spPr>
            <a:xfrm>
              <a:off x="323528" y="3507854"/>
              <a:ext cx="0" cy="36004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BEAF52D-E914-6061-E08F-EE82B13FC131}"/>
                </a:ext>
              </a:extLst>
            </p:cNvPr>
            <p:cNvGrpSpPr/>
            <p:nvPr/>
          </p:nvGrpSpPr>
          <p:grpSpPr>
            <a:xfrm>
              <a:off x="-20214" y="1787638"/>
              <a:ext cx="8873285" cy="2452807"/>
              <a:chOff x="-20214" y="1787638"/>
              <a:chExt cx="8873285" cy="2452807"/>
            </a:xfrm>
          </p:grpSpPr>
          <p:pic>
            <p:nvPicPr>
              <p:cNvPr id="5" name="Content Placeholder 21" descr="A picture containing printer&#10;&#10;Description automatically generated">
                <a:extLst>
                  <a:ext uri="{FF2B5EF4-FFF2-40B4-BE49-F238E27FC236}">
                    <a16:creationId xmlns:a16="http://schemas.microsoft.com/office/drawing/2014/main" id="{C2CB7C94-DA17-3956-1551-F6F849056C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19529" y="1787638"/>
                <a:ext cx="8333542" cy="2452807"/>
              </a:xfrm>
              <a:prstGeom prst="rect">
                <a:avLst/>
              </a:prstGeom>
            </p:spPr>
          </p:pic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C5E22550-DA7F-452A-8819-D11BDB218F35}"/>
                  </a:ext>
                </a:extLst>
              </p:cNvPr>
              <p:cNvCxnSpPr/>
              <p:nvPr/>
            </p:nvCxnSpPr>
            <p:spPr>
              <a:xfrm flipH="1">
                <a:off x="251520" y="2499742"/>
                <a:ext cx="792088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69476AEA-890C-8536-2107-55CC65678716}"/>
                  </a:ext>
                </a:extLst>
              </p:cNvPr>
              <p:cNvCxnSpPr/>
              <p:nvPr/>
            </p:nvCxnSpPr>
            <p:spPr>
              <a:xfrm flipH="1">
                <a:off x="179512" y="3867894"/>
                <a:ext cx="86409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D0CCBF17-DE93-9C90-A2EE-C7E3C4F5E28B}"/>
                  </a:ext>
                </a:extLst>
              </p:cNvPr>
              <p:cNvCxnSpPr/>
              <p:nvPr/>
            </p:nvCxnSpPr>
            <p:spPr>
              <a:xfrm flipV="1">
                <a:off x="323528" y="2499742"/>
                <a:ext cx="0" cy="43204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63D4364-12EA-DE10-DD6C-8C80E8DE06FE}"/>
                  </a:ext>
                </a:extLst>
              </p:cNvPr>
              <p:cNvSpPr txBox="1"/>
              <p:nvPr/>
            </p:nvSpPr>
            <p:spPr>
              <a:xfrm>
                <a:off x="-20214" y="3118162"/>
                <a:ext cx="62228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Ø4 m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8739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39018A-D567-D7C5-2238-52EAAE3034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79DDC75-7D76-B802-F1E2-1A0D98AFF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Lay-out overview: Weight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41300D-2D06-B7FD-2F01-8F2645D55426}"/>
              </a:ext>
            </a:extLst>
          </p:cNvPr>
          <p:cNvSpPr txBox="1">
            <a:spLocks/>
          </p:cNvSpPr>
          <p:nvPr/>
        </p:nvSpPr>
        <p:spPr>
          <a:xfrm>
            <a:off x="971600" y="903989"/>
            <a:ext cx="7477656" cy="49243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indent="-3429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-28575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685800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dirty="0"/>
              <a:t>B</a:t>
            </a:r>
            <a:r>
              <a:rPr lang="en-GB" dirty="0" err="1"/>
              <a:t>ased</a:t>
            </a:r>
            <a:r>
              <a:rPr lang="en-GB" dirty="0"/>
              <a:t> on magnetic design inputs</a:t>
            </a:r>
          </a:p>
          <a:p>
            <a:pPr marL="285750" indent="-285750"/>
            <a:r>
              <a:rPr lang="en-GB" dirty="0"/>
              <a:t>19m length + &gt;300tons </a:t>
            </a:r>
            <a:r>
              <a:rPr lang="en-GB" dirty="0">
                <a:sym typeface="Wingdings" panose="05000000000000000000" pitchFamily="2" charset="2"/>
              </a:rPr>
              <a:t> splitting in 3 sections</a:t>
            </a:r>
            <a:endParaRPr lang="de-CH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45D2EAE-7CDB-C47A-8857-01F32BD06FFB}"/>
              </a:ext>
            </a:extLst>
          </p:cNvPr>
          <p:cNvGrpSpPr/>
          <p:nvPr/>
        </p:nvGrpSpPr>
        <p:grpSpPr>
          <a:xfrm>
            <a:off x="-48363" y="1521021"/>
            <a:ext cx="8873285" cy="3244406"/>
            <a:chOff x="-20214" y="1210791"/>
            <a:chExt cx="8873285" cy="3244406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25DA839-7740-892C-F515-40E7FACA134E}"/>
                </a:ext>
              </a:extLst>
            </p:cNvPr>
            <p:cNvSpPr txBox="1"/>
            <p:nvPr/>
          </p:nvSpPr>
          <p:spPr>
            <a:xfrm>
              <a:off x="4080279" y="4270531"/>
              <a:ext cx="983442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200" dirty="0"/>
                <a:t>Length ≈ 19 m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710411B-E394-9DA4-F7A0-1C3465D21D87}"/>
                </a:ext>
              </a:extLst>
            </p:cNvPr>
            <p:cNvCxnSpPr/>
            <p:nvPr/>
          </p:nvCxnSpPr>
          <p:spPr>
            <a:xfrm>
              <a:off x="323528" y="3507854"/>
              <a:ext cx="0" cy="36004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2AE67CD-26E7-CBAD-34F2-A4ECD8CC94DB}"/>
                </a:ext>
              </a:extLst>
            </p:cNvPr>
            <p:cNvGrpSpPr/>
            <p:nvPr/>
          </p:nvGrpSpPr>
          <p:grpSpPr>
            <a:xfrm>
              <a:off x="-20214" y="1210791"/>
              <a:ext cx="8873285" cy="3029654"/>
              <a:chOff x="-20214" y="1210791"/>
              <a:chExt cx="8873285" cy="3029654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BEAF52D-E914-6061-E08F-EE82B13FC131}"/>
                  </a:ext>
                </a:extLst>
              </p:cNvPr>
              <p:cNvGrpSpPr/>
              <p:nvPr/>
            </p:nvGrpSpPr>
            <p:grpSpPr>
              <a:xfrm>
                <a:off x="-20214" y="1210791"/>
                <a:ext cx="8873285" cy="3029654"/>
                <a:chOff x="-20214" y="1210791"/>
                <a:chExt cx="8873285" cy="3029654"/>
              </a:xfrm>
            </p:grpSpPr>
            <p:pic>
              <p:nvPicPr>
                <p:cNvPr id="5" name="Content Placeholder 21" descr="A picture containing printer&#10;&#10;Description automatically generated">
                  <a:extLst>
                    <a:ext uri="{FF2B5EF4-FFF2-40B4-BE49-F238E27FC236}">
                      <a16:creationId xmlns:a16="http://schemas.microsoft.com/office/drawing/2014/main" id="{C2CB7C94-DA17-3956-1551-F6F849056CA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519529" y="1787638"/>
                  <a:ext cx="8333542" cy="2452807"/>
                </a:xfrm>
                <a:prstGeom prst="rect">
                  <a:avLst/>
                </a:prstGeom>
              </p:spPr>
            </p:pic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0D753B90-5B82-6138-D4B7-C39746E119A3}"/>
                    </a:ext>
                  </a:extLst>
                </p:cNvPr>
                <p:cNvSpPr txBox="1"/>
                <p:nvPr/>
              </p:nvSpPr>
              <p:spPr>
                <a:xfrm>
                  <a:off x="1187624" y="1366922"/>
                  <a:ext cx="2204688" cy="96949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214313" indent="-214313" algn="l">
                    <a:buFont typeface="Arial" panose="020B0604020202020204" pitchFamily="34" charset="0"/>
                    <a:buChar char="•"/>
                  </a:pPr>
                  <a:r>
                    <a:rPr lang="fi-FI" sz="1050" dirty="0"/>
                    <a:t>Coldmass</a:t>
                  </a:r>
                  <a:r>
                    <a:rPr lang="en-US" sz="1050" dirty="0"/>
                    <a:t> = 85000 kg</a:t>
                  </a:r>
                </a:p>
                <a:p>
                  <a:pPr marL="214313" indent="-214313" algn="l">
                    <a:buFont typeface="Arial" panose="020B0604020202020204" pitchFamily="34" charset="0"/>
                    <a:buChar char="•"/>
                  </a:pPr>
                  <a:r>
                    <a:rPr lang="en-US" sz="1050" dirty="0"/>
                    <a:t>Tungsten shield = 54000 kg(as solid)</a:t>
                  </a:r>
                </a:p>
                <a:p>
                  <a:pPr marL="214313" indent="-214313" algn="l">
                    <a:buFont typeface="Arial" panose="020B0604020202020204" pitchFamily="34" charset="0"/>
                    <a:buChar char="•"/>
                  </a:pPr>
                  <a:r>
                    <a:rPr lang="en-US" sz="1050" dirty="0"/>
                    <a:t>Vacuum vessel + support structure = 20000 kg</a:t>
                  </a:r>
                </a:p>
                <a:p>
                  <a:pPr marL="214313" indent="-214313" algn="l">
                    <a:buFont typeface="Arial" panose="020B0604020202020204" pitchFamily="34" charset="0"/>
                    <a:buChar char="•"/>
                  </a:pPr>
                  <a:r>
                    <a:rPr lang="en-US" sz="1050" b="1" dirty="0"/>
                    <a:t>Total assembly = 159 T</a:t>
                  </a:r>
                  <a:endParaRPr lang="en-GB" sz="1050" b="1" dirty="0"/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EED81FBE-ADCC-D78D-00C3-398B7B692C26}"/>
                    </a:ext>
                  </a:extLst>
                </p:cNvPr>
                <p:cNvSpPr txBox="1"/>
                <p:nvPr/>
              </p:nvSpPr>
              <p:spPr>
                <a:xfrm>
                  <a:off x="3792517" y="1366922"/>
                  <a:ext cx="1959173" cy="96949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214313" indent="-214313" algn="l">
                    <a:buFont typeface="Arial" panose="020B0604020202020204" pitchFamily="34" charset="0"/>
                    <a:buChar char="•"/>
                  </a:pPr>
                  <a:r>
                    <a:rPr lang="en-US" sz="1050" dirty="0" err="1"/>
                    <a:t>Coldmass</a:t>
                  </a:r>
                  <a:r>
                    <a:rPr lang="en-US" sz="1050" dirty="0"/>
                    <a:t> = 22000 kg</a:t>
                  </a:r>
                </a:p>
                <a:p>
                  <a:pPr marL="214313" indent="-214313" algn="l">
                    <a:buFont typeface="Arial" panose="020B0604020202020204" pitchFamily="34" charset="0"/>
                    <a:buChar char="•"/>
                  </a:pPr>
                  <a:r>
                    <a:rPr lang="en-US" sz="1050" dirty="0"/>
                    <a:t>Tungsten shiels = 54000 kg(as solid)</a:t>
                  </a:r>
                </a:p>
                <a:p>
                  <a:pPr marL="214313" indent="-214313" algn="l">
                    <a:buFont typeface="Arial" panose="020B0604020202020204" pitchFamily="34" charset="0"/>
                    <a:buChar char="•"/>
                  </a:pPr>
                  <a:r>
                    <a:rPr lang="en-US" sz="1050" dirty="0"/>
                    <a:t>Vacuum vessel + supports = 10000 kg</a:t>
                  </a:r>
                </a:p>
                <a:p>
                  <a:pPr marL="214313" indent="-214313" algn="l">
                    <a:buFont typeface="Arial" panose="020B0604020202020204" pitchFamily="34" charset="0"/>
                    <a:buChar char="•"/>
                  </a:pPr>
                  <a:r>
                    <a:rPr lang="en-US" sz="1050" b="1" dirty="0"/>
                    <a:t>Total assembly = 86 T</a:t>
                  </a:r>
                  <a:endParaRPr lang="en-GB" sz="1050" b="1" dirty="0"/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411ED2A7-F77B-794B-636E-156A99343116}"/>
                    </a:ext>
                  </a:extLst>
                </p:cNvPr>
                <p:cNvSpPr txBox="1"/>
                <p:nvPr/>
              </p:nvSpPr>
              <p:spPr>
                <a:xfrm>
                  <a:off x="6246187" y="1374228"/>
                  <a:ext cx="2231218" cy="96949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214313" indent="-214313" algn="l">
                    <a:buFont typeface="Arial" panose="020B0604020202020204" pitchFamily="34" charset="0"/>
                    <a:buChar char="•"/>
                  </a:pPr>
                  <a:r>
                    <a:rPr lang="en-US" sz="1050" dirty="0" err="1"/>
                    <a:t>Coldmass</a:t>
                  </a:r>
                  <a:r>
                    <a:rPr lang="en-US" sz="1050" dirty="0"/>
                    <a:t> = 12000 kg</a:t>
                  </a:r>
                </a:p>
                <a:p>
                  <a:pPr marL="214313" indent="-214313" algn="l">
                    <a:buFont typeface="Arial" panose="020B0604020202020204" pitchFamily="34" charset="0"/>
                    <a:buChar char="•"/>
                  </a:pPr>
                  <a:r>
                    <a:rPr lang="en-US" sz="1050" dirty="0"/>
                    <a:t>Tungsten shield = 54000 kg(as solid)</a:t>
                  </a:r>
                </a:p>
                <a:p>
                  <a:pPr marL="214313" indent="-214313" algn="l">
                    <a:buFont typeface="Arial" panose="020B0604020202020204" pitchFamily="34" charset="0"/>
                    <a:buChar char="•"/>
                  </a:pPr>
                  <a:r>
                    <a:rPr lang="en-US" sz="1050" dirty="0"/>
                    <a:t>Vacuum vessel + supports = 10000 kg</a:t>
                  </a:r>
                </a:p>
                <a:p>
                  <a:pPr marL="214313" indent="-214313" algn="l">
                    <a:buFont typeface="Arial" panose="020B0604020202020204" pitchFamily="34" charset="0"/>
                    <a:buChar char="•"/>
                  </a:pPr>
                  <a:r>
                    <a:rPr lang="en-US" sz="1050" b="1" dirty="0"/>
                    <a:t>Total assembly = 76 T</a:t>
                  </a:r>
                  <a:endParaRPr lang="en-GB" sz="1050" b="1" dirty="0"/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F52C006B-D7A7-5710-FECF-A02517C2FAE0}"/>
                    </a:ext>
                  </a:extLst>
                </p:cNvPr>
                <p:cNvSpPr/>
                <p:nvPr/>
              </p:nvSpPr>
              <p:spPr>
                <a:xfrm>
                  <a:off x="3491879" y="1210791"/>
                  <a:ext cx="2401613" cy="2945136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sz="1013"/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E297607E-1517-16DB-4157-2F3CF9220D4E}"/>
                    </a:ext>
                  </a:extLst>
                </p:cNvPr>
                <p:cNvSpPr/>
                <p:nvPr/>
              </p:nvSpPr>
              <p:spPr>
                <a:xfrm>
                  <a:off x="5893492" y="1210791"/>
                  <a:ext cx="2854972" cy="2945136"/>
                </a:xfrm>
                <a:prstGeom prst="rect">
                  <a:avLst/>
                </a:prstGeom>
                <a:noFill/>
                <a:ln w="190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3429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6858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0287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3716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17145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0574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24003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2743200" algn="l" defTabSz="685800" rtl="0" eaLnBrk="1" latinLnBrk="0" hangingPunct="1">
                    <a:defRPr sz="135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sz="1013"/>
                </a:p>
              </p:txBody>
            </p: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C5E22550-DA7F-452A-8819-D11BDB218F35}"/>
                    </a:ext>
                  </a:extLst>
                </p:cNvPr>
                <p:cNvCxnSpPr/>
                <p:nvPr/>
              </p:nvCxnSpPr>
              <p:spPr>
                <a:xfrm flipH="1">
                  <a:off x="251520" y="2499742"/>
                  <a:ext cx="792088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69476AEA-890C-8536-2107-55CC65678716}"/>
                    </a:ext>
                  </a:extLst>
                </p:cNvPr>
                <p:cNvCxnSpPr/>
                <p:nvPr/>
              </p:nvCxnSpPr>
              <p:spPr>
                <a:xfrm flipH="1">
                  <a:off x="179512" y="3867894"/>
                  <a:ext cx="864096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D0CCBF17-DE93-9C90-A2EE-C7E3C4F5E28B}"/>
                    </a:ext>
                  </a:extLst>
                </p:cNvPr>
                <p:cNvCxnSpPr/>
                <p:nvPr/>
              </p:nvCxnSpPr>
              <p:spPr>
                <a:xfrm flipV="1">
                  <a:off x="323528" y="2499742"/>
                  <a:ext cx="0" cy="43204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163D4364-12EA-DE10-DD6C-8C80E8DE06FE}"/>
                    </a:ext>
                  </a:extLst>
                </p:cNvPr>
                <p:cNvSpPr txBox="1"/>
                <p:nvPr/>
              </p:nvSpPr>
              <p:spPr>
                <a:xfrm>
                  <a:off x="-20214" y="3118162"/>
                  <a:ext cx="62228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/>
                    <a:t>Ø4 m</a:t>
                  </a:r>
                </a:p>
              </p:txBody>
            </p:sp>
          </p:grp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E050D45C-B100-4E80-9260-45F213641A46}"/>
                  </a:ext>
                </a:extLst>
              </p:cNvPr>
              <p:cNvSpPr/>
              <p:nvPr/>
            </p:nvSpPr>
            <p:spPr>
              <a:xfrm>
                <a:off x="523510" y="1210791"/>
                <a:ext cx="2968369" cy="2945136"/>
              </a:xfrm>
              <a:prstGeom prst="rect">
                <a:avLst/>
              </a:prstGeom>
              <a:noFill/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29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58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87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716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145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0574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4003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743200" algn="l" defTabSz="685800" rtl="0" eaLnBrk="1" latinLnBrk="0" hangingPunct="1"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013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53967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332E96-25A7-0E29-0FF8-3A321AE120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9B4F27E-3BEE-9EC3-EFA2-9DB526756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Lay-out overview: </a:t>
            </a:r>
            <a:r>
              <a:rPr lang="en-GB" dirty="0"/>
              <a:t>Temperature chart</a:t>
            </a:r>
          </a:p>
        </p:txBody>
      </p:sp>
      <p:pic>
        <p:nvPicPr>
          <p:cNvPr id="5" name="Content Placeholder 7" descr="Graphical user interface, diagram&#10;&#10;Description automatically generated with medium confidence">
            <a:extLst>
              <a:ext uri="{FF2B5EF4-FFF2-40B4-BE49-F238E27FC236}">
                <a16:creationId xmlns:a16="http://schemas.microsoft.com/office/drawing/2014/main" id="{30BB3585-8991-7B43-D406-A3F605497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525" y="1293812"/>
            <a:ext cx="6630829" cy="36433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1E324A-02F2-B7EC-D6ED-68D4363D9794}"/>
              </a:ext>
            </a:extLst>
          </p:cNvPr>
          <p:cNvSpPr txBox="1"/>
          <p:nvPr/>
        </p:nvSpPr>
        <p:spPr>
          <a:xfrm>
            <a:off x="7348119" y="1331155"/>
            <a:ext cx="1109679" cy="323165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CH" sz="2100" dirty="0"/>
              <a:t> </a:t>
            </a:r>
            <a:r>
              <a:rPr lang="de-CH" sz="2100" b="1" dirty="0">
                <a:solidFill>
                  <a:schemeClr val="accent5"/>
                </a:solidFill>
              </a:rPr>
              <a:t>15-20 K</a:t>
            </a:r>
            <a:r>
              <a:rPr lang="de-CH" sz="2100" dirty="0">
                <a:solidFill>
                  <a:schemeClr val="accent5"/>
                </a:solidFill>
              </a:rPr>
              <a:t> </a:t>
            </a:r>
            <a:endParaRPr lang="en-GB" sz="2100" dirty="0">
              <a:solidFill>
                <a:schemeClr val="accent5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4232A6-19CC-3E6D-B322-B90BC6DB31CE}"/>
              </a:ext>
            </a:extLst>
          </p:cNvPr>
          <p:cNvSpPr txBox="1"/>
          <p:nvPr/>
        </p:nvSpPr>
        <p:spPr>
          <a:xfrm>
            <a:off x="7348119" y="1925419"/>
            <a:ext cx="1458162" cy="646331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CH" sz="2100" b="1" dirty="0">
                <a:solidFill>
                  <a:srgbClr val="FFC000"/>
                </a:solidFill>
              </a:rPr>
              <a:t>THERMAL SHIELD</a:t>
            </a:r>
            <a:endParaRPr lang="en-GB" sz="2100" b="1" dirty="0">
              <a:solidFill>
                <a:srgbClr val="FFC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7DF4A2-B21A-8C02-6E65-14AA6FCA9622}"/>
              </a:ext>
            </a:extLst>
          </p:cNvPr>
          <p:cNvSpPr txBox="1"/>
          <p:nvPr/>
        </p:nvSpPr>
        <p:spPr>
          <a:xfrm>
            <a:off x="7348119" y="2890382"/>
            <a:ext cx="1623306" cy="646331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CH" sz="2100" b="1" dirty="0">
                <a:solidFill>
                  <a:srgbClr val="00B050"/>
                </a:solidFill>
              </a:rPr>
              <a:t>SUPPORT 300 K – 20K</a:t>
            </a:r>
            <a:endParaRPr lang="en-GB" sz="2100" b="1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92E4B2-ED75-94D5-98F3-9A57F6B4AF9A}"/>
              </a:ext>
            </a:extLst>
          </p:cNvPr>
          <p:cNvSpPr txBox="1"/>
          <p:nvPr/>
        </p:nvSpPr>
        <p:spPr>
          <a:xfrm>
            <a:off x="7348119" y="3834901"/>
            <a:ext cx="720149" cy="323165"/>
          </a:xfrm>
          <a:prstGeom prst="rect">
            <a:avLst/>
          </a:prstGeom>
          <a:noFill/>
          <a:ln w="76200"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CH" sz="2100" b="1" dirty="0">
                <a:solidFill>
                  <a:schemeClr val="bg1">
                    <a:lumMod val="50000"/>
                  </a:schemeClr>
                </a:solidFill>
              </a:rPr>
              <a:t>300 K</a:t>
            </a:r>
            <a:endParaRPr lang="en-GB" sz="21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B491F6-8779-5564-38EE-D1D13AFB15FC}"/>
              </a:ext>
            </a:extLst>
          </p:cNvPr>
          <p:cNvSpPr txBox="1"/>
          <p:nvPr/>
        </p:nvSpPr>
        <p:spPr>
          <a:xfrm>
            <a:off x="2910519" y="4671775"/>
            <a:ext cx="3322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APPLIES TO ALL THREE SECTIONS!</a:t>
            </a:r>
            <a:endParaRPr lang="en-GB" sz="1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4F782E-D4E7-1789-08B8-29890DBC89D3}"/>
              </a:ext>
            </a:extLst>
          </p:cNvPr>
          <p:cNvSpPr txBox="1"/>
          <p:nvPr/>
        </p:nvSpPr>
        <p:spPr>
          <a:xfrm>
            <a:off x="2207646" y="3051964"/>
            <a:ext cx="1109679" cy="32316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CH" sz="2100" dirty="0"/>
              <a:t> </a:t>
            </a:r>
            <a:r>
              <a:rPr lang="de-CH" sz="2100" b="1" dirty="0">
                <a:solidFill>
                  <a:srgbClr val="FF0000"/>
                </a:solidFill>
              </a:rPr>
              <a:t>MW!!</a:t>
            </a:r>
            <a:endParaRPr lang="en-GB" sz="2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763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5CE9B5D2-4D54-9794-4259-1485226713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51520" y="1192008"/>
            <a:ext cx="3413543" cy="2967157"/>
          </a:xfrm>
          <a:prstGeom prst="rect">
            <a:avLst/>
          </a:prstGeom>
          <a:noFill/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A1582E-F485-045E-4491-08BAB0A58D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A3D35FE-B17E-9FBE-E4A9-49C78E287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assembly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0D9190-2E5F-2B1D-118A-EF26412D9B47}"/>
              </a:ext>
            </a:extLst>
          </p:cNvPr>
          <p:cNvSpPr txBox="1"/>
          <p:nvPr/>
        </p:nvSpPr>
        <p:spPr>
          <a:xfrm>
            <a:off x="539552" y="4198461"/>
            <a:ext cx="3744416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2x/9x Ø60 rods/flat bars for clamp load to keep coils together until electromagnetic forces are created</a:t>
            </a:r>
          </a:p>
          <a:p>
            <a:pPr algn="l"/>
            <a:r>
              <a:rPr lang="en-GB" sz="1200" dirty="0"/>
              <a:t>Supports might need active cooling or another solution to guarantee the clamp load during cool down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86D78A2-0A62-EC82-B130-99EA81281A72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2411760" y="3291830"/>
            <a:ext cx="194950" cy="9066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EC64F9A-E495-5D57-DF67-AB6378D5A283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1292591" y="3219822"/>
            <a:ext cx="1119169" cy="9786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82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7">
            <a:extLst>
              <a:ext uri="{FF2B5EF4-FFF2-40B4-BE49-F238E27FC236}">
                <a16:creationId xmlns:a16="http://schemas.microsoft.com/office/drawing/2014/main" id="{5CE9B5D2-4D54-9794-4259-1485226713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51520" y="1192008"/>
            <a:ext cx="3413543" cy="2967157"/>
          </a:xfrm>
          <a:prstGeom prst="rect">
            <a:avLst/>
          </a:prstGeom>
          <a:noFill/>
        </p:spPr>
      </p:pic>
      <p:pic>
        <p:nvPicPr>
          <p:cNvPr id="6" name="Content Placeholder 9">
            <a:extLst>
              <a:ext uri="{FF2B5EF4-FFF2-40B4-BE49-F238E27FC236}">
                <a16:creationId xmlns:a16="http://schemas.microsoft.com/office/drawing/2014/main" id="{E7D09F98-A611-768E-C12E-1F1162E12E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240961" y="953639"/>
            <a:ext cx="3283268" cy="172194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A1582E-F485-045E-4491-08BAB0A58D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A3D35FE-B17E-9FBE-E4A9-49C78E287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assembly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0D9190-2E5F-2B1D-118A-EF26412D9B47}"/>
              </a:ext>
            </a:extLst>
          </p:cNvPr>
          <p:cNvSpPr txBox="1"/>
          <p:nvPr/>
        </p:nvSpPr>
        <p:spPr>
          <a:xfrm>
            <a:off x="539552" y="4198461"/>
            <a:ext cx="3744416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2x/9x Ø60 rods/flat bars for clamp load to keep coils together until electromagnetic forces are created</a:t>
            </a:r>
          </a:p>
          <a:p>
            <a:pPr algn="l"/>
            <a:r>
              <a:rPr lang="en-GB" sz="1200" dirty="0"/>
              <a:t>Supports might need active cooling or another solution to guarantee the clamp load during cool down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FC5F72-604E-CE1D-C88E-36BAC4D3A161}"/>
              </a:ext>
            </a:extLst>
          </p:cNvPr>
          <p:cNvSpPr txBox="1"/>
          <p:nvPr/>
        </p:nvSpPr>
        <p:spPr>
          <a:xfrm>
            <a:off x="3932975" y="2021054"/>
            <a:ext cx="12961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dirty="0"/>
              <a:t>Beam for support interface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85A2313-34C8-4D59-5AF5-1348C7329CB4}"/>
              </a:ext>
            </a:extLst>
          </p:cNvPr>
          <p:cNvCxnSpPr>
            <a:stCxn id="10" idx="3"/>
          </p:cNvCxnSpPr>
          <p:nvPr/>
        </p:nvCxnSpPr>
        <p:spPr>
          <a:xfrm flipV="1">
            <a:off x="5229119" y="2021054"/>
            <a:ext cx="639025" cy="184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86D78A2-0A62-EC82-B130-99EA81281A72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2411760" y="3291830"/>
            <a:ext cx="194950" cy="9066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EC64F9A-E495-5D57-DF67-AB6378D5A283}"/>
              </a:ext>
            </a:extLst>
          </p:cNvPr>
          <p:cNvCxnSpPr>
            <a:cxnSpLocks/>
            <a:stCxn id="8" idx="0"/>
          </p:cNvCxnSpPr>
          <p:nvPr/>
        </p:nvCxnSpPr>
        <p:spPr>
          <a:xfrm flipH="1" flipV="1">
            <a:off x="1292591" y="3219822"/>
            <a:ext cx="1119169" cy="9786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2473104"/>
      </p:ext>
    </p:extLst>
  </p:cSld>
  <p:clrMapOvr>
    <a:masterClrMapping/>
  </p:clrMapOvr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106367</TotalTime>
  <Words>1755</Words>
  <Application>Microsoft Office PowerPoint</Application>
  <PresentationFormat>On-screen Show (16:9)</PresentationFormat>
  <Paragraphs>258</Paragraphs>
  <Slides>29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Arial Narrow</vt:lpstr>
      <vt:lpstr>Calibri</vt:lpstr>
      <vt:lpstr>Wingdings</vt:lpstr>
      <vt:lpstr>1_IMCC - 1</vt:lpstr>
      <vt:lpstr>Overall integration of target solenoid shielding and cryostats</vt:lpstr>
      <vt:lpstr>OUTLINE </vt:lpstr>
      <vt:lpstr>Introduction </vt:lpstr>
      <vt:lpstr>Introduction </vt:lpstr>
      <vt:lpstr>Lay-out overview</vt:lpstr>
      <vt:lpstr>Lay-out overview: Weight</vt:lpstr>
      <vt:lpstr>Lay-out overview: Temperature chart</vt:lpstr>
      <vt:lpstr>Coil assembly</vt:lpstr>
      <vt:lpstr>Coil assembly</vt:lpstr>
      <vt:lpstr>Coil assembly</vt:lpstr>
      <vt:lpstr>Coil assembly</vt:lpstr>
      <vt:lpstr>Coil assembly supporting</vt:lpstr>
      <vt:lpstr>Coil assembly supporting</vt:lpstr>
      <vt:lpstr>Coil assembly supporting</vt:lpstr>
      <vt:lpstr>Cryostat supports</vt:lpstr>
      <vt:lpstr>Cryostat supports</vt:lpstr>
      <vt:lpstr>Cryostat supports</vt:lpstr>
      <vt:lpstr>Coil gap</vt:lpstr>
      <vt:lpstr>Tungsten shield</vt:lpstr>
      <vt:lpstr>Tungsten shield</vt:lpstr>
      <vt:lpstr>Tungsten shield</vt:lpstr>
      <vt:lpstr>Target and beam vacuum</vt:lpstr>
      <vt:lpstr>Magnetic shielding</vt:lpstr>
      <vt:lpstr>Tunnel – first look</vt:lpstr>
      <vt:lpstr>Installation</vt:lpstr>
      <vt:lpstr>Installation</vt:lpstr>
      <vt:lpstr>Installation</vt:lpstr>
      <vt:lpstr>Conclusions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Carlotta Accettura</cp:lastModifiedBy>
  <cp:revision>1554</cp:revision>
  <cp:lastPrinted>2022-10-12T13:11:03Z</cp:lastPrinted>
  <dcterms:created xsi:type="dcterms:W3CDTF">2021-05-17T12:13:58Z</dcterms:created>
  <dcterms:modified xsi:type="dcterms:W3CDTF">2023-06-20T04:55:02Z</dcterms:modified>
</cp:coreProperties>
</file>