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7"/>
  </p:notesMasterIdLst>
  <p:handoutMasterIdLst>
    <p:handoutMasterId r:id="rId28"/>
  </p:handoutMasterIdLst>
  <p:sldIdLst>
    <p:sldId id="257" r:id="rId3"/>
    <p:sldId id="288" r:id="rId4"/>
    <p:sldId id="311" r:id="rId5"/>
    <p:sldId id="327" r:id="rId6"/>
    <p:sldId id="337" r:id="rId7"/>
    <p:sldId id="340" r:id="rId8"/>
    <p:sldId id="306" r:id="rId9"/>
    <p:sldId id="310" r:id="rId10"/>
    <p:sldId id="335" r:id="rId11"/>
    <p:sldId id="312" r:id="rId12"/>
    <p:sldId id="342" r:id="rId13"/>
    <p:sldId id="293" r:id="rId14"/>
    <p:sldId id="295" r:id="rId15"/>
    <p:sldId id="328" r:id="rId16"/>
    <p:sldId id="315" r:id="rId17"/>
    <p:sldId id="336" r:id="rId18"/>
    <p:sldId id="339" r:id="rId19"/>
    <p:sldId id="334" r:id="rId20"/>
    <p:sldId id="343" r:id="rId21"/>
    <p:sldId id="267" r:id="rId22"/>
    <p:sldId id="317" r:id="rId23"/>
    <p:sldId id="329" r:id="rId24"/>
    <p:sldId id="302" r:id="rId25"/>
    <p:sldId id="333" r:id="rId2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66"/>
    <a:srgbClr val="007434"/>
    <a:srgbClr val="105268"/>
    <a:srgbClr val="996633"/>
    <a:srgbClr val="E5F4D4"/>
    <a:srgbClr val="F2F2F2"/>
    <a:srgbClr val="F3D7E1"/>
    <a:srgbClr val="F0D1FF"/>
    <a:srgbClr val="CBE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558" autoAdjust="0"/>
  </p:normalViewPr>
  <p:slideViewPr>
    <p:cSldViewPr snapToObjects="1" showGuides="1">
      <p:cViewPr varScale="1">
        <p:scale>
          <a:sx n="133" d="100"/>
          <a:sy n="133" d="100"/>
        </p:scale>
        <p:origin x="642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20/06/2023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20/06/2023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6034/contributions/4939053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56505/contributions/5277355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849960" y="4155926"/>
            <a:ext cx="5042520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</a:t>
            </a:r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Rui Franqueira Ximenes (CERN-SY-STI-TCD)</a:t>
            </a:r>
          </a:p>
          <a:p>
            <a:pPr algn="r"/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M. Calviani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,</a:t>
            </a:r>
            <a:r>
              <a:rPr lang="it-IT" sz="1600" b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F. Saura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de-DE" sz="1600" b="1" dirty="0">
                <a:solidFill>
                  <a:schemeClr val="bg1"/>
                </a:solidFill>
                <a:latin typeface="Arial Narrow"/>
                <a:cs typeface="Arial Narrow"/>
              </a:rPr>
              <a:t>, Christophe Y. Mucher</a:t>
            </a:r>
            <a:r>
              <a:rPr lang="de-DE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de-DE" sz="1600" b="1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</a:p>
          <a:p>
            <a:pPr algn="r"/>
            <a:r>
              <a:rPr lang="de-DE" sz="1600" b="1" dirty="0">
                <a:solidFill>
                  <a:schemeClr val="bg1"/>
                </a:solidFill>
                <a:latin typeface="Arial Narrow"/>
                <a:cs typeface="Arial Narrow"/>
              </a:rPr>
              <a:t>Anton Lechner, </a:t>
            </a:r>
            <a:r>
              <a:rPr lang="it-IT" sz="1600" b="1" dirty="0">
                <a:solidFill>
                  <a:schemeClr val="bg1"/>
                </a:solidFill>
                <a:latin typeface="Arial Narrow"/>
                <a:cs typeface="Arial Narrow"/>
              </a:rPr>
              <a:t>Daniele Calzolari</a:t>
            </a:r>
            <a:b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050" dirty="0">
                <a:solidFill>
                  <a:schemeClr val="bg1"/>
                </a:solidFill>
                <a:latin typeface="Arial Narrow"/>
                <a:cs typeface="Arial Narrow"/>
              </a:rPr>
              <a:t>CERN – Systems Department, Sources Targets Interaction (STI), Targets Collimators Dumps (TCD)</a:t>
            </a:r>
          </a:p>
        </p:txBody>
      </p:sp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IMCC Annual Meeting 2023 - Orsay</a:t>
            </a:r>
            <a:br>
              <a:rPr lang="en-GB" dirty="0"/>
            </a:br>
            <a: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Design of the target system and shielding</a:t>
            </a:r>
            <a:b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</a:b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" name="ZoneTexte 86">
            <a:extLst>
              <a:ext uri="{FF2B5EF4-FFF2-40B4-BE49-F238E27FC236}">
                <a16:creationId xmlns:a16="http://schemas.microsoft.com/office/drawing/2014/main" id="{14B01FEF-2568-6FA8-8D42-C655D74E04EF}"/>
              </a:ext>
            </a:extLst>
          </p:cNvPr>
          <p:cNvSpPr txBox="1"/>
          <p:nvPr/>
        </p:nvSpPr>
        <p:spPr>
          <a:xfrm>
            <a:off x="152729" y="4747796"/>
            <a:ext cx="107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2023/06/20</a:t>
            </a:r>
            <a:endParaRPr lang="en-GB" sz="16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726782" cy="3743672"/>
          </a:xfrm>
        </p:spPr>
        <p:txBody>
          <a:bodyPr/>
          <a:lstStyle/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these beam parameters, C-Target seems feasible. </a:t>
            </a:r>
          </a:p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However, for the </a:t>
            </a:r>
            <a:r>
              <a:rPr lang="en-US" sz="18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p+ beam window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Fatigue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extensive load cycles to be experienced by the target &amp; windows (10</a:t>
            </a:r>
            <a:r>
              <a:rPr lang="en-US" sz="18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/y) at very high temperature.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DPA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&gt;&gt;1 dpa levels on the beam windows.</a:t>
            </a:r>
          </a:p>
          <a:p>
            <a:pPr marL="742950" lvl="2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Possible strategies: windowless, blown-up beam somewhere upstream, dual bunch, rotating window “dilution”, frequent window exchange.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 power deposition: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50-650 W (0.1 – 1 mm)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windows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A89B5D9-18B1-E2C2-071B-7283B8355C8C}"/>
              </a:ext>
            </a:extLst>
          </p:cNvPr>
          <p:cNvSpPr/>
          <p:nvPr/>
        </p:nvSpPr>
        <p:spPr>
          <a:xfrm>
            <a:off x="2960736" y="987574"/>
            <a:ext cx="2223246" cy="216024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Carbon Target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ABFEBB-AF11-6D00-8538-A2956423DE9D}"/>
              </a:ext>
            </a:extLst>
          </p:cNvPr>
          <p:cNvSpPr txBox="1"/>
          <p:nvPr/>
        </p:nvSpPr>
        <p:spPr>
          <a:xfrm>
            <a:off x="5573176" y="1011056"/>
            <a:ext cx="3264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DPA on proton beam window.</a:t>
            </a:r>
          </a:p>
          <a:p>
            <a:r>
              <a:rPr lang="en-GB" sz="1400" i="1" dirty="0" err="1">
                <a:solidFill>
                  <a:schemeClr val="accent3"/>
                </a:solidFill>
              </a:rPr>
              <a:t>Ti</a:t>
            </a:r>
            <a:r>
              <a:rPr lang="en-GB" sz="1400" i="1" dirty="0">
                <a:solidFill>
                  <a:schemeClr val="accent3"/>
                </a:solidFill>
              </a:rPr>
              <a:t>, 2 MW, 200 days of operation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B504A-3DD7-1119-2B93-6B7424992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534276"/>
            <a:ext cx="2682112" cy="2034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CA530F3-EC1D-8C5A-1A11-B301C218BEAA}"/>
              </a:ext>
            </a:extLst>
          </p:cNvPr>
          <p:cNvSpPr txBox="1"/>
          <p:nvPr/>
        </p:nvSpPr>
        <p:spPr>
          <a:xfrm>
            <a:off x="5652120" y="3783832"/>
            <a:ext cx="33843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DPA on proton beam window.</a:t>
            </a:r>
          </a:p>
          <a:p>
            <a:r>
              <a:rPr lang="en-GB" sz="1400" i="1" dirty="0">
                <a:solidFill>
                  <a:schemeClr val="accent3"/>
                </a:solidFill>
              </a:rPr>
              <a:t>Be, 2 MW, 200 days of operation is approximately 50x lower! Work on going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6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windows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0D3B7EDC-9FA2-6CBA-296C-5A3C78133CF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F16095-1492-202F-E0D0-243CF2EA2AEC}"/>
              </a:ext>
            </a:extLst>
          </p:cNvPr>
          <p:cNvSpPr txBox="1"/>
          <p:nvPr/>
        </p:nvSpPr>
        <p:spPr bwMode="auto">
          <a:xfrm>
            <a:off x="300337" y="1108792"/>
            <a:ext cx="55136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P+window</a:t>
            </a:r>
            <a:endParaRPr lang="en-US" b="1" u="sng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Location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: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P+ window outside cryostat assembly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More accessibility for maintenance, replacement,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etc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Beam dilution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Mechanical dilution (window moves periodically)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Beam position change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Wide beam spot size. How much is reasonable?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Multi bunch pulse?</a:t>
            </a: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Materials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Low density. Be, Al, Glassy Carbon?</a:t>
            </a:r>
          </a:p>
          <a:p>
            <a:pPr marL="360363" lvl="1" indent="-9366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Radiation damage robustness. Inconel 718 ?</a:t>
            </a:r>
          </a:p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Cooling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Dedicated, shared with Target?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8798E2-58BA-E952-0888-676344CCAE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9764"/>
          <a:stretch/>
        </p:blipFill>
        <p:spPr>
          <a:xfrm>
            <a:off x="5993318" y="616182"/>
            <a:ext cx="3056639" cy="417047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9266979-B46A-AE71-1CBE-71855F5A0E5D}"/>
              </a:ext>
            </a:extLst>
          </p:cNvPr>
          <p:cNvGrpSpPr/>
          <p:nvPr/>
        </p:nvGrpSpPr>
        <p:grpSpPr>
          <a:xfrm>
            <a:off x="5181560" y="3198708"/>
            <a:ext cx="3279245" cy="1831499"/>
            <a:chOff x="4461102" y="3057986"/>
            <a:chExt cx="3279245" cy="184619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7028895-CE5A-FE44-C2C6-E38DCC2F0CB9}"/>
                </a:ext>
              </a:extLst>
            </p:cNvPr>
            <p:cNvSpPr/>
            <p:nvPr/>
          </p:nvSpPr>
          <p:spPr>
            <a:xfrm>
              <a:off x="4461102" y="3057986"/>
              <a:ext cx="3279245" cy="1846199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 w="28575">
              <a:solidFill>
                <a:schemeClr val="accent1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7C43889-2878-E26A-6C31-84A1908EBAED}"/>
                </a:ext>
              </a:extLst>
            </p:cNvPr>
            <p:cNvGrpSpPr/>
            <p:nvPr/>
          </p:nvGrpSpPr>
          <p:grpSpPr>
            <a:xfrm>
              <a:off x="4461102" y="3165658"/>
              <a:ext cx="3107166" cy="1661682"/>
              <a:chOff x="-55304" y="1708054"/>
              <a:chExt cx="4540601" cy="242826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8C059C9-C6AA-D095-61D6-33CFD0497EBD}"/>
                  </a:ext>
                </a:extLst>
              </p:cNvPr>
              <p:cNvGrpSpPr/>
              <p:nvPr/>
            </p:nvGrpSpPr>
            <p:grpSpPr>
              <a:xfrm>
                <a:off x="-55304" y="1708054"/>
                <a:ext cx="4540601" cy="2428268"/>
                <a:chOff x="1390549" y="1727658"/>
                <a:chExt cx="4540601" cy="2428268"/>
              </a:xfrm>
            </p:grpSpPr>
            <p:sp>
              <p:nvSpPr>
                <p:cNvPr id="9" name="Isosceles Triangle 8">
                  <a:extLst>
                    <a:ext uri="{FF2B5EF4-FFF2-40B4-BE49-F238E27FC236}">
                      <a16:creationId xmlns:a16="http://schemas.microsoft.com/office/drawing/2014/main" id="{822A5047-B754-4819-7D23-6EF3B5AA4967}"/>
                    </a:ext>
                  </a:extLst>
                </p:cNvPr>
                <p:cNvSpPr/>
                <p:nvPr/>
              </p:nvSpPr>
              <p:spPr>
                <a:xfrm rot="5400000">
                  <a:off x="2238546" y="2323145"/>
                  <a:ext cx="1368152" cy="1864196"/>
                </a:xfrm>
                <a:prstGeom prst="triangl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ectangle: Rounded Corners 9">
                  <a:extLst>
                    <a:ext uri="{FF2B5EF4-FFF2-40B4-BE49-F238E27FC236}">
                      <a16:creationId xmlns:a16="http://schemas.microsoft.com/office/drawing/2014/main" id="{6C59FB29-43AD-1DCA-9855-8937D97FE066}"/>
                    </a:ext>
                  </a:extLst>
                </p:cNvPr>
                <p:cNvSpPr/>
                <p:nvPr/>
              </p:nvSpPr>
              <p:spPr>
                <a:xfrm>
                  <a:off x="3707904" y="3151820"/>
                  <a:ext cx="2223246" cy="21602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latin typeface="Arial Narrow" panose="020B0606020202030204" pitchFamily="34" charset="0"/>
                    </a:rPr>
                    <a:t>Carbon Target</a:t>
                  </a:r>
                  <a:endParaRPr lang="en-GB" sz="1400" dirty="0">
                    <a:latin typeface="Arial Narrow" panose="020B0606020202030204" pitchFamily="34" charset="0"/>
                  </a:endParaRPr>
                </a:p>
              </p:txBody>
            </p:sp>
            <p:cxnSp>
              <p:nvCxnSpPr>
                <p:cNvPr id="11" name="Straight Arrow Connector 10">
                  <a:extLst>
                    <a:ext uri="{FF2B5EF4-FFF2-40B4-BE49-F238E27FC236}">
                      <a16:creationId xmlns:a16="http://schemas.microsoft.com/office/drawing/2014/main" id="{5CC0FA8E-F1DE-51C6-3577-7544B0A0D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270101" y="3251237"/>
                  <a:ext cx="571303" cy="4006"/>
                </a:xfrm>
                <a:prstGeom prst="straightConnector1">
                  <a:avLst/>
                </a:prstGeom>
                <a:ln w="57150">
                  <a:solidFill>
                    <a:srgbClr val="C00000"/>
                  </a:solidFill>
                  <a:tailEnd type="stealth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394E9D6A-FECA-296C-26AC-9F795C9FD7C6}"/>
                    </a:ext>
                  </a:extLst>
                </p:cNvPr>
                <p:cNvSpPr/>
                <p:nvPr/>
              </p:nvSpPr>
              <p:spPr>
                <a:xfrm>
                  <a:off x="2331942" y="2975223"/>
                  <a:ext cx="288032" cy="2360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400" i="1" dirty="0">
                      <a:solidFill>
                        <a:schemeClr val="tx1"/>
                      </a:solidFill>
                    </a:rPr>
                    <a:t>P+</a:t>
                  </a:r>
                  <a:endParaRPr lang="en-GB" sz="1400" i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7C6437E6-DD0F-BB72-56D0-5A196C3A759D}"/>
                    </a:ext>
                  </a:extLst>
                </p:cNvPr>
                <p:cNvCxnSpPr/>
                <p:nvPr/>
              </p:nvCxnSpPr>
              <p:spPr>
                <a:xfrm>
                  <a:off x="2123728" y="2283718"/>
                  <a:ext cx="0" cy="1872208"/>
                </a:xfrm>
                <a:prstGeom prst="line">
                  <a:avLst/>
                </a:prstGeom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3898BAEF-CECC-DB78-BA7C-E78510D7A9FB}"/>
                    </a:ext>
                  </a:extLst>
                </p:cNvPr>
                <p:cNvSpPr/>
                <p:nvPr/>
              </p:nvSpPr>
              <p:spPr>
                <a:xfrm>
                  <a:off x="1390549" y="1727658"/>
                  <a:ext cx="1450857" cy="3948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400" i="1" dirty="0">
                      <a:solidFill>
                        <a:schemeClr val="accent5"/>
                      </a:solidFill>
                    </a:rPr>
                    <a:t>Beam window</a:t>
                  </a:r>
                  <a:endParaRPr lang="en-GB" sz="1400" i="1" dirty="0">
                    <a:solidFill>
                      <a:schemeClr val="accent5"/>
                    </a:solidFill>
                  </a:endParaRPr>
                </a:p>
              </p:txBody>
            </p:sp>
          </p:grp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2F963813-4F15-304B-0F24-92654459F57F}"/>
                  </a:ext>
                </a:extLst>
              </p:cNvPr>
              <p:cNvSpPr/>
              <p:nvPr/>
            </p:nvSpPr>
            <p:spPr>
              <a:xfrm>
                <a:off x="952265" y="3770903"/>
                <a:ext cx="941819" cy="2360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400" i="1" dirty="0">
                    <a:solidFill>
                      <a:schemeClr val="tx1"/>
                    </a:solidFill>
                  </a:rPr>
                  <a:t>……</a:t>
                </a:r>
                <a:endParaRPr lang="en-GB" sz="1400" i="1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1AEA479-4921-95CC-C1A5-13CAED21AA61}"/>
              </a:ext>
            </a:extLst>
          </p:cNvPr>
          <p:cNvGrpSpPr/>
          <p:nvPr/>
        </p:nvGrpSpPr>
        <p:grpSpPr>
          <a:xfrm>
            <a:off x="5803001" y="358424"/>
            <a:ext cx="1718636" cy="1728066"/>
            <a:chOff x="4994170" y="481583"/>
            <a:chExt cx="1718636" cy="172806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0B3C52A-A3A8-946A-E012-C9C99FB7CDB8}"/>
                </a:ext>
              </a:extLst>
            </p:cNvPr>
            <p:cNvSpPr/>
            <p:nvPr/>
          </p:nvSpPr>
          <p:spPr>
            <a:xfrm>
              <a:off x="4994170" y="481583"/>
              <a:ext cx="1718636" cy="1728066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 w="28575">
              <a:solidFill>
                <a:schemeClr val="accent1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B4D680CC-77D4-C1D9-86A8-CEC5BFC3E8B8}"/>
                </a:ext>
              </a:extLst>
            </p:cNvPr>
            <p:cNvGrpSpPr/>
            <p:nvPr/>
          </p:nvGrpSpPr>
          <p:grpSpPr>
            <a:xfrm>
              <a:off x="5308758" y="733469"/>
              <a:ext cx="1189751" cy="1319106"/>
              <a:chOff x="300337" y="3341571"/>
              <a:chExt cx="1532839" cy="1699496"/>
            </a:xfrm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04BAAB9E-03E9-2E25-1C49-961EB5F5EB46}"/>
                  </a:ext>
                </a:extLst>
              </p:cNvPr>
              <p:cNvSpPr/>
              <p:nvPr/>
            </p:nvSpPr>
            <p:spPr>
              <a:xfrm rot="10800000">
                <a:off x="962994" y="4527115"/>
                <a:ext cx="99319" cy="488148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2D7329B1-B554-DF89-49CB-869DD29CD615}"/>
                  </a:ext>
                </a:extLst>
              </p:cNvPr>
              <p:cNvGrpSpPr/>
              <p:nvPr/>
            </p:nvGrpSpPr>
            <p:grpSpPr>
              <a:xfrm>
                <a:off x="300337" y="3341571"/>
                <a:ext cx="1490500" cy="1281166"/>
                <a:chOff x="489195" y="3355069"/>
                <a:chExt cx="1490500" cy="1281166"/>
              </a:xfrm>
            </p:grpSpPr>
            <p:sp>
              <p:nvSpPr>
                <p:cNvPr id="39" name="Rectangle: Rounded Corners 38">
                  <a:extLst>
                    <a:ext uri="{FF2B5EF4-FFF2-40B4-BE49-F238E27FC236}">
                      <a16:creationId xmlns:a16="http://schemas.microsoft.com/office/drawing/2014/main" id="{015F0A4B-9580-E791-99C2-4180F59EB6F8}"/>
                    </a:ext>
                  </a:extLst>
                </p:cNvPr>
                <p:cNvSpPr/>
                <p:nvPr/>
              </p:nvSpPr>
              <p:spPr>
                <a:xfrm rot="5400000">
                  <a:off x="593862" y="3250402"/>
                  <a:ext cx="1281166" cy="1490500"/>
                </a:xfrm>
                <a:prstGeom prst="roundRect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C961756B-59B1-90BF-7ABB-A7BF3B4A3D7C}"/>
                    </a:ext>
                  </a:extLst>
                </p:cNvPr>
                <p:cNvSpPr/>
                <p:nvPr/>
              </p:nvSpPr>
              <p:spPr>
                <a:xfrm>
                  <a:off x="664854" y="3403439"/>
                  <a:ext cx="1177765" cy="1177765"/>
                </a:xfrm>
                <a:prstGeom prst="ellipse">
                  <a:avLst/>
                </a:prstGeom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AF425B55-0066-22C2-8A53-FFBBE74E2402}"/>
                    </a:ext>
                  </a:extLst>
                </p:cNvPr>
                <p:cNvSpPr/>
                <p:nvPr/>
              </p:nvSpPr>
              <p:spPr>
                <a:xfrm>
                  <a:off x="1020599" y="3717226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A1EEBE1F-0537-53AA-76B3-09BBF6103707}"/>
                    </a:ext>
                  </a:extLst>
                </p:cNvPr>
                <p:cNvSpPr/>
                <p:nvPr/>
              </p:nvSpPr>
              <p:spPr>
                <a:xfrm>
                  <a:off x="1151852" y="3717226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09C9E71D-1AE6-8836-C145-22630638F161}"/>
                    </a:ext>
                  </a:extLst>
                </p:cNvPr>
                <p:cNvSpPr/>
                <p:nvPr/>
              </p:nvSpPr>
              <p:spPr>
                <a:xfrm>
                  <a:off x="1277023" y="3717226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E009229D-BF1F-E913-8ADE-7A57317EC113}"/>
                    </a:ext>
                  </a:extLst>
                </p:cNvPr>
                <p:cNvSpPr/>
                <p:nvPr/>
              </p:nvSpPr>
              <p:spPr>
                <a:xfrm>
                  <a:off x="1020599" y="3855881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024CA280-2C5A-F1C8-1AAB-3975088DFF11}"/>
                    </a:ext>
                  </a:extLst>
                </p:cNvPr>
                <p:cNvSpPr/>
                <p:nvPr/>
              </p:nvSpPr>
              <p:spPr>
                <a:xfrm>
                  <a:off x="1151852" y="3855881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88181787-646F-1DD8-555A-A05554041784}"/>
                    </a:ext>
                  </a:extLst>
                </p:cNvPr>
                <p:cNvSpPr/>
                <p:nvPr/>
              </p:nvSpPr>
              <p:spPr>
                <a:xfrm>
                  <a:off x="1277023" y="3855881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D29F04C3-069F-8C3F-8DDE-8C896F0F40DA}"/>
                    </a:ext>
                  </a:extLst>
                </p:cNvPr>
                <p:cNvSpPr/>
                <p:nvPr/>
              </p:nvSpPr>
              <p:spPr>
                <a:xfrm>
                  <a:off x="1020599" y="3994536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2E726ED6-F47C-35B6-0C5D-A5C522D4C99E}"/>
                    </a:ext>
                  </a:extLst>
                </p:cNvPr>
                <p:cNvSpPr/>
                <p:nvPr/>
              </p:nvSpPr>
              <p:spPr>
                <a:xfrm>
                  <a:off x="1151852" y="3994536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841DFCA9-01EB-680E-F4E0-DCFEF9B5A0E3}"/>
                    </a:ext>
                  </a:extLst>
                </p:cNvPr>
                <p:cNvSpPr/>
                <p:nvPr/>
              </p:nvSpPr>
              <p:spPr>
                <a:xfrm>
                  <a:off x="1277023" y="3994536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2A46007D-F356-DCB7-7136-0DF028D52733}"/>
                    </a:ext>
                  </a:extLst>
                </p:cNvPr>
                <p:cNvSpPr/>
                <p:nvPr/>
              </p:nvSpPr>
              <p:spPr>
                <a:xfrm>
                  <a:off x="1393856" y="3718342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37E90AC3-E008-8DC3-17D5-3495C180E496}"/>
                    </a:ext>
                  </a:extLst>
                </p:cNvPr>
                <p:cNvSpPr/>
                <p:nvPr/>
              </p:nvSpPr>
              <p:spPr>
                <a:xfrm>
                  <a:off x="1393856" y="3856997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6E005D4E-7DDB-05B8-28C9-0D994942EF7D}"/>
                    </a:ext>
                  </a:extLst>
                </p:cNvPr>
                <p:cNvSpPr/>
                <p:nvPr/>
              </p:nvSpPr>
              <p:spPr>
                <a:xfrm>
                  <a:off x="1393856" y="3995652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50C084CD-BDBA-55C7-EBCD-02C68C2A7B2A}"/>
                    </a:ext>
                  </a:extLst>
                </p:cNvPr>
                <p:cNvSpPr/>
                <p:nvPr/>
              </p:nvSpPr>
              <p:spPr>
                <a:xfrm>
                  <a:off x="1020599" y="4144615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006C4C01-E610-1229-88E5-2DC8A0549DED}"/>
                    </a:ext>
                  </a:extLst>
                </p:cNvPr>
                <p:cNvSpPr/>
                <p:nvPr/>
              </p:nvSpPr>
              <p:spPr>
                <a:xfrm>
                  <a:off x="1151852" y="4144615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6B659EF1-036A-ABA6-4D9B-4DDA2B79EFD7}"/>
                    </a:ext>
                  </a:extLst>
                </p:cNvPr>
                <p:cNvSpPr/>
                <p:nvPr/>
              </p:nvSpPr>
              <p:spPr>
                <a:xfrm>
                  <a:off x="1277023" y="4144615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64C0FB48-891B-9648-ED08-A59253E46EB7}"/>
                    </a:ext>
                  </a:extLst>
                </p:cNvPr>
                <p:cNvSpPr/>
                <p:nvPr/>
              </p:nvSpPr>
              <p:spPr>
                <a:xfrm>
                  <a:off x="1393856" y="4145731"/>
                  <a:ext cx="73464" cy="73464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818DA755-41D6-CB19-213B-9775A1D8FA11}"/>
                  </a:ext>
                </a:extLst>
              </p:cNvPr>
              <p:cNvSpPr/>
              <p:nvPr/>
            </p:nvSpPr>
            <p:spPr>
              <a:xfrm rot="5400000">
                <a:off x="1272189" y="4480080"/>
                <a:ext cx="103941" cy="1018033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259C3AC-16B8-FC27-8BCC-043694BDBCC5}"/>
                  </a:ext>
                </a:extLst>
              </p:cNvPr>
              <p:cNvCxnSpPr/>
              <p:nvPr/>
            </p:nvCxnSpPr>
            <p:spPr>
              <a:xfrm flipH="1">
                <a:off x="1137400" y="4832288"/>
                <a:ext cx="65343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B6B81423-8C8F-50CE-49C0-B676E4F51B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6333" y="4636169"/>
                <a:ext cx="0" cy="4048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4E1FAF5-73EB-4765-990A-A4ACA7CBB7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41730" y="3668452"/>
                <a:ext cx="0" cy="144016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D8EA496C-C896-C4C2-9922-0CBF315665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7730" y="3740460"/>
                <a:ext cx="108000" cy="0"/>
              </a:xfrm>
              <a:prstGeom prst="line">
                <a:avLst/>
              </a:pr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E9830F6D-0650-F5CE-ECB3-EB98DE13669B}"/>
              </a:ext>
            </a:extLst>
          </p:cNvPr>
          <p:cNvSpPr/>
          <p:nvPr/>
        </p:nvSpPr>
        <p:spPr>
          <a:xfrm>
            <a:off x="5945510" y="2355726"/>
            <a:ext cx="1074762" cy="706244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F81683A-276E-0ABB-41F9-4078AAC34F04}"/>
              </a:ext>
            </a:extLst>
          </p:cNvPr>
          <p:cNvCxnSpPr>
            <a:stCxn id="36" idx="0"/>
            <a:endCxn id="20" idx="2"/>
          </p:cNvCxnSpPr>
          <p:nvPr/>
        </p:nvCxnSpPr>
        <p:spPr>
          <a:xfrm flipV="1">
            <a:off x="6482891" y="2086490"/>
            <a:ext cx="179428" cy="269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53E8CC1-3B34-5551-AC45-CEC6D790D420}"/>
              </a:ext>
            </a:extLst>
          </p:cNvPr>
          <p:cNvCxnSpPr>
            <a:stCxn id="36" idx="2"/>
          </p:cNvCxnSpPr>
          <p:nvPr/>
        </p:nvCxnSpPr>
        <p:spPr>
          <a:xfrm>
            <a:off x="6482891" y="3061970"/>
            <a:ext cx="29546" cy="1367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88F220A-02F7-AB9E-7F54-642AE15E9C39}"/>
              </a:ext>
            </a:extLst>
          </p:cNvPr>
          <p:cNvCxnSpPr/>
          <p:nvPr/>
        </p:nvCxnSpPr>
        <p:spPr>
          <a:xfrm>
            <a:off x="6576353" y="3677179"/>
            <a:ext cx="0" cy="12709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D9183ED1-2ECD-7D12-EAF1-561699717605}"/>
              </a:ext>
            </a:extLst>
          </p:cNvPr>
          <p:cNvSpPr/>
          <p:nvPr/>
        </p:nvSpPr>
        <p:spPr>
          <a:xfrm>
            <a:off x="6164021" y="3366556"/>
            <a:ext cx="992832" cy="26803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i="1" dirty="0">
                <a:solidFill>
                  <a:schemeClr val="accent5"/>
                </a:solidFill>
              </a:rPr>
              <a:t>Cryostat</a:t>
            </a:r>
            <a:endParaRPr lang="en-GB" sz="1400" i="1" dirty="0">
              <a:solidFill>
                <a:schemeClr val="accent5"/>
              </a:solidFill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492B789D-1548-F104-558E-C700DC243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844" y="4450796"/>
            <a:ext cx="1301711" cy="58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762872" cy="3536156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chemeClr val="tx2"/>
                </a:solidFill>
              </a:rPr>
              <a:t>Energy deposition</a:t>
            </a:r>
          </a:p>
          <a:p>
            <a:r>
              <a:rPr lang="en-GB" sz="2000" dirty="0">
                <a:solidFill>
                  <a:schemeClr val="tx2"/>
                </a:solidFill>
              </a:rPr>
              <a:t>The energy deposited on the target is only 5.6 % (D30xL800 mm) of the total beam power</a:t>
            </a:r>
          </a:p>
          <a:p>
            <a:r>
              <a:rPr lang="en-GB" sz="2000" dirty="0">
                <a:solidFill>
                  <a:schemeClr val="tx2"/>
                </a:solidFill>
              </a:rPr>
              <a:t>Most of the thermal energy is deposited on the shielding (33.7 %).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BA1916-5ECA-3D05-413B-C0D4498F5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804"/>
          <a:stretch/>
        </p:blipFill>
        <p:spPr>
          <a:xfrm>
            <a:off x="5220072" y="1570836"/>
            <a:ext cx="3398912" cy="24077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034AD4-798E-79CE-49E2-2006D7FABDCB}"/>
              </a:ext>
            </a:extLst>
          </p:cNvPr>
          <p:cNvSpPr txBox="1"/>
          <p:nvPr/>
        </p:nvSpPr>
        <p:spPr>
          <a:xfrm>
            <a:off x="5465671" y="3963928"/>
            <a:ext cx="3383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3"/>
                </a:solidFill>
              </a:rPr>
              <a:t>Power deposition provided by Daniele Calzolari SY-STI-BMI</a:t>
            </a:r>
          </a:p>
          <a:p>
            <a:r>
              <a:rPr lang="en-GB" sz="900" dirty="0">
                <a:solidFill>
                  <a:schemeClr val="accent6">
                    <a:lumMod val="60000"/>
                    <a:lumOff val="40000"/>
                  </a:schemeClr>
                </a:solidFill>
                <a:hlinkClick r:id="rId3"/>
              </a:rPr>
              <a:t>https://indico.cern.ch/event/1176034/contributions/4939053</a:t>
            </a:r>
            <a:r>
              <a:rPr lang="en-GB" sz="9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en-GB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20" name="Table 7">
            <a:extLst>
              <a:ext uri="{FF2B5EF4-FFF2-40B4-BE49-F238E27FC236}">
                <a16:creationId xmlns:a16="http://schemas.microsoft.com/office/drawing/2014/main" id="{523CD084-EFAD-C419-F4BA-77103C93FD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335705"/>
              </p:ext>
            </p:extLst>
          </p:nvPr>
        </p:nvGraphicFramePr>
        <p:xfrm>
          <a:off x="1061848" y="3256311"/>
          <a:ext cx="3409560" cy="153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635">
                  <a:extLst>
                    <a:ext uri="{9D8B030D-6E8A-4147-A177-3AD203B41FA5}">
                      <a16:colId xmlns:a16="http://schemas.microsoft.com/office/drawing/2014/main" val="2330246377"/>
                    </a:ext>
                  </a:extLst>
                </a:gridCol>
                <a:gridCol w="1163125">
                  <a:extLst>
                    <a:ext uri="{9D8B030D-6E8A-4147-A177-3AD203B41FA5}">
                      <a16:colId xmlns:a16="http://schemas.microsoft.com/office/drawing/2014/main" val="3568669698"/>
                    </a:ext>
                  </a:extLst>
                </a:gridCol>
                <a:gridCol w="1356800">
                  <a:extLst>
                    <a:ext uri="{9D8B030D-6E8A-4147-A177-3AD203B41FA5}">
                      <a16:colId xmlns:a16="http://schemas.microsoft.com/office/drawing/2014/main" val="476088231"/>
                    </a:ext>
                  </a:extLst>
                </a:gridCol>
              </a:tblGrid>
              <a:tr h="211981">
                <a:tc>
                  <a:txBody>
                    <a:bodyPr/>
                    <a:lstStyle/>
                    <a:p>
                      <a:r>
                        <a:rPr lang="en-US" sz="1200" dirty="0"/>
                        <a:t>Parameter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Thermal power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% of Beam Power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2029299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Shielding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674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33.7 %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2496437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Target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111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5.6 %</a:t>
                      </a:r>
                      <a:endParaRPr lang="en-GB" sz="1200" b="1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122195077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Ti</a:t>
                      </a:r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Vessel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24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1.2 %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1060445981"/>
                  </a:ext>
                </a:extLst>
              </a:tr>
              <a:tr h="12837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Water*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11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0.6 %</a:t>
                      </a:r>
                      <a:endParaRPr lang="en-GB" sz="1200" dirty="0"/>
                    </a:p>
                  </a:txBody>
                  <a:tcPr marL="18000" marR="18000" marT="18000" marB="18000"/>
                </a:tc>
                <a:extLst>
                  <a:ext uri="{0D108BD9-81ED-4DB2-BD59-A6C34878D82A}">
                    <a16:rowId xmlns:a16="http://schemas.microsoft.com/office/drawing/2014/main" val="3242854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Helium**</a:t>
                      </a: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~0 kW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~0 %</a:t>
                      </a:r>
                      <a:endParaRPr lang="en-GB" sz="1200" dirty="0"/>
                    </a:p>
                  </a:txBody>
                  <a:tcPr marL="18000" marR="18000" marT="18000" marB="1800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6739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TOTAL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~820 kW</a:t>
                      </a: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~41 %</a:t>
                      </a:r>
                      <a:endParaRPr lang="en-GB" sz="1200" dirty="0"/>
                    </a:p>
                  </a:txBody>
                  <a:tcPr marL="18000" marR="18000" marT="18000" marB="1800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18636299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ECFF672E-F420-C40B-7B32-D0396264C1E0}"/>
              </a:ext>
            </a:extLst>
          </p:cNvPr>
          <p:cNvGrpSpPr/>
          <p:nvPr/>
        </p:nvGrpSpPr>
        <p:grpSpPr>
          <a:xfrm>
            <a:off x="211601" y="3219822"/>
            <a:ext cx="3568310" cy="1879115"/>
            <a:chOff x="211601" y="3219822"/>
            <a:chExt cx="3568310" cy="187911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763F2A2-6E87-79DA-F4E5-5530B84890BB}"/>
                </a:ext>
              </a:extLst>
            </p:cNvPr>
            <p:cNvSpPr txBox="1"/>
            <p:nvPr/>
          </p:nvSpPr>
          <p:spPr>
            <a:xfrm>
              <a:off x="1061848" y="4760383"/>
              <a:ext cx="271806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tx2"/>
                  </a:solidFill>
                </a:rPr>
                <a:t>*New baseline is He cooled Target</a:t>
              </a:r>
            </a:p>
            <a:p>
              <a:r>
                <a:rPr lang="en-GB" sz="800" dirty="0">
                  <a:solidFill>
                    <a:schemeClr val="tx2"/>
                  </a:solidFill>
                </a:rPr>
                <a:t>**He coolant of the shielding</a:t>
              </a:r>
              <a:endParaRPr lang="en-GB" sz="200" dirty="0">
                <a:solidFill>
                  <a:schemeClr val="tx2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18D4E8-A046-227E-6292-3263C3D2E07B}"/>
                </a:ext>
              </a:extLst>
            </p:cNvPr>
            <p:cNvSpPr txBox="1"/>
            <p:nvPr/>
          </p:nvSpPr>
          <p:spPr>
            <a:xfrm>
              <a:off x="211601" y="3621949"/>
              <a:ext cx="80279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accent1"/>
                  </a:solidFill>
                </a:rPr>
                <a:t>2 MW</a:t>
              </a:r>
            </a:p>
            <a:p>
              <a:r>
                <a:rPr lang="en-GB" sz="1400" b="1" dirty="0">
                  <a:solidFill>
                    <a:schemeClr val="accent1"/>
                  </a:solidFill>
                </a:rPr>
                <a:t>Beam power</a:t>
              </a:r>
              <a:endParaRPr lang="en-GB" sz="800" b="1" dirty="0">
                <a:solidFill>
                  <a:schemeClr val="accent1"/>
                </a:solidFill>
              </a:endParaRPr>
            </a:p>
          </p:txBody>
        </p:sp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FB4E44AF-149C-CED0-6692-11AA9C981631}"/>
                </a:ext>
              </a:extLst>
            </p:cNvPr>
            <p:cNvSpPr/>
            <p:nvPr/>
          </p:nvSpPr>
          <p:spPr>
            <a:xfrm>
              <a:off x="899592" y="3219822"/>
              <a:ext cx="162256" cy="160588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3742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5194920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Shielding water cooled</a:t>
            </a:r>
          </a:p>
          <a:p>
            <a:r>
              <a:rPr lang="en-US" sz="1800" b="1" dirty="0">
                <a:solidFill>
                  <a:schemeClr val="tx2"/>
                </a:solidFill>
              </a:rPr>
              <a:t>Cooling of the shielding is required but not a showstopper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tx2"/>
                </a:solidFill>
              </a:rPr>
              <a:t>Example of reasonable parameters: </a:t>
            </a:r>
            <a:r>
              <a:rPr lang="en-US" sz="1600" dirty="0">
                <a:solidFill>
                  <a:schemeClr val="tx2"/>
                </a:solidFill>
              </a:rPr>
              <a:t>(</a:t>
            </a:r>
            <a:r>
              <a:rPr lang="en-US" sz="1600" dirty="0">
                <a:solidFill>
                  <a:schemeClr val="accent1"/>
                </a:solidFill>
              </a:rPr>
              <a:t>1.5MW</a:t>
            </a:r>
            <a:r>
              <a:rPr lang="en-US" sz="1600" dirty="0">
                <a:solidFill>
                  <a:schemeClr val="tx2"/>
                </a:solidFill>
              </a:rPr>
              <a:t>, initially study)</a:t>
            </a:r>
          </a:p>
          <a:p>
            <a:pPr marL="0" indent="0">
              <a:buNone/>
            </a:pP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5AD02A-8B48-DF4B-145A-6D00DFE97D33}"/>
              </a:ext>
            </a:extLst>
          </p:cNvPr>
          <p:cNvSpPr txBox="1"/>
          <p:nvPr/>
        </p:nvSpPr>
        <p:spPr>
          <a:xfrm>
            <a:off x="2716952" y="2679416"/>
            <a:ext cx="2736304" cy="88767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400" b="1" dirty="0"/>
              <a:t>Shielding</a:t>
            </a:r>
          </a:p>
          <a:p>
            <a:pPr indent="92075">
              <a:buFont typeface="Arial" panose="020B0604020202020204" pitchFamily="34" charset="0"/>
              <a:buChar char="•"/>
            </a:pPr>
            <a:r>
              <a:rPr lang="en-GB" sz="1400" dirty="0"/>
              <a:t>26 pipes w/ RT water @ 3m/s</a:t>
            </a:r>
          </a:p>
          <a:p>
            <a:pPr indent="92075">
              <a:buFont typeface="Arial" panose="020B0604020202020204" pitchFamily="34" charset="0"/>
              <a:buChar char="•"/>
            </a:pPr>
            <a:r>
              <a:rPr lang="en-GB" sz="1400" dirty="0"/>
              <a:t>max T = 350 °C</a:t>
            </a:r>
          </a:p>
          <a:p>
            <a:pPr indent="92075">
              <a:buFont typeface="Arial" panose="020B0604020202020204" pitchFamily="34" charset="0"/>
              <a:buChar char="•"/>
            </a:pPr>
            <a:r>
              <a:rPr lang="en-GB" sz="1400" dirty="0"/>
              <a:t>External max T = 80 °C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17304C-67D5-A275-D81E-C8FDEECF74A4}"/>
              </a:ext>
            </a:extLst>
          </p:cNvPr>
          <p:cNvSpPr txBox="1"/>
          <p:nvPr/>
        </p:nvSpPr>
        <p:spPr>
          <a:xfrm>
            <a:off x="146666" y="2643758"/>
            <a:ext cx="2518043" cy="9233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400" b="1" dirty="0"/>
              <a:t>Target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Annular RT water @ 3m/s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Max T = 2530 °C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Al vessel max T: of  = 40 °C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F017AF-2B33-60BD-8111-BEE33BCF6744}"/>
              </a:ext>
            </a:extLst>
          </p:cNvPr>
          <p:cNvGrpSpPr/>
          <p:nvPr/>
        </p:nvGrpSpPr>
        <p:grpSpPr>
          <a:xfrm>
            <a:off x="5479171" y="1412363"/>
            <a:ext cx="3456384" cy="3092302"/>
            <a:chOff x="5344740" y="1410903"/>
            <a:chExt cx="3456384" cy="309230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A7F6413-CFC0-8193-190D-09B58ACA8C62}"/>
                </a:ext>
              </a:extLst>
            </p:cNvPr>
            <p:cNvGrpSpPr/>
            <p:nvPr/>
          </p:nvGrpSpPr>
          <p:grpSpPr>
            <a:xfrm>
              <a:off x="5344740" y="1410903"/>
              <a:ext cx="3456384" cy="3092302"/>
              <a:chOff x="5364088" y="1131590"/>
              <a:chExt cx="3456384" cy="3092302"/>
            </a:xfrm>
          </p:grpSpPr>
          <p:pic>
            <p:nvPicPr>
              <p:cNvPr id="6" name="Picture 5" descr="A screenshot of a computer&#10;&#10;Description automatically generated with medium confidence">
                <a:extLst>
                  <a:ext uri="{FF2B5EF4-FFF2-40B4-BE49-F238E27FC236}">
                    <a16:creationId xmlns:a16="http://schemas.microsoft.com/office/drawing/2014/main" id="{0A283337-925D-7DBA-B835-2940FD47B8C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14" t="8692" r="34635" b="6340"/>
              <a:stretch/>
            </p:blipFill>
            <p:spPr>
              <a:xfrm>
                <a:off x="5364088" y="1131590"/>
                <a:ext cx="3456384" cy="2088232"/>
              </a:xfrm>
              <a:prstGeom prst="rect">
                <a:avLst/>
              </a:prstGeom>
            </p:spPr>
          </p:pic>
          <p:pic>
            <p:nvPicPr>
              <p:cNvPr id="8" name="Picture 7" descr="A screenshot of a computer&#10;&#10;Description automatically generated with medium confidence">
                <a:extLst>
                  <a:ext uri="{FF2B5EF4-FFF2-40B4-BE49-F238E27FC236}">
                    <a16:creationId xmlns:a16="http://schemas.microsoft.com/office/drawing/2014/main" id="{873F24F9-50CF-1FA9-E6D6-E0EF5EE04D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213" t="8351" r="4719" b="52816"/>
              <a:stretch/>
            </p:blipFill>
            <p:spPr>
              <a:xfrm>
                <a:off x="5794096" y="3215781"/>
                <a:ext cx="1656184" cy="954409"/>
              </a:xfrm>
              <a:prstGeom prst="rect">
                <a:avLst/>
              </a:prstGeom>
            </p:spPr>
          </p:pic>
          <p:pic>
            <p:nvPicPr>
              <p:cNvPr id="9" name="Picture 8" descr="A screenshot of a computer&#10;&#10;Description automatically generated with medium confidence">
                <a:extLst>
                  <a:ext uri="{FF2B5EF4-FFF2-40B4-BE49-F238E27FC236}">
                    <a16:creationId xmlns:a16="http://schemas.microsoft.com/office/drawing/2014/main" id="{08650223-FA9E-2D96-D6C9-7719DB820C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213" t="50114" r="23552" b="9613"/>
              <a:stretch/>
            </p:blipFill>
            <p:spPr>
              <a:xfrm>
                <a:off x="7522288" y="3234085"/>
                <a:ext cx="618840" cy="989807"/>
              </a:xfrm>
              <a:prstGeom prst="rect">
                <a:avLst/>
              </a:prstGeom>
            </p:spPr>
          </p:pic>
        </p:grpSp>
        <p:pic>
          <p:nvPicPr>
            <p:cNvPr id="10" name="Picture 9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9EEC33C0-EA6D-7EE3-95CF-AF4822127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789" t="50114" r="6179" b="9613"/>
            <a:stretch/>
          </p:blipFill>
          <p:spPr>
            <a:xfrm>
              <a:off x="8085540" y="3513398"/>
              <a:ext cx="497520" cy="989807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82CA7F-725A-63B9-4F66-5274423C81D9}"/>
              </a:ext>
            </a:extLst>
          </p:cNvPr>
          <p:cNvSpPr txBox="1"/>
          <p:nvPr/>
        </p:nvSpPr>
        <p:spPr>
          <a:xfrm>
            <a:off x="438688" y="3751361"/>
            <a:ext cx="4997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Arial Narrow"/>
              </a:rPr>
              <a:t>Challenges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  <a:latin typeface="Arial Narrow"/>
              </a:rPr>
              <a:t>Radiolysis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  <a:latin typeface="Arial Narrow"/>
              </a:rPr>
              <a:t>Pressure bursts during pulse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2"/>
                </a:solidFill>
                <a:latin typeface="Arial Narrow"/>
              </a:rPr>
              <a:t>Requirement of corrosion-erosion protection of W</a:t>
            </a:r>
            <a:endParaRPr lang="en-GB" dirty="0">
              <a:solidFill>
                <a:schemeClr val="accent2"/>
              </a:solidFill>
              <a:latin typeface="Arial Narrow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D87A71-4D77-0A28-2E8A-44FF385B2126}"/>
              </a:ext>
            </a:extLst>
          </p:cNvPr>
          <p:cNvSpPr txBox="1"/>
          <p:nvPr/>
        </p:nvSpPr>
        <p:spPr>
          <a:xfrm>
            <a:off x="6917038" y="1033115"/>
            <a:ext cx="1863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Water cooled</a:t>
            </a:r>
            <a:endParaRPr lang="en-GB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AB8498-0C2B-A817-C7F4-5B2F51F00730}"/>
              </a:ext>
            </a:extLst>
          </p:cNvPr>
          <p:cNvSpPr txBox="1"/>
          <p:nvPr/>
        </p:nvSpPr>
        <p:spPr>
          <a:xfrm>
            <a:off x="6199923" y="4493235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1.5 MW </a:t>
            </a:r>
            <a:r>
              <a:rPr lang="en-GB" sz="1200" dirty="0">
                <a:solidFill>
                  <a:schemeClr val="tx2"/>
                </a:solidFill>
              </a:rPr>
              <a:t>(initially assessment)</a:t>
            </a:r>
            <a:endParaRPr lang="en-GB" sz="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8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80DF800-B666-954D-40BD-138CA04CC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2398" y="1286838"/>
            <a:ext cx="3887105" cy="135495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4825198" cy="35361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tx2"/>
                </a:solidFill>
              </a:rPr>
              <a:t>Shielding </a:t>
            </a:r>
            <a:r>
              <a:rPr lang="en-US" sz="2400" b="1" dirty="0">
                <a:solidFill>
                  <a:schemeClr val="accent5"/>
                </a:solidFill>
              </a:rPr>
              <a:t>He cooled: </a:t>
            </a:r>
            <a:r>
              <a:rPr lang="en-GB" sz="2400" dirty="0">
                <a:solidFill>
                  <a:schemeClr val="tx2"/>
                </a:solidFill>
              </a:rPr>
              <a:t>Feasible for </a:t>
            </a:r>
            <a:r>
              <a:rPr lang="en-GB" sz="2400" b="1" dirty="0">
                <a:solidFill>
                  <a:schemeClr val="accent1"/>
                </a:solidFill>
              </a:rPr>
              <a:t>2 MW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9FB293-2B99-BDCE-CC74-4745B72DB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066" y="761426"/>
            <a:ext cx="1917067" cy="8851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23653E-133D-3613-082C-BCCB183119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4"/>
          <a:stretch/>
        </p:blipFill>
        <p:spPr>
          <a:xfrm>
            <a:off x="5646632" y="2712525"/>
            <a:ext cx="3497368" cy="12269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679B65-F216-1071-4D83-9B0EEC6C45BB}"/>
              </a:ext>
            </a:extLst>
          </p:cNvPr>
          <p:cNvSpPr txBox="1"/>
          <p:nvPr/>
        </p:nvSpPr>
        <p:spPr>
          <a:xfrm>
            <a:off x="184669" y="1839990"/>
            <a:ext cx="4115072" cy="98283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400" b="1" dirty="0"/>
              <a:t>Shielding “pie slices” + He via holes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He (gas cooled, 3-5kg/s at few bar)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Frame with 40 mm square SS profiles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Temperatures below 100 °C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031E28-5E05-1B80-7FFC-B5CE3659ABBE}"/>
              </a:ext>
            </a:extLst>
          </p:cNvPr>
          <p:cNvSpPr txBox="1"/>
          <p:nvPr/>
        </p:nvSpPr>
        <p:spPr>
          <a:xfrm>
            <a:off x="184669" y="2879404"/>
            <a:ext cx="4137188" cy="98283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GB" sz="1400" b="1" dirty="0"/>
              <a:t>Shielding “pie slices” + He in outer Diameter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He (gas cooled, 3-5kg/s at few bar)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Frame with 40 mm square SS profiles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400" dirty="0"/>
              <a:t>Temperatures 150 – 750 °C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A69FA2-E0F7-01DF-A289-814B05F23B2F}"/>
              </a:ext>
            </a:extLst>
          </p:cNvPr>
          <p:cNvSpPr txBox="1"/>
          <p:nvPr/>
        </p:nvSpPr>
        <p:spPr>
          <a:xfrm>
            <a:off x="184669" y="3921346"/>
            <a:ext cx="4137188" cy="110388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>
            <a:normAutofit/>
          </a:bodyPr>
          <a:lstStyle/>
          <a:p>
            <a:pPr algn="ctr"/>
            <a:r>
              <a:rPr lang="en-GB" sz="1400" b="1" dirty="0"/>
              <a:t>Shielding “donuts” + He in pipes &amp; outer Diameter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Arial Narrow"/>
              </a:rPr>
              <a:t>150x D5mm pipes; 0.0022 kg/s/pipe; 10 bar; Mach 0.1 (high HTC); 570 C max W temperature. </a:t>
            </a:r>
            <a:endParaRPr lang="en-GB" sz="1400" dirty="0">
              <a:solidFill>
                <a:schemeClr val="tx1"/>
              </a:solidFill>
              <a:latin typeface="Arial Narrow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6C86E1-A697-22A0-A209-7A314661B2AC}"/>
              </a:ext>
            </a:extLst>
          </p:cNvPr>
          <p:cNvSpPr txBox="1"/>
          <p:nvPr/>
        </p:nvSpPr>
        <p:spPr>
          <a:xfrm>
            <a:off x="4940960" y="3908415"/>
            <a:ext cx="3550098" cy="63718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Tunning cooling parameters (HTC, pressure drop, speed, mass flow)</a:t>
            </a:r>
            <a:endParaRPr lang="en-GB" sz="800" dirty="0">
              <a:solidFill>
                <a:schemeClr val="accent5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0B6700C-66CA-1559-5225-D42B18A3FEBC}"/>
              </a:ext>
            </a:extLst>
          </p:cNvPr>
          <p:cNvCxnSpPr>
            <a:cxnSpLocks/>
          </p:cNvCxnSpPr>
          <p:nvPr/>
        </p:nvCxnSpPr>
        <p:spPr>
          <a:xfrm>
            <a:off x="4355976" y="2571750"/>
            <a:ext cx="697147" cy="1265222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B4CECBE-B837-6599-08A0-632611118BFA}"/>
              </a:ext>
            </a:extLst>
          </p:cNvPr>
          <p:cNvCxnSpPr>
            <a:cxnSpLocks/>
          </p:cNvCxnSpPr>
          <p:nvPr/>
        </p:nvCxnSpPr>
        <p:spPr>
          <a:xfrm>
            <a:off x="4436904" y="3629710"/>
            <a:ext cx="423128" cy="34431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6137288-14B7-E71B-9CE8-7076AA7F9604}"/>
              </a:ext>
            </a:extLst>
          </p:cNvPr>
          <p:cNvSpPr txBox="1"/>
          <p:nvPr/>
        </p:nvSpPr>
        <p:spPr>
          <a:xfrm>
            <a:off x="7145638" y="2640038"/>
            <a:ext cx="1863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3"/>
                </a:solidFill>
              </a:rPr>
              <a:t>He cooled</a:t>
            </a:r>
            <a:endParaRPr lang="en-GB" sz="9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612173-5935-C7BF-53F1-8F0B9746FBDE}"/>
              </a:ext>
            </a:extLst>
          </p:cNvPr>
          <p:cNvSpPr txBox="1"/>
          <p:nvPr/>
        </p:nvSpPr>
        <p:spPr>
          <a:xfrm>
            <a:off x="4293893" y="4581646"/>
            <a:ext cx="4899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3"/>
                </a:solidFill>
              </a:rPr>
              <a:t>&gt;&gt; See Francisco Esteban presentation tomorrow</a:t>
            </a:r>
            <a:r>
              <a:rPr lang="en-GB" sz="1200" i="1" dirty="0">
                <a:solidFill>
                  <a:schemeClr val="accent3"/>
                </a:solidFill>
              </a:rPr>
              <a:t> </a:t>
            </a:r>
            <a:endParaRPr lang="en-GB" sz="700" i="1" dirty="0">
              <a:solidFill>
                <a:schemeClr val="accent3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FD3DE78-3C3C-7183-EC83-132097C852E4}"/>
              </a:ext>
            </a:extLst>
          </p:cNvPr>
          <p:cNvCxnSpPr>
            <a:cxnSpLocks/>
          </p:cNvCxnSpPr>
          <p:nvPr/>
        </p:nvCxnSpPr>
        <p:spPr>
          <a:xfrm flipV="1">
            <a:off x="4402785" y="4231558"/>
            <a:ext cx="444925" cy="14327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918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2A84A2-F3C0-DA64-A94B-87B1CCBF028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075240" cy="353615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>
                <a:solidFill>
                  <a:schemeClr val="tx2"/>
                </a:solidFill>
              </a:rPr>
              <a:t>Possible optimization to reduce radiation damage in HTS coils:</a:t>
            </a:r>
          </a:p>
          <a:p>
            <a:r>
              <a:rPr lang="en-GB" sz="1800" dirty="0">
                <a:solidFill>
                  <a:schemeClr val="tx2"/>
                </a:solidFill>
              </a:rPr>
              <a:t>With neutron absorber, DPA reaches values of 8×10</a:t>
            </a:r>
            <a:r>
              <a:rPr lang="en-GB" sz="1800" baseline="30000" dirty="0">
                <a:solidFill>
                  <a:schemeClr val="tx2"/>
                </a:solidFill>
              </a:rPr>
              <a:t>-4</a:t>
            </a:r>
            <a:r>
              <a:rPr lang="en-GB" sz="1800" dirty="0">
                <a:solidFill>
                  <a:schemeClr val="tx2"/>
                </a:solidFill>
              </a:rPr>
              <a:t> DPA after 1 year</a:t>
            </a:r>
          </a:p>
          <a:p>
            <a:r>
              <a:rPr lang="en-GB" sz="1800" dirty="0">
                <a:solidFill>
                  <a:schemeClr val="tx2"/>
                </a:solidFill>
              </a:rPr>
              <a:t>However, due to less W the Ionizing dose increases: &gt;70 </a:t>
            </a:r>
            <a:r>
              <a:rPr lang="en-GB" sz="1800" dirty="0" err="1">
                <a:solidFill>
                  <a:schemeClr val="tx2"/>
                </a:solidFill>
              </a:rPr>
              <a:t>MGy</a:t>
            </a:r>
            <a:r>
              <a:rPr lang="en-GB" sz="1800" dirty="0">
                <a:solidFill>
                  <a:schemeClr val="tx2"/>
                </a:solidFill>
              </a:rPr>
              <a:t> after 10 years (3 cm H2O)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E5A5A-837C-77A3-7849-546BFD2A9C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CA73D7-1E12-7B21-74A4-A3595C0CF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760110"/>
            <a:ext cx="2619670" cy="22140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90A30B-9E5F-80F1-F2BD-A6CDCE4471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230" y="2848822"/>
            <a:ext cx="5350210" cy="21047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9FA6C81-8160-4FEB-EFEE-5F67DEA8C2E5}"/>
              </a:ext>
            </a:extLst>
          </p:cNvPr>
          <p:cNvSpPr txBox="1"/>
          <p:nvPr/>
        </p:nvSpPr>
        <p:spPr>
          <a:xfrm>
            <a:off x="3563888" y="2497597"/>
            <a:ext cx="2952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</a:rPr>
              <a:t>1.5 MW </a:t>
            </a:r>
            <a:r>
              <a:rPr lang="en-GB" sz="1200" dirty="0">
                <a:solidFill>
                  <a:schemeClr val="tx2"/>
                </a:solidFill>
              </a:rPr>
              <a:t>(initially assessment)</a:t>
            </a:r>
            <a:endParaRPr lang="en-GB" sz="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E4ECF2-B7F0-4487-1F54-65F164E90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99543"/>
            <a:ext cx="3814921" cy="32425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E279C1-2EB5-81A3-76BC-7B72CF2A8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404091"/>
            <a:ext cx="2440876" cy="233243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0D3B7EDC-9FA2-6CBA-296C-5A3C78133CF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140E43E-445B-EBBD-338A-E1A51D29E985}"/>
              </a:ext>
            </a:extLst>
          </p:cNvPr>
          <p:cNvSpPr txBox="1"/>
          <p:nvPr/>
        </p:nvSpPr>
        <p:spPr bwMode="auto">
          <a:xfrm>
            <a:off x="251520" y="3915036"/>
            <a:ext cx="604867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Conceptual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Donut + Pie blocks due to manufacturing limitations &amp; to ease assembling.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Inner holes for bulk cooling. Return circuit on the outer radius.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Longitudinal slots for locking &amp; alignment pins.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b="1" dirty="0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5E689E-8451-A4F9-7DAB-DB6182A556AA}"/>
              </a:ext>
            </a:extLst>
          </p:cNvPr>
          <p:cNvSpPr txBox="1"/>
          <p:nvPr/>
        </p:nvSpPr>
        <p:spPr bwMode="auto">
          <a:xfrm>
            <a:off x="5277564" y="805074"/>
            <a:ext cx="3247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Considerations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Material choice (W, W heavy alloys)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Manufacturing &amp; machining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Handling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Integration of cooling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Shielding assembly</a:t>
            </a:r>
          </a:p>
        </p:txBody>
      </p:sp>
    </p:spTree>
    <p:extLst>
      <p:ext uri="{BB962C8B-B14F-4D97-AF65-F5344CB8AC3E}">
        <p14:creationId xmlns:p14="http://schemas.microsoft.com/office/powerpoint/2010/main" val="2189858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7B29D37-D556-1909-87B5-A907D89C59F8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245865-6D30-94A9-FCCB-FBD787C3E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1786" y="805090"/>
            <a:ext cx="1487897" cy="10445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05D1B6-05CB-CFB7-FCAD-54A221CA19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087"/>
          <a:stretch/>
        </p:blipFill>
        <p:spPr>
          <a:xfrm>
            <a:off x="2123728" y="1309750"/>
            <a:ext cx="1296144" cy="13008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BC4906-6DC7-2B99-2951-88C540E93F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750"/>
          <a:stretch/>
        </p:blipFill>
        <p:spPr>
          <a:xfrm>
            <a:off x="475528" y="1306619"/>
            <a:ext cx="1512168" cy="12941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F130CF-A67A-151C-3257-08ADED1DDC4C}"/>
              </a:ext>
            </a:extLst>
          </p:cNvPr>
          <p:cNvSpPr txBox="1"/>
          <p:nvPr/>
        </p:nvSpPr>
        <p:spPr bwMode="auto">
          <a:xfrm>
            <a:off x="395536" y="3091607"/>
            <a:ext cx="4032448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Conceptual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Holding the assembly (23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tonnes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).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Self-holding assembly, e.g. puzzle-like shape.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Alignment pins &amp; structural rods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He distribution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Water moderator &amp; neutron absorber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b="1" dirty="0">
              <a:solidFill>
                <a:srgbClr val="0033A0"/>
              </a:solidFill>
            </a:endParaRPr>
          </a:p>
        </p:txBody>
      </p:sp>
      <p:pic>
        <p:nvPicPr>
          <p:cNvPr id="7" name="Picture 6" descr="A picture containing circle&#10;&#10;Description automatically generated">
            <a:extLst>
              <a:ext uri="{FF2B5EF4-FFF2-40B4-BE49-F238E27FC236}">
                <a16:creationId xmlns:a16="http://schemas.microsoft.com/office/drawing/2014/main" id="{B8F863AF-1888-A4EF-4D65-6C77DFC4BA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951" t="2535" r="20075" b="16316"/>
          <a:stretch/>
        </p:blipFill>
        <p:spPr>
          <a:xfrm>
            <a:off x="7078111" y="687141"/>
            <a:ext cx="1540977" cy="1237452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2CABE89D-75E7-C7C4-5E14-5C3FFDE7EB84}"/>
              </a:ext>
            </a:extLst>
          </p:cNvPr>
          <p:cNvGrpSpPr/>
          <p:nvPr/>
        </p:nvGrpSpPr>
        <p:grpSpPr>
          <a:xfrm>
            <a:off x="4227204" y="1773983"/>
            <a:ext cx="4493542" cy="2937187"/>
            <a:chOff x="4227204" y="1773983"/>
            <a:chExt cx="4493542" cy="2937187"/>
          </a:xfrm>
        </p:grpSpPr>
        <p:pic>
          <p:nvPicPr>
            <p:cNvPr id="2" name="Picture 1" descr="A picture containing rectangle, square, pattern, tile&#10;&#10;Description automatically generated">
              <a:extLst>
                <a:ext uri="{FF2B5EF4-FFF2-40B4-BE49-F238E27FC236}">
                  <a16:creationId xmlns:a16="http://schemas.microsoft.com/office/drawing/2014/main" id="{33906796-6211-A312-AE32-FDF1FA7745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9535"/>
            <a:stretch/>
          </p:blipFill>
          <p:spPr>
            <a:xfrm>
              <a:off x="5294451" y="2210356"/>
              <a:ext cx="3426295" cy="2500814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8552035-2E3F-8D3F-FEBA-A5008A952A7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04048" y="2672966"/>
              <a:ext cx="453173" cy="33714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B6C8341-BCF8-DF52-2F5F-5064F9A8F9F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49320" y="2402829"/>
              <a:ext cx="574810" cy="345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6774C46-35FF-8DBA-C54B-A2512FAAE7E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101662" y="4052769"/>
              <a:ext cx="406442" cy="24717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AD92EF3-2CA2-BB69-BA2C-16FA9D727E4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94451" y="3508632"/>
              <a:ext cx="421695" cy="17629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C8720E-9584-84C9-3446-2E31197A6F74}"/>
                </a:ext>
              </a:extLst>
            </p:cNvPr>
            <p:cNvSpPr txBox="1"/>
            <p:nvPr/>
          </p:nvSpPr>
          <p:spPr bwMode="auto">
            <a:xfrm>
              <a:off x="4245262" y="4227934"/>
              <a:ext cx="11874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He plenum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A8228A0-9E62-B7C8-90B5-43A48D551C8B}"/>
                </a:ext>
              </a:extLst>
            </p:cNvPr>
            <p:cNvSpPr txBox="1"/>
            <p:nvPr/>
          </p:nvSpPr>
          <p:spPr bwMode="auto">
            <a:xfrm>
              <a:off x="4320633" y="2974181"/>
              <a:ext cx="1187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He return outlet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7B3B42D-74C1-6EF3-06C5-5FC655517605}"/>
                </a:ext>
              </a:extLst>
            </p:cNvPr>
            <p:cNvSpPr txBox="1"/>
            <p:nvPr/>
          </p:nvSpPr>
          <p:spPr bwMode="auto">
            <a:xfrm>
              <a:off x="4242876" y="2287593"/>
              <a:ext cx="1187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H2O moderator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8EBB399-9318-D4C4-68A4-E8FA6E7C2D05}"/>
                </a:ext>
              </a:extLst>
            </p:cNvPr>
            <p:cNvSpPr txBox="1"/>
            <p:nvPr/>
          </p:nvSpPr>
          <p:spPr bwMode="auto">
            <a:xfrm>
              <a:off x="4242877" y="3507854"/>
              <a:ext cx="1187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Inlet guide plate &amp; tubes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0958DF4-0038-3ABE-51ED-6F2EB6569F1B}"/>
                </a:ext>
              </a:extLst>
            </p:cNvPr>
            <p:cNvSpPr txBox="1"/>
            <p:nvPr/>
          </p:nvSpPr>
          <p:spPr bwMode="auto">
            <a:xfrm>
              <a:off x="4227204" y="1773983"/>
              <a:ext cx="11874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Boron carbide 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A273FD5-E547-1304-E812-419AF1698FE2}"/>
                </a:ext>
              </a:extLst>
            </p:cNvPr>
            <p:cNvSpPr/>
            <p:nvPr/>
          </p:nvSpPr>
          <p:spPr>
            <a:xfrm>
              <a:off x="5551822" y="2210356"/>
              <a:ext cx="3168924" cy="77237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F50C6D7-AAD3-B656-FE41-9795C64273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157304" y="2065654"/>
              <a:ext cx="638832" cy="19379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3346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Shielding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7B29D37-D556-1909-87B5-A907D89C59F8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E5602B-A2AE-3D79-56C7-8F50D4C4B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613" y="2211710"/>
            <a:ext cx="2207792" cy="199256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22E9D9-CB5A-2732-1B8B-9B773ABB1667}"/>
              </a:ext>
            </a:extLst>
          </p:cNvPr>
          <p:cNvSpPr txBox="1"/>
          <p:nvPr/>
        </p:nvSpPr>
        <p:spPr bwMode="auto">
          <a:xfrm>
            <a:off x="515496" y="1327075"/>
            <a:ext cx="765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Shielding vessel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Two half-shells pressed and welded; Loose fitting seamless/welded, other..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Shielding (vessel) supported via structural beam+ feet at the extremities of the cryostat. Avoid mechanical and thermal load on the solenoid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6C4BE4-4635-16C8-3A1A-25A3EE26BDF5}"/>
              </a:ext>
            </a:extLst>
          </p:cNvPr>
          <p:cNvSpPr txBox="1"/>
          <p:nvPr/>
        </p:nvSpPr>
        <p:spPr bwMode="auto">
          <a:xfrm>
            <a:off x="6885391" y="4138730"/>
            <a:ext cx="2207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accent3"/>
                </a:solidFill>
                <a:latin typeface="Arial Narrow"/>
              </a:rPr>
              <a:t>e.g. 11 tesla magnets pressed + welded half-shells </a:t>
            </a:r>
            <a:endParaRPr lang="en-GB" sz="1600" i="1" dirty="0">
              <a:solidFill>
                <a:schemeClr val="accent3"/>
              </a:solidFill>
              <a:latin typeface="Arial Narrow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606C803-5055-54B6-5C57-15FED8C9F4D7}"/>
              </a:ext>
            </a:extLst>
          </p:cNvPr>
          <p:cNvGrpSpPr/>
          <p:nvPr/>
        </p:nvGrpSpPr>
        <p:grpSpPr>
          <a:xfrm>
            <a:off x="282955" y="2527404"/>
            <a:ext cx="6481458" cy="2611079"/>
            <a:chOff x="322790" y="2192919"/>
            <a:chExt cx="6481458" cy="26110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ACFE48A-07B6-25B9-DF72-BC7C119E9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2790" y="2192919"/>
              <a:ext cx="5868144" cy="2420851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048BB2B-69FD-9524-05F4-0F55F481666F}"/>
                </a:ext>
              </a:extLst>
            </p:cNvPr>
            <p:cNvSpPr/>
            <p:nvPr/>
          </p:nvSpPr>
          <p:spPr>
            <a:xfrm>
              <a:off x="1547664" y="4083918"/>
              <a:ext cx="5256584" cy="7200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BED5D8B7-2A67-0339-12B7-9C5FEB2F4CD5}"/>
                </a:ext>
              </a:extLst>
            </p:cNvPr>
            <p:cNvSpPr/>
            <p:nvPr/>
          </p:nvSpPr>
          <p:spPr>
            <a:xfrm>
              <a:off x="6531872" y="4154467"/>
              <a:ext cx="250745" cy="649531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523B8C5-9664-0C86-50A6-C48DE1E06A50}"/>
                </a:ext>
              </a:extLst>
            </p:cNvPr>
            <p:cNvSpPr/>
            <p:nvPr/>
          </p:nvSpPr>
          <p:spPr>
            <a:xfrm>
              <a:off x="1547664" y="4137476"/>
              <a:ext cx="250745" cy="649531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05737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AF5B90-32C1-DDB4-4104-CC9B487D1EA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1800" dirty="0"/>
              <a:t>Main objective is to have a high-level design, integrated with WP3 and pinpoint key design, manufacturing and integration directions. Potentially identify key constrains and limitations of the whole assembly and possible prototyping directions. </a:t>
            </a:r>
          </a:p>
          <a:p>
            <a:r>
              <a:rPr lang="en-US" sz="1800" dirty="0"/>
              <a:t>Conceptual 3D design of the target systems &amp; integration in the solenoid cryostat just started.</a:t>
            </a:r>
          </a:p>
          <a:p>
            <a:pPr lvl="1"/>
            <a:r>
              <a:rPr lang="en-US" sz="1800" dirty="0"/>
              <a:t>Mostly de-coupled Target and shielding assemblies</a:t>
            </a:r>
          </a:p>
          <a:p>
            <a:pPr lvl="1"/>
            <a:r>
              <a:rPr lang="en-US" sz="1800" dirty="0"/>
              <a:t>Services routed upstream. Fine integration of connections with the cryostat vessel is required</a:t>
            </a:r>
          </a:p>
          <a:p>
            <a:pPr lvl="1"/>
            <a:r>
              <a:rPr lang="en-US" sz="1800" dirty="0"/>
              <a:t>Target assembly with p+ beam window outside cryostat for easier maintenance/replacement &amp; possibly to allow implementing a solution for the high yearly radiation damage &amp; thermal power during operation. </a:t>
            </a:r>
          </a:p>
          <a:p>
            <a:r>
              <a:rPr lang="en-US" sz="1800" dirty="0"/>
              <a:t>Integration of P+ dump to be addressed.</a:t>
            </a:r>
          </a:p>
          <a:p>
            <a:endParaRPr lang="en-GB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7B29D37-D556-1909-87B5-A907D89C59F8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906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57200" y="1995686"/>
            <a:ext cx="8305800" cy="281682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2"/>
                </a:solidFill>
              </a:rPr>
              <a:t>WP4.2 - Target system development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5"/>
                </a:solidFill>
              </a:rPr>
              <a:t>Establish a baseline target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5"/>
                </a:solidFill>
              </a:rPr>
              <a:t>Identify technological limits and R&amp;D. 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FF0000"/>
                </a:solidFill>
              </a:rPr>
              <a:t>Define a system conceptual design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accent5"/>
                </a:solidFill>
              </a:rPr>
              <a:t>Estimate pion yield</a:t>
            </a:r>
            <a:r>
              <a:rPr lang="en-US" sz="2000" dirty="0">
                <a:solidFill>
                  <a:schemeClr val="accent5"/>
                </a:solidFill>
              </a:rPr>
              <a:t>, </a:t>
            </a:r>
            <a:r>
              <a:rPr lang="en-GB" sz="2000" dirty="0">
                <a:solidFill>
                  <a:schemeClr val="accent5"/>
                </a:solidFill>
              </a:rPr>
              <a:t>target lifetime</a:t>
            </a:r>
            <a:r>
              <a:rPr lang="en-US" sz="2000" dirty="0">
                <a:solidFill>
                  <a:schemeClr val="accent5"/>
                </a:solidFill>
              </a:rPr>
              <a:t>, </a:t>
            </a:r>
            <a:r>
              <a:rPr lang="en-GB" sz="2000" dirty="0">
                <a:solidFill>
                  <a:schemeClr val="accent5"/>
                </a:solidFill>
              </a:rPr>
              <a:t>heat load on the surrounding magnets</a:t>
            </a:r>
            <a:r>
              <a:rPr lang="en-US" sz="2000" dirty="0">
                <a:solidFill>
                  <a:schemeClr val="accent5"/>
                </a:solidFill>
              </a:rPr>
              <a:t>.</a:t>
            </a:r>
          </a:p>
          <a:p>
            <a:pPr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accent5"/>
                </a:solidFill>
              </a:rPr>
              <a:t>Define the required shielding and associated magnet aperture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6E7718D-1082-E0AE-03A2-DD79F37FE66B}"/>
              </a:ext>
            </a:extLst>
          </p:cNvPr>
          <p:cNvGrpSpPr/>
          <p:nvPr/>
        </p:nvGrpSpPr>
        <p:grpSpPr>
          <a:xfrm>
            <a:off x="2077859" y="635000"/>
            <a:ext cx="5216881" cy="1504702"/>
            <a:chOff x="6122372" y="657110"/>
            <a:chExt cx="1995535" cy="57557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9B096F7-84F3-810F-C421-54D4F76336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2372" y="657110"/>
              <a:ext cx="1995535" cy="57557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4056728-5CC8-D889-7AAB-C4057DF16B02}"/>
                </a:ext>
              </a:extLst>
            </p:cNvPr>
            <p:cNvSpPr/>
            <p:nvPr/>
          </p:nvSpPr>
          <p:spPr>
            <a:xfrm>
              <a:off x="6608578" y="816610"/>
              <a:ext cx="123662" cy="345787"/>
            </a:xfrm>
            <a:prstGeom prst="rect">
              <a:avLst/>
            </a:prstGeom>
            <a:noFill/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68657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Thank you</a:t>
            </a:r>
            <a:b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</a:br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very much for your attention </a:t>
            </a:r>
            <a:endParaRPr lang="en-US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Extraction in the chicane is very challenging.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Tilted beam required to extract in the tapering region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dump beam extraction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01B6EE-9626-05BB-D129-9D5826A22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604" y="2787774"/>
            <a:ext cx="3779767" cy="211641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B2284F-66CC-847E-4114-90935EEDEC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91133"/>
            <a:ext cx="3773580" cy="2116411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4AB33040-74E0-4994-DB52-CA9AB7DCD7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650"/>
          <a:stretch/>
        </p:blipFill>
        <p:spPr>
          <a:xfrm>
            <a:off x="1070898" y="2108170"/>
            <a:ext cx="2962672" cy="7347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C38EA2-7CBF-1B03-9CB0-9A4EB0E2C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809198"/>
            <a:ext cx="2656107" cy="181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30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743672"/>
          </a:xfrm>
        </p:spPr>
        <p:txBody>
          <a:bodyPr/>
          <a:lstStyle/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 deg angle to extract before chicane.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Integration with the magnets to be done (~10x10cm aperture)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response to be checked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dump beam extraction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89BE465-DEA0-3F81-3BC1-436DD834A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568" y="2451903"/>
            <a:ext cx="4644008" cy="1814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6D2544-B96F-6413-15BF-4DC6EACAA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143" y="2487721"/>
            <a:ext cx="3595581" cy="221661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D99BBE8-E39E-BAAC-9890-E0BC74CBCBDC}"/>
              </a:ext>
            </a:extLst>
          </p:cNvPr>
          <p:cNvSpPr txBox="1"/>
          <p:nvPr/>
        </p:nvSpPr>
        <p:spPr>
          <a:xfrm>
            <a:off x="5116780" y="4222958"/>
            <a:ext cx="3646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3"/>
                </a:solidFill>
              </a:rPr>
              <a:t>Particle fluence profile (axial direction &amp; transverse direction)</a:t>
            </a:r>
            <a:endParaRPr lang="en-GB" sz="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468CDF-0A38-B08F-F727-F915E87F6666}"/>
              </a:ext>
            </a:extLst>
          </p:cNvPr>
          <p:cNvSpPr txBox="1"/>
          <p:nvPr/>
        </p:nvSpPr>
        <p:spPr>
          <a:xfrm>
            <a:off x="453340" y="4625816"/>
            <a:ext cx="4899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by Daniele Calzolari </a:t>
            </a:r>
            <a:r>
              <a:rPr lang="en-GB" sz="1200" i="1" dirty="0">
                <a:solidFill>
                  <a:schemeClr val="accent3"/>
                </a:solidFill>
                <a:hlinkClick r:id="rId4"/>
              </a:rPr>
              <a:t>https://indico.cern.ch/event/1256505/contributions/5277355/</a:t>
            </a:r>
            <a:endParaRPr lang="en-GB" sz="7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394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F88935-83BC-9E5B-CE61-E4F30654F2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Interaction between different groups (proton driver, magnets, target, muon cooling, service groups) is key for efficient feasibility studies and optimization. </a:t>
            </a:r>
          </a:p>
          <a:p>
            <a:r>
              <a:rPr lang="en-US" sz="1800" dirty="0">
                <a:solidFill>
                  <a:schemeClr val="tx2"/>
                </a:solidFill>
              </a:rPr>
              <a:t>Possible to select range of beam parameters compatible with C-Target (both thermally and structurally). Pion/muon yield near optimal range following parametric study.</a:t>
            </a:r>
          </a:p>
          <a:p>
            <a:r>
              <a:rPr lang="en-US" sz="1800" dirty="0">
                <a:solidFill>
                  <a:schemeClr val="tx2"/>
                </a:solidFill>
              </a:rPr>
              <a:t>Fatigue and radiation damage will be a major challenge of a solid target and of the beam windows. Topic to be discussed in the framework of the </a:t>
            </a:r>
            <a:r>
              <a:rPr lang="en-US" sz="1800" dirty="0" err="1">
                <a:solidFill>
                  <a:schemeClr val="tx2"/>
                </a:solidFill>
              </a:rPr>
              <a:t>RaDIATE</a:t>
            </a:r>
            <a:r>
              <a:rPr lang="en-US" sz="1800" dirty="0">
                <a:solidFill>
                  <a:schemeClr val="tx2"/>
                </a:solidFill>
              </a:rPr>
              <a:t> Collaboration</a:t>
            </a:r>
          </a:p>
          <a:p>
            <a:r>
              <a:rPr lang="en-US" sz="1800" dirty="0">
                <a:solidFill>
                  <a:schemeClr val="tx2"/>
                </a:solidFill>
              </a:rPr>
              <a:t>Shielding design highly coupled with Target/solenoid design and respective radiation damage limitations. (O)700kW cooling needs for 2 MW facility. </a:t>
            </a:r>
          </a:p>
          <a:p>
            <a:r>
              <a:rPr lang="en-US" sz="1800" dirty="0">
                <a:solidFill>
                  <a:schemeClr val="tx2"/>
                </a:solidFill>
              </a:rPr>
              <a:t>P+ dump required. Challenging integration.</a:t>
            </a:r>
          </a:p>
          <a:p>
            <a:r>
              <a:rPr lang="en-US" sz="1800" dirty="0">
                <a:solidFill>
                  <a:schemeClr val="tx2"/>
                </a:solidFill>
              </a:rPr>
              <a:t>Feasibility of liquid lead target being studied (ongoing collaboration between CERN-STI &amp; ENEA). Alternative for &gt; 2MW range operation, but with challenges to be addressed.</a:t>
            </a:r>
          </a:p>
          <a:p>
            <a:r>
              <a:rPr lang="en-US" sz="1800" dirty="0">
                <a:solidFill>
                  <a:schemeClr val="tx2"/>
                </a:solidFill>
              </a:rPr>
              <a:t>W powder target studies to ramp-up, built on current experience at RAL.</a:t>
            </a:r>
          </a:p>
          <a:p>
            <a:pPr marL="0" indent="0">
              <a:buNone/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7A470A-B432-CB22-7544-BEE65F524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441826-399C-D8EF-8EBF-8D00EEFA5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72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00F588-D5D6-ED95-A12C-49DD920A2D8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1800" dirty="0">
                <a:solidFill>
                  <a:schemeClr val="tx2"/>
                </a:solidFill>
              </a:rPr>
              <a:t>Develop the conceptual design of the target systems (Target, Shielding, cooling, </a:t>
            </a:r>
            <a:r>
              <a:rPr lang="en-US" sz="1800" dirty="0" err="1">
                <a:solidFill>
                  <a:schemeClr val="tx2"/>
                </a:solidFill>
              </a:rPr>
              <a:t>etc</a:t>
            </a:r>
            <a:r>
              <a:rPr lang="en-US" sz="1800" dirty="0">
                <a:solidFill>
                  <a:schemeClr val="tx2"/>
                </a:solidFill>
              </a:rPr>
              <a:t>) and its integration in the solenoid cryostat.</a:t>
            </a:r>
          </a:p>
          <a:p>
            <a:r>
              <a:rPr lang="en-US" sz="1800" dirty="0">
                <a:solidFill>
                  <a:schemeClr val="tx2"/>
                </a:solidFill>
              </a:rPr>
              <a:t>Address the high levels of dpa in the proton window &amp; cooling needs.</a:t>
            </a:r>
          </a:p>
          <a:p>
            <a:r>
              <a:rPr lang="en-US" sz="1800" dirty="0">
                <a:solidFill>
                  <a:schemeClr val="tx2"/>
                </a:solidFill>
              </a:rPr>
              <a:t>Assess the mechanical response of the target vessel and shielding assembly. </a:t>
            </a:r>
          </a:p>
          <a:p>
            <a:r>
              <a:rPr lang="en-US" sz="1800" dirty="0">
                <a:solidFill>
                  <a:schemeClr val="tx2"/>
                </a:solidFill>
              </a:rPr>
              <a:t>Continue interaction/iterations with WP7 &amp; WP3.</a:t>
            </a:r>
          </a:p>
          <a:p>
            <a:r>
              <a:rPr lang="en-US" sz="1800" dirty="0">
                <a:solidFill>
                  <a:schemeClr val="tx2"/>
                </a:solidFill>
              </a:rPr>
              <a:t>Carry-on the required energy &amp; dpa studies through the target complex &amp; provide pion/muon yield calculations to the cooling team. </a:t>
            </a:r>
          </a:p>
          <a:p>
            <a:r>
              <a:rPr lang="en-US" sz="1800" dirty="0">
                <a:solidFill>
                  <a:schemeClr val="tx2"/>
                </a:solidFill>
              </a:rPr>
              <a:t>Continue the development of the liquid Pb curtain target</a:t>
            </a:r>
          </a:p>
          <a:p>
            <a:r>
              <a:rPr lang="en-US" sz="1800" dirty="0">
                <a:solidFill>
                  <a:schemeClr val="tx2"/>
                </a:solidFill>
              </a:rPr>
              <a:t>Ramp-up fluidized W target studies</a:t>
            </a:r>
          </a:p>
          <a:p>
            <a:endParaRPr lang="en-US" sz="1800" dirty="0">
              <a:solidFill>
                <a:schemeClr val="tx2"/>
              </a:solidFill>
            </a:endParaRPr>
          </a:p>
          <a:p>
            <a:endParaRPr lang="en-GB" sz="1800" dirty="0">
              <a:solidFill>
                <a:schemeClr val="tx2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545831-1714-6148-A708-4132D8B8A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7A4265-C811-C1D2-571B-4AEB15254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830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7361236-E143-8961-2896-AA75F16A9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859" y="3140861"/>
            <a:ext cx="7550881" cy="159808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9C3193-406E-F325-6CAF-DB4A07F5D4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414506-EB9F-70B6-044B-612E623F7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target &amp; target systems considerations</a:t>
            </a:r>
            <a:br>
              <a:rPr lang="en-US" dirty="0"/>
            </a:br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F3D9A45-2E98-B1A3-6B01-2FABFCF7002A}"/>
              </a:ext>
            </a:extLst>
          </p:cNvPr>
          <p:cNvSpPr txBox="1">
            <a:spLocks/>
          </p:cNvSpPr>
          <p:nvPr/>
        </p:nvSpPr>
        <p:spPr>
          <a:xfrm>
            <a:off x="457200" y="1203598"/>
            <a:ext cx="8305800" cy="38164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chemeClr val="accent5"/>
                </a:solidFill>
              </a:rPr>
              <a:t>Energy deposition &amp; dpa studies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the Target, windows, shielding, magnets, chicane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Parameterization study in view of </a:t>
            </a:r>
            <a:r>
              <a:rPr lang="en-US" sz="1800" b="1" dirty="0">
                <a:solidFill>
                  <a:schemeClr val="accent5"/>
                </a:solidFill>
              </a:rPr>
              <a:t>pion/muon yield optimization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Ø"/>
            </a:pPr>
            <a:r>
              <a:rPr lang="en-US" sz="1800" b="1" dirty="0">
                <a:solidFill>
                  <a:srgbClr val="FF0000"/>
                </a:solidFill>
              </a:rPr>
              <a:t>Conceptual Engineering study </a:t>
            </a:r>
            <a:r>
              <a:rPr lang="en-US" sz="1800" dirty="0">
                <a:solidFill>
                  <a:schemeClr val="tx2"/>
                </a:solidFill>
              </a:rPr>
              <a:t>of Target &amp; Target Systems,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shielding, p+ dump -&gt; feasibility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3"/>
                </a:solidFill>
              </a:rPr>
              <a:t>++ iteration loops with p+ driver, magnets, cooling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65DBAC-E6C8-ECE1-203E-F9C7CA669BC0}"/>
              </a:ext>
            </a:extLst>
          </p:cNvPr>
          <p:cNvSpPr txBox="1"/>
          <p:nvPr/>
        </p:nvSpPr>
        <p:spPr>
          <a:xfrm>
            <a:off x="1224107" y="2719979"/>
            <a:ext cx="2167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Production target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CE95C3-5FB7-20F7-C868-342DFEAA2DF0}"/>
              </a:ext>
            </a:extLst>
          </p:cNvPr>
          <p:cNvSpPr txBox="1"/>
          <p:nvPr/>
        </p:nvSpPr>
        <p:spPr>
          <a:xfrm>
            <a:off x="3225722" y="3590246"/>
            <a:ext cx="1719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Tapering region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119FB2-CB69-18AF-C929-04D11174D1C7}"/>
              </a:ext>
            </a:extLst>
          </p:cNvPr>
          <p:cNvSpPr txBox="1"/>
          <p:nvPr/>
        </p:nvSpPr>
        <p:spPr>
          <a:xfrm>
            <a:off x="6889632" y="3391691"/>
            <a:ext cx="9813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Chicane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5A634F-4DAB-45DF-5943-D4E099655B25}"/>
              </a:ext>
            </a:extLst>
          </p:cNvPr>
          <p:cNvSpPr txBox="1"/>
          <p:nvPr/>
        </p:nvSpPr>
        <p:spPr>
          <a:xfrm>
            <a:off x="4446098" y="2882572"/>
            <a:ext cx="13388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Eventually p+ dump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812033F-BB29-BB2E-58F8-4DCE86F62266}"/>
              </a:ext>
            </a:extLst>
          </p:cNvPr>
          <p:cNvCxnSpPr>
            <a:cxnSpLocks/>
          </p:cNvCxnSpPr>
          <p:nvPr/>
        </p:nvCxnSpPr>
        <p:spPr>
          <a:xfrm flipH="1">
            <a:off x="3851920" y="3257022"/>
            <a:ext cx="467114" cy="883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tar: 5 Points 17">
            <a:extLst>
              <a:ext uri="{FF2B5EF4-FFF2-40B4-BE49-F238E27FC236}">
                <a16:creationId xmlns:a16="http://schemas.microsoft.com/office/drawing/2014/main" id="{6B176F8A-C411-402F-687F-4ED19371D527}"/>
              </a:ext>
            </a:extLst>
          </p:cNvPr>
          <p:cNvSpPr/>
          <p:nvPr/>
        </p:nvSpPr>
        <p:spPr>
          <a:xfrm>
            <a:off x="3560830" y="3316603"/>
            <a:ext cx="255493" cy="255493"/>
          </a:xfrm>
          <a:prstGeom prst="star5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36920A-8CF5-00B8-8A4A-555F3FC655BA}"/>
              </a:ext>
            </a:extLst>
          </p:cNvPr>
          <p:cNvSpPr/>
          <p:nvPr/>
        </p:nvSpPr>
        <p:spPr>
          <a:xfrm>
            <a:off x="1115616" y="3268581"/>
            <a:ext cx="1011931" cy="815337"/>
          </a:xfrm>
          <a:prstGeom prst="rect">
            <a:avLst/>
          </a:prstGeom>
          <a:solidFill>
            <a:srgbClr val="FF0066">
              <a:alpha val="30196"/>
            </a:srgbClr>
          </a:solidFill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ABA83E-7722-7853-0C48-8E886719F1A2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1621581" y="3058533"/>
            <a:ext cx="686042" cy="7009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80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1B5861-FBF1-7E1F-6AE6-1D8826CC05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9C8AB92-0764-EDEE-FE9A-2A8E4B886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2143125"/>
            <a:ext cx="6781800" cy="857250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TARGET SYSTEM &amp; SHIELDING </a:t>
            </a:r>
            <a:br>
              <a:rPr lang="en-US" dirty="0">
                <a:solidFill>
                  <a:schemeClr val="accent3"/>
                </a:solidFill>
              </a:rPr>
            </a:br>
            <a:r>
              <a:rPr lang="en-US" dirty="0">
                <a:solidFill>
                  <a:schemeClr val="accent3"/>
                </a:solidFill>
              </a:rPr>
              <a:t>DESIGN &amp; INTEGRATION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62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ectangle 223">
            <a:extLst>
              <a:ext uri="{FF2B5EF4-FFF2-40B4-BE49-F238E27FC236}">
                <a16:creationId xmlns:a16="http://schemas.microsoft.com/office/drawing/2014/main" id="{F5357E47-B7A2-ED2B-2FDF-ADB980303E8A}"/>
              </a:ext>
            </a:extLst>
          </p:cNvPr>
          <p:cNvSpPr/>
          <p:nvPr/>
        </p:nvSpPr>
        <p:spPr>
          <a:xfrm>
            <a:off x="8115078" y="1801256"/>
            <a:ext cx="891070" cy="127454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767" y="206375"/>
            <a:ext cx="6781800" cy="857250"/>
          </a:xfrm>
        </p:spPr>
        <p:txBody>
          <a:bodyPr/>
          <a:lstStyle/>
          <a:p>
            <a:r>
              <a:rPr lang="en-GB" dirty="0"/>
              <a:t>Target System &amp; shielding</a:t>
            </a:r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A7B29D37-D556-1909-87B5-A907D89C59F8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4A18FD1-63BB-DEBB-27DC-5423CCCA554C}"/>
              </a:ext>
            </a:extLst>
          </p:cNvPr>
          <p:cNvSpPr/>
          <p:nvPr/>
        </p:nvSpPr>
        <p:spPr>
          <a:xfrm>
            <a:off x="2802711" y="2084223"/>
            <a:ext cx="5122285" cy="78990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C56C9D2-D1C7-0866-DE6D-31EA2A646054}"/>
              </a:ext>
            </a:extLst>
          </p:cNvPr>
          <p:cNvSpPr/>
          <p:nvPr/>
        </p:nvSpPr>
        <p:spPr>
          <a:xfrm>
            <a:off x="517395" y="4211056"/>
            <a:ext cx="2775037" cy="305837"/>
          </a:xfrm>
          <a:prstGeom prst="rect">
            <a:avLst/>
          </a:prstGeom>
          <a:solidFill>
            <a:srgbClr val="D5FC79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75A51A23-C876-C7F6-2C6B-89F2FDF0D291}"/>
              </a:ext>
            </a:extLst>
          </p:cNvPr>
          <p:cNvSpPr/>
          <p:nvPr/>
        </p:nvSpPr>
        <p:spPr>
          <a:xfrm>
            <a:off x="2665042" y="1867672"/>
            <a:ext cx="5374991" cy="169714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A2F3677-1ADF-4E3E-0C23-69C3F10314E6}"/>
              </a:ext>
            </a:extLst>
          </p:cNvPr>
          <p:cNvCxnSpPr>
            <a:cxnSpLocks/>
          </p:cNvCxnSpPr>
          <p:nvPr/>
        </p:nvCxnSpPr>
        <p:spPr>
          <a:xfrm>
            <a:off x="1502275" y="3963438"/>
            <a:ext cx="595247" cy="0"/>
          </a:xfrm>
          <a:prstGeom prst="straightConnector1">
            <a:avLst/>
          </a:prstGeom>
          <a:noFill/>
          <a:ln w="25400" cap="flat" cmpd="sng" algn="ctr">
            <a:solidFill>
              <a:srgbClr val="64BCD9"/>
            </a:solidFill>
            <a:prstDash val="solid"/>
            <a:tailEnd type="triangle"/>
          </a:ln>
          <a:effectLst/>
        </p:spPr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86BD3A96-0518-8A43-0454-55D5002033B5}"/>
              </a:ext>
            </a:extLst>
          </p:cNvPr>
          <p:cNvSpPr/>
          <p:nvPr/>
        </p:nvSpPr>
        <p:spPr>
          <a:xfrm>
            <a:off x="2802711" y="2143430"/>
            <a:ext cx="5123510" cy="1209220"/>
          </a:xfrm>
          <a:prstGeom prst="rect">
            <a:avLst/>
          </a:prstGeom>
          <a:gradFill rotWithShape="1">
            <a:gsLst>
              <a:gs pos="0">
                <a:srgbClr val="E65346">
                  <a:tint val="100000"/>
                  <a:shade val="100000"/>
                  <a:satMod val="130000"/>
                </a:srgbClr>
              </a:gs>
              <a:gs pos="100000">
                <a:srgbClr val="E653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E653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E4273E4-3267-A871-050B-7181FB4A40A1}"/>
              </a:ext>
            </a:extLst>
          </p:cNvPr>
          <p:cNvSpPr txBox="1"/>
          <p:nvPr/>
        </p:nvSpPr>
        <p:spPr>
          <a:xfrm>
            <a:off x="4445361" y="2584216"/>
            <a:ext cx="2526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0033A0"/>
                </a:solidFill>
              </a:defRPr>
            </a:lvl1pPr>
          </a:lstStyle>
          <a:p>
            <a:r>
              <a:rPr lang="es-ES" dirty="0" err="1"/>
              <a:t>Shielding</a:t>
            </a:r>
            <a:r>
              <a:rPr lang="es-ES" dirty="0"/>
              <a:t> (</a:t>
            </a:r>
            <a:r>
              <a:rPr lang="es-ES" dirty="0" err="1"/>
              <a:t>Tungsten</a:t>
            </a:r>
            <a:r>
              <a:rPr lang="es-ES" dirty="0"/>
              <a:t>)</a:t>
            </a:r>
            <a:endParaRPr lang="en-GB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09477C5-B20C-1399-EF04-124C26D70269}"/>
              </a:ext>
            </a:extLst>
          </p:cNvPr>
          <p:cNvSpPr/>
          <p:nvPr/>
        </p:nvSpPr>
        <p:spPr>
          <a:xfrm>
            <a:off x="1697333" y="771550"/>
            <a:ext cx="7308815" cy="865973"/>
          </a:xfrm>
          <a:prstGeom prst="rect">
            <a:avLst/>
          </a:prstGeom>
          <a:gradFill flip="none" rotWithShape="1">
            <a:gsLst>
              <a:gs pos="0">
                <a:srgbClr val="64BCD9">
                  <a:lumMod val="50000"/>
                  <a:shade val="30000"/>
                  <a:satMod val="115000"/>
                </a:srgbClr>
              </a:gs>
              <a:gs pos="50000">
                <a:srgbClr val="64BCD9">
                  <a:lumMod val="50000"/>
                  <a:shade val="67500"/>
                  <a:satMod val="115000"/>
                </a:srgbClr>
              </a:gs>
              <a:gs pos="100000">
                <a:srgbClr val="64BCD9">
                  <a:lumMod val="50000"/>
                  <a:shade val="100000"/>
                  <a:satMod val="115000"/>
                </a:srgbClr>
              </a:gs>
            </a:gsLst>
            <a:lin ang="810000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42BBC2D-480E-BCCC-F461-9B25C60CB9D7}"/>
              </a:ext>
            </a:extLst>
          </p:cNvPr>
          <p:cNvSpPr txBox="1"/>
          <p:nvPr/>
        </p:nvSpPr>
        <p:spPr>
          <a:xfrm>
            <a:off x="4700350" y="1321788"/>
            <a:ext cx="108012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HTS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D816E40-40DF-E358-B301-7403863095F5}"/>
              </a:ext>
            </a:extLst>
          </p:cNvPr>
          <p:cNvSpPr/>
          <p:nvPr/>
        </p:nvSpPr>
        <p:spPr>
          <a:xfrm>
            <a:off x="2793039" y="2821562"/>
            <a:ext cx="5128943" cy="45719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61EDF49-B7DE-324E-D1CD-08EA11E69E26}"/>
              </a:ext>
            </a:extLst>
          </p:cNvPr>
          <p:cNvSpPr/>
          <p:nvPr/>
        </p:nvSpPr>
        <p:spPr>
          <a:xfrm>
            <a:off x="2788799" y="3064080"/>
            <a:ext cx="5133183" cy="45719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3D770DF-F41C-6320-12FE-D747FC26F55D}"/>
              </a:ext>
            </a:extLst>
          </p:cNvPr>
          <p:cNvSpPr/>
          <p:nvPr/>
        </p:nvSpPr>
        <p:spPr>
          <a:xfrm>
            <a:off x="2793039" y="3249782"/>
            <a:ext cx="5133183" cy="48091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8E84CFE9-3E5D-0592-B7E2-9B908ED5B98F}"/>
              </a:ext>
            </a:extLst>
          </p:cNvPr>
          <p:cNvSpPr/>
          <p:nvPr/>
        </p:nvSpPr>
        <p:spPr>
          <a:xfrm>
            <a:off x="2794765" y="2196517"/>
            <a:ext cx="5141400" cy="54028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572F00FF-35ED-95C3-8000-CF19BA2EEAAC}"/>
              </a:ext>
            </a:extLst>
          </p:cNvPr>
          <p:cNvSpPr/>
          <p:nvPr/>
        </p:nvSpPr>
        <p:spPr>
          <a:xfrm>
            <a:off x="2793039" y="2446371"/>
            <a:ext cx="5133182" cy="45719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1C40A74-D21F-605C-E07E-FA26624CBBB4}"/>
              </a:ext>
            </a:extLst>
          </p:cNvPr>
          <p:cNvSpPr txBox="1"/>
          <p:nvPr/>
        </p:nvSpPr>
        <p:spPr>
          <a:xfrm>
            <a:off x="3806828" y="1850534"/>
            <a:ext cx="278042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Neutron absorber (water and boron carbide layer)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A8DA50F-161C-562D-573E-3D1D8A918103}"/>
              </a:ext>
            </a:extLst>
          </p:cNvPr>
          <p:cNvSpPr/>
          <p:nvPr/>
        </p:nvSpPr>
        <p:spPr>
          <a:xfrm>
            <a:off x="1697333" y="1637525"/>
            <a:ext cx="7308815" cy="70348"/>
          </a:xfrm>
          <a:prstGeom prst="rect">
            <a:avLst/>
          </a:prstGeom>
          <a:solidFill>
            <a:srgbClr val="FB963C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771FC7-113C-B0AA-8E38-00455EEBD81D}"/>
              </a:ext>
            </a:extLst>
          </p:cNvPr>
          <p:cNvSpPr txBox="1"/>
          <p:nvPr/>
        </p:nvSpPr>
        <p:spPr>
          <a:xfrm>
            <a:off x="6107322" y="4571286"/>
            <a:ext cx="1874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0033A0"/>
                </a:solidFill>
              </a:defRPr>
            </a:lvl1pPr>
          </a:lstStyle>
          <a:p>
            <a:r>
              <a:rPr lang="en-GB" dirty="0"/>
              <a:t>Target Titanium vessel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6A6C60B-35F7-3C4A-791F-5CF034FC5218}"/>
              </a:ext>
            </a:extLst>
          </p:cNvPr>
          <p:cNvSpPr/>
          <p:nvPr/>
        </p:nvSpPr>
        <p:spPr>
          <a:xfrm>
            <a:off x="2797848" y="3358102"/>
            <a:ext cx="5222902" cy="73313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852DFCD-4A59-2CB9-E292-F15BC67C334B}"/>
              </a:ext>
            </a:extLst>
          </p:cNvPr>
          <p:cNvSpPr/>
          <p:nvPr/>
        </p:nvSpPr>
        <p:spPr>
          <a:xfrm>
            <a:off x="2679126" y="1799864"/>
            <a:ext cx="5349571" cy="8503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E2B3649-2869-33C5-AE87-120A00320ED0}"/>
              </a:ext>
            </a:extLst>
          </p:cNvPr>
          <p:cNvSpPr txBox="1"/>
          <p:nvPr/>
        </p:nvSpPr>
        <p:spPr>
          <a:xfrm>
            <a:off x="4605395" y="3363572"/>
            <a:ext cx="1246557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5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Stainless</a:t>
            </a:r>
            <a:r>
              <a:rPr kumimoji="0" lang="es-ES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Steel </a:t>
            </a:r>
            <a:r>
              <a:rPr kumimoji="0" lang="es-ES" sz="5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wall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4A80C160-8D0C-145B-C59F-F052C7C84B38}"/>
              </a:ext>
            </a:extLst>
          </p:cNvPr>
          <p:cNvCxnSpPr>
            <a:cxnSpLocks/>
          </p:cNvCxnSpPr>
          <p:nvPr/>
        </p:nvCxnSpPr>
        <p:spPr>
          <a:xfrm flipH="1">
            <a:off x="1541486" y="3828758"/>
            <a:ext cx="548347" cy="10839"/>
          </a:xfrm>
          <a:prstGeom prst="straightConnector1">
            <a:avLst/>
          </a:prstGeom>
          <a:noFill/>
          <a:ln w="25400" cap="flat" cmpd="sng" algn="ctr">
            <a:solidFill>
              <a:srgbClr val="CA1100"/>
            </a:solidFill>
            <a:prstDash val="solid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AC182ACA-5804-D47F-029B-0E412764A1F8}"/>
              </a:ext>
            </a:extLst>
          </p:cNvPr>
          <p:cNvCxnSpPr>
            <a:cxnSpLocks/>
          </p:cNvCxnSpPr>
          <p:nvPr/>
        </p:nvCxnSpPr>
        <p:spPr>
          <a:xfrm>
            <a:off x="2226176" y="2678962"/>
            <a:ext cx="198415" cy="0"/>
          </a:xfrm>
          <a:prstGeom prst="straightConnector1">
            <a:avLst/>
          </a:prstGeom>
          <a:noFill/>
          <a:ln w="25400" cap="flat" cmpd="sng" algn="ctr">
            <a:solidFill>
              <a:srgbClr val="64BCD9"/>
            </a:solidFill>
            <a:prstDash val="solid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E4CB4CD0-42A4-F7CC-6C58-31221F7B7ED7}"/>
              </a:ext>
            </a:extLst>
          </p:cNvPr>
          <p:cNvCxnSpPr>
            <a:cxnSpLocks/>
          </p:cNvCxnSpPr>
          <p:nvPr/>
        </p:nvCxnSpPr>
        <p:spPr>
          <a:xfrm>
            <a:off x="1277153" y="2663132"/>
            <a:ext cx="198415" cy="0"/>
          </a:xfrm>
          <a:prstGeom prst="straightConnector1">
            <a:avLst/>
          </a:prstGeom>
          <a:noFill/>
          <a:ln w="25400" cap="flat" cmpd="sng" algn="ctr">
            <a:solidFill>
              <a:srgbClr val="64BCD9"/>
            </a:solidFill>
            <a:prstDash val="solid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189AD658-2498-69F9-2017-F46E1BCD634F}"/>
              </a:ext>
            </a:extLst>
          </p:cNvPr>
          <p:cNvCxnSpPr>
            <a:cxnSpLocks/>
          </p:cNvCxnSpPr>
          <p:nvPr/>
        </p:nvCxnSpPr>
        <p:spPr>
          <a:xfrm flipH="1">
            <a:off x="1237196" y="2145580"/>
            <a:ext cx="278329" cy="0"/>
          </a:xfrm>
          <a:prstGeom prst="straightConnector1">
            <a:avLst/>
          </a:prstGeom>
          <a:noFill/>
          <a:ln w="25400" cap="flat" cmpd="sng" algn="ctr">
            <a:solidFill>
              <a:srgbClr val="CA1100"/>
            </a:solidFill>
            <a:prstDash val="solid"/>
            <a:tailEnd type="triangle"/>
          </a:ln>
          <a:effectLst/>
        </p:spPr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E6C6803-7D8E-D94A-6834-9530829B866B}"/>
              </a:ext>
            </a:extLst>
          </p:cNvPr>
          <p:cNvSpPr/>
          <p:nvPr/>
        </p:nvSpPr>
        <p:spPr>
          <a:xfrm>
            <a:off x="2666535" y="2090716"/>
            <a:ext cx="158308" cy="1345520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055CF63D-F780-3B6C-FA74-B191CAB365AF}"/>
              </a:ext>
            </a:extLst>
          </p:cNvPr>
          <p:cNvSpPr/>
          <p:nvPr/>
        </p:nvSpPr>
        <p:spPr>
          <a:xfrm>
            <a:off x="2686679" y="2035106"/>
            <a:ext cx="5335867" cy="5076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980E5C48-BD4D-AE4A-312D-64550B0C6D28}"/>
              </a:ext>
            </a:extLst>
          </p:cNvPr>
          <p:cNvSpPr/>
          <p:nvPr/>
        </p:nvSpPr>
        <p:spPr>
          <a:xfrm flipV="1">
            <a:off x="2678597" y="3309288"/>
            <a:ext cx="154226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F2142784-189F-DE7B-8CC8-EAA5C3331526}"/>
              </a:ext>
            </a:extLst>
          </p:cNvPr>
          <p:cNvSpPr/>
          <p:nvPr/>
        </p:nvSpPr>
        <p:spPr>
          <a:xfrm flipV="1">
            <a:off x="2697993" y="2168205"/>
            <a:ext cx="159196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E1482B8-E302-A01C-4FA1-971282CEB66A}"/>
              </a:ext>
            </a:extLst>
          </p:cNvPr>
          <p:cNvSpPr/>
          <p:nvPr/>
        </p:nvSpPr>
        <p:spPr>
          <a:xfrm rot="5400000">
            <a:off x="2936592" y="3922402"/>
            <a:ext cx="542038" cy="47218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9427F25-90D2-DBE1-8130-743E303E0EC7}"/>
              </a:ext>
            </a:extLst>
          </p:cNvPr>
          <p:cNvSpPr/>
          <p:nvPr/>
        </p:nvSpPr>
        <p:spPr>
          <a:xfrm rot="5400000">
            <a:off x="5421330" y="4075911"/>
            <a:ext cx="833963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F5BD6067-663F-D0B5-F06C-5AE6424EAC4C}"/>
              </a:ext>
            </a:extLst>
          </p:cNvPr>
          <p:cNvSpPr/>
          <p:nvPr/>
        </p:nvSpPr>
        <p:spPr>
          <a:xfrm rot="5400000">
            <a:off x="1824951" y="2819670"/>
            <a:ext cx="51176" cy="276136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474F810-87E7-C289-7549-A17D8E466A7E}"/>
              </a:ext>
            </a:extLst>
          </p:cNvPr>
          <p:cNvCxnSpPr>
            <a:cxnSpLocks/>
          </p:cNvCxnSpPr>
          <p:nvPr/>
        </p:nvCxnSpPr>
        <p:spPr>
          <a:xfrm flipV="1">
            <a:off x="255591" y="4512602"/>
            <a:ext cx="8795280" cy="784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Dot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422496BD-6826-B706-B1C0-503B1DF8E2A0}"/>
              </a:ext>
            </a:extLst>
          </p:cNvPr>
          <p:cNvCxnSpPr>
            <a:cxnSpLocks/>
          </p:cNvCxnSpPr>
          <p:nvPr/>
        </p:nvCxnSpPr>
        <p:spPr>
          <a:xfrm>
            <a:off x="27619" y="4506476"/>
            <a:ext cx="398520" cy="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triangle"/>
          </a:ln>
          <a:effectLst>
            <a:glow rad="63500">
              <a:srgbClr val="700A00">
                <a:satMod val="175000"/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AB1AA7E-FA34-3E7B-18FD-C421768B3F44}"/>
              </a:ext>
            </a:extLst>
          </p:cNvPr>
          <p:cNvSpPr/>
          <p:nvPr/>
        </p:nvSpPr>
        <p:spPr>
          <a:xfrm rot="5400000">
            <a:off x="323139" y="4318346"/>
            <a:ext cx="341293" cy="47218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CF5A4FBC-7175-F0BD-8BD5-58284438246C}"/>
              </a:ext>
            </a:extLst>
          </p:cNvPr>
          <p:cNvSpPr/>
          <p:nvPr/>
        </p:nvSpPr>
        <p:spPr>
          <a:xfrm rot="5400000">
            <a:off x="1811866" y="2617685"/>
            <a:ext cx="1687742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7107F3D-1D56-51E9-EAC9-F198524DB885}"/>
              </a:ext>
            </a:extLst>
          </p:cNvPr>
          <p:cNvSpPr/>
          <p:nvPr/>
        </p:nvSpPr>
        <p:spPr>
          <a:xfrm>
            <a:off x="2679127" y="3420503"/>
            <a:ext cx="5360906" cy="62415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087FA000-2518-6ADC-54FB-D2E5FE5CF82D}"/>
              </a:ext>
            </a:extLst>
          </p:cNvPr>
          <p:cNvSpPr/>
          <p:nvPr/>
        </p:nvSpPr>
        <p:spPr>
          <a:xfrm>
            <a:off x="7918251" y="2090716"/>
            <a:ext cx="126507" cy="1324966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9E859E73-3532-5796-4E65-4819049FC22E}"/>
              </a:ext>
            </a:extLst>
          </p:cNvPr>
          <p:cNvSpPr/>
          <p:nvPr/>
        </p:nvSpPr>
        <p:spPr>
          <a:xfrm rot="5400000">
            <a:off x="7207686" y="2616558"/>
            <a:ext cx="1687742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E52BAA6C-EF3F-58DB-177B-BFF445D72A77}"/>
              </a:ext>
            </a:extLst>
          </p:cNvPr>
          <p:cNvCxnSpPr>
            <a:cxnSpLocks/>
          </p:cNvCxnSpPr>
          <p:nvPr/>
        </p:nvCxnSpPr>
        <p:spPr>
          <a:xfrm>
            <a:off x="2766589" y="4520030"/>
            <a:ext cx="6029934" cy="14846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Dot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DA74453-B378-2C6A-9B89-71D308C67D9B}"/>
              </a:ext>
            </a:extLst>
          </p:cNvPr>
          <p:cNvGrpSpPr/>
          <p:nvPr/>
        </p:nvGrpSpPr>
        <p:grpSpPr>
          <a:xfrm>
            <a:off x="3183686" y="3442005"/>
            <a:ext cx="4046594" cy="1078441"/>
            <a:chOff x="3183686" y="3442005"/>
            <a:chExt cx="4046594" cy="1078441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A704785-9EC5-9138-1ACB-AEE50DA3649A}"/>
                </a:ext>
              </a:extLst>
            </p:cNvPr>
            <p:cNvSpPr/>
            <p:nvPr/>
          </p:nvSpPr>
          <p:spPr>
            <a:xfrm>
              <a:off x="3191732" y="3779024"/>
              <a:ext cx="2660220" cy="225567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77E3E4A-C63B-9FCE-0941-5198AE1A3C53}"/>
                </a:ext>
              </a:extLst>
            </p:cNvPr>
            <p:cNvSpPr txBox="1"/>
            <p:nvPr/>
          </p:nvSpPr>
          <p:spPr>
            <a:xfrm>
              <a:off x="3991456" y="3774586"/>
              <a:ext cx="14871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 b="1">
                  <a:solidFill>
                    <a:srgbClr val="0033A0"/>
                  </a:solidFill>
                </a:defRPr>
              </a:lvl1pPr>
            </a:lstStyle>
            <a:p>
              <a:r>
                <a:rPr lang="en-GB" dirty="0"/>
                <a:t>Cooling Helium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15F53E5-8101-AE60-D92A-62545FDAB19A}"/>
                </a:ext>
              </a:extLst>
            </p:cNvPr>
            <p:cNvSpPr txBox="1"/>
            <p:nvPr/>
          </p:nvSpPr>
          <p:spPr>
            <a:xfrm>
              <a:off x="4175043" y="3637431"/>
              <a:ext cx="1125406" cy="1692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5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Titanium</a:t>
              </a:r>
              <a:r>
                <a:rPr kumimoji="0" lang="es-E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s-ES" sz="5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Outer</a:t>
              </a:r>
              <a:r>
                <a:rPr kumimoji="0" lang="es-E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r>
                <a:rPr kumimoji="0" lang="es-ES" sz="5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Vessel</a:t>
              </a:r>
              <a:r>
                <a:rPr kumimoji="0" lang="es-E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</a:t>
              </a:r>
              <a:endParaRPr kumimoji="0" lang="en-GB" sz="5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AAEF298-287E-F312-6178-F515699D3BA5}"/>
                </a:ext>
              </a:extLst>
            </p:cNvPr>
            <p:cNvSpPr txBox="1"/>
            <p:nvPr/>
          </p:nvSpPr>
          <p:spPr>
            <a:xfrm>
              <a:off x="5233191" y="3442005"/>
              <a:ext cx="1997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 b="1">
                  <a:solidFill>
                    <a:srgbClr val="0033A0"/>
                  </a:solidFill>
                </a:defRPr>
              </a:lvl1pPr>
            </a:lstStyle>
            <a:p>
              <a:r>
                <a:rPr lang="en-GB"/>
                <a:t>Vacuum 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3C6D5B06-1FBC-7F00-FD65-EC4E2469007C}"/>
                </a:ext>
              </a:extLst>
            </p:cNvPr>
            <p:cNvSpPr/>
            <p:nvPr/>
          </p:nvSpPr>
          <p:spPr>
            <a:xfrm>
              <a:off x="3183686" y="3674991"/>
              <a:ext cx="2668266" cy="109473"/>
            </a:xfrm>
            <a:prstGeom prst="rect">
              <a:avLst/>
            </a:prstGeom>
            <a:gradFill rotWithShape="1">
              <a:gsLst>
                <a:gs pos="0">
                  <a:srgbClr val="5A5A5A">
                    <a:tint val="100000"/>
                    <a:shade val="100000"/>
                    <a:satMod val="130000"/>
                  </a:srgbClr>
                </a:gs>
                <a:gs pos="100000">
                  <a:srgbClr val="5A5A5A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A5A5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B38CC8FF-A68E-8686-C616-B9EF17B49EE2}"/>
                </a:ext>
              </a:extLst>
            </p:cNvPr>
            <p:cNvCxnSpPr>
              <a:cxnSpLocks/>
            </p:cNvCxnSpPr>
            <p:nvPr/>
          </p:nvCxnSpPr>
          <p:spPr>
            <a:xfrm>
              <a:off x="5815137" y="3673319"/>
              <a:ext cx="585798" cy="6186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Dot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43D7EE4D-E90B-7384-54C1-4BADA7BCC0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13650" y="3673319"/>
              <a:ext cx="4069" cy="847127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5360147B-C604-177E-DD56-74D7D09048EB}"/>
                </a:ext>
              </a:extLst>
            </p:cNvPr>
            <p:cNvSpPr txBox="1"/>
            <p:nvPr/>
          </p:nvSpPr>
          <p:spPr>
            <a:xfrm rot="16200000">
              <a:off x="6202799" y="3931340"/>
              <a:ext cx="4225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02124"/>
                  </a:solidFill>
                  <a:effectLst/>
                  <a:uLnTx/>
                  <a:uFillTx/>
                </a:rPr>
                <a:t>170</a:t>
              </a:r>
              <a:endParaRPr kumimoji="0" lang="en-GB" sz="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3" name="TextBox 142">
            <a:extLst>
              <a:ext uri="{FF2B5EF4-FFF2-40B4-BE49-F238E27FC236}">
                <a16:creationId xmlns:a16="http://schemas.microsoft.com/office/drawing/2014/main" id="{40E37FD3-5690-55F5-5788-8D670C9098BC}"/>
              </a:ext>
            </a:extLst>
          </p:cNvPr>
          <p:cNvSpPr txBox="1"/>
          <p:nvPr/>
        </p:nvSpPr>
        <p:spPr>
          <a:xfrm rot="16200000">
            <a:off x="8537711" y="3069818"/>
            <a:ext cx="53041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590</a:t>
            </a:r>
            <a:endParaRPr kumimoji="0" lang="en-GB" sz="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A409518A-F6FE-E527-7418-C0827D8A58E4}"/>
              </a:ext>
            </a:extLst>
          </p:cNvPr>
          <p:cNvCxnSpPr>
            <a:cxnSpLocks/>
          </p:cNvCxnSpPr>
          <p:nvPr/>
        </p:nvCxnSpPr>
        <p:spPr>
          <a:xfrm flipH="1" flipV="1">
            <a:off x="6821181" y="3466222"/>
            <a:ext cx="14253" cy="1052234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1D053921-1226-D14B-F116-8C6D8F053B18}"/>
              </a:ext>
            </a:extLst>
          </p:cNvPr>
          <p:cNvSpPr txBox="1"/>
          <p:nvPr/>
        </p:nvSpPr>
        <p:spPr>
          <a:xfrm rot="16200000">
            <a:off x="6725347" y="3866591"/>
            <a:ext cx="42041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</a:rPr>
              <a:t>171</a:t>
            </a:r>
            <a:endParaRPr kumimoji="0" lang="en-GB" sz="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BF4B924-1D21-0417-4210-47BC8268CB0D}"/>
              </a:ext>
            </a:extLst>
          </p:cNvPr>
          <p:cNvCxnSpPr>
            <a:cxnSpLocks/>
          </p:cNvCxnSpPr>
          <p:nvPr/>
        </p:nvCxnSpPr>
        <p:spPr>
          <a:xfrm flipV="1">
            <a:off x="3205743" y="4761347"/>
            <a:ext cx="2632568" cy="530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triangle"/>
            <a:tailEnd type="triangle"/>
          </a:ln>
          <a:effectLst/>
        </p:spPr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A1C34476-5B54-C5A0-41C9-59BD121AF431}"/>
              </a:ext>
            </a:extLst>
          </p:cNvPr>
          <p:cNvSpPr txBox="1"/>
          <p:nvPr/>
        </p:nvSpPr>
        <p:spPr>
          <a:xfrm rot="16200000">
            <a:off x="8059964" y="3019250"/>
            <a:ext cx="5932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srgbClr val="202124"/>
                </a:solidFill>
                <a:effectLst/>
                <a:uLnTx/>
                <a:uFillTx/>
              </a:rPr>
              <a:t>548</a:t>
            </a:r>
            <a:endParaRPr kumimoji="0" lang="en-GB" sz="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3C12D3A0-7CBB-CA74-FD74-527B734F1EC5}"/>
              </a:ext>
            </a:extLst>
          </p:cNvPr>
          <p:cNvCxnSpPr>
            <a:cxnSpLocks/>
          </p:cNvCxnSpPr>
          <p:nvPr/>
        </p:nvCxnSpPr>
        <p:spPr>
          <a:xfrm flipV="1">
            <a:off x="8700396" y="1809928"/>
            <a:ext cx="2496" cy="2708900"/>
          </a:xfrm>
          <a:prstGeom prst="straightConnector1">
            <a:avLst/>
          </a:prstGeom>
          <a:noFill/>
          <a:ln w="19050" cap="flat" cmpd="sng" algn="ctr">
            <a:solidFill>
              <a:srgbClr val="E65346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680B6F3-C4CF-F378-4A1A-6D5771627150}"/>
              </a:ext>
            </a:extLst>
          </p:cNvPr>
          <p:cNvCxnSpPr>
            <a:cxnSpLocks/>
          </p:cNvCxnSpPr>
          <p:nvPr/>
        </p:nvCxnSpPr>
        <p:spPr>
          <a:xfrm flipH="1" flipV="1">
            <a:off x="8243518" y="2025698"/>
            <a:ext cx="11014" cy="2508096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D0B20EFE-F01D-C4F8-2499-A604925728FA}"/>
              </a:ext>
            </a:extLst>
          </p:cNvPr>
          <p:cNvCxnSpPr>
            <a:cxnSpLocks/>
          </p:cNvCxnSpPr>
          <p:nvPr/>
        </p:nvCxnSpPr>
        <p:spPr>
          <a:xfrm>
            <a:off x="7752037" y="1795546"/>
            <a:ext cx="983323" cy="4003"/>
          </a:xfrm>
          <a:prstGeom prst="line">
            <a:avLst/>
          </a:prstGeom>
          <a:noFill/>
          <a:ln w="9525" cap="flat" cmpd="sng" algn="ctr">
            <a:solidFill>
              <a:srgbClr val="CA1100">
                <a:shade val="95000"/>
                <a:satMod val="105000"/>
              </a:srgbClr>
            </a:solidFill>
            <a:prstDash val="dashDot"/>
          </a:ln>
          <a:effectLst/>
        </p:spPr>
      </p:cxn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E4C0366B-84A2-3410-48E6-3341DA9ECFD5}"/>
              </a:ext>
            </a:extLst>
          </p:cNvPr>
          <p:cNvCxnSpPr>
            <a:cxnSpLocks/>
          </p:cNvCxnSpPr>
          <p:nvPr/>
        </p:nvCxnSpPr>
        <p:spPr>
          <a:xfrm flipV="1">
            <a:off x="7827517" y="2039689"/>
            <a:ext cx="431183" cy="1881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Dot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57789DA-4E45-6F43-0552-45F7EC5C8CCF}"/>
              </a:ext>
            </a:extLst>
          </p:cNvPr>
          <p:cNvGrpSpPr/>
          <p:nvPr/>
        </p:nvGrpSpPr>
        <p:grpSpPr>
          <a:xfrm>
            <a:off x="3224001" y="4013540"/>
            <a:ext cx="3096652" cy="520254"/>
            <a:chOff x="3224001" y="4013540"/>
            <a:chExt cx="3096652" cy="520254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E43D0B0-14B9-750B-9188-F11DA2A580BF}"/>
                </a:ext>
              </a:extLst>
            </p:cNvPr>
            <p:cNvSpPr/>
            <p:nvPr/>
          </p:nvSpPr>
          <p:spPr>
            <a:xfrm>
              <a:off x="3231220" y="4016949"/>
              <a:ext cx="2583916" cy="86481"/>
            </a:xfrm>
            <a:prstGeom prst="rect">
              <a:avLst/>
            </a:prstGeom>
            <a:gradFill rotWithShape="1">
              <a:gsLst>
                <a:gs pos="0">
                  <a:srgbClr val="5A5A5A">
                    <a:tint val="100000"/>
                    <a:shade val="100000"/>
                    <a:satMod val="130000"/>
                  </a:srgbClr>
                </a:gs>
                <a:gs pos="100000">
                  <a:srgbClr val="5A5A5A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5A5A5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969833F-FF8F-F76E-2ED1-8EA052B3DA06}"/>
                </a:ext>
              </a:extLst>
            </p:cNvPr>
            <p:cNvSpPr/>
            <p:nvPr/>
          </p:nvSpPr>
          <p:spPr>
            <a:xfrm>
              <a:off x="3224001" y="4105649"/>
              <a:ext cx="2591136" cy="299250"/>
            </a:xfrm>
            <a:prstGeom prst="rect">
              <a:avLst/>
            </a:prstGeom>
            <a:solidFill>
              <a:srgbClr val="D5FC7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ADCE44D-4291-D56E-DC6E-5577881CEB4D}"/>
                </a:ext>
              </a:extLst>
            </p:cNvPr>
            <p:cNvSpPr txBox="1"/>
            <p:nvPr/>
          </p:nvSpPr>
          <p:spPr>
            <a:xfrm>
              <a:off x="4091691" y="4122637"/>
              <a:ext cx="1432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200" b="1">
                  <a:solidFill>
                    <a:srgbClr val="0033A0"/>
                  </a:solidFill>
                </a:defRPr>
              </a:lvl1pPr>
            </a:lstStyle>
            <a:p>
              <a:r>
                <a:rPr lang="en-GB" dirty="0"/>
                <a:t>Static Helium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2357878E-10AA-75BC-2F46-173E102ACAFC}"/>
                </a:ext>
              </a:extLst>
            </p:cNvPr>
            <p:cNvCxnSpPr>
              <a:cxnSpLocks/>
            </p:cNvCxnSpPr>
            <p:nvPr/>
          </p:nvCxnSpPr>
          <p:spPr>
            <a:xfrm>
              <a:off x="5821214" y="4034760"/>
              <a:ext cx="396642" cy="6186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Dot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BDA807A9-343E-88FC-4987-136B796A9AD1}"/>
                </a:ext>
              </a:extLst>
            </p:cNvPr>
            <p:cNvSpPr txBox="1"/>
            <p:nvPr/>
          </p:nvSpPr>
          <p:spPr>
            <a:xfrm rot="16200000">
              <a:off x="6001651" y="4117098"/>
              <a:ext cx="4225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02124"/>
                  </a:solidFill>
                  <a:effectLst/>
                  <a:uLnTx/>
                  <a:uFillTx/>
                </a:rPr>
                <a:t>150</a:t>
              </a:r>
              <a:endParaRPr kumimoji="0" lang="en-GB" sz="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89EADD23-241A-FB46-A00E-6D04CA9C25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2903" y="4040946"/>
              <a:ext cx="0" cy="492848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/>
          </p:spPr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C7E8619-BAA3-5E70-FD75-C2AFEF8243D9}"/>
              </a:ext>
            </a:extLst>
          </p:cNvPr>
          <p:cNvGrpSpPr/>
          <p:nvPr/>
        </p:nvGrpSpPr>
        <p:grpSpPr>
          <a:xfrm>
            <a:off x="2876022" y="4296667"/>
            <a:ext cx="2948713" cy="516030"/>
            <a:chOff x="2876022" y="4296667"/>
            <a:chExt cx="2948713" cy="516030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AEA438EA-8713-5BE5-028D-DDE6C7753735}"/>
                </a:ext>
              </a:extLst>
            </p:cNvPr>
            <p:cNvSpPr txBox="1"/>
            <p:nvPr/>
          </p:nvSpPr>
          <p:spPr>
            <a:xfrm>
              <a:off x="2876022" y="4296667"/>
              <a:ext cx="41343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02124"/>
                  </a:solidFill>
                  <a:effectLst/>
                  <a:uLnTx/>
                  <a:uFillTx/>
                </a:rPr>
                <a:t>R1</a:t>
              </a:r>
              <a:r>
                <a:rPr kumimoji="0" lang="en-GB" sz="800" b="1" i="0" u="none" strike="noStrike" kern="0" cap="none" spc="0" normalizeH="0" baseline="0" noProof="0" dirty="0">
                  <a:ln>
                    <a:noFill/>
                  </a:ln>
                  <a:solidFill>
                    <a:srgbClr val="202124"/>
                  </a:solidFill>
                  <a:effectLst/>
                  <a:uLnTx/>
                  <a:uFillTx/>
                </a:rPr>
                <a:t>5</a:t>
              </a:r>
              <a:endParaRPr kumimoji="0" lang="en-GB" sz="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00B953D-BF31-E485-8AD4-C16F948681FD}"/>
                </a:ext>
              </a:extLst>
            </p:cNvPr>
            <p:cNvGrpSpPr/>
            <p:nvPr/>
          </p:nvGrpSpPr>
          <p:grpSpPr>
            <a:xfrm>
              <a:off x="3230739" y="4342430"/>
              <a:ext cx="2593996" cy="470267"/>
              <a:chOff x="3230739" y="4342430"/>
              <a:chExt cx="2593996" cy="470267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FDBC2379-40E1-5ECD-CD4A-F8D0C986C015}"/>
                  </a:ext>
                </a:extLst>
              </p:cNvPr>
              <p:cNvSpPr/>
              <p:nvPr/>
            </p:nvSpPr>
            <p:spPr>
              <a:xfrm>
                <a:off x="3231398" y="4390355"/>
                <a:ext cx="2591136" cy="122247"/>
              </a:xfrm>
              <a:prstGeom prst="rect">
                <a:avLst/>
              </a:prstGeom>
              <a:gradFill rotWithShape="1">
                <a:gsLst>
                  <a:gs pos="0">
                    <a:sysClr val="windowText" lastClr="000000">
                      <a:tint val="100000"/>
                      <a:shade val="100000"/>
                      <a:satMod val="130000"/>
                    </a:sysClr>
                  </a:gs>
                  <a:gs pos="100000">
                    <a:sysClr val="windowText" lastClr="000000">
                      <a:tint val="50000"/>
                      <a:shade val="100000"/>
                      <a:satMod val="350000"/>
                    </a:sysClr>
                  </a:gs>
                </a:gsLst>
                <a:lin ang="16200000" scaled="0"/>
              </a:gradFill>
              <a:ln w="9525" cap="flat" cmpd="sng" algn="ctr">
                <a:solidFill>
                  <a:sysClr val="windowText" lastClr="000000">
                    <a:shade val="95000"/>
                    <a:satMod val="105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7D018D2E-FE74-4556-7A85-DD78C1F9E89A}"/>
                  </a:ext>
                </a:extLst>
              </p:cNvPr>
              <p:cNvSpPr txBox="1"/>
              <p:nvPr/>
            </p:nvSpPr>
            <p:spPr>
              <a:xfrm>
                <a:off x="4310593" y="4342430"/>
                <a:ext cx="745020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C-Target</a:t>
                </a:r>
              </a:p>
            </p:txBody>
          </p: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D39119AA-7DCE-44A7-2AFC-011D503AA9A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30739" y="4391456"/>
                <a:ext cx="3521" cy="342096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59600998-76BD-FD3E-433C-0468C2E705D3}"/>
                  </a:ext>
                </a:extLst>
              </p:cNvPr>
              <p:cNvSpPr txBox="1"/>
              <p:nvPr/>
            </p:nvSpPr>
            <p:spPr>
              <a:xfrm>
                <a:off x="4316520" y="4597253"/>
                <a:ext cx="44427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uLnTx/>
                    <a:uFillTx/>
                  </a:rPr>
                  <a:t>800</a:t>
                </a:r>
                <a:endParaRPr kumimoji="0" lang="en-GB" sz="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C6EDCFB4-683A-25BA-E19A-B30728116A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21214" y="4448736"/>
                <a:ext cx="3521" cy="342096"/>
              </a:xfrm>
              <a:prstGeom prst="lin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dash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</p:grpSp>
      <p:sp>
        <p:nvSpPr>
          <p:cNvPr id="158" name="Rectangle 157">
            <a:extLst>
              <a:ext uri="{FF2B5EF4-FFF2-40B4-BE49-F238E27FC236}">
                <a16:creationId xmlns:a16="http://schemas.microsoft.com/office/drawing/2014/main" id="{9F721DAD-C76C-F895-615A-DFCD73CFEE0D}"/>
              </a:ext>
            </a:extLst>
          </p:cNvPr>
          <p:cNvSpPr/>
          <p:nvPr/>
        </p:nvSpPr>
        <p:spPr>
          <a:xfrm flipV="1">
            <a:off x="1574776" y="2561347"/>
            <a:ext cx="1045493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D9E29C91-93E3-8A60-928D-6BFA2E3AC4BF}"/>
              </a:ext>
            </a:extLst>
          </p:cNvPr>
          <p:cNvSpPr/>
          <p:nvPr/>
        </p:nvSpPr>
        <p:spPr>
          <a:xfrm>
            <a:off x="1585618" y="2613588"/>
            <a:ext cx="1122564" cy="105280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43DD63D4-5A8F-F19F-04B0-9591BC1B9926}"/>
              </a:ext>
            </a:extLst>
          </p:cNvPr>
          <p:cNvSpPr/>
          <p:nvPr/>
        </p:nvSpPr>
        <p:spPr>
          <a:xfrm flipV="1">
            <a:off x="1585617" y="2718868"/>
            <a:ext cx="1045493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34522E02-D2F4-AFC7-EFA1-871943C15CA9}"/>
              </a:ext>
            </a:extLst>
          </p:cNvPr>
          <p:cNvSpPr/>
          <p:nvPr/>
        </p:nvSpPr>
        <p:spPr>
          <a:xfrm flipV="1">
            <a:off x="1648827" y="2048132"/>
            <a:ext cx="1045493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0514F540-987E-55DD-0B08-F4574A2679C5}"/>
              </a:ext>
            </a:extLst>
          </p:cNvPr>
          <p:cNvSpPr/>
          <p:nvPr/>
        </p:nvSpPr>
        <p:spPr>
          <a:xfrm>
            <a:off x="1648828" y="2082312"/>
            <a:ext cx="1048706" cy="111266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BAC33028-2E8A-3535-41B5-768725272066}"/>
              </a:ext>
            </a:extLst>
          </p:cNvPr>
          <p:cNvSpPr/>
          <p:nvPr/>
        </p:nvSpPr>
        <p:spPr>
          <a:xfrm flipV="1">
            <a:off x="1634988" y="2175487"/>
            <a:ext cx="1045493" cy="45719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556EE4F5-61C7-6FD7-3CC5-939CE69F58A6}"/>
              </a:ext>
            </a:extLst>
          </p:cNvPr>
          <p:cNvCxnSpPr>
            <a:cxnSpLocks/>
          </p:cNvCxnSpPr>
          <p:nvPr/>
        </p:nvCxnSpPr>
        <p:spPr>
          <a:xfrm>
            <a:off x="1878173" y="2646030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8BA3BDA4-6D43-B01D-BA03-442EE07AAE8C}"/>
              </a:ext>
            </a:extLst>
          </p:cNvPr>
          <p:cNvCxnSpPr>
            <a:cxnSpLocks/>
          </p:cNvCxnSpPr>
          <p:nvPr/>
        </p:nvCxnSpPr>
        <p:spPr>
          <a:xfrm>
            <a:off x="2993317" y="2482695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563706CC-8C3B-B133-8EFD-6EB27204B41B}"/>
              </a:ext>
            </a:extLst>
          </p:cNvPr>
          <p:cNvCxnSpPr>
            <a:cxnSpLocks/>
          </p:cNvCxnSpPr>
          <p:nvPr/>
        </p:nvCxnSpPr>
        <p:spPr>
          <a:xfrm>
            <a:off x="2993316" y="2859782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8BE5898E-5B92-7CFB-73BF-5DFF8010F5EC}"/>
              </a:ext>
            </a:extLst>
          </p:cNvPr>
          <p:cNvCxnSpPr>
            <a:cxnSpLocks/>
          </p:cNvCxnSpPr>
          <p:nvPr/>
        </p:nvCxnSpPr>
        <p:spPr>
          <a:xfrm>
            <a:off x="2985271" y="3075806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C08FB2FB-8DCC-C1B8-67A1-2BA4B12BBD37}"/>
              </a:ext>
            </a:extLst>
          </p:cNvPr>
          <p:cNvCxnSpPr>
            <a:cxnSpLocks/>
          </p:cNvCxnSpPr>
          <p:nvPr/>
        </p:nvCxnSpPr>
        <p:spPr>
          <a:xfrm>
            <a:off x="2985271" y="3259758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41424E3C-90D3-F9DB-1970-10BBE6D8A611}"/>
              </a:ext>
            </a:extLst>
          </p:cNvPr>
          <p:cNvCxnSpPr>
            <a:cxnSpLocks/>
          </p:cNvCxnSpPr>
          <p:nvPr/>
        </p:nvCxnSpPr>
        <p:spPr>
          <a:xfrm>
            <a:off x="3007328" y="2213924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C5DE676D-E367-25D7-F411-213E5D5A0853}"/>
              </a:ext>
            </a:extLst>
          </p:cNvPr>
          <p:cNvCxnSpPr>
            <a:cxnSpLocks/>
          </p:cNvCxnSpPr>
          <p:nvPr/>
        </p:nvCxnSpPr>
        <p:spPr>
          <a:xfrm>
            <a:off x="4178595" y="2482695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7AF7F4C6-0F84-1BAC-D3E0-01AA9010EB68}"/>
              </a:ext>
            </a:extLst>
          </p:cNvPr>
          <p:cNvCxnSpPr>
            <a:cxnSpLocks/>
          </p:cNvCxnSpPr>
          <p:nvPr/>
        </p:nvCxnSpPr>
        <p:spPr>
          <a:xfrm>
            <a:off x="4178594" y="2859782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CDB63517-473A-3674-B9C9-FD9E5D67B5CD}"/>
              </a:ext>
            </a:extLst>
          </p:cNvPr>
          <p:cNvCxnSpPr>
            <a:cxnSpLocks/>
          </p:cNvCxnSpPr>
          <p:nvPr/>
        </p:nvCxnSpPr>
        <p:spPr>
          <a:xfrm>
            <a:off x="4170549" y="3075806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1813324B-6F70-6171-D431-62D9919560AC}"/>
              </a:ext>
            </a:extLst>
          </p:cNvPr>
          <p:cNvCxnSpPr>
            <a:cxnSpLocks/>
          </p:cNvCxnSpPr>
          <p:nvPr/>
        </p:nvCxnSpPr>
        <p:spPr>
          <a:xfrm>
            <a:off x="4170549" y="3259758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9B849ECF-A142-81A8-0B87-5A9355D2DC66}"/>
              </a:ext>
            </a:extLst>
          </p:cNvPr>
          <p:cNvCxnSpPr>
            <a:cxnSpLocks/>
          </p:cNvCxnSpPr>
          <p:nvPr/>
        </p:nvCxnSpPr>
        <p:spPr>
          <a:xfrm>
            <a:off x="4192606" y="2213924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CB86369E-2025-25F8-2BC3-5F8A9D660CBC}"/>
              </a:ext>
            </a:extLst>
          </p:cNvPr>
          <p:cNvCxnSpPr>
            <a:cxnSpLocks/>
          </p:cNvCxnSpPr>
          <p:nvPr/>
        </p:nvCxnSpPr>
        <p:spPr>
          <a:xfrm>
            <a:off x="6038375" y="2482695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7F85E0BA-F2EA-9E2F-DAC8-DE7D1145CE12}"/>
              </a:ext>
            </a:extLst>
          </p:cNvPr>
          <p:cNvCxnSpPr>
            <a:cxnSpLocks/>
          </p:cNvCxnSpPr>
          <p:nvPr/>
        </p:nvCxnSpPr>
        <p:spPr>
          <a:xfrm>
            <a:off x="6038374" y="2859782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00228D9-6960-4220-9AD8-D26733F9149A}"/>
              </a:ext>
            </a:extLst>
          </p:cNvPr>
          <p:cNvCxnSpPr>
            <a:cxnSpLocks/>
          </p:cNvCxnSpPr>
          <p:nvPr/>
        </p:nvCxnSpPr>
        <p:spPr>
          <a:xfrm>
            <a:off x="6030329" y="3075806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5007152D-CF0F-576E-DA1B-D86676937041}"/>
              </a:ext>
            </a:extLst>
          </p:cNvPr>
          <p:cNvCxnSpPr>
            <a:cxnSpLocks/>
          </p:cNvCxnSpPr>
          <p:nvPr/>
        </p:nvCxnSpPr>
        <p:spPr>
          <a:xfrm>
            <a:off x="6030329" y="3259758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7D25FECD-5696-B2E3-B8E0-A78C459DE4FC}"/>
              </a:ext>
            </a:extLst>
          </p:cNvPr>
          <p:cNvCxnSpPr>
            <a:cxnSpLocks/>
          </p:cNvCxnSpPr>
          <p:nvPr/>
        </p:nvCxnSpPr>
        <p:spPr>
          <a:xfrm>
            <a:off x="6052386" y="2213924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94FDBBEF-4CDD-BAB9-C638-44D4E52D4E25}"/>
              </a:ext>
            </a:extLst>
          </p:cNvPr>
          <p:cNvCxnSpPr>
            <a:cxnSpLocks/>
          </p:cNvCxnSpPr>
          <p:nvPr/>
        </p:nvCxnSpPr>
        <p:spPr>
          <a:xfrm>
            <a:off x="7343462" y="2498804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9C97845A-160E-715D-4081-ADF00FEF39B0}"/>
              </a:ext>
            </a:extLst>
          </p:cNvPr>
          <p:cNvCxnSpPr>
            <a:cxnSpLocks/>
          </p:cNvCxnSpPr>
          <p:nvPr/>
        </p:nvCxnSpPr>
        <p:spPr>
          <a:xfrm flipV="1">
            <a:off x="7975208" y="2250545"/>
            <a:ext cx="0" cy="222738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83C4FE65-1EBA-6156-9316-2E5E519AD388}"/>
              </a:ext>
            </a:extLst>
          </p:cNvPr>
          <p:cNvCxnSpPr>
            <a:cxnSpLocks/>
          </p:cNvCxnSpPr>
          <p:nvPr/>
        </p:nvCxnSpPr>
        <p:spPr>
          <a:xfrm>
            <a:off x="7335416" y="3091915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E8F53AE9-D4A9-8513-7F81-FA6B15B0F926}"/>
              </a:ext>
            </a:extLst>
          </p:cNvPr>
          <p:cNvCxnSpPr>
            <a:cxnSpLocks/>
          </p:cNvCxnSpPr>
          <p:nvPr/>
        </p:nvCxnSpPr>
        <p:spPr>
          <a:xfrm>
            <a:off x="7335416" y="3275867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034C72B2-0C78-887E-F119-8941B73F5AC0}"/>
              </a:ext>
            </a:extLst>
          </p:cNvPr>
          <p:cNvCxnSpPr>
            <a:cxnSpLocks/>
          </p:cNvCxnSpPr>
          <p:nvPr/>
        </p:nvCxnSpPr>
        <p:spPr>
          <a:xfrm>
            <a:off x="7357473" y="2230033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8CA69018-8D8C-50D0-349E-883891CE6626}"/>
              </a:ext>
            </a:extLst>
          </p:cNvPr>
          <p:cNvCxnSpPr>
            <a:cxnSpLocks/>
          </p:cNvCxnSpPr>
          <p:nvPr/>
        </p:nvCxnSpPr>
        <p:spPr>
          <a:xfrm>
            <a:off x="7971731" y="2859782"/>
            <a:ext cx="0" cy="25424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D55AF1B7-FD32-467D-22EE-AC7D585EB3EB}"/>
              </a:ext>
            </a:extLst>
          </p:cNvPr>
          <p:cNvCxnSpPr>
            <a:cxnSpLocks/>
          </p:cNvCxnSpPr>
          <p:nvPr/>
        </p:nvCxnSpPr>
        <p:spPr>
          <a:xfrm flipH="1">
            <a:off x="6844944" y="3363838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4AF88586-FCF3-F97B-1C8E-50F80AEDBB3B}"/>
              </a:ext>
            </a:extLst>
          </p:cNvPr>
          <p:cNvCxnSpPr>
            <a:cxnSpLocks/>
          </p:cNvCxnSpPr>
          <p:nvPr/>
        </p:nvCxnSpPr>
        <p:spPr>
          <a:xfrm flipH="1">
            <a:off x="5031191" y="3363838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936A9F6B-01B9-3668-7389-F9857360CF4D}"/>
              </a:ext>
            </a:extLst>
          </p:cNvPr>
          <p:cNvCxnSpPr>
            <a:cxnSpLocks/>
          </p:cNvCxnSpPr>
          <p:nvPr/>
        </p:nvCxnSpPr>
        <p:spPr>
          <a:xfrm flipH="1">
            <a:off x="3591000" y="3373985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EBD43965-9419-FEE0-4AC1-7245EBF3C1EB}"/>
              </a:ext>
            </a:extLst>
          </p:cNvPr>
          <p:cNvCxnSpPr>
            <a:cxnSpLocks/>
          </p:cNvCxnSpPr>
          <p:nvPr/>
        </p:nvCxnSpPr>
        <p:spPr>
          <a:xfrm flipH="1">
            <a:off x="6821181" y="2163213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10E64BD9-24B4-29CB-3A23-9773F818D6DF}"/>
              </a:ext>
            </a:extLst>
          </p:cNvPr>
          <p:cNvCxnSpPr>
            <a:cxnSpLocks/>
          </p:cNvCxnSpPr>
          <p:nvPr/>
        </p:nvCxnSpPr>
        <p:spPr>
          <a:xfrm flipH="1">
            <a:off x="5031191" y="2130744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BA399A11-544B-C3D0-5EEC-14DE66F51AC8}"/>
              </a:ext>
            </a:extLst>
          </p:cNvPr>
          <p:cNvCxnSpPr>
            <a:cxnSpLocks/>
          </p:cNvCxnSpPr>
          <p:nvPr/>
        </p:nvCxnSpPr>
        <p:spPr>
          <a:xfrm flipH="1">
            <a:off x="3591000" y="2140891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EE65A0F4-47D1-D767-1C1D-72C307B81C88}"/>
              </a:ext>
            </a:extLst>
          </p:cNvPr>
          <p:cNvCxnSpPr>
            <a:cxnSpLocks/>
          </p:cNvCxnSpPr>
          <p:nvPr/>
        </p:nvCxnSpPr>
        <p:spPr>
          <a:xfrm flipH="1">
            <a:off x="2296357" y="2128067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E0C6E3FD-BFC4-55A0-0224-5EBD1521A42E}"/>
              </a:ext>
            </a:extLst>
          </p:cNvPr>
          <p:cNvCxnSpPr>
            <a:cxnSpLocks/>
          </p:cNvCxnSpPr>
          <p:nvPr/>
        </p:nvCxnSpPr>
        <p:spPr>
          <a:xfrm flipH="1">
            <a:off x="1836761" y="2108913"/>
            <a:ext cx="281240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39B46269-0F4C-61FA-4368-65D6DD864EEC}"/>
              </a:ext>
            </a:extLst>
          </p:cNvPr>
          <p:cNvCxnSpPr>
            <a:cxnSpLocks/>
          </p:cNvCxnSpPr>
          <p:nvPr/>
        </p:nvCxnSpPr>
        <p:spPr>
          <a:xfrm>
            <a:off x="2226176" y="2646030"/>
            <a:ext cx="198415" cy="0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00" name="Rectangle 199">
            <a:extLst>
              <a:ext uri="{FF2B5EF4-FFF2-40B4-BE49-F238E27FC236}">
                <a16:creationId xmlns:a16="http://schemas.microsoft.com/office/drawing/2014/main" id="{495341C2-D1D6-3E9B-1717-5B8E5EC6AE31}"/>
              </a:ext>
            </a:extLst>
          </p:cNvPr>
          <p:cNvSpPr/>
          <p:nvPr/>
        </p:nvSpPr>
        <p:spPr>
          <a:xfrm>
            <a:off x="2147778" y="3806075"/>
            <a:ext cx="1036224" cy="45719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12D39296-A28A-0E75-8EDA-986DCF345470}"/>
              </a:ext>
            </a:extLst>
          </p:cNvPr>
          <p:cNvSpPr/>
          <p:nvPr/>
        </p:nvSpPr>
        <p:spPr>
          <a:xfrm flipV="1">
            <a:off x="2147777" y="3854061"/>
            <a:ext cx="1045493" cy="3600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F8E61201-6EEA-3715-ACA1-1B16265013A6}"/>
              </a:ext>
            </a:extLst>
          </p:cNvPr>
          <p:cNvSpPr/>
          <p:nvPr/>
        </p:nvSpPr>
        <p:spPr>
          <a:xfrm flipV="1">
            <a:off x="2147777" y="3764108"/>
            <a:ext cx="1045493" cy="3600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E10F2208-3B2E-323D-F501-ED289DCF67E9}"/>
              </a:ext>
            </a:extLst>
          </p:cNvPr>
          <p:cNvSpPr/>
          <p:nvPr/>
        </p:nvSpPr>
        <p:spPr>
          <a:xfrm>
            <a:off x="2147778" y="3955473"/>
            <a:ext cx="1036224" cy="45719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B19883A7-9E2E-A548-3B25-CEB68A8A553A}"/>
              </a:ext>
            </a:extLst>
          </p:cNvPr>
          <p:cNvSpPr/>
          <p:nvPr/>
        </p:nvSpPr>
        <p:spPr>
          <a:xfrm flipV="1">
            <a:off x="2147777" y="4003459"/>
            <a:ext cx="1045493" cy="3600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3522DB29-BFE8-151C-D01F-83CCB04B11B2}"/>
              </a:ext>
            </a:extLst>
          </p:cNvPr>
          <p:cNvSpPr/>
          <p:nvPr/>
        </p:nvSpPr>
        <p:spPr>
          <a:xfrm flipV="1">
            <a:off x="2147777" y="3913506"/>
            <a:ext cx="1045493" cy="3600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5572295E-CF0A-51C1-7103-769F485E602D}"/>
              </a:ext>
            </a:extLst>
          </p:cNvPr>
          <p:cNvSpPr txBox="1"/>
          <p:nvPr/>
        </p:nvSpPr>
        <p:spPr bwMode="auto">
          <a:xfrm rot="21208026">
            <a:off x="-18930" y="4023284"/>
            <a:ext cx="528346" cy="33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rgbClr val="FF0000"/>
                </a:solidFill>
              </a:rPr>
              <a:t>P+ Beam</a:t>
            </a:r>
            <a:endParaRPr lang="en-GB" sz="525" dirty="0">
              <a:solidFill>
                <a:srgbClr val="FF0000"/>
              </a:solidFill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41B61797-FF13-F881-13DA-DD8FBC8B7907}"/>
              </a:ext>
            </a:extLst>
          </p:cNvPr>
          <p:cNvSpPr txBox="1"/>
          <p:nvPr/>
        </p:nvSpPr>
        <p:spPr>
          <a:xfrm>
            <a:off x="403359" y="3620662"/>
            <a:ext cx="1293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0033A0"/>
                </a:solidFill>
              </a:defRPr>
            </a:lvl1pPr>
          </a:lstStyle>
          <a:p>
            <a:r>
              <a:rPr lang="en-GB" dirty="0"/>
              <a:t>Target He coolant (RT)</a:t>
            </a: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83479105-B1AF-240C-3B75-454172C7F8F9}"/>
              </a:ext>
            </a:extLst>
          </p:cNvPr>
          <p:cNvSpPr txBox="1"/>
          <p:nvPr/>
        </p:nvSpPr>
        <p:spPr>
          <a:xfrm>
            <a:off x="253754" y="2209249"/>
            <a:ext cx="1388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0033A0"/>
                </a:solidFill>
              </a:defRPr>
            </a:lvl1pPr>
          </a:lstStyle>
          <a:p>
            <a:r>
              <a:rPr lang="en-GB" dirty="0"/>
              <a:t>Shielding He coolant (RT)</a:t>
            </a: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A9DFA109-AF03-55F2-1F42-3174AF0E8D0C}"/>
              </a:ext>
            </a:extLst>
          </p:cNvPr>
          <p:cNvSpPr txBox="1"/>
          <p:nvPr/>
        </p:nvSpPr>
        <p:spPr bwMode="auto">
          <a:xfrm>
            <a:off x="6653181" y="93629"/>
            <a:ext cx="117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33A0"/>
                </a:solidFill>
              </a:rPr>
              <a:t>Thermal Radiation shield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8A9D61D8-41B1-CA82-E32F-46A9CF9F7F67}"/>
              </a:ext>
            </a:extLst>
          </p:cNvPr>
          <p:cNvSpPr txBox="1"/>
          <p:nvPr/>
        </p:nvSpPr>
        <p:spPr bwMode="auto">
          <a:xfrm>
            <a:off x="988045" y="2979953"/>
            <a:ext cx="153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33A0"/>
                </a:solidFill>
              </a:rPr>
              <a:t>Stainless Steel Shielding vessel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47EB5B87-4EB4-31FF-EAB9-0A7BCD81DBE8}"/>
              </a:ext>
            </a:extLst>
          </p:cNvPr>
          <p:cNvSpPr/>
          <p:nvPr/>
        </p:nvSpPr>
        <p:spPr>
          <a:xfrm>
            <a:off x="1637343" y="1889587"/>
            <a:ext cx="1036224" cy="45719"/>
          </a:xfrm>
          <a:prstGeom prst="rect">
            <a:avLst/>
          </a:prstGeom>
          <a:solidFill>
            <a:srgbClr val="64BCD9">
              <a:tint val="100000"/>
              <a:shade val="100000"/>
              <a:satMod val="13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D24E6D9A-F858-22DF-E204-CB161C3D146B}"/>
              </a:ext>
            </a:extLst>
          </p:cNvPr>
          <p:cNvSpPr/>
          <p:nvPr/>
        </p:nvSpPr>
        <p:spPr>
          <a:xfrm flipV="1">
            <a:off x="1637342" y="1937573"/>
            <a:ext cx="1045493" cy="3600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914E0AEA-FBA5-AFBC-86A8-EF14C74C2B37}"/>
              </a:ext>
            </a:extLst>
          </p:cNvPr>
          <p:cNvSpPr/>
          <p:nvPr/>
        </p:nvSpPr>
        <p:spPr>
          <a:xfrm flipV="1">
            <a:off x="1637342" y="1847620"/>
            <a:ext cx="1045493" cy="36000"/>
          </a:xfrm>
          <a:prstGeom prst="rect">
            <a:avLst/>
          </a:prstGeom>
          <a:gradFill rotWithShape="1">
            <a:gsLst>
              <a:gs pos="0">
                <a:srgbClr val="5A5A5A">
                  <a:tint val="100000"/>
                  <a:shade val="100000"/>
                  <a:satMod val="130000"/>
                </a:srgbClr>
              </a:gs>
              <a:gs pos="100000">
                <a:srgbClr val="5A5A5A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53441DA7-566F-743D-0FBF-18D8959F3E16}"/>
              </a:ext>
            </a:extLst>
          </p:cNvPr>
          <p:cNvSpPr txBox="1"/>
          <p:nvPr/>
        </p:nvSpPr>
        <p:spPr>
          <a:xfrm>
            <a:off x="242023" y="1760387"/>
            <a:ext cx="1723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0033A0"/>
                </a:solidFill>
              </a:defRPr>
            </a:lvl1pPr>
          </a:lstStyle>
          <a:p>
            <a:r>
              <a:rPr lang="en-GB" dirty="0"/>
              <a:t>water moderator</a:t>
            </a:r>
          </a:p>
        </p:txBody>
      </p: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07E22E7A-AD19-1FE6-19F7-C5266E298FF0}"/>
              </a:ext>
            </a:extLst>
          </p:cNvPr>
          <p:cNvCxnSpPr>
            <a:cxnSpLocks/>
          </p:cNvCxnSpPr>
          <p:nvPr/>
        </p:nvCxnSpPr>
        <p:spPr bwMode="auto">
          <a:xfrm flipH="1">
            <a:off x="6821181" y="656662"/>
            <a:ext cx="177093" cy="10445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Arrow Connector 216">
            <a:extLst>
              <a:ext uri="{FF2B5EF4-FFF2-40B4-BE49-F238E27FC236}">
                <a16:creationId xmlns:a16="http://schemas.microsoft.com/office/drawing/2014/main" id="{6371D4E9-95A1-CD1E-6B19-7C116317EC09}"/>
              </a:ext>
            </a:extLst>
          </p:cNvPr>
          <p:cNvCxnSpPr>
            <a:cxnSpLocks/>
          </p:cNvCxnSpPr>
          <p:nvPr/>
        </p:nvCxnSpPr>
        <p:spPr bwMode="auto">
          <a:xfrm flipV="1">
            <a:off x="2332688" y="2963022"/>
            <a:ext cx="332354" cy="2215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Arrow Connector 218">
            <a:extLst>
              <a:ext uri="{FF2B5EF4-FFF2-40B4-BE49-F238E27FC236}">
                <a16:creationId xmlns:a16="http://schemas.microsoft.com/office/drawing/2014/main" id="{F0E56E15-C8A3-F030-7185-7BEF767074D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851952" y="4259131"/>
            <a:ext cx="292504" cy="462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25640D75-6DD9-394E-5E28-0A7499180EA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577597" y="4216062"/>
            <a:ext cx="278949" cy="6386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3" name="TextBox 222">
            <a:extLst>
              <a:ext uri="{FF2B5EF4-FFF2-40B4-BE49-F238E27FC236}">
                <a16:creationId xmlns:a16="http://schemas.microsoft.com/office/drawing/2014/main" id="{D441218C-4C59-E33C-AB33-A5D54EDE0158}"/>
              </a:ext>
            </a:extLst>
          </p:cNvPr>
          <p:cNvSpPr txBox="1"/>
          <p:nvPr/>
        </p:nvSpPr>
        <p:spPr>
          <a:xfrm>
            <a:off x="2772779" y="4797308"/>
            <a:ext cx="1874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0033A0"/>
                </a:solidFill>
              </a:defRPr>
            </a:lvl1pPr>
          </a:lstStyle>
          <a:p>
            <a:r>
              <a:rPr lang="en-GB" dirty="0"/>
              <a:t>Target p+ beam pipe</a:t>
            </a: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9B8910E9-ABD8-9CA4-C85B-ECDB71A0B4F1}"/>
              </a:ext>
            </a:extLst>
          </p:cNvPr>
          <p:cNvSpPr txBox="1"/>
          <p:nvPr/>
        </p:nvSpPr>
        <p:spPr bwMode="auto">
          <a:xfrm>
            <a:off x="7764616" y="93629"/>
            <a:ext cx="117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33A0"/>
                </a:solidFill>
              </a:rPr>
              <a:t>Non cooled shielding</a:t>
            </a:r>
          </a:p>
        </p:txBody>
      </p: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84BFC1D7-692C-C69C-A92A-E88CDD658324}"/>
              </a:ext>
            </a:extLst>
          </p:cNvPr>
          <p:cNvCxnSpPr>
            <a:cxnSpLocks/>
          </p:cNvCxnSpPr>
          <p:nvPr/>
        </p:nvCxnSpPr>
        <p:spPr bwMode="auto">
          <a:xfrm>
            <a:off x="8322656" y="545659"/>
            <a:ext cx="573895" cy="14138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9" name="TextBox 228">
            <a:extLst>
              <a:ext uri="{FF2B5EF4-FFF2-40B4-BE49-F238E27FC236}">
                <a16:creationId xmlns:a16="http://schemas.microsoft.com/office/drawing/2014/main" id="{4B67B456-F399-2EE6-2449-B1E0931300C5}"/>
              </a:ext>
            </a:extLst>
          </p:cNvPr>
          <p:cNvSpPr txBox="1"/>
          <p:nvPr/>
        </p:nvSpPr>
        <p:spPr>
          <a:xfrm>
            <a:off x="7908174" y="4482328"/>
            <a:ext cx="13074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1"/>
                </a:solidFill>
              </a:rPr>
              <a:t>To be optimized with WP4 &amp; WP7</a:t>
            </a:r>
            <a:endParaRPr lang="en-GB" sz="500" dirty="0">
              <a:solidFill>
                <a:schemeClr val="tx2"/>
              </a:solidFill>
            </a:endParaRPr>
          </a:p>
        </p:txBody>
      </p:sp>
      <p:cxnSp>
        <p:nvCxnSpPr>
          <p:cNvPr id="233" name="Straight Connector 232">
            <a:extLst>
              <a:ext uri="{FF2B5EF4-FFF2-40B4-BE49-F238E27FC236}">
                <a16:creationId xmlns:a16="http://schemas.microsoft.com/office/drawing/2014/main" id="{C6117FCD-48B4-799D-B39A-1F572344A673}"/>
              </a:ext>
            </a:extLst>
          </p:cNvPr>
          <p:cNvCxnSpPr>
            <a:cxnSpLocks/>
          </p:cNvCxnSpPr>
          <p:nvPr/>
        </p:nvCxnSpPr>
        <p:spPr>
          <a:xfrm flipH="1">
            <a:off x="1648237" y="545659"/>
            <a:ext cx="42282" cy="4385562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4" name="TextBox 233">
            <a:extLst>
              <a:ext uri="{FF2B5EF4-FFF2-40B4-BE49-F238E27FC236}">
                <a16:creationId xmlns:a16="http://schemas.microsoft.com/office/drawing/2014/main" id="{9FA8AF32-C262-D15C-938B-7F0C6B0D2C43}"/>
              </a:ext>
            </a:extLst>
          </p:cNvPr>
          <p:cNvSpPr txBox="1"/>
          <p:nvPr/>
        </p:nvSpPr>
        <p:spPr bwMode="auto">
          <a:xfrm>
            <a:off x="1655019" y="4489531"/>
            <a:ext cx="1095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Inside solenoid cryostat</a:t>
            </a:r>
            <a:endParaRPr lang="en-GB" sz="900" b="1" dirty="0">
              <a:solidFill>
                <a:schemeClr val="accent1"/>
              </a:solidFill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7CCC3C1-289F-9ED5-ED5D-11D4E7C9AE00}"/>
              </a:ext>
            </a:extLst>
          </p:cNvPr>
          <p:cNvSpPr txBox="1"/>
          <p:nvPr/>
        </p:nvSpPr>
        <p:spPr bwMode="auto">
          <a:xfrm>
            <a:off x="838394" y="4486804"/>
            <a:ext cx="1376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Outside solenoid cryostat</a:t>
            </a:r>
            <a:endParaRPr lang="en-GB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05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81" grpId="0" animBg="1"/>
      <p:bldP spid="82" grpId="0" animBg="1"/>
      <p:bldP spid="83" grpId="0" animBg="1"/>
      <p:bldP spid="91" grpId="0" animBg="1"/>
      <p:bldP spid="92" grpId="0"/>
      <p:bldP spid="93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/>
      <p:bldP spid="102" grpId="0" animBg="1"/>
      <p:bldP spid="105" grpId="0"/>
      <p:bldP spid="106" grpId="0" animBg="1"/>
      <p:bldP spid="107" grpId="0" animBg="1"/>
      <p:bldP spid="109" grpId="0"/>
      <p:bldP spid="118" grpId="0" animBg="1"/>
      <p:bldP spid="119" grpId="0" animBg="1"/>
      <p:bldP spid="120" grpId="0" animBg="1"/>
      <p:bldP spid="121" grpId="0" animBg="1"/>
      <p:bldP spid="123" grpId="0" animBg="1"/>
      <p:bldP spid="124" grpId="0" animBg="1"/>
      <p:bldP spid="125" grpId="0" animBg="1"/>
      <p:bldP spid="129" grpId="0" animBg="1"/>
      <p:bldP spid="130" grpId="0" animBg="1"/>
      <p:bldP spid="133" grpId="0" animBg="1"/>
      <p:bldP spid="134" grpId="0" animBg="1"/>
      <p:bldP spid="135" grpId="0" animBg="1"/>
      <p:bldP spid="143" grpId="0"/>
      <p:bldP spid="145" grpId="0"/>
      <p:bldP spid="149" grpId="0"/>
      <p:bldP spid="158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7" grpId="0"/>
      <p:bldP spid="208" grpId="0"/>
      <p:bldP spid="209" grpId="0"/>
      <p:bldP spid="210" grpId="0"/>
      <p:bldP spid="211" grpId="0" animBg="1"/>
      <p:bldP spid="212" grpId="0" animBg="1"/>
      <p:bldP spid="213" grpId="0" animBg="1"/>
      <p:bldP spid="214" grpId="0"/>
      <p:bldP spid="223" grpId="0"/>
      <p:bldP spid="226" grpId="0"/>
      <p:bldP spid="234" grpId="0"/>
      <p:bldP spid="2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B2022F-555D-230C-A987-1BAEAB39A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480116"/>
            <a:ext cx="7056784" cy="334049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 Systems 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0D3B7EDC-9FA2-6CBA-296C-5A3C78133CF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F16095-1492-202F-E0D0-243CF2EA2AEC}"/>
              </a:ext>
            </a:extLst>
          </p:cNvPr>
          <p:cNvSpPr txBox="1"/>
          <p:nvPr/>
        </p:nvSpPr>
        <p:spPr bwMode="auto">
          <a:xfrm>
            <a:off x="683568" y="111906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Integration</a:t>
            </a:r>
            <a:r>
              <a:rPr lang="en-US" sz="1200" b="1" dirty="0">
                <a:solidFill>
                  <a:srgbClr val="0033A0"/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of Target System in cryostat*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F8BB35-1325-B2DF-7AE4-6ADA44EF8C09}"/>
              </a:ext>
            </a:extLst>
          </p:cNvPr>
          <p:cNvSpPr txBox="1"/>
          <p:nvPr/>
        </p:nvSpPr>
        <p:spPr>
          <a:xfrm>
            <a:off x="6084168" y="858663"/>
            <a:ext cx="259228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3"/>
                </a:solidFill>
              </a:rPr>
              <a:t>*Solenoid cryostat design &gt;&gt; See Carlotta Accettura &amp; Antti Kolehmainen</a:t>
            </a:r>
          </a:p>
          <a:p>
            <a:r>
              <a:rPr lang="en-GB" sz="1050" dirty="0">
                <a:solidFill>
                  <a:schemeClr val="accent3"/>
                </a:solidFill>
              </a:rPr>
              <a:t>presentation (WP7)</a:t>
            </a:r>
            <a:endParaRPr lang="en-GB" sz="5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070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AB2DE27E-E5D9-63FD-230F-4757985D1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56" y="2408447"/>
            <a:ext cx="4484992" cy="102739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DC6FFB9-A3FD-7149-AD5C-8EDB71A75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57200" y="3430781"/>
            <a:ext cx="8305800" cy="1589240"/>
          </a:xfrm>
        </p:spPr>
        <p:txBody>
          <a:bodyPr/>
          <a:lstStyle/>
          <a:p>
            <a:pPr marL="0" lvl="1" indent="0" algn="just">
              <a:spcBef>
                <a:spcPts val="300"/>
              </a:spcBef>
              <a:buClr>
                <a:srgbClr val="FF153A"/>
              </a:buClr>
              <a:buSzPct val="75000"/>
              <a:buNone/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Cooling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Due to high T and sublimation of graphite, an enclosed ‘pressurized’ atmosphere is required. </a:t>
            </a:r>
          </a:p>
          <a:p>
            <a:pPr marL="342900" lvl="1" indent="-342900" algn="just">
              <a:spcBef>
                <a:spcPts val="300"/>
              </a:spcBef>
              <a:buClr>
                <a:srgbClr val="FF153A"/>
              </a:buClr>
              <a:buSzPct val="75000"/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However, active cooling can be made indirectly. Heat dissipation mostly via radiation and natural convection. → target confinement / separation of cooling system is advantageous (maintenance, RP, disposal, cooling services requirements).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8DE7B-C655-C64D-AF3F-F4C262A51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5EBC296-FB58-DF4D-83DD-9A6E2A3CF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Target: engineering feasibility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C64A18-A0A8-CB60-96F0-B8C54E2C4985}"/>
              </a:ext>
            </a:extLst>
          </p:cNvPr>
          <p:cNvSpPr txBox="1"/>
          <p:nvPr/>
        </p:nvSpPr>
        <p:spPr>
          <a:xfrm>
            <a:off x="278491" y="1672626"/>
            <a:ext cx="1814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Maximum temperature and power deposition for </a:t>
            </a:r>
            <a:r>
              <a:rPr lang="en-GB" sz="1050" b="1" i="1" dirty="0">
                <a:solidFill>
                  <a:schemeClr val="accent1"/>
                </a:solidFill>
              </a:rPr>
              <a:t>1.5 MW</a:t>
            </a:r>
            <a:r>
              <a:rPr lang="en-GB" sz="1050" b="1" i="1" dirty="0">
                <a:solidFill>
                  <a:schemeClr val="tx2"/>
                </a:solidFill>
              </a:rPr>
              <a:t> </a:t>
            </a:r>
            <a:r>
              <a:rPr lang="en-GB" sz="1050" i="1" dirty="0">
                <a:solidFill>
                  <a:schemeClr val="tx2"/>
                </a:solidFill>
              </a:rPr>
              <a:t>as function of the beam sigma.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EAB3EE-F070-3ECD-E0CE-984FD6FB6444}"/>
              </a:ext>
            </a:extLst>
          </p:cNvPr>
          <p:cNvSpPr/>
          <p:nvPr/>
        </p:nvSpPr>
        <p:spPr>
          <a:xfrm>
            <a:off x="519056" y="3004392"/>
            <a:ext cx="4513372" cy="461076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AA6659-1C4A-5169-FC1C-A633F2BBB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918" y="1293716"/>
            <a:ext cx="2944196" cy="942338"/>
          </a:xfrm>
          <a:prstGeom prst="rect">
            <a:avLst/>
          </a:prstGeom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7C3B786-03E5-9AE4-2260-DA7B08E7A5F7}"/>
              </a:ext>
            </a:extLst>
          </p:cNvPr>
          <p:cNvSpPr/>
          <p:nvPr/>
        </p:nvSpPr>
        <p:spPr>
          <a:xfrm>
            <a:off x="1367171" y="2992685"/>
            <a:ext cx="432121" cy="180000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AFFBFF1-5938-EF81-C54C-F74768229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139" y="1078300"/>
            <a:ext cx="2670584" cy="123660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7482F5F-C99C-971E-AAEA-CFC40A3C54BE}"/>
              </a:ext>
            </a:extLst>
          </p:cNvPr>
          <p:cNvSpPr/>
          <p:nvPr/>
        </p:nvSpPr>
        <p:spPr>
          <a:xfrm>
            <a:off x="2134919" y="1703828"/>
            <a:ext cx="2944196" cy="288032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8F71F632-BDA0-A30A-1705-48D71A81C5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0299" y="2388432"/>
            <a:ext cx="3359487" cy="1307312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9B482C0-4F0D-BF5E-2310-3878C08C1259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583232" y="2320517"/>
            <a:ext cx="734329" cy="67216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8B90557-FF7D-27E9-EC8C-11BC635723DA}"/>
              </a:ext>
            </a:extLst>
          </p:cNvPr>
          <p:cNvCxnSpPr>
            <a:cxnSpLocks/>
          </p:cNvCxnSpPr>
          <p:nvPr/>
        </p:nvCxnSpPr>
        <p:spPr>
          <a:xfrm>
            <a:off x="5079114" y="2006535"/>
            <a:ext cx="553460" cy="1145106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36F3F5E-9503-1894-662E-A69B5D6A7C1C}"/>
              </a:ext>
            </a:extLst>
          </p:cNvPr>
          <p:cNvSpPr txBox="1"/>
          <p:nvPr/>
        </p:nvSpPr>
        <p:spPr>
          <a:xfrm>
            <a:off x="2761552" y="991301"/>
            <a:ext cx="24483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>
                <a:solidFill>
                  <a:schemeClr val="tx2"/>
                </a:solidFill>
              </a:rPr>
              <a:t>Direct cooling considerations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45BE69-2A4D-1514-8A98-788723367BC3}"/>
              </a:ext>
            </a:extLst>
          </p:cNvPr>
          <p:cNvSpPr txBox="1"/>
          <p:nvPr/>
        </p:nvSpPr>
        <p:spPr>
          <a:xfrm>
            <a:off x="7668345" y="3355412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3"/>
                </a:solidFill>
              </a:rPr>
              <a:t>Old concepts</a:t>
            </a:r>
            <a:endParaRPr lang="en-GB" sz="800" i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6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0D3B7EDC-9FA2-6CBA-296C-5A3C78133CF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24A84F9-A4D9-E580-9961-07D0B50B13CF}"/>
              </a:ext>
            </a:extLst>
          </p:cNvPr>
          <p:cNvGrpSpPr/>
          <p:nvPr/>
        </p:nvGrpSpPr>
        <p:grpSpPr>
          <a:xfrm>
            <a:off x="-12000" y="740459"/>
            <a:ext cx="9186310" cy="4269502"/>
            <a:chOff x="-102607" y="473269"/>
            <a:chExt cx="10001814" cy="4648522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8C3AE438-A119-462A-F44F-010C932F4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4294" y="1182252"/>
              <a:ext cx="7291296" cy="3405070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88EB7A5-A0DB-1677-792C-FC230E856B3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682669" y="1128195"/>
              <a:ext cx="545515" cy="6985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1303098-0384-9392-5742-82310F747767}"/>
                </a:ext>
              </a:extLst>
            </p:cNvPr>
            <p:cNvSpPr txBox="1"/>
            <p:nvPr/>
          </p:nvSpPr>
          <p:spPr bwMode="auto">
            <a:xfrm>
              <a:off x="4314266" y="885321"/>
              <a:ext cx="12928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Inner vessel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0DD49E1-7D82-D1D7-F0D6-0F7E74E42E6E}"/>
                </a:ext>
              </a:extLst>
            </p:cNvPr>
            <p:cNvSpPr txBox="1"/>
            <p:nvPr/>
          </p:nvSpPr>
          <p:spPr bwMode="auto">
            <a:xfrm>
              <a:off x="5606186" y="924349"/>
              <a:ext cx="13973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Outer vessel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BB9F0E6-8649-2677-80A1-7F3F06F230B1}"/>
                </a:ext>
              </a:extLst>
            </p:cNvPr>
            <p:cNvSpPr txBox="1"/>
            <p:nvPr/>
          </p:nvSpPr>
          <p:spPr bwMode="auto">
            <a:xfrm>
              <a:off x="1637560" y="4668461"/>
              <a:ext cx="12928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Vessel support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8C6ACE4-B3C4-11AD-F91B-72C9F3CFBBA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9809" y="2912426"/>
              <a:ext cx="372988" cy="27488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67F1EE7-8BBC-8491-5723-D9E25267F3D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779418" y="3420733"/>
              <a:ext cx="607650" cy="63013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4BAFC52-1C0B-0107-8625-CCEE1D6FE602}"/>
                </a:ext>
              </a:extLst>
            </p:cNvPr>
            <p:cNvSpPr txBox="1"/>
            <p:nvPr/>
          </p:nvSpPr>
          <p:spPr bwMode="auto">
            <a:xfrm>
              <a:off x="3188429" y="4660126"/>
              <a:ext cx="9325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Target rod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F8AA162-2A24-1940-5407-B3F5DD658A68}"/>
                </a:ext>
              </a:extLst>
            </p:cNvPr>
            <p:cNvCxnSpPr>
              <a:cxnSpLocks/>
              <a:stCxn id="14" idx="0"/>
            </p:cNvCxnSpPr>
            <p:nvPr/>
          </p:nvCxnSpPr>
          <p:spPr bwMode="auto">
            <a:xfrm flipV="1">
              <a:off x="3630586" y="2931790"/>
              <a:ext cx="441598" cy="17426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F18AD2-A904-1BEB-C313-CCD6A32DA6DB}"/>
                </a:ext>
              </a:extLst>
            </p:cNvPr>
            <p:cNvSpPr txBox="1"/>
            <p:nvPr/>
          </p:nvSpPr>
          <p:spPr bwMode="auto">
            <a:xfrm>
              <a:off x="7887612" y="4316126"/>
              <a:ext cx="2011595" cy="5026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Muon/ Downstream Beam window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0289E02-00CA-B545-FD43-302636F2889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185773" y="1182252"/>
              <a:ext cx="623335" cy="47349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AEBE411-2521-FE4F-5029-68E03AE5C1C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544441" y="3309392"/>
              <a:ext cx="721076" cy="105408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5065B5-E11C-6D9D-38CF-5AC9EE131145}"/>
                </a:ext>
              </a:extLst>
            </p:cNvPr>
            <p:cNvSpPr txBox="1"/>
            <p:nvPr/>
          </p:nvSpPr>
          <p:spPr bwMode="auto">
            <a:xfrm>
              <a:off x="1291783" y="473269"/>
              <a:ext cx="1709085" cy="703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Water OR Helium cooling connections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F5969D5-17A8-A117-043B-B2CCD74576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69268" y="1128195"/>
              <a:ext cx="371" cy="81533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74B64D85-4EF2-4D60-D1B6-02F41FEDC8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07131" y="1916358"/>
              <a:ext cx="268249" cy="74367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3CFBCC-869E-5A89-C50A-0B799AEA90EE}"/>
                </a:ext>
              </a:extLst>
            </p:cNvPr>
            <p:cNvSpPr txBox="1"/>
            <p:nvPr/>
          </p:nvSpPr>
          <p:spPr bwMode="auto">
            <a:xfrm>
              <a:off x="5016777" y="2438198"/>
              <a:ext cx="12928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33A0"/>
                  </a:solidFill>
                </a:rPr>
                <a:t>Static </a:t>
              </a:r>
              <a:r>
                <a:rPr lang="en-GB" sz="1200" b="1" dirty="0">
                  <a:solidFill>
                    <a:srgbClr val="0033A0"/>
                  </a:solidFill>
                </a:rPr>
                <a:t>He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0D245D5-A427-EE1D-A23A-0C8F0EFBCBE9}"/>
                </a:ext>
              </a:extLst>
            </p:cNvPr>
            <p:cNvCxnSpPr>
              <a:cxnSpLocks/>
            </p:cNvCxnSpPr>
            <p:nvPr/>
          </p:nvCxnSpPr>
          <p:spPr>
            <a:xfrm>
              <a:off x="2089113" y="1699269"/>
              <a:ext cx="389782" cy="55374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A76C84B-F9FA-2AE5-03C6-280357AF7FE9}"/>
                </a:ext>
              </a:extLst>
            </p:cNvPr>
            <p:cNvCxnSpPr>
              <a:cxnSpLocks/>
              <a:stCxn id="30" idx="0"/>
            </p:cNvCxnSpPr>
            <p:nvPr/>
          </p:nvCxnSpPr>
          <p:spPr bwMode="auto">
            <a:xfrm flipH="1" flipV="1">
              <a:off x="4503477" y="3765684"/>
              <a:ext cx="822400" cy="81300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94C6854-AD23-F560-24A1-0000CBE6D189}"/>
                </a:ext>
              </a:extLst>
            </p:cNvPr>
            <p:cNvSpPr txBox="1"/>
            <p:nvPr/>
          </p:nvSpPr>
          <p:spPr bwMode="auto">
            <a:xfrm>
              <a:off x="4560767" y="4554807"/>
              <a:ext cx="1613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33A0"/>
                  </a:solidFill>
                </a:rPr>
                <a:t>Target support structure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AE9FE03-775D-827D-94CC-3043D081AFC5}"/>
                </a:ext>
              </a:extLst>
            </p:cNvPr>
            <p:cNvCxnSpPr>
              <a:cxnSpLocks/>
            </p:cNvCxnSpPr>
            <p:nvPr/>
          </p:nvCxnSpPr>
          <p:spPr>
            <a:xfrm>
              <a:off x="199645" y="2756786"/>
              <a:ext cx="505698" cy="5626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6E850B9-7271-749E-6CB4-9F3DF6B7BE15}"/>
                </a:ext>
              </a:extLst>
            </p:cNvPr>
            <p:cNvSpPr txBox="1"/>
            <p:nvPr/>
          </p:nvSpPr>
          <p:spPr bwMode="auto">
            <a:xfrm rot="21208026">
              <a:off x="148499" y="2363416"/>
              <a:ext cx="5752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rgbClr val="FF0000"/>
                  </a:solidFill>
                </a:rPr>
                <a:t>P+ Beam</a:t>
              </a:r>
              <a:endParaRPr lang="en-GB" sz="525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E73A4F6-2EF4-0624-3536-3FFB0C66F590}"/>
                </a:ext>
              </a:extLst>
            </p:cNvPr>
            <p:cNvCxnSpPr>
              <a:cxnSpLocks/>
              <a:stCxn id="30" idx="0"/>
            </p:cNvCxnSpPr>
            <p:nvPr/>
          </p:nvCxnSpPr>
          <p:spPr bwMode="auto">
            <a:xfrm flipH="1" flipV="1">
              <a:off x="4799896" y="3420733"/>
              <a:ext cx="525981" cy="11579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2D193E2-1B3E-DBCD-656E-02950EED2EA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106271" y="4093723"/>
              <a:ext cx="273692" cy="5220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14A36A96-C082-9B66-3264-F5DD8770C01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223632" y="1198057"/>
              <a:ext cx="573326" cy="25829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3CFEFD8-E892-4A10-9F2F-BD905714E53A}"/>
                </a:ext>
              </a:extLst>
            </p:cNvPr>
            <p:cNvSpPr txBox="1"/>
            <p:nvPr/>
          </p:nvSpPr>
          <p:spPr bwMode="auto">
            <a:xfrm>
              <a:off x="6503091" y="4567450"/>
              <a:ext cx="1276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Centring rings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B7E6356-C746-4A7F-2A62-6B64E5F26F4E}"/>
                </a:ext>
              </a:extLst>
            </p:cNvPr>
            <p:cNvSpPr txBox="1"/>
            <p:nvPr/>
          </p:nvSpPr>
          <p:spPr bwMode="auto">
            <a:xfrm>
              <a:off x="-102607" y="2906840"/>
              <a:ext cx="8889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Target beam pipe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EB64A1E3-2763-7C1A-74BE-41AACE65FF7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1157" y="4179773"/>
              <a:ext cx="356063" cy="9805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302B8106-B677-AC8D-9BAC-AF54819FBF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71782" y="4072086"/>
              <a:ext cx="356063" cy="9805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1D67CF4-9310-CBCF-ADB2-C55917688D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32224" y="3915689"/>
              <a:ext cx="356063" cy="9805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7533D579-9250-C9A7-5946-635C31095F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246" y="3532301"/>
              <a:ext cx="356063" cy="9805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C76E13F3-D189-1FFE-D62F-DC2527347BFC}"/>
                </a:ext>
              </a:extLst>
            </p:cNvPr>
            <p:cNvCxnSpPr>
              <a:cxnSpLocks/>
            </p:cNvCxnSpPr>
            <p:nvPr/>
          </p:nvCxnSpPr>
          <p:spPr>
            <a:xfrm>
              <a:off x="3740362" y="1771329"/>
              <a:ext cx="389782" cy="55374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3FFB80EB-DA0E-3655-9DD0-B8ACEAF64C92}"/>
                </a:ext>
              </a:extLst>
            </p:cNvPr>
            <p:cNvCxnSpPr>
              <a:cxnSpLocks/>
            </p:cNvCxnSpPr>
            <p:nvPr/>
          </p:nvCxnSpPr>
          <p:spPr>
            <a:xfrm>
              <a:off x="5884813" y="1943525"/>
              <a:ext cx="389782" cy="55374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B1061B7-25F9-B433-3246-36038EC421BB}"/>
                </a:ext>
              </a:extLst>
            </p:cNvPr>
            <p:cNvSpPr txBox="1"/>
            <p:nvPr/>
          </p:nvSpPr>
          <p:spPr bwMode="auto">
            <a:xfrm>
              <a:off x="8327072" y="3943391"/>
              <a:ext cx="8332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Flange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7BA92DE-596B-698E-B20A-4A8DD34CDDB3}"/>
                </a:ext>
              </a:extLst>
            </p:cNvPr>
            <p:cNvSpPr txBox="1"/>
            <p:nvPr/>
          </p:nvSpPr>
          <p:spPr bwMode="auto">
            <a:xfrm>
              <a:off x="504071" y="2267339"/>
              <a:ext cx="12928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33A0"/>
                  </a:solidFill>
                </a:rPr>
                <a:t>Static </a:t>
              </a:r>
              <a:r>
                <a:rPr lang="en-GB" sz="1200" b="1" dirty="0">
                  <a:solidFill>
                    <a:srgbClr val="0033A0"/>
                  </a:solidFill>
                </a:rPr>
                <a:t>He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030D885C-A257-965A-ECAF-57C5F3A0D81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66074" y="3851718"/>
              <a:ext cx="483194" cy="85423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6862215F-0B74-7F31-861C-75C49A5CF840}"/>
                </a:ext>
              </a:extLst>
            </p:cNvPr>
            <p:cNvSpPr txBox="1"/>
            <p:nvPr/>
          </p:nvSpPr>
          <p:spPr bwMode="auto">
            <a:xfrm>
              <a:off x="266526" y="4660126"/>
              <a:ext cx="12437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rgbClr val="0033A0"/>
                  </a:solidFill>
                </a:rPr>
                <a:t>Welded connections</a:t>
              </a:r>
              <a:endParaRPr lang="en-GB" sz="900" b="1" dirty="0">
                <a:solidFill>
                  <a:srgbClr val="0033A0"/>
                </a:solidFill>
              </a:endParaRPr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5A9A601B-35AF-310F-35EB-1D9BA5B37B3F}"/>
                </a:ext>
              </a:extLst>
            </p:cNvPr>
            <p:cNvCxnSpPr>
              <a:cxnSpLocks/>
            </p:cNvCxnSpPr>
            <p:nvPr/>
          </p:nvCxnSpPr>
          <p:spPr>
            <a:xfrm>
              <a:off x="676292" y="1600375"/>
              <a:ext cx="389782" cy="55374"/>
            </a:xfrm>
            <a:prstGeom prst="straightConnector1">
              <a:avLst/>
            </a:prstGeom>
            <a:ln w="5715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6" name="Picture 135">
            <a:extLst>
              <a:ext uri="{FF2B5EF4-FFF2-40B4-BE49-F238E27FC236}">
                <a16:creationId xmlns:a16="http://schemas.microsoft.com/office/drawing/2014/main" id="{80AD76D5-0DE1-89D5-B0B6-99435AD30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873" y="73503"/>
            <a:ext cx="2167850" cy="2055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246FADD4-9687-0D39-0145-3AC2114F1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5676" y="1856523"/>
            <a:ext cx="1468937" cy="1475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4" name="TextBox 143">
            <a:extLst>
              <a:ext uri="{FF2B5EF4-FFF2-40B4-BE49-F238E27FC236}">
                <a16:creationId xmlns:a16="http://schemas.microsoft.com/office/drawing/2014/main" id="{8845143D-A54F-60C4-A66E-D2D8706BCDD1}"/>
              </a:ext>
            </a:extLst>
          </p:cNvPr>
          <p:cNvSpPr txBox="1"/>
          <p:nvPr/>
        </p:nvSpPr>
        <p:spPr bwMode="auto">
          <a:xfrm>
            <a:off x="7776479" y="3333880"/>
            <a:ext cx="1324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3"/>
                </a:solidFill>
              </a:rPr>
              <a:t>CERN’s CNGS Target</a:t>
            </a:r>
            <a:endParaRPr lang="en-GB" sz="900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7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3B9F9F5-45E0-F475-7175-904CBB285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target</a:t>
            </a:r>
          </a:p>
        </p:txBody>
      </p:sp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0D3B7EDC-9FA2-6CBA-296C-5A3C78133CF0}"/>
              </a:ext>
            </a:extLst>
          </p:cNvPr>
          <p:cNvSpPr txBox="1">
            <a:spLocks/>
          </p:cNvSpPr>
          <p:nvPr/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CFC7F5-7137-8EC8-7845-C3EBFE652A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760361"/>
            <a:ext cx="6616012" cy="22166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40E43E-445B-EBBD-338A-E1A51D29E985}"/>
              </a:ext>
            </a:extLst>
          </p:cNvPr>
          <p:cNvSpPr txBox="1"/>
          <p:nvPr/>
        </p:nvSpPr>
        <p:spPr bwMode="auto">
          <a:xfrm>
            <a:off x="4098531" y="1531883"/>
            <a:ext cx="22178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Target cooling system routed upstream.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Either contained in outer tube or “free” 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F16095-1492-202F-E0D0-243CF2EA2AEC}"/>
              </a:ext>
            </a:extLst>
          </p:cNvPr>
          <p:cNvSpPr txBox="1"/>
          <p:nvPr/>
        </p:nvSpPr>
        <p:spPr bwMode="auto">
          <a:xfrm>
            <a:off x="-10133" y="3468605"/>
            <a:ext cx="1752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P+ window outside cryostat assembly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More accessibility for maintenance, replacement,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etc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ABFA87A-D714-C8D3-0BC8-878938AFA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16" y="785113"/>
            <a:ext cx="3592556" cy="245738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B462DC7-02F9-B850-5FDA-3132F6A85625}"/>
              </a:ext>
            </a:extLst>
          </p:cNvPr>
          <p:cNvCxnSpPr>
            <a:cxnSpLocks/>
          </p:cNvCxnSpPr>
          <p:nvPr/>
        </p:nvCxnSpPr>
        <p:spPr bwMode="auto">
          <a:xfrm>
            <a:off x="1619672" y="4011910"/>
            <a:ext cx="720080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022C5BA-28C1-3C53-0150-FDCCFB691E00}"/>
              </a:ext>
            </a:extLst>
          </p:cNvPr>
          <p:cNvCxnSpPr>
            <a:cxnSpLocks/>
          </p:cNvCxnSpPr>
          <p:nvPr/>
        </p:nvCxnSpPr>
        <p:spPr>
          <a:xfrm>
            <a:off x="4283968" y="3141053"/>
            <a:ext cx="0" cy="1734953"/>
          </a:xfrm>
          <a:prstGeom prst="line">
            <a:avLst/>
          </a:prstGeom>
          <a:ln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557FD51-18D7-112A-0CBD-F520E0EC39C5}"/>
              </a:ext>
            </a:extLst>
          </p:cNvPr>
          <p:cNvSpPr txBox="1"/>
          <p:nvPr/>
        </p:nvSpPr>
        <p:spPr bwMode="auto">
          <a:xfrm>
            <a:off x="4182380" y="2901138"/>
            <a:ext cx="253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1"/>
                </a:solidFill>
              </a:rPr>
              <a:t>Inside solenoid cryostat</a:t>
            </a:r>
            <a:endParaRPr lang="en-GB" sz="900" b="1" dirty="0">
              <a:solidFill>
                <a:schemeClr val="accent1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380FD00-5079-4093-4342-DD50CCAF1AEB}"/>
              </a:ext>
            </a:extLst>
          </p:cNvPr>
          <p:cNvSpPr txBox="1"/>
          <p:nvPr/>
        </p:nvSpPr>
        <p:spPr bwMode="auto">
          <a:xfrm>
            <a:off x="2060285" y="3471574"/>
            <a:ext cx="25367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accent1"/>
                </a:solidFill>
              </a:rPr>
              <a:t>Outside solenoid cryostat</a:t>
            </a:r>
            <a:endParaRPr lang="en-GB" sz="900" b="1" dirty="0">
              <a:solidFill>
                <a:schemeClr val="accent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E0F5FB3-5A29-DC14-6F2D-901ADEA8D892}"/>
              </a:ext>
            </a:extLst>
          </p:cNvPr>
          <p:cNvCxnSpPr>
            <a:cxnSpLocks/>
          </p:cNvCxnSpPr>
          <p:nvPr/>
        </p:nvCxnSpPr>
        <p:spPr bwMode="auto">
          <a:xfrm>
            <a:off x="5863447" y="2489654"/>
            <a:ext cx="566826" cy="6431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5F7810C-911C-8840-F8AA-1249EFE49679}"/>
              </a:ext>
            </a:extLst>
          </p:cNvPr>
          <p:cNvSpPr txBox="1"/>
          <p:nvPr/>
        </p:nvSpPr>
        <p:spPr bwMode="auto">
          <a:xfrm>
            <a:off x="4137883" y="770101"/>
            <a:ext cx="2217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3"/>
                </a:solidFill>
                <a:latin typeface="Arial Narrow"/>
              </a:rPr>
              <a:t>Look-alike services routing at CERN’s SPS internal dump (TIDVG5) </a:t>
            </a:r>
            <a:endParaRPr lang="en-GB" sz="1400" i="1" dirty="0">
              <a:solidFill>
                <a:schemeClr val="accent3"/>
              </a:solidFill>
              <a:latin typeface="Arial Narrow"/>
            </a:endParaRP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AA415173-63A5-F8AD-D453-490A233D9C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8197" y="104860"/>
            <a:ext cx="1571770" cy="1792146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575FA22-6EC2-0130-CC48-01D89778C489}"/>
              </a:ext>
            </a:extLst>
          </p:cNvPr>
          <p:cNvCxnSpPr>
            <a:cxnSpLocks/>
          </p:cNvCxnSpPr>
          <p:nvPr/>
        </p:nvCxnSpPr>
        <p:spPr bwMode="auto">
          <a:xfrm flipH="1">
            <a:off x="6719081" y="2710368"/>
            <a:ext cx="514113" cy="995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0B5347A1-6104-7CE6-5B03-599BDB870108}"/>
              </a:ext>
            </a:extLst>
          </p:cNvPr>
          <p:cNvSpPr txBox="1"/>
          <p:nvPr/>
        </p:nvSpPr>
        <p:spPr bwMode="auto">
          <a:xfrm>
            <a:off x="6377560" y="1876987"/>
            <a:ext cx="28138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All welded connections, except downstream target flange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</a:rPr>
              <a:t>Plenum for He distribution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87437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9739</TotalTime>
  <Words>1732</Words>
  <Application>Microsoft Office PowerPoint</Application>
  <PresentationFormat>On-screen Show (16:9)</PresentationFormat>
  <Paragraphs>274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Arial Narrow</vt:lpstr>
      <vt:lpstr>ArialNarrow</vt:lpstr>
      <vt:lpstr>Calibri</vt:lpstr>
      <vt:lpstr>Roboto</vt:lpstr>
      <vt:lpstr>Wingdings</vt:lpstr>
      <vt:lpstr>IMCC - 1</vt:lpstr>
      <vt:lpstr>1_IMCC - 1</vt:lpstr>
      <vt:lpstr>IMCC Annual Meeting 2023 - Orsay Design of the target system and shielding </vt:lpstr>
      <vt:lpstr>Outline</vt:lpstr>
      <vt:lpstr>Carbon target &amp; target systems considerations </vt:lpstr>
      <vt:lpstr>TARGET SYSTEM &amp; SHIELDING  DESIGN &amp; INTEGRATION</vt:lpstr>
      <vt:lpstr>Target System &amp; shielding</vt:lpstr>
      <vt:lpstr>Carbon Target Systems </vt:lpstr>
      <vt:lpstr>Carbon Target: engineering feasibility</vt:lpstr>
      <vt:lpstr>Carbon target</vt:lpstr>
      <vt:lpstr>Carbon target</vt:lpstr>
      <vt:lpstr>Beam windows</vt:lpstr>
      <vt:lpstr>Beam windows</vt:lpstr>
      <vt:lpstr>Target Shielding</vt:lpstr>
      <vt:lpstr>Target Shielding</vt:lpstr>
      <vt:lpstr>Target Shielding</vt:lpstr>
      <vt:lpstr>Target Shielding</vt:lpstr>
      <vt:lpstr>Target Shielding</vt:lpstr>
      <vt:lpstr>Target Shielding</vt:lpstr>
      <vt:lpstr>Target Shielding</vt:lpstr>
      <vt:lpstr>Conclusions</vt:lpstr>
      <vt:lpstr>PowerPoint Presentation</vt:lpstr>
      <vt:lpstr>Proton dump beam extraction</vt:lpstr>
      <vt:lpstr>Proton dump beam extraction</vt:lpstr>
      <vt:lpstr>Conclusions</vt:lpstr>
      <vt:lpstr>Prospects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Rui Franqueira Ximenes</cp:lastModifiedBy>
  <cp:revision>427</cp:revision>
  <dcterms:created xsi:type="dcterms:W3CDTF">2021-05-17T12:13:58Z</dcterms:created>
  <dcterms:modified xsi:type="dcterms:W3CDTF">2023-06-20T06:46:25Z</dcterms:modified>
</cp:coreProperties>
</file>