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9"/>
  </p:notesMasterIdLst>
  <p:handoutMasterIdLst>
    <p:handoutMasterId r:id="rId20"/>
  </p:handoutMasterIdLst>
  <p:sldIdLst>
    <p:sldId id="298" r:id="rId2"/>
    <p:sldId id="3446" r:id="rId3"/>
    <p:sldId id="3447" r:id="rId4"/>
    <p:sldId id="478" r:id="rId5"/>
    <p:sldId id="3460" r:id="rId6"/>
    <p:sldId id="3456" r:id="rId7"/>
    <p:sldId id="3411" r:id="rId8"/>
    <p:sldId id="3367" r:id="rId9"/>
    <p:sldId id="3458" r:id="rId10"/>
    <p:sldId id="3433" r:id="rId11"/>
    <p:sldId id="3463" r:id="rId12"/>
    <p:sldId id="3470" r:id="rId13"/>
    <p:sldId id="3406" r:id="rId14"/>
    <p:sldId id="3466" r:id="rId15"/>
    <p:sldId id="306" r:id="rId16"/>
    <p:sldId id="3461" r:id="rId17"/>
    <p:sldId id="3371" r:id="rId18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B9B9"/>
    <a:srgbClr val="505050"/>
    <a:srgbClr val="003087"/>
    <a:srgbClr val="C000C0"/>
    <a:srgbClr val="AF00AF"/>
    <a:srgbClr val="0000FC"/>
    <a:srgbClr val="1E6EFF"/>
    <a:srgbClr val="0000FF"/>
    <a:srgbClr val="666666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EE7E6B-D323-47D4-B609-02504B0FD62B}" v="241" dt="2023-06-15T15:37:17.84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728" autoAdjust="0"/>
  </p:normalViewPr>
  <p:slideViewPr>
    <p:cSldViewPr snapToGrid="0">
      <p:cViewPr varScale="1">
        <p:scale>
          <a:sx n="126" d="100"/>
          <a:sy n="126" d="100"/>
        </p:scale>
        <p:origin x="1194" y="114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P. Bafia" userId="62ca80ec-ea2f-4a01-b6b3-7e06f7beff2b" providerId="ADAL" clId="{B0EE7E6B-D323-47D4-B609-02504B0FD62B}"/>
    <pc:docChg chg="undo custSel modSld">
      <pc:chgData name="Daniel P. Bafia" userId="62ca80ec-ea2f-4a01-b6b3-7e06f7beff2b" providerId="ADAL" clId="{B0EE7E6B-D323-47D4-B609-02504B0FD62B}" dt="2023-06-20T12:29:22.999" v="1975" actId="20577"/>
      <pc:docMkLst>
        <pc:docMk/>
      </pc:docMkLst>
      <pc:sldChg chg="modSp mod">
        <pc:chgData name="Daniel P. Bafia" userId="62ca80ec-ea2f-4a01-b6b3-7e06f7beff2b" providerId="ADAL" clId="{B0EE7E6B-D323-47D4-B609-02504B0FD62B}" dt="2023-06-19T00:25:10.236" v="1891" actId="14100"/>
        <pc:sldMkLst>
          <pc:docMk/>
          <pc:sldMk cId="1071480839" sldId="298"/>
        </pc:sldMkLst>
        <pc:spChg chg="mod">
          <ac:chgData name="Daniel P. Bafia" userId="62ca80ec-ea2f-4a01-b6b3-7e06f7beff2b" providerId="ADAL" clId="{B0EE7E6B-D323-47D4-B609-02504B0FD62B}" dt="2023-06-19T00:25:10.236" v="1891" actId="14100"/>
          <ac:spMkLst>
            <pc:docMk/>
            <pc:sldMk cId="1071480839" sldId="298"/>
            <ac:spMk id="3" creationId="{00000000-0000-0000-0000-000000000000}"/>
          </ac:spMkLst>
        </pc:spChg>
      </pc:sldChg>
      <pc:sldChg chg="addSp delSp modSp mod addAnim delAnim modAnim modNotesTx">
        <pc:chgData name="Daniel P. Bafia" userId="62ca80ec-ea2f-4a01-b6b3-7e06f7beff2b" providerId="ADAL" clId="{B0EE7E6B-D323-47D4-B609-02504B0FD62B}" dt="2023-06-19T01:19:14.617" v="1972" actId="20577"/>
        <pc:sldMkLst>
          <pc:docMk/>
          <pc:sldMk cId="202963987" sldId="478"/>
        </pc:sldMkLst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85" creationId="{5FE2BCE6-8852-BAEA-2AFD-85DBDA470247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86" creationId="{8944A464-A501-F35C-6169-CE9D8D39744E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87" creationId="{6584EECA-2088-111D-E04E-A2C0C7B316EB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88" creationId="{7FD7C6DD-0DE0-1C1A-FAB5-9CFE3808EB64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89" creationId="{CC1A812A-A309-D933-DEE5-71C1A00E85B9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0" creationId="{32800204-36DC-A354-1C22-31D46893B576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1" creationId="{C0D74CB4-FA07-C342-AE05-B13F7DBF4C23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2" creationId="{773A1831-E444-7063-2D0B-9FA40E9F5993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3" creationId="{4D29FDAE-4C05-3A74-200A-C6FE4A0C8F2C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4" creationId="{EAF6BA90-A18E-4D78-0016-589BDA3C0B2A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5" creationId="{62622765-E9FB-4082-2C79-A9CFE88B8036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6" creationId="{0F63DBAD-C584-F1AF-E7CA-918B9CBA18BE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7" creationId="{4D53CB20-92DE-B314-FA84-F78626395562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8" creationId="{E33C2198-F49A-CA1E-243B-DD18B57D47E8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99" creationId="{E6ACC0E5-A8A6-AC60-3DD5-D9CCC2503554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0" creationId="{181C4E71-4E4F-2D84-5EF2-929A065E7F37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1" creationId="{AFEF6633-666B-3A61-7FA0-9C2DEBCB0018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2" creationId="{B26584AB-7A40-7D4D-3DC6-B0D78D3D169C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3" creationId="{FBDA4CB0-F46C-FC55-31B2-5CB8AF489B91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0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0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0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07" creationId="{00000000-0000-0000-0000-00000000000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8" creationId="{EA0D3D5A-4270-65CF-3808-E8CB3A9CD13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09" creationId="{E73691D7-F47E-9DB9-F713-13A8EFB36995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2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3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17" creationId="{00000000-0000-0000-0000-00000000000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18" creationId="{15F96883-5AEF-3CD1-1B6A-986E0FDD6BA6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19" creationId="{249C2803-0C9E-0E32-F645-E0C75A594C39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0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1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2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3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5:15.732" v="1723" actId="478"/>
          <ac:spMkLst>
            <pc:docMk/>
            <pc:sldMk cId="202963987" sldId="478"/>
            <ac:spMk id="12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5:15.732" v="1723" actId="478"/>
          <ac:spMkLst>
            <pc:docMk/>
            <pc:sldMk cId="202963987" sldId="478"/>
            <ac:spMk id="127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8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29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0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1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2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3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37" creationId="{00000000-0000-0000-0000-00000000000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38" creationId="{4D3013BB-6EAE-514F-7F9E-19C0C62BAD5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39" creationId="{D2BAC5FB-30AB-74C5-0896-DF8BBA22A6C3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0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1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7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8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49" creationId="{00000000-0000-0000-0000-00000000000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52" creationId="{CD1C8191-5095-70D8-C57F-C3895B802A7E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54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5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58" creationId="{00000000-0000-0000-0000-000000000000}"/>
          </ac:spMkLst>
        </pc:spChg>
        <pc:spChg chg="mod">
          <ac:chgData name="Daniel P. Bafia" userId="62ca80ec-ea2f-4a01-b6b3-7e06f7beff2b" providerId="ADAL" clId="{B0EE7E6B-D323-47D4-B609-02504B0FD62B}" dt="2023-06-15T15:25:27.315" v="1724" actId="1076"/>
          <ac:spMkLst>
            <pc:docMk/>
            <pc:sldMk cId="202963987" sldId="478"/>
            <ac:spMk id="161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63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65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6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67" creationId="{00000000-0000-0000-0000-000000000000}"/>
          </ac:spMkLst>
        </pc:spChg>
        <pc:spChg chg="del mod">
          <ac:chgData name="Daniel P. Bafia" userId="62ca80ec-ea2f-4a01-b6b3-7e06f7beff2b" providerId="ADAL" clId="{B0EE7E6B-D323-47D4-B609-02504B0FD62B}" dt="2023-06-15T15:22:12.368" v="1672" actId="478"/>
          <ac:spMkLst>
            <pc:docMk/>
            <pc:sldMk cId="202963987" sldId="478"/>
            <ac:spMk id="168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72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76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78" creationId="{00000000-0000-0000-0000-000000000000}"/>
          </ac:spMkLst>
        </pc:spChg>
        <pc:spChg chg="add del">
          <ac:chgData name="Daniel P. Bafia" userId="62ca80ec-ea2f-4a01-b6b3-7e06f7beff2b" providerId="ADAL" clId="{B0EE7E6B-D323-47D4-B609-02504B0FD62B}" dt="2023-06-15T15:24:34.096" v="1709" actId="478"/>
          <ac:spMkLst>
            <pc:docMk/>
            <pc:sldMk cId="202963987" sldId="478"/>
            <ac:spMk id="179" creationId="{00000000-0000-0000-0000-00000000000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84" creationId="{C16E848D-49BE-65A0-C0F2-9DB85D2F7D9A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85" creationId="{276F92F5-5029-A926-3772-38CFDAE5EAF3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86" creationId="{B08ACAF9-FE67-7235-7F08-576788F4F532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87" creationId="{BBF3531C-C59C-DEBB-E697-C4E165F7BB11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88" creationId="{0BD623C7-E317-92A1-ED5B-865D6F316424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0" creationId="{803AC21D-B25C-6449-50E8-826E9E17AEBE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1" creationId="{165A76CF-B0E6-0D20-397B-8635CAA91A4B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2" creationId="{FB23FA71-3D69-0313-175C-B5C6747EA2B5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3" creationId="{B141082A-8CA1-AF78-5335-7AFC24F1308B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4" creationId="{2CD82991-7C07-224C-0AEA-1A8FC652ACBC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195" creationId="{4DB2B554-1B45-9CE2-314D-DD432573F762}"/>
          </ac:spMkLst>
        </pc:spChg>
        <pc:spChg chg="mod">
          <ac:chgData name="Daniel P. Bafia" userId="62ca80ec-ea2f-4a01-b6b3-7e06f7beff2b" providerId="ADAL" clId="{B0EE7E6B-D323-47D4-B609-02504B0FD62B}" dt="2023-06-15T15:25:52.036" v="1730" actId="1076"/>
          <ac:spMkLst>
            <pc:docMk/>
            <pc:sldMk cId="202963987" sldId="478"/>
            <ac:spMk id="196" creationId="{E09DF23B-344C-4879-9A2F-98A4BADAC07D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00" creationId="{B63EFF97-EC31-719C-2552-40247F92C31F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02" creationId="{6B6C00B7-1866-8E8B-5A7E-6B5EC2A89916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04" creationId="{19EF1A58-D8B8-5CD1-53D6-736499E6D0F2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07" creationId="{8F537222-6D72-BAE8-14EB-959058E12DCA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09" creationId="{F05AF5D8-BD2A-6432-CA7F-3F64306C9E58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11" creationId="{30A9DBB9-00BB-573C-82E5-91126494A940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12" creationId="{D305FD53-85A4-F3A4-848C-C96BF1BB4486}"/>
          </ac:spMkLst>
        </pc:spChg>
        <pc:spChg chg="add del mod">
          <ac:chgData name="Daniel P. Bafia" userId="62ca80ec-ea2f-4a01-b6b3-7e06f7beff2b" providerId="ADAL" clId="{B0EE7E6B-D323-47D4-B609-02504B0FD62B}" dt="2023-06-15T15:24:33.662" v="1708"/>
          <ac:spMkLst>
            <pc:docMk/>
            <pc:sldMk cId="202963987" sldId="478"/>
            <ac:spMk id="213" creationId="{1F52993C-9EC3-313C-E1BC-FC81A3009098}"/>
          </ac:spMkLst>
        </pc:spChg>
        <pc:cxnChg chg="add del mod">
          <ac:chgData name="Daniel P. Bafia" userId="62ca80ec-ea2f-4a01-b6b3-7e06f7beff2b" providerId="ADAL" clId="{B0EE7E6B-D323-47D4-B609-02504B0FD62B}" dt="2023-06-15T15:24:59.551" v="1719" actId="478"/>
          <ac:cxnSpMkLst>
            <pc:docMk/>
            <pc:sldMk cId="202963987" sldId="478"/>
            <ac:cxnSpMk id="4" creationId="{42572C5B-BDF9-E77F-01AC-807C7D7F143D}"/>
          </ac:cxnSpMkLst>
        </pc:cxnChg>
        <pc:cxnChg chg="add del mod">
          <ac:chgData name="Daniel P. Bafia" userId="62ca80ec-ea2f-4a01-b6b3-7e06f7beff2b" providerId="ADAL" clId="{B0EE7E6B-D323-47D4-B609-02504B0FD62B}" dt="2023-06-15T15:25:03.510" v="1722" actId="478"/>
          <ac:cxnSpMkLst>
            <pc:docMk/>
            <pc:sldMk cId="202963987" sldId="478"/>
            <ac:cxnSpMk id="8" creationId="{BD2E745B-5A9C-58B9-D30B-375CA5D396F5}"/>
          </ac:cxnSpMkLst>
        </pc:cxnChg>
        <pc:cxnChg chg="add del">
          <ac:chgData name="Daniel P. Bafia" userId="62ca80ec-ea2f-4a01-b6b3-7e06f7beff2b" providerId="ADAL" clId="{B0EE7E6B-D323-47D4-B609-02504B0FD62B}" dt="2023-06-15T15:24:34.096" v="1709" actId="478"/>
          <ac:cxnSpMkLst>
            <pc:docMk/>
            <pc:sldMk cId="202963987" sldId="478"/>
            <ac:cxnSpMk id="151" creationId="{00000000-0000-0000-0000-000000000000}"/>
          </ac:cxnSpMkLst>
        </pc:cxnChg>
        <pc:cxnChg chg="add del">
          <ac:chgData name="Daniel P. Bafia" userId="62ca80ec-ea2f-4a01-b6b3-7e06f7beff2b" providerId="ADAL" clId="{B0EE7E6B-D323-47D4-B609-02504B0FD62B}" dt="2023-06-15T15:24:34.096" v="1709" actId="478"/>
          <ac:cxnSpMkLst>
            <pc:docMk/>
            <pc:sldMk cId="202963987" sldId="478"/>
            <ac:cxnSpMk id="153" creationId="{00000000-0000-0000-0000-000000000000}"/>
          </ac:cxnSpMkLst>
        </pc:cxnChg>
        <pc:cxnChg chg="add del">
          <ac:chgData name="Daniel P. Bafia" userId="62ca80ec-ea2f-4a01-b6b3-7e06f7beff2b" providerId="ADAL" clId="{B0EE7E6B-D323-47D4-B609-02504B0FD62B}" dt="2023-06-15T15:24:34.096" v="1709" actId="478"/>
          <ac:cxnSpMkLst>
            <pc:docMk/>
            <pc:sldMk cId="202963987" sldId="478"/>
            <ac:cxnSpMk id="155" creationId="{00000000-0000-0000-0000-000000000000}"/>
          </ac:cxnSpMkLst>
        </pc:cxnChg>
        <pc:cxnChg chg="add del">
          <ac:chgData name="Daniel P. Bafia" userId="62ca80ec-ea2f-4a01-b6b3-7e06f7beff2b" providerId="ADAL" clId="{B0EE7E6B-D323-47D4-B609-02504B0FD62B}" dt="2023-06-15T15:24:34.096" v="1709" actId="478"/>
          <ac:cxnSpMkLst>
            <pc:docMk/>
            <pc:sldMk cId="202963987" sldId="478"/>
            <ac:cxnSpMk id="157" creationId="{00000000-0000-0000-0000-000000000000}"/>
          </ac:cxnSpMkLst>
        </pc:cxnChg>
        <pc:cxnChg chg="mod">
          <ac:chgData name="Daniel P. Bafia" userId="62ca80ec-ea2f-4a01-b6b3-7e06f7beff2b" providerId="ADAL" clId="{B0EE7E6B-D323-47D4-B609-02504B0FD62B}" dt="2023-06-15T15:24:37.366" v="1714" actId="14100"/>
          <ac:cxnSpMkLst>
            <pc:docMk/>
            <pc:sldMk cId="202963987" sldId="478"/>
            <ac:cxnSpMk id="160" creationId="{00000000-0000-0000-0000-000000000000}"/>
          </ac:cxnSpMkLst>
        </pc:cxnChg>
        <pc:cxnChg chg="add del mod">
          <ac:chgData name="Daniel P. Bafia" userId="62ca80ec-ea2f-4a01-b6b3-7e06f7beff2b" providerId="ADAL" clId="{B0EE7E6B-D323-47D4-B609-02504B0FD62B}" dt="2023-06-15T15:24:47.957" v="1716" actId="21"/>
          <ac:cxnSpMkLst>
            <pc:docMk/>
            <pc:sldMk cId="202963987" sldId="478"/>
            <ac:cxnSpMk id="162" creationId="{00000000-0000-0000-0000-000000000000}"/>
          </ac:cxnSpMkLst>
        </pc:cxnChg>
        <pc:cxnChg chg="del mod">
          <ac:chgData name="Daniel P. Bafia" userId="62ca80ec-ea2f-4a01-b6b3-7e06f7beff2b" providerId="ADAL" clId="{B0EE7E6B-D323-47D4-B609-02504B0FD62B}" dt="2023-06-15T15:22:26.351" v="1675" actId="478"/>
          <ac:cxnSpMkLst>
            <pc:docMk/>
            <pc:sldMk cId="202963987" sldId="478"/>
            <ac:cxnSpMk id="169" creationId="{00000000-0000-0000-0000-000000000000}"/>
          </ac:cxnSpMkLst>
        </pc:cxnChg>
        <pc:cxnChg chg="add del">
          <ac:chgData name="Daniel P. Bafia" userId="62ca80ec-ea2f-4a01-b6b3-7e06f7beff2b" providerId="ADAL" clId="{B0EE7E6B-D323-47D4-B609-02504B0FD62B}" dt="2023-06-15T15:24:34.096" v="1709" actId="478"/>
          <ac:cxnSpMkLst>
            <pc:docMk/>
            <pc:sldMk cId="202963987" sldId="478"/>
            <ac:cxnSpMk id="171" creationId="{00000000-0000-0000-0000-000000000000}"/>
          </ac:cxnSpMkLst>
        </pc:cxnChg>
        <pc:cxnChg chg="add del mod">
          <ac:chgData name="Daniel P. Bafia" userId="62ca80ec-ea2f-4a01-b6b3-7e06f7beff2b" providerId="ADAL" clId="{B0EE7E6B-D323-47D4-B609-02504B0FD62B}" dt="2023-06-15T15:25:00.593" v="1720" actId="478"/>
          <ac:cxnSpMkLst>
            <pc:docMk/>
            <pc:sldMk cId="202963987" sldId="478"/>
            <ac:cxnSpMk id="175" creationId="{00000000-0000-0000-0000-000000000000}"/>
          </ac:cxnSpMkLst>
        </pc:cxnChg>
        <pc:cxnChg chg="add del mod">
          <ac:chgData name="Daniel P. Bafia" userId="62ca80ec-ea2f-4a01-b6b3-7e06f7beff2b" providerId="ADAL" clId="{B0EE7E6B-D323-47D4-B609-02504B0FD62B}" dt="2023-06-15T15:25:02.220" v="1721" actId="478"/>
          <ac:cxnSpMkLst>
            <pc:docMk/>
            <pc:sldMk cId="202963987" sldId="478"/>
            <ac:cxnSpMk id="177" creationId="{00000000-0000-0000-0000-000000000000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197" creationId="{1323A6A5-05D3-0E4C-DE92-11A0D020A235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199" creationId="{4D3062FC-4F81-DCAF-1E2B-073F21119E70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01" creationId="{81925964-26BA-E6AE-9742-E627B123B1CD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03" creationId="{33C5E899-DEC3-443C-ED85-C7D3E6B5B236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05" creationId="{D5D99A2C-551A-A638-6A77-65C75C084BAD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06" creationId="{816B7612-29DF-BB71-5AC0-9934155F8FFA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08" creationId="{FDFE04CC-C7A6-DCC0-D3A0-D11648FDCAED}"/>
          </ac:cxnSpMkLst>
        </pc:cxnChg>
        <pc:cxnChg chg="add del mod">
          <ac:chgData name="Daniel P. Bafia" userId="62ca80ec-ea2f-4a01-b6b3-7e06f7beff2b" providerId="ADAL" clId="{B0EE7E6B-D323-47D4-B609-02504B0FD62B}" dt="2023-06-15T15:24:33.662" v="1708"/>
          <ac:cxnSpMkLst>
            <pc:docMk/>
            <pc:sldMk cId="202963987" sldId="478"/>
            <ac:cxnSpMk id="210" creationId="{445BA6C9-8D5D-11C5-0CF9-9FC147C756C5}"/>
          </ac:cxnSpMkLst>
        </pc:cxnChg>
        <pc:cxnChg chg="add del mod">
          <ac:chgData name="Daniel P. Bafia" userId="62ca80ec-ea2f-4a01-b6b3-7e06f7beff2b" providerId="ADAL" clId="{B0EE7E6B-D323-47D4-B609-02504B0FD62B}" dt="2023-06-15T15:24:58.045" v="1718" actId="478"/>
          <ac:cxnSpMkLst>
            <pc:docMk/>
            <pc:sldMk cId="202963987" sldId="478"/>
            <ac:cxnSpMk id="214" creationId="{33B3CBD5-A0AC-F906-FE4E-AE96F7939B19}"/>
          </ac:cxnSpMkLst>
        </pc:cxnChg>
      </pc:sldChg>
      <pc:sldChg chg="modSp mod">
        <pc:chgData name="Daniel P. Bafia" userId="62ca80ec-ea2f-4a01-b6b3-7e06f7beff2b" providerId="ADAL" clId="{B0EE7E6B-D323-47D4-B609-02504B0FD62B}" dt="2023-06-15T15:12:04.269" v="914" actId="1038"/>
        <pc:sldMkLst>
          <pc:docMk/>
          <pc:sldMk cId="2708623208" sldId="3367"/>
        </pc:sldMkLst>
        <pc:spChg chg="mod">
          <ac:chgData name="Daniel P. Bafia" userId="62ca80ec-ea2f-4a01-b6b3-7e06f7beff2b" providerId="ADAL" clId="{B0EE7E6B-D323-47D4-B609-02504B0FD62B}" dt="2023-06-15T15:12:04.269" v="914" actId="1038"/>
          <ac:spMkLst>
            <pc:docMk/>
            <pc:sldMk cId="2708623208" sldId="3367"/>
            <ac:spMk id="10" creationId="{48EF3B17-BE2E-43C9-B7D5-CBF498E55911}"/>
          </ac:spMkLst>
        </pc:spChg>
        <pc:spChg chg="mod">
          <ac:chgData name="Daniel P. Bafia" userId="62ca80ec-ea2f-4a01-b6b3-7e06f7beff2b" providerId="ADAL" clId="{B0EE7E6B-D323-47D4-B609-02504B0FD62B}" dt="2023-06-15T15:12:04.269" v="914" actId="1038"/>
          <ac:spMkLst>
            <pc:docMk/>
            <pc:sldMk cId="2708623208" sldId="3367"/>
            <ac:spMk id="11" creationId="{EB1E4EDE-A84A-DE74-FBE7-5C3302726B0E}"/>
          </ac:spMkLst>
        </pc:spChg>
        <pc:spChg chg="mod">
          <ac:chgData name="Daniel P. Bafia" userId="62ca80ec-ea2f-4a01-b6b3-7e06f7beff2b" providerId="ADAL" clId="{B0EE7E6B-D323-47D4-B609-02504B0FD62B}" dt="2023-06-15T15:12:00.127" v="911" actId="1037"/>
          <ac:spMkLst>
            <pc:docMk/>
            <pc:sldMk cId="2708623208" sldId="3367"/>
            <ac:spMk id="13" creationId="{D7CA9987-29D2-4130-B2EC-040CCA65DF04}"/>
          </ac:spMkLst>
        </pc:spChg>
        <pc:picChg chg="mod">
          <ac:chgData name="Daniel P. Bafia" userId="62ca80ec-ea2f-4a01-b6b3-7e06f7beff2b" providerId="ADAL" clId="{B0EE7E6B-D323-47D4-B609-02504B0FD62B}" dt="2023-06-15T15:12:00.127" v="911" actId="1037"/>
          <ac:picMkLst>
            <pc:docMk/>
            <pc:sldMk cId="2708623208" sldId="3367"/>
            <ac:picMk id="8" creationId="{FC32907A-3ED8-ECB2-707D-695DE3FB5849}"/>
          </ac:picMkLst>
        </pc:picChg>
        <pc:picChg chg="mod modCrop">
          <ac:chgData name="Daniel P. Bafia" userId="62ca80ec-ea2f-4a01-b6b3-7e06f7beff2b" providerId="ADAL" clId="{B0EE7E6B-D323-47D4-B609-02504B0FD62B}" dt="2023-06-15T15:12:04.269" v="914" actId="1038"/>
          <ac:picMkLst>
            <pc:docMk/>
            <pc:sldMk cId="2708623208" sldId="3367"/>
            <ac:picMk id="9" creationId="{698F5D14-B8EA-465F-935C-32324B7CDA4F}"/>
          </ac:picMkLst>
        </pc:picChg>
        <pc:picChg chg="mod">
          <ac:chgData name="Daniel P. Bafia" userId="62ca80ec-ea2f-4a01-b6b3-7e06f7beff2b" providerId="ADAL" clId="{B0EE7E6B-D323-47D4-B609-02504B0FD62B}" dt="2023-06-15T15:12:04.269" v="914" actId="1038"/>
          <ac:picMkLst>
            <pc:docMk/>
            <pc:sldMk cId="2708623208" sldId="3367"/>
            <ac:picMk id="12" creationId="{568E45F4-8512-4BB1-80BC-6A85C52715CB}"/>
          </ac:picMkLst>
        </pc:picChg>
      </pc:sldChg>
      <pc:sldChg chg="modSp mod modAnim modNotesTx">
        <pc:chgData name="Daniel P. Bafia" userId="62ca80ec-ea2f-4a01-b6b3-7e06f7beff2b" providerId="ADAL" clId="{B0EE7E6B-D323-47D4-B609-02504B0FD62B}" dt="2023-06-19T01:18:49.861" v="1968" actId="20577"/>
        <pc:sldMkLst>
          <pc:docMk/>
          <pc:sldMk cId="2038088592" sldId="3411"/>
        </pc:sldMkLst>
        <pc:spChg chg="mod">
          <ac:chgData name="Daniel P. Bafia" userId="62ca80ec-ea2f-4a01-b6b3-7e06f7beff2b" providerId="ADAL" clId="{B0EE7E6B-D323-47D4-B609-02504B0FD62B}" dt="2023-06-15T15:27:25.519" v="1751" actId="1037"/>
          <ac:spMkLst>
            <pc:docMk/>
            <pc:sldMk cId="2038088592" sldId="3411"/>
            <ac:spMk id="8" creationId="{27DAE1C6-CEAD-4124-BF9F-FD7D13DB7046}"/>
          </ac:spMkLst>
        </pc:spChg>
        <pc:spChg chg="mod">
          <ac:chgData name="Daniel P. Bafia" userId="62ca80ec-ea2f-4a01-b6b3-7e06f7beff2b" providerId="ADAL" clId="{B0EE7E6B-D323-47D4-B609-02504B0FD62B}" dt="2023-06-15T15:37:17.847" v="1890" actId="20577"/>
          <ac:spMkLst>
            <pc:docMk/>
            <pc:sldMk cId="2038088592" sldId="3411"/>
            <ac:spMk id="14" creationId="{BA74A203-2425-161D-6B5C-943C4E0F8EA2}"/>
          </ac:spMkLst>
        </pc:spChg>
      </pc:sldChg>
      <pc:sldChg chg="modSp mod modAnim modNotesTx">
        <pc:chgData name="Daniel P. Bafia" userId="62ca80ec-ea2f-4a01-b6b3-7e06f7beff2b" providerId="ADAL" clId="{B0EE7E6B-D323-47D4-B609-02504B0FD62B}" dt="2023-06-20T12:29:22.999" v="1975" actId="20577"/>
        <pc:sldMkLst>
          <pc:docMk/>
          <pc:sldMk cId="2878724591" sldId="3433"/>
        </pc:sldMkLst>
        <pc:spChg chg="mod">
          <ac:chgData name="Daniel P. Bafia" userId="62ca80ec-ea2f-4a01-b6b3-7e06f7beff2b" providerId="ADAL" clId="{B0EE7E6B-D323-47D4-B609-02504B0FD62B}" dt="2023-06-15T15:28:32.500" v="1774" actId="5793"/>
          <ac:spMkLst>
            <pc:docMk/>
            <pc:sldMk cId="2878724591" sldId="3433"/>
            <ac:spMk id="2" creationId="{19B061B1-91C0-6AD5-7EDB-E62F9DE93E76}"/>
          </ac:spMkLst>
        </pc:spChg>
        <pc:spChg chg="mod">
          <ac:chgData name="Daniel P. Bafia" userId="62ca80ec-ea2f-4a01-b6b3-7e06f7beff2b" providerId="ADAL" clId="{B0EE7E6B-D323-47D4-B609-02504B0FD62B}" dt="2023-06-15T14:56:31.675" v="83" actId="14100"/>
          <ac:spMkLst>
            <pc:docMk/>
            <pc:sldMk cId="2878724591" sldId="3433"/>
            <ac:spMk id="11" creationId="{7EFBDC50-331B-2977-6E7D-2DF0899449E7}"/>
          </ac:spMkLst>
        </pc:spChg>
      </pc:sldChg>
      <pc:sldChg chg="modNotesTx">
        <pc:chgData name="Daniel P. Bafia" userId="62ca80ec-ea2f-4a01-b6b3-7e06f7beff2b" providerId="ADAL" clId="{B0EE7E6B-D323-47D4-B609-02504B0FD62B}" dt="2023-06-15T15:30:22.776" v="1792" actId="20577"/>
        <pc:sldMkLst>
          <pc:docMk/>
          <pc:sldMk cId="949688432" sldId="3446"/>
        </pc:sldMkLst>
      </pc:sldChg>
      <pc:sldChg chg="modNotesTx">
        <pc:chgData name="Daniel P. Bafia" userId="62ca80ec-ea2f-4a01-b6b3-7e06f7beff2b" providerId="ADAL" clId="{B0EE7E6B-D323-47D4-B609-02504B0FD62B}" dt="2023-06-19T01:19:20.475" v="1973" actId="20577"/>
        <pc:sldMkLst>
          <pc:docMk/>
          <pc:sldMk cId="3069727650" sldId="3447"/>
        </pc:sldMkLst>
      </pc:sldChg>
      <pc:sldChg chg="addSp modSp mod modAnim modNotesTx">
        <pc:chgData name="Daniel P. Bafia" userId="62ca80ec-ea2f-4a01-b6b3-7e06f7beff2b" providerId="ADAL" clId="{B0EE7E6B-D323-47D4-B609-02504B0FD62B}" dt="2023-06-19T01:18:55.721" v="1969" actId="20577"/>
        <pc:sldMkLst>
          <pc:docMk/>
          <pc:sldMk cId="203259592" sldId="3456"/>
        </pc:sldMkLst>
        <pc:spChg chg="mod">
          <ac:chgData name="Daniel P. Bafia" userId="62ca80ec-ea2f-4a01-b6b3-7e06f7beff2b" providerId="ADAL" clId="{B0EE7E6B-D323-47D4-B609-02504B0FD62B}" dt="2023-06-15T15:26:15.700" v="1731" actId="1076"/>
          <ac:spMkLst>
            <pc:docMk/>
            <pc:sldMk cId="203259592" sldId="3456"/>
            <ac:spMk id="35" creationId="{4BCD6256-09A4-7119-3E8C-7E1B6D705563}"/>
          </ac:spMkLst>
        </pc:spChg>
        <pc:spChg chg="mod">
          <ac:chgData name="Daniel P. Bafia" userId="62ca80ec-ea2f-4a01-b6b3-7e06f7beff2b" providerId="ADAL" clId="{B0EE7E6B-D323-47D4-B609-02504B0FD62B}" dt="2023-06-15T15:26:36.965" v="1734" actId="20577"/>
          <ac:spMkLst>
            <pc:docMk/>
            <pc:sldMk cId="203259592" sldId="3456"/>
            <ac:spMk id="39" creationId="{FCEA44A2-4A23-E466-70FB-6C19AD41DDBD}"/>
          </ac:spMkLst>
        </pc:spChg>
        <pc:spChg chg="mod">
          <ac:chgData name="Daniel P. Bafia" userId="62ca80ec-ea2f-4a01-b6b3-7e06f7beff2b" providerId="ADAL" clId="{B0EE7E6B-D323-47D4-B609-02504B0FD62B}" dt="2023-06-15T15:26:40.591" v="1735" actId="1076"/>
          <ac:spMkLst>
            <pc:docMk/>
            <pc:sldMk cId="203259592" sldId="3456"/>
            <ac:spMk id="42" creationId="{041BDC9A-ABFC-7E46-C405-38A3BF1B37F7}"/>
          </ac:spMkLst>
        </pc:spChg>
        <pc:picChg chg="add mod">
          <ac:chgData name="Daniel P. Bafia" userId="62ca80ec-ea2f-4a01-b6b3-7e06f7beff2b" providerId="ADAL" clId="{B0EE7E6B-D323-47D4-B609-02504B0FD62B}" dt="2023-06-15T15:32:15.158" v="1826" actId="1076"/>
          <ac:picMkLst>
            <pc:docMk/>
            <pc:sldMk cId="203259592" sldId="3456"/>
            <ac:picMk id="2" creationId="{482CE838-6B8D-6778-8A5A-A61310EEB788}"/>
          </ac:picMkLst>
        </pc:picChg>
        <pc:cxnChg chg="add mod">
          <ac:chgData name="Daniel P. Bafia" userId="62ca80ec-ea2f-4a01-b6b3-7e06f7beff2b" providerId="ADAL" clId="{B0EE7E6B-D323-47D4-B609-02504B0FD62B}" dt="2023-06-15T15:32:20.183" v="1828" actId="1076"/>
          <ac:cxnSpMkLst>
            <pc:docMk/>
            <pc:sldMk cId="203259592" sldId="3456"/>
            <ac:cxnSpMk id="7" creationId="{968C2BF0-2C28-2318-CEF3-A832785A7EF5}"/>
          </ac:cxnSpMkLst>
        </pc:cxnChg>
        <pc:cxnChg chg="add mod">
          <ac:chgData name="Daniel P. Bafia" userId="62ca80ec-ea2f-4a01-b6b3-7e06f7beff2b" providerId="ADAL" clId="{B0EE7E6B-D323-47D4-B609-02504B0FD62B}" dt="2023-06-15T15:32:17.630" v="1827" actId="1076"/>
          <ac:cxnSpMkLst>
            <pc:docMk/>
            <pc:sldMk cId="203259592" sldId="3456"/>
            <ac:cxnSpMk id="8" creationId="{CF803FCC-1473-83AF-740C-4D631CEF496E}"/>
          </ac:cxnSpMkLst>
        </pc:cxnChg>
        <pc:cxnChg chg="add mod">
          <ac:chgData name="Daniel P. Bafia" userId="62ca80ec-ea2f-4a01-b6b3-7e06f7beff2b" providerId="ADAL" clId="{B0EE7E6B-D323-47D4-B609-02504B0FD62B}" dt="2023-06-15T15:32:10.782" v="1824" actId="1076"/>
          <ac:cxnSpMkLst>
            <pc:docMk/>
            <pc:sldMk cId="203259592" sldId="3456"/>
            <ac:cxnSpMk id="9" creationId="{64FBDD6E-0584-4E9B-CA23-5A19EBBAA8A3}"/>
          </ac:cxnSpMkLst>
        </pc:cxnChg>
      </pc:sldChg>
      <pc:sldChg chg="modSp modAnim modNotesTx">
        <pc:chgData name="Daniel P. Bafia" userId="62ca80ec-ea2f-4a01-b6b3-7e06f7beff2b" providerId="ADAL" clId="{B0EE7E6B-D323-47D4-B609-02504B0FD62B}" dt="2023-06-20T12:29:18.225" v="1974" actId="20577"/>
        <pc:sldMkLst>
          <pc:docMk/>
          <pc:sldMk cId="4149028361" sldId="3458"/>
        </pc:sldMkLst>
        <pc:spChg chg="mod">
          <ac:chgData name="Daniel P. Bafia" userId="62ca80ec-ea2f-4a01-b6b3-7e06f7beff2b" providerId="ADAL" clId="{B0EE7E6B-D323-47D4-B609-02504B0FD62B}" dt="2023-06-15T15:27:57.011" v="1769" actId="20577"/>
          <ac:spMkLst>
            <pc:docMk/>
            <pc:sldMk cId="4149028361" sldId="3458"/>
            <ac:spMk id="14" creationId="{E484778C-81FE-47C8-5461-EB6E578C22A0}"/>
          </ac:spMkLst>
        </pc:spChg>
      </pc:sldChg>
      <pc:sldChg chg="modSp mod">
        <pc:chgData name="Daniel P. Bafia" userId="62ca80ec-ea2f-4a01-b6b3-7e06f7beff2b" providerId="ADAL" clId="{B0EE7E6B-D323-47D4-B609-02504B0FD62B}" dt="2023-06-15T15:30:03.998" v="1791" actId="20577"/>
        <pc:sldMkLst>
          <pc:docMk/>
          <pc:sldMk cId="250529657" sldId="3461"/>
        </pc:sldMkLst>
        <pc:spChg chg="mod">
          <ac:chgData name="Daniel P. Bafia" userId="62ca80ec-ea2f-4a01-b6b3-7e06f7beff2b" providerId="ADAL" clId="{B0EE7E6B-D323-47D4-B609-02504B0FD62B}" dt="2023-06-15T15:30:03.998" v="1791" actId="20577"/>
          <ac:spMkLst>
            <pc:docMk/>
            <pc:sldMk cId="250529657" sldId="3461"/>
            <ac:spMk id="2" creationId="{BFF25F52-216E-6E2D-A918-AD9B0D05CF6B}"/>
          </ac:spMkLst>
        </pc:spChg>
        <pc:spChg chg="mod">
          <ac:chgData name="Daniel P. Bafia" userId="62ca80ec-ea2f-4a01-b6b3-7e06f7beff2b" providerId="ADAL" clId="{B0EE7E6B-D323-47D4-B609-02504B0FD62B}" dt="2023-06-15T15:04:48.792" v="531" actId="20577"/>
          <ac:spMkLst>
            <pc:docMk/>
            <pc:sldMk cId="250529657" sldId="3461"/>
            <ac:spMk id="3" creationId="{DB4508C6-AE1B-218C-602E-E3BA3C7CCF9E}"/>
          </ac:spMkLst>
        </pc:spChg>
      </pc:sldChg>
      <pc:sldChg chg="modNotesTx">
        <pc:chgData name="Daniel P. Bafia" userId="62ca80ec-ea2f-4a01-b6b3-7e06f7beff2b" providerId="ADAL" clId="{B0EE7E6B-D323-47D4-B609-02504B0FD62B}" dt="2023-06-19T01:17:55.927" v="1893" actId="20577"/>
        <pc:sldMkLst>
          <pc:docMk/>
          <pc:sldMk cId="713767221" sldId="3463"/>
        </pc:sldMkLst>
      </pc:sldChg>
      <pc:sldChg chg="modSp modAnim modNotesTx">
        <pc:chgData name="Daniel P. Bafia" userId="62ca80ec-ea2f-4a01-b6b3-7e06f7beff2b" providerId="ADAL" clId="{B0EE7E6B-D323-47D4-B609-02504B0FD62B}" dt="2023-06-19T01:17:49.081" v="1892" actId="20577"/>
        <pc:sldMkLst>
          <pc:docMk/>
          <pc:sldMk cId="3157584646" sldId="3466"/>
        </pc:sldMkLst>
        <pc:spChg chg="mod">
          <ac:chgData name="Daniel P. Bafia" userId="62ca80ec-ea2f-4a01-b6b3-7e06f7beff2b" providerId="ADAL" clId="{B0EE7E6B-D323-47D4-B609-02504B0FD62B}" dt="2023-06-15T15:06:30.576" v="613" actId="20577"/>
          <ac:spMkLst>
            <pc:docMk/>
            <pc:sldMk cId="3157584646" sldId="3466"/>
            <ac:spMk id="2" creationId="{41835E4C-C32C-DF36-6055-0D2D5871F6A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6/20/2023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8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32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9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50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36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5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16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67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55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63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97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98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35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309CDA-C1B0-491F-A806-7EADDF067D5D}" type="datetime1">
              <a:rPr lang="en-US" smtClean="0"/>
              <a:t>6/19/2023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CA0CCE7-DD66-42F6-B2DC-DED7E9A3AFC2}" type="datetime1">
              <a:rPr lang="en-US" smtClean="0"/>
              <a:t>6/19/2023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6D058DB-FCD0-4A7B-B602-E588CFC756A2}" type="datetime1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233632-CE3F-4955-B6AE-19723948AC15}" type="datetime1">
              <a:rPr lang="en-US" smtClean="0"/>
              <a:t>6/19/2023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826F0F6-8914-4F11-A248-4AD0ED53146B}" type="datetime1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2F226B-A388-4C6C-AAA8-0AC1EC3E9E8B}" type="datetime1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7749"/>
            <a:ext cx="8686800" cy="4813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782285"/>
            <a:ext cx="8672513" cy="37409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404040"/>
                </a:solidFill>
              </a:defRPr>
            </a:lvl1pPr>
            <a:lvl2pPr>
              <a:defRPr sz="1650">
                <a:solidFill>
                  <a:srgbClr val="404040"/>
                </a:solidFill>
              </a:defRPr>
            </a:lvl2pPr>
            <a:lvl3pPr>
              <a:defRPr sz="1500">
                <a:solidFill>
                  <a:srgbClr val="404040"/>
                </a:solidFill>
              </a:defRPr>
            </a:lvl3pPr>
            <a:lvl4pPr>
              <a:defRPr sz="1350">
                <a:solidFill>
                  <a:srgbClr val="40404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4886325"/>
            <a:ext cx="1076325" cy="180975"/>
          </a:xfrm>
        </p:spPr>
        <p:txBody>
          <a:bodyPr/>
          <a:lstStyle>
            <a:lvl1pPr>
              <a:defRPr sz="900"/>
            </a:lvl1pPr>
          </a:lstStyle>
          <a:p>
            <a:fld id="{DA3D9B2D-EB0D-4E7D-8962-8D5FDAB69FF4}" type="datetime1">
              <a:rPr lang="en-US" altLang="en-US" smtClean="0"/>
              <a:t>6/19/2023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 dirty="0" smtClean="0">
                <a:solidFill>
                  <a:srgbClr val="004C97"/>
                </a:solidFill>
              </a:defRPr>
            </a:lvl1pPr>
          </a:lstStyle>
          <a:p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05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7F2CDFD-CA1E-4248-A74D-5EF7728B684C}" type="datetime1">
              <a:rPr lang="en-US" smtClean="0"/>
              <a:t>6/19/2023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  <p:sldLayoutId id="214748412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806.09824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39256" y="3162159"/>
            <a:ext cx="8599944" cy="752287"/>
          </a:xfrm>
        </p:spPr>
        <p:txBody>
          <a:bodyPr>
            <a:noAutofit/>
          </a:bodyPr>
          <a:lstStyle/>
          <a:p>
            <a:r>
              <a:rPr lang="en-US" dirty="0"/>
              <a:t>High Gradient and Q-factor SRF Performance at 1.3 GHz and 650 MHz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39256" y="3914446"/>
            <a:ext cx="8499231" cy="935794"/>
          </a:xfrm>
        </p:spPr>
        <p:txBody>
          <a:bodyPr/>
          <a:lstStyle/>
          <a:p>
            <a:r>
              <a:rPr lang="en-US" dirty="0"/>
              <a:t>Daniel Bafia</a:t>
            </a:r>
          </a:p>
          <a:p>
            <a:r>
              <a:rPr lang="en-US" dirty="0"/>
              <a:t>IMCC’23</a:t>
            </a:r>
          </a:p>
          <a:p>
            <a:r>
              <a:rPr lang="en-US" dirty="0"/>
              <a:t>June 21</a:t>
            </a:r>
            <a:r>
              <a:rPr lang="en-US" baseline="30000" dirty="0"/>
              <a:t>st</a:t>
            </a:r>
            <a:r>
              <a:rPr lang="en-US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071480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567D83A-4B18-97AC-0041-5B1D2373F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118" y="684388"/>
            <a:ext cx="4535942" cy="392087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B061B1-91C0-6AD5-7EDB-E62F9DE93E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940" y="988792"/>
            <a:ext cx="3802550" cy="2668808"/>
          </a:xfrm>
        </p:spPr>
        <p:txBody>
          <a:bodyPr/>
          <a:lstStyle/>
          <a:p>
            <a:r>
              <a:rPr lang="en-US" dirty="0"/>
              <a:t>Subjected a 650 MHz cavity to a surface treatment which introduced O to a depth of 46 nm</a:t>
            </a:r>
          </a:p>
          <a:p>
            <a:r>
              <a:rPr lang="en-US" dirty="0"/>
              <a:t>From 1.3 GHz studies expect high quench field:</a:t>
            </a:r>
          </a:p>
          <a:p>
            <a:pPr lvl="1"/>
            <a:r>
              <a:rPr lang="en-US" dirty="0"/>
              <a:t>We achieved get 44 MV/m!</a:t>
            </a:r>
          </a:p>
          <a:p>
            <a:pPr marL="282575" lvl="1" indent="0">
              <a:buNone/>
            </a:pPr>
            <a:endParaRPr lang="en-US" dirty="0"/>
          </a:p>
          <a:p>
            <a:r>
              <a:rPr lang="en-US" dirty="0"/>
              <a:t>Quench optimization studies on 1.3 GHz are applicable to 650 MHz</a:t>
            </a:r>
          </a:p>
          <a:p>
            <a:r>
              <a:rPr lang="en-US" dirty="0"/>
              <a:t>Non-optimal electropolishing likely limiting performance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0E6018-776B-2EC8-45C1-0C9DCFF55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19" y="247916"/>
            <a:ext cx="8686800" cy="320908"/>
          </a:xfrm>
        </p:spPr>
        <p:txBody>
          <a:bodyPr/>
          <a:lstStyle/>
          <a:p>
            <a:r>
              <a:rPr lang="en-US" dirty="0"/>
              <a:t>Application of Quench Peak Findings to 650 MHz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37675-8CCF-7D50-9043-C4EE32C47B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6ABEFA3-D93C-4493-BB52-C38193CE5F10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5E2DB-1503-30A2-B234-AF96AF575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49DFE-9DBA-DF94-FBD9-7D9F891E9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FBDC50-331B-2977-6E7D-2DF0899449E7}"/>
              </a:ext>
            </a:extLst>
          </p:cNvPr>
          <p:cNvSpPr txBox="1"/>
          <p:nvPr/>
        </p:nvSpPr>
        <p:spPr>
          <a:xfrm>
            <a:off x="5425336" y="3468766"/>
            <a:ext cx="2822737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Near record quench in 650 MHz!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55C811-6E0C-6F8D-64EE-6699841986CB}"/>
              </a:ext>
            </a:extLst>
          </p:cNvPr>
          <p:cNvSpPr txBox="1"/>
          <p:nvPr/>
        </p:nvSpPr>
        <p:spPr>
          <a:xfrm>
            <a:off x="7638637" y="538242"/>
            <a:ext cx="1363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E6EFF"/>
                </a:solidFill>
              </a:rPr>
              <a:t>D. Bafia, LCWS’23</a:t>
            </a:r>
          </a:p>
        </p:txBody>
      </p:sp>
    </p:spTree>
    <p:extLst>
      <p:ext uri="{BB962C8B-B14F-4D97-AF65-F5344CB8AC3E}">
        <p14:creationId xmlns:p14="http://schemas.microsoft.com/office/powerpoint/2010/main" val="287872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208D6A87-BCFC-C8F9-3A20-ED21BBCD46D2}"/>
              </a:ext>
            </a:extLst>
          </p:cNvPr>
          <p:cNvGrpSpPr/>
          <p:nvPr/>
        </p:nvGrpSpPr>
        <p:grpSpPr>
          <a:xfrm>
            <a:off x="4981816" y="790571"/>
            <a:ext cx="4075784" cy="2633213"/>
            <a:chOff x="4615061" y="2627505"/>
            <a:chExt cx="3313457" cy="2101236"/>
          </a:xfrm>
        </p:grpSpPr>
        <p:pic>
          <p:nvPicPr>
            <p:cNvPr id="17" name="Picture 16" descr="A picture containing text, screenshot, plot, line&#10;&#10;Description automatically generated">
              <a:extLst>
                <a:ext uri="{FF2B5EF4-FFF2-40B4-BE49-F238E27FC236}">
                  <a16:creationId xmlns:a16="http://schemas.microsoft.com/office/drawing/2014/main" id="{84D570A0-9252-BF76-49B3-93F10B2900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15061" y="2627505"/>
              <a:ext cx="3313457" cy="2101236"/>
            </a:xfrm>
            <a:prstGeom prst="rect">
              <a:avLst/>
            </a:prstGeom>
          </p:spPr>
        </p:pic>
        <p:sp>
          <p:nvSpPr>
            <p:cNvPr id="18" name="5-Point Star 21">
              <a:extLst>
                <a:ext uri="{FF2B5EF4-FFF2-40B4-BE49-F238E27FC236}">
                  <a16:creationId xmlns:a16="http://schemas.microsoft.com/office/drawing/2014/main" id="{342873C2-DFC9-2A01-D4F7-1CCFF52DE4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0609" y="2817686"/>
              <a:ext cx="144000" cy="144000"/>
            </a:xfrm>
            <a:prstGeom prst="star5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ADD3B5-BE03-886A-62CC-71112EC44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5081"/>
            <a:ext cx="4551755" cy="1828803"/>
          </a:xfrm>
        </p:spPr>
        <p:txBody>
          <a:bodyPr/>
          <a:lstStyle/>
          <a:p>
            <a:r>
              <a:rPr lang="en-US" dirty="0"/>
              <a:t>Proper electropolishing (EP) is critical in enabling excellent cavity performance</a:t>
            </a:r>
          </a:p>
          <a:p>
            <a:pPr lvl="1"/>
            <a:r>
              <a:rPr lang="en-US" dirty="0"/>
              <a:t>Smooth surface, minimal uptake of H</a:t>
            </a:r>
          </a:p>
          <a:p>
            <a:r>
              <a:rPr lang="en-US" dirty="0"/>
              <a:t>Developed a novel cathode and optimal EP parameters for 5-cell 650 MHz cavities for PIP-II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CC2E46-F2DA-3C4E-2646-2E4966C85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650 MHz Performance Further </a:t>
            </a:r>
            <a:r>
              <a:rPr lang="en-US" i="1" dirty="0"/>
              <a:t>via</a:t>
            </a:r>
            <a:r>
              <a:rPr lang="en-US" dirty="0"/>
              <a:t> Optimized 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DAF3B-5A7C-935B-41A8-EB38377F00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8250BCB-3CBA-4CE7-A730-A942A253E069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F675-9894-659B-8CE2-103C91311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22DFB-CAD5-191B-3FFF-CF5241C0E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3EB9E2-F40F-0FA7-8FE7-233B413A3774}"/>
              </a:ext>
            </a:extLst>
          </p:cNvPr>
          <p:cNvSpPr txBox="1"/>
          <p:nvPr/>
        </p:nvSpPr>
        <p:spPr>
          <a:xfrm>
            <a:off x="2951541" y="556379"/>
            <a:ext cx="3489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V. Chouhan, to be presented at SRF’23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4C1F9E-1999-0D3B-1612-7BF2D2E9BD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1" y="3415979"/>
            <a:ext cx="2944800" cy="89054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699502-6BF5-109E-C7D2-4E8FB580CA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97" t="29563" r="28181" b="39771"/>
          <a:stretch/>
        </p:blipFill>
        <p:spPr bwMode="auto">
          <a:xfrm>
            <a:off x="2912597" y="3403423"/>
            <a:ext cx="2183459" cy="9577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71B283-AA73-D2BD-512E-B7B61C78DB3F}"/>
              </a:ext>
            </a:extLst>
          </p:cNvPr>
          <p:cNvSpPr txBox="1"/>
          <p:nvPr/>
        </p:nvSpPr>
        <p:spPr>
          <a:xfrm>
            <a:off x="3320070" y="3140063"/>
            <a:ext cx="170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/>
              <a:t>Cathode Structure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DA682E-56AF-A21B-98E4-F4E450B212EB}"/>
              </a:ext>
            </a:extLst>
          </p:cNvPr>
          <p:cNvSpPr txBox="1"/>
          <p:nvPr/>
        </p:nvSpPr>
        <p:spPr>
          <a:xfrm>
            <a:off x="3331034" y="4119454"/>
            <a:ext cx="843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Patented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319E4A-A29B-0513-D552-B189998E1F3C}"/>
              </a:ext>
            </a:extLst>
          </p:cNvPr>
          <p:cNvSpPr/>
          <p:nvPr/>
        </p:nvSpPr>
        <p:spPr>
          <a:xfrm>
            <a:off x="2109154" y="3758993"/>
            <a:ext cx="456299" cy="208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80AAF46-4BA6-ECEB-9E89-DDEBF7F24E80}"/>
              </a:ext>
            </a:extLst>
          </p:cNvPr>
          <p:cNvCxnSpPr>
            <a:cxnSpLocks/>
          </p:cNvCxnSpPr>
          <p:nvPr/>
        </p:nvCxnSpPr>
        <p:spPr>
          <a:xfrm>
            <a:off x="2502217" y="3915373"/>
            <a:ext cx="1156488" cy="46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8F438FD-40D0-FB02-B764-3B8CBE52822F}"/>
              </a:ext>
            </a:extLst>
          </p:cNvPr>
          <p:cNvSpPr txBox="1">
            <a:spLocks/>
          </p:cNvSpPr>
          <p:nvPr/>
        </p:nvSpPr>
        <p:spPr>
          <a:xfrm>
            <a:off x="5480286" y="3480526"/>
            <a:ext cx="3577314" cy="841240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Optimized design and parameters yields unprecedented performance in high-</a:t>
            </a:r>
            <a:r>
              <a:rPr lang="el-GR" dirty="0"/>
              <a:t>β</a:t>
            </a:r>
            <a:r>
              <a:rPr lang="en-US" dirty="0"/>
              <a:t> 650 MHz </a:t>
            </a:r>
            <a:r>
              <a:rPr lang="en-US" dirty="0" err="1"/>
              <a:t>EP’d</a:t>
            </a:r>
            <a:r>
              <a:rPr lang="en-US" dirty="0"/>
              <a:t> cavities!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D972C8-79B7-F6C8-B3BE-66DDF1D23521}"/>
              </a:ext>
            </a:extLst>
          </p:cNvPr>
          <p:cNvSpPr txBox="1"/>
          <p:nvPr/>
        </p:nvSpPr>
        <p:spPr>
          <a:xfrm>
            <a:off x="7752515" y="932117"/>
            <a:ext cx="10081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200" baseline="-25000" dirty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= 650 MHz</a:t>
            </a:r>
          </a:p>
        </p:txBody>
      </p:sp>
    </p:spTree>
    <p:extLst>
      <p:ext uri="{BB962C8B-B14F-4D97-AF65-F5344CB8AC3E}">
        <p14:creationId xmlns:p14="http://schemas.microsoft.com/office/powerpoint/2010/main" val="71376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804AFA-DA97-BA87-F4CC-2592F4F43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709385"/>
            <a:ext cx="8672513" cy="3603204"/>
          </a:xfrm>
        </p:spPr>
        <p:txBody>
          <a:bodyPr/>
          <a:lstStyle/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 to SRF </a:t>
            </a:r>
          </a:p>
          <a:p>
            <a:pPr marL="282575" lvl="1" indent="0">
              <a:buNone/>
            </a:pPr>
            <a:endParaRPr lang="en-US" sz="1400" dirty="0"/>
          </a:p>
          <a:p>
            <a:r>
              <a:rPr lang="en-US" sz="1600" dirty="0">
                <a:solidFill>
                  <a:srgbClr val="B9B9B9"/>
                </a:solidFill>
              </a:rPr>
              <a:t>Fundamental R&amp;D Toward Improving Bulk Nb SRF Cavity Performance</a:t>
            </a:r>
          </a:p>
          <a:p>
            <a:pPr lvl="1"/>
            <a:r>
              <a:rPr lang="en-US" sz="1400" dirty="0">
                <a:solidFill>
                  <a:srgbClr val="B9B9B9"/>
                </a:solidFill>
              </a:rPr>
              <a:t>Key Materials Science findings</a:t>
            </a:r>
          </a:p>
          <a:p>
            <a:pPr lvl="1"/>
            <a:r>
              <a:rPr lang="en-US" sz="1400" dirty="0">
                <a:solidFill>
                  <a:srgbClr val="B9B9B9"/>
                </a:solidFill>
              </a:rPr>
              <a:t>Optimizing 1.3 GHz cavity performance</a:t>
            </a:r>
          </a:p>
          <a:p>
            <a:pPr lvl="1"/>
            <a:r>
              <a:rPr lang="en-US" sz="1400" dirty="0">
                <a:solidFill>
                  <a:srgbClr val="B9B9B9"/>
                </a:solidFill>
              </a:rPr>
              <a:t>Applying findings to 650 MHz cavities</a:t>
            </a:r>
          </a:p>
          <a:p>
            <a:pPr lvl="1"/>
            <a:r>
              <a:rPr lang="en-US" sz="1400" dirty="0">
                <a:solidFill>
                  <a:srgbClr val="B9B9B9"/>
                </a:solidFill>
              </a:rPr>
              <a:t>Optimizing EP for 650 MHz</a:t>
            </a:r>
          </a:p>
          <a:p>
            <a:pPr lvl="1"/>
            <a:endParaRPr lang="en-US" sz="1400" dirty="0"/>
          </a:p>
          <a:p>
            <a:r>
              <a:rPr lang="en-US" sz="1600" dirty="0"/>
              <a:t>Key Technological Advancements Towards High Gradients</a:t>
            </a:r>
          </a:p>
          <a:p>
            <a:pPr lvl="1"/>
            <a:r>
              <a:rPr lang="en-US" sz="1400" dirty="0"/>
              <a:t>+50 MV/m recipe: cold EP + 2-step low-temp bake </a:t>
            </a:r>
          </a:p>
          <a:p>
            <a:pPr lvl="1"/>
            <a:r>
              <a:rPr lang="en-US" sz="1400" dirty="0"/>
              <a:t>Extending gradients further with the traveling wave design</a:t>
            </a:r>
          </a:p>
          <a:p>
            <a:pPr lvl="1"/>
            <a:r>
              <a:rPr lang="en-US" sz="1400" dirty="0"/>
              <a:t>Plasma processing</a:t>
            </a:r>
          </a:p>
          <a:p>
            <a:pPr lvl="1"/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025B45-2126-163D-760A-7FE61D7F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9BCA2-E7D9-5592-A25C-24AE22DBE0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70E100F-6B13-4AF1-B15B-ED91DA2E906B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D57FD-5468-162F-A496-39C12E65A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4147-25C5-BAFF-0416-01BB5D97A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175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362870-DD46-41BA-9FC4-B8C345F5D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</p:spPr>
        <p:txBody>
          <a:bodyPr/>
          <a:lstStyle/>
          <a:p>
            <a:r>
              <a:rPr lang="en-US" dirty="0"/>
              <a:t>New Cold EP + 2-Step Low-Temp Bake Enabling 50 MV/m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6175-F697-489E-8B0B-8FB1181A0F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93AB07F-DD60-4E83-9931-1CBBCE7EB0E3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BDA93-69B5-4A11-A646-018845C34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683CF-4EF2-4DAE-9DD1-5996583E2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0EFA61-83C9-48FE-8718-9283538F2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167" y="1823664"/>
            <a:ext cx="3886731" cy="2787896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ACB726A5-D3D6-4282-80AB-721DE99928D3}"/>
              </a:ext>
            </a:extLst>
          </p:cNvPr>
          <p:cNvSpPr txBox="1">
            <a:spLocks/>
          </p:cNvSpPr>
          <p:nvPr/>
        </p:nvSpPr>
        <p:spPr>
          <a:xfrm>
            <a:off x="4918323" y="890748"/>
            <a:ext cx="3997077" cy="930511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Transferred recipe to 9-cell cavities as part of ILC Cost Reduction effort </a:t>
            </a:r>
          </a:p>
          <a:p>
            <a:r>
              <a:rPr lang="en-US" dirty="0"/>
              <a:t>Average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r>
              <a:rPr lang="en-US" baseline="-25000" dirty="0"/>
              <a:t> </a:t>
            </a:r>
            <a:r>
              <a:rPr lang="en-US" dirty="0"/>
              <a:t>= 40.4 MV/m!</a:t>
            </a:r>
          </a:p>
          <a:p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B485CEB-27BB-43A9-94D5-E421921D54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420" y="740707"/>
            <a:ext cx="2078258" cy="15272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BB15E62-611F-4B61-BB84-9011E13240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102" y="2443732"/>
            <a:ext cx="3067255" cy="220344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AC57A6-206F-442C-AF98-6E1CC2B90564}"/>
              </a:ext>
            </a:extLst>
          </p:cNvPr>
          <p:cNvSpPr txBox="1"/>
          <p:nvPr/>
        </p:nvSpPr>
        <p:spPr>
          <a:xfrm>
            <a:off x="1750575" y="2571750"/>
            <a:ext cx="227844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300">
                <a:solidFill>
                  <a:schemeClr val="accent6">
                    <a:lumMod val="50000"/>
                  </a:schemeClr>
                </a:solidFill>
              </a:rPr>
              <a:t>Ultra-high gradients of 50 MV/m! </a:t>
            </a:r>
          </a:p>
          <a:p>
            <a:pPr algn="ctr"/>
            <a:r>
              <a:rPr lang="en-US" sz="1300">
                <a:solidFill>
                  <a:schemeClr val="accent6">
                    <a:lumMod val="50000"/>
                  </a:schemeClr>
                </a:solidFill>
              </a:rPr>
              <a:t>Confirmed by other labs!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C99FF6-36D5-4B18-9EBC-79AC50D190B2}"/>
              </a:ext>
            </a:extLst>
          </p:cNvPr>
          <p:cNvSpPr txBox="1"/>
          <p:nvPr/>
        </p:nvSpPr>
        <p:spPr>
          <a:xfrm>
            <a:off x="1742712" y="1255963"/>
            <a:ext cx="348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44B1E6-2026-4EAC-8140-FE3F7298D743}"/>
              </a:ext>
            </a:extLst>
          </p:cNvPr>
          <p:cNvSpPr txBox="1"/>
          <p:nvPr/>
        </p:nvSpPr>
        <p:spPr>
          <a:xfrm>
            <a:off x="636588" y="1278807"/>
            <a:ext cx="1227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Cold EP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1EB1BD-BD19-4C9B-BB04-381BE5CF9306}"/>
              </a:ext>
            </a:extLst>
          </p:cNvPr>
          <p:cNvSpPr txBox="1"/>
          <p:nvPr/>
        </p:nvSpPr>
        <p:spPr>
          <a:xfrm rot="5400000">
            <a:off x="1767926" y="2150090"/>
            <a:ext cx="348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=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5BD3C5-B2DC-47CD-8578-A2944D4189B9}"/>
              </a:ext>
            </a:extLst>
          </p:cNvPr>
          <p:cNvSpPr txBox="1"/>
          <p:nvPr/>
        </p:nvSpPr>
        <p:spPr>
          <a:xfrm>
            <a:off x="1928910" y="4004974"/>
            <a:ext cx="1291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3087"/>
                </a:solidFill>
              </a:rPr>
              <a:t>1-cell cavity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98EF84-2A6C-4EBC-A8AD-DB7ED24F6B4D}"/>
              </a:ext>
            </a:extLst>
          </p:cNvPr>
          <p:cNvSpPr txBox="1"/>
          <p:nvPr/>
        </p:nvSpPr>
        <p:spPr>
          <a:xfrm>
            <a:off x="5845932" y="3914198"/>
            <a:ext cx="1291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3087"/>
                </a:solidFill>
              </a:rPr>
              <a:t>9-cell cavities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B914376-8DE1-4215-A101-9C9E5752EC48}"/>
              </a:ext>
            </a:extLst>
          </p:cNvPr>
          <p:cNvSpPr txBox="1"/>
          <p:nvPr/>
        </p:nvSpPr>
        <p:spPr>
          <a:xfrm>
            <a:off x="636588" y="376028"/>
            <a:ext cx="4290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Grassellino </a:t>
            </a:r>
            <a:r>
              <a:rPr lang="en-US" sz="1400" i="1"/>
              <a:t>et al.</a:t>
            </a:r>
            <a:r>
              <a:rPr lang="en-US" i="1"/>
              <a:t> </a:t>
            </a:r>
            <a:r>
              <a:rPr lang="en-US" sz="1400">
                <a:hlinkClick r:id="rId6"/>
              </a:rPr>
              <a:t>https://arxiv.org/abs/1806.09824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CB237F-6930-4867-90D2-0156DADC42E5}"/>
              </a:ext>
            </a:extLst>
          </p:cNvPr>
          <p:cNvSpPr txBox="1"/>
          <p:nvPr/>
        </p:nvSpPr>
        <p:spPr>
          <a:xfrm>
            <a:off x="5208825" y="1966712"/>
            <a:ext cx="27382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3087"/>
                </a:solidFill>
              </a:rPr>
              <a:t>Courtesy of S. Posen</a:t>
            </a:r>
          </a:p>
        </p:txBody>
      </p:sp>
    </p:spTree>
    <p:extLst>
      <p:ext uri="{BB962C8B-B14F-4D97-AF65-F5344CB8AC3E}">
        <p14:creationId xmlns:p14="http://schemas.microsoft.com/office/powerpoint/2010/main" val="26934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 animBg="1"/>
      <p:bldP spid="30" grpId="0"/>
      <p:bldP spid="31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7EEB20D1-2170-FDFD-A021-1C1D3BEB0A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39"/>
          <a:stretch/>
        </p:blipFill>
        <p:spPr>
          <a:xfrm>
            <a:off x="5004164" y="509722"/>
            <a:ext cx="3911236" cy="252208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835E4C-C32C-DF36-6055-0D2D5871F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639978"/>
            <a:ext cx="4342550" cy="3863541"/>
          </a:xfrm>
        </p:spPr>
        <p:txBody>
          <a:bodyPr/>
          <a:lstStyle/>
          <a:p>
            <a:r>
              <a:rPr lang="en-US" sz="1600" dirty="0"/>
              <a:t>Standing wave Nb cavities limited </a:t>
            </a:r>
            <a:r>
              <a:rPr lang="en-US" sz="1600" dirty="0" err="1"/>
              <a:t>E</a:t>
            </a:r>
            <a:r>
              <a:rPr lang="en-US" sz="1600" baseline="-25000" dirty="0" err="1"/>
              <a:t>acc</a:t>
            </a:r>
            <a:r>
              <a:rPr lang="en-US" sz="1600" dirty="0"/>
              <a:t> by </a:t>
            </a:r>
            <a:r>
              <a:rPr lang="en-US" sz="1600" dirty="0" err="1"/>
              <a:t>H</a:t>
            </a:r>
            <a:r>
              <a:rPr lang="en-US" sz="1600" baseline="-25000" dirty="0" err="1"/>
              <a:t>sh</a:t>
            </a:r>
            <a:endParaRPr lang="en-US" sz="1600" dirty="0"/>
          </a:p>
          <a:p>
            <a:r>
              <a:rPr lang="en-US" sz="1600" dirty="0"/>
              <a:t>Alternative: Niobium traveling wave structure </a:t>
            </a:r>
          </a:p>
          <a:p>
            <a:pPr lvl="1"/>
            <a:r>
              <a:rPr lang="en-US" sz="1400" dirty="0"/>
              <a:t>RF power returned </a:t>
            </a:r>
            <a:r>
              <a:rPr lang="en-US" sz="1400" i="1" dirty="0"/>
              <a:t>via</a:t>
            </a:r>
            <a:r>
              <a:rPr lang="en-US" sz="1400" dirty="0"/>
              <a:t> feedback Nb waveguide </a:t>
            </a:r>
            <a:r>
              <a:rPr lang="en-US" sz="1400" dirty="0">
                <a:sym typeface="Wingdings" panose="05000000000000000000" pitchFamily="2" charset="2"/>
              </a:rPr>
              <a:t> Lowers peak fields in cavity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Possible to achieve </a:t>
            </a:r>
            <a:r>
              <a:rPr lang="en-US" sz="1400" dirty="0" err="1">
                <a:sym typeface="Wingdings" panose="05000000000000000000" pitchFamily="2" charset="2"/>
              </a:rPr>
              <a:t>E</a:t>
            </a:r>
            <a:r>
              <a:rPr lang="en-US" sz="1400" baseline="-25000" dirty="0" err="1">
                <a:sym typeface="Wingdings" panose="05000000000000000000" pitchFamily="2" charset="2"/>
              </a:rPr>
              <a:t>acc</a:t>
            </a:r>
            <a:r>
              <a:rPr lang="en-US" sz="1400" dirty="0">
                <a:sym typeface="Wingdings" panose="05000000000000000000" pitchFamily="2" charset="2"/>
              </a:rPr>
              <a:t> &gt; 70 MV/m!! </a:t>
            </a:r>
          </a:p>
          <a:p>
            <a:pPr lvl="1"/>
            <a:endParaRPr lang="en-US" sz="1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Current Status:</a:t>
            </a:r>
          </a:p>
          <a:p>
            <a:r>
              <a:rPr lang="en-US" sz="1600" dirty="0">
                <a:sym typeface="Wingdings" panose="05000000000000000000" pitchFamily="2" charset="2"/>
              </a:rPr>
              <a:t>1-cell: designed, treated (BCP), and tested 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Achieved 26 MV/m in RF testing</a:t>
            </a:r>
          </a:p>
          <a:p>
            <a:r>
              <a:rPr lang="en-US" sz="1600" dirty="0">
                <a:sym typeface="Wingdings" panose="05000000000000000000" pitchFamily="2" charset="2"/>
              </a:rPr>
              <a:t>3-cell: designed and treated (BCP)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Tuning just completed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RF testing scheduled for this summer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TW operation demonstrated at room temp!</a:t>
            </a:r>
          </a:p>
          <a:p>
            <a:r>
              <a:rPr lang="en-US" sz="1600" dirty="0">
                <a:sym typeface="Wingdings" panose="05000000000000000000" pitchFamily="2" charset="2"/>
              </a:rPr>
              <a:t>0.5 m structure currently being designed in collaboration w/ Cornell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44E16F-4561-A972-2721-6E4AC0CF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Gradients Further with the Traveling Wave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267D2-1E69-2ACE-9895-D61C2B1178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FE7E250-9D28-453E-8F3F-7F13453EEAE5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B49A4-0935-5532-51B2-A86C344859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54B05F-6AF3-E918-65E7-7345A41528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34D57C-E5CD-9A37-7A63-54A810C39915}"/>
              </a:ext>
            </a:extLst>
          </p:cNvPr>
          <p:cNvSpPr txBox="1"/>
          <p:nvPr/>
        </p:nvSpPr>
        <p:spPr>
          <a:xfrm>
            <a:off x="7335370" y="2324394"/>
            <a:ext cx="1808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V. Yakovlev, LCWS’23 </a:t>
            </a:r>
          </a:p>
        </p:txBody>
      </p:sp>
      <p:pic>
        <p:nvPicPr>
          <p:cNvPr id="9" name="Content Placeholder 4" descr="A picture containing indoor, steel&#10;&#10;Description automatically generated">
            <a:extLst>
              <a:ext uri="{FF2B5EF4-FFF2-40B4-BE49-F238E27FC236}">
                <a16:creationId xmlns:a16="http://schemas.microsoft.com/office/drawing/2014/main" id="{8B3F38C0-C5C2-7013-1C38-D98D9CFDDC6B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84"/>
          <a:stretch/>
        </p:blipFill>
        <p:spPr>
          <a:xfrm>
            <a:off x="6616595" y="2720160"/>
            <a:ext cx="2440134" cy="1500963"/>
          </a:xfrm>
          <a:prstGeom prst="rect">
            <a:avLst/>
          </a:prstGeom>
        </p:spPr>
      </p:pic>
      <p:sp>
        <p:nvSpPr>
          <p:cNvPr id="10" name="TextBox 12">
            <a:extLst>
              <a:ext uri="{FF2B5EF4-FFF2-40B4-BE49-F238E27FC236}">
                <a16:creationId xmlns:a16="http://schemas.microsoft.com/office/drawing/2014/main" id="{44EAB306-C77A-BD45-0E75-4AF62CD8683B}"/>
              </a:ext>
            </a:extLst>
          </p:cNvPr>
          <p:cNvSpPr txBox="1"/>
          <p:nvPr/>
        </p:nvSpPr>
        <p:spPr>
          <a:xfrm>
            <a:off x="5258452" y="4397100"/>
            <a:ext cx="3839876" cy="24622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nl-NL" sz="1000" baseline="30000" dirty="0"/>
              <a:t>*</a:t>
            </a:r>
            <a:r>
              <a:rPr lang="nl-NL" sz="1000" dirty="0"/>
              <a:t>Euclid Techlabs DOE SBIR DE-FG02-06ER84462  and DE-SC0006300.</a:t>
            </a:r>
            <a:endParaRPr lang="en-US" sz="1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4CECFFD-C221-C1B9-CF99-30E88A19109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995" y="2720160"/>
            <a:ext cx="1879405" cy="1500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758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8E29369-9755-40F8-A190-1E61C9F654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04" b="8555"/>
          <a:stretch/>
        </p:blipFill>
        <p:spPr>
          <a:xfrm>
            <a:off x="4572000" y="2888688"/>
            <a:ext cx="3461842" cy="17200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6FF8F22-BF12-4236-BF46-87BEFB2F7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Plasma Processing Applied to LCLS-II-HE </a:t>
            </a:r>
            <a:r>
              <a:rPr lang="en-US" dirty="0" err="1"/>
              <a:t>vCM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CD462-02E9-491C-BE48-60AB39C0DE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5AEBD01-50A3-49B8-9A0E-94DC6EA10EDA}" type="datetime1">
              <a:rPr lang="en-US" smtClean="0"/>
              <a:t>6/19/2023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E887C-E008-4947-8280-C5861683C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E31168-9C01-4278-823A-BB8550EFB142}"/>
              </a:ext>
            </a:extLst>
          </p:cNvPr>
          <p:cNvSpPr txBox="1"/>
          <p:nvPr/>
        </p:nvSpPr>
        <p:spPr>
          <a:xfrm>
            <a:off x="5355063" y="534811"/>
            <a:ext cx="361440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 test after plasma processing demonstrated that: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vCM</a:t>
            </a:r>
            <a:r>
              <a:rPr lang="en-US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performance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</a:t>
            </a:r>
            <a:r>
              <a:rPr lang="en-US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preserved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Plasma processing did not introduce any contamination: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vCM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still FE-free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F866CC-8E34-4D7E-8E6B-CD06146EC66B}"/>
              </a:ext>
            </a:extLst>
          </p:cNvPr>
          <p:cNvSpPr txBox="1"/>
          <p:nvPr/>
        </p:nvSpPr>
        <p:spPr>
          <a:xfrm>
            <a:off x="787301" y="3136348"/>
            <a:ext cx="3622991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Plasma processing </a:t>
            </a: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can also eliminate </a:t>
            </a:r>
            <a:r>
              <a:rPr lang="en-US" sz="1600" b="1" dirty="0" err="1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multipacting</a:t>
            </a:r>
            <a:r>
              <a:rPr lang="en-US" sz="16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Possible to </a:t>
            </a:r>
            <a:r>
              <a:rPr lang="en-US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address both FE and MP in situ in CMs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decreased CM testing and commissioning time, increased reliability during machine operation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5" name="Picture 2" descr="Image result for plasma cleaning">
            <a:extLst>
              <a:ext uri="{FF2B5EF4-FFF2-40B4-BE49-F238E27FC236}">
                <a16:creationId xmlns:a16="http://schemas.microsoft.com/office/drawing/2014/main" id="{564F6116-893A-4715-9DDB-E51908179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8" y="630859"/>
            <a:ext cx="1626278" cy="123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402E73-950D-47F5-8A19-768EB97EDB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426" y="1904429"/>
            <a:ext cx="1381595" cy="10358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9A2C50D-9705-4B05-80D1-0695C271A5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9039" y="613245"/>
            <a:ext cx="3521950" cy="1532745"/>
          </a:xfrm>
          <a:prstGeom prst="rect">
            <a:avLst/>
          </a:prstGeom>
        </p:spPr>
      </p:pic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DC2574B6-FBFF-4541-B1C3-7655F8069F48}"/>
              </a:ext>
            </a:extLst>
          </p:cNvPr>
          <p:cNvSpPr txBox="1">
            <a:spLocks/>
          </p:cNvSpPr>
          <p:nvPr/>
        </p:nvSpPr>
        <p:spPr>
          <a:xfrm>
            <a:off x="2230852" y="2155381"/>
            <a:ext cx="2912786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dirty="0">
                <a:solidFill>
                  <a:srgbClr val="003087"/>
                </a:solidFill>
              </a:rPr>
              <a:t>B. Giaccone, et al. arXiv:2201.09776 (2022)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6E0971-B5D0-45BD-B048-9DD8F7BBA360}"/>
              </a:ext>
            </a:extLst>
          </p:cNvPr>
          <p:cNvSpPr/>
          <p:nvPr/>
        </p:nvSpPr>
        <p:spPr>
          <a:xfrm>
            <a:off x="5493748" y="1812953"/>
            <a:ext cx="3337037" cy="580929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C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Plasma processing procedure for 1.3GHz CMs is fully validated</a:t>
            </a: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C693654A-F9C4-4968-A8C9-836A91CF770D}"/>
              </a:ext>
            </a:extLst>
          </p:cNvPr>
          <p:cNvSpPr txBox="1">
            <a:spLocks/>
          </p:cNvSpPr>
          <p:nvPr/>
        </p:nvSpPr>
        <p:spPr>
          <a:xfrm>
            <a:off x="2230345" y="2351436"/>
            <a:ext cx="2912786" cy="3048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>
                <a:solidFill>
                  <a:srgbClr val="003087"/>
                </a:solidFill>
              </a:rPr>
              <a:t>S. Posen </a:t>
            </a:r>
            <a:r>
              <a:rPr lang="it-IT" sz="1100" i="1">
                <a:solidFill>
                  <a:srgbClr val="003087"/>
                </a:solidFill>
              </a:rPr>
              <a:t>et al.</a:t>
            </a:r>
            <a:r>
              <a:rPr lang="it-IT" sz="1100">
                <a:solidFill>
                  <a:srgbClr val="003087"/>
                </a:solidFill>
              </a:rPr>
              <a:t> PRAB </a:t>
            </a:r>
            <a:r>
              <a:rPr lang="it-IT" sz="1100" b="1">
                <a:solidFill>
                  <a:srgbClr val="003087"/>
                </a:solidFill>
              </a:rPr>
              <a:t>25</a:t>
            </a:r>
            <a:r>
              <a:rPr lang="it-IT" sz="1100">
                <a:solidFill>
                  <a:srgbClr val="003087"/>
                </a:solidFill>
              </a:rPr>
              <a:t>, 042001 (2022)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5DBACD-A7AB-47F2-BB83-E972527519EC}"/>
              </a:ext>
            </a:extLst>
          </p:cNvPr>
          <p:cNvSpPr/>
          <p:nvPr/>
        </p:nvSpPr>
        <p:spPr>
          <a:xfrm>
            <a:off x="6378614" y="3393900"/>
            <a:ext cx="1485900" cy="1433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E10A13-F493-418C-A8D2-1CC0EA28AC27}"/>
              </a:ext>
            </a:extLst>
          </p:cNvPr>
          <p:cNvSpPr/>
          <p:nvPr/>
        </p:nvSpPr>
        <p:spPr>
          <a:xfrm>
            <a:off x="6379214" y="3821063"/>
            <a:ext cx="1485900" cy="1433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FDD88F-14EB-4CBB-9FDE-AC5ED195A474}"/>
              </a:ext>
            </a:extLst>
          </p:cNvPr>
          <p:cNvSpPr/>
          <p:nvPr/>
        </p:nvSpPr>
        <p:spPr>
          <a:xfrm>
            <a:off x="6386234" y="3967765"/>
            <a:ext cx="1485900" cy="1433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F73AD18-9F7C-42D6-A161-4A06DD06E0A3}"/>
              </a:ext>
            </a:extLst>
          </p:cNvPr>
          <p:cNvSpPr/>
          <p:nvPr/>
        </p:nvSpPr>
        <p:spPr>
          <a:xfrm>
            <a:off x="6386234" y="4386865"/>
            <a:ext cx="1485900" cy="14339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DE4C3D35-2460-4F62-83DF-0A26EEC46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</p:spPr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69698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2" grpId="0" animBg="1"/>
      <p:bldP spid="21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F25F52-216E-6E2D-A918-AD9B0D05C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913390"/>
            <a:ext cx="8672513" cy="3794522"/>
          </a:xfrm>
        </p:spPr>
        <p:txBody>
          <a:bodyPr/>
          <a:lstStyle/>
          <a:p>
            <a:r>
              <a:rPr lang="en-US" dirty="0"/>
              <a:t>Bulk Nb SRF cavities are a mature, ready-to-go technology for use in a muon collider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Recent advancements in R&amp;D push the limits of cavity performance</a:t>
            </a:r>
          </a:p>
          <a:p>
            <a:r>
              <a:rPr lang="en-US" dirty="0"/>
              <a:t>Impurity tailoring enables tuning cavity performance for high gradient or high Q</a:t>
            </a:r>
          </a:p>
          <a:p>
            <a:r>
              <a:rPr lang="en-US" dirty="0"/>
              <a:t>Electropolishing optimization shown to extend gradient reach</a:t>
            </a:r>
          </a:p>
          <a:p>
            <a:r>
              <a:rPr lang="en-US" dirty="0"/>
              <a:t>Cold EP + 2-step baking yields gradients above 50 MV/m</a:t>
            </a:r>
          </a:p>
          <a:p>
            <a:r>
              <a:rPr lang="en-US" dirty="0"/>
              <a:t>Initial traveling wave cavity demonstrate promising results, opening the door to       &gt; 70 MV/m</a:t>
            </a:r>
          </a:p>
          <a:p>
            <a:r>
              <a:rPr lang="en-US" dirty="0"/>
              <a:t>Plasma processing enables </a:t>
            </a:r>
            <a:r>
              <a:rPr lang="en-US" i="1" dirty="0"/>
              <a:t>in situ</a:t>
            </a:r>
            <a:r>
              <a:rPr lang="en-US" dirty="0"/>
              <a:t> mitigation of FE and </a:t>
            </a:r>
            <a:r>
              <a:rPr lang="en-US" dirty="0" err="1"/>
              <a:t>MPing</a:t>
            </a:r>
            <a:r>
              <a:rPr lang="en-US" dirty="0"/>
              <a:t> in CMs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4508C6-AE1B-218C-602E-E3BA3C7C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&amp; Future Directions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E8EBE-30A5-02A0-9804-428F273C18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FEB260E-8369-4AF9-9C41-05E0E0D9371D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3F3FE-5E01-E1BB-D3FF-D6EE677AA4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A00C-5EEB-293A-3B53-61DDAB5309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29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D3B646-1FEB-4CE7-A5B2-6D8B786FA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9502" y="2250842"/>
            <a:ext cx="4084320" cy="320908"/>
          </a:xfrm>
        </p:spPr>
        <p:txBody>
          <a:bodyPr/>
          <a:lstStyle/>
          <a:p>
            <a:r>
              <a:rPr lang="en-US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52B87-5881-4129-A831-1FEA4A1C00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6F8F91E-F6B5-46AB-BF3C-E7C5A8BF99B4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C23A1-ABDC-488C-9F65-A1DCABFBF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6B141-135E-44AC-B17E-E43094AE8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945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7D01BA-C8DD-29A5-0B37-79BFDCA0E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27" y="691122"/>
            <a:ext cx="3225031" cy="1849119"/>
          </a:xfrm>
        </p:spPr>
        <p:txBody>
          <a:bodyPr/>
          <a:lstStyle/>
          <a:p>
            <a:r>
              <a:rPr lang="en-US" dirty="0"/>
              <a:t>Nb SRF cavities: most efficient engineered EM resonators ever created</a:t>
            </a:r>
          </a:p>
          <a:p>
            <a:r>
              <a:rPr lang="en-US" dirty="0"/>
              <a:t>Mature, proven technology</a:t>
            </a:r>
          </a:p>
          <a:p>
            <a:pPr lvl="1"/>
            <a:r>
              <a:rPr lang="en-US" dirty="0"/>
              <a:t>LCLS-II + HE</a:t>
            </a:r>
          </a:p>
          <a:p>
            <a:pPr lvl="1"/>
            <a:r>
              <a:rPr lang="en-US" dirty="0"/>
              <a:t>EXFEL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BF6BF0-990C-CE24-9DF1-E2D7B3514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 to Bulk Nb SRF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8F90E-5F49-6FF3-B36D-99E6F4FFDA4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2E1CCF3-0C7D-4199-B883-8949826C448F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3F053F-DD81-8992-EF2A-2C0B6C230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F9D4FA-A132-A576-992D-D5F873EC9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81C94B-2EBE-888E-41DD-806DB380D9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46"/>
          <a:stretch/>
        </p:blipFill>
        <p:spPr>
          <a:xfrm>
            <a:off x="3522349" y="984351"/>
            <a:ext cx="5625992" cy="1075252"/>
          </a:xfrm>
          <a:prstGeom prst="rect">
            <a:avLst/>
          </a:prstGeom>
        </p:spPr>
      </p:pic>
      <p:sp>
        <p:nvSpPr>
          <p:cNvPr id="8" name="Down Arrow 1">
            <a:extLst>
              <a:ext uri="{FF2B5EF4-FFF2-40B4-BE49-F238E27FC236}">
                <a16:creationId xmlns:a16="http://schemas.microsoft.com/office/drawing/2014/main" id="{536817E0-8265-C359-AA4D-20F2C2D47452}"/>
              </a:ext>
            </a:extLst>
          </p:cNvPr>
          <p:cNvSpPr/>
          <p:nvPr/>
        </p:nvSpPr>
        <p:spPr>
          <a:xfrm>
            <a:off x="4040509" y="954137"/>
            <a:ext cx="118408" cy="18331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E47086-67A3-B586-D5BF-4A64CE6C62B6}"/>
              </a:ext>
            </a:extLst>
          </p:cNvPr>
          <p:cNvSpPr txBox="1"/>
          <p:nvPr/>
        </p:nvSpPr>
        <p:spPr>
          <a:xfrm>
            <a:off x="3844693" y="662757"/>
            <a:ext cx="49813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RF power injected at resonant frequency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CD6370-CEF0-6458-B84D-3CA2FA391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7554" y="2234474"/>
            <a:ext cx="3687808" cy="1337205"/>
          </a:xfrm>
          <a:prstGeom prst="rect">
            <a:avLst/>
          </a:prstGeom>
        </p:spPr>
      </p:pic>
      <p:sp>
        <p:nvSpPr>
          <p:cNvPr id="12" name="Content Placeholder 1 1">
            <a:extLst>
              <a:ext uri="{FF2B5EF4-FFF2-40B4-BE49-F238E27FC236}">
                <a16:creationId xmlns:a16="http://schemas.microsoft.com/office/drawing/2014/main" id="{B2BB1465-E9E1-75D0-DA22-E3A68B3B0B7E}"/>
              </a:ext>
            </a:extLst>
          </p:cNvPr>
          <p:cNvSpPr txBox="1">
            <a:spLocks/>
          </p:cNvSpPr>
          <p:nvPr/>
        </p:nvSpPr>
        <p:spPr>
          <a:xfrm>
            <a:off x="4714462" y="3589107"/>
            <a:ext cx="3555555" cy="7374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Performance governed by microscopic properties within the first ~100 nm from inner surface</a:t>
            </a:r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674A55D-3D3D-2B6D-3B30-4A8A3B9568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629" b="16585"/>
          <a:stretch/>
        </p:blipFill>
        <p:spPr>
          <a:xfrm>
            <a:off x="312420" y="2663220"/>
            <a:ext cx="3298646" cy="1849119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6FFD1252-7C0B-70F7-6971-8651ECF4253A}"/>
              </a:ext>
            </a:extLst>
          </p:cNvPr>
          <p:cNvSpPr txBox="1">
            <a:spLocks/>
          </p:cNvSpPr>
          <p:nvPr/>
        </p:nvSpPr>
        <p:spPr>
          <a:xfrm>
            <a:off x="1584012" y="2782525"/>
            <a:ext cx="1943234" cy="262384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650 MHz – 9 GHz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F07184-56F7-9512-25A0-849C72505B52}"/>
              </a:ext>
            </a:extLst>
          </p:cNvPr>
          <p:cNvSpPr/>
          <p:nvPr/>
        </p:nvSpPr>
        <p:spPr>
          <a:xfrm>
            <a:off x="6080760" y="1859280"/>
            <a:ext cx="411480" cy="2003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328BB1-FD18-3FEC-8ED5-CCA4F9335AE4}"/>
              </a:ext>
            </a:extLst>
          </p:cNvPr>
          <p:cNvCxnSpPr/>
          <p:nvPr/>
        </p:nvCxnSpPr>
        <p:spPr>
          <a:xfrm>
            <a:off x="6492240" y="2089817"/>
            <a:ext cx="861060" cy="2723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73FF73A-85F4-027B-776E-4A7F73C71D0C}"/>
              </a:ext>
            </a:extLst>
          </p:cNvPr>
          <p:cNvCxnSpPr>
            <a:cxnSpLocks/>
          </p:cNvCxnSpPr>
          <p:nvPr/>
        </p:nvCxnSpPr>
        <p:spPr>
          <a:xfrm flipH="1">
            <a:off x="5308698" y="2039493"/>
            <a:ext cx="792480" cy="3227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968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AE1E9A-AE98-907C-DD23-AF33D5CE8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628" y="2471987"/>
            <a:ext cx="3927190" cy="199820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Goal of SRF research: tailor surface properties </a:t>
            </a:r>
            <a:r>
              <a:rPr lang="en-US" i="1" dirty="0"/>
              <a:t>via </a:t>
            </a:r>
            <a:r>
              <a:rPr lang="en-US" dirty="0"/>
              <a:t>chemical and baking treatments to yield high Q</a:t>
            </a:r>
            <a:r>
              <a:rPr lang="en-US" baseline="-25000" dirty="0"/>
              <a:t>0 </a:t>
            </a:r>
            <a:r>
              <a:rPr lang="en-US" dirty="0"/>
              <a:t>and </a:t>
            </a:r>
            <a:r>
              <a:rPr lang="en-US" dirty="0" err="1"/>
              <a:t>E</a:t>
            </a:r>
            <a:r>
              <a:rPr lang="en-US" baseline="-25000" dirty="0" err="1"/>
              <a:t>acc</a:t>
            </a:r>
            <a:endParaRPr lang="en-US" dirty="0"/>
          </a:p>
          <a:p>
            <a:pPr lvl="1"/>
            <a:r>
              <a:rPr lang="en-US" dirty="0"/>
              <a:t>Higher Q </a:t>
            </a:r>
            <a:r>
              <a:rPr lang="en-US" dirty="0">
                <a:sym typeface="Wingdings" panose="05000000000000000000" pitchFamily="2" charset="2"/>
              </a:rPr>
              <a:t> lower cryogenic costs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Higher gradient  less $$$ OR higher energy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FAB179-F62F-B04F-D239-A2808E3DE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262" y="222201"/>
            <a:ext cx="8686800" cy="320908"/>
          </a:xfrm>
        </p:spPr>
        <p:txBody>
          <a:bodyPr/>
          <a:lstStyle/>
          <a:p>
            <a:r>
              <a:rPr lang="en-US"/>
              <a:t>Surface Engineering of Nb SRF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68827-9155-2BEB-FA11-2F94197BDE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D09BF07-5B1E-414D-80C0-C8874DDF66B7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F6ECD-EC40-BB87-9E2F-D9A7DB3CB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B2190-6DEA-DC91-9578-77A1C8A04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CDB334-9478-C9FD-815D-AB04F375E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818" y="1018568"/>
            <a:ext cx="4957182" cy="3576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80ACDD-D622-237D-4713-4093DADA237F}"/>
              </a:ext>
            </a:extLst>
          </p:cNvPr>
          <p:cNvSpPr txBox="1"/>
          <p:nvPr/>
        </p:nvSpPr>
        <p:spPr>
          <a:xfrm>
            <a:off x="7458131" y="3478468"/>
            <a:ext cx="14719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= 1.3 GHz</a:t>
            </a:r>
          </a:p>
          <a:p>
            <a:pPr algn="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5E2FE0-DAA2-E9EE-D3A1-B00902B3FBEB}"/>
              </a:ext>
            </a:extLst>
          </p:cNvPr>
          <p:cNvSpPr txBox="1"/>
          <p:nvPr/>
        </p:nvSpPr>
        <p:spPr>
          <a:xfrm>
            <a:off x="5531553" y="497862"/>
            <a:ext cx="2956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Nb SRF Cavities Post State-of the-Art Surface Treatments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E0E170-41C1-BBC3-321A-0E4D10DDC7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17" y="951074"/>
            <a:ext cx="3386138" cy="122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27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2A8570-8DA0-46A5-BF7D-4D847D9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 dirty="0"/>
          </a:p>
        </p:txBody>
      </p:sp>
      <p:sp>
        <p:nvSpPr>
          <p:cNvPr id="124" name="Oval 123"/>
          <p:cNvSpPr/>
          <p:nvPr/>
        </p:nvSpPr>
        <p:spPr>
          <a:xfrm>
            <a:off x="3531847" y="84715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3634717" y="84715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5126997" y="96335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5007619" y="96335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2875455" y="33513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2978325" y="33513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3397640" y="610976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3494342" y="56277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4617887" y="50229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4709327" y="46201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2164850" y="567411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2122392" y="47388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5644135" y="34656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739337" y="38775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6240947" y="62688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6343817" y="62688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3934304" y="63700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4037174" y="63700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7083263" y="728691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7179966" y="68049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4808847" y="81645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905550" y="76825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2382150" y="102470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2339692" y="931174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4513332" y="93757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4616202" y="93757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5114164" y="103325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5071707" y="93972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5890903" y="99116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5848446" y="89763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3536130" y="891854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4288610" y="84365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5293137" y="53609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5396007" y="53609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1844625" y="108681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1941327" y="103862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190311" y="1084688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3293181" y="1084688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0" y="0"/>
            <a:ext cx="6869434" cy="1220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14573" y="1939432"/>
            <a:ext cx="5248990" cy="2464880"/>
            <a:chOff x="1072674" y="2042160"/>
            <a:chExt cx="6998653" cy="3286506"/>
          </a:xfrm>
        </p:grpSpPr>
        <p:sp>
          <p:nvSpPr>
            <p:cNvPr id="10" name="Oval 9"/>
            <p:cNvSpPr/>
            <p:nvPr/>
          </p:nvSpPr>
          <p:spPr>
            <a:xfrm>
              <a:off x="10726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6822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2918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9014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5110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1206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47337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3433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9529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57031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1721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7817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0726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6822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2918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9014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5110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41206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337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3433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9529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5625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1721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7817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10726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6822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2918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29014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5110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1206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7337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3433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9529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5625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71721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77817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0726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6822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22918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29014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5110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41206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7337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433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59529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65625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1721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7817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0879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6975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3071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9167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5263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41359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47490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53586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9682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658555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1874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7970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0879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6975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3071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9167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5263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41359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7490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53586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59682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65778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71874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7970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</p:grpSp>
      <p:cxnSp>
        <p:nvCxnSpPr>
          <p:cNvPr id="173" name="Straight Connector 172"/>
          <p:cNvCxnSpPr/>
          <p:nvPr/>
        </p:nvCxnSpPr>
        <p:spPr>
          <a:xfrm>
            <a:off x="1558106" y="2706017"/>
            <a:ext cx="240011" cy="1432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181540" y="2414976"/>
            <a:ext cx="388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Nb</a:t>
            </a:r>
            <a:endParaRPr lang="en-US" sz="1350" dirty="0">
              <a:solidFill>
                <a:srgbClr val="404040">
                  <a:lumMod val="50000"/>
                </a:srgbClr>
              </a:solidFill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110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6837" b="6837"/>
          <a:stretch>
            <a:fillRect/>
          </a:stretch>
        </p:blipFill>
        <p:spPr>
          <a:xfrm>
            <a:off x="7411934" y="11218"/>
            <a:ext cx="1762166" cy="1013483"/>
          </a:xfrm>
        </p:spPr>
      </p:pic>
      <p:sp>
        <p:nvSpPr>
          <p:cNvPr id="111" name="TextBox 110"/>
          <p:cNvSpPr txBox="1"/>
          <p:nvPr/>
        </p:nvSpPr>
        <p:spPr>
          <a:xfrm>
            <a:off x="6908826" y="4396500"/>
            <a:ext cx="2416342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Slide adapted from M. Martinello</a:t>
            </a:r>
          </a:p>
        </p:txBody>
      </p:sp>
      <p:sp>
        <p:nvSpPr>
          <p:cNvPr id="136" name="Title 28"/>
          <p:cNvSpPr>
            <a:spLocks noGrp="1"/>
          </p:cNvSpPr>
          <p:nvPr>
            <p:ph type="title"/>
          </p:nvPr>
        </p:nvSpPr>
        <p:spPr bwMode="auto">
          <a:xfrm>
            <a:off x="210538" y="15348"/>
            <a:ext cx="6515100" cy="48220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sz="2200"/>
              <a:t>“2/6” Nitrogen-Doping Treatment</a:t>
            </a:r>
            <a:endParaRPr lang="en-US" altLang="en-US" sz="2200">
              <a:latin typeface="Helvetica" panose="020B0604020202020204" pitchFamily="34" charset="0"/>
              <a:ea typeface="Geneva" pitchFamily="121" charset="-128"/>
            </a:endParaRPr>
          </a:p>
        </p:txBody>
      </p:sp>
      <p:sp>
        <p:nvSpPr>
          <p:cNvPr id="137" name="TextBox 17"/>
          <p:cNvSpPr txBox="1"/>
          <p:nvPr/>
        </p:nvSpPr>
        <p:spPr>
          <a:xfrm>
            <a:off x="2251746" y="612442"/>
            <a:ext cx="743724" cy="5078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3 hours</a:t>
            </a:r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2911581" y="870651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3357792" y="886606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54" name="TextBox 17"/>
          <p:cNvSpPr txBox="1"/>
          <p:nvPr/>
        </p:nvSpPr>
        <p:spPr>
          <a:xfrm>
            <a:off x="4214440" y="621485"/>
            <a:ext cx="758414" cy="507831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6 minutes</a:t>
            </a:r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4307912" y="881777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56" name="TextBox 17"/>
          <p:cNvSpPr txBox="1"/>
          <p:nvPr/>
        </p:nvSpPr>
        <p:spPr>
          <a:xfrm>
            <a:off x="5179594" y="688382"/>
            <a:ext cx="758414" cy="36933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UHV cooling</a:t>
            </a:r>
          </a:p>
        </p:txBody>
      </p:sp>
      <p:cxnSp>
        <p:nvCxnSpPr>
          <p:cNvPr id="157" name="Straight Arrow Connector 156"/>
          <p:cNvCxnSpPr/>
          <p:nvPr/>
        </p:nvCxnSpPr>
        <p:spPr>
          <a:xfrm>
            <a:off x="5280738" y="894822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8" name="TextBox 17"/>
          <p:cNvSpPr txBox="1"/>
          <p:nvPr/>
        </p:nvSpPr>
        <p:spPr>
          <a:xfrm>
            <a:off x="6148214" y="763774"/>
            <a:ext cx="758414" cy="23083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5 um EP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7214486" y="3513924"/>
            <a:ext cx="2968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</a:t>
            </a:r>
          </a:p>
        </p:txBody>
      </p:sp>
      <p:cxnSp>
        <p:nvCxnSpPr>
          <p:cNvPr id="160" name="Straight Connector 159"/>
          <p:cNvCxnSpPr>
            <a:cxnSpLocks/>
            <a:endCxn id="159" idx="1"/>
          </p:cNvCxnSpPr>
          <p:nvPr/>
        </p:nvCxnSpPr>
        <p:spPr>
          <a:xfrm>
            <a:off x="6740797" y="3652425"/>
            <a:ext cx="473689" cy="1154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742383" y="1790790"/>
            <a:ext cx="5341952" cy="96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64" name="Straight Connector 163"/>
          <p:cNvCxnSpPr/>
          <p:nvPr/>
        </p:nvCxnSpPr>
        <p:spPr>
          <a:xfrm>
            <a:off x="1826003" y="2762553"/>
            <a:ext cx="522613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391913" y="2279954"/>
            <a:ext cx="2151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Final RF Surface</a:t>
            </a:r>
          </a:p>
        </p:txBody>
      </p:sp>
      <p:cxnSp>
        <p:nvCxnSpPr>
          <p:cNvPr id="171" name="Straight Arrow Connector 170"/>
          <p:cNvCxnSpPr/>
          <p:nvPr/>
        </p:nvCxnSpPr>
        <p:spPr>
          <a:xfrm>
            <a:off x="3357792" y="887934"/>
            <a:ext cx="21089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2" name="TextBox 17"/>
          <p:cNvSpPr txBox="1"/>
          <p:nvPr/>
        </p:nvSpPr>
        <p:spPr>
          <a:xfrm>
            <a:off x="4214440" y="622813"/>
            <a:ext cx="758414" cy="5078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6 minutes</a:t>
            </a:r>
          </a:p>
        </p:txBody>
      </p:sp>
      <p:sp>
        <p:nvSpPr>
          <p:cNvPr id="176" name="TextBox 17"/>
          <p:cNvSpPr txBox="1"/>
          <p:nvPr/>
        </p:nvSpPr>
        <p:spPr>
          <a:xfrm>
            <a:off x="5179594" y="689710"/>
            <a:ext cx="758414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UHV cooling</a:t>
            </a:r>
          </a:p>
        </p:txBody>
      </p:sp>
      <p:sp>
        <p:nvSpPr>
          <p:cNvPr id="178" name="TextBox 17"/>
          <p:cNvSpPr txBox="1"/>
          <p:nvPr/>
        </p:nvSpPr>
        <p:spPr>
          <a:xfrm>
            <a:off x="6148214" y="758960"/>
            <a:ext cx="758414" cy="2308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5 um EP</a:t>
            </a:r>
          </a:p>
        </p:txBody>
      </p:sp>
      <p:sp>
        <p:nvSpPr>
          <p:cNvPr id="179" name="TextBox 17"/>
          <p:cNvSpPr txBox="1"/>
          <p:nvPr/>
        </p:nvSpPr>
        <p:spPr>
          <a:xfrm>
            <a:off x="3197809" y="543298"/>
            <a:ext cx="816896" cy="646331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N</a:t>
            </a:r>
            <a:r>
              <a:rPr lang="en-US" sz="900" baseline="-250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2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</a:t>
            </a:r>
          </a:p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p = 25 </a:t>
            </a:r>
            <a:r>
              <a:rPr lang="en-US" sz="900" dirty="0" err="1">
                <a:solidFill>
                  <a:srgbClr val="404040">
                    <a:lumMod val="50000"/>
                  </a:srgbClr>
                </a:solidFill>
                <a:latin typeface="Arial"/>
              </a:rPr>
              <a:t>mTorr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2 minutes</a:t>
            </a:r>
          </a:p>
        </p:txBody>
      </p:sp>
      <p:sp>
        <p:nvSpPr>
          <p:cNvPr id="163" name="TextBox 17"/>
          <p:cNvSpPr txBox="1"/>
          <p:nvPr/>
        </p:nvSpPr>
        <p:spPr>
          <a:xfrm>
            <a:off x="3198520" y="555430"/>
            <a:ext cx="816896" cy="64633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N</a:t>
            </a:r>
            <a:r>
              <a:rPr lang="en-US" sz="900" baseline="-250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2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</a:t>
            </a:r>
          </a:p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p = 25 </a:t>
            </a:r>
            <a:r>
              <a:rPr lang="en-US" sz="900" dirty="0" err="1">
                <a:solidFill>
                  <a:srgbClr val="404040">
                    <a:lumMod val="50000"/>
                  </a:srgbClr>
                </a:solidFill>
                <a:latin typeface="Arial"/>
              </a:rPr>
              <a:t>mTorr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2 minutes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7595521" y="2658941"/>
            <a:ext cx="0" cy="17453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 rot="5400000">
            <a:off x="7238776" y="3583789"/>
            <a:ext cx="10531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 Interstitial</a:t>
            </a:r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7598804" y="1963765"/>
            <a:ext cx="0" cy="5664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 rot="5400000">
            <a:off x="7500193" y="2078836"/>
            <a:ext cx="599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Nb</a:t>
            </a:r>
            <a:r>
              <a:rPr lang="en-US" sz="1350" baseline="-2500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x</a:t>
            </a: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</a:t>
            </a:r>
            <a:r>
              <a:rPr lang="en-US" sz="1350" baseline="-2500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y</a:t>
            </a:r>
            <a:endParaRPr lang="en-US" sz="1350" baseline="-25000" dirty="0">
              <a:solidFill>
                <a:srgbClr val="404040">
                  <a:lumMod val="50000"/>
                </a:srgbClr>
              </a:solidFill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189" name="Picture 18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" t="10170" r="10866" b="2709"/>
          <a:stretch/>
        </p:blipFill>
        <p:spPr>
          <a:xfrm>
            <a:off x="401797" y="2439638"/>
            <a:ext cx="2665325" cy="2078677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sp>
        <p:nvSpPr>
          <p:cNvPr id="198" name="Date Placeholder 3">
            <a:extLst>
              <a:ext uri="{FF2B5EF4-FFF2-40B4-BE49-F238E27FC236}">
                <a16:creationId xmlns:a16="http://schemas.microsoft.com/office/drawing/2014/main" id="{9EB90649-B97A-4B89-AEFB-9EEFC0D5F23E}"/>
              </a:ext>
            </a:extLst>
          </p:cNvPr>
          <p:cNvSpPr txBox="1">
            <a:spLocks/>
          </p:cNvSpPr>
          <p:nvPr/>
        </p:nvSpPr>
        <p:spPr>
          <a:xfrm>
            <a:off x="659270" y="4819756"/>
            <a:ext cx="753440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57ADAB69-348E-2C41-AF41-E98D046040A4}" type="datetime1">
              <a:rPr lang="en-US" sz="900" smtClean="0"/>
              <a:pPr>
                <a:defRPr/>
              </a:pPr>
              <a:t>6/19/2023</a:t>
            </a:fld>
            <a:endParaRPr lang="en-US" sz="9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C5E653-B276-4837-8091-C9639F937B3C}"/>
              </a:ext>
            </a:extLst>
          </p:cNvPr>
          <p:cNvSpPr txBox="1"/>
          <p:nvPr/>
        </p:nvSpPr>
        <p:spPr>
          <a:xfrm>
            <a:off x="528334" y="1904625"/>
            <a:ext cx="1898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Depth profile of Nitrogen impurities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E09DF23B-344C-4879-9A2F-98A4BADAC07D}"/>
              </a:ext>
            </a:extLst>
          </p:cNvPr>
          <p:cNvSpPr txBox="1"/>
          <p:nvPr/>
        </p:nvSpPr>
        <p:spPr>
          <a:xfrm>
            <a:off x="1917443" y="1418425"/>
            <a:ext cx="5295556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Instead of N, recently learned that we can use O!</a:t>
            </a:r>
          </a:p>
        </p:txBody>
      </p:sp>
      <p:sp>
        <p:nvSpPr>
          <p:cNvPr id="83" name="Slide Number Placeholder 82">
            <a:extLst>
              <a:ext uri="{FF2B5EF4-FFF2-40B4-BE49-F238E27FC236}">
                <a16:creationId xmlns:a16="http://schemas.microsoft.com/office/drawing/2014/main" id="{EAF98B90-CC28-4581-B8EC-C919F0FC5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4" name="Date Placeholder 83">
            <a:extLst>
              <a:ext uri="{FF2B5EF4-FFF2-40B4-BE49-F238E27FC236}">
                <a16:creationId xmlns:a16="http://schemas.microsoft.com/office/drawing/2014/main" id="{52C8DA1D-C28D-48BC-83DC-E02FC09A8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7893A-5D19-46C3-BE03-1D06AFA33EFE}" type="datetime1">
              <a:rPr lang="en-US" altLang="en-US" smtClean="0"/>
              <a:t>6/19/2023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96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-0.03073 0.28194 L -0.00295 0.39305 L -0.03385 0.47546 " pathEditMode="relative" rAng="0" ptsTypes="AAAA">
                                      <p:cBhvr>
                                        <p:cTn id="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1" y="2377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03385 0.28403 L 0.03872 0.30046 L 0.04948 0.3868 " pathEditMode="relative" rAng="0" ptsTypes="AAAA">
                                      <p:cBhvr>
                                        <p:cTn id="1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932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-0.01759 L -0.05105 0.22099 L -0.03333 0.28272 L -0.0743 0.37747 " pathEditMode="relative" rAng="0" ptsTypes="AAAA">
                                      <p:cBhvr>
                                        <p:cTn id="1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79" y="19753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1543 L -0.05747 0.22747 L -0.10226 0.28303 L -0.1592 0.25648 " pathEditMode="relative" rAng="0" ptsTypes="AAAA">
                                      <p:cBhvr>
                                        <p:cTn id="1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1490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0138 L -0.02465 0.30116 L 0.00469 0.36899 L 0.06788 0.31968 " pathEditMode="relative" rAng="0" ptsTypes="AAAA">
                                      <p:cBhvr>
                                        <p:cTn id="17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851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0138 L -0.02795 0.30116 L -0.04636 0.39561 L -0.00469 0.44098 " pathEditMode="relative" rAng="0" ptsTypes="AAAA">
                                      <p:cBhvr>
                                        <p:cTn id="1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2210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36667 L -0.02222 0.40903 L -0.05781 0.36667 " pathEditMode="relative" ptsTypes="AAAA">
                                      <p:cBhvr>
                                        <p:cTn id="2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278 0.36898 L 0.02708 0.39861 L -0.01042 0.43843 " pathEditMode="relative" ptsTypes="AAAA">
                                      <p:cBhvr>
                                        <p:cTn id="2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33333E-6 L -0.01823 0.32801 L 0.02986 0.37824 L 0.07413 0.40764 L 0.04427 0.47315 " pathEditMode="relative" rAng="0" ptsTypes="AAAAA">
                                      <p:cBhvr>
                                        <p:cTn id="2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" y="2365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-0.01736 0.32824 L 0.00469 0.42454 L -0.04027 0.35648 L 0.03559 0.33843 " pathEditMode="relative" rAng="0" ptsTypes="AAAAA">
                                      <p:cBhvr>
                                        <p:cTn id="27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2122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059 0.35255 L -0.01927 0.41667 L 0.05278 0.4088 L 0.09045 0.36667 " pathEditMode="relative" ptsTypes="AAAAA">
                                      <p:cBhvr>
                                        <p:cTn id="2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6441 0.35487 L -0.06719 0.45741 L -0.00087 0.50625 L -0.02118 0.38565 L 0.02899 0.41389 " pathEditMode="relative" ptsTypes="AAAAAA">
                                      <p:cBhvr>
                                        <p:cTn id="31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222 0.31019 L -0.05295 0.40116 L -0.07309 0.50255 L -0.13455 0.54977 " pathEditMode="relative" ptsTypes="AAAAA">
                                      <p:cBhvr>
                                        <p:cTn id="3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413 0.30879 L -0.11944 0.3625 L -0.15503 0.43171 L -0.23281 0.43703 " pathEditMode="relative" ptsTypes="AAAAA">
                                      <p:cBhvr>
                                        <p:cTn id="3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528 0.31921 L 0.01528 0.45509 L 0.01528 0.55509 L 0.02205 0.65509 L 0.09913 0.63704 " pathEditMode="relative" ptsTypes="AAAAAA">
                                      <p:cBhvr>
                                        <p:cTn id="3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441 0.33843 L 0.01545 0.47685 L -0.05781 0.4794 L -0.05972 0.38588 L -0.12691 0.34352 " pathEditMode="relative" ptsTypes="AAAAAA">
                                      <p:cBhvr>
                                        <p:cTn id="3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-0.02153 0.30254 L 0.00781 0.37037 L 0.07101 0.32106 " pathEditMode="relative" rAng="0" ptsTypes="AAAA">
                                      <p:cBhvr>
                                        <p:cTn id="4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851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-0.07222 0.31019 L -0.05295 0.40116 L -0.07309 0.50255 L -0.13455 0.54977 " pathEditMode="relative" rAng="0" ptsTypes="AAAAA">
                                      <p:cBhvr>
                                        <p:cTn id="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2747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326 0.31412 L -0.14444 0.36158 L -0.16354 0.45 L -0.13194 0.50139 " pathEditMode="relative" ptsTypes="AAAAA">
                                      <p:cBhvr>
                                        <p:cTn id="4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2708 L -0.07222 0.2831 L -0.05295 0.37407 L -0.07309 0.47546 L -0.13454 0.52269 " pathEditMode="relative" rAng="0" ptsTypes="AAAAA">
                                      <p:cBhvr>
                                        <p:cTn id="4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2747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2708 L -0.07414 0.28171 L -0.11962 0.33542 L -0.15521 0.40463 L -0.23282 0.40995 " pathEditMode="relative" rAng="0" ptsTypes="AAAAA">
                                      <p:cBhvr>
                                        <p:cTn id="4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32" y="2185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413 0.3051 L -0.0625 0.35394 L 0.0125 0.35116 " pathEditMode="relative" ptsTypes="AAAA">
                                      <p:cBhvr>
                                        <p:cTn id="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6.17284E-7 L -0.00191 0.23333 L -0.01927 0.33086 L -0.00087 0.42037 L -0.02014 0.49753 L 0.0059 0.55895 L -0.03455 0.6179 " pathEditMode="relative" rAng="0" ptsTypes="AAAAAAA">
                                      <p:cBhvr>
                                        <p:cTn id="5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30895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17284E-7 L 1.66667E-6 0.22932 L 0.02691 0.29599 L 0.07587 0.33457 L 0.05087 0.42315 L 0.06927 0.47438 L 0.05278 0.56018 L 0.11545 0.55648 " pathEditMode="relative" rAng="0" ptsTypes="AAAAAAAA">
                                      <p:cBhvr>
                                        <p:cTn id="5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2799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95062E-6 L -0.06927 0.25371 L -0.05955 0.33704 L -0.08073 0.42284 L -0.05677 0.49105 L -0.0941 0.55618 L -0.05 0.63334 " pathEditMode="relative" rAng="0" ptsTypes="AAAAAAA">
                                      <p:cBhvr>
                                        <p:cTn id="5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5" y="3166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95062E-6 L -0.06736 0.25618 L -0.07031 0.34846 L -0.04618 0.42655 L -0.09531 0.48087 L -0.13941 0.49599 L -0.12031 0.57809 " pathEditMode="relative" rAng="0" ptsTypes="AAAAAAA">
                                      <p:cBhvr>
                                        <p:cTn id="5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79" y="28889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46914E-6 L -0.00191 0.23334 L -0.01927 0.33087 L -0.00087 0.42037 L -0.02014 0.49753 L 0.0059 0.55895 L -0.03455 0.61821 " pathEditMode="relative" rAng="0" ptsTypes="AAAAAAA">
                                      <p:cBhvr>
                                        <p:cTn id="6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30895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-3.05556E-6 0.22932 L 0.02691 0.29599 L 0.07587 0.33457 L 0.05087 0.42315 L 0.06927 0.47439 L 0.05278 0.56019 L 0.11545 0.55648 " pathEditMode="relative" rAng="0" ptsTypes="AAAAAAAA">
                                      <p:cBhvr>
                                        <p:cTn id="6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2799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8.64198E-7 L -0.03611 0.18457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9228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7.40741E-7 L -0.03247 0.18457 " pathEditMode="relative" rAng="0" ptsTypes="AA">
                                      <p:cBhvr>
                                        <p:cTn id="6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9228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00746 0.14537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726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0746 0.14753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737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7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60494E-6 L -0.04132 0.14537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" y="7253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0.04132 0.14259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" y="713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9.87654E-7 L -0.03628 0.06512 " pathEditMode="relative" rAng="0" ptsTypes="AA">
                                      <p:cBhvr>
                                        <p:cTn id="8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3241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87654E-7 L -0.03715 0.06204 " pathEditMode="relative" rAng="0" ptsTypes="AA">
                                      <p:cBhvr>
                                        <p:cTn id="83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3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65" grpId="0" animBg="1"/>
      <p:bldP spid="166" grpId="0" animBg="1"/>
      <p:bldP spid="167" grpId="0" animBg="1"/>
      <p:bldP spid="104" grpId="0" animBg="1"/>
      <p:bldP spid="105" grpId="0" animBg="1"/>
      <p:bldP spid="106" grpId="0" animBg="1"/>
      <p:bldP spid="107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20" grpId="0" animBg="1"/>
      <p:bldP spid="121" grpId="0" animBg="1"/>
      <p:bldP spid="122" grpId="0" animBg="1"/>
      <p:bldP spid="122" grpId="1" animBg="1"/>
      <p:bldP spid="123" grpId="0" animBg="1"/>
      <p:bldP spid="123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74" grpId="0"/>
      <p:bldP spid="159" grpId="0"/>
      <p:bldP spid="161" grpId="0" animBg="1"/>
      <p:bldP spid="170" grpId="0"/>
      <p:bldP spid="172" grpId="0" animBg="1"/>
      <p:bldP spid="176" grpId="0" animBg="1"/>
      <p:bldP spid="178" grpId="0" animBg="1"/>
      <p:bldP spid="163" grpId="0" animBg="1"/>
      <p:bldP spid="181" grpId="0"/>
      <p:bldP spid="183" grpId="0"/>
      <p:bldP spid="183" grpId="1"/>
      <p:bldP spid="3" grpId="0"/>
      <p:bldP spid="1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804AFA-DA97-BA87-F4CC-2592F4F43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709385"/>
            <a:ext cx="8672513" cy="3603204"/>
          </a:xfrm>
        </p:spPr>
        <p:txBody>
          <a:bodyPr/>
          <a:lstStyle/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 to SRF </a:t>
            </a:r>
          </a:p>
          <a:p>
            <a:pPr marL="282575" lvl="1" indent="0">
              <a:buNone/>
            </a:pPr>
            <a:endParaRPr lang="en-US" sz="1400" dirty="0"/>
          </a:p>
          <a:p>
            <a:r>
              <a:rPr lang="en-US" sz="1600" dirty="0"/>
              <a:t>Fundamental R&amp;D Toward Improving Bulk Nb SRF Cavity Performance</a:t>
            </a:r>
          </a:p>
          <a:p>
            <a:pPr lvl="1"/>
            <a:r>
              <a:rPr lang="en-US" sz="1400" dirty="0"/>
              <a:t>Key Materials Science findings</a:t>
            </a:r>
          </a:p>
          <a:p>
            <a:pPr lvl="1"/>
            <a:r>
              <a:rPr lang="en-US" sz="1400" dirty="0"/>
              <a:t>Optimizing 1.3 GHz cavity performance</a:t>
            </a:r>
          </a:p>
          <a:p>
            <a:pPr lvl="1"/>
            <a:r>
              <a:rPr lang="en-US" sz="1400" dirty="0"/>
              <a:t>Applying findings to 650 MHz cavities</a:t>
            </a:r>
          </a:p>
          <a:p>
            <a:pPr lvl="1"/>
            <a:r>
              <a:rPr lang="en-US" sz="1400" dirty="0"/>
              <a:t>Optimizing EP for 650 MHz</a:t>
            </a:r>
          </a:p>
          <a:p>
            <a:pPr lvl="1"/>
            <a:endParaRPr lang="en-US" sz="1400" dirty="0"/>
          </a:p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Key Technological Advancements Towards High Gradients</a:t>
            </a:r>
          </a:p>
          <a:p>
            <a:pPr lvl="1"/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+50 MV/m recipe: cold EP + 2-step low-temp bake </a:t>
            </a:r>
          </a:p>
          <a:p>
            <a:pPr lvl="1"/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Extending gradients further with the traveling wave design</a:t>
            </a:r>
          </a:p>
          <a:p>
            <a:pPr lvl="1"/>
            <a:r>
              <a:rPr lang="en-US" sz="1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Plasma processing</a:t>
            </a:r>
          </a:p>
          <a:p>
            <a:pPr lvl="1"/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1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</a:t>
            </a:r>
            <a:endParaRPr lang="en-US" sz="1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025B45-2126-163D-760A-7FE61D7F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9BCA2-E7D9-5592-A25C-24AE22DBE0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F0B08C8-EB5B-4119-9F02-91C29FDAED31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D57FD-5468-162F-A496-39C12E65A0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4147-25C5-BAFF-0416-01BB5D97A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20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BC9212E9-56FA-26F7-273E-112435108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595" y="1440376"/>
            <a:ext cx="3082475" cy="26209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70E5C7A-69B0-69F1-CFFA-4B18562F8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52208"/>
            <a:ext cx="8686800" cy="320908"/>
          </a:xfrm>
        </p:spPr>
        <p:txBody>
          <a:bodyPr/>
          <a:lstStyle/>
          <a:p>
            <a:r>
              <a:rPr lang="en-US" dirty="0"/>
              <a:t>Coupling RF and Material Studies to Improve SRF Cavities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0D45D-A539-8F1A-3253-226C20250C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9F99FB9-C32D-46AD-B9AF-D3AF24A3657A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D45EC-E71C-A974-4635-3EBB17D6EA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8A961-86DF-6C13-4B37-4852B6944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706F348-6924-7B44-1530-82F66A9CB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709" y="1194787"/>
            <a:ext cx="3428291" cy="284585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6E3C356-1FDD-DEEF-A28F-52C8D5579E70}"/>
              </a:ext>
            </a:extLst>
          </p:cNvPr>
          <p:cNvCxnSpPr>
            <a:cxnSpLocks/>
          </p:cNvCxnSpPr>
          <p:nvPr/>
        </p:nvCxnSpPr>
        <p:spPr>
          <a:xfrm>
            <a:off x="4606923" y="3143121"/>
            <a:ext cx="2089828" cy="26585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89D549-4858-CCFF-B013-F5196E5F0B55}"/>
              </a:ext>
            </a:extLst>
          </p:cNvPr>
          <p:cNvCxnSpPr>
            <a:cxnSpLocks/>
          </p:cNvCxnSpPr>
          <p:nvPr/>
        </p:nvCxnSpPr>
        <p:spPr>
          <a:xfrm>
            <a:off x="5388757" y="2629233"/>
            <a:ext cx="1743071" cy="48167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0EC7F1C-4724-252C-23F6-8EF4DCCCB414}"/>
              </a:ext>
            </a:extLst>
          </p:cNvPr>
          <p:cNvSpPr txBox="1"/>
          <p:nvPr/>
        </p:nvSpPr>
        <p:spPr>
          <a:xfrm>
            <a:off x="6551613" y="3971664"/>
            <a:ext cx="2677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E6EFF"/>
                </a:solidFill>
              </a:rPr>
              <a:t>A. Romanenko, TTC’2020, CERN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2C4A29-950A-C79D-4D76-1D5543246AA2}"/>
              </a:ext>
            </a:extLst>
          </p:cNvPr>
          <p:cNvSpPr txBox="1"/>
          <p:nvPr/>
        </p:nvSpPr>
        <p:spPr>
          <a:xfrm>
            <a:off x="3929647" y="2419265"/>
            <a:ext cx="538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EB6B49D-CD2D-A5FF-724A-1F0D31BEE67C}"/>
              </a:ext>
            </a:extLst>
          </p:cNvPr>
          <p:cNvSpPr txBox="1"/>
          <p:nvPr/>
        </p:nvSpPr>
        <p:spPr>
          <a:xfrm>
            <a:off x="4603901" y="1999718"/>
            <a:ext cx="758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LTB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259FA7-256C-496E-DA97-3EE45BC89F24}"/>
              </a:ext>
            </a:extLst>
          </p:cNvPr>
          <p:cNvSpPr txBox="1"/>
          <p:nvPr/>
        </p:nvSpPr>
        <p:spPr>
          <a:xfrm>
            <a:off x="5985541" y="779031"/>
            <a:ext cx="3294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TOF-SIMS Data on Cavity Cutouts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CD6256-09A4-7119-3E8C-7E1B6D705563}"/>
              </a:ext>
            </a:extLst>
          </p:cNvPr>
          <p:cNvSpPr txBox="1"/>
          <p:nvPr/>
        </p:nvSpPr>
        <p:spPr>
          <a:xfrm>
            <a:off x="3040080" y="929868"/>
            <a:ext cx="2541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RF Data on Variously Processed Cavities to be Cut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A9F48E-0935-23FD-E4DF-8B7D294E67DB}"/>
              </a:ext>
            </a:extLst>
          </p:cNvPr>
          <p:cNvSpPr txBox="1"/>
          <p:nvPr/>
        </p:nvSpPr>
        <p:spPr>
          <a:xfrm>
            <a:off x="3040080" y="3960937"/>
            <a:ext cx="3051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E6EFF"/>
                </a:solidFill>
              </a:rPr>
              <a:t>A. Romanenko </a:t>
            </a:r>
            <a:r>
              <a:rPr lang="en-US" sz="1200" i="1" dirty="0">
                <a:solidFill>
                  <a:srgbClr val="1E6EFF"/>
                </a:solidFill>
              </a:rPr>
              <a:t>et al.</a:t>
            </a:r>
            <a:r>
              <a:rPr lang="en-US" sz="1200" dirty="0">
                <a:solidFill>
                  <a:srgbClr val="1E6EFF"/>
                </a:solidFill>
              </a:rPr>
              <a:t>, SRF’19, THP014</a:t>
            </a:r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FCEA44A2-4A23-E466-70FB-6C19AD41D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481" y="791236"/>
            <a:ext cx="2541842" cy="2144409"/>
          </a:xfrm>
        </p:spPr>
        <p:txBody>
          <a:bodyPr/>
          <a:lstStyle/>
          <a:p>
            <a:r>
              <a:rPr lang="en-US" dirty="0"/>
              <a:t>Material science is critical to understand sources of improved  SRF cavity performance</a:t>
            </a:r>
          </a:p>
          <a:p>
            <a:r>
              <a:rPr lang="en-US" dirty="0"/>
              <a:t>Identified O as a key impurity in enabling high gradients and Q in cavities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41BDC9A-ABFC-7E46-C405-38A3BF1B37F7}"/>
              </a:ext>
            </a:extLst>
          </p:cNvPr>
          <p:cNvSpPr txBox="1"/>
          <p:nvPr/>
        </p:nvSpPr>
        <p:spPr>
          <a:xfrm>
            <a:off x="429419" y="3584785"/>
            <a:ext cx="2272574" cy="830997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Can we tune cavity performance by tailoring O impurity profile?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2CE838-6B8D-6778-8A5A-A61310EEB7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5686" y="2389784"/>
            <a:ext cx="1135891" cy="93069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68C2BF0-2C28-2318-CEF3-A832785A7EF5}"/>
              </a:ext>
            </a:extLst>
          </p:cNvPr>
          <p:cNvCxnSpPr/>
          <p:nvPr/>
        </p:nvCxnSpPr>
        <p:spPr>
          <a:xfrm>
            <a:off x="8004272" y="2512254"/>
            <a:ext cx="0" cy="27149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803FCC-1473-83AF-740C-4D631CEF496E}"/>
              </a:ext>
            </a:extLst>
          </p:cNvPr>
          <p:cNvCxnSpPr/>
          <p:nvPr/>
        </p:nvCxnSpPr>
        <p:spPr>
          <a:xfrm>
            <a:off x="8263508" y="2512254"/>
            <a:ext cx="0" cy="27149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4FBDD6E-0584-4E9B-CA23-5A19EBBAA8A3}"/>
              </a:ext>
            </a:extLst>
          </p:cNvPr>
          <p:cNvCxnSpPr/>
          <p:nvPr/>
        </p:nvCxnSpPr>
        <p:spPr>
          <a:xfrm>
            <a:off x="8857369" y="2512254"/>
            <a:ext cx="0" cy="27149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5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C5EC502E-4D6E-B164-31F6-AA9A38EDAE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91"/>
          <a:stretch/>
        </p:blipFill>
        <p:spPr>
          <a:xfrm>
            <a:off x="4456227" y="554034"/>
            <a:ext cx="4620719" cy="3726007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BA74A203-2425-161D-6B5C-943C4E0F8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621" y="777866"/>
            <a:ext cx="4438403" cy="1878607"/>
          </a:xfrm>
        </p:spPr>
        <p:txBody>
          <a:bodyPr/>
          <a:lstStyle/>
          <a:p>
            <a:r>
              <a:rPr lang="en-US" dirty="0"/>
              <a:t>Single cavity subjected to sequential baking and RF testing to study the evolution of cavity performance</a:t>
            </a:r>
          </a:p>
          <a:p>
            <a:r>
              <a:rPr lang="en-US" dirty="0"/>
              <a:t>O diffusion: ability </a:t>
            </a:r>
            <a:r>
              <a:rPr lang="en-US"/>
              <a:t>to tune between </a:t>
            </a:r>
            <a:r>
              <a:rPr lang="en-US" dirty="0"/>
              <a:t>high Q</a:t>
            </a:r>
            <a:r>
              <a:rPr lang="en-US" baseline="-25000" dirty="0"/>
              <a:t>0</a:t>
            </a:r>
            <a:r>
              <a:rPr lang="en-US" dirty="0"/>
              <a:t> or high gradient!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FCCA2F-2F4B-4FB1-AC8E-909C8D416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932" y="202396"/>
            <a:ext cx="8738806" cy="320908"/>
          </a:xfrm>
        </p:spPr>
        <p:txBody>
          <a:bodyPr/>
          <a:lstStyle/>
          <a:p>
            <a:r>
              <a:rPr lang="en-US" dirty="0"/>
              <a:t>Tuning Cavity Performance with Oxygen Impurities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F21F6-ADCE-4053-B9F0-2AB008E6F9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0F88CE-67C4-4630-BCB9-2E73A90675B7}"/>
              </a:ext>
            </a:extLst>
          </p:cNvPr>
          <p:cNvSpPr txBox="1"/>
          <p:nvPr/>
        </p:nvSpPr>
        <p:spPr>
          <a:xfrm>
            <a:off x="4745901" y="579663"/>
            <a:ext cx="4505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Q vs E Evolution with Increasing O Diffusion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6949FC-940B-4B54-947D-0856B9748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C94A4F48-8620-4E35-A890-7EC1659857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3F7277D-A8E8-4049-804E-5830B4190FE8}" type="datetime1">
              <a:rPr lang="en-US" smtClean="0"/>
              <a:t>6/19/2023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72DD3F-F129-4A61-B375-B6FF34BC2F53}"/>
              </a:ext>
            </a:extLst>
          </p:cNvPr>
          <p:cNvSpPr txBox="1"/>
          <p:nvPr/>
        </p:nvSpPr>
        <p:spPr>
          <a:xfrm>
            <a:off x="429419" y="4442785"/>
            <a:ext cx="44384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D. Bafia et al, Proceedings of SRF’2021, THPTEV016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DAE1C6-CEAD-4124-BF9F-FD7D13DB7046}"/>
              </a:ext>
            </a:extLst>
          </p:cNvPr>
          <p:cNvSpPr txBox="1"/>
          <p:nvPr/>
        </p:nvSpPr>
        <p:spPr>
          <a:xfrm>
            <a:off x="7921104" y="946583"/>
            <a:ext cx="10706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2K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1.3 GHz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56E61D-F2F5-50FF-AE61-E3FC5FCF7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546" y="3042276"/>
            <a:ext cx="2487612" cy="136977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4BF147-5E94-90B3-1E87-6DA3437D8C6F}"/>
              </a:ext>
            </a:extLst>
          </p:cNvPr>
          <p:cNvSpPr txBox="1"/>
          <p:nvPr/>
        </p:nvSpPr>
        <p:spPr>
          <a:xfrm>
            <a:off x="1069546" y="2636197"/>
            <a:ext cx="2884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One key parameter:</a:t>
            </a:r>
          </a:p>
        </p:txBody>
      </p:sp>
    </p:spTree>
    <p:extLst>
      <p:ext uri="{BB962C8B-B14F-4D97-AF65-F5344CB8AC3E}">
        <p14:creationId xmlns:p14="http://schemas.microsoft.com/office/powerpoint/2010/main" val="203808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C32907A-3ED8-ECB2-707D-695DE3FB5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138" y="2482228"/>
            <a:ext cx="1680402" cy="6648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435A72-D11E-42AC-905F-0CFCD6A06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Cavity Q</a:t>
            </a:r>
            <a:r>
              <a:rPr lang="en-US" baseline="-25000" dirty="0"/>
              <a:t>0</a:t>
            </a:r>
            <a:r>
              <a:rPr lang="en-US" dirty="0"/>
              <a:t> By Tailoring O Impurity Profile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C7B67-1EC9-4E27-9BC1-F7623915DE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6A5FBA15-B239-45F3-933B-109CE9AF2885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26348B-9909-4933-87CD-81DB90191D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52047-77E4-438C-B1DD-01A1BAD31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D7CA9987-29D2-4130-B2EC-040CCA65DF04}"/>
              </a:ext>
            </a:extLst>
          </p:cNvPr>
          <p:cNvSpPr txBox="1">
            <a:spLocks/>
          </p:cNvSpPr>
          <p:nvPr/>
        </p:nvSpPr>
        <p:spPr>
          <a:xfrm>
            <a:off x="206550" y="2246644"/>
            <a:ext cx="4522514" cy="2116881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Maximizing Q</a:t>
            </a:r>
            <a:r>
              <a:rPr lang="en-US" baseline="-25000" dirty="0"/>
              <a:t>0</a:t>
            </a:r>
            <a:r>
              <a:rPr lang="en-US" dirty="0"/>
              <a:t> requires minimizing R</a:t>
            </a:r>
            <a:r>
              <a:rPr lang="en-US" baseline="-25000" dirty="0"/>
              <a:t>BCS</a:t>
            </a:r>
          </a:p>
          <a:p>
            <a:endParaRPr lang="en-US" baseline="-2500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Gradually introduced more oxygen into the RF surface of cavities and tracked R</a:t>
            </a:r>
            <a:r>
              <a:rPr lang="en-US" baseline="-25000" dirty="0"/>
              <a:t>BCS</a:t>
            </a:r>
            <a:r>
              <a:rPr lang="en-US" dirty="0"/>
              <a:t> evolution</a:t>
            </a:r>
          </a:p>
          <a:p>
            <a:pPr lvl="1"/>
            <a:r>
              <a:rPr lang="en-US" dirty="0"/>
              <a:t>100+ cavity RF tests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8F5D14-B8EA-465F-935C-32324B7CDA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5741"/>
          <a:stretch/>
        </p:blipFill>
        <p:spPr>
          <a:xfrm>
            <a:off x="4578538" y="1159735"/>
            <a:ext cx="4664447" cy="21738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8E45F4-8512-4BB1-80BC-6A85C5271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134" y="3381701"/>
            <a:ext cx="3963763" cy="5464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EF3B17-BE2E-43C9-B7D5-CBF498E55911}"/>
              </a:ext>
            </a:extLst>
          </p:cNvPr>
          <p:cNvSpPr txBox="1"/>
          <p:nvPr/>
        </p:nvSpPr>
        <p:spPr>
          <a:xfrm>
            <a:off x="5234134" y="1208606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2 K</a:t>
            </a:r>
          </a:p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1.3 GHz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71ECB0-724D-0814-18E2-D8673C6D32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7166" y="779975"/>
            <a:ext cx="2487612" cy="13697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1E4EDE-A84A-DE74-FBE7-5C3302726B0E}"/>
              </a:ext>
            </a:extLst>
          </p:cNvPr>
          <p:cNvSpPr txBox="1"/>
          <p:nvPr/>
        </p:nvSpPr>
        <p:spPr>
          <a:xfrm>
            <a:off x="7820429" y="931607"/>
            <a:ext cx="1525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E6EFF"/>
                </a:solidFill>
              </a:rPr>
              <a:t>D. Bafia, TTC’22</a:t>
            </a:r>
          </a:p>
        </p:txBody>
      </p:sp>
    </p:spTree>
    <p:extLst>
      <p:ext uri="{BB962C8B-B14F-4D97-AF65-F5344CB8AC3E}">
        <p14:creationId xmlns:p14="http://schemas.microsoft.com/office/powerpoint/2010/main" val="2708623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32218F-00D8-FDE1-CAEF-6F1F867A3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Cavity Gradient by Tailoring O Impurity Profile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536A6-B02B-794E-947D-3D5932B1A4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2B8BBF69-9B78-4053-926C-AEE1B9A38CA2}" type="datetime1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6976A-6330-6015-1CA0-025F52141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D. Bafia | IMCC 2023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865DE-2DDE-E6CF-ACBA-9B6AA94F98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E0B50F-E8D3-DB54-CC5D-90CB4E532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3031" y="819960"/>
            <a:ext cx="4693289" cy="38862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20A0E5-CBCB-02A6-7D0A-C19ECE4A2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958" y="961759"/>
            <a:ext cx="2487612" cy="13697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0FEFAE-1036-79E7-57DF-11FE10237142}"/>
              </a:ext>
            </a:extLst>
          </p:cNvPr>
          <p:cNvSpPr txBox="1"/>
          <p:nvPr/>
        </p:nvSpPr>
        <p:spPr>
          <a:xfrm>
            <a:off x="7658348" y="526341"/>
            <a:ext cx="1190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1E6EFF"/>
                </a:solidFill>
              </a:rPr>
              <a:t>D. </a:t>
            </a: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1200" dirty="0">
                <a:solidFill>
                  <a:srgbClr val="1E6EFF"/>
                </a:solidFill>
              </a:rPr>
              <a:t>afia, TTC’22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484778C-81FE-47C8-5461-EB6E578C22A0}"/>
              </a:ext>
            </a:extLst>
          </p:cNvPr>
          <p:cNvSpPr txBox="1">
            <a:spLocks/>
          </p:cNvSpPr>
          <p:nvPr/>
        </p:nvSpPr>
        <p:spPr>
          <a:xfrm>
            <a:off x="252730" y="2438400"/>
            <a:ext cx="3458210" cy="1925125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Gradually introduced more oxygen into the RF surface of cavities and tracked quench</a:t>
            </a:r>
          </a:p>
          <a:p>
            <a:r>
              <a:rPr lang="en-US" dirty="0"/>
              <a:t>Found a peak in quench field when oxygen diffuses 46 nm!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05ABCAB-5045-9F4B-780A-66AA6B70953B}"/>
              </a:ext>
            </a:extLst>
          </p:cNvPr>
          <p:cNvCxnSpPr>
            <a:cxnSpLocks/>
          </p:cNvCxnSpPr>
          <p:nvPr/>
        </p:nvCxnSpPr>
        <p:spPr>
          <a:xfrm>
            <a:off x="6108250" y="776248"/>
            <a:ext cx="0" cy="358727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0E656E-3231-C495-6937-5BF2C2838F64}"/>
              </a:ext>
            </a:extLst>
          </p:cNvPr>
          <p:cNvSpPr txBox="1"/>
          <p:nvPr/>
        </p:nvSpPr>
        <p:spPr>
          <a:xfrm>
            <a:off x="5473256" y="444322"/>
            <a:ext cx="1269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Quench Peak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B498DED-19EA-0C0A-53B5-E5F652800680}"/>
              </a:ext>
            </a:extLst>
          </p:cNvPr>
          <p:cNvSpPr txBox="1"/>
          <p:nvPr/>
        </p:nvSpPr>
        <p:spPr>
          <a:xfrm>
            <a:off x="166966" y="4504134"/>
            <a:ext cx="44946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/>
              <a:t>Mid-T Bake data comes from S. Posen </a:t>
            </a:r>
            <a:r>
              <a:rPr lang="en-US" sz="1200" i="1"/>
              <a:t>et al.</a:t>
            </a:r>
            <a:r>
              <a:rPr lang="en-US" sz="1200"/>
              <a:t>, PRA </a:t>
            </a:r>
            <a:r>
              <a:rPr lang="en-US" sz="1200" b="1"/>
              <a:t>13</a:t>
            </a:r>
            <a:r>
              <a:rPr lang="en-US" sz="1200"/>
              <a:t>, 014024 (2020)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FAA012-6532-B472-CF7B-21535E1F320D}"/>
              </a:ext>
            </a:extLst>
          </p:cNvPr>
          <p:cNvSpPr txBox="1"/>
          <p:nvPr/>
        </p:nvSpPr>
        <p:spPr>
          <a:xfrm>
            <a:off x="4425882" y="912148"/>
            <a:ext cx="13648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= 1.3 GHz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02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FNAL_PowerPoint_16x9_100716 (7)</Template>
  <TotalTime>2058</TotalTime>
  <Words>1240</Words>
  <Application>Microsoft Office PowerPoint</Application>
  <PresentationFormat>On-screen Show (16:9)</PresentationFormat>
  <Paragraphs>230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Fermilab_PPT_090915</vt:lpstr>
      <vt:lpstr>PowerPoint Presentation</vt:lpstr>
      <vt:lpstr>Introduction to Bulk Nb SRF Cavities</vt:lpstr>
      <vt:lpstr>Surface Engineering of Nb SRF Cavities</vt:lpstr>
      <vt:lpstr>“2/6” Nitrogen-Doping Treatment</vt:lpstr>
      <vt:lpstr>Outline</vt:lpstr>
      <vt:lpstr>Coupling RF and Material Studies to Improve SRF Cavities</vt:lpstr>
      <vt:lpstr>Tuning Cavity Performance with Oxygen Impurities</vt:lpstr>
      <vt:lpstr>Optimizing Cavity Q0 By Tailoring O Impurity Profile</vt:lpstr>
      <vt:lpstr>Optimizing Cavity Gradient by Tailoring O Impurity Profile</vt:lpstr>
      <vt:lpstr>Application of Quench Peak Findings to 650 MHz Cavities</vt:lpstr>
      <vt:lpstr>Improving 650 MHz Performance Further via Optimized EP</vt:lpstr>
      <vt:lpstr>Outline</vt:lpstr>
      <vt:lpstr>New Cold EP + 2-Step Low-Temp Bake Enabling 50 MV/m</vt:lpstr>
      <vt:lpstr>Extending Gradients Further with the Traveling Wave Design</vt:lpstr>
      <vt:lpstr>Plasma Processing Applied to LCLS-II-HE vCM</vt:lpstr>
      <vt:lpstr>Conclusions &amp; Future Directions</vt:lpstr>
      <vt:lpstr>Thank you for your attention!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Bafia</dc:creator>
  <cp:lastModifiedBy>Daniel P. Bafia</cp:lastModifiedBy>
  <cp:revision>3</cp:revision>
  <cp:lastPrinted>2014-01-20T19:40:21Z</cp:lastPrinted>
  <dcterms:created xsi:type="dcterms:W3CDTF">2020-10-30T01:01:29Z</dcterms:created>
  <dcterms:modified xsi:type="dcterms:W3CDTF">2023-06-20T12:29:27Z</dcterms:modified>
</cp:coreProperties>
</file>