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9"/>
  </p:notesMasterIdLst>
  <p:handoutMasterIdLst>
    <p:handoutMasterId r:id="rId30"/>
  </p:handoutMasterIdLst>
  <p:sldIdLst>
    <p:sldId id="264" r:id="rId3"/>
    <p:sldId id="403" r:id="rId4"/>
    <p:sldId id="405" r:id="rId5"/>
    <p:sldId id="273" r:id="rId6"/>
    <p:sldId id="268" r:id="rId7"/>
    <p:sldId id="271" r:id="rId8"/>
    <p:sldId id="399" r:id="rId9"/>
    <p:sldId id="404" r:id="rId10"/>
    <p:sldId id="276" r:id="rId11"/>
    <p:sldId id="400" r:id="rId12"/>
    <p:sldId id="396" r:id="rId13"/>
    <p:sldId id="401" r:id="rId14"/>
    <p:sldId id="270" r:id="rId15"/>
    <p:sldId id="402" r:id="rId16"/>
    <p:sldId id="274" r:id="rId17"/>
    <p:sldId id="269" r:id="rId18"/>
    <p:sldId id="275" r:id="rId19"/>
    <p:sldId id="277" r:id="rId20"/>
    <p:sldId id="390" r:id="rId21"/>
    <p:sldId id="391" r:id="rId22"/>
    <p:sldId id="393" r:id="rId23"/>
    <p:sldId id="398" r:id="rId24"/>
    <p:sldId id="267" r:id="rId25"/>
    <p:sldId id="384" r:id="rId26"/>
    <p:sldId id="385" r:id="rId27"/>
    <p:sldId id="394" r:id="rId2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A02C"/>
    <a:srgbClr val="946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0" autoAdjust="0"/>
    <p:restoredTop sz="94886" autoAdjust="0"/>
  </p:normalViewPr>
  <p:slideViewPr>
    <p:cSldViewPr snapToObjects="1" showGuides="1">
      <p:cViewPr varScale="1">
        <p:scale>
          <a:sx n="96" d="100"/>
          <a:sy n="96" d="100"/>
        </p:scale>
        <p:origin x="672" y="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289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834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88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coupler is designed to have a relatively good transmission both in horizontal and transvese plane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059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coupler is designed to have a relatively good transmission both in horizontal and transvese plane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8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MuCol WP6 | Task 6.1 Meeting 15 May 2023 | Ursula van Rienen 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79712" y="4812506"/>
            <a:ext cx="5716488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32334"/>
            <a:ext cx="1791816" cy="3674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1090054"/>
            <a:ext cx="8045450" cy="50958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2034044"/>
            <a:ext cx="8045450" cy="2022872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20.02.2023</a:t>
            </a:r>
            <a:endParaRPr lang="de-DE" dirty="0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AF71-3E7D-4660-B669-990E4ED1AF8B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7086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8316"/>
            <a:ext cx="6781800" cy="857250"/>
          </a:xfrm>
          <a:prstGeom prst="rect">
            <a:avLst/>
          </a:prstGeom>
        </p:spPr>
        <p:txBody>
          <a:bodyPr vert="horz" lIns="0" tIns="0" rIns="0" bIns="0"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 hasCustomPrompt="1"/>
          </p:nvPr>
        </p:nvSpPr>
        <p:spPr>
          <a:xfrm>
            <a:off x="457200" y="1016794"/>
            <a:ext cx="8305800" cy="34271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16760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167609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4343400" y="1276350"/>
            <a:ext cx="4419600" cy="316760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2786" y="1"/>
            <a:ext cx="699541" cy="699541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89942"/>
            <a:ext cx="609600" cy="609600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399954" y="4494753"/>
            <a:ext cx="6435061" cy="669286"/>
            <a:chOff x="1399954" y="4494753"/>
            <a:chExt cx="6435061" cy="669286"/>
          </a:xfrm>
        </p:grpSpPr>
        <p:sp>
          <p:nvSpPr>
            <p:cNvPr id="10" name="Rectangle 9"/>
            <p:cNvSpPr/>
            <p:nvPr userDrawn="1"/>
          </p:nvSpPr>
          <p:spPr>
            <a:xfrm>
              <a:off x="1399954" y="4496863"/>
              <a:ext cx="6435061" cy="667176"/>
            </a:xfrm>
            <a:prstGeom prst="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 userDrawn="1"/>
          </p:nvGrpSpPr>
          <p:grpSpPr>
            <a:xfrm>
              <a:off x="1399954" y="4494753"/>
              <a:ext cx="6435061" cy="665244"/>
              <a:chOff x="1399954" y="4494753"/>
              <a:chExt cx="6435061" cy="66524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6FED3EE-1248-A006-478A-5ACD4EB5BB2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954" y="4494753"/>
                <a:ext cx="994293" cy="6631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itre 6">
                <a:extLst>
                  <a:ext uri="{FF2B5EF4-FFF2-40B4-BE49-F238E27FC236}">
                    <a16:creationId xmlns:a16="http://schemas.microsoft.com/office/drawing/2014/main" id="{9937B04E-8531-D152-F68A-D0E8C65C6ECC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394247" y="4496863"/>
                <a:ext cx="3933056" cy="66313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0" rIns="0" bIns="0"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endParaRPr lang="fr-FR" sz="1200" b="0" dirty="0">
                  <a:latin typeface="+mn-lt"/>
                  <a:cs typeface="Aldhabi" panose="020B0604020202020204" pitchFamily="2" charset="-78"/>
                </a:endParaRPr>
              </a:p>
              <a:p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Funded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by the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European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Union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under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</a:t>
                </a:r>
              </a:p>
              <a:p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Grant Agreement n. 101094300</a:t>
                </a:r>
                <a:endParaRPr lang="en-GB" sz="1200" b="0" dirty="0">
                  <a:latin typeface="+mn-lt"/>
                  <a:cs typeface="Aldhabi" panose="020B0604020202020204" pitchFamily="2" charset="-78"/>
                </a:endParaRPr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633F16A-36E2-CC39-FD44-D4FD7CDF221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/>
              <a:stretch>
                <a:fillRect/>
              </a:stretch>
            </p:blipFill>
            <p:spPr>
              <a:xfrm>
                <a:off x="6327303" y="4494754"/>
                <a:ext cx="1507712" cy="663134"/>
              </a:xfrm>
              <a:prstGeom prst="rect">
                <a:avLst/>
              </a:prstGeom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9418/contributions/5129955/attachments/2551441/4395332/2022-11-21_MuCol_WG10_followup_amorim_v2.pdf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s://indico.cern.ch/event/1204745/contributions/5071937/attachments/2521962/4336642/20221004_TranscerseStabilityTESLAcavities.pdf" TargetMode="Externa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9297/contributions/4408625/attachments/2268943/3852893/20210622_RFcavity%20parameter%20model%20for%20HE%20moun%20accelrators.pdf" TargetMode="External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8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424" y="255900"/>
            <a:ext cx="526976" cy="526976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4" y="57151"/>
            <a:ext cx="714400" cy="7144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48507" y="1551692"/>
            <a:ext cx="48245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 impedance and power calculations for the RCS SRF cavities</a:t>
            </a:r>
          </a:p>
          <a:p>
            <a:pPr algn="ctr">
              <a:spcAft>
                <a:spcPts val="0"/>
              </a:spcAft>
            </a:pP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IMCC Annual Meeting 2023, Orsay</a:t>
            </a:r>
          </a:p>
          <a:p>
            <a:pPr algn="ctr">
              <a:spcAft>
                <a:spcPts val="0"/>
              </a:spcAft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 June 2023</a:t>
            </a:r>
          </a:p>
          <a:p>
            <a:pPr algn="ctr">
              <a:spcAft>
                <a:spcPts val="0"/>
              </a:spcAft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Sosoho-Abasi Udongwo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99954" y="4494753"/>
            <a:ext cx="6435061" cy="669286"/>
            <a:chOff x="1399954" y="4494753"/>
            <a:chExt cx="6435061" cy="669286"/>
          </a:xfrm>
        </p:grpSpPr>
        <p:sp>
          <p:nvSpPr>
            <p:cNvPr id="13" name="Rectangle 12"/>
            <p:cNvSpPr/>
            <p:nvPr userDrawn="1"/>
          </p:nvSpPr>
          <p:spPr>
            <a:xfrm>
              <a:off x="1399954" y="4496863"/>
              <a:ext cx="6435061" cy="667176"/>
            </a:xfrm>
            <a:prstGeom prst="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 userDrawn="1"/>
          </p:nvGrpSpPr>
          <p:grpSpPr>
            <a:xfrm>
              <a:off x="1399954" y="4494753"/>
              <a:ext cx="6435061" cy="665244"/>
              <a:chOff x="1399954" y="4494753"/>
              <a:chExt cx="6435061" cy="66524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6FED3EE-1248-A006-478A-5ACD4EB5BB2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954" y="4494753"/>
                <a:ext cx="994293" cy="6631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itre 6">
                <a:extLst>
                  <a:ext uri="{FF2B5EF4-FFF2-40B4-BE49-F238E27FC236}">
                    <a16:creationId xmlns:a16="http://schemas.microsoft.com/office/drawing/2014/main" id="{9937B04E-8531-D152-F68A-D0E8C65C6ECC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394247" y="4496863"/>
                <a:ext cx="3933056" cy="66313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0" rIns="0" bIns="0"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endParaRPr lang="fr-FR" sz="1200" b="0" dirty="0">
                  <a:latin typeface="+mn-lt"/>
                  <a:cs typeface="Aldhabi" panose="020B0604020202020204" pitchFamily="2" charset="-78"/>
                </a:endParaRPr>
              </a:p>
              <a:p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Funded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by the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European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Union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under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</a:t>
                </a:r>
              </a:p>
              <a:p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Grant Agreement n. 101094300</a:t>
                </a:r>
                <a:endParaRPr lang="en-GB" sz="1200" b="0" dirty="0">
                  <a:latin typeface="+mn-lt"/>
                  <a:cs typeface="Aldhabi" panose="020B0604020202020204" pitchFamily="2" charset="-78"/>
                </a:endParaRP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633F16A-36E2-CC39-FD44-D4FD7CDF221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/>
              <a:stretch>
                <a:fillRect/>
              </a:stretch>
            </p:blipFill>
            <p:spPr>
              <a:xfrm>
                <a:off x="6327303" y="4494754"/>
                <a:ext cx="1507712" cy="66313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6A67CABD-DEF9-5AA5-12C1-B3C902482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626" y="2876150"/>
            <a:ext cx="4872366" cy="162412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CAF766-7CE5-9110-FC0B-754E40D820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439469"/>
            <a:ext cx="3538737" cy="1713715"/>
          </a:xfrm>
        </p:spPr>
        <p:txBody>
          <a:bodyPr/>
          <a:lstStyle/>
          <a:p>
            <a:r>
              <a:rPr lang="en-GB" sz="2000" dirty="0"/>
              <a:t>Considered frequencies</a:t>
            </a:r>
          </a:p>
          <a:p>
            <a:pPr lvl="1"/>
            <a:r>
              <a:rPr lang="en-GB" sz="2000" dirty="0"/>
              <a:t>800, 1000, 1300 MHz</a:t>
            </a:r>
          </a:p>
          <a:p>
            <a:r>
              <a:rPr lang="en-GB" sz="2000" dirty="0"/>
              <a:t>Considered number of cells</a:t>
            </a:r>
          </a:p>
          <a:p>
            <a:pPr lvl="1"/>
            <a:r>
              <a:rPr lang="en-GB" sz="2000" dirty="0"/>
              <a:t>5, 7, 9 cells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NLSF cavity considering different numbers of cells and operating frequency</a:t>
            </a:r>
          </a:p>
        </p:txBody>
      </p:sp>
      <p:pic>
        <p:nvPicPr>
          <p:cNvPr id="13" name="Picture 12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375A4D96-9E43-6ABB-727A-DF1A4E55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072664"/>
            <a:ext cx="4852392" cy="1617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3CC20C-6937-A852-B223-B1DDC0172F7F}"/>
              </a:ext>
            </a:extLst>
          </p:cNvPr>
          <p:cNvSpPr txBox="1"/>
          <p:nvPr/>
        </p:nvSpPr>
        <p:spPr>
          <a:xfrm>
            <a:off x="4428769" y="2607687"/>
            <a:ext cx="47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higher-order mode (HOM) figures of merit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68700-FE68-F1D0-0175-6F88B1D17096}"/>
              </a:ext>
            </a:extLst>
          </p:cNvPr>
          <p:cNvSpPr txBox="1"/>
          <p:nvPr/>
        </p:nvSpPr>
        <p:spPr>
          <a:xfrm>
            <a:off x="4329904" y="4350841"/>
            <a:ext cx="48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E057E27-E4D1-A0B5-BB9A-78FA26F4105F}"/>
              </a:ext>
            </a:extLst>
          </p:cNvPr>
          <p:cNvCxnSpPr>
            <a:cxnSpLocks/>
          </p:cNvCxnSpPr>
          <p:nvPr/>
        </p:nvCxnSpPr>
        <p:spPr>
          <a:xfrm flipV="1">
            <a:off x="4662900" y="1728823"/>
            <a:ext cx="341148" cy="34791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8D944D0-46F6-75E1-C9BA-13B4AA84EAFC}"/>
              </a:ext>
            </a:extLst>
          </p:cNvPr>
          <p:cNvCxnSpPr>
            <a:cxnSpLocks/>
          </p:cNvCxnSpPr>
          <p:nvPr/>
        </p:nvCxnSpPr>
        <p:spPr>
          <a:xfrm flipV="1">
            <a:off x="5098604" y="1680566"/>
            <a:ext cx="227488" cy="370649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458FCE-68F5-2452-BDE2-91BC01186389}"/>
              </a:ext>
            </a:extLst>
          </p:cNvPr>
          <p:cNvCxnSpPr>
            <a:cxnSpLocks/>
          </p:cNvCxnSpPr>
          <p:nvPr/>
        </p:nvCxnSpPr>
        <p:spPr>
          <a:xfrm flipV="1">
            <a:off x="5405740" y="1636495"/>
            <a:ext cx="249333" cy="370826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B495F7-1BC4-D87E-7E41-D4617625C0D5}"/>
              </a:ext>
            </a:extLst>
          </p:cNvPr>
          <p:cNvCxnSpPr>
            <a:cxnSpLocks/>
          </p:cNvCxnSpPr>
          <p:nvPr/>
        </p:nvCxnSpPr>
        <p:spPr>
          <a:xfrm flipV="1">
            <a:off x="6214770" y="2182091"/>
            <a:ext cx="305102" cy="10535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FADBE4E-4064-A6FC-9F88-2EE022C3333E}"/>
              </a:ext>
            </a:extLst>
          </p:cNvPr>
          <p:cNvCxnSpPr>
            <a:cxnSpLocks/>
          </p:cNvCxnSpPr>
          <p:nvPr/>
        </p:nvCxnSpPr>
        <p:spPr>
          <a:xfrm flipV="1">
            <a:off x="6611968" y="1945690"/>
            <a:ext cx="236885" cy="26675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DC5DD4-8024-328C-F83F-B36392058CB6}"/>
              </a:ext>
            </a:extLst>
          </p:cNvPr>
          <p:cNvCxnSpPr>
            <a:cxnSpLocks/>
          </p:cNvCxnSpPr>
          <p:nvPr/>
        </p:nvCxnSpPr>
        <p:spPr>
          <a:xfrm flipV="1">
            <a:off x="6972379" y="1599960"/>
            <a:ext cx="262687" cy="41413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49662F0-EB9F-7A4D-0FF2-AEDA9545BE10}"/>
              </a:ext>
            </a:extLst>
          </p:cNvPr>
          <p:cNvCxnSpPr>
            <a:cxnSpLocks/>
          </p:cNvCxnSpPr>
          <p:nvPr/>
        </p:nvCxnSpPr>
        <p:spPr>
          <a:xfrm flipV="1">
            <a:off x="7773601" y="1655955"/>
            <a:ext cx="215809" cy="351366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7083EA5-35E0-5E5C-E379-384315C74BD6}"/>
              </a:ext>
            </a:extLst>
          </p:cNvPr>
          <p:cNvCxnSpPr>
            <a:cxnSpLocks/>
          </p:cNvCxnSpPr>
          <p:nvPr/>
        </p:nvCxnSpPr>
        <p:spPr>
          <a:xfrm flipV="1">
            <a:off x="8147461" y="1655026"/>
            <a:ext cx="221368" cy="359064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07B32E-4C61-E089-2714-452EF0398F9F}"/>
              </a:ext>
            </a:extLst>
          </p:cNvPr>
          <p:cNvCxnSpPr>
            <a:cxnSpLocks/>
          </p:cNvCxnSpPr>
          <p:nvPr/>
        </p:nvCxnSpPr>
        <p:spPr>
          <a:xfrm flipV="1">
            <a:off x="8520568" y="1646916"/>
            <a:ext cx="195877" cy="419539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82D762C-B6BD-A584-B2B3-671F3CB7DB50}"/>
              </a:ext>
            </a:extLst>
          </p:cNvPr>
          <p:cNvCxnSpPr>
            <a:cxnSpLocks/>
          </p:cNvCxnSpPr>
          <p:nvPr/>
        </p:nvCxnSpPr>
        <p:spPr>
          <a:xfrm>
            <a:off x="4716016" y="3390946"/>
            <a:ext cx="144016" cy="186682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09DAEA1-9FD8-14D4-9FA9-148EB62FCAE0}"/>
              </a:ext>
            </a:extLst>
          </p:cNvPr>
          <p:cNvCxnSpPr>
            <a:cxnSpLocks/>
          </p:cNvCxnSpPr>
          <p:nvPr/>
        </p:nvCxnSpPr>
        <p:spPr>
          <a:xfrm>
            <a:off x="8394793" y="3577628"/>
            <a:ext cx="177987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51A9026-3C38-0215-090F-156BA9A13F27}"/>
              </a:ext>
            </a:extLst>
          </p:cNvPr>
          <p:cNvCxnSpPr>
            <a:cxnSpLocks/>
          </p:cNvCxnSpPr>
          <p:nvPr/>
        </p:nvCxnSpPr>
        <p:spPr>
          <a:xfrm>
            <a:off x="5808676" y="3390946"/>
            <a:ext cx="295529" cy="11119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2C671D-0E3A-5351-5AB4-3A3EF551A59E}"/>
              </a:ext>
            </a:extLst>
          </p:cNvPr>
          <p:cNvCxnSpPr>
            <a:cxnSpLocks/>
          </p:cNvCxnSpPr>
          <p:nvPr/>
        </p:nvCxnSpPr>
        <p:spPr>
          <a:xfrm flipV="1">
            <a:off x="7016077" y="3415640"/>
            <a:ext cx="105238" cy="370998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344A013-A6B2-DAA3-DD23-1D287F67E972}"/>
              </a:ext>
            </a:extLst>
          </p:cNvPr>
          <p:cNvCxnSpPr>
            <a:cxnSpLocks/>
          </p:cNvCxnSpPr>
          <p:nvPr/>
        </p:nvCxnSpPr>
        <p:spPr>
          <a:xfrm>
            <a:off x="6051064" y="3559579"/>
            <a:ext cx="249128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41D713D-8665-7CAB-A6E2-6B4C048CAA09}"/>
              </a:ext>
            </a:extLst>
          </p:cNvPr>
          <p:cNvCxnSpPr>
            <a:cxnSpLocks/>
          </p:cNvCxnSpPr>
          <p:nvPr/>
        </p:nvCxnSpPr>
        <p:spPr>
          <a:xfrm>
            <a:off x="6300192" y="3710139"/>
            <a:ext cx="270552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9C07338-C398-9C3D-4148-F6C31602A1F0}"/>
              </a:ext>
            </a:extLst>
          </p:cNvPr>
          <p:cNvCxnSpPr>
            <a:cxnSpLocks/>
          </p:cNvCxnSpPr>
          <p:nvPr/>
        </p:nvCxnSpPr>
        <p:spPr>
          <a:xfrm>
            <a:off x="8147461" y="3441877"/>
            <a:ext cx="177987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E46BDBB-C11C-74BC-1A72-E256C082397C}"/>
              </a:ext>
            </a:extLst>
          </p:cNvPr>
          <p:cNvCxnSpPr>
            <a:cxnSpLocks/>
          </p:cNvCxnSpPr>
          <p:nvPr/>
        </p:nvCxnSpPr>
        <p:spPr>
          <a:xfrm>
            <a:off x="8618506" y="3739616"/>
            <a:ext cx="177987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91CD25C-4C33-C7C5-2902-300E76E3FF7E}"/>
              </a:ext>
            </a:extLst>
          </p:cNvPr>
          <p:cNvCxnSpPr>
            <a:cxnSpLocks/>
          </p:cNvCxnSpPr>
          <p:nvPr/>
        </p:nvCxnSpPr>
        <p:spPr>
          <a:xfrm flipV="1">
            <a:off x="7242756" y="3688211"/>
            <a:ext cx="158368" cy="311008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57A3455-21EF-15BF-7DE5-34487A77D169}"/>
              </a:ext>
            </a:extLst>
          </p:cNvPr>
          <p:cNvCxnSpPr>
            <a:cxnSpLocks/>
          </p:cNvCxnSpPr>
          <p:nvPr/>
        </p:nvCxnSpPr>
        <p:spPr>
          <a:xfrm flipV="1">
            <a:off x="7443381" y="3918497"/>
            <a:ext cx="241226" cy="241042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B676476-C8B2-D4AB-9F33-04E44153306E}"/>
              </a:ext>
            </a:extLst>
          </p:cNvPr>
          <p:cNvCxnSpPr>
            <a:cxnSpLocks/>
          </p:cNvCxnSpPr>
          <p:nvPr/>
        </p:nvCxnSpPr>
        <p:spPr>
          <a:xfrm>
            <a:off x="4986622" y="3486040"/>
            <a:ext cx="144016" cy="186682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E168CE6-F546-D898-A23B-A2237068657E}"/>
              </a:ext>
            </a:extLst>
          </p:cNvPr>
          <p:cNvCxnSpPr>
            <a:cxnSpLocks/>
          </p:cNvCxnSpPr>
          <p:nvPr/>
        </p:nvCxnSpPr>
        <p:spPr>
          <a:xfrm>
            <a:off x="5209288" y="3552934"/>
            <a:ext cx="196452" cy="204356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19470B-ABF6-6572-490F-47598FD241E0}"/>
              </a:ext>
            </a:extLst>
          </p:cNvPr>
          <p:cNvGrpSpPr/>
          <p:nvPr/>
        </p:nvGrpSpPr>
        <p:grpSpPr>
          <a:xfrm>
            <a:off x="179512" y="3202519"/>
            <a:ext cx="4010925" cy="1025415"/>
            <a:chOff x="-16903" y="3538750"/>
            <a:chExt cx="4500993" cy="11507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26BEA0D-BDAA-5A42-D67D-1AB7DAE72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4491" y="3538750"/>
              <a:ext cx="2689599" cy="115070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A86CD7-931B-FF75-E79F-2CA0CB1F0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6903" y="3539190"/>
              <a:ext cx="1833884" cy="1141852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4BC75D2-A6B8-E62A-2932-49EB1B9702E2}"/>
              </a:ext>
            </a:extLst>
          </p:cNvPr>
          <p:cNvSpPr txBox="1"/>
          <p:nvPr/>
        </p:nvSpPr>
        <p:spPr>
          <a:xfrm>
            <a:off x="457199" y="4269439"/>
            <a:ext cx="2962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Reference values: total static, dynamic and HOM power per caity</a:t>
            </a:r>
          </a:p>
        </p:txBody>
      </p:sp>
    </p:spTree>
    <p:extLst>
      <p:ext uri="{BB962C8B-B14F-4D97-AF65-F5344CB8AC3E}">
        <p14:creationId xmlns:p14="http://schemas.microsoft.com/office/powerpoint/2010/main" val="115118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CEFC39CF-C476-75F2-8194-5247FADC0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626" y="2876150"/>
            <a:ext cx="4872366" cy="162412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CAF766-7CE5-9110-FC0B-754E40D820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49"/>
            <a:ext cx="3622737" cy="3210989"/>
          </a:xfrm>
        </p:spPr>
        <p:txBody>
          <a:bodyPr/>
          <a:lstStyle/>
          <a:p>
            <a:r>
              <a:rPr lang="en-GB" sz="2000" dirty="0"/>
              <a:t>Higher frequencies?</a:t>
            </a:r>
          </a:p>
          <a:p>
            <a:pPr lvl="1"/>
            <a:r>
              <a:rPr lang="en-GB" sz="1600" dirty="0"/>
              <a:t>Reduced dynamic losses</a:t>
            </a:r>
          </a:p>
          <a:p>
            <a:pPr lvl="1"/>
            <a:r>
              <a:rPr lang="en-GB" sz="1600" dirty="0"/>
              <a:t>Negligible effect on HOM power/cav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NLSF cavity considering different numbers of cells and operating frequency</a:t>
            </a:r>
          </a:p>
        </p:txBody>
      </p:sp>
      <p:pic>
        <p:nvPicPr>
          <p:cNvPr id="13" name="Picture 12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375A4D96-9E43-6ABB-727A-DF1A4E55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072664"/>
            <a:ext cx="4852392" cy="1617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3CC20C-6937-A852-B223-B1DDC0172F7F}"/>
              </a:ext>
            </a:extLst>
          </p:cNvPr>
          <p:cNvSpPr txBox="1"/>
          <p:nvPr/>
        </p:nvSpPr>
        <p:spPr>
          <a:xfrm>
            <a:off x="4428769" y="2607687"/>
            <a:ext cx="47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higher-order mode (HOM) figures of merit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68700-FE68-F1D0-0175-6F88B1D17096}"/>
              </a:ext>
            </a:extLst>
          </p:cNvPr>
          <p:cNvSpPr txBox="1"/>
          <p:nvPr/>
        </p:nvSpPr>
        <p:spPr>
          <a:xfrm>
            <a:off x="4329904" y="4350841"/>
            <a:ext cx="48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2FDE40-1FF8-B482-4056-84CB7805DEE1}"/>
              </a:ext>
            </a:extLst>
          </p:cNvPr>
          <p:cNvSpPr/>
          <p:nvPr/>
        </p:nvSpPr>
        <p:spPr>
          <a:xfrm>
            <a:off x="7596336" y="1563638"/>
            <a:ext cx="1368152" cy="1135529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57669-BE90-247D-DE41-F91DBBC51656}"/>
              </a:ext>
            </a:extLst>
          </p:cNvPr>
          <p:cNvSpPr/>
          <p:nvPr/>
        </p:nvSpPr>
        <p:spPr>
          <a:xfrm>
            <a:off x="5729038" y="3361843"/>
            <a:ext cx="866773" cy="109302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9CEC5CA8-075D-08A9-05B4-A8FB1BFF0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626" y="2868199"/>
            <a:ext cx="4872366" cy="162412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CAF766-7CE5-9110-FC0B-754E40D820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49"/>
            <a:ext cx="3622737" cy="3210989"/>
          </a:xfrm>
        </p:spPr>
        <p:txBody>
          <a:bodyPr/>
          <a:lstStyle/>
          <a:p>
            <a:r>
              <a:rPr lang="en-GB" sz="2000" dirty="0"/>
              <a:t>Higher frequencies?</a:t>
            </a:r>
          </a:p>
          <a:p>
            <a:pPr lvl="1"/>
            <a:r>
              <a:rPr lang="en-GB" sz="1600" dirty="0"/>
              <a:t>Reduced dynamic losses</a:t>
            </a:r>
          </a:p>
          <a:p>
            <a:pPr lvl="1"/>
            <a:r>
              <a:rPr lang="en-GB" sz="1600" dirty="0"/>
              <a:t>Negligible effect on HOM power/cav</a:t>
            </a:r>
          </a:p>
          <a:p>
            <a:pPr lvl="1"/>
            <a:endParaRPr lang="en-GB" sz="1600" dirty="0"/>
          </a:p>
          <a:p>
            <a:r>
              <a:rPr lang="en-GB" sz="2000" dirty="0"/>
              <a:t>More cavity cells?</a:t>
            </a:r>
          </a:p>
          <a:p>
            <a:pPr lvl="1"/>
            <a:r>
              <a:rPr lang="en-GB" sz="1600" dirty="0"/>
              <a:t>No effect on dynamic losses</a:t>
            </a:r>
          </a:p>
          <a:p>
            <a:pPr lvl="1"/>
            <a:r>
              <a:rPr lang="en-GB" sz="1600" dirty="0"/>
              <a:t>Increased HOM power/cav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NLSF cavity considering different numbers of cells and operating frequency</a:t>
            </a:r>
          </a:p>
        </p:txBody>
      </p:sp>
      <p:pic>
        <p:nvPicPr>
          <p:cNvPr id="13" name="Picture 12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375A4D96-9E43-6ABB-727A-DF1A4E55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072664"/>
            <a:ext cx="4852392" cy="1617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3CC20C-6937-A852-B223-B1DDC0172F7F}"/>
              </a:ext>
            </a:extLst>
          </p:cNvPr>
          <p:cNvSpPr txBox="1"/>
          <p:nvPr/>
        </p:nvSpPr>
        <p:spPr>
          <a:xfrm>
            <a:off x="4428769" y="2607687"/>
            <a:ext cx="47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higher-order mode (HOM) figures of merit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68700-FE68-F1D0-0175-6F88B1D17096}"/>
              </a:ext>
            </a:extLst>
          </p:cNvPr>
          <p:cNvSpPr txBox="1"/>
          <p:nvPr/>
        </p:nvSpPr>
        <p:spPr>
          <a:xfrm>
            <a:off x="4329904" y="4350841"/>
            <a:ext cx="48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2FDE40-1FF8-B482-4056-84CB7805DEE1}"/>
              </a:ext>
            </a:extLst>
          </p:cNvPr>
          <p:cNvSpPr/>
          <p:nvPr/>
        </p:nvSpPr>
        <p:spPr>
          <a:xfrm>
            <a:off x="7596336" y="1563638"/>
            <a:ext cx="1368152" cy="1135529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F16F91-596F-E396-BB1F-D64AC6AED408}"/>
              </a:ext>
            </a:extLst>
          </p:cNvPr>
          <p:cNvSpPr/>
          <p:nvPr/>
        </p:nvSpPr>
        <p:spPr>
          <a:xfrm>
            <a:off x="8028384" y="3339985"/>
            <a:ext cx="866773" cy="109302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57669-BE90-247D-DE41-F91DBBC51656}"/>
              </a:ext>
            </a:extLst>
          </p:cNvPr>
          <p:cNvSpPr/>
          <p:nvPr/>
        </p:nvSpPr>
        <p:spPr>
          <a:xfrm>
            <a:off x="5724128" y="3354992"/>
            <a:ext cx="866773" cy="109302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4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EE384-5D67-3218-1844-F23E01AF0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8DEA6-2654-59C5-60E4-EC88733D6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EBF7B5-7B5D-5F8A-1255-90BF852F1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143125"/>
            <a:ext cx="6781800" cy="857250"/>
          </a:xfrm>
        </p:spPr>
        <p:txBody>
          <a:bodyPr/>
          <a:lstStyle/>
          <a:p>
            <a:r>
              <a:rPr lang="en-GB" dirty="0"/>
              <a:t>Preliminary Study of Damped Cavities and Comparison to Transverse Impedance Threshold</a:t>
            </a:r>
          </a:p>
        </p:txBody>
      </p:sp>
    </p:spTree>
    <p:extLst>
      <p:ext uri="{BB962C8B-B14F-4D97-AF65-F5344CB8AC3E}">
        <p14:creationId xmlns:p14="http://schemas.microsoft.com/office/powerpoint/2010/main" val="2583107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B3DF3-78C3-D75C-5CD9-F0C012627F8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49"/>
            <a:ext cx="2552496" cy="3311625"/>
          </a:xfrm>
        </p:spPr>
        <p:txBody>
          <a:bodyPr/>
          <a:lstStyle/>
          <a:p>
            <a:r>
              <a:rPr lang="en-GB" sz="2000" dirty="0"/>
              <a:t>A double quarter wave (DQW) coupler was optimised independently</a:t>
            </a:r>
          </a:p>
          <a:p>
            <a:endParaRPr lang="en-GB" sz="2000" dirty="0"/>
          </a:p>
          <a:p>
            <a:r>
              <a:rPr lang="en-GB" sz="2000" dirty="0"/>
              <a:t>Further optimisation in a cavity+HOM coupler+FPC assembly required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EE384-5D67-3218-1844-F23E01AF0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8DEA6-2654-59C5-60E4-EC88733D6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EBF7B5-7B5D-5F8A-1255-90BF852F1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HOM coupler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DE9D0F4-2CC2-F658-20B3-A595830DCF7D}"/>
              </a:ext>
            </a:extLst>
          </p:cNvPr>
          <p:cNvGrpSpPr/>
          <p:nvPr/>
        </p:nvGrpSpPr>
        <p:grpSpPr>
          <a:xfrm>
            <a:off x="4774246" y="1131591"/>
            <a:ext cx="4238351" cy="3480584"/>
            <a:chOff x="4774246" y="1131591"/>
            <a:chExt cx="4238351" cy="3480584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F78822B-5EE8-FE7B-A728-3FDA92FCC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4246" y="1131591"/>
              <a:ext cx="4238351" cy="2833740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B3B22C3-592D-DA78-F8EA-6BB1881F52D7}"/>
                </a:ext>
              </a:extLst>
            </p:cNvPr>
            <p:cNvSpPr txBox="1"/>
            <p:nvPr/>
          </p:nvSpPr>
          <p:spPr>
            <a:xfrm>
              <a:off x="5024539" y="3965844"/>
              <a:ext cx="37874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Transmission curves of tuned DQW HOM coupler and longitudinal and transverse impedance of NLSF cavity.</a:t>
              </a:r>
              <a:endParaRPr lang="en-US" sz="12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81F3222-1A9A-BE7A-7ED9-1D1F1F8E1BAA}"/>
              </a:ext>
            </a:extLst>
          </p:cNvPr>
          <p:cNvGrpSpPr/>
          <p:nvPr/>
        </p:nvGrpSpPr>
        <p:grpSpPr>
          <a:xfrm>
            <a:off x="3041903" y="1579091"/>
            <a:ext cx="2027669" cy="2752247"/>
            <a:chOff x="3041903" y="1579091"/>
            <a:chExt cx="2027669" cy="27522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4EA6229-4CE0-AA2F-450F-3F49F8A59AB2}"/>
                </a:ext>
              </a:extLst>
            </p:cNvPr>
            <p:cNvGrpSpPr/>
            <p:nvPr/>
          </p:nvGrpSpPr>
          <p:grpSpPr>
            <a:xfrm>
              <a:off x="3117786" y="1579091"/>
              <a:ext cx="1951786" cy="1951785"/>
              <a:chOff x="3117786" y="1579091"/>
              <a:chExt cx="1951786" cy="1951785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E67AE504-74F4-148B-16C9-180EEA413E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7786" y="1579091"/>
                <a:ext cx="1951786" cy="1951785"/>
              </a:xfrm>
              <a:prstGeom prst="rect">
                <a:avLst/>
              </a:prstGeom>
            </p:spPr>
          </p:pic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4AFAA73E-26CF-5D27-41FF-E508279E4FC6}"/>
                  </a:ext>
                </a:extLst>
              </p:cNvPr>
              <p:cNvGrpSpPr/>
              <p:nvPr/>
            </p:nvGrpSpPr>
            <p:grpSpPr>
              <a:xfrm>
                <a:off x="3505013" y="1910681"/>
                <a:ext cx="275634" cy="304094"/>
                <a:chOff x="1055621" y="2300370"/>
                <a:chExt cx="554215" cy="611439"/>
              </a:xfrm>
            </p:grpSpPr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8B5A92C-51A1-3644-6284-FD25428D2001}"/>
                    </a:ext>
                  </a:extLst>
                </p:cNvPr>
                <p:cNvSpPr txBox="1"/>
                <p:nvPr/>
              </p:nvSpPr>
              <p:spPr>
                <a:xfrm>
                  <a:off x="1055621" y="2300370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2</a:t>
                  </a:r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705AD9C0-D7E0-4033-249E-B18A625BF6F3}"/>
                    </a:ext>
                  </a:extLst>
                </p:cNvPr>
                <p:cNvSpPr/>
                <p:nvPr/>
              </p:nvSpPr>
              <p:spPr>
                <a:xfrm>
                  <a:off x="1055621" y="2357594"/>
                  <a:ext cx="554215" cy="55421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D88FAFF0-3A53-3DD0-364D-ECC25005EE2C}"/>
                  </a:ext>
                </a:extLst>
              </p:cNvPr>
              <p:cNvGrpSpPr/>
              <p:nvPr/>
            </p:nvGrpSpPr>
            <p:grpSpPr>
              <a:xfrm>
                <a:off x="4489202" y="1910681"/>
                <a:ext cx="289964" cy="348960"/>
                <a:chOff x="1029685" y="2232380"/>
                <a:chExt cx="583028" cy="701651"/>
              </a:xfrm>
            </p:grpSpPr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36C7777-F23E-5AE7-2880-F262C866443B}"/>
                    </a:ext>
                  </a:extLst>
                </p:cNvPr>
                <p:cNvSpPr txBox="1"/>
                <p:nvPr/>
              </p:nvSpPr>
              <p:spPr>
                <a:xfrm>
                  <a:off x="1029685" y="2232380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1</a:t>
                  </a:r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1F39D714-ADC0-5D37-8676-0A1FE5E393B4}"/>
                    </a:ext>
                  </a:extLst>
                </p:cNvPr>
                <p:cNvSpPr/>
                <p:nvPr/>
              </p:nvSpPr>
              <p:spPr>
                <a:xfrm>
                  <a:off x="1058498" y="2379816"/>
                  <a:ext cx="554215" cy="55421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E126C9C1-3DB7-A3B9-B1C5-7B3B68101630}"/>
                  </a:ext>
                </a:extLst>
              </p:cNvPr>
              <p:cNvGrpSpPr/>
              <p:nvPr/>
            </p:nvGrpSpPr>
            <p:grpSpPr>
              <a:xfrm>
                <a:off x="3117786" y="3186488"/>
                <a:ext cx="275930" cy="320469"/>
                <a:chOff x="1055026" y="2267445"/>
                <a:chExt cx="554810" cy="644364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B0F2D31-BA68-3DF2-2D8E-1C3F9245E18B}"/>
                    </a:ext>
                  </a:extLst>
                </p:cNvPr>
                <p:cNvSpPr txBox="1"/>
                <p:nvPr/>
              </p:nvSpPr>
              <p:spPr>
                <a:xfrm>
                  <a:off x="1055026" y="2267445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3</a:t>
                  </a:r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03706A6C-79EB-F68D-BD51-3179DA6CADFB}"/>
                    </a:ext>
                  </a:extLst>
                </p:cNvPr>
                <p:cNvSpPr/>
                <p:nvPr/>
              </p:nvSpPr>
              <p:spPr>
                <a:xfrm>
                  <a:off x="1055621" y="2357594"/>
                  <a:ext cx="554215" cy="55421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7172FBB-A57A-FB2F-2A2D-7951B1CCE5F6}"/>
                </a:ext>
              </a:extLst>
            </p:cNvPr>
            <p:cNvSpPr txBox="1"/>
            <p:nvPr/>
          </p:nvSpPr>
          <p:spPr>
            <a:xfrm>
              <a:off x="3041903" y="3685007"/>
              <a:ext cx="18436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Simulation model for the Double Quarter Wave (DQW) HOM Coupler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4577CFE-F6ED-C2AF-D6A4-A0BDFAFABA7D}"/>
              </a:ext>
            </a:extLst>
          </p:cNvPr>
          <p:cNvSpPr/>
          <p:nvPr/>
        </p:nvSpPr>
        <p:spPr>
          <a:xfrm>
            <a:off x="6314039" y="1178169"/>
            <a:ext cx="1382161" cy="240169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1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B3DF3-78C3-D75C-5CD9-F0C012627F8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6350"/>
            <a:ext cx="3754441" cy="2497694"/>
          </a:xfrm>
        </p:spPr>
        <p:txBody>
          <a:bodyPr/>
          <a:lstStyle/>
          <a:p>
            <a:r>
              <a:rPr lang="en-GB" sz="2000" dirty="0"/>
              <a:t>The NLSF is compared to the TESLA cavity</a:t>
            </a:r>
          </a:p>
          <a:p>
            <a:endParaRPr lang="en-GB" sz="2000" dirty="0"/>
          </a:p>
          <a:p>
            <a:r>
              <a:rPr lang="en-GB" sz="2000" dirty="0"/>
              <a:t>ERL [3] cavity geometry is included in the comparison because of the beampipe expansion at one end</a:t>
            </a:r>
          </a:p>
          <a:p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EE384-5D67-3218-1844-F23E01AF0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8DEA6-2654-59C5-60E4-EC88733D6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EBF7B5-7B5D-5F8A-1255-90BF852F1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setup: Cavity + FPC + HOM coupler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D206BC1-4B48-BCE2-6E4C-A2778F1775FD}"/>
              </a:ext>
            </a:extLst>
          </p:cNvPr>
          <p:cNvGrpSpPr/>
          <p:nvPr/>
        </p:nvGrpSpPr>
        <p:grpSpPr>
          <a:xfrm>
            <a:off x="7300174" y="3774044"/>
            <a:ext cx="629211" cy="1057708"/>
            <a:chOff x="184817" y="4498839"/>
            <a:chExt cx="1106575" cy="18601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B5CE70-8289-AEAF-256F-0E6A43393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257" y="4579024"/>
              <a:ext cx="383483" cy="112701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38D842-7F5D-BB92-5F4A-105159BEEEA8}"/>
                </a:ext>
              </a:extLst>
            </p:cNvPr>
            <p:cNvSpPr txBox="1"/>
            <p:nvPr/>
          </p:nvSpPr>
          <p:spPr>
            <a:xfrm>
              <a:off x="187027" y="5763594"/>
              <a:ext cx="1104365" cy="595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u="sng" dirty="0"/>
                <a:t>TTF-III FPC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A947611-6B5C-425A-1951-8E92211C1EE9}"/>
                </a:ext>
              </a:extLst>
            </p:cNvPr>
            <p:cNvSpPr/>
            <p:nvPr/>
          </p:nvSpPr>
          <p:spPr>
            <a:xfrm>
              <a:off x="184817" y="4498839"/>
              <a:ext cx="1104364" cy="1860160"/>
            </a:xfrm>
            <a:prstGeom prst="rect">
              <a:avLst/>
            </a:prstGeom>
            <a:noFill/>
            <a:ln>
              <a:solidFill>
                <a:srgbClr val="FFC91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u="sng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F74D23-1124-EE2E-5801-2D80B4AC2F65}"/>
              </a:ext>
            </a:extLst>
          </p:cNvPr>
          <p:cNvGrpSpPr/>
          <p:nvPr/>
        </p:nvGrpSpPr>
        <p:grpSpPr>
          <a:xfrm>
            <a:off x="6018087" y="3651870"/>
            <a:ext cx="1048902" cy="1209786"/>
            <a:chOff x="1021988" y="6598442"/>
            <a:chExt cx="1844673" cy="21276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592C95E-87F3-2003-2D76-05D2C864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03458" y="6647501"/>
              <a:ext cx="1244353" cy="12443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9A18CD-3386-9555-9C8A-FD1CCD5D5A21}"/>
                </a:ext>
              </a:extLst>
            </p:cNvPr>
            <p:cNvSpPr txBox="1"/>
            <p:nvPr/>
          </p:nvSpPr>
          <p:spPr>
            <a:xfrm>
              <a:off x="1021988" y="7914139"/>
              <a:ext cx="1844673" cy="811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u="sng" dirty="0"/>
                <a:t>Double Quarter Wave (DQW) HOM Coupler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D8B3AB-62B2-17D3-A7CA-DCC67810AACC}"/>
                </a:ext>
              </a:extLst>
            </p:cNvPr>
            <p:cNvSpPr/>
            <p:nvPr/>
          </p:nvSpPr>
          <p:spPr>
            <a:xfrm>
              <a:off x="1021988" y="6598442"/>
              <a:ext cx="1747733" cy="2127612"/>
            </a:xfrm>
            <a:prstGeom prst="rect">
              <a:avLst/>
            </a:prstGeom>
            <a:noFill/>
            <a:ln>
              <a:solidFill>
                <a:srgbClr val="FE7F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u="sng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5ABED9C-BE7D-9878-F4AD-B7BB4D14155E}"/>
              </a:ext>
            </a:extLst>
          </p:cNvPr>
          <p:cNvGrpSpPr/>
          <p:nvPr/>
        </p:nvGrpSpPr>
        <p:grpSpPr>
          <a:xfrm>
            <a:off x="4283968" y="1093103"/>
            <a:ext cx="4534680" cy="1659887"/>
            <a:chOff x="4283968" y="1093103"/>
            <a:chExt cx="4534680" cy="165988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DDBD66-CE4F-9866-982E-C3DB6B5D4244}"/>
                </a:ext>
              </a:extLst>
            </p:cNvPr>
            <p:cNvSpPr txBox="1"/>
            <p:nvPr/>
          </p:nvSpPr>
          <p:spPr>
            <a:xfrm>
              <a:off x="4643768" y="2291325"/>
              <a:ext cx="1046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/>
                <a:t>Left end group: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1 FPC (TTF-III)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1 DQW coupler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A62B8E-356E-73D4-593D-483F9CCDC4B3}"/>
                </a:ext>
              </a:extLst>
            </p:cNvPr>
            <p:cNvSpPr txBox="1"/>
            <p:nvPr/>
          </p:nvSpPr>
          <p:spPr>
            <a:xfrm>
              <a:off x="7672509" y="2348990"/>
              <a:ext cx="10467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/>
                <a:t>Right end group: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1 DQW coupler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5D1CBE-CC31-51FE-2A7C-C417BE5FA8C4}"/>
                </a:ext>
              </a:extLst>
            </p:cNvPr>
            <p:cNvGrpSpPr/>
            <p:nvPr/>
          </p:nvGrpSpPr>
          <p:grpSpPr>
            <a:xfrm>
              <a:off x="4283968" y="1093103"/>
              <a:ext cx="4534680" cy="1229320"/>
              <a:chOff x="-601251" y="432522"/>
              <a:chExt cx="12421888" cy="330248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8BD3851-2664-861C-EC78-9BF5CEE5F5E2}"/>
                  </a:ext>
                </a:extLst>
              </p:cNvPr>
              <p:cNvGrpSpPr/>
              <p:nvPr/>
            </p:nvGrpSpPr>
            <p:grpSpPr>
              <a:xfrm>
                <a:off x="472137" y="1844824"/>
                <a:ext cx="11348500" cy="1890187"/>
                <a:chOff x="2150137" y="1144857"/>
                <a:chExt cx="7611328" cy="1267730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DDE1B014-1D08-62C1-1F37-97FE1D854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50137" y="1144857"/>
                  <a:ext cx="7611328" cy="1267730"/>
                </a:xfrm>
                <a:prstGeom prst="rect">
                  <a:avLst/>
                </a:prstGeom>
              </p:spPr>
            </p:pic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AD74762-6D4D-CB73-8ACA-6401245AA938}"/>
                    </a:ext>
                  </a:extLst>
                </p:cNvPr>
                <p:cNvSpPr/>
                <p:nvPr/>
              </p:nvSpPr>
              <p:spPr>
                <a:xfrm>
                  <a:off x="3103896" y="1144858"/>
                  <a:ext cx="306768" cy="552353"/>
                </a:xfrm>
                <a:prstGeom prst="rect">
                  <a:avLst/>
                </a:prstGeom>
                <a:noFill/>
                <a:ln>
                  <a:solidFill>
                    <a:srgbClr val="FFC91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u="sng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BB55C498-CDBC-790A-F851-534702F8BDE4}"/>
                    </a:ext>
                  </a:extLst>
                </p:cNvPr>
                <p:cNvSpPr/>
                <p:nvPr/>
              </p:nvSpPr>
              <p:spPr>
                <a:xfrm>
                  <a:off x="8418674" y="1730895"/>
                  <a:ext cx="552183" cy="644213"/>
                </a:xfrm>
                <a:prstGeom prst="rect">
                  <a:avLst/>
                </a:prstGeom>
                <a:noFill/>
                <a:ln>
                  <a:solidFill>
                    <a:srgbClr val="FE7F6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u="sng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D7F21E5-2DB8-8A17-6941-331F1D0993F3}"/>
                    </a:ext>
                  </a:extLst>
                </p:cNvPr>
                <p:cNvSpPr/>
                <p:nvPr/>
              </p:nvSpPr>
              <p:spPr>
                <a:xfrm>
                  <a:off x="2836940" y="1793202"/>
                  <a:ext cx="612090" cy="520553"/>
                </a:xfrm>
                <a:prstGeom prst="rect">
                  <a:avLst/>
                </a:prstGeom>
                <a:noFill/>
                <a:ln>
                  <a:solidFill>
                    <a:srgbClr val="FE7F6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u="sng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51EA705-30BB-219E-7072-998344242973}"/>
                  </a:ext>
                </a:extLst>
              </p:cNvPr>
              <p:cNvSpPr txBox="1"/>
              <p:nvPr/>
            </p:nvSpPr>
            <p:spPr>
              <a:xfrm>
                <a:off x="4770037" y="1119723"/>
                <a:ext cx="3859664" cy="744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NLSF, TESLA</a:t>
                </a:r>
              </a:p>
            </p:txBody>
          </p: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0BDA7A4B-3416-B323-C736-2A30CFD27CC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-32336" y="2208777"/>
                <a:ext cx="833378" cy="386020"/>
              </a:xfrm>
              <a:prstGeom prst="bentConnector3">
                <a:avLst>
                  <a:gd name="adj1" fmla="val 100472"/>
                </a:avLst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DE1D782-D788-D226-B60B-DE7D33BA208F}"/>
                  </a:ext>
                </a:extLst>
              </p:cNvPr>
              <p:cNvSpPr txBox="1"/>
              <p:nvPr/>
            </p:nvSpPr>
            <p:spPr>
              <a:xfrm>
                <a:off x="-601251" y="432522"/>
                <a:ext cx="2251561" cy="1570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/>
                  <a:t>Waveguide ports boundary condition</a:t>
                </a:r>
                <a:endParaRPr lang="en-GB" sz="8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1DADBEC-A624-691C-BC70-A2A4A19AF882}"/>
              </a:ext>
            </a:extLst>
          </p:cNvPr>
          <p:cNvGrpSpPr/>
          <p:nvPr/>
        </p:nvGrpSpPr>
        <p:grpSpPr>
          <a:xfrm>
            <a:off x="4444196" y="2571750"/>
            <a:ext cx="4496729" cy="1426037"/>
            <a:chOff x="4444196" y="2571750"/>
            <a:chExt cx="4496729" cy="142603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9D56FB1-7FCA-20C4-1149-1E1386463B44}"/>
                </a:ext>
              </a:extLst>
            </p:cNvPr>
            <p:cNvGrpSpPr/>
            <p:nvPr/>
          </p:nvGrpSpPr>
          <p:grpSpPr>
            <a:xfrm>
              <a:off x="4499946" y="2571750"/>
              <a:ext cx="4392534" cy="913349"/>
              <a:chOff x="2469288" y="1402887"/>
              <a:chExt cx="11041972" cy="2295986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6FBAE93-FCAF-E591-A2C6-5F1360D44B4A}"/>
                  </a:ext>
                </a:extLst>
              </p:cNvPr>
              <p:cNvGrpSpPr/>
              <p:nvPr/>
            </p:nvGrpSpPr>
            <p:grpSpPr>
              <a:xfrm>
                <a:off x="2469288" y="1897397"/>
                <a:ext cx="11041972" cy="1801476"/>
                <a:chOff x="3445470" y="1484145"/>
                <a:chExt cx="7760402" cy="1266094"/>
              </a:xfrm>
            </p:grpSpPr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534419E5-B1C3-1EFE-0FE8-848501C2A0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45470" y="1484145"/>
                  <a:ext cx="7760402" cy="1266094"/>
                </a:xfrm>
                <a:prstGeom prst="rect">
                  <a:avLst/>
                </a:prstGeom>
              </p:spPr>
            </p:pic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C723EDD0-79EE-E9AE-D94A-B82E79711579}"/>
                    </a:ext>
                  </a:extLst>
                </p:cNvPr>
                <p:cNvSpPr/>
                <p:nvPr/>
              </p:nvSpPr>
              <p:spPr>
                <a:xfrm>
                  <a:off x="4188761" y="2149421"/>
                  <a:ext cx="612091" cy="520552"/>
                </a:xfrm>
                <a:prstGeom prst="rect">
                  <a:avLst/>
                </a:prstGeom>
                <a:noFill/>
                <a:ln>
                  <a:solidFill>
                    <a:srgbClr val="FE7F6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u="sng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AB67DFA-6C3D-0F17-B295-845C91D88801}"/>
                    </a:ext>
                  </a:extLst>
                </p:cNvPr>
                <p:cNvSpPr/>
                <p:nvPr/>
              </p:nvSpPr>
              <p:spPr>
                <a:xfrm>
                  <a:off x="4397406" y="1516811"/>
                  <a:ext cx="306769" cy="552352"/>
                </a:xfrm>
                <a:prstGeom prst="rect">
                  <a:avLst/>
                </a:prstGeom>
                <a:noFill/>
                <a:ln>
                  <a:solidFill>
                    <a:srgbClr val="FFC91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u="sng"/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6C42040-2F62-CB13-7F4E-9B8EDE92D9F0}"/>
                  </a:ext>
                </a:extLst>
              </p:cNvPr>
              <p:cNvSpPr txBox="1"/>
              <p:nvPr/>
            </p:nvSpPr>
            <p:spPr>
              <a:xfrm>
                <a:off x="6115358" y="1402887"/>
                <a:ext cx="5022169" cy="696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ERL-MA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B3D176-07A9-EEC8-CC66-3ED850BFADEF}"/>
                </a:ext>
              </a:extLst>
            </p:cNvPr>
            <p:cNvSpPr txBox="1"/>
            <p:nvPr/>
          </p:nvSpPr>
          <p:spPr>
            <a:xfrm>
              <a:off x="4444196" y="3469478"/>
              <a:ext cx="10403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/>
                <a:t>Left end group: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1 FPC (TTF-III)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2 DQW coupler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D2B1E9-ECB1-F406-1405-6DB7F9F7427C}"/>
                </a:ext>
              </a:extLst>
            </p:cNvPr>
            <p:cNvSpPr txBox="1"/>
            <p:nvPr/>
          </p:nvSpPr>
          <p:spPr>
            <a:xfrm>
              <a:off x="8028384" y="3413012"/>
              <a:ext cx="9125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/>
                <a:t>Right end group:</a:t>
              </a:r>
            </a:p>
            <a:p>
              <a:pPr marL="111125" indent="-111125">
                <a:buFont typeface="Arial" panose="020B0604020202020204" pitchFamily="34" charset="0"/>
                <a:buChar char="•"/>
              </a:pPr>
              <a:r>
                <a:rPr lang="en-GB" sz="800" dirty="0"/>
                <a:t>Beam pipe expansion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1BF82DA-234B-CCEB-7D8D-98D09CFA7F6B}"/>
              </a:ext>
            </a:extLst>
          </p:cNvPr>
          <p:cNvSpPr txBox="1"/>
          <p:nvPr/>
        </p:nvSpPr>
        <p:spPr>
          <a:xfrm>
            <a:off x="116178" y="4046048"/>
            <a:ext cx="43925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[3] V. Shemelin, Optimal choice of cell geometry for a multicell superconducting cavity, Cornell Laboratory for Accelerator-based Sciences and Education (CLASSE), Ithaca, New York 14853, USA, 11 November 2009. https://journals.aps.org/prab/pdf/10.1103/PhysRevSTAB.12.114701.</a:t>
            </a:r>
          </a:p>
        </p:txBody>
      </p:sp>
    </p:spTree>
    <p:extLst>
      <p:ext uri="{BB962C8B-B14F-4D97-AF65-F5344CB8AC3E}">
        <p14:creationId xmlns:p14="http://schemas.microsoft.com/office/powerpoint/2010/main" val="339366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9CAF766-7CE5-9110-FC0B-754E40D820D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199" y="1276350"/>
                <a:ext cx="4690865" cy="1074092"/>
              </a:xfrm>
            </p:spPr>
            <p:txBody>
              <a:bodyPr/>
              <a:lstStyle/>
              <a:p>
                <a:r>
                  <a:rPr lang="en-GB" sz="2000" dirty="0"/>
                  <a:t>The impedance threshold line was calculated for a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4, 1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6, 1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GB" sz="2000" dirty="0"/>
                  <a:t> as was done in [4]. See image below.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9CAF766-7CE5-9110-FC0B-754E40D820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199" y="1276350"/>
                <a:ext cx="4690865" cy="1074092"/>
              </a:xfrm>
              <a:blipFill>
                <a:blip r:embed="rId2"/>
                <a:stretch>
                  <a:fillRect l="-1170" t="-2825" r="-2341"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/>
              <a:t>Transverse HOM impedance plot for analysed cavities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3AC65C-EF51-D213-47B1-318EFF116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79" y="2339109"/>
            <a:ext cx="3412375" cy="193396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356310E-57EB-BD86-414F-35C5C51FD9F0}"/>
              </a:ext>
            </a:extLst>
          </p:cNvPr>
          <p:cNvGrpSpPr/>
          <p:nvPr/>
        </p:nvGrpSpPr>
        <p:grpSpPr>
          <a:xfrm>
            <a:off x="4973746" y="906944"/>
            <a:ext cx="4045834" cy="3825046"/>
            <a:chOff x="2102501" y="803672"/>
            <a:chExt cx="3445190" cy="325718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68E5E35-6C94-AF44-BF19-B7D2F8CFB2B3}"/>
                </a:ext>
              </a:extLst>
            </p:cNvPr>
            <p:cNvSpPr txBox="1"/>
            <p:nvPr/>
          </p:nvSpPr>
          <p:spPr>
            <a:xfrm>
              <a:off x="2140364" y="3629965"/>
              <a:ext cx="3407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Lossy eigenmode and wakefield analysis transverse HOM impedance plot for analysed cavities</a:t>
              </a:r>
            </a:p>
          </p:txBody>
        </p:sp>
        <p:pic>
          <p:nvPicPr>
            <p:cNvPr id="9" name="Content Placeholder 12">
              <a:extLst>
                <a:ext uri="{FF2B5EF4-FFF2-40B4-BE49-F238E27FC236}">
                  <a16:creationId xmlns:a16="http://schemas.microsoft.com/office/drawing/2014/main" id="{BB630436-C588-D23F-1E2D-CC00BE5DD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501" y="803672"/>
              <a:ext cx="3139138" cy="285633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CB27756-2A99-9529-01CE-5B1A8013FBB1}"/>
              </a:ext>
            </a:extLst>
          </p:cNvPr>
          <p:cNvSpPr txBox="1"/>
          <p:nvPr/>
        </p:nvSpPr>
        <p:spPr>
          <a:xfrm>
            <a:off x="168778" y="4258419"/>
            <a:ext cx="45811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i="1" dirty="0"/>
              <a:t>[4] Alexej Grudiev, Transverse stability in RCS and TESLA cavity Preliminary considerations</a:t>
            </a:r>
            <a:endParaRPr lang="en-GB" sz="1000" i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6E71AB-7DEE-3865-941D-9587AAEB413E}"/>
              </a:ext>
            </a:extLst>
          </p:cNvPr>
          <p:cNvSpPr/>
          <p:nvPr/>
        </p:nvSpPr>
        <p:spPr>
          <a:xfrm>
            <a:off x="6948264" y="906945"/>
            <a:ext cx="504056" cy="296095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1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9CAF766-7CE5-9110-FC0B-754E40D820D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57199" y="1169987"/>
                <a:ext cx="4581199" cy="3536157"/>
              </a:xfrm>
            </p:spPr>
            <p:txBody>
              <a:bodyPr/>
              <a:lstStyle/>
              <a:p>
                <a:r>
                  <a:rPr lang="en-GB" sz="1200" dirty="0"/>
                  <a:t>For single-turn regime,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sz="1200" b="1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p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dirty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2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𝐆𝐇</m:t>
                          </m:r>
                          <m:sSup>
                            <m:sSup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𝐳</m:t>
                              </m:r>
                            </m:e>
                            <m:sup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dirty="0" smtClean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2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𝐞𝐱𝐭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200" dirty="0"/>
              </a:p>
              <a:p>
                <a:r>
                  <a:rPr lang="en-GB" sz="1200" dirty="0"/>
                  <a:t>For multi-turn regime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200" i="1" dirty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⊥,</m:t>
                                  </m:r>
                                </m:sub>
                              </m:sSub>
                              <m:r>
                                <a:rPr lang="en-US" sz="1200" b="1" i="1" dirty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p>
                                  <m:r>
                                    <a:rPr lang="en-US" sz="1200" b="1" i="1" dirty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dirty="0" smtClean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200" b="0" i="0" dirty="0">
                              <a:latin typeface="Cambria Math" panose="02040503050406030204" pitchFamily="18" charset="0"/>
                            </a:rPr>
                            <m:t>reshold</m:t>
                          </m:r>
                        </m:sub>
                      </m:sSub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sSup>
                            <m:sSup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  <m:sup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𝐞𝐱𝐭</m:t>
                              </m:r>
                            </m:sub>
                          </m:sSub>
                        </m:den>
                      </m:f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 [</m:t>
                      </m:r>
                      <m:f>
                        <m:f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𝐌</m:t>
                          </m:r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num>
                        <m:den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den>
                      </m:f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𝐆𝐇</m:t>
                      </m:r>
                      <m:sSup>
                        <m:sSup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𝐳</m:t>
                          </m:r>
                        </m:e>
                        <m:sup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dirty="0">
                              <a:latin typeface="Cambria Math" panose="02040503050406030204" pitchFamily="18" charset="0"/>
                            </a:rPr>
                            <m:t>th</m:t>
                          </m:r>
                          <m:r>
                            <m:rPr>
                              <m:sty m:val="p"/>
                            </m:rPr>
                            <a:rPr lang="en-US" sz="1200" b="0" i="0" dirty="0">
                              <a:latin typeface="Cambria Math" panose="02040503050406030204" pitchFamily="18" charset="0"/>
                            </a:rPr>
                            <m:t>reshol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0" dirty="0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1200" b="1" i="0" dirty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2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2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200" dirty="0"/>
              </a:p>
              <a:p>
                <a:pPr marL="0" indent="0">
                  <a:buNone/>
                </a:pPr>
                <a:endParaRPr lang="en-GB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200" dirty="0"/>
              </a:p>
              <a:p>
                <a:r>
                  <a:rPr lang="en-GB" sz="1200" dirty="0">
                    <a:solidFill>
                      <a:schemeClr val="tx1"/>
                    </a:solidFill>
                  </a:rPr>
                  <a:t>The transverse impedance threshold used for comparision is the minimum between the single-turn and multi-turn impedance instead of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GB" sz="1200" dirty="0">
                    <a:solidFill>
                      <a:schemeClr val="tx1"/>
                    </a:solidFill>
                  </a:rPr>
                  <a:t> condition as it provides the most stringent stability limit</a:t>
                </a:r>
              </a:p>
              <a:p>
                <a:endParaRPr lang="en-GB" sz="12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9CAF766-7CE5-9110-FC0B-754E40D820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57199" y="1169987"/>
                <a:ext cx="4581199" cy="3536157"/>
              </a:xfrm>
              <a:blipFill>
                <a:blip r:embed="rId2"/>
                <a:stretch>
                  <a:fillRect t="-3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Transverse impedance stability threshold calculation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C0B86E-0E44-0799-B110-E229786350D9}"/>
              </a:ext>
            </a:extLst>
          </p:cNvPr>
          <p:cNvGrpSpPr/>
          <p:nvPr/>
        </p:nvGrpSpPr>
        <p:grpSpPr>
          <a:xfrm>
            <a:off x="4787919" y="996063"/>
            <a:ext cx="4265900" cy="3803041"/>
            <a:chOff x="4899581" y="931468"/>
            <a:chExt cx="6989325" cy="6230968"/>
          </a:xfrm>
        </p:grpSpPr>
        <p:pic>
          <p:nvPicPr>
            <p:cNvPr id="7" name="Picture 6">
              <a:hlinkClick r:id="rId3"/>
              <a:extLst>
                <a:ext uri="{FF2B5EF4-FFF2-40B4-BE49-F238E27FC236}">
                  <a16:creationId xmlns:a16="http://schemas.microsoft.com/office/drawing/2014/main" id="{A51C32BD-8E9A-DE1A-E4A9-5BAF78575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32904" y="931468"/>
              <a:ext cx="4387854" cy="24779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E3D36AC-0B4E-ECC8-9383-08EA73151E35}"/>
                </a:ext>
              </a:extLst>
            </p:cNvPr>
            <p:cNvSpPr txBox="1"/>
            <p:nvPr/>
          </p:nvSpPr>
          <p:spPr>
            <a:xfrm>
              <a:off x="4899581" y="3431408"/>
              <a:ext cx="6989325" cy="4034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000" i="1" dirty="0"/>
                <a:t>[5] D. Amorim, E. Métral, Working Group 10 (Collective effects) update</a:t>
              </a:r>
              <a:endParaRPr lang="en-GB" sz="1000" i="1" dirty="0"/>
            </a:p>
          </p:txBody>
        </p:sp>
        <p:pic>
          <p:nvPicPr>
            <p:cNvPr id="12" name="Picture 11">
              <a:hlinkClick r:id="rId5"/>
              <a:extLst>
                <a:ext uri="{FF2B5EF4-FFF2-40B4-BE49-F238E27FC236}">
                  <a16:creationId xmlns:a16="http://schemas.microsoft.com/office/drawing/2014/main" id="{29BAC30D-2CFA-3B96-8D24-79A10E63D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61566" y="3856778"/>
              <a:ext cx="4659192" cy="262913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AA31B3-9A00-3788-2554-524AEC00A42E}"/>
                </a:ext>
              </a:extLst>
            </p:cNvPr>
            <p:cNvSpPr txBox="1"/>
            <p:nvPr/>
          </p:nvSpPr>
          <p:spPr>
            <a:xfrm>
              <a:off x="5843586" y="6506889"/>
              <a:ext cx="6045320" cy="6555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000" i="1" dirty="0"/>
                <a:t>[6] Alexej Grudiev, Transverse stability in RCS and TESLA cavity Preliminary considerations</a:t>
              </a:r>
              <a:endParaRPr lang="en-GB" sz="1000" i="1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9CA569F-5DCA-1B61-CD6E-BFE33F447C9D}"/>
              </a:ext>
            </a:extLst>
          </p:cNvPr>
          <p:cNvSpPr/>
          <p:nvPr/>
        </p:nvSpPr>
        <p:spPr>
          <a:xfrm>
            <a:off x="6804248" y="1949624"/>
            <a:ext cx="1368152" cy="43040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4A6578-AA34-EDC3-F372-F1DF0C898658}"/>
              </a:ext>
            </a:extLst>
          </p:cNvPr>
          <p:cNvSpPr/>
          <p:nvPr/>
        </p:nvSpPr>
        <p:spPr>
          <a:xfrm>
            <a:off x="5796136" y="1949624"/>
            <a:ext cx="936104" cy="43040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Comparision of maximum transverse R/Q mode impedance with threshold values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17">
                <a:extLst>
                  <a:ext uri="{FF2B5EF4-FFF2-40B4-BE49-F238E27FC236}">
                    <a16:creationId xmlns:a16="http://schemas.microsoft.com/office/drawing/2014/main" id="{A3CC658E-BC4F-54C4-58F0-BCB2982F0B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9735459"/>
                  </p:ext>
                </p:extLst>
              </p:nvPr>
            </p:nvGraphicFramePr>
            <p:xfrm>
              <a:off x="130900" y="1176433"/>
              <a:ext cx="8905597" cy="2513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8732">
                      <a:extLst>
                        <a:ext uri="{9D8B030D-6E8A-4147-A177-3AD203B41FA5}">
                          <a16:colId xmlns:a16="http://schemas.microsoft.com/office/drawing/2014/main" val="2924150162"/>
                        </a:ext>
                      </a:extLst>
                    </a:gridCol>
                    <a:gridCol w="745538">
                      <a:extLst>
                        <a:ext uri="{9D8B030D-6E8A-4147-A177-3AD203B41FA5}">
                          <a16:colId xmlns:a16="http://schemas.microsoft.com/office/drawing/2014/main" val="3753373820"/>
                        </a:ext>
                      </a:extLst>
                    </a:gridCol>
                    <a:gridCol w="709832">
                      <a:extLst>
                        <a:ext uri="{9D8B030D-6E8A-4147-A177-3AD203B41FA5}">
                          <a16:colId xmlns:a16="http://schemas.microsoft.com/office/drawing/2014/main" val="2835610593"/>
                        </a:ext>
                      </a:extLst>
                    </a:gridCol>
                    <a:gridCol w="892314">
                      <a:extLst>
                        <a:ext uri="{9D8B030D-6E8A-4147-A177-3AD203B41FA5}">
                          <a16:colId xmlns:a16="http://schemas.microsoft.com/office/drawing/2014/main" val="2686435221"/>
                        </a:ext>
                      </a:extLst>
                    </a:gridCol>
                    <a:gridCol w="820668">
                      <a:extLst>
                        <a:ext uri="{9D8B030D-6E8A-4147-A177-3AD203B41FA5}">
                          <a16:colId xmlns:a16="http://schemas.microsoft.com/office/drawing/2014/main" val="3296019080"/>
                        </a:ext>
                      </a:extLst>
                    </a:gridCol>
                    <a:gridCol w="1414711">
                      <a:extLst>
                        <a:ext uri="{9D8B030D-6E8A-4147-A177-3AD203B41FA5}">
                          <a16:colId xmlns:a16="http://schemas.microsoft.com/office/drawing/2014/main" val="2777522264"/>
                        </a:ext>
                      </a:extLst>
                    </a:gridCol>
                    <a:gridCol w="1289531">
                      <a:extLst>
                        <a:ext uri="{9D8B030D-6E8A-4147-A177-3AD203B41FA5}">
                          <a16:colId xmlns:a16="http://schemas.microsoft.com/office/drawing/2014/main" val="1074169210"/>
                        </a:ext>
                      </a:extLst>
                    </a:gridCol>
                    <a:gridCol w="1289531">
                      <a:extLst>
                        <a:ext uri="{9D8B030D-6E8A-4147-A177-3AD203B41FA5}">
                          <a16:colId xmlns:a16="http://schemas.microsoft.com/office/drawing/2014/main" val="268270218"/>
                        </a:ext>
                      </a:extLst>
                    </a:gridCol>
                    <a:gridCol w="614740">
                      <a:extLst>
                        <a:ext uri="{9D8B030D-6E8A-4147-A177-3AD203B41FA5}">
                          <a16:colId xmlns:a16="http://schemas.microsoft.com/office/drawing/2014/main" val="2107681300"/>
                        </a:ext>
                      </a:extLst>
                    </a:gridCol>
                  </a:tblGrid>
                  <a:tr h="779288">
                    <a:tc>
                      <a:txBody>
                        <a:bodyPr/>
                        <a:lstStyle/>
                        <a:p>
                          <a:pPr algn="ctr"/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𝐦𝐚𝐱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100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GB" sz="1100" b="1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GB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𝑹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func>
                                      <m:funcPr>
                                        <m:ctrlP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  <m:t>𝐦𝐚𝐱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𝑹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den>
                                                </m:f>
                                              </m:e>
                                              <m:sub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⊥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</m:sub>
                                </m:sSub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func>
                                      <m:funcPr>
                                        <m:ctrlP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100" b="1" i="0" dirty="0" smtClean="0">
                                            <a:latin typeface="Cambria Math" panose="02040503050406030204" pitchFamily="18" charset="0"/>
                                          </a:rPr>
                                          <m:t>𝐞𝐱𝐭</m:t>
                                        </m:r>
                                        <m:r>
                                          <a:rPr lang="en-US" sz="1100" b="1" i="0" dirty="0" smtClean="0"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  <m:t>𝐦𝐚𝐱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𝑹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1100" b="1" i="1" dirty="0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𝑸</m:t>
                                                    </m:r>
                                                  </m:den>
                                                </m:f>
                                              </m:e>
                                              <m:sub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⊥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</m:sub>
                                </m:sSub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e>
                                      <m:sub>
                                        <m:r>
                                          <a:rPr lang="en-US" sz="1100" b="1" i="0" smtClean="0">
                                            <a:latin typeface="Cambria Math" panose="02040503050406030204" pitchFamily="18" charset="0"/>
                                          </a:rPr>
                                          <m:t>𝐞𝐱𝐭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𝐦𝐚𝐱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100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GB" sz="1100" b="1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GB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𝑹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en-US" sz="1100" b="1" i="1" dirty="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GB" sz="1100" b="1" i="1" dirty="0" err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1" i="1" dirty="0" smtClean="0"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GB" sz="1100" b="1" i="1" dirty="0" smtClean="0">
                                        <a:latin typeface="Cambria Math" panose="02040503050406030204" pitchFamily="18" charset="0"/>
                                      </a:rPr>
                                      <m:t>𝐜𝐚𝐯𝐬</m:t>
                                    </m:r>
                                  </m:sub>
                                </m:sSub>
                                <m:r>
                                  <a:rPr lang="en-US" sz="1100" b="1" i="1" dirty="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p>
                                    <m: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GB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b="1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𝑹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  <m: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  <m:t>×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1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p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b>
                                    <m:r>
                                      <a:rPr lang="en-GB" sz="1100" b="1" i="0" dirty="0" smtClean="0">
                                        <a:latin typeface="Cambria Math" panose="02040503050406030204" pitchFamily="18" charset="0"/>
                                      </a:rPr>
                                      <m:t>𝐭𝐡</m:t>
                                    </m:r>
                                    <m:r>
                                      <a:rPr lang="en-US" sz="1100" b="1" i="0" dirty="0" smtClean="0">
                                        <a:latin typeface="Cambria Math" panose="02040503050406030204" pitchFamily="18" charset="0"/>
                                      </a:rPr>
                                      <m:t>𝐫𝐞𝐬𝐡𝐨𝐥𝐝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1" dirty="0"/>
                        </a:p>
                        <a:p>
                          <a:pPr algn="ctr"/>
                          <a:r>
                            <a:rPr lang="en-GB" sz="1100" b="1" dirty="0"/>
                            <a:t>(Single turn regime)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GB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b="1" i="1" dirty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𝑹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100" b="1" i="1" dirty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𝑸</m:t>
                                                </m:r>
                                              </m:den>
                                            </m:f>
                                          </m:e>
                                          <m:sub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⊥</m:t>
                                            </m:r>
                                          </m:sub>
                                        </m:sSub>
                                        <m:r>
                                          <a:rPr lang="en-US" sz="1100" b="1" i="1" dirty="0" smtClean="0">
                                            <a:latin typeface="Cambria Math" panose="02040503050406030204" pitchFamily="18" charset="0"/>
                                          </a:rPr>
                                          <m:t>×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100" b="1" i="1" dirty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𝒇</m:t>
                                            </m:r>
                                          </m:e>
                                          <m:sup>
                                            <m:r>
                                              <a:rPr lang="en-US" sz="1100" b="1" i="1" dirty="0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b>
                                    <m:r>
                                      <a:rPr lang="en-GB" sz="1100" b="1" i="0" dirty="0" smtClean="0">
                                        <a:latin typeface="Cambria Math" panose="02040503050406030204" pitchFamily="18" charset="0"/>
                                      </a:rPr>
                                      <m:t>𝐭𝐡</m:t>
                                    </m:r>
                                    <m:r>
                                      <a:rPr lang="en-US" sz="1100" b="1" i="0" dirty="0" smtClean="0">
                                        <a:latin typeface="Cambria Math" panose="02040503050406030204" pitchFamily="18" charset="0"/>
                                      </a:rPr>
                                      <m:t>𝐫𝐞𝐬𝐡𝐨𝐥𝐝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1" dirty="0"/>
                        </a:p>
                        <a:p>
                          <a:pPr algn="ctr"/>
                          <a:r>
                            <a:rPr lang="en-GB" sz="1100" b="1" dirty="0"/>
                            <a:t>(Multi turn regime)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factor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283469600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1" i="0" dirty="0" smtClean="0">
                                  <a:latin typeface="Cambria Math" panose="02040503050406030204" pitchFamily="18" charset="0"/>
                                </a:rPr>
                                <m:t>𝐆𝐇𝐳</m:t>
                              </m:r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[.]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1" i="0" dirty="0" smtClean="0">
                                  <a:latin typeface="Cambria Math" panose="02040503050406030204" pitchFamily="18" charset="0"/>
                                </a:rPr>
                                <m:t>𝐆𝐇𝐳</m:t>
                              </m:r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1" dirty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100" b="1" i="1" dirty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100" b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100" b="1" i="1" dirty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𝐆𝐇</m:t>
                              </m:r>
                              <m:sSup>
                                <m:sSupPr>
                                  <m:ctrlPr>
                                    <a:rPr lang="en-US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𝐳</m:t>
                                  </m:r>
                                </m:e>
                                <m:sup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GB" sz="1100" b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100" b="1" i="1" dirty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𝐆𝐇</m:t>
                              </m:r>
                              <m:sSup>
                                <m:sSupPr>
                                  <m:ctrlPr>
                                    <a:rPr lang="en-US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𝐳</m:t>
                                  </m:r>
                                </m:e>
                                <m:sup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𝐌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en-GB" sz="1100" b="1" dirty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100" b="1" i="1" dirty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  <m:r>
                                <a:rPr lang="en-US" sz="1100" b="1" i="1" dirty="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1100" b="1" i="0" dirty="0" smtClean="0">
                                  <a:latin typeface="Cambria Math" panose="02040503050406030204" pitchFamily="18" charset="0"/>
                                </a:rPr>
                                <m:t>𝐆𝐇</m:t>
                              </m:r>
                              <m:sSup>
                                <m:sSupPr>
                                  <m:ctrlPr>
                                    <a:rPr lang="en-US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𝐳</m:t>
                                  </m:r>
                                </m:e>
                                <m:sup>
                                  <m:r>
                                    <a:rPr lang="en-US" sz="1100" b="1" i="0" dirty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b="1" dirty="0"/>
                            <a:t>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897947498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NLSF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2.303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2.462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1.734E+05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9.35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4268.62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10.7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601234963"/>
                      </a:ext>
                    </a:extLst>
                  </a:tr>
                  <a:tr h="3500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ERL-MA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1.7614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2.51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7.43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26.92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3.62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678999753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TESLA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2.06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2.577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9.17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15266.50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10.9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1426888476"/>
                      </a:ext>
                    </a:extLst>
                  </a:tr>
                  <a:tr h="3500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*ILC-LL [1][2]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3.1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2.45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12.6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300.13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8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24724986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17">
                <a:extLst>
                  <a:ext uri="{FF2B5EF4-FFF2-40B4-BE49-F238E27FC236}">
                    <a16:creationId xmlns:a16="http://schemas.microsoft.com/office/drawing/2014/main" id="{A3CC658E-BC4F-54C4-58F0-BCB2982F0B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9735459"/>
                  </p:ext>
                </p:extLst>
              </p:nvPr>
            </p:nvGraphicFramePr>
            <p:xfrm>
              <a:off x="130900" y="1176433"/>
              <a:ext cx="8905597" cy="2513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28732">
                      <a:extLst>
                        <a:ext uri="{9D8B030D-6E8A-4147-A177-3AD203B41FA5}">
                          <a16:colId xmlns:a16="http://schemas.microsoft.com/office/drawing/2014/main" val="2924150162"/>
                        </a:ext>
                      </a:extLst>
                    </a:gridCol>
                    <a:gridCol w="745538">
                      <a:extLst>
                        <a:ext uri="{9D8B030D-6E8A-4147-A177-3AD203B41FA5}">
                          <a16:colId xmlns:a16="http://schemas.microsoft.com/office/drawing/2014/main" val="3753373820"/>
                        </a:ext>
                      </a:extLst>
                    </a:gridCol>
                    <a:gridCol w="709832">
                      <a:extLst>
                        <a:ext uri="{9D8B030D-6E8A-4147-A177-3AD203B41FA5}">
                          <a16:colId xmlns:a16="http://schemas.microsoft.com/office/drawing/2014/main" val="2835610593"/>
                        </a:ext>
                      </a:extLst>
                    </a:gridCol>
                    <a:gridCol w="892314">
                      <a:extLst>
                        <a:ext uri="{9D8B030D-6E8A-4147-A177-3AD203B41FA5}">
                          <a16:colId xmlns:a16="http://schemas.microsoft.com/office/drawing/2014/main" val="2686435221"/>
                        </a:ext>
                      </a:extLst>
                    </a:gridCol>
                    <a:gridCol w="820668">
                      <a:extLst>
                        <a:ext uri="{9D8B030D-6E8A-4147-A177-3AD203B41FA5}">
                          <a16:colId xmlns:a16="http://schemas.microsoft.com/office/drawing/2014/main" val="3296019080"/>
                        </a:ext>
                      </a:extLst>
                    </a:gridCol>
                    <a:gridCol w="1414711">
                      <a:extLst>
                        <a:ext uri="{9D8B030D-6E8A-4147-A177-3AD203B41FA5}">
                          <a16:colId xmlns:a16="http://schemas.microsoft.com/office/drawing/2014/main" val="2777522264"/>
                        </a:ext>
                      </a:extLst>
                    </a:gridCol>
                    <a:gridCol w="1289531">
                      <a:extLst>
                        <a:ext uri="{9D8B030D-6E8A-4147-A177-3AD203B41FA5}">
                          <a16:colId xmlns:a16="http://schemas.microsoft.com/office/drawing/2014/main" val="1074169210"/>
                        </a:ext>
                      </a:extLst>
                    </a:gridCol>
                    <a:gridCol w="1289531">
                      <a:extLst>
                        <a:ext uri="{9D8B030D-6E8A-4147-A177-3AD203B41FA5}">
                          <a16:colId xmlns:a16="http://schemas.microsoft.com/office/drawing/2014/main" val="268270218"/>
                        </a:ext>
                      </a:extLst>
                    </a:gridCol>
                    <a:gridCol w="614740">
                      <a:extLst>
                        <a:ext uri="{9D8B030D-6E8A-4147-A177-3AD203B41FA5}">
                          <a16:colId xmlns:a16="http://schemas.microsoft.com/office/drawing/2014/main" val="2107681300"/>
                        </a:ext>
                      </a:extLst>
                    </a:gridCol>
                  </a:tblGrid>
                  <a:tr h="787962">
                    <a:tc>
                      <a:txBody>
                        <a:bodyPr/>
                        <a:lstStyle/>
                        <a:p>
                          <a:pPr algn="ctr"/>
                          <a:endParaRPr lang="en-GB" sz="1100" b="1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151220" t="-2308" r="-941463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266379" t="-2308" r="-898276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289116" t="-2308" r="-608844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426866" t="-2308" r="-567910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303004" t="-2308" r="-226609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445024" t="-2308" r="-150237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542453" t="-2308" r="-49528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factor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283469600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151220" t="-246296" r="-941463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266379" t="-246296" r="-898276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[.]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426866" t="-246296" r="-567910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303004" t="-246296" r="-226609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445024" t="-246296" r="-150237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0092" marR="50092" marT="25046" marB="25046">
                        <a:blipFill>
                          <a:blip r:embed="rId2"/>
                          <a:stretch>
                            <a:fillRect l="-542453" t="-246296" r="-49528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897947498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NLSF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2.303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2.462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1.42E+04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1.734E+05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9.35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4268.62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10.7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601234963"/>
                      </a:ext>
                    </a:extLst>
                  </a:tr>
                  <a:tr h="3853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ERL-MA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1.7614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2.51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2.34E+06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1.07E+03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7.43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26.92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100" dirty="0"/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3.62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3678999753"/>
                      </a:ext>
                    </a:extLst>
                  </a:tr>
                  <a:tr h="3301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TESLA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2.06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2.577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4.35E+03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5.9E+05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9.17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15266.50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10.9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1426888476"/>
                      </a:ext>
                    </a:extLst>
                  </a:tr>
                  <a:tr h="3500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/>
                            <a:t>*ILC-LL [1][2]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3.1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2.45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2E+05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1.23E+04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12.6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100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300.13</a:t>
                          </a:r>
                        </a:p>
                      </a:txBody>
                      <a:tcPr marL="50092" marR="50092" marT="25046" marB="25046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8</a:t>
                          </a:r>
                        </a:p>
                      </a:txBody>
                      <a:tcPr marL="50092" marR="50092" marT="25046" marB="25046"/>
                    </a:tc>
                    <a:extLst>
                      <a:ext uri="{0D108BD9-81ED-4DB2-BD59-A6C34878D82A}">
                        <a16:rowId xmlns:a16="http://schemas.microsoft.com/office/drawing/2014/main" val="24724986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5FB7E28-AA9E-ADC5-EB82-98926306F3B1}"/>
              </a:ext>
            </a:extLst>
          </p:cNvPr>
          <p:cNvSpPr txBox="1"/>
          <p:nvPr/>
        </p:nvSpPr>
        <p:spPr>
          <a:xfrm>
            <a:off x="35496" y="3682386"/>
            <a:ext cx="860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*The transverse HOM impedance comparison for the ILC-LL as calculated by Alexej Grudiev is included only in this table for comparison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2B9261-7F7A-5FDA-F9E1-7477E4A4F76F}"/>
              </a:ext>
            </a:extLst>
          </p:cNvPr>
          <p:cNvSpPr txBox="1"/>
          <p:nvPr/>
        </p:nvSpPr>
        <p:spPr>
          <a:xfrm>
            <a:off x="35496" y="4241541"/>
            <a:ext cx="90730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i="1" dirty="0"/>
              <a:t>[1] Alexej Grudiev, </a:t>
            </a:r>
            <a:r>
              <a:rPr lang="en-US" sz="800" i="1" dirty="0"/>
              <a:t>SRF cavity parameter model for HEC RF system design, June 2021, </a:t>
            </a:r>
            <a:r>
              <a:rPr lang="en-US" sz="800" i="1" dirty="0">
                <a:hlinkClick r:id="rId3"/>
              </a:rPr>
              <a:t>https://indico.cern.ch/event/1049297/contributions/4408625/attachments/2268943/3852893/20210622_RFcavity%20parameter%20model%20for%20HE%20moun%20accelrators.pdf</a:t>
            </a:r>
            <a:endParaRPr lang="en-US" sz="800" i="1" dirty="0"/>
          </a:p>
          <a:p>
            <a:r>
              <a:rPr lang="en-US" sz="800" i="1" dirty="0"/>
              <a:t>[2] J. Sekutowicz, Design of a low-loss SRF cavity for the ILC, Particle Accelerator Conference, Knoxville, Tennesse, 2005, https://accelconf.web.cern.ch/p05/papers/tppt056.pdf.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1E9239-8F3A-31E2-6D12-8253DDAA3B81}"/>
              </a:ext>
            </a:extLst>
          </p:cNvPr>
          <p:cNvSpPr/>
          <p:nvPr/>
        </p:nvSpPr>
        <p:spPr>
          <a:xfrm>
            <a:off x="8388424" y="1175975"/>
            <a:ext cx="686338" cy="2514447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1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D270A2A1-127D-E3FD-1986-2FCE647313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l"/>
                <a:r>
                  <a:rPr lang="en-US" sz="2800" dirty="0"/>
                  <a:t>NLSF: Comparison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8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b="0" i="1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2800" b="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D270A2A1-127D-E3FD-1986-2FCE647313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37" t="-1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7E5275F3-7358-D347-6DC7-131C36D41908}"/>
              </a:ext>
            </a:extLst>
          </p:cNvPr>
          <p:cNvGrpSpPr/>
          <p:nvPr/>
        </p:nvGrpSpPr>
        <p:grpSpPr>
          <a:xfrm>
            <a:off x="373460" y="1114898"/>
            <a:ext cx="4464496" cy="3572872"/>
            <a:chOff x="373460" y="1114898"/>
            <a:chExt cx="4464496" cy="357287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D27D596-EF2A-2D92-1EA7-839FF64B3B43}"/>
                </a:ext>
              </a:extLst>
            </p:cNvPr>
            <p:cNvSpPr txBox="1"/>
            <p:nvPr/>
          </p:nvSpPr>
          <p:spPr>
            <a:xfrm>
              <a:off x="373460" y="4318438"/>
              <a:ext cx="44644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Transverse impedance of dipole modes in first and second HOM dipole passband and transverse impedance threshold bar plot for the NLSF cavity geometry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40D1BAA-CCB5-1965-1433-BC253B882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933" y="1114898"/>
              <a:ext cx="3537392" cy="159182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E51D65E-37D5-1C4F-12F5-7F04A6D3C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933" y="2626554"/>
              <a:ext cx="3537392" cy="1768696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B65F7AE-B590-84FD-51E2-A5F2F5C720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51112"/>
            <a:ext cx="4122722" cy="7465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96077D3A-F7F5-671E-6EA0-86FC9783D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4482862"/>
                  </p:ext>
                </p:extLst>
              </p:nvPr>
            </p:nvGraphicFramePr>
            <p:xfrm>
              <a:off x="4579869" y="251653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96077D3A-F7F5-671E-6EA0-86FC9783D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4482862"/>
                  </p:ext>
                </p:extLst>
              </p:nvPr>
            </p:nvGraphicFramePr>
            <p:xfrm>
              <a:off x="4579869" y="251653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E8065F-1AB1-1D8F-73CE-2C75D1081B29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2737682" y="2947513"/>
            <a:ext cx="1842187" cy="1192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5C4A6A1-36C6-4CAD-41D5-F0D0DE296AE7}"/>
              </a:ext>
            </a:extLst>
          </p:cNvPr>
          <p:cNvSpPr txBox="1"/>
          <p:nvPr/>
        </p:nvSpPr>
        <p:spPr>
          <a:xfrm>
            <a:off x="4491839" y="1319412"/>
            <a:ext cx="26724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Trapped TE121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29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5512B9-4691-15F5-524E-13D4C9AA66E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383632"/>
          </a:xfrm>
        </p:spPr>
        <p:txBody>
          <a:bodyPr/>
          <a:lstStyle/>
          <a:p>
            <a:r>
              <a:rPr lang="en-GB" dirty="0"/>
              <a:t>Survey of low-loss cavity geometries from the literature</a:t>
            </a:r>
          </a:p>
          <a:p>
            <a:r>
              <a:rPr lang="en-GB" dirty="0"/>
              <a:t>Analysis of NLSF cavity considering different numbers of cells and operating frequency</a:t>
            </a:r>
          </a:p>
          <a:p>
            <a:r>
              <a:rPr lang="en-GB" dirty="0"/>
              <a:t>Preliminary study of HOM damped cavities and comparison to the transverse impedance threshold</a:t>
            </a:r>
          </a:p>
          <a:p>
            <a:r>
              <a:rPr lang="en-GB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1E303-D021-3AE4-22F0-43E8B68D1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MuCol WP6 | Task 6.1 Meeting 15 May 2023 | Sosoho-Abasi Udongwo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9C469E-0DF0-30B6-EBDC-66716992D2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573C48-A7B3-3AD2-9CBA-666187FFE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682957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854CCE-0E2F-7B35-C515-0DFACD6F9B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MuCol WP6 | Task 6.1 Meeting 15 May 2023 | Sosoho-Abasi Udongwo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11548-F3E3-150A-EABC-38AFBE9E4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3B8200C-E71D-0311-7868-EE53E7F8EF7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l"/>
                <a:r>
                  <a:rPr lang="en-US" sz="2800" dirty="0"/>
                  <a:t>ERL-MA: Comparison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8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C3B8200C-E71D-0311-7868-EE53E7F8E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37" t="-1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6B0E788E-940E-00A4-22F9-249B2F154812}"/>
              </a:ext>
            </a:extLst>
          </p:cNvPr>
          <p:cNvGrpSpPr/>
          <p:nvPr/>
        </p:nvGrpSpPr>
        <p:grpSpPr>
          <a:xfrm>
            <a:off x="353603" y="1105041"/>
            <a:ext cx="4146389" cy="3627597"/>
            <a:chOff x="353603" y="1105041"/>
            <a:chExt cx="4146389" cy="362759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88C084-F58B-4D92-8AF7-ED63860AA360}"/>
                </a:ext>
              </a:extLst>
            </p:cNvPr>
            <p:cNvSpPr txBox="1"/>
            <p:nvPr/>
          </p:nvSpPr>
          <p:spPr>
            <a:xfrm>
              <a:off x="353603" y="4224807"/>
              <a:ext cx="414638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Transverse impedance of dipole modes in first and second HOM dipole passband and transverse impedance threshold bar plot for the ERL-MA cavity geometry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F4F9CB9-98E2-D01F-527A-50EC2E1C4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24" y="2592220"/>
              <a:ext cx="3415445" cy="17077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BA280A5-F3CA-BCCE-58B6-7E9C55193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105041"/>
              <a:ext cx="3415445" cy="153695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D957E74-8883-14AD-6E72-A28B823006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7333117"/>
                  </p:ext>
                </p:extLst>
              </p:nvPr>
            </p:nvGraphicFramePr>
            <p:xfrm>
              <a:off x="4462312" y="2529378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4D957E74-8883-14AD-6E72-A28B823006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7333117"/>
                  </p:ext>
                </p:extLst>
              </p:nvPr>
            </p:nvGraphicFramePr>
            <p:xfrm>
              <a:off x="4462312" y="2529378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22C784AF-3796-7FFA-F2ED-4FA7F9ECEE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5309" y="1730780"/>
            <a:ext cx="4131459" cy="75400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11AB2E-998B-F788-20B6-31BD986DA430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3851920" y="2947513"/>
            <a:ext cx="610392" cy="128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2414EDD-3BCD-974D-0B7F-BB343ED353EF}"/>
              </a:ext>
            </a:extLst>
          </p:cNvPr>
          <p:cNvSpPr txBox="1"/>
          <p:nvPr/>
        </p:nvSpPr>
        <p:spPr>
          <a:xfrm>
            <a:off x="4544057" y="1316857"/>
            <a:ext cx="26724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Trapped TE121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1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F2656-8912-21F4-B2A7-5FBCB38E9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DBFC7-E832-9DB0-2A44-1D6DCAB56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931484EF-58C0-534E-6BC3-D96D79A92D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l"/>
                <a:r>
                  <a:rPr lang="en-US" sz="2800" dirty="0"/>
                  <a:t>TESLA: Comparison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8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⊥,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threshold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931484EF-58C0-534E-6BC3-D96D79A92D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237" t="-1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F85EBBD3-C95B-7F6F-8DC8-A08997B2D790}"/>
              </a:ext>
            </a:extLst>
          </p:cNvPr>
          <p:cNvGrpSpPr/>
          <p:nvPr/>
        </p:nvGrpSpPr>
        <p:grpSpPr>
          <a:xfrm>
            <a:off x="187142" y="1155892"/>
            <a:ext cx="5245503" cy="3618946"/>
            <a:chOff x="187142" y="1155892"/>
            <a:chExt cx="5245503" cy="361894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1A3768-1E95-4E09-7C5C-67CC4A8F6EF1}"/>
                </a:ext>
              </a:extLst>
            </p:cNvPr>
            <p:cNvSpPr txBox="1"/>
            <p:nvPr/>
          </p:nvSpPr>
          <p:spPr>
            <a:xfrm>
              <a:off x="187142" y="4405506"/>
              <a:ext cx="5245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Transverse impedance of dipole modes in first and second HOM dipole passband and transverse impedance threshold bar plot for the TESLA cavity geometry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0E6B04-41AE-39C2-2C6F-9FEEB63E2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63" y="1155892"/>
              <a:ext cx="3348372" cy="150676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E7715D5-26EB-B4C7-62A9-52482A9F0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63" y="2722066"/>
              <a:ext cx="3348372" cy="167418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B2ADDDC3-0BD6-418B-6675-B1B6388197C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0942466"/>
                  </p:ext>
                </p:extLst>
              </p:nvPr>
            </p:nvGraphicFramePr>
            <p:xfrm>
              <a:off x="4636503" y="2462620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B2ADDDC3-0BD6-418B-6675-B1B6388197C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0942466"/>
                  </p:ext>
                </p:extLst>
              </p:nvPr>
            </p:nvGraphicFramePr>
            <p:xfrm>
              <a:off x="4636503" y="2462620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CC153D6-D53E-B082-DEB3-126D7CFFFC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5871" y="1628470"/>
            <a:ext cx="4347483" cy="68902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B7F677-D8D1-7C65-E2E0-F7DCA9F2A741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707904" y="2893602"/>
            <a:ext cx="928599" cy="4309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4995FA9-1639-ABBE-D3A9-003A3FBD8FBB}"/>
              </a:ext>
            </a:extLst>
          </p:cNvPr>
          <p:cNvSpPr txBox="1"/>
          <p:nvPr/>
        </p:nvSpPr>
        <p:spPr>
          <a:xfrm>
            <a:off x="4834914" y="1234753"/>
            <a:ext cx="26724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Trapped TE121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8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F2656-8912-21F4-B2A7-5FBCB38E9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DBFC7-E832-9DB0-2A44-1D6DCAB56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1484EF-58C0-534E-6BC3-D96D79A92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/>
              <a:t>Summary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185EB2D-9E7C-2BB2-604E-3C0B4C707B19}"/>
              </a:ext>
            </a:extLst>
          </p:cNvPr>
          <p:cNvSpPr txBox="1">
            <a:spLocks/>
          </p:cNvSpPr>
          <p:nvPr/>
        </p:nvSpPr>
        <p:spPr>
          <a:xfrm>
            <a:off x="468313" y="1203598"/>
            <a:ext cx="8045450" cy="3447384"/>
          </a:xfr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The maximum impedance of the analysed cavities is less than the transverse impedance threshold values by different factors. The least suitable, considering the impedance threshold value, is the ERL-MA cavity geometry</a:t>
            </a:r>
          </a:p>
          <a:p>
            <a:r>
              <a:rPr lang="en-GB" sz="2000" dirty="0"/>
              <a:t>The HOM impedance could be reduced further by optimising the HOM couplers and increasing the number of couplers</a:t>
            </a:r>
          </a:p>
          <a:p>
            <a:r>
              <a:rPr lang="en-GB" sz="2000" dirty="0"/>
              <a:t>The TE121 mode is a trapped mode, and the cavity geometry(ies) need to be optimised to allow this mode to propagate to the end cells for proper damping</a:t>
            </a:r>
          </a:p>
          <a:p>
            <a:r>
              <a:rPr lang="en-GB" sz="2000" dirty="0"/>
              <a:t>A HOM power of around10kW is expected. This value can be halved by reducing the number of cells per cavity at the cost of an increased number of cells</a:t>
            </a:r>
          </a:p>
        </p:txBody>
      </p:sp>
    </p:spTree>
    <p:extLst>
      <p:ext uri="{BB962C8B-B14F-4D97-AF65-F5344CB8AC3E}">
        <p14:creationId xmlns:p14="http://schemas.microsoft.com/office/powerpoint/2010/main" val="39647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489" y="144949"/>
            <a:ext cx="8325022" cy="509588"/>
          </a:xfrm>
        </p:spPr>
        <p:txBody>
          <a:bodyPr/>
          <a:lstStyle/>
          <a:p>
            <a:r>
              <a:rPr lang="en-US" sz="2400" dirty="0"/>
              <a:t>NLSF: Trapped TE121 Mode @~2470MHz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928916" y="4808968"/>
            <a:ext cx="751985" cy="200025"/>
          </a:xfrm>
        </p:spPr>
        <p:txBody>
          <a:bodyPr/>
          <a:lstStyle/>
          <a:p>
            <a:pPr>
              <a:defRPr/>
            </a:pPr>
            <a:r>
              <a:rPr lang="de-DE" sz="750"/>
              <a:t>20.02.2023</a:t>
            </a:r>
            <a:endParaRPr lang="de-DE" sz="75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22661" y="4812999"/>
            <a:ext cx="4746691" cy="186897"/>
          </a:xfrm>
        </p:spPr>
        <p:txBody>
          <a:bodyPr/>
          <a:lstStyle/>
          <a:p>
            <a:pPr>
              <a:defRPr/>
            </a:pPr>
            <a:r>
              <a:rPr lang="de-DE" sz="750" dirty="0"/>
              <a:t>Sosoho-Abasi Udongwo | UNIVERSITÄT ROSTOCK | Fakultät für Informatik und Elektrotechnik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750"/>
              <a:pPr>
                <a:defRPr/>
              </a:pPr>
              <a:t>24</a:t>
            </a:fld>
            <a:endParaRPr lang="de-DE" altLang="de-DE" sz="7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463691-39C0-875C-B54C-EF3F17F255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015" y="2694068"/>
            <a:ext cx="4149580" cy="7428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1FF7EC4-F237-81D8-76B1-585BBA3F81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8" y="884922"/>
            <a:ext cx="4122722" cy="7465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56B29D-2237-F810-872D-40052A853C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51" y="870562"/>
            <a:ext cx="4122725" cy="7797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21D9CC-40ED-04B0-D2B2-E12E4377FE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4604"/>
            <a:ext cx="4122723" cy="7428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294175"/>
                  </p:ext>
                </p:extLst>
              </p:nvPr>
            </p:nvGraphicFramePr>
            <p:xfrm>
              <a:off x="116505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294175"/>
                  </p:ext>
                </p:extLst>
              </p:nvPr>
            </p:nvGraphicFramePr>
            <p:xfrm>
              <a:off x="116505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6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1.34E+04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32.99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7942375"/>
                  </p:ext>
                </p:extLst>
              </p:nvPr>
            </p:nvGraphicFramePr>
            <p:xfrm>
              <a:off x="4571999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1.18E+04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28.11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7942375"/>
                  </p:ext>
                </p:extLst>
              </p:nvPr>
            </p:nvGraphicFramePr>
            <p:xfrm>
              <a:off x="4571999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606" r="-2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99394" r="-1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200610" r="-1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7"/>
                          <a:stretch>
                            <a:fillRect l="-298788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2460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1.18E+04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28.11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4767463"/>
                  </p:ext>
                </p:extLst>
              </p:nvPr>
            </p:nvGraphicFramePr>
            <p:xfrm>
              <a:off x="4578668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2.99E+03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4767463"/>
                  </p:ext>
                </p:extLst>
              </p:nvPr>
            </p:nvGraphicFramePr>
            <p:xfrm>
              <a:off x="4578668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8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2.99E+03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4.34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662152"/>
                  </p:ext>
                </p:extLst>
              </p:nvPr>
            </p:nvGraphicFramePr>
            <p:xfrm>
              <a:off x="116505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3.62E+03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5.35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662152"/>
                  </p:ext>
                </p:extLst>
              </p:nvPr>
            </p:nvGraphicFramePr>
            <p:xfrm>
              <a:off x="116505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9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2470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3.62E+03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5.35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AA6A4C3-89D2-8A9D-7740-516DBA085259}"/>
              </a:ext>
            </a:extLst>
          </p:cNvPr>
          <p:cNvSpPr txBox="1"/>
          <p:nvPr/>
        </p:nvSpPr>
        <p:spPr>
          <a:xfrm>
            <a:off x="4707016" y="551315"/>
            <a:ext cx="41239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</p:spTree>
    <p:extLst>
      <p:ext uri="{BB962C8B-B14F-4D97-AF65-F5344CB8AC3E}">
        <p14:creationId xmlns:p14="http://schemas.microsoft.com/office/powerpoint/2010/main" val="3247703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489" y="144949"/>
            <a:ext cx="8325022" cy="509588"/>
          </a:xfrm>
        </p:spPr>
        <p:txBody>
          <a:bodyPr/>
          <a:lstStyle/>
          <a:p>
            <a:r>
              <a:rPr lang="en-US" sz="2400" dirty="0"/>
              <a:t>ERL-MA: Trapped TE121 Mode @~2510MHz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928916" y="4808968"/>
            <a:ext cx="751985" cy="200025"/>
          </a:xfrm>
        </p:spPr>
        <p:txBody>
          <a:bodyPr/>
          <a:lstStyle/>
          <a:p>
            <a:pPr>
              <a:defRPr/>
            </a:pPr>
            <a:r>
              <a:rPr lang="de-DE" sz="750"/>
              <a:t>20.02.2023</a:t>
            </a:r>
            <a:endParaRPr lang="de-DE" sz="75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22661" y="4812999"/>
            <a:ext cx="4746691" cy="186897"/>
          </a:xfrm>
        </p:spPr>
        <p:txBody>
          <a:bodyPr/>
          <a:lstStyle/>
          <a:p>
            <a:pPr>
              <a:defRPr/>
            </a:pPr>
            <a:r>
              <a:rPr lang="de-DE" sz="750"/>
              <a:t>Sosoho-Abasi Udongwo | UNIVERSITÄT ROSTOCK | Fakultät für Informatik und Elektrotechnik</a:t>
            </a:r>
            <a:endParaRPr lang="de-DE" sz="75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750"/>
              <a:pPr>
                <a:defRPr/>
              </a:pPr>
              <a:t>25</a:t>
            </a:fld>
            <a:endParaRPr lang="de-DE" altLang="de-DE" sz="7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0665933"/>
                  </p:ext>
                </p:extLst>
              </p:nvPr>
            </p:nvGraphicFramePr>
            <p:xfrm>
              <a:off x="116505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3.54E+05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122.26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0665933"/>
                  </p:ext>
                </p:extLst>
              </p:nvPr>
            </p:nvGraphicFramePr>
            <p:xfrm>
              <a:off x="116505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3.54E+05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122.26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3351494"/>
                  </p:ext>
                </p:extLst>
              </p:nvPr>
            </p:nvGraphicFramePr>
            <p:xfrm>
              <a:off x="4571999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1.49E+06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0.348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519.97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3351494"/>
                  </p:ext>
                </p:extLst>
              </p:nvPr>
            </p:nvGraphicFramePr>
            <p:xfrm>
              <a:off x="4571999" y="165034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606" r="-2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99394" r="-1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200610" r="-1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298788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2507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1.49E+06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0.348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519.97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842591"/>
                  </p:ext>
                </p:extLst>
              </p:nvPr>
            </p:nvGraphicFramePr>
            <p:xfrm>
              <a:off x="4578668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1.88E+06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3315.73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5CC93993-48B8-272D-E2E7-C21E42A631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842591"/>
                  </p:ext>
                </p:extLst>
              </p:nvPr>
            </p:nvGraphicFramePr>
            <p:xfrm>
              <a:off x="4578668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1.88E+06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3315.73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066448"/>
                  </p:ext>
                </p:extLst>
              </p:nvPr>
            </p:nvGraphicFramePr>
            <p:xfrm>
              <a:off x="116505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9A260782-C48C-2ACA-A098-35014C7A53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066448"/>
                  </p:ext>
                </p:extLst>
              </p:nvPr>
            </p:nvGraphicFramePr>
            <p:xfrm>
              <a:off x="116505" y="3594391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5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2510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2.34E+06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1.76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</a:rPr>
                            <a:t>4118.82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E23356C-DB1E-A0C0-E0F9-D7CDD2999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371" y="886236"/>
            <a:ext cx="4009581" cy="719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E50E5-A6E9-EE93-EF63-81AE19B0E6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8388" y="868482"/>
            <a:ext cx="4285072" cy="785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FF9496-CB9D-F9A8-BBB6-CBE42BBB99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02" y="2795793"/>
            <a:ext cx="4131459" cy="754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51FBF2-F1C6-8D11-B266-FFAB7D7D90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2041" y="2758692"/>
            <a:ext cx="4239471" cy="7851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4A1AEF-0C7A-4D69-D12C-1EE0ED18BFFA}"/>
              </a:ext>
            </a:extLst>
          </p:cNvPr>
          <p:cNvSpPr txBox="1"/>
          <p:nvPr/>
        </p:nvSpPr>
        <p:spPr>
          <a:xfrm>
            <a:off x="4896037" y="551315"/>
            <a:ext cx="41239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</p:spTree>
    <p:extLst>
      <p:ext uri="{BB962C8B-B14F-4D97-AF65-F5344CB8AC3E}">
        <p14:creationId xmlns:p14="http://schemas.microsoft.com/office/powerpoint/2010/main" val="4171605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489" y="144949"/>
            <a:ext cx="8325022" cy="509588"/>
          </a:xfrm>
        </p:spPr>
        <p:txBody>
          <a:bodyPr/>
          <a:lstStyle/>
          <a:p>
            <a:r>
              <a:rPr lang="en-US" sz="2400" dirty="0"/>
              <a:t>TESLA: Trapped TE121 Mode @~2577MHz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928916" y="4808968"/>
            <a:ext cx="751985" cy="200025"/>
          </a:xfrm>
        </p:spPr>
        <p:txBody>
          <a:bodyPr/>
          <a:lstStyle/>
          <a:p>
            <a:pPr>
              <a:defRPr/>
            </a:pPr>
            <a:r>
              <a:rPr lang="de-DE" sz="750"/>
              <a:t>20.02.2023</a:t>
            </a:r>
            <a:endParaRPr lang="de-DE" sz="75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22661" y="4812999"/>
            <a:ext cx="4746691" cy="186897"/>
          </a:xfrm>
        </p:spPr>
        <p:txBody>
          <a:bodyPr/>
          <a:lstStyle/>
          <a:p>
            <a:pPr>
              <a:defRPr/>
            </a:pPr>
            <a:r>
              <a:rPr lang="de-DE" sz="750"/>
              <a:t>Sosoho-Abasi Udongwo | UNIVERSITÄT ROSTOCK | Fakultät für Informatik und Elektrotechnik</a:t>
            </a:r>
            <a:endParaRPr lang="de-DE" sz="75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z="750"/>
              <a:pPr>
                <a:defRPr/>
              </a:pPr>
              <a:t>26</a:t>
            </a:fld>
            <a:endParaRPr lang="de-DE" altLang="de-DE" sz="7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7845792"/>
                  </p:ext>
                </p:extLst>
              </p:nvPr>
            </p:nvGraphicFramePr>
            <p:xfrm>
              <a:off x="116505" y="2492872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3.64E+03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7.47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6779E0B3-976C-FD09-5246-BBFAA892D0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7845792"/>
                  </p:ext>
                </p:extLst>
              </p:nvPr>
            </p:nvGraphicFramePr>
            <p:xfrm>
              <a:off x="116505" y="2492872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3.64E+03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2.05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7.47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414313"/>
                  </p:ext>
                </p:extLst>
              </p:nvPr>
            </p:nvGraphicFramePr>
            <p:xfrm>
              <a:off x="4728293" y="2480399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𝐌𝐇𝐳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de-DE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num>
                                      <m:den>
                                        <m:r>
                                          <a:rPr lang="en-US" sz="1100" b="1" i="1" u="none" strike="noStrike" dirty="0" smtClean="0">
                                            <a:solidFill>
                                              <a:schemeClr val="bg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𝑸</m:t>
                                        </m:r>
                                      </m:den>
                                    </m:f>
                                  </m:e>
                                  <m:sub>
                                    <m:r>
                                      <a:rPr lang="en-US" sz="1100" b="1" i="1" u="none" strike="noStrike" dirty="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𝒁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𝐌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100" b="1" i="0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  <m:r>
                                  <a:rPr lang="en-US" sz="1100" b="1" i="1" u="none" strike="noStrike" dirty="0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1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89F642EB-01C7-0591-EBFB-E0761DCC7F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414313"/>
                  </p:ext>
                </p:extLst>
              </p:nvPr>
            </p:nvGraphicFramePr>
            <p:xfrm>
              <a:off x="4728293" y="2480399"/>
              <a:ext cx="4006220" cy="861965"/>
            </p:xfrm>
            <a:graphic>
              <a:graphicData uri="http://schemas.openxmlformats.org/drawingml/2006/table">
                <a:tbl>
                  <a:tblPr/>
                  <a:tblGrid>
                    <a:gridCol w="1001555">
                      <a:extLst>
                        <a:ext uri="{9D8B030D-6E8A-4147-A177-3AD203B41FA5}">
                          <a16:colId xmlns:a16="http://schemas.microsoft.com/office/drawing/2014/main" val="3196112426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1670809735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818286218"/>
                        </a:ext>
                      </a:extLst>
                    </a:gridCol>
                    <a:gridCol w="1001555">
                      <a:extLst>
                        <a:ext uri="{9D8B030D-6E8A-4147-A177-3AD203B41FA5}">
                          <a16:colId xmlns:a16="http://schemas.microsoft.com/office/drawing/2014/main" val="3198089101"/>
                        </a:ext>
                      </a:extLst>
                    </a:gridCol>
                  </a:tblGrid>
                  <a:tr h="502827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r="-298788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100610" r="-200610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199394" r="-99394" b="-72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l="-301220" b="-722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5879864"/>
                      </a:ext>
                    </a:extLst>
                  </a:tr>
                  <a:tr h="3591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2577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4.35E+03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2.06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de-DE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8.97</a:t>
                          </a:r>
                        </a:p>
                      </a:txBody>
                      <a:tcPr marL="5715" marR="5715" marT="571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78738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F4A1AEF-0C7A-4D69-D12C-1EE0ED18BFFA}"/>
              </a:ext>
            </a:extLst>
          </p:cNvPr>
          <p:cNvSpPr txBox="1"/>
          <p:nvPr/>
        </p:nvSpPr>
        <p:spPr>
          <a:xfrm>
            <a:off x="4728293" y="1232821"/>
            <a:ext cx="41371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E-Fields scaled to a maximum of  9 MV/m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FBA5D9-5FFE-1F07-0C0C-67D7E4572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2" y="1680651"/>
            <a:ext cx="4122723" cy="6323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B0F15E-F320-2C91-ADDF-A7B1D654A5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0567" y="1637997"/>
            <a:ext cx="4347483" cy="68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52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38D840-A56C-E237-DE3D-9635E0D9D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MuCol WP6 | Task 6.1 Meeting 15 May 2023 | Sosoho-Abasi Udongwo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7F222-1886-769D-CB5B-ED5C489CC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DD1BF1-7DD2-0CE5-D5F6-483B28D1A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1995686"/>
            <a:ext cx="6781800" cy="857250"/>
          </a:xfrm>
        </p:spPr>
        <p:txBody>
          <a:bodyPr/>
          <a:lstStyle/>
          <a:p>
            <a:r>
              <a:rPr lang="en-GB" dirty="0"/>
              <a:t>Survey of low-loss cavity geometries from the literature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245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1530CF-178B-4DC5-7016-2322BC2A0E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77687" y="1518454"/>
            <a:ext cx="4752528" cy="2106592"/>
          </a:xfrm>
        </p:spPr>
        <p:txBody>
          <a:bodyPr/>
          <a:lstStyle/>
          <a:p>
            <a:r>
              <a:rPr lang="en-GB" sz="2000" dirty="0"/>
              <a:t>Four low-loss cavities from the literature were analysed: ILC-LL, ICHIRO, NLSF, NLSF-A [1]</a:t>
            </a:r>
          </a:p>
          <a:p>
            <a:endParaRPr lang="en-GB" sz="2000" dirty="0"/>
          </a:p>
          <a:p>
            <a:r>
              <a:rPr lang="en-GB" sz="2000" dirty="0"/>
              <a:t>The TESLA cavity geometry [2] is included in the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B866C9-9EBC-EEA0-4C42-71D775828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E6C134-D82A-0658-9157-1325AC23B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EF3F07-F5E8-E502-FC01-203AD81D0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467600" cy="857250"/>
          </a:xfrm>
        </p:spPr>
        <p:txBody>
          <a:bodyPr/>
          <a:lstStyle/>
          <a:p>
            <a:pPr algn="l"/>
            <a:r>
              <a:rPr lang="en-GB" dirty="0"/>
              <a:t>Survey of low-loss cavity geometries from the literature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5768D3-8F79-22FA-956F-813C921118F5}"/>
              </a:ext>
            </a:extLst>
          </p:cNvPr>
          <p:cNvSpPr txBox="1"/>
          <p:nvPr/>
        </p:nvSpPr>
        <p:spPr>
          <a:xfrm>
            <a:off x="164623" y="4152151"/>
            <a:ext cx="894388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/>
              <a:t>[1] N. Juntong, R.M. Jones, High-gradient SRF Cavity with minimised surface E.M. fields and superior bandwidth for the ILC, Proceedings of SRF2009, Berlin, Germany. https://accelconf.web.cern.ch/SRF2009/papers/thppo024.pdf</a:t>
            </a:r>
          </a:p>
          <a:p>
            <a:r>
              <a:rPr lang="en-GB" sz="900" i="1" dirty="0"/>
              <a:t>[2] B. Aune et al., Superconducting TESLA cavities, Physical Review Special Topics - Accelerators and Beams, Volume 3, 092001 (2000).</a:t>
            </a:r>
          </a:p>
        </p:txBody>
      </p:sp>
      <p:pic>
        <p:nvPicPr>
          <p:cNvPr id="8" name="Picture 7" descr="A picture containing text, screenshot, line, diagram&#10;&#10;Description automatically generated">
            <a:extLst>
              <a:ext uri="{FF2B5EF4-FFF2-40B4-BE49-F238E27FC236}">
                <a16:creationId xmlns:a16="http://schemas.microsoft.com/office/drawing/2014/main" id="{D821CBEC-984C-C0CC-27A0-32FADFC4B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693355"/>
            <a:ext cx="2797696" cy="34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D5A19955-1D2C-1768-D42A-A17344AB0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887" y="3010266"/>
            <a:ext cx="4809296" cy="16030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1530CF-178B-4DC5-7016-2322BC2A0E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275606"/>
            <a:ext cx="3480521" cy="1678214"/>
          </a:xfrm>
        </p:spPr>
        <p:txBody>
          <a:bodyPr/>
          <a:lstStyle/>
          <a:p>
            <a:r>
              <a:rPr lang="en-GB" sz="2000" dirty="0"/>
              <a:t>No significant difference in the relevant quantities of interest of the analysed cavities except the TESLA cavity geometry properties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B866C9-9EBC-EEA0-4C42-71D775828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E6C134-D82A-0658-9157-1325AC23B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EF3F07-F5E8-E502-FC01-203AD81D0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467600" cy="857250"/>
          </a:xfrm>
        </p:spPr>
        <p:txBody>
          <a:bodyPr/>
          <a:lstStyle/>
          <a:p>
            <a:pPr algn="l"/>
            <a:r>
              <a:rPr lang="en-GB" dirty="0"/>
              <a:t>Survey of low-loss cavity geometries from the literature: FM and HOM figures of merit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278931-1E17-6E07-0511-3361084472F2}"/>
              </a:ext>
            </a:extLst>
          </p:cNvPr>
          <p:cNvSpPr txBox="1"/>
          <p:nvPr/>
        </p:nvSpPr>
        <p:spPr>
          <a:xfrm>
            <a:off x="4139951" y="4519048"/>
            <a:ext cx="47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higher-order mode (HOM) figures of merit</a:t>
            </a:r>
          </a:p>
        </p:txBody>
      </p:sp>
      <p:pic>
        <p:nvPicPr>
          <p:cNvPr id="27" name="Picture 26" descr="A picture containing screenshot, text, plot, line&#10;&#10;Description automatically generated">
            <a:extLst>
              <a:ext uri="{FF2B5EF4-FFF2-40B4-BE49-F238E27FC236}">
                <a16:creationId xmlns:a16="http://schemas.microsoft.com/office/drawing/2014/main" id="{0BB769B4-0A7B-4586-8A73-8238C3964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887" y="1146467"/>
            <a:ext cx="4809296" cy="16030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4984AAE-C204-2F87-E0A4-8BEC9EE74136}"/>
              </a:ext>
            </a:extLst>
          </p:cNvPr>
          <p:cNvSpPr txBox="1"/>
          <p:nvPr/>
        </p:nvSpPr>
        <p:spPr>
          <a:xfrm>
            <a:off x="4029903" y="2685561"/>
            <a:ext cx="4733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fundamental mode (FM) figures of merit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CAEB72A-944B-71DD-9581-3690A62908A6}"/>
              </a:ext>
            </a:extLst>
          </p:cNvPr>
          <p:cNvGrpSpPr/>
          <p:nvPr/>
        </p:nvGrpSpPr>
        <p:grpSpPr>
          <a:xfrm>
            <a:off x="179512" y="2899537"/>
            <a:ext cx="2962673" cy="1791434"/>
            <a:chOff x="259998" y="2899537"/>
            <a:chExt cx="2962673" cy="17914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0AC6B1D-9378-AB6A-7BE5-A83EC7EF0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568" y="2899537"/>
              <a:ext cx="2115534" cy="14016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900B431-DCB8-77C6-078C-89D50E9D8451}"/>
                </a:ext>
              </a:extLst>
            </p:cNvPr>
            <p:cNvSpPr txBox="1"/>
            <p:nvPr/>
          </p:nvSpPr>
          <p:spPr>
            <a:xfrm>
              <a:off x="259998" y="4229306"/>
              <a:ext cx="2962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Reference values: Figures of merit for the NLSF cavity geometry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1C7A492-F418-CE3F-6A8E-4BF4766C4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9792" y="2906409"/>
            <a:ext cx="521224" cy="14200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ED3EDA-D9BD-B3ED-C9F3-713A949A8B3B}"/>
              </a:ext>
            </a:extLst>
          </p:cNvPr>
          <p:cNvSpPr/>
          <p:nvPr/>
        </p:nvSpPr>
        <p:spPr>
          <a:xfrm>
            <a:off x="2197393" y="2899536"/>
            <a:ext cx="521224" cy="1401671"/>
          </a:xfrm>
          <a:prstGeom prst="rect">
            <a:avLst/>
          </a:prstGeom>
          <a:noFill/>
          <a:ln w="38100">
            <a:solidFill>
              <a:srgbClr val="2CA02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0123B8-829A-921C-4CF7-7493C24BD236}"/>
              </a:ext>
            </a:extLst>
          </p:cNvPr>
          <p:cNvSpPr/>
          <p:nvPr/>
        </p:nvSpPr>
        <p:spPr>
          <a:xfrm>
            <a:off x="2718617" y="2899536"/>
            <a:ext cx="521224" cy="1401671"/>
          </a:xfrm>
          <a:prstGeom prst="rect">
            <a:avLst/>
          </a:prstGeom>
          <a:noFill/>
          <a:ln w="38100">
            <a:solidFill>
              <a:srgbClr val="9467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4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1" grpId="0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EE2AD1C-FC7A-4516-AC54-56086D1EB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440" y="3375039"/>
            <a:ext cx="5004048" cy="114233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193C9-1A4C-3DF5-F676-ADB72991020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552630"/>
            <a:ext cx="3551452" cy="2747312"/>
          </a:xfrm>
        </p:spPr>
        <p:txBody>
          <a:bodyPr/>
          <a:lstStyle/>
          <a:p>
            <a:r>
              <a:rPr lang="en-GB" sz="2000" dirty="0"/>
              <a:t>HOM power per cavity is around 10 kW for analysed cavities. (Caveat: values calculated for 9 mid-cells)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F09A8C-2427-A575-6447-5CAECE285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47374-9F08-3043-4BD0-8607D7946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941B29-3384-7979-880A-AB068587D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206375"/>
            <a:ext cx="7540525" cy="857250"/>
          </a:xfrm>
        </p:spPr>
        <p:txBody>
          <a:bodyPr/>
          <a:lstStyle/>
          <a:p>
            <a:pPr algn="l"/>
            <a:r>
              <a:rPr lang="en-GB" dirty="0"/>
              <a:t>Survey of low-loss cavity geometries from the literature: HOM and Dynamic Power Loss Comparison</a:t>
            </a:r>
          </a:p>
        </p:txBody>
      </p:sp>
      <p:pic>
        <p:nvPicPr>
          <p:cNvPr id="8" name="Picture 7" descr="A picture containing screenshot, colorfulness, plot, diagram&#10;&#10;Description automatically generated">
            <a:extLst>
              <a:ext uri="{FF2B5EF4-FFF2-40B4-BE49-F238E27FC236}">
                <a16:creationId xmlns:a16="http://schemas.microsoft.com/office/drawing/2014/main" id="{87BD8808-B8FF-5F9B-5020-944ABB587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606" y="1160100"/>
            <a:ext cx="4333484" cy="14444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1E1A2C-2533-B169-E2F3-2D16EB080DC4}"/>
              </a:ext>
            </a:extLst>
          </p:cNvPr>
          <p:cNvSpPr txBox="1"/>
          <p:nvPr/>
        </p:nvSpPr>
        <p:spPr>
          <a:xfrm>
            <a:off x="4491606" y="4473929"/>
            <a:ext cx="3941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Static, dynamic and HOM power loss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00CB7C-AD71-CB55-5369-6D676FAA28B5}"/>
              </a:ext>
            </a:extLst>
          </p:cNvPr>
          <p:cNvSpPr txBox="1"/>
          <p:nvPr/>
        </p:nvSpPr>
        <p:spPr>
          <a:xfrm>
            <a:off x="4222400" y="2578797"/>
            <a:ext cx="474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D0302A-F17D-7883-438A-35ED7504FEFE}"/>
              </a:ext>
            </a:extLst>
          </p:cNvPr>
          <p:cNvSpPr/>
          <p:nvPr/>
        </p:nvSpPr>
        <p:spPr>
          <a:xfrm>
            <a:off x="5960223" y="4131823"/>
            <a:ext cx="2875702" cy="176826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966C4C-584C-5BFB-DE33-C8846D00511B}"/>
                  </a:ext>
                </a:extLst>
              </p:cNvPr>
              <p:cNvSpPr txBox="1"/>
              <p:nvPr/>
            </p:nvSpPr>
            <p:spPr>
              <a:xfrm>
                <a:off x="3707904" y="3074864"/>
                <a:ext cx="5436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u="sng" dirty="0">
                    <a:solidFill>
                      <a:srgbClr val="FF0000"/>
                    </a:solidFill>
                  </a:rPr>
                  <a:t>RCS Stage 1: </a:t>
                </a:r>
                <a:r>
                  <a:rPr lang="en-GB" sz="1000" dirty="0">
                    <a:solidFill>
                      <a:srgbClr val="FF0000"/>
                    </a:solidFill>
                  </a:rPr>
                  <a:t>Beam current=20.38 mA; Bunch length=13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US" sz="1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=30</m:t>
                    </m:r>
                    <m:r>
                      <m:rPr>
                        <m:sty m:val="p"/>
                      </m:rPr>
                      <a:rPr lang="en-US" sz="1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966C4C-584C-5BFB-DE33-C8846D005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3074864"/>
                <a:ext cx="5436096" cy="246221"/>
              </a:xfrm>
              <a:prstGeom prst="rect">
                <a:avLst/>
              </a:prstGeom>
              <a:blipFill>
                <a:blip r:embed="rId4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3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EE2AD1C-FC7A-4516-AC54-56086D1EB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435" y="3457280"/>
            <a:ext cx="4848549" cy="110684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193C9-1A4C-3DF5-F676-ADB72991020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552630"/>
            <a:ext cx="3551452" cy="2747312"/>
          </a:xfrm>
        </p:spPr>
        <p:txBody>
          <a:bodyPr/>
          <a:lstStyle/>
          <a:p>
            <a:r>
              <a:rPr lang="en-GB" sz="2000" dirty="0"/>
              <a:t>HOM power per cavity is around 10 kW for analysed cavities. (Caveat: values calculated for 9 mid-cells without beam pipe)</a:t>
            </a:r>
          </a:p>
          <a:p>
            <a:endParaRPr lang="en-GB" sz="2000" dirty="0"/>
          </a:p>
          <a:p>
            <a:r>
              <a:rPr lang="en-GB" sz="2000" dirty="0"/>
              <a:t>NLSF cavity is selected for further analysis</a:t>
            </a:r>
          </a:p>
          <a:p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F09A8C-2427-A575-6447-5CAECE285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47374-9F08-3043-4BD0-8607D7946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941B29-3384-7979-880A-AB068587D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7529690" cy="857250"/>
          </a:xfrm>
        </p:spPr>
        <p:txBody>
          <a:bodyPr/>
          <a:lstStyle/>
          <a:p>
            <a:pPr algn="l"/>
            <a:r>
              <a:rPr lang="en-GB" dirty="0"/>
              <a:t>Survey of low-loss cavity geometries from the literature: HOM and Dynamic Power Loss Comparison</a:t>
            </a:r>
          </a:p>
        </p:txBody>
      </p:sp>
      <p:pic>
        <p:nvPicPr>
          <p:cNvPr id="8" name="Picture 7" descr="A picture containing screenshot, colorfulness, plot, diagram&#10;&#10;Description automatically generated">
            <a:extLst>
              <a:ext uri="{FF2B5EF4-FFF2-40B4-BE49-F238E27FC236}">
                <a16:creationId xmlns:a16="http://schemas.microsoft.com/office/drawing/2014/main" id="{87BD8808-B8FF-5F9B-5020-944ABB587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606" y="1160100"/>
            <a:ext cx="4333484" cy="14444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1E1A2C-2533-B169-E2F3-2D16EB080DC4}"/>
              </a:ext>
            </a:extLst>
          </p:cNvPr>
          <p:cNvSpPr txBox="1"/>
          <p:nvPr/>
        </p:nvSpPr>
        <p:spPr>
          <a:xfrm>
            <a:off x="4491606" y="4545488"/>
            <a:ext cx="3941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Static, dynamic and HOM power loss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00CB7C-AD71-CB55-5369-6D676FAA28B5}"/>
              </a:ext>
            </a:extLst>
          </p:cNvPr>
          <p:cNvSpPr txBox="1"/>
          <p:nvPr/>
        </p:nvSpPr>
        <p:spPr>
          <a:xfrm>
            <a:off x="4220885" y="2540669"/>
            <a:ext cx="474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D0302A-F17D-7883-438A-35ED7504FEFE}"/>
              </a:ext>
            </a:extLst>
          </p:cNvPr>
          <p:cNvSpPr/>
          <p:nvPr/>
        </p:nvSpPr>
        <p:spPr>
          <a:xfrm>
            <a:off x="7092280" y="3457280"/>
            <a:ext cx="603920" cy="1138645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985A1F-5C4F-553D-1509-765EBBCD141B}"/>
                  </a:ext>
                </a:extLst>
              </p:cNvPr>
              <p:cNvSpPr txBox="1"/>
              <p:nvPr/>
            </p:nvSpPr>
            <p:spPr>
              <a:xfrm>
                <a:off x="3707904" y="3074864"/>
                <a:ext cx="5436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u="sng" dirty="0">
                    <a:solidFill>
                      <a:srgbClr val="FF0000"/>
                    </a:solidFill>
                  </a:rPr>
                  <a:t>RCS Stage 1: </a:t>
                </a:r>
                <a:r>
                  <a:rPr lang="en-GB" sz="1000" dirty="0">
                    <a:solidFill>
                      <a:srgbClr val="FF0000"/>
                    </a:solidFill>
                  </a:rPr>
                  <a:t>Beam current=20.38 mA; Bunch length=3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US" sz="1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=30</m:t>
                    </m:r>
                    <m:r>
                      <m:rPr>
                        <m:sty m:val="p"/>
                      </m:rPr>
                      <a:rPr lang="en-US" sz="1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1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US" sz="10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985A1F-5C4F-553D-1509-765EBBCD1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3074864"/>
                <a:ext cx="5436096" cy="246221"/>
              </a:xfrm>
              <a:prstGeom prst="rect">
                <a:avLst/>
              </a:prstGeom>
              <a:blipFill>
                <a:blip r:embed="rId4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985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9074A-C9A8-2FBB-9005-BCFEF4CA5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MuCol WP6 | Task 6.1 Meeting 15 May 2023 | Sosoho-Abasi Udongwo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34AB1-B3A0-4C48-EC51-4C6717A44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ECCD64-7779-9FB2-A57C-77E677EE8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504" y="2283718"/>
            <a:ext cx="6781800" cy="857250"/>
          </a:xfrm>
        </p:spPr>
        <p:txBody>
          <a:bodyPr/>
          <a:lstStyle/>
          <a:p>
            <a:r>
              <a:rPr lang="en-GB" dirty="0"/>
              <a:t>Analysis of the NLSF cavity geometry</a:t>
            </a:r>
          </a:p>
        </p:txBody>
      </p:sp>
    </p:spTree>
    <p:extLst>
      <p:ext uri="{BB962C8B-B14F-4D97-AF65-F5344CB8AC3E}">
        <p14:creationId xmlns:p14="http://schemas.microsoft.com/office/powerpoint/2010/main" val="360441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E5CFA08B-5BFF-E383-C5D0-1F15B31F4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626" y="2876150"/>
            <a:ext cx="4872366" cy="162412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504F5-CF69-A975-9E8B-0CD345A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MuCol WP6 | Task 6.1 Meeting 15 May 2023 | Sosoho-Abasi Udongwo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69C83-0AF6-8260-C074-91D90D9BE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70A2A1-127D-E3FD-1986-2FCE6473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NLSF cavity considering different numbers of cells and operating frequency</a:t>
            </a:r>
          </a:p>
        </p:txBody>
      </p:sp>
      <p:pic>
        <p:nvPicPr>
          <p:cNvPr id="13" name="Picture 12" descr="A picture containing screenshot, text, colorfulness, plot&#10;&#10;Description automatically generated">
            <a:extLst>
              <a:ext uri="{FF2B5EF4-FFF2-40B4-BE49-F238E27FC236}">
                <a16:creationId xmlns:a16="http://schemas.microsoft.com/office/drawing/2014/main" id="{375A4D96-9E43-6ABB-727A-DF1A4E55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072664"/>
            <a:ext cx="4852392" cy="1617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3CC20C-6937-A852-B223-B1DDC0172F7F}"/>
              </a:ext>
            </a:extLst>
          </p:cNvPr>
          <p:cNvSpPr txBox="1"/>
          <p:nvPr/>
        </p:nvSpPr>
        <p:spPr>
          <a:xfrm>
            <a:off x="4428769" y="2607687"/>
            <a:ext cx="47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higher-order mode (HOM) figures of merit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68700-FE68-F1D0-0175-6F88B1D17096}"/>
              </a:ext>
            </a:extLst>
          </p:cNvPr>
          <p:cNvSpPr txBox="1"/>
          <p:nvPr/>
        </p:nvSpPr>
        <p:spPr>
          <a:xfrm>
            <a:off x="4329904" y="4350841"/>
            <a:ext cx="48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Bar plot of normalised dynamic power loss, wall plug power and total HOM power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E057E27-E4D1-A0B5-BB9A-78FA26F4105F}"/>
              </a:ext>
            </a:extLst>
          </p:cNvPr>
          <p:cNvCxnSpPr>
            <a:cxnSpLocks/>
          </p:cNvCxnSpPr>
          <p:nvPr/>
        </p:nvCxnSpPr>
        <p:spPr>
          <a:xfrm flipV="1">
            <a:off x="4612375" y="1967210"/>
            <a:ext cx="895729" cy="10952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8D944D0-46F6-75E1-C9BA-13B4AA84EAFC}"/>
              </a:ext>
            </a:extLst>
          </p:cNvPr>
          <p:cNvCxnSpPr>
            <a:cxnSpLocks/>
          </p:cNvCxnSpPr>
          <p:nvPr/>
        </p:nvCxnSpPr>
        <p:spPr>
          <a:xfrm flipV="1">
            <a:off x="4750495" y="1783585"/>
            <a:ext cx="895729" cy="10952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458FCE-68F5-2452-BDE2-91BC01186389}"/>
              </a:ext>
            </a:extLst>
          </p:cNvPr>
          <p:cNvCxnSpPr>
            <a:cxnSpLocks/>
          </p:cNvCxnSpPr>
          <p:nvPr/>
        </p:nvCxnSpPr>
        <p:spPr>
          <a:xfrm flipV="1">
            <a:off x="4875062" y="1599960"/>
            <a:ext cx="895729" cy="10952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B495F7-1BC4-D87E-7E41-D4617625C0D5}"/>
              </a:ext>
            </a:extLst>
          </p:cNvPr>
          <p:cNvCxnSpPr>
            <a:cxnSpLocks/>
          </p:cNvCxnSpPr>
          <p:nvPr/>
        </p:nvCxnSpPr>
        <p:spPr>
          <a:xfrm flipV="1">
            <a:off x="6214770" y="1967210"/>
            <a:ext cx="757609" cy="320238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FADBE4E-4064-A6FC-9F88-2EE022C3333E}"/>
              </a:ext>
            </a:extLst>
          </p:cNvPr>
          <p:cNvCxnSpPr>
            <a:cxnSpLocks/>
          </p:cNvCxnSpPr>
          <p:nvPr/>
        </p:nvCxnSpPr>
        <p:spPr>
          <a:xfrm flipV="1">
            <a:off x="6339337" y="1783585"/>
            <a:ext cx="771162" cy="46516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DC5DD4-8024-328C-F83F-B36392058CB6}"/>
              </a:ext>
            </a:extLst>
          </p:cNvPr>
          <p:cNvCxnSpPr>
            <a:cxnSpLocks/>
          </p:cNvCxnSpPr>
          <p:nvPr/>
        </p:nvCxnSpPr>
        <p:spPr>
          <a:xfrm flipV="1">
            <a:off x="6433893" y="1599960"/>
            <a:ext cx="801173" cy="595676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49662F0-EB9F-7A4D-0FF2-AEDA9545BE10}"/>
              </a:ext>
            </a:extLst>
          </p:cNvPr>
          <p:cNvCxnSpPr>
            <a:cxnSpLocks/>
          </p:cNvCxnSpPr>
          <p:nvPr/>
        </p:nvCxnSpPr>
        <p:spPr>
          <a:xfrm>
            <a:off x="7773601" y="2007321"/>
            <a:ext cx="758839" cy="884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7083EA5-35E0-5E5C-E379-384315C74BD6}"/>
              </a:ext>
            </a:extLst>
          </p:cNvPr>
          <p:cNvCxnSpPr>
            <a:cxnSpLocks/>
          </p:cNvCxnSpPr>
          <p:nvPr/>
        </p:nvCxnSpPr>
        <p:spPr>
          <a:xfrm>
            <a:off x="7891207" y="1792279"/>
            <a:ext cx="758839" cy="4347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07B32E-4C61-E089-2714-452EF0398F9F}"/>
              </a:ext>
            </a:extLst>
          </p:cNvPr>
          <p:cNvCxnSpPr>
            <a:cxnSpLocks/>
          </p:cNvCxnSpPr>
          <p:nvPr/>
        </p:nvCxnSpPr>
        <p:spPr>
          <a:xfrm>
            <a:off x="7989410" y="1603443"/>
            <a:ext cx="758839" cy="4347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3227860-30C6-7DD3-FC1F-B42E9D1B879A}"/>
              </a:ext>
            </a:extLst>
          </p:cNvPr>
          <p:cNvCxnSpPr>
            <a:cxnSpLocks/>
          </p:cNvCxnSpPr>
          <p:nvPr/>
        </p:nvCxnSpPr>
        <p:spPr>
          <a:xfrm>
            <a:off x="4726601" y="3369245"/>
            <a:ext cx="493471" cy="237141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2CC6DB1-C78E-EE5F-D83B-DAEE45C1861C}"/>
              </a:ext>
            </a:extLst>
          </p:cNvPr>
          <p:cNvCxnSpPr>
            <a:cxnSpLocks/>
          </p:cNvCxnSpPr>
          <p:nvPr/>
        </p:nvCxnSpPr>
        <p:spPr>
          <a:xfrm>
            <a:off x="5961310" y="3369245"/>
            <a:ext cx="532529" cy="413645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2AD262-9CF1-56BC-EEF2-1F73CE72BF1D}"/>
              </a:ext>
            </a:extLst>
          </p:cNvPr>
          <p:cNvCxnSpPr>
            <a:cxnSpLocks/>
          </p:cNvCxnSpPr>
          <p:nvPr/>
        </p:nvCxnSpPr>
        <p:spPr>
          <a:xfrm flipH="1" flipV="1">
            <a:off x="6994969" y="3845457"/>
            <a:ext cx="504952" cy="225379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785CB43-B954-4738-7E98-793D05211EFB}"/>
              </a:ext>
            </a:extLst>
          </p:cNvPr>
          <p:cNvCxnSpPr>
            <a:cxnSpLocks/>
          </p:cNvCxnSpPr>
          <p:nvPr/>
        </p:nvCxnSpPr>
        <p:spPr>
          <a:xfrm flipH="1" flipV="1">
            <a:off x="7097971" y="3599265"/>
            <a:ext cx="484168" cy="43790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3A2FB63-24EC-F258-AEA5-10FBD9C9BB73}"/>
              </a:ext>
            </a:extLst>
          </p:cNvPr>
          <p:cNvCxnSpPr>
            <a:cxnSpLocks/>
          </p:cNvCxnSpPr>
          <p:nvPr/>
        </p:nvCxnSpPr>
        <p:spPr>
          <a:xfrm flipH="1" flipV="1">
            <a:off x="7158174" y="3415640"/>
            <a:ext cx="538026" cy="523671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0D6A176-0870-D322-12B7-EF8DDA9C4164}"/>
              </a:ext>
            </a:extLst>
          </p:cNvPr>
          <p:cNvCxnSpPr>
            <a:cxnSpLocks/>
          </p:cNvCxnSpPr>
          <p:nvPr/>
        </p:nvCxnSpPr>
        <p:spPr>
          <a:xfrm>
            <a:off x="8240719" y="3404707"/>
            <a:ext cx="507530" cy="378183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AE640EE-6453-47B3-430C-AD668891759E}"/>
              </a:ext>
            </a:extLst>
          </p:cNvPr>
          <p:cNvCxnSpPr>
            <a:cxnSpLocks/>
          </p:cNvCxnSpPr>
          <p:nvPr/>
        </p:nvCxnSpPr>
        <p:spPr>
          <a:xfrm>
            <a:off x="4890903" y="3569640"/>
            <a:ext cx="493471" cy="16441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875D264-4336-05E4-F494-CFF5A47F011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199" y="1439469"/>
            <a:ext cx="3538737" cy="1713715"/>
          </a:xfrm>
        </p:spPr>
        <p:txBody>
          <a:bodyPr/>
          <a:lstStyle/>
          <a:p>
            <a:r>
              <a:rPr lang="en-GB" sz="2000" dirty="0"/>
              <a:t>Considered frequencies</a:t>
            </a:r>
          </a:p>
          <a:p>
            <a:pPr lvl="1"/>
            <a:r>
              <a:rPr lang="en-GB" sz="2000" dirty="0"/>
              <a:t>800, 1000, 1300 MHz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51EF45-C679-AAE4-2021-0909E4D935E7}"/>
              </a:ext>
            </a:extLst>
          </p:cNvPr>
          <p:cNvGrpSpPr/>
          <p:nvPr/>
        </p:nvGrpSpPr>
        <p:grpSpPr>
          <a:xfrm>
            <a:off x="179512" y="3202519"/>
            <a:ext cx="4010925" cy="1528585"/>
            <a:chOff x="179512" y="3202519"/>
            <a:chExt cx="4010925" cy="152858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411ED2C-A677-ECF2-CBE9-AACA67D5E3CE}"/>
                </a:ext>
              </a:extLst>
            </p:cNvPr>
            <p:cNvGrpSpPr/>
            <p:nvPr/>
          </p:nvGrpSpPr>
          <p:grpSpPr>
            <a:xfrm>
              <a:off x="179512" y="3202519"/>
              <a:ext cx="4010925" cy="1025415"/>
              <a:chOff x="-16903" y="3538750"/>
              <a:chExt cx="4500993" cy="1150704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1F37A03-5875-F3DE-B77B-E6D823ED4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4491" y="3538750"/>
                <a:ext cx="2689599" cy="1150704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7331B92-84F8-C5E0-9AB2-F179D1EE69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6903" y="3539190"/>
                <a:ext cx="1833884" cy="1141852"/>
              </a:xfrm>
              <a:prstGeom prst="rect">
                <a:avLst/>
              </a:prstGeom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7415EA-9AE6-99F3-3257-A9FD0424AFD6}"/>
                </a:ext>
              </a:extLst>
            </p:cNvPr>
            <p:cNvSpPr txBox="1"/>
            <p:nvPr/>
          </p:nvSpPr>
          <p:spPr>
            <a:xfrm>
              <a:off x="457199" y="4269439"/>
              <a:ext cx="29626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Reference values: total static, dynamic and HOM power per caity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698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uCol_Template.potx" id="{C1151BB6-E635-4732-B1F7-4B80CCAD0B13}" vid="{5E0C85D8-2338-4D5A-89B4-46BAD605A1E7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uCol_Template.potx" id="{C1151BB6-E635-4732-B1F7-4B80CCAD0B13}" vid="{5FEEABF3-9DBF-4A1F-BCE0-6E48CAD04A90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2252</Words>
  <Application>Microsoft Office PowerPoint</Application>
  <PresentationFormat>On-screen Show (16:9)</PresentationFormat>
  <Paragraphs>354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Narrow</vt:lpstr>
      <vt:lpstr>Calibri</vt:lpstr>
      <vt:lpstr>Cambria Math</vt:lpstr>
      <vt:lpstr>Wingdings</vt:lpstr>
      <vt:lpstr>IMCC - 1</vt:lpstr>
      <vt:lpstr>1_IMCC - 1</vt:lpstr>
      <vt:lpstr>PowerPoint Presentation</vt:lpstr>
      <vt:lpstr>Content</vt:lpstr>
      <vt:lpstr>Survey of low-loss cavity geometries from the literature </vt:lpstr>
      <vt:lpstr>Survey of low-loss cavity geometries from the literature</vt:lpstr>
      <vt:lpstr>Survey of low-loss cavity geometries from the literature: FM and HOM figures of merit</vt:lpstr>
      <vt:lpstr>Survey of low-loss cavity geometries from the literature: HOM and Dynamic Power Loss Comparison</vt:lpstr>
      <vt:lpstr>Survey of low-loss cavity geometries from the literature: HOM and Dynamic Power Loss Comparison</vt:lpstr>
      <vt:lpstr>Analysis of the NLSF cavity geometry</vt:lpstr>
      <vt:lpstr>Analysis of NLSF cavity considering different numbers of cells and operating frequency</vt:lpstr>
      <vt:lpstr>Analysis of NLSF cavity considering different numbers of cells and operating frequency</vt:lpstr>
      <vt:lpstr>Analysis of NLSF cavity considering different numbers of cells and operating frequency</vt:lpstr>
      <vt:lpstr>Analysis of NLSF cavity considering different numbers of cells and operating frequency</vt:lpstr>
      <vt:lpstr>Preliminary Study of Damped Cavities and Comparison to Transverse Impedance Threshold</vt:lpstr>
      <vt:lpstr>DQW HOM coupler</vt:lpstr>
      <vt:lpstr>Model setup: Cavity + FPC + HOM coupler</vt:lpstr>
      <vt:lpstr>Transverse HOM impedance plot for analysed cavities</vt:lpstr>
      <vt:lpstr>Transverse impedance stability threshold calculation</vt:lpstr>
      <vt:lpstr>Comparision of maximum transverse R/Q mode impedance with threshold values</vt:lpstr>
      <vt:lpstr>NLSF: Comparison of Z_⊥and Z_(⊥, threshold)</vt:lpstr>
      <vt:lpstr>ERL-MA: Comparison of Z_⊥and Z_(⊥, threshold)</vt:lpstr>
      <vt:lpstr>TESLA: Comparison of Z_⊥and Z_(⊥, threshold)</vt:lpstr>
      <vt:lpstr>Summary</vt:lpstr>
      <vt:lpstr>PowerPoint Presentation</vt:lpstr>
      <vt:lpstr>NLSF: Trapped TE121 Mode @~2470MHz</vt:lpstr>
      <vt:lpstr>ERL-MA: Trapped TE121 Mode @~2510MHz</vt:lpstr>
      <vt:lpstr>TESLA: Trapped TE121 Mode @~2577MHz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Igor Ikarov</cp:lastModifiedBy>
  <cp:revision>842</cp:revision>
  <dcterms:created xsi:type="dcterms:W3CDTF">2021-05-17T12:13:58Z</dcterms:created>
  <dcterms:modified xsi:type="dcterms:W3CDTF">2023-06-21T08:30:33Z</dcterms:modified>
</cp:coreProperties>
</file>