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904" r:id="rId3"/>
    <p:sldId id="905" r:id="rId4"/>
    <p:sldId id="906" r:id="rId5"/>
    <p:sldId id="908" r:id="rId6"/>
    <p:sldId id="910" r:id="rId7"/>
    <p:sldId id="911" r:id="rId8"/>
    <p:sldId id="907" r:id="rId9"/>
    <p:sldId id="915" r:id="rId10"/>
    <p:sldId id="912" r:id="rId11"/>
    <p:sldId id="913" r:id="rId12"/>
    <p:sldId id="909" r:id="rId13"/>
    <p:sldId id="914" r:id="rId14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05"/>
    <p:restoredTop sz="99632" autoAdjust="0"/>
  </p:normalViewPr>
  <p:slideViewPr>
    <p:cSldViewPr snapToGrid="0" snapToObjects="1">
      <p:cViewPr varScale="1">
        <p:scale>
          <a:sx n="112" d="100"/>
          <a:sy n="112" d="100"/>
        </p:scale>
        <p:origin x="1264" y="200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6/20/23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6/20/23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49" y="7219014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  <a:noFill/>
        </p:spPr>
        <p:txBody>
          <a:bodyPr vert="horz" lIns="100381" tIns="50191" rIns="100381" bIns="50191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7912" y="2357441"/>
            <a:ext cx="5750188" cy="1617028"/>
          </a:xfrm>
        </p:spPr>
        <p:txBody>
          <a:bodyPr>
            <a:normAutofit/>
          </a:bodyPr>
          <a:lstStyle/>
          <a:p>
            <a:r>
              <a:rPr lang="en-US" sz="4400" dirty="0"/>
              <a:t>Solenoids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5943600"/>
            <a:ext cx="7034213" cy="762011"/>
          </a:xfrm>
        </p:spPr>
        <p:txBody>
          <a:bodyPr>
            <a:normAutofit/>
          </a:bodyPr>
          <a:lstStyle/>
          <a:p>
            <a:r>
              <a:rPr lang="en-US" sz="1800" dirty="0"/>
              <a:t>Luca </a:t>
            </a:r>
            <a:r>
              <a:rPr lang="en-US" sz="1800" dirty="0" err="1"/>
              <a:t>Bottura</a:t>
            </a:r>
            <a:r>
              <a:rPr lang="en-US" sz="1800" dirty="0"/>
              <a:t> and Lionel </a:t>
            </a:r>
            <a:r>
              <a:rPr lang="en-US" sz="1800" dirty="0" err="1"/>
              <a:t>Quettier</a:t>
            </a:r>
            <a:endParaRPr lang="en-US" sz="1800" dirty="0"/>
          </a:p>
          <a:p>
            <a:r>
              <a:rPr lang="en-US" sz="1800" dirty="0"/>
              <a:t>IMCC Annual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Where to find them 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FDE1D3-E7E3-4544-99B5-74103488F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3" y="1494990"/>
            <a:ext cx="9043988" cy="524085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Standard laboratory solenoids (2…20 T, 50…200 mm) are best procured in industry, who has experience in design, engineering and construction</a:t>
            </a:r>
          </a:p>
          <a:p>
            <a:r>
              <a:rPr lang="en-US" dirty="0"/>
              <a:t>Custom laboratory solenoids (5..10 T, 500…1000 mm) need to be purpose designed and built – this can be a very time consuming and expensive endeavor. Most effective approach is to use existing facilities</a:t>
            </a:r>
          </a:p>
          <a:p>
            <a:r>
              <a:rPr lang="en-US" dirty="0"/>
              <a:t>MRI-class magnets (1.5…7 T, 900 mm) could at best be found (decommissioned) or procured as “stripped” magnetic system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48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What is their cost 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FDE1D3-E7E3-4544-99B5-74103488F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3" y="1494990"/>
            <a:ext cx="9043988" cy="5240857"/>
          </a:xfrm>
        </p:spPr>
        <p:txBody>
          <a:bodyPr>
            <a:normAutofit/>
          </a:bodyPr>
          <a:lstStyle/>
          <a:p>
            <a:r>
              <a:rPr lang="en-US" dirty="0"/>
              <a:t>There is a large difference between the cost of the </a:t>
            </a:r>
            <a:r>
              <a:rPr lang="en-US" i="1" dirty="0"/>
              <a:t>magnet</a:t>
            </a:r>
            <a:r>
              <a:rPr lang="en-US" dirty="0"/>
              <a:t> and the cost of a </a:t>
            </a:r>
            <a:r>
              <a:rPr lang="en-US" i="1" dirty="0"/>
              <a:t>system</a:t>
            </a:r>
            <a:r>
              <a:rPr lang="en-US" dirty="0"/>
              <a:t> (cryostat and test environment, cooling, powering, protection, …)</a:t>
            </a:r>
          </a:p>
          <a:p>
            <a:r>
              <a:rPr lang="en-US" dirty="0"/>
              <a:t>Focus on the magnet cost only: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 descr="A book cover with black text&#10;&#10;Description automatically generated with low confidence">
            <a:extLst>
              <a:ext uri="{FF2B5EF4-FFF2-40B4-BE49-F238E27FC236}">
                <a16:creationId xmlns:a16="http://schemas.microsoft.com/office/drawing/2014/main" id="{C101C7DB-F740-F59F-5EE2-9C4D5AFFA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09" y="4620582"/>
            <a:ext cx="8677055" cy="235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96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text, diagram, screenshot, circle&#10;&#10;Description automatically generated">
            <a:extLst>
              <a:ext uri="{FF2B5EF4-FFF2-40B4-BE49-F238E27FC236}">
                <a16:creationId xmlns:a16="http://schemas.microsoft.com/office/drawing/2014/main" id="{E3891BD4-6F8E-EB27-DD7E-C7C05FE49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91" y="1440520"/>
            <a:ext cx="6381044" cy="57591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Magnet cost scaling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47CE35-B3E4-2694-8CFD-C404A6FD5493}"/>
              </a:ext>
            </a:extLst>
          </p:cNvPr>
          <p:cNvSpPr txBox="1"/>
          <p:nvPr/>
        </p:nvSpPr>
        <p:spPr>
          <a:xfrm>
            <a:off x="1883247" y="2891564"/>
            <a:ext cx="2589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dirty="0">
                <a:solidFill>
                  <a:srgbClr val="FF0000"/>
                </a:solidFill>
              </a:rPr>
              <a:t>Cost scales with magnet stored energy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16E46F-0AE9-8FE2-8AA4-CFC083BE00E0}"/>
              </a:ext>
            </a:extLst>
          </p:cNvPr>
          <p:cNvSpPr txBox="1"/>
          <p:nvPr/>
        </p:nvSpPr>
        <p:spPr>
          <a:xfrm>
            <a:off x="1607970" y="1674550"/>
            <a:ext cx="247580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4000" dirty="0">
                <a:solidFill>
                  <a:srgbClr val="FF0000"/>
                </a:solidFill>
              </a:rPr>
              <a:t>Indicative !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A3205EA-3B9E-D5A0-250B-4FE4A658AD42}"/>
              </a:ext>
            </a:extLst>
          </p:cNvPr>
          <p:cNvSpPr/>
          <p:nvPr/>
        </p:nvSpPr>
        <p:spPr>
          <a:xfrm>
            <a:off x="2669054" y="2162432"/>
            <a:ext cx="3089189" cy="3101546"/>
          </a:xfrm>
          <a:custGeom>
            <a:avLst/>
            <a:gdLst>
              <a:gd name="connsiteX0" fmla="*/ 0 w 3089189"/>
              <a:gd name="connsiteY0" fmla="*/ 3101546 h 3101546"/>
              <a:gd name="connsiteX1" fmla="*/ 1173892 w 3089189"/>
              <a:gd name="connsiteY1" fmla="*/ 2508422 h 3101546"/>
              <a:gd name="connsiteX2" fmla="*/ 2100649 w 3089189"/>
              <a:gd name="connsiteY2" fmla="*/ 1569309 h 3101546"/>
              <a:gd name="connsiteX3" fmla="*/ 3089189 w 3089189"/>
              <a:gd name="connsiteY3" fmla="*/ 0 h 3101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9189" h="3101546">
                <a:moveTo>
                  <a:pt x="0" y="3101546"/>
                </a:moveTo>
                <a:cubicBezTo>
                  <a:pt x="411892" y="2932670"/>
                  <a:pt x="823784" y="2763795"/>
                  <a:pt x="1173892" y="2508422"/>
                </a:cubicBezTo>
                <a:cubicBezTo>
                  <a:pt x="1524000" y="2253049"/>
                  <a:pt x="1781433" y="1987379"/>
                  <a:pt x="2100649" y="1569309"/>
                </a:cubicBezTo>
                <a:cubicBezTo>
                  <a:pt x="2419865" y="1151239"/>
                  <a:pt x="2754527" y="575619"/>
                  <a:pt x="3089189" y="0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C56B960D-3761-19C1-FEE3-B551484BE5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87813"/>
              </p:ext>
            </p:extLst>
          </p:nvPr>
        </p:nvGraphicFramePr>
        <p:xfrm>
          <a:off x="6957179" y="2911873"/>
          <a:ext cx="2589896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948">
                  <a:extLst>
                    <a:ext uri="{9D8B030D-6E8A-4147-A177-3AD203B41FA5}">
                      <a16:colId xmlns:a16="http://schemas.microsoft.com/office/drawing/2014/main" val="2507534494"/>
                    </a:ext>
                  </a:extLst>
                </a:gridCol>
                <a:gridCol w="1294948">
                  <a:extLst>
                    <a:ext uri="{9D8B030D-6E8A-4147-A177-3AD203B41FA5}">
                      <a16:colId xmlns:a16="http://schemas.microsoft.com/office/drawing/2014/main" val="787628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Field</a:t>
                      </a:r>
                    </a:p>
                    <a:p>
                      <a:pPr algn="ctr"/>
                      <a:r>
                        <a:rPr lang="en-CH" dirty="0"/>
                        <a:t>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C</a:t>
                      </a:r>
                      <a:r>
                        <a:rPr lang="en-US" dirty="0"/>
                        <a:t>o</a:t>
                      </a:r>
                      <a:r>
                        <a:rPr lang="en-CH" dirty="0"/>
                        <a:t>st</a:t>
                      </a:r>
                    </a:p>
                    <a:p>
                      <a:pPr algn="ctr"/>
                      <a:r>
                        <a:rPr lang="en-CH" dirty="0"/>
                        <a:t>(MEUR)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5539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997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984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02767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587798B9-E8DE-3969-2301-D9E8B4435113}"/>
              </a:ext>
            </a:extLst>
          </p:cNvPr>
          <p:cNvSpPr txBox="1"/>
          <p:nvPr/>
        </p:nvSpPr>
        <p:spPr>
          <a:xfrm>
            <a:off x="6945454" y="2357875"/>
            <a:ext cx="2649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800" dirty="0"/>
              <a:t>MRI magnet cost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17F59E-1C79-528D-AD59-6CC36FC91727}"/>
              </a:ext>
            </a:extLst>
          </p:cNvPr>
          <p:cNvSpPr txBox="1"/>
          <p:nvPr/>
        </p:nvSpPr>
        <p:spPr>
          <a:xfrm>
            <a:off x="6767532" y="4964843"/>
            <a:ext cx="29776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</a:t>
            </a:r>
            <a:r>
              <a:rPr lang="en-CH" dirty="0"/>
              <a:t>rofiting from years of engineering, production scale-up and optimization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2C869C-EA87-ACFB-7298-62BB355E3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424" y="5566433"/>
            <a:ext cx="3089190" cy="55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10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F9616-9BD4-9D69-2AB9-3D8E1F586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ADB7F-18EC-4404-CDAC-06068BC88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</a:t>
            </a:r>
            <a:r>
              <a:rPr lang="en-CH" dirty="0"/>
              <a:t>hat magnet should we look for, among the above classes (standard laboratory, custom laboratory, recycled MRI) ? Remember:</a:t>
            </a:r>
          </a:p>
          <a:p>
            <a:pPr lvl="1"/>
            <a:r>
              <a:rPr lang="en-US" dirty="0"/>
              <a:t>A</a:t>
            </a:r>
            <a:r>
              <a:rPr lang="en-CH" dirty="0"/>
              <a:t> test station is much more than a magnet</a:t>
            </a:r>
          </a:p>
          <a:p>
            <a:pPr lvl="1"/>
            <a:r>
              <a:rPr lang="en-US" i="1" dirty="0"/>
              <a:t>I</a:t>
            </a:r>
            <a:r>
              <a:rPr lang="en-CH" i="1" dirty="0"/>
              <a:t>n-house </a:t>
            </a:r>
            <a:r>
              <a:rPr lang="en-CH" dirty="0"/>
              <a:t>is generally more expensive than </a:t>
            </a:r>
            <a:r>
              <a:rPr lang="en-CH" i="1" dirty="0"/>
              <a:t>off-the-shelf</a:t>
            </a:r>
            <a:endParaRPr lang="en-CH" dirty="0"/>
          </a:p>
          <a:p>
            <a:r>
              <a:rPr lang="en-US" dirty="0"/>
              <a:t>Is it possible to s</a:t>
            </a:r>
            <a:r>
              <a:rPr lang="en-CH" dirty="0"/>
              <a:t>plit the test demands to reduce magnet requirements ? Material testing at high field/gradient may be possible in existing, small bore test infrastructure (?), while component testing may be done in modest performance, large bore new test infrastructure (?)</a:t>
            </a:r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C8282-C0C8-A563-02C7-92FA1FD81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394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FDE1D3-E7E3-4544-99B5-74103488F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3" y="1494990"/>
            <a:ext cx="9043988" cy="5240857"/>
          </a:xfrm>
        </p:spPr>
        <p:txBody>
          <a:bodyPr>
            <a:normAutofit/>
          </a:bodyPr>
          <a:lstStyle/>
          <a:p>
            <a:r>
              <a:rPr lang="en-US" dirty="0"/>
              <a:t>What solenoids can be used for testing RF ?</a:t>
            </a:r>
          </a:p>
          <a:p>
            <a:r>
              <a:rPr lang="en-US" dirty="0"/>
              <a:t>Where to find them ?</a:t>
            </a:r>
          </a:p>
          <a:p>
            <a:r>
              <a:rPr lang="en-US" dirty="0"/>
              <a:t>What is their cost ?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This is a partial and preliminary view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87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What solenoids for testing RF 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FDE1D3-E7E3-4544-99B5-74103488F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3" y="1494990"/>
            <a:ext cx="9043988" cy="5240857"/>
          </a:xfrm>
        </p:spPr>
        <p:txBody>
          <a:bodyPr>
            <a:normAutofit/>
          </a:bodyPr>
          <a:lstStyle/>
          <a:p>
            <a:r>
              <a:rPr lang="en-US" dirty="0"/>
              <a:t>Superconducting solenoid in the range of 2 T to 20 T and bore in the range of 50 mm to 200 mm are commonplace industrial products</a:t>
            </a:r>
          </a:p>
          <a:p>
            <a:r>
              <a:rPr lang="en-US" dirty="0"/>
              <a:t>Higher field/large bore is possible, but these are custom realizations (time, cost)</a:t>
            </a:r>
          </a:p>
          <a:p>
            <a:r>
              <a:rPr lang="en-US" dirty="0"/>
              <a:t>Split systems add complexity and reduce performance</a:t>
            </a:r>
          </a:p>
          <a:p>
            <a:r>
              <a:rPr lang="en-US" dirty="0"/>
              <a:t>In general, industry has excellent experience in solenoid engineering and construction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31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”Standard” solenoids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8" name="Picture 4" descr="Application note">
            <a:extLst>
              <a:ext uri="{FF2B5EF4-FFF2-40B4-BE49-F238E27FC236}">
                <a16:creationId xmlns:a16="http://schemas.microsoft.com/office/drawing/2014/main" id="{A142DAF6-C158-66F1-7B4B-A270AC573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18" y="376674"/>
            <a:ext cx="2194387" cy="684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707E2D-1BBD-E8CD-BAA3-A238F6D07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7118" y="1449288"/>
            <a:ext cx="5787741" cy="53114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47CE35-B3E4-2694-8CFD-C404A6FD5493}"/>
              </a:ext>
            </a:extLst>
          </p:cNvPr>
          <p:cNvSpPr txBox="1"/>
          <p:nvPr/>
        </p:nvSpPr>
        <p:spPr>
          <a:xfrm>
            <a:off x="4780212" y="5172147"/>
            <a:ext cx="3502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dirty="0">
                <a:solidFill>
                  <a:srgbClr val="FF0000"/>
                </a:solidFill>
              </a:rPr>
              <a:t>50 mm is a standard bore for laboratory solenoids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69DCEC-CF71-1277-C873-6558E089C55C}"/>
              </a:ext>
            </a:extLst>
          </p:cNvPr>
          <p:cNvSpPr txBox="1"/>
          <p:nvPr/>
        </p:nvSpPr>
        <p:spPr>
          <a:xfrm rot="3348060">
            <a:off x="5142987" y="2719020"/>
            <a:ext cx="3108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CH" dirty="0">
                <a:solidFill>
                  <a:srgbClr val="FF0000"/>
                </a:solidFill>
              </a:rPr>
              <a:t>n increase in bore typically calls for a decrease in field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6BDB27A-30E2-F73D-497C-7A148DC65FF3}"/>
              </a:ext>
            </a:extLst>
          </p:cNvPr>
          <p:cNvCxnSpPr/>
          <p:nvPr/>
        </p:nvCxnSpPr>
        <p:spPr>
          <a:xfrm>
            <a:off x="5706319" y="2262219"/>
            <a:ext cx="1423686" cy="2095029"/>
          </a:xfrm>
          <a:prstGeom prst="straightConnector1">
            <a:avLst/>
          </a:prstGeom>
          <a:ln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DA4BDE-0D14-DA8B-935B-5BE86929DA5A}"/>
              </a:ext>
            </a:extLst>
          </p:cNvPr>
          <p:cNvCxnSpPr>
            <a:cxnSpLocks/>
          </p:cNvCxnSpPr>
          <p:nvPr/>
        </p:nvCxnSpPr>
        <p:spPr>
          <a:xfrm>
            <a:off x="5581432" y="5040992"/>
            <a:ext cx="2652446" cy="0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non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621F7C9-2141-548D-4AC0-14A2F4AB6957}"/>
              </a:ext>
            </a:extLst>
          </p:cNvPr>
          <p:cNvSpPr txBox="1"/>
          <p:nvPr/>
        </p:nvSpPr>
        <p:spPr>
          <a:xfrm>
            <a:off x="3926396" y="1311376"/>
            <a:ext cx="4709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nanoscience.oxinst.com</a:t>
            </a:r>
            <a:r>
              <a:rPr lang="en-US" sz="1200" dirty="0"/>
              <a:t>/resources/products/solenoid-magnets</a:t>
            </a:r>
            <a:endParaRPr lang="en-CH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16E46F-0AE9-8FE2-8AA4-CFC083BE00E0}"/>
              </a:ext>
            </a:extLst>
          </p:cNvPr>
          <p:cNvSpPr txBox="1"/>
          <p:nvPr/>
        </p:nvSpPr>
        <p:spPr>
          <a:xfrm>
            <a:off x="2843712" y="6736317"/>
            <a:ext cx="4361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FF0000"/>
                </a:solidFill>
              </a:rPr>
              <a:t>This is just one example !</a:t>
            </a:r>
          </a:p>
        </p:txBody>
      </p:sp>
    </p:spTree>
    <p:extLst>
      <p:ext uri="{BB962C8B-B14F-4D97-AF65-F5344CB8AC3E}">
        <p14:creationId xmlns:p14="http://schemas.microsoft.com/office/powerpoint/2010/main" val="792159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“Other” solenoids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216C36-14CB-6E6C-C09E-8B064E1A2B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03"/>
          <a:stretch/>
        </p:blipFill>
        <p:spPr>
          <a:xfrm>
            <a:off x="710789" y="1330598"/>
            <a:ext cx="3846181" cy="39745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A91EF1-2DC5-6FA6-5839-3FD9F311E2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320"/>
          <a:stretch/>
        </p:blipFill>
        <p:spPr>
          <a:xfrm>
            <a:off x="5746648" y="1386708"/>
            <a:ext cx="3216727" cy="39750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66D3D6-782C-97B7-8071-6BAB8909E63D}"/>
              </a:ext>
            </a:extLst>
          </p:cNvPr>
          <p:cNvSpPr txBox="1"/>
          <p:nvPr/>
        </p:nvSpPr>
        <p:spPr>
          <a:xfrm>
            <a:off x="710789" y="5310040"/>
            <a:ext cx="38461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T field, </a:t>
            </a:r>
            <a:r>
              <a:rPr lang="el-GR" dirty="0"/>
              <a:t>350 </a:t>
            </a:r>
            <a:r>
              <a:rPr lang="en-US" dirty="0"/>
              <a:t>mm warm bore</a:t>
            </a:r>
          </a:p>
          <a:p>
            <a:r>
              <a:rPr lang="en-US" dirty="0"/>
              <a:t>350 ppm in a 300 mm sphere</a:t>
            </a:r>
          </a:p>
          <a:p>
            <a:r>
              <a:rPr lang="en-US" dirty="0"/>
              <a:t>Operating cost: 15 k€ plus 6 k€/day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FB1A8A-BE99-BE92-0247-7CAE159EFFF5}"/>
              </a:ext>
            </a:extLst>
          </p:cNvPr>
          <p:cNvSpPr txBox="1"/>
          <p:nvPr/>
        </p:nvSpPr>
        <p:spPr>
          <a:xfrm>
            <a:off x="3142767" y="6607651"/>
            <a:ext cx="3763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200" dirty="0">
                <a:solidFill>
                  <a:srgbClr val="FF0000"/>
                </a:solidFill>
              </a:rPr>
              <a:t>Available at CEA-IRFU</a:t>
            </a:r>
          </a:p>
        </p:txBody>
      </p:sp>
      <p:pic>
        <p:nvPicPr>
          <p:cNvPr id="4100" name="Picture 4" descr="Electronique nucléaire - INSTN">
            <a:extLst>
              <a:ext uri="{FF2B5EF4-FFF2-40B4-BE49-F238E27FC236}">
                <a16:creationId xmlns:a16="http://schemas.microsoft.com/office/drawing/2014/main" id="{39A274F1-C1F1-780C-CE50-498511D7B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966" y="6414179"/>
            <a:ext cx="2082801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B56DA9-3809-986A-2CB7-B2B1DCCE33E5}"/>
              </a:ext>
            </a:extLst>
          </p:cNvPr>
          <p:cNvSpPr txBox="1"/>
          <p:nvPr/>
        </p:nvSpPr>
        <p:spPr>
          <a:xfrm>
            <a:off x="5746648" y="5305156"/>
            <a:ext cx="345868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ffectLst/>
                <a:latin typeface="Segoe UI" panose="020B0502040204020203" pitchFamily="34" charset="0"/>
              </a:rPr>
              <a:t>8 T field, 587 mm warm bore</a:t>
            </a:r>
          </a:p>
          <a:p>
            <a:r>
              <a:rPr lang="en-US" dirty="0"/>
              <a:t>Facility set-up: 1.2 M€</a:t>
            </a:r>
          </a:p>
          <a:p>
            <a:r>
              <a:rPr lang="en-US" dirty="0"/>
              <a:t>Operating cost: 10 k€/day</a:t>
            </a:r>
          </a:p>
        </p:txBody>
      </p:sp>
    </p:spTree>
    <p:extLst>
      <p:ext uri="{BB962C8B-B14F-4D97-AF65-F5344CB8AC3E}">
        <p14:creationId xmlns:p14="http://schemas.microsoft.com/office/powerpoint/2010/main" val="2872843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“Other” solenoids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148" name="Picture 4" descr="Phys.org">
            <a:extLst>
              <a:ext uri="{FF2B5EF4-FFF2-40B4-BE49-F238E27FC236}">
                <a16:creationId xmlns:a16="http://schemas.microsoft.com/office/drawing/2014/main" id="{19BCFC21-AD7C-624B-1064-8B27111A2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19" y="556454"/>
            <a:ext cx="2494336" cy="69917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4" name="Picture 3" descr="A picture containing wheel, tire, screenshot, auto part&#10;&#10;Description automatically generated">
            <a:extLst>
              <a:ext uri="{FF2B5EF4-FFF2-40B4-BE49-F238E27FC236}">
                <a16:creationId xmlns:a16="http://schemas.microsoft.com/office/drawing/2014/main" id="{34F4DD9C-DF91-D3C4-E481-B7739E526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19" y="1349764"/>
            <a:ext cx="5583668" cy="5869252"/>
          </a:xfrm>
          <a:prstGeom prst="rect">
            <a:avLst/>
          </a:prstGeom>
        </p:spPr>
      </p:pic>
      <p:pic>
        <p:nvPicPr>
          <p:cNvPr id="6" name="Picture 5" descr="A picture containing text, font, screenshot&#10;&#10;Description automatically generated">
            <a:extLst>
              <a:ext uri="{FF2B5EF4-FFF2-40B4-BE49-F238E27FC236}">
                <a16:creationId xmlns:a16="http://schemas.microsoft.com/office/drawing/2014/main" id="{66DC84EB-3804-3723-E480-87FB7B687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222" y="1678257"/>
            <a:ext cx="4334653" cy="19299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1220A4-22DA-68E8-105A-2A752CDE39A7}"/>
              </a:ext>
            </a:extLst>
          </p:cNvPr>
          <p:cNvSpPr txBox="1"/>
          <p:nvPr/>
        </p:nvSpPr>
        <p:spPr>
          <a:xfrm>
            <a:off x="6041577" y="4259432"/>
            <a:ext cx="36799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dirty="0">
                <a:solidFill>
                  <a:srgbClr val="FF0000"/>
                </a:solidFill>
              </a:rPr>
              <a:t>4 T, 900 mm bore </a:t>
            </a:r>
          </a:p>
          <a:p>
            <a:r>
              <a:rPr lang="en-CH" sz="3600" dirty="0">
                <a:solidFill>
                  <a:srgbClr val="FF0000"/>
                </a:solidFill>
              </a:rPr>
              <a:t>MRI solenoid</a:t>
            </a:r>
          </a:p>
          <a:p>
            <a:endParaRPr lang="en-CH" sz="3600" dirty="0">
              <a:solidFill>
                <a:srgbClr val="FF0000"/>
              </a:solidFill>
            </a:endParaRPr>
          </a:p>
          <a:p>
            <a:r>
              <a:rPr lang="en-US" sz="3600" dirty="0">
                <a:solidFill>
                  <a:srgbClr val="FF0000"/>
                </a:solidFill>
              </a:rPr>
              <a:t>V</a:t>
            </a:r>
            <a:r>
              <a:rPr lang="en-CH" sz="3600" dirty="0">
                <a:solidFill>
                  <a:srgbClr val="FF0000"/>
                </a:solidFill>
              </a:rPr>
              <a:t>alue 1 MUSD</a:t>
            </a:r>
          </a:p>
        </p:txBody>
      </p:sp>
    </p:spTree>
    <p:extLst>
      <p:ext uri="{BB962C8B-B14F-4D97-AF65-F5344CB8AC3E}">
        <p14:creationId xmlns:p14="http://schemas.microsoft.com/office/powerpoint/2010/main" val="1529026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Wider overview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 descr="A picture containing text, screenshot, diagram, plot&#10;&#10;Description automatically generated">
            <a:extLst>
              <a:ext uri="{FF2B5EF4-FFF2-40B4-BE49-F238E27FC236}">
                <a16:creationId xmlns:a16="http://schemas.microsoft.com/office/drawing/2014/main" id="{75A71ADD-8599-3E07-7B9C-F35355E34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842" y="1212522"/>
            <a:ext cx="6230978" cy="56379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420F5F-72F9-D2BC-3631-229978950C93}"/>
              </a:ext>
            </a:extLst>
          </p:cNvPr>
          <p:cNvSpPr txBox="1"/>
          <p:nvPr/>
        </p:nvSpPr>
        <p:spPr>
          <a:xfrm>
            <a:off x="5857102" y="2767914"/>
            <a:ext cx="1563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MRI magnets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40CFB6-8ACE-4F8F-7474-6A3ADC787B56}"/>
              </a:ext>
            </a:extLst>
          </p:cNvPr>
          <p:cNvSpPr txBox="1"/>
          <p:nvPr/>
        </p:nvSpPr>
        <p:spPr>
          <a:xfrm>
            <a:off x="4191773" y="4189367"/>
            <a:ext cx="3013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CH" dirty="0">
                <a:solidFill>
                  <a:srgbClr val="FF0000"/>
                </a:solidFill>
              </a:rPr>
              <a:t>pecial laboratory magnets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7764FF-13C0-A2FC-A7A7-943707673494}"/>
              </a:ext>
            </a:extLst>
          </p:cNvPr>
          <p:cNvSpPr txBox="1"/>
          <p:nvPr/>
        </p:nvSpPr>
        <p:spPr>
          <a:xfrm>
            <a:off x="4350407" y="5099786"/>
            <a:ext cx="3219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</a:t>
            </a:r>
            <a:r>
              <a:rPr lang="en-CH" dirty="0">
                <a:solidFill>
                  <a:schemeClr val="accent1"/>
                </a:solidFill>
              </a:rPr>
              <a:t>tandard laboratory magnets</a:t>
            </a:r>
          </a:p>
        </p:txBody>
      </p:sp>
    </p:spTree>
    <p:extLst>
      <p:ext uri="{BB962C8B-B14F-4D97-AF65-F5344CB8AC3E}">
        <p14:creationId xmlns:p14="http://schemas.microsoft.com/office/powerpoint/2010/main" val="1498959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“Split” solenoids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 descr="Split Pair Magnets - Superconducting magnets for neutron scattering environments with low temperature research and cryogenics">
            <a:extLst>
              <a:ext uri="{FF2B5EF4-FFF2-40B4-BE49-F238E27FC236}">
                <a16:creationId xmlns:a16="http://schemas.microsoft.com/office/drawing/2014/main" id="{404F7961-4DFF-209B-7B14-15720FC7DF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8" r="23312"/>
          <a:stretch/>
        </p:blipFill>
        <p:spPr bwMode="auto">
          <a:xfrm>
            <a:off x="351556" y="766388"/>
            <a:ext cx="2442260" cy="638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picture containing text, font, receipt, white&#10;&#10;Description automatically generated">
            <a:extLst>
              <a:ext uri="{FF2B5EF4-FFF2-40B4-BE49-F238E27FC236}">
                <a16:creationId xmlns:a16="http://schemas.microsoft.com/office/drawing/2014/main" id="{68C19BDC-FDFC-2749-76F1-4736AA904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189" y="1768416"/>
            <a:ext cx="6001286" cy="1432999"/>
          </a:xfrm>
          <a:prstGeom prst="rect">
            <a:avLst/>
          </a:prstGeom>
        </p:spPr>
      </p:pic>
      <p:pic>
        <p:nvPicPr>
          <p:cNvPr id="13" name="Picture 12" descr="A picture containing diagram, line, technical drawing&#10;&#10;Description automatically generated">
            <a:extLst>
              <a:ext uri="{FF2B5EF4-FFF2-40B4-BE49-F238E27FC236}">
                <a16:creationId xmlns:a16="http://schemas.microsoft.com/office/drawing/2014/main" id="{D1A55FFC-0DFA-3B42-27F6-2EAA6BB6165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1160" y="2880595"/>
            <a:ext cx="2785427" cy="22247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912EF9A-D29B-30C4-BCDE-9BBF615C8938}"/>
              </a:ext>
            </a:extLst>
          </p:cNvPr>
          <p:cNvSpPr txBox="1"/>
          <p:nvPr/>
        </p:nvSpPr>
        <p:spPr>
          <a:xfrm>
            <a:off x="3781859" y="3297491"/>
            <a:ext cx="34179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/>
              <a:t>Split coils tend to attract(repel) each other with significant force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09E4AF-4430-01B4-A71F-3AE23F5592C9}"/>
              </a:ext>
            </a:extLst>
          </p:cNvPr>
          <p:cNvSpPr txBox="1"/>
          <p:nvPr/>
        </p:nvSpPr>
        <p:spPr>
          <a:xfrm>
            <a:off x="3233049" y="1373408"/>
            <a:ext cx="43943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Y. Iwasa, Case Studies in Superconducting Magnets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0E06B7-BB62-F939-DFE7-E6C14BFAE45E}"/>
              </a:ext>
            </a:extLst>
          </p:cNvPr>
          <p:cNvSpPr txBox="1"/>
          <p:nvPr/>
        </p:nvSpPr>
        <p:spPr>
          <a:xfrm>
            <a:off x="3326572" y="4764089"/>
            <a:ext cx="34763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FF0000"/>
                </a:solidFill>
              </a:rPr>
              <a:t>Example:</a:t>
            </a:r>
          </a:p>
          <a:p>
            <a:r>
              <a:rPr lang="en-CH" sz="2400" dirty="0">
                <a:solidFill>
                  <a:srgbClr val="FF0000"/>
                </a:solidFill>
              </a:rPr>
              <a:t>10 T split solenoid</a:t>
            </a:r>
          </a:p>
          <a:p>
            <a:r>
              <a:rPr lang="en-CH" sz="2400" dirty="0">
                <a:solidFill>
                  <a:srgbClr val="FF0000"/>
                </a:solidFill>
              </a:rPr>
              <a:t>150 mm x 100 mm coil</a:t>
            </a:r>
          </a:p>
          <a:p>
            <a:r>
              <a:rPr lang="en-CH" sz="2400" dirty="0">
                <a:solidFill>
                  <a:srgbClr val="FF0000"/>
                </a:solidFill>
              </a:rPr>
              <a:t>700 mm bore (2a)</a:t>
            </a:r>
          </a:p>
          <a:p>
            <a:r>
              <a:rPr lang="en-CH" sz="2400" dirty="0">
                <a:solidFill>
                  <a:srgbClr val="FF0000"/>
                </a:solidFill>
              </a:rPr>
              <a:t>100 mm gap (</a:t>
            </a:r>
            <a:r>
              <a:rPr lang="en-CH" sz="2400" dirty="0">
                <a:solidFill>
                  <a:srgbClr val="FF0000"/>
                </a:solidFill>
                <a:latin typeface="Symbol" pitchFamily="2" charset="2"/>
              </a:rPr>
              <a:t>r </a:t>
            </a:r>
            <a:r>
              <a:rPr lang="en-CH" sz="2400" dirty="0">
                <a:solidFill>
                  <a:srgbClr val="FF0000"/>
                </a:solidFill>
              </a:rPr>
              <a:t>= 250 mm)</a:t>
            </a:r>
          </a:p>
          <a:p>
            <a:r>
              <a:rPr lang="en-CH" sz="2400" dirty="0">
                <a:solidFill>
                  <a:srgbClr val="FF0000"/>
                </a:solidFill>
              </a:rPr>
              <a:t>Fz ≈ 25 MN (2500 tons)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2E7FE1-B92A-D45B-C0F8-567F9DDCC31B}"/>
              </a:ext>
            </a:extLst>
          </p:cNvPr>
          <p:cNvSpPr txBox="1"/>
          <p:nvPr/>
        </p:nvSpPr>
        <p:spPr>
          <a:xfrm>
            <a:off x="685800" y="7018308"/>
            <a:ext cx="1974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7 to 15 T systems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3D58B4C-13BF-E195-1C49-1A9D291FD037}"/>
              </a:ext>
            </a:extLst>
          </p:cNvPr>
          <p:cNvCxnSpPr>
            <a:cxnSpLocks/>
          </p:cNvCxnSpPr>
          <p:nvPr/>
        </p:nvCxnSpPr>
        <p:spPr>
          <a:xfrm>
            <a:off x="7622475" y="3909530"/>
            <a:ext cx="43434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4435FB-4263-222F-E5F6-A4BF1423E01F}"/>
              </a:ext>
            </a:extLst>
          </p:cNvPr>
          <p:cNvCxnSpPr>
            <a:cxnSpLocks/>
          </p:cNvCxnSpPr>
          <p:nvPr/>
        </p:nvCxnSpPr>
        <p:spPr>
          <a:xfrm flipH="1">
            <a:off x="8155965" y="3909530"/>
            <a:ext cx="43434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E3EFED8-5F71-D808-41DE-DBC8F4E06D7B}"/>
              </a:ext>
            </a:extLst>
          </p:cNvPr>
          <p:cNvSpPr txBox="1"/>
          <p:nvPr/>
        </p:nvSpPr>
        <p:spPr>
          <a:xfrm>
            <a:off x="6868095" y="5177379"/>
            <a:ext cx="26845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T</a:t>
            </a:r>
            <a:r>
              <a:rPr lang="en-CH" sz="3200" dirty="0">
                <a:solidFill>
                  <a:schemeClr val="accent1"/>
                </a:solidFill>
              </a:rPr>
              <a:t>his requires large support structures</a:t>
            </a:r>
          </a:p>
        </p:txBody>
      </p:sp>
    </p:spTree>
    <p:extLst>
      <p:ext uri="{BB962C8B-B14F-4D97-AF65-F5344CB8AC3E}">
        <p14:creationId xmlns:p14="http://schemas.microsoft.com/office/powerpoint/2010/main" val="2583411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</p:spPr>
        <p:txBody>
          <a:bodyPr/>
          <a:lstStyle/>
          <a:p>
            <a:r>
              <a:rPr lang="en-US" dirty="0"/>
              <a:t>A specific split solenoid</a:t>
            </a:r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847BE45E-762B-FF46-BB5A-ACF9EF9A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CA98A1-340B-F9FF-0463-5C6FCDC8D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35" y="1950720"/>
            <a:ext cx="4165600" cy="441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DD82CD-09AD-8069-CA92-AC75E6A83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657" y="1335970"/>
            <a:ext cx="4216554" cy="29415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4ABEBD-08CA-6445-1FE1-EBACD03A11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3549" y="4277492"/>
            <a:ext cx="4206662" cy="280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A0D297-F07A-F6E7-F6FD-BC6599CF3048}"/>
              </a:ext>
            </a:extLst>
          </p:cNvPr>
          <p:cNvSpPr txBox="1"/>
          <p:nvPr/>
        </p:nvSpPr>
        <p:spPr>
          <a:xfrm>
            <a:off x="5432962" y="4491309"/>
            <a:ext cx="1216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3000 tons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CC836-1AE2-4A9B-5A56-C2117B819B40}"/>
              </a:ext>
            </a:extLst>
          </p:cNvPr>
          <p:cNvSpPr txBox="1"/>
          <p:nvPr/>
        </p:nvSpPr>
        <p:spPr>
          <a:xfrm>
            <a:off x="7164659" y="6472079"/>
            <a:ext cx="1216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1000 tons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6B9AB2-C059-E28C-7359-EC719481CFC3}"/>
              </a:ext>
            </a:extLst>
          </p:cNvPr>
          <p:cNvSpPr txBox="1"/>
          <p:nvPr/>
        </p:nvSpPr>
        <p:spPr>
          <a:xfrm>
            <a:off x="883856" y="6486268"/>
            <a:ext cx="3014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Courtesy of S. Fabbri,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CA0CBE-4C03-6FA1-AFBE-72EB0A6F89FE}"/>
              </a:ext>
            </a:extLst>
          </p:cNvPr>
          <p:cNvSpPr txBox="1"/>
          <p:nvPr/>
        </p:nvSpPr>
        <p:spPr>
          <a:xfrm>
            <a:off x="595914" y="1427500"/>
            <a:ext cx="2903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800" dirty="0">
                <a:solidFill>
                  <a:srgbClr val="FF0000"/>
                </a:solidFill>
              </a:rPr>
              <a:t>10 T, 700 mm bore</a:t>
            </a:r>
          </a:p>
        </p:txBody>
      </p:sp>
    </p:spTree>
    <p:extLst>
      <p:ext uri="{BB962C8B-B14F-4D97-AF65-F5344CB8AC3E}">
        <p14:creationId xmlns:p14="http://schemas.microsoft.com/office/powerpoint/2010/main" val="1254488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196092</TotalTime>
  <Words>608</Words>
  <Application>Microsoft Macintosh PowerPoint</Application>
  <PresentationFormat>Custom</PresentationFormat>
  <Paragraphs>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Segoe UI</vt:lpstr>
      <vt:lpstr>Symbol</vt:lpstr>
      <vt:lpstr>Office Theme</vt:lpstr>
      <vt:lpstr>Solenoids</vt:lpstr>
      <vt:lpstr>Questions</vt:lpstr>
      <vt:lpstr>What solenoids for testing RF ?</vt:lpstr>
      <vt:lpstr>”Standard” solenoids</vt:lpstr>
      <vt:lpstr>“Other” solenoids</vt:lpstr>
      <vt:lpstr>“Other” solenoids</vt:lpstr>
      <vt:lpstr>Wider overview</vt:lpstr>
      <vt:lpstr>“Split” solenoids</vt:lpstr>
      <vt:lpstr>A specific split solenoid</vt:lpstr>
      <vt:lpstr>Where to find them ?</vt:lpstr>
      <vt:lpstr>What is their cost ?</vt:lpstr>
      <vt:lpstr>Magnet cost scaling</vt:lpstr>
      <vt:lpstr>Summary questions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Luca Bottura</cp:lastModifiedBy>
  <cp:revision>853</cp:revision>
  <cp:lastPrinted>2022-02-14T17:43:59Z</cp:lastPrinted>
  <dcterms:created xsi:type="dcterms:W3CDTF">2019-06-07T07:36:38Z</dcterms:created>
  <dcterms:modified xsi:type="dcterms:W3CDTF">2023-06-20T13:36:34Z</dcterms:modified>
</cp:coreProperties>
</file>