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9" r:id="rId4"/>
    <p:sldId id="270" r:id="rId5"/>
    <p:sldId id="281" r:id="rId6"/>
    <p:sldId id="280" r:id="rId7"/>
    <p:sldId id="275" r:id="rId8"/>
    <p:sldId id="284" r:id="rId9"/>
    <p:sldId id="267" r:id="rId10"/>
    <p:sldId id="282" r:id="rId11"/>
    <p:sldId id="260" r:id="rId12"/>
    <p:sldId id="257" r:id="rId13"/>
    <p:sldId id="263" r:id="rId14"/>
    <p:sldId id="264" r:id="rId15"/>
    <p:sldId id="262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60" y="1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40200965991447"/>
          <c:y val="5.1029982931587017E-2"/>
          <c:w val="0.84175901169971301"/>
          <c:h val="0.72530005791068697"/>
        </c:manualLayout>
      </c:layout>
      <c:scatterChart>
        <c:scatterStyle val="lineMarker"/>
        <c:varyColors val="0"/>
        <c:ser>
          <c:idx val="2"/>
          <c:order val="0"/>
          <c:tx>
            <c:v>MuCol requirements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rgbClr val="FFFF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Muon!$A$1:$A$2</c:f>
              <c:numCache>
                <c:formatCode>General</c:formatCode>
                <c:ptCount val="2"/>
                <c:pt idx="0">
                  <c:v>0.32500000000000001</c:v>
                </c:pt>
                <c:pt idx="1">
                  <c:v>0.65</c:v>
                </c:pt>
              </c:numCache>
            </c:numRef>
          </c:xVal>
          <c:yVal>
            <c:numRef>
              <c:f>Muon!$B$1:$B$2</c:f>
              <c:numCache>
                <c:formatCode>General</c:formatCode>
                <c:ptCount val="2"/>
                <c:pt idx="0">
                  <c:v>24</c:v>
                </c:pt>
                <c:pt idx="1">
                  <c:v>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0A-4246-8661-ABB76F34DB25}"/>
            </c:ext>
          </c:extLst>
        </c:ser>
        <c:ser>
          <c:idx val="0"/>
          <c:order val="1"/>
          <c:tx>
            <c:v>Operational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'Data Operational'!$K$3:$K$89</c:f>
              <c:numCache>
                <c:formatCode>General</c:formatCode>
                <c:ptCount val="87"/>
                <c:pt idx="0">
                  <c:v>0.35199999999999998</c:v>
                </c:pt>
                <c:pt idx="1">
                  <c:v>0.35199999999999998</c:v>
                </c:pt>
                <c:pt idx="2">
                  <c:v>0.40799999999999997</c:v>
                </c:pt>
                <c:pt idx="3">
                  <c:v>1</c:v>
                </c:pt>
                <c:pt idx="4">
                  <c:v>3</c:v>
                </c:pt>
                <c:pt idx="5">
                  <c:v>12</c:v>
                </c:pt>
                <c:pt idx="6">
                  <c:v>12</c:v>
                </c:pt>
                <c:pt idx="7">
                  <c:v>0.8</c:v>
                </c:pt>
                <c:pt idx="8">
                  <c:v>0.2</c:v>
                </c:pt>
                <c:pt idx="9">
                  <c:v>0.2</c:v>
                </c:pt>
                <c:pt idx="10">
                  <c:v>1.3</c:v>
                </c:pt>
                <c:pt idx="11">
                  <c:v>1.3</c:v>
                </c:pt>
                <c:pt idx="12">
                  <c:v>0.5</c:v>
                </c:pt>
                <c:pt idx="13">
                  <c:v>2.9980000000000002</c:v>
                </c:pt>
                <c:pt idx="14">
                  <c:v>2.8559999999999999</c:v>
                </c:pt>
                <c:pt idx="15">
                  <c:v>3.9</c:v>
                </c:pt>
                <c:pt idx="16">
                  <c:v>11.989000000000001</c:v>
                </c:pt>
                <c:pt idx="17">
                  <c:v>2.9980000000000002</c:v>
                </c:pt>
                <c:pt idx="18">
                  <c:v>2.9980000000000002</c:v>
                </c:pt>
                <c:pt idx="19">
                  <c:v>2.9980000000000002</c:v>
                </c:pt>
                <c:pt idx="20">
                  <c:v>2.9980000000000002</c:v>
                </c:pt>
                <c:pt idx="21">
                  <c:v>2.9980000000000002</c:v>
                </c:pt>
                <c:pt idx="22">
                  <c:v>2.9980000000000002</c:v>
                </c:pt>
                <c:pt idx="23">
                  <c:v>0.125</c:v>
                </c:pt>
                <c:pt idx="24">
                  <c:v>0.01</c:v>
                </c:pt>
                <c:pt idx="25">
                  <c:v>11.992000000000001</c:v>
                </c:pt>
                <c:pt idx="26">
                  <c:v>0.35199999999999998</c:v>
                </c:pt>
                <c:pt idx="27">
                  <c:v>0.35199999999999998</c:v>
                </c:pt>
                <c:pt idx="28">
                  <c:v>0.35199999999999998</c:v>
                </c:pt>
                <c:pt idx="29">
                  <c:v>0.70399999999999996</c:v>
                </c:pt>
                <c:pt idx="30">
                  <c:v>0.70399999999999996</c:v>
                </c:pt>
                <c:pt idx="31">
                  <c:v>3</c:v>
                </c:pt>
                <c:pt idx="32">
                  <c:v>3</c:v>
                </c:pt>
                <c:pt idx="33">
                  <c:v>0.35199999999999998</c:v>
                </c:pt>
                <c:pt idx="34">
                  <c:v>2.8559999999999999</c:v>
                </c:pt>
                <c:pt idx="35">
                  <c:v>2.8559999999999999</c:v>
                </c:pt>
                <c:pt idx="36">
                  <c:v>5.7119999999999997</c:v>
                </c:pt>
                <c:pt idx="37">
                  <c:v>12</c:v>
                </c:pt>
                <c:pt idx="38">
                  <c:v>12</c:v>
                </c:pt>
                <c:pt idx="39">
                  <c:v>3</c:v>
                </c:pt>
                <c:pt idx="40">
                  <c:v>0.35199999999999998</c:v>
                </c:pt>
                <c:pt idx="41">
                  <c:v>0.35199999999999998</c:v>
                </c:pt>
                <c:pt idx="42">
                  <c:v>0.35199999999999998</c:v>
                </c:pt>
                <c:pt idx="43">
                  <c:v>0.35199999999999998</c:v>
                </c:pt>
                <c:pt idx="44">
                  <c:v>1.4</c:v>
                </c:pt>
                <c:pt idx="45">
                  <c:v>2.9980000000000002</c:v>
                </c:pt>
                <c:pt idx="46">
                  <c:v>0</c:v>
                </c:pt>
                <c:pt idx="47">
                  <c:v>2.9980000000000002</c:v>
                </c:pt>
                <c:pt idx="48">
                  <c:v>0</c:v>
                </c:pt>
                <c:pt idx="49">
                  <c:v>2.9984999999999999</c:v>
                </c:pt>
                <c:pt idx="50">
                  <c:v>0</c:v>
                </c:pt>
                <c:pt idx="51">
                  <c:v>0.49959999999999999</c:v>
                </c:pt>
                <c:pt idx="52">
                  <c:v>0</c:v>
                </c:pt>
                <c:pt idx="53">
                  <c:v>2.9980000000000002</c:v>
                </c:pt>
                <c:pt idx="54">
                  <c:v>0</c:v>
                </c:pt>
                <c:pt idx="55">
                  <c:v>3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2.9980000000000002</c:v>
                </c:pt>
                <c:pt idx="63">
                  <c:v>11.992000000000001</c:v>
                </c:pt>
                <c:pt idx="64">
                  <c:v>0.17499999999999999</c:v>
                </c:pt>
                <c:pt idx="65">
                  <c:v>0.17499999999999999</c:v>
                </c:pt>
                <c:pt idx="66">
                  <c:v>0.08</c:v>
                </c:pt>
                <c:pt idx="67">
                  <c:v>0.16</c:v>
                </c:pt>
                <c:pt idx="68">
                  <c:v>2.9984999999999999</c:v>
                </c:pt>
                <c:pt idx="69">
                  <c:v>2.9984999999999999</c:v>
                </c:pt>
                <c:pt idx="70">
                  <c:v>2.9984999999999999</c:v>
                </c:pt>
                <c:pt idx="71">
                  <c:v>2.9984999999999999</c:v>
                </c:pt>
                <c:pt idx="72">
                  <c:v>11.994</c:v>
                </c:pt>
                <c:pt idx="73">
                  <c:v>0.05</c:v>
                </c:pt>
                <c:pt idx="74">
                  <c:v>0.05</c:v>
                </c:pt>
                <c:pt idx="75">
                  <c:v>0.05</c:v>
                </c:pt>
                <c:pt idx="76">
                  <c:v>0.15</c:v>
                </c:pt>
                <c:pt idx="77">
                  <c:v>0.15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5.7</c:v>
                </c:pt>
                <c:pt idx="86">
                  <c:v>12</c:v>
                </c:pt>
              </c:numCache>
            </c:numRef>
          </c:xVal>
          <c:yVal>
            <c:numRef>
              <c:f>'Data Operational'!$L$3:$L$89</c:f>
              <c:numCache>
                <c:formatCode>General</c:formatCode>
                <c:ptCount val="87"/>
                <c:pt idx="0">
                  <c:v>1.3</c:v>
                </c:pt>
                <c:pt idx="1">
                  <c:v>2.8</c:v>
                </c:pt>
                <c:pt idx="2">
                  <c:v>0.32</c:v>
                </c:pt>
                <c:pt idx="3">
                  <c:v>20</c:v>
                </c:pt>
                <c:pt idx="4">
                  <c:v>45</c:v>
                </c:pt>
                <c:pt idx="5">
                  <c:v>6</c:v>
                </c:pt>
                <c:pt idx="6">
                  <c:v>50</c:v>
                </c:pt>
                <c:pt idx="7">
                  <c:v>0.24</c:v>
                </c:pt>
                <c:pt idx="8">
                  <c:v>0</c:v>
                </c:pt>
                <c:pt idx="9">
                  <c:v>0</c:v>
                </c:pt>
                <c:pt idx="10">
                  <c:v>10</c:v>
                </c:pt>
                <c:pt idx="11">
                  <c:v>10</c:v>
                </c:pt>
                <c:pt idx="12">
                  <c:v>0.8</c:v>
                </c:pt>
                <c:pt idx="13">
                  <c:v>24</c:v>
                </c:pt>
                <c:pt idx="14">
                  <c:v>60</c:v>
                </c:pt>
                <c:pt idx="15">
                  <c:v>0.08</c:v>
                </c:pt>
                <c:pt idx="16">
                  <c:v>6</c:v>
                </c:pt>
                <c:pt idx="17">
                  <c:v>45</c:v>
                </c:pt>
                <c:pt idx="18">
                  <c:v>8</c:v>
                </c:pt>
                <c:pt idx="19">
                  <c:v>24</c:v>
                </c:pt>
                <c:pt idx="20">
                  <c:v>3</c:v>
                </c:pt>
                <c:pt idx="21">
                  <c:v>24</c:v>
                </c:pt>
                <c:pt idx="22">
                  <c:v>3</c:v>
                </c:pt>
                <c:pt idx="23">
                  <c:v>0.01</c:v>
                </c:pt>
                <c:pt idx="24">
                  <c:v>5.0000000000000001E-3</c:v>
                </c:pt>
                <c:pt idx="25">
                  <c:v>6.6</c:v>
                </c:pt>
                <c:pt idx="26">
                  <c:v>2.9</c:v>
                </c:pt>
                <c:pt idx="27">
                  <c:v>0</c:v>
                </c:pt>
                <c:pt idx="28">
                  <c:v>0.03</c:v>
                </c:pt>
                <c:pt idx="29">
                  <c:v>1.5</c:v>
                </c:pt>
                <c:pt idx="30">
                  <c:v>1.5</c:v>
                </c:pt>
                <c:pt idx="31">
                  <c:v>37</c:v>
                </c:pt>
                <c:pt idx="32">
                  <c:v>8</c:v>
                </c:pt>
                <c:pt idx="33">
                  <c:v>0</c:v>
                </c:pt>
                <c:pt idx="34">
                  <c:v>45</c:v>
                </c:pt>
                <c:pt idx="35">
                  <c:v>45</c:v>
                </c:pt>
                <c:pt idx="36">
                  <c:v>50</c:v>
                </c:pt>
                <c:pt idx="37">
                  <c:v>50</c:v>
                </c:pt>
                <c:pt idx="38">
                  <c:v>0</c:v>
                </c:pt>
                <c:pt idx="39">
                  <c:v>35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7.0000000000000007E-2</c:v>
                </c:pt>
                <c:pt idx="45">
                  <c:v>10</c:v>
                </c:pt>
                <c:pt idx="46">
                  <c:v>0</c:v>
                </c:pt>
                <c:pt idx="47">
                  <c:v>37</c:v>
                </c:pt>
                <c:pt idx="48">
                  <c:v>0</c:v>
                </c:pt>
                <c:pt idx="49">
                  <c:v>6</c:v>
                </c:pt>
                <c:pt idx="50">
                  <c:v>0</c:v>
                </c:pt>
                <c:pt idx="51">
                  <c:v>0.25</c:v>
                </c:pt>
                <c:pt idx="52">
                  <c:v>0</c:v>
                </c:pt>
                <c:pt idx="53">
                  <c:v>45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0.08</c:v>
                </c:pt>
                <c:pt idx="61">
                  <c:v>0</c:v>
                </c:pt>
                <c:pt idx="62">
                  <c:v>45</c:v>
                </c:pt>
                <c:pt idx="63">
                  <c:v>50</c:v>
                </c:pt>
                <c:pt idx="64">
                  <c:v>0.2</c:v>
                </c:pt>
                <c:pt idx="65">
                  <c:v>0.2</c:v>
                </c:pt>
                <c:pt idx="66">
                  <c:v>0</c:v>
                </c:pt>
                <c:pt idx="67">
                  <c:v>0</c:v>
                </c:pt>
                <c:pt idx="68">
                  <c:v>23</c:v>
                </c:pt>
                <c:pt idx="69">
                  <c:v>10</c:v>
                </c:pt>
                <c:pt idx="70">
                  <c:v>45</c:v>
                </c:pt>
                <c:pt idx="71">
                  <c:v>80</c:v>
                </c:pt>
                <c:pt idx="72">
                  <c:v>6</c:v>
                </c:pt>
                <c:pt idx="73">
                  <c:v>1</c:v>
                </c:pt>
                <c:pt idx="74">
                  <c:v>0.3</c:v>
                </c:pt>
                <c:pt idx="75">
                  <c:v>0.1</c:v>
                </c:pt>
                <c:pt idx="76">
                  <c:v>0.01</c:v>
                </c:pt>
                <c:pt idx="77">
                  <c:v>0.15</c:v>
                </c:pt>
                <c:pt idx="78">
                  <c:v>0</c:v>
                </c:pt>
                <c:pt idx="79">
                  <c:v>0.18</c:v>
                </c:pt>
                <c:pt idx="80">
                  <c:v>0.06</c:v>
                </c:pt>
                <c:pt idx="81">
                  <c:v>0.15</c:v>
                </c:pt>
                <c:pt idx="82">
                  <c:v>35</c:v>
                </c:pt>
                <c:pt idx="83">
                  <c:v>45</c:v>
                </c:pt>
                <c:pt idx="84">
                  <c:v>10</c:v>
                </c:pt>
                <c:pt idx="85">
                  <c:v>50</c:v>
                </c:pt>
                <c:pt idx="86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0A-4246-8661-ABB76F34DB25}"/>
            </c:ext>
          </c:extLst>
        </c:ser>
        <c:ser>
          <c:idx val="1"/>
          <c:order val="2"/>
          <c:tx>
            <c:v>Developmental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'Data Developmental'!$B$3:$B$19</c:f>
              <c:numCache>
                <c:formatCode>General</c:formatCode>
                <c:ptCount val="17"/>
                <c:pt idx="0">
                  <c:v>0.40799999999999997</c:v>
                </c:pt>
                <c:pt idx="1">
                  <c:v>0.40799999999999997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7">
                  <c:v>0.35199999999999998</c:v>
                </c:pt>
                <c:pt idx="8">
                  <c:v>0.35199999999999998</c:v>
                </c:pt>
                <c:pt idx="9">
                  <c:v>0.35199999999999998</c:v>
                </c:pt>
                <c:pt idx="10">
                  <c:v>0.35199999999999998</c:v>
                </c:pt>
                <c:pt idx="11">
                  <c:v>11.997999999999999</c:v>
                </c:pt>
                <c:pt idx="12">
                  <c:v>36</c:v>
                </c:pt>
                <c:pt idx="13">
                  <c:v>200</c:v>
                </c:pt>
                <c:pt idx="14">
                  <c:v>12</c:v>
                </c:pt>
                <c:pt idx="15">
                  <c:v>12</c:v>
                </c:pt>
                <c:pt idx="16" formatCode="#,##0">
                  <c:v>5.7</c:v>
                </c:pt>
              </c:numCache>
            </c:numRef>
          </c:xVal>
          <c:yVal>
            <c:numRef>
              <c:f>'Data Developmental'!$I$3:$I$19</c:f>
              <c:numCache>
                <c:formatCode>General</c:formatCode>
                <c:ptCount val="17"/>
                <c:pt idx="0">
                  <c:v>0.35</c:v>
                </c:pt>
                <c:pt idx="1">
                  <c:v>1.2</c:v>
                </c:pt>
                <c:pt idx="2">
                  <c:v>10</c:v>
                </c:pt>
                <c:pt idx="3">
                  <c:v>10</c:v>
                </c:pt>
                <c:pt idx="4">
                  <c:v>50</c:v>
                </c:pt>
                <c:pt idx="5">
                  <c:v>50</c:v>
                </c:pt>
                <c:pt idx="6">
                  <c:v>0</c:v>
                </c:pt>
                <c:pt idx="7">
                  <c:v>0.5</c:v>
                </c:pt>
                <c:pt idx="8">
                  <c:v>0.4</c:v>
                </c:pt>
                <c:pt idx="9">
                  <c:v>0.5</c:v>
                </c:pt>
                <c:pt idx="10">
                  <c:v>0.4</c:v>
                </c:pt>
                <c:pt idx="11">
                  <c:v>25</c:v>
                </c:pt>
                <c:pt idx="14">
                  <c:v>50</c:v>
                </c:pt>
                <c:pt idx="15">
                  <c:v>25</c:v>
                </c:pt>
                <c:pt idx="16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0A-4246-8661-ABB76F34DB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0275919"/>
        <c:axId val="1910276399"/>
      </c:scatterChart>
      <c:valAx>
        <c:axId val="1910275919"/>
        <c:scaling>
          <c:orientation val="minMax"/>
          <c:max val="1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276399"/>
        <c:crosses val="autoZero"/>
        <c:crossBetween val="midCat"/>
      </c:valAx>
      <c:valAx>
        <c:axId val="1910276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Power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27591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165195722792448"/>
          <c:y val="8.1800750226417737E-2"/>
          <c:w val="0.31221129392829788"/>
          <c:h val="0.262679936777204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7A6AA-9356-457A-83ED-B2D913678477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73CE6-B7DD-4BE8-A1FB-40FBFA956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93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11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02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419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463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96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69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7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16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50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02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85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0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E0989-8AD3-44D6-A4F1-116BB06A3AB5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08764-C92E-4E43-BFC0-90624BD98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58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34.png"/><Relationship Id="rId4" Type="http://schemas.openxmlformats.org/officeDocument/2006/relationships/image" Target="../media/image3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cid:0526B262-9386-4A69-A803-C67F84B1B7D0" TargetMode="Externa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7058" y="2153628"/>
            <a:ext cx="11817659" cy="2431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High Efficiency Klystrons for </a:t>
            </a:r>
            <a:r>
              <a:rPr lang="en-GB" sz="3200" dirty="0" err="1"/>
              <a:t>MuCol</a:t>
            </a:r>
            <a:endParaRPr lang="en-GB" sz="3200" dirty="0"/>
          </a:p>
          <a:p>
            <a:pPr algn="r"/>
            <a:r>
              <a:rPr lang="en-US" sz="2400" dirty="0"/>
              <a:t>G. Burt  for HE project team at CERN &amp; Lancaster: </a:t>
            </a:r>
          </a:p>
          <a:p>
            <a:pPr algn="r"/>
            <a:r>
              <a:rPr lang="en-US" sz="2400" dirty="0"/>
              <a:t>Igor Syratchev</a:t>
            </a:r>
          </a:p>
          <a:p>
            <a:pPr algn="r"/>
            <a:r>
              <a:rPr lang="en-US" sz="2400" dirty="0"/>
              <a:t>Nuria Catalan</a:t>
            </a:r>
          </a:p>
          <a:p>
            <a:pPr algn="r"/>
            <a:r>
              <a:rPr lang="en-US" sz="2400" dirty="0"/>
              <a:t>Zain Un Nisa</a:t>
            </a:r>
          </a:p>
          <a:p>
            <a:pPr algn="r"/>
            <a:r>
              <a:rPr lang="en-US" sz="2400" dirty="0"/>
              <a:t>Anis Baig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02B010-03BC-A6DA-AE25-B5535126A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4" y="143359"/>
            <a:ext cx="1713365" cy="196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6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AAEF3-E1EE-940C-1AA6-B75CDEF23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tubes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497784-5D3B-E207-74B2-3C05A41FD83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94138" y="1825560"/>
            <a:ext cx="3547241" cy="43509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While tubes &gt;24 MW exist they are all above 3 GHz</a:t>
            </a:r>
          </a:p>
          <a:p>
            <a:r>
              <a:rPr lang="en-US" dirty="0"/>
              <a:t>There are 10-20 MW tubes developed for CLIC drive beam and ILC at 1-1.3 GHz</a:t>
            </a:r>
          </a:p>
          <a:p>
            <a:r>
              <a:rPr lang="en-US" dirty="0"/>
              <a:t>Nothing of this power exists at 325 or 650 MHz</a:t>
            </a:r>
          </a:p>
          <a:p>
            <a:r>
              <a:rPr lang="en-US" dirty="0"/>
              <a:t>Issue is typically that to get high power means high voltage which makes the tubes longer</a:t>
            </a:r>
          </a:p>
          <a:p>
            <a:r>
              <a:rPr lang="en-US" dirty="0"/>
              <a:t>For scaling at low frequency this used to not be feasible as length is inversely proportional to frequency for constant beam</a:t>
            </a:r>
          </a:p>
          <a:p>
            <a:r>
              <a:rPr lang="en-US" dirty="0"/>
              <a:t>New developments may change that……..</a:t>
            </a:r>
          </a:p>
          <a:p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9BAAFC6-656E-4AEE-93AB-B53BDA5E20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805236"/>
              </p:ext>
            </p:extLst>
          </p:nvPr>
        </p:nvGraphicFramePr>
        <p:xfrm>
          <a:off x="4236982" y="1520510"/>
          <a:ext cx="7530182" cy="447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286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28" y="38920"/>
            <a:ext cx="6979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Two-Stage Multi Beam Klystron (</a:t>
            </a:r>
            <a:r>
              <a:rPr lang="en-GB" sz="2400" b="1" dirty="0">
                <a:solidFill>
                  <a:srgbClr val="FF0000"/>
                </a:solidFill>
              </a:rPr>
              <a:t>TS MBK</a:t>
            </a:r>
            <a:r>
              <a:rPr lang="en-GB" sz="2400" b="1" dirty="0"/>
              <a:t>) technology.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0620" y="948408"/>
            <a:ext cx="5811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Bunching at a low voltage (high perveance). Very </a:t>
            </a:r>
            <a:r>
              <a:rPr lang="en-GB" b="1" dirty="0"/>
              <a:t>compact RF bunching circuit.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Bunched beam acceleration and cooling (reducing </a:t>
            </a:r>
            <a:r>
              <a:rPr lang="en-GB" dirty="0">
                <a:sym typeface="Symbol" panose="05050102010706020507" pitchFamily="18" charset="2"/>
              </a:rPr>
              <a:t>p/p</a:t>
            </a:r>
            <a:r>
              <a:rPr lang="en-GB" dirty="0"/>
              <a:t>) along the short DC voltage post-accelerating gap.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Final power extraction from high voltage (low perveance) beam. </a:t>
            </a:r>
            <a:r>
              <a:rPr lang="en-GB" b="1" dirty="0"/>
              <a:t>High efficiency.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5427" y="3150862"/>
            <a:ext cx="57343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GB" dirty="0"/>
              <a:t>For pulsed tubes, the second HV stage can be operated in DC mode. Thus simplifying the modulator topology. (cost/volume) and increasing the modulator efficiency.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dirty="0"/>
              <a:t> Simplified feedback for the first stage pulsed voltage. Improved klystron RF phase and amplitude stability.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6398" y="514883"/>
            <a:ext cx="223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3333FF"/>
                </a:solidFill>
              </a:rPr>
              <a:t>Specific features</a:t>
            </a:r>
            <a:endParaRPr lang="en-GB" sz="2400" dirty="0">
              <a:solidFill>
                <a:srgbClr val="3333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6398" y="2703314"/>
            <a:ext cx="3021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Additional advantages: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8317020" y="4913319"/>
            <a:ext cx="113512" cy="57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8258735" y="3970813"/>
            <a:ext cx="75983" cy="318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ounded Rectangle 131"/>
          <p:cNvSpPr/>
          <p:nvPr/>
        </p:nvSpPr>
        <p:spPr>
          <a:xfrm>
            <a:off x="7311737" y="3982633"/>
            <a:ext cx="871369" cy="1936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7214918" y="4273089"/>
            <a:ext cx="1043493" cy="103273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/>
          <p:cNvSpPr/>
          <p:nvPr/>
        </p:nvSpPr>
        <p:spPr>
          <a:xfrm>
            <a:off x="7225677" y="5477946"/>
            <a:ext cx="1032734" cy="4518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7462344" y="4273089"/>
            <a:ext cx="107576" cy="1656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7892651" y="4273089"/>
            <a:ext cx="107576" cy="1656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7311737" y="440218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310996" y="4649685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7317414" y="5142576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7300979" y="5564006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7311737" y="5736129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7225677" y="5929767"/>
            <a:ext cx="1032734" cy="58091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3" name="Group 142"/>
          <p:cNvGrpSpPr/>
          <p:nvPr/>
        </p:nvGrpSpPr>
        <p:grpSpPr>
          <a:xfrm>
            <a:off x="7392418" y="5929766"/>
            <a:ext cx="242049" cy="516368"/>
            <a:chOff x="5416474" y="3775933"/>
            <a:chExt cx="242049" cy="516368"/>
          </a:xfrm>
        </p:grpSpPr>
        <p:sp>
          <p:nvSpPr>
            <p:cNvPr id="244" name="Rectangle 243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Isosceles Triangle 244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7825414" y="5929766"/>
            <a:ext cx="242049" cy="516368"/>
            <a:chOff x="5416474" y="3775933"/>
            <a:chExt cx="242049" cy="516368"/>
          </a:xfrm>
        </p:grpSpPr>
        <p:sp>
          <p:nvSpPr>
            <p:cNvPr id="242" name="Rectangle 241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Isosceles Triangle 242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7" name="Straight Connector 146"/>
          <p:cNvCxnSpPr/>
          <p:nvPr/>
        </p:nvCxnSpPr>
        <p:spPr>
          <a:xfrm>
            <a:off x="7513442" y="5305823"/>
            <a:ext cx="0" cy="4303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946438" y="5305823"/>
            <a:ext cx="0" cy="4303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endCxn id="244" idx="0"/>
          </p:cNvCxnSpPr>
          <p:nvPr/>
        </p:nvCxnSpPr>
        <p:spPr>
          <a:xfrm>
            <a:off x="7510949" y="5736129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7945191" y="5736128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7401950" y="5919209"/>
            <a:ext cx="242050" cy="516367"/>
            <a:chOff x="5458514" y="4206857"/>
            <a:chExt cx="242050" cy="516367"/>
          </a:xfrm>
        </p:grpSpPr>
        <p:cxnSp>
          <p:nvCxnSpPr>
            <p:cNvPr id="235" name="Straight Connector 234"/>
            <p:cNvCxnSpPr>
              <a:stCxn id="244" idx="0"/>
              <a:endCxn id="244" idx="1"/>
            </p:cNvCxnSpPr>
            <p:nvPr/>
          </p:nvCxnSpPr>
          <p:spPr>
            <a:xfrm flipH="1">
              <a:off x="5458516" y="4206857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244" idx="0"/>
              <a:endCxn id="244" idx="3"/>
            </p:cNvCxnSpPr>
            <p:nvPr/>
          </p:nvCxnSpPr>
          <p:spPr>
            <a:xfrm>
              <a:off x="5579540" y="4206857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>
              <a:stCxn id="244" idx="0"/>
            </p:cNvCxnSpPr>
            <p:nvPr/>
          </p:nvCxnSpPr>
          <p:spPr>
            <a:xfrm>
              <a:off x="5579540" y="4206857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stCxn id="244" idx="0"/>
            </p:cNvCxnSpPr>
            <p:nvPr/>
          </p:nvCxnSpPr>
          <p:spPr>
            <a:xfrm flipH="1">
              <a:off x="5458514" y="4206857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>
              <a:stCxn id="244" idx="0"/>
            </p:cNvCxnSpPr>
            <p:nvPr/>
          </p:nvCxnSpPr>
          <p:spPr>
            <a:xfrm>
              <a:off x="5579540" y="4206857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stCxn id="135" idx="2"/>
              <a:endCxn id="245" idx="5"/>
            </p:cNvCxnSpPr>
            <p:nvPr/>
          </p:nvCxnSpPr>
          <p:spPr>
            <a:xfrm flipH="1">
              <a:off x="5519027" y="4206858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stCxn id="244" idx="0"/>
            </p:cNvCxnSpPr>
            <p:nvPr/>
          </p:nvCxnSpPr>
          <p:spPr>
            <a:xfrm>
              <a:off x="5579540" y="4206857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7821929" y="5929766"/>
            <a:ext cx="242050" cy="516367"/>
            <a:chOff x="5416473" y="3775933"/>
            <a:chExt cx="242050" cy="516367"/>
          </a:xfrm>
        </p:grpSpPr>
        <p:cxnSp>
          <p:nvCxnSpPr>
            <p:cNvPr id="228" name="Straight Connector 227"/>
            <p:cNvCxnSpPr/>
            <p:nvPr/>
          </p:nvCxnSpPr>
          <p:spPr>
            <a:xfrm flipH="1">
              <a:off x="5416475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5537499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5537499" y="3775933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>
              <a:off x="5416473" y="3775933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5537499" y="3775933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H="1">
              <a:off x="5476986" y="3775934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5537499" y="3775933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Rectangle 153"/>
          <p:cNvSpPr/>
          <p:nvPr/>
        </p:nvSpPr>
        <p:spPr>
          <a:xfrm>
            <a:off x="7685805" y="5475863"/>
            <a:ext cx="121263" cy="4559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8247931" y="5187490"/>
            <a:ext cx="370581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42" idx="3"/>
          </p:cNvCxnSpPr>
          <p:nvPr/>
        </p:nvCxnSpPr>
        <p:spPr>
          <a:xfrm flipV="1">
            <a:off x="8258411" y="6220222"/>
            <a:ext cx="376518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8628992" y="5187490"/>
            <a:ext cx="0" cy="1032732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32" idx="3"/>
          </p:cNvCxnSpPr>
          <p:nvPr/>
        </p:nvCxnSpPr>
        <p:spPr>
          <a:xfrm>
            <a:off x="8183106" y="4079452"/>
            <a:ext cx="4458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V="1">
            <a:off x="8628992" y="4079453"/>
            <a:ext cx="0" cy="1108037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8446670" y="4455969"/>
            <a:ext cx="360000" cy="36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8454929" y="5564006"/>
            <a:ext cx="360000" cy="36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/>
          <p:cNvSpPr txBox="1"/>
          <p:nvPr/>
        </p:nvSpPr>
        <p:spPr>
          <a:xfrm>
            <a:off x="8446670" y="4478593"/>
            <a:ext cx="348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1</a:t>
            </a:r>
            <a:endParaRPr lang="en-GB" sz="1400" dirty="0"/>
          </a:p>
        </p:txBody>
      </p:sp>
      <p:sp>
        <p:nvSpPr>
          <p:cNvPr id="163" name="TextBox 162"/>
          <p:cNvSpPr txBox="1"/>
          <p:nvPr/>
        </p:nvSpPr>
        <p:spPr>
          <a:xfrm>
            <a:off x="8487129" y="5609135"/>
            <a:ext cx="348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2</a:t>
            </a:r>
            <a:endParaRPr lang="en-GB" sz="1400" dirty="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8613350" y="4454828"/>
            <a:ext cx="639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Stage 1</a:t>
            </a:r>
            <a:endParaRPr lang="en-GB" sz="1200" dirty="0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8634929" y="6220222"/>
            <a:ext cx="0" cy="290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8487129" y="6510680"/>
            <a:ext cx="3077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 rot="16200000">
            <a:off x="8629832" y="5624523"/>
            <a:ext cx="639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Stage 2</a:t>
            </a:r>
            <a:endParaRPr lang="en-GB" sz="1200" dirty="0"/>
          </a:p>
        </p:txBody>
      </p:sp>
      <p:sp>
        <p:nvSpPr>
          <p:cNvPr id="168" name="Rectangle 167"/>
          <p:cNvSpPr/>
          <p:nvPr/>
        </p:nvSpPr>
        <p:spPr>
          <a:xfrm>
            <a:off x="7123479" y="3954527"/>
            <a:ext cx="75983" cy="318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Rectangle 168"/>
          <p:cNvSpPr/>
          <p:nvPr/>
        </p:nvSpPr>
        <p:spPr>
          <a:xfrm>
            <a:off x="7037419" y="4899337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0" name="Straight Connector 169"/>
          <p:cNvCxnSpPr/>
          <p:nvPr/>
        </p:nvCxnSpPr>
        <p:spPr>
          <a:xfrm>
            <a:off x="7037419" y="5475643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8240485" y="5485791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7037419" y="4899337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3" name="Picture 1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7366" y="4903561"/>
            <a:ext cx="225572" cy="36579"/>
          </a:xfrm>
          <a:prstGeom prst="rect">
            <a:avLst/>
          </a:prstGeom>
        </p:spPr>
      </p:pic>
      <p:cxnSp>
        <p:nvCxnSpPr>
          <p:cNvPr id="174" name="Straight Connector 173"/>
          <p:cNvCxnSpPr/>
          <p:nvPr/>
        </p:nvCxnSpPr>
        <p:spPr>
          <a:xfrm>
            <a:off x="7122275" y="3970814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8137392" y="3970814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 rot="16200000">
            <a:off x="6199177" y="3520275"/>
            <a:ext cx="1009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HV insulators</a:t>
            </a:r>
            <a:endParaRPr lang="en-GB" sz="1200" dirty="0"/>
          </a:p>
        </p:txBody>
      </p:sp>
      <p:cxnSp>
        <p:nvCxnSpPr>
          <p:cNvPr id="177" name="Straight Arrow Connector 176"/>
          <p:cNvCxnSpPr>
            <a:stCxn id="176" idx="2"/>
          </p:cNvCxnSpPr>
          <p:nvPr/>
        </p:nvCxnSpPr>
        <p:spPr>
          <a:xfrm flipV="1">
            <a:off x="6807005" y="3905125"/>
            <a:ext cx="232984" cy="225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6" idx="2"/>
          </p:cNvCxnSpPr>
          <p:nvPr/>
        </p:nvCxnSpPr>
        <p:spPr>
          <a:xfrm>
            <a:off x="6807005" y="4131033"/>
            <a:ext cx="162159" cy="58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 rot="16200000">
            <a:off x="5928969" y="5694446"/>
            <a:ext cx="15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Post accelerating gap</a:t>
            </a:r>
            <a:endParaRPr lang="en-GB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6813710" y="5389599"/>
            <a:ext cx="479685" cy="443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80"/>
          <p:cNvSpPr/>
          <p:nvPr/>
        </p:nvSpPr>
        <p:spPr>
          <a:xfrm>
            <a:off x="9582369" y="1459909"/>
            <a:ext cx="1032734" cy="45025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Rectangle 181"/>
          <p:cNvSpPr/>
          <p:nvPr/>
        </p:nvSpPr>
        <p:spPr>
          <a:xfrm>
            <a:off x="9657671" y="5596688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Rectangle 182"/>
          <p:cNvSpPr/>
          <p:nvPr/>
        </p:nvSpPr>
        <p:spPr>
          <a:xfrm>
            <a:off x="9668429" y="576881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/>
          <p:cNvSpPr/>
          <p:nvPr/>
        </p:nvSpPr>
        <p:spPr>
          <a:xfrm>
            <a:off x="9582369" y="5962449"/>
            <a:ext cx="1032734" cy="58091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5" name="Group 184"/>
          <p:cNvGrpSpPr/>
          <p:nvPr/>
        </p:nvGrpSpPr>
        <p:grpSpPr>
          <a:xfrm>
            <a:off x="9749110" y="5962448"/>
            <a:ext cx="242049" cy="516368"/>
            <a:chOff x="5416474" y="3775933"/>
            <a:chExt cx="242049" cy="516368"/>
          </a:xfrm>
        </p:grpSpPr>
        <p:sp>
          <p:nvSpPr>
            <p:cNvPr id="226" name="Rectangle 225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Isosceles Triangle 226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10203894" y="5962449"/>
            <a:ext cx="242049" cy="516368"/>
            <a:chOff x="5416474" y="3775933"/>
            <a:chExt cx="242049" cy="516368"/>
          </a:xfrm>
        </p:grpSpPr>
        <p:sp>
          <p:nvSpPr>
            <p:cNvPr id="224" name="Rectangle 223"/>
            <p:cNvSpPr/>
            <p:nvPr/>
          </p:nvSpPr>
          <p:spPr>
            <a:xfrm>
              <a:off x="5416475" y="3775933"/>
              <a:ext cx="242048" cy="258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Isosceles Triangle 224"/>
            <p:cNvSpPr/>
            <p:nvPr/>
          </p:nvSpPr>
          <p:spPr>
            <a:xfrm rot="10800000">
              <a:off x="5416474" y="4034117"/>
              <a:ext cx="242049" cy="25818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7" name="Straight Connector 186"/>
          <p:cNvCxnSpPr>
            <a:endCxn id="226" idx="0"/>
          </p:cNvCxnSpPr>
          <p:nvPr/>
        </p:nvCxnSpPr>
        <p:spPr>
          <a:xfrm>
            <a:off x="9867641" y="5768811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10323671" y="5768811"/>
            <a:ext cx="2494" cy="193637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9" name="Group 188"/>
          <p:cNvGrpSpPr/>
          <p:nvPr/>
        </p:nvGrpSpPr>
        <p:grpSpPr>
          <a:xfrm>
            <a:off x="9748863" y="5962447"/>
            <a:ext cx="249715" cy="520535"/>
            <a:chOff x="7655141" y="4082971"/>
            <a:chExt cx="249715" cy="520535"/>
          </a:xfrm>
        </p:grpSpPr>
        <p:cxnSp>
          <p:nvCxnSpPr>
            <p:cNvPr id="217" name="Straight Connector 216"/>
            <p:cNvCxnSpPr>
              <a:stCxn id="226" idx="0"/>
              <a:endCxn id="226" idx="1"/>
            </p:cNvCxnSpPr>
            <p:nvPr/>
          </p:nvCxnSpPr>
          <p:spPr>
            <a:xfrm flipH="1">
              <a:off x="7655141" y="4082971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>
              <a:stCxn id="226" idx="0"/>
              <a:endCxn id="226" idx="3"/>
            </p:cNvCxnSpPr>
            <p:nvPr/>
          </p:nvCxnSpPr>
          <p:spPr>
            <a:xfrm>
              <a:off x="7776165" y="4082971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226" idx="0"/>
            </p:cNvCxnSpPr>
            <p:nvPr/>
          </p:nvCxnSpPr>
          <p:spPr>
            <a:xfrm>
              <a:off x="7783832" y="4087139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>
              <a:stCxn id="226" idx="0"/>
            </p:cNvCxnSpPr>
            <p:nvPr/>
          </p:nvCxnSpPr>
          <p:spPr>
            <a:xfrm flipH="1">
              <a:off x="7662806" y="4087139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>
              <a:stCxn id="226" idx="0"/>
            </p:cNvCxnSpPr>
            <p:nvPr/>
          </p:nvCxnSpPr>
          <p:spPr>
            <a:xfrm>
              <a:off x="7783832" y="4087139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endCxn id="227" idx="5"/>
            </p:cNvCxnSpPr>
            <p:nvPr/>
          </p:nvCxnSpPr>
          <p:spPr>
            <a:xfrm flipH="1">
              <a:off x="7723319" y="4087140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>
              <a:stCxn id="226" idx="0"/>
            </p:cNvCxnSpPr>
            <p:nvPr/>
          </p:nvCxnSpPr>
          <p:spPr>
            <a:xfrm>
              <a:off x="7783832" y="4087139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>
            <a:off x="10200409" y="5962449"/>
            <a:ext cx="242050" cy="516367"/>
            <a:chOff x="5416473" y="3775933"/>
            <a:chExt cx="242050" cy="516367"/>
          </a:xfrm>
        </p:grpSpPr>
        <p:cxnSp>
          <p:nvCxnSpPr>
            <p:cNvPr id="210" name="Straight Connector 209"/>
            <p:cNvCxnSpPr/>
            <p:nvPr/>
          </p:nvCxnSpPr>
          <p:spPr>
            <a:xfrm flipH="1">
              <a:off x="5416475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5537499" y="3775933"/>
              <a:ext cx="121024" cy="129092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5537499" y="3775933"/>
              <a:ext cx="121024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5416473" y="3775933"/>
              <a:ext cx="121026" cy="258184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5537499" y="3775933"/>
              <a:ext cx="60512" cy="387276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H="1">
              <a:off x="5476986" y="3775934"/>
              <a:ext cx="63202" cy="387275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5537499" y="3775933"/>
              <a:ext cx="2017" cy="516367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Rectangle 190"/>
          <p:cNvSpPr/>
          <p:nvPr/>
        </p:nvSpPr>
        <p:spPr>
          <a:xfrm>
            <a:off x="10042497" y="5508545"/>
            <a:ext cx="121263" cy="4559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2" name="Straight Connector 191"/>
          <p:cNvCxnSpPr>
            <a:stCxn id="184" idx="3"/>
          </p:cNvCxnSpPr>
          <p:nvPr/>
        </p:nvCxnSpPr>
        <p:spPr>
          <a:xfrm flipV="1">
            <a:off x="10615103" y="6252904"/>
            <a:ext cx="376518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10991621" y="6252904"/>
            <a:ext cx="0" cy="290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10843821" y="6543362"/>
            <a:ext cx="3077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ounded Rectangle 194"/>
          <p:cNvSpPr/>
          <p:nvPr/>
        </p:nvSpPr>
        <p:spPr>
          <a:xfrm>
            <a:off x="9635671" y="1016863"/>
            <a:ext cx="871369" cy="1936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Rectangle 195"/>
          <p:cNvSpPr/>
          <p:nvPr/>
        </p:nvSpPr>
        <p:spPr>
          <a:xfrm>
            <a:off x="9375971" y="887770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7" name="Straight Connector 196"/>
          <p:cNvCxnSpPr/>
          <p:nvPr/>
        </p:nvCxnSpPr>
        <p:spPr>
          <a:xfrm>
            <a:off x="9375971" y="1464076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endCxn id="199" idx="0"/>
          </p:cNvCxnSpPr>
          <p:nvPr/>
        </p:nvCxnSpPr>
        <p:spPr>
          <a:xfrm>
            <a:off x="9397469" y="884310"/>
            <a:ext cx="1382276" cy="34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10722370" y="887770"/>
            <a:ext cx="114750" cy="5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0" name="Straight Connector 199"/>
          <p:cNvCxnSpPr/>
          <p:nvPr/>
        </p:nvCxnSpPr>
        <p:spPr>
          <a:xfrm>
            <a:off x="10609437" y="1459909"/>
            <a:ext cx="2061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9668429" y="1675062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/>
          <p:cNvSpPr/>
          <p:nvPr/>
        </p:nvSpPr>
        <p:spPr>
          <a:xfrm>
            <a:off x="9668429" y="4953681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/>
          <p:cNvSpPr/>
          <p:nvPr/>
        </p:nvSpPr>
        <p:spPr>
          <a:xfrm>
            <a:off x="9668429" y="2575393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>
            <a:off x="9668429" y="3948302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/>
          <p:cNvSpPr/>
          <p:nvPr/>
        </p:nvSpPr>
        <p:spPr>
          <a:xfrm>
            <a:off x="10011814" y="1586332"/>
            <a:ext cx="157836" cy="38812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/>
          <p:cNvSpPr/>
          <p:nvPr/>
        </p:nvSpPr>
        <p:spPr>
          <a:xfrm>
            <a:off x="9809232" y="1457827"/>
            <a:ext cx="111113" cy="4308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/>
          <p:cNvSpPr/>
          <p:nvPr/>
        </p:nvSpPr>
        <p:spPr>
          <a:xfrm>
            <a:off x="10268191" y="1485817"/>
            <a:ext cx="111113" cy="4308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8" name="Straight Connector 207"/>
          <p:cNvCxnSpPr>
            <a:endCxn id="206" idx="2"/>
          </p:cNvCxnSpPr>
          <p:nvPr/>
        </p:nvCxnSpPr>
        <p:spPr>
          <a:xfrm>
            <a:off x="9849640" y="1227199"/>
            <a:ext cx="15149" cy="45395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10308215" y="1223493"/>
            <a:ext cx="15149" cy="45395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7027801" y="3345434"/>
            <a:ext cx="1373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TS HE MBK</a:t>
            </a:r>
          </a:p>
          <a:p>
            <a:pPr algn="ctr"/>
            <a:r>
              <a:rPr lang="en-US" sz="1600" dirty="0"/>
              <a:t>Efficiency 85%</a:t>
            </a:r>
          </a:p>
        </p:txBody>
      </p:sp>
      <p:cxnSp>
        <p:nvCxnSpPr>
          <p:cNvPr id="248" name="Straight Connector 247"/>
          <p:cNvCxnSpPr/>
          <p:nvPr/>
        </p:nvCxnSpPr>
        <p:spPr>
          <a:xfrm>
            <a:off x="10491048" y="1123778"/>
            <a:ext cx="6123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 flipV="1">
            <a:off x="10609437" y="3096505"/>
            <a:ext cx="493928" cy="44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11103365" y="1123778"/>
            <a:ext cx="0" cy="1972727"/>
          </a:xfrm>
          <a:prstGeom prst="line">
            <a:avLst/>
          </a:prstGeom>
          <a:ln>
            <a:solidFill>
              <a:srgbClr val="0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ounded Rectangle 250"/>
          <p:cNvSpPr/>
          <p:nvPr/>
        </p:nvSpPr>
        <p:spPr>
          <a:xfrm>
            <a:off x="10721895" y="1990429"/>
            <a:ext cx="851887" cy="358082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en-GB" dirty="0"/>
          </a:p>
        </p:txBody>
      </p:sp>
      <p:sp>
        <p:nvSpPr>
          <p:cNvPr id="254" name="TextBox 253"/>
          <p:cNvSpPr txBox="1"/>
          <p:nvPr/>
        </p:nvSpPr>
        <p:spPr>
          <a:xfrm>
            <a:off x="10896074" y="2015581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baseline="-25000" dirty="0"/>
              <a:t>1</a:t>
            </a:r>
            <a:r>
              <a:rPr lang="en-US" sz="1400" dirty="0"/>
              <a:t>+V</a:t>
            </a:r>
            <a:r>
              <a:rPr lang="en-US" sz="1400" baseline="-25000" dirty="0"/>
              <a:t>2</a:t>
            </a:r>
            <a:endParaRPr lang="en-GB" sz="1400" dirty="0"/>
          </a:p>
        </p:txBody>
      </p:sp>
      <p:sp>
        <p:nvSpPr>
          <p:cNvPr id="255" name="TextBox 254"/>
          <p:cNvSpPr txBox="1"/>
          <p:nvPr/>
        </p:nvSpPr>
        <p:spPr>
          <a:xfrm>
            <a:off x="9123724" y="211874"/>
            <a:ext cx="1895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Commercial HE MBK</a:t>
            </a:r>
          </a:p>
          <a:p>
            <a:pPr algn="ctr"/>
            <a:r>
              <a:rPr lang="en-US" sz="1600" dirty="0"/>
              <a:t>Efficiency 70%</a:t>
            </a:r>
            <a:endParaRPr lang="en-GB" sz="1600" dirty="0"/>
          </a:p>
        </p:txBody>
      </p:sp>
      <p:sp>
        <p:nvSpPr>
          <p:cNvPr id="256" name="Rectangle 255"/>
          <p:cNvSpPr/>
          <p:nvPr/>
        </p:nvSpPr>
        <p:spPr>
          <a:xfrm>
            <a:off x="7315934" y="4949450"/>
            <a:ext cx="871369" cy="107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5" name="Straight Connector 144"/>
          <p:cNvCxnSpPr/>
          <p:nvPr/>
        </p:nvCxnSpPr>
        <p:spPr>
          <a:xfrm>
            <a:off x="7513442" y="4165511"/>
            <a:ext cx="0" cy="1140311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946438" y="4165511"/>
            <a:ext cx="0" cy="1140311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7687506" y="4301195"/>
            <a:ext cx="119082" cy="9765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TextBox 246"/>
          <p:cNvSpPr txBox="1"/>
          <p:nvPr/>
        </p:nvSpPr>
        <p:spPr>
          <a:xfrm>
            <a:off x="484658" y="4603117"/>
            <a:ext cx="1617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Drawbacks: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289" y="5017138"/>
            <a:ext cx="59292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Reflected electrons from the output cavity and collector shall be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avoided at any cost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RF radiation into DC gap has to be sealed.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Requires special HV isolated RF feedthrough to inject RF signal into input cavity.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696587" y="1064714"/>
            <a:ext cx="2250593" cy="2172651"/>
            <a:chOff x="6598441" y="902789"/>
            <a:chExt cx="2250593" cy="2172651"/>
          </a:xfrm>
        </p:grpSpPr>
        <p:pic>
          <p:nvPicPr>
            <p:cNvPr id="250" name="Picture 2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8441" y="902789"/>
              <a:ext cx="1147995" cy="649116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842" y="927689"/>
              <a:ext cx="823025" cy="68746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3241" y="1549497"/>
              <a:ext cx="1017856" cy="104077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34881" y="1693503"/>
              <a:ext cx="829258" cy="7371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2892" y="2514155"/>
              <a:ext cx="956142" cy="56128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098028" y="522344"/>
            <a:ext cx="141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GOOD FOR: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92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8C823E8-EA9C-4DCC-93E2-99580B716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1642" y="7468143"/>
            <a:ext cx="679320" cy="3632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fld id="{DC9836BC-3188-4CEE-B72E-611D90E76969}" type="slidenum">
              <a:rPr kumimoji="0" lang="en-GB" sz="1000" b="0" i="0" u="none" strike="noStrike" kern="1200" cap="none" spc="-1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</a:tabLst>
                <a:defRPr/>
              </a:pPr>
              <a:t>12</a:t>
            </a:fld>
            <a:endParaRPr kumimoji="0" lang="en-GB" sz="1000" b="0" i="0" u="none" strike="noStrike" kern="1200" cap="none" spc="-1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3" name="Picture 2" descr="A picture containing text, multimedia software, line, software&#10;&#10;Description automatically generated">
            <a:extLst>
              <a:ext uri="{FF2B5EF4-FFF2-40B4-BE49-F238E27FC236}">
                <a16:creationId xmlns:a16="http://schemas.microsoft.com/office/drawing/2014/main" id="{E9DDAE47-1FC0-48DF-85E3-19CC3B7B3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1" y="3706905"/>
            <a:ext cx="8942234" cy="287412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91402" y="1122881"/>
            <a:ext cx="8659906" cy="5458144"/>
            <a:chOff x="457200" y="11258"/>
            <a:chExt cx="8659906" cy="54581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926A95-BF6B-45F4-8D25-D7DCFEB9D4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9193"/>
            <a:stretch/>
          </p:blipFill>
          <p:spPr>
            <a:xfrm>
              <a:off x="457200" y="11258"/>
              <a:ext cx="8615084" cy="234646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933764" y="11258"/>
              <a:ext cx="1183342" cy="5458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7" name="Picture 6" descr="A picture containing text, screenshot, electric blue, colorfulness&#10;&#10;Description automatically generated">
            <a:extLst>
              <a:ext uri="{FF2B5EF4-FFF2-40B4-BE49-F238E27FC236}">
                <a16:creationId xmlns:a16="http://schemas.microsoft.com/office/drawing/2014/main" id="{FC4CEE23-4A4C-4A0F-A5E4-47E458A93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1" y="5244351"/>
            <a:ext cx="2102161" cy="1336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63" y="5244352"/>
            <a:ext cx="113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Only single beam shown 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16231" y="234291"/>
            <a:ext cx="6846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 Two-stage MBK klystron: </a:t>
            </a:r>
            <a:r>
              <a:rPr lang="en-US" sz="2400" b="1" dirty="0"/>
              <a:t>CW, 400MHz, 1.28MW. 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71191" y="1122881"/>
            <a:ext cx="10967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Pic 3D model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92263" y="3813841"/>
            <a:ext cx="1900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Particles velocity animation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956768" y="4937000"/>
            <a:ext cx="384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Very Efficient: 84%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Compact: ~2.5m length in total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Low voltage: 60kV+12kV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High saturated power gain: 46dB</a:t>
            </a:r>
            <a:endParaRPr lang="en-GB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7966" y="2429873"/>
            <a:ext cx="3888697" cy="23332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73557" y="2142222"/>
            <a:ext cx="3783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Power gain curve at nominal voltage (PIC results)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76095" y="1355756"/>
            <a:ext cx="1295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 beams</a:t>
            </a:r>
          </a:p>
          <a:p>
            <a:r>
              <a:rPr lang="en-US" sz="1200" dirty="0"/>
              <a:t>Total current 21A 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283880" y="133727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  <a:r>
              <a:rPr lang="en-US" sz="1200" baseline="30000" dirty="0"/>
              <a:t>st</a:t>
            </a:r>
            <a:r>
              <a:rPr lang="en-US" sz="1200" dirty="0"/>
              <a:t> stage: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16209" y="1337269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60kV/floating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576095" y="3105687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RF length 1.6m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85628" y="3255997"/>
            <a:ext cx="1584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 accelerating gap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95670" y="3395534"/>
            <a:ext cx="265050" cy="17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92627" y="3202664"/>
            <a:ext cx="803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baseline="30000" dirty="0">
                <a:solidFill>
                  <a:srgbClr val="FF0000"/>
                </a:solidFill>
              </a:rPr>
              <a:t>nd</a:t>
            </a:r>
            <a:r>
              <a:rPr lang="en-US" sz="1200" dirty="0">
                <a:solidFill>
                  <a:srgbClr val="FF0000"/>
                </a:solidFill>
              </a:rPr>
              <a:t> stage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27959" y="3179669"/>
            <a:ext cx="78899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Collector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02781" y="139988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At ground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959" y="1586588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Cathode</a:t>
            </a:r>
          </a:p>
          <a:p>
            <a:r>
              <a:rPr lang="en-US" sz="1200" dirty="0"/>
              <a:t>+12kV</a:t>
            </a:r>
            <a:endParaRPr lang="en-GB" sz="12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8793" y="582831"/>
            <a:ext cx="2751183" cy="138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49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58" y="721303"/>
            <a:ext cx="11456621" cy="37341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953454" y="4045335"/>
            <a:ext cx="4007636" cy="2532980"/>
          </a:xfrm>
          <a:prstGeom prst="rect">
            <a:avLst/>
          </a:prstGeom>
        </p:spPr>
      </p:pic>
      <p:pic>
        <p:nvPicPr>
          <p:cNvPr id="6" name="Picture 5" descr="cid:0526B262-9386-4A69-A803-C67F84B1B7D0"/>
          <p:cNvPicPr/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149" y="4045335"/>
            <a:ext cx="3509010" cy="2394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Oval 9"/>
          <p:cNvSpPr/>
          <p:nvPr/>
        </p:nvSpPr>
        <p:spPr>
          <a:xfrm>
            <a:off x="10736971" y="4378820"/>
            <a:ext cx="217170" cy="2076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8302" y="128637"/>
            <a:ext cx="697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CLIC Two-stage MBK klystron: </a:t>
            </a:r>
            <a:r>
              <a:rPr lang="en-US" sz="2400" b="1" dirty="0"/>
              <a:t>Pulsed, 1.0 GHz, 24 MW</a:t>
            </a:r>
            <a:endParaRPr lang="en-GB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10201835" y="695956"/>
            <a:ext cx="1568824" cy="3418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3277" y="1801862"/>
            <a:ext cx="1021727" cy="90820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4619" y="626490"/>
            <a:ext cx="1877615" cy="3752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858" y="4158434"/>
            <a:ext cx="4266088" cy="2168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957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415" y="4150239"/>
            <a:ext cx="4638821" cy="260744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911825" y="4658501"/>
            <a:ext cx="738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TS MBK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145212" y="5844775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E37503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83" y="538914"/>
            <a:ext cx="4143487" cy="365792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72570" y="897330"/>
            <a:ext cx="5518060" cy="5662249"/>
            <a:chOff x="35912" y="609597"/>
            <a:chExt cx="5518060" cy="5662249"/>
          </a:xfrm>
        </p:grpSpPr>
        <p:grpSp>
          <p:nvGrpSpPr>
            <p:cNvPr id="15" name="Group 14"/>
            <p:cNvGrpSpPr/>
            <p:nvPr/>
          </p:nvGrpSpPr>
          <p:grpSpPr>
            <a:xfrm>
              <a:off x="1284556" y="609600"/>
              <a:ext cx="3369505" cy="5662246"/>
              <a:chOff x="3359541" y="725618"/>
              <a:chExt cx="3092415" cy="5323490"/>
            </a:xfrm>
          </p:grpSpPr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4"/>
              <a:srcRect b="6216"/>
              <a:stretch/>
            </p:blipFill>
            <p:spPr>
              <a:xfrm rot="5400000">
                <a:off x="3017108" y="2614259"/>
                <a:ext cx="5323490" cy="1546207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4"/>
              <a:srcRect b="6216"/>
              <a:stretch/>
            </p:blipFill>
            <p:spPr>
              <a:xfrm rot="16200000" flipH="1">
                <a:off x="1470900" y="2614259"/>
                <a:ext cx="5323490" cy="1546207"/>
              </a:xfrm>
              <a:prstGeom prst="rect">
                <a:avLst/>
              </a:prstGeom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48155" y="1014792"/>
              <a:ext cx="11364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Local oil tank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8155" y="2072160"/>
              <a:ext cx="1223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Main solenoid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8155" y="1398026"/>
              <a:ext cx="147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Cathode ceramic (25 kV)</a:t>
              </a:r>
              <a:endParaRPr lang="en-GB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5117" y="3132943"/>
              <a:ext cx="671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PA gap</a:t>
              </a:r>
              <a:endParaRPr lang="en-GB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8155" y="2545703"/>
              <a:ext cx="147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baseline="30000" dirty="0"/>
                <a:t>nd</a:t>
              </a:r>
              <a:r>
                <a:rPr lang="en-US" sz="1400" dirty="0"/>
                <a:t> HV insulating ceramic (115 kV)</a:t>
              </a:r>
              <a:endParaRPr lang="en-GB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912" y="609597"/>
              <a:ext cx="13608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Magnetic circuit</a:t>
              </a:r>
              <a:endParaRPr lang="en-GB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781" y="3594608"/>
              <a:ext cx="15341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Output waveguide</a:t>
              </a:r>
              <a:endParaRPr lang="en-GB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4421" y="4742285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Beam collector</a:t>
              </a:r>
              <a:endParaRPr lang="en-GB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1228" y="5267970"/>
              <a:ext cx="1132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Collector coil</a:t>
              </a:r>
              <a:endParaRPr lang="en-GB" sz="1400" dirty="0"/>
            </a:p>
          </p:txBody>
        </p:sp>
        <p:cxnSp>
          <p:nvCxnSpPr>
            <p:cNvPr id="30" name="Straight Arrow Connector 29"/>
            <p:cNvCxnSpPr>
              <a:stCxn id="26" idx="3"/>
            </p:cNvCxnSpPr>
            <p:nvPr/>
          </p:nvCxnSpPr>
          <p:spPr>
            <a:xfrm>
              <a:off x="1396797" y="763486"/>
              <a:ext cx="181122" cy="1538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7" idx="3"/>
            </p:cNvCxnSpPr>
            <p:nvPr/>
          </p:nvCxnSpPr>
          <p:spPr>
            <a:xfrm flipV="1">
              <a:off x="1284556" y="1168680"/>
              <a:ext cx="93312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371567" y="1168680"/>
              <a:ext cx="1077343" cy="4909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9" idx="3"/>
            </p:cNvCxnSpPr>
            <p:nvPr/>
          </p:nvCxnSpPr>
          <p:spPr>
            <a:xfrm flipV="1">
              <a:off x="1371567" y="2226048"/>
              <a:ext cx="37955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487358" y="2807313"/>
              <a:ext cx="730325" cy="2616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4" idx="3"/>
            </p:cNvCxnSpPr>
            <p:nvPr/>
          </p:nvCxnSpPr>
          <p:spPr>
            <a:xfrm>
              <a:off x="1146583" y="3286832"/>
              <a:ext cx="1396920" cy="3077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7" idx="2"/>
            </p:cNvCxnSpPr>
            <p:nvPr/>
          </p:nvCxnSpPr>
          <p:spPr>
            <a:xfrm>
              <a:off x="810850" y="3902385"/>
              <a:ext cx="560717" cy="1335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1929129" y="4896173"/>
              <a:ext cx="7615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9" idx="3"/>
            </p:cNvCxnSpPr>
            <p:nvPr/>
          </p:nvCxnSpPr>
          <p:spPr>
            <a:xfrm flipV="1">
              <a:off x="1773269" y="5421858"/>
              <a:ext cx="444414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489434" y="1082955"/>
              <a:ext cx="1164628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489434" y="2664105"/>
              <a:ext cx="1164628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13259" y="3286831"/>
              <a:ext cx="1040803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48" idx="0"/>
            </p:cNvCxnSpPr>
            <p:nvPr/>
          </p:nvCxnSpPr>
          <p:spPr>
            <a:xfrm>
              <a:off x="4654062" y="1082955"/>
              <a:ext cx="0" cy="2357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507264" y="3440720"/>
              <a:ext cx="3155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685658" y="1954060"/>
              <a:ext cx="788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</a:t>
              </a:r>
              <a:r>
                <a:rPr lang="en-US" sz="1400" baseline="30000" dirty="0"/>
                <a:t>st</a:t>
              </a:r>
              <a:r>
                <a:rPr lang="en-US" sz="1400" dirty="0"/>
                <a:t> stage</a:t>
              </a:r>
              <a:endParaRPr lang="en-GB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85657" y="2884562"/>
              <a:ext cx="8683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baseline="30000" dirty="0"/>
                <a:t>nd</a:t>
              </a:r>
              <a:r>
                <a:rPr lang="en-US" sz="1400" dirty="0"/>
                <a:t>  stage</a:t>
              </a:r>
              <a:endParaRPr lang="en-GB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8170" y="4300921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Output coil</a:t>
              </a:r>
              <a:endParaRPr lang="en-GB" sz="1400" dirty="0"/>
            </a:p>
          </p:txBody>
        </p:sp>
        <p:cxnSp>
          <p:nvCxnSpPr>
            <p:cNvPr id="47" name="Straight Arrow Connector 46"/>
            <p:cNvCxnSpPr>
              <a:stCxn id="46" idx="3"/>
            </p:cNvCxnSpPr>
            <p:nvPr/>
          </p:nvCxnSpPr>
          <p:spPr>
            <a:xfrm flipV="1">
              <a:off x="1187161" y="4300921"/>
              <a:ext cx="563958" cy="1538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98302" y="128637"/>
            <a:ext cx="697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CLIC Two-stage MBK klystron: </a:t>
            </a:r>
            <a:r>
              <a:rPr lang="en-US" sz="2400" b="1" dirty="0"/>
              <a:t>Pulsed, 1.0 GHz, 24 MW</a:t>
            </a:r>
            <a:endParaRPr lang="en-GB" sz="2400" b="1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2916" y="283748"/>
            <a:ext cx="689746" cy="6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4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B32E8BC-A62F-441B-AFF7-DD123D585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20" y="578651"/>
            <a:ext cx="5809545" cy="2127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F3527C-46DE-4866-BDAE-596F7C31E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30" y="2849696"/>
            <a:ext cx="5648326" cy="1972248"/>
          </a:xfrm>
          <a:prstGeom prst="rect">
            <a:avLst/>
          </a:prstGeom>
        </p:spPr>
      </p:pic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D3C712E-6820-42F5-99E7-0C930645E1C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6"/>
          <a:stretch/>
        </p:blipFill>
        <p:spPr bwMode="auto">
          <a:xfrm>
            <a:off x="2091389" y="4902993"/>
            <a:ext cx="2686277" cy="11838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A picture containing screenshot, line, plot, diagram&#10;&#10;Description automatically generated">
            <a:extLst>
              <a:ext uri="{FF2B5EF4-FFF2-40B4-BE49-F238E27FC236}">
                <a16:creationId xmlns:a16="http://schemas.microsoft.com/office/drawing/2014/main" id="{0BCD1849-57AE-41A4-B179-2A7656CA5B5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7"/>
          <a:stretch/>
        </p:blipFill>
        <p:spPr>
          <a:xfrm>
            <a:off x="6068583" y="327616"/>
            <a:ext cx="5019638" cy="2987084"/>
          </a:xfrm>
          <a:prstGeom prst="rect">
            <a:avLst/>
          </a:prstGeom>
        </p:spPr>
      </p:pic>
      <p:pic>
        <p:nvPicPr>
          <p:cNvPr id="22" name="Picture 21" descr="A picture containing indoor, appliance, miller&#10;&#10;Description automatically generated">
            <a:extLst>
              <a:ext uri="{FF2B5EF4-FFF2-40B4-BE49-F238E27FC236}">
                <a16:creationId xmlns:a16="http://schemas.microsoft.com/office/drawing/2014/main" id="{E938C1DF-10A2-4FBF-9802-4610F109FC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r="17107"/>
          <a:stretch/>
        </p:blipFill>
        <p:spPr>
          <a:xfrm>
            <a:off x="6111688" y="3430294"/>
            <a:ext cx="5582958" cy="32652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54B7B87-E377-46B3-8332-39DB56B9E8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31241"/>
          <a:stretch/>
        </p:blipFill>
        <p:spPr>
          <a:xfrm>
            <a:off x="1042709" y="4982451"/>
            <a:ext cx="1071864" cy="103150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A3511C0-B713-4673-9BBA-F3CD2FFBBFEA}"/>
              </a:ext>
            </a:extLst>
          </p:cNvPr>
          <p:cNvSpPr txBox="1"/>
          <p:nvPr/>
        </p:nvSpPr>
        <p:spPr>
          <a:xfrm>
            <a:off x="512698" y="5356405"/>
            <a:ext cx="4167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(HV)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58235D-06EE-4A4A-8F69-7340F5AD3957}"/>
              </a:ext>
            </a:extLst>
          </p:cNvPr>
          <p:cNvSpPr txBox="1"/>
          <p:nvPr/>
        </p:nvSpPr>
        <p:spPr>
          <a:xfrm>
            <a:off x="4895233" y="5356404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(RF)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4160" y="71933"/>
            <a:ext cx="10573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FCC Two-stage MBK klystron: </a:t>
            </a:r>
            <a:r>
              <a:rPr lang="en-US" sz="2400" b="1" dirty="0"/>
              <a:t>HV isolated RF feed-through with strip-line topology.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14565" y="1088010"/>
            <a:ext cx="2601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Prototype HV tests.</a:t>
            </a:r>
          </a:p>
          <a:p>
            <a:r>
              <a:rPr lang="en-US" dirty="0"/>
              <a:t>Sustain up to ~65kV in air.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951898" y="5964132"/>
            <a:ext cx="2789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One of the fabrication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2387" y="6253134"/>
            <a:ext cx="4134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Project will be completed in October 2023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13824" y="649192"/>
            <a:ext cx="1548793" cy="77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30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9902F-3441-96BF-8511-8C07F680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558A6-F89F-112E-2D4A-35D04360E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650 MHz tube may well be within scaling range of the CLIC tubes </a:t>
            </a:r>
          </a:p>
          <a:p>
            <a:r>
              <a:rPr lang="en-US" dirty="0"/>
              <a:t>The 325 MHz tube would be very long if scaled from the same tube</a:t>
            </a:r>
          </a:p>
          <a:p>
            <a:r>
              <a:rPr lang="en-US" dirty="0"/>
              <a:t>Two-stage technologies significantly shorten low frequency, high power tubes and is suitable for 325 MHz solution</a:t>
            </a:r>
          </a:p>
          <a:p>
            <a:r>
              <a:rPr lang="en-US" dirty="0"/>
              <a:t>Significant synergy with CLIC and FCC developments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0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3888" y="198270"/>
            <a:ext cx="10287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klystron is a key element of almost all particle accelerators.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5161" y="1103374"/>
            <a:ext cx="4505086" cy="5250334"/>
            <a:chOff x="3191114" y="1208202"/>
            <a:chExt cx="4505086" cy="5250334"/>
          </a:xfrm>
        </p:grpSpPr>
        <p:grpSp>
          <p:nvGrpSpPr>
            <p:cNvPr id="30" name="Group 29"/>
            <p:cNvGrpSpPr/>
            <p:nvPr/>
          </p:nvGrpSpPr>
          <p:grpSpPr>
            <a:xfrm>
              <a:off x="3191114" y="1208202"/>
              <a:ext cx="4505086" cy="5250334"/>
              <a:chOff x="3191114" y="1181308"/>
              <a:chExt cx="4505086" cy="5250334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2"/>
              <a:srcRect r="23965"/>
              <a:stretch/>
            </p:blipFill>
            <p:spPr>
              <a:xfrm>
                <a:off x="3191114" y="1440109"/>
                <a:ext cx="4505086" cy="4978541"/>
              </a:xfrm>
              <a:prstGeom prst="rect">
                <a:avLst/>
              </a:prstGeom>
            </p:spPr>
          </p:pic>
          <p:sp>
            <p:nvSpPr>
              <p:cNvPr id="39" name="Freeform 38"/>
              <p:cNvSpPr/>
              <p:nvPr/>
            </p:nvSpPr>
            <p:spPr>
              <a:xfrm>
                <a:off x="4476750" y="1800225"/>
                <a:ext cx="1743075" cy="2028825"/>
              </a:xfrm>
              <a:custGeom>
                <a:avLst/>
                <a:gdLst>
                  <a:gd name="connsiteX0" fmla="*/ 0 w 1743075"/>
                  <a:gd name="connsiteY0" fmla="*/ 2019300 h 2028825"/>
                  <a:gd name="connsiteX1" fmla="*/ 752475 w 1743075"/>
                  <a:gd name="connsiteY1" fmla="*/ 857250 h 2028825"/>
                  <a:gd name="connsiteX2" fmla="*/ 1733550 w 1743075"/>
                  <a:gd name="connsiteY2" fmla="*/ 0 h 2028825"/>
                  <a:gd name="connsiteX3" fmla="*/ 1743075 w 1743075"/>
                  <a:gd name="connsiteY3" fmla="*/ 2028825 h 2028825"/>
                  <a:gd name="connsiteX4" fmla="*/ 0 w 1743075"/>
                  <a:gd name="connsiteY4" fmla="*/ 2019300 h 202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3075" h="2028825">
                    <a:moveTo>
                      <a:pt x="0" y="2019300"/>
                    </a:moveTo>
                    <a:lnTo>
                      <a:pt x="752475" y="857250"/>
                    </a:lnTo>
                    <a:lnTo>
                      <a:pt x="1733550" y="0"/>
                    </a:lnTo>
                    <a:lnTo>
                      <a:pt x="1743075" y="2028825"/>
                    </a:lnTo>
                    <a:lnTo>
                      <a:pt x="0" y="2019300"/>
                    </a:lnTo>
                    <a:close/>
                  </a:path>
                </a:pathLst>
              </a:custGeom>
              <a:solidFill>
                <a:srgbClr val="FBE5D6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471508" y="3814543"/>
                <a:ext cx="767406" cy="2207180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228166" y="3814543"/>
                <a:ext cx="998417" cy="2198905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228866" y="1782309"/>
                <a:ext cx="1455472" cy="4231139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 dirty="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7696200" y="1651000"/>
                <a:ext cx="0" cy="436244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4594361" y="386998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705083" y="5243094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104519" y="4216127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380657" y="263016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531556" y="305641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155091" y="1757610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155091" y="190913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664953" y="213948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198485" y="204707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345428" y="3908187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LHC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578218" y="5047210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LHC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514134" y="4094239"/>
                <a:ext cx="4739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FCC</a:t>
                </a:r>
                <a:r>
                  <a:rPr lang="en-GB" sz="1000" b="1" baseline="-25000" dirty="0"/>
                  <a:t>ee</a:t>
                </a:r>
                <a:endParaRPr lang="en-GB" sz="100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35775" y="2581306"/>
                <a:ext cx="9140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CLIC, Muon_C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478269" y="3119416"/>
                <a:ext cx="45557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ILC</a:t>
                </a:r>
              </a:p>
              <a:p>
                <a:r>
                  <a:rPr lang="en-GB" sz="1000" b="1" dirty="0"/>
                  <a:t>DESY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68908" y="2228790"/>
                <a:ext cx="5212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PSI</a:t>
                </a:r>
              </a:p>
              <a:p>
                <a:r>
                  <a:rPr lang="en-GB" sz="1000" b="1" dirty="0"/>
                  <a:t>SACLA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229655" y="1836812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SLAC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24656" y="2139269"/>
                <a:ext cx="4988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CLIC’k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29883" y="4284290"/>
                <a:ext cx="6094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SLAC-BF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765555" y="4353798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4998228" y="4657384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817944" y="4273644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6146195" y="3291656"/>
                <a:ext cx="97815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/>
                  <a:t>Industrial/Medical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229654" y="1713701"/>
                <a:ext cx="3850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PAL</a:t>
                </a: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173000" y="2217673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04543" y="2275882"/>
                <a:ext cx="6447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e-rings</a:t>
                </a:r>
              </a:p>
              <a:p>
                <a:r>
                  <a:rPr lang="en-GB" sz="1000" b="1" dirty="0"/>
                  <a:t>injectors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3764567" y="5468291"/>
                <a:ext cx="1449559" cy="523395"/>
              </a:xfrm>
              <a:prstGeom prst="rect">
                <a:avLst/>
              </a:prstGeom>
              <a:solidFill>
                <a:srgbClr val="5B9BD5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333322" y="5542200"/>
                <a:ext cx="694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chemeClr val="accent5">
                        <a:lumMod val="75000"/>
                      </a:schemeClr>
                    </a:solidFill>
                  </a:rPr>
                  <a:t>IOT</a:t>
                </a:r>
              </a:p>
              <a:p>
                <a:pPr algn="r"/>
                <a:r>
                  <a:rPr lang="en-GB" sz="800" b="1" dirty="0">
                    <a:solidFill>
                      <a:schemeClr val="accent5">
                        <a:lumMod val="75000"/>
                      </a:schemeClr>
                    </a:solidFill>
                  </a:rPr>
                  <a:t>single beam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764567" y="5413552"/>
                <a:ext cx="572764" cy="578134"/>
              </a:xfrm>
              <a:prstGeom prst="rect">
                <a:avLst/>
              </a:prstGeom>
              <a:solidFill>
                <a:srgbClr val="A9D18E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802181" y="5531715"/>
                <a:ext cx="49753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chemeClr val="accent6">
                        <a:lumMod val="75000"/>
                      </a:schemeClr>
                    </a:solidFill>
                  </a:rPr>
                  <a:t>SSA tower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710872" y="3773896"/>
                <a:ext cx="1329980" cy="926378"/>
              </a:xfrm>
              <a:prstGeom prst="rect">
                <a:avLst/>
              </a:prstGeom>
              <a:solidFill>
                <a:srgbClr val="FFE699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982760" y="3998796"/>
                <a:ext cx="8999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chemeClr val="accent4">
                        <a:lumMod val="50000"/>
                      </a:schemeClr>
                    </a:solidFill>
                  </a:rPr>
                  <a:t>Magnetron</a:t>
                </a:r>
              </a:p>
              <a:p>
                <a:pPr algn="ctr"/>
                <a:r>
                  <a:rPr lang="en-GB" sz="800" b="1" dirty="0">
                    <a:solidFill>
                      <a:schemeClr val="accent4">
                        <a:lumMod val="50000"/>
                      </a:schemeClr>
                    </a:solidFill>
                  </a:rPr>
                  <a:t>(oscillator)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926670" y="6062310"/>
                <a:ext cx="1681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Frequency, GHz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 rot="16200000">
                <a:off x="2509277" y="3647558"/>
                <a:ext cx="1817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Peak power, MW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672678" y="1196284"/>
                <a:ext cx="16766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7030A0"/>
                    </a:solidFill>
                  </a:rPr>
                  <a:t>electron &amp; proton rings</a:t>
                </a:r>
              </a:p>
              <a:p>
                <a:pPr algn="ctr"/>
                <a:r>
                  <a:rPr lang="en-GB" sz="1200" b="1" dirty="0">
                    <a:solidFill>
                      <a:srgbClr val="7030A0"/>
                    </a:solidFill>
                  </a:rPr>
                  <a:t>SC e/p Linacs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692911" y="1181308"/>
                <a:ext cx="11365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3333FF"/>
                    </a:solidFill>
                  </a:rPr>
                  <a:t>electron Linacs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223338" y="1408236"/>
                <a:ext cx="10550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rgbClr val="3333FF"/>
                    </a:solidFill>
                  </a:rPr>
                  <a:t>high intensity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296019" y="1382880"/>
                <a:ext cx="10326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rgbClr val="3333FF"/>
                    </a:solidFill>
                  </a:rPr>
                  <a:t>high gradient</a:t>
                </a: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6135996" y="5293431"/>
                <a:ext cx="1345961" cy="646331"/>
                <a:chOff x="3783689" y="1692583"/>
                <a:chExt cx="1345961" cy="646331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3783689" y="1692583"/>
                  <a:ext cx="130740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Klystrons</a:t>
                  </a:r>
                </a:p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Pulsed</a:t>
                  </a:r>
                </a:p>
                <a:p>
                  <a:r>
                    <a:rPr lang="en-GB" sz="12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Continuous Wave</a:t>
                  </a: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4359870" y="1960209"/>
                  <a:ext cx="126000" cy="126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 b="1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5003650" y="2139486"/>
                  <a:ext cx="126000" cy="126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 b="1"/>
                </a:p>
              </p:txBody>
            </p:sp>
          </p:grpSp>
          <p:sp>
            <p:nvSpPr>
              <p:cNvPr id="83" name="TextBox 82"/>
              <p:cNvSpPr txBox="1"/>
              <p:nvPr/>
            </p:nvSpPr>
            <p:spPr>
              <a:xfrm>
                <a:off x="5343391" y="2790697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schemeClr val="accent2">
                        <a:lumMod val="75000"/>
                      </a:schemeClr>
                    </a:solidFill>
                  </a:rPr>
                  <a:t>MBK</a:t>
                </a: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5540597" y="2960925"/>
                <a:ext cx="45317" cy="135749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461645" y="2756605"/>
                <a:ext cx="33248" cy="101514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5204279" y="329307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795949" y="3255532"/>
                <a:ext cx="4603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FNAL</a:t>
                </a:r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3750501" y="4919485"/>
                <a:ext cx="1098430" cy="552091"/>
              </a:xfrm>
              <a:custGeom>
                <a:avLst/>
                <a:gdLst>
                  <a:gd name="connsiteX0" fmla="*/ 5751 w 1098430"/>
                  <a:gd name="connsiteY0" fmla="*/ 0 h 552091"/>
                  <a:gd name="connsiteX1" fmla="*/ 454325 w 1098430"/>
                  <a:gd name="connsiteY1" fmla="*/ 0 h 552091"/>
                  <a:gd name="connsiteX2" fmla="*/ 1098430 w 1098430"/>
                  <a:gd name="connsiteY2" fmla="*/ 546340 h 552091"/>
                  <a:gd name="connsiteX3" fmla="*/ 0 w 1098430"/>
                  <a:gd name="connsiteY3" fmla="*/ 552091 h 552091"/>
                  <a:gd name="connsiteX4" fmla="*/ 5751 w 1098430"/>
                  <a:gd name="connsiteY4" fmla="*/ 0 h 55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8430" h="552091">
                    <a:moveTo>
                      <a:pt x="5751" y="0"/>
                    </a:moveTo>
                    <a:lnTo>
                      <a:pt x="454325" y="0"/>
                    </a:lnTo>
                    <a:lnTo>
                      <a:pt x="1098430" y="546340"/>
                    </a:lnTo>
                    <a:lnTo>
                      <a:pt x="0" y="552091"/>
                    </a:lnTo>
                    <a:lnTo>
                      <a:pt x="5751" y="0"/>
                    </a:lnTo>
                    <a:close/>
                  </a:path>
                </a:pathLst>
              </a:custGeom>
              <a:solidFill>
                <a:srgbClr val="D0CECE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808506" y="5070418"/>
                <a:ext cx="6734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Tetrode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888084" y="4378966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709471" y="4444122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KEK</a:t>
                </a: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7202394" y="1836811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b="1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267244" y="1780593"/>
                <a:ext cx="391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NLC</a:t>
                </a:r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6155091" y="3263729"/>
                <a:ext cx="885761" cy="298110"/>
              </a:xfrm>
              <a:prstGeom prst="roundRect">
                <a:avLst/>
              </a:prstGeom>
              <a:solidFill>
                <a:srgbClr val="F4B183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5323473" y="3828445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38918" y="3684065"/>
              <a:ext cx="5501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J-PARC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66466" y="4056523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ESS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4720" y="4624862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CEPC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4545336" y="3815257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651944" y="3807530"/>
              <a:ext cx="129071" cy="46832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30519" y="3816405"/>
              <a:ext cx="126230" cy="47187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Isosceles Triangle 14"/>
          <p:cNvSpPr/>
          <p:nvPr/>
        </p:nvSpPr>
        <p:spPr>
          <a:xfrm>
            <a:off x="2303891" y="2585529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Isosceles Triangle 96"/>
          <p:cNvSpPr/>
          <p:nvPr/>
        </p:nvSpPr>
        <p:spPr>
          <a:xfrm>
            <a:off x="2452069" y="2997678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Isosceles Triangle 97"/>
          <p:cNvSpPr/>
          <p:nvPr/>
        </p:nvSpPr>
        <p:spPr>
          <a:xfrm>
            <a:off x="4122109" y="1984166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Isosceles Triangle 98"/>
          <p:cNvSpPr/>
          <p:nvPr/>
        </p:nvSpPr>
        <p:spPr>
          <a:xfrm>
            <a:off x="1624076" y="5187802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Isosceles Triangle 99"/>
          <p:cNvSpPr/>
          <p:nvPr/>
        </p:nvSpPr>
        <p:spPr>
          <a:xfrm>
            <a:off x="1751808" y="4213281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Isosceles Triangle 100"/>
          <p:cNvSpPr/>
          <p:nvPr/>
        </p:nvSpPr>
        <p:spPr>
          <a:xfrm>
            <a:off x="4108141" y="2970944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Isosceles Triangle 101"/>
          <p:cNvSpPr/>
          <p:nvPr/>
        </p:nvSpPr>
        <p:spPr>
          <a:xfrm>
            <a:off x="4256508" y="5119315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353946" y="5008841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HE klystrons at CERN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12000" y="2762407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Beam diagnostic,</a:t>
            </a:r>
          </a:p>
          <a:p>
            <a:r>
              <a:rPr lang="en-US" sz="1000" dirty="0"/>
              <a:t>X-FEL</a:t>
            </a:r>
            <a:endParaRPr lang="en-GB" sz="1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2206"/>
          <a:stretch/>
        </p:blipFill>
        <p:spPr>
          <a:xfrm>
            <a:off x="4663737" y="1548124"/>
            <a:ext cx="7299233" cy="48979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373231" y="824112"/>
            <a:ext cx="6685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High Efficiency klystrons project at CERN is targeted to improve efficiency and performance of these devices for various applications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7535426" y="3104482"/>
            <a:ext cx="179294" cy="1786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10163989" y="5285660"/>
            <a:ext cx="179294" cy="1786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10343283" y="5228160"/>
            <a:ext cx="1151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In fabrication</a:t>
            </a:r>
            <a:endParaRPr lang="en-GB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6" name="Isosceles Triangle 105"/>
          <p:cNvSpPr/>
          <p:nvPr/>
        </p:nvSpPr>
        <p:spPr>
          <a:xfrm>
            <a:off x="4096095" y="2456095"/>
            <a:ext cx="99978" cy="8542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/>
          <p:cNvSpPr txBox="1"/>
          <p:nvPr/>
        </p:nvSpPr>
        <p:spPr>
          <a:xfrm>
            <a:off x="4132000" y="235990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DEFT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 rot="598387">
            <a:off x="10602507" y="3171417"/>
            <a:ext cx="1044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Ultimate limit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380189F7-5D04-AACF-4441-0B7FDCAD41E3}"/>
              </a:ext>
            </a:extLst>
          </p:cNvPr>
          <p:cNvSpPr/>
          <p:nvPr/>
        </p:nvSpPr>
        <p:spPr>
          <a:xfrm>
            <a:off x="1390589" y="2421180"/>
            <a:ext cx="200138" cy="17687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0B80D7-B45A-335D-AB24-EC91466BC53E}"/>
              </a:ext>
            </a:extLst>
          </p:cNvPr>
          <p:cNvSpPr txBox="1"/>
          <p:nvPr/>
        </p:nvSpPr>
        <p:spPr>
          <a:xfrm>
            <a:off x="1257131" y="1764673"/>
            <a:ext cx="98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 Collider</a:t>
            </a: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AE6FE88A-9686-96DF-3E8B-5ACBBB43A31B}"/>
              </a:ext>
            </a:extLst>
          </p:cNvPr>
          <p:cNvSpPr/>
          <p:nvPr/>
        </p:nvSpPr>
        <p:spPr>
          <a:xfrm>
            <a:off x="1888497" y="2419043"/>
            <a:ext cx="200138" cy="17687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05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442028" y="2803553"/>
          <a:ext cx="4455892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92">
                  <a:extLst>
                    <a:ext uri="{9D8B030D-6E8A-4147-A177-3AD203B41FA5}">
                      <a16:colId xmlns:a16="http://schemas.microsoft.com/office/drawing/2014/main" val="1199743728"/>
                    </a:ext>
                  </a:extLst>
                </a:gridCol>
                <a:gridCol w="1006320">
                  <a:extLst>
                    <a:ext uri="{9D8B030D-6E8A-4147-A177-3AD203B41FA5}">
                      <a16:colId xmlns:a16="http://schemas.microsoft.com/office/drawing/2014/main" val="834333379"/>
                    </a:ext>
                  </a:extLst>
                </a:gridCol>
                <a:gridCol w="1677880">
                  <a:extLst>
                    <a:ext uri="{9D8B030D-6E8A-4147-A177-3AD203B41FA5}">
                      <a16:colId xmlns:a16="http://schemas.microsoft.com/office/drawing/2014/main" val="650896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8-10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E37113 at factory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HEX COM_M</a:t>
                      </a:r>
                      <a:r>
                        <a:rPr lang="en-US" sz="1200" baseline="0" dirty="0"/>
                        <a:t> (</a:t>
                      </a:r>
                      <a:r>
                        <a:rPr lang="en-US" sz="1200" dirty="0"/>
                        <a:t>CERN/</a:t>
                      </a:r>
                      <a:r>
                        <a:rPr lang="en-US" sz="1000" dirty="0"/>
                        <a:t>Canon</a:t>
                      </a:r>
                      <a:r>
                        <a:rPr lang="en-US" sz="1200" dirty="0"/>
                        <a:t>)</a:t>
                      </a:r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63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Voltage, kV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031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Current,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5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4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Peak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/>
                        <a:t>6.2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3333FF"/>
                          </a:solidFill>
                        </a:rPr>
                        <a:t>8.1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0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Sat. gain, dB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3333FF"/>
                          </a:solidFill>
                        </a:rPr>
                        <a:t>48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3333FF"/>
                          </a:solidFill>
                        </a:rPr>
                        <a:t>56.4</a:t>
                      </a:r>
                      <a:endParaRPr lang="en-GB" sz="11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942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Life</a:t>
                      </a:r>
                      <a:r>
                        <a:rPr lang="en-US" sz="1400" baseline="0" dirty="0"/>
                        <a:t> time, hours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30 000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30 000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54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Solenoidal magnetic field, 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0.42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25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RF</a:t>
                      </a:r>
                      <a:r>
                        <a:rPr lang="en-US" sz="1400" baseline="0" dirty="0"/>
                        <a:t> circuit </a:t>
                      </a:r>
                      <a:r>
                        <a:rPr lang="en-US" sz="1400" dirty="0"/>
                        <a:t>length, 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0.127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0.127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58803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6475761" y="6402080"/>
            <a:ext cx="997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VKX-8311A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0472" y="2815394"/>
            <a:ext cx="4894104" cy="391839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065" y="3243461"/>
            <a:ext cx="1954869" cy="33607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353" y="2840862"/>
            <a:ext cx="1077794" cy="340053"/>
          </a:xfrm>
          <a:prstGeom prst="rect">
            <a:avLst/>
          </a:prstGeom>
        </p:spPr>
      </p:pic>
      <p:pic>
        <p:nvPicPr>
          <p:cNvPr id="15" name="Picture 14" descr="../../../Remote%20share/Xbox%20short%20tube%20v33_01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918" y="616967"/>
            <a:ext cx="5608307" cy="18157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506866" y="2538395"/>
            <a:ext cx="1098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Retrofit design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1" y="1100464"/>
            <a:ext cx="4704740" cy="26645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0663" y="3879488"/>
            <a:ext cx="36656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same 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Re-used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Re-used 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New RF window (CERN design)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34231" y="53870"/>
            <a:ext cx="9768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Retro-fit High Efficiency 8 MW, 12 GHz klystron. CERN/Canon collaboration.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649" y="1683748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HEX8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260265" y="1529859"/>
            <a:ext cx="72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E37113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3423210" y="2538395"/>
            <a:ext cx="72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E37113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46606" y="226703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HEX8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85921" y="5540189"/>
            <a:ext cx="429075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tubes arrived at CERN and now they are being installed in the XBOX#3 test area.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663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8" r="25168"/>
          <a:stretch/>
        </p:blipFill>
        <p:spPr>
          <a:xfrm>
            <a:off x="9119763" y="686240"/>
            <a:ext cx="3006879" cy="60149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092" t="3458" r="20931" b="3540"/>
          <a:stretch/>
        </p:blipFill>
        <p:spPr>
          <a:xfrm>
            <a:off x="271082" y="532511"/>
            <a:ext cx="4480112" cy="39057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057" r="21250"/>
          <a:stretch/>
        </p:blipFill>
        <p:spPr>
          <a:xfrm>
            <a:off x="4663155" y="510099"/>
            <a:ext cx="4403147" cy="3939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0941" y="1069910"/>
            <a:ext cx="83555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154kV,</a:t>
            </a:r>
          </a:p>
          <a:p>
            <a:r>
              <a:rPr lang="en-US" sz="1400" dirty="0"/>
              <a:t>Fixed Pin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218810" y="58982"/>
            <a:ext cx="7705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klystron was successfully  tested at Canon in December 2022 up to 10.5MW.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54071"/>
            <a:ext cx="9658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At operating frequency klystron showed 57%. That corresponds to 35% RF peak power increase compared to the original Canon tube at the same operating voltage.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Tube reached 10.5MW. Compatible with existing Xbox#3 ScandiNova modulator (with 175kV max recommended).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In a range of RF power levels from 6MW to 10.5 MW the klystron is 50%+ efficient and can be used for different application in this range by adjusting modulator type/voltage.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3333FF"/>
                </a:solidFill>
              </a:rPr>
              <a:t>The tube is commercially available.</a:t>
            </a:r>
            <a:endParaRPr lang="en-GB" b="1" dirty="0">
              <a:solidFill>
                <a:srgbClr val="3333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28745" y="1069910"/>
            <a:ext cx="11106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 saturation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2453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623F3-35CE-3451-E38B-73C679EB9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758CB3-E921-B379-9B82-0BFE616712A0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81A083-02C8-7533-C37F-354C0F42A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496" y="268802"/>
            <a:ext cx="10216055" cy="57134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FD9153-C77B-5233-B5B8-D673DA0D5729}"/>
              </a:ext>
            </a:extLst>
          </p:cNvPr>
          <p:cNvSpPr txBox="1"/>
          <p:nvPr/>
        </p:nvSpPr>
        <p:spPr>
          <a:xfrm>
            <a:off x="7150858" y="4601322"/>
            <a:ext cx="3812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Grudiev </a:t>
            </a:r>
            <a:r>
              <a:rPr lang="en-US" b="1" dirty="0"/>
              <a:t>MC RF WG meeting #9:</a:t>
            </a:r>
          </a:p>
          <a:p>
            <a:r>
              <a:rPr lang="en-GB" dirty="0"/>
              <a:t>March 22</a:t>
            </a:r>
          </a:p>
        </p:txBody>
      </p:sp>
    </p:spTree>
    <p:extLst>
      <p:ext uri="{BB962C8B-B14F-4D97-AF65-F5344CB8AC3E}">
        <p14:creationId xmlns:p14="http://schemas.microsoft.com/office/powerpoint/2010/main" val="2558946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21AF609-D79A-474B-8DFA-CA636B6473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905"/>
          <a:stretch/>
        </p:blipFill>
        <p:spPr>
          <a:xfrm rot="5400000">
            <a:off x="-1495003" y="3261685"/>
            <a:ext cx="4572826" cy="910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58CF16-2603-49C0-B234-B45E54E0C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cooling demonstrator layout</a:t>
            </a:r>
            <a:br>
              <a:rPr lang="en-US" dirty="0"/>
            </a:br>
            <a:r>
              <a:rPr lang="en-US" dirty="0"/>
              <a:t>High peak power klystron: 24 MW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ED3B1E-376B-468A-8CC8-5F789E17A7E2}"/>
              </a:ext>
            </a:extLst>
          </p:cNvPr>
          <p:cNvSpPr txBox="1"/>
          <p:nvPr/>
        </p:nvSpPr>
        <p:spPr>
          <a:xfrm>
            <a:off x="1108936" y="2571068"/>
            <a:ext cx="469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for cooling: Max. gradient 30 MV/m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809B3DF-4C7B-4911-82F2-3F3F1F13A502}"/>
              </a:ext>
            </a:extLst>
          </p:cNvPr>
          <p:cNvCxnSpPr>
            <a:cxnSpLocks/>
          </p:cNvCxnSpPr>
          <p:nvPr/>
        </p:nvCxnSpPr>
        <p:spPr>
          <a:xfrm>
            <a:off x="665421" y="3069608"/>
            <a:ext cx="0" cy="2730828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D221C71-6510-40EC-BF22-115B9D4983DD}"/>
              </a:ext>
            </a:extLst>
          </p:cNvPr>
          <p:cNvSpPr txBox="1"/>
          <p:nvPr/>
        </p:nvSpPr>
        <p:spPr>
          <a:xfrm rot="5400000">
            <a:off x="186139" y="4054609"/>
            <a:ext cx="63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32m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7E348F-D637-4ACF-9D87-407D10F698BC}"/>
              </a:ext>
            </a:extLst>
          </p:cNvPr>
          <p:cNvSpPr/>
          <p:nvPr/>
        </p:nvSpPr>
        <p:spPr>
          <a:xfrm>
            <a:off x="1055534" y="3078310"/>
            <a:ext cx="1051980" cy="2730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RF for 144 cavities at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~30 MV/m </a:t>
            </a:r>
          </a:p>
          <a:p>
            <a:pPr algn="ctr"/>
            <a:r>
              <a:rPr lang="en-US" sz="1400" dirty="0"/>
              <a:t>30mx</a:t>
            </a:r>
            <a:r>
              <a:rPr lang="en-US" sz="1400" dirty="0">
                <a:solidFill>
                  <a:schemeClr val="tx1"/>
                </a:solidFill>
              </a:rPr>
              <a:t>14m</a:t>
            </a:r>
          </a:p>
          <a:p>
            <a:pPr algn="ctr"/>
            <a:endParaRPr lang="en-US" sz="1400" dirty="0">
              <a:solidFill>
                <a:srgbClr val="FF0000"/>
              </a:solidFill>
            </a:endParaRP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18 </a:t>
            </a:r>
            <a:r>
              <a:rPr lang="en-US" sz="1400" dirty="0">
                <a:solidFill>
                  <a:schemeClr val="tx1"/>
                </a:solidFill>
              </a:rPr>
              <a:t>RF stations 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9E4E541-EE39-44A9-877F-B82B8F335454}"/>
              </a:ext>
            </a:extLst>
          </p:cNvPr>
          <p:cNvCxnSpPr>
            <a:cxnSpLocks/>
          </p:cNvCxnSpPr>
          <p:nvPr/>
        </p:nvCxnSpPr>
        <p:spPr>
          <a:xfrm flipH="1">
            <a:off x="1041680" y="6022072"/>
            <a:ext cx="1057474" cy="0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742D72-5AD6-4E6E-B192-793528219545}"/>
              </a:ext>
            </a:extLst>
          </p:cNvPr>
          <p:cNvSpPr txBox="1"/>
          <p:nvPr/>
        </p:nvSpPr>
        <p:spPr>
          <a:xfrm>
            <a:off x="1246713" y="6123628"/>
            <a:ext cx="792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26FB79-0D85-4476-88EE-47BC62880FB1}"/>
              </a:ext>
            </a:extLst>
          </p:cNvPr>
          <p:cNvSpPr txBox="1"/>
          <p:nvPr/>
        </p:nvSpPr>
        <p:spPr>
          <a:xfrm>
            <a:off x="2173723" y="3159280"/>
            <a:ext cx="2232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Building -&gt; Gallery :</a:t>
            </a:r>
          </a:p>
          <a:p>
            <a:r>
              <a:rPr lang="en-US" dirty="0">
                <a:solidFill>
                  <a:srgbClr val="FF0000"/>
                </a:solidFill>
              </a:rPr>
              <a:t>(underground might be possible)</a:t>
            </a:r>
          </a:p>
          <a:p>
            <a:r>
              <a:rPr lang="en-US" dirty="0">
                <a:solidFill>
                  <a:srgbClr val="FF0000"/>
                </a:solidFill>
              </a:rPr>
              <a:t>30m x </a:t>
            </a:r>
            <a:r>
              <a:rPr lang="en-US" b="1" dirty="0">
                <a:solidFill>
                  <a:srgbClr val="FF0000"/>
                </a:solidFill>
              </a:rPr>
              <a:t>15m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Height: 8-10 m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9DCF83-A793-490B-8451-78901F953EBE}"/>
              </a:ext>
            </a:extLst>
          </p:cNvPr>
          <p:cNvGrpSpPr/>
          <p:nvPr/>
        </p:nvGrpSpPr>
        <p:grpSpPr>
          <a:xfrm>
            <a:off x="6581379" y="1752363"/>
            <a:ext cx="4304904" cy="4739847"/>
            <a:chOff x="-32787" y="2023824"/>
            <a:chExt cx="4304904" cy="473984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4DAF74-B230-4332-9CC0-B6F64F6A4B3A}"/>
                </a:ext>
              </a:extLst>
            </p:cNvPr>
            <p:cNvSpPr/>
            <p:nvPr/>
          </p:nvSpPr>
          <p:spPr>
            <a:xfrm>
              <a:off x="-32787" y="2023824"/>
              <a:ext cx="1968650" cy="9036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modulator</a:t>
              </a:r>
              <a:endParaRPr lang="en-GB" dirty="0"/>
            </a:p>
          </p:txBody>
        </p:sp>
        <p:sp>
          <p:nvSpPr>
            <p:cNvPr id="17" name="Flowchart: Merge 16">
              <a:extLst>
                <a:ext uri="{FF2B5EF4-FFF2-40B4-BE49-F238E27FC236}">
                  <a16:creationId xmlns:a16="http://schemas.microsoft.com/office/drawing/2014/main" id="{8D509338-7AFF-49A8-91BE-8EC794F276DD}"/>
                </a:ext>
              </a:extLst>
            </p:cNvPr>
            <p:cNvSpPr/>
            <p:nvPr/>
          </p:nvSpPr>
          <p:spPr>
            <a:xfrm>
              <a:off x="-32787" y="2935534"/>
              <a:ext cx="1968650" cy="1573305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klystron</a:t>
              </a:r>
            </a:p>
            <a:p>
              <a:pPr algn="ctr"/>
              <a:r>
                <a:rPr lang="en-US" dirty="0"/>
                <a:t>24MW</a:t>
              </a: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2CC6F38-1E7A-4A2B-99BF-90FA68D813D3}"/>
                </a:ext>
              </a:extLst>
            </p:cNvPr>
            <p:cNvSpPr/>
            <p:nvPr/>
          </p:nvSpPr>
          <p:spPr>
            <a:xfrm>
              <a:off x="3153320" y="5634118"/>
              <a:ext cx="1118797" cy="11295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cavity</a:t>
              </a:r>
              <a:endParaRPr lang="en-GB" dirty="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F5F5A6E2-992F-4531-9671-B4F8C6D90A6C}"/>
                </a:ext>
              </a:extLst>
            </p:cNvPr>
            <p:cNvSpPr/>
            <p:nvPr/>
          </p:nvSpPr>
          <p:spPr>
            <a:xfrm>
              <a:off x="1796257" y="4384999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WG</a:t>
              </a:r>
              <a:endParaRPr lang="en-GB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88C0E16-4A67-4D15-840A-759AE9543670}"/>
              </a:ext>
            </a:extLst>
          </p:cNvPr>
          <p:cNvSpPr txBox="1"/>
          <p:nvPr/>
        </p:nvSpPr>
        <p:spPr>
          <a:xfrm>
            <a:off x="9264829" y="2800745"/>
            <a:ext cx="2088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WG distribution with phase adjustment to feed 2 x 4 cavities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3AA42D8-49DA-4735-BD5A-E91C384EF79C}"/>
              </a:ext>
            </a:extLst>
          </p:cNvPr>
          <p:cNvGrpSpPr/>
          <p:nvPr/>
        </p:nvGrpSpPr>
        <p:grpSpPr>
          <a:xfrm>
            <a:off x="7784464" y="4856996"/>
            <a:ext cx="4200916" cy="1632271"/>
            <a:chOff x="6567258" y="4846494"/>
            <a:chExt cx="4200916" cy="163227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20F9E06-9C9F-47FA-A99C-E70DBF240E08}"/>
                </a:ext>
              </a:extLst>
            </p:cNvPr>
            <p:cNvSpPr/>
            <p:nvPr/>
          </p:nvSpPr>
          <p:spPr>
            <a:xfrm>
              <a:off x="6991926" y="4850837"/>
              <a:ext cx="3343565" cy="275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479D3631-F24B-4573-8C3F-D2A9CF93DC8A}"/>
                </a:ext>
              </a:extLst>
            </p:cNvPr>
            <p:cNvSpPr/>
            <p:nvPr/>
          </p:nvSpPr>
          <p:spPr>
            <a:xfrm>
              <a:off x="8919528" y="4846494"/>
              <a:ext cx="484632" cy="6272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A331174-6D2C-4407-9DB7-2CC5DDA03DDE}"/>
                </a:ext>
              </a:extLst>
            </p:cNvPr>
            <p:cNvGrpSpPr/>
            <p:nvPr/>
          </p:nvGrpSpPr>
          <p:grpSpPr>
            <a:xfrm>
              <a:off x="7587864" y="4849951"/>
              <a:ext cx="1118797" cy="1628300"/>
              <a:chOff x="7458436" y="4849951"/>
              <a:chExt cx="1118797" cy="16283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D62136D-B8BF-480B-B2FD-26D0D8E0D9A1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32" name="Arrow: Down 31">
                <a:extLst>
                  <a:ext uri="{FF2B5EF4-FFF2-40B4-BE49-F238E27FC236}">
                    <a16:creationId xmlns:a16="http://schemas.microsoft.com/office/drawing/2014/main" id="{5B2C959E-A193-4A8D-92AC-61A18511DB5E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652D977-ADF2-4780-BBBE-BE5ACB267BAB}"/>
                </a:ext>
              </a:extLst>
            </p:cNvPr>
            <p:cNvGrpSpPr/>
            <p:nvPr/>
          </p:nvGrpSpPr>
          <p:grpSpPr>
            <a:xfrm>
              <a:off x="6567258" y="4846494"/>
              <a:ext cx="1118797" cy="1628300"/>
              <a:chOff x="7458436" y="4849951"/>
              <a:chExt cx="1118797" cy="16283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A40A390-900B-450D-979D-BC65F75955A0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28" name="Arrow: Down 27">
                <a:extLst>
                  <a:ext uri="{FF2B5EF4-FFF2-40B4-BE49-F238E27FC236}">
                    <a16:creationId xmlns:a16="http://schemas.microsoft.com/office/drawing/2014/main" id="{7A980E3B-8BA1-411A-B249-75F3202853A9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B5A0A98-42B1-49A3-8927-23B58B7A377A}"/>
                </a:ext>
              </a:extLst>
            </p:cNvPr>
            <p:cNvGrpSpPr/>
            <p:nvPr/>
          </p:nvGrpSpPr>
          <p:grpSpPr>
            <a:xfrm>
              <a:off x="9649377" y="4850465"/>
              <a:ext cx="1118797" cy="1628300"/>
              <a:chOff x="7458436" y="4849951"/>
              <a:chExt cx="1118797" cy="1628300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AABB2F3-060C-4B3B-8026-142A4036F85D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36" name="Arrow: Down 35">
                <a:extLst>
                  <a:ext uri="{FF2B5EF4-FFF2-40B4-BE49-F238E27FC236}">
                    <a16:creationId xmlns:a16="http://schemas.microsoft.com/office/drawing/2014/main" id="{9DDE3B23-86AC-4E49-AC9B-76FE028F7109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6C559B-CAEB-45BB-9B89-88581D675842}"/>
              </a:ext>
            </a:extLst>
          </p:cNvPr>
          <p:cNvGrpSpPr/>
          <p:nvPr/>
        </p:nvGrpSpPr>
        <p:grpSpPr>
          <a:xfrm>
            <a:off x="3433412" y="4853025"/>
            <a:ext cx="4200916" cy="1632271"/>
            <a:chOff x="6567258" y="4846494"/>
            <a:chExt cx="4200916" cy="163227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ADD334C-E787-4486-9DDA-88C65A8B1940}"/>
                </a:ext>
              </a:extLst>
            </p:cNvPr>
            <p:cNvSpPr/>
            <p:nvPr/>
          </p:nvSpPr>
          <p:spPr>
            <a:xfrm>
              <a:off x="6991926" y="4850837"/>
              <a:ext cx="3343565" cy="275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56462299-39EB-4E3B-B87A-40011A8832DD}"/>
                </a:ext>
              </a:extLst>
            </p:cNvPr>
            <p:cNvSpPr/>
            <p:nvPr/>
          </p:nvSpPr>
          <p:spPr>
            <a:xfrm>
              <a:off x="8919528" y="4846494"/>
              <a:ext cx="484632" cy="6272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0FD1F41-CC09-4FD2-8CE1-415B13CFAF9F}"/>
                </a:ext>
              </a:extLst>
            </p:cNvPr>
            <p:cNvGrpSpPr/>
            <p:nvPr/>
          </p:nvGrpSpPr>
          <p:grpSpPr>
            <a:xfrm>
              <a:off x="7587864" y="4849951"/>
              <a:ext cx="1118797" cy="1628300"/>
              <a:chOff x="7458436" y="4849951"/>
              <a:chExt cx="1118797" cy="1628300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BD428E9-03FD-4D8F-BD0A-F4BB234D675C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8" name="Arrow: Down 47">
                <a:extLst>
                  <a:ext uri="{FF2B5EF4-FFF2-40B4-BE49-F238E27FC236}">
                    <a16:creationId xmlns:a16="http://schemas.microsoft.com/office/drawing/2014/main" id="{78A6A4D0-21BA-4751-AF00-C4D4CEB7BDAE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D4C8655-6B9D-49FF-A554-53A4172131B3}"/>
                </a:ext>
              </a:extLst>
            </p:cNvPr>
            <p:cNvGrpSpPr/>
            <p:nvPr/>
          </p:nvGrpSpPr>
          <p:grpSpPr>
            <a:xfrm>
              <a:off x="6567258" y="4846494"/>
              <a:ext cx="1118797" cy="1628300"/>
              <a:chOff x="7458436" y="4849951"/>
              <a:chExt cx="1118797" cy="1628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3EECDC9-30FA-42E5-BCBE-333671E84FDB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6" name="Arrow: Down 45">
                <a:extLst>
                  <a:ext uri="{FF2B5EF4-FFF2-40B4-BE49-F238E27FC236}">
                    <a16:creationId xmlns:a16="http://schemas.microsoft.com/office/drawing/2014/main" id="{F6A91F5C-606E-499E-9C3F-65B7A6FF908A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5DAFDBA-BAD4-4EF8-AA3F-25976D3C5711}"/>
                </a:ext>
              </a:extLst>
            </p:cNvPr>
            <p:cNvGrpSpPr/>
            <p:nvPr/>
          </p:nvGrpSpPr>
          <p:grpSpPr>
            <a:xfrm>
              <a:off x="9649377" y="4850465"/>
              <a:ext cx="1118797" cy="1628300"/>
              <a:chOff x="7458436" y="4849951"/>
              <a:chExt cx="1118797" cy="1628300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0A54CEE-F621-4CC2-8F10-378C5F130926}"/>
                  </a:ext>
                </a:extLst>
              </p:cNvPr>
              <p:cNvSpPr/>
              <p:nvPr/>
            </p:nvSpPr>
            <p:spPr>
              <a:xfrm>
                <a:off x="7458436" y="5348698"/>
                <a:ext cx="1118797" cy="112955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cavity</a:t>
                </a:r>
                <a:endParaRPr lang="en-GB" dirty="0"/>
              </a:p>
            </p:txBody>
          </p:sp>
          <p:sp>
            <p:nvSpPr>
              <p:cNvPr id="44" name="Arrow: Down 43">
                <a:extLst>
                  <a:ext uri="{FF2B5EF4-FFF2-40B4-BE49-F238E27FC236}">
                    <a16:creationId xmlns:a16="http://schemas.microsoft.com/office/drawing/2014/main" id="{5C718491-59CA-43BA-939E-A8072CA7A5E1}"/>
                  </a:ext>
                </a:extLst>
              </p:cNvPr>
              <p:cNvSpPr/>
              <p:nvPr/>
            </p:nvSpPr>
            <p:spPr>
              <a:xfrm>
                <a:off x="7771061" y="4849951"/>
                <a:ext cx="484632" cy="62721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EB2B775D-15EF-4536-9C00-277480583470}"/>
              </a:ext>
            </a:extLst>
          </p:cNvPr>
          <p:cNvSpPr/>
          <p:nvPr/>
        </p:nvSpPr>
        <p:spPr>
          <a:xfrm>
            <a:off x="5476177" y="5359200"/>
            <a:ext cx="1118797" cy="11295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cavity</a:t>
            </a:r>
            <a:endParaRPr lang="en-GB" dirty="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A23CAA45-22FE-4207-8236-32F597F4B83D}"/>
              </a:ext>
            </a:extLst>
          </p:cNvPr>
          <p:cNvSpPr/>
          <p:nvPr/>
        </p:nvSpPr>
        <p:spPr>
          <a:xfrm>
            <a:off x="6303915" y="413562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WG</a:t>
            </a:r>
            <a:endParaRPr lang="en-GB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5DD5AF-D2AC-4625-9F5E-4F4DD29BEAB4}"/>
              </a:ext>
            </a:extLst>
          </p:cNvPr>
          <p:cNvSpPr/>
          <p:nvPr/>
        </p:nvSpPr>
        <p:spPr>
          <a:xfrm>
            <a:off x="6424246" y="4001074"/>
            <a:ext cx="2358254" cy="275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3123E7-F705-87B6-75CB-D58D02423D46}"/>
              </a:ext>
            </a:extLst>
          </p:cNvPr>
          <p:cNvSpPr txBox="1"/>
          <p:nvPr/>
        </p:nvSpPr>
        <p:spPr>
          <a:xfrm>
            <a:off x="9212733" y="193417"/>
            <a:ext cx="2817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Grudiev and R. Losito </a:t>
            </a:r>
          </a:p>
          <a:p>
            <a:r>
              <a:rPr lang="en-US" b="1" dirty="0"/>
              <a:t>MC RF WG meeting #5: </a:t>
            </a:r>
            <a:r>
              <a:rPr lang="en-GB" dirty="0"/>
              <a:t>Sept 21</a:t>
            </a:r>
          </a:p>
        </p:txBody>
      </p:sp>
    </p:spTree>
    <p:extLst>
      <p:ext uri="{BB962C8B-B14F-4D97-AF65-F5344CB8AC3E}">
        <p14:creationId xmlns:p14="http://schemas.microsoft.com/office/powerpoint/2010/main" val="3827325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4635" r="24646"/>
          <a:stretch/>
        </p:blipFill>
        <p:spPr>
          <a:xfrm>
            <a:off x="307494" y="1531961"/>
            <a:ext cx="2667000" cy="394265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166" y="510076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Canon  E37503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21" y="1531961"/>
            <a:ext cx="2029133" cy="393813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430176" y="5105288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Thales  </a:t>
            </a:r>
            <a:r>
              <a:rPr lang="en-US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TH1803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6837" y="70022"/>
            <a:ext cx="10016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High power L-band Multi Beam Klystrons (MBK). Commercial tubes.</a:t>
            </a:r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99" y="1531961"/>
            <a:ext cx="5960230" cy="39381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82839" y="5443476"/>
            <a:ext cx="3092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Frequency: </a:t>
            </a:r>
            <a:r>
              <a:rPr lang="en-US" sz="2400" b="1" dirty="0">
                <a:solidFill>
                  <a:srgbClr val="FF0000"/>
                </a:solidFill>
              </a:rPr>
              <a:t>1.0 GHz</a:t>
            </a:r>
          </a:p>
          <a:p>
            <a:r>
              <a:rPr lang="en-US" sz="2400" dirty="0"/>
              <a:t>Peak RF power</a:t>
            </a:r>
            <a:r>
              <a:rPr lang="en-GB" sz="2400" dirty="0"/>
              <a:t>: 20 MW</a:t>
            </a:r>
          </a:p>
          <a:p>
            <a:r>
              <a:rPr lang="en-US" sz="2400" dirty="0"/>
              <a:t>Efficiency: 70%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02755" y="5470092"/>
            <a:ext cx="3092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Frequency: </a:t>
            </a:r>
            <a:r>
              <a:rPr lang="en-US" sz="2400" b="1" dirty="0">
                <a:solidFill>
                  <a:srgbClr val="FF0000"/>
                </a:solidFill>
              </a:rPr>
              <a:t>1.3 GHz</a:t>
            </a:r>
          </a:p>
          <a:p>
            <a:r>
              <a:rPr lang="en-US" sz="2400" dirty="0"/>
              <a:t>Peak RF power</a:t>
            </a:r>
            <a:r>
              <a:rPr lang="en-GB" sz="2400" dirty="0"/>
              <a:t>: 10 MW</a:t>
            </a:r>
          </a:p>
          <a:p>
            <a:r>
              <a:rPr lang="en-US" sz="2400" dirty="0"/>
              <a:t>Efficiency: 65%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27599" y="5074144"/>
            <a:ext cx="1623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Thales TH1801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66701" y="5075386"/>
            <a:ext cx="163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Toshiba E3736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162609" y="4968340"/>
            <a:ext cx="1610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CPI VKL-8301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3936" y="538311"/>
            <a:ext cx="995535" cy="1005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5726" y="667203"/>
            <a:ext cx="1323975" cy="8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3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293" y="1281588"/>
            <a:ext cx="2844800" cy="23391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/>
              <a:t>F</a:t>
            </a:r>
            <a:r>
              <a:rPr lang="en-GB" sz="1600" b="1" dirty="0"/>
              <a:t>= 	999,5 MHz</a:t>
            </a:r>
          </a:p>
          <a:p>
            <a:r>
              <a:rPr lang="en-GB" sz="1600" b="1" dirty="0"/>
              <a:t>P max=       20.2 MW</a:t>
            </a:r>
          </a:p>
          <a:p>
            <a:r>
              <a:rPr lang="en-GB" sz="1600" b="1" dirty="0"/>
              <a:t>T = 	150 µsec</a:t>
            </a:r>
          </a:p>
          <a:p>
            <a:r>
              <a:rPr lang="en-GB" sz="1600" b="1" dirty="0"/>
              <a:t>V= 	159.4 kV</a:t>
            </a:r>
          </a:p>
          <a:p>
            <a:r>
              <a:rPr lang="en-GB" sz="1600" b="1" dirty="0"/>
              <a:t>I total = 	180 A</a:t>
            </a:r>
          </a:p>
          <a:p>
            <a:r>
              <a:rPr lang="en-GB" sz="1600" b="1" dirty="0"/>
              <a:t>Eff.= 	70.5 % </a:t>
            </a:r>
          </a:p>
          <a:p>
            <a:r>
              <a:rPr lang="en-GB" sz="1600" b="1" dirty="0" err="1"/>
              <a:t>uP</a:t>
            </a:r>
            <a:r>
              <a:rPr lang="en-GB" sz="1600" b="1" dirty="0"/>
              <a:t>=	0.47 µAxV</a:t>
            </a:r>
            <a:r>
              <a:rPr lang="en-GB" sz="1600" b="1" baseline="30000" dirty="0"/>
              <a:t>-3/2</a:t>
            </a:r>
            <a:r>
              <a:rPr lang="en-GB" sz="1600" b="1" dirty="0"/>
              <a:t>/beam </a:t>
            </a:r>
          </a:p>
          <a:p>
            <a:r>
              <a:rPr lang="en-GB" sz="1600" b="1" dirty="0"/>
              <a:t>Gain =         53.9 dB</a:t>
            </a:r>
          </a:p>
          <a:p>
            <a:r>
              <a:rPr lang="en-US" sz="1600" b="1" dirty="0"/>
              <a:t>P </a:t>
            </a:r>
            <a:r>
              <a:rPr lang="en-US" sz="1600" b="1" baseline="-25000" dirty="0"/>
              <a:t>average</a:t>
            </a:r>
            <a:r>
              <a:rPr lang="en-US" sz="1600" b="1" dirty="0"/>
              <a:t> (50Hz)= </a:t>
            </a:r>
            <a:r>
              <a:rPr lang="en-US" sz="1600" b="1" dirty="0">
                <a:solidFill>
                  <a:srgbClr val="FF0000"/>
                </a:solidFill>
              </a:rPr>
              <a:t>150kW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563" y="164648"/>
            <a:ext cx="7092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Scaling the Canon tube to 0.7GHz, 24MW and 30 </a:t>
            </a:r>
            <a:r>
              <a:rPr lang="en-GB" sz="2400" b="1" dirty="0"/>
              <a:t>µsec.</a:t>
            </a:r>
          </a:p>
        </p:txBody>
      </p:sp>
      <p:sp>
        <p:nvSpPr>
          <p:cNvPr id="4" name="Rectangle 3"/>
          <p:cNvSpPr/>
          <p:nvPr/>
        </p:nvSpPr>
        <p:spPr>
          <a:xfrm>
            <a:off x="902994" y="657714"/>
            <a:ext cx="1593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Canon  E37503</a:t>
            </a:r>
          </a:p>
          <a:p>
            <a:r>
              <a:rPr lang="en-GB" b="1" dirty="0"/>
              <a:t>6 beams MBK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383" y="164648"/>
            <a:ext cx="4236100" cy="10228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239213" y="1281588"/>
            <a:ext cx="2844800" cy="23391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/>
              <a:t>F</a:t>
            </a:r>
            <a:r>
              <a:rPr lang="en-GB" sz="1600" b="1" dirty="0"/>
              <a:t>= 	700 MHz</a:t>
            </a:r>
          </a:p>
          <a:p>
            <a:r>
              <a:rPr lang="en-GB" sz="1600" b="1" dirty="0"/>
              <a:t>P max=       24 MW</a:t>
            </a:r>
          </a:p>
          <a:p>
            <a:r>
              <a:rPr lang="en-GB" sz="1600" b="1" dirty="0"/>
              <a:t>T = 	30 µsec</a:t>
            </a:r>
          </a:p>
          <a:p>
            <a:r>
              <a:rPr lang="en-GB" sz="1600" b="1" dirty="0"/>
              <a:t>V= 	171 kV</a:t>
            </a:r>
          </a:p>
          <a:p>
            <a:r>
              <a:rPr lang="en-GB" sz="1600" b="1" dirty="0"/>
              <a:t>I total = 	200 A</a:t>
            </a:r>
          </a:p>
          <a:p>
            <a:r>
              <a:rPr lang="en-GB" sz="1600" b="1" dirty="0"/>
              <a:t>Eff.= 	70.0 % </a:t>
            </a:r>
          </a:p>
          <a:p>
            <a:r>
              <a:rPr lang="en-GB" sz="1600" b="1" dirty="0" err="1"/>
              <a:t>uP</a:t>
            </a:r>
            <a:r>
              <a:rPr lang="en-GB" sz="1600" b="1" dirty="0"/>
              <a:t>=	0.47 µAxV</a:t>
            </a:r>
            <a:r>
              <a:rPr lang="en-GB" sz="1600" b="1" baseline="30000" dirty="0"/>
              <a:t>-3/2</a:t>
            </a:r>
            <a:r>
              <a:rPr lang="en-GB" sz="1600" b="1" dirty="0"/>
              <a:t>/beam </a:t>
            </a:r>
          </a:p>
          <a:p>
            <a:r>
              <a:rPr lang="en-GB" sz="1600" b="1" dirty="0"/>
              <a:t>Gain =         53.9 dB</a:t>
            </a:r>
          </a:p>
          <a:p>
            <a:r>
              <a:rPr lang="en-US" sz="1600" b="1" dirty="0"/>
              <a:t>P</a:t>
            </a:r>
            <a:r>
              <a:rPr lang="en-US" sz="1600" b="1" baseline="-25000" dirty="0"/>
              <a:t> average</a:t>
            </a:r>
            <a:r>
              <a:rPr lang="en-US" sz="1600" b="1" dirty="0"/>
              <a:t> (5Hz) = </a:t>
            </a:r>
            <a:r>
              <a:rPr lang="en-US" sz="1600" b="1" dirty="0">
                <a:solidFill>
                  <a:srgbClr val="0070C0"/>
                </a:solidFill>
              </a:rPr>
              <a:t>3.6kW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90193" y="659945"/>
            <a:ext cx="1867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Mu-tube, 0.7 GHz</a:t>
            </a:r>
          </a:p>
          <a:p>
            <a:r>
              <a:rPr lang="en-US" b="1" dirty="0"/>
              <a:t>6 beams MBK</a:t>
            </a:r>
            <a:endParaRPr lang="en-GB" b="1" dirty="0"/>
          </a:p>
        </p:txBody>
      </p:sp>
      <p:sp>
        <p:nvSpPr>
          <p:cNvPr id="8" name="Right Arrow 7"/>
          <p:cNvSpPr/>
          <p:nvPr/>
        </p:nvSpPr>
        <p:spPr>
          <a:xfrm>
            <a:off x="2827615" y="804900"/>
            <a:ext cx="556160" cy="37507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43" y="3722302"/>
            <a:ext cx="4248166" cy="2784531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1446102" y="4771891"/>
            <a:ext cx="2225929" cy="921074"/>
          </a:xfrm>
          <a:custGeom>
            <a:avLst/>
            <a:gdLst>
              <a:gd name="connsiteX0" fmla="*/ 0 w 2225929"/>
              <a:gd name="connsiteY0" fmla="*/ 921074 h 921074"/>
              <a:gd name="connsiteX1" fmla="*/ 614049 w 2225929"/>
              <a:gd name="connsiteY1" fmla="*/ 717503 h 921074"/>
              <a:gd name="connsiteX2" fmla="*/ 1208075 w 2225929"/>
              <a:gd name="connsiteY2" fmla="*/ 473886 h 921074"/>
              <a:gd name="connsiteX3" fmla="*/ 1812113 w 2225929"/>
              <a:gd name="connsiteY3" fmla="*/ 213582 h 921074"/>
              <a:gd name="connsiteX4" fmla="*/ 2225929 w 2225929"/>
              <a:gd name="connsiteY4" fmla="*/ 0 h 92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5929" h="921074">
                <a:moveTo>
                  <a:pt x="0" y="921074"/>
                </a:moveTo>
                <a:cubicBezTo>
                  <a:pt x="206351" y="856554"/>
                  <a:pt x="412703" y="792034"/>
                  <a:pt x="614049" y="717503"/>
                </a:cubicBezTo>
                <a:cubicBezTo>
                  <a:pt x="815395" y="642972"/>
                  <a:pt x="1008398" y="557873"/>
                  <a:pt x="1208075" y="473886"/>
                </a:cubicBezTo>
                <a:cubicBezTo>
                  <a:pt x="1407752" y="389899"/>
                  <a:pt x="1642471" y="292563"/>
                  <a:pt x="1812113" y="213582"/>
                </a:cubicBezTo>
                <a:cubicBezTo>
                  <a:pt x="1981755" y="134601"/>
                  <a:pt x="2103842" y="67300"/>
                  <a:pt x="2225929" y="0"/>
                </a:cubicBezTo>
              </a:path>
            </a:pathLst>
          </a:custGeom>
          <a:noFill/>
          <a:ln>
            <a:solidFill>
              <a:srgbClr val="D608B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1439427" y="4176899"/>
            <a:ext cx="2219256" cy="358049"/>
          </a:xfrm>
          <a:custGeom>
            <a:avLst/>
            <a:gdLst>
              <a:gd name="connsiteX0" fmla="*/ 0 w 2219256"/>
              <a:gd name="connsiteY0" fmla="*/ 358049 h 358049"/>
              <a:gd name="connsiteX1" fmla="*/ 243618 w 2219256"/>
              <a:gd name="connsiteY1" fmla="*/ 247920 h 358049"/>
              <a:gd name="connsiteX2" fmla="*/ 787585 w 2219256"/>
              <a:gd name="connsiteY2" fmla="*/ 91071 h 358049"/>
              <a:gd name="connsiteX3" fmla="*/ 1404972 w 2219256"/>
              <a:gd name="connsiteY3" fmla="*/ 14314 h 358049"/>
              <a:gd name="connsiteX4" fmla="*/ 1832137 w 2219256"/>
              <a:gd name="connsiteY4" fmla="*/ 966 h 358049"/>
              <a:gd name="connsiteX5" fmla="*/ 2219256 w 2219256"/>
              <a:gd name="connsiteY5" fmla="*/ 27663 h 35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256" h="358049">
                <a:moveTo>
                  <a:pt x="0" y="358049"/>
                </a:moveTo>
                <a:cubicBezTo>
                  <a:pt x="56177" y="325232"/>
                  <a:pt x="112354" y="292416"/>
                  <a:pt x="243618" y="247920"/>
                </a:cubicBezTo>
                <a:cubicBezTo>
                  <a:pt x="374882" y="203424"/>
                  <a:pt x="594026" y="130005"/>
                  <a:pt x="787585" y="91071"/>
                </a:cubicBezTo>
                <a:cubicBezTo>
                  <a:pt x="981144" y="52137"/>
                  <a:pt x="1230880" y="29331"/>
                  <a:pt x="1404972" y="14314"/>
                </a:cubicBezTo>
                <a:cubicBezTo>
                  <a:pt x="1579064" y="-704"/>
                  <a:pt x="1696423" y="-1259"/>
                  <a:pt x="1832137" y="966"/>
                </a:cubicBezTo>
                <a:cubicBezTo>
                  <a:pt x="1967851" y="3191"/>
                  <a:pt x="2093553" y="15427"/>
                  <a:pt x="2219256" y="27663"/>
                </a:cubicBezTo>
              </a:path>
            </a:pathLst>
          </a:custGeom>
          <a:noFill/>
          <a:ln>
            <a:solidFill>
              <a:srgbClr val="D608B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57314" y="4835656"/>
            <a:ext cx="14862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608B9"/>
                </a:solidFill>
              </a:rPr>
              <a:t>‘Quick’ extrapolation</a:t>
            </a:r>
            <a:endParaRPr lang="en-GB" sz="1200" dirty="0">
              <a:solidFill>
                <a:srgbClr val="D608B9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623148" y="4722567"/>
            <a:ext cx="97766" cy="98648"/>
          </a:xfrm>
          <a:prstGeom prst="ellipse">
            <a:avLst/>
          </a:prstGeom>
          <a:solidFill>
            <a:srgbClr val="D60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609800" y="4158224"/>
            <a:ext cx="97766" cy="98648"/>
          </a:xfrm>
          <a:prstGeom prst="ellipse">
            <a:avLst/>
          </a:prstGeom>
          <a:solidFill>
            <a:srgbClr val="D60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06293" y="2083151"/>
            <a:ext cx="5877720" cy="494271"/>
          </a:xfrm>
          <a:prstGeom prst="rect">
            <a:avLst/>
          </a:prstGeom>
          <a:solidFill>
            <a:srgbClr val="5B9BD5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179721" y="1312366"/>
            <a:ext cx="5792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our experience such a scaling is a ‘low’ risk development: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fixed micro perveance, the tube length is proportional to the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cathode current density (55%) and increased life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Much lower average power (simpler collector)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Marginal (~10%) increase of the modulator voltage and current.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69206" y="3983903"/>
            <a:ext cx="779527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Cost and  schedule: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CLIC tube prototypes were designed/built about 10 years ago; Canon: </a:t>
            </a:r>
            <a:r>
              <a:rPr lang="en-US" b="1" dirty="0" err="1"/>
              <a:t>iiiii</a:t>
            </a:r>
            <a:r>
              <a:rPr lang="en-US" dirty="0"/>
              <a:t> and Thales : </a:t>
            </a:r>
            <a:r>
              <a:rPr lang="en-US" b="1"/>
              <a:t>iiiiii</a:t>
            </a:r>
            <a:r>
              <a:rPr lang="en-US"/>
              <a:t>. </a:t>
            </a:r>
            <a:r>
              <a:rPr lang="en-US" dirty="0"/>
              <a:t>Mu-tube cost will be within this range, as the companies shall do it not from scratch, but could scale it from exiting ones</a:t>
            </a:r>
            <a:r>
              <a:rPr lang="en-US" sz="1600" i="1" dirty="0"/>
              <a:t>. Though, today there is no market for such devices, thus the cost of ‘unique’ prototype could be even higher.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Similar to the CLIC tubes, it will take about 24 month to design, built and test the first Mu-tube prototype. Additional budget will be needed for the testing  infrastructure (like RF loads etc.).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682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408" y="280631"/>
            <a:ext cx="10113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Retro-fit High Efficiency (</a:t>
            </a:r>
            <a:r>
              <a:rPr lang="en-GB" sz="2400" b="1" dirty="0">
                <a:solidFill>
                  <a:srgbClr val="3333FF"/>
                </a:solidFill>
              </a:rPr>
              <a:t>70%</a:t>
            </a:r>
            <a:r>
              <a:rPr lang="en-GB" sz="2400" b="1" dirty="0"/>
              <a:t>) 350kW, CW, 0.4 GHz </a:t>
            </a:r>
            <a:r>
              <a:rPr lang="en-GB" sz="2400" b="1" dirty="0">
                <a:solidFill>
                  <a:srgbClr val="FF0000"/>
                </a:solidFill>
              </a:rPr>
              <a:t>CSM</a:t>
            </a:r>
            <a:r>
              <a:rPr lang="en-GB" sz="2400" b="1" dirty="0"/>
              <a:t> LHC klystron upgrade.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582791" y="1310234"/>
          <a:ext cx="3392697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547">
                  <a:extLst>
                    <a:ext uri="{9D8B030D-6E8A-4147-A177-3AD203B41FA5}">
                      <a16:colId xmlns:a16="http://schemas.microsoft.com/office/drawing/2014/main" val="2782922571"/>
                    </a:ext>
                  </a:extLst>
                </a:gridCol>
                <a:gridCol w="886178">
                  <a:extLst>
                    <a:ext uri="{9D8B030D-6E8A-4147-A177-3AD203B41FA5}">
                      <a16:colId xmlns:a16="http://schemas.microsoft.com/office/drawing/2014/main" val="1012947459"/>
                    </a:ext>
                  </a:extLst>
                </a:gridCol>
                <a:gridCol w="1093972">
                  <a:extLst>
                    <a:ext uri="{9D8B030D-6E8A-4147-A177-3AD203B41FA5}">
                      <a16:colId xmlns:a16="http://schemas.microsoft.com/office/drawing/2014/main" val="3132826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LHC/CSM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LHC/Thales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5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Frequency,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33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Beam power,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0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Perveance,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0.72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03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RF</a:t>
                      </a:r>
                      <a:r>
                        <a:rPr lang="en-GB" sz="1400" baseline="0" dirty="0"/>
                        <a:t> </a:t>
                      </a:r>
                      <a:r>
                        <a:rPr lang="en-GB" sz="1400" dirty="0"/>
                        <a:t>power, MW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0.30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672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Efficiency,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46590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902" y="3682594"/>
            <a:ext cx="7626586" cy="285263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799190" y="3852074"/>
            <a:ext cx="1878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Cut-off view of the LHC CSM klystron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59" y="4159760"/>
            <a:ext cx="3771698" cy="200300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9849" y="3827603"/>
            <a:ext cx="3820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Re-used housing, electron gun and solenoid</a:t>
            </a:r>
            <a:endParaRPr lang="en-GB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60DC00-4BAB-452E-8EFE-69D033ECD3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74" y="1346527"/>
            <a:ext cx="7349731" cy="22310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4F3F159-5433-40E3-82EE-A5619ECC20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86" y="1756356"/>
            <a:ext cx="1266903" cy="14542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70318" y="671640"/>
            <a:ext cx="3813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(in collaboration with Thales)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54840" y="6162766"/>
            <a:ext cx="485607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In fabrication. Will be tested in March 2024. 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2226" y="219481"/>
            <a:ext cx="952823" cy="92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17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1417</Words>
  <Application>Microsoft Office PowerPoint</Application>
  <PresentationFormat>Widescreen</PresentationFormat>
  <Paragraphs>283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Muon cooling demonstrator layout High peak power klystron: 24 MW </vt:lpstr>
      <vt:lpstr>PowerPoint Presentation</vt:lpstr>
      <vt:lpstr>PowerPoint Presentation</vt:lpstr>
      <vt:lpstr>PowerPoint Presentation</vt:lpstr>
      <vt:lpstr>Existing tubes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Syratchev</dc:creator>
  <cp:lastModifiedBy>Graeme Burt</cp:lastModifiedBy>
  <cp:revision>27</cp:revision>
  <dcterms:created xsi:type="dcterms:W3CDTF">2023-05-15T12:39:31Z</dcterms:created>
  <dcterms:modified xsi:type="dcterms:W3CDTF">2023-06-20T00:43:44Z</dcterms:modified>
</cp:coreProperties>
</file>