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sldIdLst>
    <p:sldId id="264" r:id="rId2"/>
    <p:sldId id="364" r:id="rId3"/>
    <p:sldId id="375" r:id="rId4"/>
    <p:sldId id="381" r:id="rId5"/>
    <p:sldId id="259" r:id="rId6"/>
    <p:sldId id="345" r:id="rId7"/>
    <p:sldId id="349" r:id="rId8"/>
    <p:sldId id="285" r:id="rId9"/>
    <p:sldId id="366" r:id="rId10"/>
    <p:sldId id="272" r:id="rId11"/>
    <p:sldId id="360" r:id="rId12"/>
    <p:sldId id="377" r:id="rId13"/>
    <p:sldId id="376" r:id="rId14"/>
    <p:sldId id="286" r:id="rId15"/>
    <p:sldId id="284" r:id="rId16"/>
    <p:sldId id="295" r:id="rId17"/>
    <p:sldId id="279" r:id="rId18"/>
    <p:sldId id="371" r:id="rId19"/>
    <p:sldId id="369" r:id="rId20"/>
    <p:sldId id="370" r:id="rId21"/>
    <p:sldId id="288" r:id="rId22"/>
    <p:sldId id="378" r:id="rId23"/>
    <p:sldId id="382" r:id="rId24"/>
    <p:sldId id="379" r:id="rId25"/>
    <p:sldId id="380" r:id="rId26"/>
    <p:sldId id="287" r:id="rId27"/>
    <p:sldId id="373" r:id="rId28"/>
    <p:sldId id="359" r:id="rId29"/>
    <p:sldId id="357" r:id="rId30"/>
    <p:sldId id="355" r:id="rId31"/>
    <p:sldId id="278" r:id="rId32"/>
    <p:sldId id="363" r:id="rId33"/>
    <p:sldId id="275" r:id="rId34"/>
    <p:sldId id="347" r:id="rId35"/>
    <p:sldId id="353" r:id="rId36"/>
    <p:sldId id="296" r:id="rId37"/>
    <p:sldId id="351" r:id="rId38"/>
    <p:sldId id="346" r:id="rId39"/>
    <p:sldId id="372" r:id="rId40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92D050"/>
    <a:srgbClr val="1E5AA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840" y="53"/>
      </p:cViewPr>
      <p:guideLst>
        <p:guide orient="horz" pos="2160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6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Foglio1!$A$1:$A$158</c:f>
              <c:numCache>
                <c:formatCode>General</c:formatCode>
                <c:ptCount val="15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  <c:pt idx="151">
                  <c:v>15.099999999999962</c:v>
                </c:pt>
                <c:pt idx="152">
                  <c:v>15.199999999999962</c:v>
                </c:pt>
                <c:pt idx="153">
                  <c:v>15.299999999999962</c:v>
                </c:pt>
                <c:pt idx="154">
                  <c:v>15.399999999999961</c:v>
                </c:pt>
                <c:pt idx="155">
                  <c:v>15.499999999999961</c:v>
                </c:pt>
                <c:pt idx="156">
                  <c:v>15.599999999999961</c:v>
                </c:pt>
                <c:pt idx="157">
                  <c:v>15.69999999999996</c:v>
                </c:pt>
              </c:numCache>
            </c:numRef>
          </c:xVal>
          <c:yVal>
            <c:numRef>
              <c:f>Foglio1!$B$1:$B$158</c:f>
              <c:numCache>
                <c:formatCode>General</c:formatCode>
                <c:ptCount val="158"/>
                <c:pt idx="0">
                  <c:v>0</c:v>
                </c:pt>
                <c:pt idx="1">
                  <c:v>-9.9833416646828155E-2</c:v>
                </c:pt>
                <c:pt idx="2">
                  <c:v>-0.19866933079506122</c:v>
                </c:pt>
                <c:pt idx="3">
                  <c:v>-0.2955202066613396</c:v>
                </c:pt>
                <c:pt idx="4">
                  <c:v>-0.38941834230865052</c:v>
                </c:pt>
                <c:pt idx="5">
                  <c:v>-0.47942553860420301</c:v>
                </c:pt>
                <c:pt idx="6">
                  <c:v>-0.56464247339503537</c:v>
                </c:pt>
                <c:pt idx="7">
                  <c:v>-0.64421768723769102</c:v>
                </c:pt>
                <c:pt idx="8">
                  <c:v>-0.71735609089952268</c:v>
                </c:pt>
                <c:pt idx="9">
                  <c:v>-0.7833269096274833</c:v>
                </c:pt>
                <c:pt idx="10">
                  <c:v>-0.84147098480789639</c:v>
                </c:pt>
                <c:pt idx="11">
                  <c:v>-0.89120736006143531</c:v>
                </c:pt>
                <c:pt idx="12">
                  <c:v>-0.93203908596722629</c:v>
                </c:pt>
                <c:pt idx="13">
                  <c:v>-0.96355818541719296</c:v>
                </c:pt>
                <c:pt idx="14">
                  <c:v>-0.98544972998846025</c:v>
                </c:pt>
                <c:pt idx="15">
                  <c:v>-0.99749498660405445</c:v>
                </c:pt>
                <c:pt idx="16">
                  <c:v>-0.99957360304150511</c:v>
                </c:pt>
                <c:pt idx="17">
                  <c:v>-0.99166481045246857</c:v>
                </c:pt>
                <c:pt idx="18">
                  <c:v>-0.97384763087819504</c:v>
                </c:pt>
                <c:pt idx="19">
                  <c:v>-0.94630008768741425</c:v>
                </c:pt>
                <c:pt idx="20">
                  <c:v>-0.90929742682568149</c:v>
                </c:pt>
                <c:pt idx="21">
                  <c:v>-0.86320936664887349</c:v>
                </c:pt>
                <c:pt idx="22">
                  <c:v>-0.80849640381958987</c:v>
                </c:pt>
                <c:pt idx="23">
                  <c:v>-0.7457052121767197</c:v>
                </c:pt>
                <c:pt idx="24">
                  <c:v>-0.67546318055115029</c:v>
                </c:pt>
                <c:pt idx="25">
                  <c:v>-0.59847214410395577</c:v>
                </c:pt>
                <c:pt idx="26">
                  <c:v>-0.51550137182146338</c:v>
                </c:pt>
                <c:pt idx="27">
                  <c:v>-0.42737988023382895</c:v>
                </c:pt>
                <c:pt idx="28">
                  <c:v>-0.33498815015590383</c:v>
                </c:pt>
                <c:pt idx="29">
                  <c:v>-0.23924932921398112</c:v>
                </c:pt>
                <c:pt idx="30">
                  <c:v>-0.14112000805986591</c:v>
                </c:pt>
                <c:pt idx="31">
                  <c:v>-4.1580662433289159E-2</c:v>
                </c:pt>
                <c:pt idx="32">
                  <c:v>5.8374143427581418E-2</c:v>
                </c:pt>
                <c:pt idx="33">
                  <c:v>0.15774569414324996</c:v>
                </c:pt>
                <c:pt idx="34">
                  <c:v>0.25554110202683294</c:v>
                </c:pt>
                <c:pt idx="35">
                  <c:v>0.3507832276896215</c:v>
                </c:pt>
                <c:pt idx="36">
                  <c:v>0.44252044329485407</c:v>
                </c:pt>
                <c:pt idx="37">
                  <c:v>0.52983614090849485</c:v>
                </c:pt>
                <c:pt idx="38">
                  <c:v>0.61185789094272069</c:v>
                </c:pt>
                <c:pt idx="39">
                  <c:v>0.68776615918397532</c:v>
                </c:pt>
                <c:pt idx="40">
                  <c:v>0.75680249530792942</c:v>
                </c:pt>
                <c:pt idx="41">
                  <c:v>0.81827711106441137</c:v>
                </c:pt>
                <c:pt idx="42">
                  <c:v>0.87157577241358863</c:v>
                </c:pt>
                <c:pt idx="43">
                  <c:v>0.91616593674945523</c:v>
                </c:pt>
                <c:pt idx="44">
                  <c:v>0.95160207388951601</c:v>
                </c:pt>
                <c:pt idx="45">
                  <c:v>0.97753011766509701</c:v>
                </c:pt>
                <c:pt idx="46">
                  <c:v>0.99369100363346441</c:v>
                </c:pt>
                <c:pt idx="47">
                  <c:v>0.99992325756410083</c:v>
                </c:pt>
                <c:pt idx="48">
                  <c:v>0.99616460883584079</c:v>
                </c:pt>
                <c:pt idx="49">
                  <c:v>0.98245261262433281</c:v>
                </c:pt>
                <c:pt idx="50">
                  <c:v>0.95892427466313901</c:v>
                </c:pt>
                <c:pt idx="51">
                  <c:v>0.92581468232773312</c:v>
                </c:pt>
                <c:pt idx="52">
                  <c:v>0.88345465572015447</c:v>
                </c:pt>
                <c:pt idx="53">
                  <c:v>0.8322674422239027</c:v>
                </c:pt>
                <c:pt idx="54">
                  <c:v>0.77276448755598937</c:v>
                </c:pt>
                <c:pt idx="55">
                  <c:v>0.70554032557039448</c:v>
                </c:pt>
                <c:pt idx="56">
                  <c:v>0.63126663787232429</c:v>
                </c:pt>
                <c:pt idx="57">
                  <c:v>0.55068554259764135</c:v>
                </c:pt>
                <c:pt idx="58">
                  <c:v>0.46460217941376131</c:v>
                </c:pt>
                <c:pt idx="59">
                  <c:v>0.37387666483024096</c:v>
                </c:pt>
                <c:pt idx="60">
                  <c:v>0.27941549819893097</c:v>
                </c:pt>
                <c:pt idx="61">
                  <c:v>0.18216250427210112</c:v>
                </c:pt>
                <c:pt idx="62">
                  <c:v>8.30894028175026E-2</c:v>
                </c:pt>
                <c:pt idx="63">
                  <c:v>-1.6813900484343496E-2</c:v>
                </c:pt>
                <c:pt idx="64">
                  <c:v>-0.11654920485048659</c:v>
                </c:pt>
                <c:pt idx="65">
                  <c:v>-0.21511998808780858</c:v>
                </c:pt>
                <c:pt idx="66">
                  <c:v>-0.31154136351337108</c:v>
                </c:pt>
                <c:pt idx="67">
                  <c:v>-0.40484992061659103</c:v>
                </c:pt>
                <c:pt idx="68">
                  <c:v>-0.49411335113860122</c:v>
                </c:pt>
                <c:pt idx="69">
                  <c:v>-0.57843976438819289</c:v>
                </c:pt>
                <c:pt idx="70">
                  <c:v>-0.6569865987187824</c:v>
                </c:pt>
                <c:pt idx="71">
                  <c:v>-0.72896904012586983</c:v>
                </c:pt>
                <c:pt idx="72">
                  <c:v>-0.79366786384914723</c:v>
                </c:pt>
                <c:pt idx="73">
                  <c:v>-0.85043662062855929</c:v>
                </c:pt>
                <c:pt idx="74">
                  <c:v>-0.89870809581162225</c:v>
                </c:pt>
                <c:pt idx="75">
                  <c:v>-0.93799997677473512</c:v>
                </c:pt>
                <c:pt idx="76">
                  <c:v>-0.96791967203148366</c:v>
                </c:pt>
                <c:pt idx="77">
                  <c:v>-0.98816823387699859</c:v>
                </c:pt>
                <c:pt idx="78">
                  <c:v>-0.99854334537460432</c:v>
                </c:pt>
                <c:pt idx="79">
                  <c:v>-0.99894134183977257</c:v>
                </c:pt>
                <c:pt idx="80">
                  <c:v>-0.98935824662338356</c:v>
                </c:pt>
                <c:pt idx="81">
                  <c:v>-0.96988981084508941</c:v>
                </c:pt>
                <c:pt idx="82">
                  <c:v>-0.94073055667977734</c:v>
                </c:pt>
                <c:pt idx="83">
                  <c:v>-0.9021718337562995</c:v>
                </c:pt>
                <c:pt idx="84">
                  <c:v>-0.85459890808828787</c:v>
                </c:pt>
                <c:pt idx="85">
                  <c:v>-0.79848711262349881</c:v>
                </c:pt>
                <c:pt idx="86">
                  <c:v>-0.73439709787412299</c:v>
                </c:pt>
                <c:pt idx="87">
                  <c:v>-0.66296923008219399</c:v>
                </c:pt>
                <c:pt idx="88">
                  <c:v>-0.58491719289177468</c:v>
                </c:pt>
                <c:pt idx="89">
                  <c:v>-0.50102085645789851</c:v>
                </c:pt>
                <c:pt idx="90">
                  <c:v>-0.41211848524177114</c:v>
                </c:pt>
                <c:pt idx="91">
                  <c:v>-0.31909836234936728</c:v>
                </c:pt>
                <c:pt idx="92">
                  <c:v>-0.22288991410026324</c:v>
                </c:pt>
                <c:pt idx="93">
                  <c:v>-0.12445442350707933</c:v>
                </c:pt>
                <c:pt idx="94">
                  <c:v>-2.4775425453375525E-2</c:v>
                </c:pt>
                <c:pt idx="95">
                  <c:v>7.5151120461791593E-2</c:v>
                </c:pt>
                <c:pt idx="96">
                  <c:v>0.17432678122296213</c:v>
                </c:pt>
                <c:pt idx="97">
                  <c:v>0.27176062641092535</c:v>
                </c:pt>
                <c:pt idx="98">
                  <c:v>0.36647912925191023</c:v>
                </c:pt>
                <c:pt idx="99">
                  <c:v>0.45753589377530396</c:v>
                </c:pt>
                <c:pt idx="100">
                  <c:v>0.54402111088935345</c:v>
                </c:pt>
                <c:pt idx="101">
                  <c:v>0.62507064889286679</c:v>
                </c:pt>
                <c:pt idx="102">
                  <c:v>0.69987468759352844</c:v>
                </c:pt>
                <c:pt idx="103">
                  <c:v>0.76768580976356882</c:v>
                </c:pt>
                <c:pt idx="104">
                  <c:v>0.82782646908564173</c:v>
                </c:pt>
                <c:pt idx="105">
                  <c:v>0.87969575997165994</c:v>
                </c:pt>
                <c:pt idx="106">
                  <c:v>0.92277542161279846</c:v>
                </c:pt>
                <c:pt idx="107">
                  <c:v>0.95663501627018166</c:v>
                </c:pt>
                <c:pt idx="108">
                  <c:v>0.980936230066487</c:v>
                </c:pt>
                <c:pt idx="109">
                  <c:v>0.9954362533063752</c:v>
                </c:pt>
                <c:pt idx="110">
                  <c:v>0.99999020655070359</c:v>
                </c:pt>
                <c:pt idx="111">
                  <c:v>0.99455258820399162</c:v>
                </c:pt>
                <c:pt idx="112">
                  <c:v>0.97917772915132206</c:v>
                </c:pt>
                <c:pt idx="113">
                  <c:v>0.95401924990209641</c:v>
                </c:pt>
                <c:pt idx="114">
                  <c:v>0.91932852566468548</c:v>
                </c:pt>
                <c:pt idx="115">
                  <c:v>0.8754521746884405</c:v>
                </c:pt>
                <c:pt idx="116">
                  <c:v>0.82282859496872296</c:v>
                </c:pt>
                <c:pt idx="117">
                  <c:v>0.76198358391904941</c:v>
                </c:pt>
                <c:pt idx="118">
                  <c:v>0.69352508477714159</c:v>
                </c:pt>
                <c:pt idx="119">
                  <c:v>0.61813711223705425</c:v>
                </c:pt>
                <c:pt idx="120">
                  <c:v>0.53657291800045748</c:v>
                </c:pt>
                <c:pt idx="121">
                  <c:v>0.44964746453462529</c:v>
                </c:pt>
                <c:pt idx="122">
                  <c:v>0.35822928223685357</c:v>
                </c:pt>
                <c:pt idx="123">
                  <c:v>0.26323179136582836</c:v>
                </c:pt>
                <c:pt idx="124">
                  <c:v>0.16560417544833742</c:v>
                </c:pt>
                <c:pt idx="125">
                  <c:v>6.632189735122905E-2</c:v>
                </c:pt>
                <c:pt idx="126">
                  <c:v>-3.3623047221108288E-2</c:v>
                </c:pt>
                <c:pt idx="127">
                  <c:v>-0.13323204141991404</c:v>
                </c:pt>
                <c:pt idx="128">
                  <c:v>-0.23150982510150958</c:v>
                </c:pt>
                <c:pt idx="129">
                  <c:v>-0.3274744391376645</c:v>
                </c:pt>
                <c:pt idx="130">
                  <c:v>-0.42016703682661349</c:v>
                </c:pt>
                <c:pt idx="131">
                  <c:v>-0.50866146437234772</c:v>
                </c:pt>
                <c:pt idx="132">
                  <c:v>-0.59207351470719871</c:v>
                </c:pt>
                <c:pt idx="133">
                  <c:v>-0.6695697621965786</c:v>
                </c:pt>
                <c:pt idx="134">
                  <c:v>-0.74037588995242709</c:v>
                </c:pt>
                <c:pt idx="135">
                  <c:v>-0.80378442655160187</c:v>
                </c:pt>
                <c:pt idx="136">
                  <c:v>-0.85916181485647947</c:v>
                </c:pt>
                <c:pt idx="137">
                  <c:v>-0.9059547423084483</c:v>
                </c:pt>
                <c:pt idx="138">
                  <c:v>-0.94369566944409367</c:v>
                </c:pt>
                <c:pt idx="139">
                  <c:v>-0.97200750139496805</c:v>
                </c:pt>
                <c:pt idx="140">
                  <c:v>-0.99060735569486569</c:v>
                </c:pt>
                <c:pt idx="141">
                  <c:v>-0.99930938874791642</c:v>
                </c:pt>
                <c:pt idx="142">
                  <c:v>-0.99802665271636382</c:v>
                </c:pt>
                <c:pt idx="143">
                  <c:v>-0.98677196427461911</c:v>
                </c:pt>
                <c:pt idx="144">
                  <c:v>-0.96565777654928675</c:v>
                </c:pt>
                <c:pt idx="145">
                  <c:v>-0.93489505552469565</c:v>
                </c:pt>
                <c:pt idx="146">
                  <c:v>-0.89479117214052006</c:v>
                </c:pt>
                <c:pt idx="147">
                  <c:v>-0.84574683114295324</c:v>
                </c:pt>
                <c:pt idx="148">
                  <c:v>-0.78825206737533915</c:v>
                </c:pt>
                <c:pt idx="149">
                  <c:v>-0.72288134951200178</c:v>
                </c:pt>
                <c:pt idx="150">
                  <c:v>-0.65028784015714525</c:v>
                </c:pt>
                <c:pt idx="151">
                  <c:v>-0.57119686966001926</c:v>
                </c:pt>
                <c:pt idx="152">
                  <c:v>-0.48639868885383231</c:v>
                </c:pt>
                <c:pt idx="153">
                  <c:v>-0.39674057313064792</c:v>
                </c:pt>
                <c:pt idx="154">
                  <c:v>-0.3031183567457395</c:v>
                </c:pt>
                <c:pt idx="155">
                  <c:v>-0.20646748193783482</c:v>
                </c:pt>
                <c:pt idx="156">
                  <c:v>-0.10775365229948292</c:v>
                </c:pt>
                <c:pt idx="157">
                  <c:v>-7.9631837859764215E-3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3E5-4754-B0EB-6EFB0055A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99048"/>
        <c:axId val="188999440"/>
      </c:scatterChart>
      <c:valAx>
        <c:axId val="188999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999440"/>
        <c:crosses val="autoZero"/>
        <c:crossBetween val="midCat"/>
      </c:valAx>
      <c:valAx>
        <c:axId val="188999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899904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74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0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492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19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89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39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92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987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20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971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9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GB"/>
              <a:t>Sergio Calatroni - CERN ¦ HTS at high-gradient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80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096F6504-8D8C-46D5-BBA0-8CA4EB8CA01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28710" y="6409315"/>
            <a:ext cx="419290" cy="4192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81" r:id="rId4"/>
    <p:sldLayoutId id="2147483680" r:id="rId5"/>
    <p:sldLayoutId id="2147483679" r:id="rId6"/>
    <p:sldLayoutId id="2147483682" r:id="rId7"/>
    <p:sldLayoutId id="2147483667" r:id="rId8"/>
    <p:sldLayoutId id="2147483674" r:id="rId9"/>
    <p:sldLayoutId id="2147483684" r:id="rId10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2.3147741" TargetMode="Externa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40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5.png"/><Relationship Id="rId10" Type="http://schemas.openxmlformats.org/officeDocument/2006/relationships/image" Target="../media/image46.png"/><Relationship Id="rId4" Type="http://schemas.openxmlformats.org/officeDocument/2006/relationships/image" Target="../media/image44.png"/><Relationship Id="rId9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46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journals.aps.org/prab/abstract/10.1103/PhysRevAccelBeams.24.093201" TargetMode="Externa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hyperlink" Target="https://www.nature.com/articles/s41598-020-69004-z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ip.scitation.org/doi/10.1063/1.37102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G"/><Relationship Id="rId4" Type="http://schemas.openxmlformats.org/officeDocument/2006/relationships/image" Target="../media/image57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jp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6.wmf"/><Relationship Id="rId9" Type="http://schemas.openxmlformats.org/officeDocument/2006/relationships/image" Target="../media/image7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g"/><Relationship Id="rId13" Type="http://schemas.openxmlformats.org/officeDocument/2006/relationships/image" Target="../media/image4.emf"/><Relationship Id="rId3" Type="http://schemas.openxmlformats.org/officeDocument/2006/relationships/image" Target="../media/image39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7.jpg"/><Relationship Id="rId5" Type="http://schemas.openxmlformats.org/officeDocument/2006/relationships/image" Target="../media/image82.png"/><Relationship Id="rId15" Type="http://schemas.openxmlformats.org/officeDocument/2006/relationships/image" Target="../media/image90.png"/><Relationship Id="rId10" Type="http://schemas.openxmlformats.org/officeDocument/2006/relationships/image" Target="../media/image86.png"/><Relationship Id="rId4" Type="http://schemas.openxmlformats.org/officeDocument/2006/relationships/image" Target="../media/image81.png"/><Relationship Id="rId9" Type="http://schemas.openxmlformats.org/officeDocument/2006/relationships/image" Target="../media/image85.png"/><Relationship Id="rId1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8.png"/><Relationship Id="rId4" Type="http://schemas.openxmlformats.org/officeDocument/2006/relationships/image" Target="../media/image107.tm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8.png"/><Relationship Id="rId18" Type="http://schemas.openxmlformats.org/officeDocument/2006/relationships/image" Target="../media/image20.emf"/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12" Type="http://schemas.openxmlformats.org/officeDocument/2006/relationships/image" Target="../media/image17.png"/><Relationship Id="rId17" Type="http://schemas.openxmlformats.org/officeDocument/2006/relationships/oleObject" Target="../embeddings/oleObject7.bin"/><Relationship Id="rId2" Type="http://schemas.openxmlformats.org/officeDocument/2006/relationships/oleObject" Target="../embeddings/oleObject1.bin"/><Relationship Id="rId16" Type="http://schemas.openxmlformats.org/officeDocument/2006/relationships/chart" Target="../charts/chart1.xml"/><Relationship Id="rId20" Type="http://schemas.openxmlformats.org/officeDocument/2006/relationships/image" Target="../media/image21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5.png"/><Relationship Id="rId5" Type="http://schemas.openxmlformats.org/officeDocument/2006/relationships/image" Target="../media/image30.png"/><Relationship Id="rId10" Type="http://schemas.openxmlformats.org/officeDocument/2006/relationships/image" Target="../media/image27.png"/><Relationship Id="rId4" Type="http://schemas.openxmlformats.org/officeDocument/2006/relationships/image" Target="../media/image5.emf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093106"/>
            <a:ext cx="12192000" cy="281093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9600" y="341200"/>
            <a:ext cx="1117600" cy="11176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6770356" y="5545486"/>
            <a:ext cx="484777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Sergio Calatroni – CERN</a:t>
            </a:r>
          </a:p>
          <a:p>
            <a:pPr algn="r"/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With contributions from many Collaborators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672862" y="2948913"/>
            <a:ext cx="6521380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67" b="1" i="1" dirty="0">
                <a:latin typeface="Arial Narrow"/>
                <a:cs typeface="Arial Narrow"/>
              </a:rPr>
              <a:t>Prospects of Cryo-Cu and HTS high gradient RF cavities </a:t>
            </a:r>
            <a:endParaRPr lang="en-GB" sz="4267" b="1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0EA92E-4442-A791-5D65-35DE57025C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805BED-72AA-FA98-99F3-210E0B26D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805B06-7563-293D-984E-7A2AFCC8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real cavity, f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9 GHz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274045-EAC9-F6CB-EB88-E6ABB7583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We have developed a technology for applying 2D HTS tapes to 3D RF “RADES” cavities demonstrating the potential of HTS for RF applications </a:t>
            </a:r>
            <a:r>
              <a:rPr lang="en-US" sz="2400" dirty="0">
                <a:hlinkClick r:id="rId3"/>
              </a:rPr>
              <a:t>J. Golm et al., IEEE TAS, Vol.  32, No. 4, (2022) 1500605</a:t>
            </a:r>
            <a:endParaRPr lang="en-US" sz="2400" dirty="0"/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5AFCC-3A7D-2D3E-EF76-F3910C39F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2950898"/>
            <a:ext cx="3835370" cy="2204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F3604B-A475-9D40-3827-C8024C5453C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5477" y="3019477"/>
            <a:ext cx="4078577" cy="293243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536312-C17C-256B-9632-FCDFB54AE917}"/>
              </a:ext>
            </a:extLst>
          </p:cNvPr>
          <p:cNvCxnSpPr/>
          <p:nvPr/>
        </p:nvCxnSpPr>
        <p:spPr>
          <a:xfrm flipV="1">
            <a:off x="8520525" y="3667549"/>
            <a:ext cx="0" cy="122413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58370F-50E8-E770-B2F3-4A5E0C322332}"/>
              </a:ext>
            </a:extLst>
          </p:cNvPr>
          <p:cNvSpPr txBox="1"/>
          <p:nvPr/>
        </p:nvSpPr>
        <p:spPr>
          <a:xfrm>
            <a:off x="7870120" y="2374677"/>
            <a:ext cx="3671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2x</a:t>
            </a:r>
            <a:r>
              <a:rPr lang="en-US" sz="1400" dirty="0"/>
              <a:t> improvement of RF quality factor compared to copper</a:t>
            </a:r>
          </a:p>
          <a:p>
            <a:pPr algn="ctr"/>
            <a:r>
              <a:rPr lang="en-US" sz="1400" dirty="0"/>
              <a:t>(newer prototype 5x improvement)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DC2159-15C8-85A0-A87D-3A27396CC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8530" y="3337089"/>
            <a:ext cx="3138583" cy="1817933"/>
          </a:xfrm>
          <a:prstGeom prst="rect">
            <a:avLst/>
          </a:prstGeom>
        </p:spPr>
      </p:pic>
      <p:pic>
        <p:nvPicPr>
          <p:cNvPr id="20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DEF1252C-6042-B76F-C4ED-BB79DEA55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51671" y="2673826"/>
            <a:ext cx="1399835" cy="6871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4B12D2-406B-C1AC-339B-9447D0FA6486}"/>
              </a:ext>
            </a:extLst>
          </p:cNvPr>
          <p:cNvSpPr txBox="1"/>
          <p:nvPr/>
        </p:nvSpPr>
        <p:spPr>
          <a:xfrm>
            <a:off x="368326" y="5435571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RADES cavity for axion searches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6A8AC6-1268-FB4E-F5F4-27CFA0A2F235}"/>
              </a:ext>
            </a:extLst>
          </p:cNvPr>
          <p:cNvSpPr txBox="1"/>
          <p:nvPr/>
        </p:nvSpPr>
        <p:spPr>
          <a:xfrm>
            <a:off x="5018917" y="3031294"/>
            <a:ext cx="2327881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12 mm-wide HTS tapes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405435-0528-996C-A4AB-E5CDED10B1DB}"/>
              </a:ext>
            </a:extLst>
          </p:cNvPr>
          <p:cNvCxnSpPr/>
          <p:nvPr/>
        </p:nvCxnSpPr>
        <p:spPr>
          <a:xfrm>
            <a:off x="3863752" y="3788798"/>
            <a:ext cx="1224136" cy="3205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32979F8-E435-82DC-0380-3B0CB0EA66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25C5FE2-330D-1E80-5152-6D1D9A59BB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34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160B8-DFEE-464E-89E5-8B74F6F6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to lower frequency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424CE-C7C0-419F-9C58-86EC5F5F7A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FA923-A2C7-4020-906A-5551C80B0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5C3BB-0C25-4A8B-B1BB-48FE51F7B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1C0ACA-13C5-4629-86BD-45B98C26B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5" r="35826" b="18451"/>
          <a:stretch/>
        </p:blipFill>
        <p:spPr>
          <a:xfrm>
            <a:off x="109498" y="1252389"/>
            <a:ext cx="5016001" cy="3754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CB0817-25D1-47F1-AC26-C55BC08AA3D3}"/>
              </a:ext>
            </a:extLst>
          </p:cNvPr>
          <p:cNvSpPr txBox="1"/>
          <p:nvPr/>
        </p:nvSpPr>
        <p:spPr>
          <a:xfrm>
            <a:off x="789961" y="970413"/>
            <a:ext cx="3873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REBCO </a:t>
            </a:r>
            <a:r>
              <a:rPr lang="en-US" sz="2000" dirty="0">
                <a:solidFill>
                  <a:srgbClr val="FF0000"/>
                </a:solidFill>
              </a:rPr>
              <a:t>scaled</a:t>
            </a:r>
            <a:r>
              <a:rPr lang="en-US" sz="2000" dirty="0">
                <a:solidFill>
                  <a:srgbClr val="000000"/>
                </a:solidFill>
              </a:rPr>
              <a:t> to 1 GHz at 50 K</a:t>
            </a:r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BC0812-381C-40B6-83F2-2F8AEE37DB21}"/>
              </a:ext>
            </a:extLst>
          </p:cNvPr>
          <p:cNvCxnSpPr/>
          <p:nvPr/>
        </p:nvCxnSpPr>
        <p:spPr>
          <a:xfrm>
            <a:off x="2157062" y="1739066"/>
            <a:ext cx="0" cy="1465007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FA8B4B7-422F-4792-88EE-667870891A9F}"/>
              </a:ext>
            </a:extLst>
          </p:cNvPr>
          <p:cNvSpPr txBox="1"/>
          <p:nvPr/>
        </p:nvSpPr>
        <p:spPr>
          <a:xfrm>
            <a:off x="2641338" y="1861923"/>
            <a:ext cx="2433852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x100 improvement over Cu at 50 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921FC1-CD95-4531-8CD4-E05812858FE7}"/>
              </a:ext>
            </a:extLst>
          </p:cNvPr>
          <p:cNvSpPr txBox="1"/>
          <p:nvPr/>
        </p:nvSpPr>
        <p:spPr>
          <a:xfrm>
            <a:off x="789961" y="4934611"/>
            <a:ext cx="4129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Romanov et al, </a:t>
            </a:r>
            <a:r>
              <a:rPr lang="en-GB" sz="1200" dirty="0" err="1">
                <a:solidFill>
                  <a:srgbClr val="000000"/>
                </a:solidFill>
              </a:rPr>
              <a:t>SciRep</a:t>
            </a:r>
            <a:r>
              <a:rPr lang="en-GB" sz="1200" dirty="0">
                <a:solidFill>
                  <a:srgbClr val="000000"/>
                </a:solidFill>
              </a:rPr>
              <a:t> 10:12325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/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0000"/>
                    </a:solidFill>
                  </a:rPr>
                  <a:t>For HTS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  <a:p>
                <a:r>
                  <a:rPr lang="en-GB" sz="2000" dirty="0">
                    <a:solidFill>
                      <a:srgbClr val="000000"/>
                    </a:solidFill>
                  </a:rPr>
                  <a:t>For Cu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blipFill>
                <a:blip r:embed="rId4"/>
                <a:stretch>
                  <a:fillRect l="-1916" t="-4237" b="-14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QuadreDeText 20">
            <a:extLst>
              <a:ext uri="{FF2B5EF4-FFF2-40B4-BE49-F238E27FC236}">
                <a16:creationId xmlns:a16="http://schemas.microsoft.com/office/drawing/2014/main" id="{4049B089-C6FC-F26D-017E-1416F297953F}"/>
              </a:ext>
            </a:extLst>
          </p:cNvPr>
          <p:cNvSpPr txBox="1"/>
          <p:nvPr/>
        </p:nvSpPr>
        <p:spPr>
          <a:xfrm>
            <a:off x="7851540" y="189177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/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38x12 mm samples</a:t>
                </a:r>
              </a:p>
              <a:p>
                <a:r>
                  <a:rPr lang="en-US" sz="1600" dirty="0"/>
                  <a:t>50 mm bore</a:t>
                </a:r>
              </a:p>
              <a:p>
                <a:r>
                  <a:rPr lang="en-US" sz="1600" dirty="0"/>
                  <a:t>16 T</a:t>
                </a:r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at all frequencies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blipFill>
                <a:blip r:embed="rId5"/>
                <a:stretch>
                  <a:fillRect l="-1478" t="-1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0AC796CF-5690-0F06-8B58-3C84631D484D}"/>
              </a:ext>
            </a:extLst>
          </p:cNvPr>
          <p:cNvSpPr/>
          <p:nvPr/>
        </p:nvSpPr>
        <p:spPr>
          <a:xfrm>
            <a:off x="6096000" y="1789536"/>
            <a:ext cx="5950856" cy="32168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18">
            <a:extLst>
              <a:ext uri="{FF2B5EF4-FFF2-40B4-BE49-F238E27FC236}">
                <a16:creationId xmlns:a16="http://schemas.microsoft.com/office/drawing/2014/main" id="{C72931B9-1517-BB91-0A7E-42DC239B63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935" b="92609" l="7500" r="93802">
                        <a14:foregroundMark x1="8490" y1="55761" x2="11458" y2="65978"/>
                        <a14:foregroundMark x1="7500" y1="64891" x2="10938" y2="62717"/>
                        <a14:foregroundMark x1="25781" y1="92826" x2="26406" y2="86739"/>
                        <a14:foregroundMark x1="74635" y1="8152" x2="74219" y2="18152"/>
                        <a14:foregroundMark x1="91615" y1="17826" x2="91615" y2="24783"/>
                        <a14:foregroundMark x1="93802" y1="18913" x2="93802" y2="18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70" y="2096856"/>
            <a:ext cx="2645269" cy="1267524"/>
          </a:xfrm>
          <a:prstGeom prst="rect">
            <a:avLst/>
          </a:prstGeom>
        </p:spPr>
      </p:pic>
      <p:pic>
        <p:nvPicPr>
          <p:cNvPr id="27" name="Picture 5">
            <a:extLst>
              <a:ext uri="{FF2B5EF4-FFF2-40B4-BE49-F238E27FC236}">
                <a16:creationId xmlns:a16="http://schemas.microsoft.com/office/drawing/2014/main" id="{294D42A9-C4AA-3976-F64B-885916A20D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7" b="33637"/>
          <a:stretch/>
        </p:blipFill>
        <p:spPr>
          <a:xfrm>
            <a:off x="8860036" y="2314554"/>
            <a:ext cx="2495378" cy="2452636"/>
          </a:xfrm>
          <a:prstGeom prst="rect">
            <a:avLst/>
          </a:prstGeom>
        </p:spPr>
      </p:pic>
      <p:sp>
        <p:nvSpPr>
          <p:cNvPr id="31" name="Fletxa: avall 19">
            <a:extLst>
              <a:ext uri="{FF2B5EF4-FFF2-40B4-BE49-F238E27FC236}">
                <a16:creationId xmlns:a16="http://schemas.microsoft.com/office/drawing/2014/main" id="{65F3CA0E-5D88-B8D7-8F93-F2FBC1D9585B}"/>
              </a:ext>
            </a:extLst>
          </p:cNvPr>
          <p:cNvSpPr/>
          <p:nvPr/>
        </p:nvSpPr>
        <p:spPr>
          <a:xfrm rot="16200000">
            <a:off x="5347220" y="3099710"/>
            <a:ext cx="162560" cy="394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692E48-414F-82F7-7581-920650C20AAB}"/>
              </a:ext>
            </a:extLst>
          </p:cNvPr>
          <p:cNvSpPr txBox="1"/>
          <p:nvPr/>
        </p:nvSpPr>
        <p:spPr>
          <a:xfrm>
            <a:off x="6473864" y="893176"/>
            <a:ext cx="5046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A </a:t>
            </a:r>
            <a:r>
              <a:rPr lang="en-US" sz="2000" dirty="0">
                <a:solidFill>
                  <a:srgbClr val="FF0000"/>
                </a:solidFill>
              </a:rPr>
              <a:t>parallel-plate resonator </a:t>
            </a:r>
            <a:r>
              <a:rPr lang="en-US" sz="2000" dirty="0">
                <a:solidFill>
                  <a:srgbClr val="000000"/>
                </a:solidFill>
              </a:rPr>
              <a:t>is being commissioned to test samples at ~1 GHz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8A0CBF-8A79-2D80-FF8C-63B5F17AAEFE}"/>
              </a:ext>
            </a:extLst>
          </p:cNvPr>
          <p:cNvSpPr txBox="1"/>
          <p:nvPr/>
        </p:nvSpPr>
        <p:spPr>
          <a:xfrm>
            <a:off x="7184571" y="5292208"/>
            <a:ext cx="4113564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Will demonstrate </a:t>
            </a:r>
            <a:r>
              <a:rPr lang="en-GB" sz="2000" dirty="0">
                <a:solidFill>
                  <a:srgbClr val="FF0000"/>
                </a:solidFill>
              </a:rPr>
              <a:t>real experimental frequency scaling</a:t>
            </a:r>
            <a:r>
              <a:rPr lang="en-GB" sz="2000" dirty="0">
                <a:solidFill>
                  <a:srgbClr val="000000"/>
                </a:solidFill>
              </a:rPr>
              <a:t> on samples </a:t>
            </a:r>
          </a:p>
          <a:p>
            <a:endParaRPr lang="en-GB" sz="2000" i="1" baseline="30000" dirty="0">
              <a:solidFill>
                <a:srgbClr val="FF0000"/>
              </a:solidFill>
            </a:endParaRPr>
          </a:p>
        </p:txBody>
      </p:sp>
      <p:grpSp>
        <p:nvGrpSpPr>
          <p:cNvPr id="6" name="Agrupa 1">
            <a:extLst>
              <a:ext uri="{FF2B5EF4-FFF2-40B4-BE49-F238E27FC236}">
                <a16:creationId xmlns:a16="http://schemas.microsoft.com/office/drawing/2014/main" id="{4328B5CE-8B14-A9E1-5396-D627C2580A4A}"/>
              </a:ext>
            </a:extLst>
          </p:cNvPr>
          <p:cNvGrpSpPr>
            <a:grpSpLocks noChangeAspect="1"/>
          </p:cNvGrpSpPr>
          <p:nvPr/>
        </p:nvGrpSpPr>
        <p:grpSpPr>
          <a:xfrm>
            <a:off x="5898696" y="1599117"/>
            <a:ext cx="1532808" cy="719428"/>
            <a:chOff x="6534518" y="1692283"/>
            <a:chExt cx="2386198" cy="1119970"/>
          </a:xfrm>
        </p:grpSpPr>
        <p:pic>
          <p:nvPicPr>
            <p:cNvPr id="8" name="Imagen 4">
              <a:extLst>
                <a:ext uri="{FF2B5EF4-FFF2-40B4-BE49-F238E27FC236}">
                  <a16:creationId xmlns:a16="http://schemas.microsoft.com/office/drawing/2014/main" id="{AA24639F-FE0D-CBAE-4C10-611B56A99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783" y="1692283"/>
              <a:ext cx="1396933" cy="1119970"/>
            </a:xfrm>
            <a:prstGeom prst="rect">
              <a:avLst/>
            </a:prstGeom>
          </p:spPr>
        </p:pic>
        <p:pic>
          <p:nvPicPr>
            <p:cNvPr id="9" name="Imagen 3">
              <a:extLst>
                <a:ext uri="{FF2B5EF4-FFF2-40B4-BE49-F238E27FC236}">
                  <a16:creationId xmlns:a16="http://schemas.microsoft.com/office/drawing/2014/main" id="{249220EC-8D20-5AB6-3F3D-E92AB111E9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2" t="13288" r="74398" b="16606"/>
            <a:stretch/>
          </p:blipFill>
          <p:spPr>
            <a:xfrm>
              <a:off x="6534518" y="1692653"/>
              <a:ext cx="1090865" cy="111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822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in a strong magnetic field</a:t>
            </a:r>
          </a:p>
          <a:p>
            <a:r>
              <a:rPr lang="en-US" dirty="0">
                <a:solidFill>
                  <a:srgbClr val="FF0000"/>
                </a:solidFill>
              </a:rPr>
              <a:t>HTS cavities at high-gradient</a:t>
            </a:r>
          </a:p>
          <a:p>
            <a:r>
              <a:rPr lang="en-US" dirty="0"/>
              <a:t>HTS cavities in both strong field and high-gradient</a:t>
            </a:r>
          </a:p>
          <a:p>
            <a:r>
              <a:rPr lang="en-US" dirty="0"/>
              <a:t>Future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809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motivation: linear colliders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Linear collider studies fall essentially in two categories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Linear collider studies result in </a:t>
            </a:r>
            <a:r>
              <a:rPr lang="en-US" dirty="0">
                <a:solidFill>
                  <a:srgbClr val="FF0000"/>
                </a:solidFill>
              </a:rPr>
              <a:t>roughly similar power consumption </a:t>
            </a:r>
            <a:r>
              <a:rPr lang="en-US" dirty="0"/>
              <a:t>for equivalent machines (</a:t>
            </a:r>
            <a:r>
              <a:rPr lang="en-US" dirty="0" err="1"/>
              <a:t>ie</a:t>
            </a:r>
            <a:r>
              <a:rPr lang="en-US" dirty="0"/>
              <a:t> ILC vs CLIC)</a:t>
            </a:r>
          </a:p>
          <a:p>
            <a:r>
              <a:rPr lang="en-US" dirty="0"/>
              <a:t>We want to see if </a:t>
            </a:r>
            <a:r>
              <a:rPr lang="en-US" dirty="0">
                <a:solidFill>
                  <a:srgbClr val="FF0000"/>
                </a:solidFill>
              </a:rPr>
              <a:t>HTS in pulsed RF mode </a:t>
            </a:r>
            <a:r>
              <a:rPr lang="en-US" dirty="0"/>
              <a:t>allows an optimal gain compared to both Nb and Cu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13" y="2305468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1267785" y="3333979"/>
            <a:ext cx="4346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Superconducting niobium, CW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437539" y="3755712"/>
            <a:ext cx="4826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conducting copper, pulsed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8E759-25ED-8AB3-AEA3-3FAB86C33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3"/>
          <a:stretch/>
        </p:blipFill>
        <p:spPr>
          <a:xfrm>
            <a:off x="7160071" y="1271272"/>
            <a:ext cx="3380938" cy="247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57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7805CCF-3952-BC3E-D001-90DE5CE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Cryo-cooled copper -&gt; HTS ?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777561"/>
            <a:ext cx="11280710" cy="509971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The </a:t>
            </a:r>
            <a:r>
              <a:rPr lang="en-US" sz="1800" dirty="0">
                <a:hlinkClick r:id="rId3"/>
              </a:rPr>
              <a:t>C</a:t>
            </a:r>
            <a:r>
              <a:rPr lang="en-US" sz="1800" baseline="30000" dirty="0">
                <a:hlinkClick r:id="rId3"/>
              </a:rPr>
              <a:t>3</a:t>
            </a:r>
            <a:r>
              <a:rPr lang="en-US" sz="1800" dirty="0">
                <a:hlinkClick r:id="rId3"/>
              </a:rPr>
              <a:t> study</a:t>
            </a:r>
            <a:r>
              <a:rPr lang="en-US" sz="1800" dirty="0"/>
              <a:t> aims at cryogenically cooled copper, to attain a larger gradient and save cost in the RF power stations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A further advantage could come from combining the advantage of higher gradients at lower temperatures,  with the higher Q factor of HTS coatings -&gt; </a:t>
            </a:r>
            <a:r>
              <a:rPr lang="en-GB" sz="1800" b="1" dirty="0"/>
              <a:t>energy efficiency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2E0725-8A9A-3659-8E89-73401A02C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714" y="2337510"/>
            <a:ext cx="3503820" cy="24895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2758C3-EFCB-0DF7-74FA-2A0592BF7B9F}"/>
              </a:ext>
            </a:extLst>
          </p:cNvPr>
          <p:cNvSpPr txBox="1"/>
          <p:nvPr/>
        </p:nvSpPr>
        <p:spPr>
          <a:xfrm>
            <a:off x="957872" y="4827066"/>
            <a:ext cx="46031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E. Nanni et al., </a:t>
            </a:r>
            <a:r>
              <a:rPr lang="en-GB" sz="1600" dirty="0">
                <a:hlinkClick r:id="rId5"/>
              </a:rPr>
              <a:t>PRAB 24, 093201 (2021)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DAED0C-8ABF-F0F1-8E3C-EDCF6D22FA07}"/>
              </a:ext>
            </a:extLst>
          </p:cNvPr>
          <p:cNvSpPr/>
          <p:nvPr/>
        </p:nvSpPr>
        <p:spPr>
          <a:xfrm>
            <a:off x="3036568" y="3383573"/>
            <a:ext cx="1800200" cy="235567"/>
          </a:xfrm>
          <a:prstGeom prst="rect">
            <a:avLst/>
          </a:prstGeom>
          <a:noFill/>
          <a:ln w="28575">
            <a:solidFill>
              <a:srgbClr val="F20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A76902A8-B553-95B0-E7E6-B91E5F0F8E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35949"/>
              </p:ext>
            </p:extLst>
          </p:nvPr>
        </p:nvGraphicFramePr>
        <p:xfrm>
          <a:off x="6651234" y="2726861"/>
          <a:ext cx="4412000" cy="1753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000">
                  <a:extLst>
                    <a:ext uri="{9D8B030D-6E8A-4147-A177-3AD203B41FA5}">
                      <a16:colId xmlns:a16="http://schemas.microsoft.com/office/drawing/2014/main" val="208187317"/>
                    </a:ext>
                  </a:extLst>
                </a:gridCol>
                <a:gridCol w="2206000">
                  <a:extLst>
                    <a:ext uri="{9D8B030D-6E8A-4147-A177-3AD203B41FA5}">
                      <a16:colId xmlns:a16="http://schemas.microsoft.com/office/drawing/2014/main" val="156455681"/>
                    </a:ext>
                  </a:extLst>
                </a:gridCol>
              </a:tblGrid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SRF temperature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Ratio W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</a:rPr>
                        <a:t>300K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</a:rPr>
                        <a:t>W</a:t>
                      </a:r>
                      <a:r>
                        <a:rPr lang="en-US" sz="1600" baseline="-25000" dirty="0" err="1">
                          <a:solidFill>
                            <a:srgbClr val="000000"/>
                          </a:solidFill>
                        </a:rPr>
                        <a:t>cryo</a:t>
                      </a:r>
                      <a:endParaRPr lang="en-GB" sz="1600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49514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77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45285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50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866308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4.2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230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28324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</a:rPr>
                        <a:t>1.9 K</a:t>
                      </a:r>
                      <a:endParaRPr lang="en-GB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920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32535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1816570-B54C-834E-D398-86222EC880CF}"/>
              </a:ext>
            </a:extLst>
          </p:cNvPr>
          <p:cNvSpPr txBox="1"/>
          <p:nvPr/>
        </p:nvSpPr>
        <p:spPr>
          <a:xfrm>
            <a:off x="6629205" y="2337510"/>
            <a:ext cx="4752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</a:rPr>
              <a:t>Cryoplant</a:t>
            </a:r>
            <a:r>
              <a:rPr lang="en-US" sz="1600" dirty="0">
                <a:solidFill>
                  <a:srgbClr val="000000"/>
                </a:solidFill>
              </a:rPr>
              <a:t> efficiency (Carnot + engineering)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98959C-E627-8FDA-5835-C9C860D844A9}"/>
              </a:ext>
            </a:extLst>
          </p:cNvPr>
          <p:cNvSpPr txBox="1"/>
          <p:nvPr/>
        </p:nvSpPr>
        <p:spPr>
          <a:xfrm>
            <a:off x="8590720" y="4527007"/>
            <a:ext cx="2973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Thanks to T. Koettig, CERN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92866C-C188-825C-3948-02AFA62C7B43}"/>
              </a:ext>
            </a:extLst>
          </p:cNvPr>
          <p:cNvSpPr txBox="1"/>
          <p:nvPr/>
        </p:nvSpPr>
        <p:spPr>
          <a:xfrm>
            <a:off x="1145508" y="5448811"/>
            <a:ext cx="9917726" cy="707886"/>
          </a:xfrm>
          <a:prstGeom prst="rect">
            <a:avLst/>
          </a:prstGeom>
          <a:noFill/>
          <a:ln>
            <a:solidFill>
              <a:srgbClr val="F207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A factor x10 improvement in Q factor compared to copper could pave the way for significant energy savings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0BAE25-3DDB-719F-6623-7F3514523439}"/>
              </a:ext>
            </a:extLst>
          </p:cNvPr>
          <p:cNvSpPr/>
          <p:nvPr/>
        </p:nvSpPr>
        <p:spPr>
          <a:xfrm>
            <a:off x="3036568" y="3703658"/>
            <a:ext cx="1800200" cy="235567"/>
          </a:xfrm>
          <a:prstGeom prst="rect">
            <a:avLst/>
          </a:prstGeom>
          <a:noFill/>
          <a:ln w="28575">
            <a:solidFill>
              <a:srgbClr val="F20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F4BC7387-1602-E917-2DF5-E0F1016782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F4A91E5A-4E4B-B056-40A5-E5F21798C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2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9965038-6DB2-9EB1-AA14-0BC21D6A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Low-power </a:t>
            </a:r>
            <a:r>
              <a:rPr lang="en-US" dirty="0" err="1"/>
              <a:t>measurments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C10E95-E213-635F-351E-BA69F28AF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potential </a:t>
            </a:r>
            <a:r>
              <a:rPr lang="en-GB" dirty="0">
                <a:solidFill>
                  <a:srgbClr val="FF0000"/>
                </a:solidFill>
              </a:rPr>
              <a:t>improvement at least x10</a:t>
            </a:r>
            <a:r>
              <a:rPr lang="en-GB" dirty="0"/>
              <a:t> compared to copper (Rs=8m</a:t>
            </a:r>
            <a:r>
              <a:rPr lang="en-GB" dirty="0">
                <a:sym typeface="Symbol" panose="05050102010706020507" pitchFamily="18" charset="2"/>
              </a:rPr>
              <a:t></a:t>
            </a:r>
            <a:r>
              <a:rPr lang="en-GB" dirty="0"/>
              <a:t>) has been </a:t>
            </a:r>
            <a:r>
              <a:rPr lang="en-GB" dirty="0">
                <a:solidFill>
                  <a:srgbClr val="FF0000"/>
                </a:solidFill>
              </a:rPr>
              <a:t>measured on samples of tapes </a:t>
            </a:r>
            <a:r>
              <a:rPr lang="en-GB" dirty="0"/>
              <a:t>(8 GHz) at low RF power 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784B73F-96BA-FFDC-5934-6754FE0599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7337" y="1609182"/>
            <a:ext cx="5220579" cy="41764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1952AA-55F6-2EEF-6120-82478E5AC85C}"/>
              </a:ext>
            </a:extLst>
          </p:cNvPr>
          <p:cNvSpPr txBox="1"/>
          <p:nvPr/>
        </p:nvSpPr>
        <p:spPr>
          <a:xfrm>
            <a:off x="7162686" y="4897152"/>
            <a:ext cx="36249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(adapted from Romanov et al, </a:t>
            </a:r>
            <a:r>
              <a:rPr lang="en-GB" sz="1800" dirty="0">
                <a:hlinkClick r:id="rId4"/>
              </a:rPr>
              <a:t>Sci. Rep. (2020) 10:12325</a:t>
            </a:r>
            <a:r>
              <a:rPr lang="en-GB" sz="1800" dirty="0"/>
              <a:t>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B0B947-4276-3807-B833-BE6171FF2B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458" y="1695737"/>
            <a:ext cx="4332589" cy="2957163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2E872F-1FFB-32EF-A24C-82AA69635A05}"/>
              </a:ext>
            </a:extLst>
          </p:cNvPr>
          <p:cNvSpPr txBox="1"/>
          <p:nvPr/>
        </p:nvSpPr>
        <p:spPr>
          <a:xfrm>
            <a:off x="3280192" y="4149080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B30505"/>
                </a:solidFill>
              </a:rPr>
              <a:t>Cu</a:t>
            </a:r>
            <a:endParaRPr lang="en-GB" sz="1400" b="1" dirty="0">
              <a:solidFill>
                <a:srgbClr val="B30505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49CCD9A-EDF8-3944-47EE-724A06F4CC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9C2AB0D-4298-7DE6-4FE3-7F06463FD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181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CC21B-0B2B-D0D4-B1B2-1F0F9CD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tape at 8 GHz (dielectric resonator)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7748B3A-307B-C82E-F290-11F0BB103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6032" y="842053"/>
            <a:ext cx="6399935" cy="46533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2FFCFF-3E2F-3788-498B-2AA83DF442AA}"/>
              </a:ext>
            </a:extLst>
          </p:cNvPr>
          <p:cNvSpPr txBox="1"/>
          <p:nvPr/>
        </p:nvSpPr>
        <p:spPr>
          <a:xfrm>
            <a:off x="2005700" y="5785114"/>
            <a:ext cx="8180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AF9C7-58CB-EF44-045D-21FF8B269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97683-91AA-562F-AAD9-EA0A3335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990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FDDFF5-CCEA-A5D9-9FBF-8A359F1D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- I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93DE2A-34C9-77DA-25D7-CD9F0AFFE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are very few measurements on HTS at high RF currents (mostly microstrip resonators). But physics is proven.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F32061-BD2A-D045-6525-E83740C3943A}"/>
              </a:ext>
            </a:extLst>
          </p:cNvPr>
          <p:cNvSpPr txBox="1"/>
          <p:nvPr/>
        </p:nvSpPr>
        <p:spPr>
          <a:xfrm>
            <a:off x="5879975" y="2256749"/>
            <a:ext cx="5836163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~10</a:t>
            </a:r>
            <a:r>
              <a:rPr lang="en-US" baseline="30000" dirty="0"/>
              <a:t>11</a:t>
            </a:r>
            <a:r>
              <a:rPr lang="en-US" dirty="0"/>
              <a:t> A/m</a:t>
            </a:r>
            <a:r>
              <a:rPr lang="en-US" baseline="30000" dirty="0"/>
              <a:t>2</a:t>
            </a:r>
            <a:r>
              <a:rPr lang="en-US" dirty="0"/>
              <a:t>  RF current (microstrip resonator, 200 µm, 350 nm thick, 8 GHz)</a:t>
            </a:r>
          </a:p>
          <a:p>
            <a:endParaRPr lang="en-US" dirty="0"/>
          </a:p>
          <a:p>
            <a:r>
              <a:rPr lang="en-US" sz="1800" dirty="0"/>
              <a:t>Powell et al. </a:t>
            </a:r>
            <a:r>
              <a:rPr lang="en-GB" sz="1800" dirty="0">
                <a:hlinkClick r:id="rId3"/>
              </a:rPr>
              <a:t>Journal of Applied Physics 86, 2137 (1999)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For 1 </a:t>
            </a:r>
            <a:r>
              <a:rPr lang="en-US" dirty="0"/>
              <a:t>µm thickness this is equivalent to 10</a:t>
            </a:r>
            <a:r>
              <a:rPr lang="en-US" baseline="30000" dirty="0"/>
              <a:t>5</a:t>
            </a:r>
            <a:r>
              <a:rPr lang="en-US" dirty="0"/>
              <a:t> A/m (</a:t>
            </a:r>
            <a:r>
              <a:rPr lang="en-US" dirty="0">
                <a:sym typeface="Symbol" panose="05050102010706020507" pitchFamily="18" charset="2"/>
              </a:rPr>
              <a:t> 0.1 T  25 MV/m)</a:t>
            </a:r>
          </a:p>
          <a:p>
            <a:r>
              <a:rPr lang="en-US" b="1" dirty="0"/>
              <a:t>in the “high-gradient” range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CB51A2-9FD7-8C09-9EAC-A8C62BAB00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384" y="1706206"/>
            <a:ext cx="4855210" cy="411482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DE53DE-3317-0792-73AB-60A5D2EDE1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57C3033-D65D-2E82-D171-4E414F078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31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D343-8FFB-76BF-6E32-8426ED72D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- II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BAD0BF-999F-28D6-166D-FB3BA6D74B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E4959-1AD7-1749-E475-F476312AA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510F96-8900-0C9D-51D5-4B60D933B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94D54-B1F1-9BFD-E58D-34325CE5F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3" y="780337"/>
            <a:ext cx="6636354" cy="3695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F83A9F-9438-2C1E-3012-B4757D6CA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041" y="1017078"/>
            <a:ext cx="4443617" cy="29685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543742-0A65-522D-C980-721049D2B137}"/>
              </a:ext>
            </a:extLst>
          </p:cNvPr>
          <p:cNvSpPr txBox="1"/>
          <p:nvPr/>
        </p:nvSpPr>
        <p:spPr>
          <a:xfrm>
            <a:off x="461832" y="5737815"/>
            <a:ext cx="10641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From: M. Hein, “</a:t>
            </a:r>
            <a:r>
              <a:rPr lang="en-GB" sz="1400" dirty="0">
                <a:solidFill>
                  <a:srgbClr val="000000"/>
                </a:solidFill>
              </a:rPr>
              <a:t>High-Temperature-Superconductor Thin Films at Microwave Frequencies” (Springer Tracts in Modern Physics, 155)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017BDA-429B-BEF4-E2E6-71A8C5FB3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32" y="4651389"/>
            <a:ext cx="6072357" cy="55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713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5FA446E2-960B-17A5-426D-CF49E7AA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High-gradient testing at SLAC – supported by I.FAST IIF</a:t>
            </a:r>
            <a:endParaRPr lang="en-GB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AD6A5DA-BF64-29C1-3593-7AC7CEBA8B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D5EC878-3CA8-4930-B8FD-FEE1D8BD7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143FC9-8A96-A15D-E3F8-AA4F2D76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92" y="2498310"/>
            <a:ext cx="2802001" cy="26681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7F43079-C3C5-501B-98E1-A573322E79A0}"/>
              </a:ext>
            </a:extLst>
          </p:cNvPr>
          <p:cNvSpPr/>
          <p:nvPr/>
        </p:nvSpPr>
        <p:spPr>
          <a:xfrm>
            <a:off x="536501" y="1033732"/>
            <a:ext cx="2664296" cy="1374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Demountable high-power RF cavity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 achieve </a:t>
            </a: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600" baseline="-250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about 360 mT using 50 MW XL-4 Klystron.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F551E8-8481-EF07-6106-CDC275C61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274" y="2483319"/>
            <a:ext cx="2952328" cy="23841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AF8418E-9FD5-2572-BD40-CF3789085317}"/>
              </a:ext>
            </a:extLst>
          </p:cNvPr>
          <p:cNvSpPr/>
          <p:nvPr/>
        </p:nvSpPr>
        <p:spPr>
          <a:xfrm>
            <a:off x="4471511" y="1033732"/>
            <a:ext cx="3645539" cy="1633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High-Q X-band hemispheric cavity with a TE</a:t>
            </a:r>
            <a:r>
              <a:rPr lang="en-GB" sz="1600" baseline="-250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032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-like mode at 11.4 GHz.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Zero E-field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Maximum H-field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Sample accounts for ⅓ of total cavity loss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DC2DF7-8FF4-4F2F-61F4-73066545D7F5}"/>
              </a:ext>
            </a:extLst>
          </p:cNvPr>
          <p:cNvSpPr txBox="1"/>
          <p:nvPr/>
        </p:nvSpPr>
        <p:spPr>
          <a:xfrm>
            <a:off x="1522893" y="5558617"/>
            <a:ext cx="75362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Goal: demonstrate high-gradient pulsed operation of HTS, at cryo-temperatures, and develop large size coatings (</a:t>
            </a:r>
            <a:r>
              <a:rPr lang="en-US" sz="1800" b="1" dirty="0">
                <a:solidFill>
                  <a:srgbClr val="FF0000"/>
                </a:solidFill>
              </a:rPr>
              <a:t>50 mm wide tapes</a:t>
            </a:r>
            <a:r>
              <a:rPr lang="en-US" sz="1800" b="1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2FECD0-2F95-DC51-A1A1-38C67A3A93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5" t="26165" r="25269" b="20109"/>
          <a:stretch/>
        </p:blipFill>
        <p:spPr>
          <a:xfrm>
            <a:off x="9662035" y="3680874"/>
            <a:ext cx="1781423" cy="16552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12F70F9-EBF4-4D21-2068-0F5B077819D8}"/>
              </a:ext>
            </a:extLst>
          </p:cNvPr>
          <p:cNvSpPr/>
          <p:nvPr/>
        </p:nvSpPr>
        <p:spPr>
          <a:xfrm>
            <a:off x="9663144" y="3081068"/>
            <a:ext cx="1779205" cy="598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HTS-coated sample</a:t>
            </a:r>
          </a:p>
          <a:p>
            <a:pPr algn="ctr">
              <a:lnSpc>
                <a:spcPct val="105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CERACO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9AF760-79BD-011E-71CD-02F02478CB20}"/>
              </a:ext>
            </a:extLst>
          </p:cNvPr>
          <p:cNvSpPr/>
          <p:nvPr/>
        </p:nvSpPr>
        <p:spPr>
          <a:xfrm>
            <a:off x="9526536" y="560788"/>
            <a:ext cx="2052421" cy="598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HTS-coated with tapes</a:t>
            </a:r>
          </a:p>
          <a:p>
            <a:pPr algn="ctr">
              <a:lnSpc>
                <a:spcPct val="105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CSIC-ICMAB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372137D-F25D-ABFB-13DA-A3BFA87E31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5707" y="1138419"/>
            <a:ext cx="1777751" cy="18176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FC886EB-08D2-0918-3D7E-A6EC8DFA05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52" y="5611835"/>
            <a:ext cx="897016" cy="510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A11CF9-3DF8-3ED9-6CF3-68279EA7C8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80337" y="5555824"/>
            <a:ext cx="1451419" cy="7128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5FAB12-C667-1449-E735-09AA4018B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327" y="5605599"/>
            <a:ext cx="1138441" cy="54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528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657AB-5CCF-08E2-D470-410A3F13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C156A-99B3-6937-FB32-CFF8E8F1E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Muon cooling system requires RF cavities operating at </a:t>
            </a:r>
            <a:r>
              <a:rPr lang="en-US" dirty="0">
                <a:solidFill>
                  <a:srgbClr val="FF0000"/>
                </a:solidFill>
              </a:rPr>
              <a:t>high-gradient AND in a strong magnetic field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Normal conducting copper, possibly </a:t>
            </a:r>
            <a:r>
              <a:rPr lang="en-US" dirty="0" err="1"/>
              <a:t>cryo</a:t>
            </a:r>
            <a:r>
              <a:rPr lang="en-US" dirty="0"/>
              <a:t>:  </a:t>
            </a:r>
            <a:r>
              <a:rPr lang="en-US" u="sng" dirty="0"/>
              <a:t>see next talks</a:t>
            </a:r>
            <a:endParaRPr lang="en-US" dirty="0"/>
          </a:p>
          <a:p>
            <a:r>
              <a:rPr lang="en-US" dirty="0"/>
              <a:t>Superconducting: High-Temperature Superconductors (HTS) 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4FBE1-DF7A-1840-4D3A-4CFD20C733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39881-5D3A-6834-0627-68BA202AD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C8AA5-D868-7D94-19EB-02F5AEB2D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D62455-B548-5B49-5A6F-1FFCA7EEF487}"/>
              </a:ext>
            </a:extLst>
          </p:cNvPr>
          <p:cNvGrpSpPr/>
          <p:nvPr/>
        </p:nvGrpSpPr>
        <p:grpSpPr>
          <a:xfrm>
            <a:off x="3556658" y="1567543"/>
            <a:ext cx="5078683" cy="2673098"/>
            <a:chOff x="2990143" y="1688123"/>
            <a:chExt cx="5078683" cy="2673098"/>
          </a:xfrm>
        </p:grpSpPr>
        <p:pic>
          <p:nvPicPr>
            <p:cNvPr id="7" name="image2.png">
              <a:extLst>
                <a:ext uri="{FF2B5EF4-FFF2-40B4-BE49-F238E27FC236}">
                  <a16:creationId xmlns:a16="http://schemas.microsoft.com/office/drawing/2014/main" id="{0DDDD69D-8D03-67C4-420B-F3E299AD4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1347" r="48337"/>
            <a:stretch/>
          </p:blipFill>
          <p:spPr>
            <a:xfrm>
              <a:off x="2990143" y="1807432"/>
              <a:ext cx="4787281" cy="2553789"/>
            </a:xfrm>
            <a:prstGeom prst="rect">
              <a:avLst/>
            </a:prstGeom>
            <a:ln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91D16D4-5D38-87F1-DF7C-DD74877B4A88}"/>
                </a:ext>
              </a:extLst>
            </p:cNvPr>
            <p:cNvSpPr/>
            <p:nvPr/>
          </p:nvSpPr>
          <p:spPr>
            <a:xfrm>
              <a:off x="6840000" y="1688123"/>
              <a:ext cx="1228826" cy="1306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CCED480-E580-3546-C58F-C479C0D260BB}"/>
                </a:ext>
              </a:extLst>
            </p:cNvPr>
            <p:cNvSpPr/>
            <p:nvPr/>
          </p:nvSpPr>
          <p:spPr>
            <a:xfrm>
              <a:off x="7526215" y="2672862"/>
              <a:ext cx="361741" cy="411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A13C67A0-5854-2814-08EC-0C573FEE06AE}"/>
              </a:ext>
            </a:extLst>
          </p:cNvPr>
          <p:cNvSpPr/>
          <p:nvPr/>
        </p:nvSpPr>
        <p:spPr>
          <a:xfrm>
            <a:off x="5697414" y="2662295"/>
            <a:ext cx="1142585" cy="176294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5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0043-52C5-E883-141D-32A16AD8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at SLAC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8A4F6-8C3E-F223-5403-BFEF99CE11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A7842-59FE-CEC0-AD4D-ABEBD0B35D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525CF-7D20-FBF7-863C-A1F32C1BE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BE423213-5273-AA09-B8DE-5C6A3EBA3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403" y="1360486"/>
            <a:ext cx="5319379" cy="4206793"/>
          </a:xfrm>
          <a:prstGeom prst="rect">
            <a:avLst/>
          </a:prstGeom>
        </p:spPr>
      </p:pic>
      <p:pic>
        <p:nvPicPr>
          <p:cNvPr id="9" name="Picture 8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00F41DA6-CB33-BAE9-CC96-3DCCF487F0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505"/>
          <a:stretch/>
        </p:blipFill>
        <p:spPr>
          <a:xfrm>
            <a:off x="521057" y="1253550"/>
            <a:ext cx="4884956" cy="4178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0A394A-BF9E-5DE6-E12E-5C680ACAD64D}"/>
              </a:ext>
            </a:extLst>
          </p:cNvPr>
          <p:cNvSpPr txBox="1"/>
          <p:nvPr/>
        </p:nvSpPr>
        <p:spPr>
          <a:xfrm>
            <a:off x="673033" y="791885"/>
            <a:ext cx="516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 and Nb reference measurements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67B22F-0062-3B70-34CB-5854784D95C4}"/>
              </a:ext>
            </a:extLst>
          </p:cNvPr>
          <p:cNvSpPr txBox="1"/>
          <p:nvPr/>
        </p:nvSpPr>
        <p:spPr>
          <a:xfrm>
            <a:off x="7358702" y="791884"/>
            <a:ext cx="2922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 measurements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FD410F-B575-0D16-7A5B-771351F0137E}"/>
              </a:ext>
            </a:extLst>
          </p:cNvPr>
          <p:cNvSpPr txBox="1"/>
          <p:nvPr/>
        </p:nvSpPr>
        <p:spPr>
          <a:xfrm>
            <a:off x="1080000" y="5567279"/>
            <a:ext cx="5046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High-gradient tests foreseen shortly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01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D74710-D30D-9D44-CF8D-2239B9CD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device validation – supported by I.FAST Innovation Fund 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8373F2-B573-0F33-31DB-80063469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Device approach: X-band pulse compressor (SLAC) as first “real” device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Coated with small tapes by CSIC-ICMAB </a:t>
            </a:r>
            <a:r>
              <a:rPr lang="en-GB" sz="2400" dirty="0"/>
              <a:t>for device validation</a:t>
            </a:r>
          </a:p>
          <a:p>
            <a:r>
              <a:rPr lang="en-GB" sz="2400" dirty="0"/>
              <a:t>Future goal: </a:t>
            </a:r>
            <a:r>
              <a:rPr lang="en-GB" sz="2400" dirty="0">
                <a:solidFill>
                  <a:srgbClr val="FF0000"/>
                </a:solidFill>
              </a:rPr>
              <a:t>full device with large-size tapes </a:t>
            </a:r>
            <a:r>
              <a:rPr lang="en-GB" sz="2400" dirty="0"/>
              <a:t>(or directly coated on copper, ideally)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84C9A6-BC95-0DDD-3B0A-566BC571B93E}"/>
              </a:ext>
            </a:extLst>
          </p:cNvPr>
          <p:cNvSpPr txBox="1"/>
          <p:nvPr/>
        </p:nvSpPr>
        <p:spPr>
          <a:xfrm>
            <a:off x="4672758" y="5432284"/>
            <a:ext cx="3497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Max surface field 3.126 MA/m</a:t>
            </a:r>
          </a:p>
        </p:txBody>
      </p:sp>
      <p:pic>
        <p:nvPicPr>
          <p:cNvPr id="9" name="Picture 8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52C65F4E-728F-9864-4350-1A4E796DD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/>
          <a:stretch/>
        </p:blipFill>
        <p:spPr>
          <a:xfrm>
            <a:off x="983432" y="2334073"/>
            <a:ext cx="2615159" cy="3034363"/>
          </a:xfrm>
          <a:prstGeom prst="rect">
            <a:avLst/>
          </a:prstGeom>
        </p:spPr>
      </p:pic>
      <p:pic>
        <p:nvPicPr>
          <p:cNvPr id="11" name="Picture 10" descr="A picture containing diagram">
            <a:extLst>
              <a:ext uri="{FF2B5EF4-FFF2-40B4-BE49-F238E27FC236}">
                <a16:creationId xmlns:a16="http://schemas.microsoft.com/office/drawing/2014/main" id="{4D3EA159-EC9A-C615-4F19-B0CB4BEE64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60"/>
          <a:stretch/>
        </p:blipFill>
        <p:spPr>
          <a:xfrm>
            <a:off x="4383295" y="2202953"/>
            <a:ext cx="3425410" cy="3161835"/>
          </a:xfrm>
          <a:prstGeom prst="rect">
            <a:avLst/>
          </a:prstGeom>
        </p:spPr>
      </p:pic>
      <p:pic>
        <p:nvPicPr>
          <p:cNvPr id="21" name="Picture 20" descr="A picture containing text, linedrawing, document&#10;&#10;Description automatically generated">
            <a:extLst>
              <a:ext uri="{FF2B5EF4-FFF2-40B4-BE49-F238E27FC236}">
                <a16:creationId xmlns:a16="http://schemas.microsoft.com/office/drawing/2014/main" id="{44305764-0485-6C55-0C18-D7BE26BCF7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59" r="22756"/>
          <a:stretch/>
        </p:blipFill>
        <p:spPr>
          <a:xfrm>
            <a:off x="8685905" y="2278112"/>
            <a:ext cx="2162624" cy="30903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392C00-1F0E-015E-5A8E-EC98A1809760}"/>
              </a:ext>
            </a:extLst>
          </p:cNvPr>
          <p:cNvSpPr txBox="1"/>
          <p:nvPr/>
        </p:nvSpPr>
        <p:spPr>
          <a:xfrm>
            <a:off x="4415874" y="3803036"/>
            <a:ext cx="1948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Courtesy Greg </a:t>
            </a:r>
            <a:r>
              <a:rPr lang="en-GB" sz="1400" dirty="0" err="1">
                <a:solidFill>
                  <a:srgbClr val="000000"/>
                </a:solidFill>
              </a:rPr>
              <a:t>LeSage</a:t>
            </a:r>
            <a:r>
              <a:rPr lang="en-GB" sz="1400" dirty="0">
                <a:solidFill>
                  <a:srgbClr val="000000"/>
                </a:solidFill>
              </a:rPr>
              <a:t>, SLAC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58F76D-D8D7-2C2B-549B-C42D7BB47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953" y="5553035"/>
            <a:ext cx="1164047" cy="6623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6586C2-0677-F3E0-309B-B395FCDEF8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664" y="5653361"/>
            <a:ext cx="2392569" cy="54406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A5F4-BB66-BB91-41D8-6B9D1DED8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5729-8D13-03CE-7616-709EC324B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190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in a strong magnetic field</a:t>
            </a:r>
          </a:p>
          <a:p>
            <a:r>
              <a:rPr lang="en-US" dirty="0"/>
              <a:t>HTS cavities at high-gradient</a:t>
            </a:r>
          </a:p>
          <a:p>
            <a:r>
              <a:rPr lang="en-US" dirty="0">
                <a:solidFill>
                  <a:srgbClr val="FF0000"/>
                </a:solidFill>
              </a:rPr>
              <a:t>HTS cavities in both strong field and high-gradient</a:t>
            </a:r>
          </a:p>
          <a:p>
            <a:r>
              <a:rPr lang="en-US" dirty="0"/>
              <a:t>Future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62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1AC422-F143-1B0E-0409-033FF3652E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F373B4-4456-E7B5-389D-78F2C844A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CAE66-D341-9E7A-FB55-AB983A95B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22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in a strong magnetic field</a:t>
            </a:r>
          </a:p>
          <a:p>
            <a:r>
              <a:rPr lang="en-US" dirty="0"/>
              <a:t>HTS cavities at high-gradient</a:t>
            </a:r>
          </a:p>
          <a:p>
            <a:r>
              <a:rPr lang="en-US" dirty="0"/>
              <a:t>HTS cavities in both strong field and high-gradient</a:t>
            </a:r>
          </a:p>
          <a:p>
            <a:r>
              <a:rPr lang="en-US" dirty="0">
                <a:solidFill>
                  <a:srgbClr val="FF0000"/>
                </a:solidFill>
              </a:rPr>
              <a:t>Future steps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06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83CC278-D4F2-4588-E400-2F7E8B162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test in a dedicated RF stand</a:t>
            </a:r>
            <a:endParaRPr lang="en-GB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A1BCA582-0117-11A7-ADC2-60FF7E952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talk of Dario Giove later today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Availability of </a:t>
            </a:r>
            <a:r>
              <a:rPr lang="en-GB" dirty="0">
                <a:solidFill>
                  <a:srgbClr val="FF0000"/>
                </a:solidFill>
              </a:rPr>
              <a:t>a high-field / high-gradient test stand </a:t>
            </a:r>
            <a:r>
              <a:rPr lang="en-GB" dirty="0"/>
              <a:t>foreseen within the </a:t>
            </a:r>
            <a:r>
              <a:rPr lang="en-GB" dirty="0" err="1"/>
              <a:t>MuCol</a:t>
            </a:r>
            <a:r>
              <a:rPr lang="en-GB" dirty="0"/>
              <a:t> study could be </a:t>
            </a:r>
            <a:r>
              <a:rPr lang="en-GB" dirty="0">
                <a:solidFill>
                  <a:srgbClr val="FF0000"/>
                </a:solidFill>
              </a:rPr>
              <a:t>beneficial for the entire HTS-HFF community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010DA-CC15-3139-EB79-628CEFF7CE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DE0C1-1B56-23EB-4702-B8FF29CE1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2E376-C7D6-EF01-372B-A87A4EE32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BC18F5-B439-FF61-0A74-67F3E2A7F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355" y="1682373"/>
            <a:ext cx="4012565" cy="2690417"/>
          </a:xfrm>
          <a:prstGeom prst="rect">
            <a:avLst/>
          </a:prstGeom>
        </p:spPr>
      </p:pic>
      <p:pic>
        <p:nvPicPr>
          <p:cNvPr id="9" name="Picture 8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512B0EA2-9EBF-4A79-AFE1-DEAFF93B47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15" t="17447" r="21755" b="19990"/>
          <a:stretch/>
        </p:blipFill>
        <p:spPr>
          <a:xfrm>
            <a:off x="7171174" y="1543873"/>
            <a:ext cx="2444799" cy="19631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101A7F-898B-2E51-7BC4-9F99D5AF2E60}"/>
              </a:ext>
            </a:extLst>
          </p:cNvPr>
          <p:cNvSpPr txBox="1"/>
          <p:nvPr/>
        </p:nvSpPr>
        <p:spPr>
          <a:xfrm>
            <a:off x="8242931" y="1266874"/>
            <a:ext cx="12362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SC HTS coils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CAF564-2086-E956-B896-94278A2A4348}"/>
              </a:ext>
            </a:extLst>
          </p:cNvPr>
          <p:cNvSpPr txBox="1"/>
          <p:nvPr/>
        </p:nvSpPr>
        <p:spPr>
          <a:xfrm>
            <a:off x="6688952" y="3501806"/>
            <a:ext cx="1694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Pillbox test cavity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017F16-E658-8D79-0198-BC7708453000}"/>
              </a:ext>
            </a:extLst>
          </p:cNvPr>
          <p:cNvCxnSpPr/>
          <p:nvPr/>
        </p:nvCxnSpPr>
        <p:spPr>
          <a:xfrm flipH="1">
            <a:off x="8320283" y="1543873"/>
            <a:ext cx="314107" cy="235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81AEF0C-86B7-54D4-34B8-FBA8BC617236}"/>
              </a:ext>
            </a:extLst>
          </p:cNvPr>
          <p:cNvCxnSpPr>
            <a:cxnSpLocks/>
          </p:cNvCxnSpPr>
          <p:nvPr/>
        </p:nvCxnSpPr>
        <p:spPr>
          <a:xfrm>
            <a:off x="8688044" y="1543873"/>
            <a:ext cx="129574" cy="523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E81FA5-B745-79E0-ED98-4E95197E5A1F}"/>
              </a:ext>
            </a:extLst>
          </p:cNvPr>
          <p:cNvCxnSpPr>
            <a:cxnSpLocks/>
          </p:cNvCxnSpPr>
          <p:nvPr/>
        </p:nvCxnSpPr>
        <p:spPr>
          <a:xfrm flipV="1">
            <a:off x="7587367" y="2857888"/>
            <a:ext cx="472640" cy="649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AB630E6-3AE7-E471-CA05-901CB26C99A9}"/>
              </a:ext>
            </a:extLst>
          </p:cNvPr>
          <p:cNvSpPr txBox="1"/>
          <p:nvPr/>
        </p:nvSpPr>
        <p:spPr>
          <a:xfrm>
            <a:off x="8554470" y="3391625"/>
            <a:ext cx="1217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>
                <a:solidFill>
                  <a:srgbClr val="C83964"/>
                </a:solidFill>
                <a:latin typeface="Montserrat" panose="00000500000000000000" pitchFamily="2" charset="0"/>
              </a:rPr>
              <a:t>RF Wave guide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1E9B10-A721-3C2F-4943-B8F8FA46ADDA}"/>
              </a:ext>
            </a:extLst>
          </p:cNvPr>
          <p:cNvCxnSpPr>
            <a:cxnSpLocks/>
          </p:cNvCxnSpPr>
          <p:nvPr/>
        </p:nvCxnSpPr>
        <p:spPr>
          <a:xfrm flipV="1">
            <a:off x="8861640" y="3019645"/>
            <a:ext cx="276043" cy="377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E4AB402-CBF9-9BAE-E2A1-90F885E07D67}"/>
              </a:ext>
            </a:extLst>
          </p:cNvPr>
          <p:cNvSpPr txBox="1"/>
          <p:nvPr/>
        </p:nvSpPr>
        <p:spPr>
          <a:xfrm>
            <a:off x="6839197" y="3952026"/>
            <a:ext cx="2559519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Sc magnet/cryostat sketch by M. </a:t>
            </a:r>
            <a:r>
              <a:rPr lang="en-US" sz="900" dirty="0" err="1">
                <a:solidFill>
                  <a:srgbClr val="C83964"/>
                </a:solidFill>
                <a:latin typeface="Montserrat" panose="00000500000000000000" pitchFamily="2" charset="0"/>
              </a:rPr>
              <a:t>Castoldi</a:t>
            </a:r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 &amp; Stefano </a:t>
            </a:r>
            <a:r>
              <a:rPr lang="en-US" sz="900" dirty="0" err="1">
                <a:solidFill>
                  <a:srgbClr val="C83964"/>
                </a:solidFill>
                <a:latin typeface="Montserrat" panose="00000500000000000000" pitchFamily="2" charset="0"/>
              </a:rPr>
              <a:t>Sorti</a:t>
            </a:r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, UMIL &amp; INFN-LASA</a:t>
            </a:r>
          </a:p>
          <a:p>
            <a:pPr algn="l"/>
            <a:endParaRPr lang="en-US" sz="9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(RF drawing by Guillaume Ferrand –CEA)</a:t>
            </a:r>
          </a:p>
        </p:txBody>
      </p:sp>
      <p:pic>
        <p:nvPicPr>
          <p:cNvPr id="19" name="Picture 18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E649905C-3048-D5B7-C4EF-6201900EE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7912" y="1350632"/>
            <a:ext cx="792088" cy="90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303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43CED9-D840-1D1E-C905-ECAAC34C2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practical implementation of HTS tape-coated cavities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B61DCF-36CE-7536-DA6E-577EDCFC7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could a future cavity look like? </a:t>
            </a:r>
            <a:r>
              <a:rPr lang="en-GB" dirty="0">
                <a:solidFill>
                  <a:srgbClr val="FF0000"/>
                </a:solidFill>
              </a:rPr>
              <a:t>Bimetallic cavities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2758C3-EFCB-0DF7-74FA-2A0592BF7B9F}"/>
              </a:ext>
            </a:extLst>
          </p:cNvPr>
          <p:cNvSpPr txBox="1"/>
          <p:nvPr/>
        </p:nvSpPr>
        <p:spPr>
          <a:xfrm>
            <a:off x="1067365" y="4180080"/>
            <a:ext cx="30528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J. </a:t>
            </a:r>
            <a:r>
              <a:rPr lang="en-GB" sz="1800" dirty="0" err="1">
                <a:solidFill>
                  <a:srgbClr val="000000"/>
                </a:solidFill>
              </a:rPr>
              <a:t>Haimson</a:t>
            </a:r>
            <a:r>
              <a:rPr lang="en-GB" sz="1800" dirty="0">
                <a:solidFill>
                  <a:srgbClr val="000000"/>
                </a:solidFill>
              </a:rPr>
              <a:t>, WEPMS085, PAC07 (</a:t>
            </a:r>
            <a:r>
              <a:rPr lang="en-GB" sz="1800" dirty="0" err="1">
                <a:solidFill>
                  <a:srgbClr val="000000"/>
                </a:solidFill>
              </a:rPr>
              <a:t>s.steel</a:t>
            </a:r>
            <a:r>
              <a:rPr lang="en-GB" sz="1800" dirty="0">
                <a:solidFill>
                  <a:srgbClr val="000000"/>
                </a:solidFill>
              </a:rPr>
              <a:t> inserts)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3E609-75AA-F7DC-EA08-85B8CE19B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170"/>
          <a:stretch/>
        </p:blipFill>
        <p:spPr>
          <a:xfrm>
            <a:off x="1009092" y="1282900"/>
            <a:ext cx="3254400" cy="2740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9FC0C-8ACA-AE8A-4B07-E52D886C2D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13"/>
          <a:stretch/>
        </p:blipFill>
        <p:spPr>
          <a:xfrm>
            <a:off x="4439816" y="1428800"/>
            <a:ext cx="3380938" cy="2472132"/>
          </a:xfrm>
          <a:prstGeom prst="rect">
            <a:avLst/>
          </a:prstGeom>
        </p:spPr>
      </p:pic>
      <p:pic>
        <p:nvPicPr>
          <p:cNvPr id="10" name="Picture 9" descr="A picture containing metalware, gear&#10;&#10;Description automatically generated">
            <a:extLst>
              <a:ext uri="{FF2B5EF4-FFF2-40B4-BE49-F238E27FC236}">
                <a16:creationId xmlns:a16="http://schemas.microsoft.com/office/drawing/2014/main" id="{1419BF5A-1DE5-3139-5D42-B264C9E15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522" y="2650233"/>
            <a:ext cx="1664181" cy="12506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45A53C-D161-8620-1279-03C3AC06AE71}"/>
              </a:ext>
            </a:extLst>
          </p:cNvPr>
          <p:cNvSpPr txBox="1"/>
          <p:nvPr/>
        </p:nvSpPr>
        <p:spPr>
          <a:xfrm>
            <a:off x="4667766" y="4176399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CLIC Mo-iris prototype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913BB6-3DD7-0F00-EA15-7054EE83884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8206" y="1417136"/>
            <a:ext cx="1879697" cy="11303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5F295D-5A77-1988-513C-5F8F0DDFEF2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2273" y="2493797"/>
            <a:ext cx="2197213" cy="13716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E84C9A6-BC95-0DDD-3B0A-566BC571B93E}"/>
              </a:ext>
            </a:extLst>
          </p:cNvPr>
          <p:cNvSpPr txBox="1"/>
          <p:nvPr/>
        </p:nvSpPr>
        <p:spPr>
          <a:xfrm>
            <a:off x="8527716" y="417882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P. McIntyre et al., IEEE TAS 19 (2009) 1380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94BD0-999F-9597-E6B0-E9F2047DA078}"/>
              </a:ext>
            </a:extLst>
          </p:cNvPr>
          <p:cNvSpPr txBox="1"/>
          <p:nvPr/>
        </p:nvSpPr>
        <p:spPr>
          <a:xfrm>
            <a:off x="274971" y="5012047"/>
            <a:ext cx="11785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Composite cavities </a:t>
            </a:r>
            <a:r>
              <a:rPr lang="en-US" dirty="0"/>
              <a:t>exist and have been demonstrated.</a:t>
            </a:r>
          </a:p>
          <a:p>
            <a:r>
              <a:rPr lang="en-US" dirty="0">
                <a:solidFill>
                  <a:srgbClr val="FF0000"/>
                </a:solidFill>
              </a:rPr>
              <a:t>Joints</a:t>
            </a:r>
            <a:r>
              <a:rPr lang="en-US" dirty="0"/>
              <a:t> at low-current regions are standard practice even in SRF cavities (</a:t>
            </a:r>
            <a:r>
              <a:rPr lang="en-US" dirty="0" err="1"/>
              <a:t>ie</a:t>
            </a:r>
            <a:r>
              <a:rPr lang="en-US" dirty="0"/>
              <a:t> QWRs)</a:t>
            </a:r>
          </a:p>
          <a:p>
            <a:r>
              <a:rPr lang="en-US" dirty="0">
                <a:solidFill>
                  <a:srgbClr val="FF0000"/>
                </a:solidFill>
              </a:rPr>
              <a:t>Segmentation</a:t>
            </a:r>
            <a:r>
              <a:rPr lang="en-US" dirty="0"/>
              <a:t> at zero-current region is possible, see </a:t>
            </a:r>
            <a:r>
              <a:rPr lang="en-US"/>
              <a:t>device being designed at SLAC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8231A-113E-5628-2A6A-5C711CE1DF78}"/>
              </a:ext>
            </a:extLst>
          </p:cNvPr>
          <p:cNvGrpSpPr/>
          <p:nvPr/>
        </p:nvGrpSpPr>
        <p:grpSpPr>
          <a:xfrm>
            <a:off x="4909192" y="1282900"/>
            <a:ext cx="2502407" cy="4240773"/>
            <a:chOff x="7542442" y="167148"/>
            <a:chExt cx="2502407" cy="424077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E85096-D7B7-02F6-FA47-93E979F211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-38403" t="-19959" r="-40837" b="-19163"/>
            <a:stretch/>
          </p:blipFill>
          <p:spPr>
            <a:xfrm>
              <a:off x="7542442" y="167148"/>
              <a:ext cx="2502407" cy="424077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37A911-986C-E49D-67FF-F42CA5F4930D}"/>
                </a:ext>
              </a:extLst>
            </p:cNvPr>
            <p:cNvSpPr txBox="1"/>
            <p:nvPr/>
          </p:nvSpPr>
          <p:spPr>
            <a:xfrm>
              <a:off x="8482977" y="848525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</a:rPr>
                <a:t>SC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A92B17-E207-F1D8-9BE0-EC1AE23341DB}"/>
                </a:ext>
              </a:extLst>
            </p:cNvPr>
            <p:cNvSpPr txBox="1"/>
            <p:nvPr/>
          </p:nvSpPr>
          <p:spPr>
            <a:xfrm>
              <a:off x="8118132" y="1695940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NC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EB86CA-FC6E-391A-58D0-FD9089C1C627}"/>
                </a:ext>
              </a:extLst>
            </p:cNvPr>
            <p:cNvCxnSpPr>
              <a:cxnSpLocks/>
            </p:cNvCxnSpPr>
            <p:nvPr/>
          </p:nvCxnSpPr>
          <p:spPr>
            <a:xfrm>
              <a:off x="7777316" y="639302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2BCDCE-8391-5A65-B529-58A0C204CCD0}"/>
                </a:ext>
              </a:extLst>
            </p:cNvPr>
            <p:cNvCxnSpPr>
              <a:cxnSpLocks/>
            </p:cNvCxnSpPr>
            <p:nvPr/>
          </p:nvCxnSpPr>
          <p:spPr>
            <a:xfrm>
              <a:off x="7794704" y="1285815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CC31E1-05BC-A474-154B-CAC1E4B76A1E}"/>
                </a:ext>
              </a:extLst>
            </p:cNvPr>
            <p:cNvCxnSpPr>
              <a:cxnSpLocks/>
            </p:cNvCxnSpPr>
            <p:nvPr/>
          </p:nvCxnSpPr>
          <p:spPr>
            <a:xfrm>
              <a:off x="7781298" y="2699244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66D78E0-43C4-E08C-6DE9-625CB1B31F37}"/>
                </a:ext>
              </a:extLst>
            </p:cNvPr>
            <p:cNvCxnSpPr>
              <a:cxnSpLocks/>
            </p:cNvCxnSpPr>
            <p:nvPr/>
          </p:nvCxnSpPr>
          <p:spPr>
            <a:xfrm>
              <a:off x="7767892" y="4112673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50ED80B-CAAE-A66A-562C-9AAEF819E0D5}"/>
                </a:ext>
              </a:extLst>
            </p:cNvPr>
            <p:cNvCxnSpPr>
              <a:cxnSpLocks/>
            </p:cNvCxnSpPr>
            <p:nvPr/>
          </p:nvCxnSpPr>
          <p:spPr>
            <a:xfrm>
              <a:off x="7762042" y="3367097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56ADBB-4A1B-7521-B7AE-1C7BDCA750EC}"/>
                </a:ext>
              </a:extLst>
            </p:cNvPr>
            <p:cNvSpPr txBox="1"/>
            <p:nvPr/>
          </p:nvSpPr>
          <p:spPr>
            <a:xfrm>
              <a:off x="7762042" y="237515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  <a:endParaRPr lang="en-GB" b="1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08FAF7-C235-61A3-3EED-DE17F2B9E2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5A75F-2CC0-3C7C-7A07-361CE9F94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83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0FBB-1C7A-E7EF-DCDC-37C40987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E798D-CBB2-230F-CE4D-330E6C865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No data </a:t>
            </a:r>
            <a:r>
              <a:rPr lang="en-US" dirty="0"/>
              <a:t>for HTS at </a:t>
            </a:r>
            <a:r>
              <a:rPr lang="en-US" dirty="0">
                <a:solidFill>
                  <a:srgbClr val="FF0000"/>
                </a:solidFill>
              </a:rPr>
              <a:t>high-gradient and in strong magnetic field </a:t>
            </a:r>
            <a:r>
              <a:rPr lang="en-US" dirty="0"/>
              <a:t>exist (either samples or cavities): </a:t>
            </a:r>
            <a:r>
              <a:rPr lang="en-US" dirty="0">
                <a:solidFill>
                  <a:srgbClr val="FF0000"/>
                </a:solidFill>
              </a:rPr>
              <a:t>experiments needed</a:t>
            </a:r>
          </a:p>
          <a:p>
            <a:endParaRPr lang="en-US" dirty="0"/>
          </a:p>
          <a:p>
            <a:r>
              <a:rPr lang="en-US" dirty="0"/>
              <a:t>Overall energy efficiency would have to be studied, taking into account: </a:t>
            </a:r>
            <a:r>
              <a:rPr lang="en-US" dirty="0">
                <a:solidFill>
                  <a:srgbClr val="FF0000"/>
                </a:solidFill>
              </a:rPr>
              <a:t>operating temperature, cryo-efficiency, possible Q-factor, pulsed operation </a:t>
            </a:r>
          </a:p>
          <a:p>
            <a:endParaRPr lang="en-US" dirty="0"/>
          </a:p>
          <a:p>
            <a:r>
              <a:rPr lang="en-US" dirty="0"/>
              <a:t>Fabrication technologies for real cavities have to be assessed: </a:t>
            </a:r>
            <a:r>
              <a:rPr lang="en-US" dirty="0">
                <a:solidFill>
                  <a:srgbClr val="FF0000"/>
                </a:solidFill>
              </a:rPr>
              <a:t>wider soldered tapes</a:t>
            </a:r>
            <a:r>
              <a:rPr lang="en-US" dirty="0"/>
              <a:t>, or develop a </a:t>
            </a:r>
            <a:r>
              <a:rPr lang="en-US" dirty="0">
                <a:solidFill>
                  <a:srgbClr val="FF0000"/>
                </a:solidFill>
              </a:rPr>
              <a:t>direct HTS coating </a:t>
            </a:r>
            <a:r>
              <a:rPr lang="en-US" dirty="0"/>
              <a:t>technique?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1688C-D094-D07E-655F-BD5141EC58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ADD3F-3FA9-2031-4F63-6E27448ED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903A9-0095-FFF7-39C3-B089ECEA7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55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05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of magnetic field: fluxon losses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648598"/>
              </p:ext>
            </p:extLst>
          </p:nvPr>
        </p:nvGraphicFramePr>
        <p:xfrm>
          <a:off x="7323603" y="2310385"/>
          <a:ext cx="4046537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080" imgH="990360" progId="Equation.DSMT4">
                  <p:embed/>
                </p:oleObj>
              </mc:Choice>
              <mc:Fallback>
                <p:oleObj name="Equation" r:id="rId3" imgW="2197080" imgH="990360" progId="Equation.DSMT4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603" y="2310385"/>
                        <a:ext cx="4046537" cy="18224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1131"/>
              </p:ext>
            </p:extLst>
          </p:nvPr>
        </p:nvGraphicFramePr>
        <p:xfrm>
          <a:off x="8556625" y="1800225"/>
          <a:ext cx="12223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280" imgH="228600" progId="Equation.DSMT4">
                  <p:embed/>
                </p:oleObj>
              </mc:Choice>
              <mc:Fallback>
                <p:oleObj name="Equation" r:id="rId5" imgW="863280" imgH="228600" progId="Equation.DSMT4">
                  <p:embed/>
                  <p:pic>
                    <p:nvPicPr>
                      <p:cNvPr id="54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25" y="1800225"/>
                        <a:ext cx="1222375" cy="323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167B634A-6137-4B8A-A3E8-C7E53E4A1D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000" y="1481051"/>
            <a:ext cx="5218628" cy="34811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27463B-4F09-4C6D-8EC7-024EDEAD3CA8}"/>
              </a:ext>
            </a:extLst>
          </p:cNvPr>
          <p:cNvSpPr txBox="1"/>
          <p:nvPr/>
        </p:nvSpPr>
        <p:spPr>
          <a:xfrm>
            <a:off x="274992" y="863654"/>
            <a:ext cx="7132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Surface</a:t>
            </a:r>
            <a:r>
              <a:rPr lang="en-US" dirty="0"/>
              <a:t> resistance, </a:t>
            </a:r>
            <a:r>
              <a:rPr lang="en-US" dirty="0">
                <a:solidFill>
                  <a:srgbClr val="FFC000"/>
                </a:solidFill>
              </a:rPr>
              <a:t>reactance </a:t>
            </a:r>
            <a:r>
              <a:rPr lang="en-US" dirty="0">
                <a:solidFill>
                  <a:srgbClr val="000000"/>
                </a:solidFill>
              </a:rPr>
              <a:t>due to vortex motion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5669D391-A3C9-4956-BE5D-F71AED01D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521188"/>
              </p:ext>
            </p:extLst>
          </p:nvPr>
        </p:nvGraphicFramePr>
        <p:xfrm>
          <a:off x="1733638" y="5306557"/>
          <a:ext cx="32194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9342" imgH="819286" progId="Equation.DSMT4">
                  <p:embed/>
                </p:oleObj>
              </mc:Choice>
              <mc:Fallback>
                <p:oleObj name="Equation" r:id="rId8" imgW="3219342" imgH="81928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33638" y="5306557"/>
                        <a:ext cx="3219450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E4AE29B-D2B1-41F8-BA1B-0D7ED76BA173}"/>
              </a:ext>
            </a:extLst>
          </p:cNvPr>
          <p:cNvSpPr txBox="1"/>
          <p:nvPr/>
        </p:nvSpPr>
        <p:spPr>
          <a:xfrm>
            <a:off x="5944169" y="5342131"/>
            <a:ext cx="4842824" cy="71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To maximize </a:t>
            </a:r>
            <a:r>
              <a:rPr lang="en-US" sz="2000" dirty="0" err="1"/>
              <a:t>f</a:t>
            </a:r>
            <a:r>
              <a:rPr lang="en-US" sz="2000" baseline="-25000" dirty="0" err="1"/>
              <a:t>0</a:t>
            </a:r>
            <a:r>
              <a:rPr lang="en-US" sz="2000" dirty="0"/>
              <a:t> and minimize fluxon losses we need </a:t>
            </a:r>
            <a:r>
              <a:rPr lang="en-US" sz="2000" dirty="0">
                <a:solidFill>
                  <a:srgbClr val="FF0000"/>
                </a:solidFill>
              </a:rPr>
              <a:t>high J</a:t>
            </a:r>
            <a:r>
              <a:rPr lang="en-US" sz="2000" baseline="-25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srgbClr val="FF0000"/>
                </a:solidFill>
              </a:rPr>
              <a:t> materials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D23843-024E-4625-915A-BBF41B6F4A1A}"/>
              </a:ext>
            </a:extLst>
          </p:cNvPr>
          <p:cNvSpPr/>
          <p:nvPr/>
        </p:nvSpPr>
        <p:spPr>
          <a:xfrm>
            <a:off x="2026763" y="1962150"/>
            <a:ext cx="1990710" cy="2213924"/>
          </a:xfrm>
          <a:prstGeom prst="rect">
            <a:avLst/>
          </a:prstGeom>
          <a:solidFill>
            <a:srgbClr val="92D05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BE13-21FC-4036-BE38-F13421BCC21F}"/>
              </a:ext>
            </a:extLst>
          </p:cNvPr>
          <p:cNvSpPr txBox="1"/>
          <p:nvPr/>
        </p:nvSpPr>
        <p:spPr>
          <a:xfrm>
            <a:off x="2271988" y="1973466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3D9A7F-938E-407F-88F1-D5C796C1EEB4}"/>
              </a:ext>
            </a:extLst>
          </p:cNvPr>
          <p:cNvSpPr/>
          <p:nvPr/>
        </p:nvSpPr>
        <p:spPr>
          <a:xfrm>
            <a:off x="4017473" y="1973466"/>
            <a:ext cx="1990710" cy="2213924"/>
          </a:xfrm>
          <a:prstGeom prst="rect">
            <a:avLst/>
          </a:prstGeom>
          <a:solidFill>
            <a:srgbClr val="FF000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21AEB-5BBE-4627-B192-31AC346F5240}"/>
              </a:ext>
            </a:extLst>
          </p:cNvPr>
          <p:cNvSpPr txBox="1"/>
          <p:nvPr/>
        </p:nvSpPr>
        <p:spPr>
          <a:xfrm>
            <a:off x="4283229" y="1962150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“unsafe”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HTS cavities in a strong magnetic field</a:t>
            </a:r>
          </a:p>
          <a:p>
            <a:r>
              <a:rPr lang="en-US" dirty="0"/>
              <a:t>HTS cavities at high-gradient</a:t>
            </a:r>
          </a:p>
          <a:p>
            <a:r>
              <a:rPr lang="en-US" dirty="0"/>
              <a:t>HTS cavities in both strong field and high-gradient</a:t>
            </a:r>
          </a:p>
          <a:p>
            <a:r>
              <a:rPr lang="en-US" dirty="0"/>
              <a:t>Future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12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0F80-9FD6-47BE-86AE-5051B5ECE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the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2F81DF-F807-4B36-A453-5AEEEE8D9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10970"/>
            <a:ext cx="8134909" cy="5667911"/>
          </a:xfrm>
        </p:spPr>
        <p:txBody>
          <a:bodyPr>
            <a:normAutofit/>
          </a:bodyPr>
          <a:lstStyle/>
          <a:p>
            <a:r>
              <a:rPr lang="en-US" sz="2400" dirty="0"/>
              <a:t>Recent work motivated by the need of </a:t>
            </a:r>
            <a:r>
              <a:rPr lang="en-US" sz="2400" dirty="0">
                <a:solidFill>
                  <a:srgbClr val="FF0000"/>
                </a:solidFill>
              </a:rPr>
              <a:t>HTS materials </a:t>
            </a:r>
            <a:r>
              <a:rPr lang="en-US" sz="2400" dirty="0"/>
              <a:t>for replacing copper in the </a:t>
            </a:r>
            <a:r>
              <a:rPr lang="en-US" sz="2400" dirty="0">
                <a:solidFill>
                  <a:srgbClr val="FF0000"/>
                </a:solidFill>
              </a:rPr>
              <a:t>FCC-</a:t>
            </a:r>
            <a:r>
              <a:rPr lang="en-US" sz="2400" dirty="0" err="1">
                <a:solidFill>
                  <a:srgbClr val="FF0000"/>
                </a:solidFill>
              </a:rPr>
              <a:t>hh</a:t>
            </a:r>
            <a:r>
              <a:rPr lang="en-US" sz="2400" dirty="0">
                <a:solidFill>
                  <a:srgbClr val="FF0000"/>
                </a:solidFill>
              </a:rPr>
              <a:t> beam screen</a:t>
            </a:r>
            <a:r>
              <a:rPr lang="en-US" sz="2400" dirty="0"/>
              <a:t>, to reduce </a:t>
            </a:r>
            <a:r>
              <a:rPr lang="en-US" sz="2400" dirty="0">
                <a:solidFill>
                  <a:srgbClr val="FF0000"/>
                </a:solidFill>
              </a:rPr>
              <a:t>beam coupling impedance</a:t>
            </a:r>
            <a:r>
              <a:rPr lang="en-US" sz="2400" dirty="0"/>
              <a:t>.</a:t>
            </a:r>
          </a:p>
          <a:p>
            <a:r>
              <a:rPr lang="en-US" sz="2400" dirty="0"/>
              <a:t>Beam produces </a:t>
            </a:r>
            <a:r>
              <a:rPr lang="en-US" sz="2400" dirty="0">
                <a:solidFill>
                  <a:srgbClr val="FF0000"/>
                </a:solidFill>
              </a:rPr>
              <a:t>RF fields</a:t>
            </a:r>
          </a:p>
          <a:p>
            <a:r>
              <a:rPr lang="en-US" sz="2400" dirty="0"/>
              <a:t>Extremely challenging requirements: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HTS must operate at 50 K and 16 T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Critical fields </a:t>
            </a:r>
            <a:r>
              <a:rPr lang="en-GB" sz="2000" dirty="0" err="1">
                <a:solidFill>
                  <a:srgbClr val="FF0000"/>
                </a:solidFill>
              </a:rPr>
              <a:t>Hc</a:t>
            </a:r>
            <a:r>
              <a:rPr lang="en-GB" sz="2000" baseline="-25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, </a:t>
            </a:r>
            <a:r>
              <a:rPr lang="en-GB" sz="2000" dirty="0" err="1">
                <a:solidFill>
                  <a:srgbClr val="FF0000"/>
                </a:solidFill>
              </a:rPr>
              <a:t>H</a:t>
            </a:r>
            <a:r>
              <a:rPr lang="en-GB" sz="2000" baseline="-25000" dirty="0" err="1">
                <a:solidFill>
                  <a:srgbClr val="FF0000"/>
                </a:solidFill>
              </a:rPr>
              <a:t>irr</a:t>
            </a:r>
            <a:r>
              <a:rPr lang="en-GB" sz="2000" dirty="0">
                <a:solidFill>
                  <a:srgbClr val="FF0000"/>
                </a:solidFill>
              </a:rPr>
              <a:t> &gt;&gt; </a:t>
            </a:r>
            <a:r>
              <a:rPr lang="en-GB" sz="2000" dirty="0" err="1">
                <a:solidFill>
                  <a:srgbClr val="FF0000"/>
                </a:solidFill>
              </a:rPr>
              <a:t>16T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J</a:t>
            </a:r>
            <a:r>
              <a:rPr lang="en-GB" sz="2000" baseline="-25000" dirty="0">
                <a:solidFill>
                  <a:srgbClr val="FF0000"/>
                </a:solidFill>
              </a:rPr>
              <a:t>c</a:t>
            </a:r>
            <a:r>
              <a:rPr lang="en-GB" sz="2000" dirty="0">
                <a:solidFill>
                  <a:srgbClr val="FF0000"/>
                </a:solidFill>
              </a:rPr>
              <a:t> &gt; 25 kA/</a:t>
            </a:r>
            <a:r>
              <a:rPr lang="en-GB" sz="2000" dirty="0" err="1">
                <a:solidFill>
                  <a:srgbClr val="FF0000"/>
                </a:solidFill>
              </a:rPr>
              <a:t>cm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(</a:t>
            </a:r>
            <a:r>
              <a:rPr lang="en-GB" sz="2000" dirty="0" err="1">
                <a:solidFill>
                  <a:srgbClr val="FF0000"/>
                </a:solidFill>
              </a:rPr>
              <a:t>2.5x10</a:t>
            </a:r>
            <a:r>
              <a:rPr lang="en-GB" sz="2000" baseline="30000" dirty="0" err="1">
                <a:solidFill>
                  <a:srgbClr val="FF0000"/>
                </a:solidFill>
              </a:rPr>
              <a:t>8</a:t>
            </a:r>
            <a:r>
              <a:rPr lang="en-GB" sz="2000" dirty="0">
                <a:solidFill>
                  <a:srgbClr val="FF0000"/>
                </a:solidFill>
              </a:rPr>
              <a:t> A/</a:t>
            </a:r>
            <a:r>
              <a:rPr lang="en-GB" sz="2000" dirty="0" err="1">
                <a:solidFill>
                  <a:srgbClr val="FF0000"/>
                </a:solidFill>
              </a:rPr>
              <a:t>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Surface resistance R</a:t>
            </a:r>
            <a:r>
              <a:rPr lang="en-GB" sz="2000" baseline="-25000" dirty="0">
                <a:solidFill>
                  <a:srgbClr val="FF0000"/>
                </a:solidFill>
              </a:rPr>
              <a:t>s</a:t>
            </a:r>
            <a:r>
              <a:rPr lang="en-GB" sz="2000" dirty="0">
                <a:solidFill>
                  <a:srgbClr val="FF0000"/>
                </a:solidFill>
              </a:rPr>
              <a:t> better than for copper </a:t>
            </a:r>
          </a:p>
          <a:p>
            <a:r>
              <a:rPr lang="en-US" sz="2400" dirty="0"/>
              <a:t>Compatible with accelerator environment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Minimize dipole field distortion </a:t>
            </a:r>
            <a:r>
              <a:rPr lang="en-US" sz="2000" dirty="0"/>
              <a:t>due to persistent currents (</a:t>
            </a:r>
            <a:r>
              <a:rPr lang="en-US" sz="2000" dirty="0">
                <a:solidFill>
                  <a:srgbClr val="000000"/>
                </a:solidFill>
              </a:rPr>
              <a:t>Note 1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UHV compatible, low SEY, lifecycle assessment, etc..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1BF71-CBB8-4F87-907E-906E0641F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AE0E4-B287-4B97-8C00-592A0194B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99B73-E803-4231-8BBE-0FCB2D949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C531E274-E022-4C8A-9AD1-FEE64954D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7751449" y="1714078"/>
            <a:ext cx="2981717" cy="2499577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E954722E-1A2F-4E7C-9B0C-E695358BE854}"/>
              </a:ext>
            </a:extLst>
          </p:cNvPr>
          <p:cNvSpPr/>
          <p:nvPr/>
        </p:nvSpPr>
        <p:spPr>
          <a:xfrm flipV="1">
            <a:off x="8705964" y="2499129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C8F7F9-C968-42B0-B97C-E2FFAAAECB6A}"/>
              </a:ext>
            </a:extLst>
          </p:cNvPr>
          <p:cNvSpPr txBox="1"/>
          <p:nvPr/>
        </p:nvSpPr>
        <p:spPr>
          <a:xfrm>
            <a:off x="9729169" y="2733033"/>
            <a:ext cx="156419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16 Tesla 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EC54B25-1151-45BF-ADB1-CD43BF5119F6}"/>
              </a:ext>
            </a:extLst>
          </p:cNvPr>
          <p:cNvSpPr/>
          <p:nvPr/>
        </p:nvSpPr>
        <p:spPr>
          <a:xfrm flipV="1">
            <a:off x="8478792" y="2499129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8A5D32E-0CA2-48AB-915A-B813CAA97ED5}"/>
              </a:ext>
            </a:extLst>
          </p:cNvPr>
          <p:cNvSpPr/>
          <p:nvPr/>
        </p:nvSpPr>
        <p:spPr>
          <a:xfrm flipV="1">
            <a:off x="8931944" y="2499129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DA3FFA-B93F-413A-BF82-48BA62E5DB59}"/>
              </a:ext>
            </a:extLst>
          </p:cNvPr>
          <p:cNvSpPr txBox="1"/>
          <p:nvPr/>
        </p:nvSpPr>
        <p:spPr>
          <a:xfrm>
            <a:off x="8134908" y="5601864"/>
            <a:ext cx="4030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Calatroni, IEEE TAS 26, 3500204 (2016)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Calatroni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30, 075002 (2017)</a:t>
            </a:r>
          </a:p>
        </p:txBody>
      </p:sp>
    </p:spTree>
    <p:extLst>
      <p:ext uri="{BB962C8B-B14F-4D97-AF65-F5344CB8AC3E}">
        <p14:creationId xmlns:p14="http://schemas.microsoft.com/office/powerpoint/2010/main" val="88702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make it in practice 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9" y="3099242"/>
            <a:ext cx="1440723" cy="789871"/>
          </a:xfrm>
          <a:prstGeom prst="rect">
            <a:avLst/>
          </a:prstGeom>
        </p:spPr>
      </p:pic>
      <p:pic>
        <p:nvPicPr>
          <p:cNvPr id="10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3" y="1852649"/>
            <a:ext cx="2216645" cy="110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25" y="5154813"/>
            <a:ext cx="695183" cy="695183"/>
          </a:xfrm>
          <a:prstGeom prst="rect">
            <a:avLst/>
          </a:prstGeom>
        </p:spPr>
      </p:pic>
      <p:pic>
        <p:nvPicPr>
          <p:cNvPr id="12" name="Picture 2" descr="Image result for institut de fisica d'altes energies">
            <a:extLst>
              <a:ext uri="{FF2B5EF4-FFF2-40B4-BE49-F238E27FC236}">
                <a16:creationId xmlns:a16="http://schemas.microsoft.com/office/drawing/2014/main" id="{546C8AF8-7FBE-41AA-BFA9-BA377AE75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9"/>
          <a:stretch/>
        </p:blipFill>
        <p:spPr bwMode="auto">
          <a:xfrm>
            <a:off x="243924" y="3979126"/>
            <a:ext cx="2650555" cy="8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2073">
            <a:extLst>
              <a:ext uri="{FF2B5EF4-FFF2-40B4-BE49-F238E27FC236}">
                <a16:creationId xmlns:a16="http://schemas.microsoft.com/office/drawing/2014/main" id="{FFA8796C-8186-403D-9DDC-C2502735F2E2}"/>
              </a:ext>
            </a:extLst>
          </p:cNvPr>
          <p:cNvGrpSpPr>
            <a:grpSpLocks noChangeAspect="1"/>
          </p:cNvGrpSpPr>
          <p:nvPr/>
        </p:nvGrpSpPr>
        <p:grpSpPr>
          <a:xfrm>
            <a:off x="998526" y="5169183"/>
            <a:ext cx="2472055" cy="684135"/>
            <a:chOff x="27998044" y="3360522"/>
            <a:chExt cx="3181350" cy="880431"/>
          </a:xfrm>
        </p:grpSpPr>
        <p:pic>
          <p:nvPicPr>
            <p:cNvPr id="14" name="Picture 2" descr="part2">
              <a:extLst>
                <a:ext uri="{FF2B5EF4-FFF2-40B4-BE49-F238E27FC236}">
                  <a16:creationId xmlns:a16="http://schemas.microsoft.com/office/drawing/2014/main" id="{151C094F-E17D-42A1-850F-FEA4701BF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4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 descr="part3">
              <a:extLst>
                <a:ext uri="{FF2B5EF4-FFF2-40B4-BE49-F238E27FC236}">
                  <a16:creationId xmlns:a16="http://schemas.microsoft.com/office/drawing/2014/main" id="{56C30AB3-592D-4E8D-9DA4-8DD8E1608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78" y="1672577"/>
            <a:ext cx="5217916" cy="3482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4193" y="701213"/>
            <a:ext cx="417542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Coat the inside of the screen </a:t>
            </a:r>
          </a:p>
          <a:p>
            <a:pPr algn="r"/>
            <a:r>
              <a:rPr lang="en-US" dirty="0"/>
              <a:t>with Tl-1223 films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528" y="693915"/>
            <a:ext cx="534440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Manufacture the screen using REBCO tapes soldered to the screen</a:t>
            </a:r>
          </a:p>
        </p:txBody>
      </p:sp>
      <p:pic>
        <p:nvPicPr>
          <p:cNvPr id="16" name="Grafik 15" descr="TU_Signet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754" y="2783447"/>
            <a:ext cx="2285092" cy="67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ATI-Logo_Small_9x5c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6682" y="3555528"/>
            <a:ext cx="1529235" cy="84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594" y="4526813"/>
            <a:ext cx="1734399" cy="6423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459" y="1653420"/>
            <a:ext cx="1529234" cy="1014366"/>
          </a:xfrm>
          <a:prstGeom prst="rect">
            <a:avLst/>
          </a:prstGeom>
        </p:spPr>
      </p:pic>
      <p:pic>
        <p:nvPicPr>
          <p:cNvPr id="20" name="Picture 1" descr="LogoOutline.ai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51" y="5264403"/>
            <a:ext cx="972087" cy="97208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434435-6888-4524-81BC-2A78C8F378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35" y="5169183"/>
            <a:ext cx="1857335" cy="11753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D3B3A05-4F2C-4D01-90B4-22BB140101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33313" y="5243900"/>
            <a:ext cx="1857335" cy="101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97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1FB9037-ED33-44B8-9549-4EBA928C1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87" y="603553"/>
            <a:ext cx="7433187" cy="5255496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223300" y="5931511"/>
            <a:ext cx="8222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697982" y="1945139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Pinning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704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Predicted surface resistance of HTS in 16 T field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984A7F-9829-46DD-BB6B-E82A82FDC9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70" y="1865197"/>
            <a:ext cx="8785919" cy="4017988"/>
          </a:xfrm>
          <a:prstGeom prst="rect">
            <a:avLst/>
          </a:prstGeom>
        </p:spPr>
      </p:pic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9AA71462-208A-4344-8E29-8EC44AD68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53423"/>
              </p:ext>
            </p:extLst>
          </p:nvPr>
        </p:nvGraphicFramePr>
        <p:xfrm>
          <a:off x="71670" y="699105"/>
          <a:ext cx="12048662" cy="9889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57695">
                  <a:extLst>
                    <a:ext uri="{9D8B030D-6E8A-4147-A177-3AD203B41FA5}">
                      <a16:colId xmlns:a16="http://schemas.microsoft.com/office/drawing/2014/main" val="2990135697"/>
                    </a:ext>
                  </a:extLst>
                </a:gridCol>
                <a:gridCol w="1139055">
                  <a:extLst>
                    <a:ext uri="{9D8B030D-6E8A-4147-A177-3AD203B41FA5}">
                      <a16:colId xmlns:a16="http://schemas.microsoft.com/office/drawing/2014/main" val="1639214478"/>
                    </a:ext>
                  </a:extLst>
                </a:gridCol>
                <a:gridCol w="1054359">
                  <a:extLst>
                    <a:ext uri="{9D8B030D-6E8A-4147-A177-3AD203B41FA5}">
                      <a16:colId xmlns:a16="http://schemas.microsoft.com/office/drawing/2014/main" val="768084526"/>
                    </a:ext>
                  </a:extLst>
                </a:gridCol>
                <a:gridCol w="1061029">
                  <a:extLst>
                    <a:ext uri="{9D8B030D-6E8A-4147-A177-3AD203B41FA5}">
                      <a16:colId xmlns:a16="http://schemas.microsoft.com/office/drawing/2014/main" val="4211731068"/>
                    </a:ext>
                  </a:extLst>
                </a:gridCol>
                <a:gridCol w="2768311">
                  <a:extLst>
                    <a:ext uri="{9D8B030D-6E8A-4147-A177-3AD203B41FA5}">
                      <a16:colId xmlns:a16="http://schemas.microsoft.com/office/drawing/2014/main" val="2491542669"/>
                    </a:ext>
                  </a:extLst>
                </a:gridCol>
                <a:gridCol w="1632181">
                  <a:extLst>
                    <a:ext uri="{9D8B030D-6E8A-4147-A177-3AD203B41FA5}">
                      <a16:colId xmlns:a16="http://schemas.microsoft.com/office/drawing/2014/main" val="35259351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08600178"/>
                    </a:ext>
                  </a:extLst>
                </a:gridCol>
                <a:gridCol w="1607840">
                  <a:extLst>
                    <a:ext uri="{9D8B030D-6E8A-4147-A177-3AD203B41FA5}">
                      <a16:colId xmlns:a16="http://schemas.microsoft.com/office/drawing/2014/main" val="3206582986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YBCO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</a:t>
                      </a:r>
                      <a:r>
                        <a:rPr lang="en-US" sz="1800" b="0" baseline="-25000" dirty="0"/>
                        <a:t>c</a:t>
                      </a:r>
                      <a:r>
                        <a:rPr lang="en-US" sz="1800" b="0" dirty="0"/>
                        <a:t>=92K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T=50K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=16T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J</a:t>
                      </a:r>
                      <a:r>
                        <a:rPr lang="en-US" sz="1800" b="0" baseline="-25000" dirty="0" err="1"/>
                        <a:t>c</a:t>
                      </a:r>
                      <a:r>
                        <a:rPr lang="en-US" sz="1800" b="0" dirty="0"/>
                        <a:t>(50,16)=7.5x10</a:t>
                      </a:r>
                      <a:r>
                        <a:rPr lang="en-US" sz="1800" b="0" baseline="30000" dirty="0"/>
                        <a:t>9</a:t>
                      </a:r>
                      <a:r>
                        <a:rPr lang="en-US" sz="1800" b="0" dirty="0"/>
                        <a:t>Am</a:t>
                      </a:r>
                      <a:r>
                        <a:rPr lang="en-US" sz="1800" b="0" baseline="30000" dirty="0"/>
                        <a:t>-2</a:t>
                      </a:r>
                      <a:endParaRPr lang="en-GB" sz="1800" b="0" baseline="300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c2</a:t>
                      </a:r>
                      <a:r>
                        <a:rPr lang="en-US" sz="1800" b="0" dirty="0"/>
                        <a:t>(50)=40T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="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b="0" dirty="0">
                          <a:sym typeface="Symbol" panose="05050102010706020507" pitchFamily="18" charset="2"/>
                        </a:rPr>
                        <a:t>=60cm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=10GHz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988884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Tl-1223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</a:t>
                      </a:r>
                      <a:r>
                        <a:rPr lang="en-US" sz="1800" baseline="-25000" dirty="0"/>
                        <a:t>c</a:t>
                      </a:r>
                      <a:r>
                        <a:rPr lang="en-US" sz="1800" dirty="0"/>
                        <a:t>=125K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T=50K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0</a:t>
                      </a:r>
                      <a:r>
                        <a:rPr lang="en-US" sz="1800" dirty="0"/>
                        <a:t>=16T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J</a:t>
                      </a:r>
                      <a:r>
                        <a:rPr lang="en-US" sz="1800" baseline="-25000" dirty="0" err="1"/>
                        <a:t>c</a:t>
                      </a:r>
                      <a:r>
                        <a:rPr lang="en-US" sz="1800" dirty="0"/>
                        <a:t>(50,16)=1x10</a:t>
                      </a:r>
                      <a:r>
                        <a:rPr lang="en-US" sz="1800" baseline="30000" dirty="0"/>
                        <a:t>10</a:t>
                      </a:r>
                      <a:r>
                        <a:rPr lang="en-US" sz="1800" dirty="0"/>
                        <a:t>Am</a:t>
                      </a:r>
                      <a:r>
                        <a:rPr lang="en-US" sz="1800" baseline="30000" dirty="0"/>
                        <a:t>-2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c2</a:t>
                      </a:r>
                      <a:r>
                        <a:rPr lang="en-US" sz="1800" dirty="0"/>
                        <a:t>(50)=80T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dirty="0">
                          <a:sym typeface="Symbol" panose="05050102010706020507" pitchFamily="18" charset="2"/>
                        </a:rPr>
                        <a:t>=80cm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=14GHz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67655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/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0000"/>
                    </a:solidFill>
                  </a:rPr>
                  <a:t>For HTS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  <a:p>
                <a:endParaRPr lang="en-GB" sz="1600" dirty="0">
                  <a:solidFill>
                    <a:srgbClr val="000000"/>
                  </a:solidFill>
                </a:endParaRPr>
              </a:p>
              <a:p>
                <a:r>
                  <a:rPr lang="en-GB" sz="1600" dirty="0">
                    <a:solidFill>
                      <a:srgbClr val="000000"/>
                    </a:solidFill>
                  </a:rPr>
                  <a:t>For Cu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blipFill>
                <a:blip r:embed="rId3"/>
                <a:stretch>
                  <a:fillRect l="-1198"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2376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524FD-710B-4644-AE7D-A5D509F3B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losses: SRF aimed at energy saving compared to NRF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B9AA8-34DE-4910-B19F-0D8D8913B9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E46BE-ACF3-421D-BA44-61671330D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0F99F-A3CE-418F-8A04-096E73198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EA1A-C1E6-44D4-A09A-B6C558896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651" b="-1"/>
          <a:stretch/>
        </p:blipFill>
        <p:spPr>
          <a:xfrm>
            <a:off x="6528454" y="855641"/>
            <a:ext cx="439047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793AE6-883F-44D7-B3ED-5BCB764DC9CD}"/>
              </a:ext>
            </a:extLst>
          </p:cNvPr>
          <p:cNvSpPr txBox="1"/>
          <p:nvPr/>
        </p:nvSpPr>
        <p:spPr>
          <a:xfrm>
            <a:off x="2160387" y="855641"/>
            <a:ext cx="2472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Carnot efficiency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761E37-BBA9-4B2F-AAE7-82402F1DAF2F}"/>
              </a:ext>
            </a:extLst>
          </p:cNvPr>
          <p:cNvSpPr txBox="1"/>
          <p:nvPr/>
        </p:nvSpPr>
        <p:spPr>
          <a:xfrm>
            <a:off x="7290030" y="855640"/>
            <a:ext cx="28673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Cryoplant efficiency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01C696-BF85-4DF0-B032-F5C00CD4A0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5758" b="-1"/>
          <a:stretch/>
        </p:blipFill>
        <p:spPr>
          <a:xfrm>
            <a:off x="1110681" y="855641"/>
            <a:ext cx="457239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40610B-C1BB-4111-82F1-CC1D90165BFE}"/>
              </a:ext>
            </a:extLst>
          </p:cNvPr>
          <p:cNvSpPr txBox="1"/>
          <p:nvPr/>
        </p:nvSpPr>
        <p:spPr>
          <a:xfrm>
            <a:off x="10680407" y="128843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30%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DC3C498-E8F3-4564-9C54-6B4DE64EB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5274"/>
              </p:ext>
            </p:extLst>
          </p:nvPr>
        </p:nvGraphicFramePr>
        <p:xfrm>
          <a:off x="2959227" y="4668332"/>
          <a:ext cx="57644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676">
                  <a:extLst>
                    <a:ext uri="{9D8B030D-6E8A-4147-A177-3AD203B41FA5}">
                      <a16:colId xmlns:a16="http://schemas.microsoft.com/office/drawing/2014/main" val="3613588398"/>
                    </a:ext>
                  </a:extLst>
                </a:gridCol>
                <a:gridCol w="1366788">
                  <a:extLst>
                    <a:ext uri="{9D8B030D-6E8A-4147-A177-3AD203B41FA5}">
                      <a16:colId xmlns:a16="http://schemas.microsoft.com/office/drawing/2014/main" val="27409843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77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13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38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20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54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4.2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230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178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1.9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920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17575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EB42AC5-29C4-490B-B207-2BCEF6D8C95E}"/>
              </a:ext>
            </a:extLst>
          </p:cNvPr>
          <p:cNvSpPr txBox="1"/>
          <p:nvPr/>
        </p:nvSpPr>
        <p:spPr>
          <a:xfrm>
            <a:off x="9292118" y="5833082"/>
            <a:ext cx="2767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Thanks to T. Koettig, CERN</a:t>
            </a:r>
          </a:p>
        </p:txBody>
      </p:sp>
    </p:spTree>
    <p:extLst>
      <p:ext uri="{BB962C8B-B14F-4D97-AF65-F5344CB8AC3E}">
        <p14:creationId xmlns:p14="http://schemas.microsoft.com/office/powerpoint/2010/main" val="16356263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40A36-3874-469F-8068-4F7036415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of Nb3Sn films up to 12 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67C88-5AFC-4742-9463-84BC0FC55B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F7F3C-B43B-4E85-8ABB-28C5FA91CE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F4E47-95AB-4022-ABF1-F094EA33A3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3F099D-187A-415C-AA02-6E9B1F5B7C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669" y="1718861"/>
            <a:ext cx="5329238" cy="36567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718505-54C8-4DCB-AD79-341BAAE5E8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9848" y="3158306"/>
            <a:ext cx="4838427" cy="29140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FF06ED-6923-4041-981A-5E3B3182A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879" y="601479"/>
            <a:ext cx="6704762" cy="11238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FC75E8-AC85-4FD2-B823-5412613707E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8931" y="715439"/>
            <a:ext cx="3764592" cy="28689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5DBC2A-1058-476F-AF13-3B19B8FF223F}"/>
              </a:ext>
            </a:extLst>
          </p:cNvPr>
          <p:cNvSpPr txBox="1"/>
          <p:nvPr/>
        </p:nvSpPr>
        <p:spPr>
          <a:xfrm>
            <a:off x="9858147" y="3316410"/>
            <a:ext cx="166185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15 GHz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7783AD-A21D-475D-B06B-4AEB02EF35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0778" y="3877411"/>
            <a:ext cx="3316590" cy="143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752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5A479B-2E16-71B9-6397-D10A7312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coating technologies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EAC415-9187-D9B6-2EBC-D95DBB156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285" y="1123576"/>
            <a:ext cx="8757426" cy="33000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4E3C92-F8D3-5F0F-B7F5-72CECE7DD09C}"/>
              </a:ext>
            </a:extLst>
          </p:cNvPr>
          <p:cNvSpPr txBox="1"/>
          <p:nvPr/>
        </p:nvSpPr>
        <p:spPr>
          <a:xfrm>
            <a:off x="1820232" y="5152586"/>
            <a:ext cx="8551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728ED2-55B6-69D1-E074-C39C6F3C4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09B09-6168-54A6-7463-0668B47A9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269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B5DDA-5C5E-4358-8469-C99658F48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INFN: </a:t>
            </a:r>
            <a:r>
              <a:rPr lang="en-US" dirty="0" err="1"/>
              <a:t>NbTi</a:t>
            </a:r>
            <a:r>
              <a:rPr lang="en-US" dirty="0"/>
              <a:t> and </a:t>
            </a:r>
            <a:r>
              <a:rPr lang="en-US" dirty="0" err="1"/>
              <a:t>NbTiN</a:t>
            </a:r>
            <a:r>
              <a:rPr lang="en-US" dirty="0"/>
              <a:t> cavities for axion searches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E8847-9357-4624-B55E-AED007591C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707D1-5DE3-4261-A048-35546BDFB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B23EB-BE86-43E8-BBFE-930C9AAB4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8AAD8A-AD73-47EB-B4AA-8E6DE91CC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48" y="614088"/>
            <a:ext cx="6680543" cy="11049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7AE0E1-C07B-4321-A80E-47C2AF6A2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54" y="2356145"/>
            <a:ext cx="3509895" cy="2498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A1EFBB-7C32-4D84-B02E-93B3A51D5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491" y="1079352"/>
            <a:ext cx="3629361" cy="4888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8DA0E4-4291-4885-9684-EE6D33B3B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2419" y="1729345"/>
            <a:ext cx="4274076" cy="39936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7FDFC1-FEAD-47E9-866D-F1B34D112E6C}"/>
              </a:ext>
            </a:extLst>
          </p:cNvPr>
          <p:cNvSpPr txBox="1"/>
          <p:nvPr/>
        </p:nvSpPr>
        <p:spPr>
          <a:xfrm>
            <a:off x="147054" y="5722970"/>
            <a:ext cx="5489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x10 improvement over copper at 4.2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218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B3654-8145-42DE-B7EC-989A4A065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@ 3.9 GHz in strong magnetic field: FNAL results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3D5C90-00D7-41C7-B3C6-FC3CD009F0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DD8DDB-50E9-42B3-93A7-3FB1EE313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FD381-DF18-40AC-842A-974D0553A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77F66-8A73-4AB3-B41D-8022E508D06F}"/>
              </a:ext>
            </a:extLst>
          </p:cNvPr>
          <p:cNvSpPr txBox="1"/>
          <p:nvPr/>
        </p:nvSpPr>
        <p:spPr>
          <a:xfrm>
            <a:off x="6239838" y="5470269"/>
            <a:ext cx="5619751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Ideally, Nb</a:t>
            </a:r>
            <a:r>
              <a:rPr lang="en-US" sz="2000" baseline="-25000" dirty="0"/>
              <a:t>3</a:t>
            </a:r>
            <a:r>
              <a:rPr lang="en-US" sz="2000" dirty="0"/>
              <a:t>Sn from </a:t>
            </a:r>
            <a:r>
              <a:rPr lang="en-US" sz="2000" dirty="0">
                <a:solidFill>
                  <a:srgbClr val="FF0000"/>
                </a:solidFill>
              </a:rPr>
              <a:t>vapor tin diffusion</a:t>
            </a:r>
            <a:r>
              <a:rPr lang="en-US" sz="2000" dirty="0"/>
              <a:t> should then be compared to Nb</a:t>
            </a:r>
            <a:r>
              <a:rPr lang="en-US" sz="2000" baseline="-25000" dirty="0"/>
              <a:t>3</a:t>
            </a:r>
            <a:r>
              <a:rPr lang="en-US" sz="2000" dirty="0"/>
              <a:t>Sn from </a:t>
            </a:r>
            <a:r>
              <a:rPr lang="en-US" sz="2000" dirty="0">
                <a:solidFill>
                  <a:srgbClr val="FF0000"/>
                </a:solidFill>
              </a:rPr>
              <a:t>sputtering</a:t>
            </a:r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F3F507-42A6-65EA-BD09-7FFF23ED02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587"/>
          <a:stretch/>
        </p:blipFill>
        <p:spPr>
          <a:xfrm>
            <a:off x="3176342" y="1196884"/>
            <a:ext cx="2297287" cy="12421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B4E96A-DDC5-FF23-89EE-9B582D7DC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11" y="1204406"/>
            <a:ext cx="2423370" cy="12421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B4B31D-8426-F864-E466-066BC4D0E9BF}"/>
              </a:ext>
            </a:extLst>
          </p:cNvPr>
          <p:cNvSpPr txBox="1"/>
          <p:nvPr/>
        </p:nvSpPr>
        <p:spPr>
          <a:xfrm>
            <a:off x="918359" y="622475"/>
            <a:ext cx="4121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Cigar-shaped cavity 3.9 GHz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2F988E10-032B-C77F-143B-3CA195536A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468"/>
          <a:stretch/>
        </p:blipFill>
        <p:spPr>
          <a:xfrm>
            <a:off x="746713" y="3284401"/>
            <a:ext cx="4195385" cy="23412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BC79FD-9B1A-1D4D-ACF1-50975B8DBE4E}"/>
              </a:ext>
            </a:extLst>
          </p:cNvPr>
          <p:cNvSpPr txBox="1"/>
          <p:nvPr/>
        </p:nvSpPr>
        <p:spPr>
          <a:xfrm>
            <a:off x="1187588" y="2755127"/>
            <a:ext cx="336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1-cell ILC type 3.9 GHz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8F327A-9650-6EE7-6355-3642490309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2036" y="1138219"/>
            <a:ext cx="5667553" cy="40563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15C9A0-B7B3-ABDA-1AE2-0168F8BA3662}"/>
              </a:ext>
            </a:extLst>
          </p:cNvPr>
          <p:cNvSpPr txBox="1"/>
          <p:nvPr/>
        </p:nvSpPr>
        <p:spPr>
          <a:xfrm>
            <a:off x="646230" y="5824212"/>
            <a:ext cx="3194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S. Posen et al. </a:t>
            </a:r>
            <a:r>
              <a:rPr lang="en-US" sz="1600" dirty="0" err="1">
                <a:solidFill>
                  <a:srgbClr val="000000"/>
                </a:solidFill>
              </a:rPr>
              <a:t>ArXiv</a:t>
            </a:r>
            <a:r>
              <a:rPr lang="en-US" sz="1600" dirty="0">
                <a:solidFill>
                  <a:srgbClr val="000000"/>
                </a:solidFill>
              </a:rPr>
              <a:t> 2201.10733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779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B74F2-093C-9D00-4C2F-280588FF0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NbTi</a:t>
            </a:r>
            <a:r>
              <a:rPr lang="en-US" dirty="0"/>
              <a:t> / </a:t>
            </a:r>
            <a:r>
              <a:rPr lang="en-US" dirty="0" err="1"/>
              <a:t>NbTiN</a:t>
            </a:r>
            <a:r>
              <a:rPr lang="en-US" dirty="0"/>
              <a:t> and Nb</a:t>
            </a:r>
            <a:r>
              <a:rPr lang="en-US" baseline="-25000" dirty="0"/>
              <a:t>3</a:t>
            </a:r>
            <a:r>
              <a:rPr lang="en-US" dirty="0"/>
              <a:t>Sn at high RF field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219A45-04FF-9D4B-64C9-6A0F30205C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724A7-9B5D-04E9-66F0-867BE3C22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CB926-8893-AB86-25C4-7769C9653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C9F1ED-D998-5B18-1440-BEA9B5D8A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74" y="1766126"/>
            <a:ext cx="3621125" cy="30875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BD1F99-8C73-451D-878E-B8992BF2989B}"/>
              </a:ext>
            </a:extLst>
          </p:cNvPr>
          <p:cNvSpPr txBox="1"/>
          <p:nvPr/>
        </p:nvSpPr>
        <p:spPr>
          <a:xfrm>
            <a:off x="1385027" y="1366016"/>
            <a:ext cx="1815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NbTi</a:t>
            </a:r>
            <a:r>
              <a:rPr lang="en-US" sz="2000" dirty="0">
                <a:solidFill>
                  <a:srgbClr val="000000"/>
                </a:solidFill>
              </a:rPr>
              <a:t> 500 MHz</a:t>
            </a: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76205A-C87A-838E-399D-7F8A7DDFB1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8662" y="1879595"/>
            <a:ext cx="3621125" cy="28862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846C5B-6247-CF62-D453-AD1C4AA7089D}"/>
              </a:ext>
            </a:extLst>
          </p:cNvPr>
          <p:cNvSpPr txBox="1"/>
          <p:nvPr/>
        </p:nvSpPr>
        <p:spPr>
          <a:xfrm>
            <a:off x="4343756" y="1334599"/>
            <a:ext cx="2739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NbTiN</a:t>
            </a:r>
            <a:r>
              <a:rPr lang="en-US" sz="2000" dirty="0">
                <a:solidFill>
                  <a:srgbClr val="000000"/>
                </a:solidFill>
              </a:rPr>
              <a:t> 500 MHz, 4.2 K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DE424-A35F-0E54-8F1D-ECBEF82D0062}"/>
              </a:ext>
            </a:extLst>
          </p:cNvPr>
          <p:cNvSpPr txBox="1"/>
          <p:nvPr/>
        </p:nvSpPr>
        <p:spPr>
          <a:xfrm>
            <a:off x="2533805" y="5044964"/>
            <a:ext cx="3619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S. Calatroni et al., Proc of the SRF 91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3791E4-A7B0-8920-C994-28205FB78F8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1598" y="1736534"/>
            <a:ext cx="4148402" cy="32087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DEB528-178A-C9D0-9F12-7D5E68C14CF0}"/>
              </a:ext>
            </a:extLst>
          </p:cNvPr>
          <p:cNvSpPr txBox="1"/>
          <p:nvPr/>
        </p:nvSpPr>
        <p:spPr>
          <a:xfrm>
            <a:off x="8639379" y="5044964"/>
            <a:ext cx="3243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S. Posen – FNAL (TTC 2019 talk)</a:t>
            </a:r>
          </a:p>
        </p:txBody>
      </p:sp>
    </p:spTree>
    <p:extLst>
      <p:ext uri="{BB962C8B-B14F-4D97-AF65-F5344CB8AC3E}">
        <p14:creationId xmlns:p14="http://schemas.microsoft.com/office/powerpoint/2010/main" val="3768469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3F33-2048-2E6B-ED1D-2941877A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B9B20-3FB5-5454-0864-847868EDE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HTS cavities in a strong magnetic field</a:t>
            </a:r>
          </a:p>
          <a:p>
            <a:r>
              <a:rPr lang="en-US" dirty="0"/>
              <a:t>HTS cavities at high-gradient</a:t>
            </a:r>
          </a:p>
          <a:p>
            <a:r>
              <a:rPr lang="en-US" dirty="0"/>
              <a:t>HTS cavities in both strong field and high-gradient</a:t>
            </a:r>
          </a:p>
          <a:p>
            <a:r>
              <a:rPr lang="en-US" dirty="0"/>
              <a:t>Future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786D2-C063-FFB3-1950-9DE31FFCF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4E09F-F142-A59E-5CFB-ABD7D5F35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CEBE2-ACE9-8E97-855D-3BDB13B7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47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case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SRF accelerator cavities are made of niobium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of </a:t>
            </a:r>
            <a:r>
              <a:rPr lang="en-US" dirty="0">
                <a:solidFill>
                  <a:srgbClr val="FF0000"/>
                </a:solidFill>
              </a:rPr>
              <a:t>external magnetic field </a:t>
            </a:r>
            <a:r>
              <a:rPr lang="en-US" dirty="0"/>
              <a:t>on SRF accelerating cavities is mostly due to </a:t>
            </a:r>
            <a:r>
              <a:rPr lang="en-US" dirty="0">
                <a:solidFill>
                  <a:srgbClr val="FF0000"/>
                </a:solidFill>
              </a:rPr>
              <a:t>flux pinning</a:t>
            </a:r>
            <a:r>
              <a:rPr lang="en-US" dirty="0"/>
              <a:t>, weak pinning in bulk Nb and strong in Nb/Cu</a:t>
            </a:r>
          </a:p>
          <a:p>
            <a:r>
              <a:rPr lang="en-US" dirty="0">
                <a:solidFill>
                  <a:srgbClr val="FF0000"/>
                </a:solidFill>
              </a:rPr>
              <a:t>Niobium</a:t>
            </a:r>
            <a:r>
              <a:rPr lang="en-US" dirty="0"/>
              <a:t> critical field </a:t>
            </a:r>
            <a:r>
              <a:rPr lang="en-US" dirty="0" err="1">
                <a:solidFill>
                  <a:srgbClr val="FF0000"/>
                </a:solidFill>
              </a:rPr>
              <a:t>H</a:t>
            </a:r>
            <a:r>
              <a:rPr lang="en-US" baseline="-25000" dirty="0" err="1">
                <a:solidFill>
                  <a:srgbClr val="FF0000"/>
                </a:solidFill>
              </a:rPr>
              <a:t>c2</a:t>
            </a:r>
            <a:r>
              <a:rPr lang="en-US" dirty="0">
                <a:solidFill>
                  <a:srgbClr val="FF0000"/>
                </a:solidFill>
              </a:rPr>
              <a:t> &lt; 1 T</a:t>
            </a:r>
            <a:r>
              <a:rPr lang="en-US" dirty="0"/>
              <a:t>, superconductivity is lost at higher fields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00" y="2114549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875899" y="3570973"/>
            <a:ext cx="484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 magnetic shielding needed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517927" y="3567850"/>
            <a:ext cx="4604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or no magnetic shielding</a:t>
            </a:r>
            <a:endParaRPr lang="en-GB" dirty="0"/>
          </a:p>
        </p:txBody>
      </p:sp>
      <p:pic>
        <p:nvPicPr>
          <p:cNvPr id="15" name="Picture 14" descr="A picture containing indoor, close, silver&#10;&#10;Description automatically generated">
            <a:extLst>
              <a:ext uri="{FF2B5EF4-FFF2-40B4-BE49-F238E27FC236}">
                <a16:creationId xmlns:a16="http://schemas.microsoft.com/office/drawing/2014/main" id="{F9DDD10A-AFB3-4C90-BDB5-BA91B0923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04" r="4634"/>
          <a:stretch/>
        </p:blipFill>
        <p:spPr>
          <a:xfrm>
            <a:off x="7603958" y="1544053"/>
            <a:ext cx="2598821" cy="20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21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theory background: </a:t>
            </a:r>
            <a:r>
              <a:rPr lang="en-GB" dirty="0" err="1"/>
              <a:t>fluxon</a:t>
            </a:r>
            <a:r>
              <a:rPr lang="en-GB" dirty="0"/>
              <a:t> motion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30156" y="749107"/>
            <a:ext cx="4057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motion of the </a:t>
            </a:r>
            <a:r>
              <a:rPr lang="en-GB" sz="1600" dirty="0">
                <a:solidFill>
                  <a:srgbClr val="FF0000"/>
                </a:solidFill>
              </a:rPr>
              <a:t>rigid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fluxon lattice behaves as a </a:t>
            </a:r>
            <a:r>
              <a:rPr lang="en-GB" sz="1600" dirty="0">
                <a:solidFill>
                  <a:srgbClr val="FF0000"/>
                </a:solidFill>
              </a:rPr>
              <a:t>harmonic damped oscillator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(neglecting thermal creep)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354612"/>
              </p:ext>
            </p:extLst>
          </p:nvPr>
        </p:nvGraphicFramePr>
        <p:xfrm>
          <a:off x="7148742" y="1837675"/>
          <a:ext cx="2953198" cy="49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241195" progId="Equation.DSMT4">
                  <p:embed/>
                </p:oleObj>
              </mc:Choice>
              <mc:Fallback>
                <p:oleObj name="Equation" r:id="rId2" imgW="1269449" imgH="241195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8742" y="1837675"/>
                        <a:ext cx="2953198" cy="49031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1963937"/>
              </p:ext>
            </p:extLst>
          </p:nvPr>
        </p:nvGraphicFramePr>
        <p:xfrm>
          <a:off x="6799319" y="3783831"/>
          <a:ext cx="103632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700" imgH="431800" progId="Equation.3">
                  <p:embed/>
                </p:oleObj>
              </mc:Choice>
              <mc:Fallback>
                <p:oleObj name="Equation" r:id="rId4" imgW="647700" imgH="43180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319" y="3783831"/>
                        <a:ext cx="1036320" cy="690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506163"/>
              </p:ext>
            </p:extLst>
          </p:nvPr>
        </p:nvGraphicFramePr>
        <p:xfrm>
          <a:off x="8185948" y="3783211"/>
          <a:ext cx="1178496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560" imgH="393480" progId="Equation.DSMT4">
                  <p:embed/>
                </p:oleObj>
              </mc:Choice>
              <mc:Fallback>
                <p:oleObj name="Equation" r:id="rId6" imgW="736560" imgH="393480" progId="Equation.DSMT4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5948" y="3783211"/>
                        <a:ext cx="1178496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130358"/>
              </p:ext>
            </p:extLst>
          </p:nvPr>
        </p:nvGraphicFramePr>
        <p:xfrm>
          <a:off x="9693348" y="3741310"/>
          <a:ext cx="751840" cy="67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9900" imgH="419100" progId="Equation.3">
                  <p:embed/>
                </p:oleObj>
              </mc:Choice>
              <mc:Fallback>
                <p:oleObj name="Equation" r:id="rId8" imgW="469900" imgH="419100" progId="Equation.3">
                  <p:embed/>
                  <p:pic>
                    <p:nvPicPr>
                      <p:cNvPr id="45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3348" y="3741310"/>
                        <a:ext cx="751840" cy="67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5961614" y="4616961"/>
            <a:ext cx="2577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“</a:t>
            </a:r>
            <a:r>
              <a:rPr lang="en-GB" sz="1600" dirty="0" err="1">
                <a:solidFill>
                  <a:srgbClr val="FF0000"/>
                </a:solidFill>
              </a:rPr>
              <a:t>depinning</a:t>
            </a:r>
            <a:r>
              <a:rPr lang="en-GB" sz="1600" dirty="0">
                <a:solidFill>
                  <a:srgbClr val="FF0000"/>
                </a:solidFill>
              </a:rPr>
              <a:t> frequency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24705"/>
              </p:ext>
            </p:extLst>
          </p:nvPr>
        </p:nvGraphicFramePr>
        <p:xfrm>
          <a:off x="5735226" y="5057354"/>
          <a:ext cx="3208289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44440" imgH="507960" progId="Equation.DSMT4">
                  <p:embed/>
                </p:oleObj>
              </mc:Choice>
              <mc:Fallback>
                <p:oleObj name="Equation" r:id="rId10" imgW="2044440" imgH="507960" progId="Equation.DSMT4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226" y="5057354"/>
                        <a:ext cx="3208289" cy="7968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7"/>
          <p:cNvSpPr/>
          <p:nvPr/>
        </p:nvSpPr>
        <p:spPr>
          <a:xfrm>
            <a:off x="61547" y="5384506"/>
            <a:ext cx="52025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chemeClr val="accent6"/>
                </a:solidFill>
              </a:rPr>
              <a:t>Gittleman</a:t>
            </a:r>
            <a:r>
              <a:rPr lang="en-GB" sz="1100" dirty="0">
                <a:solidFill>
                  <a:schemeClr val="accent6"/>
                </a:solidFill>
              </a:rPr>
              <a:t> and Rosenblum: Phys Rev. Lett. 16, 734 (1966)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Calatroni and Vaglio, IEEE Trans. Appl. </a:t>
            </a:r>
            <a:r>
              <a:rPr lang="en-GB" sz="1100" dirty="0" err="1">
                <a:solidFill>
                  <a:schemeClr val="accent6"/>
                </a:solidFill>
              </a:rPr>
              <a:t>Supercond</a:t>
            </a:r>
            <a:r>
              <a:rPr lang="en-GB" sz="1100" dirty="0">
                <a:solidFill>
                  <a:schemeClr val="accent6"/>
                </a:solidFill>
              </a:rPr>
              <a:t>. 27 (2017) 3500506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Coffey, Clem PRL 67, 386 (1991)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Brandt PRL 67 2219 (1991) 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Silva et al, PRB 78, 094503 (2008)</a:t>
            </a:r>
          </a:p>
          <a:p>
            <a:endParaRPr lang="en-GB" sz="1100" dirty="0">
              <a:solidFill>
                <a:schemeClr val="accent6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A33B18-6666-472C-A826-7D3126E6D43B}"/>
              </a:ext>
            </a:extLst>
          </p:cNvPr>
          <p:cNvGrpSpPr>
            <a:grpSpLocks noChangeAspect="1"/>
          </p:cNvGrpSpPr>
          <p:nvPr/>
        </p:nvGrpSpPr>
        <p:grpSpPr>
          <a:xfrm>
            <a:off x="1030792" y="835441"/>
            <a:ext cx="2478828" cy="2297943"/>
            <a:chOff x="3884137" y="1343258"/>
            <a:chExt cx="2899503" cy="26879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84137" y="1343258"/>
              <a:ext cx="2899503" cy="2687920"/>
            </a:xfrm>
            <a:prstGeom prst="rect">
              <a:avLst/>
            </a:prstGeom>
          </p:spPr>
        </p:pic>
        <p:cxnSp>
          <p:nvCxnSpPr>
            <p:cNvPr id="58" name="Connettore 2 10">
              <a:extLst>
                <a:ext uri="{FF2B5EF4-FFF2-40B4-BE49-F238E27FC236}">
                  <a16:creationId xmlns:a16="http://schemas.microsoft.com/office/drawing/2014/main" id="{C6EEE543-9CC3-4339-AACA-A3BA493EFF4D}"/>
                </a:ext>
              </a:extLst>
            </p:cNvPr>
            <p:cNvCxnSpPr>
              <a:cxnSpLocks/>
            </p:cNvCxnSpPr>
            <p:nvPr/>
          </p:nvCxnSpPr>
          <p:spPr>
            <a:xfrm>
              <a:off x="4871914" y="2303551"/>
              <a:ext cx="209163" cy="72894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59" name="CasellaDiTesto 15">
              <a:extLst>
                <a:ext uri="{FF2B5EF4-FFF2-40B4-BE49-F238E27FC236}">
                  <a16:creationId xmlns:a16="http://schemas.microsoft.com/office/drawing/2014/main" id="{F2D9CD54-85FF-4A56-AEFD-EF2B37FF5657}"/>
                </a:ext>
              </a:extLst>
            </p:cNvPr>
            <p:cNvSpPr txBox="1"/>
            <p:nvPr/>
          </p:nvSpPr>
          <p:spPr>
            <a:xfrm>
              <a:off x="4554849" y="249180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i="1" dirty="0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d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50916E-8425-4990-9087-54D05A0B62F5}"/>
              </a:ext>
            </a:extLst>
          </p:cNvPr>
          <p:cNvGrpSpPr/>
          <p:nvPr/>
        </p:nvGrpSpPr>
        <p:grpSpPr>
          <a:xfrm>
            <a:off x="991223" y="3154277"/>
            <a:ext cx="2260164" cy="2061950"/>
            <a:chOff x="836366" y="3500651"/>
            <a:chExt cx="2260164" cy="2061950"/>
          </a:xfrm>
        </p:grpSpPr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0F1EAF97-DA6D-469F-A985-5131D54100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0" t="55010" r="25221"/>
            <a:stretch/>
          </p:blipFill>
          <p:spPr bwMode="auto">
            <a:xfrm>
              <a:off x="836366" y="3500651"/>
              <a:ext cx="2260164" cy="20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50C9CE-8C32-44FA-8FEC-D641A22154CA}"/>
                </a:ext>
              </a:extLst>
            </p:cNvPr>
            <p:cNvCxnSpPr/>
            <p:nvPr/>
          </p:nvCxnSpPr>
          <p:spPr>
            <a:xfrm>
              <a:off x="1303612" y="5001968"/>
              <a:ext cx="1328527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1C7A887B-4A99-4699-A04E-BEADF6DC854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8484378"/>
                </p:ext>
              </p:extLst>
            </p:nvPr>
          </p:nvGraphicFramePr>
          <p:xfrm>
            <a:off x="1781501" y="4965283"/>
            <a:ext cx="392293" cy="4384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215640" imgH="241200" progId="Equation.DSMT4">
                    <p:embed/>
                  </p:oleObj>
                </mc:Choice>
                <mc:Fallback>
                  <p:oleObj name="Equation" r:id="rId14" imgW="215640" imgH="241200" progId="Equation.DSMT4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1C7A887B-4A99-4699-A04E-BEADF6DC854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781501" y="4965283"/>
                          <a:ext cx="392293" cy="4384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C97C24E-7A4D-48AC-B458-0B0FFF0C9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0074" y="440298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5F6C951-8C08-483E-ACA8-4C77153CA3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7875" y="4414738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5DEE6B1-6C77-4C89-ADC0-BF36FFEAE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676" y="440634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Grafic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76041"/>
              </p:ext>
            </p:extLst>
          </p:nvPr>
        </p:nvGraphicFramePr>
        <p:xfrm>
          <a:off x="7231309" y="2396497"/>
          <a:ext cx="3389175" cy="141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4" name="Ovale 1"/>
          <p:cNvSpPr/>
          <p:nvPr/>
        </p:nvSpPr>
        <p:spPr>
          <a:xfrm>
            <a:off x="8529452" y="3312026"/>
            <a:ext cx="117662" cy="11766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e 1">
            <a:extLst>
              <a:ext uri="{FF2B5EF4-FFF2-40B4-BE49-F238E27FC236}">
                <a16:creationId xmlns:a16="http://schemas.microsoft.com/office/drawing/2014/main" id="{CF2D356C-3A85-459B-A0C6-EF91ED05D02C}"/>
              </a:ext>
            </a:extLst>
          </p:cNvPr>
          <p:cNvSpPr/>
          <p:nvPr/>
        </p:nvSpPr>
        <p:spPr>
          <a:xfrm>
            <a:off x="8647114" y="3194363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Ovale 1">
            <a:extLst>
              <a:ext uri="{FF2B5EF4-FFF2-40B4-BE49-F238E27FC236}">
                <a16:creationId xmlns:a16="http://schemas.microsoft.com/office/drawing/2014/main" id="{7D113FD9-9F0C-44B0-B918-8A5E2ECEDA93}"/>
              </a:ext>
            </a:extLst>
          </p:cNvPr>
          <p:cNvSpPr/>
          <p:nvPr/>
        </p:nvSpPr>
        <p:spPr>
          <a:xfrm>
            <a:off x="8420574" y="3187964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48EBE2D-3F8E-40A5-8453-4BD0283CA9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647722"/>
              </p:ext>
            </p:extLst>
          </p:nvPr>
        </p:nvGraphicFramePr>
        <p:xfrm>
          <a:off x="746531" y="2186652"/>
          <a:ext cx="646578" cy="510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09885" imgH="481697" progId="Equation.DSMT4">
                  <p:embed/>
                </p:oleObj>
              </mc:Choice>
              <mc:Fallback>
                <p:oleObj name="Equation" r:id="rId17" imgW="609885" imgH="48169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46531" y="2186652"/>
                        <a:ext cx="646578" cy="510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322178D-2837-43FD-82FF-F8D0A8799375}"/>
              </a:ext>
            </a:extLst>
          </p:cNvPr>
          <p:cNvSpPr txBox="1"/>
          <p:nvPr/>
        </p:nvSpPr>
        <p:spPr>
          <a:xfrm>
            <a:off x="3976713" y="2797397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Pinning centers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28B7AA-BCFB-4554-B819-EBE518928E65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5573625" y="2966674"/>
            <a:ext cx="2880057" cy="403187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D38A0E5-D90D-4614-853F-5320AC569E95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723183" y="2966674"/>
            <a:ext cx="1253530" cy="52421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0B32663-A438-4D21-8FBB-5708A7F46AF7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2786996" y="1984412"/>
            <a:ext cx="1189717" cy="982262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DD8BBEB-16FC-4193-9D82-230CAA918A73}"/>
              </a:ext>
            </a:extLst>
          </p:cNvPr>
          <p:cNvSpPr txBox="1"/>
          <p:nvPr/>
        </p:nvSpPr>
        <p:spPr>
          <a:xfrm>
            <a:off x="3311367" y="3430704"/>
            <a:ext cx="242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B field is normal to surface: worst case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8687E6F3-0A71-4DA1-916B-97CFB8EE30CF}"/>
              </a:ext>
            </a:extLst>
          </p:cNvPr>
          <p:cNvSpPr/>
          <p:nvPr/>
        </p:nvSpPr>
        <p:spPr>
          <a:xfrm>
            <a:off x="8313929" y="3133717"/>
            <a:ext cx="526617" cy="467879"/>
          </a:xfrm>
          <a:prstGeom prst="arc">
            <a:avLst>
              <a:gd name="adj1" fmla="val 21518474"/>
              <a:gd name="adj2" fmla="val 10542047"/>
            </a:avLst>
          </a:prstGeom>
          <a:ln w="38100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1FA3A1A-D94E-461A-B618-2F4735FD70A5}"/>
              </a:ext>
            </a:extLst>
          </p:cNvPr>
          <p:cNvCxnSpPr/>
          <p:nvPr/>
        </p:nvCxnSpPr>
        <p:spPr>
          <a:xfrm flipH="1">
            <a:off x="3251387" y="4051192"/>
            <a:ext cx="1396181" cy="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1F60BAD-D655-4510-A7FD-A97D9374B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826246"/>
              </p:ext>
            </p:extLst>
          </p:nvPr>
        </p:nvGraphicFramePr>
        <p:xfrm>
          <a:off x="9669681" y="5057354"/>
          <a:ext cx="1792990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028520" imgH="457200" progId="Equation.DSMT4">
                  <p:embed/>
                </p:oleObj>
              </mc:Choice>
              <mc:Fallback>
                <p:oleObj name="Equation" r:id="rId19" imgW="10285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669681" y="5057354"/>
                        <a:ext cx="1792990" cy="796884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D1D3E4C-D55C-BDA0-8147-F897C1D82F63}"/>
              </a:ext>
            </a:extLst>
          </p:cNvPr>
          <p:cNvSpPr txBox="1"/>
          <p:nvPr/>
        </p:nvSpPr>
        <p:spPr>
          <a:xfrm>
            <a:off x="9572548" y="4590177"/>
            <a:ext cx="188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Surface resistance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3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DDB0C38-CADD-417F-845B-47919102F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516" y="550613"/>
            <a:ext cx="7551173" cy="5486398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115145" y="6010625"/>
            <a:ext cx="712139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415966" y="1055535"/>
            <a:ext cx="32598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may vary of orders of magnitude.</a:t>
            </a:r>
          </a:p>
          <a:p>
            <a:r>
              <a:rPr lang="en-US" sz="2000" dirty="0"/>
              <a:t>H</a:t>
            </a:r>
            <a:r>
              <a:rPr lang="en-US" sz="2000" baseline="-25000" dirty="0"/>
              <a:t>c2</a:t>
            </a:r>
            <a:r>
              <a:rPr lang="en-US" sz="2000" dirty="0"/>
              <a:t> has much smaller variation.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YBCO most promising candidate</a:t>
            </a:r>
          </a:p>
          <a:p>
            <a:endParaRPr lang="en-US" sz="2000" dirty="0"/>
          </a:p>
          <a:p>
            <a:r>
              <a:rPr lang="en-US" sz="2000" dirty="0" err="1"/>
              <a:t>NbTi</a:t>
            </a:r>
            <a:r>
              <a:rPr lang="en-US" sz="2000" dirty="0"/>
              <a:t> – </a:t>
            </a:r>
            <a:r>
              <a:rPr lang="en-US" sz="2000" dirty="0" err="1"/>
              <a:t>NbTiN</a:t>
            </a:r>
            <a:r>
              <a:rPr lang="en-US" sz="2000" dirty="0"/>
              <a:t> possible candidates at B &lt; 10T</a:t>
            </a:r>
          </a:p>
          <a:p>
            <a:endParaRPr lang="en-US" sz="2000" dirty="0"/>
          </a:p>
          <a:p>
            <a:r>
              <a:rPr lang="en-US" sz="2000" dirty="0"/>
              <a:t>Nb</a:t>
            </a:r>
            <a:r>
              <a:rPr lang="en-US" sz="2000" baseline="-25000" dirty="0"/>
              <a:t>3</a:t>
            </a:r>
            <a:r>
              <a:rPr lang="en-US" sz="2000" dirty="0"/>
              <a:t>Sn for B &lt; 15 T</a:t>
            </a:r>
          </a:p>
          <a:p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274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RF performance (UPC - ICMAB)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24666" y="801612"/>
            <a:ext cx="3903967" cy="240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4A1346-4B90-4354-AD51-B85F13199798}"/>
              </a:ext>
            </a:extLst>
          </p:cNvPr>
          <p:cNvSpPr txBox="1"/>
          <p:nvPr/>
        </p:nvSpPr>
        <p:spPr>
          <a:xfrm>
            <a:off x="2" y="3571687"/>
            <a:ext cx="6419829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In house developed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8.05 GHz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cavity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resonator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compatible with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25mm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bore  9 T magnet at ICMAB</a:t>
            </a:r>
          </a:p>
        </p:txBody>
      </p:sp>
      <p:sp>
        <p:nvSpPr>
          <p:cNvPr id="18" name="4 CuadroTexto">
            <a:extLst>
              <a:ext uri="{FF2B5EF4-FFF2-40B4-BE49-F238E27FC236}">
                <a16:creationId xmlns:a16="http://schemas.microsoft.com/office/drawing/2014/main" id="{41962EE0-450E-4806-AC81-8052C23E825F}"/>
              </a:ext>
            </a:extLst>
          </p:cNvPr>
          <p:cNvSpPr txBox="1"/>
          <p:nvPr/>
        </p:nvSpPr>
        <p:spPr>
          <a:xfrm>
            <a:off x="12334" y="4670087"/>
            <a:ext cx="639516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REBCO CCs outperform Cu </a:t>
            </a:r>
            <a:r>
              <a:rPr lang="en-US" sz="2133" b="1" dirty="0">
                <a:solidFill>
                  <a:srgbClr val="002060"/>
                </a:solidFill>
                <a:cs typeface="Arial" pitchFamily="34" charset="0"/>
              </a:rPr>
              <a:t>at 50K and up to </a:t>
            </a:r>
            <a:r>
              <a:rPr lang="en-US" sz="2133" b="1" dirty="0" err="1">
                <a:solidFill>
                  <a:srgbClr val="002060"/>
                </a:solidFill>
                <a:cs typeface="Arial" pitchFamily="34" charset="0"/>
              </a:rPr>
              <a:t>9T</a:t>
            </a:r>
            <a:endParaRPr lang="en-US" sz="2133" b="1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r>
              <a:rPr lang="en-US" sz="2133" b="1" i="1" dirty="0">
                <a:solidFill>
                  <a:srgbClr val="C00000"/>
                </a:solidFill>
                <a:cs typeface="Arial" pitchFamily="34" charset="0"/>
              </a:rPr>
              <a:t>R</a:t>
            </a:r>
            <a:r>
              <a:rPr lang="en-US" sz="2133" b="1" baseline="-25000" dirty="0">
                <a:solidFill>
                  <a:srgbClr val="C00000"/>
                </a:solidFill>
                <a:cs typeface="Arial" pitchFamily="34" charset="0"/>
              </a:rPr>
              <a:t>S</a:t>
            </a:r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 is microstructure dependent</a:t>
            </a:r>
          </a:p>
        </p:txBody>
      </p:sp>
      <p:pic>
        <p:nvPicPr>
          <p:cNvPr id="19" name="Picture 2" descr="C:\Users\pkrkotic\OneDrive\Thesis\magnetis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19" y="801613"/>
            <a:ext cx="3227711" cy="66902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pkrkotic\OneDrive\Thesis\elektris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20" y="1470633"/>
            <a:ext cx="3227709" cy="173098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B79496-1E29-47F5-B2BC-7CC6DB72D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6086" y="775236"/>
            <a:ext cx="4843532" cy="45538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181F751-14ED-4D53-8DFA-07B9C15F1C7F}"/>
              </a:ext>
            </a:extLst>
          </p:cNvPr>
          <p:cNvSpPr txBox="1"/>
          <p:nvPr/>
        </p:nvSpPr>
        <p:spPr>
          <a:xfrm>
            <a:off x="246721" y="5820692"/>
            <a:ext cx="368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Puig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32, 094006 (2019)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B6EE1A-5D66-469B-9163-AF7E84B2F65A}"/>
              </a:ext>
            </a:extLst>
          </p:cNvPr>
          <p:cNvSpPr txBox="1"/>
          <p:nvPr/>
        </p:nvSpPr>
        <p:spPr>
          <a:xfrm>
            <a:off x="7480238" y="5497526"/>
            <a:ext cx="4336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Surface currents equivalent to 0.1 MV/m of a typical accelerating cavity</a:t>
            </a:r>
          </a:p>
        </p:txBody>
      </p:sp>
      <p:pic>
        <p:nvPicPr>
          <p:cNvPr id="8" name="Picture 7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1139323B-27D2-BAD0-6783-FD943CFC7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974" y="5496841"/>
            <a:ext cx="19050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05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A454D-78CE-C334-0D8C-7E7F571E6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coated conductor soldering and delamination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BA9018-76AC-7D82-423E-9AAFDED9CD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20.6.2023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43EEE-2E5C-B7B4-033E-B27CEFED5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¦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FD983-CF11-5859-77FB-8E7DF6C72D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3" name="Group 145">
            <a:extLst>
              <a:ext uri="{FF2B5EF4-FFF2-40B4-BE49-F238E27FC236}">
                <a16:creationId xmlns:a16="http://schemas.microsoft.com/office/drawing/2014/main" id="{AC6D5A30-BF9C-7AAB-684E-DA2C9E6224F0}"/>
              </a:ext>
            </a:extLst>
          </p:cNvPr>
          <p:cNvGrpSpPr/>
          <p:nvPr/>
        </p:nvGrpSpPr>
        <p:grpSpPr>
          <a:xfrm>
            <a:off x="548070" y="3235939"/>
            <a:ext cx="2286000" cy="1193484"/>
            <a:chOff x="3268799" y="1592703"/>
            <a:chExt cx="3213851" cy="1520265"/>
          </a:xfrm>
        </p:grpSpPr>
        <p:sp>
          <p:nvSpPr>
            <p:cNvPr id="34" name="Rectangle: Rounded Corners 146">
              <a:extLst>
                <a:ext uri="{FF2B5EF4-FFF2-40B4-BE49-F238E27FC236}">
                  <a16:creationId xmlns:a16="http://schemas.microsoft.com/office/drawing/2014/main" id="{E29C0D05-89AB-967B-956E-AED96E4CDCBC}"/>
                </a:ext>
              </a:extLst>
            </p:cNvPr>
            <p:cNvSpPr/>
            <p:nvPr/>
          </p:nvSpPr>
          <p:spPr>
            <a:xfrm>
              <a:off x="3268799" y="1592703"/>
              <a:ext cx="3213851" cy="1450496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35" name="Group 147">
              <a:extLst>
                <a:ext uri="{FF2B5EF4-FFF2-40B4-BE49-F238E27FC236}">
                  <a16:creationId xmlns:a16="http://schemas.microsoft.com/office/drawing/2014/main" id="{161657EA-2561-42C0-4B1F-62C8BB3A753E}"/>
                </a:ext>
              </a:extLst>
            </p:cNvPr>
            <p:cNvGrpSpPr/>
            <p:nvPr/>
          </p:nvGrpSpPr>
          <p:grpSpPr>
            <a:xfrm>
              <a:off x="3441497" y="1744062"/>
              <a:ext cx="2886078" cy="1105435"/>
              <a:chOff x="5156949" y="3095451"/>
              <a:chExt cx="2886078" cy="1105435"/>
            </a:xfrm>
          </p:grpSpPr>
          <p:sp>
            <p:nvSpPr>
              <p:cNvPr id="37" name="Rectangle 149">
                <a:extLst>
                  <a:ext uri="{FF2B5EF4-FFF2-40B4-BE49-F238E27FC236}">
                    <a16:creationId xmlns:a16="http://schemas.microsoft.com/office/drawing/2014/main" id="{961D6EBF-7074-3102-D8B6-AADB78B2B45D}"/>
                  </a:ext>
                </a:extLst>
              </p:cNvPr>
              <p:cNvSpPr/>
              <p:nvPr/>
            </p:nvSpPr>
            <p:spPr>
              <a:xfrm>
                <a:off x="5156949" y="4006456"/>
                <a:ext cx="2886074" cy="19443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38" name="Rectangle 150">
                <a:extLst>
                  <a:ext uri="{FF2B5EF4-FFF2-40B4-BE49-F238E27FC236}">
                    <a16:creationId xmlns:a16="http://schemas.microsoft.com/office/drawing/2014/main" id="{7457F0F8-50C0-3080-1D19-4114201E035A}"/>
                  </a:ext>
                </a:extLst>
              </p:cNvPr>
              <p:cNvSpPr/>
              <p:nvPr/>
            </p:nvSpPr>
            <p:spPr>
              <a:xfrm>
                <a:off x="5156949" y="3597945"/>
                <a:ext cx="2886074" cy="423486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39" name="Rectangle 151">
                <a:extLst>
                  <a:ext uri="{FF2B5EF4-FFF2-40B4-BE49-F238E27FC236}">
                    <a16:creationId xmlns:a16="http://schemas.microsoft.com/office/drawing/2014/main" id="{B3503A52-69D8-BFA4-DCAA-179A644C7D74}"/>
                  </a:ext>
                </a:extLst>
              </p:cNvPr>
              <p:cNvSpPr/>
              <p:nvPr/>
            </p:nvSpPr>
            <p:spPr>
              <a:xfrm>
                <a:off x="5156953" y="3442266"/>
                <a:ext cx="2886074" cy="162298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40" name="Rectangle 152">
                <a:extLst>
                  <a:ext uri="{FF2B5EF4-FFF2-40B4-BE49-F238E27FC236}">
                    <a16:creationId xmlns:a16="http://schemas.microsoft.com/office/drawing/2014/main" id="{844F6C60-75B5-21CE-3596-72D752AEC81A}"/>
                  </a:ext>
                </a:extLst>
              </p:cNvPr>
              <p:cNvSpPr/>
              <p:nvPr/>
            </p:nvSpPr>
            <p:spPr>
              <a:xfrm>
                <a:off x="5156949" y="3095451"/>
                <a:ext cx="2886074" cy="17965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41" name="Rectangle 153">
                <a:extLst>
                  <a:ext uri="{FF2B5EF4-FFF2-40B4-BE49-F238E27FC236}">
                    <a16:creationId xmlns:a16="http://schemas.microsoft.com/office/drawing/2014/main" id="{4DB2338D-60E4-74FC-91B9-B675F7525DD4}"/>
                  </a:ext>
                </a:extLst>
              </p:cNvPr>
              <p:cNvSpPr/>
              <p:nvPr/>
            </p:nvSpPr>
            <p:spPr>
              <a:xfrm>
                <a:off x="5156952" y="3278130"/>
                <a:ext cx="2886074" cy="164134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36" name="TextBox 148">
              <a:extLst>
                <a:ext uri="{FF2B5EF4-FFF2-40B4-BE49-F238E27FC236}">
                  <a16:creationId xmlns:a16="http://schemas.microsoft.com/office/drawing/2014/main" id="{8D24C3E3-9FB3-37A0-4AE9-D8C0D5AFA845}"/>
                </a:ext>
              </a:extLst>
            </p:cNvPr>
            <p:cNvSpPr txBox="1"/>
            <p:nvPr/>
          </p:nvSpPr>
          <p:spPr>
            <a:xfrm>
              <a:off x="5701298" y="2779728"/>
              <a:ext cx="469208" cy="3332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41A6724-700A-F1FD-C7EC-3E34FBE2B656}"/>
              </a:ext>
            </a:extLst>
          </p:cNvPr>
          <p:cNvGrpSpPr/>
          <p:nvPr/>
        </p:nvGrpSpPr>
        <p:grpSpPr>
          <a:xfrm>
            <a:off x="3116376" y="3728758"/>
            <a:ext cx="2393568" cy="581502"/>
            <a:chOff x="2836793" y="3033535"/>
            <a:chExt cx="2393568" cy="581502"/>
          </a:xfrm>
        </p:grpSpPr>
        <p:sp>
          <p:nvSpPr>
            <p:cNvPr id="43" name="Rectangle 71">
              <a:extLst>
                <a:ext uri="{FF2B5EF4-FFF2-40B4-BE49-F238E27FC236}">
                  <a16:creationId xmlns:a16="http://schemas.microsoft.com/office/drawing/2014/main" id="{74BB1897-97D0-4342-79E5-60009F8C3236}"/>
                </a:ext>
              </a:extLst>
            </p:cNvPr>
            <p:cNvSpPr/>
            <p:nvPr/>
          </p:nvSpPr>
          <p:spPr>
            <a:xfrm>
              <a:off x="2836793" y="3207736"/>
              <a:ext cx="2393568" cy="407301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44" name="Rectangle 72">
              <a:extLst>
                <a:ext uri="{FF2B5EF4-FFF2-40B4-BE49-F238E27FC236}">
                  <a16:creationId xmlns:a16="http://schemas.microsoft.com/office/drawing/2014/main" id="{4D7A3E7C-49B2-2C3C-B612-7EF544DD285D}"/>
                </a:ext>
              </a:extLst>
            </p:cNvPr>
            <p:cNvSpPr/>
            <p:nvPr/>
          </p:nvSpPr>
          <p:spPr>
            <a:xfrm>
              <a:off x="2836793" y="3033535"/>
              <a:ext cx="2393567" cy="21061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23DCA33-710E-3FBB-BFDE-B51123288392}"/>
              </a:ext>
            </a:extLst>
          </p:cNvPr>
          <p:cNvGrpSpPr/>
          <p:nvPr/>
        </p:nvGrpSpPr>
        <p:grpSpPr>
          <a:xfrm>
            <a:off x="7757586" y="3193295"/>
            <a:ext cx="3665027" cy="1236128"/>
            <a:chOff x="6642144" y="1446116"/>
            <a:chExt cx="4711655" cy="1406073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B3A57B7-CFF5-A32E-D6B1-C11F07C6BA31}"/>
                </a:ext>
              </a:extLst>
            </p:cNvPr>
            <p:cNvSpPr/>
            <p:nvPr/>
          </p:nvSpPr>
          <p:spPr>
            <a:xfrm>
              <a:off x="7538340" y="2115342"/>
              <a:ext cx="2886075" cy="207847"/>
            </a:xfrm>
            <a:prstGeom prst="rect">
              <a:avLst/>
            </a:prstGeom>
            <a:solidFill>
              <a:srgbClr val="AF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Solder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9C5261F-199B-0215-A5E2-ED4C9B98B77A}"/>
                </a:ext>
              </a:extLst>
            </p:cNvPr>
            <p:cNvSpPr/>
            <p:nvPr/>
          </p:nvSpPr>
          <p:spPr>
            <a:xfrm>
              <a:off x="7538341" y="1892799"/>
              <a:ext cx="2886074" cy="222543"/>
            </a:xfrm>
            <a:prstGeom prst="rect">
              <a:avLst/>
            </a:prstGeom>
            <a:solidFill>
              <a:srgbClr val="C55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62EB640-6B61-FB02-6603-41D422C31EFE}"/>
                </a:ext>
              </a:extLst>
            </p:cNvPr>
            <p:cNvSpPr/>
            <p:nvPr/>
          </p:nvSpPr>
          <p:spPr>
            <a:xfrm>
              <a:off x="7538347" y="1661661"/>
              <a:ext cx="2886075" cy="2511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BF41E44-0B8C-EFC0-14EF-F3B3C34AED15}"/>
                </a:ext>
              </a:extLst>
            </p:cNvPr>
            <p:cNvSpPr/>
            <p:nvPr/>
          </p:nvSpPr>
          <p:spPr>
            <a:xfrm>
              <a:off x="7538334" y="1446116"/>
              <a:ext cx="2886074" cy="21829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REBCO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01C6628-98D3-B925-1340-3A5C0BE4000D}"/>
                </a:ext>
              </a:extLst>
            </p:cNvPr>
            <p:cNvSpPr/>
            <p:nvPr/>
          </p:nvSpPr>
          <p:spPr>
            <a:xfrm>
              <a:off x="6642144" y="2476186"/>
              <a:ext cx="4711655" cy="376003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DE41040-0D8B-D332-8157-0405DE4D2262}"/>
                </a:ext>
              </a:extLst>
            </p:cNvPr>
            <p:cNvSpPr/>
            <p:nvPr/>
          </p:nvSpPr>
          <p:spPr>
            <a:xfrm>
              <a:off x="6642144" y="2320757"/>
              <a:ext cx="4711654" cy="19443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pic>
        <p:nvPicPr>
          <p:cNvPr id="52" name="Picture 1">
            <a:extLst>
              <a:ext uri="{FF2B5EF4-FFF2-40B4-BE49-F238E27FC236}">
                <a16:creationId xmlns:a16="http://schemas.microsoft.com/office/drawing/2014/main" id="{4C6B3B04-A7F7-8662-E4D1-64C988A248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313" t="41440" r="28591" b="45434"/>
          <a:stretch/>
        </p:blipFill>
        <p:spPr>
          <a:xfrm>
            <a:off x="728069" y="1764337"/>
            <a:ext cx="2425623" cy="881184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4ECDD89D-B7F9-8FB9-6ECC-3BB974C80DD8}"/>
              </a:ext>
            </a:extLst>
          </p:cNvPr>
          <p:cNvGrpSpPr/>
          <p:nvPr/>
        </p:nvGrpSpPr>
        <p:grpSpPr>
          <a:xfrm>
            <a:off x="1695915" y="1657978"/>
            <a:ext cx="440532" cy="969949"/>
            <a:chOff x="1354195" y="981463"/>
            <a:chExt cx="440532" cy="969949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D2BD549-6661-2DEB-6D63-884108CE7D21}"/>
                </a:ext>
              </a:extLst>
            </p:cNvPr>
            <p:cNvCxnSpPr>
              <a:cxnSpLocks/>
            </p:cNvCxnSpPr>
            <p:nvPr/>
          </p:nvCxnSpPr>
          <p:spPr>
            <a:xfrm>
              <a:off x="1354195" y="1234221"/>
              <a:ext cx="0" cy="717191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D15439F-E008-A7B6-3127-C3CEB908D8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195" y="1805931"/>
              <a:ext cx="238861" cy="145481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33EADEE-D970-5B97-041D-864A6FBB03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54195" y="981463"/>
              <a:ext cx="440532" cy="25275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BA603B0-501E-FB36-87EA-59236115F125}"/>
                </a:ext>
              </a:extLst>
            </p:cNvPr>
            <p:cNvCxnSpPr>
              <a:cxnSpLocks/>
            </p:cNvCxnSpPr>
            <p:nvPr/>
          </p:nvCxnSpPr>
          <p:spPr>
            <a:xfrm>
              <a:off x="1794727" y="983841"/>
              <a:ext cx="0" cy="32822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</p:grp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E13DE1C9-8C0B-0714-ACD5-14AC452D2315}"/>
              </a:ext>
            </a:extLst>
          </p:cNvPr>
          <p:cNvSpPr/>
          <p:nvPr/>
        </p:nvSpPr>
        <p:spPr>
          <a:xfrm>
            <a:off x="5962027" y="3517964"/>
            <a:ext cx="1343476" cy="39751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D56960C-CD88-D451-09B2-07351F1E0B23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1691070" y="2538311"/>
            <a:ext cx="157757" cy="69762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215529B-E558-DD1E-7A91-D6DCDBC47A87}"/>
              </a:ext>
            </a:extLst>
          </p:cNvPr>
          <p:cNvSpPr txBox="1"/>
          <p:nvPr/>
        </p:nvSpPr>
        <p:spPr>
          <a:xfrm>
            <a:off x="380343" y="4562700"/>
            <a:ext cx="3071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N. Lamas et al., to be published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2168313-7573-F476-4329-D834A8907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89" y="834220"/>
            <a:ext cx="970181" cy="46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Image 4" descr="logoBadgeWeb.eps">
            <a:extLst>
              <a:ext uri="{FF2B5EF4-FFF2-40B4-BE49-F238E27FC236}">
                <a16:creationId xmlns:a16="http://schemas.microsoft.com/office/drawing/2014/main" id="{6946F840-E259-9439-A822-BE493D6B6D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4631943" y="825085"/>
            <a:ext cx="479179" cy="47628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EBE8D0B-0264-A841-83B6-DA9AA2E98C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670" y="771525"/>
            <a:ext cx="1062242" cy="562894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395B920-FD49-D6AB-9880-736EA9B7C9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595" y="811874"/>
            <a:ext cx="1332419" cy="538964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A886785-9D63-ED20-4FD5-3141008030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460" y="790502"/>
            <a:ext cx="1172280" cy="545451"/>
          </a:xfrm>
          <a:prstGeom prst="rect">
            <a:avLst/>
          </a:prstGeom>
        </p:spPr>
      </p:pic>
      <p:grpSp>
        <p:nvGrpSpPr>
          <p:cNvPr id="74" name="Gruppieren 2073">
            <a:extLst>
              <a:ext uri="{FF2B5EF4-FFF2-40B4-BE49-F238E27FC236}">
                <a16:creationId xmlns:a16="http://schemas.microsoft.com/office/drawing/2014/main" id="{187FE77B-80B0-57E1-131D-548E585C4134}"/>
              </a:ext>
            </a:extLst>
          </p:cNvPr>
          <p:cNvGrpSpPr>
            <a:grpSpLocks noChangeAspect="1"/>
          </p:cNvGrpSpPr>
          <p:nvPr/>
        </p:nvGrpSpPr>
        <p:grpSpPr>
          <a:xfrm>
            <a:off x="8007978" y="763887"/>
            <a:ext cx="1907225" cy="591548"/>
            <a:chOff x="27998042" y="3360522"/>
            <a:chExt cx="2743691" cy="880431"/>
          </a:xfrm>
        </p:grpSpPr>
        <p:pic>
          <p:nvPicPr>
            <p:cNvPr id="75" name="Picture 74" descr="part2">
              <a:extLst>
                <a:ext uri="{FF2B5EF4-FFF2-40B4-BE49-F238E27FC236}">
                  <a16:creationId xmlns:a16="http://schemas.microsoft.com/office/drawing/2014/main" id="{3ADC5DD7-9E21-CEC5-5A75-2EBCF63F85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75" descr="part3">
              <a:extLst>
                <a:ext uri="{FF2B5EF4-FFF2-40B4-BE49-F238E27FC236}">
                  <a16:creationId xmlns:a16="http://schemas.microsoft.com/office/drawing/2014/main" id="{7F3F7B34-95D9-4393-6913-7F159470656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605"/>
            <a:stretch/>
          </p:blipFill>
          <p:spPr bwMode="auto">
            <a:xfrm>
              <a:off x="29055319" y="3360522"/>
              <a:ext cx="1686414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B29EF7B9-69A2-97BC-3814-B880E087EC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254" y="5456398"/>
            <a:ext cx="1905000" cy="647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A6273C-4640-75BD-DF68-D1334FB56506}"/>
              </a:ext>
            </a:extLst>
          </p:cNvPr>
          <p:cNvSpPr txBox="1"/>
          <p:nvPr/>
        </p:nvSpPr>
        <p:spPr>
          <a:xfrm>
            <a:off x="3153692" y="5459324"/>
            <a:ext cx="6246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Developed in the context of FCC-</a:t>
            </a:r>
            <a:r>
              <a:rPr lang="en-US" sz="2000" dirty="0" err="1"/>
              <a:t>hh</a:t>
            </a:r>
            <a:r>
              <a:rPr lang="en-US" sz="2000" dirty="0"/>
              <a:t> impedance reduction by coating the beam screen with HTS tapes</a:t>
            </a:r>
            <a:endParaRPr lang="en-GB" sz="2000" dirty="0"/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AD9F040F-575C-5905-B8BF-97121AB8F9D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9957257" y="5108372"/>
            <a:ext cx="1484853" cy="124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000000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1603</TotalTime>
  <Words>2238</Words>
  <Application>Microsoft Office PowerPoint</Application>
  <PresentationFormat>Widescreen</PresentationFormat>
  <Paragraphs>435</Paragraphs>
  <Slides>39</Slides>
  <Notes>11</Notes>
  <HiddenSlides>1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Arial</vt:lpstr>
      <vt:lpstr>Arial Narrow</vt:lpstr>
      <vt:lpstr>Calibri</vt:lpstr>
      <vt:lpstr>Cambria Math</vt:lpstr>
      <vt:lpstr>Courier New</vt:lpstr>
      <vt:lpstr>Montserrat</vt:lpstr>
      <vt:lpstr>Optima</vt:lpstr>
      <vt:lpstr>Symbol</vt:lpstr>
      <vt:lpstr>Times</vt:lpstr>
      <vt:lpstr>Wingdings</vt:lpstr>
      <vt:lpstr>CERNCorporate16-9</vt:lpstr>
      <vt:lpstr>Equation</vt:lpstr>
      <vt:lpstr>PowerPoint Presentation</vt:lpstr>
      <vt:lpstr>Motivation</vt:lpstr>
      <vt:lpstr>Outline</vt:lpstr>
      <vt:lpstr>Outline</vt:lpstr>
      <vt:lpstr>Reference case</vt:lpstr>
      <vt:lpstr>Some theory background: fluxon motion in RF</vt:lpstr>
      <vt:lpstr>Zoo of superconductors</vt:lpstr>
      <vt:lpstr>Validation of RF performance (UPC - ICMAB)</vt:lpstr>
      <vt:lpstr>HTS coated conductor soldering and delamination</vt:lpstr>
      <vt:lpstr>First real cavity, f9 GHz</vt:lpstr>
      <vt:lpstr>Scaling to lower frequency</vt:lpstr>
      <vt:lpstr>Outline</vt:lpstr>
      <vt:lpstr>Potential motivation: linear colliders</vt:lpstr>
      <vt:lpstr>Cryo-cooled copper -&gt; HTS ?</vt:lpstr>
      <vt:lpstr>Low-power measurments</vt:lpstr>
      <vt:lpstr>HTS tape at 8 GHz (dielectric resonator)</vt:lpstr>
      <vt:lpstr>Literature review - I</vt:lpstr>
      <vt:lpstr>Literature review - II</vt:lpstr>
      <vt:lpstr>High-gradient testing at SLAC – supported by I.FAST IIF</vt:lpstr>
      <vt:lpstr>First results at SLAC</vt:lpstr>
      <vt:lpstr>First device validation – supported by I.FAST Innovation Fund </vt:lpstr>
      <vt:lpstr>Outline</vt:lpstr>
      <vt:lpstr>PowerPoint Presentation</vt:lpstr>
      <vt:lpstr>Outline</vt:lpstr>
      <vt:lpstr>Possible test in a dedicated RF stand</vt:lpstr>
      <vt:lpstr>Possible practical implementation of HTS tape-coated cavities</vt:lpstr>
      <vt:lpstr>Final remarks</vt:lpstr>
      <vt:lpstr>PowerPoint Presentation</vt:lpstr>
      <vt:lpstr>Effect of magnetic field: fluxon losses in RF</vt:lpstr>
      <vt:lpstr>HTS for the FCC-hh beam screen</vt:lpstr>
      <vt:lpstr>How to make it in practice ?</vt:lpstr>
      <vt:lpstr>Zoo of superconductors</vt:lpstr>
      <vt:lpstr>Predicted surface resistance of HTS in 16 T field</vt:lpstr>
      <vt:lpstr>Cryogenic losses: SRF aimed at energy saving compared to NRF</vt:lpstr>
      <vt:lpstr>Test of Nb3Sn films up to 12 T</vt:lpstr>
      <vt:lpstr>HTS coating technologies</vt:lpstr>
      <vt:lpstr>INFN: NbTi and NbTiN cavities for axion searches </vt:lpstr>
      <vt:lpstr>Nb3Sn @ 3.9 GHz in strong magnetic field: FNAL results</vt:lpstr>
      <vt:lpstr>NbTi / NbTiN and Nb3Sn at high RF field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361</cp:revision>
  <dcterms:created xsi:type="dcterms:W3CDTF">2012-11-30T11:04:26Z</dcterms:created>
  <dcterms:modified xsi:type="dcterms:W3CDTF">2023-06-20T11:33:40Z</dcterms:modified>
</cp:coreProperties>
</file>