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0" r:id="rId2"/>
  </p:sldMasterIdLst>
  <p:notesMasterIdLst>
    <p:notesMasterId r:id="rId23"/>
  </p:notesMasterIdLst>
  <p:sldIdLst>
    <p:sldId id="257" r:id="rId3"/>
    <p:sldId id="293" r:id="rId4"/>
    <p:sldId id="310" r:id="rId5"/>
    <p:sldId id="296" r:id="rId6"/>
    <p:sldId id="331" r:id="rId7"/>
    <p:sldId id="332" r:id="rId8"/>
    <p:sldId id="294" r:id="rId9"/>
    <p:sldId id="311" r:id="rId10"/>
    <p:sldId id="334" r:id="rId11"/>
    <p:sldId id="335" r:id="rId12"/>
    <p:sldId id="312" r:id="rId13"/>
    <p:sldId id="301" r:id="rId14"/>
    <p:sldId id="300" r:id="rId15"/>
    <p:sldId id="297" r:id="rId16"/>
    <p:sldId id="329" r:id="rId17"/>
    <p:sldId id="279" r:id="rId18"/>
    <p:sldId id="275" r:id="rId19"/>
    <p:sldId id="333" r:id="rId20"/>
    <p:sldId id="283" r:id="rId21"/>
    <p:sldId id="266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1"/>
    <a:srgbClr val="0FFF0D"/>
    <a:srgbClr val="7FD1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8"/>
    <p:restoredTop sz="94627"/>
  </p:normalViewPr>
  <p:slideViewPr>
    <p:cSldViewPr snapToGrid="0" snapToObjects="1">
      <p:cViewPr varScale="1">
        <p:scale>
          <a:sx n="105" d="100"/>
          <a:sy n="105" d="100"/>
        </p:scale>
        <p:origin x="200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97EF0-5B8F-844A-97E1-1624B93E0B29}" type="datetimeFigureOut">
              <a:rPr lang="fr-FR" smtClean="0"/>
              <a:t>20/06/2023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643E-4E14-CB4A-9CD3-BBCEDFB9F6D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285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81266" y="641667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71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72800" y="64166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17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72800" y="64166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7130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074400" y="6402389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85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184467" y="6419322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46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176000" y="641667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69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192933" y="6419322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14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49784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Claude Marchand / IMCC annual meeting 2023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03000" y="6419322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02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72269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0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72269" y="177801"/>
            <a:ext cx="1351732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4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733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67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60.png"/><Relationship Id="rId7" Type="http://schemas.openxmlformats.org/officeDocument/2006/relationships/image" Target="../media/image35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2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502941"/>
            <a:ext cx="12192000" cy="542787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691541" y="162133"/>
            <a:ext cx="8923190" cy="828849"/>
          </a:xfrm>
        </p:spPr>
        <p:txBody>
          <a:bodyPr/>
          <a:lstStyle/>
          <a:p>
            <a:r>
              <a:rPr lang="en-US" dirty="0"/>
              <a:t>RF in strong B-field test stand motivation and requirements</a:t>
            </a:r>
            <a:endParaRPr lang="en-GB" dirty="0"/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68" y="162133"/>
            <a:ext cx="1341203" cy="1341203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8115328" y="5112265"/>
            <a:ext cx="3962400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09585"/>
            <a:r>
              <a:rPr lang="en-GB" sz="2133" dirty="0">
                <a:solidFill>
                  <a:prstClr val="white"/>
                </a:solidFill>
                <a:latin typeface="Arial Narrow"/>
                <a:cs typeface="Arial Narrow"/>
              </a:rPr>
              <a:t>Claude Marchand</a:t>
            </a:r>
          </a:p>
          <a:p>
            <a:pPr algn="r" defTabSz="609585"/>
            <a:r>
              <a:rPr lang="en-GB" sz="2133" dirty="0">
                <a:solidFill>
                  <a:prstClr val="white"/>
                </a:solidFill>
                <a:latin typeface="Arial Narrow"/>
                <a:cs typeface="Arial Narrow"/>
              </a:rPr>
              <a:t>CEA Paris-</a:t>
            </a:r>
            <a:r>
              <a:rPr lang="en-GB" sz="2133" dirty="0" err="1">
                <a:solidFill>
                  <a:prstClr val="white"/>
                </a:solidFill>
                <a:latin typeface="Arial Narrow"/>
                <a:cs typeface="Arial Narrow"/>
              </a:rPr>
              <a:t>Saclay</a:t>
            </a:r>
            <a:endParaRPr lang="en-GB" sz="2133" dirty="0">
              <a:solidFill>
                <a:prstClr val="white"/>
              </a:solidFill>
              <a:latin typeface="Arial Narrow"/>
              <a:cs typeface="Arial Narrow"/>
            </a:endParaRPr>
          </a:p>
          <a:p>
            <a:pPr algn="r" defTabSz="609585"/>
            <a:r>
              <a:rPr lang="en-US" sz="2133" dirty="0">
                <a:solidFill>
                  <a:prstClr val="white"/>
                </a:solidFill>
                <a:latin typeface="Arial Narrow"/>
                <a:cs typeface="Arial Narrow"/>
              </a:rPr>
              <a:t>IMCC Annual Meeting</a:t>
            </a:r>
          </a:p>
          <a:p>
            <a:pPr algn="r" defTabSz="609585"/>
            <a:r>
              <a:rPr lang="fr-FR" sz="2133" dirty="0">
                <a:solidFill>
                  <a:prstClr val="white"/>
                </a:solidFill>
                <a:latin typeface="Arial Narrow"/>
                <a:cs typeface="Arial Narrow"/>
              </a:rPr>
              <a:t>June 20, 2023</a:t>
            </a:r>
            <a:endParaRPr lang="en-GB" sz="24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1" y="162133"/>
            <a:ext cx="1308127" cy="106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35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MuCool</a:t>
            </a:r>
            <a:r>
              <a:rPr lang="en-GB" dirty="0"/>
              <a:t> 805 MHz </a:t>
            </a:r>
            <a:r>
              <a:rPr lang="en-GB" dirty="0" err="1"/>
              <a:t>cavitiy</a:t>
            </a:r>
            <a:r>
              <a:rPr lang="en-GB" dirty="0"/>
              <a:t> test with modular plates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A715C2BF-45F9-0EB3-7AD2-15848E6CB1EC}"/>
              </a:ext>
            </a:extLst>
          </p:cNvPr>
          <p:cNvGrpSpPr/>
          <p:nvPr/>
        </p:nvGrpSpPr>
        <p:grpSpPr>
          <a:xfrm>
            <a:off x="165532" y="1056732"/>
            <a:ext cx="11398043" cy="2687368"/>
            <a:chOff x="154381" y="4034108"/>
            <a:chExt cx="11398043" cy="2687368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08A9BB05-37D4-BC3B-251A-66A0B971C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3331"/>
            <a:stretch/>
          </p:blipFill>
          <p:spPr>
            <a:xfrm>
              <a:off x="154381" y="4034108"/>
              <a:ext cx="5422198" cy="2687368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9E0F10B9-72DA-7949-8707-F1E51F658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6243"/>
            <a:stretch/>
          </p:blipFill>
          <p:spPr>
            <a:xfrm>
              <a:off x="5576579" y="5080589"/>
              <a:ext cx="4791298" cy="1202364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52370631-442F-B49F-7BD0-579AF5AE9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09971" y="4093853"/>
              <a:ext cx="5842453" cy="1040640"/>
            </a:xfrm>
            <a:prstGeom prst="rect">
              <a:avLst/>
            </a:prstGeom>
          </p:spPr>
        </p:pic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A6BFF086-1024-87A5-22A4-8B4800F7A99D}"/>
              </a:ext>
            </a:extLst>
          </p:cNvPr>
          <p:cNvGrpSpPr/>
          <p:nvPr/>
        </p:nvGrpSpPr>
        <p:grpSpPr>
          <a:xfrm>
            <a:off x="8834166" y="3442101"/>
            <a:ext cx="2885424" cy="3050810"/>
            <a:chOff x="6248400" y="3459586"/>
            <a:chExt cx="2885424" cy="3050810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01F6285-D756-8187-1BCF-8B6C71407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2939"/>
            <a:stretch/>
          </p:blipFill>
          <p:spPr>
            <a:xfrm>
              <a:off x="6248400" y="3459586"/>
              <a:ext cx="2813685" cy="1420242"/>
            </a:xfrm>
            <a:prstGeom prst="rect">
              <a:avLst/>
            </a:prstGeom>
          </p:spPr>
        </p:pic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F554CB9A-FD0E-43FF-88DE-B914FF55A633}"/>
                </a:ext>
              </a:extLst>
            </p:cNvPr>
            <p:cNvGrpSpPr/>
            <p:nvPr/>
          </p:nvGrpSpPr>
          <p:grpSpPr>
            <a:xfrm>
              <a:off x="6422861" y="5086091"/>
              <a:ext cx="2710963" cy="1424305"/>
              <a:chOff x="6536231" y="5015164"/>
              <a:chExt cx="2710963" cy="1424305"/>
            </a:xfrm>
          </p:grpSpPr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63EFDD50-84DB-72D4-C327-2B03DE7ED5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7428" r="3032"/>
              <a:stretch/>
            </p:blipFill>
            <p:spPr>
              <a:xfrm>
                <a:off x="7928901" y="5015164"/>
                <a:ext cx="1318293" cy="1420241"/>
              </a:xfrm>
              <a:prstGeom prst="rect">
                <a:avLst/>
              </a:prstGeom>
            </p:spPr>
          </p:pic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8A16B684-135E-5A55-E06C-356E2984A8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68483"/>
              <a:stretch/>
            </p:blipFill>
            <p:spPr>
              <a:xfrm>
                <a:off x="6536231" y="5019228"/>
                <a:ext cx="1406483" cy="1420241"/>
              </a:xfrm>
              <a:prstGeom prst="rect">
                <a:avLst/>
              </a:prstGeom>
            </p:spPr>
          </p:pic>
        </p:grp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BAA0B011-11BF-C71F-95FE-04E3FA5CB33F}"/>
              </a:ext>
            </a:extLst>
          </p:cNvPr>
          <p:cNvGrpSpPr/>
          <p:nvPr/>
        </p:nvGrpSpPr>
        <p:grpSpPr>
          <a:xfrm>
            <a:off x="7368828" y="3659575"/>
            <a:ext cx="1424289" cy="1671990"/>
            <a:chOff x="7152184" y="4106736"/>
            <a:chExt cx="1424289" cy="1671990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BAD4B37A-4F77-21FA-4423-44D9620F14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9968" t="2736" r="38729" b="-2736"/>
            <a:stretch/>
          </p:blipFill>
          <p:spPr>
            <a:xfrm>
              <a:off x="7179473" y="4106736"/>
              <a:ext cx="1397000" cy="1420241"/>
            </a:xfrm>
            <a:prstGeom prst="rect">
              <a:avLst/>
            </a:prstGeom>
          </p:spPr>
        </p:pic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980C8FB8-2944-A15B-8518-6015D7243B59}"/>
                </a:ext>
              </a:extLst>
            </p:cNvPr>
            <p:cNvSpPr txBox="1"/>
            <p:nvPr/>
          </p:nvSpPr>
          <p:spPr>
            <a:xfrm>
              <a:off x="7152184" y="5409394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Be: 0 &amp; 3 </a:t>
              </a:r>
              <a:r>
                <a:rPr lang="fr-FR" b="1" dirty="0" err="1"/>
                <a:t>T</a:t>
              </a:r>
              <a:endParaRPr lang="fr-FR" b="1" dirty="0"/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6D6799A1-AACC-A3D3-2BD4-C1F4A8570073}"/>
              </a:ext>
            </a:extLst>
          </p:cNvPr>
          <p:cNvSpPr txBox="1"/>
          <p:nvPr/>
        </p:nvSpPr>
        <p:spPr>
          <a:xfrm>
            <a:off x="9302507" y="48230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0 </a:t>
            </a:r>
            <a:r>
              <a:rPr lang="fr-FR" b="1" dirty="0" err="1"/>
              <a:t>T</a:t>
            </a:r>
            <a:endParaRPr lang="fr-FR" b="1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45A9EC2-2B74-AC05-11E1-E49372223B97}"/>
              </a:ext>
            </a:extLst>
          </p:cNvPr>
          <p:cNvSpPr txBox="1"/>
          <p:nvPr/>
        </p:nvSpPr>
        <p:spPr>
          <a:xfrm>
            <a:off x="10552466" y="480378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3 </a:t>
            </a:r>
            <a:r>
              <a:rPr lang="fr-FR" b="1" dirty="0" err="1"/>
              <a:t>T</a:t>
            </a:r>
            <a:endParaRPr lang="fr-FR" b="1" dirty="0"/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5CFC1DFA-117D-2E25-2191-4586D34C88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7805" r="27954"/>
          <a:stretch/>
        </p:blipFill>
        <p:spPr>
          <a:xfrm>
            <a:off x="4121367" y="3738047"/>
            <a:ext cx="3206413" cy="1702458"/>
          </a:xfrm>
          <a:prstGeom prst="rect">
            <a:avLst/>
          </a:prstGeom>
        </p:spPr>
      </p:pic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4D3416D6-C5CD-3350-AA8C-4051755828A0}"/>
              </a:ext>
            </a:extLst>
          </p:cNvPr>
          <p:cNvSpPr/>
          <p:nvPr/>
        </p:nvSpPr>
        <p:spPr>
          <a:xfrm flipV="1">
            <a:off x="4121367" y="4502033"/>
            <a:ext cx="3115602" cy="460199"/>
          </a:xfrm>
          <a:prstGeom prst="round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314F63BC-EC29-0B7D-42EA-78F4463C6A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9406"/>
          <a:stretch/>
        </p:blipFill>
        <p:spPr>
          <a:xfrm>
            <a:off x="165532" y="3684693"/>
            <a:ext cx="3632264" cy="2898140"/>
          </a:xfrm>
          <a:prstGeom prst="rect">
            <a:avLst/>
          </a:prstGeom>
        </p:spPr>
      </p:pic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29FC64DF-36C0-14DE-7C48-755031AE45EC}"/>
              </a:ext>
            </a:extLst>
          </p:cNvPr>
          <p:cNvCxnSpPr>
            <a:cxnSpLocks/>
          </p:cNvCxnSpPr>
          <p:nvPr/>
        </p:nvCxnSpPr>
        <p:spPr>
          <a:xfrm flipH="1">
            <a:off x="2538663" y="4245116"/>
            <a:ext cx="192505" cy="280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70AF6A1F-41B4-0E27-E956-8FD43F1AF320}"/>
              </a:ext>
            </a:extLst>
          </p:cNvPr>
          <p:cNvSpPr txBox="1"/>
          <p:nvPr/>
        </p:nvSpPr>
        <p:spPr>
          <a:xfrm>
            <a:off x="2160860" y="3875784"/>
            <a:ext cx="1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modular plate</a:t>
            </a:r>
            <a:endParaRPr lang="fr-FR" dirty="0"/>
          </a:p>
        </p:txBody>
      </p:sp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E8CE3318-177D-FB02-D79C-D4579E5B622E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6DD564-7ED8-7418-764C-6E545EECD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3973" y="6639985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A4C1719-20AC-C7CE-292E-5952DF759E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194" y="3738047"/>
            <a:ext cx="3735387" cy="2996209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9A6EE8CE-D7CD-7389-0B2B-498500DB51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79305" y="6009802"/>
            <a:ext cx="5049046" cy="52113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F5BF03B-F453-A358-1F37-ECE080C64E96}"/>
              </a:ext>
            </a:extLst>
          </p:cNvPr>
          <p:cNvSpPr txBox="1"/>
          <p:nvPr/>
        </p:nvSpPr>
        <p:spPr>
          <a:xfrm>
            <a:off x="4774327" y="5294067"/>
            <a:ext cx="3038011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Or </a:t>
            </a:r>
            <a:r>
              <a:rPr lang="fr-FR" sz="2400" b="1" dirty="0" err="1">
                <a:solidFill>
                  <a:srgbClr val="FF0000"/>
                </a:solidFill>
              </a:rPr>
              <a:t>need</a:t>
            </a:r>
            <a:r>
              <a:rPr lang="fr-FR" sz="2400" b="1" dirty="0">
                <a:solidFill>
                  <a:srgbClr val="FF0000"/>
                </a:solidFill>
              </a:rPr>
              <a:t> for more ? </a:t>
            </a:r>
            <a:endParaRPr lang="fr-FR" sz="2400" b="1" dirty="0">
              <a:solidFill>
                <a:srgbClr val="FF0000"/>
              </a:solidFill>
              <a:sym typeface="Wingdings" pitchFamily="2" charset="2"/>
            </a:endParaRPr>
          </a:p>
          <a:p>
            <a:pPr algn="ctr"/>
            <a:r>
              <a:rPr lang="fr-FR" dirty="0">
                <a:sym typeface="Wingdings" pitchFamily="2" charset="2"/>
              </a:rPr>
              <a:t>(</a:t>
            </a:r>
            <a:r>
              <a:rPr lang="fr-FR" dirty="0" err="1">
                <a:sym typeface="Wingdings" pitchFamily="2" charset="2"/>
              </a:rPr>
              <a:t>Bowring</a:t>
            </a:r>
            <a:r>
              <a:rPr lang="fr-FR" dirty="0">
                <a:sym typeface="Wingdings" pitchFamily="2" charset="2"/>
              </a:rPr>
              <a:t> 2020 </a:t>
            </a:r>
            <a:r>
              <a:rPr lang="fr-FR" dirty="0" err="1">
                <a:sym typeface="Wingdings" pitchFamily="2" charset="2"/>
              </a:rPr>
              <a:t>paper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left</a:t>
            </a:r>
            <a:r>
              <a:rPr lang="fr-FR" dirty="0">
                <a:sym typeface="Wingdings" pitchFamily="2" charset="2"/>
              </a:rPr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7073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Scaling using no-diffusion </a:t>
            </a:r>
            <a:r>
              <a:rPr lang="en-GB" dirty="0" err="1"/>
              <a:t>beamlet</a:t>
            </a:r>
            <a:r>
              <a:rPr lang="en-GB" dirty="0"/>
              <a:t> model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23510" y="1948796"/>
            <a:ext cx="8239" cy="18200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1749" y="3765185"/>
            <a:ext cx="2529015" cy="3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9988" y="2682137"/>
            <a:ext cx="1013252" cy="1083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 rot="18792221">
            <a:off x="1097057" y="2482487"/>
            <a:ext cx="1717086" cy="914400"/>
          </a:xfrm>
          <a:prstGeom prst="arc">
            <a:avLst>
              <a:gd name="adj1" fmla="val 16200000"/>
              <a:gd name="adj2" fmla="val 20528843"/>
            </a:avLst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-24535" y="1892823"/>
                <a:ext cx="6418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535" y="1892823"/>
                <a:ext cx="641842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/>
          <p:nvPr/>
        </p:nvCxnSpPr>
        <p:spPr>
          <a:xfrm>
            <a:off x="1553240" y="2786885"/>
            <a:ext cx="8239" cy="101439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453586" y="3709936"/>
                <a:ext cx="818173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3586" y="3709936"/>
                <a:ext cx="818173" cy="397866"/>
              </a:xfrm>
              <a:prstGeom prst="rect">
                <a:avLst/>
              </a:prstGeom>
              <a:blipFill>
                <a:blip r:embed="rId3"/>
                <a:stretch>
                  <a:fillRect l="-4545" r="-4545" b="-218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225783" y="3763411"/>
                <a:ext cx="10290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~10 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783" y="3763411"/>
                <a:ext cx="1029000" cy="369332"/>
              </a:xfrm>
              <a:prstGeom prst="rect">
                <a:avLst/>
              </a:prstGeom>
              <a:blipFill>
                <a:blip r:embed="rId4"/>
                <a:stretch>
                  <a:fillRect l="-1220" t="-6667" r="-4878" b="-3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 rot="18788122">
            <a:off x="347224" y="2842866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diffusion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 rot="20365765">
            <a:off x="1469839" y="1958732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201257" y="2514901"/>
                <a:ext cx="5963940" cy="13049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0958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  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4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𝑒𝑚</m:t>
                              </m:r>
                            </m:sub>
                            <m:sup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bSup>
                          <m:d>
                            <m:dPr>
                              <m:ctrlPr>
                                <a:rPr lang="en-US" sz="240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× 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pulse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257" y="2514901"/>
                <a:ext cx="5963940" cy="13049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711168" y="1017995"/>
                <a:ext cx="8259071" cy="1505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 Narrow" panose="020B0606020202030204" pitchFamily="34" charset="0"/>
                  </a:rPr>
                  <a:t>The breakdown model can be simplified: for short pulses </a:t>
                </a:r>
                <a:endParaRPr lang="fr-FR" sz="240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&lt;10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>
                    <a:latin typeface="Arial Narrow" panose="020B0606020202030204" pitchFamily="34" charset="0"/>
                    <a:ea typeface="Cambria Math" panose="02040503050406030204" pitchFamily="18" charset="0"/>
                  </a:rPr>
                  <a:t>) we can neglect heat diffusion in the wall. </a:t>
                </a:r>
              </a:p>
              <a:p>
                <a:r>
                  <a:rPr lang="en-US" sz="2400" dirty="0">
                    <a:latin typeface="Arial Narrow" panose="020B0606020202030204" pitchFamily="34" charset="0"/>
                    <a:ea typeface="Cambria Math" panose="02040503050406030204" pitchFamily="18" charset="0"/>
                  </a:rPr>
                  <a:t>Then the breakdown condition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Arial Narrow" panose="020B0606020202030204" pitchFamily="34" charset="0"/>
                    <a:ea typeface="Cambria Math" panose="02040503050406030204" pitchFamily="18" charset="0"/>
                  </a:rPr>
                  <a:t> is given by (S. Arsenyev, 2021):</a:t>
                </a:r>
              </a:p>
              <a:p>
                <a:endParaRPr lang="fr-FR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168" y="1017995"/>
                <a:ext cx="8259071" cy="1505861"/>
              </a:xfrm>
              <a:prstGeom prst="rect">
                <a:avLst/>
              </a:prstGeom>
              <a:blipFill>
                <a:blip r:embed="rId6"/>
                <a:stretch>
                  <a:fillRect l="-1229" t="-3361" r="-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3579422" y="3446544"/>
            <a:ext cx="1526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Magnetic field at breakdown</a:t>
            </a:r>
            <a:endParaRPr lang="fr-FR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421621" y="3167387"/>
            <a:ext cx="0" cy="2791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eft Brace 32"/>
          <p:cNvSpPr/>
          <p:nvPr/>
        </p:nvSpPr>
        <p:spPr>
          <a:xfrm rot="16200000">
            <a:off x="5909896" y="2451961"/>
            <a:ext cx="313740" cy="198663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4961855" y="3558753"/>
            <a:ext cx="2352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Wall material properties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128401" y="3930265"/>
                <a:ext cx="29545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Field Emission current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401" y="3930265"/>
                <a:ext cx="2954504" cy="338554"/>
              </a:xfrm>
              <a:prstGeom prst="rect">
                <a:avLst/>
              </a:prstGeom>
              <a:blipFill>
                <a:blip r:embed="rId7"/>
                <a:stretch>
                  <a:fillRect l="-855" t="-3704" b="-25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/>
          <p:nvPr/>
        </p:nvCxnSpPr>
        <p:spPr>
          <a:xfrm flipH="1" flipV="1">
            <a:off x="7605653" y="3658756"/>
            <a:ext cx="6171" cy="3598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961230" y="3709936"/>
            <a:ext cx="2314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Electron energy loss</a:t>
            </a:r>
            <a:endParaRPr lang="fr-FR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8812238" y="3721497"/>
            <a:ext cx="189568" cy="1065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0176163" y="3260166"/>
            <a:ext cx="28863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464800" y="3089996"/>
            <a:ext cx="1338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Pulse length</a:t>
            </a:r>
            <a:endParaRPr lang="fr-FR" sz="16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8545338" y="2578411"/>
            <a:ext cx="252678" cy="1967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766598" y="2264325"/>
            <a:ext cx="2797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Cavity-dependent constant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711168" y="4445540"/>
                <a:ext cx="818065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 Narrow" panose="020B0606020202030204" pitchFamily="34" charset="0"/>
                  </a:rPr>
                  <a:t>This equation provides scaling laws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Arial Narrow" panose="020B0606020202030204" pitchFamily="34" charset="0"/>
                  </a:rPr>
                  <a:t> on different parameters. Mitigation solutions that follow from this equation: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Very short pulse (sub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sz="2400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B0F0"/>
                    </a:solidFill>
                    <a:latin typeface="Arial Narrow" panose="020B0606020202030204" pitchFamily="34" charset="0"/>
                  </a:rPr>
                  <a:t>Different wall materials (Al, hard copper alloys)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B0F0"/>
                    </a:solidFill>
                    <a:latin typeface="Arial Narrow" panose="020B0606020202030204" pitchFamily="34" charset="0"/>
                  </a:rPr>
                  <a:t>Low temperature (nitrogen cooling 70 K)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3">
                        <a:lumMod val="75000"/>
                      </a:schemeClr>
                    </a:solidFill>
                    <a:latin typeface="Arial Narrow" panose="020B0606020202030204" pitchFamily="34" charset="0"/>
                  </a:rPr>
                  <a:t>Cavity shape optimization</a:t>
                </a:r>
                <a:endParaRPr lang="fr-FR" sz="2400" dirty="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168" y="4445540"/>
                <a:ext cx="8180657" cy="2308324"/>
              </a:xfrm>
              <a:prstGeom prst="rect">
                <a:avLst/>
              </a:prstGeom>
              <a:blipFill>
                <a:blip r:embed="rId8"/>
                <a:stretch>
                  <a:fillRect l="-1240" t="-1639" b="-49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Left Brace 49"/>
          <p:cNvSpPr/>
          <p:nvPr/>
        </p:nvSpPr>
        <p:spPr>
          <a:xfrm>
            <a:off x="3418840" y="5252856"/>
            <a:ext cx="351685" cy="106459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TextBox 50"/>
          <p:cNvSpPr txBox="1"/>
          <p:nvPr/>
        </p:nvSpPr>
        <p:spPr>
          <a:xfrm>
            <a:off x="531749" y="4784047"/>
            <a:ext cx="28453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When combined, benefits from different solutions would multiply </a:t>
            </a:r>
            <a:endParaRPr lang="fr-FR" sz="2400" dirty="0"/>
          </a:p>
        </p:txBody>
      </p:sp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3AB50C62-2457-AC29-3A3C-E8A7FA486A86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1A175BF-E590-0391-8035-09A984D72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58703" y="6642820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extBox 36">
            <a:extLst>
              <a:ext uri="{FF2B5EF4-FFF2-40B4-BE49-F238E27FC236}">
                <a16:creationId xmlns:a16="http://schemas.microsoft.com/office/drawing/2014/main" id="{156EF6F2-276C-4EA6-2888-BDF6A0B1AF6C}"/>
              </a:ext>
            </a:extLst>
          </p:cNvPr>
          <p:cNvSpPr txBox="1"/>
          <p:nvPr/>
        </p:nvSpPr>
        <p:spPr>
          <a:xfrm>
            <a:off x="5821440" y="2172608"/>
            <a:ext cx="853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Symbol" pitchFamily="2" charset="2"/>
              </a:rPr>
              <a:t>D</a:t>
            </a:r>
            <a:r>
              <a:rPr lang="en-US" sz="1600" dirty="0" err="1"/>
              <a:t>T</a:t>
            </a:r>
            <a:r>
              <a:rPr lang="en-US" sz="1600" baseline="-25000" dirty="0" err="1"/>
              <a:t>plastic</a:t>
            </a:r>
            <a:endParaRPr lang="fr-FR" sz="1600" baseline="-25000" dirty="0"/>
          </a:p>
        </p:txBody>
      </p:sp>
      <p:sp>
        <p:nvSpPr>
          <p:cNvPr id="4" name="Left Brace 32">
            <a:extLst>
              <a:ext uri="{FF2B5EF4-FFF2-40B4-BE49-F238E27FC236}">
                <a16:creationId xmlns:a16="http://schemas.microsoft.com/office/drawing/2014/main" id="{96C9B673-E89B-1FAF-9927-625270D92A26}"/>
              </a:ext>
            </a:extLst>
          </p:cNvPr>
          <p:cNvSpPr/>
          <p:nvPr/>
        </p:nvSpPr>
        <p:spPr>
          <a:xfrm rot="5400000">
            <a:off x="6306658" y="1859110"/>
            <a:ext cx="98133" cy="13947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05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364" y="1000573"/>
            <a:ext cx="5852172" cy="437084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short sub-µs pulse</a:t>
            </a:r>
            <a:endParaRPr lang="fr-FR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960136" y="2494116"/>
            <a:ext cx="2081359" cy="8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5-Point Star 9"/>
          <p:cNvSpPr/>
          <p:nvPr/>
        </p:nvSpPr>
        <p:spPr>
          <a:xfrm>
            <a:off x="6856028" y="2382718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5-Point Star 10"/>
          <p:cNvSpPr/>
          <p:nvPr/>
        </p:nvSpPr>
        <p:spPr>
          <a:xfrm>
            <a:off x="8994788" y="2356466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9102647" y="2579262"/>
            <a:ext cx="16978" cy="14645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960136" y="2155288"/>
                <a:ext cx="197842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6 </a:t>
                </a:r>
                <a:r>
                  <a:rPr lang="fr-FR" b="1" dirty="0" err="1">
                    <a:solidFill>
                      <a:schemeClr val="tx1"/>
                    </a:solidFill>
                  </a:rPr>
                  <a:t>increase</a:t>
                </a:r>
                <a:r>
                  <a:rPr lang="fr-FR" b="1" dirty="0">
                    <a:solidFill>
                      <a:schemeClr val="tx1"/>
                    </a:solidFill>
                  </a:rPr>
                  <a:t> in B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136" y="2155288"/>
                <a:ext cx="1978427" cy="369332"/>
              </a:xfrm>
              <a:prstGeom prst="rect">
                <a:avLst/>
              </a:prstGeom>
              <a:blipFill>
                <a:blip r:embed="rId3"/>
                <a:stretch>
                  <a:fillRect t="-10000" r="-1543" b="-2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041495" y="3525272"/>
                <a:ext cx="196560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b="1" dirty="0">
                    <a:solidFill>
                      <a:schemeClr val="tx1"/>
                    </a:solidFill>
                  </a:rPr>
                  <a:t>3 </a:t>
                </a:r>
                <a:r>
                  <a:rPr lang="fr-FR" b="1" dirty="0" err="1">
                    <a:solidFill>
                      <a:schemeClr val="tx1"/>
                    </a:solidFill>
                  </a:rPr>
                  <a:t>increase</a:t>
                </a:r>
                <a:r>
                  <a:rPr lang="fr-FR" b="1" dirty="0">
                    <a:solidFill>
                      <a:schemeClr val="tx1"/>
                    </a:solidFill>
                  </a:rPr>
                  <a:t> in E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1495" y="3525272"/>
                <a:ext cx="1965603" cy="369332"/>
              </a:xfrm>
              <a:prstGeom prst="rect">
                <a:avLst/>
              </a:prstGeom>
              <a:blipFill>
                <a:blip r:embed="rId4"/>
                <a:stretch>
                  <a:fillRect t="-8197" r="-1548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32483" y="1647853"/>
            <a:ext cx="5166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Going down from 10 </a:t>
            </a:r>
            <a:r>
              <a:rPr lang="en-US" sz="2400" dirty="0" err="1">
                <a:latin typeface="Symbol" pitchFamily="2" charset="2"/>
              </a:rPr>
              <a:t>m</a:t>
            </a:r>
            <a:r>
              <a:rPr lang="en-US" sz="2400" dirty="0" err="1"/>
              <a:t>s</a:t>
            </a:r>
            <a:r>
              <a:rPr lang="en-US" sz="2400" dirty="0"/>
              <a:t> to 300 ns pulse would dramatically improve cavity breakdown performance</a:t>
            </a:r>
          </a:p>
        </p:txBody>
      </p:sp>
      <p:sp>
        <p:nvSpPr>
          <p:cNvPr id="16" name="5-Point Star 15"/>
          <p:cNvSpPr/>
          <p:nvPr/>
        </p:nvSpPr>
        <p:spPr>
          <a:xfrm>
            <a:off x="9006513" y="3932398"/>
            <a:ext cx="228945" cy="222796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extBox 17"/>
          <p:cNvSpPr txBox="1"/>
          <p:nvPr/>
        </p:nvSpPr>
        <p:spPr>
          <a:xfrm>
            <a:off x="444266" y="3194326"/>
            <a:ext cx="48009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300 ns pulse length needs an over coupled cavity and a 23 MW klystron (only a factor of 2 increase from Litton 805 MHz 12 MW klystron)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6286879" y="1280161"/>
            <a:ext cx="218423" cy="34485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722479" y="4989806"/>
            <a:ext cx="4476743" cy="1404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pied de page 6">
            <a:extLst>
              <a:ext uri="{FF2B5EF4-FFF2-40B4-BE49-F238E27FC236}">
                <a16:creationId xmlns:a16="http://schemas.microsoft.com/office/drawing/2014/main" id="{C698DDCC-AC63-0B1F-E853-2256737F988B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0CC34D7C-90FC-5D8F-7E87-4CE5FF2093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6303" y="6616699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876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6" y="2164105"/>
            <a:ext cx="8770591" cy="436775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breakdown mitigation ideas</a:t>
            </a:r>
            <a:endParaRPr lang="fr-F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33605" y="3387584"/>
            <a:ext cx="0" cy="1864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7705" y="5073734"/>
            <a:ext cx="25208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dirty="0">
                <a:solidFill>
                  <a:prstClr val="black"/>
                </a:solidFill>
                <a:latin typeface="Arial"/>
              </a:rPr>
              <a:t>Benefits of </a:t>
            </a:r>
            <a:r>
              <a:rPr lang="en-US" dirty="0">
                <a:solidFill>
                  <a:srgbClr val="00B050"/>
                </a:solidFill>
                <a:latin typeface="Arial"/>
              </a:rPr>
              <a:t>short pulse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and </a:t>
            </a:r>
            <a:r>
              <a:rPr lang="en-US" dirty="0">
                <a:solidFill>
                  <a:srgbClr val="00B0F0"/>
                </a:solidFill>
                <a:latin typeface="Arial"/>
              </a:rPr>
              <a:t>aluminum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multiply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46687" y="5252451"/>
            <a:ext cx="4122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Aluminum cavity with a short pulse looks very promising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122016" y="1117841"/>
                <a:ext cx="9580025" cy="9447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This plot is not intended to give absolute values for breakdown threshold, but only a feeling of which solutions can be more promising. We scale curves from MUCOOL cavity study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/>
                  <a:t> so the no-diffusion model </a:t>
                </a:r>
                <a:r>
                  <a:rPr lang="fr-FR" dirty="0" err="1"/>
                  <a:t>applies</a:t>
                </a:r>
                <a:r>
                  <a:rPr lang="fr-FR" dirty="0"/>
                  <a:t> </a:t>
                </a:r>
                <a:r>
                  <a:rPr lang="fr-FR" dirty="0" err="1"/>
                  <a:t>only</a:t>
                </a:r>
                <a:r>
                  <a:rPr lang="fr-FR" dirty="0"/>
                  <a:t> </a:t>
                </a:r>
                <a:r>
                  <a:rPr lang="fr-FR" dirty="0" err="1"/>
                  <a:t>approximately</a:t>
                </a:r>
                <a:r>
                  <a:rPr lang="fr-FR" dirty="0"/>
                  <a:t>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016" y="1117841"/>
                <a:ext cx="9580025" cy="944746"/>
              </a:xfrm>
              <a:prstGeom prst="rect">
                <a:avLst/>
              </a:prstGeom>
              <a:blipFill>
                <a:blip r:embed="rId3"/>
                <a:stretch>
                  <a:fillRect l="-509" t="-3226" b="-7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/>
          <p:cNvSpPr/>
          <p:nvPr/>
        </p:nvSpPr>
        <p:spPr>
          <a:xfrm>
            <a:off x="8865182" y="3066865"/>
            <a:ext cx="165463" cy="9927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9075216" y="2963088"/>
            <a:ext cx="2487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Scaled from the first 3 curves using the scaling model (slide 7) </a:t>
            </a:r>
            <a:endParaRPr lang="fr-FR" dirty="0"/>
          </a:p>
        </p:txBody>
      </p:sp>
      <p:sp>
        <p:nvSpPr>
          <p:cNvPr id="11" name="Espace réservé du pied de page 6">
            <a:extLst>
              <a:ext uri="{FF2B5EF4-FFF2-40B4-BE49-F238E27FC236}">
                <a16:creationId xmlns:a16="http://schemas.microsoft.com/office/drawing/2014/main" id="{90A6751F-394D-FFCA-AA58-B3AB5F323589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BE8ACCF1-469D-FE48-BA05-7247D4AED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35621" y="6623843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913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A5E16C7-A9F5-5545-81CC-4C3AE30EC95E}"/>
              </a:ext>
            </a:extLst>
          </p:cNvPr>
          <p:cNvSpPr txBox="1">
            <a:spLocks/>
          </p:cNvSpPr>
          <p:nvPr/>
        </p:nvSpPr>
        <p:spPr>
          <a:xfrm>
            <a:off x="150562" y="1802060"/>
            <a:ext cx="11890876" cy="435133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733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3800" b="1" dirty="0">
                <a:latin typeface="Calibri" panose="020F0502020204030204" pitchFamily="34" charset="0"/>
                <a:cs typeface="Calibri" panose="020F0502020204030204" pitchFamily="34" charset="0"/>
              </a:rPr>
              <a:t>Need high gradient RF test stand(s) with B field up to ~10T 				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cavities for technology development </a:t>
            </a:r>
          </a:p>
          <a:p>
            <a:pPr marL="800100" lvl="1" indent="-34290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Frequency: ideally 300 to 700 MHz range</a:t>
            </a:r>
          </a:p>
          <a:p>
            <a:pPr marL="1333487" lvl="2" indent="-34290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tests at higher frequencies useful, but need some rescaling to MCC f range</a:t>
            </a:r>
          </a:p>
          <a:p>
            <a:pPr marL="800100" lvl="1" indent="-34290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Gradients from 25 to 50 MV/m</a:t>
            </a:r>
          </a:p>
          <a:p>
            <a:pPr marL="800100" lvl="1" indent="-342900"/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RF pulses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(~</a:t>
            </a:r>
            <a:r>
              <a:rPr lang="en-US" dirty="0" err="1">
                <a:latin typeface="Symbol" pitchFamily="2" charset="2"/>
                <a:cs typeface="Calibri" panose="020F0502020204030204" pitchFamily="34" charset="0"/>
              </a:rPr>
              <a:t>m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Magnetic field: 0 – ~10T, different field configurations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materials: Cu, Be,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temperatures: 300K -&gt;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70K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-&gt;…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cavity shapes ?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AEE81A3A-A506-B146-93E3-EAFCC5CB2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119" y="550763"/>
            <a:ext cx="10160637" cy="729258"/>
          </a:xfrm>
        </p:spPr>
        <p:txBody>
          <a:bodyPr/>
          <a:lstStyle/>
          <a:p>
            <a:r>
              <a:rPr lang="en-US" dirty="0"/>
              <a:t>R&amp;D directions for NC RF cavities tests in high B field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282A632B-09A3-3582-F5A8-1AAEE7132541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7872D6C-160C-F4D3-28AB-F72C1A52E2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0275" y="6623842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084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1E48B99-00AB-D38C-5240-A7EB81051B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415599"/>
            <a:ext cx="11074400" cy="1257799"/>
          </a:xfrm>
        </p:spPr>
        <p:txBody>
          <a:bodyPr/>
          <a:lstStyle/>
          <a:p>
            <a:r>
              <a:rPr lang="en-US" sz="2000" dirty="0"/>
              <a:t>Preliminary design is aimed at fitting a cavity of the size up </a:t>
            </a:r>
            <a:r>
              <a:rPr lang="en-US" sz="2000" b="1" dirty="0"/>
              <a:t>to a 700 MHz system</a:t>
            </a:r>
          </a:p>
          <a:p>
            <a:r>
              <a:rPr lang="en-US" sz="2000" dirty="0"/>
              <a:t>Minimum bore of the split coil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>
                <a:sym typeface="Symbol" panose="05050102010706020507" pitchFamily="18" charset="2"/>
              </a:rPr>
              <a:t></a:t>
            </a:r>
            <a:r>
              <a:rPr lang="en-US" sz="2000" dirty="0">
                <a:sym typeface="Wingdings" panose="05000000000000000000" pitchFamily="2" charset="2"/>
              </a:rPr>
              <a:t>600 RT free bore for RF   </a:t>
            </a:r>
            <a:r>
              <a:rPr lang="en-US" sz="2000" b="1" dirty="0">
                <a:sym typeface="Wingdings" panose="05000000000000000000" pitchFamily="2" charset="2"/>
              </a:rPr>
              <a:t>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D2D2D2">
                    <a:lumMod val="25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Symbol" panose="05050102010706020507" pitchFamily="18" charset="2"/>
              </a:rPr>
              <a:t></a:t>
            </a:r>
            <a:r>
              <a:rPr lang="en-US" sz="2000" b="1" dirty="0">
                <a:sym typeface="Wingdings" panose="05000000000000000000" pitchFamily="2" charset="2"/>
              </a:rPr>
              <a:t>700 mm minimum SC coil diameter </a:t>
            </a:r>
            <a:endParaRPr lang="en-US" sz="2000" b="1" dirty="0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D8858597-3409-1F07-1053-89E289B07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10444322" cy="838200"/>
          </a:xfrm>
        </p:spPr>
        <p:txBody>
          <a:bodyPr/>
          <a:lstStyle/>
          <a:p>
            <a:r>
              <a:rPr lang="en-US" dirty="0"/>
              <a:t>General layout of the RFMF test station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FAE7B279-4DF8-687D-5F63-91F4B724D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163" y="3394013"/>
            <a:ext cx="4402793" cy="2952064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44B560CF-B5F0-0D91-7099-B8017DF2A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976" y="3373575"/>
            <a:ext cx="4000412" cy="3147438"/>
          </a:xfrm>
          <a:prstGeom prst="rect">
            <a:avLst/>
          </a:prstGeom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id="{AF544D2A-414F-CA3B-ADBB-03BB8BB2933D}"/>
              </a:ext>
            </a:extLst>
          </p:cNvPr>
          <p:cNvSpPr txBox="1"/>
          <p:nvPr/>
        </p:nvSpPr>
        <p:spPr>
          <a:xfrm>
            <a:off x="2094046" y="2741156"/>
            <a:ext cx="319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Scheme 1: single cryostat 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6A4ACA31-A00E-D8E2-266B-016612E1119E}"/>
              </a:ext>
            </a:extLst>
          </p:cNvPr>
          <p:cNvSpPr txBox="1"/>
          <p:nvPr/>
        </p:nvSpPr>
        <p:spPr>
          <a:xfrm>
            <a:off x="6880098" y="2741156"/>
            <a:ext cx="3196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Scheme 2: split cryostat 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306613B-8741-4A93-9A06-DBCB842FA636}"/>
              </a:ext>
            </a:extLst>
          </p:cNvPr>
          <p:cNvSpPr txBox="1">
            <a:spLocks/>
          </p:cNvSpPr>
          <p:nvPr/>
        </p:nvSpPr>
        <p:spPr>
          <a:xfrm rot="16200000">
            <a:off x="-2658919" y="3559359"/>
            <a:ext cx="5682963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WP8 - RFMF test station - L. Rossi et al. UMIL&amp;INFN</a:t>
            </a:r>
          </a:p>
        </p:txBody>
      </p:sp>
      <p:sp>
        <p:nvSpPr>
          <p:cNvPr id="16" name="Espace réservé du pied de page 6">
            <a:extLst>
              <a:ext uri="{FF2B5EF4-FFF2-40B4-BE49-F238E27FC236}">
                <a16:creationId xmlns:a16="http://schemas.microsoft.com/office/drawing/2014/main" id="{B8607863-6581-9F8C-A7CB-A74FCFAD7B98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7923AD96-8250-BBEA-6BED-1DB7A7650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0273" y="6633411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539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522326" cy="1143000"/>
          </a:xfrm>
        </p:spPr>
        <p:txBody>
          <a:bodyPr/>
          <a:lstStyle/>
          <a:p>
            <a:r>
              <a:rPr lang="en-US" dirty="0"/>
              <a:t>CEA setup with the 4T MICE AFC magnet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1606968" y="1250156"/>
            <a:ext cx="378612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MUCOOL setup</a:t>
            </a:r>
          </a:p>
          <a:p>
            <a:pPr algn="ctr"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5T magnet, 805 MHz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01A1975-4970-589E-002E-F747131B0044}"/>
              </a:ext>
            </a:extLst>
          </p:cNvPr>
          <p:cNvGrpSpPr/>
          <p:nvPr/>
        </p:nvGrpSpPr>
        <p:grpSpPr>
          <a:xfrm>
            <a:off x="6229167" y="1210136"/>
            <a:ext cx="4518525" cy="5320104"/>
            <a:chOff x="5988528" y="1210136"/>
            <a:chExt cx="4518525" cy="5320104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EDEF1916-CFAC-7546-BF9C-B6E9CED64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8528" y="1447443"/>
              <a:ext cx="4518525" cy="45185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806467" y="1210136"/>
              <a:ext cx="3053272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 defTabSz="609585"/>
              <a:r>
                <a:rPr lang="en-US" sz="2400" dirty="0">
                  <a:solidFill>
                    <a:prstClr val="black"/>
                  </a:solidFill>
                  <a:latin typeface="Arial"/>
                </a:rPr>
                <a:t>CEA setup</a:t>
              </a:r>
            </a:p>
            <a:p>
              <a:pPr algn="ctr" defTabSz="609585"/>
              <a:r>
                <a:rPr lang="en-US" sz="2400" dirty="0">
                  <a:solidFill>
                    <a:prstClr val="black"/>
                  </a:solidFill>
                  <a:latin typeface="Arial"/>
                </a:rPr>
                <a:t>4T magnet, 704 MHz</a:t>
              </a:r>
              <a:endParaRPr lang="fr-FR" sz="24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64095" y="5699243"/>
              <a:ext cx="4425297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09585"/>
              <a:r>
                <a:rPr lang="en-US" sz="2400" dirty="0">
                  <a:solidFill>
                    <a:prstClr val="black"/>
                  </a:solidFill>
                  <a:latin typeface="Arial"/>
                </a:rPr>
                <a:t>47 cm bore </a:t>
              </a:r>
              <a:r>
                <a:rPr lang="en-US" sz="2400" dirty="0">
                  <a:solidFill>
                    <a:prstClr val="black"/>
                  </a:solidFill>
                </a:rPr>
                <a:t>of the MICE AFC magnet will </a:t>
              </a:r>
              <a:r>
                <a:rPr lang="en-US" sz="2400" dirty="0">
                  <a:solidFill>
                    <a:prstClr val="black"/>
                  </a:solidFill>
                  <a:latin typeface="Arial"/>
                </a:rPr>
                <a:t>tightly fit the cavity</a:t>
              </a:r>
              <a:endParaRPr lang="fr-FR" sz="2400" dirty="0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84E7046D-7282-694E-8934-9DC5C6D27E4C}"/>
                </a:ext>
              </a:extLst>
            </p:cNvPr>
            <p:cNvGrpSpPr/>
            <p:nvPr/>
          </p:nvGrpSpPr>
          <p:grpSpPr>
            <a:xfrm>
              <a:off x="6167496" y="2955492"/>
              <a:ext cx="3616393" cy="1578182"/>
              <a:chOff x="6477306" y="2540840"/>
              <a:chExt cx="3616393" cy="1578182"/>
            </a:xfrm>
          </p:grpSpPr>
          <p:cxnSp>
            <p:nvCxnSpPr>
              <p:cNvPr id="13" name="Straight Arrow Connector 12"/>
              <p:cNvCxnSpPr>
                <a:cxnSpLocks/>
              </p:cNvCxnSpPr>
              <p:nvPr/>
            </p:nvCxnSpPr>
            <p:spPr>
              <a:xfrm>
                <a:off x="9676208" y="2540840"/>
                <a:ext cx="0" cy="157818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9280656" y="3519164"/>
                <a:ext cx="813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US" dirty="0">
                    <a:solidFill>
                      <a:prstClr val="black"/>
                    </a:solidFill>
                    <a:latin typeface="Arial"/>
                  </a:rPr>
                  <a:t>47 cm</a:t>
                </a:r>
                <a:endParaRPr lang="fr-FR" dirty="0">
                  <a:solidFill>
                    <a:prstClr val="black"/>
                  </a:solidFill>
                  <a:latin typeface="Arial"/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9072331" y="2951764"/>
                <a:ext cx="0" cy="109043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6477306" y="2591559"/>
                <a:ext cx="2499015" cy="21538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fr-FR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8637206" y="2806945"/>
                <a:ext cx="231433" cy="14419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fr-FR" sz="24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8529528" y="2951764"/>
                <a:ext cx="446793" cy="109043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09585"/>
                <a:endParaRPr lang="fr-FR" sz="2400">
                  <a:solidFill>
                    <a:prstClr val="white"/>
                  </a:solidFill>
                  <a:latin typeface="Arial"/>
                </a:endParaRPr>
              </a:p>
            </p:txBody>
          </p:sp>
          <p:cxnSp>
            <p:nvCxnSpPr>
              <p:cNvPr id="4" name="Straight Arrow Connector 3"/>
              <p:cNvCxnSpPr/>
              <p:nvPr/>
            </p:nvCxnSpPr>
            <p:spPr>
              <a:xfrm>
                <a:off x="7152117" y="3519164"/>
                <a:ext cx="103177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7087865" y="3564705"/>
                <a:ext cx="12369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/>
                <a:r>
                  <a:rPr lang="en-US" sz="2400" dirty="0">
                    <a:solidFill>
                      <a:prstClr val="black"/>
                    </a:solidFill>
                    <a:latin typeface="Arial"/>
                  </a:rPr>
                  <a:t>B-field</a:t>
                </a:r>
                <a:endParaRPr lang="fr-FR" sz="2400"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183893" y="3022331"/>
                <a:ext cx="941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09585"/>
                <a:r>
                  <a:rPr lang="en-US" dirty="0">
                    <a:solidFill>
                      <a:prstClr val="black"/>
                    </a:solidFill>
                    <a:latin typeface="Arial"/>
                  </a:rPr>
                  <a:t>32.6cm</a:t>
                </a:r>
                <a:endParaRPr lang="fr-FR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7273A447-DE4A-EAB0-80B8-2B7570BF8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76" y="2251930"/>
            <a:ext cx="5301582" cy="4149892"/>
          </a:xfrm>
          <a:prstGeom prst="rect">
            <a:avLst/>
          </a:prstGeom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21A115C6-5CD7-2436-C8EC-AE852BC61D96}"/>
              </a:ext>
            </a:extLst>
          </p:cNvPr>
          <p:cNvGrpSpPr>
            <a:grpSpLocks noChangeAspect="1"/>
          </p:cNvGrpSpPr>
          <p:nvPr/>
        </p:nvGrpSpPr>
        <p:grpSpPr>
          <a:xfrm>
            <a:off x="277396" y="4405563"/>
            <a:ext cx="2092375" cy="959005"/>
            <a:chOff x="221629" y="2979087"/>
            <a:chExt cx="4714665" cy="2160888"/>
          </a:xfrm>
        </p:grpSpPr>
        <p:pic>
          <p:nvPicPr>
            <p:cNvPr id="27" name="Picture 5">
              <a:extLst>
                <a:ext uri="{FF2B5EF4-FFF2-40B4-BE49-F238E27FC236}">
                  <a16:creationId xmlns:a16="http://schemas.microsoft.com/office/drawing/2014/main" id="{054BAE21-B3E4-6533-7F3B-D5776D8FA3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35" b="19546"/>
            <a:stretch/>
          </p:blipFill>
          <p:spPr>
            <a:xfrm>
              <a:off x="221629" y="2979087"/>
              <a:ext cx="4646159" cy="2160888"/>
            </a:xfrm>
            <a:prstGeom prst="rect">
              <a:avLst/>
            </a:prstGeom>
          </p:spPr>
        </p:pic>
        <p:cxnSp>
          <p:nvCxnSpPr>
            <p:cNvPr id="29" name="Straight Arrow Connector 22">
              <a:extLst>
                <a:ext uri="{FF2B5EF4-FFF2-40B4-BE49-F238E27FC236}">
                  <a16:creationId xmlns:a16="http://schemas.microsoft.com/office/drawing/2014/main" id="{0EB86722-7F85-59CE-45D8-E9C72AEA05D2}"/>
                </a:ext>
              </a:extLst>
            </p:cNvPr>
            <p:cNvCxnSpPr/>
            <p:nvPr/>
          </p:nvCxnSpPr>
          <p:spPr>
            <a:xfrm>
              <a:off x="3854564" y="3688428"/>
              <a:ext cx="0" cy="12627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24">
              <a:extLst>
                <a:ext uri="{FF2B5EF4-FFF2-40B4-BE49-F238E27FC236}">
                  <a16:creationId xmlns:a16="http://schemas.microsoft.com/office/drawing/2014/main" id="{57A40AAA-782A-6E81-A46E-43F6E713BD13}"/>
                </a:ext>
              </a:extLst>
            </p:cNvPr>
            <p:cNvSpPr txBox="1"/>
            <p:nvPr/>
          </p:nvSpPr>
          <p:spPr>
            <a:xfrm>
              <a:off x="3815856" y="3706705"/>
              <a:ext cx="1120438" cy="554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sz="1000" dirty="0">
                  <a:solidFill>
                    <a:prstClr val="white"/>
                  </a:solidFill>
                  <a:latin typeface="Arial"/>
                </a:rPr>
                <a:t>44cm</a:t>
              </a:r>
              <a:endParaRPr lang="fr-FR" sz="1000" dirty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32" name="Straight Arrow Connector 25">
              <a:extLst>
                <a:ext uri="{FF2B5EF4-FFF2-40B4-BE49-F238E27FC236}">
                  <a16:creationId xmlns:a16="http://schemas.microsoft.com/office/drawing/2014/main" id="{FE87A4CD-77E9-D0B2-F13B-5EBD702DC45E}"/>
                </a:ext>
              </a:extLst>
            </p:cNvPr>
            <p:cNvCxnSpPr/>
            <p:nvPr/>
          </p:nvCxnSpPr>
          <p:spPr>
            <a:xfrm>
              <a:off x="2173349" y="3838487"/>
              <a:ext cx="420683" cy="51432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9">
              <a:extLst>
                <a:ext uri="{FF2B5EF4-FFF2-40B4-BE49-F238E27FC236}">
                  <a16:creationId xmlns:a16="http://schemas.microsoft.com/office/drawing/2014/main" id="{7F517563-79AA-DCC5-4B6D-0FEBC56FBC78}"/>
                </a:ext>
              </a:extLst>
            </p:cNvPr>
            <p:cNvSpPr txBox="1"/>
            <p:nvPr/>
          </p:nvSpPr>
          <p:spPr>
            <a:xfrm>
              <a:off x="2224130" y="3633984"/>
              <a:ext cx="1358828" cy="5548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sz="1000" dirty="0">
                  <a:solidFill>
                    <a:prstClr val="white"/>
                  </a:solidFill>
                  <a:latin typeface="Arial"/>
                </a:rPr>
                <a:t>28.4cm</a:t>
              </a:r>
              <a:endParaRPr lang="fr-FR" sz="1000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F6AF9424-F01D-732B-7AEA-4EA1B98F1190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14679448-017F-1955-0D82-04E65CC4A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2974" y="6654004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174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>
          <a:xfrm>
            <a:off x="11111706" y="6630987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</a:t>
            </a:r>
            <a:r>
              <a:rPr lang="fr-FR" dirty="0"/>
              <a:t> of the RF </a:t>
            </a:r>
            <a:r>
              <a:rPr lang="fr-FR" dirty="0" err="1"/>
              <a:t>frequency</a:t>
            </a:r>
            <a:r>
              <a:rPr lang="fr-FR" dirty="0"/>
              <a:t> in </a:t>
            </a:r>
            <a:r>
              <a:rPr lang="fr-FR" dirty="0" err="1"/>
              <a:t>beamlet</a:t>
            </a:r>
            <a:r>
              <a:rPr lang="fr-FR" dirty="0"/>
              <a:t> model (</a:t>
            </a:r>
            <a:r>
              <a:rPr lang="fr-FR" dirty="0" err="1"/>
              <a:t>Stratakis</a:t>
            </a:r>
            <a:r>
              <a:rPr lang="fr-FR" dirty="0"/>
              <a:t>)</a:t>
            </a:r>
          </a:p>
        </p:txBody>
      </p:sp>
      <p:sp>
        <p:nvSpPr>
          <p:cNvPr id="5" name="Espace réservé du pied de page 6">
            <a:extLst>
              <a:ext uri="{FF2B5EF4-FFF2-40B4-BE49-F238E27FC236}">
                <a16:creationId xmlns:a16="http://schemas.microsoft.com/office/drawing/2014/main" id="{55D0B543-F241-59E7-1EEB-500D44BAD1AE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1A510D8-8BDE-46A2-87B8-EA094E3E2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44" y="1888995"/>
            <a:ext cx="5312787" cy="360145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10AABA2-A648-E7F8-98EB-6C3E56B1A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2720" y="2195272"/>
            <a:ext cx="4229280" cy="285242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7D6C6FF0-FFA9-7EB1-3023-8FAD26AD4192}"/>
              </a:ext>
            </a:extLst>
          </p:cNvPr>
          <p:cNvGrpSpPr/>
          <p:nvPr/>
        </p:nvGrpSpPr>
        <p:grpSpPr>
          <a:xfrm>
            <a:off x="5758093" y="2888467"/>
            <a:ext cx="2105252" cy="716197"/>
            <a:chOff x="5548406" y="3104603"/>
            <a:chExt cx="2105252" cy="716197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53C419E8-0C91-90AF-D3DD-1F5FE121A9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29071"/>
            <a:stretch/>
          </p:blipFill>
          <p:spPr>
            <a:xfrm>
              <a:off x="5548406" y="3104603"/>
              <a:ext cx="2105252" cy="37308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8C6600D-FAE5-886A-1891-A9031D1E5D1E}"/>
                </a:ext>
              </a:extLst>
            </p:cNvPr>
            <p:cNvSpPr txBox="1"/>
            <p:nvPr/>
          </p:nvSpPr>
          <p:spPr>
            <a:xfrm>
              <a:off x="5676470" y="3451468"/>
              <a:ext cx="17331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latin typeface="Calibri" panose="020F0502020204030204" pitchFamily="34" charset="0"/>
                  <a:cs typeface="Calibri" panose="020F0502020204030204" pitchFamily="34" charset="0"/>
                </a:rPr>
                <a:t>-&gt; E</a:t>
              </a:r>
              <a:r>
                <a:rPr lang="fr-FR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805</a:t>
              </a:r>
              <a:r>
                <a:rPr lang="fr-FR" dirty="0">
                  <a:latin typeface="Calibri" panose="020F0502020204030204" pitchFamily="34" charset="0"/>
                  <a:cs typeface="Calibri" panose="020F0502020204030204" pitchFamily="34" charset="0"/>
                </a:rPr>
                <a:t>/E</a:t>
              </a:r>
              <a:r>
                <a:rPr lang="fr-FR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201</a:t>
              </a:r>
              <a:r>
                <a:rPr lang="fr-FR" dirty="0">
                  <a:latin typeface="Calibri" panose="020F0502020204030204" pitchFamily="34" charset="0"/>
                  <a:cs typeface="Calibri" panose="020F0502020204030204" pitchFamily="34" charset="0"/>
                </a:rPr>
                <a:t>=1.58</a:t>
              </a:r>
            </a:p>
          </p:txBody>
        </p:sp>
      </p:grp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E224DFB5-29E1-4177-594B-2BC552F45B65}"/>
              </a:ext>
            </a:extLst>
          </p:cNvPr>
          <p:cNvCxnSpPr>
            <a:cxnSpLocks/>
          </p:cNvCxnSpPr>
          <p:nvPr/>
        </p:nvCxnSpPr>
        <p:spPr>
          <a:xfrm>
            <a:off x="3360806" y="3104603"/>
            <a:ext cx="0" cy="114824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4AECDD5C-69E2-38A4-7AE8-E57EB3F310E0}"/>
              </a:ext>
            </a:extLst>
          </p:cNvPr>
          <p:cNvSpPr txBox="1"/>
          <p:nvPr/>
        </p:nvSpPr>
        <p:spPr>
          <a:xfrm>
            <a:off x="3406784" y="3621485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Factor 2.6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3DB785E-1E06-462A-5033-44AAF19EC27C}"/>
              </a:ext>
            </a:extLst>
          </p:cNvPr>
          <p:cNvSpPr txBox="1"/>
          <p:nvPr/>
        </p:nvSpPr>
        <p:spPr>
          <a:xfrm>
            <a:off x="5449904" y="1800610"/>
            <a:ext cx="27267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While classical RF BD</a:t>
            </a:r>
          </a:p>
          <a:p>
            <a:pPr algn="ctr"/>
            <a:r>
              <a:rPr lang="en-US" sz="1600" dirty="0"/>
              <a:t> (</a:t>
            </a:r>
            <a:r>
              <a:rPr lang="en-US" sz="1600" dirty="0" err="1"/>
              <a:t>Wang&amp;Loew</a:t>
            </a:r>
            <a:r>
              <a:rPr lang="en-US" sz="1600" dirty="0"/>
              <a:t> 1997) predicts less frequency dependence: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57A2DB4E-BB35-9581-90EC-C13ECAF16AC5}"/>
              </a:ext>
            </a:extLst>
          </p:cNvPr>
          <p:cNvCxnSpPr>
            <a:cxnSpLocks/>
          </p:cNvCxnSpPr>
          <p:nvPr/>
        </p:nvCxnSpPr>
        <p:spPr>
          <a:xfrm flipV="1">
            <a:off x="4516383" y="2631607"/>
            <a:ext cx="1094023" cy="105811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139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fr-FR" sz="2400" dirty="0"/>
              <a:t>A few simulations of </a:t>
            </a:r>
            <a:r>
              <a:rPr lang="fr-FR" sz="2400" dirty="0" err="1"/>
              <a:t>particle</a:t>
            </a:r>
            <a:r>
              <a:rPr lang="fr-FR" sz="2400" dirty="0"/>
              <a:t> in </a:t>
            </a:r>
            <a:r>
              <a:rPr lang="fr-FR" sz="2400" dirty="0" err="1"/>
              <a:t>pillboxes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Matlab. Example at 0.5 </a:t>
            </a:r>
            <a:r>
              <a:rPr lang="fr-FR" sz="2400" dirty="0" err="1"/>
              <a:t>T</a:t>
            </a:r>
            <a:r>
              <a:rPr lang="fr-FR" sz="2400" dirty="0"/>
              <a:t>.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>
          <a:xfrm>
            <a:off x="11106944" y="6632182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Effect</a:t>
            </a:r>
            <a:r>
              <a:rPr lang="fr-FR" dirty="0"/>
              <a:t> of the RF </a:t>
            </a:r>
            <a:r>
              <a:rPr lang="fr-FR" dirty="0" err="1"/>
              <a:t>frequency</a:t>
            </a:r>
            <a:r>
              <a:rPr lang="fr-FR" dirty="0"/>
              <a:t> (G. Ferrand).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216536" y="4093930"/>
            <a:ext cx="418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Simulation at 700 MHz, 0.5 T, 30 MV/m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894668" y="4003952"/>
            <a:ext cx="437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Simulation at 2 100 MHz, 0.5 T, 30 MV/m</a:t>
            </a: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0" y="2228896"/>
            <a:ext cx="6182302" cy="1867138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961" y="2282432"/>
            <a:ext cx="5976526" cy="1776805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844445" y="4546840"/>
            <a:ext cx="9948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At 2.1 GHz, an identical focusing of the electron beam than at 700 MHz occurs at 2xB.</a:t>
            </a:r>
          </a:p>
        </p:txBody>
      </p:sp>
      <p:sp>
        <p:nvSpPr>
          <p:cNvPr id="5" name="Espace réservé du pied de page 6">
            <a:extLst>
              <a:ext uri="{FF2B5EF4-FFF2-40B4-BE49-F238E27FC236}">
                <a16:creationId xmlns:a16="http://schemas.microsoft.com/office/drawing/2014/main" id="{55D0B543-F241-59E7-1EEB-500D44BAD1AE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32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680797"/>
          </a:xfrm>
        </p:spPr>
        <p:txBody>
          <a:bodyPr/>
          <a:lstStyle/>
          <a:p>
            <a:r>
              <a:rPr lang="en-US" dirty="0"/>
              <a:t>RF test stand requirements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09293" y="1464119"/>
            <a:ext cx="1084482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Frequency: 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Ideally the ones chosen for the 6D cooling (325-352/650-704 MHz)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But the lower the frequency, the bigger the solenoid bore diameter and $$$</a:t>
            </a:r>
          </a:p>
          <a:p>
            <a:pPr lvl="1" defTabSz="609585"/>
            <a:r>
              <a:rPr lang="en-US" sz="1600" dirty="0">
                <a:solidFill>
                  <a:prstClr val="black"/>
                </a:solidFill>
              </a:rPr>
              <a:t>      -&gt; tempting to perform BD tests at higher f (3 GHz), but have to rely on models to rescale to MCC frequencies</a:t>
            </a:r>
          </a:p>
          <a:p>
            <a:pPr defTabSz="609585"/>
            <a:endParaRPr lang="en-US" sz="2000" dirty="0">
              <a:solidFill>
                <a:prstClr val="black"/>
              </a:solidFill>
            </a:endParaRPr>
          </a:p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Magnetic configuration: 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two coils SC solenoid, B up to 5T min, ideally 10T, same and opposite polarization (~20T/m)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Bore diameter depends on frequency and exact cavity design (w/wo 70 K cooling)</a:t>
            </a:r>
          </a:p>
          <a:p>
            <a:pPr lvl="1" defTabSz="609585"/>
            <a:r>
              <a:rPr lang="en-US" sz="1600" dirty="0">
                <a:solidFill>
                  <a:prstClr val="black"/>
                </a:solidFill>
              </a:rPr>
              <a:t>      -&gt; e.g. for 704 MHz, 60 cm free RF bore desired</a:t>
            </a:r>
          </a:p>
          <a:p>
            <a:pPr defTabSz="609585"/>
            <a:endParaRPr lang="en-US" sz="2000" dirty="0">
              <a:solidFill>
                <a:prstClr val="black"/>
              </a:solidFill>
            </a:endParaRPr>
          </a:p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RF power sources: 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~10’s MW range: depends on cavity Q factor and highest needed RF gradient</a:t>
            </a:r>
          </a:p>
          <a:p>
            <a:pPr lvl="1" defTabSz="609585"/>
            <a:r>
              <a:rPr lang="en-US" sz="1600" dirty="0">
                <a:solidFill>
                  <a:prstClr val="black"/>
                </a:solidFill>
              </a:rPr>
              <a:t>      -&gt; e.g. for a PB cavity at 704 MHz (Cu) and 50 MV/m : ~7 MW peak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Pulses from sub </a:t>
            </a:r>
            <a:r>
              <a:rPr lang="en-US" sz="1600" dirty="0" err="1">
                <a:solidFill>
                  <a:prstClr val="black"/>
                </a:solidFill>
                <a:latin typeface="Symbol" pitchFamily="2" charset="2"/>
              </a:rPr>
              <a:t>m</a:t>
            </a:r>
            <a:r>
              <a:rPr lang="en-US" sz="1600" dirty="0" err="1">
                <a:solidFill>
                  <a:prstClr val="black"/>
                </a:solidFill>
              </a:rPr>
              <a:t>s</a:t>
            </a:r>
            <a:r>
              <a:rPr lang="en-US" sz="1600" dirty="0">
                <a:solidFill>
                  <a:prstClr val="black"/>
                </a:solidFill>
              </a:rPr>
              <a:t> to ~0.1 </a:t>
            </a:r>
            <a:r>
              <a:rPr lang="en-US" sz="1600" dirty="0" err="1">
                <a:solidFill>
                  <a:prstClr val="black"/>
                </a:solidFill>
              </a:rPr>
              <a:t>ms</a:t>
            </a:r>
            <a:r>
              <a:rPr lang="en-US" sz="1600" dirty="0">
                <a:solidFill>
                  <a:prstClr val="black"/>
                </a:solidFill>
              </a:rPr>
              <a:t>, the higher the rep. rate, the faster the cavity conditioning</a:t>
            </a:r>
          </a:p>
          <a:p>
            <a:pPr defTabSz="609585"/>
            <a:endParaRPr lang="en-US" sz="2000" dirty="0">
              <a:solidFill>
                <a:prstClr val="black"/>
              </a:solidFill>
            </a:endParaRPr>
          </a:p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Test stand shielding: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Radiation shielding against high FE at highest RF gradients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May also need magnetic shielding due to extended solenoid stray field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3BA149B-CB1B-CD6E-ABB3-96278C84BB61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C4CE6428-5A61-D4E0-FBC1-7B5C576B4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35031" y="6654004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02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A17B856B-17EF-3249-A035-3A25B4C44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2" name="Espace réservé du pied de page 6">
            <a:extLst>
              <a:ext uri="{FF2B5EF4-FFF2-40B4-BE49-F238E27FC236}">
                <a16:creationId xmlns:a16="http://schemas.microsoft.com/office/drawing/2014/main" id="{61C8D0D9-06CD-29C9-F81C-84C47367D5FF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1F083D-D71F-0B66-C887-25FA472F084F}"/>
              </a:ext>
            </a:extLst>
          </p:cNvPr>
          <p:cNvSpPr txBox="1"/>
          <p:nvPr/>
        </p:nvSpPr>
        <p:spPr>
          <a:xfrm>
            <a:off x="-1" y="2090172"/>
            <a:ext cx="121920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Problematic of NC RF cavities for the muon cooling complex in high magnetic fields: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Overview of MTA (</a:t>
            </a:r>
            <a:r>
              <a:rPr lang="en-US" sz="2400" dirty="0" err="1"/>
              <a:t>Mucool</a:t>
            </a:r>
            <a:r>
              <a:rPr lang="en-US" sz="2400" dirty="0"/>
              <a:t> Test Area) experimental results: </a:t>
            </a:r>
          </a:p>
          <a:p>
            <a:pPr lvl="1"/>
            <a:r>
              <a:rPr lang="en-US" sz="2400" dirty="0"/>
              <a:t>	MICE 201 MHz and </a:t>
            </a:r>
            <a:r>
              <a:rPr lang="en-US" sz="2400" dirty="0" err="1"/>
              <a:t>Mucool</a:t>
            </a:r>
            <a:r>
              <a:rPr lang="en-US" sz="2400" dirty="0"/>
              <a:t> 805 MHz cavities in B field up to 4T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Model(s) that explain existing RF BD results in magnetic field</a:t>
            </a:r>
          </a:p>
          <a:p>
            <a:pPr lvl="1"/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Further tests are needed to consolidate models and test new BD mitigation solutions: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Different cavity materials, operating temperatures, frequencies, RF pulse length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Calls for new RF test stand(s) </a:t>
            </a:r>
            <a:r>
              <a:rPr lang="en-US" sz="2400" dirty="0" err="1"/>
              <a:t>à</a:t>
            </a:r>
            <a:r>
              <a:rPr lang="en-US" sz="2400" dirty="0"/>
              <a:t> la MTA: cavity, RF power source, solenoid field …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2700E7-4CCD-E47C-BB45-BAB737F5D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4121" y="6643624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2450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093106"/>
            <a:ext cx="12192000" cy="281093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81022" y="2717801"/>
            <a:ext cx="5836356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85"/>
            <a:r>
              <a:rPr lang="fr-FR" sz="4267" b="1" i="1" dirty="0" err="1">
                <a:solidFill>
                  <a:prstClr val="black"/>
                </a:solidFill>
                <a:latin typeface="Arial Narrow"/>
                <a:cs typeface="Arial Narrow"/>
              </a:rPr>
              <a:t>Thank</a:t>
            </a:r>
            <a:r>
              <a:rPr lang="fr-FR" sz="4267" b="1" i="1" dirty="0">
                <a:solidFill>
                  <a:prstClr val="black"/>
                </a:solidFill>
                <a:latin typeface="Arial Narrow"/>
                <a:cs typeface="Arial Narrow"/>
              </a:rPr>
              <a:t> </a:t>
            </a:r>
            <a:r>
              <a:rPr lang="fr-FR" sz="4267" b="1" i="1" dirty="0" err="1">
                <a:solidFill>
                  <a:prstClr val="black"/>
                </a:solidFill>
                <a:latin typeface="Arial Narrow"/>
                <a:cs typeface="Arial Narrow"/>
              </a:rPr>
              <a:t>you</a:t>
            </a:r>
            <a:endParaRPr lang="fr-FR" sz="4267" b="1" i="1" dirty="0">
              <a:solidFill>
                <a:prstClr val="black"/>
              </a:solidFill>
              <a:latin typeface="Arial Narrow"/>
              <a:cs typeface="Arial Narrow"/>
            </a:endParaRPr>
          </a:p>
          <a:p>
            <a:pPr algn="ctr" defTabSz="609585"/>
            <a:r>
              <a:rPr lang="fr-FR" sz="4267" b="1" i="1" dirty="0">
                <a:solidFill>
                  <a:prstClr val="black"/>
                </a:solidFill>
                <a:latin typeface="Arial Narrow"/>
                <a:cs typeface="Arial Narrow"/>
              </a:rPr>
              <a:t>for attention</a:t>
            </a:r>
            <a:endParaRPr lang="en-GB" sz="4267" b="1" i="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Image 6" descr="MCC-inernational-finalV01.png">
            <a:extLst>
              <a:ext uri="{FF2B5EF4-FFF2-40B4-BE49-F238E27FC236}">
                <a16:creationId xmlns:a16="http://schemas.microsoft.com/office/drawing/2014/main" id="{A64812B2-D9F6-8C49-9C2B-93E630CEA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68" y="162133"/>
            <a:ext cx="1341203" cy="134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990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A17B856B-17EF-3249-A035-3A25B4C44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RF system for 6D cooling (MAP study)</a:t>
            </a:r>
            <a:endParaRPr lang="en-GB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6ACD132-49FE-842A-DF46-1AA0385127E2}"/>
              </a:ext>
            </a:extLst>
          </p:cNvPr>
          <p:cNvSpPr txBox="1"/>
          <p:nvPr/>
        </p:nvSpPr>
        <p:spPr>
          <a:xfrm>
            <a:off x="1515560" y="1116888"/>
            <a:ext cx="74110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Rectilinear channel contains some of the most challenging </a:t>
            </a:r>
          </a:p>
          <a:p>
            <a:pPr algn="ctr"/>
            <a:r>
              <a:rPr lang="en-US" sz="2000" dirty="0"/>
              <a:t>NC cavity designs in terms of required RF gradient and B-field </a:t>
            </a:r>
            <a:endParaRPr lang="fr-FR" sz="2000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A94EDE1-88EC-C246-BD69-681FE6EDF359}"/>
              </a:ext>
            </a:extLst>
          </p:cNvPr>
          <p:cNvGrpSpPr/>
          <p:nvPr/>
        </p:nvGrpSpPr>
        <p:grpSpPr>
          <a:xfrm>
            <a:off x="838200" y="2949725"/>
            <a:ext cx="11361709" cy="3549015"/>
            <a:chOff x="838200" y="2302956"/>
            <a:chExt cx="11361709" cy="3549015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AEEEABC-5831-A8E7-AB32-2E8527E7CA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165"/>
            <a:stretch/>
          </p:blipFill>
          <p:spPr>
            <a:xfrm>
              <a:off x="838200" y="2302956"/>
              <a:ext cx="9271487" cy="3549015"/>
            </a:xfrm>
            <a:prstGeom prst="rect">
              <a:avLst/>
            </a:prstGeom>
          </p:spPr>
        </p:pic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83A7D91D-7BC8-D6C0-65A1-F4CBFB5ACE1E}"/>
                </a:ext>
              </a:extLst>
            </p:cNvPr>
            <p:cNvSpPr txBox="1"/>
            <p:nvPr/>
          </p:nvSpPr>
          <p:spPr>
            <a:xfrm>
              <a:off x="10563654" y="3161588"/>
              <a:ext cx="16362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Before bunch merge</a:t>
              </a:r>
              <a:endParaRPr lang="fr-FR" dirty="0"/>
            </a:p>
          </p:txBody>
        </p:sp>
        <p:sp>
          <p:nvSpPr>
            <p:cNvPr id="10" name="TextBox 13">
              <a:extLst>
                <a:ext uri="{FF2B5EF4-FFF2-40B4-BE49-F238E27FC236}">
                  <a16:creationId xmlns:a16="http://schemas.microsoft.com/office/drawing/2014/main" id="{F0637A83-9E96-7CD5-95FA-F1ED87A9438B}"/>
                </a:ext>
              </a:extLst>
            </p:cNvPr>
            <p:cNvSpPr txBox="1"/>
            <p:nvPr/>
          </p:nvSpPr>
          <p:spPr>
            <a:xfrm>
              <a:off x="10633670" y="4513688"/>
              <a:ext cx="13958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After bunch merge</a:t>
              </a:r>
              <a:endParaRPr lang="fr-FR" dirty="0"/>
            </a:p>
          </p:txBody>
        </p:sp>
        <p:sp>
          <p:nvSpPr>
            <p:cNvPr id="11" name="Right Brace 8">
              <a:extLst>
                <a:ext uri="{FF2B5EF4-FFF2-40B4-BE49-F238E27FC236}">
                  <a16:creationId xmlns:a16="http://schemas.microsoft.com/office/drawing/2014/main" id="{7F7D8A69-0BD6-8320-EAB6-53164B3F401F}"/>
                </a:ext>
              </a:extLst>
            </p:cNvPr>
            <p:cNvSpPr/>
            <p:nvPr/>
          </p:nvSpPr>
          <p:spPr>
            <a:xfrm>
              <a:off x="10365946" y="2997124"/>
              <a:ext cx="197708" cy="896122"/>
            </a:xfrm>
            <a:prstGeom prst="rightBrac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ight Brace 10">
              <a:extLst>
                <a:ext uri="{FF2B5EF4-FFF2-40B4-BE49-F238E27FC236}">
                  <a16:creationId xmlns:a16="http://schemas.microsoft.com/office/drawing/2014/main" id="{5CA271BC-5725-F52F-7E47-B43117F102EB}"/>
                </a:ext>
              </a:extLst>
            </p:cNvPr>
            <p:cNvSpPr/>
            <p:nvPr/>
          </p:nvSpPr>
          <p:spPr>
            <a:xfrm>
              <a:off x="10365946" y="3906221"/>
              <a:ext cx="197708" cy="1795007"/>
            </a:xfrm>
            <a:prstGeom prst="rightBrac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9ECBE7F6-7E97-A9DA-7710-EA51C1B305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629" t="31866" r="59250" b="40143"/>
            <a:stretch/>
          </p:blipFill>
          <p:spPr>
            <a:xfrm>
              <a:off x="8878951" y="2997110"/>
              <a:ext cx="1394823" cy="2743212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30401F1B-950F-B432-23BE-A36175FD9BA7}"/>
                </a:ext>
              </a:extLst>
            </p:cNvPr>
            <p:cNvSpPr txBox="1"/>
            <p:nvPr/>
          </p:nvSpPr>
          <p:spPr>
            <a:xfrm>
              <a:off x="9033936" y="2446690"/>
              <a:ext cx="106245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 </a:t>
              </a:r>
              <a:r>
                <a:rPr lang="fr-FR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field</a:t>
              </a:r>
              <a:endParaRPr lang="fr-FR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</a:t>
              </a:r>
              <a:r>
                <a:rPr lang="fr-FR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fr-F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]</a:t>
              </a:r>
            </a:p>
          </p:txBody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3C477B5A-B52C-8E5F-88C5-63BC72FD1C36}"/>
                </a:ext>
              </a:extLst>
            </p:cNvPr>
            <p:cNvSpPr/>
            <p:nvPr/>
          </p:nvSpPr>
          <p:spPr>
            <a:xfrm>
              <a:off x="838200" y="5503094"/>
              <a:ext cx="9457730" cy="21921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70B23795-4177-75CB-7563-3EE3EEF2D0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40" r="38989"/>
          <a:stretch/>
        </p:blipFill>
        <p:spPr>
          <a:xfrm>
            <a:off x="9203137" y="1011198"/>
            <a:ext cx="2861066" cy="1900555"/>
          </a:xfrm>
          <a:prstGeom prst="rect">
            <a:avLst/>
          </a:prstGeom>
        </p:spPr>
      </p:pic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85CDF418-48C9-F1EA-ECA3-4CF28DBC2C0D}"/>
              </a:ext>
            </a:extLst>
          </p:cNvPr>
          <p:cNvCxnSpPr>
            <a:cxnSpLocks/>
          </p:cNvCxnSpPr>
          <p:nvPr/>
        </p:nvCxnSpPr>
        <p:spPr>
          <a:xfrm flipH="1" flipV="1">
            <a:off x="10705607" y="2676293"/>
            <a:ext cx="55755" cy="11498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16C6AC9F-08E8-D24B-6CC4-DB2960D6D253}"/>
              </a:ext>
            </a:extLst>
          </p:cNvPr>
          <p:cNvCxnSpPr>
            <a:cxnSpLocks/>
          </p:cNvCxnSpPr>
          <p:nvPr/>
        </p:nvCxnSpPr>
        <p:spPr>
          <a:xfrm flipV="1">
            <a:off x="10870266" y="2676293"/>
            <a:ext cx="460591" cy="25430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Image 23">
            <a:extLst>
              <a:ext uri="{FF2B5EF4-FFF2-40B4-BE49-F238E27FC236}">
                <a16:creationId xmlns:a16="http://schemas.microsoft.com/office/drawing/2014/main" id="{12DE2805-B240-D300-6C5F-495A0558B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4893" y="1860914"/>
            <a:ext cx="7772400" cy="1088372"/>
          </a:xfrm>
          <a:prstGeom prst="rect">
            <a:avLst/>
          </a:prstGeom>
        </p:spPr>
      </p:pic>
      <p:sp>
        <p:nvSpPr>
          <p:cNvPr id="18" name="Espace réservé du pied de page 6">
            <a:extLst>
              <a:ext uri="{FF2B5EF4-FFF2-40B4-BE49-F238E27FC236}">
                <a16:creationId xmlns:a16="http://schemas.microsoft.com/office/drawing/2014/main" id="{21E7DD78-5711-1548-B45A-6AA4E0AFA3B2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62F2C930-EB85-8E65-5475-E67F242D03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755" y="6640200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57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>
            <a:extLst>
              <a:ext uri="{FF2B5EF4-FFF2-40B4-BE49-F238E27FC236}">
                <a16:creationId xmlns:a16="http://schemas.microsoft.com/office/drawing/2014/main" id="{0939500A-D177-B54F-BF27-3BB3933FBF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966"/>
          <a:stretch/>
        </p:blipFill>
        <p:spPr>
          <a:xfrm>
            <a:off x="4384462" y="4068607"/>
            <a:ext cx="3916002" cy="2692118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506AB61F-E735-1849-A016-FCD25CD75333}"/>
              </a:ext>
            </a:extLst>
          </p:cNvPr>
          <p:cNvSpPr txBox="1"/>
          <p:nvPr/>
        </p:nvSpPr>
        <p:spPr>
          <a:xfrm>
            <a:off x="-11285" y="1395709"/>
            <a:ext cx="456100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b="1" dirty="0"/>
              <a:t>State of the art (not complete):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MICE 201 MHz RF module prototype (beryllium windows): </a:t>
            </a:r>
          </a:p>
          <a:p>
            <a:r>
              <a:rPr lang="en-US" sz="2000" dirty="0"/>
              <a:t>   5T fringe field, </a:t>
            </a:r>
            <a:r>
              <a:rPr lang="en-US" sz="2000" b="1" dirty="0"/>
              <a:t>11 MV/m</a:t>
            </a:r>
            <a:r>
              <a:rPr lang="en-US" sz="2000" dirty="0"/>
              <a:t>, 1ms@1Hz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MUCOOL 805 MHz pill box cavity, </a:t>
            </a:r>
          </a:p>
          <a:p>
            <a:r>
              <a:rPr lang="en-US" sz="2000" dirty="0"/>
              <a:t>	Cu &amp; Be windows: </a:t>
            </a:r>
          </a:p>
          <a:p>
            <a:r>
              <a:rPr lang="en-US" sz="2000" dirty="0"/>
              <a:t>      Cu: 3T, 13 MV/m, 30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s@10Hz</a:t>
            </a:r>
          </a:p>
          <a:p>
            <a:r>
              <a:rPr lang="en-US" sz="2000" dirty="0"/>
              <a:t>      Be: 3T, </a:t>
            </a:r>
            <a:r>
              <a:rPr lang="en-US" sz="2000" b="1" dirty="0"/>
              <a:t>50 MV/m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MUCOOL</a:t>
            </a:r>
            <a:r>
              <a:rPr lang="en-US" sz="2000" b="1" dirty="0"/>
              <a:t> Gas</a:t>
            </a:r>
            <a:r>
              <a:rPr lang="en-US" sz="2000" dirty="0"/>
              <a:t> filled RF cavity: </a:t>
            </a:r>
          </a:p>
          <a:p>
            <a:pPr lvl="1"/>
            <a:r>
              <a:rPr lang="en-US" sz="2000" dirty="0"/>
              <a:t>3 T, </a:t>
            </a:r>
            <a:r>
              <a:rPr lang="en-US" sz="2000" b="1" dirty="0"/>
              <a:t>65 MV/m</a:t>
            </a:r>
            <a:r>
              <a:rPr lang="en-US" sz="2000" dirty="0"/>
              <a:t> 805 MHz molybdenum cavity</a:t>
            </a:r>
            <a:endParaRPr lang="en-US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2DA311DA-6279-DC43-9834-DF10334232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666"/>
          <a:stretch/>
        </p:blipFill>
        <p:spPr>
          <a:xfrm>
            <a:off x="4445008" y="993083"/>
            <a:ext cx="3846519" cy="2633585"/>
          </a:xfrm>
          <a:prstGeom prst="rect">
            <a:avLst/>
          </a:prstGeom>
        </p:spPr>
      </p:pic>
      <p:cxnSp>
        <p:nvCxnSpPr>
          <p:cNvPr id="10" name="Straight Arrow Connector 14">
            <a:extLst>
              <a:ext uri="{FF2B5EF4-FFF2-40B4-BE49-F238E27FC236}">
                <a16:creationId xmlns:a16="http://schemas.microsoft.com/office/drawing/2014/main" id="{03CCC831-69F9-9A4E-B2C5-F4F561EF64C0}"/>
              </a:ext>
            </a:extLst>
          </p:cNvPr>
          <p:cNvCxnSpPr>
            <a:cxnSpLocks/>
          </p:cNvCxnSpPr>
          <p:nvPr/>
        </p:nvCxnSpPr>
        <p:spPr>
          <a:xfrm>
            <a:off x="3777565" y="3975234"/>
            <a:ext cx="451396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7036D704-282D-5FED-324E-BF9B927FC975}"/>
              </a:ext>
            </a:extLst>
          </p:cNvPr>
          <p:cNvGrpSpPr/>
          <p:nvPr/>
        </p:nvGrpSpPr>
        <p:grpSpPr>
          <a:xfrm>
            <a:off x="8326163" y="2423373"/>
            <a:ext cx="3739458" cy="2876593"/>
            <a:chOff x="221630" y="2825631"/>
            <a:chExt cx="3739458" cy="2876593"/>
          </a:xfrm>
        </p:grpSpPr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5B1DBDAE-9537-46FE-87FF-E791F79EB2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515"/>
            <a:stretch/>
          </p:blipFill>
          <p:spPr>
            <a:xfrm>
              <a:off x="221630" y="2825631"/>
              <a:ext cx="3739458" cy="2876593"/>
            </a:xfrm>
            <a:prstGeom prst="rect">
              <a:avLst/>
            </a:prstGeom>
          </p:spPr>
        </p:pic>
        <p:cxnSp>
          <p:nvCxnSpPr>
            <p:cNvPr id="12" name="Straight Arrow Connector 22">
              <a:extLst>
                <a:ext uri="{FF2B5EF4-FFF2-40B4-BE49-F238E27FC236}">
                  <a16:creationId xmlns:a16="http://schemas.microsoft.com/office/drawing/2014/main" id="{C88D968B-EDB2-013F-57A5-490A293F29CC}"/>
                </a:ext>
              </a:extLst>
            </p:cNvPr>
            <p:cNvCxnSpPr/>
            <p:nvPr/>
          </p:nvCxnSpPr>
          <p:spPr>
            <a:xfrm>
              <a:off x="3882200" y="3721415"/>
              <a:ext cx="0" cy="12627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4">
              <a:extLst>
                <a:ext uri="{FF2B5EF4-FFF2-40B4-BE49-F238E27FC236}">
                  <a16:creationId xmlns:a16="http://schemas.microsoft.com/office/drawing/2014/main" id="{C23013C1-E3DB-CF71-77EA-E64949553C87}"/>
                </a:ext>
              </a:extLst>
            </p:cNvPr>
            <p:cNvSpPr txBox="1"/>
            <p:nvPr/>
          </p:nvSpPr>
          <p:spPr>
            <a:xfrm>
              <a:off x="3133277" y="3850892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dirty="0">
                  <a:solidFill>
                    <a:prstClr val="white"/>
                  </a:solidFill>
                  <a:latin typeface="Arial"/>
                </a:rPr>
                <a:t>44cm</a:t>
              </a:r>
              <a:endParaRPr lang="fr-FR" dirty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14" name="Straight Arrow Connector 25">
              <a:extLst>
                <a:ext uri="{FF2B5EF4-FFF2-40B4-BE49-F238E27FC236}">
                  <a16:creationId xmlns:a16="http://schemas.microsoft.com/office/drawing/2014/main" id="{304BB725-B55F-C7FE-1C3E-1923EB05A463}"/>
                </a:ext>
              </a:extLst>
            </p:cNvPr>
            <p:cNvCxnSpPr/>
            <p:nvPr/>
          </p:nvCxnSpPr>
          <p:spPr>
            <a:xfrm>
              <a:off x="2173349" y="3838487"/>
              <a:ext cx="420683" cy="51432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29">
              <a:extLst>
                <a:ext uri="{FF2B5EF4-FFF2-40B4-BE49-F238E27FC236}">
                  <a16:creationId xmlns:a16="http://schemas.microsoft.com/office/drawing/2014/main" id="{DF27E08E-4E2E-3A4C-648D-579103DA1CBE}"/>
                </a:ext>
              </a:extLst>
            </p:cNvPr>
            <p:cNvSpPr txBox="1"/>
            <p:nvPr/>
          </p:nvSpPr>
          <p:spPr>
            <a:xfrm>
              <a:off x="2224130" y="3633983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lang="en-US" dirty="0">
                  <a:solidFill>
                    <a:prstClr val="white"/>
                  </a:solidFill>
                  <a:latin typeface="Arial"/>
                </a:rPr>
                <a:t>28.4cm</a:t>
              </a:r>
              <a:endParaRPr lang="fr-FR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16" name="Espace réservé du pied de page 6">
            <a:extLst>
              <a:ext uri="{FF2B5EF4-FFF2-40B4-BE49-F238E27FC236}">
                <a16:creationId xmlns:a16="http://schemas.microsoft.com/office/drawing/2014/main" id="{F6C169BA-59C4-F484-BAF3-4373540601AA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8705CDF6-A56A-1374-F135-25B13C5FA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68841" y="6638133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B3F9AE4A-1B5E-3D41-8FFC-4F07556EC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53" y="-1"/>
            <a:ext cx="9987047" cy="776175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n-US" sz="3600" dirty="0"/>
              <a:t>Summary of NC RF cavities tests in high B field (MTA)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CDC7DB7-336D-3BF4-E36E-419AE5E0B021}"/>
              </a:ext>
            </a:extLst>
          </p:cNvPr>
          <p:cNvSpPr txBox="1"/>
          <p:nvPr/>
        </p:nvSpPr>
        <p:spPr>
          <a:xfrm>
            <a:off x="2776291" y="602837"/>
            <a:ext cx="70001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(comprehensive review by </a:t>
            </a:r>
            <a:r>
              <a:rPr lang="en-US" sz="1600" dirty="0" err="1"/>
              <a:t>Derun</a:t>
            </a:r>
            <a:r>
              <a:rPr lang="en-US" sz="1600" dirty="0"/>
              <a:t> Li, CERN LDG meeting 2021)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359571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80A5326-9FBD-F974-925A-F0CC7898B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241" y="1980388"/>
            <a:ext cx="3604136" cy="3632560"/>
          </a:xfrm>
          <a:prstGeom prst="rect">
            <a:avLst/>
          </a:prstGeom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0939500A-D177-B54F-BF27-3BB3933FBF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966"/>
          <a:stretch/>
        </p:blipFill>
        <p:spPr>
          <a:xfrm>
            <a:off x="4384462" y="4068607"/>
            <a:ext cx="3916002" cy="2692118"/>
          </a:xfrm>
          <a:prstGeom prst="rect">
            <a:avLst/>
          </a:prstGeom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506AB61F-E735-1849-A016-FCD25CD75333}"/>
              </a:ext>
            </a:extLst>
          </p:cNvPr>
          <p:cNvSpPr txBox="1"/>
          <p:nvPr/>
        </p:nvSpPr>
        <p:spPr>
          <a:xfrm>
            <a:off x="-11285" y="1395709"/>
            <a:ext cx="456100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b="1" dirty="0"/>
              <a:t>State of the art (not complete):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MICE 201 MHz RF module prototype (beryllium windows): </a:t>
            </a:r>
          </a:p>
          <a:p>
            <a:r>
              <a:rPr lang="en-US" sz="2000" dirty="0"/>
              <a:t>   5T fringe field, </a:t>
            </a:r>
            <a:r>
              <a:rPr lang="en-US" sz="2000" b="1" dirty="0"/>
              <a:t>11 MV/m</a:t>
            </a:r>
            <a:r>
              <a:rPr lang="en-US" sz="2000" dirty="0"/>
              <a:t>, 1ms@1Hz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MUCOOL 805 MHz pill box cavity, </a:t>
            </a:r>
          </a:p>
          <a:p>
            <a:r>
              <a:rPr lang="en-US" sz="2000" dirty="0"/>
              <a:t>	Cu &amp; Be windows: </a:t>
            </a:r>
          </a:p>
          <a:p>
            <a:r>
              <a:rPr lang="en-US" sz="2000" dirty="0"/>
              <a:t>      Cu: 3T, 13 MV/m, 30</a:t>
            </a:r>
            <a:r>
              <a:rPr lang="en-US" sz="2000" dirty="0">
                <a:latin typeface="Symbol" pitchFamily="2" charset="2"/>
              </a:rPr>
              <a:t>m</a:t>
            </a:r>
            <a:r>
              <a:rPr lang="en-US" sz="2000" dirty="0"/>
              <a:t>s@10Hz</a:t>
            </a:r>
          </a:p>
          <a:p>
            <a:r>
              <a:rPr lang="en-US" sz="2000" dirty="0"/>
              <a:t>      Be: 3T, </a:t>
            </a:r>
            <a:r>
              <a:rPr lang="en-US" sz="2000" b="1" dirty="0"/>
              <a:t>50 MV/m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MUCOOL</a:t>
            </a:r>
            <a:r>
              <a:rPr lang="en-US" sz="2000" b="1" dirty="0"/>
              <a:t> Gas</a:t>
            </a:r>
            <a:r>
              <a:rPr lang="en-US" sz="2000" dirty="0"/>
              <a:t> filled RF cavity: </a:t>
            </a:r>
          </a:p>
          <a:p>
            <a:pPr lvl="1"/>
            <a:r>
              <a:rPr lang="en-US" sz="2000" dirty="0"/>
              <a:t>3 T, </a:t>
            </a:r>
            <a:r>
              <a:rPr lang="en-US" sz="2000" b="1" dirty="0"/>
              <a:t>65 MV/m</a:t>
            </a:r>
            <a:r>
              <a:rPr lang="en-US" sz="2000" dirty="0"/>
              <a:t> 805 MHz molybdenum cavity</a:t>
            </a:r>
            <a:endParaRPr lang="en-US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2DA311DA-6279-DC43-9834-DF10334232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666"/>
          <a:stretch/>
        </p:blipFill>
        <p:spPr>
          <a:xfrm>
            <a:off x="4445008" y="993083"/>
            <a:ext cx="3846519" cy="2633585"/>
          </a:xfrm>
          <a:prstGeom prst="rect">
            <a:avLst/>
          </a:prstGeom>
        </p:spPr>
      </p:pic>
      <p:cxnSp>
        <p:nvCxnSpPr>
          <p:cNvPr id="10" name="Straight Arrow Connector 14">
            <a:extLst>
              <a:ext uri="{FF2B5EF4-FFF2-40B4-BE49-F238E27FC236}">
                <a16:creationId xmlns:a16="http://schemas.microsoft.com/office/drawing/2014/main" id="{03CCC831-69F9-9A4E-B2C5-F4F561EF64C0}"/>
              </a:ext>
            </a:extLst>
          </p:cNvPr>
          <p:cNvCxnSpPr>
            <a:cxnSpLocks/>
          </p:cNvCxnSpPr>
          <p:nvPr/>
        </p:nvCxnSpPr>
        <p:spPr>
          <a:xfrm>
            <a:off x="3777565" y="3975234"/>
            <a:ext cx="496856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pied de page 6">
            <a:extLst>
              <a:ext uri="{FF2B5EF4-FFF2-40B4-BE49-F238E27FC236}">
                <a16:creationId xmlns:a16="http://schemas.microsoft.com/office/drawing/2014/main" id="{F6C169BA-59C4-F484-BAF3-4373540601AA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8705CDF6-A56A-1374-F135-25B13C5FA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0268" y="6638136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B3F9AE4A-1B5E-3D41-8FFC-4F07556EC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53" y="-1"/>
            <a:ext cx="9987047" cy="776175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n-US" sz="3600" dirty="0"/>
              <a:t>Summary of NC RF cavities tests in high B field (MTA)</a:t>
            </a:r>
            <a:endParaRPr lang="en-US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CDC7DB7-336D-3BF4-E36E-419AE5E0B021}"/>
              </a:ext>
            </a:extLst>
          </p:cNvPr>
          <p:cNvSpPr txBox="1"/>
          <p:nvPr/>
        </p:nvSpPr>
        <p:spPr>
          <a:xfrm>
            <a:off x="2776291" y="602837"/>
            <a:ext cx="70001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(comprehensive review by </a:t>
            </a:r>
            <a:r>
              <a:rPr lang="en-US" sz="1600" dirty="0" err="1"/>
              <a:t>Derun</a:t>
            </a:r>
            <a:r>
              <a:rPr lang="en-US" sz="1600" dirty="0"/>
              <a:t> Li, CERN LDG meeting 2021)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32254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6">
            <a:extLst>
              <a:ext uri="{FF2B5EF4-FFF2-40B4-BE49-F238E27FC236}">
                <a16:creationId xmlns:a16="http://schemas.microsoft.com/office/drawing/2014/main" id="{F6C169BA-59C4-F484-BAF3-4373540601AA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Espace réservé du numéro de diapositive 16">
            <a:extLst>
              <a:ext uri="{FF2B5EF4-FFF2-40B4-BE49-F238E27FC236}">
                <a16:creationId xmlns:a16="http://schemas.microsoft.com/office/drawing/2014/main" id="{8705CDF6-A56A-1374-F135-25B13C5FA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40267" y="6645277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B3F9AE4A-1B5E-3D41-8FFC-4F07556EC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752" y="170296"/>
            <a:ext cx="9987047" cy="776175"/>
          </a:xfrm>
        </p:spPr>
        <p:txBody>
          <a:bodyPr anchor="ctr"/>
          <a:lstStyle/>
          <a:p>
            <a:pPr>
              <a:spcBef>
                <a:spcPts val="0"/>
              </a:spcBef>
            </a:pPr>
            <a:r>
              <a:rPr lang="en-US" sz="3600" dirty="0"/>
              <a:t>Some initial results on 805 MHz PB cavity with Cu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BB43FC6-B615-BB89-9242-BA6CB4B6F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13" y="1563845"/>
            <a:ext cx="5361810" cy="496948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9D6C0BB-6D0F-A108-9D87-EB93D3C1A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275" y="4013540"/>
            <a:ext cx="4540812" cy="2278244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50A057F-213D-5EB2-D906-588C52DD30C4}"/>
              </a:ext>
            </a:extLst>
          </p:cNvPr>
          <p:cNvSpPr txBox="1"/>
          <p:nvPr/>
        </p:nvSpPr>
        <p:spPr>
          <a:xfrm>
            <a:off x="1640336" y="1891621"/>
            <a:ext cx="4065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A. Moretti </a:t>
            </a:r>
            <a:r>
              <a:rPr lang="fr-FR" sz="1200" i="1" dirty="0"/>
              <a:t>et al</a:t>
            </a:r>
            <a:r>
              <a:rPr lang="fr-FR" sz="1200" dirty="0"/>
              <a:t>., </a:t>
            </a:r>
            <a:r>
              <a:rPr lang="fr-FR" sz="1200" b="1" dirty="0" err="1"/>
              <a:t>Phys.Rev.Acc.Beams</a:t>
            </a:r>
            <a:r>
              <a:rPr lang="fr-FR" sz="1200" dirty="0"/>
              <a:t> 8, 072001 (2005)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70BF72F-EFF5-48C6-5ECC-686A11CA41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098" r="7602" b="12871"/>
          <a:stretch/>
        </p:blipFill>
        <p:spPr>
          <a:xfrm>
            <a:off x="4107224" y="2321990"/>
            <a:ext cx="1598456" cy="172659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6475D9A-A311-C8AC-98C9-739C40DF69D1}"/>
              </a:ext>
            </a:extLst>
          </p:cNvPr>
          <p:cNvSpPr/>
          <p:nvPr/>
        </p:nvSpPr>
        <p:spPr>
          <a:xfrm rot="634354">
            <a:off x="1554437" y="2557385"/>
            <a:ext cx="2572847" cy="8995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49671B9-4B34-44CA-17B9-40BDF57B2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2660" y="1696712"/>
            <a:ext cx="4968009" cy="65952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FC22E00-9B94-FBBA-F4AC-70A2372482BB}"/>
              </a:ext>
            </a:extLst>
          </p:cNvPr>
          <p:cNvSpPr txBox="1"/>
          <p:nvPr/>
        </p:nvSpPr>
        <p:spPr>
          <a:xfrm>
            <a:off x="6412660" y="1394568"/>
            <a:ext cx="4878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Fowler-Nordheim </a:t>
            </a:r>
            <a:r>
              <a:rPr lang="fr-FR" sz="1600" dirty="0" err="1"/>
              <a:t>Enhanced</a:t>
            </a:r>
            <a:r>
              <a:rPr lang="fr-FR" sz="1600" dirty="0"/>
              <a:t> Field Emission </a:t>
            </a:r>
            <a:r>
              <a:rPr lang="fr-FR" sz="1600" dirty="0" err="1"/>
              <a:t>current</a:t>
            </a:r>
            <a:r>
              <a:rPr lang="fr-FR" sz="1600" dirty="0"/>
              <a:t>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4C114D-15F1-B2E0-A61E-EA2B6FD34AE9}"/>
              </a:ext>
            </a:extLst>
          </p:cNvPr>
          <p:cNvSpPr txBox="1"/>
          <p:nvPr/>
        </p:nvSpPr>
        <p:spPr>
          <a:xfrm>
            <a:off x="4617308" y="2939067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B93941D-CBB2-B556-342F-C625850A5345}"/>
              </a:ext>
            </a:extLst>
          </p:cNvPr>
          <p:cNvSpPr txBox="1"/>
          <p:nvPr/>
        </p:nvSpPr>
        <p:spPr>
          <a:xfrm>
            <a:off x="4617308" y="3644125"/>
            <a:ext cx="227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B050"/>
                </a:solidFill>
              </a:rPr>
              <a:t>-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04C8A61-5710-90B5-32A7-43703AB9904C}"/>
              </a:ext>
            </a:extLst>
          </p:cNvPr>
          <p:cNvSpPr txBox="1"/>
          <p:nvPr/>
        </p:nvSpPr>
        <p:spPr>
          <a:xfrm>
            <a:off x="5013388" y="2939067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2DCF368-0DE4-FA5F-6B35-1AC6885BD8B9}"/>
              </a:ext>
            </a:extLst>
          </p:cNvPr>
          <p:cNvSpPr txBox="1"/>
          <p:nvPr/>
        </p:nvSpPr>
        <p:spPr>
          <a:xfrm>
            <a:off x="5013388" y="3644124"/>
            <a:ext cx="227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B050"/>
                </a:solidFill>
              </a:rPr>
              <a:t>-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A832238-62C9-3F44-662F-A7B61F283DEC}"/>
              </a:ext>
            </a:extLst>
          </p:cNvPr>
          <p:cNvSpPr txBox="1"/>
          <p:nvPr/>
        </p:nvSpPr>
        <p:spPr>
          <a:xfrm>
            <a:off x="4784022" y="3644124"/>
            <a:ext cx="227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70C0"/>
                </a:solidFill>
              </a:rPr>
              <a:t>-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1387E3C-AFBA-F239-96FC-8D6B78D67CBA}"/>
              </a:ext>
            </a:extLst>
          </p:cNvPr>
          <p:cNvSpPr txBox="1"/>
          <p:nvPr/>
        </p:nvSpPr>
        <p:spPr>
          <a:xfrm>
            <a:off x="5159422" y="2932086"/>
            <a:ext cx="2279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70C0"/>
                </a:solidFill>
              </a:rPr>
              <a:t>-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0BF0F6F-E882-DA41-05D6-B495BBA7AB59}"/>
              </a:ext>
            </a:extLst>
          </p:cNvPr>
          <p:cNvSpPr txBox="1"/>
          <p:nvPr/>
        </p:nvSpPr>
        <p:spPr>
          <a:xfrm>
            <a:off x="4758361" y="2942556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70C0"/>
                </a:solidFill>
              </a:rPr>
              <a:t>+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671C78E-6C55-74BD-B07D-9B4EB8CDDD0F}"/>
              </a:ext>
            </a:extLst>
          </p:cNvPr>
          <p:cNvSpPr txBox="1"/>
          <p:nvPr/>
        </p:nvSpPr>
        <p:spPr>
          <a:xfrm>
            <a:off x="5151532" y="3656932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>
                <a:solidFill>
                  <a:srgbClr val="0070C0"/>
                </a:solidFill>
              </a:rPr>
              <a:t>+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D9CBC80E-EF8E-75F2-4BB8-0C0B5881B31A}"/>
              </a:ext>
            </a:extLst>
          </p:cNvPr>
          <p:cNvGrpSpPr/>
          <p:nvPr/>
        </p:nvGrpSpPr>
        <p:grpSpPr>
          <a:xfrm>
            <a:off x="6526997" y="2321241"/>
            <a:ext cx="4461369" cy="523220"/>
            <a:chOff x="6236879" y="2642436"/>
            <a:chExt cx="4461369" cy="5232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152AEF69-1F80-3B41-A2FD-C45DCF4C7D4B}"/>
                    </a:ext>
                  </a:extLst>
                </p:cNvPr>
                <p:cNvSpPr txBox="1"/>
                <p:nvPr/>
              </p:nvSpPr>
              <p:spPr>
                <a:xfrm>
                  <a:off x="7169285" y="2642436"/>
                  <a:ext cx="1149867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:r>
                    <a:rPr lang="fr-FR" sz="1600" dirty="0">
                      <a:latin typeface="Symbol" pitchFamily="2" charset="2"/>
                    </a:rPr>
                    <a:t>b</a:t>
                  </a:r>
                  <a14:m>
                    <m:oMath xmlns:m="http://schemas.openxmlformats.org/officeDocument/2006/math">
                      <m:r>
                        <a:rPr lang="fr-FR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a14:m>
                  <a:r>
                    <a:rPr lang="fr-FR" sz="1600" i="1" baseline="-25000" dirty="0"/>
                    <a:t>m</a:t>
                  </a:r>
                  <a:r>
                    <a:rPr lang="fr-FR" sz="1600" dirty="0"/>
                    <a:t>/ </a:t>
                  </a:r>
                  <a14:m>
                    <m:oMath xmlns:m="http://schemas.openxmlformats.org/officeDocument/2006/math">
                      <m:r>
                        <a:rPr lang="fr-FR" sz="16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1600" b="0" i="1" baseline="-25000" smtClean="0">
                          <a:latin typeface="Cambria Math" panose="02040503050406030204" pitchFamily="18" charset="0"/>
                        </a:rPr>
                        <m:t>𝑠𝑢𝑟𝑓</m:t>
                      </m:r>
                    </m:oMath>
                  </a14:m>
                  <a:endParaRPr lang="fr-FR" sz="1600" baseline="-25000" dirty="0"/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152AEF69-1F80-3B41-A2FD-C45DCF4C7D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69285" y="2642436"/>
                  <a:ext cx="1149867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10989" t="-23810" r="-4396" b="-4761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B923495A-DEB1-8496-B88E-F8F574FB8AB6}"/>
                </a:ext>
              </a:extLst>
            </p:cNvPr>
            <p:cNvSpPr txBox="1"/>
            <p:nvPr/>
          </p:nvSpPr>
          <p:spPr>
            <a:xfrm>
              <a:off x="6236879" y="2642436"/>
              <a:ext cx="4461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err="1"/>
                <a:t>where</a:t>
              </a:r>
              <a:r>
                <a:rPr lang="fr-FR" sz="1400" dirty="0"/>
                <a:t>                             </a:t>
              </a:r>
              <a:r>
                <a:rPr lang="fr-FR" sz="1400" dirty="0" err="1"/>
                <a:t>is</a:t>
              </a:r>
              <a:r>
                <a:rPr lang="fr-FR" sz="1400" dirty="0"/>
                <a:t> the </a:t>
              </a:r>
              <a:r>
                <a:rPr lang="fr-FR" sz="1400" dirty="0" err="1"/>
                <a:t>enhancement</a:t>
              </a:r>
              <a:r>
                <a:rPr lang="fr-FR" sz="1400" dirty="0"/>
                <a:t> factor </a:t>
              </a:r>
            </a:p>
            <a:p>
              <a:pPr algn="ctr"/>
              <a:r>
                <a:rPr lang="fr-FR" sz="1400" dirty="0"/>
                <a:t>due to </a:t>
              </a:r>
              <a:r>
                <a:rPr lang="fr-FR" sz="1400" dirty="0" err="1"/>
                <a:t>microscopic</a:t>
              </a:r>
              <a:r>
                <a:rPr lang="fr-FR" sz="1400" dirty="0"/>
                <a:t> </a:t>
              </a:r>
              <a:r>
                <a:rPr lang="fr-FR" sz="1400" dirty="0" err="1"/>
                <a:t>emmiter</a:t>
              </a:r>
              <a:r>
                <a:rPr lang="fr-FR" sz="1400" dirty="0"/>
                <a:t> sites</a:t>
              </a:r>
            </a:p>
          </p:txBody>
        </p:sp>
      </p:grpSp>
      <p:pic>
        <p:nvPicPr>
          <p:cNvPr id="24" name="Image 23">
            <a:extLst>
              <a:ext uri="{FF2B5EF4-FFF2-40B4-BE49-F238E27FC236}">
                <a16:creationId xmlns:a16="http://schemas.microsoft.com/office/drawing/2014/main" id="{F2FC3100-6945-EEB5-FBBB-30DAF5048C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4355" y="2902660"/>
            <a:ext cx="3823893" cy="105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19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5943205" y="1168276"/>
                <a:ext cx="6248795" cy="2863587"/>
              </a:xfrm>
            </p:spPr>
            <p:txBody>
              <a:bodyPr/>
              <a:lstStyle/>
              <a:p>
                <a:r>
                  <a:rPr lang="en-US" sz="2800" dirty="0"/>
                  <a:t>Model developed by US labs, checked against measurements in high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800" dirty="0"/>
                  <a:t>. papers: </a:t>
                </a:r>
                <a:r>
                  <a:rPr lang="en-US" sz="1400" dirty="0"/>
                  <a:t>Palmer et.al PRAB 2009, Stratakis et.al NIMPR 2010, Bowring et.al PRAB 2020</a:t>
                </a:r>
              </a:p>
              <a:p>
                <a:r>
                  <a:rPr lang="en-US" sz="2800" dirty="0"/>
                  <a:t>Model predicts local temperature rise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800" dirty="0"/>
                  <a:t> due to electron bombardment</a:t>
                </a:r>
              </a:p>
              <a:p>
                <a:r>
                  <a:rPr lang="en-US" sz="2800" dirty="0"/>
                  <a:t>Breakdown occurs when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&gt;∆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𝑝𝑙𝑎𝑠𝑡𝑖𝑐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5943205" y="1168276"/>
                <a:ext cx="6248795" cy="2863587"/>
              </a:xfrm>
              <a:blipFill>
                <a:blip r:embed="rId2"/>
                <a:stretch>
                  <a:fillRect l="-1826" t="-26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32488" y="389485"/>
            <a:ext cx="10051512" cy="1143000"/>
          </a:xfrm>
        </p:spPr>
        <p:txBody>
          <a:bodyPr/>
          <a:lstStyle/>
          <a:p>
            <a:r>
              <a:rPr lang="en-US" dirty="0"/>
              <a:t>Breakdown model: beamlet focused by magnetic field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83" y="2018257"/>
            <a:ext cx="2934395" cy="48707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66748" y="5609512"/>
            <a:ext cx="1799219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600" dirty="0">
                <a:solidFill>
                  <a:prstClr val="black"/>
                </a:solidFill>
                <a:latin typeface="Arial"/>
              </a:rPr>
              <a:t>Heating due to electron bombardment</a:t>
            </a:r>
            <a:endParaRPr lang="fr-FR" sz="16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3792A42A-BCF4-3659-707C-4BCD0DE60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alphaModFix amt="0"/>
          </a:blip>
          <a:srcRect/>
          <a:stretch>
            <a:fillRect/>
          </a:stretch>
        </p:blipFill>
        <p:spPr bwMode="auto">
          <a:xfrm>
            <a:off x="4447421" y="2246901"/>
            <a:ext cx="1305179" cy="1922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616D6632-315E-C2A4-84F4-BB3ED29946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/>
          <a:srcRect l="17465" t="14190" r="60055" b="33095"/>
          <a:stretch/>
        </p:blipFill>
        <p:spPr bwMode="auto">
          <a:xfrm>
            <a:off x="2281379" y="4562028"/>
            <a:ext cx="1125409" cy="101886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FC09D9-1249-7CF4-1A50-86B1B8BE6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alphaModFix amt="0"/>
          </a:blip>
          <a:srcRect/>
          <a:stretch>
            <a:fillRect/>
          </a:stretch>
        </p:blipFill>
        <p:spPr bwMode="auto">
          <a:xfrm>
            <a:off x="4458343" y="4651106"/>
            <a:ext cx="1294257" cy="1916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3">
            <a:extLst>
              <a:ext uri="{FF2B5EF4-FFF2-40B4-BE49-F238E27FC236}">
                <a16:creationId xmlns:a16="http://schemas.microsoft.com/office/drawing/2014/main" id="{61F5FDD4-58BF-0873-D966-E8F5A45E657F}"/>
              </a:ext>
            </a:extLst>
          </p:cNvPr>
          <p:cNvSpPr txBox="1"/>
          <p:nvPr/>
        </p:nvSpPr>
        <p:spPr>
          <a:xfrm>
            <a:off x="1523632" y="1326240"/>
            <a:ext cx="41201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Numerical simulations conducted by SLAC collaborators showed trajectories of beamlets in the presence of the 805 MHz pillbox cavity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3487F807-DF82-4C09-461A-5700C1A9D851}"/>
              </a:ext>
            </a:extLst>
          </p:cNvPr>
          <p:cNvSpPr txBox="1"/>
          <p:nvPr/>
        </p:nvSpPr>
        <p:spPr>
          <a:xfrm>
            <a:off x="2900073" y="4315125"/>
            <a:ext cx="1398423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>
                <a:solidFill>
                  <a:prstClr val="black"/>
                </a:solidFill>
                <a:latin typeface="Arial"/>
              </a:rPr>
              <a:t>Thermal diffusion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CC7F7746-E378-CAC8-DCE3-BE56F78139E5}"/>
              </a:ext>
            </a:extLst>
          </p:cNvPr>
          <p:cNvSpPr txBox="1"/>
          <p:nvPr/>
        </p:nvSpPr>
        <p:spPr>
          <a:xfrm>
            <a:off x="1238206" y="4378903"/>
            <a:ext cx="13984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>
                <a:solidFill>
                  <a:prstClr val="black"/>
                </a:solidFill>
                <a:latin typeface="Arial"/>
              </a:rPr>
              <a:t>Electron beamlet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EA63842-DCEA-ED13-2C29-A4BF65095023}"/>
              </a:ext>
            </a:extLst>
          </p:cNvPr>
          <p:cNvCxnSpPr>
            <a:cxnSpLocks/>
          </p:cNvCxnSpPr>
          <p:nvPr/>
        </p:nvCxnSpPr>
        <p:spPr>
          <a:xfrm flipH="1">
            <a:off x="2017935" y="4651106"/>
            <a:ext cx="228527" cy="903626"/>
          </a:xfrm>
          <a:prstGeom prst="line">
            <a:avLst/>
          </a:prstGeom>
          <a:ln w="12700">
            <a:solidFill>
              <a:srgbClr val="0FFF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 flipV="1">
            <a:off x="2246462" y="5554732"/>
            <a:ext cx="720286" cy="334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Bouée 25">
            <a:extLst>
              <a:ext uri="{FF2B5EF4-FFF2-40B4-BE49-F238E27FC236}">
                <a16:creationId xmlns:a16="http://schemas.microsoft.com/office/drawing/2014/main" id="{296E07A0-A47F-1B0C-E1FB-4C024BB37C98}"/>
              </a:ext>
            </a:extLst>
          </p:cNvPr>
          <p:cNvSpPr/>
          <p:nvPr/>
        </p:nvSpPr>
        <p:spPr>
          <a:xfrm>
            <a:off x="2173274" y="5491754"/>
            <a:ext cx="111460" cy="108502"/>
          </a:xfrm>
          <a:prstGeom prst="donut">
            <a:avLst>
              <a:gd name="adj" fmla="val 0"/>
            </a:avLst>
          </a:prstGeom>
          <a:solidFill>
            <a:schemeClr val="bg1"/>
          </a:solidFill>
          <a:ln>
            <a:solidFill>
              <a:srgbClr val="0FFF0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662E4DA-A954-770D-4C53-20DE9003CE6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538"/>
          <a:stretch/>
        </p:blipFill>
        <p:spPr>
          <a:xfrm>
            <a:off x="7294400" y="3971453"/>
            <a:ext cx="3590689" cy="1520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0258F8F-89B2-D2D2-8E47-CF815F8CF5DE}"/>
                  </a:ext>
                </a:extLst>
              </p:cNvPr>
              <p:cNvSpPr txBox="1"/>
              <p:nvPr/>
            </p:nvSpPr>
            <p:spPr>
              <a:xfrm>
                <a:off x="6096000" y="5721956"/>
                <a:ext cx="6124222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𝑝𝑙𝑎𝑠𝑡𝑖𝑐</m:t>
                        </m:r>
                      </m:sub>
                    </m:sSub>
                  </m:oMath>
                </a14:m>
                <a:r>
                  <a:rPr lang="fr-FR" dirty="0"/>
                  <a:t>: 38 °C for Cu, 129 °C for Be, 224 °C for Al  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0258F8F-89B2-D2D2-8E47-CF815F8CF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721956"/>
                <a:ext cx="6124222" cy="390748"/>
              </a:xfrm>
              <a:prstGeom prst="rect">
                <a:avLst/>
              </a:prstGeom>
              <a:blipFill>
                <a:blip r:embed="rId8"/>
                <a:stretch>
                  <a:fillRect t="-9375" b="-156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5860F42E-3D22-1E51-B65D-66DCDFE8C10C}"/>
              </a:ext>
            </a:extLst>
          </p:cNvPr>
          <p:cNvSpPr/>
          <p:nvPr/>
        </p:nvSpPr>
        <p:spPr>
          <a:xfrm>
            <a:off x="7039195" y="4459111"/>
            <a:ext cx="457200" cy="620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Espace réservé du pied de page 6">
            <a:extLst>
              <a:ext uri="{FF2B5EF4-FFF2-40B4-BE49-F238E27FC236}">
                <a16:creationId xmlns:a16="http://schemas.microsoft.com/office/drawing/2014/main" id="{31FDD07B-A95B-F3CF-9620-1306087BDCC1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CD3CDFB0-DD3B-D1F2-2259-889CED417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8836" y="6645276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706DC7A-96CE-DDCD-450D-DD40113839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2810183" y="3827283"/>
            <a:ext cx="4627905" cy="97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50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MuCool</a:t>
            </a:r>
            <a:r>
              <a:rPr lang="en-GB" dirty="0"/>
              <a:t> 805 MHz </a:t>
            </a:r>
            <a:r>
              <a:rPr lang="en-GB" dirty="0" err="1"/>
              <a:t>cavitiy</a:t>
            </a:r>
            <a:r>
              <a:rPr lang="en-GB" dirty="0"/>
              <a:t> test with modular plates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A715C2BF-45F9-0EB3-7AD2-15848E6CB1EC}"/>
              </a:ext>
            </a:extLst>
          </p:cNvPr>
          <p:cNvGrpSpPr/>
          <p:nvPr/>
        </p:nvGrpSpPr>
        <p:grpSpPr>
          <a:xfrm>
            <a:off x="165532" y="1056732"/>
            <a:ext cx="11398043" cy="2687368"/>
            <a:chOff x="154381" y="4034108"/>
            <a:chExt cx="11398043" cy="2687368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08A9BB05-37D4-BC3B-251A-66A0B971C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3331"/>
            <a:stretch/>
          </p:blipFill>
          <p:spPr>
            <a:xfrm>
              <a:off x="154381" y="4034108"/>
              <a:ext cx="5422198" cy="2687368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9E0F10B9-72DA-7949-8707-F1E51F658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6243"/>
            <a:stretch/>
          </p:blipFill>
          <p:spPr>
            <a:xfrm>
              <a:off x="5576579" y="5080589"/>
              <a:ext cx="4791298" cy="1202364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52370631-442F-B49F-7BD0-579AF5AE9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09971" y="4093853"/>
              <a:ext cx="5842453" cy="1040640"/>
            </a:xfrm>
            <a:prstGeom prst="rect">
              <a:avLst/>
            </a:prstGeom>
          </p:spPr>
        </p:pic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A6BFF086-1024-87A5-22A4-8B4800F7A99D}"/>
              </a:ext>
            </a:extLst>
          </p:cNvPr>
          <p:cNvGrpSpPr/>
          <p:nvPr/>
        </p:nvGrpSpPr>
        <p:grpSpPr>
          <a:xfrm>
            <a:off x="8834166" y="3442101"/>
            <a:ext cx="2885424" cy="3050810"/>
            <a:chOff x="6248400" y="3459586"/>
            <a:chExt cx="2885424" cy="3050810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01F6285-D756-8187-1BCF-8B6C71407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2939"/>
            <a:stretch/>
          </p:blipFill>
          <p:spPr>
            <a:xfrm>
              <a:off x="6248400" y="3459586"/>
              <a:ext cx="2813685" cy="1420242"/>
            </a:xfrm>
            <a:prstGeom prst="rect">
              <a:avLst/>
            </a:prstGeom>
          </p:spPr>
        </p:pic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F554CB9A-FD0E-43FF-88DE-B914FF55A633}"/>
                </a:ext>
              </a:extLst>
            </p:cNvPr>
            <p:cNvGrpSpPr/>
            <p:nvPr/>
          </p:nvGrpSpPr>
          <p:grpSpPr>
            <a:xfrm>
              <a:off x="6422861" y="5086091"/>
              <a:ext cx="2710963" cy="1424305"/>
              <a:chOff x="6536231" y="5015164"/>
              <a:chExt cx="2710963" cy="1424305"/>
            </a:xfrm>
          </p:grpSpPr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63EFDD50-84DB-72D4-C327-2B03DE7ED5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7428" r="3032"/>
              <a:stretch/>
            </p:blipFill>
            <p:spPr>
              <a:xfrm>
                <a:off x="7928901" y="5015164"/>
                <a:ext cx="1318293" cy="1420241"/>
              </a:xfrm>
              <a:prstGeom prst="rect">
                <a:avLst/>
              </a:prstGeom>
            </p:spPr>
          </p:pic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8A16B684-135E-5A55-E06C-356E2984A8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68483"/>
              <a:stretch/>
            </p:blipFill>
            <p:spPr>
              <a:xfrm>
                <a:off x="6536231" y="5019228"/>
                <a:ext cx="1406483" cy="1420241"/>
              </a:xfrm>
              <a:prstGeom prst="rect">
                <a:avLst/>
              </a:prstGeom>
            </p:spPr>
          </p:pic>
        </p:grp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BAA0B011-11BF-C71F-95FE-04E3FA5CB33F}"/>
              </a:ext>
            </a:extLst>
          </p:cNvPr>
          <p:cNvGrpSpPr/>
          <p:nvPr/>
        </p:nvGrpSpPr>
        <p:grpSpPr>
          <a:xfrm>
            <a:off x="7368828" y="3659575"/>
            <a:ext cx="1424289" cy="1671990"/>
            <a:chOff x="7152184" y="4106736"/>
            <a:chExt cx="1424289" cy="1671990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BAD4B37A-4F77-21FA-4423-44D9620F14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9968" t="2736" r="38729" b="-2736"/>
            <a:stretch/>
          </p:blipFill>
          <p:spPr>
            <a:xfrm>
              <a:off x="7179473" y="4106736"/>
              <a:ext cx="1397000" cy="1420241"/>
            </a:xfrm>
            <a:prstGeom prst="rect">
              <a:avLst/>
            </a:prstGeom>
          </p:spPr>
        </p:pic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980C8FB8-2944-A15B-8518-6015D7243B59}"/>
                </a:ext>
              </a:extLst>
            </p:cNvPr>
            <p:cNvSpPr txBox="1"/>
            <p:nvPr/>
          </p:nvSpPr>
          <p:spPr>
            <a:xfrm>
              <a:off x="7152184" y="5409394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Be: 0 &amp; 3 </a:t>
              </a:r>
              <a:r>
                <a:rPr lang="fr-FR" b="1" dirty="0" err="1"/>
                <a:t>T</a:t>
              </a:r>
              <a:endParaRPr lang="fr-FR" b="1" dirty="0"/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6D6799A1-AACC-A3D3-2BD4-C1F4A8570073}"/>
              </a:ext>
            </a:extLst>
          </p:cNvPr>
          <p:cNvSpPr txBox="1"/>
          <p:nvPr/>
        </p:nvSpPr>
        <p:spPr>
          <a:xfrm>
            <a:off x="9302507" y="48230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0 </a:t>
            </a:r>
            <a:r>
              <a:rPr lang="fr-FR" b="1" dirty="0" err="1"/>
              <a:t>T</a:t>
            </a:r>
            <a:endParaRPr lang="fr-FR" b="1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45A9EC2-2B74-AC05-11E1-E49372223B97}"/>
              </a:ext>
            </a:extLst>
          </p:cNvPr>
          <p:cNvSpPr txBox="1"/>
          <p:nvPr/>
        </p:nvSpPr>
        <p:spPr>
          <a:xfrm>
            <a:off x="10552466" y="480378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3 </a:t>
            </a:r>
            <a:r>
              <a:rPr lang="fr-FR" b="1" dirty="0" err="1"/>
              <a:t>T</a:t>
            </a:r>
            <a:endParaRPr lang="fr-FR" b="1" dirty="0"/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5CFC1DFA-117D-2E25-2191-4586D34C88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7805" r="27954"/>
          <a:stretch/>
        </p:blipFill>
        <p:spPr>
          <a:xfrm>
            <a:off x="4121367" y="3738047"/>
            <a:ext cx="3206413" cy="1702458"/>
          </a:xfrm>
          <a:prstGeom prst="rect">
            <a:avLst/>
          </a:prstGeom>
        </p:spPr>
      </p:pic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4D3416D6-C5CD-3350-AA8C-4051755828A0}"/>
              </a:ext>
            </a:extLst>
          </p:cNvPr>
          <p:cNvSpPr/>
          <p:nvPr/>
        </p:nvSpPr>
        <p:spPr>
          <a:xfrm flipV="1">
            <a:off x="4121367" y="4502033"/>
            <a:ext cx="3115602" cy="460199"/>
          </a:xfrm>
          <a:prstGeom prst="round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314F63BC-EC29-0B7D-42EA-78F4463C6A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9406"/>
          <a:stretch/>
        </p:blipFill>
        <p:spPr>
          <a:xfrm>
            <a:off x="165532" y="3684693"/>
            <a:ext cx="3632264" cy="2898140"/>
          </a:xfrm>
          <a:prstGeom prst="rect">
            <a:avLst/>
          </a:prstGeom>
        </p:spPr>
      </p:pic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29FC64DF-36C0-14DE-7C48-755031AE45EC}"/>
              </a:ext>
            </a:extLst>
          </p:cNvPr>
          <p:cNvCxnSpPr>
            <a:cxnSpLocks/>
          </p:cNvCxnSpPr>
          <p:nvPr/>
        </p:nvCxnSpPr>
        <p:spPr>
          <a:xfrm flipH="1">
            <a:off x="2538663" y="4245116"/>
            <a:ext cx="192505" cy="280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70AF6A1F-41B4-0E27-E956-8FD43F1AF320}"/>
              </a:ext>
            </a:extLst>
          </p:cNvPr>
          <p:cNvSpPr txBox="1"/>
          <p:nvPr/>
        </p:nvSpPr>
        <p:spPr>
          <a:xfrm>
            <a:off x="2160860" y="3875784"/>
            <a:ext cx="1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modular plate</a:t>
            </a:r>
            <a:endParaRPr lang="fr-FR" dirty="0"/>
          </a:p>
        </p:txBody>
      </p:sp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E8CE3318-177D-FB02-D79C-D4579E5B622E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6DD564-7ED8-7418-764C-6E545EECD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3973" y="6639985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40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MuCool</a:t>
            </a:r>
            <a:r>
              <a:rPr lang="en-GB" dirty="0"/>
              <a:t> 805 MHz </a:t>
            </a:r>
            <a:r>
              <a:rPr lang="en-GB" dirty="0" err="1"/>
              <a:t>cavitiy</a:t>
            </a:r>
            <a:r>
              <a:rPr lang="en-GB" dirty="0"/>
              <a:t> test with modular plates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A715C2BF-45F9-0EB3-7AD2-15848E6CB1EC}"/>
              </a:ext>
            </a:extLst>
          </p:cNvPr>
          <p:cNvGrpSpPr/>
          <p:nvPr/>
        </p:nvGrpSpPr>
        <p:grpSpPr>
          <a:xfrm>
            <a:off x="165532" y="1056732"/>
            <a:ext cx="11398043" cy="2687368"/>
            <a:chOff x="154381" y="4034108"/>
            <a:chExt cx="11398043" cy="2687368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08A9BB05-37D4-BC3B-251A-66A0B971C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3331"/>
            <a:stretch/>
          </p:blipFill>
          <p:spPr>
            <a:xfrm>
              <a:off x="154381" y="4034108"/>
              <a:ext cx="5422198" cy="2687368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9E0F10B9-72DA-7949-8707-F1E51F658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6243"/>
            <a:stretch/>
          </p:blipFill>
          <p:spPr>
            <a:xfrm>
              <a:off x="5576579" y="5080589"/>
              <a:ext cx="4791298" cy="1202364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52370631-442F-B49F-7BD0-579AF5AE9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09971" y="4093853"/>
              <a:ext cx="5842453" cy="1040640"/>
            </a:xfrm>
            <a:prstGeom prst="rect">
              <a:avLst/>
            </a:prstGeom>
          </p:spPr>
        </p:pic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A6BFF086-1024-87A5-22A4-8B4800F7A99D}"/>
              </a:ext>
            </a:extLst>
          </p:cNvPr>
          <p:cNvGrpSpPr/>
          <p:nvPr/>
        </p:nvGrpSpPr>
        <p:grpSpPr>
          <a:xfrm>
            <a:off x="8834166" y="3442101"/>
            <a:ext cx="2885424" cy="3050810"/>
            <a:chOff x="6248400" y="3459586"/>
            <a:chExt cx="2885424" cy="3050810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01F6285-D756-8187-1BCF-8B6C71407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2939"/>
            <a:stretch/>
          </p:blipFill>
          <p:spPr>
            <a:xfrm>
              <a:off x="6248400" y="3459586"/>
              <a:ext cx="2813685" cy="1420242"/>
            </a:xfrm>
            <a:prstGeom prst="rect">
              <a:avLst/>
            </a:prstGeom>
          </p:spPr>
        </p:pic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F554CB9A-FD0E-43FF-88DE-B914FF55A633}"/>
                </a:ext>
              </a:extLst>
            </p:cNvPr>
            <p:cNvGrpSpPr/>
            <p:nvPr/>
          </p:nvGrpSpPr>
          <p:grpSpPr>
            <a:xfrm>
              <a:off x="6422861" y="5086091"/>
              <a:ext cx="2710963" cy="1424305"/>
              <a:chOff x="6536231" y="5015164"/>
              <a:chExt cx="2710963" cy="1424305"/>
            </a:xfrm>
          </p:grpSpPr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63EFDD50-84DB-72D4-C327-2B03DE7ED5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7428" r="3032"/>
              <a:stretch/>
            </p:blipFill>
            <p:spPr>
              <a:xfrm>
                <a:off x="7928901" y="5015164"/>
                <a:ext cx="1318293" cy="1420241"/>
              </a:xfrm>
              <a:prstGeom prst="rect">
                <a:avLst/>
              </a:prstGeom>
            </p:spPr>
          </p:pic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8A16B684-135E-5A55-E06C-356E2984A8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68483"/>
              <a:stretch/>
            </p:blipFill>
            <p:spPr>
              <a:xfrm>
                <a:off x="6536231" y="5019228"/>
                <a:ext cx="1406483" cy="1420241"/>
              </a:xfrm>
              <a:prstGeom prst="rect">
                <a:avLst/>
              </a:prstGeom>
            </p:spPr>
          </p:pic>
        </p:grp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BAA0B011-11BF-C71F-95FE-04E3FA5CB33F}"/>
              </a:ext>
            </a:extLst>
          </p:cNvPr>
          <p:cNvGrpSpPr/>
          <p:nvPr/>
        </p:nvGrpSpPr>
        <p:grpSpPr>
          <a:xfrm>
            <a:off x="7368828" y="3659575"/>
            <a:ext cx="1424289" cy="1671990"/>
            <a:chOff x="7152184" y="4106736"/>
            <a:chExt cx="1424289" cy="1671990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BAD4B37A-4F77-21FA-4423-44D9620F14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9968" t="2736" r="38729" b="-2736"/>
            <a:stretch/>
          </p:blipFill>
          <p:spPr>
            <a:xfrm>
              <a:off x="7179473" y="4106736"/>
              <a:ext cx="1397000" cy="1420241"/>
            </a:xfrm>
            <a:prstGeom prst="rect">
              <a:avLst/>
            </a:prstGeom>
          </p:spPr>
        </p:pic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980C8FB8-2944-A15B-8518-6015D7243B59}"/>
                </a:ext>
              </a:extLst>
            </p:cNvPr>
            <p:cNvSpPr txBox="1"/>
            <p:nvPr/>
          </p:nvSpPr>
          <p:spPr>
            <a:xfrm>
              <a:off x="7152184" y="5409394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Be: 0 &amp; 3 </a:t>
              </a:r>
              <a:r>
                <a:rPr lang="fr-FR" b="1" dirty="0" err="1"/>
                <a:t>T</a:t>
              </a:r>
              <a:endParaRPr lang="fr-FR" b="1" dirty="0"/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6D6799A1-AACC-A3D3-2BD4-C1F4A8570073}"/>
              </a:ext>
            </a:extLst>
          </p:cNvPr>
          <p:cNvSpPr txBox="1"/>
          <p:nvPr/>
        </p:nvSpPr>
        <p:spPr>
          <a:xfrm>
            <a:off x="9302507" y="48230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0 </a:t>
            </a:r>
            <a:r>
              <a:rPr lang="fr-FR" b="1" dirty="0" err="1"/>
              <a:t>T</a:t>
            </a:r>
            <a:endParaRPr lang="fr-FR" b="1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45A9EC2-2B74-AC05-11E1-E49372223B97}"/>
              </a:ext>
            </a:extLst>
          </p:cNvPr>
          <p:cNvSpPr txBox="1"/>
          <p:nvPr/>
        </p:nvSpPr>
        <p:spPr>
          <a:xfrm>
            <a:off x="10552466" y="480378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3 </a:t>
            </a:r>
            <a:r>
              <a:rPr lang="fr-FR" b="1" dirty="0" err="1"/>
              <a:t>T</a:t>
            </a:r>
            <a:endParaRPr lang="fr-FR" b="1" dirty="0"/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5CFC1DFA-117D-2E25-2191-4586D34C88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7805" r="27954"/>
          <a:stretch/>
        </p:blipFill>
        <p:spPr>
          <a:xfrm>
            <a:off x="4121367" y="3738047"/>
            <a:ext cx="3206413" cy="1702458"/>
          </a:xfrm>
          <a:prstGeom prst="rect">
            <a:avLst/>
          </a:prstGeom>
        </p:spPr>
      </p:pic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4D3416D6-C5CD-3350-AA8C-4051755828A0}"/>
              </a:ext>
            </a:extLst>
          </p:cNvPr>
          <p:cNvSpPr/>
          <p:nvPr/>
        </p:nvSpPr>
        <p:spPr>
          <a:xfrm flipV="1">
            <a:off x="4121367" y="4502033"/>
            <a:ext cx="3115602" cy="460199"/>
          </a:xfrm>
          <a:prstGeom prst="round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9A6EE8CE-D7CD-7389-0B2B-498500DB51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3222" y="5647915"/>
            <a:ext cx="5209476" cy="5376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14F63BC-EC29-0B7D-42EA-78F4463C6A5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9406"/>
          <a:stretch/>
        </p:blipFill>
        <p:spPr>
          <a:xfrm>
            <a:off x="165532" y="3684693"/>
            <a:ext cx="3632264" cy="2898140"/>
          </a:xfrm>
          <a:prstGeom prst="rect">
            <a:avLst/>
          </a:prstGeom>
        </p:spPr>
      </p:pic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29FC64DF-36C0-14DE-7C48-755031AE45EC}"/>
              </a:ext>
            </a:extLst>
          </p:cNvPr>
          <p:cNvCxnSpPr>
            <a:cxnSpLocks/>
          </p:cNvCxnSpPr>
          <p:nvPr/>
        </p:nvCxnSpPr>
        <p:spPr>
          <a:xfrm flipH="1">
            <a:off x="2538663" y="4245116"/>
            <a:ext cx="192505" cy="280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70AF6A1F-41B4-0E27-E956-8FD43F1AF320}"/>
              </a:ext>
            </a:extLst>
          </p:cNvPr>
          <p:cNvSpPr txBox="1"/>
          <p:nvPr/>
        </p:nvSpPr>
        <p:spPr>
          <a:xfrm>
            <a:off x="2160860" y="3875784"/>
            <a:ext cx="1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modular plate</a:t>
            </a:r>
            <a:endParaRPr lang="fr-FR" dirty="0"/>
          </a:p>
        </p:txBody>
      </p:sp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E8CE3318-177D-FB02-D79C-D4579E5B622E}"/>
              </a:ext>
            </a:extLst>
          </p:cNvPr>
          <p:cNvSpPr txBox="1">
            <a:spLocks/>
          </p:cNvSpPr>
          <p:nvPr/>
        </p:nvSpPr>
        <p:spPr>
          <a:xfrm>
            <a:off x="7425732" y="6675437"/>
            <a:ext cx="3609889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bg1"/>
                </a:solidFill>
              </a:rPr>
              <a:t>Claude Marchand / IMCC </a:t>
            </a:r>
            <a:r>
              <a:rPr lang="fr-FR" dirty="0" err="1">
                <a:solidFill>
                  <a:schemeClr val="bg1"/>
                </a:solidFill>
              </a:rPr>
              <a:t>annual</a:t>
            </a:r>
            <a:r>
              <a:rPr lang="fr-FR" dirty="0">
                <a:solidFill>
                  <a:schemeClr val="bg1"/>
                </a:solidFill>
              </a:rPr>
              <a:t> meeting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6DD564-7ED8-7418-764C-6E545EECD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3973" y="6639985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8589483-5D11-8667-2B61-12F7765F51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12417" y="5687385"/>
            <a:ext cx="7772400" cy="71413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0F4E771-A978-C9A0-8850-8E212525D06D}"/>
              </a:ext>
            </a:extLst>
          </p:cNvPr>
          <p:cNvSpPr txBox="1"/>
          <p:nvPr/>
        </p:nvSpPr>
        <p:spPr>
          <a:xfrm>
            <a:off x="3605440" y="4988454"/>
            <a:ext cx="3749744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</a:rPr>
              <a:t>End of the </a:t>
            </a:r>
            <a:r>
              <a:rPr lang="fr-FR" sz="2400" b="1" dirty="0" err="1">
                <a:solidFill>
                  <a:srgbClr val="FF0000"/>
                </a:solidFill>
              </a:rPr>
              <a:t>game</a:t>
            </a:r>
            <a:r>
              <a:rPr lang="fr-FR" sz="2400" b="1" dirty="0">
                <a:solidFill>
                  <a:srgbClr val="FF0000"/>
                </a:solidFill>
              </a:rPr>
              <a:t> ?</a:t>
            </a:r>
            <a:r>
              <a:rPr lang="fr-FR" sz="2400" b="1" dirty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pPr algn="ctr"/>
            <a:r>
              <a:rPr lang="fr-FR" dirty="0">
                <a:sym typeface="Wingdings" pitchFamily="2" charset="2"/>
              </a:rPr>
              <a:t>(cf. </a:t>
            </a:r>
            <a:r>
              <a:rPr lang="fr-FR" dirty="0" err="1">
                <a:sym typeface="Wingdings" pitchFamily="2" charset="2"/>
              </a:rPr>
              <a:t>Stratakis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statement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yesterday</a:t>
            </a:r>
            <a:r>
              <a:rPr lang="fr-FR" dirty="0">
                <a:sym typeface="Wingdings" pitchFamily="2" charset="2"/>
              </a:rPr>
              <a:t>):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666361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2838</TotalTime>
  <Words>1607</Words>
  <Application>Microsoft Macintosh PowerPoint</Application>
  <PresentationFormat>Grand écran</PresentationFormat>
  <Paragraphs>227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20</vt:i4>
      </vt:variant>
    </vt:vector>
  </HeadingPairs>
  <TitlesOfParts>
    <vt:vector size="31" baseType="lpstr">
      <vt:lpstr>Arial</vt:lpstr>
      <vt:lpstr>Arial Narrow</vt:lpstr>
      <vt:lpstr>Calibri</vt:lpstr>
      <vt:lpstr>Calibri Light</vt:lpstr>
      <vt:lpstr>Cambria Math</vt:lpstr>
      <vt:lpstr>Montserrat</vt:lpstr>
      <vt:lpstr>Symbol</vt:lpstr>
      <vt:lpstr>Times New Roman</vt:lpstr>
      <vt:lpstr>Wingdings</vt:lpstr>
      <vt:lpstr>IMCC - 1</vt:lpstr>
      <vt:lpstr>2_IMCC - 1</vt:lpstr>
      <vt:lpstr>RF in strong B-field test stand motivation and requirements</vt:lpstr>
      <vt:lpstr>Outline</vt:lpstr>
      <vt:lpstr>RF system for 6D cooling (MAP study)</vt:lpstr>
      <vt:lpstr>Summary of NC RF cavities tests in high B field (MTA)</vt:lpstr>
      <vt:lpstr>Summary of NC RF cavities tests in high B field (MTA)</vt:lpstr>
      <vt:lpstr>Some initial results on 805 MHz PB cavity with Cu</vt:lpstr>
      <vt:lpstr>Breakdown model: beamlet focused by magnetic field</vt:lpstr>
      <vt:lpstr>MuCool 805 MHz cavitiy test with modular plates</vt:lpstr>
      <vt:lpstr>MuCool 805 MHz cavitiy test with modular plates</vt:lpstr>
      <vt:lpstr>MuCool 805 MHz cavitiy test with modular plates</vt:lpstr>
      <vt:lpstr>Scaling using no-diffusion beamlet model</vt:lpstr>
      <vt:lpstr>Benefits of short sub-µs pulse</vt:lpstr>
      <vt:lpstr>Comparing breakdown mitigation ideas</vt:lpstr>
      <vt:lpstr>R&amp;D directions for NC RF cavities tests in high B field</vt:lpstr>
      <vt:lpstr>General layout of the RFMF test station</vt:lpstr>
      <vt:lpstr>CEA setup with the 4T MICE AFC magnet</vt:lpstr>
      <vt:lpstr>Effect of the RF frequency in beamlet model (Stratakis)</vt:lpstr>
      <vt:lpstr>Effect of the RF frequency (G. Ferrand).</vt:lpstr>
      <vt:lpstr>RF test stand requirements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Marchand Claude</dc:creator>
  <cp:lastModifiedBy>Microsoft Office User</cp:lastModifiedBy>
  <cp:revision>99</cp:revision>
  <cp:lastPrinted>2022-10-10T16:05:01Z</cp:lastPrinted>
  <dcterms:created xsi:type="dcterms:W3CDTF">2022-02-10T04:25:48Z</dcterms:created>
  <dcterms:modified xsi:type="dcterms:W3CDTF">2023-06-20T11:47:55Z</dcterms:modified>
</cp:coreProperties>
</file>