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390" r:id="rId4"/>
    <p:sldId id="259" r:id="rId5"/>
    <p:sldId id="367" r:id="rId6"/>
    <p:sldId id="387" r:id="rId7"/>
    <p:sldId id="391" r:id="rId8"/>
    <p:sldId id="389" r:id="rId9"/>
    <p:sldId id="1473" r:id="rId10"/>
    <p:sldId id="1452" r:id="rId11"/>
    <p:sldId id="261" r:id="rId12"/>
    <p:sldId id="263" r:id="rId13"/>
    <p:sldId id="264" r:id="rId14"/>
    <p:sldId id="262" r:id="rId15"/>
    <p:sldId id="1474" r:id="rId16"/>
    <p:sldId id="1475" r:id="rId17"/>
    <p:sldId id="1450" r:id="rId18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33CCFF"/>
    <a:srgbClr val="0099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91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637BC-135A-49D1-B1C1-14AE8327CAD2}" type="datetimeFigureOut">
              <a:rPr kumimoji="1" lang="ja-JP" altLang="en-US" smtClean="0"/>
              <a:t>2023/6/21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C55F2-765C-4198-8B31-911BD424ED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504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430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9192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46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2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76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0817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18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152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7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439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IMCC Annual meeting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4567A-CF9D-4538-8F60-2B24A44CA8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22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C2AB880E-7616-A8D1-2678-B341A80E68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" t="556" r="39249" b="35003"/>
          <a:stretch/>
        </p:blipFill>
        <p:spPr>
          <a:xfrm>
            <a:off x="57148" y="164488"/>
            <a:ext cx="9029701" cy="5904000"/>
          </a:xfrm>
          <a:prstGeom prst="rect">
            <a:avLst/>
          </a:prstGeom>
        </p:spPr>
      </p:pic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AA0008A-94FF-1825-A929-F5766FB15E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92" r="39614"/>
          <a:stretch/>
        </p:blipFill>
        <p:spPr>
          <a:xfrm>
            <a:off x="3682982" y="4923171"/>
            <a:ext cx="1778031" cy="6480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1A7397-9CA6-C5C1-D650-C1EA023D5E6D}"/>
              </a:ext>
            </a:extLst>
          </p:cNvPr>
          <p:cNvSpPr txBox="1"/>
          <p:nvPr/>
        </p:nvSpPr>
        <p:spPr>
          <a:xfrm>
            <a:off x="156170" y="922331"/>
            <a:ext cx="87969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3600" b="1" dirty="0">
                <a:solidFill>
                  <a:srgbClr val="00B050"/>
                </a:solidFill>
                <a:latin typeface="Book Antiqua" panose="02040602050305030304" pitchFamily="18" charset="0"/>
              </a:rPr>
              <a:t>H</a:t>
            </a:r>
            <a:r>
              <a:rPr kumimoji="1" lang="en-US" altLang="ja-JP" sz="3600" b="1" baseline="30000" dirty="0">
                <a:solidFill>
                  <a:srgbClr val="00B050"/>
                </a:solidFill>
                <a:latin typeface="Book Antiqua" panose="02040602050305030304" pitchFamily="18" charset="0"/>
              </a:rPr>
              <a:t>-</a:t>
            </a:r>
            <a:r>
              <a:rPr kumimoji="1" lang="en-US" altLang="ja-JP" sz="3600" b="1" dirty="0">
                <a:solidFill>
                  <a:srgbClr val="00B050"/>
                </a:solidFill>
                <a:latin typeface="Book Antiqua" panose="02040602050305030304" pitchFamily="18" charset="0"/>
              </a:rPr>
              <a:t> stripping: </a:t>
            </a:r>
          </a:p>
          <a:p>
            <a:pPr algn="ctr"/>
            <a:r>
              <a:rPr kumimoji="1" lang="en-US" altLang="ja-JP" sz="3600" b="1" dirty="0">
                <a:solidFill>
                  <a:srgbClr val="00B050"/>
                </a:solidFill>
                <a:latin typeface="Book Antiqua" panose="02040602050305030304" pitchFamily="18" charset="0"/>
              </a:rPr>
              <a:t>Operational issues and </a:t>
            </a:r>
          </a:p>
          <a:p>
            <a:pPr algn="ctr"/>
            <a:r>
              <a:rPr kumimoji="1" lang="en-US" altLang="ja-JP" sz="3600" b="1" dirty="0">
                <a:solidFill>
                  <a:srgbClr val="0099FF"/>
                </a:solidFill>
                <a:latin typeface="Book Antiqua" panose="02040602050305030304" pitchFamily="18" charset="0"/>
              </a:rPr>
              <a:t>Challenges at high-energy, </a:t>
            </a:r>
          </a:p>
          <a:p>
            <a:pPr algn="ctr"/>
            <a:r>
              <a:rPr kumimoji="1" lang="en-US" altLang="ja-JP" sz="3600" b="1" dirty="0">
                <a:solidFill>
                  <a:srgbClr val="0099FF"/>
                </a:solidFill>
                <a:latin typeface="Book Antiqua" panose="02040602050305030304" pitchFamily="18" charset="0"/>
              </a:rPr>
              <a:t>high-intensity stripping </a:t>
            </a:r>
          </a:p>
        </p:txBody>
      </p:sp>
      <p:sp>
        <p:nvSpPr>
          <p:cNvPr id="15" name="日付プレースホルダー 7">
            <a:extLst>
              <a:ext uri="{FF2B5EF4-FFF2-40B4-BE49-F238E27FC236}">
                <a16:creationId xmlns:a16="http://schemas.microsoft.com/office/drawing/2014/main" id="{E2127A59-EEE7-EB9B-8216-0E7D8D02F8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3050" y="6190732"/>
            <a:ext cx="2057400" cy="509980"/>
          </a:xfrm>
        </p:spPr>
        <p:txBody>
          <a:bodyPr/>
          <a:lstStyle/>
          <a:p>
            <a:r>
              <a:rPr kumimoji="1" lang="en-US" altLang="ja-JP" sz="2000" b="1" dirty="0"/>
              <a:t>Pranab K. Saha</a:t>
            </a:r>
          </a:p>
          <a:p>
            <a:r>
              <a:rPr kumimoji="1" lang="en-US" altLang="ja-JP" sz="1800" dirty="0"/>
              <a:t>J-PARC/JAEA (Japan)</a:t>
            </a:r>
            <a:endParaRPr kumimoji="1" lang="ja-JP" altLang="en-US" sz="1800" dirty="0"/>
          </a:p>
        </p:txBody>
      </p:sp>
      <p:sp>
        <p:nvSpPr>
          <p:cNvPr id="16" name="フッター プレースホルダー 9">
            <a:extLst>
              <a:ext uri="{FF2B5EF4-FFF2-40B4-BE49-F238E27FC236}">
                <a16:creationId xmlns:a16="http://schemas.microsoft.com/office/drawing/2014/main" id="{3D6750EF-710C-E58C-A147-46050E6AF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5659" y="6190732"/>
            <a:ext cx="5590707" cy="461060"/>
          </a:xfrm>
        </p:spPr>
        <p:txBody>
          <a:bodyPr/>
          <a:lstStyle/>
          <a:p>
            <a:r>
              <a:rPr kumimoji="1" lang="en-US" altLang="ja-JP" sz="1600" dirty="0"/>
              <a:t>IMCC Annual meeting, </a:t>
            </a:r>
            <a:r>
              <a:rPr kumimoji="1" lang="en-US" altLang="ja-JP" sz="1600" dirty="0" err="1"/>
              <a:t>UJCLab</a:t>
            </a:r>
            <a:r>
              <a:rPr kumimoji="1" lang="en-US" altLang="ja-JP" sz="1600" dirty="0"/>
              <a:t> in Orsay (France) June 19-22, 2023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43527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B9A1C7-2F1E-501D-5699-6ADEB2F64656}"/>
              </a:ext>
            </a:extLst>
          </p:cNvPr>
          <p:cNvSpPr txBox="1"/>
          <p:nvPr/>
        </p:nvSpPr>
        <p:spPr>
          <a:xfrm>
            <a:off x="1280159" y="111024"/>
            <a:ext cx="62064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b="1" i="1" dirty="0">
                <a:solidFill>
                  <a:srgbClr val="009900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Latest beam loss mitigation at 1 MW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CF7F57D-C6A5-D266-3FF4-8D003FD99A7D}"/>
              </a:ext>
            </a:extLst>
          </p:cNvPr>
          <p:cNvSpPr txBox="1"/>
          <p:nvPr/>
        </p:nvSpPr>
        <p:spPr>
          <a:xfrm>
            <a:off x="345131" y="2864246"/>
            <a:ext cx="6418745" cy="1261884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ja-JP" altLang="en-US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residual beam loss is estimated to be ~0.05%. </a:t>
            </a:r>
          </a:p>
          <a:p>
            <a:r>
              <a:rPr lang="en-US" altLang="ja-JP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ja-JP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residual beam loss is dominated by the foil scattering. </a:t>
            </a:r>
          </a:p>
          <a:p>
            <a:endParaRPr lang="en-US" altLang="ja-JP" sz="400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14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lang="ja-JP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will try to further reducing the foil size.</a:t>
            </a:r>
          </a:p>
          <a:p>
            <a:r>
              <a:rPr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Unstripped H</a:t>
            </a:r>
            <a:r>
              <a:rPr lang="en-US" altLang="ja-JP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beam power at the waster beam dump is an issue.</a:t>
            </a:r>
            <a:endParaRPr lang="en-US" altLang="ja-JP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スライド番号プレースホルダー 18">
            <a:extLst>
              <a:ext uri="{FF2B5EF4-FFF2-40B4-BE49-F238E27FC236}">
                <a16:creationId xmlns:a16="http://schemas.microsoft.com/office/drawing/2014/main" id="{A79C4966-20DA-DDAF-82C5-22500E401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46750" y="6464351"/>
            <a:ext cx="2057400" cy="365125"/>
          </a:xfrm>
        </p:spPr>
        <p:txBody>
          <a:bodyPr/>
          <a:lstStyle/>
          <a:p>
            <a:fld id="{EE0678A1-C4CF-45A3-B624-55BDE24E6FE7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735C20-D68B-D96A-9172-7EA6FFC66E69}"/>
              </a:ext>
            </a:extLst>
          </p:cNvPr>
          <p:cNvGrpSpPr/>
          <p:nvPr/>
        </p:nvGrpSpPr>
        <p:grpSpPr>
          <a:xfrm>
            <a:off x="4880982" y="808557"/>
            <a:ext cx="3868659" cy="2160000"/>
            <a:chOff x="264795" y="1802416"/>
            <a:chExt cx="3868659" cy="2160000"/>
          </a:xfrm>
        </p:grpSpPr>
        <p:pic>
          <p:nvPicPr>
            <p:cNvPr id="3" name="図 2" descr="図形&#10;&#10;自動的に生成された説明">
              <a:extLst>
                <a:ext uri="{FF2B5EF4-FFF2-40B4-BE49-F238E27FC236}">
                  <a16:creationId xmlns:a16="http://schemas.microsoft.com/office/drawing/2014/main" id="{CB87A9A4-FD89-A56C-23EB-D3DC61F2C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795" y="1802416"/>
              <a:ext cx="3868659" cy="216000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CB1064D-1703-971B-960C-FF76F17BDC21}"/>
                </a:ext>
              </a:extLst>
            </p:cNvPr>
            <p:cNvSpPr txBox="1"/>
            <p:nvPr/>
          </p:nvSpPr>
          <p:spPr>
            <a:xfrm>
              <a:off x="1110700" y="2487617"/>
              <a:ext cx="2836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structure of the beam loss</a:t>
              </a:r>
            </a:p>
            <a:p>
              <a:r>
                <a:rPr kumimoji="1"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Comparison: </a:t>
              </a:r>
              <a:r>
                <a:rPr kumimoji="1" lang="en-US" altLang="ja-JP" sz="1600" b="1" dirty="0">
                  <a:solidFill>
                    <a:srgbClr val="33CC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2020</a:t>
              </a:r>
              <a:r>
                <a:rPr kumimoji="1"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&amp; </a:t>
              </a:r>
              <a:r>
                <a:rPr kumimoji="1" lang="en-US" altLang="ja-JP" sz="16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</a:t>
              </a:r>
              <a:endParaRPr kumimoji="1" lang="ja-JP" altLang="en-US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419F214-77D9-FA99-D822-F6C6888D6C27}"/>
              </a:ext>
            </a:extLst>
          </p:cNvPr>
          <p:cNvSpPr/>
          <p:nvPr/>
        </p:nvSpPr>
        <p:spPr>
          <a:xfrm>
            <a:off x="262914" y="782906"/>
            <a:ext cx="48382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numerical simulations and extensive beam studies following optimizations were implemented.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Minimized injection beam and the foil sizes.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Optimized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betatron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tunes.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Optimized transverse and longitudinal paintings.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Optimized correction of </a:t>
            </a:r>
            <a:r>
              <a:rPr lang="en-US" altLang="ja-JP" sz="1600" dirty="0" err="1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altLang="ja-JP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-2</a:t>
            </a:r>
            <a:r>
              <a:rPr lang="en-US" altLang="ja-JP" sz="1600" dirty="0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-6 resonance.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 3</a:t>
            </a:r>
            <a:r>
              <a:rPr lang="en-US" altLang="ja-JP" sz="1600" dirty="0">
                <a:latin typeface="Symbol" panose="05050102010706020507" pitchFamily="18" charset="2"/>
                <a:cs typeface="Times New Roman" panose="02020603050405020304" pitchFamily="18" charset="0"/>
              </a:rPr>
              <a:t>n</a:t>
            </a:r>
            <a:r>
              <a:rPr lang="en-US" altLang="ja-JP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19 effect by SB ×0.8 field</a:t>
            </a:r>
          </a:p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(reduced K2 field intrinsic in the SB, H0* decays)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FE408C1-DA5D-7E1F-3101-15A8D74BA8E9}"/>
              </a:ext>
            </a:extLst>
          </p:cNvPr>
          <p:cNvSpPr txBox="1"/>
          <p:nvPr/>
        </p:nvSpPr>
        <p:spPr>
          <a:xfrm>
            <a:off x="672707" y="4409792"/>
            <a:ext cx="6736716" cy="646331"/>
          </a:xfrm>
          <a:prstGeom prst="rect">
            <a:avLst/>
          </a:prstGeom>
          <a:noFill/>
          <a:ln w="38100"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eliminate foil scattering beam losses and foil lifetime issues, </a:t>
            </a:r>
          </a:p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are </a:t>
            </a:r>
            <a:r>
              <a:rPr lang="en-US" altLang="ja-JP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developing </a:t>
            </a:r>
            <a:r>
              <a:rPr kumimoji="1" lang="en-US" altLang="ja-JP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laser stripping of H</a:t>
            </a:r>
            <a:r>
              <a:rPr kumimoji="1" lang="en-US" altLang="ja-JP" b="1" baseline="30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charge-exchange injection.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14FBD88-610E-0377-CC5F-18AEC0D19E76}"/>
              </a:ext>
            </a:extLst>
          </p:cNvPr>
          <p:cNvGrpSpPr/>
          <p:nvPr/>
        </p:nvGrpSpPr>
        <p:grpSpPr>
          <a:xfrm>
            <a:off x="765648" y="5148940"/>
            <a:ext cx="6559616" cy="841273"/>
            <a:chOff x="610076" y="5612244"/>
            <a:chExt cx="8746147" cy="1121698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2C08965-C1C6-CB98-C64B-056A57E4376E}"/>
                </a:ext>
              </a:extLst>
            </p:cNvPr>
            <p:cNvSpPr txBox="1"/>
            <p:nvPr/>
          </p:nvSpPr>
          <p:spPr>
            <a:xfrm>
              <a:off x="1618727" y="5749056"/>
              <a:ext cx="7737496" cy="984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100" b="1" i="1" dirty="0">
                  <a:solidFill>
                    <a:srgbClr val="FF00FF"/>
                  </a:solidFill>
                  <a:highlight>
                    <a:srgbClr val="00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1 MW operation can be achieved with a negligible </a:t>
              </a:r>
            </a:p>
            <a:p>
              <a:r>
                <a:rPr lang="en-US" altLang="ja-JP" sz="2100" b="1" i="1" dirty="0">
                  <a:solidFill>
                    <a:srgbClr val="FF00FF"/>
                  </a:solidFill>
                  <a:highlight>
                    <a:srgbClr val="00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loss!!</a:t>
              </a:r>
              <a:endParaRPr kumimoji="1" lang="ja-JP" altLang="en-US" sz="2100" b="1" i="1" dirty="0">
                <a:solidFill>
                  <a:srgbClr val="FF00FF"/>
                </a:solidFill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矢印: 上向き折線 20">
              <a:extLst>
                <a:ext uri="{FF2B5EF4-FFF2-40B4-BE49-F238E27FC236}">
                  <a16:creationId xmlns:a16="http://schemas.microsoft.com/office/drawing/2014/main" id="{0FF934A4-D420-2247-5F60-0EBC4BBA8DD3}"/>
                </a:ext>
              </a:extLst>
            </p:cNvPr>
            <p:cNvSpPr/>
            <p:nvPr/>
          </p:nvSpPr>
          <p:spPr>
            <a:xfrm rot="5400000">
              <a:off x="649700" y="5572620"/>
              <a:ext cx="984886" cy="1064134"/>
            </a:xfrm>
            <a:prstGeom prst="bentUpArrow">
              <a:avLst>
                <a:gd name="adj1" fmla="val 37168"/>
                <a:gd name="adj2" fmla="val 33518"/>
                <a:gd name="adj3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</p:grp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E06EE9-BC25-026B-0DB3-D184D35902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850" y="64499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261647-5F57-0F01-F8D0-BCF2EB47A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427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326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DE0111-995E-6DDF-6EBC-06263F079DD5}"/>
              </a:ext>
            </a:extLst>
          </p:cNvPr>
          <p:cNvSpPr txBox="1"/>
          <p:nvPr/>
        </p:nvSpPr>
        <p:spPr>
          <a:xfrm>
            <a:off x="194669" y="843971"/>
            <a:ext cx="7348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Earlier studies: Project-X design study at Fermilab  (HB 2008, 2010 WS, David Johnson)</a:t>
            </a:r>
          </a:p>
          <a:p>
            <a:r>
              <a:rPr kumimoji="1" lang="en-US" altLang="ja-JP" sz="1600" dirty="0"/>
              <a:t>H- energy : 8 GeV with stripping injection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16B1E27-C001-2988-9256-B8EF3AEF7859}"/>
              </a:ext>
            </a:extLst>
          </p:cNvPr>
          <p:cNvSpPr txBox="1"/>
          <p:nvPr/>
        </p:nvSpPr>
        <p:spPr>
          <a:xfrm>
            <a:off x="348199" y="56174"/>
            <a:ext cx="832631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6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H</a:t>
            </a:r>
            <a:r>
              <a:rPr kumimoji="1" lang="en-US" altLang="ja-JP" sz="2600" b="1" i="1" baseline="30000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26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stripping challenges at high-energy </a:t>
            </a:r>
            <a:r>
              <a:rPr kumimoji="1" lang="en-US" altLang="ja-JP" sz="2600" b="1" i="1" dirty="0">
                <a:solidFill>
                  <a:srgbClr val="00B050"/>
                </a:solidFill>
                <a:cs typeface="Times New Roman" panose="02020603050405020304" pitchFamily="18" charset="0"/>
              </a:rPr>
              <a:t>&amp;</a:t>
            </a:r>
            <a:r>
              <a:rPr kumimoji="1" lang="en-US" altLang="ja-JP" sz="26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high-intensity</a:t>
            </a:r>
          </a:p>
          <a:p>
            <a:r>
              <a:rPr kumimoji="1" lang="en-US" altLang="ja-JP" sz="2000" b="1" dirty="0">
                <a:solidFill>
                  <a:srgbClr val="FF00FF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MC case: 5-10 GeV, 2 MW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6ED7F4D-92E9-6B14-9E19-0610CDADE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67" y="2023518"/>
            <a:ext cx="2412000" cy="221016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62675B4-9C1A-AAAB-11B1-F2BFFC85CBD2}"/>
              </a:ext>
            </a:extLst>
          </p:cNvPr>
          <p:cNvSpPr txBox="1"/>
          <p:nvPr/>
        </p:nvSpPr>
        <p:spPr>
          <a:xfrm>
            <a:off x="117567" y="4250913"/>
            <a:ext cx="386804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Kazami Yamamoto et al., PRAB15, 120401 (2012)</a:t>
            </a:r>
          </a:p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secondary particles, hadronic flux at </a:t>
            </a:r>
          </a:p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energy.</a:t>
            </a:r>
          </a:p>
          <a:p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Residual dose rate around the foil: </a:t>
            </a:r>
          </a:p>
          <a:p>
            <a:r>
              <a:rPr kumimoji="1" lang="en-US" altLang="ja-JP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 times higher at 1 GeV as compared to 0.4 GeV!</a:t>
            </a:r>
            <a:endParaRPr kumimoji="1" lang="ja-JP" altLang="en-US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 descr="シーン, レーザー が含まれている画像&#10;&#10;自動的に生成された説明">
            <a:extLst>
              <a:ext uri="{FF2B5EF4-FFF2-40B4-BE49-F238E27FC236}">
                <a16:creationId xmlns:a16="http://schemas.microsoft.com/office/drawing/2014/main" id="{B75A50F3-3B95-153D-6772-360D45A28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019" y="1420651"/>
            <a:ext cx="2572569" cy="18000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AB3B7FC-4F61-5620-B888-78432AC98C49}"/>
              </a:ext>
            </a:extLst>
          </p:cNvPr>
          <p:cNvSpPr txBox="1"/>
          <p:nvPr/>
        </p:nvSpPr>
        <p:spPr>
          <a:xfrm>
            <a:off x="5483589" y="1571851"/>
            <a:ext cx="36172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Lorentz stripping: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Curvature radius of the injection magnets 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long enough to keep a lower 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stripping of the H</a:t>
            </a:r>
            <a:r>
              <a:rPr kumimoji="1" lang="en-US" altLang="ja-JP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beam.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0A14794C-A0A2-25E4-E560-7384471522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5406" y="3162927"/>
            <a:ext cx="3634127" cy="25560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B3EE341-10E6-68EF-BB30-4059BBE06AF9}"/>
              </a:ext>
            </a:extLst>
          </p:cNvPr>
          <p:cNvSpPr txBox="1"/>
          <p:nvPr/>
        </p:nvSpPr>
        <p:spPr>
          <a:xfrm>
            <a:off x="4283556" y="5608141"/>
            <a:ext cx="417146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Needs careful injection design: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Project-X (8 GeV) inj. case. David Johnson, HB 2008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H2 should be moderate. 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H3 should be stronger to stripping H0* immediately.</a:t>
            </a:r>
            <a:endParaRPr kumimoji="1" lang="ja-JP" altLang="en-US" sz="14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3DB5CC3-AC8F-0394-FE7C-6E5B1E6F3207}"/>
              </a:ext>
            </a:extLst>
          </p:cNvPr>
          <p:cNvSpPr txBox="1"/>
          <p:nvPr/>
        </p:nvSpPr>
        <p:spPr>
          <a:xfrm>
            <a:off x="483989" y="1502148"/>
            <a:ext cx="2111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Additional concerns: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85D14A6-5FDD-3CFD-CC85-37344D9AB75A}"/>
              </a:ext>
            </a:extLst>
          </p:cNvPr>
          <p:cNvSpPr txBox="1"/>
          <p:nvPr/>
        </p:nvSpPr>
        <p:spPr>
          <a:xfrm>
            <a:off x="273773" y="5659226"/>
            <a:ext cx="3842399" cy="646331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Foil scattering and foil lifetime issues </a:t>
            </a:r>
          </a:p>
          <a:p>
            <a:r>
              <a:rPr kumimoji="1" lang="en-US" altLang="ja-JP" dirty="0"/>
              <a:t>should be further seriously concerned!</a:t>
            </a:r>
          </a:p>
        </p:txBody>
      </p:sp>
      <p:sp>
        <p:nvSpPr>
          <p:cNvPr id="18" name="日付プレースホルダー 17">
            <a:extLst>
              <a:ext uri="{FF2B5EF4-FFF2-40B4-BE49-F238E27FC236}">
                <a16:creationId xmlns:a16="http://schemas.microsoft.com/office/drawing/2014/main" id="{BE37F7CB-AA85-3F29-E907-5640C497DE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8250" y="64355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19" name="スライド番号プレースホルダー 18">
            <a:extLst>
              <a:ext uri="{FF2B5EF4-FFF2-40B4-BE49-F238E27FC236}">
                <a16:creationId xmlns:a16="http://schemas.microsoft.com/office/drawing/2014/main" id="{FD459ED4-6844-8636-50CF-407B6E5AC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61150" y="64427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11</a:t>
            </a:fld>
            <a:endParaRPr kumimoji="1" lang="ja-JP" altLang="en-US" dirty="0"/>
          </a:p>
        </p:txBody>
      </p:sp>
      <p:sp>
        <p:nvSpPr>
          <p:cNvPr id="20" name="フッター プレースホルダー 19">
            <a:extLst>
              <a:ext uri="{FF2B5EF4-FFF2-40B4-BE49-F238E27FC236}">
                <a16:creationId xmlns:a16="http://schemas.microsoft.com/office/drawing/2014/main" id="{8AD14D3D-98CF-0AA3-49AA-D7F2E66D5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5075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010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4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5B1C22-CA7C-D177-A5D9-14C440CE6EA3}"/>
              </a:ext>
            </a:extLst>
          </p:cNvPr>
          <p:cNvSpPr txBox="1"/>
          <p:nvPr/>
        </p:nvSpPr>
        <p:spPr>
          <a:xfrm>
            <a:off x="787149" y="182040"/>
            <a:ext cx="7569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Stripping efficiency and H</a:t>
            </a:r>
            <a:r>
              <a:rPr kumimoji="1" lang="en-US" altLang="ja-JP" sz="2800" b="1" i="1" baseline="30000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0</a:t>
            </a:r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excited states loss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12AEE4E-2D16-EF26-B2AD-5054069C4172}"/>
              </a:ext>
            </a:extLst>
          </p:cNvPr>
          <p:cNvSpPr txBox="1"/>
          <p:nvPr/>
        </p:nvSpPr>
        <p:spPr>
          <a:xfrm>
            <a:off x="4393992" y="4128515"/>
            <a:ext cx="4083682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Some of the H0 are in excited states (H0*). </a:t>
            </a:r>
          </a:p>
          <a:p>
            <a:r>
              <a:rPr kumimoji="1" lang="en-US" altLang="ja-JP" sz="1600" dirty="0"/>
              <a:t>Decays passing through a magnetic field </a:t>
            </a:r>
          </a:p>
          <a:p>
            <a:r>
              <a:rPr kumimoji="1" lang="en-US" altLang="ja-JP" sz="1600" dirty="0"/>
              <a:t>due to </a:t>
            </a:r>
            <a:r>
              <a:rPr kumimoji="1" lang="en-US" altLang="ja-JP" i="1" dirty="0"/>
              <a:t>E = </a:t>
            </a:r>
            <a:r>
              <a:rPr kumimoji="1" lang="en-US" altLang="ja-JP" i="1" dirty="0">
                <a:latin typeface="Symbol" panose="05050102010706020507" pitchFamily="18" charset="2"/>
              </a:rPr>
              <a:t>b</a:t>
            </a:r>
            <a:r>
              <a:rPr kumimoji="1" lang="en-US" altLang="ja-JP" i="1" dirty="0"/>
              <a:t> </a:t>
            </a:r>
            <a:r>
              <a:rPr kumimoji="1" lang="en-US" altLang="ja-JP" i="1" dirty="0">
                <a:latin typeface="Symbol" panose="05050102010706020507" pitchFamily="18" charset="2"/>
              </a:rPr>
              <a:t>g </a:t>
            </a:r>
            <a:r>
              <a:rPr kumimoji="1" lang="en-US" altLang="ja-JP" i="1" dirty="0"/>
              <a:t>c B</a:t>
            </a:r>
            <a:r>
              <a:rPr kumimoji="1" lang="en-US" altLang="ja-JP" sz="1600" dirty="0"/>
              <a:t> </a:t>
            </a:r>
          </a:p>
          <a:p>
            <a:r>
              <a:rPr kumimoji="1" lang="en-US" altLang="ja-JP" sz="1600" dirty="0">
                <a:solidFill>
                  <a:srgbClr val="0000FF"/>
                </a:solidFill>
              </a:rPr>
              <a:t>E is higher for a high-energy beam.</a:t>
            </a:r>
          </a:p>
          <a:p>
            <a:r>
              <a:rPr kumimoji="1" lang="en-US" altLang="ja-JP" sz="1600" dirty="0"/>
              <a:t>The decay rates depend on the strength of the </a:t>
            </a:r>
          </a:p>
          <a:p>
            <a:r>
              <a:rPr kumimoji="1" lang="en-US" altLang="ja-JP" sz="1600" dirty="0"/>
              <a:t>magnetic field.</a:t>
            </a:r>
          </a:p>
          <a:p>
            <a:r>
              <a:rPr kumimoji="1" lang="en-US" altLang="ja-JP" sz="1600" dirty="0">
                <a:sym typeface="Wingdings" panose="05000000000000000000" pitchFamily="2" charset="2"/>
              </a:rPr>
              <a:t> </a:t>
            </a:r>
            <a:r>
              <a:rPr kumimoji="1" lang="en-US" altLang="ja-JP" sz="1600" dirty="0"/>
              <a:t>Higher at higher H- energy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At 8 GeV, H0* &gt; 2 are subjects to concern. </a:t>
            </a:r>
          </a:p>
        </p:txBody>
      </p:sp>
      <p:pic>
        <p:nvPicPr>
          <p:cNvPr id="6" name="図 5" descr="グラフ が含まれている画像&#10;&#10;自動的に生成された説明">
            <a:extLst>
              <a:ext uri="{FF2B5EF4-FFF2-40B4-BE49-F238E27FC236}">
                <a16:creationId xmlns:a16="http://schemas.microsoft.com/office/drawing/2014/main" id="{4C1647B7-4B25-3AC5-FB35-962FAA32AC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89" y="926440"/>
            <a:ext cx="3274309" cy="28080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D7460FB-C5A8-B3C4-CCA4-C9BF80B049D7}"/>
              </a:ext>
            </a:extLst>
          </p:cNvPr>
          <p:cNvSpPr txBox="1"/>
          <p:nvPr/>
        </p:nvSpPr>
        <p:spPr>
          <a:xfrm>
            <a:off x="446957" y="3837623"/>
            <a:ext cx="318811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Stripping efficiency of 8 GeV H- as a </a:t>
            </a:r>
          </a:p>
          <a:p>
            <a:r>
              <a:rPr kumimoji="1" lang="en-US" altLang="ja-JP" sz="1600" dirty="0"/>
              <a:t>function of foil thickness</a:t>
            </a:r>
          </a:p>
          <a:p>
            <a:r>
              <a:rPr kumimoji="1" lang="en-US" altLang="ja-JP" sz="1400" dirty="0"/>
              <a:t>(Cross sections ref. W. Chou et al., </a:t>
            </a:r>
          </a:p>
          <a:p>
            <a:r>
              <a:rPr kumimoji="1" lang="en-US" altLang="ja-JP" sz="1400" dirty="0"/>
              <a:t>NIMA 590, 1-12 (2008))</a:t>
            </a:r>
          </a:p>
          <a:p>
            <a:endParaRPr kumimoji="1" lang="en-US" altLang="ja-JP" sz="1400" dirty="0"/>
          </a:p>
          <a:p>
            <a:r>
              <a:rPr kumimoji="1" lang="en-US" altLang="ja-JP" sz="1600" dirty="0"/>
              <a:t>A foil thickness of 700 </a:t>
            </a:r>
            <a:r>
              <a:rPr kumimoji="1" lang="en-US" altLang="ja-JP" sz="1600" dirty="0">
                <a:latin typeface="Symbol" panose="05050102010706020507" pitchFamily="18" charset="2"/>
              </a:rPr>
              <a:t>m</a:t>
            </a:r>
            <a:r>
              <a:rPr kumimoji="1" lang="en-US" altLang="ja-JP" sz="1600" dirty="0"/>
              <a:t>g/cm</a:t>
            </a:r>
            <a:r>
              <a:rPr kumimoji="1" lang="en-US" altLang="ja-JP" sz="1600" baseline="30000" dirty="0"/>
              <a:t>2</a:t>
            </a:r>
            <a:r>
              <a:rPr kumimoji="1" lang="en-US" altLang="ja-JP" sz="1600" dirty="0"/>
              <a:t> gives</a:t>
            </a:r>
          </a:p>
          <a:p>
            <a:r>
              <a:rPr kumimoji="1" lang="en-US" altLang="ja-JP" sz="1600" dirty="0"/>
              <a:t>H+ : 99.79%</a:t>
            </a:r>
          </a:p>
          <a:p>
            <a:r>
              <a:rPr kumimoji="1" lang="en-US" altLang="ja-JP" sz="1600" dirty="0"/>
              <a:t>H0 : 0.21%</a:t>
            </a:r>
          </a:p>
          <a:p>
            <a:r>
              <a:rPr kumimoji="1" lang="en-US" altLang="ja-JP" sz="1600" dirty="0"/>
              <a:t>H- : ~10-6%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B16CB8D-53F6-97BD-94B5-56DF575DE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004" y="1013930"/>
            <a:ext cx="4104000" cy="283386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04B5D0-9062-4BF7-5D5D-89EB390632E3}"/>
              </a:ext>
            </a:extLst>
          </p:cNvPr>
          <p:cNvSpPr txBox="1"/>
          <p:nvPr/>
        </p:nvSpPr>
        <p:spPr>
          <a:xfrm>
            <a:off x="7021887" y="808150"/>
            <a:ext cx="186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Mike Plum, HB 2016</a:t>
            </a:r>
            <a:endParaRPr kumimoji="1" lang="ja-JP" altLang="en-US" sz="1600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A5F6E8-7302-2B5B-E21C-7563527338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9450" y="64931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43AD7C-7B93-8416-908F-46EC867D7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61150" y="64643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5C765456-E387-33FF-6521-9BBCE9527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43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5A0A609-F910-1604-3CA5-D76609736DBD}"/>
              </a:ext>
            </a:extLst>
          </p:cNvPr>
          <p:cNvCxnSpPr/>
          <p:nvPr/>
        </p:nvCxnSpPr>
        <p:spPr>
          <a:xfrm flipV="1">
            <a:off x="2575367" y="891191"/>
            <a:ext cx="0" cy="2340000"/>
          </a:xfrm>
          <a:prstGeom prst="line">
            <a:avLst/>
          </a:prstGeom>
          <a:ln>
            <a:solidFill>
              <a:srgbClr val="FF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36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C4DFDA6-8DD2-1748-83EA-A16009E608DD}"/>
              </a:ext>
            </a:extLst>
          </p:cNvPr>
          <p:cNvSpPr txBox="1"/>
          <p:nvPr/>
        </p:nvSpPr>
        <p:spPr>
          <a:xfrm>
            <a:off x="371715" y="1091843"/>
            <a:ext cx="868314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overcome the issues and limitations associated with foil stripping </a:t>
            </a:r>
          </a:p>
          <a:p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well as to realize next-generation multi-MW proton accelerator, </a:t>
            </a:r>
          </a:p>
          <a:p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have to established an alternate method of H</a:t>
            </a:r>
            <a:r>
              <a:rPr kumimoji="1" lang="en-US" altLang="ja-JP" sz="2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stripping. </a:t>
            </a:r>
          </a:p>
          <a:p>
            <a:endParaRPr kumimoji="1" lang="en-US" altLang="ja-JP" sz="14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kumimoji="1" lang="en-US" altLang="ja-JP" sz="2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1" lang="en-US" altLang="ja-JP" sz="28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stripping?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E7FCFD-3A34-6F37-7C9E-D71F44F260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3450" y="64499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D290F9-F385-B1CB-F412-C5498101B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75550" y="64283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64E6D739-0061-F38D-CE59-AF6D5D917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571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FC78071-11B4-36D6-67C5-E716024D6290}"/>
              </a:ext>
            </a:extLst>
          </p:cNvPr>
          <p:cNvSpPr txBox="1"/>
          <p:nvPr/>
        </p:nvSpPr>
        <p:spPr>
          <a:xfrm>
            <a:off x="1059154" y="297787"/>
            <a:ext cx="6293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Next generation H</a:t>
            </a:r>
            <a:r>
              <a:rPr kumimoji="1" lang="en-US" altLang="ja-JP" sz="2800" b="1" i="1" baseline="30000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stripping injection</a:t>
            </a:r>
          </a:p>
        </p:txBody>
      </p:sp>
    </p:spTree>
    <p:extLst>
      <p:ext uri="{BB962C8B-B14F-4D97-AF65-F5344CB8AC3E}">
        <p14:creationId xmlns:p14="http://schemas.microsoft.com/office/powerpoint/2010/main" val="135446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5B1C22-CA7C-D177-A5D9-14C440CE6EA3}"/>
              </a:ext>
            </a:extLst>
          </p:cNvPr>
          <p:cNvSpPr txBox="1"/>
          <p:nvPr/>
        </p:nvSpPr>
        <p:spPr>
          <a:xfrm>
            <a:off x="1886424" y="37942"/>
            <a:ext cx="5173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Laser stripping (LS) of H</a:t>
            </a:r>
            <a:r>
              <a:rPr kumimoji="1" lang="en-US" altLang="ja-JP" sz="2800" b="1" i="1" baseline="30000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beam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D0FE811-F00F-07E1-48EA-2E4C84461276}"/>
              </a:ext>
            </a:extLst>
          </p:cNvPr>
          <p:cNvGrpSpPr/>
          <p:nvPr/>
        </p:nvGrpSpPr>
        <p:grpSpPr>
          <a:xfrm>
            <a:off x="90875" y="305954"/>
            <a:ext cx="3051176" cy="2618852"/>
            <a:chOff x="156473" y="600106"/>
            <a:chExt cx="3795758" cy="3271948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22F63D26-0C5E-BB35-6875-A1A1EE3853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283" y="946184"/>
              <a:ext cx="3692948" cy="1484266"/>
            </a:xfrm>
            <a:prstGeom prst="rect">
              <a:avLst/>
            </a:prstGeom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AA4C4184-E637-C513-6474-DDE013A819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50" y="2408982"/>
              <a:ext cx="2978172" cy="1439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9C32D2E-F41E-4747-EF72-C597007D1652}"/>
                </a:ext>
              </a:extLst>
            </p:cNvPr>
            <p:cNvSpPr txBox="1"/>
            <p:nvPr/>
          </p:nvSpPr>
          <p:spPr>
            <a:xfrm>
              <a:off x="156473" y="600106"/>
              <a:ext cx="2078342" cy="346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i="1" dirty="0">
                  <a:latin typeface="Calibri" panose="020F0502020204030204" pitchFamily="34" charset="0"/>
                  <a:cs typeface="Calibri" panose="020F0502020204030204" pitchFamily="34" charset="0"/>
                </a:rPr>
                <a:t>PRL 118, 074801 (2017)</a:t>
              </a:r>
              <a:endParaRPr kumimoji="1" lang="ja-JP" altLang="en-US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16947DEA-ADA5-23F0-95DA-40EE429E54C0}"/>
                </a:ext>
              </a:extLst>
            </p:cNvPr>
            <p:cNvSpPr txBox="1"/>
            <p:nvPr/>
          </p:nvSpPr>
          <p:spPr>
            <a:xfrm>
              <a:off x="560331" y="2450845"/>
              <a:ext cx="494958" cy="4998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>
                  <a:solidFill>
                    <a:srgbClr val="3366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</a:t>
              </a:r>
              <a:r>
                <a:rPr kumimoji="1" lang="en-US" altLang="ja-JP" sz="2000" baseline="30000" dirty="0">
                  <a:solidFill>
                    <a:srgbClr val="3366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</a:t>
              </a:r>
              <a:endParaRPr kumimoji="1" lang="ja-JP" altLang="en-US" sz="2000" baseline="30000" dirty="0">
                <a:solidFill>
                  <a:srgbClr val="3366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15C5B93-E4CC-7937-5E97-A9661922EC02}"/>
                </a:ext>
              </a:extLst>
            </p:cNvPr>
            <p:cNvSpPr txBox="1"/>
            <p:nvPr/>
          </p:nvSpPr>
          <p:spPr>
            <a:xfrm>
              <a:off x="598170" y="3069895"/>
              <a:ext cx="401230" cy="4998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</a:t>
              </a:r>
              <a:endParaRPr kumimoji="1" lang="ja-JP" alt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0AAC80F-5BB0-257D-3A41-519603752111}"/>
                </a:ext>
              </a:extLst>
            </p:cNvPr>
            <p:cNvSpPr txBox="1"/>
            <p:nvPr/>
          </p:nvSpPr>
          <p:spPr>
            <a:xfrm>
              <a:off x="1481965" y="3449071"/>
              <a:ext cx="794085" cy="4229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 </a:t>
              </a:r>
              <a:r>
                <a:rPr kumimoji="1" lang="en-US" altLang="ja-JP" sz="1600" dirty="0" err="1">
                  <a:solidFill>
                    <a:srgbClr val="FF0000"/>
                  </a:solidFill>
                  <a:latin typeface="Symbol" panose="05050102010706020507" pitchFamily="18" charset="2"/>
                  <a:cs typeface="Calibri" panose="020F0502020204030204" pitchFamily="34" charset="0"/>
                </a:rPr>
                <a:t>m</a:t>
              </a:r>
              <a:r>
                <a:rPr kumimoji="1" lang="en-US" altLang="ja-JP" sz="16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endParaRPr kumimoji="1" lang="ja-JP" alt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2A48F801-8E5F-E859-3EF6-8C96C648748E}"/>
                </a:ext>
              </a:extLst>
            </p:cNvPr>
            <p:cNvCxnSpPr>
              <a:cxnSpLocks/>
            </p:cNvCxnSpPr>
            <p:nvPr/>
          </p:nvCxnSpPr>
          <p:spPr>
            <a:xfrm>
              <a:off x="958387" y="3585474"/>
              <a:ext cx="2060116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67A8A04F-E07A-6F5B-79FE-5F3381265D9A}"/>
              </a:ext>
            </a:extLst>
          </p:cNvPr>
          <p:cNvGrpSpPr/>
          <p:nvPr/>
        </p:nvGrpSpPr>
        <p:grpSpPr>
          <a:xfrm>
            <a:off x="4217174" y="605743"/>
            <a:ext cx="4191342" cy="2092707"/>
            <a:chOff x="140622" y="4222230"/>
            <a:chExt cx="4191342" cy="209270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87C1772E-2521-7809-BC74-B9B4344EB111}"/>
                </a:ext>
              </a:extLst>
            </p:cNvPr>
            <p:cNvSpPr/>
            <p:nvPr/>
          </p:nvSpPr>
          <p:spPr>
            <a:xfrm>
              <a:off x="140622" y="4222230"/>
              <a:ext cx="4097019" cy="209270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ja-JP" altLang="en-US" sz="1350" kern="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2220D77-5F1A-CD11-30A4-7E1A11A0B977}"/>
                </a:ext>
              </a:extLst>
            </p:cNvPr>
            <p:cNvCxnSpPr/>
            <p:nvPr/>
          </p:nvCxnSpPr>
          <p:spPr>
            <a:xfrm>
              <a:off x="406662" y="5467223"/>
              <a:ext cx="1657326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none"/>
            </a:ln>
            <a:effectLst/>
          </p:spPr>
        </p:cxn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8F559D07-C1EF-2F49-B175-470E491B85FF}"/>
                </a:ext>
              </a:extLst>
            </p:cNvPr>
            <p:cNvSpPr txBox="1"/>
            <p:nvPr/>
          </p:nvSpPr>
          <p:spPr>
            <a:xfrm>
              <a:off x="3811977" y="4906784"/>
              <a:ext cx="371455" cy="368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Calibri"/>
                </a:rPr>
                <a:t>H</a:t>
              </a:r>
              <a:r>
                <a:rPr lang="en-US" b="1" kern="0" baseline="30000" dirty="0">
                  <a:solidFill>
                    <a:prstClr val="black"/>
                  </a:solidFill>
                  <a:latin typeface="Calibri"/>
                </a:rPr>
                <a:t>-</a:t>
              </a:r>
              <a:endParaRPr lang="en-US" b="1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id="{014D4779-0642-1116-F41A-C744644F312E}"/>
                </a:ext>
              </a:extLst>
            </p:cNvPr>
            <p:cNvSpPr txBox="1"/>
            <p:nvPr/>
          </p:nvSpPr>
          <p:spPr>
            <a:xfrm>
              <a:off x="2800892" y="4918214"/>
              <a:ext cx="403042" cy="368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Calibri"/>
                </a:rPr>
                <a:t>H</a:t>
              </a:r>
              <a:r>
                <a:rPr lang="en-US" b="1" kern="0" baseline="30000" dirty="0">
                  <a:solidFill>
                    <a:prstClr val="black"/>
                  </a:solidFill>
                  <a:latin typeface="Calibri"/>
                </a:rPr>
                <a:t>0</a:t>
              </a:r>
              <a:endParaRPr lang="en-US" b="1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TextBox 27">
              <a:extLst>
                <a:ext uri="{FF2B5EF4-FFF2-40B4-BE49-F238E27FC236}">
                  <a16:creationId xmlns:a16="http://schemas.microsoft.com/office/drawing/2014/main" id="{123A48FD-BDFF-8658-A060-0E45F77820EC}"/>
                </a:ext>
              </a:extLst>
            </p:cNvPr>
            <p:cNvSpPr txBox="1"/>
            <p:nvPr/>
          </p:nvSpPr>
          <p:spPr>
            <a:xfrm>
              <a:off x="1660896" y="4906348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b="1" kern="0" dirty="0">
                  <a:solidFill>
                    <a:srgbClr val="FF00FF"/>
                  </a:solidFill>
                  <a:latin typeface="Calibri"/>
                </a:rPr>
                <a:t>H</a:t>
              </a:r>
              <a:r>
                <a:rPr lang="en-US" b="1" kern="0" baseline="30000" dirty="0">
                  <a:solidFill>
                    <a:srgbClr val="FF00FF"/>
                  </a:solidFill>
                  <a:latin typeface="Calibri"/>
                </a:rPr>
                <a:t>0*</a:t>
              </a:r>
              <a:endParaRPr lang="en-US" b="1" kern="0" dirty="0">
                <a:solidFill>
                  <a:srgbClr val="FF00FF"/>
                </a:solidFill>
                <a:latin typeface="Calibri"/>
              </a:endParaRPr>
            </a:p>
          </p:txBody>
        </p:sp>
        <p:sp>
          <p:nvSpPr>
            <p:cNvPr id="18" name="TextBox 30">
              <a:extLst>
                <a:ext uri="{FF2B5EF4-FFF2-40B4-BE49-F238E27FC236}">
                  <a16:creationId xmlns:a16="http://schemas.microsoft.com/office/drawing/2014/main" id="{5499EEE6-1285-44CF-9914-42BFF4E8A5DF}"/>
                </a:ext>
              </a:extLst>
            </p:cNvPr>
            <p:cNvSpPr txBox="1"/>
            <p:nvPr/>
          </p:nvSpPr>
          <p:spPr>
            <a:xfrm>
              <a:off x="606944" y="4960655"/>
              <a:ext cx="324076" cy="414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100" b="1" kern="0" dirty="0">
                  <a:solidFill>
                    <a:srgbClr val="FF0000"/>
                  </a:solidFill>
                  <a:latin typeface="Calibri"/>
                </a:rPr>
                <a:t>p</a:t>
              </a: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697E247-DCD9-A6C9-F4DF-166BE6A8DA96}"/>
                </a:ext>
              </a:extLst>
            </p:cNvPr>
            <p:cNvGrpSpPr/>
            <p:nvPr/>
          </p:nvGrpSpPr>
          <p:grpSpPr>
            <a:xfrm>
              <a:off x="3757892" y="5222515"/>
              <a:ext cx="437845" cy="621934"/>
              <a:chOff x="1128712" y="1571645"/>
              <a:chExt cx="487941" cy="672783"/>
            </a:xfrm>
          </p:grpSpPr>
          <p:sp>
            <p:nvSpPr>
              <p:cNvPr id="41" name="Oval 64">
                <a:extLst>
                  <a:ext uri="{FF2B5EF4-FFF2-40B4-BE49-F238E27FC236}">
                    <a16:creationId xmlns:a16="http://schemas.microsoft.com/office/drawing/2014/main" id="{2BC5E84C-882F-5BAC-4D7D-BF144B5F6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713" y="1601413"/>
                <a:ext cx="432000" cy="432000"/>
              </a:xfrm>
              <a:prstGeom prst="ellipse">
                <a:avLst/>
              </a:prstGeom>
              <a:noFill/>
              <a:ln w="19050">
                <a:solidFill>
                  <a:sysClr val="windowText" lastClr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defRPr/>
                </a:pPr>
                <a:endParaRPr lang="en-US" altLang="en-US" sz="15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Oval 65">
                <a:extLst>
                  <a:ext uri="{FF2B5EF4-FFF2-40B4-BE49-F238E27FC236}">
                    <a16:creationId xmlns:a16="http://schemas.microsoft.com/office/drawing/2014/main" id="{C6EA534A-7493-EA1E-E7A8-E222BEBEB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500" y="1752831"/>
                <a:ext cx="144000" cy="1440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defRPr/>
                </a:pPr>
                <a:endParaRPr lang="en-US" altLang="en-US" sz="15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Text Box 75">
                <a:extLst>
                  <a:ext uri="{FF2B5EF4-FFF2-40B4-BE49-F238E27FC236}">
                    <a16:creationId xmlns:a16="http://schemas.microsoft.com/office/drawing/2014/main" id="{E8764D13-4ACE-2E3C-3CAB-6945542D73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28712" y="1571645"/>
                <a:ext cx="369139" cy="302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Clr>
                    <a:srgbClr val="A50021"/>
                  </a:buClr>
                  <a:buSzPct val="120000"/>
                  <a:defRPr/>
                </a:pPr>
                <a:r>
                  <a:rPr lang="en-US" altLang="en-US" sz="1350" b="1" kern="0" dirty="0">
                    <a:solidFill>
                      <a:srgbClr val="0000FF"/>
                    </a:solidFill>
                    <a:latin typeface="Calibri"/>
                  </a:rPr>
                  <a:t>e</a:t>
                </a:r>
                <a:r>
                  <a:rPr lang="en-US" altLang="en-US" sz="1350" b="1" kern="0" baseline="30000" dirty="0">
                    <a:solidFill>
                      <a:srgbClr val="0000FF"/>
                    </a:solidFill>
                    <a:latin typeface="Calibri"/>
                  </a:rPr>
                  <a:t>-</a:t>
                </a:r>
              </a:p>
            </p:txBody>
          </p:sp>
          <p:sp>
            <p:nvSpPr>
              <p:cNvPr id="44" name="Text Box 76">
                <a:extLst>
                  <a:ext uri="{FF2B5EF4-FFF2-40B4-BE49-F238E27FC236}">
                    <a16:creationId xmlns:a16="http://schemas.microsoft.com/office/drawing/2014/main" id="{5C294294-46DE-9B5C-050F-0DDA7C0EA2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71284" y="1942285"/>
                <a:ext cx="345369" cy="302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Clr>
                    <a:srgbClr val="A50021"/>
                  </a:buClr>
                  <a:buSzPct val="120000"/>
                  <a:defRPr/>
                </a:pPr>
                <a:r>
                  <a:rPr lang="en-US" altLang="en-US" sz="1350" b="1" kern="0" dirty="0">
                    <a:solidFill>
                      <a:srgbClr val="0000FF"/>
                    </a:solidFill>
                    <a:latin typeface="Calibri"/>
                  </a:rPr>
                  <a:t>e</a:t>
                </a:r>
                <a:r>
                  <a:rPr lang="en-US" altLang="en-US" sz="1350" b="1" kern="0" baseline="30000" dirty="0">
                    <a:solidFill>
                      <a:srgbClr val="0000FF"/>
                    </a:solidFill>
                    <a:latin typeface="Calibri"/>
                  </a:rPr>
                  <a:t>-</a:t>
                </a:r>
              </a:p>
            </p:txBody>
          </p:sp>
        </p:grpSp>
        <p:cxnSp>
          <p:nvCxnSpPr>
            <p:cNvPr id="20" name="Straight Arrow Connector 4">
              <a:extLst>
                <a:ext uri="{FF2B5EF4-FFF2-40B4-BE49-F238E27FC236}">
                  <a16:creationId xmlns:a16="http://schemas.microsoft.com/office/drawing/2014/main" id="{42A8CC03-C782-77CA-6059-09AEFD0F893B}"/>
                </a:ext>
              </a:extLst>
            </p:cNvPr>
            <p:cNvCxnSpPr/>
            <p:nvPr/>
          </p:nvCxnSpPr>
          <p:spPr>
            <a:xfrm>
              <a:off x="2109319" y="5467223"/>
              <a:ext cx="1463059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ash"/>
              <a:tailEnd type="none"/>
            </a:ln>
            <a:effectLst/>
          </p:spPr>
        </p:cxnSp>
        <p:cxnSp>
          <p:nvCxnSpPr>
            <p:cNvPr id="21" name="Straight Arrow Connector 4">
              <a:extLst>
                <a:ext uri="{FF2B5EF4-FFF2-40B4-BE49-F238E27FC236}">
                  <a16:creationId xmlns:a16="http://schemas.microsoft.com/office/drawing/2014/main" id="{E1800A54-2D83-717B-4B45-53742FA732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59380" y="5463891"/>
              <a:ext cx="427797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22" name="Straight Arrow Connector 4">
              <a:extLst>
                <a:ext uri="{FF2B5EF4-FFF2-40B4-BE49-F238E27FC236}">
                  <a16:creationId xmlns:a16="http://schemas.microsoft.com/office/drawing/2014/main" id="{857A0A0A-C36E-5EAC-B43D-469F030A70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889" y="5467223"/>
              <a:ext cx="532021" cy="0"/>
            </a:xfrm>
            <a:prstGeom prst="straightConnector1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BE7E092-3DB7-49FC-260D-E3FA05CECEA7}"/>
                </a:ext>
              </a:extLst>
            </p:cNvPr>
            <p:cNvGrpSpPr/>
            <p:nvPr/>
          </p:nvGrpSpPr>
          <p:grpSpPr>
            <a:xfrm>
              <a:off x="1434347" y="5114620"/>
              <a:ext cx="568539" cy="582235"/>
              <a:chOff x="3210353" y="4289815"/>
              <a:chExt cx="633593" cy="629838"/>
            </a:xfrm>
          </p:grpSpPr>
          <p:sp>
            <p:nvSpPr>
              <p:cNvPr id="38" name="Oval 64">
                <a:extLst>
                  <a:ext uri="{FF2B5EF4-FFF2-40B4-BE49-F238E27FC236}">
                    <a16:creationId xmlns:a16="http://schemas.microsoft.com/office/drawing/2014/main" id="{1922214E-825D-B5E7-5152-6BF666D41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9947" y="4415653"/>
                <a:ext cx="503999" cy="504000"/>
              </a:xfrm>
              <a:prstGeom prst="ellipse">
                <a:avLst/>
              </a:prstGeom>
              <a:noFill/>
              <a:ln w="19050">
                <a:solidFill>
                  <a:sysClr val="windowText" lastClr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defRPr/>
                </a:pPr>
                <a:endParaRPr lang="en-US" altLang="en-US" sz="15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Oval 65">
                <a:extLst>
                  <a:ext uri="{FF2B5EF4-FFF2-40B4-BE49-F238E27FC236}">
                    <a16:creationId xmlns:a16="http://schemas.microsoft.com/office/drawing/2014/main" id="{A032CFA5-AF01-B4A0-1D5A-CD464F2AA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5594" y="4595640"/>
                <a:ext cx="143999" cy="1440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defRPr/>
                </a:pPr>
                <a:endParaRPr lang="en-US" altLang="en-US" sz="15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Text Box 76">
                <a:extLst>
                  <a:ext uri="{FF2B5EF4-FFF2-40B4-BE49-F238E27FC236}">
                    <a16:creationId xmlns:a16="http://schemas.microsoft.com/office/drawing/2014/main" id="{B5607F84-9185-4577-FF12-9B3E7B62CF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0353" y="4289815"/>
                <a:ext cx="349702" cy="302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Clr>
                    <a:srgbClr val="A50021"/>
                  </a:buClr>
                  <a:buSzPct val="120000"/>
                  <a:defRPr/>
                </a:pPr>
                <a:r>
                  <a:rPr lang="en-US" altLang="en-US" sz="1350" b="1" kern="0" dirty="0">
                    <a:solidFill>
                      <a:srgbClr val="0000FF"/>
                    </a:solidFill>
                    <a:latin typeface="Calibri"/>
                  </a:rPr>
                  <a:t>e</a:t>
                </a:r>
                <a:r>
                  <a:rPr lang="en-US" altLang="en-US" sz="1350" b="1" kern="0" baseline="30000" dirty="0">
                    <a:solidFill>
                      <a:srgbClr val="0000FF"/>
                    </a:solidFill>
                    <a:latin typeface="Calibri"/>
                  </a:rPr>
                  <a:t>-</a:t>
                </a:r>
              </a:p>
            </p:txBody>
          </p: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D2858C2F-C438-A29C-00C9-1AEB98DBF1A8}"/>
                </a:ext>
              </a:extLst>
            </p:cNvPr>
            <p:cNvSpPr txBox="1"/>
            <p:nvPr/>
          </p:nvSpPr>
          <p:spPr>
            <a:xfrm>
              <a:off x="1804050" y="5793947"/>
              <a:ext cx="922638" cy="50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ja-JP" sz="1350" b="1" kern="0" dirty="0">
                  <a:solidFill>
                    <a:srgbClr val="FF0000"/>
                  </a:solidFill>
                  <a:latin typeface="Calibri"/>
                </a:rPr>
                <a:t>UV laser</a:t>
              </a:r>
            </a:p>
            <a:p>
              <a:pPr>
                <a:defRPr/>
              </a:pPr>
              <a:r>
                <a:rPr lang="en-US" altLang="ja-JP" sz="1350" kern="0" dirty="0">
                  <a:solidFill>
                    <a:prstClr val="black"/>
                  </a:solidFill>
                  <a:latin typeface="Symbol" panose="05050102010706020507" pitchFamily="18" charset="2"/>
                </a:rPr>
                <a:t>l</a:t>
              </a:r>
              <a:r>
                <a:rPr lang="en-US" altLang="ja-JP" sz="1350" kern="0" dirty="0">
                  <a:solidFill>
                    <a:prstClr val="black"/>
                  </a:solidFill>
                  <a:latin typeface="Calibri"/>
                </a:rPr>
                <a:t>= 213 nm</a:t>
              </a:r>
              <a:endParaRPr lang="ja-JP" altLang="en-US" sz="1350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5" name="Oval 65">
              <a:extLst>
                <a:ext uri="{FF2B5EF4-FFF2-40B4-BE49-F238E27FC236}">
                  <a16:creationId xmlns:a16="http://schemas.microsoft.com/office/drawing/2014/main" id="{D168641C-BF04-B54E-B2F5-911C85B28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111" y="5397333"/>
              <a:ext cx="129215" cy="13311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000">
                  <a:solidFill>
                    <a:schemeClr val="tx1"/>
                  </a:solidFill>
                  <a:latin typeface="GreekC" pitchFamily="2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GreekC" pitchFamily="2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GreekC" pitchFamily="2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GreekC" pitchFamily="2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GreekC" pitchFamily="2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reekC" pitchFamily="2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reekC" pitchFamily="2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reekC" pitchFamily="2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GreekC" pitchFamily="2" charset="0"/>
                </a:defRPr>
              </a:lvl9pPr>
            </a:lstStyle>
            <a:p>
              <a:pPr>
                <a:defRPr/>
              </a:pPr>
              <a:endParaRPr lang="en-US" altLang="en-US" sz="1500" kern="0">
                <a:solidFill>
                  <a:prstClr val="black"/>
                </a:solidFill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88FA7C09-CD4F-B75F-C355-50254592194C}"/>
                </a:ext>
              </a:extLst>
            </p:cNvPr>
            <p:cNvSpPr txBox="1"/>
            <p:nvPr/>
          </p:nvSpPr>
          <p:spPr>
            <a:xfrm>
              <a:off x="2935821" y="4222230"/>
              <a:ext cx="139614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Step 1: </a:t>
              </a:r>
            </a:p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Photo-detection</a:t>
              </a:r>
            </a:p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H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</a:rPr>
                <a:t>-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 + </a:t>
              </a:r>
              <a:r>
                <a:rPr lang="en-US" altLang="ja-JP" sz="1400" kern="0" dirty="0">
                  <a:solidFill>
                    <a:prstClr val="black"/>
                  </a:solidFill>
                  <a:latin typeface="Symbol" panose="05050102010706020507" pitchFamily="18" charset="2"/>
                </a:rPr>
                <a:t>g </a:t>
              </a:r>
              <a:r>
                <a:rPr lang="ja-JP" altLang="en-US" sz="1400" kern="0" dirty="0">
                  <a:solidFill>
                    <a:prstClr val="black"/>
                  </a:solidFill>
                  <a:latin typeface="Calibri"/>
                </a:rPr>
                <a:t>→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 H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0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 + e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-</a:t>
              </a:r>
              <a:endParaRPr lang="ja-JP" altLang="en-US" sz="1400" kern="0" baseline="300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E41529A-9AC7-2C35-8D62-47D3CC493C8E}"/>
                </a:ext>
              </a:extLst>
            </p:cNvPr>
            <p:cNvSpPr txBox="1"/>
            <p:nvPr/>
          </p:nvSpPr>
          <p:spPr>
            <a:xfrm>
              <a:off x="1557925" y="4231787"/>
              <a:ext cx="155362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Step 2:</a:t>
              </a:r>
            </a:p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H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</a:rPr>
                <a:t>0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 excitation</a:t>
              </a:r>
              <a:endParaRPr lang="en-US" altLang="ja-JP" sz="1400" kern="0" baseline="30000" dirty="0">
                <a:solidFill>
                  <a:prstClr val="black"/>
                </a:solidFill>
                <a:latin typeface="Calibri"/>
              </a:endParaRPr>
            </a:p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H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</a:rPr>
                <a:t>0 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+ </a:t>
              </a:r>
              <a:r>
                <a:rPr lang="en-US" altLang="ja-JP" sz="1400" kern="0" dirty="0">
                  <a:solidFill>
                    <a:prstClr val="black"/>
                  </a:solidFill>
                  <a:latin typeface="Symbol" panose="05050102010706020507" pitchFamily="18" charset="2"/>
                </a:rPr>
                <a:t>g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ja-JP" altLang="en-US" sz="1400" kern="0" dirty="0">
                  <a:solidFill>
                    <a:prstClr val="black"/>
                  </a:solidFill>
                  <a:latin typeface="Calibri"/>
                </a:rPr>
                <a:t>→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 H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0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* (n=3)</a:t>
              </a:r>
              <a:endParaRPr lang="ja-JP" altLang="en-US" sz="1350" kern="0" baseline="300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F357A362-6F3B-CD23-2EE4-BB333CAE6DD2}"/>
                </a:ext>
              </a:extLst>
            </p:cNvPr>
            <p:cNvSpPr txBox="1"/>
            <p:nvPr/>
          </p:nvSpPr>
          <p:spPr>
            <a:xfrm>
              <a:off x="254395" y="4231787"/>
              <a:ext cx="139974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Step 3:</a:t>
              </a:r>
            </a:p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photo-ionization</a:t>
              </a:r>
            </a:p>
            <a:p>
              <a:pPr>
                <a:defRPr/>
              </a:pP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H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</a:rPr>
                <a:t>0*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 + </a:t>
              </a:r>
              <a:r>
                <a:rPr lang="en-US" altLang="ja-JP" sz="1400" kern="0" dirty="0">
                  <a:solidFill>
                    <a:prstClr val="black"/>
                  </a:solidFill>
                  <a:latin typeface="Symbol" panose="05050102010706020507" pitchFamily="18" charset="2"/>
                </a:rPr>
                <a:t>g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ja-JP" altLang="en-US" sz="1400" kern="0" dirty="0">
                  <a:solidFill>
                    <a:prstClr val="black"/>
                  </a:solidFill>
                  <a:latin typeface="Calibri"/>
                </a:rPr>
                <a:t>→</a:t>
              </a:r>
              <a:r>
                <a:rPr lang="en-US" altLang="ja-JP" sz="1400" kern="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 p + e</a:t>
              </a:r>
              <a:r>
                <a:rPr lang="en-US" altLang="ja-JP" sz="1400" kern="0" baseline="30000" dirty="0">
                  <a:solidFill>
                    <a:prstClr val="black"/>
                  </a:solidFill>
                  <a:latin typeface="Calibri"/>
                  <a:sym typeface="Wingdings" panose="05000000000000000000" pitchFamily="2" charset="2"/>
                </a:rPr>
                <a:t>-</a:t>
              </a:r>
              <a:endParaRPr lang="ja-JP" altLang="en-US" sz="1400" kern="0" baseline="300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B32DB401-A73D-684C-FCE2-9331130BC08F}"/>
                </a:ext>
              </a:extLst>
            </p:cNvPr>
            <p:cNvSpPr txBox="1"/>
            <p:nvPr/>
          </p:nvSpPr>
          <p:spPr>
            <a:xfrm>
              <a:off x="650732" y="5805377"/>
              <a:ext cx="971596" cy="50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ja-JP" sz="1350" b="1" kern="0" dirty="0">
                  <a:solidFill>
                    <a:srgbClr val="FF0000"/>
                  </a:solidFill>
                  <a:latin typeface="Calibri"/>
                </a:rPr>
                <a:t>YAG Laser</a:t>
              </a:r>
            </a:p>
            <a:p>
              <a:pPr>
                <a:defRPr/>
              </a:pPr>
              <a:r>
                <a:rPr lang="en-US" altLang="ja-JP" sz="1350" kern="0" dirty="0">
                  <a:solidFill>
                    <a:prstClr val="black"/>
                  </a:solidFill>
                  <a:latin typeface="Symbol" panose="05050102010706020507" pitchFamily="18" charset="2"/>
                </a:rPr>
                <a:t>l</a:t>
              </a:r>
              <a:r>
                <a:rPr lang="en-US" altLang="ja-JP" sz="1350" kern="0" dirty="0">
                  <a:solidFill>
                    <a:prstClr val="black"/>
                  </a:solidFill>
                  <a:latin typeface="Calibri"/>
                </a:rPr>
                <a:t>=1064 nm</a:t>
              </a:r>
              <a:endParaRPr lang="en-US" altLang="ja-JP" sz="1500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A278B30-234F-0D23-DF0A-44E1C0C211CF}"/>
                </a:ext>
              </a:extLst>
            </p:cNvPr>
            <p:cNvSpPr txBox="1"/>
            <p:nvPr/>
          </p:nvSpPr>
          <p:spPr>
            <a:xfrm>
              <a:off x="2981581" y="5790373"/>
              <a:ext cx="971596" cy="5065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altLang="ja-JP" sz="1350" b="1" kern="0" dirty="0">
                  <a:solidFill>
                    <a:srgbClr val="FF0000"/>
                  </a:solidFill>
                  <a:latin typeface="Calibri"/>
                </a:rPr>
                <a:t>YAG Laser</a:t>
              </a:r>
            </a:p>
            <a:p>
              <a:pPr>
                <a:defRPr/>
              </a:pPr>
              <a:r>
                <a:rPr lang="en-US" altLang="ja-JP" sz="1350" kern="0" dirty="0">
                  <a:solidFill>
                    <a:prstClr val="black"/>
                  </a:solidFill>
                  <a:latin typeface="Symbol" panose="05050102010706020507" pitchFamily="18" charset="2"/>
                </a:rPr>
                <a:t>l</a:t>
              </a:r>
              <a:r>
                <a:rPr lang="en-US" altLang="ja-JP" sz="1350" kern="0" dirty="0">
                  <a:solidFill>
                    <a:prstClr val="black"/>
                  </a:solidFill>
                  <a:latin typeface="Calibri"/>
                </a:rPr>
                <a:t>=1064 nm</a:t>
              </a:r>
            </a:p>
          </p:txBody>
        </p:sp>
        <p:cxnSp>
          <p:nvCxnSpPr>
            <p:cNvPr id="31" name="Straight Arrow Connector 13">
              <a:extLst>
                <a:ext uri="{FF2B5EF4-FFF2-40B4-BE49-F238E27FC236}">
                  <a16:creationId xmlns:a16="http://schemas.microsoft.com/office/drawing/2014/main" id="{D377CD16-91EE-BC5C-A2BD-E037A06351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59656" y="5117096"/>
              <a:ext cx="387645" cy="709628"/>
            </a:xfrm>
            <a:prstGeom prst="straightConnector1">
              <a:avLst/>
            </a:prstGeom>
            <a:noFill/>
            <a:ln w="571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32" name="Straight Arrow Connector 13">
              <a:extLst>
                <a:ext uri="{FF2B5EF4-FFF2-40B4-BE49-F238E27FC236}">
                  <a16:creationId xmlns:a16="http://schemas.microsoft.com/office/drawing/2014/main" id="{886FE11B-1E75-4764-11DE-2BF9E2DDB8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8367" y="5106640"/>
              <a:ext cx="0" cy="756000"/>
            </a:xfrm>
            <a:prstGeom prst="straightConnector1">
              <a:avLst/>
            </a:prstGeom>
            <a:noFill/>
            <a:ln w="571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E078A16-3F1B-5EE3-1A9E-083A8FE62EAB}"/>
                </a:ext>
              </a:extLst>
            </p:cNvPr>
            <p:cNvGrpSpPr/>
            <p:nvPr/>
          </p:nvGrpSpPr>
          <p:grpSpPr>
            <a:xfrm>
              <a:off x="2766733" y="5216966"/>
              <a:ext cx="387645" cy="426868"/>
              <a:chOff x="1128713" y="1571645"/>
              <a:chExt cx="432000" cy="461768"/>
            </a:xfrm>
          </p:grpSpPr>
          <p:sp>
            <p:nvSpPr>
              <p:cNvPr id="35" name="Oval 64">
                <a:extLst>
                  <a:ext uri="{FF2B5EF4-FFF2-40B4-BE49-F238E27FC236}">
                    <a16:creationId xmlns:a16="http://schemas.microsoft.com/office/drawing/2014/main" id="{2C7E59ED-BF80-4A65-0102-6C31B6D61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713" y="1601413"/>
                <a:ext cx="432000" cy="432000"/>
              </a:xfrm>
              <a:prstGeom prst="ellipse">
                <a:avLst/>
              </a:prstGeom>
              <a:noFill/>
              <a:ln w="19050">
                <a:solidFill>
                  <a:sysClr val="windowText" lastClr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defRPr/>
                </a:pPr>
                <a:endParaRPr lang="en-US" altLang="en-US" sz="15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Oval 65">
                <a:extLst>
                  <a:ext uri="{FF2B5EF4-FFF2-40B4-BE49-F238E27FC236}">
                    <a16:creationId xmlns:a16="http://schemas.microsoft.com/office/drawing/2014/main" id="{DF64B2AA-EAF2-5481-0495-BF6E04267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500" y="1752831"/>
                <a:ext cx="144000" cy="1440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defRPr/>
                </a:pPr>
                <a:endParaRPr lang="en-US" altLang="en-US" sz="1500" kern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Text Box 75">
                <a:extLst>
                  <a:ext uri="{FF2B5EF4-FFF2-40B4-BE49-F238E27FC236}">
                    <a16:creationId xmlns:a16="http://schemas.microsoft.com/office/drawing/2014/main" id="{4BDBFF83-4019-FF0B-14DF-4BF2974200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28713" y="1571645"/>
                <a:ext cx="356762" cy="302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GreekC" pitchFamily="2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Clr>
                    <a:srgbClr val="A50021"/>
                  </a:buClr>
                  <a:buSzPct val="120000"/>
                  <a:defRPr/>
                </a:pPr>
                <a:r>
                  <a:rPr lang="en-US" altLang="en-US" sz="1350" b="1" kern="0" dirty="0">
                    <a:solidFill>
                      <a:srgbClr val="0000FF"/>
                    </a:solidFill>
                    <a:latin typeface="Calibri"/>
                  </a:rPr>
                  <a:t>e</a:t>
                </a:r>
                <a:r>
                  <a:rPr lang="en-US" altLang="en-US" sz="1350" b="1" kern="0" baseline="30000" dirty="0">
                    <a:solidFill>
                      <a:srgbClr val="0000FF"/>
                    </a:solidFill>
                    <a:latin typeface="Calibri"/>
                  </a:rPr>
                  <a:t>-</a:t>
                </a:r>
              </a:p>
            </p:txBody>
          </p:sp>
        </p:grpSp>
        <p:cxnSp>
          <p:nvCxnSpPr>
            <p:cNvPr id="34" name="Straight Arrow Connector 13">
              <a:extLst>
                <a:ext uri="{FF2B5EF4-FFF2-40B4-BE49-F238E27FC236}">
                  <a16:creationId xmlns:a16="http://schemas.microsoft.com/office/drawing/2014/main" id="{31B7344E-76BA-046F-4046-AE6FC2F431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55700" y="5101676"/>
              <a:ext cx="0" cy="756000"/>
            </a:xfrm>
            <a:prstGeom prst="straightConnector1">
              <a:avLst/>
            </a:prstGeom>
            <a:noFill/>
            <a:ln w="571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 w="lg" len="lg"/>
            </a:ln>
            <a:effectLst/>
          </p:spPr>
        </p:cxn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9A230B2-9AC2-8814-6F81-E26E17914CDD}"/>
              </a:ext>
            </a:extLst>
          </p:cNvPr>
          <p:cNvSpPr txBox="1"/>
          <p:nvPr/>
        </p:nvSpPr>
        <p:spPr>
          <a:xfrm>
            <a:off x="90875" y="2896435"/>
            <a:ext cx="343491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SNS (Oak Ridge): </a:t>
            </a:r>
            <a:r>
              <a:rPr kumimoji="1" lang="en-US" altLang="ja-JP" sz="1400" dirty="0"/>
              <a:t>Laser-assisted H</a:t>
            </a:r>
            <a:r>
              <a:rPr kumimoji="1" lang="en-US" altLang="ja-JP" sz="1400" baseline="30000" dirty="0"/>
              <a:t>-</a:t>
            </a:r>
            <a:r>
              <a:rPr kumimoji="1" lang="en-US" altLang="ja-JP" sz="1400" dirty="0"/>
              <a:t> stripping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High field magnets for stripping. 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UV laser (355 nm) for H</a:t>
            </a:r>
            <a:r>
              <a:rPr kumimoji="1" lang="en-US" altLang="ja-JP" sz="1400" baseline="30000" dirty="0"/>
              <a:t>0</a:t>
            </a:r>
            <a:r>
              <a:rPr kumimoji="1" lang="en-US" altLang="ja-JP" sz="1400" dirty="0"/>
              <a:t> excitation.</a:t>
            </a:r>
            <a:endParaRPr kumimoji="1" lang="en-US" altLang="ja-JP" sz="1400" baseline="30000" dirty="0">
              <a:sym typeface="Wingdings" panose="05000000000000000000" pitchFamily="2" charset="2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sym typeface="Wingdings" panose="05000000000000000000" pitchFamily="2" charset="2"/>
              </a:rPr>
              <a:t>・</a:t>
            </a:r>
            <a:r>
              <a:rPr kumimoji="1" lang="en-US" altLang="ja-JP" sz="1400" dirty="0">
                <a:solidFill>
                  <a:srgbClr val="FF0000"/>
                </a:solidFill>
                <a:sym typeface="Wingdings" panose="05000000000000000000" pitchFamily="2" charset="2"/>
              </a:rPr>
              <a:t>10 </a:t>
            </a:r>
            <a:r>
              <a:rPr kumimoji="1" lang="en-US" altLang="ja-JP" sz="1400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kumimoji="1" lang="en-US" altLang="ja-JP" sz="1400" dirty="0">
                <a:solidFill>
                  <a:srgbClr val="FF0000"/>
                </a:solidFill>
                <a:sym typeface="Wingdings" panose="05000000000000000000" pitchFamily="2" charset="2"/>
              </a:rPr>
              <a:t>  stripping demonstrated.</a:t>
            </a:r>
          </a:p>
          <a:p>
            <a:r>
              <a:rPr kumimoji="1" lang="ja-JP" altLang="en-US" sz="1400" dirty="0">
                <a:solidFill>
                  <a:srgbClr val="0000FF"/>
                </a:solidFill>
                <a:sym typeface="Wingdings" panose="05000000000000000000" pitchFamily="2" charset="2"/>
              </a:rPr>
              <a:t>・</a:t>
            </a:r>
            <a:r>
              <a:rPr kumimoji="1" lang="en-US" altLang="ja-JP" sz="1400" dirty="0">
                <a:solidFill>
                  <a:srgbClr val="0000FF"/>
                </a:solidFill>
                <a:sym typeface="Wingdings" panose="05000000000000000000" pitchFamily="2" charset="2"/>
              </a:rPr>
              <a:t>Studies for implementation are underway.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18D5239-4AB4-8FC6-A858-C203AD04B6A2}"/>
              </a:ext>
            </a:extLst>
          </p:cNvPr>
          <p:cNvSpPr txBox="1"/>
          <p:nvPr/>
        </p:nvSpPr>
        <p:spPr>
          <a:xfrm>
            <a:off x="3978317" y="2726455"/>
            <a:ext cx="5021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J-PARC:  H</a:t>
            </a:r>
            <a:r>
              <a:rPr kumimoji="1" lang="en-US" altLang="ja-JP" sz="1400" baseline="30000" dirty="0"/>
              <a:t>-</a:t>
            </a:r>
            <a:r>
              <a:rPr kumimoji="1" lang="en-US" altLang="ja-JP" sz="1400" dirty="0"/>
              <a:t> stripping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by using only lasers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IR lasers for stripping. Deep UV laser (~200 nm) for H</a:t>
            </a:r>
            <a:r>
              <a:rPr kumimoji="1" lang="en-US" altLang="ja-JP" sz="1400" baseline="30000" dirty="0"/>
              <a:t>0</a:t>
            </a:r>
            <a:r>
              <a:rPr kumimoji="1" lang="en-US" altLang="ja-JP" sz="1400" dirty="0"/>
              <a:t> </a:t>
            </a:r>
            <a:r>
              <a:rPr kumimoji="1" lang="en-US" altLang="ja-JP" sz="1400" dirty="0">
                <a:sym typeface="Wingdings" panose="05000000000000000000" pitchFamily="2" charset="2"/>
              </a:rPr>
              <a:t>excitation.</a:t>
            </a:r>
            <a:endParaRPr kumimoji="1" lang="en-US" altLang="ja-JP" sz="1400" baseline="30000" dirty="0">
              <a:sym typeface="Wingdings" panose="05000000000000000000" pitchFamily="2" charset="2"/>
            </a:endParaRPr>
          </a:p>
          <a:p>
            <a:r>
              <a:rPr kumimoji="1" lang="ja-JP" altLang="en-US" sz="1400" dirty="0">
                <a:sym typeface="Wingdings" panose="05000000000000000000" pitchFamily="2" charset="2"/>
              </a:rPr>
              <a:t>・</a:t>
            </a:r>
            <a:r>
              <a:rPr kumimoji="1" lang="en-US" altLang="ja-JP" sz="1400" dirty="0">
                <a:sym typeface="Wingdings" panose="05000000000000000000" pitchFamily="2" charset="2"/>
              </a:rPr>
              <a:t>Demonstrated 40 </a:t>
            </a:r>
            <a:r>
              <a:rPr kumimoji="1" lang="en-US" altLang="ja-JP" sz="14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1" lang="en-US" altLang="ja-JP" sz="1400" dirty="0" err="1">
                <a:sym typeface="Wingdings" panose="05000000000000000000" pitchFamily="2" charset="2"/>
              </a:rPr>
              <a:t>s</a:t>
            </a:r>
            <a:r>
              <a:rPr kumimoji="1" lang="en-US" altLang="ja-JP" sz="1400" dirty="0">
                <a:sym typeface="Wingdings" panose="05000000000000000000" pitchFamily="2" charset="2"/>
              </a:rPr>
              <a:t> H</a:t>
            </a:r>
            <a:r>
              <a:rPr kumimoji="1" lang="en-US" altLang="ja-JP" sz="1400" baseline="30000" dirty="0">
                <a:sym typeface="Wingdings" panose="05000000000000000000" pitchFamily="2" charset="2"/>
              </a:rPr>
              <a:t>-</a:t>
            </a:r>
            <a:r>
              <a:rPr kumimoji="1" lang="en-US" altLang="ja-JP" sz="1400" dirty="0">
                <a:sym typeface="Wingdings" panose="05000000000000000000" pitchFamily="2" charset="2"/>
              </a:rPr>
              <a:t> neutralization at 3 MeV.</a:t>
            </a:r>
          </a:p>
          <a:p>
            <a:r>
              <a:rPr kumimoji="1" lang="ja-JP" altLang="en-US" sz="1400" dirty="0"/>
              <a:t>・</a:t>
            </a:r>
            <a:r>
              <a:rPr kumimoji="1" lang="en-US" altLang="ja-JP" sz="1400" dirty="0"/>
              <a:t>A POP test at 400 MeV stripping expected in 2024.</a:t>
            </a:r>
          </a:p>
        </p:txBody>
      </p:sp>
      <p:pic>
        <p:nvPicPr>
          <p:cNvPr id="61" name="図 60">
            <a:extLst>
              <a:ext uri="{FF2B5EF4-FFF2-40B4-BE49-F238E27FC236}">
                <a16:creationId xmlns:a16="http://schemas.microsoft.com/office/drawing/2014/main" id="{ECFAA792-65DD-F1ED-C40E-F30589AD9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642" y="4841446"/>
            <a:ext cx="4174435" cy="1726466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DBB9F03-4AC1-E0D8-56D5-3DE21D81CECD}"/>
              </a:ext>
            </a:extLst>
          </p:cNvPr>
          <p:cNvSpPr txBox="1"/>
          <p:nvPr/>
        </p:nvSpPr>
        <p:spPr>
          <a:xfrm>
            <a:off x="90875" y="6417803"/>
            <a:ext cx="370569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FF"/>
                </a:solidFill>
              </a:rPr>
              <a:t>8 GeV H</a:t>
            </a:r>
            <a:r>
              <a:rPr kumimoji="1" lang="en-US" altLang="ja-JP" sz="1400" baseline="30000" dirty="0">
                <a:solidFill>
                  <a:srgbClr val="0000FF"/>
                </a:solidFill>
              </a:rPr>
              <a:t>0</a:t>
            </a:r>
            <a:r>
              <a:rPr kumimoji="1" lang="en-US" altLang="ja-JP" sz="1400" dirty="0">
                <a:solidFill>
                  <a:srgbClr val="0000FF"/>
                </a:solidFill>
              </a:rPr>
              <a:t> excitation. </a:t>
            </a:r>
            <a:r>
              <a:rPr kumimoji="1" lang="en-US" altLang="ja-JP" sz="1400" dirty="0">
                <a:solidFill>
                  <a:srgbClr val="FF0000"/>
                </a:solidFill>
              </a:rPr>
              <a:t>Higher H</a:t>
            </a:r>
            <a:r>
              <a:rPr kumimoji="1" lang="en-US" altLang="ja-JP" sz="1400" baseline="30000" dirty="0">
                <a:solidFill>
                  <a:srgbClr val="FF0000"/>
                </a:solidFill>
              </a:rPr>
              <a:t>-</a:t>
            </a:r>
            <a:r>
              <a:rPr kumimoji="1" lang="en-US" altLang="ja-JP" sz="1400" dirty="0">
                <a:solidFill>
                  <a:srgbClr val="FF0000"/>
                </a:solidFill>
              </a:rPr>
              <a:t> energy is suitable.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BA99504A-3DC8-B802-2F5B-99C47C436E30}"/>
              </a:ext>
            </a:extLst>
          </p:cNvPr>
          <p:cNvGrpSpPr/>
          <p:nvPr/>
        </p:nvGrpSpPr>
        <p:grpSpPr>
          <a:xfrm>
            <a:off x="111396" y="4198951"/>
            <a:ext cx="2737428" cy="2160000"/>
            <a:chOff x="111396" y="4198951"/>
            <a:chExt cx="2737428" cy="2160000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858C3E3-BF96-101A-43BB-CFE54A06CEA1}"/>
                </a:ext>
              </a:extLst>
            </p:cNvPr>
            <p:cNvGrpSpPr/>
            <p:nvPr/>
          </p:nvGrpSpPr>
          <p:grpSpPr>
            <a:xfrm>
              <a:off x="111396" y="4198951"/>
              <a:ext cx="2721651" cy="2160000"/>
              <a:chOff x="373832" y="4384286"/>
              <a:chExt cx="2721651" cy="2160000"/>
            </a:xfrm>
          </p:grpSpPr>
          <p:pic>
            <p:nvPicPr>
              <p:cNvPr id="57" name="図 56">
                <a:extLst>
                  <a:ext uri="{FF2B5EF4-FFF2-40B4-BE49-F238E27FC236}">
                    <a16:creationId xmlns:a16="http://schemas.microsoft.com/office/drawing/2014/main" id="{52015146-835D-08F5-5E73-314CA80D28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3832" y="4384286"/>
                <a:ext cx="2721651" cy="2160000"/>
              </a:xfrm>
              <a:prstGeom prst="rect">
                <a:avLst/>
              </a:prstGeom>
            </p:spPr>
          </p:pic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E04C952-6675-1354-B131-5C8C1D40B2F4}"/>
                  </a:ext>
                </a:extLst>
              </p:cNvPr>
              <p:cNvSpPr/>
              <p:nvPr/>
            </p:nvSpPr>
            <p:spPr>
              <a:xfrm>
                <a:off x="943337" y="4384286"/>
                <a:ext cx="1128531" cy="717586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EAAEF1AC-A4A4-5F7F-99B0-7125D024E632}"/>
                </a:ext>
              </a:extLst>
            </p:cNvPr>
            <p:cNvSpPr txBox="1"/>
            <p:nvPr/>
          </p:nvSpPr>
          <p:spPr>
            <a:xfrm>
              <a:off x="1610728" y="5282619"/>
              <a:ext cx="12380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David Johnson</a:t>
              </a:r>
            </a:p>
            <a:p>
              <a:r>
                <a:rPr kumimoji="1" lang="en-US" altLang="ja-JP" sz="1400" dirty="0"/>
                <a:t>HB 2010</a:t>
              </a:r>
              <a:endParaRPr kumimoji="1" lang="ja-JP" altLang="en-US" sz="1400" dirty="0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E7FED99-B22F-C81B-7011-6E47F641D060}"/>
              </a:ext>
            </a:extLst>
          </p:cNvPr>
          <p:cNvGrpSpPr/>
          <p:nvPr/>
        </p:nvGrpSpPr>
        <p:grpSpPr>
          <a:xfrm>
            <a:off x="3978317" y="3715285"/>
            <a:ext cx="4659029" cy="1107534"/>
            <a:chOff x="3978317" y="3668989"/>
            <a:chExt cx="4659029" cy="1107534"/>
          </a:xfrm>
        </p:grpSpPr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A6CB9507-B743-6E00-E034-61F4BE3C6BF1}"/>
                </a:ext>
              </a:extLst>
            </p:cNvPr>
            <p:cNvSpPr txBox="1"/>
            <p:nvPr/>
          </p:nvSpPr>
          <p:spPr>
            <a:xfrm>
              <a:off x="4046495" y="3699304"/>
              <a:ext cx="459085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highlight>
                    <a:srgbClr val="FFFF00"/>
                  </a:highlight>
                </a:rPr>
                <a:t>To reduced the laser energy, a multi-reflection cavity </a:t>
              </a:r>
            </a:p>
            <a:p>
              <a:r>
                <a:rPr kumimoji="1" lang="en-US" altLang="ja-JP" sz="1600" dirty="0">
                  <a:highlight>
                    <a:srgbClr val="FFFF00"/>
                  </a:highlight>
                </a:rPr>
                <a:t>systems has been developed at J-PARC. </a:t>
              </a:r>
            </a:p>
            <a:p>
              <a:r>
                <a:rPr kumimoji="1" lang="en-US" altLang="ja-JP" sz="1600" dirty="0">
                  <a:highlight>
                    <a:srgbClr val="FFFF00"/>
                  </a:highlight>
                </a:rPr>
                <a:t>Seeder energy </a:t>
              </a:r>
              <a:r>
                <a:rPr kumimoji="1" lang="ja-JP" altLang="en-US" sz="1600" dirty="0">
                  <a:highlight>
                    <a:srgbClr val="FFFF00"/>
                  </a:highlight>
                </a:rPr>
                <a:t>～</a:t>
              </a:r>
              <a:r>
                <a:rPr kumimoji="1" lang="en-US" altLang="ja-JP" sz="1600" dirty="0">
                  <a:highlight>
                    <a:srgbClr val="FFFF00"/>
                  </a:highlight>
                </a:rPr>
                <a:t>1/N, where, N = no. of reflections.</a:t>
              </a:r>
            </a:p>
            <a:p>
              <a:r>
                <a:rPr kumimoji="1" lang="en-US" altLang="ja-JP" sz="1600" dirty="0">
                  <a:highlight>
                    <a:srgbClr val="FFFF00"/>
                  </a:highlight>
                </a:rPr>
                <a:t>N = 32 achieved. Next trail for N = 64.</a:t>
              </a:r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457C9F71-231E-D752-4377-5B3D2F145EE3}"/>
                </a:ext>
              </a:extLst>
            </p:cNvPr>
            <p:cNvSpPr/>
            <p:nvPr/>
          </p:nvSpPr>
          <p:spPr>
            <a:xfrm>
              <a:off x="3978317" y="3668989"/>
              <a:ext cx="4658537" cy="1107534"/>
            </a:xfrm>
            <a:prstGeom prst="round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4" name="矢印: 下 63">
            <a:extLst>
              <a:ext uri="{FF2B5EF4-FFF2-40B4-BE49-F238E27FC236}">
                <a16:creationId xmlns:a16="http://schemas.microsoft.com/office/drawing/2014/main" id="{2658F08B-02C5-0489-326B-D7E526F29DD7}"/>
              </a:ext>
            </a:extLst>
          </p:cNvPr>
          <p:cNvSpPr/>
          <p:nvPr/>
        </p:nvSpPr>
        <p:spPr>
          <a:xfrm>
            <a:off x="5946327" y="4844326"/>
            <a:ext cx="579762" cy="29649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E09EB4C-65CA-0313-3B57-58CC49413B3F}"/>
              </a:ext>
            </a:extLst>
          </p:cNvPr>
          <p:cNvSpPr txBox="1"/>
          <p:nvPr/>
        </p:nvSpPr>
        <p:spPr>
          <a:xfrm>
            <a:off x="4118090" y="6309182"/>
            <a:ext cx="3972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00FF"/>
                </a:solidFill>
              </a:rPr>
              <a:t>Tiny spot focused at the IP </a:t>
            </a:r>
            <a:r>
              <a:rPr kumimoji="1" lang="en-US" altLang="ja-JP" sz="1400" dirty="0">
                <a:solidFill>
                  <a:srgbClr val="0000FF"/>
                </a:solidFill>
                <a:sym typeface="Wingdings" panose="05000000000000000000" pitchFamily="2" charset="2"/>
              </a:rPr>
              <a:t> Higher flux</a:t>
            </a:r>
            <a:endParaRPr kumimoji="1" lang="en-US" altLang="ja-JP" sz="1400" dirty="0">
              <a:solidFill>
                <a:srgbClr val="0000FF"/>
              </a:solidFill>
            </a:endParaRPr>
          </a:p>
          <a:p>
            <a:r>
              <a:rPr kumimoji="1" lang="en-US" altLang="ja-JP" sz="1400" dirty="0">
                <a:solidFill>
                  <a:srgbClr val="0000FF"/>
                </a:solidFill>
              </a:rPr>
              <a:t>Bigger spot at the mirrors </a:t>
            </a:r>
            <a:r>
              <a:rPr kumimoji="1" lang="en-US" altLang="ja-JP" sz="1400" dirty="0">
                <a:solidFill>
                  <a:srgbClr val="0000FF"/>
                </a:solidFill>
                <a:sym typeface="Wingdings" panose="05000000000000000000" pitchFamily="2" charset="2"/>
              </a:rPr>
              <a:t> Reduce mirror damage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50" name="スライド番号プレースホルダー 49">
            <a:extLst>
              <a:ext uri="{FF2B5EF4-FFF2-40B4-BE49-F238E27FC236}">
                <a16:creationId xmlns:a16="http://schemas.microsoft.com/office/drawing/2014/main" id="{88E9CBEF-E306-EEAA-454E-FF36528A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68350" y="64283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sp>
        <p:nvSpPr>
          <p:cNvPr id="53" name="日付プレースホルダー 52">
            <a:extLst>
              <a:ext uri="{FF2B5EF4-FFF2-40B4-BE49-F238E27FC236}">
                <a16:creationId xmlns:a16="http://schemas.microsoft.com/office/drawing/2014/main" id="{600D36FA-6190-EAC7-5B69-7DEA88E18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1850" y="6579551"/>
            <a:ext cx="2057400" cy="365125"/>
          </a:xfrm>
        </p:spPr>
        <p:txBody>
          <a:bodyPr/>
          <a:lstStyle/>
          <a:p>
            <a:r>
              <a:rPr kumimoji="1" lang="en-US" altLang="ja-JP" dirty="0"/>
              <a:t>P.K. Saha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838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64" grpId="0" animBg="1"/>
      <p:bldP spid="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412D17D-32B6-224D-0B1C-570E5DEF7B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8250" y="6471551"/>
            <a:ext cx="2057400" cy="365125"/>
          </a:xfrm>
        </p:spPr>
        <p:txBody>
          <a:bodyPr/>
          <a:lstStyle/>
          <a:p>
            <a:r>
              <a:rPr kumimoji="1" lang="en-US" altLang="ja-JP" dirty="0"/>
              <a:t>P.K. Saha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3BDAC4B-5EAC-8514-D026-478AC8C24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67550" y="64571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E6741C-6E4A-9238-A584-E502F91781A1}"/>
              </a:ext>
            </a:extLst>
          </p:cNvPr>
          <p:cNvSpPr txBox="1"/>
          <p:nvPr/>
        </p:nvSpPr>
        <p:spPr>
          <a:xfrm>
            <a:off x="581735" y="554468"/>
            <a:ext cx="1725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E18E1F2-E8FD-86FD-5D6E-3A7E5F47644D}"/>
              </a:ext>
            </a:extLst>
          </p:cNvPr>
          <p:cNvSpPr txBox="1"/>
          <p:nvPr/>
        </p:nvSpPr>
        <p:spPr>
          <a:xfrm>
            <a:off x="532800" y="1245600"/>
            <a:ext cx="8350684" cy="4008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</a:t>
            </a:r>
            <a:r>
              <a:rPr kumimoji="1" lang="en-US" altLang="ja-JP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stripping injection issues associated with stripper foil at J-PARC are discussed.</a:t>
            </a:r>
          </a:p>
          <a:p>
            <a:endParaRPr kumimoji="1" lang="en-US" altLang="ja-JP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kumimoji="1"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beam loss at the designed 1 MW has been reduced to an extremely low level </a:t>
            </a:r>
          </a:p>
          <a:p>
            <a:r>
              <a:rPr kumimoji="1"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remain mainly the foil scattering beam losses.</a:t>
            </a:r>
          </a:p>
          <a:p>
            <a:endParaRPr kumimoji="1" lang="en-US" altLang="ja-JP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foil scattering uncontrolled beam losses and the corresponding residual 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at high-intensity operation is one of the concerning issues.</a:t>
            </a:r>
          </a:p>
          <a:p>
            <a:endParaRPr kumimoji="1" lang="en-US" altLang="ja-JP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overcome the foil issues, a laser stripping of H</a:t>
            </a:r>
            <a:r>
              <a:rPr kumimoji="1" lang="en-US" altLang="ja-JP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under development.</a:t>
            </a:r>
          </a:p>
          <a:p>
            <a:endParaRPr kumimoji="1" lang="en-US" altLang="ja-JP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800" dirty="0"/>
              <a:t>• 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J-PARC and SNS results so far, a multi-MW beam power for 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MC can be achieved without serious issues.</a:t>
            </a:r>
          </a:p>
          <a:p>
            <a:endParaRPr kumimoji="1" lang="en-US" altLang="ja-JP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8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However, t</a:t>
            </a:r>
            <a:r>
              <a:rPr kumimoji="1"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H</a:t>
            </a:r>
            <a:r>
              <a:rPr kumimoji="1" lang="en-US" altLang="ja-JP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stripping at  higher energy and higher intensity becomes more </a:t>
            </a:r>
          </a:p>
          <a:p>
            <a:r>
              <a:rPr kumimoji="1" lang="en-US" altLang="ja-JP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complicated and challenging.</a:t>
            </a:r>
          </a:p>
          <a:p>
            <a:endParaRPr kumimoji="1" lang="en-US" altLang="ja-JP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injection system has to be designed more carefully.</a:t>
            </a:r>
          </a:p>
          <a:p>
            <a:endParaRPr kumimoji="1" lang="en-US" altLang="ja-JP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 </a:t>
            </a: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laser stripping at higher H</a:t>
            </a:r>
            <a:r>
              <a:rPr kumimoji="1" lang="en-US" altLang="ja-JP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energies would be more feasible.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C48F15-4BBE-FD37-B681-7DC2E3244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43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9923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CDFD99-4F76-6BCE-8F03-F7D26FBA73E7}"/>
              </a:ext>
            </a:extLst>
          </p:cNvPr>
          <p:cNvSpPr txBox="1"/>
          <p:nvPr/>
        </p:nvSpPr>
        <p:spPr>
          <a:xfrm>
            <a:off x="3638090" y="2332800"/>
            <a:ext cx="1867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 slides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65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E3EDB0-E58C-F080-8588-AD83BBE5D6F0}"/>
              </a:ext>
            </a:extLst>
          </p:cNvPr>
          <p:cNvSpPr txBox="1"/>
          <p:nvPr/>
        </p:nvSpPr>
        <p:spPr>
          <a:xfrm>
            <a:off x="529322" y="8715"/>
            <a:ext cx="8220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solidFill>
                  <a:srgbClr val="0099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Implementation of a smaller </a:t>
            </a:r>
            <a:r>
              <a:rPr lang="en-US" altLang="ja-JP" sz="2800" b="1" i="1" dirty="0">
                <a:solidFill>
                  <a:srgbClr val="0099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altLang="ja-JP" sz="2800" b="1" i="1" baseline="-25000" dirty="0">
                <a:solidFill>
                  <a:srgbClr val="0099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y</a:t>
            </a:r>
            <a:r>
              <a:rPr lang="en-US" altLang="ja-JP" sz="2800" b="1" i="1" dirty="0">
                <a:solidFill>
                  <a:srgbClr val="00990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and a smaller foil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BF1C1F5-C204-3E8A-9AA8-D575824394D6}"/>
              </a:ext>
            </a:extLst>
          </p:cNvPr>
          <p:cNvGrpSpPr/>
          <p:nvPr/>
        </p:nvGrpSpPr>
        <p:grpSpPr>
          <a:xfrm>
            <a:off x="2519783" y="4149090"/>
            <a:ext cx="6154940" cy="2445232"/>
            <a:chOff x="2519783" y="4400550"/>
            <a:chExt cx="6154940" cy="2445232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BF7CCD2-2D26-AE37-0E6E-03E8C9DAE993}"/>
                </a:ext>
              </a:extLst>
            </p:cNvPr>
            <p:cNvGrpSpPr/>
            <p:nvPr/>
          </p:nvGrpSpPr>
          <p:grpSpPr>
            <a:xfrm>
              <a:off x="3083271" y="4400550"/>
              <a:ext cx="5591452" cy="2445232"/>
              <a:chOff x="3083271" y="4400550"/>
              <a:chExt cx="5591452" cy="2445232"/>
            </a:xfrm>
          </p:grpSpPr>
          <p:pic>
            <p:nvPicPr>
              <p:cNvPr id="24" name="図 23" descr="夜の街のイラスト&#10;&#10;中程度の精度で自動的に生成された説明">
                <a:extLst>
                  <a:ext uri="{FF2B5EF4-FFF2-40B4-BE49-F238E27FC236}">
                    <a16:creationId xmlns:a16="http://schemas.microsoft.com/office/drawing/2014/main" id="{E7361062-D631-8D7D-8CC3-2FA89002B9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83271" y="4471316"/>
                <a:ext cx="3240000" cy="1890004"/>
              </a:xfrm>
              <a:prstGeom prst="rect">
                <a:avLst/>
              </a:prstGeom>
            </p:spPr>
          </p:pic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8FF732BA-3595-BF09-EF6B-168180944232}"/>
                  </a:ext>
                </a:extLst>
              </p:cNvPr>
              <p:cNvSpPr txBox="1"/>
              <p:nvPr/>
            </p:nvSpPr>
            <p:spPr>
              <a:xfrm>
                <a:off x="3289081" y="6261007"/>
                <a:ext cx="538564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/>
                  <a:t>Beam loss:</a:t>
                </a:r>
              </a:p>
              <a:p>
                <a:r>
                  <a:rPr kumimoji="1" lang="en-US" altLang="ja-JP" sz="1600" b="1" dirty="0">
                    <a:solidFill>
                      <a:srgbClr val="FF0000"/>
                    </a:solidFill>
                  </a:rPr>
                  <a:t>40% reduction at the injection, collimator and 1</a:t>
                </a:r>
                <a:r>
                  <a:rPr kumimoji="1" lang="en-US" altLang="ja-JP" sz="1600" b="1" baseline="30000" dirty="0">
                    <a:solidFill>
                      <a:srgbClr val="FF0000"/>
                    </a:solidFill>
                  </a:rPr>
                  <a:t>st</a:t>
                </a:r>
                <a:r>
                  <a:rPr kumimoji="1" lang="en-US" altLang="ja-JP" sz="1600" b="1" dirty="0">
                    <a:solidFill>
                      <a:srgbClr val="FF0000"/>
                    </a:solidFill>
                  </a:rPr>
                  <a:t> arc sections.</a:t>
                </a:r>
                <a:endParaRPr kumimoji="1" lang="ja-JP" alt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33A437CC-359C-BC5E-624A-F85F7E8D2ACD}"/>
                  </a:ext>
                </a:extLst>
              </p:cNvPr>
              <p:cNvSpPr/>
              <p:nvPr/>
            </p:nvSpPr>
            <p:spPr>
              <a:xfrm>
                <a:off x="3334801" y="4400550"/>
                <a:ext cx="1233389" cy="1383615"/>
              </a:xfrm>
              <a:prstGeom prst="ellipse">
                <a:avLst/>
              </a:prstGeom>
              <a:noFill/>
              <a:ln w="28575"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矢印: 右 11">
              <a:extLst>
                <a:ext uri="{FF2B5EF4-FFF2-40B4-BE49-F238E27FC236}">
                  <a16:creationId xmlns:a16="http://schemas.microsoft.com/office/drawing/2014/main" id="{BC0DF71D-B48C-C520-9A4D-448A662F5972}"/>
                </a:ext>
              </a:extLst>
            </p:cNvPr>
            <p:cNvSpPr/>
            <p:nvPr/>
          </p:nvSpPr>
          <p:spPr>
            <a:xfrm>
              <a:off x="2519783" y="5176013"/>
              <a:ext cx="486393" cy="44034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E0A2BB8-F6B0-F268-259D-65A337C7CF0B}"/>
              </a:ext>
            </a:extLst>
          </p:cNvPr>
          <p:cNvGrpSpPr/>
          <p:nvPr/>
        </p:nvGrpSpPr>
        <p:grpSpPr>
          <a:xfrm>
            <a:off x="119196" y="4276624"/>
            <a:ext cx="2882840" cy="2394628"/>
            <a:chOff x="131445" y="4304436"/>
            <a:chExt cx="2882840" cy="2394628"/>
          </a:xfrm>
        </p:grpSpPr>
        <p:pic>
          <p:nvPicPr>
            <p:cNvPr id="6" name="図 5" descr="カラフルな光の線&#10;&#10;中程度の精度で自動的に生成された説明">
              <a:extLst>
                <a:ext uri="{FF2B5EF4-FFF2-40B4-BE49-F238E27FC236}">
                  <a16:creationId xmlns:a16="http://schemas.microsoft.com/office/drawing/2014/main" id="{A60BD351-0E49-4CF7-6199-89BBE1D5FB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50" y="4606500"/>
              <a:ext cx="2340000" cy="1742002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D25CB5FC-D4BE-733E-A707-DD33805A70D6}"/>
                </a:ext>
              </a:extLst>
            </p:cNvPr>
            <p:cNvSpPr txBox="1"/>
            <p:nvPr/>
          </p:nvSpPr>
          <p:spPr>
            <a:xfrm>
              <a:off x="131445" y="6360510"/>
              <a:ext cx="28828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Measured foil hits: </a:t>
              </a:r>
              <a:r>
                <a:rPr kumimoji="1" lang="en-US" altLang="ja-JP" sz="16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30% reduced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矢印: 下 12">
              <a:extLst>
                <a:ext uri="{FF2B5EF4-FFF2-40B4-BE49-F238E27FC236}">
                  <a16:creationId xmlns:a16="http://schemas.microsoft.com/office/drawing/2014/main" id="{08344141-D6E0-7D0E-1B76-8C69593F2C52}"/>
                </a:ext>
              </a:extLst>
            </p:cNvPr>
            <p:cNvSpPr/>
            <p:nvPr/>
          </p:nvSpPr>
          <p:spPr>
            <a:xfrm>
              <a:off x="1295197" y="4304436"/>
              <a:ext cx="478773" cy="396000"/>
            </a:xfrm>
            <a:prstGeom prst="downArrow">
              <a:avLst>
                <a:gd name="adj1" fmla="val 46441"/>
                <a:gd name="adj2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E286282-7E5F-43B7-178E-65F54662EF6E}"/>
              </a:ext>
            </a:extLst>
          </p:cNvPr>
          <p:cNvGrpSpPr/>
          <p:nvPr/>
        </p:nvGrpSpPr>
        <p:grpSpPr>
          <a:xfrm>
            <a:off x="6310456" y="4333302"/>
            <a:ext cx="2654679" cy="1199174"/>
            <a:chOff x="6310456" y="4509531"/>
            <a:chExt cx="2654679" cy="1199174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0D93DE0A-B2F6-67F6-6A27-6EB38A9A76C9}"/>
                </a:ext>
              </a:extLst>
            </p:cNvPr>
            <p:cNvSpPr txBox="1"/>
            <p:nvPr/>
          </p:nvSpPr>
          <p:spPr>
            <a:xfrm>
              <a:off x="6796849" y="5123930"/>
              <a:ext cx="2168286" cy="584775"/>
            </a:xfrm>
            <a:prstGeom prst="rect">
              <a:avLst/>
            </a:prstGeom>
            <a:solidFill>
              <a:srgbClr val="00FF00"/>
            </a:solidFill>
            <a:ln w="19050">
              <a:solidFill>
                <a:srgbClr val="00CC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solidFill>
                    <a:srgbClr val="FF0000"/>
                  </a:solidFill>
                </a:rPr>
                <a:t>Implemented to RCS </a:t>
              </a:r>
            </a:p>
            <a:p>
              <a:r>
                <a:rPr kumimoji="1" lang="en-US" altLang="ja-JP" sz="1600" b="1" dirty="0">
                  <a:solidFill>
                    <a:srgbClr val="FF0000"/>
                  </a:solidFill>
                </a:rPr>
                <a:t>operation from 700 kW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矢印: 右 13">
              <a:extLst>
                <a:ext uri="{FF2B5EF4-FFF2-40B4-BE49-F238E27FC236}">
                  <a16:creationId xmlns:a16="http://schemas.microsoft.com/office/drawing/2014/main" id="{FBCD01D9-344E-C6AE-D1CE-E87BABC7D6ED}"/>
                </a:ext>
              </a:extLst>
            </p:cNvPr>
            <p:cNvSpPr/>
            <p:nvPr/>
          </p:nvSpPr>
          <p:spPr>
            <a:xfrm>
              <a:off x="6310456" y="5147838"/>
              <a:ext cx="486393" cy="44034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上 14">
              <a:extLst>
                <a:ext uri="{FF2B5EF4-FFF2-40B4-BE49-F238E27FC236}">
                  <a16:creationId xmlns:a16="http://schemas.microsoft.com/office/drawing/2014/main" id="{2344577F-33AB-A975-BC02-BAA5B8C1E487}"/>
                </a:ext>
              </a:extLst>
            </p:cNvPr>
            <p:cNvSpPr/>
            <p:nvPr/>
          </p:nvSpPr>
          <p:spPr>
            <a:xfrm>
              <a:off x="7355541" y="4509531"/>
              <a:ext cx="468774" cy="552387"/>
            </a:xfrm>
            <a:prstGeom prst="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C529480-3055-83AD-5C71-67C6E5CAF7AB}"/>
              </a:ext>
            </a:extLst>
          </p:cNvPr>
          <p:cNvGrpSpPr/>
          <p:nvPr/>
        </p:nvGrpSpPr>
        <p:grpSpPr>
          <a:xfrm>
            <a:off x="3497271" y="628812"/>
            <a:ext cx="5652000" cy="3665444"/>
            <a:chOff x="3497271" y="880272"/>
            <a:chExt cx="5652000" cy="3665444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69CF0A6-3CAC-7ED4-9772-4EB152C26620}"/>
                </a:ext>
              </a:extLst>
            </p:cNvPr>
            <p:cNvGrpSpPr/>
            <p:nvPr/>
          </p:nvGrpSpPr>
          <p:grpSpPr>
            <a:xfrm>
              <a:off x="3497271" y="1010963"/>
              <a:ext cx="5652000" cy="3534753"/>
              <a:chOff x="3497271" y="1010963"/>
              <a:chExt cx="5652000" cy="3534753"/>
            </a:xfrm>
          </p:grpSpPr>
          <p:pic>
            <p:nvPicPr>
              <p:cNvPr id="25" name="図 24">
                <a:extLst>
                  <a:ext uri="{FF2B5EF4-FFF2-40B4-BE49-F238E27FC236}">
                    <a16:creationId xmlns:a16="http://schemas.microsoft.com/office/drawing/2014/main" id="{52045FA5-681A-DE71-7C9D-21CBDB6F5A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97271" y="1010963"/>
                <a:ext cx="5652000" cy="3511788"/>
              </a:xfrm>
              <a:prstGeom prst="rect">
                <a:avLst/>
              </a:prstGeom>
            </p:spPr>
          </p:pic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3BC42FE4-A34E-7446-89AB-47D119A7DC86}"/>
                  </a:ext>
                </a:extLst>
              </p:cNvPr>
              <p:cNvSpPr txBox="1"/>
              <p:nvPr/>
            </p:nvSpPr>
            <p:spPr>
              <a:xfrm>
                <a:off x="7165712" y="3960941"/>
                <a:ext cx="1858970" cy="584775"/>
              </a:xfrm>
              <a:prstGeom prst="rect">
                <a:avLst/>
              </a:prstGeom>
              <a:noFill/>
              <a:ln w="19050">
                <a:solidFill>
                  <a:srgbClr val="00CC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Residual radiation </a:t>
                </a:r>
              </a:p>
              <a:p>
                <a:r>
                  <a:rPr kumimoji="1" lang="en-US" altLang="ja-JP" sz="1600" dirty="0">
                    <a:solidFill>
                      <a:srgbClr val="FF0000"/>
                    </a:solidFill>
                    <a:highlight>
                      <a:srgbClr val="FFFF00"/>
                    </a:highlight>
                  </a:rPr>
                  <a:t>accordingly reduced</a:t>
                </a:r>
                <a:endParaRPr kumimoji="1" lang="ja-JP" altLang="en-US" sz="1600" dirty="0">
                  <a:solidFill>
                    <a:srgbClr val="FF0000"/>
                  </a:solidFill>
                  <a:highlight>
                    <a:srgbClr val="FFFF00"/>
                  </a:highlight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206D93D6-CB17-82AA-EDD5-606813C1C70E}"/>
                </a:ext>
              </a:extLst>
            </p:cNvPr>
            <p:cNvGrpSpPr/>
            <p:nvPr/>
          </p:nvGrpSpPr>
          <p:grpSpPr>
            <a:xfrm>
              <a:off x="7460632" y="880272"/>
              <a:ext cx="1294304" cy="553998"/>
              <a:chOff x="9634325" y="3778381"/>
              <a:chExt cx="1725738" cy="738663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FDFCB2A8-6A05-5768-0A79-6327F50435B1}"/>
                  </a:ext>
                </a:extLst>
              </p:cNvPr>
              <p:cNvSpPr txBox="1"/>
              <p:nvPr/>
            </p:nvSpPr>
            <p:spPr>
              <a:xfrm>
                <a:off x="9634325" y="3778381"/>
                <a:ext cx="1329852" cy="738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500" dirty="0">
                    <a:latin typeface="Symbol" panose="05050102010706020507" pitchFamily="18" charset="2"/>
                    <a:cs typeface="Times New Roman" panose="02020603050405020304" pitchFamily="18" charset="0"/>
                  </a:rPr>
                  <a:t>b</a:t>
                </a:r>
                <a:r>
                  <a:rPr lang="en-US" altLang="ja-JP" sz="15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15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8 m  </a:t>
                </a:r>
              </a:p>
              <a:p>
                <a:r>
                  <a:rPr lang="en-US" altLang="ja-JP" sz="1500" dirty="0">
                    <a:solidFill>
                      <a:srgbClr val="FF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b</a:t>
                </a:r>
                <a:r>
                  <a:rPr lang="en-US" altLang="ja-JP" sz="1500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ja-JP" sz="15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2.4 m</a:t>
                </a: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9D783589-C3C5-A8E6-2E54-BDBEB803CDC0}"/>
                  </a:ext>
                </a:extLst>
              </p:cNvPr>
              <p:cNvSpPr/>
              <p:nvPr/>
            </p:nvSpPr>
            <p:spPr>
              <a:xfrm>
                <a:off x="10859109" y="3940663"/>
                <a:ext cx="480000" cy="144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48E09DB3-259E-9B97-867D-D7EAE7359616}"/>
                  </a:ext>
                </a:extLst>
              </p:cNvPr>
              <p:cNvSpPr/>
              <p:nvPr/>
            </p:nvSpPr>
            <p:spPr>
              <a:xfrm>
                <a:off x="10880063" y="4232199"/>
                <a:ext cx="480000" cy="144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 dirty="0"/>
              </a:p>
            </p:txBody>
          </p:sp>
        </p:grpSp>
      </p:grpSp>
      <p:sp>
        <p:nvSpPr>
          <p:cNvPr id="31" name="スライド番号プレースホルダー 30">
            <a:extLst>
              <a:ext uri="{FF2B5EF4-FFF2-40B4-BE49-F238E27FC236}">
                <a16:creationId xmlns:a16="http://schemas.microsoft.com/office/drawing/2014/main" id="{F6ED400D-9C0A-6B09-0DA7-253994F0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09370" y="6467711"/>
            <a:ext cx="2057400" cy="365125"/>
          </a:xfrm>
        </p:spPr>
        <p:txBody>
          <a:bodyPr/>
          <a:lstStyle/>
          <a:p>
            <a:fld id="{EE0678A1-C4CF-45A3-B624-55BDE24E6FE7}" type="slidenum">
              <a:rPr kumimoji="1" lang="ja-JP" altLang="en-US" smtClean="0"/>
              <a:t>17</a:t>
            </a:fld>
            <a:endParaRPr kumimoji="1" lang="ja-JP" altLang="en-US" dirty="0"/>
          </a:p>
        </p:txBody>
      </p:sp>
      <p:sp>
        <p:nvSpPr>
          <p:cNvPr id="7" name="フッター プレースホルダー 3">
            <a:extLst>
              <a:ext uri="{FF2B5EF4-FFF2-40B4-BE49-F238E27FC236}">
                <a16:creationId xmlns:a16="http://schemas.microsoft.com/office/drawing/2014/main" id="{52CAF084-B9BE-7625-D155-EFC174A75D33}"/>
              </a:ext>
            </a:extLst>
          </p:cNvPr>
          <p:cNvSpPr txBox="1">
            <a:spLocks/>
          </p:cNvSpPr>
          <p:nvPr/>
        </p:nvSpPr>
        <p:spPr>
          <a:xfrm>
            <a:off x="175923" y="6518852"/>
            <a:ext cx="1019729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00" dirty="0"/>
              <a:t>P. K. Saha</a:t>
            </a:r>
            <a:endParaRPr lang="ja-JP" altLang="en-US" sz="900" dirty="0"/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E3868EF-A4E0-8BEF-A084-63F5B954BEDC}"/>
              </a:ext>
            </a:extLst>
          </p:cNvPr>
          <p:cNvGrpSpPr/>
          <p:nvPr/>
        </p:nvGrpSpPr>
        <p:grpSpPr>
          <a:xfrm>
            <a:off x="239084" y="548377"/>
            <a:ext cx="2398928" cy="2160000"/>
            <a:chOff x="185744" y="727447"/>
            <a:chExt cx="2398928" cy="2160000"/>
          </a:xfrm>
        </p:grpSpPr>
        <p:pic>
          <p:nvPicPr>
            <p:cNvPr id="41" name="図 40" descr="図形&#10;&#10;低い精度で自動的に生成された説明">
              <a:extLst>
                <a:ext uri="{FF2B5EF4-FFF2-40B4-BE49-F238E27FC236}">
                  <a16:creationId xmlns:a16="http://schemas.microsoft.com/office/drawing/2014/main" id="{5592A435-ABD3-9FD1-C1EB-4EA6268A4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744" y="727447"/>
              <a:ext cx="2398928" cy="2160000"/>
            </a:xfrm>
            <a:prstGeom prst="rect">
              <a:avLst/>
            </a:prstGeom>
          </p:spPr>
        </p:pic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2538482C-4189-F4C5-C909-69BF70238F2F}"/>
                </a:ext>
              </a:extLst>
            </p:cNvPr>
            <p:cNvSpPr txBox="1"/>
            <p:nvPr/>
          </p:nvSpPr>
          <p:spPr>
            <a:xfrm>
              <a:off x="1654609" y="1140274"/>
              <a:ext cx="814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Symbol" panose="05050102010706020507" pitchFamily="18" charset="2"/>
                  <a:cs typeface="Times New Roman" panose="02020603050405020304" pitchFamily="18" charset="0"/>
                </a:rPr>
                <a:t>s</a:t>
              </a:r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= 2 mm</a:t>
              </a:r>
            </a:p>
            <a:p>
              <a:r>
                <a:rPr lang="en-US" altLang="ja-JP" sz="1200" b="1" dirty="0">
                  <a:solidFill>
                    <a:srgbClr val="FF0000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s</a:t>
              </a:r>
              <a:r>
                <a:rPr lang="en-US" altLang="ja-JP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= 1 mm</a:t>
              </a:r>
              <a:endParaRPr kumimoji="1" lang="ja-JP" alt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B56C56F-2814-C013-1233-A98275B58F96}"/>
              </a:ext>
            </a:extLst>
          </p:cNvPr>
          <p:cNvGrpSpPr/>
          <p:nvPr/>
        </p:nvGrpSpPr>
        <p:grpSpPr>
          <a:xfrm>
            <a:off x="139424" y="2721025"/>
            <a:ext cx="2592092" cy="1689235"/>
            <a:chOff x="3709394" y="3151555"/>
            <a:chExt cx="2592092" cy="1689235"/>
          </a:xfrm>
        </p:grpSpPr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72E0ACA0-82FC-D02C-B501-C970BDC68B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6263" t="2987" r="34686" b="90595"/>
            <a:stretch/>
          </p:blipFill>
          <p:spPr>
            <a:xfrm>
              <a:off x="4141486" y="3413760"/>
              <a:ext cx="2160000" cy="563642"/>
            </a:xfrm>
            <a:prstGeom prst="rect">
              <a:avLst/>
            </a:prstGeom>
          </p:spPr>
        </p:pic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853609A2-E15C-BFB4-0DC8-0B4BB30EC57C}"/>
                </a:ext>
              </a:extLst>
            </p:cNvPr>
            <p:cNvSpPr txBox="1"/>
            <p:nvPr/>
          </p:nvSpPr>
          <p:spPr>
            <a:xfrm rot="16200000">
              <a:off x="3505332" y="3533999"/>
              <a:ext cx="73129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500" dirty="0">
                  <a:latin typeface="Calibri" panose="020F0502020204030204" pitchFamily="34" charset="0"/>
                  <a:cs typeface="Calibri" panose="020F0502020204030204" pitchFamily="34" charset="0"/>
                </a:rPr>
                <a:t>20 mm</a:t>
              </a:r>
              <a:endParaRPr kumimoji="1" lang="ja-JP" altLang="en-US" sz="15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69B9E22B-AD87-30B8-F413-3788ADBE8913}"/>
                </a:ext>
              </a:extLst>
            </p:cNvPr>
            <p:cNvCxnSpPr/>
            <p:nvPr/>
          </p:nvCxnSpPr>
          <p:spPr>
            <a:xfrm>
              <a:off x="4046817" y="3379337"/>
              <a:ext cx="0" cy="648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D6689117-36BE-0BB9-0D78-8F2F7144689C}"/>
                </a:ext>
              </a:extLst>
            </p:cNvPr>
            <p:cNvSpPr txBox="1"/>
            <p:nvPr/>
          </p:nvSpPr>
          <p:spPr>
            <a:xfrm>
              <a:off x="4046817" y="3151555"/>
              <a:ext cx="10173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For </a:t>
              </a:r>
              <a:r>
                <a:rPr kumimoji="1" lang="en-US" altLang="ja-JP" sz="1400" dirty="0">
                  <a:latin typeface="Symbol" panose="05050102010706020507" pitchFamily="18" charset="2"/>
                  <a:cs typeface="Calibri" panose="020F0502020204030204" pitchFamily="34" charset="0"/>
                </a:rPr>
                <a:t>b</a:t>
              </a:r>
              <a:r>
                <a:rPr kumimoji="1" lang="en-US" altLang="ja-JP" sz="14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y</a:t>
              </a:r>
              <a:r>
                <a:rPr kumimoji="1" lang="en-US" altLang="ja-JP" sz="1400" dirty="0">
                  <a:latin typeface="Calibri" panose="020F0502020204030204" pitchFamily="34" charset="0"/>
                  <a:cs typeface="Calibri" panose="020F0502020204030204" pitchFamily="34" charset="0"/>
                </a:rPr>
                <a:t> = 8m</a:t>
              </a:r>
            </a:p>
          </p:txBody>
        </p:sp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9B3D4327-32C6-AE51-89E0-E353FABBD8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854" t="45171" r="69444" b="50640"/>
            <a:stretch/>
          </p:blipFill>
          <p:spPr>
            <a:xfrm>
              <a:off x="4141486" y="4298280"/>
              <a:ext cx="2160000" cy="353730"/>
            </a:xfrm>
            <a:prstGeom prst="rect">
              <a:avLst/>
            </a:prstGeom>
          </p:spPr>
        </p:pic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7CCAA634-6BDC-2140-9488-527AEA97DAFC}"/>
                </a:ext>
              </a:extLst>
            </p:cNvPr>
            <p:cNvCxnSpPr/>
            <p:nvPr/>
          </p:nvCxnSpPr>
          <p:spPr>
            <a:xfrm>
              <a:off x="4032560" y="4298280"/>
              <a:ext cx="0" cy="36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7F3FDCE4-44AD-B4AD-A4AF-55A8A8478DDC}"/>
                </a:ext>
              </a:extLst>
            </p:cNvPr>
            <p:cNvSpPr txBox="1"/>
            <p:nvPr/>
          </p:nvSpPr>
          <p:spPr>
            <a:xfrm rot="16200000">
              <a:off x="3505331" y="4313562"/>
              <a:ext cx="73129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5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14</a:t>
              </a:r>
              <a:r>
                <a:rPr kumimoji="1" lang="en-US" altLang="ja-JP" sz="15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mm</a:t>
              </a:r>
              <a:endParaRPr kumimoji="1" lang="ja-JP" altLang="en-US" sz="15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DC128E51-A372-5655-1FA0-6EE274369820}"/>
                </a:ext>
              </a:extLst>
            </p:cNvPr>
            <p:cNvSpPr txBox="1"/>
            <p:nvPr/>
          </p:nvSpPr>
          <p:spPr>
            <a:xfrm>
              <a:off x="4682506" y="4012838"/>
              <a:ext cx="1153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</a:t>
              </a:r>
              <a:r>
                <a:rPr kumimoji="1" lang="en-US" altLang="ja-JP" sz="1400" dirty="0">
                  <a:solidFill>
                    <a:srgbClr val="FF0000"/>
                  </a:solidFill>
                  <a:latin typeface="Symbol" panose="05050102010706020507" pitchFamily="18" charset="2"/>
                  <a:cs typeface="Calibri" panose="020F0502020204030204" pitchFamily="34" charset="0"/>
                </a:rPr>
                <a:t>b</a:t>
              </a:r>
              <a:r>
                <a:rPr kumimoji="1" lang="en-US" altLang="ja-JP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y</a:t>
              </a:r>
              <a:r>
                <a:rPr kumimoji="1" lang="en-US" altLang="ja-JP" sz="14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= 2.4m</a:t>
              </a:r>
            </a:p>
          </p:txBody>
        </p:sp>
        <p:sp>
          <p:nvSpPr>
            <p:cNvPr id="54" name="矢印: 下 53">
              <a:extLst>
                <a:ext uri="{FF2B5EF4-FFF2-40B4-BE49-F238E27FC236}">
                  <a16:creationId xmlns:a16="http://schemas.microsoft.com/office/drawing/2014/main" id="{6A3026D6-A5C2-F41F-AA23-E3D45D080ED9}"/>
                </a:ext>
              </a:extLst>
            </p:cNvPr>
            <p:cNvSpPr/>
            <p:nvPr/>
          </p:nvSpPr>
          <p:spPr>
            <a:xfrm>
              <a:off x="4141486" y="3997290"/>
              <a:ext cx="541020" cy="288000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A2A9192-7471-46CD-02CE-B9079B370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229D7C-E0A7-9B15-DD7F-EB7049FA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859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728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A2B6D4-F9B8-BD0C-71EB-87480221C22D}"/>
              </a:ext>
            </a:extLst>
          </p:cNvPr>
          <p:cNvSpPr txBox="1"/>
          <p:nvPr/>
        </p:nvSpPr>
        <p:spPr>
          <a:xfrm>
            <a:off x="2021879" y="197732"/>
            <a:ext cx="3972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</a:rPr>
              <a:t>Background of this talk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5968467-7F30-30C4-7DB7-D396E0F547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358"/>
          <a:stretch/>
        </p:blipFill>
        <p:spPr>
          <a:xfrm>
            <a:off x="328089" y="1943632"/>
            <a:ext cx="8233943" cy="2016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37114BC-47BD-EDE4-A8BD-B88809486080}"/>
              </a:ext>
            </a:extLst>
          </p:cNvPr>
          <p:cNvSpPr txBox="1"/>
          <p:nvPr/>
        </p:nvSpPr>
        <p:spPr>
          <a:xfrm>
            <a:off x="705396" y="4274435"/>
            <a:ext cx="66010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A high-energy and high-intensity SC H</a:t>
            </a:r>
            <a:r>
              <a:rPr kumimoji="1" lang="en-US" altLang="ja-JP" sz="1600" baseline="30000" dirty="0"/>
              <a:t>-</a:t>
            </a:r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linac</a:t>
            </a:r>
            <a:r>
              <a:rPr kumimoji="1" lang="en-US" altLang="ja-JP" sz="1600" dirty="0"/>
              <a:t> with successive charge-exchange </a:t>
            </a:r>
          </a:p>
          <a:p>
            <a:r>
              <a:rPr kumimoji="1" lang="en-US" altLang="ja-JP" sz="1600" dirty="0"/>
              <a:t>injection into a storage ring* are in consideration.</a:t>
            </a:r>
            <a:r>
              <a:rPr kumimoji="1" lang="en-US" altLang="ja-JP" dirty="0"/>
              <a:t> </a:t>
            </a:r>
          </a:p>
          <a:p>
            <a:r>
              <a:rPr kumimoji="1" lang="en-US" altLang="ja-JP" sz="1400" dirty="0"/>
              <a:t>(* A rapid cycling synchrotron (RCS) could also be an option)</a:t>
            </a:r>
          </a:p>
          <a:p>
            <a:endParaRPr kumimoji="1" lang="en-US" altLang="ja-JP" sz="1200" dirty="0"/>
          </a:p>
          <a:p>
            <a:r>
              <a:rPr kumimoji="1" lang="en-US" altLang="ja-JP" dirty="0">
                <a:solidFill>
                  <a:srgbClr val="0000FF"/>
                </a:solidFill>
              </a:rPr>
              <a:t>Overview of the operational issues in a high-intensity proton driver </a:t>
            </a:r>
          </a:p>
          <a:p>
            <a:r>
              <a:rPr kumimoji="1" lang="en-US" altLang="ja-JP" dirty="0">
                <a:solidFill>
                  <a:srgbClr val="0000FF"/>
                </a:solidFill>
              </a:rPr>
              <a:t>(J-PARC RCS) and high-energy stripping challenges are presented.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C1A0DF7-0C7A-4F42-B681-C6642602BF32}"/>
              </a:ext>
            </a:extLst>
          </p:cNvPr>
          <p:cNvSpPr txBox="1"/>
          <p:nvPr/>
        </p:nvSpPr>
        <p:spPr>
          <a:xfrm>
            <a:off x="585509" y="789651"/>
            <a:ext cx="81785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A high intensity proton driver is needed for the Muon Collider.</a:t>
            </a:r>
          </a:p>
          <a:p>
            <a:r>
              <a:rPr kumimoji="1" lang="en-US" altLang="ja-JP" sz="2000" dirty="0">
                <a:solidFill>
                  <a:srgbClr val="FF0000"/>
                </a:solidFill>
              </a:rPr>
              <a:t>Intensity: ~ 2 MW </a:t>
            </a:r>
            <a:r>
              <a:rPr kumimoji="1" lang="en-US" altLang="ja-JP" sz="2000" dirty="0">
                <a:solidFill>
                  <a:srgbClr val="FF0000"/>
                </a:solidFill>
                <a:sym typeface="Wingdings" panose="05000000000000000000" pitchFamily="2" charset="2"/>
              </a:rPr>
              <a:t> Higher than existing to date.</a:t>
            </a:r>
          </a:p>
          <a:p>
            <a:r>
              <a:rPr kumimoji="1" lang="en-US" altLang="ja-JP" sz="2000" dirty="0"/>
              <a:t>The challenges are thus beyond those facing in the running machines to date.</a:t>
            </a: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1BB2310B-1C0B-9A15-9322-350F6102CE7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1050" y="6449951"/>
            <a:ext cx="2057400" cy="365125"/>
          </a:xfrm>
        </p:spPr>
        <p:txBody>
          <a:bodyPr/>
          <a:lstStyle/>
          <a:p>
            <a:r>
              <a:rPr kumimoji="1" lang="en-US" altLang="ja-JP" dirty="0"/>
              <a:t>P.K. Saha</a:t>
            </a:r>
            <a:endParaRPr kumimoji="1" lang="ja-JP" altLang="en-US" dirty="0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D5C1F9D-48F4-525A-84F5-A2EC0338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5150" y="64571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45879699-7C08-06E4-5DA9-30DA13A3A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43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59265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D07D06F-4E66-9D39-0BBB-2901FE652B23}"/>
              </a:ext>
            </a:extLst>
          </p:cNvPr>
          <p:cNvSpPr txBox="1"/>
          <p:nvPr/>
        </p:nvSpPr>
        <p:spPr>
          <a:xfrm>
            <a:off x="735885" y="1101539"/>
            <a:ext cx="767222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 H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charge exchange injection (CEI) is an efficient way to increase the proton </a:t>
            </a:r>
          </a:p>
          <a:p>
            <a:r>
              <a:rPr kumimoji="1" lang="en-US" altLang="ja-JP" dirty="0"/>
              <a:t>beam power with multi-turn injection into a synchrotron or storage ring.</a:t>
            </a:r>
          </a:p>
          <a:p>
            <a:r>
              <a:rPr kumimoji="1" lang="en-US" altLang="ja-JP" dirty="0"/>
              <a:t> The beam loss can be kept sufficiently lower as compared to p injection.</a:t>
            </a:r>
          </a:p>
          <a:p>
            <a:endParaRPr kumimoji="1" lang="en-US" altLang="ja-JP" sz="800" dirty="0"/>
          </a:p>
          <a:p>
            <a:r>
              <a:rPr kumimoji="1" lang="en-US" altLang="ja-JP" dirty="0"/>
              <a:t>A stripper foil is conventionally used for an H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stripping to proton.</a:t>
            </a:r>
          </a:p>
          <a:p>
            <a:r>
              <a:rPr kumimoji="1" lang="en-US" altLang="ja-JP" dirty="0"/>
              <a:t>However, this becomes complicated and have several following issues, </a:t>
            </a:r>
          </a:p>
          <a:p>
            <a:r>
              <a:rPr kumimoji="1" lang="en-US" altLang="ja-JP" dirty="0"/>
              <a:t>especially dealing with high-intensity beam.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•</a:t>
            </a:r>
            <a:r>
              <a:rPr kumimoji="1" lang="ja-JP" altLang="en-US" dirty="0"/>
              <a:t>  </a:t>
            </a:r>
            <a:r>
              <a:rPr kumimoji="1" lang="en-US" altLang="ja-JP" dirty="0"/>
              <a:t>Lifetime of the stripper foil.</a:t>
            </a:r>
          </a:p>
          <a:p>
            <a:endParaRPr kumimoji="1" lang="en-US" altLang="ja-JP" sz="600" dirty="0"/>
          </a:p>
          <a:p>
            <a:r>
              <a:rPr kumimoji="1" lang="en-US" altLang="ja-JP" dirty="0"/>
              <a:t>•  Maintaining and controlling the partially stripped (H</a:t>
            </a:r>
            <a:r>
              <a:rPr kumimoji="1" lang="en-US" altLang="ja-JP" baseline="30000" dirty="0"/>
              <a:t>0</a:t>
            </a:r>
            <a:r>
              <a:rPr kumimoji="1" lang="en-US" altLang="ja-JP" dirty="0"/>
              <a:t>) and unstripped </a:t>
            </a:r>
          </a:p>
          <a:p>
            <a:r>
              <a:rPr kumimoji="1" lang="en-US" altLang="ja-JP" dirty="0"/>
              <a:t>H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and their proper disposal.</a:t>
            </a:r>
          </a:p>
          <a:p>
            <a:endParaRPr kumimoji="1" lang="en-US" altLang="ja-JP" sz="600" dirty="0"/>
          </a:p>
          <a:p>
            <a:r>
              <a:rPr kumimoji="1" lang="en-US" altLang="ja-JP" dirty="0"/>
              <a:t>•  Excited state of H</a:t>
            </a:r>
            <a:r>
              <a:rPr kumimoji="1" lang="en-US" altLang="ja-JP" baseline="30000" dirty="0"/>
              <a:t>0</a:t>
            </a:r>
            <a:r>
              <a:rPr kumimoji="1" lang="en-US" altLang="ja-JP" dirty="0"/>
              <a:t> and the beam loss from H</a:t>
            </a:r>
            <a:r>
              <a:rPr kumimoji="1" lang="en-US" altLang="ja-JP" baseline="30000" dirty="0"/>
              <a:t>0* </a:t>
            </a:r>
            <a:r>
              <a:rPr kumimoji="1" lang="en-US" altLang="ja-JP" dirty="0"/>
              <a:t>decays outside the aperture.</a:t>
            </a:r>
          </a:p>
          <a:p>
            <a:endParaRPr kumimoji="1" lang="en-US" altLang="ja-JP" sz="600" dirty="0"/>
          </a:p>
          <a:p>
            <a:r>
              <a:rPr kumimoji="1" lang="en-US" altLang="ja-JP" dirty="0"/>
              <a:t>•  Stripped electron collections.</a:t>
            </a:r>
          </a:p>
          <a:p>
            <a:endParaRPr kumimoji="1" lang="en-US" altLang="ja-JP" sz="600" dirty="0"/>
          </a:p>
          <a:p>
            <a:r>
              <a:rPr kumimoji="1" lang="en-US" altLang="ja-JP" dirty="0">
                <a:solidFill>
                  <a:srgbClr val="FF0000"/>
                </a:solidFill>
              </a:rPr>
              <a:t>•  Beam loss, especially uncontrolled ones caused by the foil scattering.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kumimoji="1" lang="en-US" altLang="ja-JP" dirty="0"/>
              <a:t>An optimum transverse painting (TP) at injection is needed to minimize  </a:t>
            </a:r>
          </a:p>
          <a:p>
            <a:r>
              <a:rPr kumimoji="1" lang="en-US" altLang="ja-JP" dirty="0"/>
              <a:t>foil hitting of the circulating beam during multi-turn injection.</a:t>
            </a:r>
          </a:p>
          <a:p>
            <a:r>
              <a:rPr kumimoji="1" lang="en-US" altLang="ja-JP" dirty="0"/>
              <a:t>. . . . . . . . . . .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C6DD690-0DA6-8BA4-265B-CEB379388AD5}"/>
              </a:ext>
            </a:extLst>
          </p:cNvPr>
          <p:cNvSpPr txBox="1"/>
          <p:nvPr/>
        </p:nvSpPr>
        <p:spPr>
          <a:xfrm>
            <a:off x="735885" y="216483"/>
            <a:ext cx="74126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solidFill>
                  <a:srgbClr val="00B050"/>
                </a:solidFill>
                <a:latin typeface="Book Antiqua" panose="02040602050305030304" pitchFamily="18" charset="0"/>
              </a:rPr>
              <a:t>High-power H</a:t>
            </a:r>
            <a:r>
              <a:rPr kumimoji="1" lang="en-US" altLang="ja-JP" sz="2800" b="1" baseline="30000" dirty="0">
                <a:solidFill>
                  <a:srgbClr val="00B050"/>
                </a:solidFill>
                <a:latin typeface="Book Antiqua" panose="02040602050305030304" pitchFamily="18" charset="0"/>
              </a:rPr>
              <a:t>-</a:t>
            </a:r>
            <a:r>
              <a:rPr kumimoji="1" lang="en-US" altLang="ja-JP" sz="2800" b="1" dirty="0">
                <a:solidFill>
                  <a:srgbClr val="00B050"/>
                </a:solidFill>
                <a:latin typeface="Book Antiqua" panose="02040602050305030304" pitchFamily="18" charset="0"/>
              </a:rPr>
              <a:t> charge-exchange challenges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87252C9B-8477-7626-B84C-BFFC172FC7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9450" y="64787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D771FD-FAFF-0EA3-2809-5ED845481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2350" y="64643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1613F0-A02B-E296-1241-1166EDA45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71551"/>
            <a:ext cx="3086100" cy="365125"/>
          </a:xfrm>
        </p:spPr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5925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289A65-3C20-1267-1698-8C42FB3427E8}"/>
              </a:ext>
            </a:extLst>
          </p:cNvPr>
          <p:cNvSpPr txBox="1"/>
          <p:nvPr/>
        </p:nvSpPr>
        <p:spPr>
          <a:xfrm>
            <a:off x="545096" y="53328"/>
            <a:ext cx="80938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Overview of running high-intensity (MW class) </a:t>
            </a:r>
          </a:p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proton machines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51788C1A-9229-BDCF-EBA5-16FBB68E62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820026"/>
              </p:ext>
            </p:extLst>
          </p:nvPr>
        </p:nvGraphicFramePr>
        <p:xfrm>
          <a:off x="672110" y="1744116"/>
          <a:ext cx="716887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9826">
                  <a:extLst>
                    <a:ext uri="{9D8B030D-6E8A-4147-A177-3AD203B41FA5}">
                      <a16:colId xmlns:a16="http://schemas.microsoft.com/office/drawing/2014/main" val="835473215"/>
                    </a:ext>
                  </a:extLst>
                </a:gridCol>
                <a:gridCol w="2579420">
                  <a:extLst>
                    <a:ext uri="{9D8B030D-6E8A-4147-A177-3AD203B41FA5}">
                      <a16:colId xmlns:a16="http://schemas.microsoft.com/office/drawing/2014/main" val="3812021714"/>
                    </a:ext>
                  </a:extLst>
                </a:gridCol>
                <a:gridCol w="2389624">
                  <a:extLst>
                    <a:ext uri="{9D8B030D-6E8A-4147-A177-3AD203B41FA5}">
                      <a16:colId xmlns:a16="http://schemas.microsoft.com/office/drawing/2014/main" val="3078301681"/>
                    </a:ext>
                  </a:extLst>
                </a:gridCol>
              </a:tblGrid>
              <a:tr h="3287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SNS in Oak </a:t>
                      </a:r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Ringe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J-PARC RCS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2178557"/>
                  </a:ext>
                </a:extLst>
              </a:tr>
              <a:tr h="3287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Storage 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Synchrotron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435173"/>
                  </a:ext>
                </a:extLst>
              </a:tr>
              <a:tr h="5477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 peak  (mA) &amp; 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inj. beam power (MW)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40</a:t>
                      </a:r>
                    </a:p>
                    <a:p>
                      <a:pPr algn="ctr"/>
                      <a:r>
                        <a:rPr kumimoji="1" lang="en-US" altLang="ja-JP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50 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004436"/>
                  </a:ext>
                </a:extLst>
              </a:tr>
              <a:tr h="3287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Inj. pulse (</a:t>
                      </a:r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219349"/>
                  </a:ext>
                </a:extLst>
              </a:tr>
              <a:tr h="5477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stripping type &amp; stripping efficiency (%)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Multi-turn H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CEI by foil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Multi-turn H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CEI by foil</a:t>
                      </a:r>
                    </a:p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521186"/>
                  </a:ext>
                </a:extLst>
              </a:tr>
              <a:tr h="3287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Ein / </a:t>
                      </a:r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Eout</a:t>
                      </a:r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(GeV)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/ 1 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 / 3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035465"/>
                  </a:ext>
                </a:extLst>
              </a:tr>
              <a:tr h="3287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power (MW)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1.4* (1.5 E14/pulse)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~1** (~1E14/pulse)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915073"/>
                  </a:ext>
                </a:extLst>
              </a:tr>
              <a:tr h="32873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 tune shift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627844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1B34650-885C-BA81-7FDA-0223D13806C2}"/>
              </a:ext>
            </a:extLst>
          </p:cNvPr>
          <p:cNvSpPr txBox="1"/>
          <p:nvPr/>
        </p:nvSpPr>
        <p:spPr>
          <a:xfrm>
            <a:off x="657017" y="4973508"/>
            <a:ext cx="69860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1.55 MW to date. Upgrading for &gt; 2 MW (By increasing inj. beam energy and peak current) 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1 MW to date. Demonstrated 1.5 MW potential. Studying towards 2 MW!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(By increasing injection pulse length &amp; peak current)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19CAB8D-FE3B-720E-BB8B-FB8D207F80D6}"/>
              </a:ext>
            </a:extLst>
          </p:cNvPr>
          <p:cNvSpPr txBox="1"/>
          <p:nvPr/>
        </p:nvSpPr>
        <p:spPr>
          <a:xfrm>
            <a:off x="545096" y="984575"/>
            <a:ext cx="39058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SNS in Oak Ridge: 1.4 MW designed</a:t>
            </a:r>
          </a:p>
          <a:p>
            <a:r>
              <a:rPr kumimoji="1" lang="ja-JP" alt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◆</a:t>
            </a:r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RCS at J-PARC : 1 MW designed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62BBC5-F048-53E9-8F61-A8F78506512D}"/>
              </a:ext>
            </a:extLst>
          </p:cNvPr>
          <p:cNvSpPr txBox="1"/>
          <p:nvPr/>
        </p:nvSpPr>
        <p:spPr>
          <a:xfrm>
            <a:off x="713964" y="5760165"/>
            <a:ext cx="7127016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kumimoji="1" lang="ja-JP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b="1" i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 multi-MW beam power is thus not that far!</a:t>
            </a:r>
          </a:p>
          <a:p>
            <a:r>
              <a:rPr kumimoji="1" lang="ja-JP" altLang="en-US" sz="1400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kumimoji="1" lang="ja-JP" altLang="en-US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b="1" i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 higher injection energy has a significant benefit for SC mitigation.</a:t>
            </a:r>
            <a:endParaRPr kumimoji="1" lang="en-US" altLang="ja-JP" sz="2000" b="1" i="1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D9365618-7B0B-8DB5-78D3-351D6C19C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6650" y="64715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8EC47FC7-8E66-FEF0-C95E-ED070DDB1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2350" y="64715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32EB6E47-DC97-0AD5-1FFD-DD8685489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71551"/>
            <a:ext cx="3086100" cy="365125"/>
          </a:xfrm>
        </p:spPr>
        <p:txBody>
          <a:bodyPr/>
          <a:lstStyle/>
          <a:p>
            <a:r>
              <a:rPr kumimoji="1" lang="en-US" altLang="ja-JP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127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81" y="1684804"/>
            <a:ext cx="4648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 rot="16200000">
            <a:off x="-823392" y="2615701"/>
            <a:ext cx="2117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Calibri" panose="020F0502020204030204" pitchFamily="34" charset="0"/>
              </a:rPr>
              <a:t>Beam survival rate</a:t>
            </a:r>
            <a:endParaRPr kumimoji="1" lang="ja-JP" altLang="en-US" sz="2000" dirty="0">
              <a:latin typeface="Calibri" panose="020F050202020403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44354" y="5141188"/>
            <a:ext cx="2459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Calibri" panose="020F0502020204030204" pitchFamily="34" charset="0"/>
              </a:rPr>
              <a:t>Painting parameter ID</a:t>
            </a:r>
            <a:endParaRPr kumimoji="1" lang="ja-JP" altLang="en-US" sz="2000" dirty="0">
              <a:latin typeface="Calibri" panose="020F050202020403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904910"/>
            <a:ext cx="4236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</a:rPr>
              <a:t>○</a:t>
            </a:r>
            <a:r>
              <a:rPr lang="en-US" altLang="ja-JP" sz="2000" dirty="0">
                <a:solidFill>
                  <a:srgbClr val="0000FF"/>
                </a:solidFill>
              </a:rPr>
              <a:t> E</a:t>
            </a:r>
            <a:r>
              <a:rPr lang="en-US" altLang="ja-JP" sz="2000" baseline="-25000" dirty="0">
                <a:solidFill>
                  <a:srgbClr val="0000FF"/>
                </a:solidFill>
              </a:rPr>
              <a:t>inj</a:t>
            </a:r>
            <a:r>
              <a:rPr lang="en-US" altLang="ja-JP" sz="2000" dirty="0">
                <a:solidFill>
                  <a:srgbClr val="0000FF"/>
                </a:solidFill>
              </a:rPr>
              <a:t>=181 MeV, 539 kW-eq. intensity</a:t>
            </a:r>
          </a:p>
          <a:p>
            <a:r>
              <a:rPr lang="ja-JP" altLang="en-US" sz="1400" dirty="0">
                <a:solidFill>
                  <a:srgbClr val="FF0000"/>
                </a:solidFill>
              </a:rPr>
              <a:t>○</a:t>
            </a:r>
            <a:r>
              <a:rPr lang="en-US" altLang="ja-JP" sz="2000" dirty="0">
                <a:solidFill>
                  <a:srgbClr val="FF0000"/>
                </a:solidFill>
              </a:rPr>
              <a:t> E</a:t>
            </a:r>
            <a:r>
              <a:rPr lang="en-US" altLang="ja-JP" sz="2000" baseline="-25000" dirty="0">
                <a:solidFill>
                  <a:srgbClr val="FF0000"/>
                </a:solidFill>
              </a:rPr>
              <a:t>inj</a:t>
            </a:r>
            <a:r>
              <a:rPr lang="en-US" altLang="ja-JP" sz="2000" dirty="0">
                <a:solidFill>
                  <a:srgbClr val="FF0000"/>
                </a:solidFill>
              </a:rPr>
              <a:t>=400 MeV, 553 kW-eq. intensity 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665314" y="2150760"/>
            <a:ext cx="0" cy="201622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>
            <a:off x="1669665" y="2692916"/>
            <a:ext cx="1404000" cy="0"/>
          </a:xfrm>
          <a:prstGeom prst="straightConnector1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564277" y="2593479"/>
            <a:ext cx="1295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By longitudinal</a:t>
            </a:r>
          </a:p>
          <a:p>
            <a:pPr algn="ctr"/>
            <a:r>
              <a:rPr kumimoji="1" lang="en-US" altLang="ja-JP" sz="1400" dirty="0"/>
              <a:t>painting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5567" y="1603118"/>
            <a:ext cx="158088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By adding 100</a:t>
            </a:r>
            <a:r>
              <a:rPr kumimoji="1" lang="en-US" altLang="ja-JP" sz="1400" dirty="0">
                <a:latin typeface="Symbol" pitchFamily="18" charset="2"/>
              </a:rPr>
              <a:t>p</a:t>
            </a:r>
            <a:r>
              <a:rPr kumimoji="1" lang="en-US" altLang="ja-JP" sz="1400" dirty="0"/>
              <a:t> </a:t>
            </a:r>
          </a:p>
          <a:p>
            <a:r>
              <a:rPr kumimoji="1" lang="en-US" altLang="ja-JP" sz="1400" dirty="0"/>
              <a:t>transverse painting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29934" y="4161651"/>
            <a:ext cx="1146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No painting</a:t>
            </a:r>
            <a:endParaRPr kumimoji="1" lang="ja-JP" altLang="en-US" sz="14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3074989" y="1664225"/>
            <a:ext cx="0" cy="1368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4418758" y="1652795"/>
            <a:ext cx="0" cy="1332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3074989" y="2188860"/>
            <a:ext cx="1343769" cy="0"/>
          </a:xfrm>
          <a:prstGeom prst="straightConnector1">
            <a:avLst/>
          </a:prstGeom>
          <a:ln>
            <a:solidFill>
              <a:schemeClr val="tx2">
                <a:lumMod val="65000"/>
                <a:lumOff val="3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92778" y="155721"/>
            <a:ext cx="8313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</a:rPr>
              <a:t>Higher injection energy benefits for SC mitigation</a:t>
            </a:r>
            <a:endParaRPr kumimoji="1" lang="ja-JP" altLang="en-US" sz="2800" b="1" i="1" dirty="0">
              <a:solidFill>
                <a:srgbClr val="00B050"/>
              </a:solidFill>
              <a:latin typeface="Book Antiqua" panose="0204060205030503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6668" y="5774614"/>
            <a:ext cx="751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sz="2000" dirty="0"/>
              <a:t>This experimental data clearly show a </a:t>
            </a:r>
            <a:r>
              <a:rPr kumimoji="1" lang="en-US" altLang="ja-JP" sz="2000" dirty="0">
                <a:solidFill>
                  <a:srgbClr val="FF00FF"/>
                </a:solidFill>
              </a:rPr>
              <a:t>significant gain from a higher </a:t>
            </a:r>
          </a:p>
          <a:p>
            <a:r>
              <a:rPr kumimoji="1" lang="en-US" altLang="ja-JP" sz="2000" dirty="0">
                <a:solidFill>
                  <a:srgbClr val="FF00FF"/>
                </a:solidFill>
              </a:rPr>
              <a:t>injection energy</a:t>
            </a:r>
            <a:r>
              <a:rPr kumimoji="1" lang="en-US" altLang="ja-JP" sz="2000" dirty="0"/>
              <a:t> as well as excellent ability of injection painting.</a:t>
            </a:r>
          </a:p>
        </p:txBody>
      </p:sp>
      <p:cxnSp>
        <p:nvCxnSpPr>
          <p:cNvPr id="21" name="直線矢印コネクタ 20"/>
          <p:cNvCxnSpPr/>
          <p:nvPr/>
        </p:nvCxnSpPr>
        <p:spPr bwMode="auto">
          <a:xfrm flipV="1">
            <a:off x="1284314" y="2580712"/>
            <a:ext cx="0" cy="11372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直線コネクタ 23"/>
          <p:cNvCxnSpPr>
            <a:cxnSpLocks/>
          </p:cNvCxnSpPr>
          <p:nvPr/>
        </p:nvCxnSpPr>
        <p:spPr bwMode="auto">
          <a:xfrm>
            <a:off x="1303905" y="3196972"/>
            <a:ext cx="459784" cy="4822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1503168" y="3646450"/>
            <a:ext cx="2092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rgbClr val="FF33CC"/>
                </a:solidFill>
              </a:rPr>
              <a:t>Space-charge mitigation</a:t>
            </a:r>
          </a:p>
          <a:p>
            <a:r>
              <a:rPr lang="en-US" altLang="ja-JP" sz="1400" dirty="0">
                <a:solidFill>
                  <a:srgbClr val="FF33CC"/>
                </a:solidFill>
              </a:rPr>
              <a:t>b</a:t>
            </a:r>
            <a:r>
              <a:rPr kumimoji="1" lang="en-US" altLang="ja-JP" sz="1400" dirty="0">
                <a:solidFill>
                  <a:srgbClr val="FF33CC"/>
                </a:solidFill>
              </a:rPr>
              <a:t>y higher injection energy</a:t>
            </a:r>
            <a:endParaRPr kumimoji="1" lang="ja-JP" altLang="en-US" sz="1400" dirty="0">
              <a:solidFill>
                <a:srgbClr val="FF33CC"/>
              </a:solidFill>
            </a:endParaRPr>
          </a:p>
        </p:txBody>
      </p:sp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277301"/>
              </p:ext>
            </p:extLst>
          </p:nvPr>
        </p:nvGraphicFramePr>
        <p:xfrm>
          <a:off x="5085717" y="2364824"/>
          <a:ext cx="3758461" cy="3086472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42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2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01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kumimoji="1" lang="en-US" altLang="ja-JP" sz="1400" baseline="-25000" dirty="0">
                          <a:solidFill>
                            <a:schemeClr val="bg1"/>
                          </a:solidFill>
                        </a:rPr>
                        <a:t>tp</a:t>
                      </a:r>
                    </a:p>
                    <a:p>
                      <a:pPr algn="ctr"/>
                      <a:r>
                        <a:rPr kumimoji="1" lang="en-US" altLang="ja-JP" sz="1400" b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kumimoji="1" lang="en-US" altLang="ja-JP" sz="1400" b="0" dirty="0">
                          <a:solidFill>
                            <a:schemeClr val="bg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r>
                        <a:rPr kumimoji="1" lang="en-US" altLang="ja-JP" sz="1400" b="0" dirty="0">
                          <a:solidFill>
                            <a:schemeClr val="bg1"/>
                          </a:solidFill>
                        </a:rPr>
                        <a:t> mm</a:t>
                      </a:r>
                      <a:r>
                        <a:rPr kumimoji="1" lang="en-US" altLang="ja-JP" sz="1400" b="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sz="1400" b="0" dirty="0" err="1">
                          <a:solidFill>
                            <a:schemeClr val="bg1"/>
                          </a:solidFill>
                        </a:rPr>
                        <a:t>mrad</a:t>
                      </a:r>
                      <a:r>
                        <a:rPr kumimoji="1" lang="en-US" altLang="ja-JP" sz="1400" b="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kumimoji="1" lang="ja-JP" alt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RF V</a:t>
                      </a:r>
                      <a:r>
                        <a:rPr kumimoji="1" lang="en-US" altLang="ja-JP" sz="1400" baseline="-25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/V</a:t>
                      </a:r>
                      <a:r>
                        <a:rPr kumimoji="1" lang="en-US" altLang="ja-JP" sz="1400" baseline="-25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(%)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f</a:t>
                      </a:r>
                      <a:r>
                        <a:rPr kumimoji="1" lang="en-US" altLang="ja-JP" sz="1400" baseline="-25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(deg)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p/p</a:t>
                      </a:r>
                    </a:p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(%)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-0.0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-0.1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-0.2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-0.0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-0.1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649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-0.2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36" name="グループ化 35"/>
          <p:cNvGrpSpPr/>
          <p:nvPr/>
        </p:nvGrpSpPr>
        <p:grpSpPr>
          <a:xfrm>
            <a:off x="1115616" y="2136597"/>
            <a:ext cx="3726749" cy="2572543"/>
            <a:chOff x="1115616" y="2296617"/>
            <a:chExt cx="3726749" cy="2572543"/>
          </a:xfrm>
        </p:grpSpPr>
        <p:grpSp>
          <p:nvGrpSpPr>
            <p:cNvPr id="34" name="グループ化 33"/>
            <p:cNvGrpSpPr/>
            <p:nvPr/>
          </p:nvGrpSpPr>
          <p:grpSpPr>
            <a:xfrm>
              <a:off x="1115616" y="2296617"/>
              <a:ext cx="3726749" cy="2572543"/>
              <a:chOff x="1115616" y="2296617"/>
              <a:chExt cx="3726749" cy="2572543"/>
            </a:xfrm>
          </p:grpSpPr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1976" y="3393160"/>
                <a:ext cx="2210389" cy="14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円/楕円 30"/>
              <p:cNvSpPr/>
              <p:nvPr/>
            </p:nvSpPr>
            <p:spPr>
              <a:xfrm>
                <a:off x="1115616" y="2296617"/>
                <a:ext cx="3528392" cy="53672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3" name="直線矢印コネクタ 32"/>
              <p:cNvCxnSpPr/>
              <p:nvPr/>
            </p:nvCxnSpPr>
            <p:spPr>
              <a:xfrm>
                <a:off x="2739610" y="2678238"/>
                <a:ext cx="417908" cy="77583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テキスト ボックス 34"/>
            <p:cNvSpPr txBox="1"/>
            <p:nvPr/>
          </p:nvSpPr>
          <p:spPr>
            <a:xfrm>
              <a:off x="3011481" y="3435982"/>
              <a:ext cx="1598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Calibri" panose="020F0502020204030204" pitchFamily="34" charset="0"/>
                </a:rPr>
                <a:t>Expanded view</a:t>
              </a:r>
              <a:endParaRPr kumimoji="1" lang="ja-JP" altLang="en-US" sz="18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7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59488" y="6356176"/>
            <a:ext cx="1905000" cy="457200"/>
          </a:xfrm>
        </p:spPr>
        <p:txBody>
          <a:bodyPr/>
          <a:lstStyle/>
          <a:p>
            <a:pPr>
              <a:defRPr/>
            </a:pPr>
            <a:fld id="{1D59C5AC-386B-46CC-84A6-A2044D001D5B}" type="slidenum">
              <a:rPr lang="ja-JP" alt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defRPr/>
              </a:pPr>
              <a:t>5</a:t>
            </a:fld>
            <a:endParaRPr lang="ja-JP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8F3D50E-4433-C67E-B00A-1CA82697F72E}"/>
                  </a:ext>
                </a:extLst>
              </p:cNvPr>
              <p:cNvSpPr txBox="1"/>
              <p:nvPr/>
            </p:nvSpPr>
            <p:spPr>
              <a:xfrm>
                <a:off x="5050430" y="942815"/>
                <a:ext cx="3090783" cy="10342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err="1"/>
                  <a:t>Laslett</a:t>
                </a:r>
                <a:r>
                  <a:rPr kumimoji="1" lang="en-US" altLang="ja-JP" dirty="0"/>
                  <a:t> tune shift at inj. energy: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200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kumimoji="1" lang="ja-JP" altLang="en-US" sz="2000" i="1" smtClean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1" lang="ja-JP" altLang="en-US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1" lang="en-US" altLang="ja-JP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ja-JP" alt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  <m:sup>
                              <m:r>
                                <a:rPr kumimoji="1" lang="en-US" altLang="ja-JP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kumimoji="1" lang="en-US" altLang="ja-JP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1" lang="en-US" altLang="ja-JP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ja-JP" alt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p>
                              <m:r>
                                <a:rPr kumimoji="1" lang="en-US" altLang="ja-JP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  <m:r>
                            <a:rPr kumimoji="1" lang="ja-JP" altLang="en-US" sz="20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f>
                        <m:f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8F3D50E-4433-C67E-B00A-1CA82697F7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0430" y="942815"/>
                <a:ext cx="3090783" cy="1034257"/>
              </a:xfrm>
              <a:prstGeom prst="rect">
                <a:avLst/>
              </a:prstGeom>
              <a:blipFill>
                <a:blip r:embed="rId4"/>
                <a:stretch>
                  <a:fillRect l="-1575" t="-3550" r="-78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日付プレースホルダー 17">
            <a:extLst>
              <a:ext uri="{FF2B5EF4-FFF2-40B4-BE49-F238E27FC236}">
                <a16:creationId xmlns:a16="http://schemas.microsoft.com/office/drawing/2014/main" id="{A090863A-37E3-ABC8-0C45-02C0F4186E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4250" y="6478751"/>
            <a:ext cx="2057400" cy="365125"/>
          </a:xfrm>
        </p:spPr>
        <p:txBody>
          <a:bodyPr/>
          <a:lstStyle/>
          <a:p>
            <a:r>
              <a:rPr kumimoji="1" lang="en-US" altLang="ja-JP" dirty="0"/>
              <a:t>P.K. Saha</a:t>
            </a:r>
            <a:endParaRPr kumimoji="1" lang="ja-JP" altLang="en-US" dirty="0"/>
          </a:p>
        </p:txBody>
      </p:sp>
      <p:sp>
        <p:nvSpPr>
          <p:cNvPr id="19" name="フッター プレースホルダー 18">
            <a:extLst>
              <a:ext uri="{FF2B5EF4-FFF2-40B4-BE49-F238E27FC236}">
                <a16:creationId xmlns:a16="http://schemas.microsoft.com/office/drawing/2014/main" id="{9737C36E-753D-63C3-5B7C-9D02501D8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715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104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C0E7118A-1EEA-D568-A5A2-719B622A6901}"/>
              </a:ext>
            </a:extLst>
          </p:cNvPr>
          <p:cNvGrpSpPr/>
          <p:nvPr/>
        </p:nvGrpSpPr>
        <p:grpSpPr>
          <a:xfrm>
            <a:off x="432168" y="631754"/>
            <a:ext cx="8711832" cy="4224213"/>
            <a:chOff x="432168" y="631754"/>
            <a:chExt cx="8711832" cy="422421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1F2D112-2E13-765A-00C1-7A731FC151DA}"/>
                </a:ext>
              </a:extLst>
            </p:cNvPr>
            <p:cNvGrpSpPr/>
            <p:nvPr/>
          </p:nvGrpSpPr>
          <p:grpSpPr>
            <a:xfrm>
              <a:off x="432168" y="631754"/>
              <a:ext cx="8711832" cy="3796929"/>
              <a:chOff x="495438" y="1129465"/>
              <a:chExt cx="8711832" cy="3796929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E1CC1BCA-1AE2-B483-1046-4643C02F35EC}"/>
                  </a:ext>
                </a:extLst>
              </p:cNvPr>
              <p:cNvGrpSpPr/>
              <p:nvPr/>
            </p:nvGrpSpPr>
            <p:grpSpPr>
              <a:xfrm>
                <a:off x="495438" y="1129465"/>
                <a:ext cx="8711832" cy="3796929"/>
                <a:chOff x="512800" y="2165399"/>
                <a:chExt cx="8711832" cy="3796929"/>
              </a:xfrm>
            </p:grpSpPr>
            <p:pic>
              <p:nvPicPr>
                <p:cNvPr id="6" name="Picture 2">
                  <a:extLst>
                    <a:ext uri="{FF2B5EF4-FFF2-40B4-BE49-F238E27FC236}">
                      <a16:creationId xmlns:a16="http://schemas.microsoft.com/office/drawing/2014/main" id="{82FDED16-EED0-8264-27D4-1314372FC30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19861879">
                  <a:off x="2335690" y="3275613"/>
                  <a:ext cx="1918106" cy="18141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" name="Picture 3">
                  <a:extLst>
                    <a:ext uri="{FF2B5EF4-FFF2-40B4-BE49-F238E27FC236}">
                      <a16:creationId xmlns:a16="http://schemas.microsoft.com/office/drawing/2014/main" id="{1140C67C-FA01-FD77-CC26-7C6C2BC68EC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 rot="3420000">
                  <a:off x="4978082" y="2161208"/>
                  <a:ext cx="3336036" cy="33444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239DB4C5-886E-01CC-C565-E30465396542}"/>
                    </a:ext>
                  </a:extLst>
                </p:cNvPr>
                <p:cNvSpPr txBox="1"/>
                <p:nvPr/>
              </p:nvSpPr>
              <p:spPr>
                <a:xfrm>
                  <a:off x="2508587" y="3754323"/>
                  <a:ext cx="1550861" cy="10772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400" b="1" dirty="0">
                      <a:solidFill>
                        <a:srgbClr val="FF00FF"/>
                      </a:solidFill>
                      <a:latin typeface="Calibri"/>
                      <a:ea typeface="ＭＳ Ｐゴシック"/>
                    </a:rPr>
                    <a:t>RCS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(H</a:t>
                  </a:r>
                  <a:r>
                    <a:rPr lang="en-US" altLang="ja-JP" sz="2000" baseline="30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-</a:t>
                  </a: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 </a:t>
                  </a: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  <a:sym typeface="Wingdings" panose="05000000000000000000" pitchFamily="2" charset="2"/>
                    </a:rPr>
                    <a:t> p)</a:t>
                  </a:r>
                  <a:endParaRPr lang="en-US" altLang="ja-JP" sz="2000" dirty="0">
                    <a:solidFill>
                      <a:srgbClr val="0000FF"/>
                    </a:solidFill>
                    <a:latin typeface="Calibri"/>
                    <a:ea typeface="ＭＳ Ｐゴシック"/>
                  </a:endParaRP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0.4</a:t>
                  </a: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  <a:sym typeface="Wingdings" panose="05000000000000000000" pitchFamily="2" charset="2"/>
                    </a:rPr>
                    <a:t>3 GeV</a:t>
                  </a:r>
                </a:p>
              </p:txBody>
            </p:sp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C63E4832-82B5-386D-7128-05BB65CAB620}"/>
                    </a:ext>
                  </a:extLst>
                </p:cNvPr>
                <p:cNvSpPr txBox="1"/>
                <p:nvPr/>
              </p:nvSpPr>
              <p:spPr>
                <a:xfrm>
                  <a:off x="5715727" y="2771761"/>
                  <a:ext cx="1917240" cy="677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MR</a:t>
                  </a:r>
                </a:p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3</a:t>
                  </a: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  <a:sym typeface="Wingdings" panose="05000000000000000000" pitchFamily="2" charset="2"/>
                    </a:rPr>
                    <a:t>30 GeV (p)</a:t>
                  </a:r>
                  <a:endParaRPr lang="ja-JP" altLang="en-US" sz="2000" dirty="0">
                    <a:solidFill>
                      <a:srgbClr val="0000FF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D8C46326-DC92-C361-26B6-30628651C991}"/>
                    </a:ext>
                  </a:extLst>
                </p:cNvPr>
                <p:cNvSpPr txBox="1"/>
                <p:nvPr/>
              </p:nvSpPr>
              <p:spPr>
                <a:xfrm>
                  <a:off x="512800" y="5207500"/>
                  <a:ext cx="1359527" cy="646331"/>
                </a:xfrm>
                <a:prstGeom prst="rect">
                  <a:avLst/>
                </a:prstGeom>
                <a:noFill/>
                <a:ln w="38100">
                  <a:solidFill>
                    <a:srgbClr val="0000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18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H</a:t>
                  </a:r>
                  <a:r>
                    <a:rPr lang="en-US" altLang="ja-JP" sz="1800" baseline="30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-</a:t>
                  </a:r>
                  <a:r>
                    <a:rPr lang="en-US" altLang="ja-JP" sz="18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 </a:t>
                  </a:r>
                  <a:r>
                    <a:rPr lang="en-US" altLang="ja-JP" sz="1800" dirty="0" err="1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Linac</a:t>
                  </a:r>
                  <a:r>
                    <a:rPr lang="en-US" altLang="ja-JP" sz="18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 </a:t>
                  </a: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18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(0.4 GeV)</a:t>
                  </a:r>
                  <a:endParaRPr lang="ja-JP" altLang="en-US" sz="1800" dirty="0">
                    <a:solidFill>
                      <a:srgbClr val="0000FF"/>
                    </a:solidFill>
                    <a:latin typeface="Calibri"/>
                    <a:ea typeface="ＭＳ Ｐゴシック"/>
                  </a:endParaRPr>
                </a:p>
              </p:txBody>
            </p: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7E1484F3-320A-CBF8-28EF-248053D4094F}"/>
                    </a:ext>
                  </a:extLst>
                </p:cNvPr>
                <p:cNvCxnSpPr>
                  <a:cxnSpLocks/>
                  <a:stCxn id="18" idx="3"/>
                </p:cNvCxnSpPr>
                <p:nvPr/>
              </p:nvCxnSpPr>
              <p:spPr>
                <a:xfrm flipV="1">
                  <a:off x="1872327" y="5512481"/>
                  <a:ext cx="551672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20" name="直線コネクタ 19">
                  <a:extLst>
                    <a:ext uri="{FF2B5EF4-FFF2-40B4-BE49-F238E27FC236}">
                      <a16:creationId xmlns:a16="http://schemas.microsoft.com/office/drawing/2014/main" id="{B14EECC1-081F-7D69-4369-4E88B97ED8F7}"/>
                    </a:ext>
                  </a:extLst>
                </p:cNvPr>
                <p:cNvCxnSpPr/>
                <p:nvPr/>
              </p:nvCxnSpPr>
              <p:spPr>
                <a:xfrm flipV="1">
                  <a:off x="2423999" y="4658560"/>
                  <a:ext cx="0" cy="86400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4FC29436-B9D8-B575-A0D0-63EAE2CA3785}"/>
                    </a:ext>
                  </a:extLst>
                </p:cNvPr>
                <p:cNvCxnSpPr/>
                <p:nvPr/>
              </p:nvCxnSpPr>
              <p:spPr>
                <a:xfrm rot="-180000" flipV="1">
                  <a:off x="2412543" y="4182698"/>
                  <a:ext cx="240416" cy="48334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tailEnd type="triangle" w="lg" len="lg"/>
                </a:ln>
                <a:effectLst/>
              </p:spPr>
            </p:cxnSp>
            <p:cxnSp>
              <p:nvCxnSpPr>
                <p:cNvPr id="22" name="直線コネクタ 21">
                  <a:extLst>
                    <a:ext uri="{FF2B5EF4-FFF2-40B4-BE49-F238E27FC236}">
                      <a16:creationId xmlns:a16="http://schemas.microsoft.com/office/drawing/2014/main" id="{4FDFE263-F8AA-458F-DC24-98399A8EEB8D}"/>
                    </a:ext>
                  </a:extLst>
                </p:cNvPr>
                <p:cNvCxnSpPr/>
                <p:nvPr/>
              </p:nvCxnSpPr>
              <p:spPr>
                <a:xfrm>
                  <a:off x="3821318" y="3728371"/>
                  <a:ext cx="1003337" cy="105046"/>
                </a:xfrm>
                <a:prstGeom prst="line">
                  <a:avLst/>
                </a:prstGeom>
                <a:noFill/>
                <a:ln w="571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E2C76DD9-736A-561A-E160-D4B9A9862061}"/>
                    </a:ext>
                  </a:extLst>
                </p:cNvPr>
                <p:cNvCxnSpPr/>
                <p:nvPr/>
              </p:nvCxnSpPr>
              <p:spPr>
                <a:xfrm>
                  <a:off x="5760758" y="3827759"/>
                  <a:ext cx="612000" cy="350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tailEnd type="triangle" w="lg" len="lg"/>
                </a:ln>
                <a:effectLst/>
              </p:spPr>
            </p:cxnSp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E8584EA9-1374-2301-1491-56F5C73DDEC5}"/>
                    </a:ext>
                  </a:extLst>
                </p:cNvPr>
                <p:cNvSpPr txBox="1"/>
                <p:nvPr/>
              </p:nvSpPr>
              <p:spPr>
                <a:xfrm>
                  <a:off x="6377968" y="3596926"/>
                  <a:ext cx="723485" cy="461665"/>
                </a:xfrm>
                <a:prstGeom prst="rect">
                  <a:avLst/>
                </a:prstGeom>
                <a:noFill/>
                <a:ln w="38100">
                  <a:solidFill>
                    <a:srgbClr val="0000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ja-JP" sz="400" dirty="0">
                    <a:solidFill>
                      <a:prstClr val="black"/>
                    </a:solidFill>
                    <a:latin typeface="Calibri"/>
                    <a:ea typeface="ＭＳ Ｐゴシック"/>
                  </a:endParaRP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1800" dirty="0">
                      <a:solidFill>
                        <a:prstClr val="black"/>
                      </a:solidFill>
                      <a:latin typeface="Calibri"/>
                      <a:ea typeface="ＭＳ Ｐゴシック"/>
                    </a:rPr>
                    <a:t> </a:t>
                  </a: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MLF</a:t>
                  </a:r>
                  <a:r>
                    <a:rPr lang="en-US" altLang="ja-JP" sz="1800" dirty="0">
                      <a:solidFill>
                        <a:prstClr val="black"/>
                      </a:solidFill>
                      <a:latin typeface="Calibri"/>
                      <a:ea typeface="ＭＳ Ｐゴシック"/>
                    </a:rPr>
                    <a:t> </a:t>
                  </a:r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D79E1BAC-8089-1B02-95F8-5F33BF518578}"/>
                    </a:ext>
                  </a:extLst>
                </p:cNvPr>
                <p:cNvCxnSpPr/>
                <p:nvPr/>
              </p:nvCxnSpPr>
              <p:spPr>
                <a:xfrm flipV="1">
                  <a:off x="4809593" y="3707160"/>
                  <a:ext cx="216024" cy="12625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8FAAB524-AFEC-F016-44B3-AC21ECD876F0}"/>
                    </a:ext>
                  </a:extLst>
                </p:cNvPr>
                <p:cNvCxnSpPr/>
                <p:nvPr/>
              </p:nvCxnSpPr>
              <p:spPr>
                <a:xfrm>
                  <a:off x="5025617" y="3707160"/>
                  <a:ext cx="54720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3EAFEA68-B6AB-7A46-801E-35B02AA8F2F7}"/>
                    </a:ext>
                  </a:extLst>
                </p:cNvPr>
                <p:cNvSpPr txBox="1"/>
                <p:nvPr/>
              </p:nvSpPr>
              <p:spPr>
                <a:xfrm>
                  <a:off x="4886871" y="5254442"/>
                  <a:ext cx="138384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For NU </a:t>
                  </a: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experiment</a:t>
                  </a:r>
                  <a:endParaRPr lang="ja-JP" altLang="en-US" sz="2000" dirty="0">
                    <a:solidFill>
                      <a:srgbClr val="0000FF"/>
                    </a:solidFill>
                    <a:latin typeface="Calibri"/>
                    <a:ea typeface="ＭＳ Ｐゴシック"/>
                  </a:endParaRPr>
                </a:p>
              </p:txBody>
            </p: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224B4CE2-2BC8-096F-5FAE-11F22EFC3DCC}"/>
                    </a:ext>
                  </a:extLst>
                </p:cNvPr>
                <p:cNvCxnSpPr/>
                <p:nvPr/>
              </p:nvCxnSpPr>
              <p:spPr>
                <a:xfrm flipH="1" flipV="1">
                  <a:off x="5556177" y="3707161"/>
                  <a:ext cx="216000" cy="126256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F3C7DFEC-03DC-0CD2-D1C4-129FED9C0C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716379" y="2947591"/>
                  <a:ext cx="734583" cy="1677642"/>
                </a:xfrm>
                <a:prstGeom prst="line">
                  <a:avLst/>
                </a:prstGeom>
                <a:noFill/>
                <a:ln w="44450" cap="flat" cmpd="sng" algn="ctr">
                  <a:solidFill>
                    <a:srgbClr val="FF0000"/>
                  </a:solidFill>
                  <a:prstDash val="solid"/>
                  <a:tailEnd type="triangle" w="lg" len="lg"/>
                </a:ln>
                <a:effectLst/>
              </p:spPr>
            </p:cxnSp>
            <p:sp>
              <p:nvSpPr>
                <p:cNvPr id="30" name="フリーフォーム 94">
                  <a:extLst>
                    <a:ext uri="{FF2B5EF4-FFF2-40B4-BE49-F238E27FC236}">
                      <a16:creationId xmlns:a16="http://schemas.microsoft.com/office/drawing/2014/main" id="{25166D02-A21A-96B4-6D74-074707C1E366}"/>
                    </a:ext>
                  </a:extLst>
                </p:cNvPr>
                <p:cNvSpPr/>
                <p:nvPr/>
              </p:nvSpPr>
              <p:spPr>
                <a:xfrm>
                  <a:off x="2714368" y="3575222"/>
                  <a:ext cx="238897" cy="564292"/>
                </a:xfrm>
                <a:custGeom>
                  <a:avLst/>
                  <a:gdLst>
                    <a:gd name="connsiteX0" fmla="*/ 0 w 238897"/>
                    <a:gd name="connsiteY0" fmla="*/ 564292 h 564292"/>
                    <a:gd name="connsiteX1" fmla="*/ 8237 w 238897"/>
                    <a:gd name="connsiteY1" fmla="*/ 366583 h 564292"/>
                    <a:gd name="connsiteX2" fmla="*/ 32951 w 238897"/>
                    <a:gd name="connsiteY2" fmla="*/ 222421 h 564292"/>
                    <a:gd name="connsiteX3" fmla="*/ 119448 w 238897"/>
                    <a:gd name="connsiteY3" fmla="*/ 78259 h 564292"/>
                    <a:gd name="connsiteX4" fmla="*/ 238897 w 238897"/>
                    <a:gd name="connsiteY4" fmla="*/ 0 h 564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897" h="564292">
                      <a:moveTo>
                        <a:pt x="0" y="564292"/>
                      </a:moveTo>
                      <a:cubicBezTo>
                        <a:pt x="1372" y="493926"/>
                        <a:pt x="2745" y="423561"/>
                        <a:pt x="8237" y="366583"/>
                      </a:cubicBezTo>
                      <a:cubicBezTo>
                        <a:pt x="13729" y="309605"/>
                        <a:pt x="14416" y="270475"/>
                        <a:pt x="32951" y="222421"/>
                      </a:cubicBezTo>
                      <a:cubicBezTo>
                        <a:pt x="51486" y="174367"/>
                        <a:pt x="85124" y="115329"/>
                        <a:pt x="119448" y="78259"/>
                      </a:cubicBezTo>
                      <a:cubicBezTo>
                        <a:pt x="153772" y="41189"/>
                        <a:pt x="196334" y="20594"/>
                        <a:pt x="238897" y="0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9435C9ED-D3F2-A747-E23B-4841BF2BD28D}"/>
                    </a:ext>
                  </a:extLst>
                </p:cNvPr>
                <p:cNvSpPr txBox="1"/>
                <p:nvPr/>
              </p:nvSpPr>
              <p:spPr>
                <a:xfrm>
                  <a:off x="7840792" y="2239705"/>
                  <a:ext cx="1383840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For HD </a:t>
                  </a:r>
                </a:p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altLang="ja-JP" sz="2000" dirty="0">
                      <a:solidFill>
                        <a:srgbClr val="0000FF"/>
                      </a:solidFill>
                      <a:latin typeface="Calibri"/>
                      <a:ea typeface="ＭＳ Ｐゴシック"/>
                    </a:rPr>
                    <a:t>experiment</a:t>
                  </a:r>
                  <a:endParaRPr lang="ja-JP" altLang="en-US" sz="2000" dirty="0">
                    <a:solidFill>
                      <a:srgbClr val="0000FF"/>
                    </a:solidFill>
                    <a:latin typeface="Calibri"/>
                    <a:ea typeface="ＭＳ Ｐゴシック"/>
                  </a:endParaRPr>
                </a:p>
              </p:txBody>
            </p:sp>
            <p:cxnSp>
              <p:nvCxnSpPr>
                <p:cNvPr id="32" name="直線矢印コネクタ 31">
                  <a:extLst>
                    <a:ext uri="{FF2B5EF4-FFF2-40B4-BE49-F238E27FC236}">
                      <a16:creationId xmlns:a16="http://schemas.microsoft.com/office/drawing/2014/main" id="{5AF3F8AF-F3B4-E395-DF04-35E4286322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62461" y="3827759"/>
                  <a:ext cx="909891" cy="639339"/>
                </a:xfrm>
                <a:prstGeom prst="straightConnector1">
                  <a:avLst/>
                </a:prstGeom>
                <a:ln w="41275">
                  <a:solidFill>
                    <a:srgbClr val="FF0000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フリーフォーム 95">
                  <a:extLst>
                    <a:ext uri="{FF2B5EF4-FFF2-40B4-BE49-F238E27FC236}">
                      <a16:creationId xmlns:a16="http://schemas.microsoft.com/office/drawing/2014/main" id="{F14B3FC1-858E-B609-6876-E66FF6199CF2}"/>
                    </a:ext>
                  </a:extLst>
                </p:cNvPr>
                <p:cNvSpPr/>
                <p:nvPr/>
              </p:nvSpPr>
              <p:spPr>
                <a:xfrm>
                  <a:off x="3863171" y="3863276"/>
                  <a:ext cx="280109" cy="564292"/>
                </a:xfrm>
                <a:custGeom>
                  <a:avLst/>
                  <a:gdLst>
                    <a:gd name="connsiteX0" fmla="*/ 0 w 280109"/>
                    <a:gd name="connsiteY0" fmla="*/ 0 h 564292"/>
                    <a:gd name="connsiteX1" fmla="*/ 164757 w 280109"/>
                    <a:gd name="connsiteY1" fmla="*/ 131806 h 564292"/>
                    <a:gd name="connsiteX2" fmla="*/ 247135 w 280109"/>
                    <a:gd name="connsiteY2" fmla="*/ 263611 h 564292"/>
                    <a:gd name="connsiteX3" fmla="*/ 280086 w 280109"/>
                    <a:gd name="connsiteY3" fmla="*/ 407773 h 564292"/>
                    <a:gd name="connsiteX4" fmla="*/ 243016 w 280109"/>
                    <a:gd name="connsiteY4" fmla="*/ 564292 h 564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0109" h="564292">
                      <a:moveTo>
                        <a:pt x="0" y="0"/>
                      </a:moveTo>
                      <a:cubicBezTo>
                        <a:pt x="61784" y="43935"/>
                        <a:pt x="123568" y="87871"/>
                        <a:pt x="164757" y="131806"/>
                      </a:cubicBezTo>
                      <a:cubicBezTo>
                        <a:pt x="205946" y="175741"/>
                        <a:pt x="227914" y="217617"/>
                        <a:pt x="247135" y="263611"/>
                      </a:cubicBezTo>
                      <a:cubicBezTo>
                        <a:pt x="266356" y="309605"/>
                        <a:pt x="280772" y="357660"/>
                        <a:pt x="280086" y="407773"/>
                      </a:cubicBezTo>
                      <a:cubicBezTo>
                        <a:pt x="279400" y="457886"/>
                        <a:pt x="261208" y="511089"/>
                        <a:pt x="243016" y="564292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lg" len="lg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A0349411-7673-1195-CC63-23852C277CBB}"/>
                    </a:ext>
                  </a:extLst>
                </p:cNvPr>
                <p:cNvCxnSpPr/>
                <p:nvPr/>
              </p:nvCxnSpPr>
              <p:spPr>
                <a:xfrm>
                  <a:off x="2464829" y="4176737"/>
                  <a:ext cx="288000" cy="0"/>
                </a:xfrm>
                <a:prstGeom prst="line">
                  <a:avLst/>
                </a:prstGeom>
                <a:ln w="38100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CF0C16E5-5E45-F017-C52B-9E4FCBC33B8B}"/>
                    </a:ext>
                  </a:extLst>
                </p:cNvPr>
                <p:cNvSpPr txBox="1"/>
                <p:nvPr/>
              </p:nvSpPr>
              <p:spPr>
                <a:xfrm>
                  <a:off x="1162791" y="3997686"/>
                  <a:ext cx="137403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Stripping foil</a:t>
                  </a:r>
                  <a:endParaRPr kumimoji="1" lang="ja-JP" altLang="en-US" dirty="0"/>
                </a:p>
              </p:txBody>
            </p:sp>
          </p:grpSp>
          <p:sp>
            <p:nvSpPr>
              <p:cNvPr id="5" name="フリーフォーム 87">
                <a:extLst>
                  <a:ext uri="{FF2B5EF4-FFF2-40B4-BE49-F238E27FC236}">
                    <a16:creationId xmlns:a16="http://schemas.microsoft.com/office/drawing/2014/main" id="{A404D322-B241-3530-F81B-D29339C05D5F}"/>
                  </a:ext>
                </a:extLst>
              </p:cNvPr>
              <p:cNvSpPr/>
              <p:nvPr/>
            </p:nvSpPr>
            <p:spPr>
              <a:xfrm>
                <a:off x="5525041" y="1542325"/>
                <a:ext cx="1079685" cy="2676183"/>
              </a:xfrm>
              <a:custGeom>
                <a:avLst/>
                <a:gdLst>
                  <a:gd name="connsiteX0" fmla="*/ 970086 w 970086"/>
                  <a:gd name="connsiteY0" fmla="*/ 0 h 1571049"/>
                  <a:gd name="connsiteX1" fmla="*/ 687788 w 970086"/>
                  <a:gd name="connsiteY1" fmla="*/ 73642 h 1571049"/>
                  <a:gd name="connsiteX2" fmla="*/ 522092 w 970086"/>
                  <a:gd name="connsiteY2" fmla="*/ 128875 h 1571049"/>
                  <a:gd name="connsiteX3" fmla="*/ 344121 w 970086"/>
                  <a:gd name="connsiteY3" fmla="*/ 208655 h 1571049"/>
                  <a:gd name="connsiteX4" fmla="*/ 178425 w 970086"/>
                  <a:gd name="connsiteY4" fmla="*/ 331393 h 1571049"/>
                  <a:gd name="connsiteX5" fmla="*/ 43413 w 970086"/>
                  <a:gd name="connsiteY5" fmla="*/ 515500 h 1571049"/>
                  <a:gd name="connsiteX6" fmla="*/ 6591 w 970086"/>
                  <a:gd name="connsiteY6" fmla="*/ 699608 h 1571049"/>
                  <a:gd name="connsiteX7" fmla="*/ 454 w 970086"/>
                  <a:gd name="connsiteY7" fmla="*/ 932810 h 1571049"/>
                  <a:gd name="connsiteX8" fmla="*/ 454 w 970086"/>
                  <a:gd name="connsiteY8" fmla="*/ 1123055 h 1571049"/>
                  <a:gd name="connsiteX9" fmla="*/ 454 w 970086"/>
                  <a:gd name="connsiteY9" fmla="*/ 1368531 h 1571049"/>
                  <a:gd name="connsiteX10" fmla="*/ 454 w 970086"/>
                  <a:gd name="connsiteY10" fmla="*/ 1571049 h 1571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0086" h="1571049">
                    <a:moveTo>
                      <a:pt x="970086" y="0"/>
                    </a:moveTo>
                    <a:lnTo>
                      <a:pt x="687788" y="73642"/>
                    </a:lnTo>
                    <a:cubicBezTo>
                      <a:pt x="613122" y="95121"/>
                      <a:pt x="579370" y="106373"/>
                      <a:pt x="522092" y="128875"/>
                    </a:cubicBezTo>
                    <a:cubicBezTo>
                      <a:pt x="464814" y="151377"/>
                      <a:pt x="401399" y="174902"/>
                      <a:pt x="344121" y="208655"/>
                    </a:cubicBezTo>
                    <a:cubicBezTo>
                      <a:pt x="286843" y="242408"/>
                      <a:pt x="228543" y="280252"/>
                      <a:pt x="178425" y="331393"/>
                    </a:cubicBezTo>
                    <a:cubicBezTo>
                      <a:pt x="128307" y="382534"/>
                      <a:pt x="72052" y="454131"/>
                      <a:pt x="43413" y="515500"/>
                    </a:cubicBezTo>
                    <a:cubicBezTo>
                      <a:pt x="14774" y="576869"/>
                      <a:pt x="13751" y="630056"/>
                      <a:pt x="6591" y="699608"/>
                    </a:cubicBezTo>
                    <a:cubicBezTo>
                      <a:pt x="-569" y="769160"/>
                      <a:pt x="1477" y="862236"/>
                      <a:pt x="454" y="932810"/>
                    </a:cubicBezTo>
                    <a:cubicBezTo>
                      <a:pt x="-569" y="1003384"/>
                      <a:pt x="454" y="1123055"/>
                      <a:pt x="454" y="1123055"/>
                    </a:cubicBezTo>
                    <a:lnTo>
                      <a:pt x="454" y="1368531"/>
                    </a:lnTo>
                    <a:lnTo>
                      <a:pt x="454" y="1571049"/>
                    </a:lnTo>
                  </a:path>
                </a:pathLst>
              </a:custGeom>
              <a:noFill/>
              <a:ln w="38100" cap="flat" cmpd="sng" algn="ctr">
                <a:solidFill>
                  <a:srgbClr val="FF0000"/>
                </a:solidFill>
                <a:prstDash val="solid"/>
                <a:tailEnd type="triangle" w="lg" len="lg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2" name="テキスト ボックス 221">
              <a:extLst>
                <a:ext uri="{FF2B5EF4-FFF2-40B4-BE49-F238E27FC236}">
                  <a16:creationId xmlns:a16="http://schemas.microsoft.com/office/drawing/2014/main" id="{656CB87F-D777-87B8-6FAB-AA5221E38774}"/>
                </a:ext>
              </a:extLst>
            </p:cNvPr>
            <p:cNvSpPr txBox="1"/>
            <p:nvPr/>
          </p:nvSpPr>
          <p:spPr>
            <a:xfrm>
              <a:off x="1754510" y="4394302"/>
              <a:ext cx="36227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J-PARC Accelerator facility</a:t>
              </a:r>
              <a:endParaRPr kumimoji="1"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3E4BEB67-6AB0-E98F-5C92-327F895E77B7}"/>
              </a:ext>
            </a:extLst>
          </p:cNvPr>
          <p:cNvGrpSpPr/>
          <p:nvPr/>
        </p:nvGrpSpPr>
        <p:grpSpPr>
          <a:xfrm>
            <a:off x="185017" y="800468"/>
            <a:ext cx="3892531" cy="3772169"/>
            <a:chOff x="185017" y="813168"/>
            <a:chExt cx="3892531" cy="3772169"/>
          </a:xfrm>
        </p:grpSpPr>
        <p:pic>
          <p:nvPicPr>
            <p:cNvPr id="97" name="図 96">
              <a:extLst>
                <a:ext uri="{FF2B5EF4-FFF2-40B4-BE49-F238E27FC236}">
                  <a16:creationId xmlns:a16="http://schemas.microsoft.com/office/drawing/2014/main" id="{B65BAA02-0481-803B-6A89-43855D060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1548" y="813168"/>
              <a:ext cx="3816000" cy="2805306"/>
            </a:xfrm>
            <a:prstGeom prst="rect">
              <a:avLst/>
            </a:prstGeom>
          </p:spPr>
        </p:pic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36146883-471C-363C-847C-BF1400B9AD37}"/>
                </a:ext>
              </a:extLst>
            </p:cNvPr>
            <p:cNvSpPr txBox="1"/>
            <p:nvPr/>
          </p:nvSpPr>
          <p:spPr>
            <a:xfrm>
              <a:off x="185017" y="3754340"/>
              <a:ext cx="285847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J-PARC 3-GeV RCS</a:t>
              </a:r>
            </a:p>
            <a:p>
              <a:r>
                <a:rPr kumimoji="1" lang="en-US" altLang="ja-JP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power: 1 MW</a:t>
              </a:r>
              <a:endParaRPr kumimoji="1" lang="ja-JP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07192AF6-5F41-6C89-6AC2-04758FC250E0}"/>
              </a:ext>
            </a:extLst>
          </p:cNvPr>
          <p:cNvGrpSpPr/>
          <p:nvPr/>
        </p:nvGrpSpPr>
        <p:grpSpPr>
          <a:xfrm>
            <a:off x="129691" y="263389"/>
            <a:ext cx="9056687" cy="6002943"/>
            <a:chOff x="48242" y="260648"/>
            <a:chExt cx="9056687" cy="6002943"/>
          </a:xfrm>
        </p:grpSpPr>
        <p:pic>
          <p:nvPicPr>
            <p:cNvPr id="227" name="Picture 27" descr="C2_3">
              <a:extLst>
                <a:ext uri="{FF2B5EF4-FFF2-40B4-BE49-F238E27FC236}">
                  <a16:creationId xmlns:a16="http://schemas.microsoft.com/office/drawing/2014/main" id="{4728FD6E-BF30-47B6-C7C6-9076E4427C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778" r="66595"/>
            <a:stretch>
              <a:fillRect/>
            </a:stretch>
          </p:blipFill>
          <p:spPr>
            <a:xfrm rot="21480000">
              <a:off x="6787179" y="705148"/>
              <a:ext cx="2100263" cy="2227262"/>
            </a:xfrm>
            <a:prstGeom prst="rect">
              <a:avLst/>
            </a:prstGeom>
            <a:noFill/>
          </p:spPr>
        </p:pic>
        <p:sp>
          <p:nvSpPr>
            <p:cNvPr id="228" name="Text Box 48">
              <a:extLst>
                <a:ext uri="{FF2B5EF4-FFF2-40B4-BE49-F238E27FC236}">
                  <a16:creationId xmlns:a16="http://schemas.microsoft.com/office/drawing/2014/main" id="{FB7BFAA9-2410-0585-EDE6-3514697113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1680000">
              <a:off x="7603154" y="2895898"/>
              <a:ext cx="1227138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sz="1800" dirty="0">
                  <a:solidFill>
                    <a:srgbClr val="0000FF"/>
                  </a:solidFill>
                  <a:latin typeface="Calibri" pitchFamily="34" charset="0"/>
                </a:rPr>
                <a:t>Circulating </a:t>
              </a:r>
            </a:p>
            <a:p>
              <a:pPr algn="ctr"/>
              <a:r>
                <a:rPr lang="en-US" altLang="ja-JP" sz="1800" dirty="0">
                  <a:solidFill>
                    <a:srgbClr val="0000FF"/>
                  </a:solidFill>
                  <a:latin typeface="Calibri" pitchFamily="34" charset="0"/>
                </a:rPr>
                <a:t>beam</a:t>
              </a:r>
            </a:p>
          </p:txBody>
        </p:sp>
        <p:sp>
          <p:nvSpPr>
            <p:cNvPr id="229" name="Text Box 49">
              <a:extLst>
                <a:ext uri="{FF2B5EF4-FFF2-40B4-BE49-F238E27FC236}">
                  <a16:creationId xmlns:a16="http://schemas.microsoft.com/office/drawing/2014/main" id="{3715B863-5BD5-61F1-2473-75B083034C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1800000">
              <a:off x="7839692" y="1124248"/>
              <a:ext cx="1265237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sz="1800" b="1">
                  <a:solidFill>
                    <a:srgbClr val="0000FF"/>
                  </a:solidFill>
                  <a:latin typeface="Calibri" pitchFamily="34" charset="0"/>
                </a:rPr>
                <a:t>Ring </a:t>
              </a:r>
            </a:p>
            <a:p>
              <a:pPr algn="ctr"/>
              <a:r>
                <a:rPr lang="en-US" altLang="ja-JP" sz="1800" b="1">
                  <a:solidFill>
                    <a:srgbClr val="0000FF"/>
                  </a:solidFill>
                  <a:latin typeface="Calibri" pitchFamily="34" charset="0"/>
                </a:rPr>
                <a:t>Collimators</a:t>
              </a:r>
            </a:p>
          </p:txBody>
        </p:sp>
        <p:pic>
          <p:nvPicPr>
            <p:cNvPr id="230" name="図 1" descr="inj-view3.png">
              <a:extLst>
                <a:ext uri="{FF2B5EF4-FFF2-40B4-BE49-F238E27FC236}">
                  <a16:creationId xmlns:a16="http://schemas.microsoft.com/office/drawing/2014/main" id="{00CDD469-E677-C4D4-E351-213B26BC7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63" t="10841" r="64967" b="54079"/>
            <a:stretch>
              <a:fillRect/>
            </a:stretch>
          </p:blipFill>
          <p:spPr bwMode="auto">
            <a:xfrm rot="19680000">
              <a:off x="145446" y="5166717"/>
              <a:ext cx="2078545" cy="796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1" name="Oval 24">
              <a:extLst>
                <a:ext uri="{FF2B5EF4-FFF2-40B4-BE49-F238E27FC236}">
                  <a16:creationId xmlns:a16="http://schemas.microsoft.com/office/drawing/2014/main" id="{D0143F72-9EAC-7D69-9D3A-12BDE6D8DF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80000">
              <a:off x="1389171" y="5637104"/>
              <a:ext cx="549965" cy="12298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32" name="Rectangle 25">
              <a:extLst>
                <a:ext uri="{FF2B5EF4-FFF2-40B4-BE49-F238E27FC236}">
                  <a16:creationId xmlns:a16="http://schemas.microsoft.com/office/drawing/2014/main" id="{BA7DB4BA-4C6A-3D9B-EC22-2473DAA3A7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80000">
              <a:off x="2212250" y="5238590"/>
              <a:ext cx="62006" cy="1229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pic>
          <p:nvPicPr>
            <p:cNvPr id="233" name="図 1" descr="inj-view3.png">
              <a:extLst>
                <a:ext uri="{FF2B5EF4-FFF2-40B4-BE49-F238E27FC236}">
                  <a16:creationId xmlns:a16="http://schemas.microsoft.com/office/drawing/2014/main" id="{6884BF01-A38B-0ECD-A8D9-20DEF55398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72" t="35141" r="64967" b="54079"/>
            <a:stretch>
              <a:fillRect/>
            </a:stretch>
          </p:blipFill>
          <p:spPr bwMode="auto">
            <a:xfrm rot="17640000">
              <a:off x="3270514" y="4660536"/>
              <a:ext cx="157739" cy="257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4" name="Freeform 93">
              <a:extLst>
                <a:ext uri="{FF2B5EF4-FFF2-40B4-BE49-F238E27FC236}">
                  <a16:creationId xmlns:a16="http://schemas.microsoft.com/office/drawing/2014/main" id="{EA71DD94-BBA1-676B-2532-C691CA7575D0}"/>
                </a:ext>
              </a:extLst>
            </p:cNvPr>
            <p:cNvSpPr>
              <a:spLocks/>
            </p:cNvSpPr>
            <p:nvPr/>
          </p:nvSpPr>
          <p:spPr bwMode="auto">
            <a:xfrm rot="17640000">
              <a:off x="3276204" y="4761113"/>
              <a:ext cx="109026" cy="227594"/>
            </a:xfrm>
            <a:custGeom>
              <a:avLst/>
              <a:gdLst>
                <a:gd name="T0" fmla="*/ 53 w 94"/>
                <a:gd name="T1" fmla="*/ 159 h 160"/>
                <a:gd name="T2" fmla="*/ 71 w 94"/>
                <a:gd name="T3" fmla="*/ 111 h 160"/>
                <a:gd name="T4" fmla="*/ 82 w 94"/>
                <a:gd name="T5" fmla="*/ 78 h 160"/>
                <a:gd name="T6" fmla="*/ 86 w 94"/>
                <a:gd name="T7" fmla="*/ 49 h 160"/>
                <a:gd name="T8" fmla="*/ 49 w 94"/>
                <a:gd name="T9" fmla="*/ 9 h 160"/>
                <a:gd name="T10" fmla="*/ 53 w 94"/>
                <a:gd name="T11" fmla="*/ 159 h 16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4" h="160">
                  <a:moveTo>
                    <a:pt x="53" y="159"/>
                  </a:moveTo>
                  <a:cubicBezTo>
                    <a:pt x="63" y="135"/>
                    <a:pt x="48" y="126"/>
                    <a:pt x="71" y="111"/>
                  </a:cubicBezTo>
                  <a:cubicBezTo>
                    <a:pt x="73" y="98"/>
                    <a:pt x="74" y="89"/>
                    <a:pt x="82" y="78"/>
                  </a:cubicBezTo>
                  <a:cubicBezTo>
                    <a:pt x="83" y="65"/>
                    <a:pt x="84" y="60"/>
                    <a:pt x="86" y="49"/>
                  </a:cubicBezTo>
                  <a:cubicBezTo>
                    <a:pt x="85" y="0"/>
                    <a:pt x="94" y="6"/>
                    <a:pt x="49" y="9"/>
                  </a:cubicBezTo>
                  <a:cubicBezTo>
                    <a:pt x="50" y="160"/>
                    <a:pt x="0" y="159"/>
                    <a:pt x="53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" name="Freeform 94">
              <a:extLst>
                <a:ext uri="{FF2B5EF4-FFF2-40B4-BE49-F238E27FC236}">
                  <a16:creationId xmlns:a16="http://schemas.microsoft.com/office/drawing/2014/main" id="{24E3012E-8A98-AD6F-7EC9-46551A61C261}"/>
                </a:ext>
              </a:extLst>
            </p:cNvPr>
            <p:cNvSpPr>
              <a:spLocks/>
            </p:cNvSpPr>
            <p:nvPr/>
          </p:nvSpPr>
          <p:spPr bwMode="auto">
            <a:xfrm rot="17640000">
              <a:off x="3392033" y="4680264"/>
              <a:ext cx="133383" cy="146513"/>
            </a:xfrm>
            <a:custGeom>
              <a:avLst/>
              <a:gdLst>
                <a:gd name="T0" fmla="*/ 0 w 115"/>
                <a:gd name="T1" fmla="*/ 81 h 103"/>
                <a:gd name="T2" fmla="*/ 13 w 115"/>
                <a:gd name="T3" fmla="*/ 65 h 103"/>
                <a:gd name="T4" fmla="*/ 16 w 115"/>
                <a:gd name="T5" fmla="*/ 32 h 103"/>
                <a:gd name="T6" fmla="*/ 28 w 115"/>
                <a:gd name="T7" fmla="*/ 20 h 103"/>
                <a:gd name="T8" fmla="*/ 61 w 115"/>
                <a:gd name="T9" fmla="*/ 0 h 103"/>
                <a:gd name="T10" fmla="*/ 64 w 115"/>
                <a:gd name="T11" fmla="*/ 87 h 103"/>
                <a:gd name="T12" fmla="*/ 3 w 115"/>
                <a:gd name="T13" fmla="*/ 86 h 103"/>
                <a:gd name="T14" fmla="*/ 0 w 115"/>
                <a:gd name="T15" fmla="*/ 81 h 10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5" h="103">
                  <a:moveTo>
                    <a:pt x="0" y="81"/>
                  </a:moveTo>
                  <a:cubicBezTo>
                    <a:pt x="4" y="75"/>
                    <a:pt x="7" y="69"/>
                    <a:pt x="13" y="65"/>
                  </a:cubicBezTo>
                  <a:cubicBezTo>
                    <a:pt x="14" y="54"/>
                    <a:pt x="13" y="43"/>
                    <a:pt x="16" y="32"/>
                  </a:cubicBezTo>
                  <a:cubicBezTo>
                    <a:pt x="17" y="26"/>
                    <a:pt x="28" y="20"/>
                    <a:pt x="28" y="20"/>
                  </a:cubicBezTo>
                  <a:cubicBezTo>
                    <a:pt x="35" y="8"/>
                    <a:pt x="49" y="4"/>
                    <a:pt x="61" y="0"/>
                  </a:cubicBezTo>
                  <a:cubicBezTo>
                    <a:pt x="89" y="11"/>
                    <a:pt x="115" y="20"/>
                    <a:pt x="64" y="87"/>
                  </a:cubicBezTo>
                  <a:cubicBezTo>
                    <a:pt x="52" y="103"/>
                    <a:pt x="23" y="86"/>
                    <a:pt x="3" y="86"/>
                  </a:cubicBezTo>
                  <a:cubicBezTo>
                    <a:pt x="1" y="81"/>
                    <a:pt x="3" y="81"/>
                    <a:pt x="0" y="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" name="Freeform 95">
              <a:extLst>
                <a:ext uri="{FF2B5EF4-FFF2-40B4-BE49-F238E27FC236}">
                  <a16:creationId xmlns:a16="http://schemas.microsoft.com/office/drawing/2014/main" id="{5EFA8849-CBC1-6D31-67B7-BF2FF8DBBAF6}"/>
                </a:ext>
              </a:extLst>
            </p:cNvPr>
            <p:cNvSpPr>
              <a:spLocks/>
            </p:cNvSpPr>
            <p:nvPr/>
          </p:nvSpPr>
          <p:spPr bwMode="auto">
            <a:xfrm rot="17640000">
              <a:off x="3380591" y="4833312"/>
              <a:ext cx="41755" cy="108107"/>
            </a:xfrm>
            <a:custGeom>
              <a:avLst/>
              <a:gdLst>
                <a:gd name="T0" fmla="*/ 14 w 36"/>
                <a:gd name="T1" fmla="*/ 71 h 76"/>
                <a:gd name="T2" fmla="*/ 20 w 36"/>
                <a:gd name="T3" fmla="*/ 50 h 76"/>
                <a:gd name="T4" fmla="*/ 30 w 36"/>
                <a:gd name="T5" fmla="*/ 35 h 76"/>
                <a:gd name="T6" fmla="*/ 29 w 36"/>
                <a:gd name="T7" fmla="*/ 0 h 76"/>
                <a:gd name="T8" fmla="*/ 15 w 36"/>
                <a:gd name="T9" fmla="*/ 18 h 76"/>
                <a:gd name="T10" fmla="*/ 5 w 36"/>
                <a:gd name="T11" fmla="*/ 32 h 76"/>
                <a:gd name="T12" fmla="*/ 14 w 36"/>
                <a:gd name="T13" fmla="*/ 71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" h="76">
                  <a:moveTo>
                    <a:pt x="14" y="71"/>
                  </a:moveTo>
                  <a:cubicBezTo>
                    <a:pt x="15" y="64"/>
                    <a:pt x="17" y="56"/>
                    <a:pt x="20" y="50"/>
                  </a:cubicBezTo>
                  <a:cubicBezTo>
                    <a:pt x="21" y="39"/>
                    <a:pt x="22" y="41"/>
                    <a:pt x="30" y="35"/>
                  </a:cubicBezTo>
                  <a:cubicBezTo>
                    <a:pt x="31" y="23"/>
                    <a:pt x="36" y="11"/>
                    <a:pt x="29" y="0"/>
                  </a:cubicBezTo>
                  <a:cubicBezTo>
                    <a:pt x="23" y="9"/>
                    <a:pt x="26" y="17"/>
                    <a:pt x="15" y="18"/>
                  </a:cubicBezTo>
                  <a:cubicBezTo>
                    <a:pt x="9" y="22"/>
                    <a:pt x="6" y="25"/>
                    <a:pt x="5" y="32"/>
                  </a:cubicBezTo>
                  <a:cubicBezTo>
                    <a:pt x="4" y="49"/>
                    <a:pt x="0" y="76"/>
                    <a:pt x="14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pic>
          <p:nvPicPr>
            <p:cNvPr id="237" name="Picture 26" descr="C1">
              <a:extLst>
                <a:ext uri="{FF2B5EF4-FFF2-40B4-BE49-F238E27FC236}">
                  <a16:creationId xmlns:a16="http://schemas.microsoft.com/office/drawing/2014/main" id="{AD98E81E-E11A-6883-D628-61686E2F5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"/>
            <a:stretch>
              <a:fillRect/>
            </a:stretch>
          </p:blipFill>
          <p:spPr bwMode="auto">
            <a:xfrm>
              <a:off x="2011979" y="260648"/>
              <a:ext cx="6330950" cy="555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8" name="Line 28">
              <a:extLst>
                <a:ext uri="{FF2B5EF4-FFF2-40B4-BE49-F238E27FC236}">
                  <a16:creationId xmlns:a16="http://schemas.microsoft.com/office/drawing/2014/main" id="{3B2641AE-4A42-B18E-7DC4-DFDE5934CB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18749" y="5407760"/>
              <a:ext cx="1514020" cy="85583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Text Box 30">
              <a:extLst>
                <a:ext uri="{FF2B5EF4-FFF2-40B4-BE49-F238E27FC236}">
                  <a16:creationId xmlns:a16="http://schemas.microsoft.com/office/drawing/2014/main" id="{DE29C794-0101-2894-9100-81BCBDB7A0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1979" y="4724698"/>
              <a:ext cx="63658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ISEP1</a:t>
              </a:r>
            </a:p>
          </p:txBody>
        </p:sp>
        <p:sp>
          <p:nvSpPr>
            <p:cNvPr id="240" name="Text Box 31">
              <a:extLst>
                <a:ext uri="{FF2B5EF4-FFF2-40B4-BE49-F238E27FC236}">
                  <a16:creationId xmlns:a16="http://schemas.microsoft.com/office/drawing/2014/main" id="{202BAAA0-78D9-6FF0-676C-546B3D9D9E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8242" y="4508798"/>
              <a:ext cx="63658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 dirty="0">
                  <a:latin typeface="Calibri" pitchFamily="34" charset="0"/>
                </a:rPr>
                <a:t>ISEP2</a:t>
              </a:r>
            </a:p>
          </p:txBody>
        </p:sp>
        <p:sp>
          <p:nvSpPr>
            <p:cNvPr id="241" name="Text Box 32">
              <a:extLst>
                <a:ext uri="{FF2B5EF4-FFF2-40B4-BE49-F238E27FC236}">
                  <a16:creationId xmlns:a16="http://schemas.microsoft.com/office/drawing/2014/main" id="{ED341D2E-05FA-808A-F7E5-144A41F2BB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7279" y="5469236"/>
              <a:ext cx="6302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PBH1</a:t>
              </a:r>
            </a:p>
          </p:txBody>
        </p:sp>
        <p:sp>
          <p:nvSpPr>
            <p:cNvPr id="242" name="Text Box 33">
              <a:extLst>
                <a:ext uri="{FF2B5EF4-FFF2-40B4-BE49-F238E27FC236}">
                  <a16:creationId xmlns:a16="http://schemas.microsoft.com/office/drawing/2014/main" id="{80BDCAFC-ABFC-FF8C-2D90-5B5B3FF27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6692" y="5300961"/>
              <a:ext cx="6302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 dirty="0">
                  <a:latin typeface="Calibri" pitchFamily="34" charset="0"/>
                </a:rPr>
                <a:t>PBH2</a:t>
              </a:r>
            </a:p>
          </p:txBody>
        </p:sp>
        <p:sp>
          <p:nvSpPr>
            <p:cNvPr id="243" name="Text Box 34">
              <a:extLst>
                <a:ext uri="{FF2B5EF4-FFF2-40B4-BE49-F238E27FC236}">
                  <a16:creationId xmlns:a16="http://schemas.microsoft.com/office/drawing/2014/main" id="{37240299-B524-5BBA-D890-92F37643BD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2054" y="4821536"/>
              <a:ext cx="50006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QFL</a:t>
              </a:r>
            </a:p>
          </p:txBody>
        </p:sp>
        <p:sp>
          <p:nvSpPr>
            <p:cNvPr id="244" name="Text Box 35">
              <a:extLst>
                <a:ext uri="{FF2B5EF4-FFF2-40B4-BE49-F238E27FC236}">
                  <a16:creationId xmlns:a16="http://schemas.microsoft.com/office/drawing/2014/main" id="{35749A84-6CEA-9D83-E636-C12A52FF74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7654" y="4581823"/>
              <a:ext cx="49212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SB1</a:t>
              </a:r>
            </a:p>
          </p:txBody>
        </p:sp>
        <p:sp>
          <p:nvSpPr>
            <p:cNvPr id="245" name="Text Box 36">
              <a:extLst>
                <a:ext uri="{FF2B5EF4-FFF2-40B4-BE49-F238E27FC236}">
                  <a16:creationId xmlns:a16="http://schemas.microsoft.com/office/drawing/2014/main" id="{534F38AF-96D2-B470-54D1-98CDD7525B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8017" y="4365923"/>
              <a:ext cx="49212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SB2</a:t>
              </a:r>
            </a:p>
          </p:txBody>
        </p:sp>
        <p:sp>
          <p:nvSpPr>
            <p:cNvPr id="246" name="Text Box 37">
              <a:extLst>
                <a:ext uri="{FF2B5EF4-FFF2-40B4-BE49-F238E27FC236}">
                  <a16:creationId xmlns:a16="http://schemas.microsoft.com/office/drawing/2014/main" id="{0A56E018-7347-BED9-DDBF-C6A50E60A2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29817" y="4076998"/>
              <a:ext cx="49212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SB3</a:t>
              </a:r>
            </a:p>
          </p:txBody>
        </p:sp>
        <p:sp>
          <p:nvSpPr>
            <p:cNvPr id="247" name="Text Box 38">
              <a:extLst>
                <a:ext uri="{FF2B5EF4-FFF2-40B4-BE49-F238E27FC236}">
                  <a16:creationId xmlns:a16="http://schemas.microsoft.com/office/drawing/2014/main" id="{B1A511EB-BCAA-A1CB-9BCF-BE1CC4D9FB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1292" y="3884911"/>
              <a:ext cx="49212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SB4</a:t>
              </a:r>
            </a:p>
          </p:txBody>
        </p:sp>
        <p:sp>
          <p:nvSpPr>
            <p:cNvPr id="248" name="Text Box 39">
              <a:extLst>
                <a:ext uri="{FF2B5EF4-FFF2-40B4-BE49-F238E27FC236}">
                  <a16:creationId xmlns:a16="http://schemas.microsoft.com/office/drawing/2014/main" id="{C00D35CE-26EA-5E4C-9564-1FD35CEC2F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93404" y="3740448"/>
              <a:ext cx="53181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QDL</a:t>
              </a:r>
            </a:p>
          </p:txBody>
        </p:sp>
        <p:sp>
          <p:nvSpPr>
            <p:cNvPr id="249" name="Text Box 40">
              <a:extLst>
                <a:ext uri="{FF2B5EF4-FFF2-40B4-BE49-F238E27FC236}">
                  <a16:creationId xmlns:a16="http://schemas.microsoft.com/office/drawing/2014/main" id="{4D031305-7DA5-7237-4799-7926B4F6A1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3054" y="2781598"/>
              <a:ext cx="7112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DSEP1</a:t>
              </a:r>
            </a:p>
          </p:txBody>
        </p:sp>
        <p:sp>
          <p:nvSpPr>
            <p:cNvPr id="250" name="Text Box 41">
              <a:extLst>
                <a:ext uri="{FF2B5EF4-FFF2-40B4-BE49-F238E27FC236}">
                  <a16:creationId xmlns:a16="http://schemas.microsoft.com/office/drawing/2014/main" id="{9A925A54-38B7-25C4-C041-A294B73D09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8954" y="2349798"/>
              <a:ext cx="7112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DSEP2</a:t>
              </a:r>
            </a:p>
          </p:txBody>
        </p:sp>
        <p:sp>
          <p:nvSpPr>
            <p:cNvPr id="251" name="Text Box 42">
              <a:extLst>
                <a:ext uri="{FF2B5EF4-FFF2-40B4-BE49-F238E27FC236}">
                  <a16:creationId xmlns:a16="http://schemas.microsoft.com/office/drawing/2014/main" id="{51C9299D-D5A0-03C2-9E26-84011A3DAE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1029" y="2133898"/>
              <a:ext cx="91598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DUMP-Q</a:t>
              </a:r>
            </a:p>
          </p:txBody>
        </p:sp>
        <p:sp>
          <p:nvSpPr>
            <p:cNvPr id="252" name="Text Box 45">
              <a:extLst>
                <a:ext uri="{FF2B5EF4-FFF2-40B4-BE49-F238E27FC236}">
                  <a16:creationId xmlns:a16="http://schemas.microsoft.com/office/drawing/2014/main" id="{C61FF3CE-4681-0B06-8C5C-FAE73DD52A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77742" y="2587923"/>
              <a:ext cx="587375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QFM</a:t>
              </a:r>
            </a:p>
          </p:txBody>
        </p:sp>
        <p:sp>
          <p:nvSpPr>
            <p:cNvPr id="253" name="Text Box 46">
              <a:extLst>
                <a:ext uri="{FF2B5EF4-FFF2-40B4-BE49-F238E27FC236}">
                  <a16:creationId xmlns:a16="http://schemas.microsoft.com/office/drawing/2014/main" id="{6CFB24A8-DA34-3556-7F1A-CBBA1D709A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06117" y="333673"/>
              <a:ext cx="982961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sz="1600" b="1" dirty="0">
                  <a:solidFill>
                    <a:srgbClr val="FF0000"/>
                  </a:solidFill>
                  <a:latin typeface="Calibri" pitchFamily="34" charset="0"/>
                </a:rPr>
                <a:t>H0 Dump</a:t>
              </a:r>
            </a:p>
            <a:p>
              <a:pPr algn="ctr"/>
              <a:r>
                <a:rPr lang="en-US" altLang="ja-JP" sz="1600" b="1" dirty="0">
                  <a:solidFill>
                    <a:srgbClr val="FF0000"/>
                  </a:solidFill>
                  <a:latin typeface="Calibri" pitchFamily="34" charset="0"/>
                </a:rPr>
                <a:t>(4kW)</a:t>
              </a:r>
            </a:p>
          </p:txBody>
        </p:sp>
        <p:sp>
          <p:nvSpPr>
            <p:cNvPr id="254" name="Line 47">
              <a:extLst>
                <a:ext uri="{FF2B5EF4-FFF2-40B4-BE49-F238E27FC236}">
                  <a16:creationId xmlns:a16="http://schemas.microsoft.com/office/drawing/2014/main" id="{06D17123-79B1-2A63-F26A-302760F781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90404" y="2492673"/>
              <a:ext cx="1511300" cy="9366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5" name="Line 50">
              <a:extLst>
                <a:ext uri="{FF2B5EF4-FFF2-40B4-BE49-F238E27FC236}">
                  <a16:creationId xmlns:a16="http://schemas.microsoft.com/office/drawing/2014/main" id="{38DE9DC6-2E92-E58E-77B0-EFECB43A5E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6454" y="3284836"/>
              <a:ext cx="1071562" cy="5762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" name="Text Box 51">
              <a:extLst>
                <a:ext uri="{FF2B5EF4-FFF2-40B4-BE49-F238E27FC236}">
                  <a16:creationId xmlns:a16="http://schemas.microsoft.com/office/drawing/2014/main" id="{6B3B6A75-160A-C91A-C391-9DBFB25C0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0042" y="2976861"/>
              <a:ext cx="8032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800" b="1">
                  <a:solidFill>
                    <a:srgbClr val="FF0000"/>
                  </a:solidFill>
                  <a:latin typeface="Calibri" pitchFamily="34" charset="0"/>
                </a:rPr>
                <a:t>1</a:t>
              </a:r>
              <a:r>
                <a:rPr lang="en-US" altLang="ja-JP" sz="1800" b="1" baseline="30000">
                  <a:solidFill>
                    <a:srgbClr val="FF0000"/>
                  </a:solidFill>
                  <a:latin typeface="Calibri" pitchFamily="34" charset="0"/>
                </a:rPr>
                <a:t>st</a:t>
              </a:r>
              <a:r>
                <a:rPr lang="en-US" altLang="ja-JP" sz="1800" b="1">
                  <a:solidFill>
                    <a:srgbClr val="FF0000"/>
                  </a:solidFill>
                  <a:latin typeface="Calibri" pitchFamily="34" charset="0"/>
                </a:rPr>
                <a:t> Foil</a:t>
              </a:r>
            </a:p>
          </p:txBody>
        </p:sp>
        <p:sp>
          <p:nvSpPr>
            <p:cNvPr id="257" name="Line 52">
              <a:extLst>
                <a:ext uri="{FF2B5EF4-FFF2-40B4-BE49-F238E27FC236}">
                  <a16:creationId xmlns:a16="http://schemas.microsoft.com/office/drawing/2014/main" id="{DDDA6CD8-C8AA-7832-1980-86F6584171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86942" y="3181648"/>
              <a:ext cx="576262" cy="3190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8" name="Line 53">
              <a:extLst>
                <a:ext uri="{FF2B5EF4-FFF2-40B4-BE49-F238E27FC236}">
                  <a16:creationId xmlns:a16="http://schemas.microsoft.com/office/drawing/2014/main" id="{B49A1F04-DBF3-8A5B-D898-F730F8C28D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4154" y="2997498"/>
              <a:ext cx="1073150" cy="5762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9" name="Text Box 54">
              <a:extLst>
                <a:ext uri="{FF2B5EF4-FFF2-40B4-BE49-F238E27FC236}">
                  <a16:creationId xmlns:a16="http://schemas.microsoft.com/office/drawing/2014/main" id="{0927DDC0-D4C6-5A56-9975-3A1E541D84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6417" y="2924473"/>
              <a:ext cx="7493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solidFill>
                    <a:srgbClr val="FF0000"/>
                  </a:solidFill>
                  <a:latin typeface="Calibri" pitchFamily="34" charset="0"/>
                </a:rPr>
                <a:t>3</a:t>
              </a:r>
              <a:r>
                <a:rPr lang="en-US" altLang="ja-JP" sz="1600" baseline="30000">
                  <a:solidFill>
                    <a:srgbClr val="FF0000"/>
                  </a:solidFill>
                  <a:latin typeface="Calibri" pitchFamily="34" charset="0"/>
                </a:rPr>
                <a:t>rd</a:t>
              </a:r>
              <a:r>
                <a:rPr lang="en-US" altLang="ja-JP" sz="1600">
                  <a:solidFill>
                    <a:srgbClr val="FF0000"/>
                  </a:solidFill>
                  <a:latin typeface="Calibri" pitchFamily="34" charset="0"/>
                </a:rPr>
                <a:t> Foil</a:t>
              </a:r>
            </a:p>
          </p:txBody>
        </p:sp>
        <p:sp>
          <p:nvSpPr>
            <p:cNvPr id="260" name="Text Box 55">
              <a:extLst>
                <a:ext uri="{FF2B5EF4-FFF2-40B4-BE49-F238E27FC236}">
                  <a16:creationId xmlns:a16="http://schemas.microsoft.com/office/drawing/2014/main" id="{5D5BDD59-8333-5674-663C-8CF393CA5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59817" y="2735561"/>
              <a:ext cx="773112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solidFill>
                    <a:srgbClr val="FF0000"/>
                  </a:solidFill>
                  <a:latin typeface="Calibri" pitchFamily="34" charset="0"/>
                </a:rPr>
                <a:t>2</a:t>
              </a:r>
              <a:r>
                <a:rPr lang="en-US" altLang="ja-JP" sz="1600" baseline="30000">
                  <a:solidFill>
                    <a:srgbClr val="FF0000"/>
                  </a:solidFill>
                  <a:latin typeface="Calibri" pitchFamily="34" charset="0"/>
                </a:rPr>
                <a:t>nd</a:t>
              </a:r>
              <a:r>
                <a:rPr lang="en-US" altLang="ja-JP" sz="1600">
                  <a:solidFill>
                    <a:srgbClr val="FF0000"/>
                  </a:solidFill>
                  <a:latin typeface="Calibri" pitchFamily="34" charset="0"/>
                </a:rPr>
                <a:t> Foil</a:t>
              </a:r>
            </a:p>
          </p:txBody>
        </p:sp>
        <p:sp>
          <p:nvSpPr>
            <p:cNvPr id="261" name="Text Box 56">
              <a:extLst>
                <a:ext uri="{FF2B5EF4-FFF2-40B4-BE49-F238E27FC236}">
                  <a16:creationId xmlns:a16="http://schemas.microsoft.com/office/drawing/2014/main" id="{901FCE17-88B3-E158-2F16-77C6322204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0167" y="3164186"/>
              <a:ext cx="6302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PBH3</a:t>
              </a:r>
            </a:p>
          </p:txBody>
        </p:sp>
        <p:sp>
          <p:nvSpPr>
            <p:cNvPr id="262" name="Text Box 57">
              <a:extLst>
                <a:ext uri="{FF2B5EF4-FFF2-40B4-BE49-F238E27FC236}">
                  <a16:creationId xmlns:a16="http://schemas.microsoft.com/office/drawing/2014/main" id="{B820A36F-0549-A009-39EF-129A70B3A3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01479" y="3021311"/>
              <a:ext cx="630237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>
                  <a:latin typeface="Calibri" pitchFamily="34" charset="0"/>
                </a:rPr>
                <a:t>PBH4</a:t>
              </a:r>
            </a:p>
          </p:txBody>
        </p:sp>
        <p:sp>
          <p:nvSpPr>
            <p:cNvPr id="263" name="Line 58">
              <a:extLst>
                <a:ext uri="{FF2B5EF4-FFF2-40B4-BE49-F238E27FC236}">
                  <a16:creationId xmlns:a16="http://schemas.microsoft.com/office/drawing/2014/main" id="{C64D62CE-F19B-EB25-6E26-D519D17306B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240000" flipV="1">
              <a:off x="5453679" y="719436"/>
              <a:ext cx="1225550" cy="142875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Text Box 59">
              <a:extLst>
                <a:ext uri="{FF2B5EF4-FFF2-40B4-BE49-F238E27FC236}">
                  <a16:creationId xmlns:a16="http://schemas.microsoft.com/office/drawing/2014/main" id="{C8331100-2CA6-36EA-46D3-E1B902D0AB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8300000">
              <a:off x="4820267" y="1092498"/>
              <a:ext cx="1733550" cy="461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b="1" dirty="0">
                  <a:solidFill>
                    <a:srgbClr val="0000CC"/>
                  </a:solidFill>
                  <a:latin typeface="Calibri" pitchFamily="34" charset="0"/>
                </a:rPr>
                <a:t>waste beam</a:t>
              </a:r>
            </a:p>
          </p:txBody>
        </p:sp>
        <p:sp>
          <p:nvSpPr>
            <p:cNvPr id="265" name="Text Box 60">
              <a:extLst>
                <a:ext uri="{FF2B5EF4-FFF2-40B4-BE49-F238E27FC236}">
                  <a16:creationId xmlns:a16="http://schemas.microsoft.com/office/drawing/2014/main" id="{C8C8F7E5-5F21-A318-898D-E529AC96E7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10529" y="3524548"/>
              <a:ext cx="8302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400">
                  <a:latin typeface="Calibri" pitchFamily="34" charset="0"/>
                </a:rPr>
                <a:t>MWPM3</a:t>
              </a:r>
            </a:p>
          </p:txBody>
        </p:sp>
        <p:sp>
          <p:nvSpPr>
            <p:cNvPr id="266" name="Line 61">
              <a:extLst>
                <a:ext uri="{FF2B5EF4-FFF2-40B4-BE49-F238E27FC236}">
                  <a16:creationId xmlns:a16="http://schemas.microsoft.com/office/drawing/2014/main" id="{8F24E550-164C-8E31-6C3D-7128220E8B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9329" y="3789661"/>
              <a:ext cx="649287" cy="360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" name="Line 62">
              <a:extLst>
                <a:ext uri="{FF2B5EF4-FFF2-40B4-BE49-F238E27FC236}">
                  <a16:creationId xmlns:a16="http://schemas.microsoft.com/office/drawing/2014/main" id="{DB5AD7AC-EA47-470E-3D7A-51D0B51B5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9692" y="3500736"/>
              <a:ext cx="649287" cy="360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Text Box 63">
              <a:extLst>
                <a:ext uri="{FF2B5EF4-FFF2-40B4-BE49-F238E27FC236}">
                  <a16:creationId xmlns:a16="http://schemas.microsoft.com/office/drawing/2014/main" id="{531C1A48-66E7-490B-1802-976E1321D2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329" y="3261023"/>
              <a:ext cx="8302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400">
                  <a:latin typeface="Calibri" pitchFamily="34" charset="0"/>
                </a:rPr>
                <a:t>MWPM4</a:t>
              </a:r>
            </a:p>
          </p:txBody>
        </p:sp>
        <p:sp>
          <p:nvSpPr>
            <p:cNvPr id="269" name="Line 64">
              <a:extLst>
                <a:ext uri="{FF2B5EF4-FFF2-40B4-BE49-F238E27FC236}">
                  <a16:creationId xmlns:a16="http://schemas.microsoft.com/office/drawing/2014/main" id="{C7948F72-3B77-C85C-C65C-F325841433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32929" y="3429298"/>
              <a:ext cx="649287" cy="360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0" name="Text Box 65">
              <a:extLst>
                <a:ext uri="{FF2B5EF4-FFF2-40B4-BE49-F238E27FC236}">
                  <a16:creationId xmlns:a16="http://schemas.microsoft.com/office/drawing/2014/main" id="{19AA363B-9B1B-9CB6-E2CF-0BFDFC38B2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5229" y="3092748"/>
              <a:ext cx="8302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400">
                  <a:latin typeface="Calibri" pitchFamily="34" charset="0"/>
                </a:rPr>
                <a:t>MWPM5</a:t>
              </a:r>
            </a:p>
          </p:txBody>
        </p:sp>
        <p:sp>
          <p:nvSpPr>
            <p:cNvPr id="271" name="Text Box 66">
              <a:extLst>
                <a:ext uri="{FF2B5EF4-FFF2-40B4-BE49-F238E27FC236}">
                  <a16:creationId xmlns:a16="http://schemas.microsoft.com/office/drawing/2014/main" id="{4D14A02D-C8A4-0ABE-6E4F-837C93489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66317" y="2372023"/>
              <a:ext cx="8302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400">
                  <a:latin typeface="Calibri" pitchFamily="34" charset="0"/>
                </a:rPr>
                <a:t>MWPM6</a:t>
              </a:r>
            </a:p>
          </p:txBody>
        </p:sp>
        <p:sp>
          <p:nvSpPr>
            <p:cNvPr id="272" name="Line 67">
              <a:extLst>
                <a:ext uri="{FF2B5EF4-FFF2-40B4-BE49-F238E27FC236}">
                  <a16:creationId xmlns:a16="http://schemas.microsoft.com/office/drawing/2014/main" id="{E65AC3B1-AE29-B883-EB1F-1E57333D16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14017" y="2637136"/>
              <a:ext cx="792162" cy="360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Line 70">
              <a:extLst>
                <a:ext uri="{FF2B5EF4-FFF2-40B4-BE49-F238E27FC236}">
                  <a16:creationId xmlns:a16="http://schemas.microsoft.com/office/drawing/2014/main" id="{65E77956-D224-CBD6-FA00-A105D63E18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93067" y="4437361"/>
              <a:ext cx="434975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" name="Text Box 71">
              <a:extLst>
                <a:ext uri="{FF2B5EF4-FFF2-40B4-BE49-F238E27FC236}">
                  <a16:creationId xmlns:a16="http://schemas.microsoft.com/office/drawing/2014/main" id="{92182B74-5A05-6BAB-E729-660A5BD452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1267" y="4221461"/>
              <a:ext cx="8302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400">
                  <a:latin typeface="Calibri" pitchFamily="34" charset="0"/>
                </a:rPr>
                <a:t>MWPM2</a:t>
              </a:r>
            </a:p>
          </p:txBody>
        </p:sp>
        <p:sp>
          <p:nvSpPr>
            <p:cNvPr id="277" name="Text Box 74">
              <a:extLst>
                <a:ext uri="{FF2B5EF4-FFF2-40B4-BE49-F238E27FC236}">
                  <a16:creationId xmlns:a16="http://schemas.microsoft.com/office/drawing/2014/main" id="{8FF0A9E6-E153-96D9-51D0-3173A7B1F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703699">
              <a:off x="397561" y="5737494"/>
              <a:ext cx="11015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ja-JP" sz="2000" b="1" dirty="0">
                  <a:latin typeface="Calibri" pitchFamily="34" charset="0"/>
                </a:rPr>
                <a:t>H</a:t>
              </a:r>
              <a:r>
                <a:rPr lang="en-US" altLang="ja-JP" sz="2000" b="1" baseline="30000" dirty="0">
                  <a:latin typeface="Symbol" pitchFamily="18" charset="2"/>
                </a:rPr>
                <a:t>-</a:t>
              </a:r>
              <a:r>
                <a:rPr lang="en-US" altLang="ja-JP" sz="2000" b="1" dirty="0">
                  <a:latin typeface="Calibri" pitchFamily="34" charset="0"/>
                </a:rPr>
                <a:t> beam</a:t>
              </a:r>
            </a:p>
          </p:txBody>
        </p:sp>
        <p:sp>
          <p:nvSpPr>
            <p:cNvPr id="278" name="Line 75">
              <a:extLst>
                <a:ext uri="{FF2B5EF4-FFF2-40B4-BE49-F238E27FC236}">
                  <a16:creationId xmlns:a16="http://schemas.microsoft.com/office/drawing/2014/main" id="{B338903D-5D17-FCE2-B9F4-A235B1EBC4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7933" y="5651443"/>
              <a:ext cx="1368425" cy="360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" name="Text Box 77">
              <a:extLst>
                <a:ext uri="{FF2B5EF4-FFF2-40B4-BE49-F238E27FC236}">
                  <a16:creationId xmlns:a16="http://schemas.microsoft.com/office/drawing/2014/main" id="{3EB0613A-1512-09D3-7E56-95FED6FAA4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42" y="4653261"/>
              <a:ext cx="184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endParaRPr lang="en-US" altLang="ja-JP"/>
            </a:p>
          </p:txBody>
        </p:sp>
        <p:sp>
          <p:nvSpPr>
            <p:cNvPr id="280" name="Text Box 102">
              <a:extLst>
                <a:ext uri="{FF2B5EF4-FFF2-40B4-BE49-F238E27FC236}">
                  <a16:creationId xmlns:a16="http://schemas.microsoft.com/office/drawing/2014/main" id="{7569F58B-A6D0-FB39-C0D9-12152775A6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8020" y="5350076"/>
              <a:ext cx="620712" cy="33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 dirty="0">
                  <a:latin typeface="Calibri" pitchFamily="34" charset="0"/>
                </a:rPr>
                <a:t>PBV1</a:t>
              </a:r>
            </a:p>
          </p:txBody>
        </p:sp>
        <p:sp>
          <p:nvSpPr>
            <p:cNvPr id="281" name="Text Box 103">
              <a:extLst>
                <a:ext uri="{FF2B5EF4-FFF2-40B4-BE49-F238E27FC236}">
                  <a16:creationId xmlns:a16="http://schemas.microsoft.com/office/drawing/2014/main" id="{7E148793-EB75-DFF4-0124-18701040BA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6876" y="5175663"/>
              <a:ext cx="620712" cy="33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r>
                <a:rPr lang="en-US" altLang="ja-JP" sz="1600" dirty="0">
                  <a:latin typeface="Calibri" pitchFamily="34" charset="0"/>
                </a:rPr>
                <a:t>PBV2</a:t>
              </a:r>
            </a:p>
          </p:txBody>
        </p:sp>
        <p:sp>
          <p:nvSpPr>
            <p:cNvPr id="285" name="Oval 108">
              <a:extLst>
                <a:ext uri="{FF2B5EF4-FFF2-40B4-BE49-F238E27FC236}">
                  <a16:creationId xmlns:a16="http://schemas.microsoft.com/office/drawing/2014/main" id="{C7A16C33-68C9-5A6E-E72E-F078DCE6B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0042" y="2903836"/>
              <a:ext cx="792162" cy="530225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86" name="テキスト ボックス 285">
              <a:extLst>
                <a:ext uri="{FF2B5EF4-FFF2-40B4-BE49-F238E27FC236}">
                  <a16:creationId xmlns:a16="http://schemas.microsoft.com/office/drawing/2014/main" id="{DA043994-D70E-50A9-E934-44E727F6B3B4}"/>
                </a:ext>
              </a:extLst>
            </p:cNvPr>
            <p:cNvSpPr txBox="1"/>
            <p:nvPr/>
          </p:nvSpPr>
          <p:spPr>
            <a:xfrm>
              <a:off x="1788141" y="4956572"/>
              <a:ext cx="6354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Calibri" panose="020F0502020204030204" pitchFamily="34" charset="0"/>
                </a:rPr>
                <a:t>PSTR1</a:t>
              </a:r>
              <a:endParaRPr kumimoji="1" lang="ja-JP" altLang="en-US" sz="1400" dirty="0">
                <a:latin typeface="Calibri" panose="020F0502020204030204" pitchFamily="34" charset="0"/>
              </a:endParaRPr>
            </a:p>
          </p:txBody>
        </p:sp>
        <p:sp>
          <p:nvSpPr>
            <p:cNvPr id="287" name="テキスト ボックス 286">
              <a:extLst>
                <a:ext uri="{FF2B5EF4-FFF2-40B4-BE49-F238E27FC236}">
                  <a16:creationId xmlns:a16="http://schemas.microsoft.com/office/drawing/2014/main" id="{2D56566D-F6FA-9B54-319B-366D55F18FDB}"/>
                </a:ext>
              </a:extLst>
            </p:cNvPr>
            <p:cNvSpPr txBox="1"/>
            <p:nvPr/>
          </p:nvSpPr>
          <p:spPr>
            <a:xfrm>
              <a:off x="2556095" y="4750098"/>
              <a:ext cx="6354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latin typeface="Calibri" panose="020F0502020204030204" pitchFamily="34" charset="0"/>
                </a:rPr>
                <a:t>PSTR2</a:t>
              </a:r>
              <a:endParaRPr kumimoji="1" lang="ja-JP" altLang="en-US" sz="1400" dirty="0">
                <a:latin typeface="Calibri" panose="020F0502020204030204" pitchFamily="34" charset="0"/>
              </a:endParaRPr>
            </a:p>
          </p:txBody>
        </p:sp>
      </p:grp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5FD1225E-85DE-3DEA-DC95-2D65003C7A77}"/>
              </a:ext>
            </a:extLst>
          </p:cNvPr>
          <p:cNvSpPr txBox="1"/>
          <p:nvPr/>
        </p:nvSpPr>
        <p:spPr>
          <a:xfrm>
            <a:off x="5298365" y="4477503"/>
            <a:ext cx="3745705" cy="22467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u="sng" dirty="0"/>
              <a:t>H</a:t>
            </a:r>
            <a:r>
              <a:rPr kumimoji="1" lang="en-US" altLang="ja-JP" b="1" u="sng" baseline="30000" dirty="0"/>
              <a:t>-</a:t>
            </a:r>
            <a:r>
              <a:rPr kumimoji="1" lang="en-US" altLang="ja-JP" b="1" u="sng" dirty="0"/>
              <a:t> beam energy: 0.4 GeV</a:t>
            </a:r>
          </a:p>
          <a:p>
            <a:r>
              <a:rPr kumimoji="1" lang="ja-JP" altLang="en-US" sz="1400" dirty="0"/>
              <a:t>◆</a:t>
            </a:r>
            <a:r>
              <a:rPr kumimoji="1" lang="ja-JP" altLang="en-US" dirty="0"/>
              <a:t> </a:t>
            </a:r>
            <a:r>
              <a:rPr kumimoji="1" lang="en-US" altLang="ja-JP" dirty="0"/>
              <a:t>Stripping foil thickness: 333 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g/cm</a:t>
            </a:r>
            <a:r>
              <a:rPr kumimoji="1" lang="en-US" altLang="ja-JP" baseline="30000" dirty="0"/>
              <a:t>2</a:t>
            </a:r>
          </a:p>
          <a:p>
            <a:r>
              <a:rPr kumimoji="1" lang="ja-JP" altLang="en-US" sz="1400" dirty="0">
                <a:solidFill>
                  <a:srgbClr val="FF0000"/>
                </a:solidFill>
              </a:rPr>
              <a:t>◆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Stripping efficiency (p) : 99.7%</a:t>
            </a:r>
          </a:p>
          <a:p>
            <a:r>
              <a:rPr kumimoji="1" lang="en-US" altLang="ja-JP" dirty="0"/>
              <a:t>Partially stripping H</a:t>
            </a:r>
            <a:r>
              <a:rPr kumimoji="1" lang="en-US" altLang="ja-JP" baseline="30000" dirty="0"/>
              <a:t>0</a:t>
            </a:r>
            <a:r>
              <a:rPr kumimoji="1" lang="en-US" altLang="ja-JP" dirty="0"/>
              <a:t> : 0.3% (0.4 kW)</a:t>
            </a:r>
          </a:p>
          <a:p>
            <a:r>
              <a:rPr kumimoji="1" lang="en-US" altLang="ja-JP" dirty="0"/>
              <a:t>Unstripped H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: 1E-5%</a:t>
            </a:r>
          </a:p>
          <a:p>
            <a:endParaRPr kumimoji="1" lang="en-US" altLang="ja-JP" sz="400" dirty="0"/>
          </a:p>
          <a:p>
            <a:endParaRPr kumimoji="1" lang="en-US" altLang="ja-JP" sz="400" dirty="0"/>
          </a:p>
          <a:p>
            <a:r>
              <a:rPr kumimoji="1" lang="en-US" altLang="ja-JP" sz="1400" dirty="0"/>
              <a:t>SB 1~4 : Chicane bump</a:t>
            </a:r>
          </a:p>
          <a:p>
            <a:r>
              <a:rPr kumimoji="1" lang="en-US" altLang="ja-JP" sz="1400" dirty="0"/>
              <a:t>PBH1~4 : Hori. painting bump</a:t>
            </a:r>
          </a:p>
          <a:p>
            <a:r>
              <a:rPr kumimoji="1" lang="en-US" altLang="ja-JP" sz="1400" dirty="0"/>
              <a:t>PBV1~2 : Vert. painting bump</a:t>
            </a:r>
            <a:endParaRPr kumimoji="1" lang="ja-JP" altLang="en-US" sz="1400" dirty="0"/>
          </a:p>
        </p:txBody>
      </p: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9D97EEFC-530A-E536-7BA2-4DD412594822}"/>
              </a:ext>
            </a:extLst>
          </p:cNvPr>
          <p:cNvSpPr txBox="1"/>
          <p:nvPr/>
        </p:nvSpPr>
        <p:spPr>
          <a:xfrm>
            <a:off x="1495638" y="117421"/>
            <a:ext cx="5517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H</a:t>
            </a:r>
            <a:r>
              <a:rPr kumimoji="1" lang="en-US" altLang="ja-JP" sz="2800" b="1" i="1" baseline="30000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stripping injection at J-PARC</a:t>
            </a:r>
          </a:p>
        </p:txBody>
      </p:sp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696173B4-7BBC-A4C3-84D8-C56E2130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1050" y="6457151"/>
            <a:ext cx="2057400" cy="365125"/>
          </a:xfrm>
        </p:spPr>
        <p:txBody>
          <a:bodyPr/>
          <a:lstStyle/>
          <a:p>
            <a:r>
              <a:rPr kumimoji="1" lang="en-US" altLang="ja-JP" dirty="0"/>
              <a:t>P.K. Saha</a:t>
            </a:r>
            <a:endParaRPr kumimoji="1"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A77D14FA-8871-1CA1-7E67-86611A4BD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97150" y="64499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856FC9DE-4BD7-A183-6A2D-4524D21CA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43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582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BC4473-28AE-19C7-8546-BA7A6922FB09}"/>
              </a:ext>
            </a:extLst>
          </p:cNvPr>
          <p:cNvSpPr txBox="1"/>
          <p:nvPr/>
        </p:nvSpPr>
        <p:spPr>
          <a:xfrm>
            <a:off x="222709" y="119345"/>
            <a:ext cx="8969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J-PARC H</a:t>
            </a:r>
            <a:r>
              <a:rPr kumimoji="1" lang="en-US" altLang="ja-JP" sz="2800" b="1" i="1" baseline="30000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-</a:t>
            </a:r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stripping issues at high-intensity operation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07AC4DF-0B1D-D3EE-F2B0-7DD73133728E}"/>
              </a:ext>
            </a:extLst>
          </p:cNvPr>
          <p:cNvSpPr txBox="1"/>
          <p:nvPr/>
        </p:nvSpPr>
        <p:spPr>
          <a:xfrm>
            <a:off x="504649" y="673763"/>
            <a:ext cx="8470909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1600" b="1" dirty="0"/>
              <a:t>•  </a:t>
            </a:r>
            <a:r>
              <a:rPr kumimoji="1" lang="en-US" altLang="ja-JP" sz="1600" dirty="0">
                <a:solidFill>
                  <a:srgbClr val="FF0000"/>
                </a:solidFill>
              </a:rPr>
              <a:t>Unstripped H</a:t>
            </a:r>
            <a:r>
              <a:rPr kumimoji="1" lang="en-US" altLang="ja-JP" sz="1600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-</a:t>
            </a:r>
            <a:r>
              <a:rPr kumimoji="1" lang="en-US" altLang="ja-JP" sz="1600" dirty="0">
                <a:solidFill>
                  <a:srgbClr val="FF0000"/>
                </a:solidFill>
              </a:rPr>
              <a:t> (Controlled)</a:t>
            </a:r>
          </a:p>
          <a:p>
            <a:r>
              <a:rPr kumimoji="1" lang="en-US" altLang="ja-JP" sz="1600" dirty="0"/>
              <a:t>Determine by the foil thickness and those missing the foil.</a:t>
            </a:r>
            <a:endParaRPr kumimoji="1" lang="en-US" altLang="ja-JP" sz="1600" baseline="30000" dirty="0"/>
          </a:p>
          <a:p>
            <a:r>
              <a:rPr kumimoji="1" lang="en-US" altLang="ja-JP" sz="1600" dirty="0"/>
              <a:t>Initially negligible (1E-5%), but problems when a foil degradation occurs and using a </a:t>
            </a:r>
          </a:p>
          <a:p>
            <a:r>
              <a:rPr kumimoji="1" lang="en-US" altLang="ja-JP" sz="1600" dirty="0"/>
              <a:t>smaller size foil. Operational limit from the waste beam dump temperature.</a:t>
            </a:r>
          </a:p>
          <a:p>
            <a:endParaRPr kumimoji="1" lang="en-US" altLang="ja-JP" sz="400" dirty="0"/>
          </a:p>
          <a:p>
            <a:r>
              <a:rPr kumimoji="1" lang="en-US" altLang="ja-JP" sz="1600" b="1" dirty="0"/>
              <a:t>•</a:t>
            </a:r>
            <a:r>
              <a:rPr kumimoji="1" lang="en-US" altLang="ja-JP" sz="1600" dirty="0"/>
              <a:t> </a:t>
            </a:r>
            <a:r>
              <a:rPr kumimoji="1" lang="ja-JP" altLang="en-US" sz="1600" dirty="0">
                <a:solidFill>
                  <a:srgbClr val="FF0000"/>
                </a:solidFill>
              </a:rPr>
              <a:t> </a:t>
            </a:r>
            <a:r>
              <a:rPr kumimoji="1" lang="en-US" altLang="ja-JP" sz="1600" dirty="0">
                <a:solidFill>
                  <a:srgbClr val="FF0000"/>
                </a:solidFill>
              </a:rPr>
              <a:t>Partially stripped H</a:t>
            </a:r>
            <a:r>
              <a:rPr kumimoji="1" lang="en-US" altLang="ja-JP" sz="1600" baseline="30000" dirty="0">
                <a:solidFill>
                  <a:srgbClr val="FF0000"/>
                </a:solidFill>
              </a:rPr>
              <a:t>0</a:t>
            </a:r>
            <a:r>
              <a:rPr kumimoji="1" lang="en-US" altLang="ja-JP" sz="1600" dirty="0">
                <a:solidFill>
                  <a:srgbClr val="FF0000"/>
                </a:solidFill>
              </a:rPr>
              <a:t> and their excited states (H</a:t>
            </a:r>
            <a:r>
              <a:rPr kumimoji="1" lang="en-US" altLang="ja-JP" sz="1600" baseline="30000" dirty="0">
                <a:solidFill>
                  <a:srgbClr val="FF0000"/>
                </a:solidFill>
              </a:rPr>
              <a:t>0*</a:t>
            </a:r>
            <a:r>
              <a:rPr kumimoji="1" lang="en-US" altLang="ja-JP" sz="1600" dirty="0">
                <a:solidFill>
                  <a:srgbClr val="FF0000"/>
                </a:solidFill>
              </a:rPr>
              <a:t>) losses (Partially uncontrolled):</a:t>
            </a:r>
          </a:p>
          <a:p>
            <a:r>
              <a:rPr kumimoji="1" lang="en-US" altLang="ja-JP" sz="1600" dirty="0"/>
              <a:t>H</a:t>
            </a:r>
            <a:r>
              <a:rPr kumimoji="1" lang="en-US" altLang="ja-JP" sz="1600" baseline="30000" dirty="0"/>
              <a:t>0</a:t>
            </a:r>
            <a:r>
              <a:rPr kumimoji="1" lang="en-US" altLang="ja-JP" sz="1600" dirty="0"/>
              <a:t> yield depends on the foil thickness. H</a:t>
            </a:r>
            <a:r>
              <a:rPr kumimoji="1" lang="en-US" altLang="ja-JP" sz="1600" baseline="30000" dirty="0"/>
              <a:t>0* </a:t>
            </a:r>
            <a:r>
              <a:rPr kumimoji="1" lang="en-US" altLang="ja-JP" sz="1600" dirty="0"/>
              <a:t>decays determined by the injection chicane design.</a:t>
            </a:r>
          </a:p>
          <a:p>
            <a:r>
              <a:rPr kumimoji="1" lang="en-US" altLang="ja-JP" sz="1600" dirty="0"/>
              <a:t>H</a:t>
            </a:r>
            <a:r>
              <a:rPr kumimoji="1" lang="en-US" altLang="ja-JP" sz="1600" baseline="30000" dirty="0"/>
              <a:t>0</a:t>
            </a:r>
            <a:r>
              <a:rPr kumimoji="1" lang="en-US" altLang="ja-JP" sz="1600" dirty="0"/>
              <a:t> yield: 0.3% (400 W). H</a:t>
            </a:r>
            <a:r>
              <a:rPr kumimoji="1" lang="en-US" altLang="ja-JP" sz="1600" baseline="30000" dirty="0"/>
              <a:t>0* </a:t>
            </a:r>
            <a:r>
              <a:rPr kumimoji="1" lang="en-US" altLang="ja-JP" sz="1600" dirty="0"/>
              <a:t>decay outside the aperture : </a:t>
            </a:r>
            <a:r>
              <a:rPr kumimoji="1" lang="en-US" altLang="ja-JP" sz="1600" dirty="0">
                <a:solidFill>
                  <a:srgbClr val="FF00FF"/>
                </a:solidFill>
              </a:rPr>
              <a:t>6W (Extreme case)</a:t>
            </a:r>
          </a:p>
          <a:p>
            <a:r>
              <a:rPr kumimoji="1" lang="en-US" altLang="ja-JP" sz="1600" dirty="0">
                <a:solidFill>
                  <a:srgbClr val="FF00FF"/>
                </a:solidFill>
              </a:rPr>
              <a:t>Recently chicane bump field is reduced by 20%.</a:t>
            </a:r>
          </a:p>
          <a:p>
            <a:r>
              <a:rPr kumimoji="1" lang="en-US" altLang="ja-JP" sz="1600" b="1" dirty="0"/>
              <a:t>At the SNS: </a:t>
            </a:r>
            <a:r>
              <a:rPr kumimoji="1" lang="en-US" altLang="ja-JP" sz="1600" dirty="0"/>
              <a:t>Foil inside a magnet. Decays immediately. Loss negligible. </a:t>
            </a:r>
          </a:p>
          <a:p>
            <a:r>
              <a:rPr kumimoji="1" lang="en-US" altLang="ja-JP" sz="1600" dirty="0"/>
              <a:t>Otherwise &gt; 2000 W loss could occur!</a:t>
            </a:r>
          </a:p>
          <a:p>
            <a:endParaRPr kumimoji="1" lang="en-US" altLang="ja-JP" sz="400" dirty="0"/>
          </a:p>
          <a:p>
            <a:r>
              <a:rPr kumimoji="1" lang="en-US" altLang="ja-JP" sz="1600" b="1" dirty="0"/>
              <a:t>•</a:t>
            </a:r>
            <a:r>
              <a:rPr kumimoji="1" lang="en-US" altLang="ja-JP" sz="1600" dirty="0"/>
              <a:t> </a:t>
            </a:r>
            <a:r>
              <a:rPr kumimoji="1" lang="ja-JP" altLang="en-US" sz="1600" dirty="0">
                <a:solidFill>
                  <a:srgbClr val="FF0000"/>
                </a:solidFill>
              </a:rPr>
              <a:t> </a:t>
            </a:r>
            <a:r>
              <a:rPr kumimoji="1" lang="en-US" altLang="ja-JP" sz="1600" dirty="0">
                <a:solidFill>
                  <a:srgbClr val="FF0000"/>
                </a:solidFill>
              </a:rPr>
              <a:t>Stripped electron collection (Controlled): </a:t>
            </a:r>
          </a:p>
          <a:p>
            <a:r>
              <a:rPr kumimoji="1" lang="en-US" altLang="ja-JP" sz="1600" dirty="0"/>
              <a:t>No issues so far. (SNS had problems at earlier commissioning stage)</a:t>
            </a:r>
          </a:p>
          <a:p>
            <a:endParaRPr kumimoji="1" lang="en-US" altLang="ja-JP" sz="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1600" b="1" dirty="0"/>
              <a:t>•</a:t>
            </a:r>
            <a:r>
              <a:rPr kumimoji="1" lang="en-US" altLang="ja-JP" sz="1600" dirty="0"/>
              <a:t> </a:t>
            </a:r>
            <a:r>
              <a:rPr kumimoji="1" lang="ja-JP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Foil lifetime (Controlled so far) </a:t>
            </a:r>
            <a:r>
              <a:rPr kumimoji="1" lang="en-US" altLang="ja-JP" sz="16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P.K. Saha et al., PRAB 23, 082801 (2020)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Foil degradation determines the practical foil lifetime.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Temporary solution: Inserting the foil more to the beam. Foil hitting (scattering) rate increases.</a:t>
            </a:r>
          </a:p>
          <a:p>
            <a:r>
              <a:rPr kumimoji="1" lang="en-US" altLang="ja-JP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present ~1 month at 0.9 MW </a:t>
            </a:r>
            <a:r>
              <a:rPr kumimoji="1" lang="en-US" altLang="ja-JP" sz="16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opr</a:t>
            </a:r>
            <a:r>
              <a:rPr kumimoji="1" lang="en-US" altLang="ja-JP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Foil magazine can hold 15 foils.</a:t>
            </a:r>
          </a:p>
          <a:p>
            <a:endParaRPr kumimoji="1" lang="en-US" altLang="ja-JP" sz="400" dirty="0">
              <a:solidFill>
                <a:srgbClr val="FF0000"/>
              </a:solidFill>
            </a:endParaRPr>
          </a:p>
          <a:p>
            <a:r>
              <a:rPr kumimoji="1" lang="ja-JP" altLang="en-US" sz="1400" b="1" dirty="0">
                <a:solidFill>
                  <a:srgbClr val="FF0000"/>
                </a:solidFill>
              </a:rPr>
              <a:t>◆</a:t>
            </a:r>
            <a:r>
              <a:rPr kumimoji="1" lang="ja-JP" altLang="en-US" sz="16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1600" b="1" dirty="0">
                <a:solidFill>
                  <a:srgbClr val="FF0000"/>
                </a:solidFill>
              </a:rPr>
              <a:t>Foil scattering beam losses (Partially uncontrolled):</a:t>
            </a:r>
          </a:p>
          <a:p>
            <a:r>
              <a:rPr kumimoji="1" lang="en-US" altLang="ja-JP" sz="1600" dirty="0"/>
              <a:t>Several sources/mechanisms. Determined by the foil thickness &amp; size, and foils hits. </a:t>
            </a:r>
          </a:p>
          <a:p>
            <a:r>
              <a:rPr kumimoji="1" lang="en-US" altLang="ja-JP" sz="1600" dirty="0"/>
              <a:t>TP minimizes the foil hits.</a:t>
            </a:r>
          </a:p>
          <a:p>
            <a:r>
              <a:rPr kumimoji="1" lang="ja-JP" altLang="en-US" sz="1600" dirty="0"/>
              <a:t>ー </a:t>
            </a:r>
            <a:r>
              <a:rPr kumimoji="1" lang="en-US" altLang="ja-JP" sz="1600" dirty="0"/>
              <a:t>Single Large angle Coulomb scattering:  </a:t>
            </a:r>
            <a:r>
              <a:rPr kumimoji="1" lang="en-US" altLang="ja-JP" sz="1600" dirty="0">
                <a:solidFill>
                  <a:srgbClr val="FF00FF"/>
                </a:solidFill>
              </a:rPr>
              <a:t>An additional injection collimator was installed in J-PARC.</a:t>
            </a:r>
          </a:p>
          <a:p>
            <a:r>
              <a:rPr kumimoji="1" lang="ja-JP" altLang="en-US" sz="1600" dirty="0"/>
              <a:t>ー </a:t>
            </a:r>
            <a:r>
              <a:rPr kumimoji="1" lang="en-US" altLang="ja-JP" sz="1600" dirty="0"/>
              <a:t>Energy straggling, Multiple scattering, Nuclear interaction: Determined by the foil thickness.</a:t>
            </a:r>
          </a:p>
          <a:p>
            <a:r>
              <a:rPr kumimoji="1" lang="ja-JP" altLang="en-US" sz="1600" dirty="0">
                <a:solidFill>
                  <a:srgbClr val="FF00FF"/>
                </a:solidFill>
              </a:rPr>
              <a:t>ー </a:t>
            </a:r>
            <a:r>
              <a:rPr kumimoji="1" lang="en-US" altLang="ja-JP" sz="1600" dirty="0">
                <a:solidFill>
                  <a:srgbClr val="FF00FF"/>
                </a:solidFill>
              </a:rPr>
              <a:t>Foil hitting rate of the circulating beam: Minimized by the trans. inj. painting and the foil size.</a:t>
            </a:r>
          </a:p>
          <a:p>
            <a:r>
              <a:rPr kumimoji="1" lang="en-US" altLang="ja-JP" sz="1600" b="1" dirty="0">
                <a:solidFill>
                  <a:srgbClr val="FF00FF"/>
                </a:solidFill>
                <a:sym typeface="Wingdings" panose="05000000000000000000" pitchFamily="2" charset="2"/>
              </a:rPr>
              <a:t> </a:t>
            </a:r>
            <a:r>
              <a:rPr kumimoji="1" lang="en-US" altLang="ja-JP" sz="1600" b="1" dirty="0">
                <a:solidFill>
                  <a:srgbClr val="FF00FF"/>
                </a:solidFill>
              </a:rPr>
              <a:t>One of the main issues at J-PARC at high-intensity operation.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BC4EB1-7C30-255C-8376-1FE5516A6B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1050" y="6449951"/>
            <a:ext cx="2057400" cy="365125"/>
          </a:xfrm>
        </p:spPr>
        <p:txBody>
          <a:bodyPr/>
          <a:lstStyle/>
          <a:p>
            <a:r>
              <a:rPr kumimoji="1" lang="en-US" altLang="ja-JP" dirty="0"/>
              <a:t>P.K. Saha</a:t>
            </a:r>
            <a:endParaRPr kumimoji="1" lang="ja-JP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2D00CF-39CE-6408-A4C5-E23ED627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2350" y="64571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887B9543-0348-BE00-1D87-E3E7D2E1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43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2718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BC4473-28AE-19C7-8546-BA7A6922FB09}"/>
              </a:ext>
            </a:extLst>
          </p:cNvPr>
          <p:cNvSpPr txBox="1"/>
          <p:nvPr/>
        </p:nvSpPr>
        <p:spPr>
          <a:xfrm>
            <a:off x="1443420" y="199059"/>
            <a:ext cx="5312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Foil scattering beam loss issues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9E6EBA8-7940-DD17-9B04-008AA5B5372E}"/>
              </a:ext>
            </a:extLst>
          </p:cNvPr>
          <p:cNvGrpSpPr/>
          <p:nvPr/>
        </p:nvGrpSpPr>
        <p:grpSpPr>
          <a:xfrm>
            <a:off x="283421" y="2551358"/>
            <a:ext cx="3947336" cy="2743520"/>
            <a:chOff x="540207" y="3393514"/>
            <a:chExt cx="3947336" cy="2743520"/>
          </a:xfrm>
        </p:grpSpPr>
        <p:pic>
          <p:nvPicPr>
            <p:cNvPr id="4" name="図 3" descr="黒い背景に白い文字がある&#10;&#10;低い精度で自動的に生成された説明">
              <a:extLst>
                <a:ext uri="{FF2B5EF4-FFF2-40B4-BE49-F238E27FC236}">
                  <a16:creationId xmlns:a16="http://schemas.microsoft.com/office/drawing/2014/main" id="{36F7A29D-63FD-9E07-5947-6DE5D7B8D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207" y="3797034"/>
              <a:ext cx="2819765" cy="234000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CC317D0-9DF7-B16B-FAFB-99A4E92AA1EE}"/>
                </a:ext>
              </a:extLst>
            </p:cNvPr>
            <p:cNvSpPr txBox="1"/>
            <p:nvPr/>
          </p:nvSpPr>
          <p:spPr>
            <a:xfrm>
              <a:off x="2567667" y="3505988"/>
              <a:ext cx="10983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Fast e</a:t>
              </a:r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xtraction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FEB88912-C602-D0AD-E049-0F0F24B91D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96828" y="3695698"/>
              <a:ext cx="0" cy="288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5519C00-7A23-78A3-F9E2-89F8AA4BED9B}"/>
                </a:ext>
              </a:extLst>
            </p:cNvPr>
            <p:cNvSpPr txBox="1"/>
            <p:nvPr/>
          </p:nvSpPr>
          <p:spPr>
            <a:xfrm>
              <a:off x="3344281" y="3881970"/>
              <a:ext cx="114326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Yu Gothic Medium" panose="020B0500000000000000" pitchFamily="50" charset="-128"/>
                  <a:ea typeface="Yu Gothic Medium" panose="020B0500000000000000" pitchFamily="50" charset="-128"/>
                  <a:cs typeface="Times New Roman" panose="02020603050405020304" pitchFamily="18" charset="0"/>
                </a:rPr>
                <a:t>­- </a:t>
              </a:r>
              <a:r>
                <a:rPr kumimoji="1"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MW</a:t>
              </a:r>
            </a:p>
            <a:p>
              <a:r>
                <a:rPr lang="en-US" altLang="ja-JP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 0.87 MW</a:t>
              </a:r>
            </a:p>
            <a:p>
              <a:r>
                <a:rPr kumimoji="1" lang="en-US" altLang="ja-JP" sz="16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- 0.77 MW</a:t>
              </a:r>
            </a:p>
            <a:p>
              <a:r>
                <a:rPr lang="en-US" altLang="ja-JP" sz="1600" dirty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- 0.5 MW</a:t>
              </a:r>
            </a:p>
            <a:p>
              <a:r>
                <a:rPr kumimoji="1" lang="en-US" altLang="ja-JP" sz="1600" dirty="0">
                  <a:solidFill>
                    <a:srgbClr val="00CC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- 0.3 MW</a:t>
              </a:r>
            </a:p>
            <a:p>
              <a:r>
                <a:rPr lang="en-US" altLang="ja-JP" sz="1600" dirty="0">
                  <a:solidFill>
                    <a:srgbClr val="FF9999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- 0,1 MW</a:t>
              </a:r>
              <a:endParaRPr kumimoji="1" lang="ja-JP" altLang="en-US" sz="2000" dirty="0">
                <a:solidFill>
                  <a:srgbClr val="FF9999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CF57561-BC5B-6F28-FAFD-AF8111DAB618}"/>
                </a:ext>
              </a:extLst>
            </p:cNvPr>
            <p:cNvSpPr txBox="1"/>
            <p:nvPr/>
          </p:nvSpPr>
          <p:spPr>
            <a:xfrm>
              <a:off x="916574" y="3393514"/>
              <a:ext cx="173681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Measured circulating </a:t>
              </a:r>
            </a:p>
            <a:p>
              <a:r>
                <a:rPr kumimoji="1"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intensity </a:t>
              </a: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8990BF-9559-A026-A692-77ED3C7C6AFE}"/>
              </a:ext>
            </a:extLst>
          </p:cNvPr>
          <p:cNvSpPr txBox="1"/>
          <p:nvPr/>
        </p:nvSpPr>
        <p:spPr>
          <a:xfrm>
            <a:off x="479724" y="898275"/>
            <a:ext cx="80074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•  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Already achieved the designed 1 MW beam power and tested for a short time operation.</a:t>
            </a:r>
          </a:p>
          <a:p>
            <a:r>
              <a:rPr kumimoji="1" lang="en-US" altLang="ja-JP" sz="1600" dirty="0"/>
              <a:t>•  </a:t>
            </a:r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Longitudinal and Transverse paintings 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(LP and TP) are applied for SC mitigation.</a:t>
            </a:r>
          </a:p>
          <a:p>
            <a:r>
              <a:rPr kumimoji="1" lang="en-US" altLang="ja-JP" sz="1600" dirty="0"/>
              <a:t>•  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TP creates uniform beam distributions and also minimize foil hitting rate.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kumimoji="1" lang="en-US" altLang="ja-JP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 </a:t>
            </a:r>
            <a:r>
              <a:rPr kumimoji="1" lang="en-US" altLang="ja-JP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 TP reduced foil hitting rate, but TP area depends on the machine aperture, </a:t>
            </a:r>
          </a:p>
          <a:p>
            <a:r>
              <a:rPr kumimoji="1" lang="en-US" altLang="ja-JP" sz="1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 design, realistic machine errors and imperfections. 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Barely reached to the design TP of 216</a:t>
            </a:r>
            <a:r>
              <a:rPr kumimoji="1" lang="en-US" altLang="ja-JP" sz="1600" dirty="0">
                <a:solidFill>
                  <a:srgbClr val="FF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mm </a:t>
            </a:r>
            <a:r>
              <a:rPr kumimoji="1" lang="en-US" altLang="ja-JP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mrad</a:t>
            </a:r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1" lang="en-US" altLang="ja-JP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average foil hits/proton is ~ 7.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1626AA0-AB09-309E-05FC-C30CDE1E9760}"/>
              </a:ext>
            </a:extLst>
          </p:cNvPr>
          <p:cNvGrpSpPr/>
          <p:nvPr/>
        </p:nvGrpSpPr>
        <p:grpSpPr>
          <a:xfrm>
            <a:off x="4572000" y="2672731"/>
            <a:ext cx="3546276" cy="2298929"/>
            <a:chOff x="4378059" y="3009354"/>
            <a:chExt cx="3546276" cy="2298929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5D66D5C3-45EC-74B7-60B7-EF5779F1B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8059" y="3328283"/>
              <a:ext cx="3546276" cy="1980000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210253A-F5DD-3B3E-9065-5C2889FD2973}"/>
                </a:ext>
              </a:extLst>
            </p:cNvPr>
            <p:cNvSpPr txBox="1"/>
            <p:nvPr/>
          </p:nvSpPr>
          <p:spPr>
            <a:xfrm>
              <a:off x="4926876" y="3009354"/>
              <a:ext cx="28278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 structure of the beam loss</a:t>
              </a:r>
              <a:endParaRPr kumimoji="1"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9A8AEBAE-D5AC-7D87-4232-87AAC97F5BC6}"/>
                </a:ext>
              </a:extLst>
            </p:cNvPr>
            <p:cNvSpPr txBox="1"/>
            <p:nvPr/>
          </p:nvSpPr>
          <p:spPr>
            <a:xfrm>
              <a:off x="5241322" y="3514936"/>
              <a:ext cx="242470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loss occurs only </a:t>
              </a:r>
            </a:p>
            <a:p>
              <a:r>
                <a:rPr kumimoji="1" lang="en-US" altLang="ja-JP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at injection energy </a:t>
              </a:r>
              <a:r>
                <a:rPr kumimoji="1" lang="en-US" altLang="ja-JP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(and </a:t>
              </a:r>
            </a:p>
            <a:p>
              <a:r>
                <a:rPr kumimoji="1" lang="en-US" altLang="ja-JP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Localized almost at the </a:t>
              </a:r>
            </a:p>
            <a:p>
              <a:r>
                <a:rPr kumimoji="1" lang="en-US" altLang="ja-JP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Collimator section).</a:t>
              </a:r>
              <a:endParaRPr kumimoji="1" lang="ja-JP" alt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EF2315A-19E2-349B-D4FA-7E8AC4567FAE}"/>
              </a:ext>
            </a:extLst>
          </p:cNvPr>
          <p:cNvSpPr txBox="1"/>
          <p:nvPr/>
        </p:nvSpPr>
        <p:spPr>
          <a:xfrm>
            <a:off x="428289" y="5381161"/>
            <a:ext cx="8287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●</a:t>
            </a:r>
            <a:r>
              <a:rPr lang="ja-JP" altLang="en-US" dirty="0">
                <a:solidFill>
                  <a:srgbClr val="FF0000"/>
                </a:solidFill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Estimated beam loss at 1MW: </a:t>
            </a:r>
            <a:r>
              <a:rPr lang="ja-JP" altLang="en-US" dirty="0">
                <a:solidFill>
                  <a:srgbClr val="FF0000"/>
                </a:solidFill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～</a:t>
            </a:r>
            <a:r>
              <a:rPr lang="en-US" altLang="ja-JP" dirty="0">
                <a:solidFill>
                  <a:srgbClr val="FF0000"/>
                </a:solidFill>
                <a:highlight>
                  <a:srgbClr val="00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0.2%  (0.3 kW ) &lt;&lt; Collimator limit (4 kW)!</a:t>
            </a:r>
          </a:p>
          <a:p>
            <a:r>
              <a:rPr lang="ja-JP" alt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◆</a:t>
            </a:r>
            <a:r>
              <a:rPr lang="ja-JP" alt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residual radiation at the injection area caused by the uncontrolled beam loss due to foil scattering of the circulating beam is rather high.</a:t>
            </a:r>
          </a:p>
          <a:p>
            <a:r>
              <a:rPr lang="ja-JP" altLang="en-US" sz="1400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◆</a:t>
            </a:r>
            <a:r>
              <a:rPr lang="ja-JP" altLang="en-US" dirty="0">
                <a:solidFill>
                  <a:srgbClr val="0000FF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ja-JP" b="1" i="1" dirty="0">
                <a:solidFill>
                  <a:srgbClr val="0000FF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Reduction of the foil scattering beam loss is a top priority! </a:t>
            </a:r>
          </a:p>
        </p:txBody>
      </p:sp>
      <p:sp>
        <p:nvSpPr>
          <p:cNvPr id="17" name="日付プレースホルダー 16">
            <a:extLst>
              <a:ext uri="{FF2B5EF4-FFF2-40B4-BE49-F238E27FC236}">
                <a16:creationId xmlns:a16="http://schemas.microsoft.com/office/drawing/2014/main" id="{6B8E7064-ACB5-530F-38D0-08E8000948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7450" y="64643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18" name="スライド番号プレースホルダー 17">
            <a:extLst>
              <a:ext uri="{FF2B5EF4-FFF2-40B4-BE49-F238E27FC236}">
                <a16:creationId xmlns:a16="http://schemas.microsoft.com/office/drawing/2014/main" id="{E3BCECA7-2153-CFC0-346A-10D3B8B2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10750" y="6471551"/>
            <a:ext cx="2057400" cy="365125"/>
          </a:xfrm>
        </p:spPr>
        <p:txBody>
          <a:bodyPr/>
          <a:lstStyle/>
          <a:p>
            <a:fld id="{08F4567A-CF9D-4538-8F60-2B24A44CA83C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19" name="フッター プレースホルダー 18">
            <a:extLst>
              <a:ext uri="{FF2B5EF4-FFF2-40B4-BE49-F238E27FC236}">
                <a16:creationId xmlns:a16="http://schemas.microsoft.com/office/drawing/2014/main" id="{89759ABE-9F61-4A16-42E5-463A68DAA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499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225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E3EDB0-E58C-F080-8588-AD83BBE5D6F0}"/>
              </a:ext>
            </a:extLst>
          </p:cNvPr>
          <p:cNvSpPr txBox="1"/>
          <p:nvPr/>
        </p:nvSpPr>
        <p:spPr>
          <a:xfrm>
            <a:off x="906573" y="86615"/>
            <a:ext cx="7330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solidFill>
                  <a:srgbClr val="00B050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Reduction of the foil scattering beam losses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A8EE09E-804E-7315-8B13-ECBD2D0DF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66" y="1591229"/>
            <a:ext cx="3034173" cy="3312000"/>
          </a:xfrm>
          <a:prstGeom prst="rect">
            <a:avLst/>
          </a:prstGeom>
        </p:spPr>
      </p:pic>
      <p:sp>
        <p:nvSpPr>
          <p:cNvPr id="31" name="スライド番号プレースホルダー 30">
            <a:extLst>
              <a:ext uri="{FF2B5EF4-FFF2-40B4-BE49-F238E27FC236}">
                <a16:creationId xmlns:a16="http://schemas.microsoft.com/office/drawing/2014/main" id="{F6ED400D-9C0A-6B09-0DA7-253994F0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23770" y="6482111"/>
            <a:ext cx="2057400" cy="365125"/>
          </a:xfrm>
        </p:spPr>
        <p:txBody>
          <a:bodyPr/>
          <a:lstStyle/>
          <a:p>
            <a:fld id="{EE0678A1-C4CF-45A3-B624-55BDE24E6FE7}" type="slidenum">
              <a:rPr kumimoji="1" lang="ja-JP" altLang="en-US" smtClean="0"/>
              <a:t>9</a:t>
            </a:fld>
            <a:endParaRPr kumimoji="1" lang="ja-JP" altLang="en-US"/>
          </a:p>
        </p:txBody>
      </p:sp>
      <p:grpSp>
        <p:nvGrpSpPr>
          <p:cNvPr id="58" name="グループ化 9">
            <a:extLst>
              <a:ext uri="{FF2B5EF4-FFF2-40B4-BE49-F238E27FC236}">
                <a16:creationId xmlns:a16="http://schemas.microsoft.com/office/drawing/2014/main" id="{6CBCF505-B61A-CA25-9E38-A0EA01EE77D4}"/>
              </a:ext>
            </a:extLst>
          </p:cNvPr>
          <p:cNvGrpSpPr>
            <a:grpSpLocks/>
          </p:cNvGrpSpPr>
          <p:nvPr/>
        </p:nvGrpSpPr>
        <p:grpSpPr bwMode="auto">
          <a:xfrm>
            <a:off x="4180155" y="1605629"/>
            <a:ext cx="4680000" cy="2196000"/>
            <a:chOff x="460375" y="2513938"/>
            <a:chExt cx="7351713" cy="3505862"/>
          </a:xfrm>
        </p:grpSpPr>
        <p:grpSp>
          <p:nvGrpSpPr>
            <p:cNvPr id="59" name="グループ化 5">
              <a:extLst>
                <a:ext uri="{FF2B5EF4-FFF2-40B4-BE49-F238E27FC236}">
                  <a16:creationId xmlns:a16="http://schemas.microsoft.com/office/drawing/2014/main" id="{65DF955F-A120-5070-C623-54788D5700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0375" y="3241103"/>
              <a:ext cx="7351713" cy="2778697"/>
              <a:chOff x="460288" y="3240433"/>
              <a:chExt cx="7351800" cy="2778647"/>
            </a:xfrm>
          </p:grpSpPr>
          <p:grpSp>
            <p:nvGrpSpPr>
              <p:cNvPr id="65" name="グループ化 111">
                <a:extLst>
                  <a:ext uri="{FF2B5EF4-FFF2-40B4-BE49-F238E27FC236}">
                    <a16:creationId xmlns:a16="http://schemas.microsoft.com/office/drawing/2014/main" id="{42BFF62B-A892-A7C6-920E-87526529F2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0288" y="3240433"/>
                <a:ext cx="7351800" cy="2778647"/>
                <a:chOff x="460763" y="2807671"/>
                <a:chExt cx="7351597" cy="2779379"/>
              </a:xfrm>
            </p:grpSpPr>
            <p:grpSp>
              <p:nvGrpSpPr>
                <p:cNvPr id="67" name="グループ化 102">
                  <a:extLst>
                    <a:ext uri="{FF2B5EF4-FFF2-40B4-BE49-F238E27FC236}">
                      <a16:creationId xmlns:a16="http://schemas.microsoft.com/office/drawing/2014/main" id="{2F824705-B4A3-2FC0-90C4-90A65F24BE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96070" y="2987140"/>
                  <a:ext cx="3816290" cy="2599910"/>
                  <a:chOff x="4068078" y="2987140"/>
                  <a:chExt cx="3816290" cy="2599910"/>
                </a:xfrm>
              </p:grpSpPr>
              <p:grpSp>
                <p:nvGrpSpPr>
                  <p:cNvPr id="79" name="グループ化 76">
                    <a:extLst>
                      <a:ext uri="{FF2B5EF4-FFF2-40B4-BE49-F238E27FC236}">
                        <a16:creationId xmlns:a16="http://schemas.microsoft.com/office/drawing/2014/main" id="{92DD6D31-C71D-F2D1-0352-20A602FC2C0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068078" y="2987140"/>
                    <a:ext cx="3816290" cy="2599910"/>
                    <a:chOff x="2809254" y="1927396"/>
                    <a:chExt cx="3816290" cy="2599910"/>
                  </a:xfrm>
                </p:grpSpPr>
                <p:sp>
                  <p:nvSpPr>
                    <p:cNvPr id="81" name="楕円 80">
                      <a:extLst>
                        <a:ext uri="{FF2B5EF4-FFF2-40B4-BE49-F238E27FC236}">
                          <a16:creationId xmlns:a16="http://schemas.microsoft.com/office/drawing/2014/main" id="{EE13AC28-A3F3-5414-7D43-AEA544EAAA6C}"/>
                        </a:ext>
                      </a:extLst>
                    </p:cNvPr>
                    <p:cNvSpPr/>
                    <p:nvPr/>
                  </p:nvSpPr>
                  <p:spPr>
                    <a:xfrm rot="19920000">
                      <a:off x="2809254" y="1927396"/>
                      <a:ext cx="3816290" cy="221079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ja-JP" altLang="en-US"/>
                    </a:p>
                  </p:txBody>
                </p:sp>
                <p:grpSp>
                  <p:nvGrpSpPr>
                    <p:cNvPr id="82" name="グループ化 78">
                      <a:extLst>
                        <a:ext uri="{FF2B5EF4-FFF2-40B4-BE49-F238E27FC236}">
                          <a16:creationId xmlns:a16="http://schemas.microsoft.com/office/drawing/2014/main" id="{503ADEA9-9839-5361-6C54-DC4715EE283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15789" y="2686563"/>
                      <a:ext cx="419093" cy="1840743"/>
                      <a:chOff x="4515789" y="2686563"/>
                      <a:chExt cx="419093" cy="1840743"/>
                    </a:xfrm>
                  </p:grpSpPr>
                  <p:sp>
                    <p:nvSpPr>
                      <p:cNvPr id="83" name="楕円 82">
                        <a:extLst>
                          <a:ext uri="{FF2B5EF4-FFF2-40B4-BE49-F238E27FC236}">
                            <a16:creationId xmlns:a16="http://schemas.microsoft.com/office/drawing/2014/main" id="{B90775E9-D1E9-CBFF-5B54-76EA2C9443CD}"/>
                          </a:ext>
                        </a:extLst>
                      </p:cNvPr>
                      <p:cNvSpPr/>
                      <p:nvPr/>
                    </p:nvSpPr>
                    <p:spPr>
                      <a:xfrm rot="18583733">
                        <a:off x="3804964" y="3397388"/>
                        <a:ext cx="1840743" cy="419093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ja-JP" altLang="en-US"/>
                      </a:p>
                    </p:txBody>
                  </p:sp>
                  <p:sp>
                    <p:nvSpPr>
                      <p:cNvPr id="84" name="テキスト ボックス 83">
                        <a:extLst>
                          <a:ext uri="{FF2B5EF4-FFF2-40B4-BE49-F238E27FC236}">
                            <a16:creationId xmlns:a16="http://schemas.microsoft.com/office/drawing/2014/main" id="{C4E0D68C-6B09-F154-D20E-4010B8B6CE43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518611" y="3369320"/>
                        <a:ext cx="369844" cy="7323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</p:grpSp>
              <p:cxnSp>
                <p:nvCxnSpPr>
                  <p:cNvPr id="80" name="直線矢印コネクタ 79">
                    <a:extLst>
                      <a:ext uri="{FF2B5EF4-FFF2-40B4-BE49-F238E27FC236}">
                        <a16:creationId xmlns:a16="http://schemas.microsoft.com/office/drawing/2014/main" id="{4C6065C7-DFF4-FA66-4138-F374FE0B483F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5985748" y="4090950"/>
                    <a:ext cx="0" cy="576523"/>
                  </a:xfrm>
                  <a:prstGeom prst="straightConnector1">
                    <a:avLst/>
                  </a:prstGeom>
                  <a:ln w="38100">
                    <a:solidFill>
                      <a:srgbClr val="00B0F0"/>
                    </a:solidFill>
                    <a:tailEnd type="triangl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8" name="グループ化 103">
                  <a:extLst>
                    <a:ext uri="{FF2B5EF4-FFF2-40B4-BE49-F238E27FC236}">
                      <a16:creationId xmlns:a16="http://schemas.microsoft.com/office/drawing/2014/main" id="{27293912-313B-8848-E80D-520AFFD23D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0763" y="2807671"/>
                  <a:ext cx="7165862" cy="2557029"/>
                  <a:chOff x="428785" y="2796324"/>
                  <a:chExt cx="7165862" cy="2557029"/>
                </a:xfrm>
              </p:grpSpPr>
              <p:grpSp>
                <p:nvGrpSpPr>
                  <p:cNvPr id="70" name="グループ化 68">
                    <a:extLst>
                      <a:ext uri="{FF2B5EF4-FFF2-40B4-BE49-F238E27FC236}">
                        <a16:creationId xmlns:a16="http://schemas.microsoft.com/office/drawing/2014/main" id="{82505102-94A7-7B39-25D8-3AA8108926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28785" y="2796324"/>
                    <a:ext cx="3816290" cy="2557029"/>
                    <a:chOff x="2842369" y="1736580"/>
                    <a:chExt cx="3816290" cy="2557029"/>
                  </a:xfrm>
                </p:grpSpPr>
                <p:sp>
                  <p:nvSpPr>
                    <p:cNvPr id="74" name="楕円 73">
                      <a:extLst>
                        <a:ext uri="{FF2B5EF4-FFF2-40B4-BE49-F238E27FC236}">
                          <a16:creationId xmlns:a16="http://schemas.microsoft.com/office/drawing/2014/main" id="{059ADB9B-089F-7374-541F-3888E6B08B7B}"/>
                        </a:ext>
                      </a:extLst>
                    </p:cNvPr>
                    <p:cNvSpPr/>
                    <p:nvPr/>
                  </p:nvSpPr>
                  <p:spPr>
                    <a:xfrm rot="19920000">
                      <a:off x="2842369" y="1925578"/>
                      <a:ext cx="3816290" cy="221079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ja-JP" altLang="en-US"/>
                    </a:p>
                  </p:txBody>
                </p:sp>
                <p:grpSp>
                  <p:nvGrpSpPr>
                    <p:cNvPr id="75" name="グループ化 60">
                      <a:extLst>
                        <a:ext uri="{FF2B5EF4-FFF2-40B4-BE49-F238E27FC236}">
                          <a16:creationId xmlns:a16="http://schemas.microsoft.com/office/drawing/2014/main" id="{F4F5EA76-3469-9D4E-A91A-BAB7DDBC8DC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34552" y="1736580"/>
                      <a:ext cx="1584300" cy="2557029"/>
                      <a:chOff x="3934552" y="1736580"/>
                      <a:chExt cx="1584300" cy="2557029"/>
                    </a:xfrm>
                  </p:grpSpPr>
                  <p:cxnSp>
                    <p:nvCxnSpPr>
                      <p:cNvPr id="76" name="直線コネクタ 75">
                        <a:extLst>
                          <a:ext uri="{FF2B5EF4-FFF2-40B4-BE49-F238E27FC236}">
                            <a16:creationId xmlns:a16="http://schemas.microsoft.com/office/drawing/2014/main" id="{413B61AE-86B0-3AF8-EE83-C12709A6181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4726702" y="1736580"/>
                        <a:ext cx="0" cy="2557029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  <a:prstDash val="dash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77" name="楕円 76">
                        <a:extLst>
                          <a:ext uri="{FF2B5EF4-FFF2-40B4-BE49-F238E27FC236}">
                            <a16:creationId xmlns:a16="http://schemas.microsoft.com/office/drawing/2014/main" id="{F1950177-C382-3B3A-2EBE-687A3663E528}"/>
                          </a:ext>
                        </a:extLst>
                      </p:cNvPr>
                      <p:cNvSpPr/>
                      <p:nvPr/>
                    </p:nvSpPr>
                    <p:spPr>
                      <a:xfrm rot="20472069">
                        <a:off x="3934552" y="3634499"/>
                        <a:ext cx="1584300" cy="562229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>
                          <a:defRPr/>
                        </a:pPr>
                        <a:endParaRPr lang="ja-JP" altLang="en-US"/>
                      </a:p>
                    </p:txBody>
                  </p:sp>
                  <p:sp>
                    <p:nvSpPr>
                      <p:cNvPr id="78" name="テキスト ボックス 48">
                        <a:extLst>
                          <a:ext uri="{FF2B5EF4-FFF2-40B4-BE49-F238E27FC236}">
                            <a16:creationId xmlns:a16="http://schemas.microsoft.com/office/drawing/2014/main" id="{24D73D45-AC73-C4FD-3CD7-EAD1D01B0D0C}"/>
                          </a:ext>
                        </a:extLst>
                      </p:cNvPr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421306" y="3660457"/>
                        <a:ext cx="612397" cy="5406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ＭＳ Ｐゴシック" panose="020B0600070205080204" pitchFamily="50" charset="-128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r>
                          <a:rPr lang="en-US" altLang="ja-JP" sz="1600" dirty="0">
                            <a:solidFill>
                              <a:srgbClr val="FF0000"/>
                            </a:solidFill>
                          </a:rPr>
                          <a:t>×</a:t>
                        </a:r>
                        <a:endParaRPr lang="ja-JP" altLang="en-US" sz="16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</p:grpSp>
              <p:cxnSp>
                <p:nvCxnSpPr>
                  <p:cNvPr id="71" name="直線コネクタ 70">
                    <a:extLst>
                      <a:ext uri="{FF2B5EF4-FFF2-40B4-BE49-F238E27FC236}">
                        <a16:creationId xmlns:a16="http://schemas.microsoft.com/office/drawing/2014/main" id="{8C4B6FF2-8D5B-D9E6-C162-D0AA4ED68765}"/>
                      </a:ext>
                    </a:extLst>
                  </p:cNvPr>
                  <p:cNvCxnSpPr/>
                  <p:nvPr/>
                </p:nvCxnSpPr>
                <p:spPr>
                  <a:xfrm>
                    <a:off x="611345" y="4090721"/>
                    <a:ext cx="6983302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2" name="テキスト ボックス 99">
                    <a:extLst>
                      <a:ext uri="{FF2B5EF4-FFF2-40B4-BE49-F238E27FC236}">
                        <a16:creationId xmlns:a16="http://schemas.microsoft.com/office/drawing/2014/main" id="{D98AF0BB-65B1-864C-31FB-3582C498C9B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64588" y="3893736"/>
                    <a:ext cx="575110" cy="67136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</a:t>
                    </a:r>
                    <a:endParaRPr lang="ja-JP" alt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3" name="テキスト ボックス 100">
                    <a:extLst>
                      <a:ext uri="{FF2B5EF4-FFF2-40B4-BE49-F238E27FC236}">
                        <a16:creationId xmlns:a16="http://schemas.microsoft.com/office/drawing/2014/main" id="{52198D0C-FEDB-436A-DB89-F2C00D0DF37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76258" y="2862661"/>
                    <a:ext cx="713113" cy="67136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y’</a:t>
                    </a:r>
                    <a:endParaRPr lang="ja-JP" alt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69" name="矢印: 右 68">
                  <a:extLst>
                    <a:ext uri="{FF2B5EF4-FFF2-40B4-BE49-F238E27FC236}">
                      <a16:creationId xmlns:a16="http://schemas.microsoft.com/office/drawing/2014/main" id="{69FD8FCD-98B0-463F-62CF-44282E794339}"/>
                    </a:ext>
                  </a:extLst>
                </p:cNvPr>
                <p:cNvSpPr/>
                <p:nvPr/>
              </p:nvSpPr>
              <p:spPr>
                <a:xfrm>
                  <a:off x="3759536" y="3817777"/>
                  <a:ext cx="679439" cy="544759"/>
                </a:xfrm>
                <a:prstGeom prst="right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cxnSp>
            <p:nvCxnSpPr>
              <p:cNvPr id="66" name="直線矢印コネクタ 65">
                <a:extLst>
                  <a:ext uri="{FF2B5EF4-FFF2-40B4-BE49-F238E27FC236}">
                    <a16:creationId xmlns:a16="http://schemas.microsoft.com/office/drawing/2014/main" id="{D001D1E5-B5AE-918B-569E-5F113200416C}"/>
                  </a:ext>
                </a:extLst>
              </p:cNvPr>
              <p:cNvCxnSpPr/>
              <p:nvPr/>
            </p:nvCxnSpPr>
            <p:spPr bwMode="auto">
              <a:xfrm flipV="1">
                <a:off x="2343085" y="4523374"/>
                <a:ext cx="0" cy="900282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テキスト ボックス 2">
              <a:extLst>
                <a:ext uri="{FF2B5EF4-FFF2-40B4-BE49-F238E27FC236}">
                  <a16:creationId xmlns:a16="http://schemas.microsoft.com/office/drawing/2014/main" id="{E992D829-9EE0-6BD0-B468-DD3B4D52A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8216" y="2513938"/>
              <a:ext cx="2873030" cy="91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Circulating beam</a:t>
              </a:r>
            </a:p>
            <a:p>
              <a:r>
                <a:rPr lang="en-US" altLang="ja-JP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(painting emittance)</a:t>
              </a:r>
            </a:p>
          </p:txBody>
        </p: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5E6EB0A1-2BDC-8807-554C-AEB178088F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83013" y="3352251"/>
              <a:ext cx="393700" cy="3286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矢印コネクタ 61">
              <a:extLst>
                <a:ext uri="{FF2B5EF4-FFF2-40B4-BE49-F238E27FC236}">
                  <a16:creationId xmlns:a16="http://schemas.microsoft.com/office/drawing/2014/main" id="{BA828F05-5BD6-1E2D-6235-ED58511E85A2}"/>
                </a:ext>
              </a:extLst>
            </p:cNvPr>
            <p:cNvCxnSpPr>
              <a:cxnSpLocks/>
            </p:cNvCxnSpPr>
            <p:nvPr/>
          </p:nvCxnSpPr>
          <p:spPr>
            <a:xfrm>
              <a:off x="4956175" y="3364954"/>
              <a:ext cx="371475" cy="39219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テキスト ボックス 38">
              <a:extLst>
                <a:ext uri="{FF2B5EF4-FFF2-40B4-BE49-F238E27FC236}">
                  <a16:creationId xmlns:a16="http://schemas.microsoft.com/office/drawing/2014/main" id="{EF1CF63B-3882-6C62-37FF-B16B7E1FB4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400000">
              <a:off x="1814666" y="5287287"/>
              <a:ext cx="1537931" cy="549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Inj. beam</a:t>
              </a:r>
            </a:p>
          </p:txBody>
        </p:sp>
        <p:sp>
          <p:nvSpPr>
            <p:cNvPr id="64" name="テキスト ボックス 40">
              <a:extLst>
                <a:ext uri="{FF2B5EF4-FFF2-40B4-BE49-F238E27FC236}">
                  <a16:creationId xmlns:a16="http://schemas.microsoft.com/office/drawing/2014/main" id="{BD1DE45F-BDCC-0E49-9C95-AD76FD4F98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9551" y="4837365"/>
              <a:ext cx="612407" cy="54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600" dirty="0">
                  <a:solidFill>
                    <a:srgbClr val="00B0F0"/>
                  </a:solidFill>
                </a:rPr>
                <a:t>×</a:t>
              </a:r>
              <a:endParaRPr lang="ja-JP" altLang="en-US" sz="1600" dirty="0">
                <a:solidFill>
                  <a:srgbClr val="00B0F0"/>
                </a:solidFill>
              </a:endParaRPr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C7BFE78-42CF-DF82-D4FD-1DE606071DC7}"/>
              </a:ext>
            </a:extLst>
          </p:cNvPr>
          <p:cNvSpPr txBox="1"/>
          <p:nvPr/>
        </p:nvSpPr>
        <p:spPr>
          <a:xfrm>
            <a:off x="4538218" y="3905405"/>
            <a:ext cx="43134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of vertical painting matching 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injection beam. (y’ : -3.3 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2.82 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mrad</a:t>
            </a:r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Minimize number of large amplitude particles.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Reduce beam loss.</a:t>
            </a:r>
            <a:endParaRPr kumimoji="1" lang="ja-JP" alt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ACC76E09-E351-715A-45D9-3EC4BCF5F7AA}"/>
              </a:ext>
            </a:extLst>
          </p:cNvPr>
          <p:cNvSpPr txBox="1"/>
          <p:nvPr/>
        </p:nvSpPr>
        <p:spPr>
          <a:xfrm>
            <a:off x="5360955" y="790062"/>
            <a:ext cx="3384260" cy="646331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Optimize vert. transverse painting </a:t>
            </a:r>
          </a:p>
          <a:p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w.r.t.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smaller inj. </a:t>
            </a:r>
            <a:r>
              <a:rPr kumimoji="1" lang="en-US" altLang="ja-JP" dirty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7EC388BA-3AF0-518A-E8EC-970B112C4DBC}"/>
              </a:ext>
            </a:extLst>
          </p:cNvPr>
          <p:cNvSpPr txBox="1"/>
          <p:nvPr/>
        </p:nvSpPr>
        <p:spPr>
          <a:xfrm>
            <a:off x="221271" y="639341"/>
            <a:ext cx="4694543" cy="923330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Minimize vert. inj. beam size by manipulating 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vert. beta (</a:t>
            </a:r>
            <a:r>
              <a:rPr kumimoji="1" lang="en-US" altLang="ja-JP" dirty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kumimoji="1" lang="en-US" altLang="ja-JP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of the injection beam.</a:t>
            </a:r>
          </a:p>
          <a:p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・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Minimize vertical size of the stripper foil.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94EF6E6-4E2E-BFB0-9A69-6655D06F7872}"/>
              </a:ext>
            </a:extLst>
          </p:cNvPr>
          <p:cNvSpPr txBox="1"/>
          <p:nvPr/>
        </p:nvSpPr>
        <p:spPr>
          <a:xfrm>
            <a:off x="4929366" y="780006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+</a:t>
            </a:r>
            <a:endParaRPr kumimoji="1" lang="ja-JP" altLang="en-US" sz="36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D7CBF3-5A44-7513-D25E-F9AC22C76CA9}"/>
              </a:ext>
            </a:extLst>
          </p:cNvPr>
          <p:cNvSpPr txBox="1"/>
          <p:nvPr/>
        </p:nvSpPr>
        <p:spPr>
          <a:xfrm>
            <a:off x="3250164" y="5235237"/>
            <a:ext cx="5545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Foil hitting rate (uncontrolled beam loss) 30% reduced.</a:t>
            </a:r>
          </a:p>
          <a:p>
            <a:r>
              <a:rPr kumimoji="1" lang="en-US" altLang="ja-JP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total beam loss at the injection, collimator and 1</a:t>
            </a:r>
            <a:r>
              <a:rPr kumimoji="1" lang="en-US" altLang="ja-JP" baseline="30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kumimoji="1" lang="en-US" altLang="ja-JP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arc </a:t>
            </a:r>
          </a:p>
          <a:p>
            <a:r>
              <a:rPr kumimoji="1" lang="en-US" altLang="ja-JP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sections are 40% reduced in average.</a:t>
            </a:r>
            <a:endParaRPr kumimoji="1" lang="ja-JP" altLang="en-US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32A5DCC6-5700-C210-0004-9EAD013197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5050" y="6493151"/>
            <a:ext cx="2057400" cy="365125"/>
          </a:xfrm>
        </p:spPr>
        <p:txBody>
          <a:bodyPr/>
          <a:lstStyle/>
          <a:p>
            <a:r>
              <a:rPr kumimoji="1" lang="en-US" altLang="ja-JP"/>
              <a:t>P.K. Saha</a:t>
            </a:r>
            <a:endParaRPr kumimoji="1" lang="ja-JP" altLang="en-US" dirty="0"/>
          </a:p>
        </p:txBody>
      </p:sp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B2B0233D-E1E7-D921-2650-324B8682E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35551"/>
            <a:ext cx="3086100" cy="365125"/>
          </a:xfrm>
        </p:spPr>
        <p:txBody>
          <a:bodyPr/>
          <a:lstStyle/>
          <a:p>
            <a:r>
              <a:rPr kumimoji="1" lang="en-US" altLang="ja-JP" dirty="0"/>
              <a:t>IMCC Annual meeting</a:t>
            </a:r>
            <a:endParaRPr kumimoji="1" lang="ja-JP" altLang="en-US" dirty="0"/>
          </a:p>
        </p:txBody>
      </p:sp>
      <p:pic>
        <p:nvPicPr>
          <p:cNvPr id="10" name="図 9" descr="カラフルな光の線&#10;&#10;中程度の精度で自動的に生成された説明">
            <a:extLst>
              <a:ext uri="{FF2B5EF4-FFF2-40B4-BE49-F238E27FC236}">
                <a16:creationId xmlns:a16="http://schemas.microsoft.com/office/drawing/2014/main" id="{3DBCF6B6-0900-8711-5EEC-556B63F25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29" y="4918309"/>
            <a:ext cx="2176117" cy="1620000"/>
          </a:xfrm>
          <a:prstGeom prst="rect">
            <a:avLst/>
          </a:prstGeom>
        </p:spPr>
      </p:pic>
      <p:sp>
        <p:nvSpPr>
          <p:cNvPr id="11" name="矢印: 下 10">
            <a:extLst>
              <a:ext uri="{FF2B5EF4-FFF2-40B4-BE49-F238E27FC236}">
                <a16:creationId xmlns:a16="http://schemas.microsoft.com/office/drawing/2014/main" id="{5D965199-DE97-1BC1-FCF6-6281B26DDF1D}"/>
              </a:ext>
            </a:extLst>
          </p:cNvPr>
          <p:cNvSpPr/>
          <p:nvPr/>
        </p:nvSpPr>
        <p:spPr>
          <a:xfrm>
            <a:off x="1509054" y="4568103"/>
            <a:ext cx="648000" cy="36009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C6CF812-F4A3-532F-5AB0-E694A08AA63D}"/>
              </a:ext>
            </a:extLst>
          </p:cNvPr>
          <p:cNvSpPr txBox="1"/>
          <p:nvPr/>
        </p:nvSpPr>
        <p:spPr>
          <a:xfrm>
            <a:off x="933742" y="6503043"/>
            <a:ext cx="2359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Measured foil scattering beam loss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26553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animBg="1"/>
      <p:bldP spid="6" grpId="0"/>
      <p:bldP spid="2" grpId="0"/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14426</TotalTime>
  <Words>2581</Words>
  <Application>Microsoft Office PowerPoint</Application>
  <PresentationFormat>画面に合わせる (4:3)</PresentationFormat>
  <Paragraphs>473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9" baseType="lpstr">
      <vt:lpstr>GreekC</vt:lpstr>
      <vt:lpstr>游ゴシック</vt:lpstr>
      <vt:lpstr>Yu Gothic Medium</vt:lpstr>
      <vt:lpstr>Arial</vt:lpstr>
      <vt:lpstr>Book Antiqua</vt:lpstr>
      <vt:lpstr>Calibri</vt:lpstr>
      <vt:lpstr>Calibri Light</vt:lpstr>
      <vt:lpstr>Cambria Math</vt:lpstr>
      <vt:lpstr>Symbol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Pranab</dc:creator>
  <cp:lastModifiedBy>Pranab</cp:lastModifiedBy>
  <cp:revision>268</cp:revision>
  <cp:lastPrinted>2023-06-21T02:32:24Z</cp:lastPrinted>
  <dcterms:created xsi:type="dcterms:W3CDTF">2023-06-07T04:43:32Z</dcterms:created>
  <dcterms:modified xsi:type="dcterms:W3CDTF">2023-06-21T06:36:06Z</dcterms:modified>
</cp:coreProperties>
</file>