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15"/>
  </p:notesMasterIdLst>
  <p:handoutMasterIdLst>
    <p:handoutMasterId r:id="rId16"/>
  </p:handoutMasterIdLst>
  <p:sldIdLst>
    <p:sldId id="264" r:id="rId3"/>
    <p:sldId id="1570" r:id="rId4"/>
    <p:sldId id="1604" r:id="rId5"/>
    <p:sldId id="1569" r:id="rId6"/>
    <p:sldId id="1584" r:id="rId7"/>
    <p:sldId id="258" r:id="rId8"/>
    <p:sldId id="1585" r:id="rId9"/>
    <p:sldId id="314" r:id="rId10"/>
    <p:sldId id="1602" r:id="rId11"/>
    <p:sldId id="363" r:id="rId12"/>
    <p:sldId id="1605" r:id="rId13"/>
    <p:sldId id="267" r:id="rId1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57" autoAdjust="0"/>
    <p:restoredTop sz="96197" autoAdjust="0"/>
  </p:normalViewPr>
  <p:slideViewPr>
    <p:cSldViewPr snapToObjects="1" showGuides="1">
      <p:cViewPr varScale="1">
        <p:scale>
          <a:sx n="175" d="100"/>
          <a:sy n="175" d="100"/>
        </p:scale>
        <p:origin x="424" y="16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21/06/2023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21/06/2023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857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/>
              <a:buChar char="•"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6/21/23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339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userDrawn="1">
  <p:cSld name="Last slide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305991" y="4647304"/>
            <a:ext cx="8532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1350"/>
              <a:t>home.cern</a:t>
            </a:r>
            <a:endParaRPr lang="en-US" sz="135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923928" y="1683648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077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r>
              <a:rPr lang="en-GB"/>
              <a:t>Click icon to add picture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4200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9" y="126233"/>
            <a:ext cx="7965175" cy="560741"/>
          </a:xfrm>
        </p:spPr>
        <p:txBody>
          <a:bodyPr anchor="t">
            <a:normAutofit/>
          </a:bodyPr>
          <a:lstStyle>
            <a:lvl1pPr algn="l">
              <a:defRPr sz="21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805417"/>
            <a:ext cx="8763034" cy="3819746"/>
          </a:xfrm>
        </p:spPr>
        <p:txBody>
          <a:bodyPr/>
          <a:lstStyle>
            <a:lvl2pPr>
              <a:defRPr sz="135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9843C935-4B5D-C14F-A09A-C12588DA73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02667" y="4752077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160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8" name="Title Text"/>
          <p:cNvSpPr txBox="1">
            <a:spLocks noGrp="1"/>
          </p:cNvSpPr>
          <p:nvPr>
            <p:ph type="title"/>
          </p:nvPr>
        </p:nvSpPr>
        <p:spPr>
          <a:xfrm>
            <a:off x="891540" y="137160"/>
            <a:ext cx="7360921" cy="497206"/>
          </a:xfrm>
          <a:prstGeom prst="rect">
            <a:avLst/>
          </a:prstGeom>
        </p:spPr>
        <p:txBody>
          <a:bodyPr lIns="48767" tIns="48767" rIns="48767" bIns="48767">
            <a:noAutofit/>
          </a:bodyPr>
          <a:lstStyle>
            <a:lvl1pPr defTabSz="308584">
              <a:defRPr sz="2109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Title Text</a:t>
            </a:r>
          </a:p>
        </p:txBody>
      </p:sp>
      <p:sp>
        <p:nvSpPr>
          <p:cNvPr id="1019" name="Body Level One…"/>
          <p:cNvSpPr txBox="1">
            <a:spLocks noGrp="1"/>
          </p:cNvSpPr>
          <p:nvPr>
            <p:ph type="body" idx="1"/>
          </p:nvPr>
        </p:nvSpPr>
        <p:spPr>
          <a:xfrm>
            <a:off x="891540" y="660082"/>
            <a:ext cx="7360921" cy="3814763"/>
          </a:xfrm>
          <a:prstGeom prst="rect">
            <a:avLst/>
          </a:prstGeom>
        </p:spPr>
        <p:txBody>
          <a:bodyPr lIns="48767" tIns="48767" rIns="48767" bIns="48767">
            <a:noAutofit/>
          </a:bodyPr>
          <a:lstStyle>
            <a:lvl1pPr marL="426915" indent="-292981" defTabSz="308584">
              <a:spcBef>
                <a:spcPts val="1213"/>
              </a:spcBef>
              <a:buSzPct val="171000"/>
              <a:defRPr sz="1582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  <a:lvl2pPr marL="607726" indent="-292981" defTabSz="308584">
              <a:spcBef>
                <a:spcPts val="1213"/>
              </a:spcBef>
              <a:buSzPct val="171000"/>
              <a:defRPr sz="1582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lvl2pPr>
            <a:lvl3pPr marL="788538" indent="-292981" defTabSz="308584">
              <a:spcBef>
                <a:spcPts val="1213"/>
              </a:spcBef>
              <a:buSzPct val="171000"/>
              <a:defRPr sz="1582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lvl3pPr>
            <a:lvl4pPr marL="976045" indent="-292981" defTabSz="308584">
              <a:spcBef>
                <a:spcPts val="1213"/>
              </a:spcBef>
              <a:buSzPct val="171000"/>
              <a:defRPr sz="1582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lvl4pPr>
            <a:lvl5pPr marL="1156857" indent="-292981" defTabSz="308584">
              <a:spcBef>
                <a:spcPts val="1213"/>
              </a:spcBef>
              <a:buSzPct val="171000"/>
              <a:defRPr sz="1582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56093" y="4894898"/>
            <a:ext cx="220385" cy="178684"/>
          </a:xfrm>
          <a:prstGeom prst="rect">
            <a:avLst/>
          </a:prstGeom>
        </p:spPr>
        <p:txBody>
          <a:bodyPr lIns="48767" tIns="48767" rIns="48767" bIns="48767"/>
          <a:lstStyle>
            <a:lvl1pPr defTabSz="308584">
              <a:defRPr sz="844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1375474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550ED-0663-4829-80E4-767B5B695E14}" type="datetimeFigureOut">
              <a:rPr lang="en-US" smtClean="0"/>
              <a:pPr/>
              <a:t>6/21/23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A573D-295D-4336-8002-549B08137E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423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1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  <p:sldLayoutId id="2147483679" r:id="rId5"/>
    <p:sldLayoutId id="2147483680" r:id="rId6"/>
    <p:sldLayoutId id="2147483681" r:id="rId7"/>
    <p:sldLayoutId id="2147483682" r:id="rId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75" r:id="rId5"/>
    <p:sldLayoutId id="2147483676" r:id="rId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7405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1181100" y="2369260"/>
            <a:ext cx="6781800" cy="857250"/>
          </a:xfrm>
        </p:spPr>
        <p:txBody>
          <a:bodyPr/>
          <a:lstStyle/>
          <a:p>
            <a:r>
              <a:rPr lang="en-GB" sz="2800" b="1" dirty="0"/>
              <a:t>Brainstorming on Possible MDs </a:t>
            </a:r>
            <a:br>
              <a:rPr lang="en-GB" sz="2800" b="1" dirty="0"/>
            </a:br>
            <a:r>
              <a:rPr lang="en-GB" sz="2800" b="1" dirty="0"/>
              <a:t>in CERN acc. Complex and for discussion</a:t>
            </a:r>
            <a:br>
              <a:rPr lang="en-GB" sz="2800" b="1" dirty="0"/>
            </a:br>
            <a:r>
              <a:rPr lang="en-GB" sz="2000" u="sng" dirty="0"/>
              <a:t>S. Gilardoni –CERN and N. </a:t>
            </a:r>
            <a:r>
              <a:rPr lang="en-GB" sz="2000" u="sng"/>
              <a:t>Milas </a:t>
            </a:r>
            <a:r>
              <a:rPr lang="en-GB" sz="2000" u="sng" dirty="0"/>
              <a:t>ESS-Lund</a:t>
            </a:r>
            <a:br>
              <a:rPr lang="en-GB" sz="2000" u="sng" dirty="0"/>
            </a:br>
            <a:r>
              <a:rPr lang="en-US" sz="2000" dirty="0"/>
              <a:t>Jun. 2023 </a:t>
            </a:r>
            <a:endParaRPr lang="en-GB" sz="2000" b="0" dirty="0"/>
          </a:p>
        </p:txBody>
      </p:sp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1" name="An example of transverse instability: TMCI"/>
          <p:cNvSpPr txBox="1">
            <a:spLocks noGrp="1"/>
          </p:cNvSpPr>
          <p:nvPr>
            <p:ph type="title"/>
          </p:nvPr>
        </p:nvSpPr>
        <p:spPr>
          <a:xfrm>
            <a:off x="1575919" y="244284"/>
            <a:ext cx="6628182" cy="497206"/>
          </a:xfrm>
          <a:prstGeom prst="rect">
            <a:avLst/>
          </a:prstGeom>
        </p:spPr>
        <p:txBody>
          <a:bodyPr/>
          <a:lstStyle/>
          <a:p>
            <a:r>
              <a:rPr dirty="0">
                <a:solidFill>
                  <a:schemeClr val="tx1"/>
                </a:solidFill>
              </a:rPr>
              <a:t>An example of </a:t>
            </a:r>
            <a:r>
              <a:rPr lang="en-US" dirty="0">
                <a:solidFill>
                  <a:schemeClr val="tx1"/>
                </a:solidFill>
              </a:rPr>
              <a:t>TMCI meas. at transition crossing</a:t>
            </a:r>
            <a:br>
              <a:rPr lang="en-US" dirty="0">
                <a:solidFill>
                  <a:schemeClr val="tx1"/>
                </a:solidFill>
              </a:rPr>
            </a:br>
            <a:br>
              <a:rPr lang="en-US" dirty="0">
                <a:solidFill>
                  <a:schemeClr val="tx1"/>
                </a:solidFill>
              </a:rPr>
            </a:br>
            <a:br>
              <a:rPr lang="en-US" dirty="0">
                <a:solidFill>
                  <a:schemeClr val="tx1"/>
                </a:solidFill>
              </a:rPr>
            </a:br>
            <a:endParaRPr dirty="0">
              <a:solidFill>
                <a:schemeClr val="tx1"/>
              </a:solidFill>
            </a:endParaRPr>
          </a:p>
        </p:txBody>
      </p:sp>
      <p:pic>
        <p:nvPicPr>
          <p:cNvPr id="2702" name="MD3_I500_319_120_1_1500_4_withInstability.mov" descr="MD3_I500_319_120_1_1500_4_withInstability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092431" y="1449758"/>
            <a:ext cx="4886439" cy="3180398"/>
          </a:xfrm>
          <a:prstGeom prst="rect">
            <a:avLst/>
          </a:prstGeom>
          <a:ln w="12700">
            <a:miter lim="400000"/>
          </a:ln>
        </p:spPr>
      </p:pic>
      <p:sp>
        <p:nvSpPr>
          <p:cNvPr id="2703" name="Vertical position  of the beam within a bunch"/>
          <p:cNvSpPr txBox="1"/>
          <p:nvPr/>
        </p:nvSpPr>
        <p:spPr>
          <a:xfrm>
            <a:off x="1610409" y="954673"/>
            <a:ext cx="2211706" cy="4415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717" tIns="25717" rIns="25717" bIns="25717" anchor="ctr">
            <a:spAutoFit/>
          </a:bodyPr>
          <a:lstStyle/>
          <a:p>
            <a:pPr defTabSz="308584"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rPr sz="1266" dirty="0"/>
              <a:t>Vertical position </a:t>
            </a:r>
            <a:br>
              <a:rPr sz="1266" dirty="0"/>
            </a:br>
            <a:r>
              <a:rPr sz="1266" dirty="0"/>
              <a:t>of the beam within a bunch</a:t>
            </a:r>
          </a:p>
        </p:txBody>
      </p:sp>
      <p:sp>
        <p:nvSpPr>
          <p:cNvPr id="2704" name="Line"/>
          <p:cNvSpPr/>
          <p:nvPr/>
        </p:nvSpPr>
        <p:spPr>
          <a:xfrm flipH="1" flipV="1">
            <a:off x="2615468" y="1355460"/>
            <a:ext cx="227671" cy="1027519"/>
          </a:xfrm>
          <a:prstGeom prst="line">
            <a:avLst/>
          </a:prstGeom>
          <a:ln w="38100">
            <a:solidFill>
              <a:srgbClr val="FFFB00"/>
            </a:solidFill>
            <a:miter lim="400000"/>
            <a:headEnd type="stealth"/>
          </a:ln>
        </p:spPr>
        <p:txBody>
          <a:bodyPr lIns="0" tIns="0" rIns="0" bIns="0"/>
          <a:lstStyle/>
          <a:p>
            <a:pPr defTabSz="308584"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endParaRPr sz="738"/>
          </a:p>
        </p:txBody>
      </p:sp>
      <p:sp>
        <p:nvSpPr>
          <p:cNvPr id="2705" name="before transition"/>
          <p:cNvSpPr txBox="1"/>
          <p:nvPr/>
        </p:nvSpPr>
        <p:spPr>
          <a:xfrm>
            <a:off x="2741100" y="1549277"/>
            <a:ext cx="1214114" cy="246733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717" tIns="25717" rIns="25717" bIns="25717" anchor="ctr">
            <a:spAutoFit/>
          </a:bodyPr>
          <a:lstStyle>
            <a:lvl1pPr defTabSz="585216">
              <a:defRPr sz="2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266"/>
              <a:t>before transition</a:t>
            </a:r>
          </a:p>
        </p:txBody>
      </p:sp>
      <p:sp>
        <p:nvSpPr>
          <p:cNvPr id="2706" name="Line"/>
          <p:cNvSpPr/>
          <p:nvPr/>
        </p:nvSpPr>
        <p:spPr>
          <a:xfrm flipV="1">
            <a:off x="5071988" y="1456058"/>
            <a:ext cx="1408313" cy="2049919"/>
          </a:xfrm>
          <a:prstGeom prst="line">
            <a:avLst/>
          </a:prstGeom>
          <a:ln w="38100">
            <a:solidFill>
              <a:srgbClr val="FF2F92"/>
            </a:solidFill>
            <a:miter lim="400000"/>
            <a:headEnd type="stealth"/>
          </a:ln>
        </p:spPr>
        <p:txBody>
          <a:bodyPr lIns="0" tIns="0" rIns="0" bIns="0"/>
          <a:lstStyle/>
          <a:p>
            <a:pPr defTabSz="308584"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endParaRPr sz="738"/>
          </a:p>
        </p:txBody>
      </p:sp>
      <p:sp>
        <p:nvSpPr>
          <p:cNvPr id="2707" name="Beam losses…"/>
          <p:cNvSpPr txBox="1"/>
          <p:nvPr/>
        </p:nvSpPr>
        <p:spPr>
          <a:xfrm>
            <a:off x="5295838" y="771550"/>
            <a:ext cx="2516522" cy="6363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717" tIns="25717" rIns="25717" bIns="25717" anchor="ctr">
            <a:spAutoFit/>
          </a:bodyPr>
          <a:lstStyle/>
          <a:p>
            <a:pPr defTabSz="308584"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rPr sz="1266" dirty="0"/>
              <a:t>Beam losses</a:t>
            </a:r>
          </a:p>
          <a:p>
            <a:pPr defTabSz="308584"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rPr sz="1266" dirty="0"/>
              <a:t>A fraction of the beam touched the</a:t>
            </a:r>
            <a:br>
              <a:rPr sz="1266" dirty="0"/>
            </a:br>
            <a:r>
              <a:rPr sz="1266" dirty="0"/>
              <a:t>vertical aperture</a:t>
            </a:r>
          </a:p>
        </p:txBody>
      </p:sp>
      <p:sp>
        <p:nvSpPr>
          <p:cNvPr id="2708" name="Line"/>
          <p:cNvSpPr/>
          <p:nvPr/>
        </p:nvSpPr>
        <p:spPr>
          <a:xfrm flipV="1">
            <a:off x="3709476" y="1201405"/>
            <a:ext cx="635676" cy="903065"/>
          </a:xfrm>
          <a:prstGeom prst="line">
            <a:avLst/>
          </a:prstGeom>
          <a:ln w="38100">
            <a:solidFill>
              <a:srgbClr val="FF2F92"/>
            </a:solidFill>
            <a:miter lim="400000"/>
            <a:headEnd type="stealth"/>
          </a:ln>
        </p:spPr>
        <p:txBody>
          <a:bodyPr lIns="0" tIns="0" rIns="0" bIns="0"/>
          <a:lstStyle/>
          <a:p>
            <a:pPr defTabSz="308584"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endParaRPr sz="738"/>
          </a:p>
        </p:txBody>
      </p:sp>
      <p:sp>
        <p:nvSpPr>
          <p:cNvPr id="2709" name="Bunch intensity"/>
          <p:cNvSpPr txBox="1"/>
          <p:nvPr/>
        </p:nvSpPr>
        <p:spPr>
          <a:xfrm>
            <a:off x="3789747" y="876747"/>
            <a:ext cx="999312" cy="246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717" tIns="25717" rIns="25717" bIns="25717" anchor="ctr">
            <a:spAutoFit/>
          </a:bodyPr>
          <a:lstStyle>
            <a:lvl1pPr defTabSz="585216"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266" dirty="0"/>
              <a:t>Bunch </a:t>
            </a:r>
            <a:r>
              <a:rPr lang="en-US" sz="1266" dirty="0"/>
              <a:t>profile</a:t>
            </a:r>
            <a:endParaRPr sz="1266" dirty="0"/>
          </a:p>
        </p:txBody>
      </p:sp>
      <p:sp>
        <p:nvSpPr>
          <p:cNvPr id="2710" name="Line"/>
          <p:cNvSpPr/>
          <p:nvPr/>
        </p:nvSpPr>
        <p:spPr>
          <a:xfrm flipH="1">
            <a:off x="2521170" y="4338693"/>
            <a:ext cx="2995874" cy="1"/>
          </a:xfrm>
          <a:prstGeom prst="line">
            <a:avLst/>
          </a:prstGeom>
          <a:ln w="38100">
            <a:solidFill>
              <a:srgbClr val="FFFFFF"/>
            </a:solidFill>
            <a:miter lim="400000"/>
            <a:headEnd type="stealth"/>
          </a:ln>
        </p:spPr>
        <p:txBody>
          <a:bodyPr lIns="0" tIns="0" rIns="0" bIns="0"/>
          <a:lstStyle/>
          <a:p>
            <a:pPr defTabSz="308584"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endParaRPr sz="738"/>
          </a:p>
        </p:txBody>
      </p:sp>
      <p:sp>
        <p:nvSpPr>
          <p:cNvPr id="2711" name="Time"/>
          <p:cNvSpPr txBox="1"/>
          <p:nvPr/>
        </p:nvSpPr>
        <p:spPr>
          <a:xfrm>
            <a:off x="4892705" y="4378202"/>
            <a:ext cx="406649" cy="246733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717" tIns="25717" rIns="25717" bIns="25717" anchor="ctr">
            <a:spAutoFit/>
          </a:bodyPr>
          <a:lstStyle>
            <a:lvl1pPr defTabSz="585216">
              <a:defRPr sz="2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266"/>
              <a:t>Time</a:t>
            </a:r>
          </a:p>
        </p:txBody>
      </p:sp>
      <p:sp>
        <p:nvSpPr>
          <p:cNvPr id="2712" name="Line"/>
          <p:cNvSpPr/>
          <p:nvPr/>
        </p:nvSpPr>
        <p:spPr>
          <a:xfrm>
            <a:off x="2543344" y="3764333"/>
            <a:ext cx="336281" cy="1"/>
          </a:xfrm>
          <a:prstGeom prst="line">
            <a:avLst/>
          </a:prstGeom>
          <a:ln w="38100">
            <a:solidFill>
              <a:srgbClr val="FFFFFF"/>
            </a:solidFill>
            <a:miter lim="400000"/>
            <a:headEnd type="stealth"/>
            <a:tailEnd type="stealth"/>
          </a:ln>
        </p:spPr>
        <p:txBody>
          <a:bodyPr lIns="0" tIns="0" rIns="0" bIns="0"/>
          <a:lstStyle/>
          <a:p>
            <a:pPr defTabSz="308584"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endParaRPr sz="738"/>
          </a:p>
        </p:txBody>
      </p:sp>
      <p:sp>
        <p:nvSpPr>
          <p:cNvPr id="2713" name="20 ns"/>
          <p:cNvSpPr txBox="1"/>
          <p:nvPr/>
        </p:nvSpPr>
        <p:spPr>
          <a:xfrm>
            <a:off x="2481673" y="3469517"/>
            <a:ext cx="447879" cy="246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717" tIns="25717" rIns="25717" bIns="25717" anchor="ctr">
            <a:spAutoFit/>
          </a:bodyPr>
          <a:lstStyle>
            <a:lvl1pPr defTabSz="585216">
              <a:defRPr sz="2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266"/>
              <a:t>20 ns</a:t>
            </a:r>
          </a:p>
        </p:txBody>
      </p:sp>
      <p:sp>
        <p:nvSpPr>
          <p:cNvPr id="2714" name="1 frame = few turns"/>
          <p:cNvSpPr txBox="1"/>
          <p:nvPr/>
        </p:nvSpPr>
        <p:spPr>
          <a:xfrm>
            <a:off x="1945440" y="3923860"/>
            <a:ext cx="1441740" cy="246733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717" tIns="25717" rIns="25717" bIns="25717" anchor="ctr">
            <a:spAutoFit/>
          </a:bodyPr>
          <a:lstStyle>
            <a:lvl1pPr defTabSz="585216">
              <a:defRPr sz="2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266"/>
              <a:t>1 frame = few turns</a:t>
            </a:r>
          </a:p>
        </p:txBody>
      </p:sp>
      <p:sp>
        <p:nvSpPr>
          <p:cNvPr id="2719" name="TMCI@PS"/>
          <p:cNvSpPr txBox="1"/>
          <p:nvPr/>
        </p:nvSpPr>
        <p:spPr>
          <a:xfrm>
            <a:off x="4381402" y="1754588"/>
            <a:ext cx="1226938" cy="230447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717" tIns="25717" rIns="25717" bIns="25717" anchor="ctr">
            <a:spAutoFit/>
          </a:bodyPr>
          <a:lstStyle/>
          <a:p>
            <a:pPr lvl="1" defTabSz="308584">
              <a:spcBef>
                <a:spcPts val="1213"/>
              </a:spcBef>
              <a:defRPr sz="22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160"/>
              <a:t>TMCI@PS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0" fill="hold"/>
                                        <p:tgtEl>
                                          <p:spTgt spid="27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2702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7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0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D0DC2-E77D-5715-91A4-939CEB6B4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540" y="420052"/>
            <a:ext cx="7360921" cy="497206"/>
          </a:xfrm>
        </p:spPr>
        <p:txBody>
          <a:bodyPr/>
          <a:lstStyle/>
          <a:p>
            <a:r>
              <a:rPr lang="en-CH" dirty="0">
                <a:solidFill>
                  <a:schemeClr val="tx1"/>
                </a:solidFill>
              </a:rPr>
              <a:t>Some ideas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8D061A-5CAF-F820-F490-75F9235D5F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2113" y="1203598"/>
            <a:ext cx="8547959" cy="3199239"/>
          </a:xfrm>
        </p:spPr>
        <p:txBody>
          <a:bodyPr/>
          <a:lstStyle/>
          <a:p>
            <a:r>
              <a:rPr lang="en-CH" dirty="0">
                <a:solidFill>
                  <a:schemeClr val="tx1"/>
                </a:solidFill>
                <a:latin typeface="+mn-lt"/>
              </a:rPr>
              <a:t>Space charge limits at injection are being explored for LHC beams</a:t>
            </a:r>
          </a:p>
          <a:p>
            <a:pPr lvl="1"/>
            <a:r>
              <a:rPr lang="en-GB" dirty="0">
                <a:solidFill>
                  <a:schemeClr val="tx1"/>
                </a:solidFill>
                <a:latin typeface="+mn-lt"/>
              </a:rPr>
              <a:t>A</a:t>
            </a:r>
            <a:r>
              <a:rPr lang="en-CH" dirty="0">
                <a:solidFill>
                  <a:schemeClr val="tx1"/>
                </a:solidFill>
                <a:latin typeface="+mn-lt"/>
              </a:rPr>
              <a:t> lot can be learned from there</a:t>
            </a:r>
          </a:p>
          <a:p>
            <a:r>
              <a:rPr lang="en-CH" dirty="0">
                <a:solidFill>
                  <a:schemeClr val="tx1"/>
                </a:solidFill>
                <a:latin typeface="+mn-lt"/>
              </a:rPr>
              <a:t>Minimum bunch leng</a:t>
            </a:r>
            <a:r>
              <a:rPr lang="en-GB" dirty="0" err="1">
                <a:solidFill>
                  <a:schemeClr val="tx1"/>
                </a:solidFill>
                <a:latin typeface="+mn-lt"/>
              </a:rPr>
              <a:t>th</a:t>
            </a:r>
            <a:r>
              <a:rPr lang="en-CH" dirty="0">
                <a:solidFill>
                  <a:schemeClr val="tx1"/>
                </a:solidFill>
                <a:latin typeface="+mn-lt"/>
              </a:rPr>
              <a:t> from bunch rotation interesting also for fixed target applications</a:t>
            </a:r>
          </a:p>
          <a:p>
            <a:pPr lvl="1"/>
            <a:r>
              <a:rPr lang="en-CH" dirty="0">
                <a:solidFill>
                  <a:schemeClr val="tx1"/>
                </a:solidFill>
                <a:latin typeface="+mn-lt"/>
              </a:rPr>
              <a:t>Today for about 8e12 ppp (single bunch) about 20 ns bunch leng</a:t>
            </a:r>
            <a:r>
              <a:rPr lang="en-GB" dirty="0" err="1">
                <a:solidFill>
                  <a:schemeClr val="tx1"/>
                </a:solidFill>
                <a:latin typeface="+mn-lt"/>
              </a:rPr>
              <a:t>th</a:t>
            </a:r>
            <a:r>
              <a:rPr lang="en-CH" dirty="0">
                <a:solidFill>
                  <a:schemeClr val="tx1"/>
                </a:solidFill>
                <a:latin typeface="+mn-lt"/>
              </a:rPr>
              <a:t> </a:t>
            </a:r>
          </a:p>
          <a:p>
            <a:r>
              <a:rPr lang="en-CH" dirty="0">
                <a:solidFill>
                  <a:schemeClr val="tx1"/>
                </a:solidFill>
                <a:latin typeface="+mn-lt"/>
              </a:rPr>
              <a:t>Could use lattice at transition crossing or close to it exercise/study lattice with very small eta. Or with short bunch leng</a:t>
            </a:r>
            <a:r>
              <a:rPr lang="en-GB" dirty="0" err="1">
                <a:solidFill>
                  <a:schemeClr val="tx1"/>
                </a:solidFill>
                <a:latin typeface="+mn-lt"/>
              </a:rPr>
              <a:t>th</a:t>
            </a:r>
            <a:r>
              <a:rPr lang="en-CH" dirty="0">
                <a:solidFill>
                  <a:schemeClr val="tx1"/>
                </a:solidFill>
                <a:latin typeface="+mn-lt"/>
              </a:rPr>
              <a:t> from “isochronous” lattice </a:t>
            </a:r>
          </a:p>
          <a:p>
            <a:r>
              <a:rPr lang="en-CH" dirty="0">
                <a:solidFill>
                  <a:schemeClr val="tx1"/>
                </a:solidFill>
                <a:latin typeface="+mn-lt"/>
              </a:rPr>
              <a:t>Could study bunch merging in longitudinal AND transverse plane</a:t>
            </a:r>
          </a:p>
          <a:p>
            <a:r>
              <a:rPr lang="en-GB" dirty="0">
                <a:solidFill>
                  <a:schemeClr val="tx1"/>
                </a:solidFill>
                <a:latin typeface="+mn-lt"/>
              </a:rPr>
              <a:t>e-cloud driven instabilities can be induced by LHC-type beam in very controlled manner</a:t>
            </a:r>
          </a:p>
          <a:p>
            <a:endParaRPr lang="en-GB" dirty="0">
              <a:solidFill>
                <a:schemeClr val="tx1"/>
              </a:solidFill>
              <a:latin typeface="+mn-lt"/>
            </a:endParaRPr>
          </a:p>
          <a:p>
            <a:r>
              <a:rPr lang="en-GB" dirty="0">
                <a:solidFill>
                  <a:schemeClr val="tx1"/>
                </a:solidFill>
                <a:latin typeface="+mn-lt"/>
              </a:rPr>
              <a:t>We could think also to other machines not necessarily at CERN….</a:t>
            </a:r>
            <a:endParaRPr lang="en-CH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B34DA5-F540-BFFD-8C88-A73692B9AB0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8455499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MUON-SlideGraph-gradient.png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448648"/>
            <a:ext cx="9144000" cy="3764702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0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6" y="2571750"/>
            <a:ext cx="47725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Thank</a:t>
            </a:r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you</a:t>
            </a:r>
            <a:endParaRPr lang="fr-FR" sz="3200" b="1" i="1" dirty="0">
              <a:solidFill>
                <a:schemeClr val="bg1"/>
              </a:solidFill>
              <a:latin typeface="Arial Narrow"/>
              <a:cs typeface="Arial Narrow"/>
            </a:endParaRPr>
          </a:p>
          <a:p>
            <a:pPr algn="ctr"/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very</a:t>
            </a:r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much</a:t>
            </a:r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 for the discussions and inputs </a:t>
            </a:r>
            <a:endParaRPr lang="en-GB" sz="32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A62028-C078-3F7C-A90A-E38F5A13658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CH" dirty="0"/>
              <a:t>Goal: discuss possible Machine Developments studies</a:t>
            </a:r>
            <a:br>
              <a:rPr lang="en-CH" dirty="0"/>
            </a:br>
            <a:r>
              <a:rPr lang="en-CH" dirty="0"/>
              <a:t>relevant for the accumulator/compressor and target</a:t>
            </a:r>
            <a:br>
              <a:rPr lang="en-CH" dirty="0"/>
            </a:br>
            <a:r>
              <a:rPr lang="en-CH" dirty="0"/>
              <a:t>beam delivery</a:t>
            </a:r>
            <a:br>
              <a:rPr lang="en-CH" dirty="0"/>
            </a:br>
            <a:endParaRPr lang="en-CH" dirty="0"/>
          </a:p>
          <a:p>
            <a:r>
              <a:rPr lang="en-CH" dirty="0"/>
              <a:t>Linac covered by Alessandra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E3BF75-DCBB-559A-3227-B53F622DF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422C814-DFC4-635D-47A9-2E5F66356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Scope of proposal</a:t>
            </a:r>
          </a:p>
        </p:txBody>
      </p:sp>
    </p:spTree>
    <p:extLst>
      <p:ext uri="{BB962C8B-B14F-4D97-AF65-F5344CB8AC3E}">
        <p14:creationId xmlns:p14="http://schemas.microsoft.com/office/powerpoint/2010/main" val="1495321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A62028-C078-3F7C-A90A-E38F5A13658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CH" dirty="0"/>
              <a:t>Collective effects: </a:t>
            </a:r>
          </a:p>
          <a:p>
            <a:pPr lvl="1"/>
            <a:r>
              <a:rPr lang="en-CH" dirty="0"/>
              <a:t>transverse and longitudinal instabilities</a:t>
            </a:r>
          </a:p>
          <a:p>
            <a:pPr lvl="1"/>
            <a:r>
              <a:rPr lang="en-GB" dirty="0"/>
              <a:t>s</a:t>
            </a:r>
            <a:r>
              <a:rPr lang="en-CH" dirty="0"/>
              <a:t>pace charge at injection</a:t>
            </a:r>
          </a:p>
          <a:p>
            <a:pPr lvl="1"/>
            <a:r>
              <a:rPr lang="en-GB" dirty="0"/>
              <a:t>e</a:t>
            </a:r>
            <a:r>
              <a:rPr lang="en-CH" dirty="0"/>
              <a:t>-cloud</a:t>
            </a:r>
          </a:p>
          <a:p>
            <a:pPr lvl="1"/>
            <a:r>
              <a:rPr lang="en-CH" dirty="0"/>
              <a:t>….</a:t>
            </a:r>
          </a:p>
          <a:p>
            <a:r>
              <a:rPr lang="en-CH" dirty="0"/>
              <a:t>Minimum bunch leng</a:t>
            </a:r>
            <a:r>
              <a:rPr lang="en-GB" dirty="0" err="1"/>
              <a:t>th</a:t>
            </a:r>
            <a:r>
              <a:rPr lang="en-CH" dirty="0"/>
              <a:t> in high intensity regime</a:t>
            </a:r>
          </a:p>
          <a:p>
            <a:r>
              <a:rPr lang="en-CH" dirty="0"/>
              <a:t>Beam recombination </a:t>
            </a:r>
          </a:p>
          <a:p>
            <a:endParaRPr lang="en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E3BF75-DCBB-559A-3227-B53F622DF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422C814-DFC4-635D-47A9-2E5F66356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Relevant studies (not exaustive…)</a:t>
            </a:r>
          </a:p>
        </p:txBody>
      </p:sp>
    </p:spTree>
    <p:extLst>
      <p:ext uri="{BB962C8B-B14F-4D97-AF65-F5344CB8AC3E}">
        <p14:creationId xmlns:p14="http://schemas.microsoft.com/office/powerpoint/2010/main" val="4149694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45616-B020-3744-AC79-E075116C2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accelerator complex as today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DC31AC-AA19-B042-BD55-C1CBB1964A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90" b="17823"/>
          <a:stretch/>
        </p:blipFill>
        <p:spPr>
          <a:xfrm>
            <a:off x="1043608" y="771550"/>
            <a:ext cx="6786754" cy="4252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01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AC7A9-1C7B-5C4A-815B-D9FB95209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PSB main features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D6F8B4-6EA9-8943-AEDA-A7DBB74D6F2D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2767063" y="655477"/>
            <a:ext cx="3137991" cy="3342952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latin typeface="+mn-lt"/>
              </a:rPr>
              <a:t>Injection</a:t>
            </a:r>
          </a:p>
          <a:p>
            <a:pPr lvl="1">
              <a:lnSpc>
                <a:spcPct val="120000"/>
              </a:lnSpc>
            </a:pPr>
            <a:r>
              <a:rPr lang="en-US" sz="1400" dirty="0">
                <a:latin typeface="+mn-lt"/>
              </a:rPr>
              <a:t>160 MeV H</a:t>
            </a:r>
            <a:r>
              <a:rPr lang="en-US" sz="1400" baseline="30000" dirty="0">
                <a:latin typeface="+mn-lt"/>
              </a:rPr>
              <a:t>- </a:t>
            </a:r>
          </a:p>
          <a:p>
            <a:pPr lvl="1">
              <a:lnSpc>
                <a:spcPct val="120000"/>
              </a:lnSpc>
            </a:pPr>
            <a:r>
              <a:rPr lang="en-US" sz="1400" dirty="0">
                <a:latin typeface="+mn-lt"/>
              </a:rPr>
              <a:t>Multiturn charge exchange injection with transverse and longitudinal painting up to ~120 turns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latin typeface="+mn-lt"/>
              </a:rPr>
              <a:t>4 superimposed ring magnetically coupled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latin typeface="+mn-lt"/>
              </a:rPr>
              <a:t>Lattice: Triplet, FDF</a:t>
            </a:r>
          </a:p>
          <a:p>
            <a:pPr lvl="1">
              <a:lnSpc>
                <a:spcPct val="120000"/>
              </a:lnSpc>
            </a:pPr>
            <a:r>
              <a:rPr lang="en-US" sz="1400" dirty="0">
                <a:latin typeface="+mn-lt"/>
              </a:rPr>
              <a:t>Operating below transition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latin typeface="+mn-lt"/>
              </a:rPr>
              <a:t>Acceleration cycle </a:t>
            </a:r>
          </a:p>
          <a:p>
            <a:pPr lvl="1">
              <a:lnSpc>
                <a:spcPct val="120000"/>
              </a:lnSpc>
            </a:pPr>
            <a:r>
              <a:rPr lang="en-US" sz="1400" dirty="0">
                <a:latin typeface="+mn-lt"/>
              </a:rPr>
              <a:t>~ 700 </a:t>
            </a:r>
            <a:r>
              <a:rPr lang="en-US" sz="1400" dirty="0" err="1">
                <a:latin typeface="+mn-lt"/>
              </a:rPr>
              <a:t>ms</a:t>
            </a:r>
            <a:endParaRPr lang="en-US" sz="1400" dirty="0">
              <a:latin typeface="+mn-lt"/>
            </a:endParaRPr>
          </a:p>
          <a:p>
            <a:pPr lvl="1">
              <a:lnSpc>
                <a:spcPct val="120000"/>
              </a:lnSpc>
            </a:pPr>
            <a:r>
              <a:rPr lang="en-US" sz="1400" dirty="0">
                <a:latin typeface="+mn-lt"/>
              </a:rPr>
              <a:t>1.2 cycling period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latin typeface="+mn-lt"/>
              </a:rPr>
              <a:t>RF: </a:t>
            </a:r>
            <a:r>
              <a:rPr lang="en-US" sz="1400" dirty="0" err="1">
                <a:latin typeface="+mn-lt"/>
              </a:rPr>
              <a:t>Finemet</a:t>
            </a:r>
            <a:endParaRPr lang="en-US" sz="1400" dirty="0">
              <a:latin typeface="+mn-lt"/>
            </a:endParaRPr>
          </a:p>
          <a:p>
            <a:pPr lvl="1">
              <a:lnSpc>
                <a:spcPct val="120000"/>
              </a:lnSpc>
            </a:pPr>
            <a:r>
              <a:rPr lang="en-US" sz="1400" dirty="0">
                <a:latin typeface="+mn-lt"/>
              </a:rPr>
              <a:t>Operation with h=1 and h=2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3AF272-5EA6-F94B-B4DA-92B89C5311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787" y="3268950"/>
            <a:ext cx="2386363" cy="17897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49683C-98A5-B748-9E0F-28E26A5809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788" y="1275605"/>
            <a:ext cx="2375154" cy="1781365"/>
          </a:xfrm>
          <a:prstGeom prst="rect">
            <a:avLst/>
          </a:prstGeom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B46F096-2B51-9982-8779-8F190B264646}"/>
              </a:ext>
            </a:extLst>
          </p:cNvPr>
          <p:cNvSpPr txBox="1">
            <a:spLocks/>
          </p:cNvSpPr>
          <p:nvPr/>
        </p:nvSpPr>
        <p:spPr>
          <a:xfrm>
            <a:off x="5724128" y="635000"/>
            <a:ext cx="3672408" cy="4806950"/>
          </a:xfr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400" dirty="0">
                <a:latin typeface="+mn-lt"/>
              </a:rPr>
              <a:t>Extraction:</a:t>
            </a:r>
          </a:p>
          <a:p>
            <a:pPr lvl="1">
              <a:lnSpc>
                <a:spcPct val="120000"/>
              </a:lnSpc>
            </a:pPr>
            <a:r>
              <a:rPr lang="en-US" sz="1400" dirty="0">
                <a:latin typeface="+mn-lt"/>
              </a:rPr>
              <a:t>Max : 2 GeV  </a:t>
            </a:r>
          </a:p>
          <a:p>
            <a:pPr lvl="1">
              <a:lnSpc>
                <a:spcPct val="120000"/>
              </a:lnSpc>
            </a:pPr>
            <a:r>
              <a:rPr lang="en-US" sz="1400" dirty="0">
                <a:latin typeface="+mn-lt"/>
              </a:rPr>
              <a:t>Single turn fast extraction with vertical recombination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latin typeface="+mn-lt"/>
              </a:rPr>
              <a:t>Particles types:</a:t>
            </a:r>
          </a:p>
          <a:p>
            <a:pPr lvl="1">
              <a:lnSpc>
                <a:spcPct val="120000"/>
              </a:lnSpc>
            </a:pPr>
            <a:r>
              <a:rPr lang="en-US" sz="1400" dirty="0">
                <a:latin typeface="+mn-lt"/>
              </a:rPr>
              <a:t>Protons, (Ions - O, S, In, Xe)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latin typeface="+mn-lt"/>
              </a:rPr>
              <a:t>Max total intensity: ~ 4-5e13 </a:t>
            </a:r>
            <a:r>
              <a:rPr lang="en-US" sz="1400" dirty="0" err="1">
                <a:latin typeface="+mn-lt"/>
              </a:rPr>
              <a:t>ppp</a:t>
            </a:r>
            <a:endParaRPr lang="en-US" sz="1400" dirty="0">
              <a:latin typeface="+mn-lt"/>
            </a:endParaRPr>
          </a:p>
          <a:p>
            <a:pPr>
              <a:lnSpc>
                <a:spcPct val="120000"/>
              </a:lnSpc>
            </a:pPr>
            <a:r>
              <a:rPr lang="en-US" sz="1400" dirty="0">
                <a:latin typeface="+mn-lt"/>
              </a:rPr>
              <a:t>Intensity per ring : ~ 1.2e13 </a:t>
            </a:r>
            <a:r>
              <a:rPr lang="en-US" sz="1400" dirty="0" err="1">
                <a:latin typeface="+mn-lt"/>
              </a:rPr>
              <a:t>ppp</a:t>
            </a:r>
            <a:r>
              <a:rPr lang="en-US" sz="1400" dirty="0">
                <a:latin typeface="+mn-lt"/>
              </a:rPr>
              <a:t> (h=1)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400" dirty="0">
              <a:latin typeface="+mn-lt"/>
            </a:endParaRPr>
          </a:p>
          <a:p>
            <a:pPr>
              <a:lnSpc>
                <a:spcPct val="120000"/>
              </a:lnSpc>
            </a:pPr>
            <a:r>
              <a:rPr lang="en-US" sz="1400" dirty="0">
                <a:latin typeface="+mn-lt"/>
              </a:rPr>
              <a:t>Multipoles for resonant compensation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latin typeface="+mn-lt"/>
              </a:rPr>
              <a:t>Fully instrumented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9182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893794" y="205978"/>
            <a:ext cx="5973881" cy="560741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pPr defTabSz="342900">
              <a:defRPr/>
            </a:pPr>
            <a:r>
              <a:rPr lang="en-US" sz="2100" dirty="0"/>
              <a:t>PSB MD brainstorming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2AF07A9-125E-6F31-4036-C2CA57796680}"/>
              </a:ext>
            </a:extLst>
          </p:cNvPr>
          <p:cNvGrpSpPr>
            <a:grpSpLocks noChangeAspect="1"/>
          </p:cNvGrpSpPr>
          <p:nvPr/>
        </p:nvGrpSpPr>
        <p:grpSpPr>
          <a:xfrm>
            <a:off x="971600" y="827347"/>
            <a:ext cx="3147092" cy="2534022"/>
            <a:chOff x="-376296" y="1219200"/>
            <a:chExt cx="5867400" cy="4724400"/>
          </a:xfrm>
        </p:grpSpPr>
        <p:pic>
          <p:nvPicPr>
            <p:cNvPr id="18" name="Picture 17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76296" y="1219200"/>
              <a:ext cx="5867400" cy="441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9" name="Straight Connector 18"/>
            <p:cNvCxnSpPr/>
            <p:nvPr/>
          </p:nvCxnSpPr>
          <p:spPr>
            <a:xfrm>
              <a:off x="4652904" y="5562600"/>
              <a:ext cx="609600" cy="38100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lgDash"/>
            </a:ln>
            <a:effectLst/>
          </p:spPr>
        </p:cxnSp>
        <p:grpSp>
          <p:nvGrpSpPr>
            <p:cNvPr id="23" name="Group 22"/>
            <p:cNvGrpSpPr/>
            <p:nvPr/>
          </p:nvGrpSpPr>
          <p:grpSpPr>
            <a:xfrm>
              <a:off x="995304" y="1447800"/>
              <a:ext cx="4267200" cy="4495800"/>
              <a:chOff x="2667000" y="1447800"/>
              <a:chExt cx="4267200" cy="4495800"/>
            </a:xfrm>
          </p:grpSpPr>
          <p:sp>
            <p:nvSpPr>
              <p:cNvPr id="24" name="Oval 23"/>
              <p:cNvSpPr>
                <a:spLocks noChangeAspect="1"/>
              </p:cNvSpPr>
              <p:nvPr/>
            </p:nvSpPr>
            <p:spPr>
              <a:xfrm>
                <a:off x="2667000" y="1447800"/>
                <a:ext cx="2667000" cy="2667000"/>
              </a:xfrm>
              <a:prstGeom prst="ellipse">
                <a:avLst/>
              </a:prstGeom>
              <a:noFill/>
              <a:ln w="50800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>
                <a:off x="3733800" y="4114800"/>
                <a:ext cx="1524000" cy="762000"/>
              </a:xfrm>
              <a:prstGeom prst="line">
                <a:avLst/>
              </a:prstGeom>
              <a:noFill/>
              <a:ln w="50800" cap="flat" cmpd="sng" algn="ctr">
                <a:solidFill>
                  <a:srgbClr val="0070C0"/>
                </a:solidFill>
                <a:prstDash val="solid"/>
              </a:ln>
              <a:effectLst/>
            </p:spPr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5257800" y="4876800"/>
                <a:ext cx="1676400" cy="1066800"/>
              </a:xfrm>
              <a:prstGeom prst="line">
                <a:avLst/>
              </a:prstGeom>
              <a:noFill/>
              <a:ln w="50800" cap="flat" cmpd="sng" algn="ctr">
                <a:solidFill>
                  <a:srgbClr val="0070C0"/>
                </a:solidFill>
                <a:prstDash val="solid"/>
              </a:ln>
              <a:effectLst/>
            </p:spPr>
          </p:cxnSp>
        </p:grpSp>
        <p:grpSp>
          <p:nvGrpSpPr>
            <p:cNvPr id="27" name="Group 26"/>
            <p:cNvGrpSpPr/>
            <p:nvPr/>
          </p:nvGrpSpPr>
          <p:grpSpPr>
            <a:xfrm>
              <a:off x="1376304" y="4017169"/>
              <a:ext cx="1495425" cy="707231"/>
              <a:chOff x="3048000" y="4017169"/>
              <a:chExt cx="1495425" cy="707231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 flipV="1">
                <a:off x="3048000" y="4114800"/>
                <a:ext cx="1219200" cy="609600"/>
              </a:xfrm>
              <a:prstGeom prst="line">
                <a:avLst/>
              </a:prstGeom>
              <a:noFill/>
              <a:ln w="50800" cap="flat" cmpd="sng" algn="ctr">
                <a:solidFill>
                  <a:srgbClr val="FF0000"/>
                </a:solidFill>
                <a:prstDash val="solid"/>
              </a:ln>
              <a:effectLst/>
            </p:spPr>
          </p:cxnSp>
          <p:sp>
            <p:nvSpPr>
              <p:cNvPr id="29" name="Freeform 28"/>
              <p:cNvSpPr/>
              <p:nvPr/>
            </p:nvSpPr>
            <p:spPr>
              <a:xfrm>
                <a:off x="3886200" y="4017169"/>
                <a:ext cx="657225" cy="97631"/>
              </a:xfrm>
              <a:custGeom>
                <a:avLst/>
                <a:gdLst>
                  <a:gd name="connsiteX0" fmla="*/ 0 w 657225"/>
                  <a:gd name="connsiteY0" fmla="*/ 71437 h 97631"/>
                  <a:gd name="connsiteX1" fmla="*/ 342900 w 657225"/>
                  <a:gd name="connsiteY1" fmla="*/ 85725 h 97631"/>
                  <a:gd name="connsiteX2" fmla="*/ 642937 w 657225"/>
                  <a:gd name="connsiteY2" fmla="*/ 0 h 97631"/>
                  <a:gd name="connsiteX3" fmla="*/ 642937 w 657225"/>
                  <a:gd name="connsiteY3" fmla="*/ 0 h 97631"/>
                  <a:gd name="connsiteX4" fmla="*/ 657225 w 657225"/>
                  <a:gd name="connsiteY4" fmla="*/ 0 h 9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7225" h="97631">
                    <a:moveTo>
                      <a:pt x="0" y="71437"/>
                    </a:moveTo>
                    <a:cubicBezTo>
                      <a:pt x="117872" y="84534"/>
                      <a:pt x="235744" y="97631"/>
                      <a:pt x="342900" y="85725"/>
                    </a:cubicBezTo>
                    <a:cubicBezTo>
                      <a:pt x="450056" y="73819"/>
                      <a:pt x="642937" y="0"/>
                      <a:pt x="642937" y="0"/>
                    </a:cubicBezTo>
                    <a:lnTo>
                      <a:pt x="642937" y="0"/>
                    </a:lnTo>
                    <a:lnTo>
                      <a:pt x="657225" y="0"/>
                    </a:lnTo>
                  </a:path>
                </a:pathLst>
              </a:custGeom>
              <a:noFill/>
              <a:ln w="50800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</p:grpSp>
        <p:sp>
          <p:nvSpPr>
            <p:cNvPr id="30" name="Right Arrow 29"/>
            <p:cNvSpPr/>
            <p:nvPr/>
          </p:nvSpPr>
          <p:spPr>
            <a:xfrm rot="-1560000">
              <a:off x="328948" y="4355202"/>
              <a:ext cx="1410832" cy="384205"/>
            </a:xfrm>
            <a:prstGeom prst="rightArrow">
              <a:avLst>
                <a:gd name="adj1" fmla="val 50000"/>
                <a:gd name="adj2" fmla="val 43814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Right Arrow 30"/>
            <p:cNvSpPr/>
            <p:nvPr/>
          </p:nvSpPr>
          <p:spPr>
            <a:xfrm rot="1560000">
              <a:off x="3060820" y="4480792"/>
              <a:ext cx="1410832" cy="384205"/>
            </a:xfrm>
            <a:prstGeom prst="rightArrow">
              <a:avLst>
                <a:gd name="adj1" fmla="val 50000"/>
                <a:gd name="adj2" fmla="val 43814"/>
              </a:avLst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TextBox 31"/>
            <p:cNvSpPr txBox="1"/>
            <p:nvPr/>
          </p:nvSpPr>
          <p:spPr>
            <a:xfrm rot="20040000">
              <a:off x="16141" y="3897542"/>
              <a:ext cx="1836599" cy="5594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b="1" dirty="0">
                  <a:solidFill>
                    <a:srgbClr val="FF0000"/>
                  </a:solidFill>
                </a:rPr>
                <a:t>160 </a:t>
              </a:r>
              <a:r>
                <a:rPr lang="en-US" sz="1350" b="1" dirty="0" err="1">
                  <a:solidFill>
                    <a:srgbClr val="FF0000"/>
                  </a:solidFill>
                </a:rPr>
                <a:t>MeV</a:t>
              </a:r>
              <a:endParaRPr lang="en-US" sz="1350" b="1" dirty="0">
                <a:solidFill>
                  <a:srgbClr val="FF0000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 rot="1680000">
              <a:off x="3387426" y="4106050"/>
              <a:ext cx="1260019" cy="5594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b="1" dirty="0">
                  <a:solidFill>
                    <a:srgbClr val="0070C0"/>
                  </a:solidFill>
                </a:rPr>
                <a:t>2 </a:t>
              </a:r>
              <a:r>
                <a:rPr lang="en-US" sz="1350" b="1" dirty="0" err="1">
                  <a:solidFill>
                    <a:srgbClr val="0070C0"/>
                  </a:solidFill>
                </a:rPr>
                <a:t>GeV</a:t>
              </a:r>
              <a:endParaRPr lang="en-US" sz="1350" b="1" dirty="0">
                <a:solidFill>
                  <a:srgbClr val="0070C0"/>
                </a:solidFill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75C73D10-345F-9308-3E31-77E013F8A2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7339" y="915366"/>
            <a:ext cx="3703600" cy="283160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C3BA24F-2C21-7950-1BA9-1F102D64ABE9}"/>
              </a:ext>
            </a:extLst>
          </p:cNvPr>
          <p:cNvSpPr txBox="1"/>
          <p:nvPr/>
        </p:nvSpPr>
        <p:spPr>
          <a:xfrm>
            <a:off x="5452409" y="607933"/>
            <a:ext cx="230069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350" dirty="0"/>
              <a:t>Vertical recombination tests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518916-41E5-1B04-69AC-A15E7210C8D1}"/>
              </a:ext>
            </a:extLst>
          </p:cNvPr>
          <p:cNvSpPr txBox="1"/>
          <p:nvPr/>
        </p:nvSpPr>
        <p:spPr>
          <a:xfrm>
            <a:off x="5602831" y="3710949"/>
            <a:ext cx="3570632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</a:rPr>
              <a:t>IEEE </a:t>
            </a:r>
            <a:r>
              <a:rPr lang="en-US" sz="600" dirty="0" err="1">
                <a:latin typeface="Arial" panose="020B0604020202020204" pitchFamily="34" charset="0"/>
              </a:rPr>
              <a:t>Transactionson</a:t>
            </a:r>
            <a:r>
              <a:rPr lang="en-US" sz="600" dirty="0">
                <a:latin typeface="Arial" panose="020B0604020202020204" pitchFamily="34" charset="0"/>
              </a:rPr>
              <a:t> Nuclear Science, Vol.NS-26,No,3,June197 </a:t>
            </a:r>
            <a:endParaRPr lang="en-US" sz="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BBBCEE-E13F-C4D7-F67E-43C8E55366FD}"/>
              </a:ext>
            </a:extLst>
          </p:cNvPr>
          <p:cNvSpPr txBox="1"/>
          <p:nvPr/>
        </p:nvSpPr>
        <p:spPr>
          <a:xfrm>
            <a:off x="109805" y="3435186"/>
            <a:ext cx="709207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MD@PSB:</a:t>
            </a:r>
          </a:p>
          <a:p>
            <a:pPr marL="214313" indent="-214313">
              <a:buFontTx/>
              <a:buChar char="-"/>
            </a:pPr>
            <a:r>
              <a:rPr lang="en-CH" sz="1400" dirty="0"/>
              <a:t>H</a:t>
            </a:r>
            <a:r>
              <a:rPr lang="en-CH" sz="1400" baseline="30000" dirty="0"/>
              <a:t>-</a:t>
            </a:r>
            <a:r>
              <a:rPr lang="en-CH" sz="1400" dirty="0"/>
              <a:t> injection (to be explored with experts) </a:t>
            </a:r>
            <a:br>
              <a:rPr lang="en-CH" sz="1400" dirty="0"/>
            </a:br>
            <a:endParaRPr lang="en-CH" sz="1400" dirty="0"/>
          </a:p>
          <a:p>
            <a:pPr marL="214313" indent="-214313">
              <a:buFontTx/>
              <a:buChar char="-"/>
            </a:pPr>
            <a:r>
              <a:rPr lang="en-CH" sz="1400" dirty="0"/>
              <a:t>Vertical recombination of bunches from separated rings (up 1e13 per bunch per ring)</a:t>
            </a:r>
          </a:p>
          <a:p>
            <a:pPr marL="557213" lvl="1" indent="-214313">
              <a:buFontTx/>
              <a:buChar char="-"/>
            </a:pPr>
            <a:r>
              <a:rPr lang="en-US" sz="1400" dirty="0"/>
              <a:t>F</a:t>
            </a:r>
            <a:r>
              <a:rPr lang="en-CH" sz="1400" dirty="0"/>
              <a:t>inal bunch leng</a:t>
            </a:r>
            <a:r>
              <a:rPr lang="en-US" sz="1400" dirty="0" err="1"/>
              <a:t>ht</a:t>
            </a:r>
            <a:endParaRPr lang="en-CH" sz="1400" dirty="0"/>
          </a:p>
          <a:p>
            <a:pPr marL="557213" lvl="1" indent="-214313">
              <a:buFontTx/>
              <a:buChar char="-"/>
            </a:pPr>
            <a:r>
              <a:rPr lang="en-CH" sz="1400" dirty="0"/>
              <a:t>Transverse emittance growth</a:t>
            </a:r>
          </a:p>
          <a:p>
            <a:pPr marL="557213" lvl="1" indent="-214313">
              <a:buFontTx/>
              <a:buChar char="-"/>
            </a:pPr>
            <a:r>
              <a:rPr lang="en-CH" sz="1400" dirty="0"/>
              <a:t>Beam can go on external beam dump or to the PS</a:t>
            </a:r>
          </a:p>
          <a:p>
            <a:endParaRPr lang="en-CH" sz="1400" dirty="0"/>
          </a:p>
          <a:p>
            <a:pPr marL="214313" indent="-214313">
              <a:buFontTx/>
              <a:buChar char="-"/>
            </a:pP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628310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AC7A9-1C7B-5C4A-815B-D9FB95209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main features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D6F8B4-6EA9-8943-AEDA-A7DBB74D6F2D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2671960" y="940384"/>
            <a:ext cx="4832984" cy="457993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+mn-lt"/>
              </a:rPr>
              <a:t>Injection</a:t>
            </a:r>
          </a:p>
          <a:p>
            <a:pPr lvl="1">
              <a:lnSpc>
                <a:spcPct val="120000"/>
              </a:lnSpc>
            </a:pPr>
            <a:r>
              <a:rPr lang="en-US" sz="1100" dirty="0">
                <a:latin typeface="+mn-lt"/>
              </a:rPr>
              <a:t>Max: 2 GeV protons</a:t>
            </a:r>
            <a:endParaRPr lang="en-US" sz="1100" baseline="30000" dirty="0">
              <a:latin typeface="+mn-lt"/>
            </a:endParaRPr>
          </a:p>
          <a:p>
            <a:pPr lvl="1">
              <a:lnSpc>
                <a:spcPct val="120000"/>
              </a:lnSpc>
            </a:pPr>
            <a:r>
              <a:rPr lang="en-US" sz="1100" dirty="0">
                <a:latin typeface="+mn-lt"/>
              </a:rPr>
              <a:t>70 MeV/n lead ions</a:t>
            </a:r>
          </a:p>
          <a:p>
            <a:pPr lvl="1">
              <a:lnSpc>
                <a:spcPct val="120000"/>
              </a:lnSpc>
            </a:pPr>
            <a:r>
              <a:rPr lang="en-US" sz="1100" dirty="0">
                <a:latin typeface="+mn-lt"/>
              </a:rPr>
              <a:t>Single turn injections</a:t>
            </a:r>
          </a:p>
          <a:p>
            <a:pPr>
              <a:lnSpc>
                <a:spcPct val="120000"/>
              </a:lnSpc>
            </a:pPr>
            <a:r>
              <a:rPr lang="en-US" sz="1100" dirty="0">
                <a:latin typeface="+mn-lt"/>
              </a:rPr>
              <a:t>Lattice: FODO with combined-function MB</a:t>
            </a:r>
          </a:p>
          <a:p>
            <a:pPr lvl="1">
              <a:lnSpc>
                <a:spcPct val="120000"/>
              </a:lnSpc>
            </a:pPr>
            <a:r>
              <a:rPr lang="en-US" sz="1100" dirty="0">
                <a:latin typeface="+mn-lt"/>
              </a:rPr>
              <a:t>Transition crossing with </a:t>
            </a:r>
            <a:br>
              <a:rPr lang="en-US" sz="1100" dirty="0">
                <a:latin typeface="+mn-lt"/>
              </a:rPr>
            </a:br>
            <a:r>
              <a:rPr lang="en-US" sz="1100" dirty="0">
                <a:latin typeface="+mn-lt"/>
              </a:rPr>
              <a:t>gamma-jump at 6.1 GeV</a:t>
            </a:r>
          </a:p>
          <a:p>
            <a:pPr>
              <a:lnSpc>
                <a:spcPct val="120000"/>
              </a:lnSpc>
            </a:pPr>
            <a:r>
              <a:rPr lang="en-US" sz="1100" dirty="0">
                <a:latin typeface="+mn-lt"/>
              </a:rPr>
              <a:t>Acceleration cycle:</a:t>
            </a:r>
          </a:p>
          <a:p>
            <a:pPr lvl="1">
              <a:lnSpc>
                <a:spcPct val="120000"/>
              </a:lnSpc>
            </a:pPr>
            <a:r>
              <a:rPr lang="en-US" sz="1100" dirty="0">
                <a:latin typeface="+mn-lt"/>
              </a:rPr>
              <a:t>Up to 3.6 s depending on final user</a:t>
            </a:r>
          </a:p>
          <a:p>
            <a:pPr lvl="1">
              <a:lnSpc>
                <a:spcPct val="120000"/>
              </a:lnSpc>
            </a:pPr>
            <a:r>
              <a:rPr lang="en-US" sz="1100" dirty="0">
                <a:latin typeface="+mn-lt"/>
              </a:rPr>
              <a:t>1.2 cycling period</a:t>
            </a:r>
          </a:p>
          <a:p>
            <a:pPr>
              <a:lnSpc>
                <a:spcPct val="120000"/>
              </a:lnSpc>
            </a:pPr>
            <a:r>
              <a:rPr lang="en-US" sz="1100" dirty="0">
                <a:latin typeface="+mn-lt"/>
              </a:rPr>
              <a:t>RF:</a:t>
            </a:r>
          </a:p>
          <a:p>
            <a:pPr lvl="1">
              <a:lnSpc>
                <a:spcPct val="120000"/>
              </a:lnSpc>
            </a:pPr>
            <a:r>
              <a:rPr lang="en-US" sz="1100" dirty="0">
                <a:latin typeface="+mn-lt"/>
              </a:rPr>
              <a:t>10 MHz ferrite loaded main RF system</a:t>
            </a:r>
          </a:p>
          <a:p>
            <a:pPr lvl="1">
              <a:lnSpc>
                <a:spcPct val="120000"/>
              </a:lnSpc>
            </a:pPr>
            <a:r>
              <a:rPr lang="en-US" sz="1100" dirty="0">
                <a:latin typeface="+mn-lt"/>
              </a:rPr>
              <a:t>20, 40, 80 MHz for LHC beams production</a:t>
            </a:r>
          </a:p>
          <a:p>
            <a:pPr lvl="1">
              <a:lnSpc>
                <a:spcPct val="120000"/>
              </a:lnSpc>
            </a:pPr>
            <a:r>
              <a:rPr lang="en-US" sz="1100" dirty="0">
                <a:latin typeface="+mn-lt"/>
              </a:rPr>
              <a:t>200 MHz for beam recapture after de-bunching</a:t>
            </a:r>
          </a:p>
          <a:p>
            <a:pPr lvl="1">
              <a:lnSpc>
                <a:spcPct val="120000"/>
              </a:lnSpc>
            </a:pPr>
            <a:r>
              <a:rPr lang="en-US" sz="1100" dirty="0">
                <a:latin typeface="+mn-lt"/>
              </a:rPr>
              <a:t>h=7, 8,16, 21, 42, 84,168</a:t>
            </a:r>
          </a:p>
          <a:p>
            <a:pPr lvl="1">
              <a:lnSpc>
                <a:spcPct val="120000"/>
              </a:lnSpc>
            </a:pPr>
            <a:r>
              <a:rPr lang="en-US" sz="1100" dirty="0" err="1">
                <a:latin typeface="+mn-lt"/>
              </a:rPr>
              <a:t>Finemet</a:t>
            </a:r>
            <a:r>
              <a:rPr lang="en-US" sz="1100" dirty="0">
                <a:latin typeface="+mn-lt"/>
              </a:rPr>
              <a:t> as longitudinal feedback system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8C00EB-618F-4E47-A9AB-3AA49D2904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4" y="1163011"/>
            <a:ext cx="3059331" cy="7970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5C174E-77B4-2748-8BB3-B6E48AB121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53" y="2059438"/>
            <a:ext cx="2542785" cy="272541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B0868479-A33A-5944-A367-4108A1F0021C}"/>
              </a:ext>
            </a:extLst>
          </p:cNvPr>
          <p:cNvGrpSpPr>
            <a:grpSpLocks noChangeAspect="1"/>
          </p:cNvGrpSpPr>
          <p:nvPr/>
        </p:nvGrpSpPr>
        <p:grpSpPr>
          <a:xfrm>
            <a:off x="1513210" y="98528"/>
            <a:ext cx="1202663" cy="1103086"/>
            <a:chOff x="2124253" y="1058238"/>
            <a:chExt cx="4752996" cy="530721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9C71E08-FBEB-D848-86B6-8206A74868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24253" y="1058238"/>
              <a:ext cx="4752996" cy="5307211"/>
            </a:xfrm>
            <a:prstGeom prst="rect">
              <a:avLst/>
            </a:prstGeom>
            <a:effectLst/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8B2E45B-0BC3-A740-886F-D2615E5997E9}"/>
                </a:ext>
              </a:extLst>
            </p:cNvPr>
            <p:cNvCxnSpPr/>
            <p:nvPr/>
          </p:nvCxnSpPr>
          <p:spPr>
            <a:xfrm flipH="1" flipV="1">
              <a:off x="4684010" y="5194469"/>
              <a:ext cx="766168" cy="546497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FA7084A-27E1-3D4A-8BE4-CE45EC2CE049}"/>
                </a:ext>
              </a:extLst>
            </p:cNvPr>
            <p:cNvCxnSpPr/>
            <p:nvPr/>
          </p:nvCxnSpPr>
          <p:spPr>
            <a:xfrm>
              <a:off x="4684010" y="4975604"/>
              <a:ext cx="0" cy="218866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9FC3390-7C87-9846-A277-7B064C7CE9BD}"/>
                </a:ext>
              </a:extLst>
            </p:cNvPr>
            <p:cNvCxnSpPr/>
            <p:nvPr/>
          </p:nvCxnSpPr>
          <p:spPr>
            <a:xfrm>
              <a:off x="4495296" y="4805135"/>
              <a:ext cx="26886" cy="170469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609ACEF-6B7F-104F-8C93-DB70E99A2061}"/>
                </a:ext>
              </a:extLst>
            </p:cNvPr>
            <p:cNvCxnSpPr/>
            <p:nvPr/>
          </p:nvCxnSpPr>
          <p:spPr>
            <a:xfrm flipV="1">
              <a:off x="4495296" y="3205470"/>
              <a:ext cx="312837" cy="159966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69AA142-BE19-F34A-A0B8-5A434C515A35}"/>
                </a:ext>
              </a:extLst>
            </p:cNvPr>
            <p:cNvCxnSpPr/>
            <p:nvPr/>
          </p:nvCxnSpPr>
          <p:spPr>
            <a:xfrm>
              <a:off x="2854478" y="2816136"/>
              <a:ext cx="1953655" cy="386419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3557A39-9C02-E247-8525-C1C544B11D28}"/>
                </a:ext>
              </a:extLst>
            </p:cNvPr>
            <p:cNvCxnSpPr/>
            <p:nvPr/>
          </p:nvCxnSpPr>
          <p:spPr>
            <a:xfrm flipV="1">
              <a:off x="2885571" y="2831287"/>
              <a:ext cx="0" cy="52863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CB0F2DA-A505-3641-9360-7D5D3B9B55F4}"/>
                </a:ext>
              </a:extLst>
            </p:cNvPr>
            <p:cNvCxnSpPr/>
            <p:nvPr/>
          </p:nvCxnSpPr>
          <p:spPr>
            <a:xfrm>
              <a:off x="2790321" y="3221604"/>
              <a:ext cx="95250" cy="16906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ight Arrow 16">
              <a:extLst>
                <a:ext uri="{FF2B5EF4-FFF2-40B4-BE49-F238E27FC236}">
                  <a16:creationId xmlns:a16="http://schemas.microsoft.com/office/drawing/2014/main" id="{F1F021D1-AF03-E342-81FD-317C5B5E4B22}"/>
                </a:ext>
              </a:extLst>
            </p:cNvPr>
            <p:cNvSpPr/>
            <p:nvPr/>
          </p:nvSpPr>
          <p:spPr>
            <a:xfrm rot="14703002">
              <a:off x="2692689" y="3154870"/>
              <a:ext cx="195263" cy="101203"/>
            </a:xfrm>
            <a:prstGeom prst="rightArrow">
              <a:avLst/>
            </a:prstGeom>
            <a:solidFill>
              <a:srgbClr val="00FF0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B457A21-7B63-5142-81D4-01E7314FC1D6}"/>
                </a:ext>
              </a:extLst>
            </p:cNvPr>
            <p:cNvSpPr/>
            <p:nvPr/>
          </p:nvSpPr>
          <p:spPr>
            <a:xfrm>
              <a:off x="4522182" y="3051732"/>
              <a:ext cx="544912" cy="59373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FB4AB20-F264-474A-9195-40B101F52A30}"/>
                </a:ext>
              </a:extLst>
            </p:cNvPr>
            <p:cNvCxnSpPr/>
            <p:nvPr/>
          </p:nvCxnSpPr>
          <p:spPr>
            <a:xfrm flipV="1">
              <a:off x="4808133" y="1455460"/>
              <a:ext cx="389433" cy="1747096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CBB932D-0B27-5940-B383-F24B449E7C77}"/>
                </a:ext>
              </a:extLst>
            </p:cNvPr>
            <p:cNvCxnSpPr/>
            <p:nvPr/>
          </p:nvCxnSpPr>
          <p:spPr>
            <a:xfrm flipH="1" flipV="1">
              <a:off x="4794638" y="3221605"/>
              <a:ext cx="1843088" cy="39409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0E83695-5C26-C541-9586-DED3E99F5041}"/>
                </a:ext>
              </a:extLst>
            </p:cNvPr>
            <p:cNvCxnSpPr/>
            <p:nvPr/>
          </p:nvCxnSpPr>
          <p:spPr>
            <a:xfrm>
              <a:off x="4522182" y="4975604"/>
              <a:ext cx="161828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FD5D255-7DD6-EA47-BB87-6A95ECDE0B80}"/>
                </a:ext>
              </a:extLst>
            </p:cNvPr>
            <p:cNvCxnSpPr/>
            <p:nvPr/>
          </p:nvCxnSpPr>
          <p:spPr>
            <a:xfrm flipV="1">
              <a:off x="5197566" y="1311444"/>
              <a:ext cx="54748" cy="14401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730A77C-71D0-3541-8FA0-52826008FB24}"/>
                </a:ext>
              </a:extLst>
            </p:cNvPr>
            <p:cNvCxnSpPr/>
            <p:nvPr/>
          </p:nvCxnSpPr>
          <p:spPr>
            <a:xfrm>
              <a:off x="6415672" y="3559827"/>
              <a:ext cx="288032" cy="7200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415D05FA-16BD-84D5-5554-DC206044D073}"/>
              </a:ext>
            </a:extLst>
          </p:cNvPr>
          <p:cNvSpPr txBox="1">
            <a:spLocks/>
          </p:cNvSpPr>
          <p:nvPr/>
        </p:nvSpPr>
        <p:spPr>
          <a:xfrm>
            <a:off x="5819083" y="912738"/>
            <a:ext cx="3341578" cy="4579937"/>
          </a:xfr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100" dirty="0">
                <a:latin typeface="+mn-lt"/>
              </a:rPr>
              <a:t>Extraction:</a:t>
            </a:r>
          </a:p>
          <a:p>
            <a:pPr lvl="1">
              <a:lnSpc>
                <a:spcPct val="120000"/>
              </a:lnSpc>
            </a:pPr>
            <a:r>
              <a:rPr lang="en-US" sz="1100" dirty="0">
                <a:latin typeface="+mn-lt"/>
              </a:rPr>
              <a:t>Fast extraction at 20 GeV and 26 GeV</a:t>
            </a:r>
          </a:p>
          <a:p>
            <a:pPr lvl="1">
              <a:lnSpc>
                <a:spcPct val="120000"/>
              </a:lnSpc>
            </a:pPr>
            <a:r>
              <a:rPr lang="en-US" sz="1100" dirty="0">
                <a:latin typeface="+mn-lt"/>
              </a:rPr>
              <a:t>Multiturn (5 turns) extraction at 14 GeV</a:t>
            </a:r>
          </a:p>
          <a:p>
            <a:pPr lvl="1">
              <a:lnSpc>
                <a:spcPct val="120000"/>
              </a:lnSpc>
            </a:pPr>
            <a:r>
              <a:rPr lang="en-US" sz="1100" dirty="0">
                <a:latin typeface="+mn-lt"/>
              </a:rPr>
              <a:t>Slow extraction 24 GeV</a:t>
            </a:r>
          </a:p>
          <a:p>
            <a:pPr>
              <a:lnSpc>
                <a:spcPct val="120000"/>
              </a:lnSpc>
            </a:pPr>
            <a:r>
              <a:rPr lang="en-US" sz="1100" dirty="0">
                <a:latin typeface="+mn-lt"/>
              </a:rPr>
              <a:t>Particles types:</a:t>
            </a:r>
          </a:p>
          <a:p>
            <a:pPr lvl="1">
              <a:lnSpc>
                <a:spcPct val="120000"/>
              </a:lnSpc>
            </a:pPr>
            <a:r>
              <a:rPr lang="en-US" sz="1100" dirty="0">
                <a:latin typeface="+mn-lt"/>
              </a:rPr>
              <a:t>Protons, Ions (Pb, O, S, In, Xe)</a:t>
            </a:r>
          </a:p>
          <a:p>
            <a:pPr lvl="1">
              <a:lnSpc>
                <a:spcPct val="120000"/>
              </a:lnSpc>
            </a:pPr>
            <a:r>
              <a:rPr lang="en-US" sz="1100" dirty="0">
                <a:latin typeface="+mn-lt"/>
              </a:rPr>
              <a:t>In the past: anti-protons, e+, e-</a:t>
            </a:r>
          </a:p>
          <a:p>
            <a:pPr>
              <a:lnSpc>
                <a:spcPct val="120000"/>
              </a:lnSpc>
            </a:pPr>
            <a:r>
              <a:rPr lang="en-US" sz="1100" dirty="0">
                <a:latin typeface="+mn-lt"/>
              </a:rPr>
              <a:t>Max total intensity: ~ 4e13 </a:t>
            </a:r>
          </a:p>
          <a:p>
            <a:pPr>
              <a:lnSpc>
                <a:spcPct val="120000"/>
              </a:lnSpc>
            </a:pPr>
            <a:r>
              <a:rPr lang="en-US" sz="1100" dirty="0">
                <a:latin typeface="+mn-lt"/>
              </a:rPr>
              <a:t>External Exp. Area: East hall, AD</a:t>
            </a:r>
          </a:p>
          <a:p>
            <a:pPr>
              <a:lnSpc>
                <a:spcPct val="120000"/>
              </a:lnSpc>
            </a:pPr>
            <a:endParaRPr lang="en-US" sz="1100" dirty="0">
              <a:latin typeface="+mn-lt"/>
            </a:endParaRPr>
          </a:p>
          <a:p>
            <a:pPr>
              <a:lnSpc>
                <a:spcPct val="120000"/>
              </a:lnSpc>
            </a:pPr>
            <a:r>
              <a:rPr lang="en-US" sz="1100" dirty="0">
                <a:latin typeface="+mn-lt"/>
              </a:rPr>
              <a:t>Multipoles for resonant compensation</a:t>
            </a:r>
          </a:p>
          <a:p>
            <a:pPr>
              <a:lnSpc>
                <a:spcPct val="120000"/>
              </a:lnSpc>
            </a:pPr>
            <a:r>
              <a:rPr lang="en-US" sz="1100" dirty="0">
                <a:latin typeface="+mn-lt"/>
              </a:rPr>
              <a:t>Fully instrumented</a:t>
            </a:r>
          </a:p>
          <a:p>
            <a:pPr>
              <a:lnSpc>
                <a:spcPct val="120000"/>
              </a:lnSpc>
            </a:pPr>
            <a:endParaRPr lang="en-US" sz="11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3193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D_First_Bunch_169_390_1_400_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7300" y="1222069"/>
            <a:ext cx="3296242" cy="2664131"/>
          </a:xfrm>
          <a:prstGeom prst="rect">
            <a:avLst/>
          </a:prstGeom>
        </p:spPr>
      </p:pic>
      <p:pic>
        <p:nvPicPr>
          <p:cNvPr id="7" name="Picture 6" descr="hdtl_instability_Hprofile_LH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1994" y="2894071"/>
            <a:ext cx="3429007" cy="2077979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763688" y="106373"/>
            <a:ext cx="6781800" cy="857250"/>
          </a:xfrm>
        </p:spPr>
        <p:txBody>
          <a:bodyPr>
            <a:normAutofit/>
          </a:bodyPr>
          <a:lstStyle/>
          <a:p>
            <a:r>
              <a:rPr lang="en-US" dirty="0"/>
              <a:t>Example of measurement of impedance effects at injection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30978" y="4044644"/>
            <a:ext cx="33317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AD beam in the PS at injection (2010)</a:t>
            </a:r>
          </a:p>
          <a:p>
            <a:r>
              <a:rPr lang="en-US" sz="1200" dirty="0"/>
              <a:t>1500e10 protons  on 4 bunches</a:t>
            </a:r>
          </a:p>
          <a:p>
            <a:endParaRPr lang="en-US" sz="1200" dirty="0"/>
          </a:p>
          <a:p>
            <a:r>
              <a:rPr lang="en-US" sz="1200" dirty="0"/>
              <a:t>Microwave instability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43450" y="1371600"/>
            <a:ext cx="35729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Experiment on High brightness-LHC beam at injection – single bunch – 200e10 protons</a:t>
            </a:r>
          </a:p>
          <a:p>
            <a:r>
              <a:rPr lang="en-US" sz="1200" dirty="0" err="1"/>
              <a:t>Headtail</a:t>
            </a:r>
            <a:r>
              <a:rPr lang="en-US" sz="1200" dirty="0"/>
              <a:t> instability m=4,5</a:t>
            </a:r>
          </a:p>
          <a:p>
            <a:endParaRPr lang="en-US" sz="1200" dirty="0"/>
          </a:p>
          <a:p>
            <a:r>
              <a:rPr lang="en-US" sz="1200" dirty="0"/>
              <a:t>See also the work of </a:t>
            </a:r>
            <a:r>
              <a:rPr lang="en-US" sz="1200" dirty="0" err="1"/>
              <a:t>E.Metral</a:t>
            </a:r>
            <a:r>
              <a:rPr lang="en-US" sz="1200" dirty="0"/>
              <a:t>, </a:t>
            </a:r>
            <a:r>
              <a:rPr lang="en-US" sz="1200" dirty="0" err="1"/>
              <a:t>R.Cappi</a:t>
            </a:r>
            <a:r>
              <a:rPr lang="en-US" sz="1200" dirty="0"/>
              <a:t>, </a:t>
            </a:r>
            <a:r>
              <a:rPr lang="en-US" sz="1200" dirty="0" err="1"/>
              <a:t>B.Salvant</a:t>
            </a:r>
            <a:endParaRPr lang="en-US" sz="1200" dirty="0"/>
          </a:p>
          <a:p>
            <a:r>
              <a:rPr lang="en-US" sz="1200" dirty="0"/>
              <a:t>(CERN AB-2007-032 and CERN PS-95-02)</a:t>
            </a:r>
          </a:p>
          <a:p>
            <a:r>
              <a:rPr lang="en-US" sz="1200" dirty="0"/>
              <a:t>and </a:t>
            </a:r>
          </a:p>
          <a:p>
            <a:r>
              <a:rPr lang="en-US" sz="1200" dirty="0" err="1"/>
              <a:t>S.Aumon</a:t>
            </a:r>
            <a:r>
              <a:rPr lang="en-US" sz="1200" dirty="0"/>
              <a:t> thesis</a:t>
            </a:r>
          </a:p>
        </p:txBody>
      </p:sp>
      <p:sp>
        <p:nvSpPr>
          <p:cNvPr id="3" name="Vertical position  of the beam within a bunch">
            <a:extLst>
              <a:ext uri="{FF2B5EF4-FFF2-40B4-BE49-F238E27FC236}">
                <a16:creationId xmlns:a16="http://schemas.microsoft.com/office/drawing/2014/main" id="{56169A51-ABFB-56E1-20EA-B2C833593691}"/>
              </a:ext>
            </a:extLst>
          </p:cNvPr>
          <p:cNvSpPr txBox="1"/>
          <p:nvPr/>
        </p:nvSpPr>
        <p:spPr>
          <a:xfrm>
            <a:off x="333" y="1538248"/>
            <a:ext cx="1295067" cy="6363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717" tIns="25717" rIns="25717" bIns="25717" anchor="ctr">
            <a:spAutoFit/>
          </a:bodyPr>
          <a:lstStyle/>
          <a:p>
            <a:pPr defTabSz="308584"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rPr sz="1266" dirty="0"/>
              <a:t>Vertical position </a:t>
            </a:r>
            <a:br>
              <a:rPr sz="1266" dirty="0"/>
            </a:br>
            <a:r>
              <a:rPr sz="1266" dirty="0"/>
              <a:t>of the beam within a bunch</a:t>
            </a:r>
          </a:p>
        </p:txBody>
      </p:sp>
      <p:sp>
        <p:nvSpPr>
          <p:cNvPr id="4" name="Bunch intensity">
            <a:extLst>
              <a:ext uri="{FF2B5EF4-FFF2-40B4-BE49-F238E27FC236}">
                <a16:creationId xmlns:a16="http://schemas.microsoft.com/office/drawing/2014/main" id="{C21ED750-B0E7-F324-CB43-1C17015A09F5}"/>
              </a:ext>
            </a:extLst>
          </p:cNvPr>
          <p:cNvSpPr txBox="1"/>
          <p:nvPr/>
        </p:nvSpPr>
        <p:spPr>
          <a:xfrm>
            <a:off x="2699792" y="642877"/>
            <a:ext cx="999312" cy="246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717" tIns="25717" rIns="25717" bIns="25717" anchor="ctr">
            <a:spAutoFit/>
          </a:bodyPr>
          <a:lstStyle>
            <a:lvl1pPr defTabSz="585216"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266" dirty="0"/>
              <a:t>Bunch </a:t>
            </a:r>
            <a:r>
              <a:rPr lang="en-US" sz="1266" dirty="0"/>
              <a:t>profile</a:t>
            </a:r>
            <a:endParaRPr sz="1266" dirty="0"/>
          </a:p>
        </p:txBody>
      </p:sp>
      <p:sp>
        <p:nvSpPr>
          <p:cNvPr id="6" name="Vertical position  of the beam within a bunch">
            <a:extLst>
              <a:ext uri="{FF2B5EF4-FFF2-40B4-BE49-F238E27FC236}">
                <a16:creationId xmlns:a16="http://schemas.microsoft.com/office/drawing/2014/main" id="{DCD380FF-443E-999B-0A2B-FC6425890169}"/>
              </a:ext>
            </a:extLst>
          </p:cNvPr>
          <p:cNvSpPr txBox="1"/>
          <p:nvPr/>
        </p:nvSpPr>
        <p:spPr>
          <a:xfrm>
            <a:off x="333" y="2891424"/>
            <a:ext cx="1295067" cy="6363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717" tIns="25717" rIns="25717" bIns="25717" anchor="ctr">
            <a:spAutoFit/>
          </a:bodyPr>
          <a:lstStyle/>
          <a:p>
            <a:pPr defTabSz="308584"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266" dirty="0" err="1"/>
              <a:t>Horiz</a:t>
            </a:r>
            <a:r>
              <a:rPr lang="en-US" sz="1266" dirty="0"/>
              <a:t>.</a:t>
            </a:r>
            <a:r>
              <a:rPr sz="1266" dirty="0"/>
              <a:t> position </a:t>
            </a:r>
            <a:br>
              <a:rPr sz="1266" dirty="0"/>
            </a:br>
            <a:r>
              <a:rPr sz="1266" dirty="0"/>
              <a:t>of the beam within a bunch</a:t>
            </a:r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28D810F6-D919-B2B6-9F72-B39A1E441332}"/>
              </a:ext>
            </a:extLst>
          </p:cNvPr>
          <p:cNvSpPr/>
          <p:nvPr/>
        </p:nvSpPr>
        <p:spPr>
          <a:xfrm flipV="1">
            <a:off x="2552366" y="871292"/>
            <a:ext cx="363449" cy="709225"/>
          </a:xfrm>
          <a:prstGeom prst="line">
            <a:avLst/>
          </a:prstGeom>
          <a:ln w="38100">
            <a:solidFill>
              <a:srgbClr val="00B050"/>
            </a:solidFill>
            <a:miter lim="400000"/>
            <a:headEnd type="stealth"/>
          </a:ln>
        </p:spPr>
        <p:txBody>
          <a:bodyPr lIns="0" tIns="0" rIns="0" bIns="0"/>
          <a:lstStyle/>
          <a:p>
            <a:pPr defTabSz="308584"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endParaRPr sz="738"/>
          </a:p>
        </p:txBody>
      </p:sp>
      <p:sp>
        <p:nvSpPr>
          <p:cNvPr id="12" name="Line">
            <a:extLst>
              <a:ext uri="{FF2B5EF4-FFF2-40B4-BE49-F238E27FC236}">
                <a16:creationId xmlns:a16="http://schemas.microsoft.com/office/drawing/2014/main" id="{A1E31E4E-29BE-E1FC-82F5-8B3E662D2BAA}"/>
              </a:ext>
            </a:extLst>
          </p:cNvPr>
          <p:cNvSpPr/>
          <p:nvPr/>
        </p:nvSpPr>
        <p:spPr>
          <a:xfrm flipH="1" flipV="1">
            <a:off x="1079210" y="1949520"/>
            <a:ext cx="517427" cy="547671"/>
          </a:xfrm>
          <a:prstGeom prst="line">
            <a:avLst/>
          </a:prstGeom>
          <a:ln w="38100">
            <a:solidFill>
              <a:srgbClr val="FFFF00"/>
            </a:solidFill>
            <a:miter lim="400000"/>
            <a:headEnd type="stealth"/>
          </a:ln>
        </p:spPr>
        <p:txBody>
          <a:bodyPr lIns="0" tIns="0" rIns="0" bIns="0"/>
          <a:lstStyle/>
          <a:p>
            <a:pPr defTabSz="308584"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endParaRPr sz="738" dirty="0">
              <a:highlight>
                <a:srgbClr val="FFFF00"/>
              </a:highlight>
            </a:endParaRPr>
          </a:p>
        </p:txBody>
      </p:sp>
      <p:sp>
        <p:nvSpPr>
          <p:cNvPr id="13" name="Line">
            <a:extLst>
              <a:ext uri="{FF2B5EF4-FFF2-40B4-BE49-F238E27FC236}">
                <a16:creationId xmlns:a16="http://schemas.microsoft.com/office/drawing/2014/main" id="{75CAA9EA-1098-2886-B479-8DE219974E86}"/>
              </a:ext>
            </a:extLst>
          </p:cNvPr>
          <p:cNvSpPr/>
          <p:nvPr/>
        </p:nvSpPr>
        <p:spPr>
          <a:xfrm flipH="1">
            <a:off x="998585" y="3014083"/>
            <a:ext cx="693094" cy="195503"/>
          </a:xfrm>
          <a:prstGeom prst="line">
            <a:avLst/>
          </a:prstGeom>
          <a:ln w="38100">
            <a:solidFill>
              <a:srgbClr val="FF2F92"/>
            </a:solidFill>
            <a:miter lim="400000"/>
            <a:headEnd type="stealth"/>
          </a:ln>
        </p:spPr>
        <p:txBody>
          <a:bodyPr lIns="0" tIns="0" rIns="0" bIns="0"/>
          <a:lstStyle/>
          <a:p>
            <a:pPr defTabSz="308584"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endParaRPr sz="738"/>
          </a:p>
        </p:txBody>
      </p:sp>
    </p:spTree>
    <p:extLst>
      <p:ext uri="{BB962C8B-B14F-4D97-AF65-F5344CB8AC3E}">
        <p14:creationId xmlns:p14="http://schemas.microsoft.com/office/powerpoint/2010/main" val="688684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8382FBDF-6224-1392-C74A-BB2438D786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06E788-2C97-C1C3-6E67-E952AF15B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Gamma jump – transition crossing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AAF7B1F-5556-D75E-1258-49DAF4C4AEC7}"/>
              </a:ext>
            </a:extLst>
          </p:cNvPr>
          <p:cNvGrpSpPr/>
          <p:nvPr/>
        </p:nvGrpSpPr>
        <p:grpSpPr>
          <a:xfrm>
            <a:off x="2212981" y="700780"/>
            <a:ext cx="2149766" cy="1836204"/>
            <a:chOff x="1117773" y="1484784"/>
            <a:chExt cx="3454227" cy="319722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2F0EDDF-D564-C483-09C5-703077FC1415}"/>
                </a:ext>
              </a:extLst>
            </p:cNvPr>
            <p:cNvGrpSpPr/>
            <p:nvPr/>
          </p:nvGrpSpPr>
          <p:grpSpPr>
            <a:xfrm>
              <a:off x="1117773" y="1484784"/>
              <a:ext cx="3454227" cy="3197225"/>
              <a:chOff x="1117773" y="1484784"/>
              <a:chExt cx="3454227" cy="3197225"/>
            </a:xfrm>
          </p:grpSpPr>
          <p:pic>
            <p:nvPicPr>
              <p:cNvPr id="4" name="Picture 5">
                <a:extLst>
                  <a:ext uri="{FF2B5EF4-FFF2-40B4-BE49-F238E27FC236}">
                    <a16:creationId xmlns:a16="http://schemas.microsoft.com/office/drawing/2014/main" id="{A5E0FFDA-7727-CA70-57FF-6396D68896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1872" r="17310"/>
              <a:stretch>
                <a:fillRect/>
              </a:stretch>
            </p:blipFill>
            <p:spPr bwMode="auto">
              <a:xfrm>
                <a:off x="1117773" y="1484784"/>
                <a:ext cx="3454227" cy="319722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  <p:sp>
            <p:nvSpPr>
              <p:cNvPr id="5" name="Line 16">
                <a:extLst>
                  <a:ext uri="{FF2B5EF4-FFF2-40B4-BE49-F238E27FC236}">
                    <a16:creationId xmlns:a16="http://schemas.microsoft.com/office/drawing/2014/main" id="{62C56E47-65B0-F463-F36A-7FD2CBBD75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7437" y="2834189"/>
                <a:ext cx="0" cy="77169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n-US" sz="1350"/>
              </a:p>
            </p:txBody>
          </p:sp>
        </p:grpSp>
        <p:sp>
          <p:nvSpPr>
            <p:cNvPr id="7" name="Text Box 15">
              <a:extLst>
                <a:ext uri="{FF2B5EF4-FFF2-40B4-BE49-F238E27FC236}">
                  <a16:creationId xmlns:a16="http://schemas.microsoft.com/office/drawing/2014/main" id="{E0434D30-D8A8-9B77-F206-D0109111EF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31840" y="3002392"/>
              <a:ext cx="882126" cy="522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1350" dirty="0" err="1">
                  <a:cs typeface="Arial" charset="0"/>
                </a:rPr>
                <a:t>Δγ</a:t>
              </a:r>
              <a:r>
                <a:rPr lang="en-US" sz="1350" dirty="0">
                  <a:cs typeface="Arial" charset="0"/>
                </a:rPr>
                <a:t>tr</a:t>
              </a:r>
              <a:endParaRPr lang="el-GR" sz="1350" dirty="0">
                <a:cs typeface="Arial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2A6059B-7E0D-7053-DE53-055EE0EE8D90}"/>
              </a:ext>
            </a:extLst>
          </p:cNvPr>
          <p:cNvGrpSpPr/>
          <p:nvPr/>
        </p:nvGrpSpPr>
        <p:grpSpPr>
          <a:xfrm>
            <a:off x="5199379" y="3103478"/>
            <a:ext cx="2538282" cy="1678945"/>
            <a:chOff x="1481138" y="1601788"/>
            <a:chExt cx="5588000" cy="3530600"/>
          </a:xfrm>
        </p:grpSpPr>
        <p:pic>
          <p:nvPicPr>
            <p:cNvPr id="9" name="Picture 11" descr="Eta">
              <a:extLst>
                <a:ext uri="{FF2B5EF4-FFF2-40B4-BE49-F238E27FC236}">
                  <a16:creationId xmlns:a16="http://schemas.microsoft.com/office/drawing/2014/main" id="{4500AE49-7B49-DB4F-0EBD-66D6C0F3E2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81138" y="1601788"/>
              <a:ext cx="5588000" cy="3530600"/>
            </a:xfrm>
            <a:prstGeom prst="rect">
              <a:avLst/>
            </a:prstGeom>
            <a:noFill/>
          </p:spPr>
        </p:pic>
        <p:sp>
          <p:nvSpPr>
            <p:cNvPr id="10" name="Line 16">
              <a:extLst>
                <a:ext uri="{FF2B5EF4-FFF2-40B4-BE49-F238E27FC236}">
                  <a16:creationId xmlns:a16="http://schemas.microsoft.com/office/drawing/2014/main" id="{51B927C2-08B3-30A1-FDE7-085AF1C0DD8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25650" y="3532188"/>
              <a:ext cx="4967288" cy="952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350"/>
            </a:p>
          </p:txBody>
        </p:sp>
      </p:grpSp>
      <p:pic>
        <p:nvPicPr>
          <p:cNvPr id="12" name="Picture 5">
            <a:extLst>
              <a:ext uri="{FF2B5EF4-FFF2-40B4-BE49-F238E27FC236}">
                <a16:creationId xmlns:a16="http://schemas.microsoft.com/office/drawing/2014/main" id="{0CB436AD-6E45-A00E-05AE-F86B3CFB0011}"/>
              </a:ext>
            </a:extLst>
          </p:cNvPr>
          <p:cNvPicPr>
            <a:picLocks noChangeArrowheads="1"/>
          </p:cNvPicPr>
          <p:nvPr/>
        </p:nvPicPr>
        <p:blipFill>
          <a:blip r:embed="rId4"/>
          <a:srcRect r="1666"/>
          <a:stretch>
            <a:fillRect/>
          </a:stretch>
        </p:blipFill>
        <p:spPr bwMode="auto">
          <a:xfrm>
            <a:off x="5601495" y="799156"/>
            <a:ext cx="1888739" cy="2146571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" name="Picture 5">
            <a:extLst>
              <a:ext uri="{FF2B5EF4-FFF2-40B4-BE49-F238E27FC236}">
                <a16:creationId xmlns:a16="http://schemas.microsoft.com/office/drawing/2014/main" id="{12B3990C-1299-762A-2163-273A73FC0D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50313" y="2536984"/>
            <a:ext cx="3638325" cy="232360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AB62558-7BFF-D0C2-5BC0-1293B90FC8E2}"/>
              </a:ext>
            </a:extLst>
          </p:cNvPr>
          <p:cNvSpPr txBox="1"/>
          <p:nvPr/>
        </p:nvSpPr>
        <p:spPr>
          <a:xfrm>
            <a:off x="1143065" y="4754144"/>
            <a:ext cx="394537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350" dirty="0"/>
              <a:t>See S. Aumon thesis: </a:t>
            </a:r>
            <a:r>
              <a:rPr lang="en-US" sz="1350" dirty="0"/>
              <a:t>CERN-THESIS-2012-261</a:t>
            </a:r>
            <a:r>
              <a:rPr lang="en-CH" sz="135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235794836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-driver-summary_3rd meeting_v2" id="{AF4CCB18-35CE-9A4D-A171-A3A18C19126C}" vid="{294E2722-2689-9B4F-970C-F8A5C06BBEC6}"/>
    </a:ext>
  </a:extLst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-driver-summary_3rd meeting_v2" id="{AF4CCB18-35CE-9A4D-A171-A3A18C19126C}" vid="{C8747528-2796-F545-832D-2B8C6D61BFC4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IMCC - 1</Template>
  <TotalTime>58</TotalTime>
  <Words>709</Words>
  <Application>Microsoft Macintosh PowerPoint</Application>
  <PresentationFormat>On-screen Show (16:9)</PresentationFormat>
  <Paragraphs>119</Paragraphs>
  <Slides>12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Arial Narrow</vt:lpstr>
      <vt:lpstr>Calibri</vt:lpstr>
      <vt:lpstr>Gill Sans</vt:lpstr>
      <vt:lpstr>Helvetica</vt:lpstr>
      <vt:lpstr>Wingdings</vt:lpstr>
      <vt:lpstr>IMCC - 1</vt:lpstr>
      <vt:lpstr>1_IMCC - 1</vt:lpstr>
      <vt:lpstr>Brainstorming on Possible MDs  in CERN acc. Complex and for discussion S. Gilardoni –CERN and N. Milas ESS-Lund Jun. 2023 </vt:lpstr>
      <vt:lpstr>Scope of proposal</vt:lpstr>
      <vt:lpstr>Relevant studies (not exaustive…)</vt:lpstr>
      <vt:lpstr>CERN accelerator complex as today</vt:lpstr>
      <vt:lpstr>PSB main features</vt:lpstr>
      <vt:lpstr>PowerPoint Presentation</vt:lpstr>
      <vt:lpstr>PS main features</vt:lpstr>
      <vt:lpstr>Example of measurement of impedance effects at injection</vt:lpstr>
      <vt:lpstr>Gamma jump – transition crossing</vt:lpstr>
      <vt:lpstr>An example of TMCI meas. at transition crossing   </vt:lpstr>
      <vt:lpstr>Some ideas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Brainstorming on Possible MDs  in CERN acc. Complex and for discussion S. Gilardoni –CERN and N. Mila ESS-Lund Jun. 2023 </dc:title>
  <dc:creator>Simone Gilardoni</dc:creator>
  <cp:lastModifiedBy>Natalia Milas</cp:lastModifiedBy>
  <cp:revision>4</cp:revision>
  <dcterms:created xsi:type="dcterms:W3CDTF">2023-06-20T20:51:09Z</dcterms:created>
  <dcterms:modified xsi:type="dcterms:W3CDTF">2023-06-21T04:46:10Z</dcterms:modified>
</cp:coreProperties>
</file>